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70" r:id="rId3"/>
    <p:sldId id="258" r:id="rId4"/>
    <p:sldId id="259" r:id="rId5"/>
    <p:sldId id="261" r:id="rId6"/>
    <p:sldId id="262" r:id="rId7"/>
    <p:sldId id="263" r:id="rId8"/>
    <p:sldId id="260" r:id="rId9"/>
    <p:sldId id="264" r:id="rId10"/>
    <p:sldId id="271" r:id="rId11"/>
    <p:sldId id="265" r:id="rId12"/>
    <p:sldId id="266" r:id="rId13"/>
    <p:sldId id="267" r:id="rId14"/>
    <p:sldId id="268" r:id="rId15"/>
    <p:sldId id="269" r:id="rId16"/>
    <p:sldId id="273" r:id="rId17"/>
    <p:sldId id="257"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601"/>
    <p:restoredTop sz="95915"/>
  </p:normalViewPr>
  <p:slideViewPr>
    <p:cSldViewPr snapToGrid="0" snapToObjects="1">
      <p:cViewPr varScale="1">
        <p:scale>
          <a:sx n="72" d="100"/>
          <a:sy n="72" d="100"/>
        </p:scale>
        <p:origin x="240" y="11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E9AD51-E07E-43F1-B16A-7939DD5B3AE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8C6135D-58BD-484F-8BDD-F97749EE8D2E}">
      <dgm:prSet/>
      <dgm:spPr/>
      <dgm:t>
        <a:bodyPr/>
        <a:lstStyle/>
        <a:p>
          <a:r>
            <a:rPr lang="en-GB" b="1"/>
            <a:t>Wales Transport Strategy: Llwybr Newydd – New Path.</a:t>
          </a:r>
          <a:r>
            <a:rPr lang="en-GB"/>
            <a:t>8 In November 2020-</a:t>
          </a:r>
          <a:endParaRPr lang="en-US"/>
        </a:p>
      </dgm:t>
    </dgm:pt>
    <dgm:pt modelId="{5A5A4DEA-8490-41B9-838A-A8110AB9419A}" type="parTrans" cxnId="{7FD28E89-79D3-4543-A421-BD820C8B01C8}">
      <dgm:prSet/>
      <dgm:spPr/>
      <dgm:t>
        <a:bodyPr/>
        <a:lstStyle/>
        <a:p>
          <a:endParaRPr lang="en-US"/>
        </a:p>
      </dgm:t>
    </dgm:pt>
    <dgm:pt modelId="{2613DC2D-AA2A-4721-817D-A7DF703506D6}" type="sibTrans" cxnId="{7FD28E89-79D3-4543-A421-BD820C8B01C8}">
      <dgm:prSet/>
      <dgm:spPr/>
      <dgm:t>
        <a:bodyPr/>
        <a:lstStyle/>
        <a:p>
          <a:endParaRPr lang="en-US"/>
        </a:p>
      </dgm:t>
    </dgm:pt>
    <dgm:pt modelId="{B325F3FB-2218-46C5-B83D-423BE2DB5C3F}">
      <dgm:prSet/>
      <dgm:spPr/>
      <dgm:t>
        <a:bodyPr/>
        <a:lstStyle/>
        <a:p>
          <a:r>
            <a:rPr lang="en-GB"/>
            <a:t>Planning for better connectivity</a:t>
          </a:r>
          <a:endParaRPr lang="en-US"/>
        </a:p>
      </dgm:t>
    </dgm:pt>
    <dgm:pt modelId="{9CD42F94-D7F7-4BDD-8D92-65E042ABF027}" type="parTrans" cxnId="{A744A78A-A0B0-40F9-85B5-35454CCA34E0}">
      <dgm:prSet/>
      <dgm:spPr/>
      <dgm:t>
        <a:bodyPr/>
        <a:lstStyle/>
        <a:p>
          <a:endParaRPr lang="en-US"/>
        </a:p>
      </dgm:t>
    </dgm:pt>
    <dgm:pt modelId="{06C495E0-7897-47AC-92CB-6FD41CB075EF}" type="sibTrans" cxnId="{A744A78A-A0B0-40F9-85B5-35454CCA34E0}">
      <dgm:prSet/>
      <dgm:spPr/>
      <dgm:t>
        <a:bodyPr/>
        <a:lstStyle/>
        <a:p>
          <a:endParaRPr lang="en-US"/>
        </a:p>
      </dgm:t>
    </dgm:pt>
    <dgm:pt modelId="{A00D1F50-24C6-435F-95E2-A0445F043E78}">
      <dgm:prSet/>
      <dgm:spPr/>
      <dgm:t>
        <a:bodyPr/>
        <a:lstStyle/>
        <a:p>
          <a:r>
            <a:rPr lang="en-GB"/>
            <a:t>Public transport services</a:t>
          </a:r>
          <a:endParaRPr lang="en-US"/>
        </a:p>
      </dgm:t>
    </dgm:pt>
    <dgm:pt modelId="{419E3AF7-82D0-4333-99D6-A13C2EB4B316}" type="parTrans" cxnId="{10861C28-37E7-4381-AC79-ECD00A169FB9}">
      <dgm:prSet/>
      <dgm:spPr/>
      <dgm:t>
        <a:bodyPr/>
        <a:lstStyle/>
        <a:p>
          <a:endParaRPr lang="en-US"/>
        </a:p>
      </dgm:t>
    </dgm:pt>
    <dgm:pt modelId="{55F6677D-AC4E-4234-868E-2F4372D61B7E}" type="sibTrans" cxnId="{10861C28-37E7-4381-AC79-ECD00A169FB9}">
      <dgm:prSet/>
      <dgm:spPr/>
      <dgm:t>
        <a:bodyPr/>
        <a:lstStyle/>
        <a:p>
          <a:endParaRPr lang="en-US"/>
        </a:p>
      </dgm:t>
    </dgm:pt>
    <dgm:pt modelId="{3588DE0F-91AA-413F-BB1E-9144D79654F9}">
      <dgm:prSet/>
      <dgm:spPr/>
      <dgm:t>
        <a:bodyPr/>
        <a:lstStyle/>
        <a:p>
          <a:r>
            <a:rPr lang="en-GB"/>
            <a:t>Safe, accessible and well maintained transportation infrastructure (including provision of infrastructure for electric vehicles)</a:t>
          </a:r>
          <a:endParaRPr lang="en-US"/>
        </a:p>
      </dgm:t>
    </dgm:pt>
    <dgm:pt modelId="{1999BEDD-64CE-4E74-9190-AAA452535902}" type="parTrans" cxnId="{2C73C85F-F835-4625-84D3-4E8FEADC978E}">
      <dgm:prSet/>
      <dgm:spPr/>
      <dgm:t>
        <a:bodyPr/>
        <a:lstStyle/>
        <a:p>
          <a:endParaRPr lang="en-US"/>
        </a:p>
      </dgm:t>
    </dgm:pt>
    <dgm:pt modelId="{7A573E20-365D-464F-BD02-4285BA802C05}" type="sibTrans" cxnId="{2C73C85F-F835-4625-84D3-4E8FEADC978E}">
      <dgm:prSet/>
      <dgm:spPr/>
      <dgm:t>
        <a:bodyPr/>
        <a:lstStyle/>
        <a:p>
          <a:endParaRPr lang="en-US"/>
        </a:p>
      </dgm:t>
    </dgm:pt>
    <dgm:pt modelId="{86D9A910-6AA9-49F9-959F-290D9C33900E}">
      <dgm:prSet/>
      <dgm:spPr/>
      <dgm:t>
        <a:bodyPr/>
        <a:lstStyle/>
        <a:p>
          <a:r>
            <a:rPr lang="en-GB"/>
            <a:t>Make sustainable transport more attractive and affordable</a:t>
          </a:r>
          <a:endParaRPr lang="en-US"/>
        </a:p>
      </dgm:t>
    </dgm:pt>
    <dgm:pt modelId="{251B4E78-A0BA-47E3-85C8-92383457BCE1}" type="parTrans" cxnId="{82802784-7C70-4E63-8C79-ED87CD0568CE}">
      <dgm:prSet/>
      <dgm:spPr/>
      <dgm:t>
        <a:bodyPr/>
        <a:lstStyle/>
        <a:p>
          <a:endParaRPr lang="en-US"/>
        </a:p>
      </dgm:t>
    </dgm:pt>
    <dgm:pt modelId="{7DC59E24-E1DC-4A5D-83C6-93A1CD2739FE}" type="sibTrans" cxnId="{82802784-7C70-4E63-8C79-ED87CD0568CE}">
      <dgm:prSet/>
      <dgm:spPr/>
      <dgm:t>
        <a:bodyPr/>
        <a:lstStyle/>
        <a:p>
          <a:endParaRPr lang="en-US"/>
        </a:p>
      </dgm:t>
    </dgm:pt>
    <dgm:pt modelId="{A8954ACD-1582-48BE-B53C-92BB01F0CBCD}">
      <dgm:prSet/>
      <dgm:spPr/>
      <dgm:t>
        <a:bodyPr/>
        <a:lstStyle/>
        <a:p>
          <a:r>
            <a:rPr lang="en-GB"/>
            <a:t>Support innovations relating to sustainable transport</a:t>
          </a:r>
          <a:endParaRPr lang="en-US"/>
        </a:p>
      </dgm:t>
    </dgm:pt>
    <dgm:pt modelId="{38627039-5995-46DA-B51D-A40D3C9936EE}" type="parTrans" cxnId="{5F8DA318-31BA-4B47-BA92-D80349B9C40E}">
      <dgm:prSet/>
      <dgm:spPr/>
      <dgm:t>
        <a:bodyPr/>
        <a:lstStyle/>
        <a:p>
          <a:endParaRPr lang="en-US"/>
        </a:p>
      </dgm:t>
    </dgm:pt>
    <dgm:pt modelId="{8CF868F5-F5D7-42E3-B654-ECF7CF25E9D0}" type="sibTrans" cxnId="{5F8DA318-31BA-4B47-BA92-D80349B9C40E}">
      <dgm:prSet/>
      <dgm:spPr/>
      <dgm:t>
        <a:bodyPr/>
        <a:lstStyle/>
        <a:p>
          <a:endParaRPr lang="en-US"/>
        </a:p>
      </dgm:t>
    </dgm:pt>
    <dgm:pt modelId="{935CFC6F-0C68-FF45-9E69-04F66644DDC8}" type="pres">
      <dgm:prSet presAssocID="{ACE9AD51-E07E-43F1-B16A-7939DD5B3AEE}" presName="diagram" presStyleCnt="0">
        <dgm:presLayoutVars>
          <dgm:dir/>
          <dgm:resizeHandles val="exact"/>
        </dgm:presLayoutVars>
      </dgm:prSet>
      <dgm:spPr/>
    </dgm:pt>
    <dgm:pt modelId="{701C93FD-9950-DA46-97CA-84B42F506FFD}" type="pres">
      <dgm:prSet presAssocID="{18C6135D-58BD-484F-8BDD-F97749EE8D2E}" presName="node" presStyleLbl="node1" presStyleIdx="0" presStyleCnt="6">
        <dgm:presLayoutVars>
          <dgm:bulletEnabled val="1"/>
        </dgm:presLayoutVars>
      </dgm:prSet>
      <dgm:spPr/>
    </dgm:pt>
    <dgm:pt modelId="{7C4A3824-3E4C-AD43-BACA-1462E7B5D57A}" type="pres">
      <dgm:prSet presAssocID="{2613DC2D-AA2A-4721-817D-A7DF703506D6}" presName="sibTrans" presStyleCnt="0"/>
      <dgm:spPr/>
    </dgm:pt>
    <dgm:pt modelId="{E501CBB6-89C0-B247-93AB-4BAEE09ECD7E}" type="pres">
      <dgm:prSet presAssocID="{B325F3FB-2218-46C5-B83D-423BE2DB5C3F}" presName="node" presStyleLbl="node1" presStyleIdx="1" presStyleCnt="6">
        <dgm:presLayoutVars>
          <dgm:bulletEnabled val="1"/>
        </dgm:presLayoutVars>
      </dgm:prSet>
      <dgm:spPr/>
    </dgm:pt>
    <dgm:pt modelId="{362F3672-72E0-2E4E-9E61-F34F460A49B6}" type="pres">
      <dgm:prSet presAssocID="{06C495E0-7897-47AC-92CB-6FD41CB075EF}" presName="sibTrans" presStyleCnt="0"/>
      <dgm:spPr/>
    </dgm:pt>
    <dgm:pt modelId="{B48DDFD7-760B-6343-87A2-E98C84A554AA}" type="pres">
      <dgm:prSet presAssocID="{A00D1F50-24C6-435F-95E2-A0445F043E78}" presName="node" presStyleLbl="node1" presStyleIdx="2" presStyleCnt="6">
        <dgm:presLayoutVars>
          <dgm:bulletEnabled val="1"/>
        </dgm:presLayoutVars>
      </dgm:prSet>
      <dgm:spPr/>
    </dgm:pt>
    <dgm:pt modelId="{3C5DD399-3DDA-2747-88DB-59AB86226838}" type="pres">
      <dgm:prSet presAssocID="{55F6677D-AC4E-4234-868E-2F4372D61B7E}" presName="sibTrans" presStyleCnt="0"/>
      <dgm:spPr/>
    </dgm:pt>
    <dgm:pt modelId="{6532E2A8-3956-4A44-85B0-B6B14A03E1FB}" type="pres">
      <dgm:prSet presAssocID="{3588DE0F-91AA-413F-BB1E-9144D79654F9}" presName="node" presStyleLbl="node1" presStyleIdx="3" presStyleCnt="6">
        <dgm:presLayoutVars>
          <dgm:bulletEnabled val="1"/>
        </dgm:presLayoutVars>
      </dgm:prSet>
      <dgm:spPr/>
    </dgm:pt>
    <dgm:pt modelId="{91787E39-9B4E-4048-B5B2-0C44FEF6E94F}" type="pres">
      <dgm:prSet presAssocID="{7A573E20-365D-464F-BD02-4285BA802C05}" presName="sibTrans" presStyleCnt="0"/>
      <dgm:spPr/>
    </dgm:pt>
    <dgm:pt modelId="{C9A37319-7EFB-DC45-B899-D3DB04DF0B36}" type="pres">
      <dgm:prSet presAssocID="{86D9A910-6AA9-49F9-959F-290D9C33900E}" presName="node" presStyleLbl="node1" presStyleIdx="4" presStyleCnt="6">
        <dgm:presLayoutVars>
          <dgm:bulletEnabled val="1"/>
        </dgm:presLayoutVars>
      </dgm:prSet>
      <dgm:spPr/>
    </dgm:pt>
    <dgm:pt modelId="{69F340DE-91BC-A24D-9DAD-E93B4C4B6EE0}" type="pres">
      <dgm:prSet presAssocID="{7DC59E24-E1DC-4A5D-83C6-93A1CD2739FE}" presName="sibTrans" presStyleCnt="0"/>
      <dgm:spPr/>
    </dgm:pt>
    <dgm:pt modelId="{668F280F-6BB5-434B-9C7E-5058524B4EA3}" type="pres">
      <dgm:prSet presAssocID="{A8954ACD-1582-48BE-B53C-92BB01F0CBCD}" presName="node" presStyleLbl="node1" presStyleIdx="5" presStyleCnt="6">
        <dgm:presLayoutVars>
          <dgm:bulletEnabled val="1"/>
        </dgm:presLayoutVars>
      </dgm:prSet>
      <dgm:spPr/>
    </dgm:pt>
  </dgm:ptLst>
  <dgm:cxnLst>
    <dgm:cxn modelId="{5F8DA318-31BA-4B47-BA92-D80349B9C40E}" srcId="{ACE9AD51-E07E-43F1-B16A-7939DD5B3AEE}" destId="{A8954ACD-1582-48BE-B53C-92BB01F0CBCD}" srcOrd="5" destOrd="0" parTransId="{38627039-5995-46DA-B51D-A40D3C9936EE}" sibTransId="{8CF868F5-F5D7-42E3-B654-ECF7CF25E9D0}"/>
    <dgm:cxn modelId="{10861C28-37E7-4381-AC79-ECD00A169FB9}" srcId="{ACE9AD51-E07E-43F1-B16A-7939DD5B3AEE}" destId="{A00D1F50-24C6-435F-95E2-A0445F043E78}" srcOrd="2" destOrd="0" parTransId="{419E3AF7-82D0-4333-99D6-A13C2EB4B316}" sibTransId="{55F6677D-AC4E-4234-868E-2F4372D61B7E}"/>
    <dgm:cxn modelId="{71990149-2952-A943-A7CE-06C8208548D4}" type="presOf" srcId="{A8954ACD-1582-48BE-B53C-92BB01F0CBCD}" destId="{668F280F-6BB5-434B-9C7E-5058524B4EA3}" srcOrd="0" destOrd="0" presId="urn:microsoft.com/office/officeart/2005/8/layout/default"/>
    <dgm:cxn modelId="{2C73C85F-F835-4625-84D3-4E8FEADC978E}" srcId="{ACE9AD51-E07E-43F1-B16A-7939DD5B3AEE}" destId="{3588DE0F-91AA-413F-BB1E-9144D79654F9}" srcOrd="3" destOrd="0" parTransId="{1999BEDD-64CE-4E74-9190-AAA452535902}" sibTransId="{7A573E20-365D-464F-BD02-4285BA802C05}"/>
    <dgm:cxn modelId="{F199CC6E-E2F3-3F4D-A8A1-6603A6E84BDF}" type="presOf" srcId="{86D9A910-6AA9-49F9-959F-290D9C33900E}" destId="{C9A37319-7EFB-DC45-B899-D3DB04DF0B36}" srcOrd="0" destOrd="0" presId="urn:microsoft.com/office/officeart/2005/8/layout/default"/>
    <dgm:cxn modelId="{9C59C070-E7B1-6449-96A1-6738CB30B44D}" type="presOf" srcId="{ACE9AD51-E07E-43F1-B16A-7939DD5B3AEE}" destId="{935CFC6F-0C68-FF45-9E69-04F66644DDC8}" srcOrd="0" destOrd="0" presId="urn:microsoft.com/office/officeart/2005/8/layout/default"/>
    <dgm:cxn modelId="{82802784-7C70-4E63-8C79-ED87CD0568CE}" srcId="{ACE9AD51-E07E-43F1-B16A-7939DD5B3AEE}" destId="{86D9A910-6AA9-49F9-959F-290D9C33900E}" srcOrd="4" destOrd="0" parTransId="{251B4E78-A0BA-47E3-85C8-92383457BCE1}" sibTransId="{7DC59E24-E1DC-4A5D-83C6-93A1CD2739FE}"/>
    <dgm:cxn modelId="{7FD28E89-79D3-4543-A421-BD820C8B01C8}" srcId="{ACE9AD51-E07E-43F1-B16A-7939DD5B3AEE}" destId="{18C6135D-58BD-484F-8BDD-F97749EE8D2E}" srcOrd="0" destOrd="0" parTransId="{5A5A4DEA-8490-41B9-838A-A8110AB9419A}" sibTransId="{2613DC2D-AA2A-4721-817D-A7DF703506D6}"/>
    <dgm:cxn modelId="{A744A78A-A0B0-40F9-85B5-35454CCA34E0}" srcId="{ACE9AD51-E07E-43F1-B16A-7939DD5B3AEE}" destId="{B325F3FB-2218-46C5-B83D-423BE2DB5C3F}" srcOrd="1" destOrd="0" parTransId="{9CD42F94-D7F7-4BDD-8D92-65E042ABF027}" sibTransId="{06C495E0-7897-47AC-92CB-6FD41CB075EF}"/>
    <dgm:cxn modelId="{22D3F395-EE21-4147-8449-6187EF29C4B4}" type="presOf" srcId="{B325F3FB-2218-46C5-B83D-423BE2DB5C3F}" destId="{E501CBB6-89C0-B247-93AB-4BAEE09ECD7E}" srcOrd="0" destOrd="0" presId="urn:microsoft.com/office/officeart/2005/8/layout/default"/>
    <dgm:cxn modelId="{75EB36A6-FC43-3649-8AB4-04D564A54736}" type="presOf" srcId="{18C6135D-58BD-484F-8BDD-F97749EE8D2E}" destId="{701C93FD-9950-DA46-97CA-84B42F506FFD}" srcOrd="0" destOrd="0" presId="urn:microsoft.com/office/officeart/2005/8/layout/default"/>
    <dgm:cxn modelId="{9244EEB2-2C2E-6F4E-8F1B-80AB79605E8D}" type="presOf" srcId="{A00D1F50-24C6-435F-95E2-A0445F043E78}" destId="{B48DDFD7-760B-6343-87A2-E98C84A554AA}" srcOrd="0" destOrd="0" presId="urn:microsoft.com/office/officeart/2005/8/layout/default"/>
    <dgm:cxn modelId="{452C90C8-7E5E-2D41-BFAF-FD72F7826F4A}" type="presOf" srcId="{3588DE0F-91AA-413F-BB1E-9144D79654F9}" destId="{6532E2A8-3956-4A44-85B0-B6B14A03E1FB}" srcOrd="0" destOrd="0" presId="urn:microsoft.com/office/officeart/2005/8/layout/default"/>
    <dgm:cxn modelId="{4FCAF06F-878A-3E4C-9536-683B71A0DD5A}" type="presParOf" srcId="{935CFC6F-0C68-FF45-9E69-04F66644DDC8}" destId="{701C93FD-9950-DA46-97CA-84B42F506FFD}" srcOrd="0" destOrd="0" presId="urn:microsoft.com/office/officeart/2005/8/layout/default"/>
    <dgm:cxn modelId="{5D292E1D-63B5-7245-BF77-44196CA297B4}" type="presParOf" srcId="{935CFC6F-0C68-FF45-9E69-04F66644DDC8}" destId="{7C4A3824-3E4C-AD43-BACA-1462E7B5D57A}" srcOrd="1" destOrd="0" presId="urn:microsoft.com/office/officeart/2005/8/layout/default"/>
    <dgm:cxn modelId="{8E60662E-56A0-1843-8304-121F2E239D02}" type="presParOf" srcId="{935CFC6F-0C68-FF45-9E69-04F66644DDC8}" destId="{E501CBB6-89C0-B247-93AB-4BAEE09ECD7E}" srcOrd="2" destOrd="0" presId="urn:microsoft.com/office/officeart/2005/8/layout/default"/>
    <dgm:cxn modelId="{4D17F7F5-8792-0B4A-99DE-4E2F74E47FEF}" type="presParOf" srcId="{935CFC6F-0C68-FF45-9E69-04F66644DDC8}" destId="{362F3672-72E0-2E4E-9E61-F34F460A49B6}" srcOrd="3" destOrd="0" presId="urn:microsoft.com/office/officeart/2005/8/layout/default"/>
    <dgm:cxn modelId="{96E0A145-D867-0846-A7FA-1B0E2D091B1C}" type="presParOf" srcId="{935CFC6F-0C68-FF45-9E69-04F66644DDC8}" destId="{B48DDFD7-760B-6343-87A2-E98C84A554AA}" srcOrd="4" destOrd="0" presId="urn:microsoft.com/office/officeart/2005/8/layout/default"/>
    <dgm:cxn modelId="{8CC97507-DED5-9845-BA69-57545AB3C516}" type="presParOf" srcId="{935CFC6F-0C68-FF45-9E69-04F66644DDC8}" destId="{3C5DD399-3DDA-2747-88DB-59AB86226838}" srcOrd="5" destOrd="0" presId="urn:microsoft.com/office/officeart/2005/8/layout/default"/>
    <dgm:cxn modelId="{EDD40179-A55B-CE44-B657-37B7FC55AC8C}" type="presParOf" srcId="{935CFC6F-0C68-FF45-9E69-04F66644DDC8}" destId="{6532E2A8-3956-4A44-85B0-B6B14A03E1FB}" srcOrd="6" destOrd="0" presId="urn:microsoft.com/office/officeart/2005/8/layout/default"/>
    <dgm:cxn modelId="{AAA1544B-999B-0148-8D1E-31990FFFE3C9}" type="presParOf" srcId="{935CFC6F-0C68-FF45-9E69-04F66644DDC8}" destId="{91787E39-9B4E-4048-B5B2-0C44FEF6E94F}" srcOrd="7" destOrd="0" presId="urn:microsoft.com/office/officeart/2005/8/layout/default"/>
    <dgm:cxn modelId="{FCBE25EF-6F18-3A42-BA7D-C682715BAF0E}" type="presParOf" srcId="{935CFC6F-0C68-FF45-9E69-04F66644DDC8}" destId="{C9A37319-7EFB-DC45-B899-D3DB04DF0B36}" srcOrd="8" destOrd="0" presId="urn:microsoft.com/office/officeart/2005/8/layout/default"/>
    <dgm:cxn modelId="{039679A4-49CD-E841-AA41-B7D8BCE5A62A}" type="presParOf" srcId="{935CFC6F-0C68-FF45-9E69-04F66644DDC8}" destId="{69F340DE-91BC-A24D-9DAD-E93B4C4B6EE0}" srcOrd="9" destOrd="0" presId="urn:microsoft.com/office/officeart/2005/8/layout/default"/>
    <dgm:cxn modelId="{D2FA2996-80DD-A84F-8572-FB29D1448D37}" type="presParOf" srcId="{935CFC6F-0C68-FF45-9E69-04F66644DDC8}" destId="{668F280F-6BB5-434B-9C7E-5058524B4EA3}"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C93FD-9950-DA46-97CA-84B42F506FFD}">
      <dsp:nvSpPr>
        <dsp:cNvPr id="0" name=""/>
        <dsp:cNvSpPr/>
      </dsp:nvSpPr>
      <dsp:spPr>
        <a:xfrm>
          <a:off x="0" y="117957"/>
          <a:ext cx="2938860" cy="176331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Wales Transport Strategy: Llwybr Newydd – New Path.</a:t>
          </a:r>
          <a:r>
            <a:rPr lang="en-GB" sz="1800" kern="1200"/>
            <a:t>8 In November 2020-</a:t>
          </a:r>
          <a:endParaRPr lang="en-US" sz="1800" kern="1200"/>
        </a:p>
      </dsp:txBody>
      <dsp:txXfrm>
        <a:off x="0" y="117957"/>
        <a:ext cx="2938860" cy="1763316"/>
      </dsp:txXfrm>
    </dsp:sp>
    <dsp:sp modelId="{E501CBB6-89C0-B247-93AB-4BAEE09ECD7E}">
      <dsp:nvSpPr>
        <dsp:cNvPr id="0" name=""/>
        <dsp:cNvSpPr/>
      </dsp:nvSpPr>
      <dsp:spPr>
        <a:xfrm>
          <a:off x="3232745" y="117957"/>
          <a:ext cx="2938860" cy="176331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Planning for better connectivity</a:t>
          </a:r>
          <a:endParaRPr lang="en-US" sz="1800" kern="1200"/>
        </a:p>
      </dsp:txBody>
      <dsp:txXfrm>
        <a:off x="3232745" y="117957"/>
        <a:ext cx="2938860" cy="1763316"/>
      </dsp:txXfrm>
    </dsp:sp>
    <dsp:sp modelId="{B48DDFD7-760B-6343-87A2-E98C84A554AA}">
      <dsp:nvSpPr>
        <dsp:cNvPr id="0" name=""/>
        <dsp:cNvSpPr/>
      </dsp:nvSpPr>
      <dsp:spPr>
        <a:xfrm>
          <a:off x="6465492" y="117957"/>
          <a:ext cx="2938860" cy="176331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Public transport services</a:t>
          </a:r>
          <a:endParaRPr lang="en-US" sz="1800" kern="1200"/>
        </a:p>
      </dsp:txBody>
      <dsp:txXfrm>
        <a:off x="6465492" y="117957"/>
        <a:ext cx="2938860" cy="1763316"/>
      </dsp:txXfrm>
    </dsp:sp>
    <dsp:sp modelId="{6532E2A8-3956-4A44-85B0-B6B14A03E1FB}">
      <dsp:nvSpPr>
        <dsp:cNvPr id="0" name=""/>
        <dsp:cNvSpPr/>
      </dsp:nvSpPr>
      <dsp:spPr>
        <a:xfrm>
          <a:off x="0" y="2175159"/>
          <a:ext cx="2938860" cy="176331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Safe, accessible and well maintained transportation infrastructure (including provision of infrastructure for electric vehicles)</a:t>
          </a:r>
          <a:endParaRPr lang="en-US" sz="1800" kern="1200"/>
        </a:p>
      </dsp:txBody>
      <dsp:txXfrm>
        <a:off x="0" y="2175159"/>
        <a:ext cx="2938860" cy="1763316"/>
      </dsp:txXfrm>
    </dsp:sp>
    <dsp:sp modelId="{C9A37319-7EFB-DC45-B899-D3DB04DF0B36}">
      <dsp:nvSpPr>
        <dsp:cNvPr id="0" name=""/>
        <dsp:cNvSpPr/>
      </dsp:nvSpPr>
      <dsp:spPr>
        <a:xfrm>
          <a:off x="3232746" y="2175160"/>
          <a:ext cx="2938860" cy="176331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Make sustainable transport more attractive and affordable</a:t>
          </a:r>
          <a:endParaRPr lang="en-US" sz="1800" kern="1200"/>
        </a:p>
      </dsp:txBody>
      <dsp:txXfrm>
        <a:off x="3232746" y="2175160"/>
        <a:ext cx="2938860" cy="1763316"/>
      </dsp:txXfrm>
    </dsp:sp>
    <dsp:sp modelId="{668F280F-6BB5-434B-9C7E-5058524B4EA3}">
      <dsp:nvSpPr>
        <dsp:cNvPr id="0" name=""/>
        <dsp:cNvSpPr/>
      </dsp:nvSpPr>
      <dsp:spPr>
        <a:xfrm>
          <a:off x="6465492" y="2175160"/>
          <a:ext cx="2938860" cy="176331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Support innovations relating to sustainable transport</a:t>
          </a:r>
          <a:endParaRPr lang="en-US" sz="1800" kern="1200"/>
        </a:p>
      </dsp:txBody>
      <dsp:txXfrm>
        <a:off x="6465492" y="2175160"/>
        <a:ext cx="2938860" cy="176331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ADA8D6-947D-6B4B-A12D-26B36823A2C1}" type="datetimeFigureOut">
              <a:rPr lang="en-US" smtClean="0"/>
              <a:t>3/16/21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2E3ADD-15C3-1D40-B3E0-1E77983AF8BF}" type="slidenum">
              <a:rPr lang="en-US" smtClean="0"/>
              <a:t>‹#›</a:t>
            </a:fld>
            <a:endParaRPr lang="en-US"/>
          </a:p>
        </p:txBody>
      </p:sp>
    </p:spTree>
    <p:extLst>
      <p:ext uri="{BB962C8B-B14F-4D97-AF65-F5344CB8AC3E}">
        <p14:creationId xmlns:p14="http://schemas.microsoft.com/office/powerpoint/2010/main" val="10021132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928C263-F168-1842-BD16-8A28E1F898C3}" type="datetime1">
              <a:rPr lang="en-GB" smtClean="0"/>
              <a:t>16/03/2021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3A7CEF3-B8D6-774B-A179-2DA7F5D55F03}" type="datetime1">
              <a:rPr lang="en-GB" smtClean="0"/>
              <a:t>16/03/2021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5F820C-E48E-5041-B8A0-FDEDA34E38A6}" type="datetime1">
              <a:rPr lang="en-GB" smtClean="0"/>
              <a:t>16/03/2021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D0071D-2062-E44B-9F7D-0D3CDEF004FF}" type="datetime1">
              <a:rPr lang="en-GB" smtClean="0"/>
              <a:t>16/03/2021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1728DB-67A4-D848-B572-DDF94463A732}" type="datetime1">
              <a:rPr lang="en-GB" smtClean="0"/>
              <a:t>16/03/2021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44286D1-061C-BF41-BDA1-969F210A731A}" type="datetime1">
              <a:rPr lang="en-GB" smtClean="0"/>
              <a:t>16/03/2021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5475937-A816-FC45-952B-3BE50030C484}" type="datetime1">
              <a:rPr lang="en-GB" smtClean="0"/>
              <a:t>16/03/2021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97B06F1-DF8E-664A-A587-0D518B9E476B}" type="datetime1">
              <a:rPr lang="en-GB" smtClean="0"/>
              <a:t>16/03/2021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E750001-852F-9245-B925-C83CC7CF53C2}" type="datetime1">
              <a:rPr lang="en-GB" smtClean="0"/>
              <a:t>16/03/2021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6F7FB8B-D158-A744-90E8-0222BFB62149}" type="datetime1">
              <a:rPr lang="en-GB" smtClean="0"/>
              <a:t>16/03/2021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244BC79-7623-514F-BF79-0B7E6609667A}" type="datetime1">
              <a:rPr lang="en-GB" smtClean="0"/>
              <a:t>16/03/2021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2E4653EF-86F3-7D43-80EE-1432A7DCE800}" type="datetime1">
              <a:rPr lang="en-GB" smtClean="0"/>
              <a:t>16/03/2021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D8F2EB-FF50-4C4D-BB3E-BCD066B0C3F4}" type="datetime1">
              <a:rPr lang="en-GB" smtClean="0"/>
              <a:t>16/03/2021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FE6C1D2F-1C39-5140-855C-711198CD8AF5}" type="datetime1">
              <a:rPr lang="en-GB" smtClean="0"/>
              <a:t>16/03/2021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DF96D4D-0A8B-0A45-A163-C20C5D7AFC04}" type="datetime1">
              <a:rPr lang="en-GB" smtClean="0"/>
              <a:t>16/03/2021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0BD24F6-9321-754B-807B-8CA23ABB0CB9}" type="datetime1">
              <a:rPr lang="en-GB" smtClean="0"/>
              <a:t>16/03/2021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2E2D0A-BF54-F248-9E39-97A06CB33734}" type="datetime1">
              <a:rPr lang="en-GB" smtClean="0"/>
              <a:t>16/03/2021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5DED49E-B24C-544A-809A-283D4206F057}" type="datetime1">
              <a:rPr lang="en-GB" smtClean="0"/>
              <a:t>16/03/2021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transition spd="slow">
    <p:wipe/>
  </p:transition>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news/uk-sets-ambitious-new-climate-target-ahead-of-un-summit%203/12/2020" TargetMode="External"/><Relationship Id="rId2" Type="http://schemas.openxmlformats.org/officeDocument/2006/relationships/hyperlink" Target="https://www.oneplanetcardiff.co.uk/" TargetMode="External"/><Relationship Id="rId1" Type="http://schemas.openxmlformats.org/officeDocument/2006/relationships/slideLayout" Target="../slideLayouts/slideLayout2.xml"/><Relationship Id="rId6" Type="http://schemas.openxmlformats.org/officeDocument/2006/relationships/hyperlink" Target="https://ec.europa.eu/environment/integration/research/newsalert/pdf/precautionary_principle_decision_making_under_uncertainty_FB18_en.pdf" TargetMode="External"/><Relationship Id="rId5" Type="http://schemas.openxmlformats.org/officeDocument/2006/relationships/hyperlink" Target="https://bellona.org/news/eu/2018-01-eu-parliament-concludes-low-carbon-fuels-should-indeed-be-low-carbon" TargetMode="External"/><Relationship Id="rId4" Type="http://schemas.openxmlformats.org/officeDocument/2006/relationships/hyperlink" Target="https://www.weforum.org/agenda/2015/12/6-alternatives-to-petrol/"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DAC40-8BA4-A54A-A9B8-931ABFB23AAA}"/>
              </a:ext>
            </a:extLst>
          </p:cNvPr>
          <p:cNvSpPr>
            <a:spLocks noGrp="1"/>
          </p:cNvSpPr>
          <p:nvPr>
            <p:ph type="ctrTitle"/>
          </p:nvPr>
        </p:nvSpPr>
        <p:spPr>
          <a:xfrm>
            <a:off x="838432" y="250284"/>
            <a:ext cx="8825658" cy="2256919"/>
          </a:xfrm>
        </p:spPr>
        <p:txBody>
          <a:bodyPr/>
          <a:lstStyle/>
          <a:p>
            <a:r>
              <a:rPr lang="en-US" sz="4400" b="1" dirty="0">
                <a:solidFill>
                  <a:schemeClr val="tx1"/>
                </a:solidFill>
              </a:rPr>
              <a:t>How can Wales Implement Low Emission Vehicles into National Policy More Effectively?</a:t>
            </a:r>
          </a:p>
        </p:txBody>
      </p:sp>
      <p:sp>
        <p:nvSpPr>
          <p:cNvPr id="4" name="TextBox 3">
            <a:extLst>
              <a:ext uri="{FF2B5EF4-FFF2-40B4-BE49-F238E27FC236}">
                <a16:creationId xmlns:a16="http://schemas.microsoft.com/office/drawing/2014/main" id="{249F392F-3587-F449-B1F6-7537B1A4CEBE}"/>
              </a:ext>
            </a:extLst>
          </p:cNvPr>
          <p:cNvSpPr txBox="1"/>
          <p:nvPr/>
        </p:nvSpPr>
        <p:spPr>
          <a:xfrm>
            <a:off x="8792311" y="5943599"/>
            <a:ext cx="3704492" cy="830997"/>
          </a:xfrm>
          <a:prstGeom prst="rect">
            <a:avLst/>
          </a:prstGeom>
          <a:noFill/>
        </p:spPr>
        <p:txBody>
          <a:bodyPr wrap="square" rtlCol="0">
            <a:spAutoFit/>
          </a:bodyPr>
          <a:lstStyle/>
          <a:p>
            <a:r>
              <a:rPr lang="en-US" sz="1600" b="1" dirty="0"/>
              <a:t>Postgraduate Research Methods: </a:t>
            </a:r>
            <a:r>
              <a:rPr lang="en-US" sz="1600" dirty="0"/>
              <a:t>ACFA7004</a:t>
            </a:r>
          </a:p>
          <a:p>
            <a:r>
              <a:rPr lang="en-US" sz="1600" b="1" dirty="0"/>
              <a:t>Joseph Blackmore</a:t>
            </a:r>
            <a:r>
              <a:rPr lang="en-US" sz="1600" dirty="0"/>
              <a:t>: 1702858</a:t>
            </a:r>
          </a:p>
        </p:txBody>
      </p:sp>
      <p:pic>
        <p:nvPicPr>
          <p:cNvPr id="5" name="Picture 4">
            <a:extLst>
              <a:ext uri="{FF2B5EF4-FFF2-40B4-BE49-F238E27FC236}">
                <a16:creationId xmlns:a16="http://schemas.microsoft.com/office/drawing/2014/main" id="{E2630D45-491C-7F43-8061-6F425A5E9B31}"/>
              </a:ext>
            </a:extLst>
          </p:cNvPr>
          <p:cNvPicPr>
            <a:picLocks noChangeAspect="1"/>
          </p:cNvPicPr>
          <p:nvPr/>
        </p:nvPicPr>
        <p:blipFill>
          <a:blip r:embed="rId2"/>
          <a:stretch>
            <a:fillRect/>
          </a:stretch>
        </p:blipFill>
        <p:spPr>
          <a:xfrm>
            <a:off x="838432" y="2703782"/>
            <a:ext cx="10305818" cy="3125518"/>
          </a:xfrm>
          <a:prstGeom prst="rect">
            <a:avLst/>
          </a:prstGeom>
        </p:spPr>
      </p:pic>
      <p:sp>
        <p:nvSpPr>
          <p:cNvPr id="6" name="TextBox 5">
            <a:extLst>
              <a:ext uri="{FF2B5EF4-FFF2-40B4-BE49-F238E27FC236}">
                <a16:creationId xmlns:a16="http://schemas.microsoft.com/office/drawing/2014/main" id="{EFA0CD76-1F96-BD4B-AB1A-C7AE664B6D87}"/>
              </a:ext>
            </a:extLst>
          </p:cNvPr>
          <p:cNvSpPr txBox="1"/>
          <p:nvPr/>
        </p:nvSpPr>
        <p:spPr>
          <a:xfrm>
            <a:off x="831893" y="5972173"/>
            <a:ext cx="4419368" cy="646331"/>
          </a:xfrm>
          <a:prstGeom prst="rect">
            <a:avLst/>
          </a:prstGeom>
          <a:noFill/>
        </p:spPr>
        <p:txBody>
          <a:bodyPr wrap="square" rtlCol="0">
            <a:spAutoFit/>
          </a:bodyPr>
          <a:lstStyle/>
          <a:p>
            <a:r>
              <a:rPr lang="en-US" dirty="0"/>
              <a:t>One Planet Cardiff, “Vision for a carbon neutral city by 2030” (2021)</a:t>
            </a:r>
          </a:p>
        </p:txBody>
      </p:sp>
      <p:sp>
        <p:nvSpPr>
          <p:cNvPr id="7" name="Slide Number Placeholder 6">
            <a:extLst>
              <a:ext uri="{FF2B5EF4-FFF2-40B4-BE49-F238E27FC236}">
                <a16:creationId xmlns:a16="http://schemas.microsoft.com/office/drawing/2014/main" id="{315C3001-711B-A144-B366-27E648A79F46}"/>
              </a:ext>
            </a:extLst>
          </p:cNvPr>
          <p:cNvSpPr>
            <a:spLocks noGrp="1"/>
          </p:cNvSpPr>
          <p:nvPr>
            <p:ph type="sldNum" sz="quarter" idx="12"/>
          </p:nvPr>
        </p:nvSpPr>
        <p:spPr/>
        <p:txBody>
          <a:bodyPr/>
          <a:lstStyle/>
          <a:p>
            <a:fld id="{D57F1E4F-1CFF-5643-939E-02111984F565}" type="slidenum">
              <a:rPr lang="en-US" smtClean="0"/>
              <a:t>1</a:t>
            </a:fld>
            <a:endParaRPr lang="en-US" dirty="0"/>
          </a:p>
        </p:txBody>
      </p:sp>
    </p:spTree>
    <p:extLst>
      <p:ext uri="{BB962C8B-B14F-4D97-AF65-F5344CB8AC3E}">
        <p14:creationId xmlns:p14="http://schemas.microsoft.com/office/powerpoint/2010/main" val="3718030895"/>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1CB24-336F-5B47-BA65-D1D666313A72}"/>
              </a:ext>
            </a:extLst>
          </p:cNvPr>
          <p:cNvSpPr>
            <a:spLocks noGrp="1"/>
          </p:cNvSpPr>
          <p:nvPr>
            <p:ph type="title"/>
          </p:nvPr>
        </p:nvSpPr>
        <p:spPr/>
        <p:txBody>
          <a:bodyPr/>
          <a:lstStyle/>
          <a:p>
            <a:r>
              <a:rPr lang="en-US" dirty="0"/>
              <a:t>Contents</a:t>
            </a:r>
          </a:p>
        </p:txBody>
      </p:sp>
      <p:sp>
        <p:nvSpPr>
          <p:cNvPr id="3" name="Content Placeholder 2">
            <a:extLst>
              <a:ext uri="{FF2B5EF4-FFF2-40B4-BE49-F238E27FC236}">
                <a16:creationId xmlns:a16="http://schemas.microsoft.com/office/drawing/2014/main" id="{84138EF7-5441-0449-8893-E0BF8EFD0FA0}"/>
              </a:ext>
            </a:extLst>
          </p:cNvPr>
          <p:cNvSpPr>
            <a:spLocks noGrp="1"/>
          </p:cNvSpPr>
          <p:nvPr>
            <p:ph idx="1"/>
          </p:nvPr>
        </p:nvSpPr>
        <p:spPr/>
        <p:txBody>
          <a:bodyPr/>
          <a:lstStyle/>
          <a:p>
            <a:r>
              <a:rPr lang="en-US" dirty="0"/>
              <a:t>Introduction</a:t>
            </a:r>
          </a:p>
          <a:p>
            <a:r>
              <a:rPr lang="en-US" dirty="0"/>
              <a:t>Justification of Research topic</a:t>
            </a:r>
          </a:p>
          <a:p>
            <a:r>
              <a:rPr lang="en-US" dirty="0"/>
              <a:t>Background information surrounding transportation in Wales</a:t>
            </a:r>
          </a:p>
          <a:p>
            <a:r>
              <a:rPr lang="en-US" dirty="0"/>
              <a:t>Objectives of proposed research </a:t>
            </a:r>
          </a:p>
          <a:p>
            <a:r>
              <a:rPr lang="en-US" dirty="0"/>
              <a:t>Proposed methodology </a:t>
            </a:r>
          </a:p>
          <a:p>
            <a:r>
              <a:rPr lang="en-US" dirty="0"/>
              <a:t>Potential challenges</a:t>
            </a:r>
          </a:p>
          <a:p>
            <a:r>
              <a:rPr lang="en-US" dirty="0"/>
              <a:t>Bibliography</a:t>
            </a:r>
          </a:p>
          <a:p>
            <a:r>
              <a:rPr lang="en-US" dirty="0"/>
              <a:t>Discussion</a:t>
            </a:r>
          </a:p>
          <a:p>
            <a:endParaRPr lang="en-US" dirty="0"/>
          </a:p>
          <a:p>
            <a:endParaRPr lang="en-US" dirty="0"/>
          </a:p>
        </p:txBody>
      </p:sp>
      <p:sp>
        <p:nvSpPr>
          <p:cNvPr id="4" name="Slide Number Placeholder 3">
            <a:extLst>
              <a:ext uri="{FF2B5EF4-FFF2-40B4-BE49-F238E27FC236}">
                <a16:creationId xmlns:a16="http://schemas.microsoft.com/office/drawing/2014/main" id="{B99EA65B-DE07-9F4D-9818-A21C2C13E5A9}"/>
              </a:ext>
            </a:extLst>
          </p:cNvPr>
          <p:cNvSpPr>
            <a:spLocks noGrp="1"/>
          </p:cNvSpPr>
          <p:nvPr>
            <p:ph type="sldNum" sz="quarter" idx="12"/>
          </p:nvPr>
        </p:nvSpPr>
        <p:spPr/>
        <p:txBody>
          <a:bodyPr/>
          <a:lstStyle/>
          <a:p>
            <a:fld id="{D57F1E4F-1CFF-5643-939E-02111984F565}" type="slidenum">
              <a:rPr lang="en-US" smtClean="0"/>
              <a:t>2</a:t>
            </a:fld>
            <a:endParaRPr lang="en-US" dirty="0"/>
          </a:p>
        </p:txBody>
      </p:sp>
    </p:spTree>
    <p:extLst>
      <p:ext uri="{BB962C8B-B14F-4D97-AF65-F5344CB8AC3E}">
        <p14:creationId xmlns:p14="http://schemas.microsoft.com/office/powerpoint/2010/main" val="3223675198"/>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4BB028-628E-D345-B94C-E07535FF92E0}"/>
              </a:ext>
            </a:extLst>
          </p:cNvPr>
          <p:cNvSpPr>
            <a:spLocks noGrp="1"/>
          </p:cNvSpPr>
          <p:nvPr>
            <p:ph type="title"/>
          </p:nvPr>
        </p:nvSpPr>
        <p:spPr>
          <a:xfrm>
            <a:off x="0" y="985839"/>
            <a:ext cx="3804547" cy="5102328"/>
          </a:xfrm>
        </p:spPr>
        <p:txBody>
          <a:bodyPr>
            <a:normAutofit/>
          </a:bodyPr>
          <a:lstStyle/>
          <a:p>
            <a:pPr algn="r">
              <a:lnSpc>
                <a:spcPct val="90000"/>
              </a:lnSpc>
            </a:pPr>
            <a:r>
              <a:rPr lang="en-US" sz="2800" b="1" u="sng" dirty="0">
                <a:solidFill>
                  <a:schemeClr val="tx1"/>
                </a:solidFill>
              </a:rPr>
              <a:t>Introduction</a:t>
            </a:r>
            <a:r>
              <a:rPr lang="en-US" sz="2800" b="1" dirty="0">
                <a:solidFill>
                  <a:schemeClr val="tx1"/>
                </a:solidFill>
              </a:rPr>
              <a:t>- why clean transportation is an important challenge for policy in wales</a:t>
            </a:r>
          </a:p>
        </p:txBody>
      </p:sp>
      <p:sp>
        <p:nvSpPr>
          <p:cNvPr id="10" name="Rectangle 9">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E34D7F07-D081-4F47-BB61-EA1B100E2032}"/>
              </a:ext>
            </a:extLst>
          </p:cNvPr>
          <p:cNvSpPr>
            <a:spLocks noGrp="1"/>
          </p:cNvSpPr>
          <p:nvPr>
            <p:ph idx="1"/>
          </p:nvPr>
        </p:nvSpPr>
        <p:spPr>
          <a:xfrm>
            <a:off x="4176023" y="1143000"/>
            <a:ext cx="7525440" cy="5586413"/>
          </a:xfrm>
        </p:spPr>
        <p:txBody>
          <a:bodyPr>
            <a:normAutofit/>
          </a:bodyPr>
          <a:lstStyle/>
          <a:p>
            <a:pPr>
              <a:lnSpc>
                <a:spcPct val="90000"/>
              </a:lnSpc>
            </a:pPr>
            <a:r>
              <a:rPr lang="en-US" sz="1900" dirty="0"/>
              <a:t>The UK became the first major economy to set legally binding targets to reach net zero carbon emissions by 2050 (2019).</a:t>
            </a:r>
          </a:p>
          <a:p>
            <a:pPr>
              <a:lnSpc>
                <a:spcPct val="90000"/>
              </a:lnSpc>
            </a:pPr>
            <a:r>
              <a:rPr lang="en-GB" sz="1900" dirty="0"/>
              <a:t>targets to reduce greenhouse gas emissions to below 68% of 1990 levels by 2030 will also necessitate immediate action from Westminster and the devolved governments to bring transportation in line with energy policy (2020).</a:t>
            </a:r>
          </a:p>
          <a:p>
            <a:pPr>
              <a:lnSpc>
                <a:spcPct val="90000"/>
              </a:lnSpc>
            </a:pPr>
            <a:r>
              <a:rPr lang="en-GB" sz="1900" b="1" dirty="0"/>
              <a:t>“Surface transport </a:t>
            </a:r>
            <a:r>
              <a:rPr lang="en-GB" sz="1900" dirty="0"/>
              <a:t>is Wales’ third-largest source of emissions. Between 2016 and 2018, emissions from surface transport fell by 2%, but emissions in 2018 were still 3% higher than the 1990 baseline. Surface transport emissions have remained virtually flat since 1990, despite recent improvements in vehicle efficiency” (The Committee on Climate Change Progress Report: Reducing emissions in Wales- 17/12/2020)</a:t>
            </a:r>
          </a:p>
          <a:p>
            <a:pPr marL="0" indent="0">
              <a:lnSpc>
                <a:spcPct val="90000"/>
              </a:lnSpc>
              <a:buNone/>
            </a:pPr>
            <a:endParaRPr lang="en-US" sz="1900" dirty="0"/>
          </a:p>
        </p:txBody>
      </p:sp>
      <p:sp>
        <p:nvSpPr>
          <p:cNvPr id="4" name="Slide Number Placeholder 3">
            <a:extLst>
              <a:ext uri="{FF2B5EF4-FFF2-40B4-BE49-F238E27FC236}">
                <a16:creationId xmlns:a16="http://schemas.microsoft.com/office/drawing/2014/main" id="{041DFEE5-2F5A-EE4B-BD5D-BA3E4B99BAA0}"/>
              </a:ext>
            </a:extLst>
          </p:cNvPr>
          <p:cNvSpPr>
            <a:spLocks noGrp="1"/>
          </p:cNvSpPr>
          <p:nvPr>
            <p:ph type="sldNum" sz="quarter" idx="12"/>
          </p:nvPr>
        </p:nvSpPr>
        <p:spPr/>
        <p:txBody>
          <a:bodyPr/>
          <a:lstStyle/>
          <a:p>
            <a:fld id="{D57F1E4F-1CFF-5643-939E-02111984F565}" type="slidenum">
              <a:rPr lang="en-US" smtClean="0"/>
              <a:t>3</a:t>
            </a:fld>
            <a:endParaRPr lang="en-US" dirty="0"/>
          </a:p>
        </p:txBody>
      </p:sp>
      <p:pic>
        <p:nvPicPr>
          <p:cNvPr id="1025" name="Picture 1" descr="page1image3143272240">
            <a:extLst>
              <a:ext uri="{FF2B5EF4-FFF2-40B4-BE49-F238E27FC236}">
                <a16:creationId xmlns:a16="http://schemas.microsoft.com/office/drawing/2014/main" id="{FE3429A3-2D8A-2B43-B29B-AD7A4FF621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441700" cy="508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age1image3143272544">
            <a:extLst>
              <a:ext uri="{FF2B5EF4-FFF2-40B4-BE49-F238E27FC236}">
                <a16:creationId xmlns:a16="http://schemas.microsoft.com/office/drawing/2014/main" id="{EDD9497E-65C0-EC4B-AD02-8A5D4E2CAE0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219700" cy="5080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page1image3143272240">
            <a:extLst>
              <a:ext uri="{FF2B5EF4-FFF2-40B4-BE49-F238E27FC236}">
                <a16:creationId xmlns:a16="http://schemas.microsoft.com/office/drawing/2014/main" id="{6C893CBE-CE80-9B44-B5C1-7ABDC1F81D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441700" cy="50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age1image3143272544">
            <a:extLst>
              <a:ext uri="{FF2B5EF4-FFF2-40B4-BE49-F238E27FC236}">
                <a16:creationId xmlns:a16="http://schemas.microsoft.com/office/drawing/2014/main" id="{F2F423B7-73E8-424F-A0C8-B0BD875CDA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5219700" cy="50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7312953"/>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FEDD3-9361-644C-AD9C-EE224C7AD2FA}"/>
              </a:ext>
            </a:extLst>
          </p:cNvPr>
          <p:cNvSpPr>
            <a:spLocks noGrp="1"/>
          </p:cNvSpPr>
          <p:nvPr>
            <p:ph type="title"/>
          </p:nvPr>
        </p:nvSpPr>
        <p:spPr/>
        <p:txBody>
          <a:bodyPr/>
          <a:lstStyle/>
          <a:p>
            <a:r>
              <a:rPr lang="en-US" sz="2400" b="1" u="sng" dirty="0"/>
              <a:t>How did the UK as a whole perform in relation to low emission vehicle targets as of the 2020 Progress Report?</a:t>
            </a:r>
          </a:p>
        </p:txBody>
      </p:sp>
      <p:pic>
        <p:nvPicPr>
          <p:cNvPr id="5" name="Content Placeholder 4">
            <a:extLst>
              <a:ext uri="{FF2B5EF4-FFF2-40B4-BE49-F238E27FC236}">
                <a16:creationId xmlns:a16="http://schemas.microsoft.com/office/drawing/2014/main" id="{25FCDB6E-20CF-C147-95C1-1D6E91094898}"/>
              </a:ext>
            </a:extLst>
          </p:cNvPr>
          <p:cNvPicPr>
            <a:picLocks noGrp="1" noChangeAspect="1"/>
          </p:cNvPicPr>
          <p:nvPr>
            <p:ph idx="1"/>
          </p:nvPr>
        </p:nvPicPr>
        <p:blipFill>
          <a:blip r:embed="rId2"/>
          <a:stretch>
            <a:fillRect/>
          </a:stretch>
        </p:blipFill>
        <p:spPr>
          <a:xfrm>
            <a:off x="646111" y="1571625"/>
            <a:ext cx="10412414" cy="4186585"/>
          </a:xfrm>
        </p:spPr>
      </p:pic>
      <p:sp>
        <p:nvSpPr>
          <p:cNvPr id="6" name="TextBox 5">
            <a:extLst>
              <a:ext uri="{FF2B5EF4-FFF2-40B4-BE49-F238E27FC236}">
                <a16:creationId xmlns:a16="http://schemas.microsoft.com/office/drawing/2014/main" id="{97C1A984-966C-9741-85DC-35D9AF65CB5C}"/>
              </a:ext>
            </a:extLst>
          </p:cNvPr>
          <p:cNvSpPr txBox="1"/>
          <p:nvPr/>
        </p:nvSpPr>
        <p:spPr>
          <a:xfrm>
            <a:off x="800100" y="5929313"/>
            <a:ext cx="4814888" cy="840230"/>
          </a:xfrm>
          <a:prstGeom prst="rect">
            <a:avLst/>
          </a:prstGeom>
          <a:noFill/>
        </p:spPr>
        <p:txBody>
          <a:bodyPr wrap="square" rtlCol="0">
            <a:spAutoFit/>
          </a:bodyPr>
          <a:lstStyle/>
          <a:p>
            <a:pPr>
              <a:lnSpc>
                <a:spcPct val="90000"/>
              </a:lnSpc>
            </a:pPr>
            <a:r>
              <a:rPr lang="en-GB" dirty="0"/>
              <a:t>The Committee on Climate Change Progress Report: Reducing emissions in Wales- 17/12/2020)</a:t>
            </a:r>
          </a:p>
        </p:txBody>
      </p:sp>
      <p:sp>
        <p:nvSpPr>
          <p:cNvPr id="7" name="Slide Number Placeholder 6">
            <a:extLst>
              <a:ext uri="{FF2B5EF4-FFF2-40B4-BE49-F238E27FC236}">
                <a16:creationId xmlns:a16="http://schemas.microsoft.com/office/drawing/2014/main" id="{2BF195A1-F726-744C-825F-9D204C6B5BA0}"/>
              </a:ext>
            </a:extLst>
          </p:cNvPr>
          <p:cNvSpPr>
            <a:spLocks noGrp="1"/>
          </p:cNvSpPr>
          <p:nvPr>
            <p:ph type="sldNum" sz="quarter" idx="12"/>
          </p:nvPr>
        </p:nvSpPr>
        <p:spPr/>
        <p:txBody>
          <a:bodyPr/>
          <a:lstStyle/>
          <a:p>
            <a:fld id="{D57F1E4F-1CFF-5643-939E-02111984F565}" type="slidenum">
              <a:rPr lang="en-US" smtClean="0"/>
              <a:t>4</a:t>
            </a:fld>
            <a:endParaRPr lang="en-US" dirty="0"/>
          </a:p>
        </p:txBody>
      </p:sp>
    </p:spTree>
    <p:extLst>
      <p:ext uri="{BB962C8B-B14F-4D97-AF65-F5344CB8AC3E}">
        <p14:creationId xmlns:p14="http://schemas.microsoft.com/office/powerpoint/2010/main" val="286788836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F3A57-2B8D-0441-B8E0-882AAFDD5718}"/>
              </a:ext>
            </a:extLst>
          </p:cNvPr>
          <p:cNvSpPr>
            <a:spLocks noGrp="1"/>
          </p:cNvSpPr>
          <p:nvPr>
            <p:ph type="title"/>
          </p:nvPr>
        </p:nvSpPr>
        <p:spPr/>
        <p:txBody>
          <a:bodyPr/>
          <a:lstStyle/>
          <a:p>
            <a:r>
              <a:rPr lang="en-US" sz="3600" b="1" dirty="0"/>
              <a:t>The “ban” on petrol and diesel powered vehicles</a:t>
            </a:r>
          </a:p>
        </p:txBody>
      </p:sp>
      <p:sp>
        <p:nvSpPr>
          <p:cNvPr id="3" name="Content Placeholder 2">
            <a:extLst>
              <a:ext uri="{FF2B5EF4-FFF2-40B4-BE49-F238E27FC236}">
                <a16:creationId xmlns:a16="http://schemas.microsoft.com/office/drawing/2014/main" id="{984BDF60-A119-1041-83FC-7E0FB215DF18}"/>
              </a:ext>
            </a:extLst>
          </p:cNvPr>
          <p:cNvSpPr>
            <a:spLocks noGrp="1"/>
          </p:cNvSpPr>
          <p:nvPr>
            <p:ph idx="1"/>
          </p:nvPr>
        </p:nvSpPr>
        <p:spPr>
          <a:xfrm>
            <a:off x="414338" y="2052918"/>
            <a:ext cx="9635515" cy="4195481"/>
          </a:xfrm>
        </p:spPr>
        <p:txBody>
          <a:bodyPr/>
          <a:lstStyle/>
          <a:p>
            <a:r>
              <a:rPr lang="en-GB" dirty="0"/>
              <a:t>On the 18</a:t>
            </a:r>
            <a:r>
              <a:rPr lang="en-GB" baseline="30000" dirty="0"/>
              <a:t>th</a:t>
            </a:r>
            <a:r>
              <a:rPr lang="en-GB" dirty="0"/>
              <a:t> November 2020 the UK government published the plans of their “10 point plan for a green industrial revolution” in which the sale of all new purely fossil fuel powered vehicles will be outlawed by 2030, with plug-in hybrid vehicles being on sale until 2035. </a:t>
            </a:r>
          </a:p>
          <a:p>
            <a:r>
              <a:rPr lang="en-GB" dirty="0"/>
              <a:t>Generating significant media attention- the announcement will require careful planning and management from the perspective of councils and authorities </a:t>
            </a:r>
          </a:p>
          <a:p>
            <a:r>
              <a:rPr lang="en-GB" dirty="0"/>
              <a:t>“zero tailpipe emission vehicles”- What does this consist of?</a:t>
            </a:r>
            <a:endParaRPr lang="en-US" dirty="0"/>
          </a:p>
        </p:txBody>
      </p:sp>
      <p:sp>
        <p:nvSpPr>
          <p:cNvPr id="4" name="Slide Number Placeholder 3">
            <a:extLst>
              <a:ext uri="{FF2B5EF4-FFF2-40B4-BE49-F238E27FC236}">
                <a16:creationId xmlns:a16="http://schemas.microsoft.com/office/drawing/2014/main" id="{2B66DAFF-4093-F249-B136-0FA369E62D39}"/>
              </a:ext>
            </a:extLst>
          </p:cNvPr>
          <p:cNvSpPr>
            <a:spLocks noGrp="1"/>
          </p:cNvSpPr>
          <p:nvPr>
            <p:ph type="sldNum" sz="quarter" idx="12"/>
          </p:nvPr>
        </p:nvSpPr>
        <p:spPr/>
        <p:txBody>
          <a:bodyPr/>
          <a:lstStyle/>
          <a:p>
            <a:fld id="{D57F1E4F-1CFF-5643-939E-02111984F565}" type="slidenum">
              <a:rPr lang="en-US" smtClean="0"/>
              <a:t>5</a:t>
            </a:fld>
            <a:endParaRPr lang="en-US" dirty="0"/>
          </a:p>
        </p:txBody>
      </p:sp>
    </p:spTree>
    <p:extLst>
      <p:ext uri="{BB962C8B-B14F-4D97-AF65-F5344CB8AC3E}">
        <p14:creationId xmlns:p14="http://schemas.microsoft.com/office/powerpoint/2010/main" val="2350760830"/>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4ED01-C168-1242-853D-FFE0FB35E6B8}"/>
              </a:ext>
            </a:extLst>
          </p:cNvPr>
          <p:cNvSpPr>
            <a:spLocks noGrp="1"/>
          </p:cNvSpPr>
          <p:nvPr>
            <p:ph type="title"/>
          </p:nvPr>
        </p:nvSpPr>
        <p:spPr/>
        <p:txBody>
          <a:bodyPr/>
          <a:lstStyle/>
          <a:p>
            <a:r>
              <a:rPr lang="en-US" b="1" dirty="0"/>
              <a:t>Alternative fuels that can reduce emissions </a:t>
            </a:r>
          </a:p>
        </p:txBody>
      </p:sp>
      <p:pic>
        <p:nvPicPr>
          <p:cNvPr id="4" name="Content Placeholder 3">
            <a:extLst>
              <a:ext uri="{FF2B5EF4-FFF2-40B4-BE49-F238E27FC236}">
                <a16:creationId xmlns:a16="http://schemas.microsoft.com/office/drawing/2014/main" id="{203C9FB8-46ED-FD4E-8D7A-1FAF071C2B4B}"/>
              </a:ext>
            </a:extLst>
          </p:cNvPr>
          <p:cNvPicPr>
            <a:picLocks noGrp="1" noChangeAspect="1"/>
          </p:cNvPicPr>
          <p:nvPr>
            <p:ph idx="1"/>
          </p:nvPr>
        </p:nvPicPr>
        <p:blipFill>
          <a:blip r:embed="rId2"/>
          <a:stretch>
            <a:fillRect/>
          </a:stretch>
        </p:blipFill>
        <p:spPr>
          <a:xfrm>
            <a:off x="-1" y="2173573"/>
            <a:ext cx="8272001" cy="3841463"/>
          </a:xfrm>
          <a:prstGeom prst="rect">
            <a:avLst/>
          </a:prstGeom>
        </p:spPr>
      </p:pic>
      <p:sp>
        <p:nvSpPr>
          <p:cNvPr id="5" name="TextBox 4">
            <a:extLst>
              <a:ext uri="{FF2B5EF4-FFF2-40B4-BE49-F238E27FC236}">
                <a16:creationId xmlns:a16="http://schemas.microsoft.com/office/drawing/2014/main" id="{86B2C85C-25C2-2C46-9707-0037CEA409DA}"/>
              </a:ext>
            </a:extLst>
          </p:cNvPr>
          <p:cNvSpPr txBox="1"/>
          <p:nvPr/>
        </p:nvSpPr>
        <p:spPr>
          <a:xfrm>
            <a:off x="414338" y="6081760"/>
            <a:ext cx="3200400" cy="646331"/>
          </a:xfrm>
          <a:prstGeom prst="rect">
            <a:avLst/>
          </a:prstGeom>
          <a:noFill/>
        </p:spPr>
        <p:txBody>
          <a:bodyPr wrap="square" rtlCol="0">
            <a:spAutoFit/>
          </a:bodyPr>
          <a:lstStyle/>
          <a:p>
            <a:r>
              <a:rPr lang="en-US" dirty="0"/>
              <a:t>World Economic Forum: 6 Alternatives to petrol</a:t>
            </a:r>
          </a:p>
        </p:txBody>
      </p:sp>
      <p:pic>
        <p:nvPicPr>
          <p:cNvPr id="7" name="Picture 6">
            <a:extLst>
              <a:ext uri="{FF2B5EF4-FFF2-40B4-BE49-F238E27FC236}">
                <a16:creationId xmlns:a16="http://schemas.microsoft.com/office/drawing/2014/main" id="{572E7F99-6E64-7D4C-ADE3-47CCB6B9B5EC}"/>
              </a:ext>
            </a:extLst>
          </p:cNvPr>
          <p:cNvPicPr>
            <a:picLocks noChangeAspect="1"/>
          </p:cNvPicPr>
          <p:nvPr/>
        </p:nvPicPr>
        <p:blipFill>
          <a:blip r:embed="rId3"/>
          <a:stretch>
            <a:fillRect/>
          </a:stretch>
        </p:blipFill>
        <p:spPr>
          <a:xfrm>
            <a:off x="8272001" y="3132944"/>
            <a:ext cx="3919999" cy="2882093"/>
          </a:xfrm>
          <a:prstGeom prst="rect">
            <a:avLst/>
          </a:prstGeom>
        </p:spPr>
      </p:pic>
      <p:sp>
        <p:nvSpPr>
          <p:cNvPr id="8" name="TextBox 7">
            <a:extLst>
              <a:ext uri="{FF2B5EF4-FFF2-40B4-BE49-F238E27FC236}">
                <a16:creationId xmlns:a16="http://schemas.microsoft.com/office/drawing/2014/main" id="{437A1D7A-4944-6841-B759-FDE80A9E067F}"/>
              </a:ext>
            </a:extLst>
          </p:cNvPr>
          <p:cNvSpPr txBox="1"/>
          <p:nvPr/>
        </p:nvSpPr>
        <p:spPr>
          <a:xfrm>
            <a:off x="7899745" y="6081760"/>
            <a:ext cx="4302177" cy="738664"/>
          </a:xfrm>
          <a:prstGeom prst="rect">
            <a:avLst/>
          </a:prstGeom>
          <a:noFill/>
        </p:spPr>
        <p:txBody>
          <a:bodyPr wrap="square" rtlCol="0">
            <a:spAutoFit/>
          </a:bodyPr>
          <a:lstStyle/>
          <a:p>
            <a:r>
              <a:rPr lang="en-GB" sz="1400" dirty="0"/>
              <a:t>life cycle of synthetic fuels including CO2 captured from the ambient air: Bellona Europa 18/01/2018</a:t>
            </a:r>
            <a:endParaRPr lang="en-US" sz="1400" dirty="0"/>
          </a:p>
        </p:txBody>
      </p:sp>
      <p:sp>
        <p:nvSpPr>
          <p:cNvPr id="9" name="Slide Number Placeholder 8">
            <a:extLst>
              <a:ext uri="{FF2B5EF4-FFF2-40B4-BE49-F238E27FC236}">
                <a16:creationId xmlns:a16="http://schemas.microsoft.com/office/drawing/2014/main" id="{82077E21-5FE6-C246-9387-5482DB8B2164}"/>
              </a:ext>
            </a:extLst>
          </p:cNvPr>
          <p:cNvSpPr>
            <a:spLocks noGrp="1"/>
          </p:cNvSpPr>
          <p:nvPr>
            <p:ph type="sldNum" sz="quarter" idx="12"/>
          </p:nvPr>
        </p:nvSpPr>
        <p:spPr/>
        <p:txBody>
          <a:bodyPr/>
          <a:lstStyle/>
          <a:p>
            <a:fld id="{D57F1E4F-1CFF-5643-939E-02111984F565}" type="slidenum">
              <a:rPr lang="en-US" smtClean="0"/>
              <a:t>6</a:t>
            </a:fld>
            <a:endParaRPr lang="en-US" dirty="0"/>
          </a:p>
        </p:txBody>
      </p:sp>
    </p:spTree>
    <p:extLst>
      <p:ext uri="{BB962C8B-B14F-4D97-AF65-F5344CB8AC3E}">
        <p14:creationId xmlns:p14="http://schemas.microsoft.com/office/powerpoint/2010/main" val="1021725125"/>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86AC4-1F18-684E-84A4-777D693D4B96}"/>
              </a:ext>
            </a:extLst>
          </p:cNvPr>
          <p:cNvSpPr>
            <a:spLocks noGrp="1"/>
          </p:cNvSpPr>
          <p:nvPr>
            <p:ph type="title"/>
          </p:nvPr>
        </p:nvSpPr>
        <p:spPr>
          <a:xfrm>
            <a:off x="646111" y="452718"/>
            <a:ext cx="9622151" cy="1400530"/>
          </a:xfrm>
        </p:spPr>
        <p:txBody>
          <a:bodyPr/>
          <a:lstStyle/>
          <a:p>
            <a:r>
              <a:rPr lang="en-US" sz="3200" b="1" dirty="0"/>
              <a:t>Wales has a lack of infrastructure supporting electric and hydrogen fuel cell vehicles </a:t>
            </a:r>
          </a:p>
        </p:txBody>
      </p:sp>
      <p:sp>
        <p:nvSpPr>
          <p:cNvPr id="3" name="Content Placeholder 2">
            <a:extLst>
              <a:ext uri="{FF2B5EF4-FFF2-40B4-BE49-F238E27FC236}">
                <a16:creationId xmlns:a16="http://schemas.microsoft.com/office/drawing/2014/main" id="{36FA36D9-EA13-F74A-BF20-1CABD6164943}"/>
              </a:ext>
            </a:extLst>
          </p:cNvPr>
          <p:cNvSpPr>
            <a:spLocks noGrp="1"/>
          </p:cNvSpPr>
          <p:nvPr>
            <p:ph idx="1"/>
          </p:nvPr>
        </p:nvSpPr>
        <p:spPr/>
        <p:txBody>
          <a:bodyPr>
            <a:normAutofit fontScale="92500" lnSpcReduction="10000"/>
          </a:bodyPr>
          <a:lstStyle/>
          <a:p>
            <a:r>
              <a:rPr lang="en-US" dirty="0"/>
              <a:t>0.105% of vehicles registered in Wales are electric</a:t>
            </a:r>
          </a:p>
          <a:p>
            <a:r>
              <a:rPr lang="en-US" dirty="0"/>
              <a:t>There are 21 charge points per 100,000 members of Wales’ population, compared to 278:100,000 in Norway</a:t>
            </a:r>
          </a:p>
          <a:p>
            <a:r>
              <a:rPr lang="en-US" dirty="0"/>
              <a:t>Unique geography of Wales provides distinct challenges in offering an effective charging infrastructure (rural and economically disadvantaged areas are underserved).</a:t>
            </a:r>
          </a:p>
          <a:p>
            <a:r>
              <a:rPr lang="en-US" dirty="0"/>
              <a:t>Only 2 hydrogen refueling stations in Wales:</a:t>
            </a:r>
          </a:p>
          <a:p>
            <a:pPr marL="0" indent="0">
              <a:buNone/>
            </a:pPr>
            <a:r>
              <a:rPr lang="en-GB" dirty="0"/>
              <a:t>University of South Wales, </a:t>
            </a:r>
            <a:r>
              <a:rPr lang="en-GB" dirty="0" err="1"/>
              <a:t>Glyntaff</a:t>
            </a:r>
            <a:r>
              <a:rPr lang="en-GB" dirty="0"/>
              <a:t>, Pontypridd, Wales (CF37 4BD)</a:t>
            </a:r>
          </a:p>
          <a:p>
            <a:pPr marL="0" indent="0">
              <a:buNone/>
            </a:pPr>
            <a:r>
              <a:rPr lang="en-GB" dirty="0"/>
              <a:t>University of South Wales, </a:t>
            </a:r>
            <a:r>
              <a:rPr lang="en-GB" dirty="0" err="1"/>
              <a:t>Baglan</a:t>
            </a:r>
            <a:r>
              <a:rPr lang="en-GB" dirty="0"/>
              <a:t>, Port Talbot, Wales (SA12 7AX)</a:t>
            </a:r>
          </a:p>
          <a:p>
            <a:pPr marL="0" indent="0">
              <a:buNone/>
            </a:pPr>
            <a:endParaRPr lang="en-US" dirty="0"/>
          </a:p>
          <a:p>
            <a:pPr marL="0" indent="0">
              <a:buNone/>
            </a:pPr>
            <a:r>
              <a:rPr lang="en-GB" sz="1200" i="1" dirty="0"/>
              <a:t>Department for Transport (2020). Battery Electric Vehicles or BEV (subset of ULEV) licensed at the end of the quarter by upper and lower tier local authority 3 Department for Transport (11 August 2020). Electric vehicle charging device statistics July 2020 </a:t>
            </a:r>
          </a:p>
          <a:p>
            <a:pPr marL="0" indent="0">
              <a:buNone/>
            </a:pPr>
            <a:endParaRPr lang="en-US" dirty="0"/>
          </a:p>
          <a:p>
            <a:endParaRPr lang="en-US" dirty="0"/>
          </a:p>
        </p:txBody>
      </p:sp>
      <p:sp>
        <p:nvSpPr>
          <p:cNvPr id="4" name="Slide Number Placeholder 3">
            <a:extLst>
              <a:ext uri="{FF2B5EF4-FFF2-40B4-BE49-F238E27FC236}">
                <a16:creationId xmlns:a16="http://schemas.microsoft.com/office/drawing/2014/main" id="{D182746A-D6B7-5244-9EB0-71B5C6756DE2}"/>
              </a:ext>
            </a:extLst>
          </p:cNvPr>
          <p:cNvSpPr>
            <a:spLocks noGrp="1"/>
          </p:cNvSpPr>
          <p:nvPr>
            <p:ph type="sldNum" sz="quarter" idx="12"/>
          </p:nvPr>
        </p:nvSpPr>
        <p:spPr/>
        <p:txBody>
          <a:bodyPr/>
          <a:lstStyle/>
          <a:p>
            <a:fld id="{D57F1E4F-1CFF-5643-939E-02111984F565}" type="slidenum">
              <a:rPr lang="en-US" smtClean="0"/>
              <a:t>7</a:t>
            </a:fld>
            <a:endParaRPr lang="en-US" dirty="0"/>
          </a:p>
        </p:txBody>
      </p:sp>
    </p:spTree>
    <p:extLst>
      <p:ext uri="{BB962C8B-B14F-4D97-AF65-F5344CB8AC3E}">
        <p14:creationId xmlns:p14="http://schemas.microsoft.com/office/powerpoint/2010/main" val="200593220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98862-3F40-6140-BC1A-0115BAB5F034}"/>
              </a:ext>
            </a:extLst>
          </p:cNvPr>
          <p:cNvSpPr>
            <a:spLocks noGrp="1"/>
          </p:cNvSpPr>
          <p:nvPr>
            <p:ph type="title"/>
          </p:nvPr>
        </p:nvSpPr>
        <p:spPr>
          <a:xfrm>
            <a:off x="646111" y="452718"/>
            <a:ext cx="9404723" cy="1400530"/>
          </a:xfrm>
        </p:spPr>
        <p:txBody>
          <a:bodyPr>
            <a:normAutofit/>
          </a:bodyPr>
          <a:lstStyle/>
          <a:p>
            <a:r>
              <a:rPr lang="en-US" b="1" dirty="0"/>
              <a:t>What has Wales planned in relation to transportation moving forwards?</a:t>
            </a:r>
          </a:p>
        </p:txBody>
      </p:sp>
      <p:graphicFrame>
        <p:nvGraphicFramePr>
          <p:cNvPr id="5" name="Content Placeholder 2">
            <a:extLst>
              <a:ext uri="{FF2B5EF4-FFF2-40B4-BE49-F238E27FC236}">
                <a16:creationId xmlns:a16="http://schemas.microsoft.com/office/drawing/2014/main" id="{102E6F4D-6DB0-4D5B-BFE8-E7FC8DF81C91}"/>
              </a:ext>
            </a:extLst>
          </p:cNvPr>
          <p:cNvGraphicFramePr>
            <a:graphicFrameLocks noGrp="1"/>
          </p:cNvGraphicFramePr>
          <p:nvPr>
            <p:ph idx="1"/>
            <p:extLst>
              <p:ext uri="{D42A27DB-BD31-4B8C-83A1-F6EECF244321}">
                <p14:modId xmlns:p14="http://schemas.microsoft.com/office/powerpoint/2010/main" val="3581631037"/>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23D9711D-37E4-4444-A32A-2555CFD9358B}"/>
              </a:ext>
            </a:extLst>
          </p:cNvPr>
          <p:cNvSpPr>
            <a:spLocks noGrp="1"/>
          </p:cNvSpPr>
          <p:nvPr>
            <p:ph type="sldNum" sz="quarter" idx="12"/>
          </p:nvPr>
        </p:nvSpPr>
        <p:spPr/>
        <p:txBody>
          <a:bodyPr/>
          <a:lstStyle/>
          <a:p>
            <a:fld id="{D57F1E4F-1CFF-5643-939E-02111984F565}" type="slidenum">
              <a:rPr lang="en-US" smtClean="0"/>
              <a:t>8</a:t>
            </a:fld>
            <a:endParaRPr lang="en-US" dirty="0"/>
          </a:p>
        </p:txBody>
      </p:sp>
    </p:spTree>
    <p:extLst>
      <p:ext uri="{BB962C8B-B14F-4D97-AF65-F5344CB8AC3E}">
        <p14:creationId xmlns:p14="http://schemas.microsoft.com/office/powerpoint/2010/main" val="225527187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85843-F031-B148-827E-6BC5D00538ED}"/>
              </a:ext>
            </a:extLst>
          </p:cNvPr>
          <p:cNvSpPr>
            <a:spLocks noGrp="1"/>
          </p:cNvSpPr>
          <p:nvPr>
            <p:ph type="title"/>
          </p:nvPr>
        </p:nvSpPr>
        <p:spPr/>
        <p:txBody>
          <a:bodyPr/>
          <a:lstStyle/>
          <a:p>
            <a:r>
              <a:rPr lang="en-US" sz="3200" b="1" dirty="0"/>
              <a:t>Wales has sustainable development as a guiding principle of national policy </a:t>
            </a:r>
          </a:p>
        </p:txBody>
      </p:sp>
      <p:sp>
        <p:nvSpPr>
          <p:cNvPr id="3" name="Content Placeholder 2">
            <a:extLst>
              <a:ext uri="{FF2B5EF4-FFF2-40B4-BE49-F238E27FC236}">
                <a16:creationId xmlns:a16="http://schemas.microsoft.com/office/drawing/2014/main" id="{6F673533-EE80-8347-9E4A-492163D8FF21}"/>
              </a:ext>
            </a:extLst>
          </p:cNvPr>
          <p:cNvSpPr>
            <a:spLocks noGrp="1"/>
          </p:cNvSpPr>
          <p:nvPr>
            <p:ph idx="1"/>
          </p:nvPr>
        </p:nvSpPr>
        <p:spPr>
          <a:xfrm>
            <a:off x="1103312" y="2368446"/>
            <a:ext cx="8946541" cy="3879953"/>
          </a:xfrm>
        </p:spPr>
        <p:txBody>
          <a:bodyPr/>
          <a:lstStyle/>
          <a:p>
            <a:r>
              <a:rPr lang="en-US" dirty="0"/>
              <a:t> The 2015 Wellbeing of Future Generations Act adopted the United Nations Development Goals into law.</a:t>
            </a:r>
          </a:p>
          <a:p>
            <a:r>
              <a:rPr lang="en-GB" dirty="0"/>
              <a:t>The Future Generations Commissioner's office has the responsibility to ensure the WFG Act is implemented and to measure its success.</a:t>
            </a:r>
          </a:p>
          <a:p>
            <a:r>
              <a:rPr lang="en-GB" dirty="0"/>
              <a:t>In order for Wales to successfully meet goals relating to reducing emissions, improving air quality and provisions of effective transportation infrastructure to serve its population, policy surrounding low emissions vehicles must be fit for purpose. </a:t>
            </a:r>
            <a:endParaRPr lang="en-US" dirty="0"/>
          </a:p>
        </p:txBody>
      </p:sp>
      <p:sp>
        <p:nvSpPr>
          <p:cNvPr id="4" name="Slide Number Placeholder 3">
            <a:extLst>
              <a:ext uri="{FF2B5EF4-FFF2-40B4-BE49-F238E27FC236}">
                <a16:creationId xmlns:a16="http://schemas.microsoft.com/office/drawing/2014/main" id="{4E4DED3F-2F5B-6A44-B6C8-DE194BE70518}"/>
              </a:ext>
            </a:extLst>
          </p:cNvPr>
          <p:cNvSpPr>
            <a:spLocks noGrp="1"/>
          </p:cNvSpPr>
          <p:nvPr>
            <p:ph type="sldNum" sz="quarter" idx="12"/>
          </p:nvPr>
        </p:nvSpPr>
        <p:spPr/>
        <p:txBody>
          <a:bodyPr/>
          <a:lstStyle/>
          <a:p>
            <a:fld id="{D57F1E4F-1CFF-5643-939E-02111984F565}" type="slidenum">
              <a:rPr lang="en-US" smtClean="0"/>
              <a:t>9</a:t>
            </a:fld>
            <a:endParaRPr lang="en-US" dirty="0"/>
          </a:p>
        </p:txBody>
      </p:sp>
    </p:spTree>
    <p:extLst>
      <p:ext uri="{BB962C8B-B14F-4D97-AF65-F5344CB8AC3E}">
        <p14:creationId xmlns:p14="http://schemas.microsoft.com/office/powerpoint/2010/main" val="58762559"/>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D8F52-23FA-414A-A81F-1E1AC919283B}"/>
              </a:ext>
            </a:extLst>
          </p:cNvPr>
          <p:cNvSpPr>
            <a:spLocks noGrp="1"/>
          </p:cNvSpPr>
          <p:nvPr>
            <p:ph type="title"/>
          </p:nvPr>
        </p:nvSpPr>
        <p:spPr/>
        <p:txBody>
          <a:bodyPr/>
          <a:lstStyle/>
          <a:p>
            <a:r>
              <a:rPr lang="en-US" b="1" dirty="0"/>
              <a:t>Objectives</a:t>
            </a:r>
          </a:p>
        </p:txBody>
      </p:sp>
      <p:sp>
        <p:nvSpPr>
          <p:cNvPr id="3" name="Content Placeholder 2">
            <a:extLst>
              <a:ext uri="{FF2B5EF4-FFF2-40B4-BE49-F238E27FC236}">
                <a16:creationId xmlns:a16="http://schemas.microsoft.com/office/drawing/2014/main" id="{4FA02E57-3C6F-284A-B986-51A4C6F6C7B8}"/>
              </a:ext>
            </a:extLst>
          </p:cNvPr>
          <p:cNvSpPr>
            <a:spLocks noGrp="1"/>
          </p:cNvSpPr>
          <p:nvPr>
            <p:ph idx="1"/>
          </p:nvPr>
        </p:nvSpPr>
        <p:spPr/>
        <p:txBody>
          <a:bodyPr/>
          <a:lstStyle/>
          <a:p>
            <a:r>
              <a:rPr lang="en-US" dirty="0"/>
              <a:t>Clearly establish the unique compromises of battery electric, hydrogen fuel cell and e-fuel powered vehicles. Identify the potential of each technology and how they can be implemented into Welsh transportation policy</a:t>
            </a:r>
          </a:p>
          <a:p>
            <a:r>
              <a:rPr lang="en-US" dirty="0"/>
              <a:t>Study how the opinions/knowledge of these technologies vary between relevant groups</a:t>
            </a:r>
          </a:p>
          <a:p>
            <a:r>
              <a:rPr lang="en-US" dirty="0"/>
              <a:t>Identify whether there is consensus or disagreement between groups with relevant expertise and influence</a:t>
            </a:r>
          </a:p>
          <a:p>
            <a:r>
              <a:rPr lang="en-US" dirty="0"/>
              <a:t>Develop a clear guide for how Wales should </a:t>
            </a:r>
            <a:r>
              <a:rPr lang="en-US" dirty="0" err="1"/>
              <a:t>utilise</a:t>
            </a:r>
            <a:r>
              <a:rPr lang="en-US" dirty="0"/>
              <a:t> policy to successfully meet targets relating to reducing vehicle emissions and become a world leader in this regard.</a:t>
            </a:r>
          </a:p>
          <a:p>
            <a:endParaRPr lang="en-US" dirty="0"/>
          </a:p>
        </p:txBody>
      </p:sp>
      <p:sp>
        <p:nvSpPr>
          <p:cNvPr id="4" name="Slide Number Placeholder 3">
            <a:extLst>
              <a:ext uri="{FF2B5EF4-FFF2-40B4-BE49-F238E27FC236}">
                <a16:creationId xmlns:a16="http://schemas.microsoft.com/office/drawing/2014/main" id="{50D1F943-32A4-6949-9AF8-C3D1DA46E35B}"/>
              </a:ext>
            </a:extLst>
          </p:cNvPr>
          <p:cNvSpPr>
            <a:spLocks noGrp="1"/>
          </p:cNvSpPr>
          <p:nvPr>
            <p:ph type="sldNum" sz="quarter" idx="12"/>
          </p:nvPr>
        </p:nvSpPr>
        <p:spPr/>
        <p:txBody>
          <a:bodyPr/>
          <a:lstStyle/>
          <a:p>
            <a:fld id="{D57F1E4F-1CFF-5643-939E-02111984F565}" type="slidenum">
              <a:rPr lang="en-US" smtClean="0"/>
              <a:t>10</a:t>
            </a:fld>
            <a:endParaRPr lang="en-US" dirty="0"/>
          </a:p>
        </p:txBody>
      </p:sp>
    </p:spTree>
    <p:extLst>
      <p:ext uri="{BB962C8B-B14F-4D97-AF65-F5344CB8AC3E}">
        <p14:creationId xmlns:p14="http://schemas.microsoft.com/office/powerpoint/2010/main" val="1235664335"/>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492B9-590E-B447-B2A0-BDACF685F62D}"/>
              </a:ext>
            </a:extLst>
          </p:cNvPr>
          <p:cNvSpPr>
            <a:spLocks noGrp="1"/>
          </p:cNvSpPr>
          <p:nvPr>
            <p:ph type="title"/>
          </p:nvPr>
        </p:nvSpPr>
        <p:spPr>
          <a:xfrm>
            <a:off x="646111" y="209862"/>
            <a:ext cx="9404723" cy="1154243"/>
          </a:xfrm>
        </p:spPr>
        <p:txBody>
          <a:bodyPr/>
          <a:lstStyle/>
          <a:p>
            <a:r>
              <a:rPr lang="en-US" sz="3200" b="1" dirty="0"/>
              <a:t>Methodology- Initial research of existing models </a:t>
            </a:r>
          </a:p>
        </p:txBody>
      </p:sp>
      <p:sp>
        <p:nvSpPr>
          <p:cNvPr id="3" name="Content Placeholder 2">
            <a:extLst>
              <a:ext uri="{FF2B5EF4-FFF2-40B4-BE49-F238E27FC236}">
                <a16:creationId xmlns:a16="http://schemas.microsoft.com/office/drawing/2014/main" id="{E5FE151C-F48E-404F-8AFA-E26D36307389}"/>
              </a:ext>
            </a:extLst>
          </p:cNvPr>
          <p:cNvSpPr>
            <a:spLocks noGrp="1"/>
          </p:cNvSpPr>
          <p:nvPr>
            <p:ph idx="1"/>
          </p:nvPr>
        </p:nvSpPr>
        <p:spPr>
          <a:xfrm>
            <a:off x="646111" y="1364106"/>
            <a:ext cx="10656473" cy="4884294"/>
          </a:xfrm>
        </p:spPr>
        <p:txBody>
          <a:bodyPr/>
          <a:lstStyle/>
          <a:p>
            <a:r>
              <a:rPr lang="en-US" dirty="0"/>
              <a:t>Gain a research informed understanding of the unique challenges Wales faces as a nation in the implementation of a low emissions vehicle infrastructure. Can Wales become self sufficient in terms of energy generation for vehicles?</a:t>
            </a:r>
          </a:p>
          <a:p>
            <a:r>
              <a:rPr lang="en-US" dirty="0"/>
              <a:t>Study existing models relating to low emission vehicle technology and related energy and infrastructure policy. Some models will rely on physical laws and mathematical relationships, others will consist of plausibility methods capturing relationships and dynamics that are expected to be true.  </a:t>
            </a:r>
            <a:r>
              <a:rPr lang="en-US" dirty="0" err="1"/>
              <a:t>Doukas</a:t>
            </a:r>
            <a:r>
              <a:rPr lang="en-US" dirty="0"/>
              <a:t>. H (2013).</a:t>
            </a:r>
          </a:p>
          <a:p>
            <a:r>
              <a:rPr lang="en-US" dirty="0"/>
              <a:t>Use research of secondary data to establish the distinct characteristics of low emission vehicle technologies and their suitable applications</a:t>
            </a:r>
          </a:p>
          <a:p>
            <a:r>
              <a:rPr lang="en-US" dirty="0"/>
              <a:t>Determine the suitability of different technologies for specific use cases </a:t>
            </a:r>
            <a:r>
              <a:rPr lang="en-US" dirty="0" err="1"/>
              <a:t>E.g</a:t>
            </a:r>
            <a:r>
              <a:rPr lang="en-US" dirty="0"/>
              <a:t> private urban car use and HGV’s</a:t>
            </a:r>
          </a:p>
        </p:txBody>
      </p:sp>
      <p:sp>
        <p:nvSpPr>
          <p:cNvPr id="4" name="Slide Number Placeholder 3">
            <a:extLst>
              <a:ext uri="{FF2B5EF4-FFF2-40B4-BE49-F238E27FC236}">
                <a16:creationId xmlns:a16="http://schemas.microsoft.com/office/drawing/2014/main" id="{52F8E6E4-FD6A-FB47-B8E3-6DB1D6A0C53B}"/>
              </a:ext>
            </a:extLst>
          </p:cNvPr>
          <p:cNvSpPr>
            <a:spLocks noGrp="1"/>
          </p:cNvSpPr>
          <p:nvPr>
            <p:ph type="sldNum" sz="quarter" idx="12"/>
          </p:nvPr>
        </p:nvSpPr>
        <p:spPr/>
        <p:txBody>
          <a:bodyPr/>
          <a:lstStyle/>
          <a:p>
            <a:fld id="{D57F1E4F-1CFF-5643-939E-02111984F565}" type="slidenum">
              <a:rPr lang="en-US" smtClean="0"/>
              <a:t>11</a:t>
            </a:fld>
            <a:endParaRPr lang="en-US" dirty="0"/>
          </a:p>
        </p:txBody>
      </p:sp>
    </p:spTree>
    <p:extLst>
      <p:ext uri="{BB962C8B-B14F-4D97-AF65-F5344CB8AC3E}">
        <p14:creationId xmlns:p14="http://schemas.microsoft.com/office/powerpoint/2010/main" val="3684031729"/>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358B2-2368-9743-A6F6-4A2B030CC49D}"/>
              </a:ext>
            </a:extLst>
          </p:cNvPr>
          <p:cNvSpPr>
            <a:spLocks noGrp="1"/>
          </p:cNvSpPr>
          <p:nvPr>
            <p:ph type="title"/>
          </p:nvPr>
        </p:nvSpPr>
        <p:spPr>
          <a:xfrm>
            <a:off x="646111" y="452718"/>
            <a:ext cx="9404723" cy="1046298"/>
          </a:xfrm>
        </p:spPr>
        <p:txBody>
          <a:bodyPr/>
          <a:lstStyle/>
          <a:p>
            <a:r>
              <a:rPr lang="en-US" sz="3200" b="1" dirty="0"/>
              <a:t>Primary data collection- Qualitative research, grounded theory</a:t>
            </a:r>
          </a:p>
        </p:txBody>
      </p:sp>
      <p:sp>
        <p:nvSpPr>
          <p:cNvPr id="3" name="Content Placeholder 2">
            <a:extLst>
              <a:ext uri="{FF2B5EF4-FFF2-40B4-BE49-F238E27FC236}">
                <a16:creationId xmlns:a16="http://schemas.microsoft.com/office/drawing/2014/main" id="{C42C22B3-5B70-EA47-881E-6CC6305BC8E7}"/>
              </a:ext>
            </a:extLst>
          </p:cNvPr>
          <p:cNvSpPr>
            <a:spLocks noGrp="1"/>
          </p:cNvSpPr>
          <p:nvPr>
            <p:ph idx="1"/>
          </p:nvPr>
        </p:nvSpPr>
        <p:spPr>
          <a:xfrm>
            <a:off x="524656" y="1708879"/>
            <a:ext cx="11167672" cy="4539520"/>
          </a:xfrm>
        </p:spPr>
        <p:txBody>
          <a:bodyPr/>
          <a:lstStyle/>
          <a:p>
            <a:pPr marL="0" indent="0">
              <a:buNone/>
            </a:pPr>
            <a:r>
              <a:rPr lang="en-US" dirty="0"/>
              <a:t>Moving towards 2050, reducing the emissions of transport in Wales to net zero will require effective policy and legislation, urban planning, infrastructure planning and implementation, working in conjunction with technological and engineering innovation.</a:t>
            </a:r>
          </a:p>
          <a:p>
            <a:r>
              <a:rPr lang="en-US" dirty="0"/>
              <a:t>Survey automotive and environmental engineers, policymakers, conservationists etc.</a:t>
            </a:r>
          </a:p>
          <a:p>
            <a:pPr marL="0" indent="0">
              <a:buNone/>
            </a:pPr>
            <a:r>
              <a:rPr lang="en-US" dirty="0"/>
              <a:t>Are there differences in opinion/understanding surrounding ‘zero tailpipe emissions’ vehicles?</a:t>
            </a:r>
          </a:p>
          <a:p>
            <a:r>
              <a:rPr lang="en-US" dirty="0"/>
              <a:t>Public engagement- What is the understanding/lack of in regards to electric/hydrogen/e-fuel powered vehicles?</a:t>
            </a:r>
          </a:p>
          <a:p>
            <a:endParaRPr lang="en-US" dirty="0"/>
          </a:p>
          <a:p>
            <a:r>
              <a:rPr lang="en-US" dirty="0"/>
              <a:t>Within the university we have students and staff with varying levels expertise in related subject areas</a:t>
            </a:r>
          </a:p>
        </p:txBody>
      </p:sp>
      <p:sp>
        <p:nvSpPr>
          <p:cNvPr id="5" name="Slide Number Placeholder 4">
            <a:extLst>
              <a:ext uri="{FF2B5EF4-FFF2-40B4-BE49-F238E27FC236}">
                <a16:creationId xmlns:a16="http://schemas.microsoft.com/office/drawing/2014/main" id="{7A8C089D-CA4A-0E47-BF60-A9E7CABE160B}"/>
              </a:ext>
            </a:extLst>
          </p:cNvPr>
          <p:cNvSpPr>
            <a:spLocks noGrp="1"/>
          </p:cNvSpPr>
          <p:nvPr>
            <p:ph type="sldNum" sz="quarter" idx="12"/>
          </p:nvPr>
        </p:nvSpPr>
        <p:spPr/>
        <p:txBody>
          <a:bodyPr/>
          <a:lstStyle/>
          <a:p>
            <a:fld id="{D57F1E4F-1CFF-5643-939E-02111984F565}" type="slidenum">
              <a:rPr lang="en-US" smtClean="0"/>
              <a:t>12</a:t>
            </a:fld>
            <a:endParaRPr lang="en-US" dirty="0"/>
          </a:p>
        </p:txBody>
      </p:sp>
    </p:spTree>
    <p:extLst>
      <p:ext uri="{BB962C8B-B14F-4D97-AF65-F5344CB8AC3E}">
        <p14:creationId xmlns:p14="http://schemas.microsoft.com/office/powerpoint/2010/main" val="1308631470"/>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F0B6E-7F92-7446-A32E-4BD8909B7393}"/>
              </a:ext>
            </a:extLst>
          </p:cNvPr>
          <p:cNvSpPr>
            <a:spLocks noGrp="1"/>
          </p:cNvSpPr>
          <p:nvPr>
            <p:ph type="title"/>
          </p:nvPr>
        </p:nvSpPr>
        <p:spPr/>
        <p:txBody>
          <a:bodyPr/>
          <a:lstStyle/>
          <a:p>
            <a:r>
              <a:rPr lang="en-US" sz="4000" b="1" dirty="0"/>
              <a:t>Primary data collection- semi structured interviews</a:t>
            </a:r>
            <a:endParaRPr lang="en-US" sz="4000" dirty="0"/>
          </a:p>
        </p:txBody>
      </p:sp>
      <p:sp>
        <p:nvSpPr>
          <p:cNvPr id="3" name="Content Placeholder 2">
            <a:extLst>
              <a:ext uri="{FF2B5EF4-FFF2-40B4-BE49-F238E27FC236}">
                <a16:creationId xmlns:a16="http://schemas.microsoft.com/office/drawing/2014/main" id="{F5EEAE61-F106-4D49-96EC-1DECCA2256AF}"/>
              </a:ext>
            </a:extLst>
          </p:cNvPr>
          <p:cNvSpPr>
            <a:spLocks noGrp="1"/>
          </p:cNvSpPr>
          <p:nvPr>
            <p:ph idx="1"/>
          </p:nvPr>
        </p:nvSpPr>
        <p:spPr/>
        <p:txBody>
          <a:bodyPr/>
          <a:lstStyle/>
          <a:p>
            <a:r>
              <a:rPr lang="en-US" dirty="0"/>
              <a:t>Additionally, interview someone involved politically with environmental/transportation issues to understand how they view the role of clean transportation technology in Wales’s future</a:t>
            </a:r>
          </a:p>
          <a:p>
            <a:r>
              <a:rPr lang="en-US" dirty="0"/>
              <a:t>A figure of authority within the automotive industry.</a:t>
            </a:r>
          </a:p>
          <a:p>
            <a:r>
              <a:rPr lang="en-US" dirty="0"/>
              <a:t>An expert in the energy industry</a:t>
            </a:r>
          </a:p>
          <a:p>
            <a:pPr marL="0" indent="0">
              <a:buNone/>
            </a:pPr>
            <a:endParaRPr lang="en-US" dirty="0"/>
          </a:p>
          <a:p>
            <a:pPr marL="0" indent="0">
              <a:buNone/>
            </a:pPr>
            <a:r>
              <a:rPr lang="en-US" dirty="0"/>
              <a:t>The goal is to determine whether there is a clear understanding of the future goals and plans surrounding reducing vehicle emissions between the parties involved. (Grounded Theory)</a:t>
            </a:r>
          </a:p>
          <a:p>
            <a:endParaRPr lang="en-US" dirty="0"/>
          </a:p>
        </p:txBody>
      </p:sp>
      <p:sp>
        <p:nvSpPr>
          <p:cNvPr id="4" name="Slide Number Placeholder 3">
            <a:extLst>
              <a:ext uri="{FF2B5EF4-FFF2-40B4-BE49-F238E27FC236}">
                <a16:creationId xmlns:a16="http://schemas.microsoft.com/office/drawing/2014/main" id="{901990BE-0364-6342-8FF7-C595B5885430}"/>
              </a:ext>
            </a:extLst>
          </p:cNvPr>
          <p:cNvSpPr>
            <a:spLocks noGrp="1"/>
          </p:cNvSpPr>
          <p:nvPr>
            <p:ph type="sldNum" sz="quarter" idx="12"/>
          </p:nvPr>
        </p:nvSpPr>
        <p:spPr/>
        <p:txBody>
          <a:bodyPr/>
          <a:lstStyle/>
          <a:p>
            <a:fld id="{D57F1E4F-1CFF-5643-939E-02111984F565}" type="slidenum">
              <a:rPr lang="en-US" smtClean="0"/>
              <a:t>13</a:t>
            </a:fld>
            <a:endParaRPr lang="en-US" dirty="0"/>
          </a:p>
        </p:txBody>
      </p:sp>
    </p:spTree>
    <p:extLst>
      <p:ext uri="{BB962C8B-B14F-4D97-AF65-F5344CB8AC3E}">
        <p14:creationId xmlns:p14="http://schemas.microsoft.com/office/powerpoint/2010/main" val="3173427336"/>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810DC-3CCC-A948-8EDC-2F43FFA1634B}"/>
              </a:ext>
            </a:extLst>
          </p:cNvPr>
          <p:cNvSpPr>
            <a:spLocks noGrp="1"/>
          </p:cNvSpPr>
          <p:nvPr>
            <p:ph type="title"/>
          </p:nvPr>
        </p:nvSpPr>
        <p:spPr>
          <a:xfrm>
            <a:off x="646111" y="452718"/>
            <a:ext cx="9727082" cy="1400530"/>
          </a:xfrm>
        </p:spPr>
        <p:txBody>
          <a:bodyPr/>
          <a:lstStyle/>
          <a:p>
            <a:r>
              <a:rPr lang="en-US" sz="3600" b="1" dirty="0"/>
              <a:t>Alternative fuel technology is developing at a significant rate- managing uncertainty</a:t>
            </a:r>
          </a:p>
        </p:txBody>
      </p:sp>
      <p:pic>
        <p:nvPicPr>
          <p:cNvPr id="2053" name="Picture 5" descr="page4image4107766096">
            <a:extLst>
              <a:ext uri="{FF2B5EF4-FFF2-40B4-BE49-F238E27FC236}">
                <a16:creationId xmlns:a16="http://schemas.microsoft.com/office/drawing/2014/main" id="{8E8F17AE-7ADA-0D4C-B9FB-7ED5B2AB73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9055" y="3084935"/>
            <a:ext cx="5163501" cy="4571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page4image4107766384">
            <a:extLst>
              <a:ext uri="{FF2B5EF4-FFF2-40B4-BE49-F238E27FC236}">
                <a16:creationId xmlns:a16="http://schemas.microsoft.com/office/drawing/2014/main" id="{B16FD166-CC39-E24A-A545-318BE4E8BC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2490" y="3084935"/>
            <a:ext cx="737642" cy="45719"/>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page4image4107766672">
            <a:extLst>
              <a:ext uri="{FF2B5EF4-FFF2-40B4-BE49-F238E27FC236}">
                <a16:creationId xmlns:a16="http://schemas.microsoft.com/office/drawing/2014/main" id="{522A6CB6-E0E2-E64C-A379-5793B7307B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5096" y="3084935"/>
            <a:ext cx="1406132" cy="4571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age4image4107767024">
            <a:extLst>
              <a:ext uri="{FF2B5EF4-FFF2-40B4-BE49-F238E27FC236}">
                <a16:creationId xmlns:a16="http://schemas.microsoft.com/office/drawing/2014/main" id="{000746AD-F1F9-AD4F-984A-56D8281949C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6406" y="1703346"/>
            <a:ext cx="8319542" cy="381699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1D0CB77-8037-2146-A47D-D275F907729B}"/>
              </a:ext>
            </a:extLst>
          </p:cNvPr>
          <p:cNvSpPr txBox="1"/>
          <p:nvPr/>
        </p:nvSpPr>
        <p:spPr>
          <a:xfrm>
            <a:off x="408130" y="5910080"/>
            <a:ext cx="5546361" cy="923330"/>
          </a:xfrm>
          <a:prstGeom prst="rect">
            <a:avLst/>
          </a:prstGeom>
          <a:noFill/>
        </p:spPr>
        <p:txBody>
          <a:bodyPr wrap="square" rtlCol="0">
            <a:spAutoFit/>
          </a:bodyPr>
          <a:lstStyle/>
          <a:p>
            <a:r>
              <a:rPr lang="en-GB" sz="1600" dirty="0"/>
              <a:t>- European Commission Future Brief: </a:t>
            </a:r>
            <a:r>
              <a:rPr lang="en-GB" dirty="0"/>
              <a:t>The precautionary principle: decision-making under uncertainty (September 2017)</a:t>
            </a:r>
          </a:p>
        </p:txBody>
      </p:sp>
      <p:sp>
        <p:nvSpPr>
          <p:cNvPr id="5" name="TextBox 4">
            <a:extLst>
              <a:ext uri="{FF2B5EF4-FFF2-40B4-BE49-F238E27FC236}">
                <a16:creationId xmlns:a16="http://schemas.microsoft.com/office/drawing/2014/main" id="{0D6D1C30-0948-F645-97D3-F03F51D8DFCC}"/>
              </a:ext>
            </a:extLst>
          </p:cNvPr>
          <p:cNvSpPr txBox="1"/>
          <p:nvPr/>
        </p:nvSpPr>
        <p:spPr>
          <a:xfrm>
            <a:off x="8889167" y="2128603"/>
            <a:ext cx="3043003" cy="2862322"/>
          </a:xfrm>
          <a:prstGeom prst="rect">
            <a:avLst/>
          </a:prstGeom>
          <a:noFill/>
        </p:spPr>
        <p:txBody>
          <a:bodyPr wrap="square" rtlCol="0">
            <a:spAutoFit/>
          </a:bodyPr>
          <a:lstStyle/>
          <a:p>
            <a:pPr marL="285750" indent="-285750">
              <a:buFont typeface="Arial" panose="020B0604020202020204" pitchFamily="34" charset="0"/>
              <a:buChar char="•"/>
            </a:pPr>
            <a:r>
              <a:rPr lang="en-US" dirty="0"/>
              <a:t>Invest too early- risk investing in the wrong/undeveloped technologies and infrastructure.</a:t>
            </a:r>
          </a:p>
          <a:p>
            <a:endParaRPr lang="en-US" dirty="0"/>
          </a:p>
          <a:p>
            <a:pPr marL="285750" indent="-285750">
              <a:buFont typeface="Arial" panose="020B0604020202020204" pitchFamily="34" charset="0"/>
              <a:buChar char="•"/>
            </a:pPr>
            <a:r>
              <a:rPr lang="en-US" dirty="0"/>
              <a:t>Become overly cautious- risk being left behind and failing to meet targets.</a:t>
            </a:r>
          </a:p>
        </p:txBody>
      </p:sp>
      <p:sp>
        <p:nvSpPr>
          <p:cNvPr id="6" name="Slide Number Placeholder 5">
            <a:extLst>
              <a:ext uri="{FF2B5EF4-FFF2-40B4-BE49-F238E27FC236}">
                <a16:creationId xmlns:a16="http://schemas.microsoft.com/office/drawing/2014/main" id="{3665C28D-B801-5149-96F0-DBE1A74954AA}"/>
              </a:ext>
            </a:extLst>
          </p:cNvPr>
          <p:cNvSpPr>
            <a:spLocks noGrp="1"/>
          </p:cNvSpPr>
          <p:nvPr>
            <p:ph type="sldNum" sz="quarter" idx="12"/>
          </p:nvPr>
        </p:nvSpPr>
        <p:spPr/>
        <p:txBody>
          <a:bodyPr/>
          <a:lstStyle/>
          <a:p>
            <a:fld id="{D57F1E4F-1CFF-5643-939E-02111984F565}" type="slidenum">
              <a:rPr lang="en-US" smtClean="0"/>
              <a:t>14</a:t>
            </a:fld>
            <a:endParaRPr lang="en-US" dirty="0"/>
          </a:p>
        </p:txBody>
      </p:sp>
    </p:spTree>
    <p:extLst>
      <p:ext uri="{BB962C8B-B14F-4D97-AF65-F5344CB8AC3E}">
        <p14:creationId xmlns:p14="http://schemas.microsoft.com/office/powerpoint/2010/main" val="3482701381"/>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D1450-C640-BA44-9084-DF2BB388F574}"/>
              </a:ext>
            </a:extLst>
          </p:cNvPr>
          <p:cNvSpPr>
            <a:spLocks noGrp="1"/>
          </p:cNvSpPr>
          <p:nvPr>
            <p:ph type="title"/>
          </p:nvPr>
        </p:nvSpPr>
        <p:spPr>
          <a:xfrm>
            <a:off x="646111" y="452718"/>
            <a:ext cx="9404723" cy="941367"/>
          </a:xfrm>
        </p:spPr>
        <p:txBody>
          <a:bodyPr/>
          <a:lstStyle/>
          <a:p>
            <a:r>
              <a:rPr lang="en-US" b="1" dirty="0"/>
              <a:t>Challenges</a:t>
            </a:r>
          </a:p>
        </p:txBody>
      </p:sp>
      <p:sp>
        <p:nvSpPr>
          <p:cNvPr id="3" name="Content Placeholder 2">
            <a:extLst>
              <a:ext uri="{FF2B5EF4-FFF2-40B4-BE49-F238E27FC236}">
                <a16:creationId xmlns:a16="http://schemas.microsoft.com/office/drawing/2014/main" id="{A26592F1-E786-5C46-9DF0-914FE76AD212}"/>
              </a:ext>
            </a:extLst>
          </p:cNvPr>
          <p:cNvSpPr>
            <a:spLocks noGrp="1"/>
          </p:cNvSpPr>
          <p:nvPr>
            <p:ph idx="1"/>
          </p:nvPr>
        </p:nvSpPr>
        <p:spPr>
          <a:xfrm>
            <a:off x="646111" y="1528998"/>
            <a:ext cx="10611501" cy="4719402"/>
          </a:xfrm>
        </p:spPr>
        <p:txBody>
          <a:bodyPr/>
          <a:lstStyle/>
          <a:p>
            <a:r>
              <a:rPr lang="en-US" dirty="0"/>
              <a:t>The ongoing pandemic may prevent in person interviews</a:t>
            </a:r>
          </a:p>
          <a:p>
            <a:r>
              <a:rPr lang="en-US" dirty="0"/>
              <a:t>Questionnaires and interview questions will need to be unbiased</a:t>
            </a:r>
          </a:p>
          <a:p>
            <a:r>
              <a:rPr lang="en-US" dirty="0"/>
              <a:t>Review of existing research relating to alternative fuel technology will need to carefully consider limitations</a:t>
            </a:r>
          </a:p>
          <a:p>
            <a:r>
              <a:rPr lang="en-US" dirty="0"/>
              <a:t>Surveys will need to be released early enough to gain results in time</a:t>
            </a:r>
          </a:p>
          <a:p>
            <a:r>
              <a:rPr lang="en-US" dirty="0"/>
              <a:t>Flexibility will be required in who will be willing to be interviewed</a:t>
            </a:r>
          </a:p>
          <a:p>
            <a:r>
              <a:rPr lang="en-US" dirty="0"/>
              <a:t>Remain focused on issues related to Wales specifically</a:t>
            </a:r>
          </a:p>
        </p:txBody>
      </p:sp>
      <p:sp>
        <p:nvSpPr>
          <p:cNvPr id="4" name="Slide Number Placeholder 3">
            <a:extLst>
              <a:ext uri="{FF2B5EF4-FFF2-40B4-BE49-F238E27FC236}">
                <a16:creationId xmlns:a16="http://schemas.microsoft.com/office/drawing/2014/main" id="{97F7E667-A0BF-064B-A3F5-6ADA50DB0C5B}"/>
              </a:ext>
            </a:extLst>
          </p:cNvPr>
          <p:cNvSpPr>
            <a:spLocks noGrp="1"/>
          </p:cNvSpPr>
          <p:nvPr>
            <p:ph type="sldNum" sz="quarter" idx="12"/>
          </p:nvPr>
        </p:nvSpPr>
        <p:spPr/>
        <p:txBody>
          <a:bodyPr/>
          <a:lstStyle/>
          <a:p>
            <a:fld id="{D57F1E4F-1CFF-5643-939E-02111984F565}" type="slidenum">
              <a:rPr lang="en-US" smtClean="0"/>
              <a:t>15</a:t>
            </a:fld>
            <a:endParaRPr lang="en-US" dirty="0"/>
          </a:p>
        </p:txBody>
      </p:sp>
    </p:spTree>
    <p:extLst>
      <p:ext uri="{BB962C8B-B14F-4D97-AF65-F5344CB8AC3E}">
        <p14:creationId xmlns:p14="http://schemas.microsoft.com/office/powerpoint/2010/main" val="604646301"/>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0544C-7E0D-894C-A793-9717159421E9}"/>
              </a:ext>
            </a:extLst>
          </p:cNvPr>
          <p:cNvSpPr>
            <a:spLocks noGrp="1"/>
          </p:cNvSpPr>
          <p:nvPr>
            <p:ph type="title"/>
          </p:nvPr>
        </p:nvSpPr>
        <p:spPr/>
        <p:txBody>
          <a:bodyPr/>
          <a:lstStyle/>
          <a:p>
            <a:r>
              <a:rPr lang="en-US" b="1" dirty="0"/>
              <a:t>Timescale</a:t>
            </a:r>
          </a:p>
        </p:txBody>
      </p:sp>
      <p:sp>
        <p:nvSpPr>
          <p:cNvPr id="3" name="Content Placeholder 2">
            <a:extLst>
              <a:ext uri="{FF2B5EF4-FFF2-40B4-BE49-F238E27FC236}">
                <a16:creationId xmlns:a16="http://schemas.microsoft.com/office/drawing/2014/main" id="{328AE220-F0A9-0B44-AD28-2C809671FC0F}"/>
              </a:ext>
            </a:extLst>
          </p:cNvPr>
          <p:cNvSpPr>
            <a:spLocks noGrp="1"/>
          </p:cNvSpPr>
          <p:nvPr>
            <p:ph idx="1"/>
          </p:nvPr>
        </p:nvSpPr>
        <p:spPr/>
        <p:txBody>
          <a:bodyPr/>
          <a:lstStyle/>
          <a:p>
            <a:r>
              <a:rPr lang="en-US" dirty="0"/>
              <a:t>Complete a draft introduction, then complete literature review, begin in May, finish by mid June. Analyse secondary data and develop understanding of low emissions vehicle technologies. Alterations and updates can be made following completion of data collection if necessary.</a:t>
            </a:r>
          </a:p>
          <a:p>
            <a:r>
              <a:rPr lang="en-US" dirty="0"/>
              <a:t>Develop questionnaires and interview plans by June, aim to collect relevant primary data by July</a:t>
            </a:r>
          </a:p>
          <a:p>
            <a:r>
              <a:rPr lang="en-US" dirty="0"/>
              <a:t>July to August the results of primary data can be analysed, this can be used to inform the model for how policy in Wales can be improved</a:t>
            </a:r>
          </a:p>
          <a:p>
            <a:r>
              <a:rPr lang="en-US" dirty="0"/>
              <a:t>August to September, make any relevant modifications to introduction, and complete the conclusion</a:t>
            </a:r>
          </a:p>
          <a:p>
            <a:endParaRPr lang="en-US" dirty="0"/>
          </a:p>
        </p:txBody>
      </p:sp>
      <p:sp>
        <p:nvSpPr>
          <p:cNvPr id="4" name="Slide Number Placeholder 3">
            <a:extLst>
              <a:ext uri="{FF2B5EF4-FFF2-40B4-BE49-F238E27FC236}">
                <a16:creationId xmlns:a16="http://schemas.microsoft.com/office/drawing/2014/main" id="{E9905ED9-A867-3643-9D24-30A93219FF26}"/>
              </a:ext>
            </a:extLst>
          </p:cNvPr>
          <p:cNvSpPr>
            <a:spLocks noGrp="1"/>
          </p:cNvSpPr>
          <p:nvPr>
            <p:ph type="sldNum" sz="quarter" idx="12"/>
          </p:nvPr>
        </p:nvSpPr>
        <p:spPr/>
        <p:txBody>
          <a:bodyPr/>
          <a:lstStyle/>
          <a:p>
            <a:fld id="{D57F1E4F-1CFF-5643-939E-02111984F565}" type="slidenum">
              <a:rPr lang="en-US" smtClean="0"/>
              <a:t>16</a:t>
            </a:fld>
            <a:endParaRPr lang="en-US" dirty="0"/>
          </a:p>
        </p:txBody>
      </p:sp>
    </p:spTree>
    <p:extLst>
      <p:ext uri="{BB962C8B-B14F-4D97-AF65-F5344CB8AC3E}">
        <p14:creationId xmlns:p14="http://schemas.microsoft.com/office/powerpoint/2010/main" val="1996577527"/>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8B0509-0746-884D-9C7F-98A4C80D87B7}"/>
              </a:ext>
            </a:extLst>
          </p:cNvPr>
          <p:cNvSpPr>
            <a:spLocks noGrp="1"/>
          </p:cNvSpPr>
          <p:nvPr>
            <p:ph type="title"/>
          </p:nvPr>
        </p:nvSpPr>
        <p:spPr>
          <a:xfrm>
            <a:off x="646111" y="452718"/>
            <a:ext cx="9404723" cy="833157"/>
          </a:xfrm>
        </p:spPr>
        <p:txBody>
          <a:bodyPr/>
          <a:lstStyle/>
          <a:p>
            <a:r>
              <a:rPr lang="en-US" b="1" dirty="0"/>
              <a:t>Bibliography</a:t>
            </a:r>
          </a:p>
        </p:txBody>
      </p:sp>
      <p:sp>
        <p:nvSpPr>
          <p:cNvPr id="3" name="Content Placeholder 2">
            <a:extLst>
              <a:ext uri="{FF2B5EF4-FFF2-40B4-BE49-F238E27FC236}">
                <a16:creationId xmlns:a16="http://schemas.microsoft.com/office/drawing/2014/main" id="{5931C9C0-62D2-9746-985D-91459B14658C}"/>
              </a:ext>
            </a:extLst>
          </p:cNvPr>
          <p:cNvSpPr>
            <a:spLocks noGrp="1"/>
          </p:cNvSpPr>
          <p:nvPr>
            <p:ph idx="1"/>
          </p:nvPr>
        </p:nvSpPr>
        <p:spPr>
          <a:xfrm>
            <a:off x="385764" y="1457326"/>
            <a:ext cx="11558586" cy="4791074"/>
          </a:xfrm>
        </p:spPr>
        <p:txBody>
          <a:bodyPr>
            <a:normAutofit lnSpcReduction="10000"/>
          </a:bodyPr>
          <a:lstStyle/>
          <a:p>
            <a:r>
              <a:rPr lang="en-US" sz="1400" dirty="0">
                <a:hlinkClick r:id="rId2">
                  <a:extLst>
                    <a:ext uri="{A12FA001-AC4F-418D-AE19-62706E023703}">
                      <ahyp:hlinkClr xmlns:ahyp="http://schemas.microsoft.com/office/drawing/2018/hyperlinkcolor" val="tx"/>
                    </a:ext>
                  </a:extLst>
                </a:hlinkClick>
              </a:rPr>
              <a:t>https://www.oneplanetcardiff.co.uk</a:t>
            </a:r>
            <a:endParaRPr lang="en-US" sz="1400" dirty="0"/>
          </a:p>
          <a:p>
            <a:r>
              <a:rPr lang="en-US" sz="1400" dirty="0">
                <a:hlinkClick r:id="rId3">
                  <a:extLst>
                    <a:ext uri="{A12FA001-AC4F-418D-AE19-62706E023703}">
                      <ahyp:hlinkClr xmlns:ahyp="http://schemas.microsoft.com/office/drawing/2018/hyperlinkcolor" val="tx"/>
                    </a:ext>
                  </a:extLst>
                </a:hlinkClick>
              </a:rPr>
              <a:t>https://www.gov.uk/government/news/uk-sets-ambitious-new-climate-target-ahead-of-un-summit - 3/12/2020</a:t>
            </a:r>
            <a:r>
              <a:rPr lang="en-US" sz="1400" dirty="0"/>
              <a:t> </a:t>
            </a:r>
          </a:p>
          <a:p>
            <a:r>
              <a:rPr lang="en-GB" sz="1400" dirty="0"/>
              <a:t>Gummer, J. et al., 2020. </a:t>
            </a:r>
            <a:r>
              <a:rPr lang="en-GB" sz="1400" i="1" dirty="0"/>
              <a:t>Progress Report: Reducing emissions in Wales, </a:t>
            </a:r>
            <a:r>
              <a:rPr lang="en-GB" sz="1400" dirty="0"/>
              <a:t>London: The Committee on Climate Change.</a:t>
            </a:r>
          </a:p>
          <a:p>
            <a:r>
              <a:rPr lang="en-GB" sz="1400" dirty="0">
                <a:hlinkClick r:id="rId4">
                  <a:extLst>
                    <a:ext uri="{A12FA001-AC4F-418D-AE19-62706E023703}">
                      <ahyp:hlinkClr xmlns:ahyp="http://schemas.microsoft.com/office/drawing/2018/hyperlinkcolor" val="tx"/>
                    </a:ext>
                  </a:extLst>
                </a:hlinkClick>
              </a:rPr>
              <a:t>https://www.weforum.org/agenda/2015/12/6-alternatives-to-petrol/</a:t>
            </a:r>
            <a:endParaRPr lang="en-GB" sz="1400" dirty="0"/>
          </a:p>
          <a:p>
            <a:r>
              <a:rPr lang="en-GB" sz="1400" dirty="0">
                <a:hlinkClick r:id="rId5">
                  <a:extLst>
                    <a:ext uri="{A12FA001-AC4F-418D-AE19-62706E023703}">
                      <ahyp:hlinkClr xmlns:ahyp="http://schemas.microsoft.com/office/drawing/2018/hyperlinkcolor" val="tx"/>
                    </a:ext>
                  </a:extLst>
                </a:hlinkClick>
              </a:rPr>
              <a:t>https://bellona.org/news/eu/2018-01-eu-parliament-concludes-low-carbon-fuels-should-indeed-be-low-carbon</a:t>
            </a:r>
            <a:endParaRPr lang="en-GB" sz="1400" dirty="0"/>
          </a:p>
          <a:p>
            <a:r>
              <a:rPr lang="en-GB" sz="1400" dirty="0"/>
              <a:t>Welsh Government Consultation Document- Electric Vehicle (EV) charging strategy for Wales 24/02/2021 https://</a:t>
            </a:r>
            <a:r>
              <a:rPr lang="en-GB" sz="1400" dirty="0" err="1"/>
              <a:t>gov.wales</a:t>
            </a:r>
            <a:r>
              <a:rPr lang="en-GB" sz="1400" dirty="0"/>
              <a:t>/electric-vehicle-charging-strategy</a:t>
            </a:r>
          </a:p>
          <a:p>
            <a:r>
              <a:rPr lang="en-GB" sz="1400" dirty="0"/>
              <a:t>Dale, H., Sandra, W., Peter, M. &amp; </a:t>
            </a:r>
            <a:r>
              <a:rPr lang="en-GB" sz="1400" dirty="0" err="1"/>
              <a:t>Nic</a:t>
            </a:r>
            <a:r>
              <a:rPr lang="en-GB" sz="1400" dirty="0"/>
              <a:t>, L., 2020. </a:t>
            </a:r>
            <a:r>
              <a:rPr lang="en-GB" sz="1400" i="1" dirty="0"/>
              <a:t>European Electric Vehicle Factbook 2019/2020.</a:t>
            </a:r>
          </a:p>
          <a:p>
            <a:r>
              <a:rPr lang="en-GB" sz="1400" dirty="0" err="1"/>
              <a:t>Shalok</a:t>
            </a:r>
            <a:r>
              <a:rPr lang="en-GB" sz="1400" dirty="0"/>
              <a:t>, A. M. &amp; Johnson, B. M., 2020. </a:t>
            </a:r>
            <a:r>
              <a:rPr lang="en-GB" sz="1400" i="1" dirty="0"/>
              <a:t>The ten point plan for a green industrial revolution, </a:t>
            </a:r>
            <a:r>
              <a:rPr lang="en-GB" sz="1400" dirty="0"/>
              <a:t>London: Department for Business, Energy &amp; </a:t>
            </a:r>
            <a:r>
              <a:rPr lang="en-GB" sz="1400" dirty="0" err="1"/>
              <a:t>Industriai</a:t>
            </a:r>
            <a:r>
              <a:rPr lang="en-GB" sz="1400" dirty="0"/>
              <a:t> Strategy, Prime Minister's Office, 10 Downing Street.</a:t>
            </a:r>
          </a:p>
          <a:p>
            <a:r>
              <a:rPr lang="en-GB" sz="1400" dirty="0" err="1"/>
              <a:t>Messham</a:t>
            </a:r>
            <a:r>
              <a:rPr lang="en-GB" sz="1400" dirty="0"/>
              <a:t>, E., Sheard, S. Taking the long view: the development of the Well-being of Future Generations (Wales) Act. </a:t>
            </a:r>
            <a:r>
              <a:rPr lang="en-GB" sz="1400" i="1" dirty="0"/>
              <a:t>Health Res Policy Sys</a:t>
            </a:r>
            <a:r>
              <a:rPr lang="en-GB" sz="1400" dirty="0"/>
              <a:t> </a:t>
            </a:r>
            <a:r>
              <a:rPr lang="en-GB" sz="1400" b="1" dirty="0"/>
              <a:t>18, </a:t>
            </a:r>
            <a:r>
              <a:rPr lang="en-GB" sz="1400" dirty="0"/>
              <a:t>33 (2020). </a:t>
            </a:r>
          </a:p>
          <a:p>
            <a:r>
              <a:rPr lang="en-GB" sz="1400" dirty="0" err="1"/>
              <a:t>Doukas</a:t>
            </a:r>
            <a:r>
              <a:rPr lang="en-GB" sz="1400" dirty="0"/>
              <a:t>, H. (2013). Linguistic multicriteria decision-making for energy systems: Building the“RE2S”framework.Wiley Interdisciplinary Reviews Energy and Environment (WIREs), 2(5),571–585.</a:t>
            </a:r>
          </a:p>
          <a:p>
            <a:r>
              <a:rPr lang="en-GB" sz="1400" dirty="0">
                <a:hlinkClick r:id="rId6"/>
              </a:rPr>
              <a:t>https://ec.europa.eu/environment/integration/research/newsalert/pdf/precautionary_principle_decision_making_under_uncertainty_FB18_en.pdf</a:t>
            </a:r>
            <a:r>
              <a:rPr lang="en-GB" sz="1400" dirty="0"/>
              <a:t>   - European Commission Future Brief: </a:t>
            </a:r>
            <a:r>
              <a:rPr lang="en-GB" sz="1500" dirty="0"/>
              <a:t>The precautionary principle: decision-making under uncertainty (September 2017)</a:t>
            </a:r>
          </a:p>
          <a:p>
            <a:endParaRPr lang="en-GB" sz="1400" dirty="0"/>
          </a:p>
          <a:p>
            <a:endParaRPr lang="en-GB" dirty="0"/>
          </a:p>
          <a:p>
            <a:endParaRPr lang="en-US" dirty="0"/>
          </a:p>
        </p:txBody>
      </p:sp>
      <p:sp>
        <p:nvSpPr>
          <p:cNvPr id="4" name="Slide Number Placeholder 3">
            <a:extLst>
              <a:ext uri="{FF2B5EF4-FFF2-40B4-BE49-F238E27FC236}">
                <a16:creationId xmlns:a16="http://schemas.microsoft.com/office/drawing/2014/main" id="{3A7CB7CC-8CDB-BF4E-85AE-515C67E6B7B2}"/>
              </a:ext>
            </a:extLst>
          </p:cNvPr>
          <p:cNvSpPr>
            <a:spLocks noGrp="1"/>
          </p:cNvSpPr>
          <p:nvPr>
            <p:ph type="sldNum" sz="quarter" idx="12"/>
          </p:nvPr>
        </p:nvSpPr>
        <p:spPr/>
        <p:txBody>
          <a:bodyPr/>
          <a:lstStyle/>
          <a:p>
            <a:fld id="{D57F1E4F-1CFF-5643-939E-02111984F565}" type="slidenum">
              <a:rPr lang="en-US" smtClean="0"/>
              <a:t>17</a:t>
            </a:fld>
            <a:endParaRPr lang="en-US" dirty="0"/>
          </a:p>
        </p:txBody>
      </p:sp>
    </p:spTree>
    <p:extLst>
      <p:ext uri="{BB962C8B-B14F-4D97-AF65-F5344CB8AC3E}">
        <p14:creationId xmlns:p14="http://schemas.microsoft.com/office/powerpoint/2010/main" val="3868802907"/>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1BBC4B-D7FF-494F-B1DB-CFC986128CEC}"/>
              </a:ext>
            </a:extLst>
          </p:cNvPr>
          <p:cNvSpPr>
            <a:spLocks noGrp="1"/>
          </p:cNvSpPr>
          <p:nvPr>
            <p:ph idx="1"/>
          </p:nvPr>
        </p:nvSpPr>
        <p:spPr/>
        <p:txBody>
          <a:bodyPr>
            <a:normAutofit/>
          </a:bodyPr>
          <a:lstStyle/>
          <a:p>
            <a:pPr marL="0" indent="0" algn="ctr">
              <a:buNone/>
            </a:pPr>
            <a:r>
              <a:rPr lang="en-US" sz="6600" b="1" dirty="0"/>
              <a:t>Any Questions?</a:t>
            </a:r>
          </a:p>
        </p:txBody>
      </p:sp>
      <p:sp>
        <p:nvSpPr>
          <p:cNvPr id="4" name="Slide Number Placeholder 3">
            <a:extLst>
              <a:ext uri="{FF2B5EF4-FFF2-40B4-BE49-F238E27FC236}">
                <a16:creationId xmlns:a16="http://schemas.microsoft.com/office/drawing/2014/main" id="{CDB0F2A9-5803-BA45-8B6E-EA658E26E978}"/>
              </a:ext>
            </a:extLst>
          </p:cNvPr>
          <p:cNvSpPr>
            <a:spLocks noGrp="1"/>
          </p:cNvSpPr>
          <p:nvPr>
            <p:ph type="sldNum" sz="quarter" idx="12"/>
          </p:nvPr>
        </p:nvSpPr>
        <p:spPr/>
        <p:txBody>
          <a:bodyPr/>
          <a:lstStyle/>
          <a:p>
            <a:fld id="{D57F1E4F-1CFF-5643-939E-02111984F565}" type="slidenum">
              <a:rPr lang="en-US" smtClean="0"/>
              <a:t>18</a:t>
            </a:fld>
            <a:endParaRPr lang="en-US" dirty="0"/>
          </a:p>
        </p:txBody>
      </p:sp>
    </p:spTree>
    <p:extLst>
      <p:ext uri="{BB962C8B-B14F-4D97-AF65-F5344CB8AC3E}">
        <p14:creationId xmlns:p14="http://schemas.microsoft.com/office/powerpoint/2010/main" val="3786856808"/>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2951</TotalTime>
  <Words>1495</Words>
  <Application>Microsoft Macintosh PowerPoint</Application>
  <PresentationFormat>Widescreen</PresentationFormat>
  <Paragraphs>118</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Century Gothic</vt:lpstr>
      <vt:lpstr>Wingdings 3</vt:lpstr>
      <vt:lpstr>Ion</vt:lpstr>
      <vt:lpstr>How can Wales Implement Low Emission Vehicles into National Policy More Effectively?</vt:lpstr>
      <vt:lpstr>Contents</vt:lpstr>
      <vt:lpstr>Introduction- why clean transportation is an important challenge for policy in wales</vt:lpstr>
      <vt:lpstr>How did the UK as a whole perform in relation to low emission vehicle targets as of the 2020 Progress Report?</vt:lpstr>
      <vt:lpstr>The “ban” on petrol and diesel powered vehicles</vt:lpstr>
      <vt:lpstr>Alternative fuels that can reduce emissions </vt:lpstr>
      <vt:lpstr>Wales has a lack of infrastructure supporting electric and hydrogen fuel cell vehicles </vt:lpstr>
      <vt:lpstr>What has Wales planned in relation to transportation moving forwards?</vt:lpstr>
      <vt:lpstr>Wales has sustainable development as a guiding principle of national policy </vt:lpstr>
      <vt:lpstr>Objectives</vt:lpstr>
      <vt:lpstr>Methodology- Initial research of existing models </vt:lpstr>
      <vt:lpstr>Primary data collection- Qualitative research, grounded theory</vt:lpstr>
      <vt:lpstr>Primary data collection- semi structured interviews</vt:lpstr>
      <vt:lpstr>Alternative fuel technology is developing at a significant rate- managing uncertainty</vt:lpstr>
      <vt:lpstr>Challenges</vt:lpstr>
      <vt:lpstr>Timescale</vt:lpstr>
      <vt:lpstr>Bibliography</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can Wales Implement Clean Transportation into National Policy Effectively?</dc:title>
  <dc:creator>Joseph Julian Blackmore (1702858)</dc:creator>
  <cp:lastModifiedBy>Joseph Julian Blackmore (1702858)</cp:lastModifiedBy>
  <cp:revision>47</cp:revision>
  <cp:lastPrinted>2021-03-16T16:28:03Z</cp:lastPrinted>
  <dcterms:created xsi:type="dcterms:W3CDTF">2021-03-14T13:15:02Z</dcterms:created>
  <dcterms:modified xsi:type="dcterms:W3CDTF">2021-03-16T16:28:18Z</dcterms:modified>
</cp:coreProperties>
</file>