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</p:sldMasterIdLst>
  <p:notesMasterIdLst>
    <p:notesMasterId r:id="rId23"/>
  </p:notesMasterIdLst>
  <p:handoutMasterIdLst>
    <p:handoutMasterId r:id="rId24"/>
  </p:handoutMasterIdLst>
  <p:sldIdLst>
    <p:sldId id="401" r:id="rId5"/>
    <p:sldId id="403" r:id="rId6"/>
    <p:sldId id="404" r:id="rId7"/>
    <p:sldId id="405" r:id="rId8"/>
    <p:sldId id="406" r:id="rId9"/>
    <p:sldId id="408" r:id="rId10"/>
    <p:sldId id="409" r:id="rId11"/>
    <p:sldId id="410" r:id="rId12"/>
    <p:sldId id="411" r:id="rId13"/>
    <p:sldId id="412" r:id="rId14"/>
    <p:sldId id="413" r:id="rId15"/>
    <p:sldId id="414" r:id="rId16"/>
    <p:sldId id="415" r:id="rId17"/>
    <p:sldId id="418" r:id="rId18"/>
    <p:sldId id="432" r:id="rId19"/>
    <p:sldId id="433" r:id="rId20"/>
    <p:sldId id="434" r:id="rId21"/>
    <p:sldId id="435" r:id="rId2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C1F3A4C-5354-423E-A39D-93C191940DDE}">
          <p14:sldIdLst>
            <p14:sldId id="401"/>
            <p14:sldId id="403"/>
            <p14:sldId id="404"/>
            <p14:sldId id="405"/>
            <p14:sldId id="406"/>
            <p14:sldId id="408"/>
            <p14:sldId id="409"/>
            <p14:sldId id="410"/>
            <p14:sldId id="411"/>
            <p14:sldId id="412"/>
            <p14:sldId id="413"/>
            <p14:sldId id="414"/>
            <p14:sldId id="415"/>
            <p14:sldId id="418"/>
            <p14:sldId id="432"/>
            <p14:sldId id="433"/>
            <p14:sldId id="434"/>
            <p14:sldId id="43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6208" autoAdjust="0"/>
  </p:normalViewPr>
  <p:slideViewPr>
    <p:cSldViewPr snapToGrid="0">
      <p:cViewPr varScale="1">
        <p:scale>
          <a:sx n="64" d="100"/>
          <a:sy n="64" d="100"/>
        </p:scale>
        <p:origin x="60" y="543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7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9E3F87-3BCE-454E-85DA-79ED4014F28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3FA8B12-45FA-4E0F-AACA-7ED0B1E6DA63}">
      <dgm:prSet/>
      <dgm:spPr/>
      <dgm:t>
        <a:bodyPr/>
        <a:lstStyle/>
        <a:p>
          <a:r>
            <a:rPr lang="en-GB"/>
            <a:t>Within this module we have discussed a number of key topics. </a:t>
          </a:r>
          <a:endParaRPr lang="en-US"/>
        </a:p>
      </dgm:t>
    </dgm:pt>
    <dgm:pt modelId="{2115854F-9E0D-4054-9907-7470E27670E7}" type="parTrans" cxnId="{F075EA12-E715-476D-8104-4F58A883F939}">
      <dgm:prSet/>
      <dgm:spPr/>
      <dgm:t>
        <a:bodyPr/>
        <a:lstStyle/>
        <a:p>
          <a:endParaRPr lang="en-US"/>
        </a:p>
      </dgm:t>
    </dgm:pt>
    <dgm:pt modelId="{AB2E78A9-CA94-445E-AD0D-C6BC4ED180DC}" type="sibTrans" cxnId="{F075EA12-E715-476D-8104-4F58A883F939}">
      <dgm:prSet/>
      <dgm:spPr/>
      <dgm:t>
        <a:bodyPr/>
        <a:lstStyle/>
        <a:p>
          <a:endParaRPr lang="en-US"/>
        </a:p>
      </dgm:t>
    </dgm:pt>
    <dgm:pt modelId="{C83B9548-2067-42E7-B788-B7A939861F87}">
      <dgm:prSet/>
      <dgm:spPr/>
      <dgm:t>
        <a:bodyPr/>
        <a:lstStyle/>
        <a:p>
          <a:r>
            <a:rPr lang="en-GB"/>
            <a:t>You should have now also received your assignment 1 results. </a:t>
          </a:r>
          <a:endParaRPr lang="en-US"/>
        </a:p>
      </dgm:t>
    </dgm:pt>
    <dgm:pt modelId="{1B5F6813-B398-4C37-B6C4-E60848F46296}" type="parTrans" cxnId="{780C1B7B-B306-490D-B4A9-A0266D211BDC}">
      <dgm:prSet/>
      <dgm:spPr/>
      <dgm:t>
        <a:bodyPr/>
        <a:lstStyle/>
        <a:p>
          <a:endParaRPr lang="en-US"/>
        </a:p>
      </dgm:t>
    </dgm:pt>
    <dgm:pt modelId="{E7B4562A-9816-4F85-B1BA-1945501BF74E}" type="sibTrans" cxnId="{780C1B7B-B306-490D-B4A9-A0266D211BDC}">
      <dgm:prSet/>
      <dgm:spPr/>
      <dgm:t>
        <a:bodyPr/>
        <a:lstStyle/>
        <a:p>
          <a:endParaRPr lang="en-US"/>
        </a:p>
      </dgm:t>
    </dgm:pt>
    <dgm:pt modelId="{8A48CE19-9CB2-4253-9CAF-6A4286891BB7}">
      <dgm:prSet/>
      <dgm:spPr/>
      <dgm:t>
        <a:bodyPr/>
        <a:lstStyle/>
        <a:p>
          <a:r>
            <a:rPr lang="en-GB"/>
            <a:t>Have a lovely break!</a:t>
          </a:r>
          <a:endParaRPr lang="en-US"/>
        </a:p>
      </dgm:t>
    </dgm:pt>
    <dgm:pt modelId="{32474602-DD0A-4376-BD5F-204877634D55}" type="parTrans" cxnId="{372DB75C-5780-43FB-9B04-EBB3AFC523FB}">
      <dgm:prSet/>
      <dgm:spPr/>
      <dgm:t>
        <a:bodyPr/>
        <a:lstStyle/>
        <a:p>
          <a:endParaRPr lang="en-US"/>
        </a:p>
      </dgm:t>
    </dgm:pt>
    <dgm:pt modelId="{B7FCC316-CF90-45D5-8C79-D1858E68D297}" type="sibTrans" cxnId="{372DB75C-5780-43FB-9B04-EBB3AFC523FB}">
      <dgm:prSet/>
      <dgm:spPr/>
      <dgm:t>
        <a:bodyPr/>
        <a:lstStyle/>
        <a:p>
          <a:endParaRPr lang="en-US"/>
        </a:p>
      </dgm:t>
    </dgm:pt>
    <dgm:pt modelId="{03D916D1-5CD9-4C16-9170-F76BFA7BF202}" type="pres">
      <dgm:prSet presAssocID="{0F9E3F87-3BCE-454E-85DA-79ED4014F28F}" presName="root" presStyleCnt="0">
        <dgm:presLayoutVars>
          <dgm:dir/>
          <dgm:resizeHandles val="exact"/>
        </dgm:presLayoutVars>
      </dgm:prSet>
      <dgm:spPr/>
    </dgm:pt>
    <dgm:pt modelId="{1F935979-8C9F-4B15-9160-DEDE2107077E}" type="pres">
      <dgm:prSet presAssocID="{73FA8B12-45FA-4E0F-AACA-7ED0B1E6DA63}" presName="compNode" presStyleCnt="0"/>
      <dgm:spPr/>
    </dgm:pt>
    <dgm:pt modelId="{3BC42726-035D-4080-8ED8-177226FED7D3}" type="pres">
      <dgm:prSet presAssocID="{73FA8B12-45FA-4E0F-AACA-7ED0B1E6DA63}" presName="bgRect" presStyleLbl="bgShp" presStyleIdx="0" presStyleCnt="3"/>
      <dgm:spPr/>
    </dgm:pt>
    <dgm:pt modelId="{52C84D38-00D5-4665-BAF8-F5DC56BB1E78}" type="pres">
      <dgm:prSet presAssocID="{73FA8B12-45FA-4E0F-AACA-7ED0B1E6DA6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1E257FEB-AC42-4E50-9187-9CE898681251}" type="pres">
      <dgm:prSet presAssocID="{73FA8B12-45FA-4E0F-AACA-7ED0B1E6DA63}" presName="spaceRect" presStyleCnt="0"/>
      <dgm:spPr/>
    </dgm:pt>
    <dgm:pt modelId="{2E5E7FCC-6DC0-45C3-AE19-85B4AEB40777}" type="pres">
      <dgm:prSet presAssocID="{73FA8B12-45FA-4E0F-AACA-7ED0B1E6DA63}" presName="parTx" presStyleLbl="revTx" presStyleIdx="0" presStyleCnt="3">
        <dgm:presLayoutVars>
          <dgm:chMax val="0"/>
          <dgm:chPref val="0"/>
        </dgm:presLayoutVars>
      </dgm:prSet>
      <dgm:spPr/>
    </dgm:pt>
    <dgm:pt modelId="{D5A0ED1F-69B2-4619-ADC2-9820394C5DF1}" type="pres">
      <dgm:prSet presAssocID="{AB2E78A9-CA94-445E-AD0D-C6BC4ED180DC}" presName="sibTrans" presStyleCnt="0"/>
      <dgm:spPr/>
    </dgm:pt>
    <dgm:pt modelId="{CB8185D7-F0C7-4964-BC7D-8393E34B20EB}" type="pres">
      <dgm:prSet presAssocID="{C83B9548-2067-42E7-B788-B7A939861F87}" presName="compNode" presStyleCnt="0"/>
      <dgm:spPr/>
    </dgm:pt>
    <dgm:pt modelId="{5905380E-9065-4F64-94C5-3D729CAAE5B5}" type="pres">
      <dgm:prSet presAssocID="{C83B9548-2067-42E7-B788-B7A939861F87}" presName="bgRect" presStyleLbl="bgShp" presStyleIdx="1" presStyleCnt="3"/>
      <dgm:spPr/>
    </dgm:pt>
    <dgm:pt modelId="{659CCC50-3862-48C5-AC6F-06E1FD35EBA2}" type="pres">
      <dgm:prSet presAssocID="{C83B9548-2067-42E7-B788-B7A939861F8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86C6F864-A4BC-4B77-9DD3-A0B4F99AC631}" type="pres">
      <dgm:prSet presAssocID="{C83B9548-2067-42E7-B788-B7A939861F87}" presName="spaceRect" presStyleCnt="0"/>
      <dgm:spPr/>
    </dgm:pt>
    <dgm:pt modelId="{723319CA-E7B3-406A-8812-E9BD04C9E47D}" type="pres">
      <dgm:prSet presAssocID="{C83B9548-2067-42E7-B788-B7A939861F87}" presName="parTx" presStyleLbl="revTx" presStyleIdx="1" presStyleCnt="3">
        <dgm:presLayoutVars>
          <dgm:chMax val="0"/>
          <dgm:chPref val="0"/>
        </dgm:presLayoutVars>
      </dgm:prSet>
      <dgm:spPr/>
    </dgm:pt>
    <dgm:pt modelId="{87218321-9AAA-4DA4-BB80-6EE9A58955C0}" type="pres">
      <dgm:prSet presAssocID="{E7B4562A-9816-4F85-B1BA-1945501BF74E}" presName="sibTrans" presStyleCnt="0"/>
      <dgm:spPr/>
    </dgm:pt>
    <dgm:pt modelId="{E2BE5F35-B5B8-4E79-B980-DFD90C84DD69}" type="pres">
      <dgm:prSet presAssocID="{8A48CE19-9CB2-4253-9CAF-6A4286891BB7}" presName="compNode" presStyleCnt="0"/>
      <dgm:spPr/>
    </dgm:pt>
    <dgm:pt modelId="{004A5050-5218-4C0C-9F4A-6A0A01675924}" type="pres">
      <dgm:prSet presAssocID="{8A48CE19-9CB2-4253-9CAF-6A4286891BB7}" presName="bgRect" presStyleLbl="bgShp" presStyleIdx="2" presStyleCnt="3"/>
      <dgm:spPr/>
    </dgm:pt>
    <dgm:pt modelId="{2014F7FA-55F7-44E6-9225-22A18C280767}" type="pres">
      <dgm:prSet presAssocID="{8A48CE19-9CB2-4253-9CAF-6A4286891BB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"/>
        </a:ext>
      </dgm:extLst>
    </dgm:pt>
    <dgm:pt modelId="{25ADCFFB-CC10-4771-933F-BFA7827BFD2F}" type="pres">
      <dgm:prSet presAssocID="{8A48CE19-9CB2-4253-9CAF-6A4286891BB7}" presName="spaceRect" presStyleCnt="0"/>
      <dgm:spPr/>
    </dgm:pt>
    <dgm:pt modelId="{6BECA93A-E486-494D-B883-2621F976FD96}" type="pres">
      <dgm:prSet presAssocID="{8A48CE19-9CB2-4253-9CAF-6A4286891BB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075EA12-E715-476D-8104-4F58A883F939}" srcId="{0F9E3F87-3BCE-454E-85DA-79ED4014F28F}" destId="{73FA8B12-45FA-4E0F-AACA-7ED0B1E6DA63}" srcOrd="0" destOrd="0" parTransId="{2115854F-9E0D-4054-9907-7470E27670E7}" sibTransId="{AB2E78A9-CA94-445E-AD0D-C6BC4ED180DC}"/>
    <dgm:cxn modelId="{372DB75C-5780-43FB-9B04-EBB3AFC523FB}" srcId="{0F9E3F87-3BCE-454E-85DA-79ED4014F28F}" destId="{8A48CE19-9CB2-4253-9CAF-6A4286891BB7}" srcOrd="2" destOrd="0" parTransId="{32474602-DD0A-4376-BD5F-204877634D55}" sibTransId="{B7FCC316-CF90-45D5-8C79-D1858E68D297}"/>
    <dgm:cxn modelId="{D7185F4B-8EE5-4233-962F-FCA08EC4A0E6}" type="presOf" srcId="{C83B9548-2067-42E7-B788-B7A939861F87}" destId="{723319CA-E7B3-406A-8812-E9BD04C9E47D}" srcOrd="0" destOrd="0" presId="urn:microsoft.com/office/officeart/2018/2/layout/IconVerticalSolidList"/>
    <dgm:cxn modelId="{780C1B7B-B306-490D-B4A9-A0266D211BDC}" srcId="{0F9E3F87-3BCE-454E-85DA-79ED4014F28F}" destId="{C83B9548-2067-42E7-B788-B7A939861F87}" srcOrd="1" destOrd="0" parTransId="{1B5F6813-B398-4C37-B6C4-E60848F46296}" sibTransId="{E7B4562A-9816-4F85-B1BA-1945501BF74E}"/>
    <dgm:cxn modelId="{1AF45E85-53F0-4548-BF82-4AA755A0C8C1}" type="presOf" srcId="{8A48CE19-9CB2-4253-9CAF-6A4286891BB7}" destId="{6BECA93A-E486-494D-B883-2621F976FD96}" srcOrd="0" destOrd="0" presId="urn:microsoft.com/office/officeart/2018/2/layout/IconVerticalSolidList"/>
    <dgm:cxn modelId="{D0B4E689-376D-4E93-8BD2-8FE73D890AF7}" type="presOf" srcId="{0F9E3F87-3BCE-454E-85DA-79ED4014F28F}" destId="{03D916D1-5CD9-4C16-9170-F76BFA7BF202}" srcOrd="0" destOrd="0" presId="urn:microsoft.com/office/officeart/2018/2/layout/IconVerticalSolidList"/>
    <dgm:cxn modelId="{BC35A9B3-674F-4B0E-BEA7-12F75B5B2F2C}" type="presOf" srcId="{73FA8B12-45FA-4E0F-AACA-7ED0B1E6DA63}" destId="{2E5E7FCC-6DC0-45C3-AE19-85B4AEB40777}" srcOrd="0" destOrd="0" presId="urn:microsoft.com/office/officeart/2018/2/layout/IconVerticalSolidList"/>
    <dgm:cxn modelId="{EF4F7455-B93D-4388-8E2C-23AA40F41E93}" type="presParOf" srcId="{03D916D1-5CD9-4C16-9170-F76BFA7BF202}" destId="{1F935979-8C9F-4B15-9160-DEDE2107077E}" srcOrd="0" destOrd="0" presId="urn:microsoft.com/office/officeart/2018/2/layout/IconVerticalSolidList"/>
    <dgm:cxn modelId="{607B9986-24C0-40ED-88E4-AB37E458B492}" type="presParOf" srcId="{1F935979-8C9F-4B15-9160-DEDE2107077E}" destId="{3BC42726-035D-4080-8ED8-177226FED7D3}" srcOrd="0" destOrd="0" presId="urn:microsoft.com/office/officeart/2018/2/layout/IconVerticalSolidList"/>
    <dgm:cxn modelId="{ABFEC99E-DCE1-4B0D-BF87-46BE45300ED9}" type="presParOf" srcId="{1F935979-8C9F-4B15-9160-DEDE2107077E}" destId="{52C84D38-00D5-4665-BAF8-F5DC56BB1E78}" srcOrd="1" destOrd="0" presId="urn:microsoft.com/office/officeart/2018/2/layout/IconVerticalSolidList"/>
    <dgm:cxn modelId="{D3262267-209A-4654-A6E6-2EC7D8A4E79A}" type="presParOf" srcId="{1F935979-8C9F-4B15-9160-DEDE2107077E}" destId="{1E257FEB-AC42-4E50-9187-9CE898681251}" srcOrd="2" destOrd="0" presId="urn:microsoft.com/office/officeart/2018/2/layout/IconVerticalSolidList"/>
    <dgm:cxn modelId="{13F08375-2C58-4D3C-BADA-6E6AA29B80EE}" type="presParOf" srcId="{1F935979-8C9F-4B15-9160-DEDE2107077E}" destId="{2E5E7FCC-6DC0-45C3-AE19-85B4AEB40777}" srcOrd="3" destOrd="0" presId="urn:microsoft.com/office/officeart/2018/2/layout/IconVerticalSolidList"/>
    <dgm:cxn modelId="{699BFEFE-3FA8-4D9D-B1BC-5E306182EF31}" type="presParOf" srcId="{03D916D1-5CD9-4C16-9170-F76BFA7BF202}" destId="{D5A0ED1F-69B2-4619-ADC2-9820394C5DF1}" srcOrd="1" destOrd="0" presId="urn:microsoft.com/office/officeart/2018/2/layout/IconVerticalSolidList"/>
    <dgm:cxn modelId="{D917CA38-2B8C-4B99-8445-A4866EF0EE48}" type="presParOf" srcId="{03D916D1-5CD9-4C16-9170-F76BFA7BF202}" destId="{CB8185D7-F0C7-4964-BC7D-8393E34B20EB}" srcOrd="2" destOrd="0" presId="urn:microsoft.com/office/officeart/2018/2/layout/IconVerticalSolidList"/>
    <dgm:cxn modelId="{3DD67349-DD0A-4B10-A209-EAFB1EEA6E3E}" type="presParOf" srcId="{CB8185D7-F0C7-4964-BC7D-8393E34B20EB}" destId="{5905380E-9065-4F64-94C5-3D729CAAE5B5}" srcOrd="0" destOrd="0" presId="urn:microsoft.com/office/officeart/2018/2/layout/IconVerticalSolidList"/>
    <dgm:cxn modelId="{8B580BA9-546C-4ECD-81DF-A5195F3535DA}" type="presParOf" srcId="{CB8185D7-F0C7-4964-BC7D-8393E34B20EB}" destId="{659CCC50-3862-48C5-AC6F-06E1FD35EBA2}" srcOrd="1" destOrd="0" presId="urn:microsoft.com/office/officeart/2018/2/layout/IconVerticalSolidList"/>
    <dgm:cxn modelId="{963DD61A-0029-41F3-812E-3F0FEA31081F}" type="presParOf" srcId="{CB8185D7-F0C7-4964-BC7D-8393E34B20EB}" destId="{86C6F864-A4BC-4B77-9DD3-A0B4F99AC631}" srcOrd="2" destOrd="0" presId="urn:microsoft.com/office/officeart/2018/2/layout/IconVerticalSolidList"/>
    <dgm:cxn modelId="{B8300B7D-A75C-4C28-BA7A-81FA6D307A2B}" type="presParOf" srcId="{CB8185D7-F0C7-4964-BC7D-8393E34B20EB}" destId="{723319CA-E7B3-406A-8812-E9BD04C9E47D}" srcOrd="3" destOrd="0" presId="urn:microsoft.com/office/officeart/2018/2/layout/IconVerticalSolidList"/>
    <dgm:cxn modelId="{5A596016-37E4-4132-94C4-74D486521A61}" type="presParOf" srcId="{03D916D1-5CD9-4C16-9170-F76BFA7BF202}" destId="{87218321-9AAA-4DA4-BB80-6EE9A58955C0}" srcOrd="3" destOrd="0" presId="urn:microsoft.com/office/officeart/2018/2/layout/IconVerticalSolidList"/>
    <dgm:cxn modelId="{88EFB797-5A89-4B22-BAA0-A8CF015C0767}" type="presParOf" srcId="{03D916D1-5CD9-4C16-9170-F76BFA7BF202}" destId="{E2BE5F35-B5B8-4E79-B980-DFD90C84DD69}" srcOrd="4" destOrd="0" presId="urn:microsoft.com/office/officeart/2018/2/layout/IconVerticalSolidList"/>
    <dgm:cxn modelId="{3CA09B13-F3C8-44C3-AB32-A247882F9A1D}" type="presParOf" srcId="{E2BE5F35-B5B8-4E79-B980-DFD90C84DD69}" destId="{004A5050-5218-4C0C-9F4A-6A0A01675924}" srcOrd="0" destOrd="0" presId="urn:microsoft.com/office/officeart/2018/2/layout/IconVerticalSolidList"/>
    <dgm:cxn modelId="{30D6DDAD-CAA3-434C-A2C3-4F0E7D0D5A0E}" type="presParOf" srcId="{E2BE5F35-B5B8-4E79-B980-DFD90C84DD69}" destId="{2014F7FA-55F7-44E6-9225-22A18C280767}" srcOrd="1" destOrd="0" presId="urn:microsoft.com/office/officeart/2018/2/layout/IconVerticalSolidList"/>
    <dgm:cxn modelId="{2203D571-3A20-42F9-B416-ECE547182C1C}" type="presParOf" srcId="{E2BE5F35-B5B8-4E79-B980-DFD90C84DD69}" destId="{25ADCFFB-CC10-4771-933F-BFA7827BFD2F}" srcOrd="2" destOrd="0" presId="urn:microsoft.com/office/officeart/2018/2/layout/IconVerticalSolidList"/>
    <dgm:cxn modelId="{29ADA7BE-5A0E-4BB6-8D98-4ADD815D88DE}" type="presParOf" srcId="{E2BE5F35-B5B8-4E79-B980-DFD90C84DD69}" destId="{6BECA93A-E486-494D-B883-2621F976FD9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C42726-035D-4080-8ED8-177226FED7D3}">
      <dsp:nvSpPr>
        <dsp:cNvPr id="0" name=""/>
        <dsp:cNvSpPr/>
      </dsp:nvSpPr>
      <dsp:spPr>
        <a:xfrm>
          <a:off x="0" y="507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C84D38-00D5-4665-BAF8-F5DC56BB1E78}">
      <dsp:nvSpPr>
        <dsp:cNvPr id="0" name=""/>
        <dsp:cNvSpPr/>
      </dsp:nvSpPr>
      <dsp:spPr>
        <a:xfrm>
          <a:off x="359500" y="267904"/>
          <a:ext cx="653636" cy="6536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5E7FCC-6DC0-45C3-AE19-85B4AEB40777}">
      <dsp:nvSpPr>
        <dsp:cNvPr id="0" name=""/>
        <dsp:cNvSpPr/>
      </dsp:nvSpPr>
      <dsp:spPr>
        <a:xfrm>
          <a:off x="1372636" y="507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Within this module we have discussed a number of key topics. </a:t>
          </a:r>
          <a:endParaRPr lang="en-US" sz="2500" kern="1200"/>
        </a:p>
      </dsp:txBody>
      <dsp:txXfrm>
        <a:off x="1372636" y="507"/>
        <a:ext cx="9142963" cy="1188429"/>
      </dsp:txXfrm>
    </dsp:sp>
    <dsp:sp modelId="{5905380E-9065-4F64-94C5-3D729CAAE5B5}">
      <dsp:nvSpPr>
        <dsp:cNvPr id="0" name=""/>
        <dsp:cNvSpPr/>
      </dsp:nvSpPr>
      <dsp:spPr>
        <a:xfrm>
          <a:off x="0" y="1486045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9CCC50-3862-48C5-AC6F-06E1FD35EBA2}">
      <dsp:nvSpPr>
        <dsp:cNvPr id="0" name=""/>
        <dsp:cNvSpPr/>
      </dsp:nvSpPr>
      <dsp:spPr>
        <a:xfrm>
          <a:off x="359500" y="1753441"/>
          <a:ext cx="653636" cy="6536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3319CA-E7B3-406A-8812-E9BD04C9E47D}">
      <dsp:nvSpPr>
        <dsp:cNvPr id="0" name=""/>
        <dsp:cNvSpPr/>
      </dsp:nvSpPr>
      <dsp:spPr>
        <a:xfrm>
          <a:off x="1372636" y="1486045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should have now also received your assignment 1 results. </a:t>
          </a:r>
          <a:endParaRPr lang="en-US" sz="2500" kern="1200"/>
        </a:p>
      </dsp:txBody>
      <dsp:txXfrm>
        <a:off x="1372636" y="1486045"/>
        <a:ext cx="9142963" cy="1188429"/>
      </dsp:txXfrm>
    </dsp:sp>
    <dsp:sp modelId="{004A5050-5218-4C0C-9F4A-6A0A01675924}">
      <dsp:nvSpPr>
        <dsp:cNvPr id="0" name=""/>
        <dsp:cNvSpPr/>
      </dsp:nvSpPr>
      <dsp:spPr>
        <a:xfrm>
          <a:off x="0" y="2971582"/>
          <a:ext cx="10515600" cy="118842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14F7FA-55F7-44E6-9225-22A18C280767}">
      <dsp:nvSpPr>
        <dsp:cNvPr id="0" name=""/>
        <dsp:cNvSpPr/>
      </dsp:nvSpPr>
      <dsp:spPr>
        <a:xfrm>
          <a:off x="359500" y="3238979"/>
          <a:ext cx="653636" cy="6536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CA93A-E486-494D-B883-2621F976FD96}">
      <dsp:nvSpPr>
        <dsp:cNvPr id="0" name=""/>
        <dsp:cNvSpPr/>
      </dsp:nvSpPr>
      <dsp:spPr>
        <a:xfrm>
          <a:off x="1372636" y="2971582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Have a lovely break!</a:t>
          </a:r>
          <a:endParaRPr lang="en-US" sz="2500" kern="1200"/>
        </a:p>
      </dsp:txBody>
      <dsp:txXfrm>
        <a:off x="1372636" y="2971582"/>
        <a:ext cx="9142963" cy="11884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1E2188A-CD17-4E3E-AB0E-7A5017BF1B7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23D623-433B-4523-9829-805747DBC3C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7EF7BB0-3EA7-4436-9434-950FCCD7FE5A}" type="datetime1">
              <a:rPr lang="en-GB" smtClean="0"/>
              <a:t>05/12/2025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2A1CC4-7C05-4403-B82F-FA1957CDFA8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9769E3-387F-4E51-9B72-40457A518A3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7460E3B-D3A0-4EBC-BAC3-B01E8FF89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15854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CAE08-3B3B-4E39-A27D-95B4FAD4A917}" type="datetime1">
              <a:rPr lang="en-GB" smtClean="0"/>
              <a:pPr/>
              <a:t>05/12/2025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D0EDF81-139F-488C-872B-4720FBA6BF9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27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8003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rtlCol="0"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rtlCol="0"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 rtlCol="0"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 rtlCol="0"/>
          <a:lstStyle>
            <a:lvl1pPr algn="l">
              <a:defRPr/>
            </a:lvl1pPr>
          </a:lstStyle>
          <a:p>
            <a:pPr algn="l" rtl="0"/>
            <a:r>
              <a:rPr lang="en-GB" noProof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rtlCol="0"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rtlCol="0" anchor="ctr"/>
          <a:lstStyle>
            <a:lvl1pPr marL="0" indent="0"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rtlCol="0" anchor="b">
            <a:normAutofit/>
          </a:bodyPr>
          <a:lstStyle>
            <a:lvl1pPr algn="r">
              <a:defRPr sz="4800"/>
            </a:lvl1pPr>
          </a:lstStyle>
          <a:p>
            <a:pPr rtl="0"/>
            <a:r>
              <a:rPr lang="en-GB" noProof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 rtlCol="0"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rtlCol="0"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 rtlCol="0"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 rtlCol="0"/>
          <a:lstStyle>
            <a:lvl1pPr algn="l">
              <a:defRPr/>
            </a:lvl1pPr>
          </a:lstStyle>
          <a:p>
            <a:pPr algn="l"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rtlCol="0" anchor="b"/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 rtlCol="0"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rtlCol="0"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rtlCol="0"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 rtlCol="0"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60741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b="1" u="sng" dirty="0"/>
              <a:t>Fraud Continued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5A85D8F-96DF-414F-96F0-8F01B9758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b="1" u="sng" dirty="0"/>
              <a:t>Content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F79409-2936-4FDC-BF6F-45FC9FDA8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2038451"/>
            <a:ext cx="3816096" cy="3529014"/>
          </a:xfrm>
        </p:spPr>
        <p:txBody>
          <a:bodyPr rtlCol="0"/>
          <a:lstStyle/>
          <a:p>
            <a:pPr marL="342900" indent="-342900" rtl="0">
              <a:buFontTx/>
              <a:buChar char="-"/>
            </a:pPr>
            <a:r>
              <a:rPr lang="en-GB" dirty="0"/>
              <a:t>Aims and learning objectives </a:t>
            </a:r>
          </a:p>
          <a:p>
            <a:pPr marL="342900" indent="-342900" rtl="0">
              <a:buFontTx/>
              <a:buChar char="-"/>
            </a:pPr>
            <a:r>
              <a:rPr lang="en-GB" dirty="0"/>
              <a:t>Final 2 elements of the offences of Fraud </a:t>
            </a:r>
          </a:p>
          <a:p>
            <a:pPr marL="342900" indent="-342900" rtl="0">
              <a:buFontTx/>
              <a:buChar char="-"/>
            </a:pPr>
            <a:r>
              <a:rPr lang="en-GB" dirty="0"/>
              <a:t>Revision </a:t>
            </a:r>
          </a:p>
          <a:p>
            <a:pPr marL="342900" indent="-342900" rtl="0">
              <a:buFontTx/>
              <a:buChar char="-"/>
            </a:pPr>
            <a:r>
              <a:rPr lang="en-GB" dirty="0"/>
              <a:t>Christmas Break</a:t>
            </a:r>
          </a:p>
          <a:p>
            <a:pPr marL="342900" indent="-342900" rtl="0">
              <a:buFontTx/>
              <a:buChar char="-"/>
            </a:pPr>
            <a:r>
              <a:rPr lang="en-GB" dirty="0"/>
              <a:t>Summary </a:t>
            </a:r>
          </a:p>
          <a:p>
            <a:pPr marL="342900" indent="-342900" rtl="0">
              <a:buFontTx/>
              <a:buChar char="-"/>
            </a:pPr>
            <a:r>
              <a:rPr lang="en-GB" dirty="0"/>
              <a:t>Thank you, any questions?</a:t>
            </a:r>
          </a:p>
        </p:txBody>
      </p:sp>
      <p:pic>
        <p:nvPicPr>
          <p:cNvPr id="16" name="Picture Placeholder 15" descr="Pie chart and pencil percentage sign">
            <a:extLst>
              <a:ext uri="{FF2B5EF4-FFF2-40B4-BE49-F238E27FC236}">
                <a16:creationId xmlns:a16="http://schemas.microsoft.com/office/drawing/2014/main" id="{E533AE22-C4C7-F28B-3A61-BFB067627554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/>
          <a:srcRect l="11836" r="11836"/>
          <a:stretch>
            <a:fillRect/>
          </a:stretch>
        </p:blipFill>
        <p:spPr/>
      </p:pic>
      <p:pic>
        <p:nvPicPr>
          <p:cNvPr id="21" name="Picture Placeholder 20" descr="Yellow star chat bubble">
            <a:extLst>
              <a:ext uri="{FF2B5EF4-FFF2-40B4-BE49-F238E27FC236}">
                <a16:creationId xmlns:a16="http://schemas.microsoft.com/office/drawing/2014/main" id="{5BB1D19D-6122-37FD-A9D3-D144CAD2483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l="24102" r="24102"/>
          <a:stretch>
            <a:fillRect/>
          </a:stretch>
        </p:blipFill>
        <p:spPr/>
      </p:pic>
      <p:pic>
        <p:nvPicPr>
          <p:cNvPr id="19" name="Picture Placeholder 18" descr="Stack of sticky notes and pencil">
            <a:extLst>
              <a:ext uri="{FF2B5EF4-FFF2-40B4-BE49-F238E27FC236}">
                <a16:creationId xmlns:a16="http://schemas.microsoft.com/office/drawing/2014/main" id="{8FAE168A-A1F7-1176-4D8E-E1089B60A3C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/>
          <a:srcRect l="3846" r="3846"/>
          <a:stretch>
            <a:fillRect/>
          </a:stretch>
        </p:blipFill>
        <p:spPr/>
      </p:pic>
      <p:pic>
        <p:nvPicPr>
          <p:cNvPr id="23" name="Picture Placeholder 22" descr="Melting wall clock on gray background">
            <a:extLst>
              <a:ext uri="{FF2B5EF4-FFF2-40B4-BE49-F238E27FC236}">
                <a16:creationId xmlns:a16="http://schemas.microsoft.com/office/drawing/2014/main" id="{E236A006-D344-9F5C-A966-DD4C007F662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6"/>
          <a:srcRect l="9175" r="91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12948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2C06395-2C84-DA03-C60A-3827C4247B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/>
          <a:p>
            <a:r>
              <a:rPr lang="en-GB" b="1" u="sng"/>
              <a:t>Aims and learning Objectives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F2C7CB4-AD51-8A88-4679-7A3357238D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/>
              <a:t>The aim of today’s session is to complete the offence of Fraud and continue our revision.</a:t>
            </a:r>
          </a:p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r>
              <a:rPr lang="en-GB" sz="1800"/>
              <a:t>By the end of today’s session students should be able to demonstrate their understanding of the offence of Fraud and utilise some revision techniques. </a:t>
            </a:r>
          </a:p>
        </p:txBody>
      </p:sp>
    </p:spTree>
    <p:extLst>
      <p:ext uri="{BB962C8B-B14F-4D97-AF65-F5344CB8AC3E}">
        <p14:creationId xmlns:p14="http://schemas.microsoft.com/office/powerpoint/2010/main" val="3326010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F4239-5F32-8913-22A6-F80D71472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/>
          <a:p>
            <a:r>
              <a:rPr lang="en-GB" b="1" u="sng"/>
              <a:t>Failing to disclose information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DE2AC-1C4C-0020-1F71-0E4AC7F88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noProof="0" smtClean="0"/>
              <a:pPr rtl="0">
                <a:spcAft>
                  <a:spcPts val="600"/>
                </a:spcAft>
              </a:pPr>
              <a:t>4</a:t>
            </a:fld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D119D-4FC4-026D-1283-344EEEBBE7B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>
            <a:normAutofit/>
          </a:bodyPr>
          <a:lstStyle/>
          <a:p>
            <a:r>
              <a:rPr lang="en-GB" u="sng" dirty="0"/>
              <a:t>Section 3; </a:t>
            </a:r>
          </a:p>
          <a:p>
            <a:r>
              <a:rPr lang="en-GB" b="1" dirty="0"/>
              <a:t>Fraud by failing to disclose information</a:t>
            </a:r>
          </a:p>
          <a:p>
            <a:r>
              <a:rPr lang="en-GB" dirty="0"/>
              <a:t>A person is in breach of this section if he—</a:t>
            </a:r>
          </a:p>
          <a:p>
            <a:r>
              <a:rPr lang="en-GB" dirty="0"/>
              <a:t>(a)dishonestly fails to disclose to another person information which he is under a legal duty to disclose, and</a:t>
            </a:r>
          </a:p>
          <a:p>
            <a:r>
              <a:rPr lang="en-GB" dirty="0"/>
              <a:t>(b)intends, by failing to disclose the information—</a:t>
            </a:r>
          </a:p>
          <a:p>
            <a:r>
              <a:rPr lang="en-GB" dirty="0"/>
              <a:t>(</a:t>
            </a:r>
            <a:r>
              <a:rPr lang="en-GB" dirty="0" err="1"/>
              <a:t>i</a:t>
            </a:r>
            <a:r>
              <a:rPr lang="en-GB" dirty="0"/>
              <a:t>)to make a gain for himself or another, or</a:t>
            </a:r>
          </a:p>
          <a:p>
            <a:r>
              <a:rPr lang="en-GB" dirty="0"/>
              <a:t>(ii)to cause loss to another or to expose another to a risk of loss.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690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39AE9-9407-7835-80D7-BF1931A9B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/>
          <a:p>
            <a:r>
              <a:rPr lang="en-GB" b="1" u="sng"/>
              <a:t>Continued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7A025-EC8D-E3D2-0C71-8CD110E18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noProof="0" smtClean="0"/>
              <a:pPr rtl="0">
                <a:spcAft>
                  <a:spcPts val="600"/>
                </a:spcAft>
              </a:pPr>
              <a:t>5</a:t>
            </a:fld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16305-B34B-6FC5-A41E-0789E10150B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>
            <a:normAutofit/>
          </a:bodyPr>
          <a:lstStyle/>
          <a:p>
            <a:r>
              <a:rPr lang="en-GB" dirty="0"/>
              <a:t>Only when there is a legal duty </a:t>
            </a:r>
          </a:p>
          <a:p>
            <a:endParaRPr lang="en-GB" dirty="0"/>
          </a:p>
          <a:p>
            <a:r>
              <a:rPr lang="en-GB" dirty="0"/>
              <a:t>Key case; R v D [2019] – Single tax discount claimed – told the council she moved and told them her new address. But she continued to live in the original property and got money for it – No legal duty to inform the council. </a:t>
            </a:r>
          </a:p>
        </p:txBody>
      </p:sp>
    </p:spTree>
    <p:extLst>
      <p:ext uri="{BB962C8B-B14F-4D97-AF65-F5344CB8AC3E}">
        <p14:creationId xmlns:p14="http://schemas.microsoft.com/office/powerpoint/2010/main" val="1288075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F4A44-CF51-1775-DDD2-E0ACC99C3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Fraud by abuse of position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4C155-9968-810C-60C6-1E40A11D62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u="sng" dirty="0"/>
              <a:t>S.4 </a:t>
            </a:r>
            <a:r>
              <a:rPr lang="en-GB" dirty="0"/>
              <a:t>– </a:t>
            </a:r>
          </a:p>
          <a:p>
            <a:r>
              <a:rPr lang="en-GB" dirty="0"/>
              <a:t>(1)A person is in breach of this section if he—</a:t>
            </a:r>
          </a:p>
          <a:p>
            <a:r>
              <a:rPr lang="en-GB" dirty="0"/>
              <a:t>(a)occupies a position in which he is expected to safeguard, or not to act against, the financial interests of another person,</a:t>
            </a:r>
          </a:p>
          <a:p>
            <a:r>
              <a:rPr lang="en-GB" dirty="0"/>
              <a:t>(b)dishonestly abuses that position, and</a:t>
            </a:r>
          </a:p>
          <a:p>
            <a:r>
              <a:rPr lang="en-GB" dirty="0"/>
              <a:t>(c)intends, by means of the abuse of that position—</a:t>
            </a:r>
          </a:p>
          <a:p>
            <a:r>
              <a:rPr lang="en-GB" dirty="0"/>
              <a:t>(</a:t>
            </a:r>
            <a:r>
              <a:rPr lang="en-GB" dirty="0" err="1"/>
              <a:t>i</a:t>
            </a:r>
            <a:r>
              <a:rPr lang="en-GB" dirty="0"/>
              <a:t>)to make a gain for himself or another, or</a:t>
            </a:r>
          </a:p>
          <a:p>
            <a:r>
              <a:rPr lang="en-GB" dirty="0"/>
              <a:t>(ii)to cause loss to another or to expose another to a risk of loss.</a:t>
            </a:r>
          </a:p>
          <a:p>
            <a:r>
              <a:rPr lang="en-GB" dirty="0"/>
              <a:t>(2)A person may be regarded as having abused his position even though his conduct consisted of an omission rather than an act.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2985E-1DE5-0996-1E74-72BD54F46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35454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7F57-09D9-8651-952D-3D5FBBC86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42B6A-1131-7493-2496-8F4976C3A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Mainly applies to trustees and those who owe fiduciary duty. </a:t>
            </a:r>
          </a:p>
          <a:p>
            <a:endParaRPr lang="en-GB" dirty="0"/>
          </a:p>
          <a:p>
            <a:r>
              <a:rPr lang="en-GB" dirty="0"/>
              <a:t>No definition of S.4(1)(A) </a:t>
            </a:r>
          </a:p>
          <a:p>
            <a:endParaRPr lang="en-GB" dirty="0"/>
          </a:p>
          <a:p>
            <a:r>
              <a:rPr lang="en-GB" dirty="0"/>
              <a:t>Key Case; R v </a:t>
            </a:r>
            <a:r>
              <a:rPr lang="en-GB" dirty="0" err="1"/>
              <a:t>Valujevs</a:t>
            </a:r>
            <a:r>
              <a:rPr lang="en-GB" dirty="0"/>
              <a:t> [2014] – research this case and feedback the facts and outcome.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19361-6531-8B7F-42D1-71C291962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7882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71003-1AE3-1ED9-FA46-0287DD38B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9248F-5225-A3DD-6090-E62104A0B1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 v Pennock </a:t>
            </a:r>
            <a:r>
              <a:rPr lang="en-GB" dirty="0"/>
              <a:t>– Withdrawing £100,000 and transfer legal title – Convictions unsafe.</a:t>
            </a:r>
          </a:p>
          <a:p>
            <a:endParaRPr lang="en-GB" dirty="0"/>
          </a:p>
          <a:p>
            <a:r>
              <a:rPr lang="en-GB" dirty="0"/>
              <a:t>Definition of abuse. </a:t>
            </a:r>
          </a:p>
          <a:p>
            <a:endParaRPr lang="en-GB" dirty="0"/>
          </a:p>
          <a:p>
            <a:r>
              <a:rPr lang="en-GB" dirty="0"/>
              <a:t>This is a wide offence.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E2BD74-9885-4BE2-FC70-78B8A2AB7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91410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5460C-A1C5-A7A4-0592-A2FA200C7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Other offences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A3DA7-DF4C-51ED-54B0-23F592BE0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S.11 of the Fraud Act 2006 – Obtaining services dishonestly.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S.6 of the Fraud Act 2006 – Fraud and Possession offences.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1D79A-B2E3-693D-7DA6-6F05CF42F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055577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2B4C586-B8A4-74A6-EDE0-6F89C3F00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4160" y="1686653"/>
            <a:ext cx="6434051" cy="2148840"/>
          </a:xfrm>
        </p:spPr>
        <p:txBody>
          <a:bodyPr>
            <a:normAutofit/>
          </a:bodyPr>
          <a:lstStyle/>
          <a:p>
            <a:r>
              <a:rPr lang="en-GB" sz="6600" u="sng" dirty="0"/>
              <a:t>Revision part 2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28E0E6-71FD-49E0-F797-91CF4FA36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00075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351F2-42BA-772D-1146-93FD8C88C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First……….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23683-778C-B97C-21CC-4221FE01D6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have a mock exam for you. </a:t>
            </a:r>
          </a:p>
          <a:p>
            <a:r>
              <a:rPr lang="en-GB" dirty="0"/>
              <a:t>I have paper copies but there is also a copy of it on the </a:t>
            </a:r>
            <a:r>
              <a:rPr lang="en-GB" dirty="0" err="1"/>
              <a:t>moodle</a:t>
            </a:r>
            <a:r>
              <a:rPr lang="en-GB" dirty="0"/>
              <a:t> page. </a:t>
            </a:r>
          </a:p>
          <a:p>
            <a:r>
              <a:rPr lang="en-GB" dirty="0"/>
              <a:t>You now have a choice; </a:t>
            </a:r>
          </a:p>
          <a:p>
            <a:r>
              <a:rPr lang="en-GB" dirty="0"/>
              <a:t>1. You can complete the mock exam for the next hour or </a:t>
            </a:r>
          </a:p>
          <a:p>
            <a:r>
              <a:rPr lang="en-GB" dirty="0"/>
              <a:t>2. You can focus on revision for an hour.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3BAF7-E931-DB82-E2E7-A6A52294E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044381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878BD-FBF9-697B-DBB4-FEBDF7EC9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Now ……..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2DE40-ABFE-5F87-31B2-E31D188F61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Let’s do some quick-fire questions </a:t>
            </a:r>
          </a:p>
          <a:p>
            <a:endParaRPr lang="en-GB" dirty="0"/>
          </a:p>
          <a:p>
            <a:r>
              <a:rPr lang="en-GB" dirty="0"/>
              <a:t>And we will cover some scenario’s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3FB0B7-6F4F-32FB-E79D-F46A36A53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71850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656A0-34CD-1007-3E8C-86F55E415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Scenario Questions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57227B-9EE9-81D8-4238-29792F8F3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13</a:t>
            </a:fld>
            <a:endParaRPr lang="en-GB" noProof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82F3F670-9F2E-AF37-2010-9573EEAF1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a football match, Liam lightly pushes another player, Ben, in frustration after losing the ball. Ben stumbles but does not fall and suffers no injury. </a:t>
            </a:r>
          </a:p>
          <a:p>
            <a:endParaRPr lang="en-GB" dirty="0"/>
          </a:p>
          <a:p>
            <a:r>
              <a:rPr lang="en-GB" dirty="0"/>
              <a:t>Have any offence been committed here?</a:t>
            </a:r>
          </a:p>
        </p:txBody>
      </p:sp>
    </p:spTree>
    <p:extLst>
      <p:ext uri="{BB962C8B-B14F-4D97-AF65-F5344CB8AC3E}">
        <p14:creationId xmlns:p14="http://schemas.microsoft.com/office/powerpoint/2010/main" val="41113293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0D280-DC48-8FE6-45F1-669818BB0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FC957-72E2-58C1-23E4-4B6075F62C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completing a group project for university, Margret and Mary get into a heated discussion about who will be completing certain parts of the assignment. In anger Margret shouts ‘’ get out or I am going to rip that S**t wig off your fat head’’. Mary afraid leaves. </a:t>
            </a:r>
          </a:p>
          <a:p>
            <a:endParaRPr lang="en-GB" dirty="0"/>
          </a:p>
          <a:p>
            <a:r>
              <a:rPr lang="en-GB" dirty="0"/>
              <a:t>Have any offences been committed here?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E817F6-34B8-CC5B-60E9-2F6FF2EF3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05027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D0EFC-19A4-61E7-CB6F-9398F6B72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Assignment 1 Results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B630A-FA50-7F4F-F423-EC1AD62D1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note that these are available. </a:t>
            </a:r>
          </a:p>
          <a:p>
            <a:r>
              <a:rPr lang="en-GB" dirty="0"/>
              <a:t>So general feedback; </a:t>
            </a:r>
          </a:p>
          <a:p>
            <a:r>
              <a:rPr lang="en-GB" dirty="0"/>
              <a:t>1. You need to ensure you are answering the question fully. </a:t>
            </a:r>
          </a:p>
          <a:p>
            <a:r>
              <a:rPr lang="en-GB" dirty="0"/>
              <a:t>2. You must utilise Harvard Referencing </a:t>
            </a:r>
          </a:p>
          <a:p>
            <a:r>
              <a:rPr lang="en-GB" dirty="0"/>
              <a:t>3. You must include the AI statement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0FB3B0-B0B6-E6FF-4085-4646AE05A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454693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08847-8798-CD0D-0305-9FA145A13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The break!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80317-AADD-2458-A195-A012BEA358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Today is your last criminal law 1 class. </a:t>
            </a:r>
          </a:p>
          <a:p>
            <a:r>
              <a:rPr lang="en-GB" dirty="0"/>
              <a:t>It has been a pleasure to teach you all within the first semester and I hope you have enjoyed. </a:t>
            </a:r>
          </a:p>
          <a:p>
            <a:r>
              <a:rPr lang="en-GB" dirty="0"/>
              <a:t>You are now aware of the date for the exam. </a:t>
            </a:r>
          </a:p>
          <a:p>
            <a:r>
              <a:rPr lang="en-GB" dirty="0"/>
              <a:t>By the end of the week all content we have covered in class will be on Moodle. </a:t>
            </a:r>
          </a:p>
          <a:p>
            <a:r>
              <a:rPr lang="en-GB" dirty="0"/>
              <a:t>I will be on annual leave from the 15</a:t>
            </a:r>
            <a:r>
              <a:rPr lang="en-GB" baseline="30000" dirty="0"/>
              <a:t>th</a:t>
            </a:r>
            <a:r>
              <a:rPr lang="en-GB" dirty="0"/>
              <a:t> of December until the 5</a:t>
            </a:r>
            <a:r>
              <a:rPr lang="en-GB" baseline="30000" dirty="0"/>
              <a:t>th</a:t>
            </a:r>
            <a:r>
              <a:rPr lang="en-GB" dirty="0"/>
              <a:t> of January 2026.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107C38-3AA9-E825-52DB-252B14938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537834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5B21A-9836-6002-0A50-E22D7B643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u="sng" dirty="0"/>
              <a:t>Summary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8E4E1-3823-5608-E739-A5DF1974A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noProof="0" smtClean="0"/>
              <a:pPr rtl="0">
                <a:spcAft>
                  <a:spcPts val="600"/>
                </a:spcAft>
              </a:pPr>
              <a:t>17</a:t>
            </a:fld>
            <a:endParaRPr lang="en-GB" noProof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E19F5B7-1F51-6A8E-E076-B13E29A6EE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7884129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75601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hristmas tree with ornaments&#10;&#10;AI-generated content may be incorrect.">
            <a:extLst>
              <a:ext uri="{FF2B5EF4-FFF2-40B4-BE49-F238E27FC236}">
                <a16:creationId xmlns:a16="http://schemas.microsoft.com/office/drawing/2014/main" id="{1564F5DF-C81E-AF4B-8E87-882293BFBF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-488" t="7983" r="1"/>
          <a:stretch>
            <a:fillRect/>
          </a:stretch>
        </p:blipFill>
        <p:spPr>
          <a:xfrm>
            <a:off x="0" y="0"/>
            <a:ext cx="12351895" cy="6858000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21CCFB63-32B2-0C98-8D9A-A37637663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9747" y="1592441"/>
            <a:ext cx="5541264" cy="2148840"/>
          </a:xfrm>
        </p:spPr>
        <p:txBody>
          <a:bodyPr>
            <a:normAutofit/>
          </a:bodyPr>
          <a:lstStyle/>
          <a:p>
            <a:r>
              <a:rPr lang="en-GB" sz="7200" u="sng" dirty="0"/>
              <a:t>Thank you!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DD01E1-FD13-1225-3F35-BE3D64144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18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8EDD949-0DB6-22E2-CE9E-7C1B56302F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792959" y="3741281"/>
            <a:ext cx="4434840" cy="1188720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597514357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399996_TF89080264_Win32" id="{3731C29E-5360-473C-90D9-D1C830F1D8DB}" vid="{D8C77459-7CB2-421D-BDB2-D3DF8339E0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FCC198-DBFA-46B2-A241-8E3888E6367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Brush presentation</Template>
  <TotalTime>0</TotalTime>
  <Words>795</Words>
  <Application>Microsoft Office PowerPoint</Application>
  <PresentationFormat>Widescreen</PresentationFormat>
  <Paragraphs>105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Century Gothic</vt:lpstr>
      <vt:lpstr>Elephant</vt:lpstr>
      <vt:lpstr>Brush</vt:lpstr>
      <vt:lpstr>Fraud Continued</vt:lpstr>
      <vt:lpstr>Content </vt:lpstr>
      <vt:lpstr>Aims and learning Objectives </vt:lpstr>
      <vt:lpstr>Failing to disclose information </vt:lpstr>
      <vt:lpstr>Continued </vt:lpstr>
      <vt:lpstr>Fraud by abuse of position </vt:lpstr>
      <vt:lpstr>Continued </vt:lpstr>
      <vt:lpstr>Continued</vt:lpstr>
      <vt:lpstr>Other offences </vt:lpstr>
      <vt:lpstr>Revision part 2 </vt:lpstr>
      <vt:lpstr>First……….</vt:lpstr>
      <vt:lpstr>Now ……..</vt:lpstr>
      <vt:lpstr>Scenario Questions  </vt:lpstr>
      <vt:lpstr>Continued </vt:lpstr>
      <vt:lpstr>Assignment 1 Results </vt:lpstr>
      <vt:lpstr>The break!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2025-12-05T19:40:35Z</dcterms:created>
  <dcterms:modified xsi:type="dcterms:W3CDTF">2025-12-05T20:25:38Z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