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29"/>
  </p:notesMasterIdLst>
  <p:sldIdLst>
    <p:sldId id="276" r:id="rId2"/>
    <p:sldId id="278" r:id="rId3"/>
    <p:sldId id="279" r:id="rId4"/>
    <p:sldId id="280" r:id="rId5"/>
    <p:sldId id="281" r:id="rId6"/>
    <p:sldId id="282" r:id="rId7"/>
    <p:sldId id="256" r:id="rId8"/>
    <p:sldId id="257" r:id="rId9"/>
    <p:sldId id="260" r:id="rId10"/>
    <p:sldId id="284" r:id="rId11"/>
    <p:sldId id="264" r:id="rId12"/>
    <p:sldId id="265" r:id="rId13"/>
    <p:sldId id="283" r:id="rId14"/>
    <p:sldId id="266" r:id="rId15"/>
    <p:sldId id="267" r:id="rId16"/>
    <p:sldId id="268" r:id="rId17"/>
    <p:sldId id="269" r:id="rId18"/>
    <p:sldId id="288" r:id="rId19"/>
    <p:sldId id="270" r:id="rId20"/>
    <p:sldId id="286" r:id="rId21"/>
    <p:sldId id="271" r:id="rId22"/>
    <p:sldId id="287" r:id="rId23"/>
    <p:sldId id="272" r:id="rId24"/>
    <p:sldId id="273" r:id="rId25"/>
    <p:sldId id="275" r:id="rId26"/>
    <p:sldId id="285" r:id="rId27"/>
    <p:sldId id="259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9D0340-EB14-4BB9-8742-0A41C6CD7E25}" v="1465" dt="2019-11-03T12:04:26.737"/>
    <p1510:client id="{824D8397-26DF-494A-9879-E7A3C244BDEA}" v="134" dt="2019-11-03T11:09:47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27" autoAdjust="0"/>
  </p:normalViewPr>
  <p:slideViewPr>
    <p:cSldViewPr snapToGrid="0">
      <p:cViewPr varScale="1">
        <p:scale>
          <a:sx n="81" d="100"/>
          <a:sy n="81" d="100"/>
        </p:scale>
        <p:origin x="6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154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1493E-E156-4B86-AC04-4543DECA48CD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DBE1D-C133-4507-B679-5ACA2CD5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34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4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5812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338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0613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574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170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68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0835" y="4400550"/>
            <a:ext cx="6608619" cy="3600450"/>
          </a:xfrm>
        </p:spPr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994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8788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3900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34166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861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546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921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581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9203" y="4359729"/>
            <a:ext cx="6727372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9665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3661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029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9315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97996" y="4229100"/>
            <a:ext cx="5874204" cy="37719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279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822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4770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20925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0174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0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04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6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6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84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2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64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8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19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6091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27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042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08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23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98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FF4FE-F34B-420E-8182-5BCD862EBB13}" type="datetimeFigureOut">
              <a:rPr lang="en-GB" smtClean="0"/>
              <a:t>03/11/2019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6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what-is-a-lesson-plan-2081359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earch-proquestcom.ezproxy.uwtsd.ac.uk/docview/2068975077?accountid=130472&amp;rfr_id=info%3Axri%2Fsid%3Aprimo" TargetMode="External"/><Relationship Id="rId4" Type="http://schemas.openxmlformats.org/officeDocument/2006/relationships/hyperlink" Target="https://mikegershon.com/resour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 err="1"/>
              <a:t>Cynllunio’r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Curriculum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6" y="405083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/>
              <a:t>ECES5008/C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Lecturer: Alison Baggott</a:t>
            </a:r>
          </a:p>
          <a:p>
            <a:pPr algn="ctr"/>
            <a:r>
              <a:rPr lang="en-GB" sz="2400" dirty="0" err="1"/>
              <a:t>Darlithydd</a:t>
            </a:r>
            <a:r>
              <a:rPr lang="en-GB" sz="2400" dirty="0"/>
              <a:t> : Helen Griffiths</a:t>
            </a:r>
          </a:p>
          <a:p>
            <a:pPr algn="ctr"/>
            <a:r>
              <a:rPr lang="en-GB" sz="2400" dirty="0" err="1"/>
              <a:t>Darlith</a:t>
            </a:r>
            <a:r>
              <a:rPr lang="en-GB" sz="2400" dirty="0"/>
              <a:t> 5  / Lecture 5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222241" y="750875"/>
            <a:ext cx="2973049" cy="1743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7036904" y="377687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6590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298" y="2242232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Evaluate the philosophy and scope, character and purpose of relevant curriculum documentation in Wales.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363" y="2242232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Gwerthuso athroniaeth a chwmpas, cymeriad a phwrpas dogfennau cwricwlwm perthnasol yng Nghymru.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16588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09156" y="2215018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Understand the way children learn and effective teaching strategies across the Primary curriculum.</a:t>
            </a: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7970" y="2215018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Deall y ffordd mae plant yn dysgu a strategaethau addysgu effeithiol ar draws y cwricwlwm Cynradd.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91637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7191" y="2283054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Interpret and evaluate how the curriculum may be organised and taught to pupils between 3 and 11.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1256" y="2228625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Dehongli a gwerthuso sut y gellir trefnu’r cwricwlwm a’i addysgu i ddisgyblion rhwng 3 ac 11 oed.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95035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US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99655" y="2242232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Organise their knowledge and learning through use of a range of information resources, including ICT and present their work at the appropriate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2399" y="2146982"/>
            <a:ext cx="4184034" cy="3880773"/>
          </a:xfrm>
        </p:spPr>
        <p:txBody>
          <a:bodyPr>
            <a:noAutofit/>
          </a:bodyPr>
          <a:lstStyle/>
          <a:p>
            <a:pPr lvl="0" fontAlgn="base" hangingPunct="0"/>
            <a:r>
              <a:rPr lang="cy-GB" sz="2800" dirty="0"/>
              <a:t>Trefnu eu gwybodaeth a’r hyn y maent wedi’i ddysgu drwy ddefnyddio amrywiaeth o adnoddau gwybodaeth, gan gynnwys </a:t>
            </a:r>
            <a:r>
              <a:rPr lang="cy-GB" sz="2800" dirty="0" err="1"/>
              <a:t>TGCh</a:t>
            </a:r>
            <a:r>
              <a:rPr lang="cy-GB" sz="2800" dirty="0"/>
              <a:t>, a chyflwyno’u gwaith ar y lefel briodol.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9023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 </a:t>
            </a:r>
            <a:br>
              <a:rPr lang="en-GB" dirty="0"/>
            </a:br>
            <a:r>
              <a:rPr lang="en-GB" dirty="0"/>
              <a:t>Assignment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Ysgrifennwch</a:t>
            </a:r>
            <a:r>
              <a:rPr lang="en-GB" sz="2800" dirty="0"/>
              <a:t> </a:t>
            </a:r>
            <a:r>
              <a:rPr lang="en-GB" sz="2800" dirty="0" err="1"/>
              <a:t>gynllun</a:t>
            </a:r>
            <a:r>
              <a:rPr lang="en-GB" sz="2800" dirty="0"/>
              <a:t> </a:t>
            </a:r>
            <a:r>
              <a:rPr lang="en-GB" sz="2800" dirty="0" err="1"/>
              <a:t>gwers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anodi</a:t>
            </a:r>
            <a:r>
              <a:rPr lang="en-GB" sz="2800" dirty="0"/>
              <a:t> a </a:t>
            </a:r>
            <a:r>
              <a:rPr lang="en-GB" sz="2800" dirty="0" err="1"/>
              <a:t>chreu</a:t>
            </a:r>
            <a:r>
              <a:rPr lang="en-GB" sz="2800" dirty="0"/>
              <a:t> </a:t>
            </a:r>
            <a:r>
              <a:rPr lang="en-GB" sz="2800" dirty="0" err="1"/>
              <a:t>adnodd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dosbarth</a:t>
            </a:r>
            <a:r>
              <a:rPr lang="en-GB" sz="2800" dirty="0"/>
              <a:t> o </a:t>
            </a:r>
            <a:r>
              <a:rPr lang="en-GB" sz="2800" dirty="0" err="1"/>
              <a:t>blant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r>
              <a:rPr lang="en-GB" sz="2800" dirty="0"/>
              <a:t> </a:t>
            </a:r>
            <a:r>
              <a:rPr lang="en-GB" sz="2800" dirty="0" err="1"/>
              <a:t>cynradd</a:t>
            </a: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Write an annotated lesson plan and create a resource for a class of primary school pupils</a:t>
            </a:r>
          </a:p>
        </p:txBody>
      </p:sp>
    </p:spTree>
    <p:extLst>
      <p:ext uri="{BB962C8B-B14F-4D97-AF65-F5344CB8AC3E}">
        <p14:creationId xmlns:p14="http://schemas.microsoft.com/office/powerpoint/2010/main" val="1958386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Nodau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GB" sz="3200" dirty="0" err="1"/>
              <a:t>Pwysigrwydd</a:t>
            </a:r>
            <a:r>
              <a:rPr lang="en-GB" sz="3200" dirty="0"/>
              <a:t> </a:t>
            </a:r>
            <a:r>
              <a:rPr lang="en-GB" sz="3200" dirty="0" err="1"/>
              <a:t>cynllunio</a:t>
            </a:r>
            <a:r>
              <a:rPr lang="en-GB" sz="3200" dirty="0"/>
              <a:t> a </a:t>
            </a:r>
            <a:r>
              <a:rPr lang="en-GB" sz="3200" dirty="0" err="1"/>
              <a:t>pharatoi</a:t>
            </a:r>
            <a:endParaRPr lang="en-GB" sz="3200" dirty="0"/>
          </a:p>
          <a:p>
            <a:pPr algn="just"/>
            <a:r>
              <a:rPr lang="en-GB" sz="3200" dirty="0" err="1"/>
              <a:t>Natur</a:t>
            </a:r>
            <a:r>
              <a:rPr lang="en-GB" sz="3200" dirty="0"/>
              <a:t>, </a:t>
            </a:r>
            <a:r>
              <a:rPr lang="en-GB" sz="3200" dirty="0" err="1"/>
              <a:t>cynnwys</a:t>
            </a:r>
            <a:r>
              <a:rPr lang="en-GB" sz="3200" dirty="0"/>
              <a:t> a </a:t>
            </a:r>
            <a:r>
              <a:rPr lang="en-GB" sz="3200" dirty="0" err="1"/>
              <a:t>ffurf</a:t>
            </a:r>
            <a:r>
              <a:rPr lang="en-GB" sz="3200" dirty="0"/>
              <a:t> y </a:t>
            </a:r>
            <a:r>
              <a:rPr lang="en-GB" sz="3200" dirty="0" err="1"/>
              <a:t>cynlluniau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importance of planning and preparation</a:t>
            </a:r>
          </a:p>
          <a:p>
            <a:r>
              <a:rPr lang="en-GB" sz="3200" dirty="0"/>
              <a:t>Nature, content and format of plans</a:t>
            </a:r>
          </a:p>
        </p:txBody>
      </p:sp>
    </p:spTree>
    <p:extLst>
      <p:ext uri="{BB962C8B-B14F-4D97-AF65-F5344CB8AC3E}">
        <p14:creationId xmlns:p14="http://schemas.microsoft.com/office/powerpoint/2010/main" val="883570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pham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is planning and why is it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0095" y="2160589"/>
            <a:ext cx="5126181" cy="3880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 err="1"/>
              <a:t>Penderfynu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a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endParaRPr lang="en-GB" sz="2400" dirty="0"/>
          </a:p>
          <a:p>
            <a:r>
              <a:rPr lang="en-GB" sz="2400" dirty="0" err="1"/>
              <a:t>Gosod</a:t>
            </a:r>
            <a:r>
              <a:rPr lang="en-GB" sz="2400" dirty="0"/>
              <a:t> </a:t>
            </a:r>
            <a:r>
              <a:rPr lang="en-GB" sz="2400" dirty="0" err="1"/>
              <a:t>nodau</a:t>
            </a:r>
            <a:endParaRPr lang="en-GB" sz="2400" dirty="0"/>
          </a:p>
          <a:p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endParaRPr lang="en-GB" sz="2400" dirty="0"/>
          </a:p>
          <a:p>
            <a:r>
              <a:rPr lang="en-GB" sz="2400" dirty="0" err="1"/>
              <a:t>Amlinellu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gwrdd</a:t>
            </a:r>
            <a:r>
              <a:rPr lang="en-GB" sz="2400"/>
              <a:t> â'r </a:t>
            </a:r>
            <a:r>
              <a:rPr lang="en-GB" sz="2400" dirty="0" err="1"/>
              <a:t>nodau</a:t>
            </a:r>
          </a:p>
          <a:p>
            <a:r>
              <a:rPr lang="en-GB" sz="2400" err="1"/>
              <a:t>Rhan</a:t>
            </a:r>
            <a:r>
              <a:rPr lang="en-GB" sz="2400" dirty="0"/>
              <a:t> o broses </a:t>
            </a:r>
            <a:r>
              <a:rPr lang="en-GB" sz="2400" err="1"/>
              <a:t>sy’n</a:t>
            </a:r>
            <a:r>
              <a:rPr lang="en-GB" sz="2400" dirty="0"/>
              <a:t> </a:t>
            </a:r>
            <a:r>
              <a:rPr lang="en-GB" sz="2400" err="1"/>
              <a:t>bwydo</a:t>
            </a:r>
            <a:r>
              <a:rPr lang="en-GB" sz="2400" dirty="0"/>
              <a:t> </a:t>
            </a:r>
            <a:r>
              <a:rPr lang="en-GB" sz="2400" err="1"/>
              <a:t>dysgu</a:t>
            </a:r>
            <a:r>
              <a:rPr lang="en-GB" sz="2400" dirty="0"/>
              <a:t>, </a:t>
            </a:r>
            <a:r>
              <a:rPr lang="en-GB" sz="2400" err="1"/>
              <a:t>asesu</a:t>
            </a:r>
            <a:r>
              <a:rPr lang="en-GB" sz="2400" dirty="0"/>
              <a:t>, </a:t>
            </a:r>
            <a:r>
              <a:rPr lang="en-GB" sz="2400" err="1"/>
              <a:t>gwerthuso</a:t>
            </a:r>
            <a:r>
              <a:rPr lang="en-GB" sz="2400" dirty="0"/>
              <a:t> ac </a:t>
            </a:r>
            <a:r>
              <a:rPr lang="en-GB" sz="2400" err="1"/>
              <a:t>adrodd</a:t>
            </a:r>
            <a:r>
              <a:rPr lang="en-GB" sz="2400" dirty="0"/>
              <a:t> n</a:t>
            </a:r>
            <a:r>
              <a:rPr lang="en-GB" sz="2400"/>
              <a:t>ôl</a:t>
            </a:r>
            <a:endParaRPr lang="en-GB" sz="2400" dirty="0"/>
          </a:p>
          <a:p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gynllunio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cyfle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, </a:t>
            </a:r>
            <a:r>
              <a:rPr lang="en-GB" sz="2400" dirty="0" err="1"/>
              <a:t>sgiliau</a:t>
            </a:r>
            <a:r>
              <a:rPr lang="en-GB" sz="2400" dirty="0"/>
              <a:t> a </a:t>
            </a:r>
            <a:r>
              <a:rPr lang="en-GB" sz="2400" dirty="0" err="1"/>
              <a:t>syniadau’n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colli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13615" y="2160589"/>
            <a:ext cx="5924203" cy="4367673"/>
          </a:xfrm>
        </p:spPr>
        <p:txBody>
          <a:bodyPr>
            <a:noAutofit/>
          </a:bodyPr>
          <a:lstStyle/>
          <a:p>
            <a:r>
              <a:rPr lang="en-GB" sz="2400" dirty="0"/>
              <a:t>Deciding what and how to teach</a:t>
            </a:r>
          </a:p>
          <a:p>
            <a:r>
              <a:rPr lang="en-GB" sz="2400" dirty="0"/>
              <a:t>Involves setting goals</a:t>
            </a:r>
          </a:p>
          <a:p>
            <a:r>
              <a:rPr lang="en-GB" sz="2400" dirty="0"/>
              <a:t>Developing strategies</a:t>
            </a:r>
          </a:p>
          <a:p>
            <a:r>
              <a:rPr lang="en-GB" sz="2400" dirty="0"/>
              <a:t>Outlining activities to meet goals</a:t>
            </a:r>
          </a:p>
          <a:p>
            <a:r>
              <a:rPr lang="en-GB" sz="2400" dirty="0"/>
              <a:t>Part of a process that feeds into teaching, assessment, evaluation and reporting </a:t>
            </a:r>
          </a:p>
          <a:p>
            <a:r>
              <a:rPr lang="en-GB" sz="2400" dirty="0"/>
              <a:t>Without planning opportunities to develop knowledge, skills and ideas can be missed</a:t>
            </a:r>
          </a:p>
        </p:txBody>
      </p:sp>
    </p:spTree>
    <p:extLst>
      <p:ext uri="{BB962C8B-B14F-4D97-AF65-F5344CB8AC3E}">
        <p14:creationId xmlns:p14="http://schemas.microsoft.com/office/powerpoint/2010/main" val="1527034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influences planning?</a:t>
            </a:r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705371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 err="1"/>
              <a:t>Polisiau</a:t>
            </a:r>
            <a:r>
              <a:rPr lang="en-GB" sz="3200" dirty="0"/>
              <a:t> a </a:t>
            </a:r>
            <a:r>
              <a:rPr lang="en-GB" sz="3200" dirty="0" err="1"/>
              <a:t>chanllawiau</a:t>
            </a:r>
            <a:r>
              <a:rPr lang="en-GB" sz="3200" dirty="0"/>
              <a:t> </a:t>
            </a:r>
          </a:p>
          <a:p>
            <a:pPr marL="0" indent="0">
              <a:buNone/>
            </a:pPr>
            <a:r>
              <a:rPr lang="en-GB" sz="3200" dirty="0" err="1"/>
              <a:t>cenedaethol</a:t>
            </a:r>
            <a:endParaRPr lang="en-GB" sz="3200" dirty="0"/>
          </a:p>
          <a:p>
            <a:r>
              <a:rPr lang="en-GB" sz="3200" dirty="0" err="1"/>
              <a:t>Gweledigaeth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ysgol</a:t>
            </a:r>
            <a:endParaRPr lang="en-GB" sz="3200" dirty="0"/>
          </a:p>
          <a:p>
            <a:r>
              <a:rPr lang="en-GB" sz="3200" dirty="0" err="1"/>
              <a:t>Arsylwadau</a:t>
            </a:r>
            <a:r>
              <a:rPr lang="en-GB" sz="3200" dirty="0"/>
              <a:t> o </a:t>
            </a:r>
            <a:r>
              <a:rPr lang="en-GB" sz="3200" dirty="0" err="1"/>
              <a:t>ddysgu</a:t>
            </a:r>
            <a:r>
              <a:rPr lang="en-GB" sz="3200" dirty="0"/>
              <a:t> plant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14175" y="2245429"/>
            <a:ext cx="4184034" cy="3880773"/>
          </a:xfrm>
        </p:spPr>
        <p:txBody>
          <a:bodyPr>
            <a:normAutofit/>
          </a:bodyPr>
          <a:lstStyle/>
          <a:p>
            <a:r>
              <a:rPr lang="en-GB" sz="3200" dirty="0"/>
              <a:t>National policies and guidance</a:t>
            </a:r>
          </a:p>
          <a:p>
            <a:r>
              <a:rPr lang="en-GB" sz="3200" dirty="0"/>
              <a:t>School vision</a:t>
            </a:r>
          </a:p>
          <a:p>
            <a:r>
              <a:rPr lang="en-GB" sz="3200" dirty="0"/>
              <a:t>Observations of children’s learning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51034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gynllunio</a:t>
            </a:r>
            <a:br>
              <a:rPr lang="en-US" dirty="0"/>
            </a:br>
            <a:r>
              <a:rPr lang="en-GB" dirty="0"/>
              <a:t>Different types of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hir</a:t>
            </a:r>
            <a:r>
              <a:rPr lang="en-GB" sz="3600" dirty="0"/>
              <a:t>/</a:t>
            </a:r>
            <a:r>
              <a:rPr lang="en-GB" sz="3600" dirty="0" err="1"/>
              <a:t>hir-dymor</a:t>
            </a:r>
            <a:endParaRPr lang="en-GB" sz="3600" dirty="0"/>
          </a:p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canolig</a:t>
            </a:r>
            <a:endParaRPr lang="en-GB" sz="3600" dirty="0"/>
          </a:p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byr</a:t>
            </a:r>
            <a:r>
              <a:rPr lang="en-GB" sz="3600" dirty="0"/>
              <a:t>/</a:t>
            </a:r>
            <a:r>
              <a:rPr lang="en-GB" sz="3600" dirty="0" err="1"/>
              <a:t>byr-dymor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Long- term</a:t>
            </a:r>
          </a:p>
          <a:p>
            <a:r>
              <a:rPr lang="en-GB" sz="3600" dirty="0"/>
              <a:t>Mid- term</a:t>
            </a:r>
          </a:p>
          <a:p>
            <a:r>
              <a:rPr lang="en-GB" sz="3600" dirty="0"/>
              <a:t>Short- term</a:t>
            </a:r>
          </a:p>
        </p:txBody>
      </p:sp>
    </p:spTree>
    <p:extLst>
      <p:ext uri="{BB962C8B-B14F-4D97-AF65-F5344CB8AC3E}">
        <p14:creationId xmlns:p14="http://schemas.microsoft.com/office/powerpoint/2010/main" val="2248679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381" y="158865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gwersi</a:t>
            </a:r>
            <a:br>
              <a:rPr lang="en-US" dirty="0"/>
            </a:br>
            <a:r>
              <a:rPr lang="en-GB" dirty="0"/>
              <a:t>Theory behind lesson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3470" y="1651462"/>
            <a:ext cx="4605250" cy="52591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 err="1">
                <a:solidFill>
                  <a:srgbClr val="0070C0"/>
                </a:solidFill>
              </a:rPr>
              <a:t>Tacsonomeg</a:t>
            </a:r>
            <a:r>
              <a:rPr lang="en-GB" sz="2400" b="1" dirty="0">
                <a:solidFill>
                  <a:srgbClr val="0070C0"/>
                </a:solidFill>
              </a:rPr>
              <a:t> Bloom </a:t>
            </a:r>
            <a:r>
              <a:rPr lang="en-GB" sz="2400" dirty="0"/>
              <a:t>– </a:t>
            </a:r>
            <a:r>
              <a:rPr lang="en-GB" sz="2400" dirty="0" err="1"/>
              <a:t>defnyddir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sylfaen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endParaRPr lang="en-GB" sz="2400" dirty="0"/>
          </a:p>
          <a:p>
            <a:r>
              <a:rPr lang="en-GB" sz="2400" b="1" dirty="0" err="1">
                <a:solidFill>
                  <a:srgbClr val="0070C0"/>
                </a:solidFill>
              </a:rPr>
              <a:t>Cofio</a:t>
            </a:r>
            <a:r>
              <a:rPr lang="en-GB" sz="2400" dirty="0"/>
              <a:t> – </a:t>
            </a:r>
            <a:r>
              <a:rPr lang="en-GB" sz="2400" dirty="0" err="1"/>
              <a:t>pa</a:t>
            </a:r>
            <a:r>
              <a:rPr lang="en-GB" sz="2400" dirty="0"/>
              <a:t> </a:t>
            </a:r>
            <a:r>
              <a:rPr lang="en-GB" sz="2400" dirty="0" err="1"/>
              <a:t>wybodaeth</a:t>
            </a:r>
            <a:r>
              <a:rPr lang="en-GB" sz="2400" dirty="0"/>
              <a:t> a </a:t>
            </a:r>
            <a:r>
              <a:rPr lang="en-GB" sz="2400" dirty="0" err="1"/>
              <a:t>sgiliau</a:t>
            </a:r>
            <a:r>
              <a:rPr lang="en-GB" sz="2400" dirty="0"/>
              <a:t> y </a:t>
            </a:r>
            <a:r>
              <a:rPr lang="en-GB" sz="2400" dirty="0" err="1"/>
              <a:t>bwriedir</a:t>
            </a:r>
            <a:r>
              <a:rPr lang="en-GB" sz="2400" dirty="0"/>
              <a:t> </a:t>
            </a:r>
            <a:r>
              <a:rPr lang="en-GB" sz="2400" dirty="0" err="1"/>
              <a:t>cynnwys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Deall</a:t>
            </a:r>
            <a:r>
              <a:rPr lang="en-GB" sz="2400" dirty="0"/>
              <a:t> –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wyf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 </a:t>
            </a:r>
            <a:r>
              <a:rPr lang="en-GB" sz="2400" dirty="0" err="1"/>
              <a:t>bwriadu</a:t>
            </a:r>
            <a:r>
              <a:rPr lang="en-GB" sz="2400" dirty="0"/>
              <a:t> </a:t>
            </a:r>
            <a:r>
              <a:rPr lang="en-GB" sz="2400" dirty="0" err="1"/>
              <a:t>i'r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 </a:t>
            </a:r>
            <a:r>
              <a:rPr lang="en-GB" sz="2400" dirty="0" err="1"/>
              <a:t>ddeall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Cymhwyso</a:t>
            </a:r>
            <a:r>
              <a:rPr lang="en-GB" sz="2400" dirty="0"/>
              <a:t> – pa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 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? Cyd </a:t>
            </a:r>
            <a:r>
              <a:rPr lang="en-GB" sz="2400" dirty="0" err="1"/>
              <a:t>destun</a:t>
            </a:r>
            <a:r>
              <a:rPr lang="en-GB" sz="2400" dirty="0"/>
              <a:t> </a:t>
            </a:r>
            <a:r>
              <a:rPr lang="en-GB" sz="2400" dirty="0" err="1"/>
              <a:t>bywyd</a:t>
            </a:r>
            <a:r>
              <a:rPr lang="en-GB" sz="2400" dirty="0"/>
              <a:t> go </a:t>
            </a:r>
            <a:r>
              <a:rPr lang="en-GB" sz="2400" dirty="0" err="1"/>
              <a:t>iawn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479665"/>
            <a:ext cx="4935179" cy="5270270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Bloom’s Taxonomy </a:t>
            </a:r>
            <a:r>
              <a:rPr lang="en-GB" sz="2400" dirty="0"/>
              <a:t>–used as a base for planning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Remembering</a:t>
            </a:r>
            <a:r>
              <a:rPr lang="en-GB" sz="2400" dirty="0"/>
              <a:t> – what knowledge and skills are to be covered?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Understanding</a:t>
            </a:r>
            <a:r>
              <a:rPr lang="en-GB" sz="2400" dirty="0"/>
              <a:t> – What do I intend the pupils to understand?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Applying</a:t>
            </a:r>
            <a:r>
              <a:rPr lang="en-GB" sz="2400" dirty="0"/>
              <a:t> – What opportunities to use their knowledge? Reference to real – life contexts</a:t>
            </a:r>
          </a:p>
        </p:txBody>
      </p:sp>
    </p:spTree>
    <p:extLst>
      <p:ext uri="{BB962C8B-B14F-4D97-AF65-F5344CB8AC3E}">
        <p14:creationId xmlns:p14="http://schemas.microsoft.com/office/powerpoint/2010/main" val="23457121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4824" y="338051"/>
            <a:ext cx="4670521" cy="3880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 err="1">
                <a:solidFill>
                  <a:srgbClr val="0070C0"/>
                </a:solidFill>
              </a:rPr>
              <a:t>Dadansoddi</a:t>
            </a:r>
            <a:r>
              <a:rPr lang="en-GB" sz="2400" dirty="0"/>
              <a:t> –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meddwl</a:t>
            </a:r>
            <a:r>
              <a:rPr lang="en-GB" sz="2400" dirty="0"/>
              <a:t> am y </a:t>
            </a:r>
            <a:r>
              <a:rPr lang="en-GB" sz="2400" dirty="0" err="1"/>
              <a:t>cynnwys</a:t>
            </a:r>
            <a:r>
              <a:rPr lang="en-GB" sz="2400" dirty="0"/>
              <a:t>?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greu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crynhoi’r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Gwerthuso</a:t>
            </a:r>
            <a:r>
              <a:rPr lang="en-GB" sz="2400" dirty="0"/>
              <a:t> –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allai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fonitro</a:t>
            </a:r>
            <a:r>
              <a:rPr lang="en-GB" sz="2400" dirty="0"/>
              <a:t> </a:t>
            </a:r>
            <a:r>
              <a:rPr lang="en-GB" sz="2400" dirty="0" err="1"/>
              <a:t>cynnydd</a:t>
            </a:r>
            <a:r>
              <a:rPr lang="en-GB" sz="2400" dirty="0"/>
              <a:t> y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y </a:t>
            </a:r>
            <a:r>
              <a:rPr lang="en-GB" sz="2400" dirty="0" err="1"/>
              <a:t>amcanion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?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annog</a:t>
            </a:r>
            <a:r>
              <a:rPr lang="en-GB" sz="2400" dirty="0"/>
              <a:t> y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werthuso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r>
              <a:rPr lang="en-GB" sz="2400" dirty="0"/>
              <a:t> a </a:t>
            </a:r>
            <a:r>
              <a:rPr lang="en-GB" sz="2400" dirty="0" err="1"/>
              <a:t>gweld</a:t>
            </a:r>
            <a:r>
              <a:rPr lang="en-GB" sz="2400" dirty="0"/>
              <a:t> </a:t>
            </a:r>
            <a:r>
              <a:rPr lang="en-GB" sz="2400" dirty="0" err="1"/>
              <a:t>gwerth</a:t>
            </a:r>
            <a:r>
              <a:rPr lang="en-GB" sz="2400" dirty="0"/>
              <a:t> y </a:t>
            </a:r>
            <a:r>
              <a:rPr lang="en-GB" sz="2400" dirty="0" err="1"/>
              <a:t>wers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Creu</a:t>
            </a:r>
            <a:r>
              <a:rPr lang="en-GB" sz="2400" dirty="0"/>
              <a:t> – pa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greu</a:t>
            </a:r>
            <a:r>
              <a:rPr lang="en-GB" sz="2400" dirty="0"/>
              <a:t>, </a:t>
            </a:r>
            <a:r>
              <a:rPr lang="en-GB" sz="2400" dirty="0" err="1"/>
              <a:t>cynllunio</a:t>
            </a:r>
            <a:r>
              <a:rPr lang="en-GB" sz="2400" dirty="0"/>
              <a:t> neu </a:t>
            </a:r>
            <a:r>
              <a:rPr lang="en-GB" sz="2400" dirty="0" err="1"/>
              <a:t>chyfuno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338051"/>
            <a:ext cx="5007223" cy="6168044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Analysing</a:t>
            </a:r>
            <a:r>
              <a:rPr lang="en-GB" sz="2400" dirty="0"/>
              <a:t> – How will the pupils think about the content? Can I create activities in which they summarize what they have learnt?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Evaluating</a:t>
            </a:r>
            <a:r>
              <a:rPr lang="en-GB" sz="2400" dirty="0"/>
              <a:t> – what will I do to check the progress of pupils against the learning objectives? How will I encourage pupils to evaluate themselves and see the value of the lesson?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Creating</a:t>
            </a:r>
            <a:r>
              <a:rPr lang="en-GB" sz="2400" dirty="0"/>
              <a:t> – what opportunities will pupils have to create, plan or combine ideas?</a:t>
            </a:r>
          </a:p>
          <a:p>
            <a:r>
              <a:rPr lang="en-GB" dirty="0"/>
              <a:t>(adapted from Anderson and </a:t>
            </a:r>
            <a:r>
              <a:rPr lang="en-GB" dirty="0" err="1"/>
              <a:t>Krathwohl</a:t>
            </a:r>
            <a:r>
              <a:rPr lang="en-GB" dirty="0"/>
              <a:t>, 2000 </a:t>
            </a:r>
            <a:r>
              <a:rPr lang="en-GB" i="1" dirty="0"/>
              <a:t>cited in </a:t>
            </a:r>
            <a:r>
              <a:rPr lang="en-GB" dirty="0" err="1"/>
              <a:t>Grigg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1493557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673" y="670560"/>
            <a:ext cx="4738253" cy="53708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600" dirty="0" err="1"/>
              <a:t>Ewch</a:t>
            </a:r>
            <a:r>
              <a:rPr lang="en-GB" sz="2600" dirty="0"/>
              <a:t> </a:t>
            </a:r>
            <a:r>
              <a:rPr lang="en-GB" sz="2600" dirty="0" err="1"/>
              <a:t>i’r</a:t>
            </a:r>
            <a:r>
              <a:rPr lang="en-GB" sz="2600" dirty="0"/>
              <a:t> </a:t>
            </a:r>
            <a:r>
              <a:rPr lang="en-GB" sz="2600" dirty="0" err="1"/>
              <a:t>wefan</a:t>
            </a:r>
            <a:r>
              <a:rPr lang="en-GB" sz="2600" dirty="0"/>
              <a:t> </a:t>
            </a:r>
            <a:r>
              <a:rPr lang="en-GB" sz="2600" dirty="0" err="1"/>
              <a:t>ganlynol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weld </a:t>
            </a:r>
            <a:r>
              <a:rPr lang="en-GB" sz="2600" dirty="0" err="1"/>
              <a:t>sut</a:t>
            </a:r>
            <a:r>
              <a:rPr lang="en-GB" sz="2600" dirty="0"/>
              <a:t> all </a:t>
            </a:r>
            <a:r>
              <a:rPr lang="en-GB" sz="2600" dirty="0" err="1"/>
              <a:t>Tacsonomeg</a:t>
            </a:r>
            <a:r>
              <a:rPr lang="en-GB" sz="2600" dirty="0"/>
              <a:t> Bloom </a:t>
            </a:r>
            <a:r>
              <a:rPr lang="en-GB" sz="2600" dirty="0" err="1"/>
              <a:t>gael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ddefnyddio</a:t>
            </a:r>
            <a:r>
              <a:rPr lang="en-GB" sz="2600" dirty="0"/>
              <a:t> </a:t>
            </a:r>
            <a:r>
              <a:rPr lang="en-GB" sz="2600" dirty="0" err="1"/>
              <a:t>fel</a:t>
            </a:r>
            <a:r>
              <a:rPr lang="en-GB" sz="2600" dirty="0"/>
              <a:t> </a:t>
            </a:r>
            <a:r>
              <a:rPr lang="en-GB" sz="2600" dirty="0" err="1"/>
              <a:t>offeryn</a:t>
            </a:r>
            <a:r>
              <a:rPr lang="en-GB" sz="2600" dirty="0"/>
              <a:t> </a:t>
            </a:r>
            <a:r>
              <a:rPr lang="en-GB" sz="2600" dirty="0" err="1"/>
              <a:t>cynllunio</a:t>
            </a:r>
            <a:endParaRPr lang="en-GB" sz="2600" dirty="0"/>
          </a:p>
          <a:p>
            <a:r>
              <a:rPr lang="en-GB" sz="2600" dirty="0" err="1"/>
              <a:t>Dychmygwch</a:t>
            </a:r>
            <a:r>
              <a:rPr lang="en-GB" sz="2600" dirty="0"/>
              <a:t> </a:t>
            </a:r>
            <a:r>
              <a:rPr lang="en-GB" sz="2600" dirty="0" err="1"/>
              <a:t>eich</a:t>
            </a:r>
            <a:r>
              <a:rPr lang="en-GB" sz="2600" dirty="0"/>
              <a:t> bod </a:t>
            </a:r>
            <a:r>
              <a:rPr lang="en-GB" sz="2600" dirty="0" err="1"/>
              <a:t>yn</a:t>
            </a:r>
            <a:r>
              <a:rPr lang="en-GB" sz="2600" dirty="0"/>
              <a:t> </a:t>
            </a:r>
            <a:r>
              <a:rPr lang="en-GB" sz="2600" dirty="0" err="1"/>
              <a:t>addysgu</a:t>
            </a:r>
            <a:r>
              <a:rPr lang="en-GB" sz="2600" dirty="0"/>
              <a:t> </a:t>
            </a:r>
            <a:r>
              <a:rPr lang="en-GB" sz="2600" dirty="0" err="1"/>
              <a:t>gwers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deithio</a:t>
            </a:r>
            <a:r>
              <a:rPr lang="en-GB" sz="2600" dirty="0"/>
              <a:t> neu </a:t>
            </a:r>
            <a:r>
              <a:rPr lang="en-GB" sz="2600" dirty="0" err="1"/>
              <a:t>fwyd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grwp</a:t>
            </a:r>
            <a:r>
              <a:rPr lang="en-GB" sz="2600" dirty="0"/>
              <a:t> o </a:t>
            </a:r>
            <a:r>
              <a:rPr lang="en-GB" sz="2600" dirty="0" err="1"/>
              <a:t>ddisgbylion</a:t>
            </a:r>
            <a:r>
              <a:rPr lang="en-GB" sz="2600" dirty="0"/>
              <a:t> CA2</a:t>
            </a:r>
          </a:p>
          <a:p>
            <a:r>
              <a:rPr lang="en-GB" sz="2600" dirty="0" err="1"/>
              <a:t>Ewch</a:t>
            </a:r>
            <a:r>
              <a:rPr lang="en-GB" sz="2600" dirty="0"/>
              <a:t> </a:t>
            </a:r>
            <a:r>
              <a:rPr lang="en-GB" sz="2600" dirty="0" err="1"/>
              <a:t>drwy</a:t>
            </a:r>
            <a:r>
              <a:rPr lang="en-GB" sz="2600" dirty="0"/>
              <a:t> </a:t>
            </a:r>
            <a:r>
              <a:rPr lang="en-GB" sz="2600" dirty="0" err="1"/>
              <a:t>Tacsonomeg</a:t>
            </a:r>
            <a:r>
              <a:rPr lang="en-GB" sz="2600" dirty="0"/>
              <a:t> Bloom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awgrymu</a:t>
            </a:r>
            <a:r>
              <a:rPr lang="en-GB" sz="2600" dirty="0"/>
              <a:t> </a:t>
            </a:r>
            <a:r>
              <a:rPr lang="en-GB" sz="2600" dirty="0" err="1"/>
              <a:t>gweithgareddau</a:t>
            </a:r>
            <a:r>
              <a:rPr lang="en-GB" sz="2600" dirty="0"/>
              <a:t>/</a:t>
            </a:r>
            <a:r>
              <a:rPr lang="en-GB" sz="2600" dirty="0" err="1"/>
              <a:t>cwestiynauy</a:t>
            </a:r>
            <a:r>
              <a:rPr lang="en-GB" sz="2600" dirty="0"/>
              <a:t> </a:t>
            </a:r>
            <a:r>
              <a:rPr lang="en-GB" sz="2600" dirty="0" err="1"/>
              <a:t>gallech</a:t>
            </a:r>
            <a:r>
              <a:rPr lang="en-GB" sz="2600" dirty="0"/>
              <a:t> </a:t>
            </a:r>
            <a:r>
              <a:rPr lang="en-GB" sz="2600" dirty="0" err="1"/>
              <a:t>ddefnyddio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seiliedig</a:t>
            </a:r>
            <a:r>
              <a:rPr lang="en-GB" sz="2600" dirty="0"/>
              <a:t> 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lefelau</a:t>
            </a:r>
            <a:r>
              <a:rPr lang="en-GB" sz="2600" dirty="0"/>
              <a:t> </a:t>
            </a:r>
            <a:r>
              <a:rPr lang="en-GB" sz="2600" dirty="0" err="1"/>
              <a:t>gwahanol</a:t>
            </a:r>
            <a:endParaRPr lang="en-GB" sz="2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59681" y="587433"/>
            <a:ext cx="4588624" cy="5929746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Visit the following website and look at the way Bloom’s Taxonomy can be used as a planning tool.</a:t>
            </a:r>
          </a:p>
          <a:p>
            <a:r>
              <a:rPr lang="en-GB" sz="2800" dirty="0"/>
              <a:t>Consider that you are teaching a lesson on travel or food to a group of KS2 pupils</a:t>
            </a:r>
          </a:p>
          <a:p>
            <a:r>
              <a:rPr lang="en-GB" sz="2800" dirty="0"/>
              <a:t>Go through Bloom’s taxonomy and suggest activities/questions you could use based on the different levels</a:t>
            </a:r>
            <a:endParaRPr lang="en-GB" sz="2800" dirty="0">
              <a:hlinkClick r:id="rId3"/>
            </a:endParaRPr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7645" y="125768"/>
            <a:ext cx="8140931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400" dirty="0" err="1">
                <a:solidFill>
                  <a:srgbClr val="0070C0"/>
                </a:solidFill>
              </a:rPr>
              <a:t>Tasg</a:t>
            </a:r>
            <a:r>
              <a:rPr lang="en-GB" sz="2400" dirty="0">
                <a:solidFill>
                  <a:srgbClr val="0070C0"/>
                </a:solidFill>
              </a:rPr>
              <a:t> / Task</a:t>
            </a:r>
          </a:p>
        </p:txBody>
      </p:sp>
    </p:spTree>
    <p:extLst>
      <p:ext uri="{BB962C8B-B14F-4D97-AF65-F5344CB8AC3E}">
        <p14:creationId xmlns:p14="http://schemas.microsoft.com/office/powerpoint/2010/main" val="3175402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objectives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1541" y="1729268"/>
            <a:ext cx="5231223" cy="410720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hoffai</a:t>
            </a:r>
            <a:r>
              <a:rPr lang="en-GB" sz="2000" dirty="0"/>
              <a:t> </a:t>
            </a:r>
            <a:r>
              <a:rPr lang="en-GB" sz="2000" dirty="0" err="1"/>
              <a:t>athrawon</a:t>
            </a:r>
            <a:r>
              <a:rPr lang="en-GB" sz="2000" dirty="0"/>
              <a:t> bod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erbyn</a:t>
            </a:r>
            <a:r>
              <a:rPr lang="en-GB" sz="2000" dirty="0"/>
              <a:t> </a:t>
            </a:r>
            <a:r>
              <a:rPr lang="en-GB" sz="2000" dirty="0" err="1"/>
              <a:t>diwedd</a:t>
            </a:r>
            <a:r>
              <a:rPr lang="en-GB" sz="2000" dirty="0"/>
              <a:t> </a:t>
            </a:r>
            <a:r>
              <a:rPr lang="en-GB" sz="2000" dirty="0" err="1"/>
              <a:t>sesiwn</a:t>
            </a:r>
            <a:endParaRPr lang="en-GB" sz="2000" dirty="0"/>
          </a:p>
          <a:p>
            <a:r>
              <a:rPr lang="en-GB" sz="2000" dirty="0" err="1"/>
              <a:t>Gwybodaeth</a:t>
            </a:r>
            <a:r>
              <a:rPr lang="en-GB" sz="2000" dirty="0"/>
              <a:t> a </a:t>
            </a:r>
            <a:r>
              <a:rPr lang="en-GB" sz="2000" dirty="0" err="1"/>
              <a:t>dealltwriaeth</a:t>
            </a:r>
            <a:r>
              <a:rPr lang="en-GB" sz="2000" dirty="0"/>
              <a:t>, </a:t>
            </a:r>
            <a:r>
              <a:rPr lang="en-GB" sz="2000" dirty="0" err="1"/>
              <a:t>cysyniadau</a:t>
            </a:r>
            <a:r>
              <a:rPr lang="en-GB" sz="2000" dirty="0"/>
              <a:t>, </a:t>
            </a:r>
            <a:r>
              <a:rPr lang="en-GB" sz="2000" dirty="0" err="1"/>
              <a:t>sgiliau</a:t>
            </a:r>
            <a:r>
              <a:rPr lang="en-GB" sz="2000" dirty="0"/>
              <a:t>, </a:t>
            </a:r>
            <a:r>
              <a:rPr lang="en-GB" sz="2000" dirty="0" err="1"/>
              <a:t>gwerthoedd</a:t>
            </a:r>
            <a:r>
              <a:rPr lang="en-GB" sz="2000" dirty="0"/>
              <a:t> ac </a:t>
            </a:r>
            <a:r>
              <a:rPr lang="en-GB" sz="2000" dirty="0" err="1"/>
              <a:t>agweddau</a:t>
            </a:r>
            <a:endParaRPr lang="en-GB" sz="2000" dirty="0"/>
          </a:p>
          <a:p>
            <a:r>
              <a:rPr lang="en-GB" sz="2000" dirty="0" err="1"/>
              <a:t>Targedau</a:t>
            </a:r>
            <a:r>
              <a:rPr lang="en-GB" sz="2000" dirty="0"/>
              <a:t> 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CAMPUS -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Cyraeddadwy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amser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wedi'i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bennu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mesuradwy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penodol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uchelgeisiol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a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synhwyrol</a:t>
            </a:r>
            <a:endParaRPr lang="en-GB" sz="2000" dirty="0"/>
          </a:p>
          <a:p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cofnodi</a:t>
            </a:r>
            <a:r>
              <a:rPr lang="en-GB" sz="2000" dirty="0"/>
              <a:t> </a:t>
            </a:r>
            <a:r>
              <a:rPr lang="en-GB" sz="2000" dirty="0" err="1"/>
              <a:t>amcanion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  <a:p>
            <a:r>
              <a:rPr lang="en-GB" sz="2000" dirty="0"/>
              <a:t>Gall </a:t>
            </a:r>
            <a:r>
              <a:rPr lang="en-GB" sz="2000" dirty="0" err="1"/>
              <a:t>athrawon</a:t>
            </a:r>
            <a:r>
              <a:rPr lang="en-GB" sz="2000" dirty="0"/>
              <a:t> </a:t>
            </a:r>
            <a:r>
              <a:rPr lang="en-GB" sz="2000" dirty="0" err="1"/>
              <a:t>ddewis</a:t>
            </a:r>
            <a:r>
              <a:rPr lang="en-GB" sz="2000" dirty="0"/>
              <a:t> </a:t>
            </a:r>
            <a:r>
              <a:rPr lang="en-GB" sz="2000" dirty="0" err="1"/>
              <a:t>peidio</a:t>
            </a:r>
            <a:r>
              <a:rPr lang="en-GB" sz="2000" dirty="0"/>
              <a:t> </a:t>
            </a:r>
            <a:r>
              <a:rPr lang="en-GB" sz="2000" dirty="0" err="1"/>
              <a:t>rhannu</a:t>
            </a:r>
            <a:r>
              <a:rPr lang="en-GB" sz="2000" dirty="0"/>
              <a:t> </a:t>
            </a:r>
            <a:r>
              <a:rPr lang="en-GB" sz="2000" dirty="0" err="1"/>
              <a:t>nodau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 </a:t>
            </a:r>
            <a:r>
              <a:rPr lang="en-GB" sz="2000" dirty="0" err="1"/>
              <a:t>ond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y </a:t>
            </a:r>
            <a:r>
              <a:rPr lang="en-GB" sz="2000" dirty="0" err="1"/>
              <a:t>dosbarth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awgrymu</a:t>
            </a:r>
            <a:r>
              <a:rPr lang="en-GB" sz="2000" dirty="0"/>
              <a:t> 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oeddynt</a:t>
            </a:r>
            <a:r>
              <a:rPr lang="en-GB" sz="2000" dirty="0"/>
              <a:t> </a:t>
            </a:r>
            <a:r>
              <a:rPr lang="en-GB" sz="2000" dirty="0" err="1"/>
              <a:t>erbyn</a:t>
            </a:r>
            <a:r>
              <a:rPr lang="en-GB" sz="2000" dirty="0"/>
              <a:t> </a:t>
            </a:r>
            <a:r>
              <a:rPr lang="en-GB" sz="2000" dirty="0" err="1"/>
              <a:t>diwedd</a:t>
            </a:r>
            <a:r>
              <a:rPr lang="en-GB" sz="2000" dirty="0"/>
              <a:t> y </a:t>
            </a:r>
            <a:r>
              <a:rPr lang="en-GB" sz="2000" dirty="0" err="1"/>
              <a:t>wers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7822" y="1786778"/>
            <a:ext cx="4939858" cy="4434175"/>
          </a:xfrm>
        </p:spPr>
        <p:txBody>
          <a:bodyPr>
            <a:noAutofit/>
          </a:bodyPr>
          <a:lstStyle/>
          <a:p>
            <a:r>
              <a:rPr lang="en-GB" sz="2000" dirty="0"/>
              <a:t>What teachers would like pupils to learn by the end of a session</a:t>
            </a:r>
          </a:p>
          <a:p>
            <a:r>
              <a:rPr lang="en-GB" sz="2000" dirty="0"/>
              <a:t>Knowledge and understanding, concepts, skills, values and attitudes.</a:t>
            </a:r>
          </a:p>
          <a:p>
            <a:r>
              <a:rPr lang="en-GB" sz="2000" dirty="0"/>
              <a:t>SMART – Specific, measurable, achievable, realistic, time-related</a:t>
            </a:r>
          </a:p>
          <a:p>
            <a:r>
              <a:rPr lang="en-GB" sz="2000" dirty="0"/>
              <a:t>Pupils can record learning objectives</a:t>
            </a:r>
          </a:p>
          <a:p>
            <a:r>
              <a:rPr lang="en-GB" sz="2000" dirty="0"/>
              <a:t>Teachers may choose not to share learning objectives but get the class to suggest what they were by the end of the lesson.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890052" y="-48054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04800" y="310262"/>
            <a:ext cx="184731" cy="4462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0483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br>
              <a:rPr lang="en-GB" dirty="0"/>
            </a:br>
            <a:r>
              <a:rPr lang="en-GB" dirty="0"/>
              <a:t>Learning and teaching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684" y="1790007"/>
            <a:ext cx="4240685" cy="425135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 err="1"/>
              <a:t>Anelwch</a:t>
            </a:r>
            <a:r>
              <a:rPr lang="en-GB" b="1" dirty="0"/>
              <a:t> </a:t>
            </a:r>
            <a:r>
              <a:rPr lang="en-GB" b="1" err="1"/>
              <a:t>i</a:t>
            </a:r>
            <a:r>
              <a:rPr lang="en-GB" b="1" dirty="0"/>
              <a:t> </a:t>
            </a:r>
            <a:r>
              <a:rPr lang="en-GB" b="1" err="1"/>
              <a:t>gynnwys</a:t>
            </a:r>
            <a:r>
              <a:rPr lang="en-GB" b="1" dirty="0"/>
              <a:t> </a:t>
            </a:r>
            <a:r>
              <a:rPr lang="en-GB" b="1" err="1"/>
              <a:t>amrediad</a:t>
            </a:r>
            <a:r>
              <a:rPr lang="en-GB" b="1" dirty="0"/>
              <a:t> o</a:t>
            </a:r>
            <a:r>
              <a:rPr lang="en-GB" dirty="0"/>
              <a:t> </a:t>
            </a:r>
            <a:r>
              <a:rPr lang="en-GB" b="1" err="1"/>
              <a:t>weithgareddau</a:t>
            </a:r>
            <a:r>
              <a:rPr lang="en-GB" b="1" dirty="0"/>
              <a:t> </a:t>
            </a:r>
            <a:r>
              <a:rPr lang="en-GB" b="1" err="1"/>
              <a:t>e.e.</a:t>
            </a:r>
            <a:endParaRPr lang="en-GB" b="1"/>
          </a:p>
          <a:p>
            <a:r>
              <a:rPr lang="en-GB" b="1" err="1"/>
              <a:t>Darllen</a:t>
            </a:r>
            <a:r>
              <a:rPr lang="en-GB" b="1" dirty="0"/>
              <a:t> ac </a:t>
            </a:r>
            <a:r>
              <a:rPr lang="en-GB" b="1" err="1"/>
              <a:t>ysgrifennu</a:t>
            </a:r>
            <a:endParaRPr lang="en-GB" b="1"/>
          </a:p>
          <a:p>
            <a:r>
              <a:rPr lang="en-GB" b="1" err="1"/>
              <a:t>Ymchwiliadau</a:t>
            </a:r>
            <a:endParaRPr lang="en-GB" b="1"/>
          </a:p>
          <a:p>
            <a:r>
              <a:rPr lang="en-GB" b="1" err="1"/>
              <a:t>Gêmau</a:t>
            </a:r>
            <a:endParaRPr lang="en-GB" b="1"/>
          </a:p>
          <a:p>
            <a:r>
              <a:rPr lang="en-GB" b="1" err="1"/>
              <a:t>Dadl</a:t>
            </a:r>
            <a:endParaRPr lang="en-GB" b="1"/>
          </a:p>
          <a:p>
            <a:r>
              <a:rPr lang="en-GB" b="1" err="1"/>
              <a:t>Gwrando</a:t>
            </a:r>
            <a:endParaRPr lang="en-GB" b="1"/>
          </a:p>
          <a:p>
            <a:r>
              <a:rPr lang="en-GB" b="1" dirty="0" err="1"/>
              <a:t>Trafod</a:t>
            </a:r>
            <a:endParaRPr lang="en-GB" b="1" dirty="0"/>
          </a:p>
          <a:p>
            <a:r>
              <a:rPr lang="en-GB" b="1" dirty="0" err="1"/>
              <a:t>Dylunio</a:t>
            </a:r>
            <a:r>
              <a:rPr lang="en-GB" b="1" dirty="0"/>
              <a:t> a </a:t>
            </a:r>
            <a:r>
              <a:rPr lang="en-GB" b="1" dirty="0" err="1"/>
              <a:t>chreu</a:t>
            </a:r>
            <a:r>
              <a:rPr lang="en-GB" b="1" dirty="0"/>
              <a:t> </a:t>
            </a:r>
            <a:r>
              <a:rPr lang="en-GB" b="1" dirty="0" err="1"/>
              <a:t>pethau</a:t>
            </a:r>
            <a:endParaRPr lang="en-GB" b="1" dirty="0"/>
          </a:p>
          <a:p>
            <a:r>
              <a:rPr lang="en-GB" b="1" dirty="0"/>
              <a:t>Drama</a:t>
            </a:r>
          </a:p>
          <a:p>
            <a:r>
              <a:rPr lang="en-GB" b="1" dirty="0"/>
              <a:t>Gwaith </a:t>
            </a:r>
            <a:r>
              <a:rPr lang="en-GB" b="1" err="1"/>
              <a:t>celf</a:t>
            </a:r>
            <a:r>
              <a:rPr lang="en-GB" b="1" dirty="0"/>
              <a:t> </a:t>
            </a:r>
          </a:p>
          <a:p>
            <a:r>
              <a:rPr lang="en-GB" b="1" err="1"/>
              <a:t>Cyfansoddi</a:t>
            </a:r>
            <a:r>
              <a:rPr lang="en-GB" b="1" dirty="0"/>
              <a:t> a </a:t>
            </a:r>
            <a:r>
              <a:rPr lang="en-GB" b="1" err="1"/>
              <a:t>pherfformio</a:t>
            </a:r>
            <a:endParaRPr lang="en-GB" b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690255"/>
            <a:ext cx="5046015" cy="4351107"/>
          </a:xfrm>
        </p:spPr>
        <p:txBody>
          <a:bodyPr>
            <a:noAutofit/>
          </a:bodyPr>
          <a:lstStyle/>
          <a:p>
            <a:r>
              <a:rPr lang="en-GB" dirty="0"/>
              <a:t>Aim to include a range of activities e.g.</a:t>
            </a:r>
          </a:p>
          <a:p>
            <a:r>
              <a:rPr lang="en-GB" dirty="0"/>
              <a:t>Reading and writing</a:t>
            </a:r>
          </a:p>
          <a:p>
            <a:r>
              <a:rPr lang="en-GB" dirty="0"/>
              <a:t>Investigations</a:t>
            </a:r>
          </a:p>
          <a:p>
            <a:r>
              <a:rPr lang="en-GB" dirty="0"/>
              <a:t>Games</a:t>
            </a:r>
          </a:p>
          <a:p>
            <a:r>
              <a:rPr lang="en-GB" dirty="0"/>
              <a:t>Debate</a:t>
            </a:r>
          </a:p>
          <a:p>
            <a:r>
              <a:rPr lang="en-GB" dirty="0"/>
              <a:t>Listening</a:t>
            </a:r>
          </a:p>
          <a:p>
            <a:r>
              <a:rPr lang="en-GB" dirty="0"/>
              <a:t>Discussing</a:t>
            </a:r>
          </a:p>
          <a:p>
            <a:r>
              <a:rPr lang="en-GB" dirty="0"/>
              <a:t>Designing and making things</a:t>
            </a:r>
          </a:p>
          <a:p>
            <a:r>
              <a:rPr lang="en-GB" dirty="0"/>
              <a:t>Drama</a:t>
            </a:r>
          </a:p>
          <a:p>
            <a:r>
              <a:rPr lang="en-GB" dirty="0"/>
              <a:t>Art work</a:t>
            </a:r>
          </a:p>
          <a:p>
            <a:r>
              <a:rPr lang="en-GB" dirty="0"/>
              <a:t>Composition and performance</a:t>
            </a:r>
          </a:p>
        </p:txBody>
      </p:sp>
    </p:spTree>
    <p:extLst>
      <p:ext uri="{BB962C8B-B14F-4D97-AF65-F5344CB8AC3E}">
        <p14:creationId xmlns:p14="http://schemas.microsoft.com/office/powerpoint/2010/main" val="51381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235" y="287547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Learning and teaching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5142" y="1612670"/>
            <a:ext cx="4599709" cy="50375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 err="1"/>
              <a:t>Nôd</a:t>
            </a:r>
            <a:r>
              <a:rPr lang="en-GB" sz="2000" dirty="0"/>
              <a:t> </a:t>
            </a:r>
            <a:r>
              <a:rPr lang="en-GB" sz="2000" dirty="0" err="1"/>
              <a:t>sylfaenol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– </a:t>
            </a: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annibynnol</a:t>
            </a:r>
            <a:endParaRPr lang="en-GB" sz="2000" dirty="0"/>
          </a:p>
          <a:p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cyfleoedd</a:t>
            </a:r>
            <a:r>
              <a:rPr lang="en-GB" sz="2000" dirty="0"/>
              <a:t> I </a:t>
            </a:r>
            <a:r>
              <a:rPr lang="en-GB" sz="2000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gynllunio</a:t>
            </a:r>
            <a:r>
              <a:rPr lang="en-GB" sz="2000" dirty="0"/>
              <a:t> </a:t>
            </a:r>
            <a:r>
              <a:rPr lang="en-GB" sz="2000" dirty="0" err="1"/>
              <a:t>rhai</a:t>
            </a:r>
            <a:r>
              <a:rPr lang="en-GB" sz="2000" dirty="0"/>
              <a:t> </a:t>
            </a:r>
            <a:r>
              <a:rPr lang="en-GB" sz="2000" dirty="0" err="1"/>
              <a:t>gweithgareddau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hunain</a:t>
            </a:r>
            <a:endParaRPr lang="en-GB" sz="2000" dirty="0"/>
          </a:p>
          <a:p>
            <a:r>
              <a:rPr lang="en-GB" sz="2000" dirty="0" err="1"/>
              <a:t>Rhoi</a:t>
            </a:r>
            <a:r>
              <a:rPr lang="en-GB" sz="2000" dirty="0"/>
              <a:t> ‘</a:t>
            </a:r>
            <a:r>
              <a:rPr lang="en-GB" sz="2000" dirty="0" err="1"/>
              <a:t>bwrdd</a:t>
            </a:r>
            <a:r>
              <a:rPr lang="en-GB" sz="2000" dirty="0"/>
              <a:t> </a:t>
            </a:r>
            <a:r>
              <a:rPr lang="en-GB" sz="2000" dirty="0" err="1"/>
              <a:t>cynllunio</a:t>
            </a:r>
            <a:r>
              <a:rPr lang="en-GB" sz="2000" dirty="0"/>
              <a:t>’ </a:t>
            </a:r>
            <a:r>
              <a:rPr lang="en-GB" sz="2000" dirty="0" err="1"/>
              <a:t>i</a:t>
            </a:r>
            <a:r>
              <a:rPr lang="en-GB" sz="2000" dirty="0"/>
              <a:t> </a:t>
            </a:r>
            <a:r>
              <a:rPr lang="en-GB" sz="2000" dirty="0" err="1"/>
              <a:t>ddisgyblion</a:t>
            </a:r>
          </a:p>
          <a:p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ystod</a:t>
            </a:r>
            <a:r>
              <a:rPr lang="en-GB" sz="2000" dirty="0"/>
              <a:t> o </a:t>
            </a:r>
            <a:r>
              <a:rPr lang="en-GB" sz="2000" dirty="0" err="1"/>
              <a:t>ddeunydd</a:t>
            </a:r>
            <a:r>
              <a:rPr lang="en-GB" sz="2000" dirty="0"/>
              <a:t> </a:t>
            </a:r>
            <a:r>
              <a:rPr lang="en-GB" sz="2000" dirty="0" err="1"/>
              <a:t>gweledol</a:t>
            </a:r>
            <a:endParaRPr lang="en-GB" sz="2000" dirty="0"/>
          </a:p>
          <a:p>
            <a:r>
              <a:rPr lang="en-GB" sz="2000" dirty="0" err="1"/>
              <a:t>Tiwtora</a:t>
            </a:r>
            <a:r>
              <a:rPr lang="en-GB" sz="2000" dirty="0"/>
              <a:t> </a:t>
            </a:r>
            <a:r>
              <a:rPr lang="en-GB" sz="2000" dirty="0" err="1"/>
              <a:t>cyfoed</a:t>
            </a:r>
            <a:endParaRPr lang="en-GB" sz="2000" dirty="0"/>
          </a:p>
          <a:p>
            <a:r>
              <a:rPr lang="en-GB" sz="2000" dirty="0" err="1"/>
              <a:t>Tasgau</a:t>
            </a:r>
            <a:r>
              <a:rPr lang="en-GB" sz="2000" dirty="0"/>
              <a:t> a </a:t>
            </a:r>
            <a:r>
              <a:rPr lang="en-GB" sz="2000" dirty="0" err="1"/>
              <a:t>chwestiynau</a:t>
            </a:r>
            <a:r>
              <a:rPr lang="en-GB" sz="2000" dirty="0"/>
              <a:t> pen-</a:t>
            </a:r>
            <a:r>
              <a:rPr lang="en-GB" sz="2000" dirty="0" err="1"/>
              <a:t>agored</a:t>
            </a:r>
            <a:r>
              <a:rPr lang="en-GB" sz="2000" dirty="0"/>
              <a:t> </a:t>
            </a:r>
          </a:p>
          <a:p>
            <a:r>
              <a:rPr lang="en-GB" sz="2000" dirty="0" err="1"/>
              <a:t>Caniatau</a:t>
            </a:r>
            <a:r>
              <a:rPr lang="en-GB" sz="2000" dirty="0"/>
              <a:t> 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r>
              <a:rPr lang="en-GB" sz="2000" dirty="0"/>
              <a:t> </a:t>
            </a:r>
            <a:r>
              <a:rPr lang="en-GB" sz="2000" dirty="0" err="1"/>
              <a:t>ddefnyddio</a:t>
            </a:r>
            <a:r>
              <a:rPr lang="en-GB" sz="2000" dirty="0"/>
              <a:t> a </a:t>
            </a:r>
            <a:r>
              <a:rPr lang="en-GB" sz="2000" dirty="0" err="1"/>
              <a:t>rheoli</a:t>
            </a:r>
            <a:r>
              <a:rPr lang="en-GB" sz="2000" dirty="0"/>
              <a:t> </a:t>
            </a:r>
            <a:r>
              <a:rPr lang="en-GB" sz="2000" dirty="0" err="1"/>
              <a:t>adnoddau</a:t>
            </a:r>
            <a:endParaRPr lang="en-GB" sz="2000" dirty="0"/>
          </a:p>
          <a:p>
            <a:r>
              <a:rPr lang="en-GB" sz="2000" dirty="0"/>
              <a:t>Hunan-</a:t>
            </a:r>
            <a:r>
              <a:rPr lang="en-GB" sz="2000" dirty="0" err="1"/>
              <a:t>asesu</a:t>
            </a:r>
            <a:r>
              <a:rPr lang="en-GB" sz="2000" dirty="0"/>
              <a:t> ac </a:t>
            </a:r>
            <a:r>
              <a:rPr lang="en-GB" sz="2000" dirty="0" err="1"/>
              <a:t>asesu</a:t>
            </a:r>
            <a:r>
              <a:rPr lang="en-GB" sz="2000" dirty="0"/>
              <a:t> </a:t>
            </a:r>
            <a:r>
              <a:rPr lang="en-GB" sz="2000" dirty="0" err="1"/>
              <a:t>cyfoed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15205" y="1612670"/>
            <a:ext cx="4802175" cy="4528446"/>
          </a:xfrm>
        </p:spPr>
        <p:txBody>
          <a:bodyPr>
            <a:noAutofit/>
          </a:bodyPr>
          <a:lstStyle/>
          <a:p>
            <a:r>
              <a:rPr lang="en-GB" sz="2000" dirty="0"/>
              <a:t>Fundamental aim of education – promote independent learning</a:t>
            </a:r>
          </a:p>
          <a:p>
            <a:r>
              <a:rPr lang="en-GB" sz="2000" dirty="0"/>
              <a:t>Allow children opportunities to plan some activities themselves</a:t>
            </a:r>
          </a:p>
          <a:p>
            <a:r>
              <a:rPr lang="en-GB" sz="2000" dirty="0"/>
              <a:t>Give children a ‘planning board’</a:t>
            </a:r>
          </a:p>
          <a:p>
            <a:r>
              <a:rPr lang="en-GB" sz="2000" dirty="0"/>
              <a:t>Use a variety of visual prompts </a:t>
            </a:r>
          </a:p>
          <a:p>
            <a:r>
              <a:rPr lang="en-GB" sz="2000" dirty="0"/>
              <a:t>Peer tutoring</a:t>
            </a:r>
          </a:p>
          <a:p>
            <a:r>
              <a:rPr lang="en-GB" sz="2000" dirty="0"/>
              <a:t>Open-ended tasks and questions</a:t>
            </a:r>
          </a:p>
          <a:p>
            <a:r>
              <a:rPr lang="en-GB" sz="2000" dirty="0"/>
              <a:t>Allow children to use and manage resources</a:t>
            </a:r>
          </a:p>
          <a:p>
            <a:r>
              <a:rPr lang="en-GB" sz="2000" dirty="0"/>
              <a:t>Peer and self- assessment</a:t>
            </a:r>
          </a:p>
        </p:txBody>
      </p:sp>
    </p:spTree>
    <p:extLst>
      <p:ext uri="{BB962C8B-B14F-4D97-AF65-F5344CB8AC3E}">
        <p14:creationId xmlns:p14="http://schemas.microsoft.com/office/powerpoint/2010/main" val="7518841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/>
              <a:t>‘If a child does not learn the way you teach, then teach him the way he learns’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Chasty</a:t>
            </a:r>
            <a:r>
              <a:rPr lang="en-GB" dirty="0"/>
              <a:t>, 1997 </a:t>
            </a:r>
            <a:r>
              <a:rPr lang="en-GB" i="1" dirty="0"/>
              <a:t>cited in </a:t>
            </a:r>
            <a:r>
              <a:rPr lang="en-GB" dirty="0" err="1"/>
              <a:t>Grigg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085048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Madeline Hunter</a:t>
            </a:r>
            <a:br>
              <a:rPr lang="en-GB" dirty="0"/>
            </a:br>
            <a:r>
              <a:rPr lang="en-GB" dirty="0"/>
              <a:t>Madeline Hunter model of lesson planning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 err="1"/>
              <a:t>Creu</a:t>
            </a:r>
            <a:r>
              <a:rPr lang="en-GB" sz="2000" dirty="0"/>
              <a:t> </a:t>
            </a:r>
            <a:r>
              <a:rPr lang="en-GB" sz="2000" dirty="0" err="1"/>
              <a:t>diddordeb</a:t>
            </a:r>
            <a:endParaRPr lang="en-GB" sz="2000" dirty="0"/>
          </a:p>
          <a:p>
            <a:r>
              <a:rPr lang="en-GB" sz="2000" dirty="0" err="1"/>
              <a:t>Nôdau</a:t>
            </a:r>
            <a:endParaRPr lang="en-GB" sz="2000"/>
          </a:p>
          <a:p>
            <a:r>
              <a:rPr lang="en-GB" sz="2000" err="1"/>
              <a:t>Mewnbwn</a:t>
            </a:r>
            <a:endParaRPr lang="en-GB" sz="2000"/>
          </a:p>
          <a:p>
            <a:r>
              <a:rPr lang="en-GB" sz="2000" err="1"/>
              <a:t>Modelu</a:t>
            </a:r>
            <a:endParaRPr lang="en-GB" sz="2000"/>
          </a:p>
          <a:p>
            <a:r>
              <a:rPr lang="en-GB" sz="2000" err="1"/>
              <a:t>Gwirio</a:t>
            </a:r>
            <a:r>
              <a:rPr lang="en-GB" sz="2000" dirty="0"/>
              <a:t> am </a:t>
            </a:r>
            <a:r>
              <a:rPr lang="en-GB" sz="2000" err="1"/>
              <a:t>dealltwriaeth</a:t>
            </a:r>
            <a:endParaRPr lang="en-GB" sz="2000"/>
          </a:p>
          <a:p>
            <a:r>
              <a:rPr lang="en-GB" sz="2000" err="1"/>
              <a:t>Ymarfer</a:t>
            </a:r>
            <a:r>
              <a:rPr lang="en-GB" sz="2000" dirty="0"/>
              <a:t> dan </a:t>
            </a:r>
            <a:r>
              <a:rPr lang="en-GB" sz="2000" err="1"/>
              <a:t>arweiniad</a:t>
            </a:r>
            <a:endParaRPr lang="en-GB" sz="2000"/>
          </a:p>
          <a:p>
            <a:r>
              <a:rPr lang="en-GB" sz="2000" err="1"/>
              <a:t>Ymarfer</a:t>
            </a:r>
            <a:r>
              <a:rPr lang="en-GB" sz="2000" dirty="0"/>
              <a:t> </a:t>
            </a:r>
            <a:r>
              <a:rPr lang="en-GB" sz="2000" err="1"/>
              <a:t>annibynnol</a:t>
            </a:r>
            <a:endParaRPr lang="en-GB" sz="2000"/>
          </a:p>
          <a:p>
            <a:r>
              <a:rPr lang="en-GB" sz="2000" err="1"/>
              <a:t>Diweddglo</a:t>
            </a:r>
            <a:endParaRPr lang="en-GB" sz="200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Anticipatory set</a:t>
            </a:r>
          </a:p>
          <a:p>
            <a:r>
              <a:rPr lang="en-GB" sz="2000" dirty="0"/>
              <a:t>Objectives</a:t>
            </a:r>
          </a:p>
          <a:p>
            <a:r>
              <a:rPr lang="en-GB" sz="2000" dirty="0"/>
              <a:t>Input</a:t>
            </a:r>
          </a:p>
          <a:p>
            <a:r>
              <a:rPr lang="en-GB" sz="2000" dirty="0"/>
              <a:t>Model</a:t>
            </a:r>
          </a:p>
          <a:p>
            <a:r>
              <a:rPr lang="en-GB" sz="2000" dirty="0"/>
              <a:t>Check for understanding</a:t>
            </a:r>
          </a:p>
          <a:p>
            <a:r>
              <a:rPr lang="en-GB" sz="2000" dirty="0"/>
              <a:t>Guided practice</a:t>
            </a:r>
          </a:p>
          <a:p>
            <a:r>
              <a:rPr lang="en-GB" sz="2000" dirty="0"/>
              <a:t>Independent practice</a:t>
            </a:r>
          </a:p>
          <a:p>
            <a:r>
              <a:rPr lang="en-GB" sz="2000" dirty="0"/>
              <a:t>Closure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2004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200" y="373811"/>
            <a:ext cx="8596668" cy="1320800"/>
          </a:xfrm>
        </p:spPr>
        <p:txBody>
          <a:bodyPr/>
          <a:lstStyle/>
          <a:p>
            <a:r>
              <a:rPr lang="en-GB" dirty="0" err="1"/>
              <a:t>Strategaethau</a:t>
            </a:r>
            <a:br>
              <a:rPr lang="en-GB" dirty="0"/>
            </a:br>
            <a:r>
              <a:rPr lang="en-GB" dirty="0"/>
              <a:t>Strategies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8075" y="1751215"/>
            <a:ext cx="4184035" cy="44343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 err="1"/>
              <a:t>Gwybodaeth</a:t>
            </a:r>
            <a:r>
              <a:rPr lang="en-GB" sz="2000" dirty="0"/>
              <a:t> </a:t>
            </a:r>
            <a:r>
              <a:rPr lang="en-GB" sz="2000" dirty="0" err="1"/>
              <a:t>ymarferol</a:t>
            </a:r>
            <a:r>
              <a:rPr lang="en-GB" sz="2000" dirty="0"/>
              <a:t> – </a:t>
            </a:r>
            <a:r>
              <a:rPr lang="en-GB" sz="2000" dirty="0" err="1"/>
              <a:t>nifer</a:t>
            </a:r>
            <a:r>
              <a:rPr lang="en-GB" sz="2000" dirty="0"/>
              <a:t> o </a:t>
            </a:r>
            <a:r>
              <a:rPr lang="en-GB" sz="2000" dirty="0" err="1"/>
              <a:t>ddysgwyr</a:t>
            </a:r>
            <a:endParaRPr lang="en-GB" sz="2000" dirty="0"/>
          </a:p>
          <a:p>
            <a:r>
              <a:rPr lang="en-GB" sz="2000" dirty="0" err="1"/>
              <a:t>Anghenion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ychwanegol</a:t>
            </a:r>
            <a:endParaRPr lang="en-GB" sz="2000" dirty="0"/>
          </a:p>
          <a:p>
            <a:r>
              <a:rPr lang="en-GB" sz="2000" dirty="0" err="1"/>
              <a:t>Natur</a:t>
            </a:r>
            <a:r>
              <a:rPr lang="en-GB" sz="2000" dirty="0"/>
              <a:t> y </a:t>
            </a:r>
            <a:r>
              <a:rPr lang="en-GB" sz="2000" dirty="0" err="1"/>
              <a:t>grwpiau</a:t>
            </a:r>
            <a:endParaRPr lang="en-GB" sz="2000" dirty="0"/>
          </a:p>
          <a:p>
            <a:r>
              <a:rPr lang="en-GB" sz="2000" dirty="0" err="1"/>
              <a:t>Amseroedd</a:t>
            </a:r>
            <a:r>
              <a:rPr lang="en-GB" sz="2000" dirty="0"/>
              <a:t> y </a:t>
            </a:r>
            <a:r>
              <a:rPr lang="en-GB" sz="2000" dirty="0" err="1"/>
              <a:t>wers</a:t>
            </a:r>
            <a:endParaRPr lang="en-GB" sz="2000" dirty="0"/>
          </a:p>
          <a:p>
            <a:pPr lvl="1"/>
            <a:r>
              <a:rPr lang="en-GB" sz="2000" dirty="0" err="1"/>
              <a:t>Cyflwyniad</a:t>
            </a:r>
            <a:r>
              <a:rPr lang="en-GB" sz="2000" dirty="0"/>
              <a:t> – </a:t>
            </a:r>
            <a:r>
              <a:rPr lang="en-GB" sz="2000" dirty="0" err="1"/>
              <a:t>gweithgaredd</a:t>
            </a:r>
            <a:r>
              <a:rPr lang="en-GB" sz="2000" dirty="0"/>
              <a:t> </a:t>
            </a:r>
            <a:r>
              <a:rPr lang="en-GB" sz="2000" dirty="0" err="1"/>
              <a:t>gychwynnol</a:t>
            </a:r>
            <a:r>
              <a:rPr lang="en-GB" sz="2000" dirty="0"/>
              <a:t>? (10 </a:t>
            </a:r>
            <a:r>
              <a:rPr lang="en-GB" sz="2000" dirty="0" err="1"/>
              <a:t>munud</a:t>
            </a:r>
            <a:r>
              <a:rPr lang="en-GB" sz="2000" dirty="0"/>
              <a:t>)</a:t>
            </a:r>
          </a:p>
          <a:p>
            <a:pPr lvl="1"/>
            <a:r>
              <a:rPr lang="en-GB" sz="2000" dirty="0" err="1"/>
              <a:t>Corff</a:t>
            </a:r>
            <a:r>
              <a:rPr lang="en-GB" sz="2000" dirty="0"/>
              <a:t> y </a:t>
            </a:r>
            <a:r>
              <a:rPr lang="en-GB" sz="2000" dirty="0" err="1"/>
              <a:t>wers</a:t>
            </a:r>
            <a:r>
              <a:rPr lang="en-GB" sz="2000" dirty="0"/>
              <a:t> (30 – 40 </a:t>
            </a:r>
            <a:r>
              <a:rPr lang="en-GB" sz="2000" dirty="0" err="1"/>
              <a:t>munud</a:t>
            </a:r>
            <a:r>
              <a:rPr lang="en-GB" sz="2000" dirty="0"/>
              <a:t>)</a:t>
            </a:r>
          </a:p>
          <a:p>
            <a:pPr lvl="1"/>
            <a:r>
              <a:rPr lang="en-GB" sz="2000" err="1"/>
              <a:t>Diweddglo</a:t>
            </a:r>
            <a:r>
              <a:rPr lang="en-GB" sz="2000" dirty="0"/>
              <a:t> (10 </a:t>
            </a:r>
            <a:r>
              <a:rPr lang="en-GB" sz="2000" err="1"/>
              <a:t>munud</a:t>
            </a:r>
            <a:r>
              <a:rPr lang="en-GB" sz="2000" dirty="0"/>
              <a:t>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69" y="1612669"/>
            <a:ext cx="5372983" cy="4428693"/>
          </a:xfrm>
        </p:spPr>
        <p:txBody>
          <a:bodyPr>
            <a:normAutofit/>
          </a:bodyPr>
          <a:lstStyle/>
          <a:p>
            <a:r>
              <a:rPr lang="en-GB" sz="2400" dirty="0"/>
              <a:t>Logistical information – number of learners</a:t>
            </a:r>
          </a:p>
          <a:p>
            <a:r>
              <a:rPr lang="en-GB" sz="2400" dirty="0"/>
              <a:t>Additional learning needs</a:t>
            </a:r>
          </a:p>
          <a:p>
            <a:r>
              <a:rPr lang="en-GB" sz="2400" dirty="0"/>
              <a:t>Nature of groupings</a:t>
            </a:r>
          </a:p>
          <a:p>
            <a:r>
              <a:rPr lang="en-GB" sz="2400" dirty="0"/>
              <a:t>Lesson timings </a:t>
            </a:r>
          </a:p>
          <a:p>
            <a:pPr lvl="1"/>
            <a:r>
              <a:rPr lang="en-GB" sz="2000" dirty="0"/>
              <a:t>Introduction – starter activity? (10 minutes)</a:t>
            </a:r>
          </a:p>
          <a:p>
            <a:pPr lvl="1"/>
            <a:r>
              <a:rPr lang="en-GB" sz="2000" dirty="0"/>
              <a:t>Main body (30 -40 minutes)</a:t>
            </a:r>
          </a:p>
          <a:p>
            <a:pPr lvl="1"/>
            <a:r>
              <a:rPr lang="en-GB" sz="2000" dirty="0"/>
              <a:t>Plenary (10 minutes)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438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7527" y="2246684"/>
            <a:ext cx="9084816" cy="234748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Corff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/</a:t>
            </a:r>
            <a:endParaRPr lang="en-US" dirty="0"/>
          </a:p>
          <a:p>
            <a:pPr algn="ctr"/>
            <a:r>
              <a:rPr lang="en-GB" dirty="0"/>
              <a:t>Main body of lesson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2787535" y="2238895"/>
            <a:ext cx="11083" cy="23497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387542" y="2225040"/>
            <a:ext cx="33250" cy="23885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174865" y="3075709"/>
            <a:ext cx="1241368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dirty="0" err="1"/>
              <a:t>Dechrau'r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/ Start of lesson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8636035" y="2903180"/>
            <a:ext cx="1241368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dirty="0" err="1"/>
              <a:t>Diwedd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/ </a:t>
            </a:r>
            <a:endParaRPr lang="en-US"/>
          </a:p>
          <a:p>
            <a:r>
              <a:rPr lang="en-GB" dirty="0"/>
              <a:t>End of lesson</a:t>
            </a:r>
            <a:endParaRPr lang="en-GB"/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1091737" y="1982287"/>
            <a:ext cx="8789324" cy="16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372495" y="1710419"/>
            <a:ext cx="2743200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dirty="0" err="1"/>
              <a:t>Amser</a:t>
            </a:r>
            <a:r>
              <a:rPr lang="en-GB" dirty="0"/>
              <a:t>/Time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78182" y="5253644"/>
            <a:ext cx="607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(Fautley &amp; Savage, 2013)</a:t>
            </a: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287547" y="290800"/>
            <a:ext cx="8596668" cy="1320800"/>
          </a:xfrm>
        </p:spPr>
        <p:txBody>
          <a:bodyPr/>
          <a:lstStyle/>
          <a:p>
            <a:r>
              <a:rPr lang="en-GB" dirty="0" err="1"/>
              <a:t>Amlinelliad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syml</a:t>
            </a:r>
            <a:br>
              <a:rPr lang="en-GB" dirty="0"/>
            </a:br>
            <a:r>
              <a:rPr lang="en-GB" dirty="0"/>
              <a:t>Simple lesson outline</a:t>
            </a:r>
          </a:p>
        </p:txBody>
      </p:sp>
    </p:spTree>
    <p:extLst>
      <p:ext uri="{BB962C8B-B14F-4D97-AF65-F5344CB8AC3E}">
        <p14:creationId xmlns:p14="http://schemas.microsoft.com/office/powerpoint/2010/main" val="34543936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/>
              <a:t>‘Some sessions may not start with teaching at all. The children might enter the room to find there are floury footprints everywhere and the bin has been turned over – what has happened?’ </a:t>
            </a:r>
          </a:p>
          <a:p>
            <a:pPr marL="0" indent="0">
              <a:buNone/>
            </a:pPr>
            <a:r>
              <a:rPr lang="en-GB" dirty="0"/>
              <a:t>(Pie Corbett </a:t>
            </a:r>
            <a:r>
              <a:rPr lang="en-GB" i="1" dirty="0"/>
              <a:t>cited by </a:t>
            </a:r>
            <a:r>
              <a:rPr lang="en-GB" dirty="0"/>
              <a:t>Ward, 2012 in Grigg, 2015)</a:t>
            </a:r>
          </a:p>
        </p:txBody>
      </p:sp>
    </p:spTree>
    <p:extLst>
      <p:ext uri="{BB962C8B-B14F-4D97-AF65-F5344CB8AC3E}">
        <p14:creationId xmlns:p14="http://schemas.microsoft.com/office/powerpoint/2010/main" val="111321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ychwanegol</a:t>
            </a:r>
            <a:br>
              <a:rPr lang="en-GB" dirty="0"/>
            </a:br>
            <a:r>
              <a:rPr lang="en-GB" dirty="0"/>
              <a:t>Additional adults’ role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fydd</a:t>
            </a:r>
            <a:r>
              <a:rPr lang="en-GB" sz="2400" dirty="0"/>
              <a:t> </a:t>
            </a:r>
            <a:r>
              <a:rPr lang="en-GB" sz="2400" dirty="0" err="1"/>
              <a:t>oedolion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plant?</a:t>
            </a:r>
          </a:p>
          <a:p>
            <a:r>
              <a:rPr lang="en-GB" sz="2400" dirty="0" err="1"/>
              <a:t>Ystyriwch</a:t>
            </a:r>
            <a:r>
              <a:rPr lang="en-GB" sz="2400" dirty="0"/>
              <a:t> y </a:t>
            </a:r>
            <a:r>
              <a:rPr lang="en-GB" sz="2400" dirty="0" err="1"/>
              <a:t>defnydd</a:t>
            </a:r>
            <a:r>
              <a:rPr lang="en-GB" sz="2400" dirty="0"/>
              <a:t> o </a:t>
            </a:r>
            <a:r>
              <a:rPr lang="en-GB" sz="2400" dirty="0" err="1"/>
              <a:t>gynorthwywyr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, </a:t>
            </a:r>
            <a:r>
              <a:rPr lang="en-GB" sz="2400" dirty="0" err="1"/>
              <a:t>rhieni</a:t>
            </a:r>
            <a:r>
              <a:rPr lang="en-GB" sz="2400" dirty="0"/>
              <a:t>, </a:t>
            </a:r>
            <a:r>
              <a:rPr lang="en-GB" sz="2400" dirty="0" err="1"/>
              <a:t>gwirfoddolwyr</a:t>
            </a:r>
            <a:r>
              <a:rPr lang="en-GB" sz="2400" dirty="0"/>
              <a:t> </a:t>
            </a:r>
            <a:r>
              <a:rPr lang="en-GB" sz="2400" dirty="0" err="1"/>
              <a:t>ayb</a:t>
            </a:r>
            <a:r>
              <a:rPr lang="en-GB" sz="2400" dirty="0"/>
              <a:t>.</a:t>
            </a:r>
          </a:p>
          <a:p>
            <a:r>
              <a:rPr lang="en-GB" sz="2400" dirty="0"/>
              <a:t>‘Model </a:t>
            </a:r>
            <a:r>
              <a:rPr lang="en-GB" sz="2400" dirty="0" err="1"/>
              <a:t>parthol</a:t>
            </a:r>
            <a:r>
              <a:rPr lang="en-GB" sz="2400" dirty="0"/>
              <a:t>’ (Vincent </a:t>
            </a:r>
            <a:r>
              <a:rPr lang="en-GB" sz="2400" i="1" dirty="0"/>
              <a:t>et al (</a:t>
            </a:r>
            <a:r>
              <a:rPr lang="en-GB" sz="2400" dirty="0"/>
              <a:t>2005) </a:t>
            </a:r>
            <a:r>
              <a:rPr lang="en-GB" sz="2400" i="1" dirty="0"/>
              <a:t>cited</a:t>
            </a:r>
            <a:r>
              <a:rPr lang="en-GB" sz="2400" dirty="0"/>
              <a:t> in </a:t>
            </a:r>
            <a:r>
              <a:rPr lang="en-GB" sz="2400" dirty="0" err="1"/>
              <a:t>Grigg</a:t>
            </a:r>
            <a:r>
              <a:rPr lang="en-GB" sz="2400" dirty="0"/>
              <a:t>, (2015)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How will other adults support children’s learning?</a:t>
            </a:r>
          </a:p>
          <a:p>
            <a:r>
              <a:rPr lang="en-GB" sz="2400" dirty="0"/>
              <a:t>Consider learning support assistants, parents, voluntary helpers etc.</a:t>
            </a:r>
          </a:p>
          <a:p>
            <a:r>
              <a:rPr lang="en-GB" sz="2400" dirty="0"/>
              <a:t>‘Zoning model’ (Vincent </a:t>
            </a:r>
            <a:r>
              <a:rPr lang="en-GB" sz="2400" i="1" dirty="0"/>
              <a:t>et al (</a:t>
            </a:r>
            <a:r>
              <a:rPr lang="en-GB" sz="2400" dirty="0"/>
              <a:t>2005) </a:t>
            </a:r>
            <a:r>
              <a:rPr lang="en-GB" sz="2400" i="1" dirty="0"/>
              <a:t>cited</a:t>
            </a:r>
            <a:r>
              <a:rPr lang="en-GB" sz="2400" dirty="0"/>
              <a:t> in </a:t>
            </a:r>
            <a:r>
              <a:rPr lang="en-GB" sz="2400" dirty="0" err="1"/>
              <a:t>Grigg</a:t>
            </a:r>
            <a:r>
              <a:rPr lang="en-GB" sz="2400" dirty="0"/>
              <a:t>, (2015)</a:t>
            </a:r>
          </a:p>
        </p:txBody>
      </p:sp>
    </p:spTree>
    <p:extLst>
      <p:ext uri="{BB962C8B-B14F-4D97-AF65-F5344CB8AC3E}">
        <p14:creationId xmlns:p14="http://schemas.microsoft.com/office/powerpoint/2010/main" val="678271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7795" y="351801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 err="1"/>
              <a:t>Cwestiynu</a:t>
            </a:r>
            <a:r>
              <a:rPr lang="en-GB" dirty="0"/>
              <a:t>                Questioning</a:t>
            </a:r>
            <a:br>
              <a:rPr lang="en-GB" dirty="0"/>
            </a:b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4017" y="1189621"/>
            <a:ext cx="5032298" cy="49590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900" dirty="0" err="1"/>
              <a:t>Strategaeth</a:t>
            </a:r>
            <a:r>
              <a:rPr lang="en-GB" sz="1900" dirty="0"/>
              <a:t> </a:t>
            </a:r>
            <a:r>
              <a:rPr lang="en-GB" sz="1900" dirty="0" err="1"/>
              <a:t>allweddol</a:t>
            </a:r>
            <a:endParaRPr lang="en-GB" sz="1900" dirty="0"/>
          </a:p>
          <a:p>
            <a:r>
              <a:rPr lang="en-GB" sz="1900" dirty="0" err="1"/>
              <a:t>Cynlluniwch</a:t>
            </a:r>
            <a:r>
              <a:rPr lang="en-GB" sz="1900" dirty="0"/>
              <a:t> </a:t>
            </a:r>
            <a:r>
              <a:rPr lang="en-GB" sz="1900" dirty="0" err="1"/>
              <a:t>gwestiynau</a:t>
            </a:r>
            <a:r>
              <a:rPr lang="en-GB" sz="1900" dirty="0"/>
              <a:t> </a:t>
            </a:r>
            <a:r>
              <a:rPr lang="en-GB" sz="1900" dirty="0" err="1"/>
              <a:t>i</a:t>
            </a:r>
            <a:r>
              <a:rPr lang="en-GB" sz="1900" dirty="0"/>
              <a:t> </a:t>
            </a:r>
            <a:r>
              <a:rPr lang="en-GB" sz="1900" dirty="0" err="1"/>
              <a:t>ofyn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seiliedig</a:t>
            </a:r>
            <a:r>
              <a:rPr lang="en-GB" sz="1900" dirty="0"/>
              <a:t> </a:t>
            </a:r>
            <a:r>
              <a:rPr lang="en-GB" sz="1900" dirty="0" err="1"/>
              <a:t>ar</a:t>
            </a:r>
            <a:r>
              <a:rPr lang="en-GB" sz="1900" dirty="0"/>
              <a:t> 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amcanion</a:t>
            </a:r>
            <a:r>
              <a:rPr lang="en-GB" sz="1900" dirty="0"/>
              <a:t> </a:t>
            </a:r>
            <a:r>
              <a:rPr lang="en-GB" sz="1900" dirty="0" err="1"/>
              <a:t>dysgu</a:t>
            </a:r>
            <a:r>
              <a:rPr lang="en-GB" sz="1900" dirty="0"/>
              <a:t> </a:t>
            </a:r>
            <a:r>
              <a:rPr lang="en-GB" sz="1900" dirty="0" err="1"/>
              <a:t>a’r</a:t>
            </a:r>
            <a:r>
              <a:rPr lang="en-GB" sz="1900" dirty="0"/>
              <a:t> </a:t>
            </a:r>
            <a:r>
              <a:rPr lang="en-GB" sz="1900" dirty="0" err="1"/>
              <a:t>cynnwys</a:t>
            </a:r>
            <a:r>
              <a:rPr lang="en-GB" sz="1900" dirty="0"/>
              <a:t> </a:t>
            </a:r>
            <a:r>
              <a:rPr lang="en-GB" sz="1900" dirty="0" err="1"/>
              <a:t>pynciol</a:t>
            </a:r>
            <a:endParaRPr lang="en-GB" sz="1900" dirty="0"/>
          </a:p>
          <a:p>
            <a:r>
              <a:rPr lang="en-GB" sz="1900" dirty="0" err="1"/>
              <a:t>Meddwl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y </a:t>
            </a:r>
            <a:r>
              <a:rPr lang="en-GB" sz="1900" dirty="0" err="1"/>
              <a:t>cyd</a:t>
            </a:r>
            <a:r>
              <a:rPr lang="en-GB" sz="1900" dirty="0"/>
              <a:t> </a:t>
            </a:r>
            <a:r>
              <a:rPr lang="en-GB" sz="1900" dirty="0" err="1"/>
              <a:t>cynaladwy</a:t>
            </a:r>
            <a:r>
              <a:rPr lang="en-GB" sz="1900" dirty="0"/>
              <a:t> </a:t>
            </a:r>
            <a:r>
              <a:rPr lang="en-GB" sz="1900" i="1" dirty="0"/>
              <a:t>(Siraj – Blatchford et al, 2002 cited in Grigg, 2015)</a:t>
            </a:r>
          </a:p>
          <a:p>
            <a:r>
              <a:rPr lang="en-GB" sz="1900" dirty="0">
                <a:ea typeface="+mn-lt"/>
                <a:cs typeface="+mn-lt"/>
              </a:rPr>
              <a:t>‘Intentionality in planning and preparing higher-order questions, along with effective use of questioning strategies during instruction, can lead to higher student engagement and greater critical thinking ability in students.’ (Jenkens, 2017)</a:t>
            </a:r>
          </a:p>
          <a:p>
            <a:r>
              <a:rPr lang="en-GB" sz="1900" dirty="0" err="1"/>
              <a:t>Byrddau</a:t>
            </a:r>
            <a:r>
              <a:rPr lang="en-GB" sz="1900" dirty="0"/>
              <a:t> </a:t>
            </a:r>
            <a:r>
              <a:rPr lang="en-GB" sz="1900" dirty="0" err="1"/>
              <a:t>gwyn</a:t>
            </a:r>
            <a:r>
              <a:rPr lang="en-GB" sz="1900" dirty="0"/>
              <a:t> </a:t>
            </a:r>
            <a:r>
              <a:rPr lang="en-GB" sz="1900" dirty="0" err="1"/>
              <a:t>bach</a:t>
            </a:r>
            <a:endParaRPr lang="en-GB" sz="1900" dirty="0"/>
          </a:p>
          <a:p>
            <a:r>
              <a:rPr lang="en-GB" sz="1900" dirty="0" err="1"/>
              <a:t>Pypedau</a:t>
            </a:r>
            <a:r>
              <a:rPr lang="en-GB" sz="1900" dirty="0"/>
              <a:t>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463779" y="1088340"/>
            <a:ext cx="5109121" cy="5164974"/>
          </a:xfrm>
        </p:spPr>
        <p:txBody>
          <a:bodyPr>
            <a:noAutofit/>
          </a:bodyPr>
          <a:lstStyle/>
          <a:p>
            <a:r>
              <a:rPr lang="en-GB" sz="2000" dirty="0"/>
              <a:t>Key  strategy</a:t>
            </a:r>
          </a:p>
          <a:p>
            <a:r>
              <a:rPr lang="en-GB" sz="2000" dirty="0"/>
              <a:t>Plan questions to ask based on the learning objectives and subject coverage</a:t>
            </a:r>
          </a:p>
          <a:p>
            <a:r>
              <a:rPr lang="en-GB" sz="2000" dirty="0"/>
              <a:t>Sustained shared thinking (</a:t>
            </a:r>
            <a:r>
              <a:rPr lang="en-GB" sz="2000" dirty="0" err="1"/>
              <a:t>Siraj</a:t>
            </a:r>
            <a:r>
              <a:rPr lang="en-GB" sz="2000" dirty="0"/>
              <a:t> – Blatchford </a:t>
            </a:r>
            <a:r>
              <a:rPr lang="en-GB" sz="2000" i="1" dirty="0"/>
              <a:t>et al</a:t>
            </a:r>
            <a:r>
              <a:rPr lang="en-GB" sz="2000" dirty="0"/>
              <a:t>, 2002 </a:t>
            </a:r>
            <a:r>
              <a:rPr lang="en-GB" sz="2000" i="1" dirty="0"/>
              <a:t>cited in </a:t>
            </a:r>
            <a:r>
              <a:rPr lang="en-GB" sz="2000" dirty="0" err="1"/>
              <a:t>Grigg</a:t>
            </a:r>
            <a:r>
              <a:rPr lang="en-GB" sz="2000" dirty="0"/>
              <a:t>, 2015)</a:t>
            </a:r>
          </a:p>
          <a:p>
            <a:r>
              <a:rPr lang="en-GB" sz="2000" dirty="0"/>
              <a:t>‘Intentionality in planning and preparing higher-order questions, along with effective use of questioning strategies during instruction, can lead to higher student engagement and greater critical thinking ability in students.’ (</a:t>
            </a:r>
            <a:r>
              <a:rPr lang="en-GB" sz="2000" dirty="0" err="1"/>
              <a:t>Jenkens</a:t>
            </a:r>
            <a:r>
              <a:rPr lang="en-GB" sz="2000" dirty="0"/>
              <a:t>, 2017)</a:t>
            </a:r>
          </a:p>
          <a:p>
            <a:r>
              <a:rPr lang="en-GB" sz="2000" dirty="0"/>
              <a:t>Mini white boards</a:t>
            </a:r>
          </a:p>
          <a:p>
            <a:r>
              <a:rPr lang="en-GB" sz="2000" dirty="0"/>
              <a:t>Puppets</a:t>
            </a:r>
          </a:p>
        </p:txBody>
      </p:sp>
    </p:spTree>
    <p:extLst>
      <p:ext uri="{BB962C8B-B14F-4D97-AF65-F5344CB8AC3E}">
        <p14:creationId xmlns:p14="http://schemas.microsoft.com/office/powerpoint/2010/main" val="17754923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7" y="699508"/>
            <a:ext cx="8596668" cy="932612"/>
          </a:xfrm>
        </p:spPr>
        <p:txBody>
          <a:bodyPr/>
          <a:lstStyle/>
          <a:p>
            <a:r>
              <a:rPr lang="en-GB" dirty="0" err="1"/>
              <a:t>Gwahaniaethu</a:t>
            </a:r>
            <a:r>
              <a:rPr lang="en-GB" dirty="0"/>
              <a:t>               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7671" y="1961084"/>
            <a:ext cx="4184035" cy="388077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2400" dirty="0"/>
              <a:t>Gwaith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gynllunio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dri</a:t>
            </a:r>
            <a:r>
              <a:rPr lang="en-GB" sz="2400" dirty="0"/>
              <a:t> </a:t>
            </a:r>
            <a:r>
              <a:rPr lang="en-GB" sz="2400" dirty="0" err="1"/>
              <a:t>lefel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– is, </a:t>
            </a:r>
            <a:r>
              <a:rPr lang="en-GB" sz="2400" dirty="0" err="1"/>
              <a:t>canolig</a:t>
            </a:r>
            <a:r>
              <a:rPr lang="en-GB" sz="2400" dirty="0"/>
              <a:t> ac </a:t>
            </a:r>
            <a:r>
              <a:rPr lang="en-GB" sz="2400" dirty="0" err="1"/>
              <a:t>uwch</a:t>
            </a:r>
            <a:endParaRPr lang="en-GB" sz="2400" dirty="0"/>
          </a:p>
          <a:p>
            <a:r>
              <a:rPr lang="en-GB" sz="2400" dirty="0"/>
              <a:t>Beth </a:t>
            </a:r>
            <a:r>
              <a:rPr lang="en-GB" sz="2400" dirty="0" err="1"/>
              <a:t>allai’r</a:t>
            </a:r>
            <a:r>
              <a:rPr lang="en-GB" sz="2400" dirty="0"/>
              <a:t> </a:t>
            </a:r>
            <a:r>
              <a:rPr lang="en-GB" sz="2400" dirty="0" err="1"/>
              <a:t>broblem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gyda’r</a:t>
            </a:r>
            <a:r>
              <a:rPr lang="en-GB" sz="2400" dirty="0"/>
              <a:t> dull </a:t>
            </a:r>
            <a:r>
              <a:rPr lang="en-GB" sz="2400" dirty="0" err="1"/>
              <a:t>hwn</a:t>
            </a:r>
            <a:r>
              <a:rPr lang="en-GB" sz="2400" dirty="0"/>
              <a:t>?</a:t>
            </a:r>
          </a:p>
          <a:p>
            <a:r>
              <a:rPr lang="en-GB" sz="2400" dirty="0">
                <a:ea typeface="+mn-lt"/>
                <a:cs typeface="+mn-lt"/>
              </a:rPr>
              <a:t>‘devising tasks so that they are well matched to pupils’ needs is a very demanding aspect of teaching (McNeil and Sammons, 2006 </a:t>
            </a:r>
            <a:r>
              <a:rPr lang="en-GB" sz="2400" i="1" dirty="0">
                <a:ea typeface="+mn-lt"/>
                <a:cs typeface="+mn-lt"/>
              </a:rPr>
              <a:t>cited</a:t>
            </a:r>
            <a:r>
              <a:rPr lang="en-GB" sz="2400" dirty="0">
                <a:ea typeface="+mn-lt"/>
                <a:cs typeface="+mn-lt"/>
              </a:rPr>
              <a:t> </a:t>
            </a:r>
            <a:r>
              <a:rPr lang="en-GB" sz="2400" i="1" dirty="0">
                <a:ea typeface="+mn-lt"/>
                <a:cs typeface="+mn-lt"/>
              </a:rPr>
              <a:t>in</a:t>
            </a:r>
            <a:r>
              <a:rPr lang="en-GB" sz="2400" dirty="0">
                <a:ea typeface="+mn-lt"/>
                <a:cs typeface="+mn-lt"/>
              </a:rPr>
              <a:t> Grigg, 2015)</a:t>
            </a:r>
            <a:endParaRPr lang="en-GB" sz="2400" dirty="0"/>
          </a:p>
          <a:p>
            <a:r>
              <a:rPr lang="en-GB" sz="2400" dirty="0" err="1"/>
              <a:t>Herio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disgybl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01833"/>
            <a:ext cx="4608212" cy="453952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Work being planned at three different levels – lower, mid and higher</a:t>
            </a:r>
          </a:p>
          <a:p>
            <a:r>
              <a:rPr lang="en-GB" sz="2400" dirty="0"/>
              <a:t>What could the problem be with this approach?</a:t>
            </a:r>
          </a:p>
          <a:p>
            <a:r>
              <a:rPr lang="en-GB" sz="2400" dirty="0"/>
              <a:t>‘devising tasks so that they are well matched to pupils’ needs is a very demanding aspect of teaching (McNeil and Sammons, 2006 </a:t>
            </a:r>
            <a:r>
              <a:rPr lang="en-GB" sz="2400" i="1" dirty="0"/>
              <a:t>cited</a:t>
            </a:r>
            <a:r>
              <a:rPr lang="en-GB" sz="2400" dirty="0"/>
              <a:t> </a:t>
            </a:r>
            <a:r>
              <a:rPr lang="en-GB" sz="2400" i="1" dirty="0"/>
              <a:t>in</a:t>
            </a:r>
            <a:r>
              <a:rPr lang="en-GB" sz="2400" dirty="0"/>
              <a:t> </a:t>
            </a:r>
            <a:r>
              <a:rPr lang="en-GB" sz="2400" dirty="0" err="1"/>
              <a:t>Grigg</a:t>
            </a:r>
            <a:r>
              <a:rPr lang="en-GB" sz="2400" dirty="0"/>
              <a:t>, 2015)</a:t>
            </a:r>
          </a:p>
          <a:p>
            <a:r>
              <a:rPr lang="en-GB" sz="2400" dirty="0"/>
              <a:t>Challenging all pupils</a:t>
            </a:r>
          </a:p>
        </p:txBody>
      </p:sp>
    </p:spTree>
    <p:extLst>
      <p:ext uri="{BB962C8B-B14F-4D97-AF65-F5344CB8AC3E}">
        <p14:creationId xmlns:p14="http://schemas.microsoft.com/office/powerpoint/2010/main" val="37970004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Adnoddau</a:t>
            </a:r>
            <a:r>
              <a:rPr lang="en-GB" dirty="0"/>
              <a:t>                   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9059" y="1571117"/>
            <a:ext cx="4589820" cy="3880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 err="1"/>
              <a:t>Defnyddir</a:t>
            </a:r>
            <a:r>
              <a:rPr lang="en-GB" sz="2400" dirty="0"/>
              <a:t> </a:t>
            </a:r>
            <a:r>
              <a:rPr lang="en-GB" sz="2400" dirty="0" err="1"/>
              <a:t>adnoddau</a:t>
            </a:r>
            <a:r>
              <a:rPr lang="en-GB" sz="2400" dirty="0"/>
              <a:t> 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gefnogi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ac </a:t>
            </a:r>
            <a:r>
              <a:rPr lang="en-GB" sz="2400" dirty="0" err="1"/>
              <a:t>addysgu</a:t>
            </a:r>
            <a:endParaRPr lang="en-GB" sz="2400" dirty="0"/>
          </a:p>
          <a:p>
            <a:r>
              <a:rPr lang="en-GB" sz="2400" dirty="0" err="1"/>
              <a:t>Adnoddau</a:t>
            </a:r>
            <a:r>
              <a:rPr lang="en-GB" sz="2400" dirty="0"/>
              <a:t> </a:t>
            </a:r>
            <a:r>
              <a:rPr lang="en-GB" sz="2400" dirty="0" err="1"/>
              <a:t>sylfaenol</a:t>
            </a:r>
            <a:r>
              <a:rPr lang="en-GB" sz="2400" dirty="0"/>
              <a:t> </a:t>
            </a:r>
            <a:r>
              <a:rPr lang="en-GB" sz="2400" dirty="0" err="1"/>
              <a:t>e.e.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pensiliau</a:t>
            </a:r>
            <a:r>
              <a:rPr lang="en-GB" sz="2400" dirty="0"/>
              <a:t>, </a:t>
            </a:r>
            <a:r>
              <a:rPr lang="en-GB" sz="2400" dirty="0" err="1"/>
              <a:t>papur</a:t>
            </a:r>
            <a:r>
              <a:rPr lang="en-GB" sz="2400" dirty="0"/>
              <a:t> a </a:t>
            </a:r>
            <a:r>
              <a:rPr lang="en-GB" sz="2400" dirty="0" err="1"/>
              <a:t>rwberi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cynllunio</a:t>
            </a:r>
            <a:endParaRPr lang="en-GB" sz="2400" dirty="0"/>
          </a:p>
          <a:p>
            <a:r>
              <a:rPr lang="en-GB" sz="2400" dirty="0" err="1"/>
              <a:t>Cyfoeth</a:t>
            </a:r>
            <a:r>
              <a:rPr lang="en-GB" sz="2400" dirty="0"/>
              <a:t> o </a:t>
            </a:r>
            <a:r>
              <a:rPr lang="en-GB" sz="2400" dirty="0" err="1"/>
              <a:t>adnoddau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gefnogi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endParaRPr lang="en-GB" sz="2400" dirty="0"/>
          </a:p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? </a:t>
            </a:r>
            <a:r>
              <a:rPr lang="en-GB" sz="2400" dirty="0" err="1"/>
              <a:t>Ydych</a:t>
            </a:r>
            <a:r>
              <a:rPr lang="en-GB" sz="2400" dirty="0"/>
              <a:t> chi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gweld</a:t>
            </a:r>
            <a:r>
              <a:rPr lang="en-GB" sz="2400" dirty="0"/>
              <a:t> </a:t>
            </a:r>
            <a:r>
              <a:rPr lang="en-GB" sz="2400" dirty="0" err="1"/>
              <a:t>defnydd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 o </a:t>
            </a:r>
            <a:r>
              <a:rPr lang="en-GB" sz="2400" dirty="0" err="1"/>
              <a:t>adnoddau</a:t>
            </a:r>
            <a:r>
              <a:rPr lang="en-GB" sz="2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725" y="1646862"/>
            <a:ext cx="5029390" cy="3963180"/>
          </a:xfrm>
        </p:spPr>
        <p:txBody>
          <a:bodyPr>
            <a:noAutofit/>
          </a:bodyPr>
          <a:lstStyle/>
          <a:p>
            <a:r>
              <a:rPr lang="en-GB" sz="2400" dirty="0"/>
              <a:t>Resources are deployed to support teaching and learning</a:t>
            </a:r>
          </a:p>
          <a:p>
            <a:r>
              <a:rPr lang="en-GB" sz="2400" dirty="0"/>
              <a:t>Basic resources </a:t>
            </a:r>
            <a:r>
              <a:rPr lang="en-GB" sz="2400" dirty="0" err="1"/>
              <a:t>e.g</a:t>
            </a:r>
            <a:r>
              <a:rPr lang="en-GB" sz="2400" dirty="0"/>
              <a:t> pencils, paper and rubbers should be considered in planning</a:t>
            </a:r>
          </a:p>
          <a:p>
            <a:r>
              <a:rPr lang="en-GB" sz="2400" dirty="0"/>
              <a:t>Wealth of resources available to support planning</a:t>
            </a:r>
          </a:p>
          <a:p>
            <a:r>
              <a:rPr lang="en-GB" sz="2400" dirty="0"/>
              <a:t>Consider what is available? What effective use of resources have you seen?</a:t>
            </a:r>
          </a:p>
        </p:txBody>
      </p:sp>
    </p:spTree>
    <p:extLst>
      <p:ext uri="{BB962C8B-B14F-4D97-AF65-F5344CB8AC3E}">
        <p14:creationId xmlns:p14="http://schemas.microsoft.com/office/powerpoint/2010/main" val="24509725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                           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527985"/>
            <a:ext cx="4184035" cy="3880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parau</a:t>
            </a:r>
            <a:r>
              <a:rPr lang="en-GB" sz="2400" dirty="0"/>
              <a:t>, </a:t>
            </a:r>
            <a:r>
              <a:rPr lang="en-GB" sz="2400" dirty="0" err="1"/>
              <a:t>edrychwch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y </a:t>
            </a:r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gwers</a:t>
            </a:r>
            <a:r>
              <a:rPr lang="en-GB" sz="2400" dirty="0"/>
              <a:t> </a:t>
            </a:r>
            <a:r>
              <a:rPr lang="en-GB" sz="2400" dirty="0" err="1"/>
              <a:t>gwag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Moodle</a:t>
            </a:r>
          </a:p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wers</a:t>
            </a:r>
            <a:r>
              <a:rPr lang="en-GB" sz="2400" dirty="0"/>
              <a:t> y </a:t>
            </a:r>
            <a:r>
              <a:rPr lang="en-GB" sz="2400" dirty="0" err="1"/>
              <a:t>gallech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r>
              <a:rPr lang="en-GB" sz="2400" dirty="0"/>
              <a:t> </a:t>
            </a:r>
            <a:r>
              <a:rPr lang="en-GB" sz="2400" dirty="0" err="1"/>
              <a:t>i</a:t>
            </a:r>
            <a:r>
              <a:rPr lang="en-GB" sz="2400" dirty="0"/>
              <a:t> </a:t>
            </a:r>
            <a:r>
              <a:rPr lang="en-GB" sz="2400" dirty="0" err="1"/>
              <a:t>grwp</a:t>
            </a:r>
            <a:r>
              <a:rPr lang="en-GB" sz="2400" dirty="0"/>
              <a:t> </a:t>
            </a:r>
            <a:r>
              <a:rPr lang="en-GB" sz="2400" dirty="0" err="1"/>
              <a:t>blwyddyn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endParaRPr lang="en-GB" sz="2400" dirty="0"/>
          </a:p>
          <a:p>
            <a:r>
              <a:rPr lang="en-GB" sz="2400" dirty="0" err="1"/>
              <a:t>Llenwch</a:t>
            </a:r>
            <a:r>
              <a:rPr lang="en-GB" sz="2400" dirty="0"/>
              <a:t> </a:t>
            </a:r>
            <a:r>
              <a:rPr lang="en-GB" sz="2400" dirty="0" err="1"/>
              <a:t>cymaint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gwers</a:t>
            </a:r>
            <a:r>
              <a:rPr lang="en-GB" sz="2400" dirty="0"/>
              <a:t> a </a:t>
            </a:r>
            <a:r>
              <a:rPr lang="en-GB" sz="2400" dirty="0" err="1"/>
              <a:t>phosib</a:t>
            </a:r>
            <a:endParaRPr lang="en-GB" sz="2400" dirty="0"/>
          </a:p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gwestiynau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chi </a:t>
            </a:r>
            <a:r>
              <a:rPr lang="en-GB" sz="2400" dirty="0" err="1"/>
              <a:t>ynglyn</a:t>
            </a:r>
            <a:r>
              <a:rPr lang="en-GB" sz="2400" dirty="0"/>
              <a:t> a </a:t>
            </a:r>
            <a:r>
              <a:rPr lang="en-GB" sz="2400" dirty="0" err="1"/>
              <a:t>llenwi’r</a:t>
            </a:r>
            <a:r>
              <a:rPr lang="en-GB" sz="2400" dirty="0"/>
              <a:t> </a:t>
            </a:r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gwers</a:t>
            </a:r>
            <a:r>
              <a:rPr lang="en-GB" sz="24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99872"/>
            <a:ext cx="4184034" cy="3880773"/>
          </a:xfrm>
        </p:spPr>
        <p:txBody>
          <a:bodyPr>
            <a:noAutofit/>
          </a:bodyPr>
          <a:lstStyle/>
          <a:p>
            <a:r>
              <a:rPr lang="en-GB" sz="2400" dirty="0"/>
              <a:t>In pairs, look at the blank lesson plan on Moodle</a:t>
            </a:r>
          </a:p>
          <a:p>
            <a:r>
              <a:rPr lang="en-GB" sz="2400" dirty="0"/>
              <a:t>Consider a lesson that you could teach a particular year group.</a:t>
            </a:r>
          </a:p>
          <a:p>
            <a:r>
              <a:rPr lang="en-GB" sz="2400" dirty="0"/>
              <a:t>Fill in as many parts of the lesson plan as you can</a:t>
            </a:r>
          </a:p>
          <a:p>
            <a:r>
              <a:rPr lang="en-GB" sz="2400" dirty="0"/>
              <a:t>Consider any questions you have about filling in the lesson plan.</a:t>
            </a:r>
          </a:p>
        </p:txBody>
      </p:sp>
    </p:spTree>
    <p:extLst>
      <p:ext uri="{BB962C8B-B14F-4D97-AF65-F5344CB8AC3E}">
        <p14:creationId xmlns:p14="http://schemas.microsoft.com/office/powerpoint/2010/main" val="29910608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Cox,  J. (2019) Thought Co: Here’s what you need to know about lesson plans.   Available online: </a:t>
            </a:r>
            <a:r>
              <a:rPr lang="en-GB" dirty="0">
                <a:hlinkClick r:id="rId3"/>
              </a:rPr>
              <a:t>https://www.thoughtco.com/what-is-a-lesson-plan-2081359</a:t>
            </a:r>
            <a:r>
              <a:rPr lang="en-GB" dirty="0"/>
              <a:t> (accessed 25/6/19)</a:t>
            </a:r>
          </a:p>
          <a:p>
            <a:r>
              <a:rPr lang="en-GB" dirty="0" err="1"/>
              <a:t>Gershon</a:t>
            </a:r>
            <a:r>
              <a:rPr lang="en-GB" dirty="0"/>
              <a:t>, M. (2019) Free resources for teachers. Available online: </a:t>
            </a:r>
            <a:r>
              <a:rPr lang="en-GB" dirty="0">
                <a:hlinkClick r:id="rId4"/>
              </a:rPr>
              <a:t>https://mikegershon.com/resources/</a:t>
            </a:r>
            <a:r>
              <a:rPr lang="en-GB" dirty="0"/>
              <a:t> (accessed 4/7/19)</a:t>
            </a:r>
          </a:p>
          <a:p>
            <a:r>
              <a:rPr lang="en-GB" dirty="0" err="1"/>
              <a:t>Grigg</a:t>
            </a:r>
            <a:r>
              <a:rPr lang="en-GB" dirty="0"/>
              <a:t>, R. (2015) Becoming an outstanding primary school teacher. Routledge: London</a:t>
            </a:r>
          </a:p>
          <a:p>
            <a:r>
              <a:rPr lang="en-GB" dirty="0" err="1"/>
              <a:t>Jenkens</a:t>
            </a:r>
            <a:r>
              <a:rPr lang="en-GB" dirty="0"/>
              <a:t>, J.(2017) Engagement: Not Just Hands-On but Minds-On. </a:t>
            </a:r>
            <a:r>
              <a:rPr lang="en-GB" i="1" dirty="0"/>
              <a:t>Delta Kappa Gamma Bulletin, </a:t>
            </a:r>
            <a:r>
              <a:rPr lang="en-GB" b="1" dirty="0"/>
              <a:t>84</a:t>
            </a:r>
            <a:r>
              <a:rPr lang="en-GB" dirty="0"/>
              <a:t>(2), pp. 16-18,63. Available online: </a:t>
            </a:r>
            <a:r>
              <a:rPr lang="en-GB" dirty="0">
                <a:hlinkClick r:id="rId5"/>
              </a:rPr>
              <a:t>https://search-proquestcom.ezproxy.uwtsd.ac.uk/docview/2068975077?accountid=130472&amp;rfr_id=info%3Axri%2Fsid%3Aprimo</a:t>
            </a:r>
            <a:r>
              <a:rPr lang="en-GB" dirty="0"/>
              <a:t> (accessed 25/6/19)</a:t>
            </a:r>
          </a:p>
        </p:txBody>
      </p:sp>
    </p:spTree>
    <p:extLst>
      <p:ext uri="{BB962C8B-B14F-4D97-AF65-F5344CB8AC3E}">
        <p14:creationId xmlns:p14="http://schemas.microsoft.com/office/powerpoint/2010/main" val="7544053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1485</Words>
  <Application>Microsoft Office PowerPoint</Application>
  <PresentationFormat>Widescreen</PresentationFormat>
  <Paragraphs>251</Paragraphs>
  <Slides>27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Arial Unicode MS</vt:lpstr>
      <vt:lpstr>Calibri</vt:lpstr>
      <vt:lpstr>Trebuchet MS</vt:lpstr>
      <vt:lpstr>Wingdings 3</vt:lpstr>
      <vt:lpstr>Facet</vt:lpstr>
      <vt:lpstr> Cynllunio’r Cwricwlwm Curriculum Design</vt:lpstr>
      <vt:lpstr>Deilliannau Dysgu Learning Outcomes </vt:lpstr>
      <vt:lpstr>Deilliannau Dysgu Learning Outcomes </vt:lpstr>
      <vt:lpstr>Deilliannau Dysgu Learning Outcomes </vt:lpstr>
      <vt:lpstr>Deilliannau Dysgu Learning Outcomes </vt:lpstr>
      <vt:lpstr>Aseiniad   Assignment</vt:lpstr>
      <vt:lpstr>Nodau Aims </vt:lpstr>
      <vt:lpstr>Beth yw cynllunio a pham ei fod yn bwysig? What is planning and why is it important?</vt:lpstr>
      <vt:lpstr>What influences planning? Beth sy’n dylanwadu ar gynllunio?</vt:lpstr>
      <vt:lpstr>Gwahanol fathau o gynllunio Different types of planning</vt:lpstr>
      <vt:lpstr>Damcaniaeth tu ôl cynllunio gwersi Theory behind lesson planning</vt:lpstr>
      <vt:lpstr>PowerPoint Presentation</vt:lpstr>
      <vt:lpstr>PowerPoint Presentation</vt:lpstr>
      <vt:lpstr>Amcanion dysgu Learning objectives </vt:lpstr>
      <vt:lpstr>Dysgu ac addysgu Learning and teaching </vt:lpstr>
      <vt:lpstr>Dysgu ac Addysgu  Learning and teaching </vt:lpstr>
      <vt:lpstr>PowerPoint Presentation</vt:lpstr>
      <vt:lpstr>Model cynllunio gwersi Madeline Hunter Madeline Hunter model of lesson planning</vt:lpstr>
      <vt:lpstr>Strategaethau Strategies</vt:lpstr>
      <vt:lpstr>Amlinelliad gwers syml Simple lesson outline</vt:lpstr>
      <vt:lpstr>PowerPoint Presentation</vt:lpstr>
      <vt:lpstr>Rôl oedolion ychwanegol Additional adults’ role</vt:lpstr>
      <vt:lpstr>Cwestiynu                Questioning </vt:lpstr>
      <vt:lpstr>Gwahaniaethu                Differentiation</vt:lpstr>
      <vt:lpstr>Adnoddau                    Resources</vt:lpstr>
      <vt:lpstr>Tasg                            Task</vt:lpstr>
      <vt:lpstr>Rhestr gyfeirnodi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planning</dc:title>
  <dc:creator>Alison Baggott</dc:creator>
  <cp:lastModifiedBy>Helen Griffiths</cp:lastModifiedBy>
  <cp:revision>263</cp:revision>
  <dcterms:created xsi:type="dcterms:W3CDTF">2019-06-25T10:54:36Z</dcterms:created>
  <dcterms:modified xsi:type="dcterms:W3CDTF">2019-11-03T12:28:22Z</dcterms:modified>
</cp:coreProperties>
</file>