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316" autoAdjust="0"/>
  </p:normalViewPr>
  <p:slideViewPr>
    <p:cSldViewPr snapToGrid="0">
      <p:cViewPr varScale="1">
        <p:scale>
          <a:sx n="55" d="100"/>
          <a:sy n="55" d="100"/>
        </p:scale>
        <p:origin x="13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Alivanoaie-Vieru" userId="a68a31eac6b014ac" providerId="LiveId" clId="{231ABABD-087E-45D2-93CA-5C9E69970A3F}"/>
    <pc:docChg chg="custSel modSld">
      <pc:chgData name="Alina Alivanoaie-Vieru" userId="a68a31eac6b014ac" providerId="LiveId" clId="{231ABABD-087E-45D2-93CA-5C9E69970A3F}" dt="2025-10-29T22:25:29.414" v="56" actId="20577"/>
      <pc:docMkLst>
        <pc:docMk/>
      </pc:docMkLst>
      <pc:sldChg chg="modSp mod modNotesTx">
        <pc:chgData name="Alina Alivanoaie-Vieru" userId="a68a31eac6b014ac" providerId="LiveId" clId="{231ABABD-087E-45D2-93CA-5C9E69970A3F}" dt="2025-10-29T22:25:29.414" v="56" actId="20577"/>
        <pc:sldMkLst>
          <pc:docMk/>
          <pc:sldMk cId="1098234345" sldId="256"/>
        </pc:sldMkLst>
        <pc:spChg chg="mod">
          <ac:chgData name="Alina Alivanoaie-Vieru" userId="a68a31eac6b014ac" providerId="LiveId" clId="{231ABABD-087E-45D2-93CA-5C9E69970A3F}" dt="2025-10-29T22:25:29.414" v="56" actId="20577"/>
          <ac:spMkLst>
            <pc:docMk/>
            <pc:sldMk cId="1098234345"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E0078A-5F62-470E-BD39-468720600CC6}" type="doc">
      <dgm:prSet loTypeId="urn:microsoft.com/office/officeart/2005/8/layout/chevron1" loCatId="process" qsTypeId="urn:microsoft.com/office/officeart/2005/8/quickstyle/simple1" qsCatId="simple" csTypeId="urn:microsoft.com/office/officeart/2005/8/colors/accent1_2" csCatId="accent1" phldr="1"/>
      <dgm:spPr/>
    </dgm:pt>
    <dgm:pt modelId="{AE6C9757-F4AE-42FC-9B98-9661DA517450}">
      <dgm:prSet phldrT="[Text]"/>
      <dgm:spPr/>
      <dgm:t>
        <a:bodyPr/>
        <a:lstStyle/>
        <a:p>
          <a:r>
            <a:rPr lang="en-US" dirty="0"/>
            <a:t>Production</a:t>
          </a:r>
        </a:p>
      </dgm:t>
    </dgm:pt>
    <dgm:pt modelId="{547F8996-9E31-4DC9-8A61-432B42728848}" type="parTrans" cxnId="{2DD1ACF2-F730-43F7-9D3F-85430CCD16E6}">
      <dgm:prSet/>
      <dgm:spPr/>
      <dgm:t>
        <a:bodyPr/>
        <a:lstStyle/>
        <a:p>
          <a:endParaRPr lang="en-US"/>
        </a:p>
      </dgm:t>
    </dgm:pt>
    <dgm:pt modelId="{85CDC58A-8DD9-4E6F-938B-705DD2C0487A}" type="sibTrans" cxnId="{2DD1ACF2-F730-43F7-9D3F-85430CCD16E6}">
      <dgm:prSet/>
      <dgm:spPr/>
      <dgm:t>
        <a:bodyPr/>
        <a:lstStyle/>
        <a:p>
          <a:endParaRPr lang="en-US"/>
        </a:p>
      </dgm:t>
    </dgm:pt>
    <dgm:pt modelId="{D7B8FD37-0F73-446A-A3A3-234D69AA91D4}">
      <dgm:prSet phldrT="[Text]"/>
      <dgm:spPr/>
      <dgm:t>
        <a:bodyPr/>
        <a:lstStyle/>
        <a:p>
          <a:r>
            <a:rPr lang="en-US" dirty="0"/>
            <a:t>Selling</a:t>
          </a:r>
        </a:p>
      </dgm:t>
    </dgm:pt>
    <dgm:pt modelId="{8D09E5A1-39E6-443F-9F53-133B8A4CE880}" type="parTrans" cxnId="{4D51C30D-5FAA-4A0F-92BF-B7E17AFE1B41}">
      <dgm:prSet/>
      <dgm:spPr/>
      <dgm:t>
        <a:bodyPr/>
        <a:lstStyle/>
        <a:p>
          <a:endParaRPr lang="en-US"/>
        </a:p>
      </dgm:t>
    </dgm:pt>
    <dgm:pt modelId="{BE0B3CD1-B2AC-436D-8ECC-8AC5AD665763}" type="sibTrans" cxnId="{4D51C30D-5FAA-4A0F-92BF-B7E17AFE1B41}">
      <dgm:prSet/>
      <dgm:spPr/>
      <dgm:t>
        <a:bodyPr/>
        <a:lstStyle/>
        <a:p>
          <a:endParaRPr lang="en-US"/>
        </a:p>
      </dgm:t>
    </dgm:pt>
    <dgm:pt modelId="{8A424699-7F1B-4E67-95B4-BEA5D59325CD}">
      <dgm:prSet phldrT="[Text]"/>
      <dgm:spPr/>
      <dgm:t>
        <a:bodyPr/>
        <a:lstStyle/>
        <a:p>
          <a:r>
            <a:rPr lang="en-US" dirty="0"/>
            <a:t>Marketing</a:t>
          </a:r>
        </a:p>
      </dgm:t>
    </dgm:pt>
    <dgm:pt modelId="{EBF3BD03-885B-4272-9B51-9734F593BD5C}" type="parTrans" cxnId="{9C9A67A1-C084-496E-99B7-8B649563CD43}">
      <dgm:prSet/>
      <dgm:spPr/>
      <dgm:t>
        <a:bodyPr/>
        <a:lstStyle/>
        <a:p>
          <a:endParaRPr lang="en-US"/>
        </a:p>
      </dgm:t>
    </dgm:pt>
    <dgm:pt modelId="{C9BA6177-E692-40A7-9720-14950AA1EF80}" type="sibTrans" cxnId="{9C9A67A1-C084-496E-99B7-8B649563CD43}">
      <dgm:prSet/>
      <dgm:spPr/>
      <dgm:t>
        <a:bodyPr/>
        <a:lstStyle/>
        <a:p>
          <a:endParaRPr lang="en-US"/>
        </a:p>
      </dgm:t>
    </dgm:pt>
    <dgm:pt modelId="{8C4A2898-BCAF-4BA1-B481-1FF24A842B6F}">
      <dgm:prSet/>
      <dgm:spPr/>
      <dgm:t>
        <a:bodyPr/>
        <a:lstStyle/>
        <a:p>
          <a:r>
            <a:rPr lang="en-US" dirty="0"/>
            <a:t>Social Media Marketing</a:t>
          </a:r>
        </a:p>
      </dgm:t>
    </dgm:pt>
    <dgm:pt modelId="{D8EDF937-3AAD-476D-AA74-3728672082EB}" type="parTrans" cxnId="{D37ADDEA-2FA2-4B71-A665-E37402E561D8}">
      <dgm:prSet/>
      <dgm:spPr/>
    </dgm:pt>
    <dgm:pt modelId="{01400DF8-3E5D-4C82-A060-80F436D18A72}" type="sibTrans" cxnId="{D37ADDEA-2FA2-4B71-A665-E37402E561D8}">
      <dgm:prSet/>
      <dgm:spPr/>
    </dgm:pt>
    <dgm:pt modelId="{065B5D47-6283-4CC1-A2C8-A5F0836FDDF2}" type="pres">
      <dgm:prSet presAssocID="{82E0078A-5F62-470E-BD39-468720600CC6}" presName="Name0" presStyleCnt="0">
        <dgm:presLayoutVars>
          <dgm:dir/>
          <dgm:animLvl val="lvl"/>
          <dgm:resizeHandles val="exact"/>
        </dgm:presLayoutVars>
      </dgm:prSet>
      <dgm:spPr/>
    </dgm:pt>
    <dgm:pt modelId="{C4A9A020-31A7-4003-A65D-B77CA40479FC}" type="pres">
      <dgm:prSet presAssocID="{AE6C9757-F4AE-42FC-9B98-9661DA517450}" presName="parTxOnly" presStyleLbl="node1" presStyleIdx="0" presStyleCnt="4">
        <dgm:presLayoutVars>
          <dgm:chMax val="0"/>
          <dgm:chPref val="0"/>
          <dgm:bulletEnabled val="1"/>
        </dgm:presLayoutVars>
      </dgm:prSet>
      <dgm:spPr/>
    </dgm:pt>
    <dgm:pt modelId="{B604834D-EA1D-4168-93E6-32FEB6A00AA3}" type="pres">
      <dgm:prSet presAssocID="{85CDC58A-8DD9-4E6F-938B-705DD2C0487A}" presName="parTxOnlySpace" presStyleCnt="0"/>
      <dgm:spPr/>
    </dgm:pt>
    <dgm:pt modelId="{175BB130-4B67-47E6-8221-DB628CF78DEB}" type="pres">
      <dgm:prSet presAssocID="{D7B8FD37-0F73-446A-A3A3-234D69AA91D4}" presName="parTxOnly" presStyleLbl="node1" presStyleIdx="1" presStyleCnt="4">
        <dgm:presLayoutVars>
          <dgm:chMax val="0"/>
          <dgm:chPref val="0"/>
          <dgm:bulletEnabled val="1"/>
        </dgm:presLayoutVars>
      </dgm:prSet>
      <dgm:spPr/>
    </dgm:pt>
    <dgm:pt modelId="{555D36BE-9EA0-4537-A66A-79D3F9888F5B}" type="pres">
      <dgm:prSet presAssocID="{BE0B3CD1-B2AC-436D-8ECC-8AC5AD665763}" presName="parTxOnlySpace" presStyleCnt="0"/>
      <dgm:spPr/>
    </dgm:pt>
    <dgm:pt modelId="{F94A6FD4-D5B2-4433-97D8-169175DCA426}" type="pres">
      <dgm:prSet presAssocID="{8A424699-7F1B-4E67-95B4-BEA5D59325CD}" presName="parTxOnly" presStyleLbl="node1" presStyleIdx="2" presStyleCnt="4">
        <dgm:presLayoutVars>
          <dgm:chMax val="0"/>
          <dgm:chPref val="0"/>
          <dgm:bulletEnabled val="1"/>
        </dgm:presLayoutVars>
      </dgm:prSet>
      <dgm:spPr/>
    </dgm:pt>
    <dgm:pt modelId="{AFF129AB-197C-455C-ACAC-6B3E8A179EDB}" type="pres">
      <dgm:prSet presAssocID="{C9BA6177-E692-40A7-9720-14950AA1EF80}" presName="parTxOnlySpace" presStyleCnt="0"/>
      <dgm:spPr/>
    </dgm:pt>
    <dgm:pt modelId="{AA2EADFB-B996-49EE-8125-CB9250069A2D}" type="pres">
      <dgm:prSet presAssocID="{8C4A2898-BCAF-4BA1-B481-1FF24A842B6F}" presName="parTxOnly" presStyleLbl="node1" presStyleIdx="3" presStyleCnt="4">
        <dgm:presLayoutVars>
          <dgm:chMax val="0"/>
          <dgm:chPref val="0"/>
          <dgm:bulletEnabled val="1"/>
        </dgm:presLayoutVars>
      </dgm:prSet>
      <dgm:spPr/>
    </dgm:pt>
  </dgm:ptLst>
  <dgm:cxnLst>
    <dgm:cxn modelId="{4D51C30D-5FAA-4A0F-92BF-B7E17AFE1B41}" srcId="{82E0078A-5F62-470E-BD39-468720600CC6}" destId="{D7B8FD37-0F73-446A-A3A3-234D69AA91D4}" srcOrd="1" destOrd="0" parTransId="{8D09E5A1-39E6-443F-9F53-133B8A4CE880}" sibTransId="{BE0B3CD1-B2AC-436D-8ECC-8AC5AD665763}"/>
    <dgm:cxn modelId="{42293365-282E-4EAE-8C8C-B7090553726C}" type="presOf" srcId="{82E0078A-5F62-470E-BD39-468720600CC6}" destId="{065B5D47-6283-4CC1-A2C8-A5F0836FDDF2}" srcOrd="0" destOrd="0" presId="urn:microsoft.com/office/officeart/2005/8/layout/chevron1"/>
    <dgm:cxn modelId="{94EB656A-721B-4687-8E0A-B801EBF0CDD9}" type="presOf" srcId="{D7B8FD37-0F73-446A-A3A3-234D69AA91D4}" destId="{175BB130-4B67-47E6-8221-DB628CF78DEB}" srcOrd="0" destOrd="0" presId="urn:microsoft.com/office/officeart/2005/8/layout/chevron1"/>
    <dgm:cxn modelId="{9C9A67A1-C084-496E-99B7-8B649563CD43}" srcId="{82E0078A-5F62-470E-BD39-468720600CC6}" destId="{8A424699-7F1B-4E67-95B4-BEA5D59325CD}" srcOrd="2" destOrd="0" parTransId="{EBF3BD03-885B-4272-9B51-9734F593BD5C}" sibTransId="{C9BA6177-E692-40A7-9720-14950AA1EF80}"/>
    <dgm:cxn modelId="{FBA05BCC-F40D-4A56-AEA6-79D59EA3CEEE}" type="presOf" srcId="{AE6C9757-F4AE-42FC-9B98-9661DA517450}" destId="{C4A9A020-31A7-4003-A65D-B77CA40479FC}" srcOrd="0" destOrd="0" presId="urn:microsoft.com/office/officeart/2005/8/layout/chevron1"/>
    <dgm:cxn modelId="{D6095FE2-3192-4D36-BA81-118FFFF83D95}" type="presOf" srcId="{8A424699-7F1B-4E67-95B4-BEA5D59325CD}" destId="{F94A6FD4-D5B2-4433-97D8-169175DCA426}" srcOrd="0" destOrd="0" presId="urn:microsoft.com/office/officeart/2005/8/layout/chevron1"/>
    <dgm:cxn modelId="{D37ADDEA-2FA2-4B71-A665-E37402E561D8}" srcId="{82E0078A-5F62-470E-BD39-468720600CC6}" destId="{8C4A2898-BCAF-4BA1-B481-1FF24A842B6F}" srcOrd="3" destOrd="0" parTransId="{D8EDF937-3AAD-476D-AA74-3728672082EB}" sibTransId="{01400DF8-3E5D-4C82-A060-80F436D18A72}"/>
    <dgm:cxn modelId="{2DD1ACF2-F730-43F7-9D3F-85430CCD16E6}" srcId="{82E0078A-5F62-470E-BD39-468720600CC6}" destId="{AE6C9757-F4AE-42FC-9B98-9661DA517450}" srcOrd="0" destOrd="0" parTransId="{547F8996-9E31-4DC9-8A61-432B42728848}" sibTransId="{85CDC58A-8DD9-4E6F-938B-705DD2C0487A}"/>
    <dgm:cxn modelId="{218523F3-6F4B-4A1C-8CDF-A57F2E35EE59}" type="presOf" srcId="{8C4A2898-BCAF-4BA1-B481-1FF24A842B6F}" destId="{AA2EADFB-B996-49EE-8125-CB9250069A2D}" srcOrd="0" destOrd="0" presId="urn:microsoft.com/office/officeart/2005/8/layout/chevron1"/>
    <dgm:cxn modelId="{9CEA01C1-2BF6-49D8-A193-C6F1B08874B3}" type="presParOf" srcId="{065B5D47-6283-4CC1-A2C8-A5F0836FDDF2}" destId="{C4A9A020-31A7-4003-A65D-B77CA40479FC}" srcOrd="0" destOrd="0" presId="urn:microsoft.com/office/officeart/2005/8/layout/chevron1"/>
    <dgm:cxn modelId="{611AA6E1-4652-488B-9BC9-441F9A739B27}" type="presParOf" srcId="{065B5D47-6283-4CC1-A2C8-A5F0836FDDF2}" destId="{B604834D-EA1D-4168-93E6-32FEB6A00AA3}" srcOrd="1" destOrd="0" presId="urn:microsoft.com/office/officeart/2005/8/layout/chevron1"/>
    <dgm:cxn modelId="{10FF91B4-A18C-4D20-8377-B65806A56F22}" type="presParOf" srcId="{065B5D47-6283-4CC1-A2C8-A5F0836FDDF2}" destId="{175BB130-4B67-47E6-8221-DB628CF78DEB}" srcOrd="2" destOrd="0" presId="urn:microsoft.com/office/officeart/2005/8/layout/chevron1"/>
    <dgm:cxn modelId="{B25B60AB-C600-4F7F-BFFF-2B80EED51CE0}" type="presParOf" srcId="{065B5D47-6283-4CC1-A2C8-A5F0836FDDF2}" destId="{555D36BE-9EA0-4537-A66A-79D3F9888F5B}" srcOrd="3" destOrd="0" presId="urn:microsoft.com/office/officeart/2005/8/layout/chevron1"/>
    <dgm:cxn modelId="{1C24A784-0AB7-4187-AD8E-1C591763B2E2}" type="presParOf" srcId="{065B5D47-6283-4CC1-A2C8-A5F0836FDDF2}" destId="{F94A6FD4-D5B2-4433-97D8-169175DCA426}" srcOrd="4" destOrd="0" presId="urn:microsoft.com/office/officeart/2005/8/layout/chevron1"/>
    <dgm:cxn modelId="{DBA3DDB7-39E6-4CEC-A07A-FBB4D7BA21D7}" type="presParOf" srcId="{065B5D47-6283-4CC1-A2C8-A5F0836FDDF2}" destId="{AFF129AB-197C-455C-ACAC-6B3E8A179EDB}" srcOrd="5" destOrd="0" presId="urn:microsoft.com/office/officeart/2005/8/layout/chevron1"/>
    <dgm:cxn modelId="{BC6DCE5B-EE95-4416-9CF5-B1C1C29F1718}" type="presParOf" srcId="{065B5D47-6283-4CC1-A2C8-A5F0836FDDF2}" destId="{AA2EADFB-B996-49EE-8125-CB9250069A2D}" srcOrd="6" destOrd="0" presId="urn:microsoft.com/office/officeart/2005/8/layout/chevro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E0078A-5F62-470E-BD39-468720600CC6}" type="doc">
      <dgm:prSet loTypeId="urn:microsoft.com/office/officeart/2005/8/layout/chevron1" loCatId="process" qsTypeId="urn:microsoft.com/office/officeart/2005/8/quickstyle/simple1" qsCatId="simple" csTypeId="urn:microsoft.com/office/officeart/2005/8/colors/accent1_2" csCatId="accent1" phldr="1"/>
      <dgm:spPr/>
    </dgm:pt>
    <dgm:pt modelId="{AE6C9757-F4AE-42FC-9B98-9661DA517450}">
      <dgm:prSet phldrT="[Text]"/>
      <dgm:spPr/>
      <dgm:t>
        <a:bodyPr/>
        <a:lstStyle/>
        <a:p>
          <a:r>
            <a:rPr lang="en-US" dirty="0"/>
            <a:t>Content Creation</a:t>
          </a:r>
        </a:p>
      </dgm:t>
    </dgm:pt>
    <dgm:pt modelId="{547F8996-9E31-4DC9-8A61-432B42728848}" type="parTrans" cxnId="{2DD1ACF2-F730-43F7-9D3F-85430CCD16E6}">
      <dgm:prSet/>
      <dgm:spPr/>
      <dgm:t>
        <a:bodyPr/>
        <a:lstStyle/>
        <a:p>
          <a:endParaRPr lang="en-US"/>
        </a:p>
      </dgm:t>
    </dgm:pt>
    <dgm:pt modelId="{85CDC58A-8DD9-4E6F-938B-705DD2C0487A}" type="sibTrans" cxnId="{2DD1ACF2-F730-43F7-9D3F-85430CCD16E6}">
      <dgm:prSet/>
      <dgm:spPr/>
      <dgm:t>
        <a:bodyPr/>
        <a:lstStyle/>
        <a:p>
          <a:endParaRPr lang="en-US"/>
        </a:p>
      </dgm:t>
    </dgm:pt>
    <dgm:pt modelId="{D7B8FD37-0F73-446A-A3A3-234D69AA91D4}">
      <dgm:prSet phldrT="[Text]"/>
      <dgm:spPr/>
      <dgm:t>
        <a:bodyPr/>
        <a:lstStyle/>
        <a:p>
          <a:r>
            <a:rPr lang="en-US" dirty="0"/>
            <a:t>Engaging</a:t>
          </a:r>
        </a:p>
      </dgm:t>
    </dgm:pt>
    <dgm:pt modelId="{BE0B3CD1-B2AC-436D-8ECC-8AC5AD665763}" type="sibTrans" cxnId="{4D51C30D-5FAA-4A0F-92BF-B7E17AFE1B41}">
      <dgm:prSet/>
      <dgm:spPr/>
      <dgm:t>
        <a:bodyPr/>
        <a:lstStyle/>
        <a:p>
          <a:endParaRPr lang="en-US"/>
        </a:p>
      </dgm:t>
    </dgm:pt>
    <dgm:pt modelId="{8D09E5A1-39E6-443F-9F53-133B8A4CE880}" type="parTrans" cxnId="{4D51C30D-5FAA-4A0F-92BF-B7E17AFE1B41}">
      <dgm:prSet/>
      <dgm:spPr/>
      <dgm:t>
        <a:bodyPr/>
        <a:lstStyle/>
        <a:p>
          <a:endParaRPr lang="en-US"/>
        </a:p>
      </dgm:t>
    </dgm:pt>
    <dgm:pt modelId="{8C4A2898-BCAF-4BA1-B481-1FF24A842B6F}">
      <dgm:prSet/>
      <dgm:spPr/>
      <dgm:t>
        <a:bodyPr/>
        <a:lstStyle/>
        <a:p>
          <a:r>
            <a:rPr lang="en-US" dirty="0"/>
            <a:t>Optimizing</a:t>
          </a:r>
        </a:p>
      </dgm:t>
    </dgm:pt>
    <dgm:pt modelId="{01400DF8-3E5D-4C82-A060-80F436D18A72}" type="sibTrans" cxnId="{D37ADDEA-2FA2-4B71-A665-E37402E561D8}">
      <dgm:prSet/>
      <dgm:spPr/>
    </dgm:pt>
    <dgm:pt modelId="{D8EDF937-3AAD-476D-AA74-3728672082EB}" type="parTrans" cxnId="{D37ADDEA-2FA2-4B71-A665-E37402E561D8}">
      <dgm:prSet/>
      <dgm:spPr/>
    </dgm:pt>
    <dgm:pt modelId="{8A424699-7F1B-4E67-95B4-BEA5D59325CD}">
      <dgm:prSet phldrT="[Text]"/>
      <dgm:spPr/>
      <dgm:t>
        <a:bodyPr/>
        <a:lstStyle/>
        <a:p>
          <a:r>
            <a:rPr lang="en-US" dirty="0"/>
            <a:t>Analyzing</a:t>
          </a:r>
        </a:p>
      </dgm:t>
    </dgm:pt>
    <dgm:pt modelId="{C9BA6177-E692-40A7-9720-14950AA1EF80}" type="sibTrans" cxnId="{9C9A67A1-C084-496E-99B7-8B649563CD43}">
      <dgm:prSet/>
      <dgm:spPr/>
      <dgm:t>
        <a:bodyPr/>
        <a:lstStyle/>
        <a:p>
          <a:endParaRPr lang="en-US"/>
        </a:p>
      </dgm:t>
    </dgm:pt>
    <dgm:pt modelId="{EBF3BD03-885B-4272-9B51-9734F593BD5C}" type="parTrans" cxnId="{9C9A67A1-C084-496E-99B7-8B649563CD43}">
      <dgm:prSet/>
      <dgm:spPr/>
      <dgm:t>
        <a:bodyPr/>
        <a:lstStyle/>
        <a:p>
          <a:endParaRPr lang="en-US"/>
        </a:p>
      </dgm:t>
    </dgm:pt>
    <dgm:pt modelId="{065B5D47-6283-4CC1-A2C8-A5F0836FDDF2}" type="pres">
      <dgm:prSet presAssocID="{82E0078A-5F62-470E-BD39-468720600CC6}" presName="Name0" presStyleCnt="0">
        <dgm:presLayoutVars>
          <dgm:dir/>
          <dgm:animLvl val="lvl"/>
          <dgm:resizeHandles val="exact"/>
        </dgm:presLayoutVars>
      </dgm:prSet>
      <dgm:spPr/>
    </dgm:pt>
    <dgm:pt modelId="{C4A9A020-31A7-4003-A65D-B77CA40479FC}" type="pres">
      <dgm:prSet presAssocID="{AE6C9757-F4AE-42FC-9B98-9661DA517450}" presName="parTxOnly" presStyleLbl="node1" presStyleIdx="0" presStyleCnt="4">
        <dgm:presLayoutVars>
          <dgm:chMax val="0"/>
          <dgm:chPref val="0"/>
          <dgm:bulletEnabled val="1"/>
        </dgm:presLayoutVars>
      </dgm:prSet>
      <dgm:spPr>
        <a:prstGeom prst="flowChartAlternateProcess">
          <a:avLst/>
        </a:prstGeom>
      </dgm:spPr>
    </dgm:pt>
    <dgm:pt modelId="{B604834D-EA1D-4168-93E6-32FEB6A00AA3}" type="pres">
      <dgm:prSet presAssocID="{85CDC58A-8DD9-4E6F-938B-705DD2C0487A}" presName="parTxOnlySpace" presStyleCnt="0"/>
      <dgm:spPr/>
    </dgm:pt>
    <dgm:pt modelId="{175BB130-4B67-47E6-8221-DB628CF78DEB}" type="pres">
      <dgm:prSet presAssocID="{D7B8FD37-0F73-446A-A3A3-234D69AA91D4}" presName="parTxOnly" presStyleLbl="node1" presStyleIdx="1" presStyleCnt="4">
        <dgm:presLayoutVars>
          <dgm:chMax val="0"/>
          <dgm:chPref val="0"/>
          <dgm:bulletEnabled val="1"/>
        </dgm:presLayoutVars>
      </dgm:prSet>
      <dgm:spPr/>
    </dgm:pt>
    <dgm:pt modelId="{555D36BE-9EA0-4537-A66A-79D3F9888F5B}" type="pres">
      <dgm:prSet presAssocID="{BE0B3CD1-B2AC-436D-8ECC-8AC5AD665763}" presName="parTxOnlySpace" presStyleCnt="0"/>
      <dgm:spPr/>
    </dgm:pt>
    <dgm:pt modelId="{F94A6FD4-D5B2-4433-97D8-169175DCA426}" type="pres">
      <dgm:prSet presAssocID="{8A424699-7F1B-4E67-95B4-BEA5D59325CD}" presName="parTxOnly" presStyleLbl="node1" presStyleIdx="2" presStyleCnt="4">
        <dgm:presLayoutVars>
          <dgm:chMax val="0"/>
          <dgm:chPref val="0"/>
          <dgm:bulletEnabled val="1"/>
        </dgm:presLayoutVars>
      </dgm:prSet>
      <dgm:spPr>
        <a:prstGeom prst="flowChartAlternateProcess">
          <a:avLst/>
        </a:prstGeom>
      </dgm:spPr>
    </dgm:pt>
    <dgm:pt modelId="{AFF129AB-197C-455C-ACAC-6B3E8A179EDB}" type="pres">
      <dgm:prSet presAssocID="{C9BA6177-E692-40A7-9720-14950AA1EF80}" presName="parTxOnlySpace" presStyleCnt="0"/>
      <dgm:spPr/>
    </dgm:pt>
    <dgm:pt modelId="{AA2EADFB-B996-49EE-8125-CB9250069A2D}" type="pres">
      <dgm:prSet presAssocID="{8C4A2898-BCAF-4BA1-B481-1FF24A842B6F}" presName="parTxOnly" presStyleLbl="node1" presStyleIdx="3" presStyleCnt="4">
        <dgm:presLayoutVars>
          <dgm:chMax val="0"/>
          <dgm:chPref val="0"/>
          <dgm:bulletEnabled val="1"/>
        </dgm:presLayoutVars>
      </dgm:prSet>
      <dgm:spPr/>
    </dgm:pt>
  </dgm:ptLst>
  <dgm:cxnLst>
    <dgm:cxn modelId="{E27C9708-E09C-4475-BDF8-A76558A5D9F7}" type="presOf" srcId="{8A424699-7F1B-4E67-95B4-BEA5D59325CD}" destId="{F94A6FD4-D5B2-4433-97D8-169175DCA426}" srcOrd="0" destOrd="0" presId="urn:microsoft.com/office/officeart/2005/8/layout/chevron1"/>
    <dgm:cxn modelId="{4D51C30D-5FAA-4A0F-92BF-B7E17AFE1B41}" srcId="{82E0078A-5F62-470E-BD39-468720600CC6}" destId="{D7B8FD37-0F73-446A-A3A3-234D69AA91D4}" srcOrd="1" destOrd="0" parTransId="{8D09E5A1-39E6-443F-9F53-133B8A4CE880}" sibTransId="{BE0B3CD1-B2AC-436D-8ECC-8AC5AD665763}"/>
    <dgm:cxn modelId="{C50B8431-3CD2-43C4-8605-2BE3CEE6F3B0}" type="presOf" srcId="{8C4A2898-BCAF-4BA1-B481-1FF24A842B6F}" destId="{AA2EADFB-B996-49EE-8125-CB9250069A2D}" srcOrd="0" destOrd="0" presId="urn:microsoft.com/office/officeart/2005/8/layout/chevron1"/>
    <dgm:cxn modelId="{2BDCD249-E186-4FDB-B5A4-2B4C40139840}" type="presOf" srcId="{D7B8FD37-0F73-446A-A3A3-234D69AA91D4}" destId="{175BB130-4B67-47E6-8221-DB628CF78DEB}" srcOrd="0" destOrd="0" presId="urn:microsoft.com/office/officeart/2005/8/layout/chevron1"/>
    <dgm:cxn modelId="{9C9A67A1-C084-496E-99B7-8B649563CD43}" srcId="{82E0078A-5F62-470E-BD39-468720600CC6}" destId="{8A424699-7F1B-4E67-95B4-BEA5D59325CD}" srcOrd="2" destOrd="0" parTransId="{EBF3BD03-885B-4272-9B51-9734F593BD5C}" sibTransId="{C9BA6177-E692-40A7-9720-14950AA1EF80}"/>
    <dgm:cxn modelId="{3D5041E8-7211-44FC-851A-C4C4B61CFB2A}" type="presOf" srcId="{82E0078A-5F62-470E-BD39-468720600CC6}" destId="{065B5D47-6283-4CC1-A2C8-A5F0836FDDF2}" srcOrd="0" destOrd="0" presId="urn:microsoft.com/office/officeart/2005/8/layout/chevron1"/>
    <dgm:cxn modelId="{D37ADDEA-2FA2-4B71-A665-E37402E561D8}" srcId="{82E0078A-5F62-470E-BD39-468720600CC6}" destId="{8C4A2898-BCAF-4BA1-B481-1FF24A842B6F}" srcOrd="3" destOrd="0" parTransId="{D8EDF937-3AAD-476D-AA74-3728672082EB}" sibTransId="{01400DF8-3E5D-4C82-A060-80F436D18A72}"/>
    <dgm:cxn modelId="{B80C45EF-4F53-4492-AD38-794A5F0E796A}" type="presOf" srcId="{AE6C9757-F4AE-42FC-9B98-9661DA517450}" destId="{C4A9A020-31A7-4003-A65D-B77CA40479FC}" srcOrd="0" destOrd="0" presId="urn:microsoft.com/office/officeart/2005/8/layout/chevron1"/>
    <dgm:cxn modelId="{2DD1ACF2-F730-43F7-9D3F-85430CCD16E6}" srcId="{82E0078A-5F62-470E-BD39-468720600CC6}" destId="{AE6C9757-F4AE-42FC-9B98-9661DA517450}" srcOrd="0" destOrd="0" parTransId="{547F8996-9E31-4DC9-8A61-432B42728848}" sibTransId="{85CDC58A-8DD9-4E6F-938B-705DD2C0487A}"/>
    <dgm:cxn modelId="{B3FAE716-D7DB-44B0-8C67-C5BBA268AE6A}" type="presParOf" srcId="{065B5D47-6283-4CC1-A2C8-A5F0836FDDF2}" destId="{C4A9A020-31A7-4003-A65D-B77CA40479FC}" srcOrd="0" destOrd="0" presId="urn:microsoft.com/office/officeart/2005/8/layout/chevron1"/>
    <dgm:cxn modelId="{01298493-6901-4E4C-89D6-5C1E3D68602C}" type="presParOf" srcId="{065B5D47-6283-4CC1-A2C8-A5F0836FDDF2}" destId="{B604834D-EA1D-4168-93E6-32FEB6A00AA3}" srcOrd="1" destOrd="0" presId="urn:microsoft.com/office/officeart/2005/8/layout/chevron1"/>
    <dgm:cxn modelId="{428A48E5-8D47-4B11-9519-4AB3E3CD1F1C}" type="presParOf" srcId="{065B5D47-6283-4CC1-A2C8-A5F0836FDDF2}" destId="{175BB130-4B67-47E6-8221-DB628CF78DEB}" srcOrd="2" destOrd="0" presId="urn:microsoft.com/office/officeart/2005/8/layout/chevron1"/>
    <dgm:cxn modelId="{2898D981-ED4F-4D50-A3B2-A2E7525D1E28}" type="presParOf" srcId="{065B5D47-6283-4CC1-A2C8-A5F0836FDDF2}" destId="{555D36BE-9EA0-4537-A66A-79D3F9888F5B}" srcOrd="3" destOrd="0" presId="urn:microsoft.com/office/officeart/2005/8/layout/chevron1"/>
    <dgm:cxn modelId="{16C209F1-576F-442F-B333-975B79ED9D43}" type="presParOf" srcId="{065B5D47-6283-4CC1-A2C8-A5F0836FDDF2}" destId="{F94A6FD4-D5B2-4433-97D8-169175DCA426}" srcOrd="4" destOrd="0" presId="urn:microsoft.com/office/officeart/2005/8/layout/chevron1"/>
    <dgm:cxn modelId="{79E346B3-1A89-449C-910B-C3BF29F3FECD}" type="presParOf" srcId="{065B5D47-6283-4CC1-A2C8-A5F0836FDDF2}" destId="{AFF129AB-197C-455C-ACAC-6B3E8A179EDB}" srcOrd="5" destOrd="0" presId="urn:microsoft.com/office/officeart/2005/8/layout/chevron1"/>
    <dgm:cxn modelId="{7A06D261-2EA5-4AAB-AEFA-589CF6FA73D4}" type="presParOf" srcId="{065B5D47-6283-4CC1-A2C8-A5F0836FDDF2}" destId="{AA2EADFB-B996-49EE-8125-CB9250069A2D}" srcOrd="6" destOrd="0" presId="urn:microsoft.com/office/officeart/2005/8/layout/chevro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9A020-31A7-4003-A65D-B77CA40479FC}">
      <dsp:nvSpPr>
        <dsp:cNvPr id="0" name=""/>
        <dsp:cNvSpPr/>
      </dsp:nvSpPr>
      <dsp:spPr>
        <a:xfrm>
          <a:off x="4877" y="1607785"/>
          <a:ext cx="2839417" cy="113576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t>Production</a:t>
          </a:r>
        </a:p>
      </dsp:txBody>
      <dsp:txXfrm>
        <a:off x="572760" y="1607785"/>
        <a:ext cx="1703651" cy="1135766"/>
      </dsp:txXfrm>
    </dsp:sp>
    <dsp:sp modelId="{175BB130-4B67-47E6-8221-DB628CF78DEB}">
      <dsp:nvSpPr>
        <dsp:cNvPr id="0" name=""/>
        <dsp:cNvSpPr/>
      </dsp:nvSpPr>
      <dsp:spPr>
        <a:xfrm>
          <a:off x="2560353" y="1607785"/>
          <a:ext cx="2839417" cy="113576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t>Selling</a:t>
          </a:r>
        </a:p>
      </dsp:txBody>
      <dsp:txXfrm>
        <a:off x="3128236" y="1607785"/>
        <a:ext cx="1703651" cy="1135766"/>
      </dsp:txXfrm>
    </dsp:sp>
    <dsp:sp modelId="{F94A6FD4-D5B2-4433-97D8-169175DCA426}">
      <dsp:nvSpPr>
        <dsp:cNvPr id="0" name=""/>
        <dsp:cNvSpPr/>
      </dsp:nvSpPr>
      <dsp:spPr>
        <a:xfrm>
          <a:off x="5115829" y="1607785"/>
          <a:ext cx="2839417" cy="113576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t>Marketing</a:t>
          </a:r>
        </a:p>
      </dsp:txBody>
      <dsp:txXfrm>
        <a:off x="5683712" y="1607785"/>
        <a:ext cx="1703651" cy="1135766"/>
      </dsp:txXfrm>
    </dsp:sp>
    <dsp:sp modelId="{AA2EADFB-B996-49EE-8125-CB9250069A2D}">
      <dsp:nvSpPr>
        <dsp:cNvPr id="0" name=""/>
        <dsp:cNvSpPr/>
      </dsp:nvSpPr>
      <dsp:spPr>
        <a:xfrm>
          <a:off x="7671304" y="1607785"/>
          <a:ext cx="2839417" cy="113576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33338" rIns="33338" bIns="33338" numCol="1" spcCol="1270" anchor="ctr" anchorCtr="0">
          <a:noAutofit/>
        </a:bodyPr>
        <a:lstStyle/>
        <a:p>
          <a:pPr marL="0" lvl="0" indent="0" algn="ctr" defTabSz="1111250">
            <a:lnSpc>
              <a:spcPct val="90000"/>
            </a:lnSpc>
            <a:spcBef>
              <a:spcPct val="0"/>
            </a:spcBef>
            <a:spcAft>
              <a:spcPct val="35000"/>
            </a:spcAft>
            <a:buNone/>
          </a:pPr>
          <a:r>
            <a:rPr lang="en-US" sz="2500" kern="1200" dirty="0"/>
            <a:t>Social Media Marketing</a:t>
          </a:r>
        </a:p>
      </dsp:txBody>
      <dsp:txXfrm>
        <a:off x="8239187" y="1607785"/>
        <a:ext cx="1703651" cy="1135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9A020-31A7-4003-A65D-B77CA40479FC}">
      <dsp:nvSpPr>
        <dsp:cNvPr id="0" name=""/>
        <dsp:cNvSpPr/>
      </dsp:nvSpPr>
      <dsp:spPr>
        <a:xfrm>
          <a:off x="4877" y="1607785"/>
          <a:ext cx="2839417" cy="1135766"/>
        </a:xfrm>
        <a:prstGeom prst="flowChartAlternateProcess">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US" sz="2700" kern="1200" dirty="0"/>
            <a:t>Content Creation</a:t>
          </a:r>
        </a:p>
      </dsp:txBody>
      <dsp:txXfrm>
        <a:off x="60319" y="1663227"/>
        <a:ext cx="2728533" cy="1024882"/>
      </dsp:txXfrm>
    </dsp:sp>
    <dsp:sp modelId="{175BB130-4B67-47E6-8221-DB628CF78DEB}">
      <dsp:nvSpPr>
        <dsp:cNvPr id="0" name=""/>
        <dsp:cNvSpPr/>
      </dsp:nvSpPr>
      <dsp:spPr>
        <a:xfrm>
          <a:off x="2560353" y="1607785"/>
          <a:ext cx="2839417" cy="113576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US" sz="2700" kern="1200" dirty="0"/>
            <a:t>Engaging</a:t>
          </a:r>
        </a:p>
      </dsp:txBody>
      <dsp:txXfrm>
        <a:off x="3128236" y="1607785"/>
        <a:ext cx="1703651" cy="1135766"/>
      </dsp:txXfrm>
    </dsp:sp>
    <dsp:sp modelId="{F94A6FD4-D5B2-4433-97D8-169175DCA426}">
      <dsp:nvSpPr>
        <dsp:cNvPr id="0" name=""/>
        <dsp:cNvSpPr/>
      </dsp:nvSpPr>
      <dsp:spPr>
        <a:xfrm>
          <a:off x="5115829" y="1607785"/>
          <a:ext cx="2839417" cy="1135766"/>
        </a:xfrm>
        <a:prstGeom prst="flowChartAlternateProcess">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US" sz="2700" kern="1200" dirty="0"/>
            <a:t>Analyzing</a:t>
          </a:r>
        </a:p>
      </dsp:txBody>
      <dsp:txXfrm>
        <a:off x="5171271" y="1663227"/>
        <a:ext cx="2728533" cy="1024882"/>
      </dsp:txXfrm>
    </dsp:sp>
    <dsp:sp modelId="{AA2EADFB-B996-49EE-8125-CB9250069A2D}">
      <dsp:nvSpPr>
        <dsp:cNvPr id="0" name=""/>
        <dsp:cNvSpPr/>
      </dsp:nvSpPr>
      <dsp:spPr>
        <a:xfrm>
          <a:off x="7671304" y="1607785"/>
          <a:ext cx="2839417" cy="113576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36005" rIns="36005" bIns="36005" numCol="1" spcCol="1270" anchor="ctr" anchorCtr="0">
          <a:noAutofit/>
        </a:bodyPr>
        <a:lstStyle/>
        <a:p>
          <a:pPr marL="0" lvl="0" indent="0" algn="ctr" defTabSz="1200150">
            <a:lnSpc>
              <a:spcPct val="90000"/>
            </a:lnSpc>
            <a:spcBef>
              <a:spcPct val="0"/>
            </a:spcBef>
            <a:spcAft>
              <a:spcPct val="35000"/>
            </a:spcAft>
            <a:buNone/>
          </a:pPr>
          <a:r>
            <a:rPr lang="en-US" sz="2700" kern="1200" dirty="0"/>
            <a:t>Optimizing</a:t>
          </a:r>
        </a:p>
      </dsp:txBody>
      <dsp:txXfrm>
        <a:off x="8239187" y="1607785"/>
        <a:ext cx="1703651" cy="1135766"/>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0A013D-BF72-4FA1-93F6-59060294E131}" type="datetimeFigureOut">
              <a:rPr lang="en-US" smtClean="0"/>
              <a:t>10/29/2025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31EE89-2A1B-434C-865B-7AC72B7AA4B9}" type="slidenum">
              <a:rPr lang="en-US" smtClean="0"/>
              <a:t>‹#›</a:t>
            </a:fld>
            <a:endParaRPr lang="en-US"/>
          </a:p>
        </p:txBody>
      </p:sp>
    </p:spTree>
    <p:extLst>
      <p:ext uri="{BB962C8B-B14F-4D97-AF65-F5344CB8AC3E}">
        <p14:creationId xmlns:p14="http://schemas.microsoft.com/office/powerpoint/2010/main" val="741515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31EE89-2A1B-434C-865B-7AC72B7AA4B9}" type="slidenum">
              <a:rPr lang="en-US" smtClean="0"/>
              <a:t>1</a:t>
            </a:fld>
            <a:endParaRPr lang="en-US"/>
          </a:p>
        </p:txBody>
      </p:sp>
    </p:spTree>
    <p:extLst>
      <p:ext uri="{BB962C8B-B14F-4D97-AF65-F5344CB8AC3E}">
        <p14:creationId xmlns:p14="http://schemas.microsoft.com/office/powerpoint/2010/main" val="3904738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a:t>
            </a:r>
            <a:r>
              <a:rPr lang="en-US" baseline="0" dirty="0"/>
              <a:t> to </a:t>
            </a:r>
            <a:r>
              <a:rPr lang="en-US" baseline="0" dirty="0" err="1"/>
              <a:t>Shawky</a:t>
            </a:r>
            <a:r>
              <a:rPr lang="en-US" baseline="0" dirty="0"/>
              <a:t> et al., (2019) s</a:t>
            </a:r>
            <a:r>
              <a:rPr lang="en-US" dirty="0"/>
              <a:t>ocial media marketing is defined as</a:t>
            </a:r>
            <a:r>
              <a:rPr lang="en-US" baseline="0" dirty="0"/>
              <a:t> the u</a:t>
            </a:r>
            <a:r>
              <a:rPr lang="en-US" dirty="0"/>
              <a:t>se of social media platforms like Twitter, Facebook and </a:t>
            </a:r>
            <a:r>
              <a:rPr lang="en-US" dirty="0" err="1"/>
              <a:t>Instragram</a:t>
            </a:r>
            <a:r>
              <a:rPr lang="en-US" dirty="0"/>
              <a:t> to market the products, services and also to enhance brand engagement.</a:t>
            </a:r>
            <a:r>
              <a:rPr lang="en-US" baseline="0" dirty="0"/>
              <a:t> </a:t>
            </a:r>
            <a:r>
              <a:rPr lang="en-US" dirty="0"/>
              <a:t>It assists in increasing traffic, sale and lead for the company.</a:t>
            </a:r>
            <a:r>
              <a:rPr lang="en-US" baseline="0" dirty="0"/>
              <a:t> </a:t>
            </a:r>
            <a:r>
              <a:rPr lang="en-US" dirty="0"/>
              <a:t>It works by creating content, paid advertising and also the management of the community.</a:t>
            </a:r>
            <a:r>
              <a:rPr lang="en-US" baseline="0" dirty="0"/>
              <a:t> </a:t>
            </a:r>
            <a:r>
              <a:rPr lang="en-US" dirty="0"/>
              <a:t>Marketers use this to connect with the potential customers and influence the consumer behavior.</a:t>
            </a:r>
          </a:p>
          <a:p>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2</a:t>
            </a:fld>
            <a:endParaRPr lang="en-US"/>
          </a:p>
        </p:txBody>
      </p:sp>
    </p:spTree>
    <p:extLst>
      <p:ext uri="{BB962C8B-B14F-4D97-AF65-F5344CB8AC3E}">
        <p14:creationId xmlns:p14="http://schemas.microsoft.com/office/powerpoint/2010/main" val="4001665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t>
            </a:r>
            <a:r>
              <a:rPr lang="en-US" baseline="0" dirty="0"/>
              <a:t> the period of time, marketing has evolved a lot in four major stages. These are production, selling, marketing and social marketing. In the contemporary world, social media marketing is the most effective way of marketing (Bernhardt, Mays and Hall, 2012).</a:t>
            </a:r>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3</a:t>
            </a:fld>
            <a:endParaRPr lang="en-US"/>
          </a:p>
        </p:txBody>
      </p:sp>
    </p:spTree>
    <p:extLst>
      <p:ext uri="{BB962C8B-B14F-4D97-AF65-F5344CB8AC3E}">
        <p14:creationId xmlns:p14="http://schemas.microsoft.com/office/powerpoint/2010/main" val="3049660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key features of social media marketing are:</a:t>
            </a:r>
          </a:p>
          <a:p>
            <a:r>
              <a:rPr lang="en-US" dirty="0"/>
              <a:t>Content creation</a:t>
            </a:r>
          </a:p>
          <a:p>
            <a:r>
              <a:rPr lang="en-US" dirty="0"/>
              <a:t>Target the customers by using techniques like data analytics and different tools.</a:t>
            </a:r>
          </a:p>
          <a:p>
            <a:r>
              <a:rPr lang="en-US" dirty="0"/>
              <a:t>Engaging the customers.</a:t>
            </a:r>
          </a:p>
          <a:p>
            <a:r>
              <a:rPr lang="en-US" dirty="0"/>
              <a:t>Tracking the performance</a:t>
            </a:r>
          </a:p>
          <a:p>
            <a:r>
              <a:rPr lang="en-US" dirty="0"/>
              <a:t>Optimizing accordingly</a:t>
            </a:r>
          </a:p>
          <a:p>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4</a:t>
            </a:fld>
            <a:endParaRPr lang="en-US"/>
          </a:p>
        </p:txBody>
      </p:sp>
    </p:spTree>
    <p:extLst>
      <p:ext uri="{BB962C8B-B14F-4D97-AF65-F5344CB8AC3E}">
        <p14:creationId xmlns:p14="http://schemas.microsoft.com/office/powerpoint/2010/main" val="1362657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a:t>
            </a:r>
            <a:r>
              <a:rPr lang="en-US" baseline="0" dirty="0"/>
              <a:t> to Atherton (2023) social media marketing work in the circle. It starts with the creation of the content by the company and then engaging the customers according to it by using social media platforms. Afterwards it analyze the needs, preferences and liking of the customers and ends at optimizing accordingly.</a:t>
            </a:r>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5</a:t>
            </a:fld>
            <a:endParaRPr lang="en-US"/>
          </a:p>
        </p:txBody>
      </p:sp>
    </p:spTree>
    <p:extLst>
      <p:ext uri="{BB962C8B-B14F-4D97-AF65-F5344CB8AC3E}">
        <p14:creationId xmlns:p14="http://schemas.microsoft.com/office/powerpoint/2010/main" val="1541341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media</a:t>
            </a:r>
            <a:r>
              <a:rPr lang="en-US" baseline="0" dirty="0"/>
              <a:t> Marketing is the business in 2025 because it is c</a:t>
            </a:r>
            <a:r>
              <a:rPr lang="en-US" dirty="0"/>
              <a:t>ost effective technique of marketing</a:t>
            </a:r>
            <a:r>
              <a:rPr lang="en-US" baseline="0" dirty="0"/>
              <a:t> and has a g</a:t>
            </a:r>
            <a:r>
              <a:rPr lang="en-US" dirty="0"/>
              <a:t>lobal reach.</a:t>
            </a:r>
            <a:r>
              <a:rPr lang="en-US" baseline="0" dirty="0"/>
              <a:t> Moreover it a</a:t>
            </a:r>
            <a:r>
              <a:rPr lang="en-US" dirty="0"/>
              <a:t>llows for personalization through tools like AI and Analytics.</a:t>
            </a:r>
            <a:r>
              <a:rPr lang="en-US" baseline="0" dirty="0"/>
              <a:t> </a:t>
            </a:r>
            <a:r>
              <a:rPr lang="en-US" dirty="0"/>
              <a:t>Real time interaction is also mad</a:t>
            </a:r>
            <a:r>
              <a:rPr lang="en-US" baseline="0" dirty="0"/>
              <a:t>e possible through the use of social media marketing and it allows for good feedback as well. </a:t>
            </a:r>
            <a:r>
              <a:rPr lang="en-US" baseline="0" dirty="0" err="1"/>
              <a:t>Laslty</a:t>
            </a:r>
            <a:r>
              <a:rPr lang="en-US" baseline="0" dirty="0"/>
              <a:t>, </a:t>
            </a:r>
            <a:r>
              <a:rPr lang="en-US" dirty="0"/>
              <a:t>Digital first consumers rely on Social media more than any other technique of marketing.</a:t>
            </a:r>
          </a:p>
          <a:p>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6</a:t>
            </a:fld>
            <a:endParaRPr lang="en-US"/>
          </a:p>
        </p:txBody>
      </p:sp>
    </p:spTree>
    <p:extLst>
      <p:ext uri="{BB962C8B-B14F-4D97-AF65-F5344CB8AC3E}">
        <p14:creationId xmlns:p14="http://schemas.microsoft.com/office/powerpoint/2010/main" val="2849739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Theoretically</a:t>
            </a:r>
            <a:r>
              <a:rPr lang="en-US" baseline="0" dirty="0"/>
              <a:t> speaking, AIDA model clearly depicts how  different social media interfaces helps declaring social marketing technique as the best technique in 2025. The Attention of a person is grabbed by  using different ads, posts and videos. Afterward, a person is made to engage by using the relevant content. After this a person desire is revealed by the use of reviews and testimonials. In the end the purchase is achieved using the sign-ups, memberships or a share. </a:t>
            </a:r>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7</a:t>
            </a:fld>
            <a:endParaRPr lang="en-US"/>
          </a:p>
        </p:txBody>
      </p:sp>
    </p:spTree>
    <p:extLst>
      <p:ext uri="{BB962C8B-B14F-4D97-AF65-F5344CB8AC3E}">
        <p14:creationId xmlns:p14="http://schemas.microsoft.com/office/powerpoint/2010/main" val="684181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companies and brands have already</a:t>
            </a:r>
            <a:r>
              <a:rPr lang="en-US" baseline="0" dirty="0"/>
              <a:t> made their pages on different social media platforms. They design their social media campaigns according to their offerings. The pictures clearly depicts how Nike is using platforms like Instagram and </a:t>
            </a:r>
            <a:r>
              <a:rPr lang="en-US" baseline="0" dirty="0" err="1"/>
              <a:t>Tiktok</a:t>
            </a:r>
            <a:r>
              <a:rPr lang="en-US" baseline="0" dirty="0"/>
              <a:t> to reach out to their customers.</a:t>
            </a:r>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8</a:t>
            </a:fld>
            <a:endParaRPr lang="en-US"/>
          </a:p>
        </p:txBody>
      </p:sp>
    </p:spTree>
    <p:extLst>
      <p:ext uri="{BB962C8B-B14F-4D97-AF65-F5344CB8AC3E}">
        <p14:creationId xmlns:p14="http://schemas.microsoft.com/office/powerpoint/2010/main" val="2217214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31EE89-2A1B-434C-865B-7AC72B7AA4B9}" type="slidenum">
              <a:rPr lang="en-US" smtClean="0"/>
              <a:t>9</a:t>
            </a:fld>
            <a:endParaRPr lang="en-US"/>
          </a:p>
        </p:txBody>
      </p:sp>
    </p:spTree>
    <p:extLst>
      <p:ext uri="{BB962C8B-B14F-4D97-AF65-F5344CB8AC3E}">
        <p14:creationId xmlns:p14="http://schemas.microsoft.com/office/powerpoint/2010/main" val="324098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2EBACD-C1B2-495F-BFBD-A98467ED2F65}"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97961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2EBACD-C1B2-495F-BFBD-A98467ED2F65}"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244804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2EBACD-C1B2-495F-BFBD-A98467ED2F65}"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360690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2EBACD-C1B2-495F-BFBD-A98467ED2F65}"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2000849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2EBACD-C1B2-495F-BFBD-A98467ED2F65}" type="datetimeFigureOut">
              <a:rPr lang="en-US" smtClean="0"/>
              <a:t>10/29/2025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102103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2EBACD-C1B2-495F-BFBD-A98467ED2F65}" type="datetimeFigureOut">
              <a:rPr lang="en-US" smtClean="0"/>
              <a:t>10/29/2025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1864091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2EBACD-C1B2-495F-BFBD-A98467ED2F65}" type="datetimeFigureOut">
              <a:rPr lang="en-US" smtClean="0"/>
              <a:t>10/29/2025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3594696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2EBACD-C1B2-495F-BFBD-A98467ED2F65}"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424801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2EBACD-C1B2-495F-BFBD-A98467ED2F65}"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3631495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2EBACD-C1B2-495F-BFBD-A98467ED2F65}"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2958073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2EBACD-C1B2-495F-BFBD-A98467ED2F65}"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42FC7B-815A-4976-BD0F-B5712C568777}" type="slidenum">
              <a:rPr lang="en-US" smtClean="0"/>
              <a:t>‹#›</a:t>
            </a:fld>
            <a:endParaRPr lang="en-US"/>
          </a:p>
        </p:txBody>
      </p:sp>
    </p:spTree>
    <p:extLst>
      <p:ext uri="{BB962C8B-B14F-4D97-AF65-F5344CB8AC3E}">
        <p14:creationId xmlns:p14="http://schemas.microsoft.com/office/powerpoint/2010/main" val="682879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2EBACD-C1B2-495F-BFBD-A98467ED2F65}" type="datetimeFigureOut">
              <a:rPr lang="en-US" smtClean="0"/>
              <a:t>10/29/2025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42FC7B-815A-4976-BD0F-B5712C568777}" type="slidenum">
              <a:rPr lang="en-US" smtClean="0"/>
              <a:t>‹#›</a:t>
            </a:fld>
            <a:endParaRPr lang="en-US"/>
          </a:p>
        </p:txBody>
      </p:sp>
    </p:spTree>
    <p:extLst>
      <p:ext uri="{BB962C8B-B14F-4D97-AF65-F5344CB8AC3E}">
        <p14:creationId xmlns:p14="http://schemas.microsoft.com/office/powerpoint/2010/main" val="37815983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5.png"/><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3.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5.png"/><Relationship Id="rId5" Type="http://schemas.openxmlformats.org/officeDocument/2006/relationships/diagramData" Target="../diagrams/data2.xml"/><Relationship Id="rId10" Type="http://schemas.openxmlformats.org/officeDocument/2006/relationships/image" Target="../media/image4.png"/><Relationship Id="rId4" Type="http://schemas.openxmlformats.org/officeDocument/2006/relationships/image" Target="../media/image3.pn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090086"/>
            <a:ext cx="2751438" cy="1167714"/>
          </a:xfrm>
        </p:spPr>
        <p:txBody>
          <a:bodyPr>
            <a:normAutofit fontScale="85000" lnSpcReduction="10000"/>
          </a:bodyPr>
          <a:lstStyle/>
          <a:p>
            <a:r>
              <a:rPr lang="en-US" dirty="0"/>
              <a:t>Name of Student: Ecaterina Cristina Stancu</a:t>
            </a:r>
          </a:p>
          <a:p>
            <a:r>
              <a:rPr lang="en-US"/>
              <a:t>ID number: 2431785</a:t>
            </a:r>
            <a:endParaRPr lang="en-US" dirty="0"/>
          </a:p>
        </p:txBody>
      </p:sp>
      <p:pic>
        <p:nvPicPr>
          <p:cNvPr id="5" name="Picture 4"/>
          <p:cNvPicPr>
            <a:picLocks noChangeAspect="1"/>
          </p:cNvPicPr>
          <p:nvPr/>
        </p:nvPicPr>
        <p:blipFill>
          <a:blip r:embed="rId3"/>
          <a:stretch>
            <a:fillRect/>
          </a:stretch>
        </p:blipFill>
        <p:spPr>
          <a:xfrm>
            <a:off x="0" y="115330"/>
            <a:ext cx="12192000" cy="3810000"/>
          </a:xfrm>
          <a:prstGeom prst="rect">
            <a:avLst/>
          </a:prstGeom>
        </p:spPr>
      </p:pic>
    </p:spTree>
    <p:extLst>
      <p:ext uri="{BB962C8B-B14F-4D97-AF65-F5344CB8AC3E}">
        <p14:creationId xmlns:p14="http://schemas.microsoft.com/office/powerpoint/2010/main" val="1098234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Introduction</a:t>
            </a:r>
          </a:p>
        </p:txBody>
      </p:sp>
      <p:sp>
        <p:nvSpPr>
          <p:cNvPr id="3" name="Content Placeholder 2"/>
          <p:cNvSpPr>
            <a:spLocks noGrp="1"/>
          </p:cNvSpPr>
          <p:nvPr>
            <p:ph idx="1"/>
          </p:nvPr>
        </p:nvSpPr>
        <p:spPr/>
        <p:txBody>
          <a:bodyPr/>
          <a:lstStyle/>
          <a:p>
            <a:pPr marL="0" indent="0">
              <a:buNone/>
            </a:pPr>
            <a:r>
              <a:rPr lang="en-US" dirty="0"/>
              <a:t>Social media marketing is defined as:</a:t>
            </a:r>
          </a:p>
          <a:p>
            <a:r>
              <a:rPr lang="en-US" dirty="0"/>
              <a:t>Use of social media platforms like Twitter, Facebook and </a:t>
            </a:r>
            <a:r>
              <a:rPr lang="en-US" dirty="0" err="1"/>
              <a:t>Instragram</a:t>
            </a:r>
            <a:r>
              <a:rPr lang="en-US" dirty="0"/>
              <a:t> to market the products, services and also to enhance brand engagement.</a:t>
            </a:r>
          </a:p>
          <a:p>
            <a:r>
              <a:rPr lang="en-US" dirty="0"/>
              <a:t>Assist in increasing traffic, sale and lead for the company.</a:t>
            </a:r>
          </a:p>
          <a:p>
            <a:r>
              <a:rPr lang="en-US" dirty="0"/>
              <a:t>Works by creating content, paid advertising and also the management of the community.</a:t>
            </a:r>
          </a:p>
          <a:p>
            <a:r>
              <a:rPr lang="en-US" dirty="0"/>
              <a:t>Marketers use this to connect with the potential customers and influence the consumer behavior.</a:t>
            </a:r>
          </a:p>
        </p:txBody>
      </p:sp>
      <p:pic>
        <p:nvPicPr>
          <p:cNvPr id="6" name="Picture 5"/>
          <p:cNvPicPr>
            <a:picLocks noChangeAspect="1"/>
          </p:cNvPicPr>
          <p:nvPr/>
        </p:nvPicPr>
        <p:blipFill>
          <a:blip r:embed="rId5"/>
          <a:stretch>
            <a:fillRect/>
          </a:stretch>
        </p:blipFill>
        <p:spPr>
          <a:xfrm>
            <a:off x="11382375" y="6067425"/>
            <a:ext cx="809625" cy="790575"/>
          </a:xfrm>
          <a:prstGeom prst="rect">
            <a:avLst/>
          </a:prstGeom>
        </p:spPr>
      </p:pic>
      <p:pic>
        <p:nvPicPr>
          <p:cNvPr id="7" name="Picture 6"/>
          <p:cNvPicPr>
            <a:picLocks noChangeAspect="1"/>
          </p:cNvPicPr>
          <p:nvPr/>
        </p:nvPicPr>
        <p:blipFill>
          <a:blip r:embed="rId6"/>
          <a:stretch>
            <a:fillRect/>
          </a:stretch>
        </p:blipFill>
        <p:spPr>
          <a:xfrm>
            <a:off x="10544175" y="6029325"/>
            <a:ext cx="838200" cy="828675"/>
          </a:xfrm>
          <a:prstGeom prst="rect">
            <a:avLst/>
          </a:prstGeom>
        </p:spPr>
      </p:pic>
    </p:spTree>
    <p:extLst>
      <p:ext uri="{BB962C8B-B14F-4D97-AF65-F5344CB8AC3E}">
        <p14:creationId xmlns:p14="http://schemas.microsoft.com/office/powerpoint/2010/main" val="1783806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Evolution of Marketing Concepts</a:t>
            </a:r>
          </a:p>
        </p:txBody>
      </p:sp>
      <p:graphicFrame>
        <p:nvGraphicFramePr>
          <p:cNvPr id="19" name="Content Placeholder 18"/>
          <p:cNvGraphicFramePr>
            <a:graphicFrameLocks noGrp="1"/>
          </p:cNvGraphicFramePr>
          <p:nvPr>
            <p:ph idx="1"/>
            <p:extLst>
              <p:ext uri="{D42A27DB-BD31-4B8C-83A1-F6EECF244321}">
                <p14:modId xmlns:p14="http://schemas.microsoft.com/office/powerpoint/2010/main" val="40801811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p:cNvPicPr>
            <a:picLocks noChangeAspect="1"/>
          </p:cNvPicPr>
          <p:nvPr/>
        </p:nvPicPr>
        <p:blipFill>
          <a:blip r:embed="rId10"/>
          <a:stretch>
            <a:fillRect/>
          </a:stretch>
        </p:blipFill>
        <p:spPr>
          <a:xfrm>
            <a:off x="11382375" y="6067425"/>
            <a:ext cx="809625" cy="790575"/>
          </a:xfrm>
          <a:prstGeom prst="rect">
            <a:avLst/>
          </a:prstGeom>
        </p:spPr>
      </p:pic>
      <p:pic>
        <p:nvPicPr>
          <p:cNvPr id="7" name="Picture 6"/>
          <p:cNvPicPr>
            <a:picLocks noChangeAspect="1"/>
          </p:cNvPicPr>
          <p:nvPr/>
        </p:nvPicPr>
        <p:blipFill>
          <a:blip r:embed="rId11"/>
          <a:stretch>
            <a:fillRect/>
          </a:stretch>
        </p:blipFill>
        <p:spPr>
          <a:xfrm>
            <a:off x="10544175" y="6029325"/>
            <a:ext cx="838200" cy="828675"/>
          </a:xfrm>
          <a:prstGeom prst="rect">
            <a:avLst/>
          </a:prstGeom>
        </p:spPr>
      </p:pic>
    </p:spTree>
    <p:extLst>
      <p:ext uri="{BB962C8B-B14F-4D97-AF65-F5344CB8AC3E}">
        <p14:creationId xmlns:p14="http://schemas.microsoft.com/office/powerpoint/2010/main" val="601813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Key Features of Social Media Marketing</a:t>
            </a:r>
          </a:p>
        </p:txBody>
      </p:sp>
      <p:sp>
        <p:nvSpPr>
          <p:cNvPr id="3" name="Content Placeholder 2"/>
          <p:cNvSpPr>
            <a:spLocks noGrp="1"/>
          </p:cNvSpPr>
          <p:nvPr>
            <p:ph idx="1"/>
          </p:nvPr>
        </p:nvSpPr>
        <p:spPr/>
        <p:txBody>
          <a:bodyPr/>
          <a:lstStyle/>
          <a:p>
            <a:r>
              <a:rPr lang="en-US" dirty="0"/>
              <a:t>Content creation</a:t>
            </a:r>
          </a:p>
          <a:p>
            <a:r>
              <a:rPr lang="en-US" dirty="0"/>
              <a:t>Target the customers by using techniques like data analytics and different tools.</a:t>
            </a:r>
          </a:p>
          <a:p>
            <a:r>
              <a:rPr lang="en-US" dirty="0"/>
              <a:t>Engaging the customers.</a:t>
            </a:r>
          </a:p>
          <a:p>
            <a:r>
              <a:rPr lang="en-US" dirty="0"/>
              <a:t>Tracking the performance</a:t>
            </a:r>
          </a:p>
          <a:p>
            <a:r>
              <a:rPr lang="en-US" dirty="0"/>
              <a:t>Optimizing accordingly</a:t>
            </a:r>
          </a:p>
        </p:txBody>
      </p:sp>
      <p:pic>
        <p:nvPicPr>
          <p:cNvPr id="6" name="Picture 5"/>
          <p:cNvPicPr>
            <a:picLocks noChangeAspect="1"/>
          </p:cNvPicPr>
          <p:nvPr/>
        </p:nvPicPr>
        <p:blipFill>
          <a:blip r:embed="rId5"/>
          <a:stretch>
            <a:fillRect/>
          </a:stretch>
        </p:blipFill>
        <p:spPr>
          <a:xfrm>
            <a:off x="11382375" y="6067425"/>
            <a:ext cx="809625" cy="790575"/>
          </a:xfrm>
          <a:prstGeom prst="rect">
            <a:avLst/>
          </a:prstGeom>
        </p:spPr>
      </p:pic>
      <p:pic>
        <p:nvPicPr>
          <p:cNvPr id="7" name="Picture 6"/>
          <p:cNvPicPr>
            <a:picLocks noChangeAspect="1"/>
          </p:cNvPicPr>
          <p:nvPr/>
        </p:nvPicPr>
        <p:blipFill>
          <a:blip r:embed="rId6"/>
          <a:stretch>
            <a:fillRect/>
          </a:stretch>
        </p:blipFill>
        <p:spPr>
          <a:xfrm>
            <a:off x="10544175" y="6029325"/>
            <a:ext cx="838200" cy="828675"/>
          </a:xfrm>
          <a:prstGeom prst="rect">
            <a:avLst/>
          </a:prstGeom>
        </p:spPr>
      </p:pic>
    </p:spTree>
    <p:extLst>
      <p:ext uri="{BB962C8B-B14F-4D97-AF65-F5344CB8AC3E}">
        <p14:creationId xmlns:p14="http://schemas.microsoft.com/office/powerpoint/2010/main" val="2557260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Social Media Cycle</a:t>
            </a:r>
          </a:p>
        </p:txBody>
      </p:sp>
      <p:graphicFrame>
        <p:nvGraphicFramePr>
          <p:cNvPr id="19" name="Content Placeholder 18"/>
          <p:cNvGraphicFramePr>
            <a:graphicFrameLocks noGrp="1"/>
          </p:cNvGraphicFramePr>
          <p:nvPr>
            <p:ph idx="1"/>
            <p:extLst>
              <p:ext uri="{D42A27DB-BD31-4B8C-83A1-F6EECF244321}">
                <p14:modId xmlns:p14="http://schemas.microsoft.com/office/powerpoint/2010/main" val="11157021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p:cNvPicPr>
            <a:picLocks noChangeAspect="1"/>
          </p:cNvPicPr>
          <p:nvPr/>
        </p:nvPicPr>
        <p:blipFill>
          <a:blip r:embed="rId10"/>
          <a:stretch>
            <a:fillRect/>
          </a:stretch>
        </p:blipFill>
        <p:spPr>
          <a:xfrm>
            <a:off x="11382375" y="6067425"/>
            <a:ext cx="809625" cy="790575"/>
          </a:xfrm>
          <a:prstGeom prst="rect">
            <a:avLst/>
          </a:prstGeom>
        </p:spPr>
      </p:pic>
      <p:pic>
        <p:nvPicPr>
          <p:cNvPr id="7" name="Picture 6"/>
          <p:cNvPicPr>
            <a:picLocks noChangeAspect="1"/>
          </p:cNvPicPr>
          <p:nvPr/>
        </p:nvPicPr>
        <p:blipFill>
          <a:blip r:embed="rId11"/>
          <a:stretch>
            <a:fillRect/>
          </a:stretch>
        </p:blipFill>
        <p:spPr>
          <a:xfrm>
            <a:off x="10544175" y="6029325"/>
            <a:ext cx="838200" cy="828675"/>
          </a:xfrm>
          <a:prstGeom prst="rect">
            <a:avLst/>
          </a:prstGeom>
        </p:spPr>
      </p:pic>
    </p:spTree>
    <p:extLst>
      <p:ext uri="{BB962C8B-B14F-4D97-AF65-F5344CB8AC3E}">
        <p14:creationId xmlns:p14="http://schemas.microsoft.com/office/powerpoint/2010/main" val="3826790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Why Best in 2025</a:t>
            </a:r>
          </a:p>
        </p:txBody>
      </p:sp>
      <p:sp>
        <p:nvSpPr>
          <p:cNvPr id="3" name="Content Placeholder 2"/>
          <p:cNvSpPr>
            <a:spLocks noGrp="1"/>
          </p:cNvSpPr>
          <p:nvPr>
            <p:ph idx="1"/>
          </p:nvPr>
        </p:nvSpPr>
        <p:spPr/>
        <p:txBody>
          <a:bodyPr/>
          <a:lstStyle/>
          <a:p>
            <a:r>
              <a:rPr lang="en-US" dirty="0"/>
              <a:t>Cost effective technique</a:t>
            </a:r>
          </a:p>
          <a:p>
            <a:r>
              <a:rPr lang="en-US" dirty="0"/>
              <a:t>Global reach</a:t>
            </a:r>
          </a:p>
          <a:p>
            <a:r>
              <a:rPr lang="en-US" dirty="0"/>
              <a:t>Allow personalization through tools like AI and Analytics</a:t>
            </a:r>
          </a:p>
          <a:p>
            <a:r>
              <a:rPr lang="en-US" dirty="0"/>
              <a:t>Real time interaction</a:t>
            </a:r>
          </a:p>
          <a:p>
            <a:r>
              <a:rPr lang="en-US" dirty="0"/>
              <a:t>Good feedback mechanics,</a:t>
            </a:r>
          </a:p>
          <a:p>
            <a:r>
              <a:rPr lang="en-US" dirty="0"/>
              <a:t>Digital first consumers rely on Social media </a:t>
            </a:r>
          </a:p>
        </p:txBody>
      </p:sp>
      <p:pic>
        <p:nvPicPr>
          <p:cNvPr id="6" name="Picture 5"/>
          <p:cNvPicPr>
            <a:picLocks noChangeAspect="1"/>
          </p:cNvPicPr>
          <p:nvPr/>
        </p:nvPicPr>
        <p:blipFill>
          <a:blip r:embed="rId5"/>
          <a:stretch>
            <a:fillRect/>
          </a:stretch>
        </p:blipFill>
        <p:spPr>
          <a:xfrm>
            <a:off x="11382375" y="6067425"/>
            <a:ext cx="809625" cy="790575"/>
          </a:xfrm>
          <a:prstGeom prst="rect">
            <a:avLst/>
          </a:prstGeom>
        </p:spPr>
      </p:pic>
      <p:pic>
        <p:nvPicPr>
          <p:cNvPr id="7" name="Picture 6"/>
          <p:cNvPicPr>
            <a:picLocks noChangeAspect="1"/>
          </p:cNvPicPr>
          <p:nvPr/>
        </p:nvPicPr>
        <p:blipFill>
          <a:blip r:embed="rId6"/>
          <a:stretch>
            <a:fillRect/>
          </a:stretch>
        </p:blipFill>
        <p:spPr>
          <a:xfrm>
            <a:off x="10544175" y="6029325"/>
            <a:ext cx="838200" cy="828675"/>
          </a:xfrm>
          <a:prstGeom prst="rect">
            <a:avLst/>
          </a:prstGeom>
        </p:spPr>
      </p:pic>
    </p:spTree>
    <p:extLst>
      <p:ext uri="{BB962C8B-B14F-4D97-AF65-F5344CB8AC3E}">
        <p14:creationId xmlns:p14="http://schemas.microsoft.com/office/powerpoint/2010/main" val="4040095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Theoretical Support</a:t>
            </a:r>
          </a:p>
        </p:txBody>
      </p:sp>
      <p:pic>
        <p:nvPicPr>
          <p:cNvPr id="6" name="Content Placeholder 5"/>
          <p:cNvPicPr>
            <a:picLocks noGrp="1" noChangeAspect="1"/>
          </p:cNvPicPr>
          <p:nvPr>
            <p:ph idx="1"/>
          </p:nvPr>
        </p:nvPicPr>
        <p:blipFill>
          <a:blip r:embed="rId3"/>
          <a:stretch>
            <a:fillRect/>
          </a:stretch>
        </p:blipFill>
        <p:spPr>
          <a:xfrm>
            <a:off x="0" y="1304144"/>
            <a:ext cx="12192000" cy="5553856"/>
          </a:xfrm>
          <a:prstGeom prst="rect">
            <a:avLst/>
          </a:prstGeom>
        </p:spPr>
      </p:pic>
    </p:spTree>
    <p:extLst>
      <p:ext uri="{BB962C8B-B14F-4D97-AF65-F5344CB8AC3E}">
        <p14:creationId xmlns:p14="http://schemas.microsoft.com/office/powerpoint/2010/main" val="2149408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Examples of Social Media </a:t>
            </a:r>
            <a:r>
              <a:rPr lang="en-US" dirty="0" err="1">
                <a:solidFill>
                  <a:schemeClr val="accent1">
                    <a:lumMod val="60000"/>
                    <a:lumOff val="40000"/>
                  </a:schemeClr>
                </a:solidFill>
              </a:rPr>
              <a:t>campaings</a:t>
            </a:r>
            <a:endParaRPr lang="en-US" dirty="0">
              <a:solidFill>
                <a:schemeClr val="accent1">
                  <a:lumMod val="60000"/>
                  <a:lumOff val="40000"/>
                </a:schemeClr>
              </a:solidFill>
            </a:endParaRPr>
          </a:p>
        </p:txBody>
      </p:sp>
      <p:pic>
        <p:nvPicPr>
          <p:cNvPr id="8" name="Content Placeholder 7"/>
          <p:cNvPicPr>
            <a:picLocks noGrp="1" noChangeAspect="1"/>
          </p:cNvPicPr>
          <p:nvPr>
            <p:ph idx="1"/>
          </p:nvPr>
        </p:nvPicPr>
        <p:blipFill>
          <a:blip r:embed="rId5"/>
          <a:stretch>
            <a:fillRect/>
          </a:stretch>
        </p:blipFill>
        <p:spPr>
          <a:xfrm>
            <a:off x="438384" y="1690688"/>
            <a:ext cx="5229225" cy="3870663"/>
          </a:xfrm>
          <a:prstGeom prst="rect">
            <a:avLst/>
          </a:prstGeom>
        </p:spPr>
      </p:pic>
      <p:pic>
        <p:nvPicPr>
          <p:cNvPr id="6" name="Picture 5"/>
          <p:cNvPicPr>
            <a:picLocks noChangeAspect="1"/>
          </p:cNvPicPr>
          <p:nvPr/>
        </p:nvPicPr>
        <p:blipFill>
          <a:blip r:embed="rId6"/>
          <a:stretch>
            <a:fillRect/>
          </a:stretch>
        </p:blipFill>
        <p:spPr>
          <a:xfrm>
            <a:off x="11382375" y="6067425"/>
            <a:ext cx="809625" cy="790575"/>
          </a:xfrm>
          <a:prstGeom prst="rect">
            <a:avLst/>
          </a:prstGeom>
        </p:spPr>
      </p:pic>
      <p:pic>
        <p:nvPicPr>
          <p:cNvPr id="7" name="Picture 6"/>
          <p:cNvPicPr>
            <a:picLocks noChangeAspect="1"/>
          </p:cNvPicPr>
          <p:nvPr/>
        </p:nvPicPr>
        <p:blipFill>
          <a:blip r:embed="rId7"/>
          <a:stretch>
            <a:fillRect/>
          </a:stretch>
        </p:blipFill>
        <p:spPr>
          <a:xfrm>
            <a:off x="10544175" y="6029325"/>
            <a:ext cx="838200" cy="828675"/>
          </a:xfrm>
          <a:prstGeom prst="rect">
            <a:avLst/>
          </a:prstGeom>
        </p:spPr>
      </p:pic>
      <p:pic>
        <p:nvPicPr>
          <p:cNvPr id="9" name="Picture 8"/>
          <p:cNvPicPr>
            <a:picLocks noChangeAspect="1"/>
          </p:cNvPicPr>
          <p:nvPr/>
        </p:nvPicPr>
        <p:blipFill>
          <a:blip r:embed="rId8"/>
          <a:stretch>
            <a:fillRect/>
          </a:stretch>
        </p:blipFill>
        <p:spPr>
          <a:xfrm>
            <a:off x="5774024" y="1690688"/>
            <a:ext cx="4991100" cy="3933825"/>
          </a:xfrm>
          <a:prstGeom prst="rect">
            <a:avLst/>
          </a:prstGeom>
        </p:spPr>
      </p:pic>
    </p:spTree>
    <p:extLst>
      <p:ext uri="{BB962C8B-B14F-4D97-AF65-F5344CB8AC3E}">
        <p14:creationId xmlns:p14="http://schemas.microsoft.com/office/powerpoint/2010/main" val="42795049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6175" y="46037"/>
            <a:ext cx="885825" cy="638175"/>
          </a:xfrm>
          <a:prstGeom prst="rect">
            <a:avLst/>
          </a:prstGeom>
        </p:spPr>
      </p:pic>
      <p:pic>
        <p:nvPicPr>
          <p:cNvPr id="5" name="Picture 4"/>
          <p:cNvPicPr>
            <a:picLocks noChangeAspect="1"/>
          </p:cNvPicPr>
          <p:nvPr/>
        </p:nvPicPr>
        <p:blipFill>
          <a:blip r:embed="rId4"/>
          <a:stretch>
            <a:fillRect/>
          </a:stretch>
        </p:blipFill>
        <p:spPr>
          <a:xfrm>
            <a:off x="10544175" y="46037"/>
            <a:ext cx="809625" cy="723900"/>
          </a:xfrm>
          <a:prstGeom prst="rect">
            <a:avLst/>
          </a:prstGeom>
        </p:spPr>
      </p:pic>
      <p:sp>
        <p:nvSpPr>
          <p:cNvPr id="2" name="Title 1"/>
          <p:cNvSpPr>
            <a:spLocks noGrp="1"/>
          </p:cNvSpPr>
          <p:nvPr>
            <p:ph type="title"/>
          </p:nvPr>
        </p:nvSpPr>
        <p:spPr/>
        <p:txBody>
          <a:bodyPr/>
          <a:lstStyle/>
          <a:p>
            <a:r>
              <a:rPr lang="en-US" dirty="0">
                <a:solidFill>
                  <a:schemeClr val="accent1">
                    <a:lumMod val="60000"/>
                    <a:lumOff val="40000"/>
                  </a:schemeClr>
                </a:solidFill>
              </a:rPr>
              <a:t>References</a:t>
            </a:r>
          </a:p>
        </p:txBody>
      </p:sp>
      <p:sp>
        <p:nvSpPr>
          <p:cNvPr id="3" name="Content Placeholder 2"/>
          <p:cNvSpPr>
            <a:spLocks noGrp="1"/>
          </p:cNvSpPr>
          <p:nvPr>
            <p:ph idx="1"/>
          </p:nvPr>
        </p:nvSpPr>
        <p:spPr/>
        <p:txBody>
          <a:bodyPr/>
          <a:lstStyle/>
          <a:p>
            <a:r>
              <a:rPr lang="en-US" dirty="0" err="1"/>
              <a:t>Shawky</a:t>
            </a:r>
            <a:r>
              <a:rPr lang="en-US" dirty="0"/>
              <a:t>, S., </a:t>
            </a:r>
            <a:r>
              <a:rPr lang="en-US" dirty="0" err="1"/>
              <a:t>Kubacki</a:t>
            </a:r>
            <a:r>
              <a:rPr lang="en-US" dirty="0"/>
              <a:t>, K., Dietrich, T. and </a:t>
            </a:r>
            <a:r>
              <a:rPr lang="en-US" dirty="0" err="1"/>
              <a:t>Weaven</a:t>
            </a:r>
            <a:r>
              <a:rPr lang="en-US" dirty="0"/>
              <a:t>, S., 2019. Using social media to create engagement: A social marketing review. Journal of Social Marketing, 9(2), pp.204-224.</a:t>
            </a:r>
          </a:p>
          <a:p>
            <a:r>
              <a:rPr lang="en-US" dirty="0"/>
              <a:t>Bernhardt, J.M., Mays, D. and Hall, A.K., 2012. Social marketing at the right place and right time with new media. </a:t>
            </a:r>
            <a:r>
              <a:rPr lang="en-US" i="1" dirty="0"/>
              <a:t>Journal of Social Marketing</a:t>
            </a:r>
            <a:r>
              <a:rPr lang="en-US" dirty="0"/>
              <a:t>, </a:t>
            </a:r>
            <a:r>
              <a:rPr lang="en-US" i="1" dirty="0"/>
              <a:t>2</a:t>
            </a:r>
            <a:r>
              <a:rPr lang="en-US" dirty="0"/>
              <a:t>(2), pp.130-137.</a:t>
            </a:r>
          </a:p>
          <a:p>
            <a:r>
              <a:rPr lang="en-US" dirty="0"/>
              <a:t>Atherton, J., 2023. </a:t>
            </a:r>
            <a:r>
              <a:rPr lang="en-US" i="1" dirty="0"/>
              <a:t>Social media strategy: A practical guide to social media marketing and customer engagement</a:t>
            </a:r>
            <a:r>
              <a:rPr lang="en-US" dirty="0"/>
              <a:t>. </a:t>
            </a:r>
            <a:r>
              <a:rPr lang="en-US" dirty="0" err="1"/>
              <a:t>Kogan</a:t>
            </a:r>
            <a:r>
              <a:rPr lang="en-US" dirty="0"/>
              <a:t> Page Publishers.</a:t>
            </a:r>
          </a:p>
        </p:txBody>
      </p:sp>
      <p:pic>
        <p:nvPicPr>
          <p:cNvPr id="6" name="Picture 5"/>
          <p:cNvPicPr>
            <a:picLocks noChangeAspect="1"/>
          </p:cNvPicPr>
          <p:nvPr/>
        </p:nvPicPr>
        <p:blipFill>
          <a:blip r:embed="rId5"/>
          <a:stretch>
            <a:fillRect/>
          </a:stretch>
        </p:blipFill>
        <p:spPr>
          <a:xfrm>
            <a:off x="11382375" y="6067425"/>
            <a:ext cx="809625" cy="790575"/>
          </a:xfrm>
          <a:prstGeom prst="rect">
            <a:avLst/>
          </a:prstGeom>
        </p:spPr>
      </p:pic>
      <p:pic>
        <p:nvPicPr>
          <p:cNvPr id="7" name="Picture 6"/>
          <p:cNvPicPr>
            <a:picLocks noChangeAspect="1"/>
          </p:cNvPicPr>
          <p:nvPr/>
        </p:nvPicPr>
        <p:blipFill>
          <a:blip r:embed="rId6"/>
          <a:stretch>
            <a:fillRect/>
          </a:stretch>
        </p:blipFill>
        <p:spPr>
          <a:xfrm>
            <a:off x="10544175" y="6029325"/>
            <a:ext cx="838200" cy="828675"/>
          </a:xfrm>
          <a:prstGeom prst="rect">
            <a:avLst/>
          </a:prstGeom>
        </p:spPr>
      </p:pic>
    </p:spTree>
    <p:extLst>
      <p:ext uri="{BB962C8B-B14F-4D97-AF65-F5344CB8AC3E}">
        <p14:creationId xmlns:p14="http://schemas.microsoft.com/office/powerpoint/2010/main" val="31551852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100</TotalTime>
  <Words>721</Words>
  <Application>Microsoft Office PowerPoint</Application>
  <PresentationFormat>Widescreen</PresentationFormat>
  <Paragraphs>58</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Introduction</vt:lpstr>
      <vt:lpstr>Evolution of Marketing Concepts</vt:lpstr>
      <vt:lpstr>Key Features of Social Media Marketing</vt:lpstr>
      <vt:lpstr>Social Media Cycle</vt:lpstr>
      <vt:lpstr>Why Best in 2025</vt:lpstr>
      <vt:lpstr>Theoretical Support</vt:lpstr>
      <vt:lpstr>Examples of Social Media campaings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zohaib leghari</dc:creator>
  <cp:lastModifiedBy>Alina Alivanoaie-Vieru</cp:lastModifiedBy>
  <cp:revision>10</cp:revision>
  <dcterms:created xsi:type="dcterms:W3CDTF">2025-10-22T20:48:48Z</dcterms:created>
  <dcterms:modified xsi:type="dcterms:W3CDTF">2025-10-29T22:25:36Z</dcterms:modified>
</cp:coreProperties>
</file>