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6" r:id="rId2"/>
    <p:sldId id="256" r:id="rId3"/>
    <p:sldId id="257" r:id="rId4"/>
    <p:sldId id="258" r:id="rId5"/>
    <p:sldId id="262" r:id="rId6"/>
    <p:sldId id="259" r:id="rId7"/>
    <p:sldId id="268" r:id="rId8"/>
    <p:sldId id="261" r:id="rId9"/>
    <p:sldId id="269" r:id="rId10"/>
    <p:sldId id="264" r:id="rId11"/>
    <p:sldId id="263" r:id="rId12"/>
    <p:sldId id="267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44"/>
    <p:restoredTop sz="96341"/>
  </p:normalViewPr>
  <p:slideViewPr>
    <p:cSldViewPr snapToGrid="0" snapToObjects="1">
      <p:cViewPr varScale="1">
        <p:scale>
          <a:sx n="81" d="100"/>
          <a:sy n="81" d="100"/>
        </p:scale>
        <p:origin x="184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B21EB-20DE-F04D-891C-822C9EC9377A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72C75-2D06-1847-B1B6-40BB27DD5F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867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C72C75-2D06-1847-B1B6-40BB27DD5F1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01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16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500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82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347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200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750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62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419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719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10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193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D75ED-ECAB-8349-B1D0-3CECEF9845B6}" type="datetimeFigureOut">
              <a:rPr lang="en-US" smtClean="0"/>
              <a:t>11/19/15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4A855-4F9D-FB49-970A-350D8F533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40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7qWbsRppVo" TargetMode="External"/><Relationship Id="rId4" Type="http://schemas.openxmlformats.org/officeDocument/2006/relationships/hyperlink" Target="https://www.youtube.com/watch?v=WfEeId9p2pE" TargetMode="External"/><Relationship Id="rId5" Type="http://schemas.openxmlformats.org/officeDocument/2006/relationships/hyperlink" Target="https://www.youtube.com/watch?v=ycNUNGbubPk" TargetMode="External"/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smallarmssurvey.org/about-us/multimedia/photo-essays/photo-essay-south-sudan-overview/photo-essay-south-suda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98605" y="840259"/>
            <a:ext cx="99719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Nei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Ti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Naath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, The 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: Then and Now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85103" y="5708822"/>
            <a:ext cx="105650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Elaine Forde				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Elaine.Forde@uwtsd.ac.uk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5939" y="1460273"/>
            <a:ext cx="6104238" cy="4182533"/>
          </a:xfrm>
          <a:prstGeom prst="rect">
            <a:avLst/>
          </a:prstGeom>
          <a:effectLst>
            <a:softEdge rad="165100"/>
          </a:effectLst>
        </p:spPr>
      </p:pic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0945" y="153637"/>
            <a:ext cx="1144929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Evans-Pritchard’s </a:t>
            </a:r>
            <a:r>
              <a:rPr lang="en-US" sz="24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</a:t>
            </a:r>
            <a:r>
              <a:rPr lang="en-US" sz="2400" b="1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endParaRPr lang="en-US" sz="24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Structural-Functionalism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Oriented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towards sociological issues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Looking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for comparable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institutions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Colonial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context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Anglo-Egyptian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Government of the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Sudan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Misunderstandings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about the nature of power in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society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Brutal Pacification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Ethics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Evans-Pritchard carefully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avoided gathering information to assist the regime (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Graeber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2006)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Evans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Pritchard never fully acknowledged his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positionality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(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Rosaldo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, 1986)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Ethnography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Written unselfconsciously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in the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“ethnographic present”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Importance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of cattle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attitudes to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time and space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Abstract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models to explain the political structure (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segmentary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lineage theory)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9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122363"/>
            <a:ext cx="9144000" cy="2387600"/>
          </a:xfrm>
        </p:spPr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56754" y="195943"/>
            <a:ext cx="12205062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Sharon E. Hutchinson</a:t>
            </a:r>
          </a:p>
          <a:p>
            <a:endParaRPr lang="en-US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1996. </a:t>
            </a:r>
            <a:r>
              <a:rPr lang="en-US" b="1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Dilemmas: Coping with Money, War and the State. </a:t>
            </a:r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Berkeley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University </a:t>
            </a:r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of California Press.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2015. "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Violence, Legitimacy and Prophecy: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Struggles with Uncertainty in South Sudan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.” American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Ethnologist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42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(3): 415-430.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2011. “Uncertain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Ethics: Researching War in Sudan.” In Researching Violence in Africa: Ethical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and Methodological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Challenges. John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Pottier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Laura Hammond &amp; Christopher Cramer,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editors. Leiden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Netherlands: Brill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Publishers pp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79-93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2000. “Substance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and Identity: The Changing Material Bases of ‘Relatedness’ among the Sudanese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.” In Cultures of Relatedness. Janet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Carsten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editor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Cambridge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UK: Cambridge University Press,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pp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82-108.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2000. “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Ethnicity Militarized.” Anthropology Today 16:3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pp. 6-13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1994. “On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Conquest” Current Anthropology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35:5 pp.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643-651.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1992. “The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Cattle of Money and the Cattle of Girls among 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1930-1983.” American Ethnologist 19:2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pp. 294-316.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1991. “War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through the Eyes of the Dispossessed: Three Stories of Survival.” Disasters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15:2 pp. 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166-171.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1990. “Rising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Divorce among 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1936-1983.” Man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25: pp. 393-411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87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9615" y="173367"/>
            <a:ext cx="102950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context for Hutchinson’s</a:t>
            </a:r>
            <a:r>
              <a:rPr lang="en-US" dirty="0" smtClean="0"/>
              <a:t> </a:t>
            </a:r>
            <a:r>
              <a:rPr lang="en-US" sz="30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3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Fieldwork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615" y="727365"/>
            <a:ext cx="759278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Theoretical 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Orientations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Political Economy- How 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engaged with the wider Sudan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Cultural change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Positioning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“[In the </a:t>
            </a:r>
            <a:r>
              <a:rPr lang="en-US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] regional variations of culture and history are likewise played down in favor of a generalized image of a timeless social order. More striking is the absence of alternative voices—particularly feminine voices—in his portrayal of </a:t>
            </a:r>
            <a:r>
              <a:rPr lang="en-US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social experience.”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(Hutchinson, 1996: 31)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married but without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children, not considered fully adult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privileged western academic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Not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Islamic or Arab, therefore not necessary mistrusted by 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Fieldwork</a:t>
            </a:r>
            <a:endParaRPr lang="en-US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Late 1970s; December 1980-February 1983; trips from 1990-1992.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Political context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Civil war between Northern and Southern Sudan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Sudan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ruled from Khartoum by Arab, Islamic elite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Imposition of Sharia Law, incompatible with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society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Resources, Oil, and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Jonglei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Canal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project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3391" y="3354717"/>
            <a:ext cx="4417044" cy="3312783"/>
          </a:xfrm>
          <a:prstGeom prst="rect">
            <a:avLst/>
          </a:prstGeom>
          <a:effectLst>
            <a:softEdge rad="88900"/>
          </a:effectLst>
        </p:spPr>
      </p:pic>
    </p:spTree>
    <p:extLst>
      <p:ext uri="{BB962C8B-B14F-4D97-AF65-F5344CB8AC3E}">
        <p14:creationId xmlns:p14="http://schemas.microsoft.com/office/powerpoint/2010/main" val="81154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64690"/>
            <a:ext cx="8981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Conflict in Sudan to the 1990s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4640" y="931777"/>
            <a:ext cx="1130681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1820: Sudan is conquered by Turkey and Egypt.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1881: Rebellion against the Turkish-Egyptian administration.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1882: The British invade Sudan.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1885: An Islamic state is founded in Sudan.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1899: Sudan is governed by British-Egyptian rule.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1955: Revolt and start of the civil war.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1956: Sudan gains independence. 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1958: A military coup takes place in Sudan. The civilian government is removed.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1962: The civil war breaks out in the southern (mainly Christian/African) parts of Sudan.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1964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People of Sudan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rebel.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military junta falls after a communist general strike. A national government is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formed.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1969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New military coup placing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Jaafar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Numeiri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at power.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1972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A peace agreement is signed in Addis Ababa. The southern Sudan achieves partly self-governance.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1978: Large findings of oil are made in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Bentiu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southern Sudan. 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1983: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Numieri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introduces the Islamic Sharia law to Sudan leading to a new breakout of the civil war in the Christian south. In the south the forces are led by the Sudan People's Liberation Movement (SPLM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).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/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1985: President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Numieri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is removed from power in a military coup.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1986: A civilian government is made in an effort to restore peace after general elections.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1989: Al-Bashir and his Islamic Front (NIC) takes power in a military coup.</a:t>
            </a:r>
            <a:b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1995: The Sudanese government are accused of being part of an attempt on the life of Egyptian prime minister Mubarak. UN decides on sanctions against Sudan.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8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122363"/>
            <a:ext cx="9144000" cy="2387600"/>
          </a:xfrm>
        </p:spPr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55986" y="177699"/>
            <a:ext cx="88320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“T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he 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”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5986" y="671691"/>
            <a:ext cx="59068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Hutchinson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portrayed the regional variations of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Nuerland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Jikany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; 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Gaajok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Western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Leek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;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Tharlual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Avoids distorted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generalisations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about “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Culture”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were more progressive, adopted and appropriated new styles, garments and items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Western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were more traditional. And prided themselves on being the “true”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Eastern movements across the White Nile in the nineteenth century caused thousands of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neighbouring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Dinka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and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Anuak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to be assimilated into the “Eastern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”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Civil war affected the 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more acutely, over 40,000 fled to Ethiopia. 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Severe flooding though the 1960s meant that the Western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were not as affected by war.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As late as 1983 Western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resisted the conversion to Christianity that had swept the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Eastern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2870" y="250516"/>
            <a:ext cx="6052931" cy="5607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62870" y="6023113"/>
            <a:ext cx="58640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Tribal map of South Sudan. Taken from </a:t>
            </a:r>
            <a:r>
              <a:rPr lang="en-US" sz="12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JiengJang’s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blog: https://</a:t>
            </a:r>
            <a:r>
              <a:rPr lang="en-US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jiengjang.wordpress.com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/</a:t>
            </a:r>
            <a:endParaRPr lang="en-US" sz="1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46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122363"/>
            <a:ext cx="9144000" cy="2387600"/>
          </a:xfrm>
        </p:spPr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11972" y="131569"/>
            <a:ext cx="88320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Cattle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35154"/>
            <a:ext cx="116644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Cattle are still very important to the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and are socially efficacious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Bridewealth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is still paid in cattle, though perhaps as few as 3 or 4.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 market in cattle began to be opened up from the 1930s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Fattened oxen were valuable to the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British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did not sell cattle: Cattle and money were not commensurate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Court fines, livestock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auctions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Cattle and money began to be increasingly interchangeable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07963"/>
            <a:ext cx="4127500" cy="291676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564" y="236391"/>
            <a:ext cx="4258874" cy="553100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405564" y="5807319"/>
            <a:ext cx="461660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</a:lstStyle>
          <a:p>
            <a:r>
              <a:rPr lang="en-US" sz="2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Bride. </a:t>
            </a:r>
            <a:r>
              <a:rPr lang="en-US"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By Gloria </a:t>
            </a:r>
            <a:r>
              <a:rPr lang="en-US" sz="24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Ssali</a:t>
            </a:r>
            <a:endParaRPr lang="en-US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91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122363"/>
            <a:ext cx="9144000" cy="2387600"/>
          </a:xfrm>
        </p:spPr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76980" y="83684"/>
            <a:ext cx="879003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Money, paper and guns</a:t>
            </a:r>
            <a:endParaRPr lang="en-US" sz="3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6980" y="635317"/>
            <a:ext cx="775307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“Paper”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Increase in official government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Becoming a greater part of everyday life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Untrusted as money (</a:t>
            </a:r>
            <a:r>
              <a:rPr lang="en-US" i="1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yiou</a:t>
            </a:r>
            <a:r>
              <a:rPr lang="en-US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-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coins)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“Money has no blood”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Not always commensurate with other spheres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Cattle of girls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– obligations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Cattle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of money-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bought with only some monies, gifting 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Money Cattle- substituted for portions of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bridewealth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Money of Cattle- obligations, collective resource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Money of work- individually owned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Guns increasingly valuable, and available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Collectively owned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Becoming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part of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bridewealth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system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Redefining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- pollution states.</a:t>
            </a:r>
          </a:p>
          <a:p>
            <a:endParaRPr lang="en-US" i="1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</a:t>
            </a:r>
            <a:r>
              <a:rPr lang="en-US" i="1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i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experiences of increasing vulnerability to gun warfare were symbolically transformed into assertions of greater individual control over the social and spiritual consequences of homicide”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(Hutchinson, 1996: 157)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32" y="1122363"/>
            <a:ext cx="5457295" cy="3310759"/>
          </a:xfrm>
          <a:prstGeom prst="rect">
            <a:avLst/>
          </a:prstGeom>
          <a:effectLst>
            <a:softEdge rad="228600"/>
          </a:effectLst>
        </p:spPr>
      </p:pic>
      <p:sp>
        <p:nvSpPr>
          <p:cNvPr id="7" name="TextBox 6"/>
          <p:cNvSpPr txBox="1"/>
          <p:nvPr/>
        </p:nvSpPr>
        <p:spPr>
          <a:xfrm>
            <a:off x="6592332" y="4594637"/>
            <a:ext cx="5457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Luo </a:t>
            </a:r>
            <a:r>
              <a:rPr lang="en-US" sz="12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1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 man in </a:t>
            </a:r>
            <a:r>
              <a:rPr lang="en-US" sz="12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Jonglei</a:t>
            </a:r>
            <a:r>
              <a:rPr lang="en-US" sz="1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 Image 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from  http://</a:t>
            </a:r>
            <a:r>
              <a:rPr lang="en-US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upperniletimes.net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/letters/letter-from-freedom-fighter-</a:t>
            </a:r>
            <a:r>
              <a:rPr lang="en-US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puok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-</a:t>
            </a:r>
            <a:r>
              <a:rPr lang="en-US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goar</a:t>
            </a:r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/attachment/a-youth-from-the-luo-nuer-tribe-carries-his-gun-as-he-walks-home-in-yuai-uror-county/</a:t>
            </a:r>
          </a:p>
        </p:txBody>
      </p:sp>
    </p:spTree>
    <p:extLst>
      <p:ext uri="{BB962C8B-B14F-4D97-AF65-F5344CB8AC3E}">
        <p14:creationId xmlns:p14="http://schemas.microsoft.com/office/powerpoint/2010/main" val="149989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4822" y="171232"/>
            <a:ext cx="82590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Blood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4822" y="817563"/>
            <a:ext cx="1201717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Influence from the North has changed notions to do with kinship and incest.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New explanations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for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Ruaal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- incest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“Blood” 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Blood is different (they are different sort of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		people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	“Arabs” eat raw meat 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Circumcision is not practiced by the 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Christianity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Eastern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—progressive image (change)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Adam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and Eve story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Bridewealth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systems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“Arabs” marry with money, not cattle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Money is bloodless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	“The blood of the cow kills those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who commit incest”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	</a:t>
            </a:r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Bridewealth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system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debated</a:t>
            </a:r>
            <a:r>
              <a:rPr lang="en-US" dirty="0"/>
              <a:t>	</a:t>
            </a: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836" y="1199103"/>
            <a:ext cx="5565288" cy="37333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70836" y="4932484"/>
            <a:ext cx="5565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men dancing at a wedding. Image taken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from  University of Wisconsin, Madison Library</a:t>
            </a:r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21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81531"/>
            <a:ext cx="91587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Personhood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91328" y="735529"/>
            <a:ext cx="765727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Gender relations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Court system muted the distinction between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paters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and genitors in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favour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of a blood-based idiom, similar to a mother’s relationship with her children.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court system eroded the flexibility that women had with regard to marriage and procreative obligation. 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Women converted cattle to food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Men prohibited from consuming milk they had obtained from the cow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Symbolic role of women in separating men from cattle- power and 	dignity of male position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Initiation</a:t>
            </a:r>
          </a:p>
          <a:p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War: scarcity of food and cattle reduced frequency of initiations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Bull boys- uninitiated adult males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Age-set rules still applied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Western-style Government-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Paper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SPLA outlawed initiation rites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Age-set rules still 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applied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9928" y="735529"/>
            <a:ext cx="3867150" cy="4762500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5" name="TextBox 4"/>
          <p:cNvSpPr txBox="1"/>
          <p:nvPr/>
        </p:nvSpPr>
        <p:spPr>
          <a:xfrm>
            <a:off x="8014425" y="5567621"/>
            <a:ext cx="38926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Gaar</a:t>
            </a:r>
            <a:r>
              <a:rPr lang="en-US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  <a:r>
              <a:rPr lang="en-US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Image taken from http://</a:t>
            </a:r>
            <a:r>
              <a:rPr lang="en-US" sz="16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kwekudee-tripdownmemorylane.blogspot.co.uk</a:t>
            </a:r>
            <a:r>
              <a:rPr lang="en-US" sz="1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/2012/10/nuer-people-one-of-africas-most-skilled_6251.html</a:t>
            </a:r>
          </a:p>
        </p:txBody>
      </p:sp>
    </p:spTree>
    <p:extLst>
      <p:ext uri="{BB962C8B-B14F-4D97-AF65-F5344CB8AC3E}">
        <p14:creationId xmlns:p14="http://schemas.microsoft.com/office/powerpoint/2010/main" val="127397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496" y="0"/>
            <a:ext cx="90850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1998- Present. Conflict and Displacement in Sudan</a:t>
            </a:r>
            <a:endParaRPr lang="en-US" sz="2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496" y="323851"/>
            <a:ext cx="11069053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1998: USA launches a missile attack on a chemical plant in Khartoum. Civilians are killed in the attack.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1998: A new constitution in Sudan.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1999: The president dissolves the national assembly and declares state of emergency.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1999: Sudan start an export of oil assisted by China, Canada, Sweden and other countries.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2001: Hunger and famine in Sudan affects 3 million people.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August 2001: The Nile river floods leaving thousands homeless in Sudan.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September 2001: the UN lifts sanctions against Sudan to support ongoing peace negotiations.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October 2001: USA puts new sanctions on Sudan with accusations of Sudan's involvement with terrorism.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2001: More than 14,550 slaves are freed after pressure from human rights groups.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July 20th 2002: the government and SPLA signs a protocol to end the civil war.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July 31st 2002: Government attacks SPLA again.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October 2002: The ceasefire is confirmed again, but remains very uncertain.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February 2003: The 2 rebel groups representing the African population in Darfur starts a rebellion against the government 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January 2004: Government army strikes down on uprising in Darfur region in the Western Sudan. More than 100,000 people seeks refuge in Chad.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March 2004: UN officers reports that systematic killings on villagers are taking place in Darfur.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UN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fails to take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action.</a:t>
            </a:r>
          </a:p>
          <a:p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May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26th 2004: A historic peace agreement is signed, but the situation in Darfur remains unchanged and extremely critical.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January 9th 2005 : In Nairobi the government and rebels signs the last parts of the peace treaty for Southern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Sudan,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but the peace agreement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does not cover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Darfur region. More than 1.5 million people lost their homes since the conflict in Darfur broke out early 2003. </a:t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March 15th 2005: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UN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Security Council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sends 10,000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peace keeping soldiers to Southern Sudan.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The </a:t>
            </a:r>
            <a:r>
              <a:rPr lang="en-US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descision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does not cover 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Darfur.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/>
            </a:r>
            <a:b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2007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July - UN Security Council </a:t>
            </a:r>
            <a:r>
              <a:rPr lang="en-US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authorises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26,000-strong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peace-keeping force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for Darfur. </a:t>
            </a:r>
            <a:endParaRPr lang="en-US" sz="14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2008 Intense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fighting breaks out between northern and southern forces in disputed oil-rich town of </a:t>
            </a:r>
            <a:r>
              <a:rPr lang="en-US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Abyei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2009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December - Leaders of North and South reach deal on terms of referendum on independence due in South by 2011. 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2010 International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Criminal Court issues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arrest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warrant for President al-Bashir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on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charges of genocide.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2011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July - South Sudan gains independence.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2011 September - State of emergency declared in Blue Nile state,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100,000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said fleeing unrest. 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2011 November - Sudan accused of bombing refugee camp in </a:t>
            </a:r>
            <a:r>
              <a:rPr lang="en-US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Yida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Unity State, South Sudan.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2012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August -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655,000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have been displaced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by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fighting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in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states bordering on South Sudan, the UN reports. </a:t>
            </a:r>
          </a:p>
          <a:p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2014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December - The chief prosecutor of the International Criminal Court halts investigations into war crimes in Darfur for lack of support from the UN Security Council</a:t>
            </a:r>
            <a:r>
              <a:rPr lang="en-US" sz="1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7952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9748" y="226995"/>
            <a:ext cx="105358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Refugees, Diasporas and Migration</a:t>
            </a:r>
            <a:endParaRPr lang="en-US" sz="32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9748" y="1247384"/>
            <a:ext cx="54276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“Lost Boys”</a:t>
            </a: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1987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20,000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and </a:t>
            </a:r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Dinka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boys orphaned as a 	result of civil war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Walked over a thousand miles to Ethiopia, 	then to Kenya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refugee communities in Australia, and America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Many refugees and Lost Boys have returned to the newly independent South Sudan</a:t>
            </a: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558" y="898216"/>
            <a:ext cx="6234797" cy="3283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6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7184" y="406189"/>
            <a:ext cx="82590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Who are the </a:t>
            </a:r>
            <a:r>
              <a:rPr lang="en-US" sz="3000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sz="3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?</a:t>
            </a:r>
            <a:endParaRPr lang="en-US" sz="3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4497" y="1560786"/>
            <a:ext cx="1109892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2"/>
              </a:rPr>
              <a:t>http://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2"/>
              </a:rPr>
              <a:t>www.smallarmssurvey.org/about-us/multimedia/photo-essays/photo-essay-south-sudan-overview/photo-essay-south-sudan.html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Photo essay from the Small Arms Survey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3"/>
              </a:rPr>
              <a:t>https://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3"/>
              </a:rPr>
              <a:t>www.youtube.com/watch?v=v7qWbsRppVo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Return of the Lost Boys (1 hour)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4"/>
              </a:rPr>
              <a:t>https://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4"/>
              </a:rPr>
              <a:t>www.youtube.com/watch?v=WfEeId9p2pE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song</a:t>
            </a: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5"/>
              </a:rPr>
              <a:t>https://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  <a:hlinkClick r:id="rId5"/>
              </a:rPr>
              <a:t>www.youtube.com/watch?v=ycNUNGbubPk</a:t>
            </a:r>
            <a:endParaRPr lang="en-US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US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Nuer</a:t>
            </a:r>
            <a:r>
              <a:rPr lang="en-US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culture party in Seattle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25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805</Words>
  <Application>Microsoft Macintosh PowerPoint</Application>
  <PresentationFormat>Widescreen</PresentationFormat>
  <Paragraphs>206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Calibri Light</vt:lpstr>
      <vt:lpstr>Arial</vt:lpstr>
      <vt:lpstr>Office Theme</vt:lpstr>
      <vt:lpstr>PowerPoint Presentation</vt:lpstr>
      <vt:lpstr>PowerPoint Presentation</vt:lpstr>
      <vt:lpstr> </vt:lpstr>
      <vt:lpstr>PowerPoint Presentation</vt:lpstr>
      <vt:lpstr>PowerPoint Presentation</vt:lpstr>
      <vt:lpstr> 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31</cp:revision>
  <dcterms:created xsi:type="dcterms:W3CDTF">2015-11-16T08:54:20Z</dcterms:created>
  <dcterms:modified xsi:type="dcterms:W3CDTF">2015-11-20T02:41:58Z</dcterms:modified>
</cp:coreProperties>
</file>