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58" r:id="rId4"/>
    <p:sldId id="266" r:id="rId5"/>
    <p:sldId id="267" r:id="rId6"/>
    <p:sldId id="259" r:id="rId7"/>
    <p:sldId id="260" r:id="rId8"/>
    <p:sldId id="262" r:id="rId9"/>
    <p:sldId id="263" r:id="rId10"/>
    <p:sldId id="268" r:id="rId11"/>
    <p:sldId id="264" r:id="rId12"/>
    <p:sldId id="269" r:id="rId13"/>
    <p:sldId id="270" r:id="rId14"/>
    <p:sldId id="271" r:id="rId15"/>
    <p:sldId id="273" r:id="rId16"/>
    <p:sldId id="272" r:id="rId17"/>
    <p:sldId id="274" r:id="rId18"/>
    <p:sldId id="265" r:id="rId19"/>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5587" autoAdjust="0"/>
  </p:normalViewPr>
  <p:slideViewPr>
    <p:cSldViewPr>
      <p:cViewPr varScale="1">
        <p:scale>
          <a:sx n="45" d="100"/>
          <a:sy n="45" d="100"/>
        </p:scale>
        <p:origin x="816" y="3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1089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C6BE607-3635-4F84-BFC9-90003322F85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x-none"/>
        </a:p>
      </dgm:t>
    </dgm:pt>
    <dgm:pt modelId="{869CC2B0-BB99-4CB0-A012-1901E0A80708}">
      <dgm:prSet phldrT="[Text]" phldr="0"/>
      <dgm:spPr/>
      <dgm:t>
        <a:bodyPr/>
        <a:lstStyle/>
        <a:p>
          <a:pPr>
            <a:buNone/>
          </a:pPr>
          <a:r>
            <a:rPr lang="en-US" dirty="0">
              <a:solidFill>
                <a:schemeClr val="bg1"/>
              </a:solidFill>
            </a:rPr>
            <a:t>Maintaining Functional Ability</a:t>
          </a:r>
          <a:endParaRPr lang="x-none" dirty="0">
            <a:solidFill>
              <a:schemeClr val="bg1"/>
            </a:solidFill>
          </a:endParaRPr>
        </a:p>
      </dgm:t>
    </dgm:pt>
    <dgm:pt modelId="{0000F4F8-5158-4585-887A-8E2480C123E9}" type="parTrans" cxnId="{357533F7-267F-41A3-BEFC-DD4F9CE1C322}">
      <dgm:prSet/>
      <dgm:spPr/>
      <dgm:t>
        <a:bodyPr/>
        <a:lstStyle/>
        <a:p>
          <a:endParaRPr lang="x-none"/>
        </a:p>
      </dgm:t>
    </dgm:pt>
    <dgm:pt modelId="{099FBF87-FBA8-42C7-BC56-94A18C96138A}" type="sibTrans" cxnId="{357533F7-267F-41A3-BEFC-DD4F9CE1C322}">
      <dgm:prSet/>
      <dgm:spPr/>
      <dgm:t>
        <a:bodyPr/>
        <a:lstStyle/>
        <a:p>
          <a:endParaRPr lang="x-none"/>
        </a:p>
      </dgm:t>
    </dgm:pt>
    <dgm:pt modelId="{5241022D-EA2E-4339-A146-190ED82DDE43}">
      <dgm:prSet phldrT="[Text]"/>
      <dgm:spPr/>
      <dgm:t>
        <a:bodyPr/>
        <a:lstStyle/>
        <a:p>
          <a:pPr>
            <a:buFont typeface="Arial" panose="020B0604020202020204" pitchFamily="34" charset="0"/>
            <a:buChar char="•"/>
          </a:pPr>
          <a:r>
            <a:rPr lang="en-US" dirty="0">
              <a:solidFill>
                <a:schemeClr val="bg1"/>
              </a:solidFill>
            </a:rPr>
            <a:t>Functional ability comprises of mobility, self-care, and daily activity performance </a:t>
          </a:r>
          <a:r>
            <a:rPr lang="sv-SE" dirty="0">
              <a:solidFill>
                <a:schemeClr val="bg1"/>
              </a:solidFill>
            </a:rPr>
            <a:t>(Narsakka, Suhonen and Stolt, 2021)</a:t>
          </a:r>
          <a:r>
            <a:rPr lang="en-US" dirty="0">
              <a:solidFill>
                <a:schemeClr val="bg1"/>
              </a:solidFill>
            </a:rPr>
            <a:t>.</a:t>
          </a:r>
          <a:endParaRPr lang="x-none" dirty="0">
            <a:solidFill>
              <a:schemeClr val="bg1"/>
            </a:solidFill>
          </a:endParaRPr>
        </a:p>
      </dgm:t>
    </dgm:pt>
    <dgm:pt modelId="{790F68DB-14BE-4903-AD8D-58BC5B2CCE1F}" type="parTrans" cxnId="{ECF317A0-AECF-4A44-A7E9-94DEBB36E282}">
      <dgm:prSet/>
      <dgm:spPr/>
      <dgm:t>
        <a:bodyPr/>
        <a:lstStyle/>
        <a:p>
          <a:endParaRPr lang="x-none"/>
        </a:p>
      </dgm:t>
    </dgm:pt>
    <dgm:pt modelId="{8F829654-EACB-4BE7-B7F7-ADC419AB992F}" type="sibTrans" cxnId="{ECF317A0-AECF-4A44-A7E9-94DEBB36E282}">
      <dgm:prSet/>
      <dgm:spPr/>
      <dgm:t>
        <a:bodyPr/>
        <a:lstStyle/>
        <a:p>
          <a:endParaRPr lang="x-none"/>
        </a:p>
      </dgm:t>
    </dgm:pt>
    <dgm:pt modelId="{A2335F5B-81EF-47D2-9518-0B0714E9402E}">
      <dgm:prSet/>
      <dgm:spPr/>
      <dgm:t>
        <a:bodyPr/>
        <a:lstStyle/>
        <a:p>
          <a:pPr>
            <a:buFont typeface="Arial" panose="020B0604020202020204" pitchFamily="34" charset="0"/>
            <a:buChar char="•"/>
          </a:pPr>
          <a:r>
            <a:rPr lang="en-US" dirty="0">
              <a:solidFill>
                <a:schemeClr val="bg1"/>
              </a:solidFill>
            </a:rPr>
            <a:t>Physiotherapy, mobility aids, and routines are usually offered in residential houses for adult care </a:t>
          </a:r>
          <a:r>
            <a:rPr lang="en-GB" dirty="0">
              <a:solidFill>
                <a:schemeClr val="bg1"/>
              </a:solidFill>
            </a:rPr>
            <a:t>(</a:t>
          </a:r>
          <a:r>
            <a:rPr lang="en-GB" dirty="0" err="1">
              <a:solidFill>
                <a:schemeClr val="bg1"/>
              </a:solidFill>
            </a:rPr>
            <a:t>Meulenbroeks</a:t>
          </a:r>
          <a:r>
            <a:rPr lang="en-GB" dirty="0">
              <a:solidFill>
                <a:schemeClr val="bg1"/>
              </a:solidFill>
            </a:rPr>
            <a:t> et al., 2022)</a:t>
          </a:r>
          <a:r>
            <a:rPr lang="en-US" dirty="0">
              <a:solidFill>
                <a:schemeClr val="bg1"/>
              </a:solidFill>
            </a:rPr>
            <a:t>.</a:t>
          </a:r>
          <a:endParaRPr lang="x-none" dirty="0">
            <a:solidFill>
              <a:schemeClr val="bg1"/>
            </a:solidFill>
          </a:endParaRPr>
        </a:p>
      </dgm:t>
    </dgm:pt>
    <dgm:pt modelId="{BA250D01-A771-40B0-9BA1-1C25EC2807D3}" type="parTrans" cxnId="{F184B4BC-B486-45E1-A6A6-4EDD6668B930}">
      <dgm:prSet/>
      <dgm:spPr/>
      <dgm:t>
        <a:bodyPr/>
        <a:lstStyle/>
        <a:p>
          <a:endParaRPr lang="x-none"/>
        </a:p>
      </dgm:t>
    </dgm:pt>
    <dgm:pt modelId="{ED34465D-2043-47BD-8E17-8068A8723D9C}" type="sibTrans" cxnId="{F184B4BC-B486-45E1-A6A6-4EDD6668B930}">
      <dgm:prSet/>
      <dgm:spPr/>
      <dgm:t>
        <a:bodyPr/>
        <a:lstStyle/>
        <a:p>
          <a:endParaRPr lang="x-none"/>
        </a:p>
      </dgm:t>
    </dgm:pt>
    <dgm:pt modelId="{73F87A19-B0E6-4B41-AAF7-D5A162D9765A}">
      <dgm:prSet/>
      <dgm:spPr/>
      <dgm:t>
        <a:bodyPr/>
        <a:lstStyle/>
        <a:p>
          <a:pPr>
            <a:buFont typeface="Arial" panose="020B0604020202020204" pitchFamily="34" charset="0"/>
            <a:buChar char="•"/>
          </a:pPr>
          <a:r>
            <a:rPr lang="sv-SE" dirty="0">
              <a:solidFill>
                <a:schemeClr val="bg1"/>
              </a:solidFill>
            </a:rPr>
            <a:t>Narsakka, Suhonen and Stolt (2021) critiqued that d</a:t>
          </a:r>
          <a:r>
            <a:rPr lang="en-US" dirty="0" err="1">
              <a:solidFill>
                <a:schemeClr val="bg1"/>
              </a:solidFill>
            </a:rPr>
            <a:t>ependence</a:t>
          </a:r>
          <a:r>
            <a:rPr lang="en-US" dirty="0">
              <a:solidFill>
                <a:schemeClr val="bg1"/>
              </a:solidFill>
            </a:rPr>
            <a:t> on the help of staff members may decrease self-confidence and competence.</a:t>
          </a:r>
          <a:endParaRPr lang="x-none" dirty="0">
            <a:solidFill>
              <a:schemeClr val="bg1"/>
            </a:solidFill>
          </a:endParaRPr>
        </a:p>
      </dgm:t>
    </dgm:pt>
    <dgm:pt modelId="{1D970B8C-7AA2-450D-BF5E-607D91F9E625}" type="parTrans" cxnId="{F746B4A6-357F-448F-A8C0-01E2A18D8A4C}">
      <dgm:prSet/>
      <dgm:spPr/>
      <dgm:t>
        <a:bodyPr/>
        <a:lstStyle/>
        <a:p>
          <a:endParaRPr lang="x-none"/>
        </a:p>
      </dgm:t>
    </dgm:pt>
    <dgm:pt modelId="{F7DD6636-B7A8-4BAE-B8F3-88064303264B}" type="sibTrans" cxnId="{F746B4A6-357F-448F-A8C0-01E2A18D8A4C}">
      <dgm:prSet/>
      <dgm:spPr/>
      <dgm:t>
        <a:bodyPr/>
        <a:lstStyle/>
        <a:p>
          <a:endParaRPr lang="x-none"/>
        </a:p>
      </dgm:t>
    </dgm:pt>
    <dgm:pt modelId="{0DB6B146-A844-4623-AE81-73CB5B1CF161}">
      <dgm:prSet/>
      <dgm:spPr/>
      <dgm:t>
        <a:bodyPr/>
        <a:lstStyle/>
        <a:p>
          <a:pPr>
            <a:buFont typeface="Arial" panose="020B0604020202020204" pitchFamily="34" charset="0"/>
            <a:buChar char="•"/>
          </a:pPr>
          <a:r>
            <a:rPr lang="en-US" dirty="0">
              <a:solidFill>
                <a:schemeClr val="bg1"/>
              </a:solidFill>
            </a:rPr>
            <a:t>Independence and not passive dependence should be encouraged. Activity Theory proposes keeping an elderly person fit and active based on further involvement at work promotes wellbeing and delays deterioration in residential environments.</a:t>
          </a:r>
          <a:endParaRPr lang="x-none" dirty="0">
            <a:solidFill>
              <a:schemeClr val="bg1"/>
            </a:solidFill>
          </a:endParaRPr>
        </a:p>
      </dgm:t>
    </dgm:pt>
    <dgm:pt modelId="{3B357D09-712D-48AB-AF4B-D9F3B5605EF0}" type="parTrans" cxnId="{BA2EDF04-1A96-41CD-8726-65E89C8BA81D}">
      <dgm:prSet/>
      <dgm:spPr/>
      <dgm:t>
        <a:bodyPr/>
        <a:lstStyle/>
        <a:p>
          <a:endParaRPr lang="x-none"/>
        </a:p>
      </dgm:t>
    </dgm:pt>
    <dgm:pt modelId="{AE14F5FD-16DF-4C0A-86F9-FD4B7794843F}" type="sibTrans" cxnId="{BA2EDF04-1A96-41CD-8726-65E89C8BA81D}">
      <dgm:prSet/>
      <dgm:spPr/>
      <dgm:t>
        <a:bodyPr/>
        <a:lstStyle/>
        <a:p>
          <a:endParaRPr lang="x-none"/>
        </a:p>
      </dgm:t>
    </dgm:pt>
    <dgm:pt modelId="{6389B145-E39C-4A0E-BBBB-1F5DED660A79}">
      <dgm:prSet/>
      <dgm:spPr/>
      <dgm:t>
        <a:bodyPr/>
        <a:lstStyle/>
        <a:p>
          <a:r>
            <a:rPr lang="en-GB" dirty="0" err="1">
              <a:solidFill>
                <a:schemeClr val="bg1"/>
              </a:solidFill>
            </a:rPr>
            <a:t>Meulenbroeks</a:t>
          </a:r>
          <a:r>
            <a:rPr lang="en-GB" dirty="0">
              <a:solidFill>
                <a:schemeClr val="bg1"/>
              </a:solidFill>
            </a:rPr>
            <a:t> et al., (2022) mentioned that t</a:t>
          </a:r>
          <a:r>
            <a:rPr lang="en-US" b="0" i="0" dirty="0">
              <a:solidFill>
                <a:schemeClr val="bg1"/>
              </a:solidFill>
              <a:effectLst/>
              <a:latin typeface="+mn-lt"/>
              <a:ea typeface="+mn-ea"/>
              <a:cs typeface="+mn-cs"/>
            </a:rPr>
            <a:t>he existing local and national care and support services including residential care, community support and multidisciplinary interventions fulfil the needs of older people in terms of care support and help provision through </a:t>
          </a:r>
          <a:r>
            <a:rPr lang="en-US" b="0" i="0" dirty="0" err="1">
              <a:solidFill>
                <a:schemeClr val="bg1"/>
              </a:solidFill>
              <a:effectLst/>
              <a:latin typeface="+mn-lt"/>
              <a:ea typeface="+mn-ea"/>
              <a:cs typeface="+mn-cs"/>
            </a:rPr>
            <a:t>organisation</a:t>
          </a:r>
          <a:r>
            <a:rPr lang="en-US" b="0" i="0" dirty="0">
              <a:solidFill>
                <a:schemeClr val="bg1"/>
              </a:solidFill>
              <a:effectLst/>
              <a:latin typeface="+mn-lt"/>
              <a:ea typeface="+mn-ea"/>
              <a:cs typeface="+mn-cs"/>
            </a:rPr>
            <a:t>, regulation and individual person-</a:t>
          </a:r>
          <a:r>
            <a:rPr lang="en-US" b="0" i="0" dirty="0" err="1">
              <a:solidFill>
                <a:schemeClr val="bg1"/>
              </a:solidFill>
              <a:effectLst/>
              <a:latin typeface="+mn-lt"/>
              <a:ea typeface="+mn-ea"/>
              <a:cs typeface="+mn-cs"/>
            </a:rPr>
            <a:t>centred</a:t>
          </a:r>
          <a:r>
            <a:rPr lang="en-US" b="0" i="0" dirty="0">
              <a:solidFill>
                <a:schemeClr val="bg1"/>
              </a:solidFill>
              <a:effectLst/>
              <a:latin typeface="+mn-lt"/>
              <a:ea typeface="+mn-ea"/>
              <a:cs typeface="+mn-cs"/>
            </a:rPr>
            <a:t> assistance.</a:t>
          </a:r>
          <a:endParaRPr lang="x-none" dirty="0">
            <a:solidFill>
              <a:schemeClr val="bg1"/>
            </a:solidFill>
          </a:endParaRPr>
        </a:p>
      </dgm:t>
    </dgm:pt>
    <dgm:pt modelId="{BBE13BFC-7C04-4AED-93A2-6884A375057D}" type="parTrans" cxnId="{4F5363FB-3C11-4CAE-9D77-B120B0FDC648}">
      <dgm:prSet/>
      <dgm:spPr/>
      <dgm:t>
        <a:bodyPr/>
        <a:lstStyle/>
        <a:p>
          <a:endParaRPr lang="x-none"/>
        </a:p>
      </dgm:t>
    </dgm:pt>
    <dgm:pt modelId="{027A1F09-CF11-42A7-95F2-AAEC4FA4FFD0}" type="sibTrans" cxnId="{4F5363FB-3C11-4CAE-9D77-B120B0FDC648}">
      <dgm:prSet/>
      <dgm:spPr/>
      <dgm:t>
        <a:bodyPr/>
        <a:lstStyle/>
        <a:p>
          <a:endParaRPr lang="x-none"/>
        </a:p>
      </dgm:t>
    </dgm:pt>
    <dgm:pt modelId="{FDD4E841-3730-4DE3-B5C5-73D6FCAA735F}" type="pres">
      <dgm:prSet presAssocID="{2C6BE607-3635-4F84-BFC9-90003322F851}" presName="diagram" presStyleCnt="0">
        <dgm:presLayoutVars>
          <dgm:dir/>
          <dgm:resizeHandles val="exact"/>
        </dgm:presLayoutVars>
      </dgm:prSet>
      <dgm:spPr/>
    </dgm:pt>
    <dgm:pt modelId="{890BF217-32E1-48F5-B4EE-0160A3414A15}" type="pres">
      <dgm:prSet presAssocID="{869CC2B0-BB99-4CB0-A012-1901E0A80708}" presName="node" presStyleLbl="node1" presStyleIdx="0" presStyleCnt="1" custScaleX="148406">
        <dgm:presLayoutVars>
          <dgm:bulletEnabled val="1"/>
        </dgm:presLayoutVars>
      </dgm:prSet>
      <dgm:spPr/>
    </dgm:pt>
  </dgm:ptLst>
  <dgm:cxnLst>
    <dgm:cxn modelId="{BA2EDF04-1A96-41CD-8726-65E89C8BA81D}" srcId="{869CC2B0-BB99-4CB0-A012-1901E0A80708}" destId="{0DB6B146-A844-4623-AE81-73CB5B1CF161}" srcOrd="3" destOrd="0" parTransId="{3B357D09-712D-48AB-AF4B-D9F3B5605EF0}" sibTransId="{AE14F5FD-16DF-4C0A-86F9-FD4B7794843F}"/>
    <dgm:cxn modelId="{40264036-0CBE-4685-ABB6-D83056EDDB77}" type="presOf" srcId="{2C6BE607-3635-4F84-BFC9-90003322F851}" destId="{FDD4E841-3730-4DE3-B5C5-73D6FCAA735F}" srcOrd="0" destOrd="0" presId="urn:microsoft.com/office/officeart/2005/8/layout/default"/>
    <dgm:cxn modelId="{3035BE64-DC9E-4FAB-A223-9E824AA846AD}" type="presOf" srcId="{73F87A19-B0E6-4B41-AAF7-D5A162D9765A}" destId="{890BF217-32E1-48F5-B4EE-0160A3414A15}" srcOrd="0" destOrd="3" presId="urn:microsoft.com/office/officeart/2005/8/layout/default"/>
    <dgm:cxn modelId="{501DC444-145F-4473-B46D-9F4E46A671B1}" type="presOf" srcId="{869CC2B0-BB99-4CB0-A012-1901E0A80708}" destId="{890BF217-32E1-48F5-B4EE-0160A3414A15}" srcOrd="0" destOrd="0" presId="urn:microsoft.com/office/officeart/2005/8/layout/default"/>
    <dgm:cxn modelId="{9913B681-BC38-4EBA-B334-1B1072F296D2}" type="presOf" srcId="{0DB6B146-A844-4623-AE81-73CB5B1CF161}" destId="{890BF217-32E1-48F5-B4EE-0160A3414A15}" srcOrd="0" destOrd="4" presId="urn:microsoft.com/office/officeart/2005/8/layout/default"/>
    <dgm:cxn modelId="{ECF317A0-AECF-4A44-A7E9-94DEBB36E282}" srcId="{869CC2B0-BB99-4CB0-A012-1901E0A80708}" destId="{5241022D-EA2E-4339-A146-190ED82DDE43}" srcOrd="0" destOrd="0" parTransId="{790F68DB-14BE-4903-AD8D-58BC5B2CCE1F}" sibTransId="{8F829654-EACB-4BE7-B7F7-ADC419AB992F}"/>
    <dgm:cxn modelId="{F746B4A6-357F-448F-A8C0-01E2A18D8A4C}" srcId="{869CC2B0-BB99-4CB0-A012-1901E0A80708}" destId="{73F87A19-B0E6-4B41-AAF7-D5A162D9765A}" srcOrd="2" destOrd="0" parTransId="{1D970B8C-7AA2-450D-BF5E-607D91F9E625}" sibTransId="{F7DD6636-B7A8-4BAE-B8F3-88064303264B}"/>
    <dgm:cxn modelId="{76B522AE-CC20-41C4-8FCA-E477DB646137}" type="presOf" srcId="{6389B145-E39C-4A0E-BBBB-1F5DED660A79}" destId="{890BF217-32E1-48F5-B4EE-0160A3414A15}" srcOrd="0" destOrd="5" presId="urn:microsoft.com/office/officeart/2005/8/layout/default"/>
    <dgm:cxn modelId="{F184B4BC-B486-45E1-A6A6-4EDD6668B930}" srcId="{869CC2B0-BB99-4CB0-A012-1901E0A80708}" destId="{A2335F5B-81EF-47D2-9518-0B0714E9402E}" srcOrd="1" destOrd="0" parTransId="{BA250D01-A771-40B0-9BA1-1C25EC2807D3}" sibTransId="{ED34465D-2043-47BD-8E17-8068A8723D9C}"/>
    <dgm:cxn modelId="{4B47FAE4-771A-47B1-9531-618C60FB3757}" type="presOf" srcId="{5241022D-EA2E-4339-A146-190ED82DDE43}" destId="{890BF217-32E1-48F5-B4EE-0160A3414A15}" srcOrd="0" destOrd="1" presId="urn:microsoft.com/office/officeart/2005/8/layout/default"/>
    <dgm:cxn modelId="{7D60BEEB-3A1A-48A8-8001-9770EC26661D}" type="presOf" srcId="{A2335F5B-81EF-47D2-9518-0B0714E9402E}" destId="{890BF217-32E1-48F5-B4EE-0160A3414A15}" srcOrd="0" destOrd="2" presId="urn:microsoft.com/office/officeart/2005/8/layout/default"/>
    <dgm:cxn modelId="{357533F7-267F-41A3-BEFC-DD4F9CE1C322}" srcId="{2C6BE607-3635-4F84-BFC9-90003322F851}" destId="{869CC2B0-BB99-4CB0-A012-1901E0A80708}" srcOrd="0" destOrd="0" parTransId="{0000F4F8-5158-4585-887A-8E2480C123E9}" sibTransId="{099FBF87-FBA8-42C7-BC56-94A18C96138A}"/>
    <dgm:cxn modelId="{4F5363FB-3C11-4CAE-9D77-B120B0FDC648}" srcId="{869CC2B0-BB99-4CB0-A012-1901E0A80708}" destId="{6389B145-E39C-4A0E-BBBB-1F5DED660A79}" srcOrd="4" destOrd="0" parTransId="{BBE13BFC-7C04-4AED-93A2-6884A375057D}" sibTransId="{027A1F09-CF11-42A7-95F2-AAEC4FA4FFD0}"/>
    <dgm:cxn modelId="{D648D245-777B-484D-B3B9-01E683C49AB0}" type="presParOf" srcId="{FDD4E841-3730-4DE3-B5C5-73D6FCAA735F}" destId="{890BF217-32E1-48F5-B4EE-0160A3414A15}" srcOrd="0" destOrd="0" presId="urn:microsoft.com/office/officeart/2005/8/layout/defaul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C6BE607-3635-4F84-BFC9-90003322F85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x-none"/>
        </a:p>
      </dgm:t>
    </dgm:pt>
    <dgm:pt modelId="{869CC2B0-BB99-4CB0-A012-1901E0A80708}">
      <dgm:prSet phldrT="[Text]" phldr="0"/>
      <dgm:spPr/>
      <dgm:t>
        <a:bodyPr/>
        <a:lstStyle/>
        <a:p>
          <a:pPr>
            <a:buNone/>
          </a:pPr>
          <a:r>
            <a:rPr lang="en-US" dirty="0"/>
            <a:t>Independence</a:t>
          </a:r>
          <a:endParaRPr lang="x-none" dirty="0"/>
        </a:p>
      </dgm:t>
    </dgm:pt>
    <dgm:pt modelId="{0000F4F8-5158-4585-887A-8E2480C123E9}" type="parTrans" cxnId="{357533F7-267F-41A3-BEFC-DD4F9CE1C322}">
      <dgm:prSet/>
      <dgm:spPr/>
      <dgm:t>
        <a:bodyPr/>
        <a:lstStyle/>
        <a:p>
          <a:endParaRPr lang="x-none"/>
        </a:p>
      </dgm:t>
    </dgm:pt>
    <dgm:pt modelId="{099FBF87-FBA8-42C7-BC56-94A18C96138A}" type="sibTrans" cxnId="{357533F7-267F-41A3-BEFC-DD4F9CE1C322}">
      <dgm:prSet/>
      <dgm:spPr/>
      <dgm:t>
        <a:bodyPr/>
        <a:lstStyle/>
        <a:p>
          <a:endParaRPr lang="x-none"/>
        </a:p>
      </dgm:t>
    </dgm:pt>
    <dgm:pt modelId="{5241022D-EA2E-4339-A146-190ED82DDE43}">
      <dgm:prSet phldrT="[Text]"/>
      <dgm:spPr/>
      <dgm:t>
        <a:bodyPr/>
        <a:lstStyle/>
        <a:p>
          <a:pPr>
            <a:buFont typeface="Arial" panose="020B0604020202020204" pitchFamily="34" charset="0"/>
            <a:buChar char="•"/>
          </a:pPr>
          <a:r>
            <a:rPr lang="en-US" dirty="0"/>
            <a:t>Independence is the capacity to control personal choices, regimens and way of life </a:t>
          </a:r>
          <a:r>
            <a:rPr lang="en-GB" dirty="0"/>
            <a:t>(Valenzuela et al., 2023)</a:t>
          </a:r>
          <a:r>
            <a:rPr lang="en-US" dirty="0"/>
            <a:t>.</a:t>
          </a:r>
          <a:endParaRPr lang="x-none" dirty="0"/>
        </a:p>
      </dgm:t>
    </dgm:pt>
    <dgm:pt modelId="{790F68DB-14BE-4903-AD8D-58BC5B2CCE1F}" type="parTrans" cxnId="{ECF317A0-AECF-4A44-A7E9-94DEBB36E282}">
      <dgm:prSet/>
      <dgm:spPr/>
      <dgm:t>
        <a:bodyPr/>
        <a:lstStyle/>
        <a:p>
          <a:endParaRPr lang="x-none"/>
        </a:p>
      </dgm:t>
    </dgm:pt>
    <dgm:pt modelId="{8F829654-EACB-4BE7-B7F7-ADC419AB992F}" type="sibTrans" cxnId="{ECF317A0-AECF-4A44-A7E9-94DEBB36E282}">
      <dgm:prSet/>
      <dgm:spPr/>
      <dgm:t>
        <a:bodyPr/>
        <a:lstStyle/>
        <a:p>
          <a:endParaRPr lang="x-none"/>
        </a:p>
      </dgm:t>
    </dgm:pt>
    <dgm:pt modelId="{E29B27C2-9943-4FE0-91CB-265C433FE151}">
      <dgm:prSet/>
      <dgm:spPr/>
      <dgm:t>
        <a:bodyPr/>
        <a:lstStyle/>
        <a:p>
          <a:pPr>
            <a:buFont typeface="Arial" panose="020B0604020202020204" pitchFamily="34" charset="0"/>
            <a:buChar char="•"/>
          </a:pPr>
          <a:r>
            <a:rPr lang="en-GB" dirty="0"/>
            <a:t>Doan et al. (2024) mentioned that </a:t>
          </a:r>
          <a:r>
            <a:rPr lang="en-US" dirty="0" err="1"/>
            <a:t>individualised</a:t>
          </a:r>
          <a:r>
            <a:rPr lang="en-US" dirty="0"/>
            <a:t> care plans may augment individual empowerment and self-confidence in adult care.</a:t>
          </a:r>
          <a:endParaRPr lang="x-none" dirty="0"/>
        </a:p>
      </dgm:t>
    </dgm:pt>
    <dgm:pt modelId="{4B2CFED3-3ED1-4923-B8F1-3A7C674F4C6A}" type="parTrans" cxnId="{110BECAA-0A92-4F37-9018-4B7C7E4292BC}">
      <dgm:prSet/>
      <dgm:spPr/>
      <dgm:t>
        <a:bodyPr/>
        <a:lstStyle/>
        <a:p>
          <a:endParaRPr lang="x-none"/>
        </a:p>
      </dgm:t>
    </dgm:pt>
    <dgm:pt modelId="{04C7485D-54C6-4587-8A03-7B0E0948F1F6}" type="sibTrans" cxnId="{110BECAA-0A92-4F37-9018-4B7C7E4292BC}">
      <dgm:prSet/>
      <dgm:spPr/>
      <dgm:t>
        <a:bodyPr/>
        <a:lstStyle/>
        <a:p>
          <a:endParaRPr lang="x-none"/>
        </a:p>
      </dgm:t>
    </dgm:pt>
    <dgm:pt modelId="{61C8C17B-7018-4B03-81C9-89EE9F3B712C}">
      <dgm:prSet/>
      <dgm:spPr/>
      <dgm:t>
        <a:bodyPr/>
        <a:lstStyle/>
        <a:p>
          <a:pPr>
            <a:buFont typeface="Arial" panose="020B0604020202020204" pitchFamily="34" charset="0"/>
            <a:buChar char="•"/>
          </a:pPr>
          <a:r>
            <a:rPr lang="en-US" dirty="0"/>
            <a:t>The institutional policies and fixed schedules could subvert independence </a:t>
          </a:r>
          <a:r>
            <a:rPr lang="en-GB" dirty="0"/>
            <a:t>(Valenzuela et al., 2023)</a:t>
          </a:r>
          <a:r>
            <a:rPr lang="en-US" dirty="0"/>
            <a:t>. </a:t>
          </a:r>
          <a:r>
            <a:rPr lang="en-US" b="0" i="0" dirty="0"/>
            <a:t>Arguments of the Continuity Theory emphasize that maintaining a lifelong routine and preference in the care homes promotes the identity and psychological stability.</a:t>
          </a:r>
          <a:endParaRPr lang="x-none" dirty="0"/>
        </a:p>
      </dgm:t>
    </dgm:pt>
    <dgm:pt modelId="{C84E7C0A-4EB7-4F58-9ED4-6D655872E601}" type="parTrans" cxnId="{2B19AD99-0B1D-48EA-BD04-D1F0B22EA3FC}">
      <dgm:prSet/>
      <dgm:spPr/>
      <dgm:t>
        <a:bodyPr/>
        <a:lstStyle/>
        <a:p>
          <a:endParaRPr lang="x-none"/>
        </a:p>
      </dgm:t>
    </dgm:pt>
    <dgm:pt modelId="{B1BDB0DA-798B-4BEE-856A-BE3B44B1B68E}" type="sibTrans" cxnId="{2B19AD99-0B1D-48EA-BD04-D1F0B22EA3FC}">
      <dgm:prSet/>
      <dgm:spPr/>
      <dgm:t>
        <a:bodyPr/>
        <a:lstStyle/>
        <a:p>
          <a:endParaRPr lang="x-none"/>
        </a:p>
      </dgm:t>
    </dgm:pt>
    <dgm:pt modelId="{74C2C652-AC82-4128-AF76-D77FD09F0789}">
      <dgm:prSet/>
      <dgm:spPr/>
      <dgm:t>
        <a:bodyPr/>
        <a:lstStyle/>
        <a:p>
          <a:pPr>
            <a:buFont typeface="Arial" panose="020B0604020202020204" pitchFamily="34" charset="0"/>
            <a:buChar char="•"/>
          </a:pPr>
          <a:r>
            <a:rPr lang="en-GB" dirty="0"/>
            <a:t>Doan et al. (2024)  argued that </a:t>
          </a:r>
          <a:r>
            <a:rPr lang="en-GB" dirty="0" err="1"/>
            <a:t>i</a:t>
          </a:r>
          <a:r>
            <a:rPr lang="en-US" dirty="0"/>
            <a:t>t usually depends on staffing ratios and </a:t>
          </a:r>
          <a:r>
            <a:rPr lang="en-US" dirty="0" err="1"/>
            <a:t>organisational</a:t>
          </a:r>
          <a:r>
            <a:rPr lang="en-US" dirty="0"/>
            <a:t> culture when it comes to level of independence.</a:t>
          </a:r>
          <a:endParaRPr lang="x-none" dirty="0"/>
        </a:p>
      </dgm:t>
    </dgm:pt>
    <dgm:pt modelId="{DBA9A560-6EF5-47EF-A585-4651829A2078}" type="parTrans" cxnId="{0F11F9DF-5B28-440D-8ED4-38C7CDE84733}">
      <dgm:prSet/>
      <dgm:spPr/>
      <dgm:t>
        <a:bodyPr/>
        <a:lstStyle/>
        <a:p>
          <a:endParaRPr lang="x-none"/>
        </a:p>
      </dgm:t>
    </dgm:pt>
    <dgm:pt modelId="{23DB5B7E-BF74-43A0-8699-AEB01BBE625B}" type="sibTrans" cxnId="{0F11F9DF-5B28-440D-8ED4-38C7CDE84733}">
      <dgm:prSet/>
      <dgm:spPr/>
      <dgm:t>
        <a:bodyPr/>
        <a:lstStyle/>
        <a:p>
          <a:endParaRPr lang="x-none"/>
        </a:p>
      </dgm:t>
    </dgm:pt>
    <dgm:pt modelId="{FDD4E841-3730-4DE3-B5C5-73D6FCAA735F}" type="pres">
      <dgm:prSet presAssocID="{2C6BE607-3635-4F84-BFC9-90003322F851}" presName="diagram" presStyleCnt="0">
        <dgm:presLayoutVars>
          <dgm:dir/>
          <dgm:resizeHandles val="exact"/>
        </dgm:presLayoutVars>
      </dgm:prSet>
      <dgm:spPr/>
    </dgm:pt>
    <dgm:pt modelId="{890BF217-32E1-48F5-B4EE-0160A3414A15}" type="pres">
      <dgm:prSet presAssocID="{869CC2B0-BB99-4CB0-A012-1901E0A80708}" presName="node" presStyleLbl="node1" presStyleIdx="0" presStyleCnt="1">
        <dgm:presLayoutVars>
          <dgm:bulletEnabled val="1"/>
        </dgm:presLayoutVars>
      </dgm:prSet>
      <dgm:spPr/>
    </dgm:pt>
  </dgm:ptLst>
  <dgm:cxnLst>
    <dgm:cxn modelId="{40264036-0CBE-4685-ABB6-D83056EDDB77}" type="presOf" srcId="{2C6BE607-3635-4F84-BFC9-90003322F851}" destId="{FDD4E841-3730-4DE3-B5C5-73D6FCAA735F}" srcOrd="0" destOrd="0" presId="urn:microsoft.com/office/officeart/2005/8/layout/default"/>
    <dgm:cxn modelId="{501DC444-145F-4473-B46D-9F4E46A671B1}" type="presOf" srcId="{869CC2B0-BB99-4CB0-A012-1901E0A80708}" destId="{890BF217-32E1-48F5-B4EE-0160A3414A15}" srcOrd="0" destOrd="0" presId="urn:microsoft.com/office/officeart/2005/8/layout/default"/>
    <dgm:cxn modelId="{9F799074-8509-4357-8864-B50FDAE1EBCB}" type="presOf" srcId="{61C8C17B-7018-4B03-81C9-89EE9F3B712C}" destId="{890BF217-32E1-48F5-B4EE-0160A3414A15}" srcOrd="0" destOrd="3" presId="urn:microsoft.com/office/officeart/2005/8/layout/default"/>
    <dgm:cxn modelId="{2B19AD99-0B1D-48EA-BD04-D1F0B22EA3FC}" srcId="{869CC2B0-BB99-4CB0-A012-1901E0A80708}" destId="{61C8C17B-7018-4B03-81C9-89EE9F3B712C}" srcOrd="2" destOrd="0" parTransId="{C84E7C0A-4EB7-4F58-9ED4-6D655872E601}" sibTransId="{B1BDB0DA-798B-4BEE-856A-BE3B44B1B68E}"/>
    <dgm:cxn modelId="{ECF317A0-AECF-4A44-A7E9-94DEBB36E282}" srcId="{869CC2B0-BB99-4CB0-A012-1901E0A80708}" destId="{5241022D-EA2E-4339-A146-190ED82DDE43}" srcOrd="0" destOrd="0" parTransId="{790F68DB-14BE-4903-AD8D-58BC5B2CCE1F}" sibTransId="{8F829654-EACB-4BE7-B7F7-ADC419AB992F}"/>
    <dgm:cxn modelId="{110BECAA-0A92-4F37-9018-4B7C7E4292BC}" srcId="{869CC2B0-BB99-4CB0-A012-1901E0A80708}" destId="{E29B27C2-9943-4FE0-91CB-265C433FE151}" srcOrd="1" destOrd="0" parTransId="{4B2CFED3-3ED1-4923-B8F1-3A7C674F4C6A}" sibTransId="{04C7485D-54C6-4587-8A03-7B0E0948F1F6}"/>
    <dgm:cxn modelId="{0F1A15C4-EB80-4DD4-B2EC-53EA238A7487}" type="presOf" srcId="{E29B27C2-9943-4FE0-91CB-265C433FE151}" destId="{890BF217-32E1-48F5-B4EE-0160A3414A15}" srcOrd="0" destOrd="2" presId="urn:microsoft.com/office/officeart/2005/8/layout/default"/>
    <dgm:cxn modelId="{354F98CC-B944-4585-A4D0-706ED768FAFF}" type="presOf" srcId="{74C2C652-AC82-4128-AF76-D77FD09F0789}" destId="{890BF217-32E1-48F5-B4EE-0160A3414A15}" srcOrd="0" destOrd="4" presId="urn:microsoft.com/office/officeart/2005/8/layout/default"/>
    <dgm:cxn modelId="{0F11F9DF-5B28-440D-8ED4-38C7CDE84733}" srcId="{869CC2B0-BB99-4CB0-A012-1901E0A80708}" destId="{74C2C652-AC82-4128-AF76-D77FD09F0789}" srcOrd="3" destOrd="0" parTransId="{DBA9A560-6EF5-47EF-A585-4651829A2078}" sibTransId="{23DB5B7E-BF74-43A0-8699-AEB01BBE625B}"/>
    <dgm:cxn modelId="{4B47FAE4-771A-47B1-9531-618C60FB3757}" type="presOf" srcId="{5241022D-EA2E-4339-A146-190ED82DDE43}" destId="{890BF217-32E1-48F5-B4EE-0160A3414A15}" srcOrd="0" destOrd="1" presId="urn:microsoft.com/office/officeart/2005/8/layout/default"/>
    <dgm:cxn modelId="{357533F7-267F-41A3-BEFC-DD4F9CE1C322}" srcId="{2C6BE607-3635-4F84-BFC9-90003322F851}" destId="{869CC2B0-BB99-4CB0-A012-1901E0A80708}" srcOrd="0" destOrd="0" parTransId="{0000F4F8-5158-4585-887A-8E2480C123E9}" sibTransId="{099FBF87-FBA8-42C7-BC56-94A18C96138A}"/>
    <dgm:cxn modelId="{D648D245-777B-484D-B3B9-01E683C49AB0}" type="presParOf" srcId="{FDD4E841-3730-4DE3-B5C5-73D6FCAA735F}" destId="{890BF217-32E1-48F5-B4EE-0160A3414A15}" srcOrd="0" destOrd="0" presId="urn:microsoft.com/office/officeart/2005/8/layout/defaul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C6BE607-3635-4F84-BFC9-90003322F85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x-none"/>
        </a:p>
      </dgm:t>
    </dgm:pt>
    <dgm:pt modelId="{869CC2B0-BB99-4CB0-A012-1901E0A80708}">
      <dgm:prSet phldrT="[Text]" phldr="0"/>
      <dgm:spPr/>
      <dgm:t>
        <a:bodyPr/>
        <a:lstStyle/>
        <a:p>
          <a:pPr>
            <a:buNone/>
          </a:pPr>
          <a:r>
            <a:rPr lang="en-US" dirty="0"/>
            <a:t>Freedom and Choice</a:t>
          </a:r>
          <a:endParaRPr lang="x-none" dirty="0"/>
        </a:p>
      </dgm:t>
    </dgm:pt>
    <dgm:pt modelId="{0000F4F8-5158-4585-887A-8E2480C123E9}" type="parTrans" cxnId="{357533F7-267F-41A3-BEFC-DD4F9CE1C322}">
      <dgm:prSet/>
      <dgm:spPr/>
      <dgm:t>
        <a:bodyPr/>
        <a:lstStyle/>
        <a:p>
          <a:endParaRPr lang="x-none"/>
        </a:p>
      </dgm:t>
    </dgm:pt>
    <dgm:pt modelId="{099FBF87-FBA8-42C7-BC56-94A18C96138A}" type="sibTrans" cxnId="{357533F7-267F-41A3-BEFC-DD4F9CE1C322}">
      <dgm:prSet/>
      <dgm:spPr/>
      <dgm:t>
        <a:bodyPr/>
        <a:lstStyle/>
        <a:p>
          <a:endParaRPr lang="x-none"/>
        </a:p>
      </dgm:t>
    </dgm:pt>
    <dgm:pt modelId="{5241022D-EA2E-4339-A146-190ED82DDE43}">
      <dgm:prSet phldrT="[Text]"/>
      <dgm:spPr/>
      <dgm:t>
        <a:bodyPr/>
        <a:lstStyle/>
        <a:p>
          <a:pPr>
            <a:buFont typeface="Arial" panose="020B0604020202020204" pitchFamily="34" charset="0"/>
            <a:buChar char="•"/>
          </a:pPr>
          <a:r>
            <a:rPr lang="en-US" dirty="0"/>
            <a:t>Freedom means privacy, mobility and involvement in activities of choice </a:t>
          </a:r>
          <a:r>
            <a:rPr lang="en-GB" dirty="0"/>
            <a:t>(</a:t>
          </a:r>
          <a:r>
            <a:rPr lang="en-GB" dirty="0" err="1"/>
            <a:t>Ghenţa</a:t>
          </a:r>
          <a:r>
            <a:rPr lang="en-GB" dirty="0"/>
            <a:t> et al., 2022)</a:t>
          </a:r>
          <a:r>
            <a:rPr lang="en-US" dirty="0"/>
            <a:t>.</a:t>
          </a:r>
          <a:endParaRPr lang="x-none" dirty="0"/>
        </a:p>
      </dgm:t>
    </dgm:pt>
    <dgm:pt modelId="{790F68DB-14BE-4903-AD8D-58BC5B2CCE1F}" type="parTrans" cxnId="{ECF317A0-AECF-4A44-A7E9-94DEBB36E282}">
      <dgm:prSet/>
      <dgm:spPr/>
      <dgm:t>
        <a:bodyPr/>
        <a:lstStyle/>
        <a:p>
          <a:endParaRPr lang="x-none"/>
        </a:p>
      </dgm:t>
    </dgm:pt>
    <dgm:pt modelId="{8F829654-EACB-4BE7-B7F7-ADC419AB992F}" type="sibTrans" cxnId="{ECF317A0-AECF-4A44-A7E9-94DEBB36E282}">
      <dgm:prSet/>
      <dgm:spPr/>
      <dgm:t>
        <a:bodyPr/>
        <a:lstStyle/>
        <a:p>
          <a:endParaRPr lang="x-none"/>
        </a:p>
      </dgm:t>
    </dgm:pt>
    <dgm:pt modelId="{A13C7BDD-C134-4B3F-9012-21F31BF8F175}">
      <dgm:prSet/>
      <dgm:spPr/>
      <dgm:t>
        <a:bodyPr/>
        <a:lstStyle/>
        <a:p>
          <a:pPr>
            <a:buFont typeface="Arial" panose="020B0604020202020204" pitchFamily="34" charset="0"/>
            <a:buChar char="•"/>
          </a:pPr>
          <a:r>
            <a:rPr lang="en-GB" dirty="0"/>
            <a:t>Tian et al. (2024) mentioned that </a:t>
          </a:r>
          <a:r>
            <a:rPr lang="en-US" dirty="0"/>
            <a:t>there are care homes which encourage leisurely meal schedules and social activities in adult care.</a:t>
          </a:r>
          <a:endParaRPr lang="x-none" dirty="0"/>
        </a:p>
      </dgm:t>
    </dgm:pt>
    <dgm:pt modelId="{50E8E72B-66FA-4A85-8E81-8F9409282FFC}" type="parTrans" cxnId="{3DC0D020-2BF0-4DA7-B264-0DEF525BF8E5}">
      <dgm:prSet/>
      <dgm:spPr/>
      <dgm:t>
        <a:bodyPr/>
        <a:lstStyle/>
        <a:p>
          <a:endParaRPr lang="x-none"/>
        </a:p>
      </dgm:t>
    </dgm:pt>
    <dgm:pt modelId="{AB68842B-C94F-43CA-983F-0096ED16E582}" type="sibTrans" cxnId="{3DC0D020-2BF0-4DA7-B264-0DEF525BF8E5}">
      <dgm:prSet/>
      <dgm:spPr/>
      <dgm:t>
        <a:bodyPr/>
        <a:lstStyle/>
        <a:p>
          <a:endParaRPr lang="x-none"/>
        </a:p>
      </dgm:t>
    </dgm:pt>
    <dgm:pt modelId="{F371022D-C12E-44B0-9683-5922F5C0D1B2}">
      <dgm:prSet/>
      <dgm:spPr/>
      <dgm:t>
        <a:bodyPr/>
        <a:lstStyle/>
        <a:p>
          <a:pPr>
            <a:buFont typeface="Arial" panose="020B0604020202020204" pitchFamily="34" charset="0"/>
            <a:buChar char="•"/>
          </a:pPr>
          <a:r>
            <a:rPr lang="en-US" dirty="0"/>
            <a:t>By protecting regulations and precautionary elements, people may be limited by movement or decision-making </a:t>
          </a:r>
          <a:r>
            <a:rPr lang="sv-SE" dirty="0"/>
            <a:t>(Narsakka, Suhonen and Stolt, 2021)</a:t>
          </a:r>
          <a:r>
            <a:rPr lang="en-US" dirty="0"/>
            <a:t>.</a:t>
          </a:r>
          <a:endParaRPr lang="x-none" dirty="0"/>
        </a:p>
      </dgm:t>
    </dgm:pt>
    <dgm:pt modelId="{721CFD29-7F84-4590-B557-9FEB79B3F477}" type="parTrans" cxnId="{7F0B2CD3-7220-4EA7-8909-043353D30208}">
      <dgm:prSet/>
      <dgm:spPr/>
      <dgm:t>
        <a:bodyPr/>
        <a:lstStyle/>
        <a:p>
          <a:endParaRPr lang="x-none"/>
        </a:p>
      </dgm:t>
    </dgm:pt>
    <dgm:pt modelId="{3D2C3D91-EAE6-4BF5-90EF-F79C300CD66A}" type="sibTrans" cxnId="{7F0B2CD3-7220-4EA7-8909-043353D30208}">
      <dgm:prSet/>
      <dgm:spPr/>
      <dgm:t>
        <a:bodyPr/>
        <a:lstStyle/>
        <a:p>
          <a:endParaRPr lang="x-none"/>
        </a:p>
      </dgm:t>
    </dgm:pt>
    <dgm:pt modelId="{0AE5B08E-5AB4-4EB9-B1FB-9BBD341CE65C}">
      <dgm:prSet/>
      <dgm:spPr/>
      <dgm:t>
        <a:bodyPr/>
        <a:lstStyle/>
        <a:p>
          <a:pPr>
            <a:buFont typeface="Arial" panose="020B0604020202020204" pitchFamily="34" charset="0"/>
            <a:buChar char="•"/>
          </a:pPr>
          <a:r>
            <a:rPr lang="en-GB" dirty="0"/>
            <a:t>Tian et al. (2024)  argued that t</a:t>
          </a:r>
          <a:r>
            <a:rPr lang="en-US" dirty="0"/>
            <a:t>here is an ethical conflict between the safety and the liberty when it comes to adult care and support.</a:t>
          </a:r>
          <a:endParaRPr lang="x-none" dirty="0"/>
        </a:p>
      </dgm:t>
    </dgm:pt>
    <dgm:pt modelId="{1E0DA3F7-DC87-4EB3-83D3-3138E668820F}" type="parTrans" cxnId="{5E89E38A-44B4-48DD-9E24-6FF9A9B8BA70}">
      <dgm:prSet/>
      <dgm:spPr/>
      <dgm:t>
        <a:bodyPr/>
        <a:lstStyle/>
        <a:p>
          <a:endParaRPr lang="x-none"/>
        </a:p>
      </dgm:t>
    </dgm:pt>
    <dgm:pt modelId="{7BAE230B-C67D-4430-99FE-66259D60974C}" type="sibTrans" cxnId="{5E89E38A-44B4-48DD-9E24-6FF9A9B8BA70}">
      <dgm:prSet/>
      <dgm:spPr/>
      <dgm:t>
        <a:bodyPr/>
        <a:lstStyle/>
        <a:p>
          <a:endParaRPr lang="x-none"/>
        </a:p>
      </dgm:t>
    </dgm:pt>
    <dgm:pt modelId="{D2B8D074-1485-4078-B8DA-9C363188001D}">
      <dgm:prSet/>
      <dgm:spPr/>
      <dgm:t>
        <a:bodyPr/>
        <a:lstStyle/>
        <a:p>
          <a:pPr>
            <a:buFont typeface="Arial" panose="020B0604020202020204" pitchFamily="34" charset="0"/>
            <a:buChar char="•"/>
          </a:pPr>
          <a:r>
            <a:rPr lang="en-US" b="0" i="0" dirty="0"/>
            <a:t>Disengagement Theory is a critical theory explaining institutional routine as a potential accelerator of withdrawal due to lack of intent in social roles, as well as autonomy.</a:t>
          </a:r>
          <a:endParaRPr lang="x-none" dirty="0"/>
        </a:p>
      </dgm:t>
    </dgm:pt>
    <dgm:pt modelId="{7AAA20A2-D065-4643-8F8A-7D1D8AC3AFB2}" type="parTrans" cxnId="{51D45B49-96BE-402D-8EA1-8E2250AB0272}">
      <dgm:prSet/>
      <dgm:spPr/>
      <dgm:t>
        <a:bodyPr/>
        <a:lstStyle/>
        <a:p>
          <a:endParaRPr lang="en-GB"/>
        </a:p>
      </dgm:t>
    </dgm:pt>
    <dgm:pt modelId="{376943A3-4D32-4C98-B00F-9C14ADF351F3}" type="sibTrans" cxnId="{51D45B49-96BE-402D-8EA1-8E2250AB0272}">
      <dgm:prSet/>
      <dgm:spPr/>
      <dgm:t>
        <a:bodyPr/>
        <a:lstStyle/>
        <a:p>
          <a:endParaRPr lang="en-GB"/>
        </a:p>
      </dgm:t>
    </dgm:pt>
    <dgm:pt modelId="{FDD4E841-3730-4DE3-B5C5-73D6FCAA735F}" type="pres">
      <dgm:prSet presAssocID="{2C6BE607-3635-4F84-BFC9-90003322F851}" presName="diagram" presStyleCnt="0">
        <dgm:presLayoutVars>
          <dgm:dir/>
          <dgm:resizeHandles val="exact"/>
        </dgm:presLayoutVars>
      </dgm:prSet>
      <dgm:spPr/>
    </dgm:pt>
    <dgm:pt modelId="{890BF217-32E1-48F5-B4EE-0160A3414A15}" type="pres">
      <dgm:prSet presAssocID="{869CC2B0-BB99-4CB0-A012-1901E0A80708}" presName="node" presStyleLbl="node1" presStyleIdx="0" presStyleCnt="1">
        <dgm:presLayoutVars>
          <dgm:bulletEnabled val="1"/>
        </dgm:presLayoutVars>
      </dgm:prSet>
      <dgm:spPr/>
    </dgm:pt>
  </dgm:ptLst>
  <dgm:cxnLst>
    <dgm:cxn modelId="{3DC0D020-2BF0-4DA7-B264-0DEF525BF8E5}" srcId="{869CC2B0-BB99-4CB0-A012-1901E0A80708}" destId="{A13C7BDD-C134-4B3F-9012-21F31BF8F175}" srcOrd="1" destOrd="0" parTransId="{50E8E72B-66FA-4A85-8E81-8F9409282FFC}" sibTransId="{AB68842B-C94F-43CA-983F-0096ED16E582}"/>
    <dgm:cxn modelId="{738FB523-644A-4087-AAB4-B5516D3B9231}" type="presOf" srcId="{869CC2B0-BB99-4CB0-A012-1901E0A80708}" destId="{890BF217-32E1-48F5-B4EE-0160A3414A15}" srcOrd="0" destOrd="0" presId="urn:microsoft.com/office/officeart/2005/8/layout/default"/>
    <dgm:cxn modelId="{40264036-0CBE-4685-ABB6-D83056EDDB77}" type="presOf" srcId="{2C6BE607-3635-4F84-BFC9-90003322F851}" destId="{FDD4E841-3730-4DE3-B5C5-73D6FCAA735F}" srcOrd="0" destOrd="0" presId="urn:microsoft.com/office/officeart/2005/8/layout/default"/>
    <dgm:cxn modelId="{51D45B49-96BE-402D-8EA1-8E2250AB0272}" srcId="{869CC2B0-BB99-4CB0-A012-1901E0A80708}" destId="{D2B8D074-1485-4078-B8DA-9C363188001D}" srcOrd="3" destOrd="0" parTransId="{7AAA20A2-D065-4643-8F8A-7D1D8AC3AFB2}" sibTransId="{376943A3-4D32-4C98-B00F-9C14ADF351F3}"/>
    <dgm:cxn modelId="{A4C5A686-E3B8-4FF0-AEB1-D5EC6EF9CA74}" type="presOf" srcId="{D2B8D074-1485-4078-B8DA-9C363188001D}" destId="{890BF217-32E1-48F5-B4EE-0160A3414A15}" srcOrd="0" destOrd="4" presId="urn:microsoft.com/office/officeart/2005/8/layout/default"/>
    <dgm:cxn modelId="{735BFA87-353A-4446-B9D4-66C874B218BB}" type="presOf" srcId="{A13C7BDD-C134-4B3F-9012-21F31BF8F175}" destId="{890BF217-32E1-48F5-B4EE-0160A3414A15}" srcOrd="0" destOrd="2" presId="urn:microsoft.com/office/officeart/2005/8/layout/default"/>
    <dgm:cxn modelId="{5E89E38A-44B4-48DD-9E24-6FF9A9B8BA70}" srcId="{869CC2B0-BB99-4CB0-A012-1901E0A80708}" destId="{0AE5B08E-5AB4-4EB9-B1FB-9BBD341CE65C}" srcOrd="4" destOrd="0" parTransId="{1E0DA3F7-DC87-4EB3-83D3-3138E668820F}" sibTransId="{7BAE230B-C67D-4430-99FE-66259D60974C}"/>
    <dgm:cxn modelId="{ECF317A0-AECF-4A44-A7E9-94DEBB36E282}" srcId="{869CC2B0-BB99-4CB0-A012-1901E0A80708}" destId="{5241022D-EA2E-4339-A146-190ED82DDE43}" srcOrd="0" destOrd="0" parTransId="{790F68DB-14BE-4903-AD8D-58BC5B2CCE1F}" sibTransId="{8F829654-EACB-4BE7-B7F7-ADC419AB992F}"/>
    <dgm:cxn modelId="{042181A0-4BEE-400B-BCFE-192276C9164A}" type="presOf" srcId="{F371022D-C12E-44B0-9683-5922F5C0D1B2}" destId="{890BF217-32E1-48F5-B4EE-0160A3414A15}" srcOrd="0" destOrd="3" presId="urn:microsoft.com/office/officeart/2005/8/layout/default"/>
    <dgm:cxn modelId="{4F8349B5-ACAC-4B08-AACB-A41A70C46DE9}" type="presOf" srcId="{5241022D-EA2E-4339-A146-190ED82DDE43}" destId="{890BF217-32E1-48F5-B4EE-0160A3414A15}" srcOrd="0" destOrd="1" presId="urn:microsoft.com/office/officeart/2005/8/layout/default"/>
    <dgm:cxn modelId="{F3FADABF-CBD5-4904-ADE5-8C2AA4340072}" type="presOf" srcId="{0AE5B08E-5AB4-4EB9-B1FB-9BBD341CE65C}" destId="{890BF217-32E1-48F5-B4EE-0160A3414A15}" srcOrd="0" destOrd="5" presId="urn:microsoft.com/office/officeart/2005/8/layout/default"/>
    <dgm:cxn modelId="{7F0B2CD3-7220-4EA7-8909-043353D30208}" srcId="{869CC2B0-BB99-4CB0-A012-1901E0A80708}" destId="{F371022D-C12E-44B0-9683-5922F5C0D1B2}" srcOrd="2" destOrd="0" parTransId="{721CFD29-7F84-4590-B557-9FEB79B3F477}" sibTransId="{3D2C3D91-EAE6-4BF5-90EF-F79C300CD66A}"/>
    <dgm:cxn modelId="{357533F7-267F-41A3-BEFC-DD4F9CE1C322}" srcId="{2C6BE607-3635-4F84-BFC9-90003322F851}" destId="{869CC2B0-BB99-4CB0-A012-1901E0A80708}" srcOrd="0" destOrd="0" parTransId="{0000F4F8-5158-4585-887A-8E2480C123E9}" sibTransId="{099FBF87-FBA8-42C7-BC56-94A18C96138A}"/>
    <dgm:cxn modelId="{08BA2CFC-47C9-4B05-88F1-7603F556A4AB}" type="presParOf" srcId="{FDD4E841-3730-4DE3-B5C5-73D6FCAA735F}" destId="{890BF217-32E1-48F5-B4EE-0160A3414A15}" srcOrd="0" destOrd="0" presId="urn:microsoft.com/office/officeart/2005/8/layout/defaul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70CB16D-FE11-49DC-B12C-DEFB6BD9911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x-none"/>
        </a:p>
      </dgm:t>
    </dgm:pt>
    <dgm:pt modelId="{3ED43B15-1883-4A37-BE7C-833448A07653}">
      <dgm:prSet phldrT="[Text]" custT="1"/>
      <dgm:spPr/>
      <dgm:t>
        <a:bodyPr/>
        <a:lstStyle/>
        <a:p>
          <a:pPr>
            <a:buNone/>
          </a:pPr>
          <a:r>
            <a:rPr lang="en-GB" sz="2400" dirty="0">
              <a:solidFill>
                <a:schemeClr val="bg1"/>
              </a:solidFill>
              <a:effectLst/>
              <a:latin typeface="+mn-lt"/>
              <a:ea typeface="+mn-ea"/>
              <a:cs typeface="+mn-cs"/>
            </a:rPr>
            <a:t>de Graaf et al. (2021) mentioned that </a:t>
          </a:r>
          <a:r>
            <a:rPr lang="en-US" sz="2400" dirty="0">
              <a:solidFill>
                <a:schemeClr val="bg1"/>
              </a:solidFill>
            </a:rPr>
            <a:t>the theory of person-</a:t>
          </a:r>
          <a:r>
            <a:rPr lang="en-US" sz="2400" dirty="0" err="1">
              <a:solidFill>
                <a:schemeClr val="bg1"/>
              </a:solidFill>
            </a:rPr>
            <a:t>centred</a:t>
          </a:r>
          <a:r>
            <a:rPr lang="en-US" sz="2400" dirty="0">
              <a:solidFill>
                <a:schemeClr val="bg1"/>
              </a:solidFill>
            </a:rPr>
            <a:t> care focuses on the concepts of individuality, dignity, and respect in adult care.</a:t>
          </a:r>
        </a:p>
      </dgm:t>
    </dgm:pt>
    <dgm:pt modelId="{E487AB1F-BBEE-47F0-93C6-9D8560A6028B}" type="parTrans" cxnId="{BDDD37B3-CB00-485A-8F84-38D7416B36D1}">
      <dgm:prSet/>
      <dgm:spPr/>
      <dgm:t>
        <a:bodyPr/>
        <a:lstStyle/>
        <a:p>
          <a:endParaRPr lang="x-none"/>
        </a:p>
      </dgm:t>
    </dgm:pt>
    <dgm:pt modelId="{553D5B33-E7FA-4DBA-BC17-5958242F2546}" type="sibTrans" cxnId="{BDDD37B3-CB00-485A-8F84-38D7416B36D1}">
      <dgm:prSet/>
      <dgm:spPr/>
      <dgm:t>
        <a:bodyPr/>
        <a:lstStyle/>
        <a:p>
          <a:endParaRPr lang="x-none"/>
        </a:p>
      </dgm:t>
    </dgm:pt>
    <dgm:pt modelId="{6F90F42C-E333-40CD-9481-77BA9EE69EAC}">
      <dgm:prSet custT="1"/>
      <dgm:spPr/>
      <dgm:t>
        <a:bodyPr/>
        <a:lstStyle/>
        <a:p>
          <a:pPr>
            <a:buNone/>
          </a:pPr>
          <a:r>
            <a:rPr lang="en-US" sz="2400" dirty="0"/>
            <a:t>Shared decision-making and participation is endorsed by empowerment theory (Wong, </a:t>
          </a:r>
          <a:r>
            <a:rPr lang="en-US" sz="2400" dirty="0" err="1"/>
            <a:t>Bayuo</a:t>
          </a:r>
          <a:r>
            <a:rPr lang="en-US" sz="2400" dirty="0"/>
            <a:t> and Wong, 2021).</a:t>
          </a:r>
          <a:endParaRPr lang="x-none" sz="2400" dirty="0"/>
        </a:p>
      </dgm:t>
    </dgm:pt>
    <dgm:pt modelId="{3B47352B-FE82-432E-A7B8-47DBFB825F2F}" type="parTrans" cxnId="{75FF03C3-659B-4DF4-8ED2-674278D3BD95}">
      <dgm:prSet/>
      <dgm:spPr/>
      <dgm:t>
        <a:bodyPr/>
        <a:lstStyle/>
        <a:p>
          <a:endParaRPr lang="x-none"/>
        </a:p>
      </dgm:t>
    </dgm:pt>
    <dgm:pt modelId="{B5D86D5B-34EE-4D4B-A47C-E7DCD46EB228}" type="sibTrans" cxnId="{75FF03C3-659B-4DF4-8ED2-674278D3BD95}">
      <dgm:prSet/>
      <dgm:spPr/>
      <dgm:t>
        <a:bodyPr/>
        <a:lstStyle/>
        <a:p>
          <a:endParaRPr lang="x-none"/>
        </a:p>
      </dgm:t>
    </dgm:pt>
    <dgm:pt modelId="{93B93E41-ED19-4400-A43F-F4C4DBF6BA49}">
      <dgm:prSet custT="1"/>
      <dgm:spPr/>
      <dgm:t>
        <a:bodyPr/>
        <a:lstStyle/>
        <a:p>
          <a:pPr>
            <a:buNone/>
          </a:pPr>
          <a:r>
            <a:rPr lang="en-US" sz="1800" dirty="0"/>
            <a:t>Theoretical strengths: wellbeing, confidence, and social worth. </a:t>
          </a:r>
          <a:r>
            <a:rPr lang="en-US" sz="1800" b="0" i="0" dirty="0"/>
            <a:t>Improved engagement and a decrease in agitation by a UK dementia resident assisted via </a:t>
          </a:r>
          <a:r>
            <a:rPr lang="en-US" sz="1800" b="0" i="0" dirty="0" err="1"/>
            <a:t>personalised</a:t>
          </a:r>
          <a:r>
            <a:rPr lang="en-US" sz="1800" b="0" i="0" dirty="0"/>
            <a:t> plan of activities and flexible routines were examples of theory-to-practice application.</a:t>
          </a:r>
          <a:endParaRPr lang="x-none" sz="1800" dirty="0"/>
        </a:p>
      </dgm:t>
    </dgm:pt>
    <dgm:pt modelId="{7A66E946-8FD8-43B8-80CA-3C8250C21AA6}" type="parTrans" cxnId="{86144B3D-759B-495F-8169-F9268B87315A}">
      <dgm:prSet/>
      <dgm:spPr/>
      <dgm:t>
        <a:bodyPr/>
        <a:lstStyle/>
        <a:p>
          <a:endParaRPr lang="x-none"/>
        </a:p>
      </dgm:t>
    </dgm:pt>
    <dgm:pt modelId="{4C14A3BA-12C3-4E2F-965C-DF1DD1F78FB3}" type="sibTrans" cxnId="{86144B3D-759B-495F-8169-F9268B87315A}">
      <dgm:prSet/>
      <dgm:spPr/>
      <dgm:t>
        <a:bodyPr/>
        <a:lstStyle/>
        <a:p>
          <a:endParaRPr lang="x-none"/>
        </a:p>
      </dgm:t>
    </dgm:pt>
    <dgm:pt modelId="{3480B7AF-834B-4D7B-AA9C-06CD324B40C7}">
      <dgm:prSet custT="1"/>
      <dgm:spPr/>
      <dgm:t>
        <a:bodyPr/>
        <a:lstStyle/>
        <a:p>
          <a:pPr>
            <a:buNone/>
          </a:pPr>
          <a:r>
            <a:rPr lang="en-US" sz="2400" dirty="0"/>
            <a:t>Practical limitation- hard to implement in inelastic institutions.</a:t>
          </a:r>
          <a:endParaRPr lang="x-none" sz="2400" dirty="0"/>
        </a:p>
      </dgm:t>
    </dgm:pt>
    <dgm:pt modelId="{719B9D26-8D11-4BB7-B73E-23356DA7910A}" type="parTrans" cxnId="{6BD655CB-02A4-478C-B3DC-16E0E29692A2}">
      <dgm:prSet/>
      <dgm:spPr/>
      <dgm:t>
        <a:bodyPr/>
        <a:lstStyle/>
        <a:p>
          <a:endParaRPr lang="x-none"/>
        </a:p>
      </dgm:t>
    </dgm:pt>
    <dgm:pt modelId="{C9F42CAC-15FF-4879-AECE-1FF99A8E34A4}" type="sibTrans" cxnId="{6BD655CB-02A4-478C-B3DC-16E0E29692A2}">
      <dgm:prSet/>
      <dgm:spPr/>
      <dgm:t>
        <a:bodyPr/>
        <a:lstStyle/>
        <a:p>
          <a:endParaRPr lang="x-none"/>
        </a:p>
      </dgm:t>
    </dgm:pt>
    <dgm:pt modelId="{61A64A3F-4D03-4652-ACAB-992142EECC2A}">
      <dgm:prSet phldrT="[Text]" custT="1"/>
      <dgm:spPr/>
      <dgm:t>
        <a:bodyPr/>
        <a:lstStyle/>
        <a:p>
          <a:pPr>
            <a:buNone/>
          </a:pPr>
          <a:r>
            <a:rPr lang="en-US" sz="2400" b="0" i="0" dirty="0"/>
            <a:t>The case study is of Belong care villages, the use of household-model dementia care involving </a:t>
          </a:r>
          <a:r>
            <a:rPr lang="en-US" sz="2400" b="0" i="0" dirty="0" err="1"/>
            <a:t>personalised</a:t>
          </a:r>
          <a:r>
            <a:rPr lang="en-US" sz="2400" b="0" i="0" dirty="0"/>
            <a:t> activity planning has been linked to the reduced agitation and increased wellbeing of residents, which has shown the practical implementation of the Activity and Person-</a:t>
          </a:r>
          <a:r>
            <a:rPr lang="en-US" sz="2400" b="0" i="0" dirty="0" err="1"/>
            <a:t>Centred</a:t>
          </a:r>
          <a:r>
            <a:rPr lang="en-US" sz="2400" b="0" i="0" dirty="0"/>
            <a:t> Care theories </a:t>
          </a:r>
          <a:r>
            <a:rPr lang="en-GB" sz="2400" dirty="0"/>
            <a:t>(Belong, 2026)</a:t>
          </a:r>
          <a:r>
            <a:rPr lang="en-US" sz="2400" b="0" i="0" dirty="0"/>
            <a:t>. </a:t>
          </a:r>
          <a:endParaRPr lang="en-US" sz="2400" dirty="0">
            <a:solidFill>
              <a:schemeClr val="bg1"/>
            </a:solidFill>
          </a:endParaRPr>
        </a:p>
      </dgm:t>
    </dgm:pt>
    <dgm:pt modelId="{51F0F20A-F3A5-48FD-B977-455400E8469F}" type="parTrans" cxnId="{D7FF0758-1DB3-4433-B71A-621CE5A67727}">
      <dgm:prSet/>
      <dgm:spPr/>
      <dgm:t>
        <a:bodyPr/>
        <a:lstStyle/>
        <a:p>
          <a:endParaRPr lang="x-none"/>
        </a:p>
      </dgm:t>
    </dgm:pt>
    <dgm:pt modelId="{2B07E863-11EF-4A1B-9A58-0FE49FCD4071}" type="sibTrans" cxnId="{D7FF0758-1DB3-4433-B71A-621CE5A67727}">
      <dgm:prSet/>
      <dgm:spPr/>
      <dgm:t>
        <a:bodyPr/>
        <a:lstStyle/>
        <a:p>
          <a:endParaRPr lang="x-none"/>
        </a:p>
      </dgm:t>
    </dgm:pt>
    <dgm:pt modelId="{529FA510-0B3D-433F-8A34-071A902115C5}" type="pres">
      <dgm:prSet presAssocID="{C70CB16D-FE11-49DC-B12C-DEFB6BD9911C}" presName="diagram" presStyleCnt="0">
        <dgm:presLayoutVars>
          <dgm:dir/>
          <dgm:resizeHandles val="exact"/>
        </dgm:presLayoutVars>
      </dgm:prSet>
      <dgm:spPr/>
    </dgm:pt>
    <dgm:pt modelId="{2C787209-B692-4694-B032-ADA1106BC9FF}" type="pres">
      <dgm:prSet presAssocID="{3ED43B15-1883-4A37-BE7C-833448A07653}" presName="node" presStyleLbl="node1" presStyleIdx="0" presStyleCnt="5" custScaleY="154236">
        <dgm:presLayoutVars>
          <dgm:bulletEnabled val="1"/>
        </dgm:presLayoutVars>
      </dgm:prSet>
      <dgm:spPr/>
    </dgm:pt>
    <dgm:pt modelId="{3D2B5AF3-AFCB-4515-B9AE-54E5EE7A249A}" type="pres">
      <dgm:prSet presAssocID="{553D5B33-E7FA-4DBA-BC17-5958242F2546}" presName="sibTrans" presStyleCnt="0"/>
      <dgm:spPr/>
    </dgm:pt>
    <dgm:pt modelId="{1A25CD63-05C2-4F5A-85E8-7A00A32A99FA}" type="pres">
      <dgm:prSet presAssocID="{61A64A3F-4D03-4652-ACAB-992142EECC2A}" presName="node" presStyleLbl="node1" presStyleIdx="1" presStyleCnt="5" custScaleX="133613" custScaleY="229578">
        <dgm:presLayoutVars>
          <dgm:bulletEnabled val="1"/>
        </dgm:presLayoutVars>
      </dgm:prSet>
      <dgm:spPr/>
    </dgm:pt>
    <dgm:pt modelId="{B6CD786F-BCF2-44E3-9564-6B6C0744A396}" type="pres">
      <dgm:prSet presAssocID="{2B07E863-11EF-4A1B-9A58-0FE49FCD4071}" presName="sibTrans" presStyleCnt="0"/>
      <dgm:spPr/>
    </dgm:pt>
    <dgm:pt modelId="{2B4795EE-9845-470A-A999-EF3EDD3ABAFD}" type="pres">
      <dgm:prSet presAssocID="{6F90F42C-E333-40CD-9481-77BA9EE69EAC}" presName="node" presStyleLbl="node1" presStyleIdx="2" presStyleCnt="5" custScaleY="218222">
        <dgm:presLayoutVars>
          <dgm:bulletEnabled val="1"/>
        </dgm:presLayoutVars>
      </dgm:prSet>
      <dgm:spPr/>
    </dgm:pt>
    <dgm:pt modelId="{3FDB609C-8ED9-4931-97C5-7C177B7531B2}" type="pres">
      <dgm:prSet presAssocID="{B5D86D5B-34EE-4D4B-A47C-E7DCD46EB228}" presName="sibTrans" presStyleCnt="0"/>
      <dgm:spPr/>
    </dgm:pt>
    <dgm:pt modelId="{45721662-EF6F-4E69-B957-1A4D2B8FDA61}" type="pres">
      <dgm:prSet presAssocID="{93B93E41-ED19-4400-A43F-F4C4DBF6BA49}" presName="node" presStyleLbl="node1" presStyleIdx="3" presStyleCnt="5" custScaleY="227339">
        <dgm:presLayoutVars>
          <dgm:bulletEnabled val="1"/>
        </dgm:presLayoutVars>
      </dgm:prSet>
      <dgm:spPr/>
    </dgm:pt>
    <dgm:pt modelId="{F8CF8B0C-E3FD-4380-9EF3-823EEFBBCECA}" type="pres">
      <dgm:prSet presAssocID="{4C14A3BA-12C3-4E2F-965C-DF1DD1F78FB3}" presName="sibTrans" presStyleCnt="0"/>
      <dgm:spPr/>
    </dgm:pt>
    <dgm:pt modelId="{09ABA87C-2536-4D72-BD74-27B6CED8AB8E}" type="pres">
      <dgm:prSet presAssocID="{3480B7AF-834B-4D7B-AA9C-06CD324B40C7}" presName="node" presStyleLbl="node1" presStyleIdx="4" presStyleCnt="5">
        <dgm:presLayoutVars>
          <dgm:bulletEnabled val="1"/>
        </dgm:presLayoutVars>
      </dgm:prSet>
      <dgm:spPr/>
    </dgm:pt>
  </dgm:ptLst>
  <dgm:cxnLst>
    <dgm:cxn modelId="{86144B3D-759B-495F-8169-F9268B87315A}" srcId="{C70CB16D-FE11-49DC-B12C-DEFB6BD9911C}" destId="{93B93E41-ED19-4400-A43F-F4C4DBF6BA49}" srcOrd="3" destOrd="0" parTransId="{7A66E946-8FD8-43B8-80CA-3C8250C21AA6}" sibTransId="{4C14A3BA-12C3-4E2F-965C-DF1DD1F78FB3}"/>
    <dgm:cxn modelId="{D7FF0758-1DB3-4433-B71A-621CE5A67727}" srcId="{C70CB16D-FE11-49DC-B12C-DEFB6BD9911C}" destId="{61A64A3F-4D03-4652-ACAB-992142EECC2A}" srcOrd="1" destOrd="0" parTransId="{51F0F20A-F3A5-48FD-B977-455400E8469F}" sibTransId="{2B07E863-11EF-4A1B-9A58-0FE49FCD4071}"/>
    <dgm:cxn modelId="{ED4A739B-3C6D-46DF-B908-FEDD10BE0354}" type="presOf" srcId="{3480B7AF-834B-4D7B-AA9C-06CD324B40C7}" destId="{09ABA87C-2536-4D72-BD74-27B6CED8AB8E}" srcOrd="0" destOrd="0" presId="urn:microsoft.com/office/officeart/2005/8/layout/default"/>
    <dgm:cxn modelId="{59D2B8A4-5B4E-4227-921D-BB4846379158}" type="presOf" srcId="{C70CB16D-FE11-49DC-B12C-DEFB6BD9911C}" destId="{529FA510-0B3D-433F-8A34-071A902115C5}" srcOrd="0" destOrd="0" presId="urn:microsoft.com/office/officeart/2005/8/layout/default"/>
    <dgm:cxn modelId="{BDDD37B3-CB00-485A-8F84-38D7416B36D1}" srcId="{C70CB16D-FE11-49DC-B12C-DEFB6BD9911C}" destId="{3ED43B15-1883-4A37-BE7C-833448A07653}" srcOrd="0" destOrd="0" parTransId="{E487AB1F-BBEE-47F0-93C6-9D8560A6028B}" sibTransId="{553D5B33-E7FA-4DBA-BC17-5958242F2546}"/>
    <dgm:cxn modelId="{75FF03C3-659B-4DF4-8ED2-674278D3BD95}" srcId="{C70CB16D-FE11-49DC-B12C-DEFB6BD9911C}" destId="{6F90F42C-E333-40CD-9481-77BA9EE69EAC}" srcOrd="2" destOrd="0" parTransId="{3B47352B-FE82-432E-A7B8-47DBFB825F2F}" sibTransId="{B5D86D5B-34EE-4D4B-A47C-E7DCD46EB228}"/>
    <dgm:cxn modelId="{01895DC3-9152-4840-AC89-DC3603281781}" type="presOf" srcId="{3ED43B15-1883-4A37-BE7C-833448A07653}" destId="{2C787209-B692-4694-B032-ADA1106BC9FF}" srcOrd="0" destOrd="0" presId="urn:microsoft.com/office/officeart/2005/8/layout/default"/>
    <dgm:cxn modelId="{6BD655CB-02A4-478C-B3DC-16E0E29692A2}" srcId="{C70CB16D-FE11-49DC-B12C-DEFB6BD9911C}" destId="{3480B7AF-834B-4D7B-AA9C-06CD324B40C7}" srcOrd="4" destOrd="0" parTransId="{719B9D26-8D11-4BB7-B73E-23356DA7910A}" sibTransId="{C9F42CAC-15FF-4879-AECE-1FF99A8E34A4}"/>
    <dgm:cxn modelId="{951A80EC-0EB9-4F6A-A558-C817D027B661}" type="presOf" srcId="{6F90F42C-E333-40CD-9481-77BA9EE69EAC}" destId="{2B4795EE-9845-470A-A999-EF3EDD3ABAFD}" srcOrd="0" destOrd="0" presId="urn:microsoft.com/office/officeart/2005/8/layout/default"/>
    <dgm:cxn modelId="{694BCFF3-95CD-4397-BA5E-8B29AB602665}" type="presOf" srcId="{61A64A3F-4D03-4652-ACAB-992142EECC2A}" destId="{1A25CD63-05C2-4F5A-85E8-7A00A32A99FA}" srcOrd="0" destOrd="0" presId="urn:microsoft.com/office/officeart/2005/8/layout/default"/>
    <dgm:cxn modelId="{E5BE0FFA-033D-4C64-9653-A5CE8A829FA3}" type="presOf" srcId="{93B93E41-ED19-4400-A43F-F4C4DBF6BA49}" destId="{45721662-EF6F-4E69-B957-1A4D2B8FDA61}" srcOrd="0" destOrd="0" presId="urn:microsoft.com/office/officeart/2005/8/layout/default"/>
    <dgm:cxn modelId="{09FF9426-6917-486E-BB13-11404E1A7873}" type="presParOf" srcId="{529FA510-0B3D-433F-8A34-071A902115C5}" destId="{2C787209-B692-4694-B032-ADA1106BC9FF}" srcOrd="0" destOrd="0" presId="urn:microsoft.com/office/officeart/2005/8/layout/default"/>
    <dgm:cxn modelId="{5F39D9DB-4942-4D5A-AA05-42F82A1A13EE}" type="presParOf" srcId="{529FA510-0B3D-433F-8A34-071A902115C5}" destId="{3D2B5AF3-AFCB-4515-B9AE-54E5EE7A249A}" srcOrd="1" destOrd="0" presId="urn:microsoft.com/office/officeart/2005/8/layout/default"/>
    <dgm:cxn modelId="{CC05DCBD-0FA2-4826-A1CD-65E3100FFB59}" type="presParOf" srcId="{529FA510-0B3D-433F-8A34-071A902115C5}" destId="{1A25CD63-05C2-4F5A-85E8-7A00A32A99FA}" srcOrd="2" destOrd="0" presId="urn:microsoft.com/office/officeart/2005/8/layout/default"/>
    <dgm:cxn modelId="{82AE36F5-C7F6-40F4-91BC-B16B24C5E934}" type="presParOf" srcId="{529FA510-0B3D-433F-8A34-071A902115C5}" destId="{B6CD786F-BCF2-44E3-9564-6B6C0744A396}" srcOrd="3" destOrd="0" presId="urn:microsoft.com/office/officeart/2005/8/layout/default"/>
    <dgm:cxn modelId="{EA49CBF1-6C9D-42FC-801A-5F745A7C7CCE}" type="presParOf" srcId="{529FA510-0B3D-433F-8A34-071A902115C5}" destId="{2B4795EE-9845-470A-A999-EF3EDD3ABAFD}" srcOrd="4" destOrd="0" presId="urn:microsoft.com/office/officeart/2005/8/layout/default"/>
    <dgm:cxn modelId="{C384C6BC-8B69-463E-B004-DEDDE9F01CA6}" type="presParOf" srcId="{529FA510-0B3D-433F-8A34-071A902115C5}" destId="{3FDB609C-8ED9-4931-97C5-7C177B7531B2}" srcOrd="5" destOrd="0" presId="urn:microsoft.com/office/officeart/2005/8/layout/default"/>
    <dgm:cxn modelId="{51D35B7F-6027-46DB-A5BB-4D80276C8A22}" type="presParOf" srcId="{529FA510-0B3D-433F-8A34-071A902115C5}" destId="{45721662-EF6F-4E69-B957-1A4D2B8FDA61}" srcOrd="6" destOrd="0" presId="urn:microsoft.com/office/officeart/2005/8/layout/default"/>
    <dgm:cxn modelId="{300FEA5B-6427-4B55-BE75-D1AB07203B52}" type="presParOf" srcId="{529FA510-0B3D-433F-8A34-071A902115C5}" destId="{F8CF8B0C-E3FD-4380-9EF3-823EEFBBCECA}" srcOrd="7" destOrd="0" presId="urn:microsoft.com/office/officeart/2005/8/layout/default"/>
    <dgm:cxn modelId="{A1525F58-3CD6-4702-95D6-424595237E2D}" type="presParOf" srcId="{529FA510-0B3D-433F-8A34-071A902115C5}" destId="{09ABA87C-2536-4D72-BD74-27B6CED8AB8E}" srcOrd="8"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B398370-1CE1-4BEA-A8E9-E04ED2CC80C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x-none"/>
        </a:p>
      </dgm:t>
    </dgm:pt>
    <dgm:pt modelId="{F6925B63-7FFB-468E-AF64-386B5E39B929}">
      <dgm:prSet phldrT="[Text]" custT="1"/>
      <dgm:spPr/>
      <dgm:t>
        <a:bodyPr/>
        <a:lstStyle/>
        <a:p>
          <a:pPr>
            <a:buNone/>
          </a:pPr>
          <a:r>
            <a:rPr lang="en-US" sz="2400" dirty="0"/>
            <a:t>Care Act 2014 enables a wellbeing and protection, as well as custom-made services </a:t>
          </a:r>
          <a:r>
            <a:rPr lang="en-GB" sz="2400" dirty="0"/>
            <a:t>(McHale and </a:t>
          </a:r>
          <a:r>
            <a:rPr lang="en-GB" sz="2400" dirty="0" err="1"/>
            <a:t>Noszlopy</a:t>
          </a:r>
          <a:r>
            <a:rPr lang="en-GB" sz="2400" dirty="0"/>
            <a:t>, 2025)</a:t>
          </a:r>
          <a:r>
            <a:rPr lang="en-US" sz="2400" dirty="0"/>
            <a:t>.</a:t>
          </a:r>
          <a:endParaRPr lang="x-none" sz="2400" dirty="0"/>
        </a:p>
      </dgm:t>
    </dgm:pt>
    <dgm:pt modelId="{90E6DF31-D3C6-4BAA-B046-C6EF5B0CC65F}" type="parTrans" cxnId="{882C74D1-55DF-4512-852E-DEB3FA029117}">
      <dgm:prSet/>
      <dgm:spPr/>
      <dgm:t>
        <a:bodyPr/>
        <a:lstStyle/>
        <a:p>
          <a:endParaRPr lang="x-none"/>
        </a:p>
      </dgm:t>
    </dgm:pt>
    <dgm:pt modelId="{E719344E-D584-405C-A24B-ECD74789EB83}" type="sibTrans" cxnId="{882C74D1-55DF-4512-852E-DEB3FA029117}">
      <dgm:prSet/>
      <dgm:spPr/>
      <dgm:t>
        <a:bodyPr/>
        <a:lstStyle/>
        <a:p>
          <a:endParaRPr lang="x-none"/>
        </a:p>
      </dgm:t>
    </dgm:pt>
    <dgm:pt modelId="{60E8D942-17F0-4C8E-B90B-00628A051334}">
      <dgm:prSet custT="1"/>
      <dgm:spPr/>
      <dgm:t>
        <a:bodyPr/>
        <a:lstStyle/>
        <a:p>
          <a:pPr>
            <a:buNone/>
          </a:pPr>
          <a:r>
            <a:rPr lang="en-US" sz="2400" dirty="0"/>
            <a:t>Dignity, liberty and private life can be guaranteed by human rights act, 1998 </a:t>
          </a:r>
          <a:r>
            <a:rPr lang="en-GB" sz="2400" dirty="0"/>
            <a:t>(Series, 2022)</a:t>
          </a:r>
          <a:r>
            <a:rPr lang="en-US" sz="2400" dirty="0"/>
            <a:t>.</a:t>
          </a:r>
          <a:endParaRPr lang="x-none" sz="2400" dirty="0"/>
        </a:p>
      </dgm:t>
    </dgm:pt>
    <dgm:pt modelId="{149FCB12-FEFF-484C-99E4-D50C6D8595D6}" type="parTrans" cxnId="{A9CBD211-CC18-4440-9E4D-24F66C76E4DB}">
      <dgm:prSet/>
      <dgm:spPr/>
      <dgm:t>
        <a:bodyPr/>
        <a:lstStyle/>
        <a:p>
          <a:endParaRPr lang="x-none"/>
        </a:p>
      </dgm:t>
    </dgm:pt>
    <dgm:pt modelId="{D5D56E20-257C-4A93-B861-61436CBB2DB7}" type="sibTrans" cxnId="{A9CBD211-CC18-4440-9E4D-24F66C76E4DB}">
      <dgm:prSet/>
      <dgm:spPr/>
      <dgm:t>
        <a:bodyPr/>
        <a:lstStyle/>
        <a:p>
          <a:endParaRPr lang="x-none"/>
        </a:p>
      </dgm:t>
    </dgm:pt>
    <dgm:pt modelId="{0BBF33A1-D557-49AD-B0A5-36E01BAB84C6}">
      <dgm:prSet custT="1"/>
      <dgm:spPr/>
      <dgm:t>
        <a:bodyPr/>
        <a:lstStyle/>
        <a:p>
          <a:pPr>
            <a:buNone/>
          </a:pPr>
          <a:r>
            <a:rPr lang="en-US" sz="2400" dirty="0"/>
            <a:t>Strong legal frameworks of quality care standards are provided by policies.</a:t>
          </a:r>
          <a:endParaRPr lang="x-none" sz="2400" dirty="0"/>
        </a:p>
      </dgm:t>
    </dgm:pt>
    <dgm:pt modelId="{6EABCED7-BC67-4F89-99BF-F9C5265899C6}" type="parTrans" cxnId="{42A4EDEB-C807-48EC-9470-B78F01C43A8C}">
      <dgm:prSet/>
      <dgm:spPr/>
      <dgm:t>
        <a:bodyPr/>
        <a:lstStyle/>
        <a:p>
          <a:endParaRPr lang="x-none"/>
        </a:p>
      </dgm:t>
    </dgm:pt>
    <dgm:pt modelId="{904D24AB-BDC7-4C49-92C3-5B06CFF349D4}" type="sibTrans" cxnId="{42A4EDEB-C807-48EC-9470-B78F01C43A8C}">
      <dgm:prSet/>
      <dgm:spPr/>
      <dgm:t>
        <a:bodyPr/>
        <a:lstStyle/>
        <a:p>
          <a:endParaRPr lang="x-none"/>
        </a:p>
      </dgm:t>
    </dgm:pt>
    <dgm:pt modelId="{B4BCED6E-A08E-4DB9-AD81-B0C69F36AD55}">
      <dgm:prSet custT="1"/>
      <dgm:spPr/>
      <dgm:t>
        <a:bodyPr/>
        <a:lstStyle/>
        <a:p>
          <a:pPr>
            <a:buNone/>
          </a:pPr>
          <a:r>
            <a:rPr lang="en-US" sz="2400" dirty="0"/>
            <a:t>There are difficulties with the consistent implementation because of financial and staffing constraints.</a:t>
          </a:r>
          <a:endParaRPr lang="x-none" sz="2400" dirty="0"/>
        </a:p>
      </dgm:t>
    </dgm:pt>
    <dgm:pt modelId="{E172F989-37BD-4ED9-B21D-0434D7205F00}" type="parTrans" cxnId="{70229FAE-375A-42BB-AC5F-9246589827A9}">
      <dgm:prSet/>
      <dgm:spPr/>
      <dgm:t>
        <a:bodyPr/>
        <a:lstStyle/>
        <a:p>
          <a:endParaRPr lang="x-none"/>
        </a:p>
      </dgm:t>
    </dgm:pt>
    <dgm:pt modelId="{C1C4B87E-DD35-4853-A7E8-4D7F12E203D4}" type="sibTrans" cxnId="{70229FAE-375A-42BB-AC5F-9246589827A9}">
      <dgm:prSet/>
      <dgm:spPr/>
      <dgm:t>
        <a:bodyPr/>
        <a:lstStyle/>
        <a:p>
          <a:endParaRPr lang="x-none"/>
        </a:p>
      </dgm:t>
    </dgm:pt>
    <dgm:pt modelId="{16011DCC-4480-4D36-A7C1-37E1F5B14442}" type="pres">
      <dgm:prSet presAssocID="{5B398370-1CE1-4BEA-A8E9-E04ED2CC80CC}" presName="diagram" presStyleCnt="0">
        <dgm:presLayoutVars>
          <dgm:dir/>
          <dgm:resizeHandles val="exact"/>
        </dgm:presLayoutVars>
      </dgm:prSet>
      <dgm:spPr/>
    </dgm:pt>
    <dgm:pt modelId="{653AA903-EA3F-4327-83A3-0B1F057F339F}" type="pres">
      <dgm:prSet presAssocID="{F6925B63-7FFB-468E-AF64-386B5E39B929}" presName="node" presStyleLbl="node1" presStyleIdx="0" presStyleCnt="4">
        <dgm:presLayoutVars>
          <dgm:bulletEnabled val="1"/>
        </dgm:presLayoutVars>
      </dgm:prSet>
      <dgm:spPr/>
    </dgm:pt>
    <dgm:pt modelId="{522BFA79-3957-4AB6-A36A-022D8323098C}" type="pres">
      <dgm:prSet presAssocID="{E719344E-D584-405C-A24B-ECD74789EB83}" presName="sibTrans" presStyleCnt="0"/>
      <dgm:spPr/>
    </dgm:pt>
    <dgm:pt modelId="{E90B02E0-DCA5-4E70-8D23-E15FDA50E76F}" type="pres">
      <dgm:prSet presAssocID="{60E8D942-17F0-4C8E-B90B-00628A051334}" presName="node" presStyleLbl="node1" presStyleIdx="1" presStyleCnt="4">
        <dgm:presLayoutVars>
          <dgm:bulletEnabled val="1"/>
        </dgm:presLayoutVars>
      </dgm:prSet>
      <dgm:spPr/>
    </dgm:pt>
    <dgm:pt modelId="{04D90F05-49DD-46B8-8135-DB2DEC6D43D4}" type="pres">
      <dgm:prSet presAssocID="{D5D56E20-257C-4A93-B861-61436CBB2DB7}" presName="sibTrans" presStyleCnt="0"/>
      <dgm:spPr/>
    </dgm:pt>
    <dgm:pt modelId="{65AD7F31-AA85-4A9A-A9D4-B2AF23D9128D}" type="pres">
      <dgm:prSet presAssocID="{0BBF33A1-D557-49AD-B0A5-36E01BAB84C6}" presName="node" presStyleLbl="node1" presStyleIdx="2" presStyleCnt="4">
        <dgm:presLayoutVars>
          <dgm:bulletEnabled val="1"/>
        </dgm:presLayoutVars>
      </dgm:prSet>
      <dgm:spPr/>
    </dgm:pt>
    <dgm:pt modelId="{0A1AA7E1-3AD4-49D5-AFEF-A311E91C4079}" type="pres">
      <dgm:prSet presAssocID="{904D24AB-BDC7-4C49-92C3-5B06CFF349D4}" presName="sibTrans" presStyleCnt="0"/>
      <dgm:spPr/>
    </dgm:pt>
    <dgm:pt modelId="{394FBBC0-A5CD-4096-A54E-DBF93F54C340}" type="pres">
      <dgm:prSet presAssocID="{B4BCED6E-A08E-4DB9-AD81-B0C69F36AD55}" presName="node" presStyleLbl="node1" presStyleIdx="3" presStyleCnt="4">
        <dgm:presLayoutVars>
          <dgm:bulletEnabled val="1"/>
        </dgm:presLayoutVars>
      </dgm:prSet>
      <dgm:spPr/>
    </dgm:pt>
  </dgm:ptLst>
  <dgm:cxnLst>
    <dgm:cxn modelId="{A9CBD211-CC18-4440-9E4D-24F66C76E4DB}" srcId="{5B398370-1CE1-4BEA-A8E9-E04ED2CC80CC}" destId="{60E8D942-17F0-4C8E-B90B-00628A051334}" srcOrd="1" destOrd="0" parTransId="{149FCB12-FEFF-484C-99E4-D50C6D8595D6}" sibTransId="{D5D56E20-257C-4A93-B861-61436CBB2DB7}"/>
    <dgm:cxn modelId="{9380BF23-E9E3-4E28-9A56-412697BFBCD1}" type="presOf" srcId="{60E8D942-17F0-4C8E-B90B-00628A051334}" destId="{E90B02E0-DCA5-4E70-8D23-E15FDA50E76F}" srcOrd="0" destOrd="0" presId="urn:microsoft.com/office/officeart/2005/8/layout/default"/>
    <dgm:cxn modelId="{7F18A961-1E56-4C4F-A5FD-144EE16DD7DA}" type="presOf" srcId="{F6925B63-7FFB-468E-AF64-386B5E39B929}" destId="{653AA903-EA3F-4327-83A3-0B1F057F339F}" srcOrd="0" destOrd="0" presId="urn:microsoft.com/office/officeart/2005/8/layout/default"/>
    <dgm:cxn modelId="{F80087A3-E3C2-4AA7-840B-22E8DFA864D4}" type="presOf" srcId="{B4BCED6E-A08E-4DB9-AD81-B0C69F36AD55}" destId="{394FBBC0-A5CD-4096-A54E-DBF93F54C340}" srcOrd="0" destOrd="0" presId="urn:microsoft.com/office/officeart/2005/8/layout/default"/>
    <dgm:cxn modelId="{28D52DA5-7879-4852-B79B-44263FD33CBB}" type="presOf" srcId="{5B398370-1CE1-4BEA-A8E9-E04ED2CC80CC}" destId="{16011DCC-4480-4D36-A7C1-37E1F5B14442}" srcOrd="0" destOrd="0" presId="urn:microsoft.com/office/officeart/2005/8/layout/default"/>
    <dgm:cxn modelId="{605791AA-DC11-4932-828D-8C61D685CFFF}" type="presOf" srcId="{0BBF33A1-D557-49AD-B0A5-36E01BAB84C6}" destId="{65AD7F31-AA85-4A9A-A9D4-B2AF23D9128D}" srcOrd="0" destOrd="0" presId="urn:microsoft.com/office/officeart/2005/8/layout/default"/>
    <dgm:cxn modelId="{70229FAE-375A-42BB-AC5F-9246589827A9}" srcId="{5B398370-1CE1-4BEA-A8E9-E04ED2CC80CC}" destId="{B4BCED6E-A08E-4DB9-AD81-B0C69F36AD55}" srcOrd="3" destOrd="0" parTransId="{E172F989-37BD-4ED9-B21D-0434D7205F00}" sibTransId="{C1C4B87E-DD35-4853-A7E8-4D7F12E203D4}"/>
    <dgm:cxn modelId="{882C74D1-55DF-4512-852E-DEB3FA029117}" srcId="{5B398370-1CE1-4BEA-A8E9-E04ED2CC80CC}" destId="{F6925B63-7FFB-468E-AF64-386B5E39B929}" srcOrd="0" destOrd="0" parTransId="{90E6DF31-D3C6-4BAA-B046-C6EF5B0CC65F}" sibTransId="{E719344E-D584-405C-A24B-ECD74789EB83}"/>
    <dgm:cxn modelId="{42A4EDEB-C807-48EC-9470-B78F01C43A8C}" srcId="{5B398370-1CE1-4BEA-A8E9-E04ED2CC80CC}" destId="{0BBF33A1-D557-49AD-B0A5-36E01BAB84C6}" srcOrd="2" destOrd="0" parTransId="{6EABCED7-BC67-4F89-99BF-F9C5265899C6}" sibTransId="{904D24AB-BDC7-4C49-92C3-5B06CFF349D4}"/>
    <dgm:cxn modelId="{CEEF2818-7566-4CA6-BB28-6C0B7DD05B79}" type="presParOf" srcId="{16011DCC-4480-4D36-A7C1-37E1F5B14442}" destId="{653AA903-EA3F-4327-83A3-0B1F057F339F}" srcOrd="0" destOrd="0" presId="urn:microsoft.com/office/officeart/2005/8/layout/default"/>
    <dgm:cxn modelId="{B1112296-ECD4-4F99-ADEC-8C38DADA5806}" type="presParOf" srcId="{16011DCC-4480-4D36-A7C1-37E1F5B14442}" destId="{522BFA79-3957-4AB6-A36A-022D8323098C}" srcOrd="1" destOrd="0" presId="urn:microsoft.com/office/officeart/2005/8/layout/default"/>
    <dgm:cxn modelId="{F587CF68-BB26-4CA6-ACE7-C2B8AB5F6D78}" type="presParOf" srcId="{16011DCC-4480-4D36-A7C1-37E1F5B14442}" destId="{E90B02E0-DCA5-4E70-8D23-E15FDA50E76F}" srcOrd="2" destOrd="0" presId="urn:microsoft.com/office/officeart/2005/8/layout/default"/>
    <dgm:cxn modelId="{04BC18CD-4A44-42DA-8B62-2F93AC1BA6D3}" type="presParOf" srcId="{16011DCC-4480-4D36-A7C1-37E1F5B14442}" destId="{04D90F05-49DD-46B8-8135-DB2DEC6D43D4}" srcOrd="3" destOrd="0" presId="urn:microsoft.com/office/officeart/2005/8/layout/default"/>
    <dgm:cxn modelId="{7BBCC711-E91C-4C05-8FA8-A147CE8022D2}" type="presParOf" srcId="{16011DCC-4480-4D36-A7C1-37E1F5B14442}" destId="{65AD7F31-AA85-4A9A-A9D4-B2AF23D9128D}" srcOrd="4" destOrd="0" presId="urn:microsoft.com/office/officeart/2005/8/layout/default"/>
    <dgm:cxn modelId="{AF8C8D09-CB1B-413C-BE19-5AB1644D7E3A}" type="presParOf" srcId="{16011DCC-4480-4D36-A7C1-37E1F5B14442}" destId="{0A1AA7E1-3AD4-49D5-AFEF-A311E91C4079}" srcOrd="5" destOrd="0" presId="urn:microsoft.com/office/officeart/2005/8/layout/default"/>
    <dgm:cxn modelId="{E4DA9B9D-441B-41EF-9A37-50280BE82414}" type="presParOf" srcId="{16011DCC-4480-4D36-A7C1-37E1F5B14442}" destId="{394FBBC0-A5CD-4096-A54E-DBF93F54C340}" srcOrd="6" destOrd="0" presId="urn:microsoft.com/office/officeart/2005/8/layout/default"/>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661CC0C-210D-414F-AB80-33E58DF4F88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x-none"/>
        </a:p>
      </dgm:t>
    </dgm:pt>
    <dgm:pt modelId="{4986CCF1-A2F7-4BF7-9FD4-158516AB0195}">
      <dgm:prSet phldrT="[Text]"/>
      <dgm:spPr/>
      <dgm:t>
        <a:bodyPr/>
        <a:lstStyle/>
        <a:p>
          <a:pPr>
            <a:buNone/>
          </a:pPr>
          <a:r>
            <a:rPr lang="en-US" dirty="0"/>
            <a:t>Old age and physical incapacity diminishing self-management capability in adult care </a:t>
          </a:r>
          <a:r>
            <a:rPr lang="en-GB" dirty="0"/>
            <a:t>(Liu et al., 2024)</a:t>
          </a:r>
          <a:r>
            <a:rPr lang="en-US" dirty="0"/>
            <a:t>.</a:t>
          </a:r>
          <a:endParaRPr lang="x-none" dirty="0"/>
        </a:p>
      </dgm:t>
    </dgm:pt>
    <dgm:pt modelId="{F92B5658-2D4C-40EA-BE14-FC9762453D6A}" type="parTrans" cxnId="{ADE5EB60-4CA9-4FD4-95D6-E9F68D5B7534}">
      <dgm:prSet/>
      <dgm:spPr/>
      <dgm:t>
        <a:bodyPr/>
        <a:lstStyle/>
        <a:p>
          <a:endParaRPr lang="x-none"/>
        </a:p>
      </dgm:t>
    </dgm:pt>
    <dgm:pt modelId="{321EC765-27C4-4042-825D-FA1E7B7FC7A0}" type="sibTrans" cxnId="{ADE5EB60-4CA9-4FD4-95D6-E9F68D5B7534}">
      <dgm:prSet/>
      <dgm:spPr/>
      <dgm:t>
        <a:bodyPr/>
        <a:lstStyle/>
        <a:p>
          <a:endParaRPr lang="x-none"/>
        </a:p>
      </dgm:t>
    </dgm:pt>
    <dgm:pt modelId="{DFEC05AD-0F37-4434-96DE-6B8D195FFEB9}">
      <dgm:prSet/>
      <dgm:spPr/>
      <dgm:t>
        <a:bodyPr/>
        <a:lstStyle/>
        <a:p>
          <a:pPr>
            <a:buNone/>
          </a:pPr>
          <a:r>
            <a:rPr lang="en-US" dirty="0"/>
            <a:t>Judgement and decision-making cognitive impairments in adult care </a:t>
          </a:r>
          <a:r>
            <a:rPr lang="en-GB" dirty="0"/>
            <a:t>(Usher and Stapleton, 2021)</a:t>
          </a:r>
          <a:r>
            <a:rPr lang="en-US" dirty="0"/>
            <a:t>.</a:t>
          </a:r>
        </a:p>
      </dgm:t>
    </dgm:pt>
    <dgm:pt modelId="{91FEA2F8-A7D5-4058-8CFC-BBABB49958E2}" type="parTrans" cxnId="{EF3085B2-4C93-45E0-9C70-3FB07B2CE4CD}">
      <dgm:prSet/>
      <dgm:spPr/>
      <dgm:t>
        <a:bodyPr/>
        <a:lstStyle/>
        <a:p>
          <a:endParaRPr lang="x-none"/>
        </a:p>
      </dgm:t>
    </dgm:pt>
    <dgm:pt modelId="{7FB4A7DD-FFAF-4C60-AD98-44E1C3CDE06F}" type="sibTrans" cxnId="{EF3085B2-4C93-45E0-9C70-3FB07B2CE4CD}">
      <dgm:prSet/>
      <dgm:spPr/>
      <dgm:t>
        <a:bodyPr/>
        <a:lstStyle/>
        <a:p>
          <a:endParaRPr lang="x-none"/>
        </a:p>
      </dgm:t>
    </dgm:pt>
    <dgm:pt modelId="{E4D37251-91F2-4AFB-A2C2-53AE184B0C81}">
      <dgm:prSet/>
      <dgm:spPr/>
      <dgm:t>
        <a:bodyPr/>
        <a:lstStyle/>
        <a:p>
          <a:pPr>
            <a:buNone/>
          </a:pPr>
          <a:r>
            <a:rPr lang="en-US" dirty="0"/>
            <a:t>Formal </a:t>
          </a:r>
          <a:r>
            <a:rPr lang="en-US" dirty="0" err="1"/>
            <a:t>practises</a:t>
          </a:r>
          <a:r>
            <a:rPr lang="en-US" dirty="0"/>
            <a:t> deactivating individual time and activity control </a:t>
          </a:r>
          <a:r>
            <a:rPr lang="en-GB" dirty="0"/>
            <a:t>(Usher and Stapleton, 2021)</a:t>
          </a:r>
          <a:r>
            <a:rPr lang="en-US" dirty="0"/>
            <a:t>.</a:t>
          </a:r>
          <a:endParaRPr lang="x-none" dirty="0"/>
        </a:p>
      </dgm:t>
    </dgm:pt>
    <dgm:pt modelId="{A92EFC71-5CBF-416B-A694-4F77D677E38C}" type="parTrans" cxnId="{ADEA9A1E-CA6A-4F10-84D1-72D080FFA775}">
      <dgm:prSet/>
      <dgm:spPr/>
      <dgm:t>
        <a:bodyPr/>
        <a:lstStyle/>
        <a:p>
          <a:endParaRPr lang="x-none"/>
        </a:p>
      </dgm:t>
    </dgm:pt>
    <dgm:pt modelId="{59649614-9294-42C1-9935-EB4D22B321E9}" type="sibTrans" cxnId="{ADEA9A1E-CA6A-4F10-84D1-72D080FFA775}">
      <dgm:prSet/>
      <dgm:spPr/>
      <dgm:t>
        <a:bodyPr/>
        <a:lstStyle/>
        <a:p>
          <a:endParaRPr lang="x-none"/>
        </a:p>
      </dgm:t>
    </dgm:pt>
    <dgm:pt modelId="{35F8ACA7-A742-48DE-BFB0-3BFFB993F8D3}">
      <dgm:prSet/>
      <dgm:spPr/>
      <dgm:t>
        <a:bodyPr/>
        <a:lstStyle/>
        <a:p>
          <a:pPr>
            <a:buNone/>
          </a:pPr>
          <a:r>
            <a:rPr lang="en-US" dirty="0"/>
            <a:t>The risk of falls causing too much supervision and lack of independence.</a:t>
          </a:r>
          <a:endParaRPr lang="x-none" dirty="0"/>
        </a:p>
      </dgm:t>
    </dgm:pt>
    <dgm:pt modelId="{65726DBD-2DE9-4333-910E-DBB85620A961}" type="parTrans" cxnId="{C4F21533-9FCA-4F8F-A4B8-2D44F301DC09}">
      <dgm:prSet/>
      <dgm:spPr/>
      <dgm:t>
        <a:bodyPr/>
        <a:lstStyle/>
        <a:p>
          <a:endParaRPr lang="x-none"/>
        </a:p>
      </dgm:t>
    </dgm:pt>
    <dgm:pt modelId="{44EC221E-5A2E-4ADB-9FC8-2B2713967BC5}" type="sibTrans" cxnId="{C4F21533-9FCA-4F8F-A4B8-2D44F301DC09}">
      <dgm:prSet/>
      <dgm:spPr/>
      <dgm:t>
        <a:bodyPr/>
        <a:lstStyle/>
        <a:p>
          <a:endParaRPr lang="x-none"/>
        </a:p>
      </dgm:t>
    </dgm:pt>
    <dgm:pt modelId="{2E8D1E1A-538D-424D-A3C7-0CE5F825F10F}" type="pres">
      <dgm:prSet presAssocID="{6661CC0C-210D-414F-AB80-33E58DF4F881}" presName="diagram" presStyleCnt="0">
        <dgm:presLayoutVars>
          <dgm:dir/>
          <dgm:resizeHandles val="exact"/>
        </dgm:presLayoutVars>
      </dgm:prSet>
      <dgm:spPr/>
    </dgm:pt>
    <dgm:pt modelId="{AC3EE0C6-2012-4BB3-AAE7-EC565DEADB69}" type="pres">
      <dgm:prSet presAssocID="{4986CCF1-A2F7-4BF7-9FD4-158516AB0195}" presName="node" presStyleLbl="node1" presStyleIdx="0" presStyleCnt="4">
        <dgm:presLayoutVars>
          <dgm:bulletEnabled val="1"/>
        </dgm:presLayoutVars>
      </dgm:prSet>
      <dgm:spPr/>
    </dgm:pt>
    <dgm:pt modelId="{626007F0-8188-4E95-8CA8-BD12CD3A94C3}" type="pres">
      <dgm:prSet presAssocID="{321EC765-27C4-4042-825D-FA1E7B7FC7A0}" presName="sibTrans" presStyleCnt="0"/>
      <dgm:spPr/>
    </dgm:pt>
    <dgm:pt modelId="{A94B31B7-C389-4399-A260-DA42C6E4BBA2}" type="pres">
      <dgm:prSet presAssocID="{DFEC05AD-0F37-4434-96DE-6B8D195FFEB9}" presName="node" presStyleLbl="node1" presStyleIdx="1" presStyleCnt="4">
        <dgm:presLayoutVars>
          <dgm:bulletEnabled val="1"/>
        </dgm:presLayoutVars>
      </dgm:prSet>
      <dgm:spPr/>
    </dgm:pt>
    <dgm:pt modelId="{9453CED1-DF85-4A88-80D7-86452BAFD311}" type="pres">
      <dgm:prSet presAssocID="{7FB4A7DD-FFAF-4C60-AD98-44E1C3CDE06F}" presName="sibTrans" presStyleCnt="0"/>
      <dgm:spPr/>
    </dgm:pt>
    <dgm:pt modelId="{FF85A598-DE73-4BC4-8973-CE1F95E0E13E}" type="pres">
      <dgm:prSet presAssocID="{E4D37251-91F2-4AFB-A2C2-53AE184B0C81}" presName="node" presStyleLbl="node1" presStyleIdx="2" presStyleCnt="4">
        <dgm:presLayoutVars>
          <dgm:bulletEnabled val="1"/>
        </dgm:presLayoutVars>
      </dgm:prSet>
      <dgm:spPr/>
    </dgm:pt>
    <dgm:pt modelId="{DDE0DF3E-6489-4A21-A205-2F6A772477AE}" type="pres">
      <dgm:prSet presAssocID="{59649614-9294-42C1-9935-EB4D22B321E9}" presName="sibTrans" presStyleCnt="0"/>
      <dgm:spPr/>
    </dgm:pt>
    <dgm:pt modelId="{221896EE-5F91-4F79-9DE4-0350A35EF853}" type="pres">
      <dgm:prSet presAssocID="{35F8ACA7-A742-48DE-BFB0-3BFFB993F8D3}" presName="node" presStyleLbl="node1" presStyleIdx="3" presStyleCnt="4">
        <dgm:presLayoutVars>
          <dgm:bulletEnabled val="1"/>
        </dgm:presLayoutVars>
      </dgm:prSet>
      <dgm:spPr/>
    </dgm:pt>
  </dgm:ptLst>
  <dgm:cxnLst>
    <dgm:cxn modelId="{ADEA9A1E-CA6A-4F10-84D1-72D080FFA775}" srcId="{6661CC0C-210D-414F-AB80-33E58DF4F881}" destId="{E4D37251-91F2-4AFB-A2C2-53AE184B0C81}" srcOrd="2" destOrd="0" parTransId="{A92EFC71-5CBF-416B-A694-4F77D677E38C}" sibTransId="{59649614-9294-42C1-9935-EB4D22B321E9}"/>
    <dgm:cxn modelId="{C4F21533-9FCA-4F8F-A4B8-2D44F301DC09}" srcId="{6661CC0C-210D-414F-AB80-33E58DF4F881}" destId="{35F8ACA7-A742-48DE-BFB0-3BFFB993F8D3}" srcOrd="3" destOrd="0" parTransId="{65726DBD-2DE9-4333-910E-DBB85620A961}" sibTransId="{44EC221E-5A2E-4ADB-9FC8-2B2713967BC5}"/>
    <dgm:cxn modelId="{5D45B940-9457-4E45-AE75-02E3CB6C2DAE}" type="presOf" srcId="{DFEC05AD-0F37-4434-96DE-6B8D195FFEB9}" destId="{A94B31B7-C389-4399-A260-DA42C6E4BBA2}" srcOrd="0" destOrd="0" presId="urn:microsoft.com/office/officeart/2005/8/layout/default"/>
    <dgm:cxn modelId="{ADE5EB60-4CA9-4FD4-95D6-E9F68D5B7534}" srcId="{6661CC0C-210D-414F-AB80-33E58DF4F881}" destId="{4986CCF1-A2F7-4BF7-9FD4-158516AB0195}" srcOrd="0" destOrd="0" parTransId="{F92B5658-2D4C-40EA-BE14-FC9762453D6A}" sibTransId="{321EC765-27C4-4042-825D-FA1E7B7FC7A0}"/>
    <dgm:cxn modelId="{64128677-A73A-4377-8505-24177E5B1928}" type="presOf" srcId="{4986CCF1-A2F7-4BF7-9FD4-158516AB0195}" destId="{AC3EE0C6-2012-4BB3-AAE7-EC565DEADB69}" srcOrd="0" destOrd="0" presId="urn:microsoft.com/office/officeart/2005/8/layout/default"/>
    <dgm:cxn modelId="{B8513B90-4041-4F55-9DF2-45022147B998}" type="presOf" srcId="{6661CC0C-210D-414F-AB80-33E58DF4F881}" destId="{2E8D1E1A-538D-424D-A3C7-0CE5F825F10F}" srcOrd="0" destOrd="0" presId="urn:microsoft.com/office/officeart/2005/8/layout/default"/>
    <dgm:cxn modelId="{0A7DB4A4-E7A0-4F49-8B73-DFA774F13B51}" type="presOf" srcId="{35F8ACA7-A742-48DE-BFB0-3BFFB993F8D3}" destId="{221896EE-5F91-4F79-9DE4-0350A35EF853}" srcOrd="0" destOrd="0" presId="urn:microsoft.com/office/officeart/2005/8/layout/default"/>
    <dgm:cxn modelId="{EF3085B2-4C93-45E0-9C70-3FB07B2CE4CD}" srcId="{6661CC0C-210D-414F-AB80-33E58DF4F881}" destId="{DFEC05AD-0F37-4434-96DE-6B8D195FFEB9}" srcOrd="1" destOrd="0" parTransId="{91FEA2F8-A7D5-4058-8CFC-BBABB49958E2}" sibTransId="{7FB4A7DD-FFAF-4C60-AD98-44E1C3CDE06F}"/>
    <dgm:cxn modelId="{6E6FD4B7-822D-46B2-8C38-DEC9A7DC1D7F}" type="presOf" srcId="{E4D37251-91F2-4AFB-A2C2-53AE184B0C81}" destId="{FF85A598-DE73-4BC4-8973-CE1F95E0E13E}" srcOrd="0" destOrd="0" presId="urn:microsoft.com/office/officeart/2005/8/layout/default"/>
    <dgm:cxn modelId="{33D1D750-9255-439F-B935-CFBD3FD617B4}" type="presParOf" srcId="{2E8D1E1A-538D-424D-A3C7-0CE5F825F10F}" destId="{AC3EE0C6-2012-4BB3-AAE7-EC565DEADB69}" srcOrd="0" destOrd="0" presId="urn:microsoft.com/office/officeart/2005/8/layout/default"/>
    <dgm:cxn modelId="{3AA50712-00DE-49D9-A797-502AAA1D83B9}" type="presParOf" srcId="{2E8D1E1A-538D-424D-A3C7-0CE5F825F10F}" destId="{626007F0-8188-4E95-8CA8-BD12CD3A94C3}" srcOrd="1" destOrd="0" presId="urn:microsoft.com/office/officeart/2005/8/layout/default"/>
    <dgm:cxn modelId="{79844D15-876A-431F-BF10-F01BF67976BA}" type="presParOf" srcId="{2E8D1E1A-538D-424D-A3C7-0CE5F825F10F}" destId="{A94B31B7-C389-4399-A260-DA42C6E4BBA2}" srcOrd="2" destOrd="0" presId="urn:microsoft.com/office/officeart/2005/8/layout/default"/>
    <dgm:cxn modelId="{A0FFB98D-2EF7-4D44-A141-58E8C50E5A59}" type="presParOf" srcId="{2E8D1E1A-538D-424D-A3C7-0CE5F825F10F}" destId="{9453CED1-DF85-4A88-80D7-86452BAFD311}" srcOrd="3" destOrd="0" presId="urn:microsoft.com/office/officeart/2005/8/layout/default"/>
    <dgm:cxn modelId="{A3661FF2-4C92-4F92-AEAE-935046FD52F7}" type="presParOf" srcId="{2E8D1E1A-538D-424D-A3C7-0CE5F825F10F}" destId="{FF85A598-DE73-4BC4-8973-CE1F95E0E13E}" srcOrd="4" destOrd="0" presId="urn:microsoft.com/office/officeart/2005/8/layout/default"/>
    <dgm:cxn modelId="{8B54F6D1-702C-4504-A725-C8176BE93736}" type="presParOf" srcId="{2E8D1E1A-538D-424D-A3C7-0CE5F825F10F}" destId="{DDE0DF3E-6489-4A21-A205-2F6A772477AE}" srcOrd="5" destOrd="0" presId="urn:microsoft.com/office/officeart/2005/8/layout/default"/>
    <dgm:cxn modelId="{C5DBAE75-DB00-4901-B965-BC37B1998700}" type="presParOf" srcId="{2E8D1E1A-538D-424D-A3C7-0CE5F825F10F}" destId="{221896EE-5F91-4F79-9DE4-0350A35EF853}" srcOrd="6" destOrd="0" presId="urn:microsoft.com/office/officeart/2005/8/layout/default"/>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661CC0C-210D-414F-AB80-33E58DF4F88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x-none"/>
        </a:p>
      </dgm:t>
    </dgm:pt>
    <dgm:pt modelId="{723FB82D-4A3F-4920-A119-C0A369FA2135}">
      <dgm:prSet/>
      <dgm:spPr/>
      <dgm:t>
        <a:bodyPr/>
        <a:lstStyle/>
        <a:p>
          <a:pPr>
            <a:buNone/>
          </a:pPr>
          <a:r>
            <a:rPr lang="en-US" dirty="0"/>
            <a:t>Inadequate exposure to rehabilitation and exercise </a:t>
          </a:r>
          <a:r>
            <a:rPr lang="en-US" dirty="0" err="1"/>
            <a:t>programmes</a:t>
          </a:r>
          <a:r>
            <a:rPr lang="en-US" dirty="0"/>
            <a:t> in adult care. </a:t>
          </a:r>
          <a:r>
            <a:rPr lang="en-US" b="0" i="0" dirty="0"/>
            <a:t>Digital innovation poses a threat of inequality by creating digital divide, surveillance ethics as well as unequal regulation.</a:t>
          </a:r>
          <a:endParaRPr lang="x-none" dirty="0"/>
        </a:p>
      </dgm:t>
    </dgm:pt>
    <dgm:pt modelId="{6F1E9044-6104-4168-8D82-530D605A9A33}" type="parTrans" cxnId="{A90DD815-F349-4534-BBCB-719C84FD9785}">
      <dgm:prSet/>
      <dgm:spPr/>
      <dgm:t>
        <a:bodyPr/>
        <a:lstStyle/>
        <a:p>
          <a:endParaRPr lang="x-none"/>
        </a:p>
      </dgm:t>
    </dgm:pt>
    <dgm:pt modelId="{8B17A45D-AFC5-47DE-A197-1708F4532834}" type="sibTrans" cxnId="{A90DD815-F349-4534-BBCB-719C84FD9785}">
      <dgm:prSet/>
      <dgm:spPr/>
      <dgm:t>
        <a:bodyPr/>
        <a:lstStyle/>
        <a:p>
          <a:endParaRPr lang="x-none"/>
        </a:p>
      </dgm:t>
    </dgm:pt>
    <dgm:pt modelId="{2FB0D357-A1FF-4635-B9AE-B49E138173C6}">
      <dgm:prSet/>
      <dgm:spPr/>
      <dgm:t>
        <a:bodyPr/>
        <a:lstStyle/>
        <a:p>
          <a:pPr>
            <a:buNone/>
          </a:pPr>
          <a:r>
            <a:rPr lang="en-US" dirty="0"/>
            <a:t>Lack of exercise that leads to deterioration and weakness of muscles </a:t>
          </a:r>
          <a:r>
            <a:rPr lang="en-GB" dirty="0"/>
            <a:t>(Valenzuela et al., 2023)</a:t>
          </a:r>
          <a:r>
            <a:rPr lang="en-US" dirty="0"/>
            <a:t>.</a:t>
          </a:r>
          <a:endParaRPr lang="x-none" dirty="0"/>
        </a:p>
      </dgm:t>
    </dgm:pt>
    <dgm:pt modelId="{019BD034-5C68-484B-8E76-9D7CAE3FD941}" type="parTrans" cxnId="{53C762A5-0623-4436-8266-9AAF3E602FBD}">
      <dgm:prSet/>
      <dgm:spPr/>
      <dgm:t>
        <a:bodyPr/>
        <a:lstStyle/>
        <a:p>
          <a:endParaRPr lang="x-none"/>
        </a:p>
      </dgm:t>
    </dgm:pt>
    <dgm:pt modelId="{B2B55B43-2D76-4589-B63C-D1C00AAAC089}" type="sibTrans" cxnId="{53C762A5-0623-4436-8266-9AAF3E602FBD}">
      <dgm:prSet/>
      <dgm:spPr/>
      <dgm:t>
        <a:bodyPr/>
        <a:lstStyle/>
        <a:p>
          <a:endParaRPr lang="x-none"/>
        </a:p>
      </dgm:t>
    </dgm:pt>
    <dgm:pt modelId="{7C47BBA7-A997-488E-992F-FCEB5F60FA19}">
      <dgm:prSet/>
      <dgm:spPr/>
      <dgm:t>
        <a:bodyPr/>
        <a:lstStyle/>
        <a:p>
          <a:pPr>
            <a:buNone/>
          </a:pPr>
          <a:r>
            <a:rPr lang="en-US" dirty="0"/>
            <a:t>Inadequate one-to-one mobility support personnel </a:t>
          </a:r>
          <a:r>
            <a:rPr lang="en-GB" dirty="0"/>
            <a:t>(</a:t>
          </a:r>
          <a:r>
            <a:rPr lang="en-GB" dirty="0" err="1"/>
            <a:t>Chaughule</a:t>
          </a:r>
          <a:r>
            <a:rPr lang="en-GB" dirty="0"/>
            <a:t> and </a:t>
          </a:r>
          <a:r>
            <a:rPr lang="en-GB" dirty="0" err="1"/>
            <a:t>Bhonde</a:t>
          </a:r>
          <a:r>
            <a:rPr lang="en-GB" dirty="0"/>
            <a:t>, 2025)</a:t>
          </a:r>
          <a:r>
            <a:rPr lang="en-US" dirty="0"/>
            <a:t>.</a:t>
          </a:r>
          <a:endParaRPr lang="x-none" dirty="0"/>
        </a:p>
      </dgm:t>
    </dgm:pt>
    <dgm:pt modelId="{A8E9E612-453F-4ADB-A804-D093EFC4FA0C}" type="parTrans" cxnId="{91E92C17-EA1E-402F-A031-831CB390027F}">
      <dgm:prSet/>
      <dgm:spPr/>
      <dgm:t>
        <a:bodyPr/>
        <a:lstStyle/>
        <a:p>
          <a:endParaRPr lang="x-none"/>
        </a:p>
      </dgm:t>
    </dgm:pt>
    <dgm:pt modelId="{00FBCDD3-7072-4EC0-8F65-B0695E554BD5}" type="sibTrans" cxnId="{91E92C17-EA1E-402F-A031-831CB390027F}">
      <dgm:prSet/>
      <dgm:spPr/>
      <dgm:t>
        <a:bodyPr/>
        <a:lstStyle/>
        <a:p>
          <a:endParaRPr lang="x-none"/>
        </a:p>
      </dgm:t>
    </dgm:pt>
    <dgm:pt modelId="{A6F773E9-5C24-4594-A704-FFDC13E170EA}">
      <dgm:prSet/>
      <dgm:spPr/>
      <dgm:t>
        <a:bodyPr/>
        <a:lstStyle/>
        <a:p>
          <a:pPr>
            <a:buNone/>
          </a:pPr>
          <a:r>
            <a:rPr lang="en-US" dirty="0"/>
            <a:t>Advancing illnesses increasing impairments of physical ability.</a:t>
          </a:r>
          <a:endParaRPr lang="x-none" dirty="0"/>
        </a:p>
      </dgm:t>
    </dgm:pt>
    <dgm:pt modelId="{DE8F89DE-03E4-463E-9E02-906B2CD86344}" type="parTrans" cxnId="{BAA967F9-1BB4-4CDB-AE56-01594E9A0C1A}">
      <dgm:prSet/>
      <dgm:spPr/>
      <dgm:t>
        <a:bodyPr/>
        <a:lstStyle/>
        <a:p>
          <a:endParaRPr lang="x-none"/>
        </a:p>
      </dgm:t>
    </dgm:pt>
    <dgm:pt modelId="{0356158D-8A56-4744-8C67-875912C65894}" type="sibTrans" cxnId="{BAA967F9-1BB4-4CDB-AE56-01594E9A0C1A}">
      <dgm:prSet/>
      <dgm:spPr/>
      <dgm:t>
        <a:bodyPr/>
        <a:lstStyle/>
        <a:p>
          <a:endParaRPr lang="x-none"/>
        </a:p>
      </dgm:t>
    </dgm:pt>
    <dgm:pt modelId="{2E8D1E1A-538D-424D-A3C7-0CE5F825F10F}" type="pres">
      <dgm:prSet presAssocID="{6661CC0C-210D-414F-AB80-33E58DF4F881}" presName="diagram" presStyleCnt="0">
        <dgm:presLayoutVars>
          <dgm:dir/>
          <dgm:resizeHandles val="exact"/>
        </dgm:presLayoutVars>
      </dgm:prSet>
      <dgm:spPr/>
    </dgm:pt>
    <dgm:pt modelId="{D888652A-61AE-4156-8B7F-D89C77B87B50}" type="pres">
      <dgm:prSet presAssocID="{723FB82D-4A3F-4920-A119-C0A369FA2135}" presName="node" presStyleLbl="node1" presStyleIdx="0" presStyleCnt="4">
        <dgm:presLayoutVars>
          <dgm:bulletEnabled val="1"/>
        </dgm:presLayoutVars>
      </dgm:prSet>
      <dgm:spPr/>
    </dgm:pt>
    <dgm:pt modelId="{71257945-2B4F-4ECF-BB66-F33DDB90071A}" type="pres">
      <dgm:prSet presAssocID="{8B17A45D-AFC5-47DE-A197-1708F4532834}" presName="sibTrans" presStyleCnt="0"/>
      <dgm:spPr/>
    </dgm:pt>
    <dgm:pt modelId="{8C4194F6-5C6E-4AF0-B89E-5E38CAF9AE36}" type="pres">
      <dgm:prSet presAssocID="{2FB0D357-A1FF-4635-B9AE-B49E138173C6}" presName="node" presStyleLbl="node1" presStyleIdx="1" presStyleCnt="4">
        <dgm:presLayoutVars>
          <dgm:bulletEnabled val="1"/>
        </dgm:presLayoutVars>
      </dgm:prSet>
      <dgm:spPr/>
    </dgm:pt>
    <dgm:pt modelId="{9103CD26-CBB8-4701-B4A4-87A28C4A2B9F}" type="pres">
      <dgm:prSet presAssocID="{B2B55B43-2D76-4589-B63C-D1C00AAAC089}" presName="sibTrans" presStyleCnt="0"/>
      <dgm:spPr/>
    </dgm:pt>
    <dgm:pt modelId="{FE2A6CA4-6181-488F-BF65-5C56A86F9DE0}" type="pres">
      <dgm:prSet presAssocID="{7C47BBA7-A997-488E-992F-FCEB5F60FA19}" presName="node" presStyleLbl="node1" presStyleIdx="2" presStyleCnt="4">
        <dgm:presLayoutVars>
          <dgm:bulletEnabled val="1"/>
        </dgm:presLayoutVars>
      </dgm:prSet>
      <dgm:spPr/>
    </dgm:pt>
    <dgm:pt modelId="{CF55F6BD-2AD3-4CF3-B8CA-F1EC169A37B2}" type="pres">
      <dgm:prSet presAssocID="{00FBCDD3-7072-4EC0-8F65-B0695E554BD5}" presName="sibTrans" presStyleCnt="0"/>
      <dgm:spPr/>
    </dgm:pt>
    <dgm:pt modelId="{373FE38A-2199-4528-A4B5-76837DF0EC4C}" type="pres">
      <dgm:prSet presAssocID="{A6F773E9-5C24-4594-A704-FFDC13E170EA}" presName="node" presStyleLbl="node1" presStyleIdx="3" presStyleCnt="4">
        <dgm:presLayoutVars>
          <dgm:bulletEnabled val="1"/>
        </dgm:presLayoutVars>
      </dgm:prSet>
      <dgm:spPr/>
    </dgm:pt>
  </dgm:ptLst>
  <dgm:cxnLst>
    <dgm:cxn modelId="{A90DD815-F349-4534-BBCB-719C84FD9785}" srcId="{6661CC0C-210D-414F-AB80-33E58DF4F881}" destId="{723FB82D-4A3F-4920-A119-C0A369FA2135}" srcOrd="0" destOrd="0" parTransId="{6F1E9044-6104-4168-8D82-530D605A9A33}" sibTransId="{8B17A45D-AFC5-47DE-A197-1708F4532834}"/>
    <dgm:cxn modelId="{91E92C17-EA1E-402F-A031-831CB390027F}" srcId="{6661CC0C-210D-414F-AB80-33E58DF4F881}" destId="{7C47BBA7-A997-488E-992F-FCEB5F60FA19}" srcOrd="2" destOrd="0" parTransId="{A8E9E612-453F-4ADB-A804-D093EFC4FA0C}" sibTransId="{00FBCDD3-7072-4EC0-8F65-B0695E554BD5}"/>
    <dgm:cxn modelId="{685A431A-436C-4EF6-A80C-BE51F51785A7}" type="presOf" srcId="{A6F773E9-5C24-4594-A704-FFDC13E170EA}" destId="{373FE38A-2199-4528-A4B5-76837DF0EC4C}" srcOrd="0" destOrd="0" presId="urn:microsoft.com/office/officeart/2005/8/layout/default"/>
    <dgm:cxn modelId="{29CA875E-C2AC-4F25-90FE-EBA0C6BC7E7F}" type="presOf" srcId="{7C47BBA7-A997-488E-992F-FCEB5F60FA19}" destId="{FE2A6CA4-6181-488F-BF65-5C56A86F9DE0}" srcOrd="0" destOrd="0" presId="urn:microsoft.com/office/officeart/2005/8/layout/default"/>
    <dgm:cxn modelId="{58F9616F-1D2B-4636-9896-C48DD663173F}" type="presOf" srcId="{723FB82D-4A3F-4920-A119-C0A369FA2135}" destId="{D888652A-61AE-4156-8B7F-D89C77B87B50}" srcOrd="0" destOrd="0" presId="urn:microsoft.com/office/officeart/2005/8/layout/default"/>
    <dgm:cxn modelId="{B8513B90-4041-4F55-9DF2-45022147B998}" type="presOf" srcId="{6661CC0C-210D-414F-AB80-33E58DF4F881}" destId="{2E8D1E1A-538D-424D-A3C7-0CE5F825F10F}" srcOrd="0" destOrd="0" presId="urn:microsoft.com/office/officeart/2005/8/layout/default"/>
    <dgm:cxn modelId="{53C762A5-0623-4436-8266-9AAF3E602FBD}" srcId="{6661CC0C-210D-414F-AB80-33E58DF4F881}" destId="{2FB0D357-A1FF-4635-B9AE-B49E138173C6}" srcOrd="1" destOrd="0" parTransId="{019BD034-5C68-484B-8E76-9D7CAE3FD941}" sibTransId="{B2B55B43-2D76-4589-B63C-D1C00AAAC089}"/>
    <dgm:cxn modelId="{FBADBFD7-8EE1-41AB-B48B-D53C34166AB1}" type="presOf" srcId="{2FB0D357-A1FF-4635-B9AE-B49E138173C6}" destId="{8C4194F6-5C6E-4AF0-B89E-5E38CAF9AE36}" srcOrd="0" destOrd="0" presId="urn:microsoft.com/office/officeart/2005/8/layout/default"/>
    <dgm:cxn modelId="{BAA967F9-1BB4-4CDB-AE56-01594E9A0C1A}" srcId="{6661CC0C-210D-414F-AB80-33E58DF4F881}" destId="{A6F773E9-5C24-4594-A704-FFDC13E170EA}" srcOrd="3" destOrd="0" parTransId="{DE8F89DE-03E4-463E-9E02-906B2CD86344}" sibTransId="{0356158D-8A56-4744-8C67-875912C65894}"/>
    <dgm:cxn modelId="{002EED4C-0275-40FA-8D30-470AC2827A0D}" type="presParOf" srcId="{2E8D1E1A-538D-424D-A3C7-0CE5F825F10F}" destId="{D888652A-61AE-4156-8B7F-D89C77B87B50}" srcOrd="0" destOrd="0" presId="urn:microsoft.com/office/officeart/2005/8/layout/default"/>
    <dgm:cxn modelId="{09BE4C20-2E27-4B65-B0C0-7B5065E89BA4}" type="presParOf" srcId="{2E8D1E1A-538D-424D-A3C7-0CE5F825F10F}" destId="{71257945-2B4F-4ECF-BB66-F33DDB90071A}" srcOrd="1" destOrd="0" presId="urn:microsoft.com/office/officeart/2005/8/layout/default"/>
    <dgm:cxn modelId="{B774DE8F-EFCF-421E-93CF-74EA857AFA98}" type="presParOf" srcId="{2E8D1E1A-538D-424D-A3C7-0CE5F825F10F}" destId="{8C4194F6-5C6E-4AF0-B89E-5E38CAF9AE36}" srcOrd="2" destOrd="0" presId="urn:microsoft.com/office/officeart/2005/8/layout/default"/>
    <dgm:cxn modelId="{52666098-B86B-4346-B65D-190587D7EF35}" type="presParOf" srcId="{2E8D1E1A-538D-424D-A3C7-0CE5F825F10F}" destId="{9103CD26-CBB8-4701-B4A4-87A28C4A2B9F}" srcOrd="3" destOrd="0" presId="urn:microsoft.com/office/officeart/2005/8/layout/default"/>
    <dgm:cxn modelId="{23C8502A-C862-49AE-8BB7-F925029B61C5}" type="presParOf" srcId="{2E8D1E1A-538D-424D-A3C7-0CE5F825F10F}" destId="{FE2A6CA4-6181-488F-BF65-5C56A86F9DE0}" srcOrd="4" destOrd="0" presId="urn:microsoft.com/office/officeart/2005/8/layout/default"/>
    <dgm:cxn modelId="{940FE6C2-A8AD-4951-BED1-A53189A255B8}" type="presParOf" srcId="{2E8D1E1A-538D-424D-A3C7-0CE5F825F10F}" destId="{CF55F6BD-2AD3-4CF3-B8CA-F1EC169A37B2}" srcOrd="5" destOrd="0" presId="urn:microsoft.com/office/officeart/2005/8/layout/default"/>
    <dgm:cxn modelId="{297CD403-31AD-4E49-A953-FC413C5344EC}" type="presParOf" srcId="{2E8D1E1A-538D-424D-A3C7-0CE5F825F10F}" destId="{373FE38A-2199-4528-A4B5-76837DF0EC4C}" srcOrd="6" destOrd="0" presId="urn:microsoft.com/office/officeart/2005/8/layout/default"/>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661CC0C-210D-414F-AB80-33E58DF4F88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x-none"/>
        </a:p>
      </dgm:t>
    </dgm:pt>
    <dgm:pt modelId="{593C1293-A592-4BD7-9571-AA384B8D11D3}">
      <dgm:prSet/>
      <dgm:spPr/>
      <dgm:t>
        <a:bodyPr/>
        <a:lstStyle/>
        <a:p>
          <a:pPr>
            <a:buNone/>
          </a:pPr>
          <a:r>
            <a:rPr lang="en-US" dirty="0"/>
            <a:t>Residential care homes offer crucial safety, oversight and planned assistance in adult care.</a:t>
          </a:r>
          <a:endParaRPr lang="x-none" dirty="0"/>
        </a:p>
      </dgm:t>
    </dgm:pt>
    <dgm:pt modelId="{29D7AF95-FA9D-4175-AFB2-08DDCAC44751}" type="parTrans" cxnId="{F9E14D0A-660A-487F-89DA-6CA0A7B69593}">
      <dgm:prSet/>
      <dgm:spPr/>
      <dgm:t>
        <a:bodyPr/>
        <a:lstStyle/>
        <a:p>
          <a:endParaRPr lang="x-none"/>
        </a:p>
      </dgm:t>
    </dgm:pt>
    <dgm:pt modelId="{3CB16643-B2A2-4AF9-99D8-36DFAC36CE6E}" type="sibTrans" cxnId="{F9E14D0A-660A-487F-89DA-6CA0A7B69593}">
      <dgm:prSet/>
      <dgm:spPr/>
      <dgm:t>
        <a:bodyPr/>
        <a:lstStyle/>
        <a:p>
          <a:endParaRPr lang="x-none"/>
        </a:p>
      </dgm:t>
    </dgm:pt>
    <dgm:pt modelId="{E41A86EE-CC87-495E-97D9-1F91ECA68F2E}">
      <dgm:prSet/>
      <dgm:spPr/>
      <dgm:t>
        <a:bodyPr/>
        <a:lstStyle/>
        <a:p>
          <a:pPr>
            <a:buNone/>
          </a:pPr>
          <a:r>
            <a:rPr lang="en-US" dirty="0"/>
            <a:t>Without power-oriented care, there is an obstacle of restricting independence and freedom.</a:t>
          </a:r>
          <a:endParaRPr lang="x-none" dirty="0"/>
        </a:p>
      </dgm:t>
    </dgm:pt>
    <dgm:pt modelId="{2334AAC6-D486-4449-9CED-97B8C4060D25}" type="parTrans" cxnId="{6FBA3B93-1150-4307-A750-14994BF394D3}">
      <dgm:prSet/>
      <dgm:spPr/>
      <dgm:t>
        <a:bodyPr/>
        <a:lstStyle/>
        <a:p>
          <a:endParaRPr lang="x-none"/>
        </a:p>
      </dgm:t>
    </dgm:pt>
    <dgm:pt modelId="{72C2C4E7-7DFD-4487-A9A1-46372A004AAE}" type="sibTrans" cxnId="{6FBA3B93-1150-4307-A750-14994BF394D3}">
      <dgm:prSet/>
      <dgm:spPr/>
      <dgm:t>
        <a:bodyPr/>
        <a:lstStyle/>
        <a:p>
          <a:endParaRPr lang="x-none"/>
        </a:p>
      </dgm:t>
    </dgm:pt>
    <dgm:pt modelId="{EA4B0315-0C9B-4921-8261-2E9B0EB4BBCB}">
      <dgm:prSet/>
      <dgm:spPr/>
      <dgm:t>
        <a:bodyPr/>
        <a:lstStyle/>
        <a:p>
          <a:pPr>
            <a:buNone/>
          </a:pPr>
          <a:r>
            <a:rPr lang="en-US" dirty="0"/>
            <a:t>There should be a balanced approach to the integration of theory, policy and innovation. </a:t>
          </a:r>
          <a:r>
            <a:rPr lang="en-US" b="0" i="0" dirty="0"/>
            <a:t>The barriers to implementation, however, include funding and staffing constraints, the pressure of regulations and the presence of evasive </a:t>
          </a:r>
          <a:r>
            <a:rPr lang="en-US" b="0" i="0" dirty="0" err="1"/>
            <a:t>organisational</a:t>
          </a:r>
          <a:r>
            <a:rPr lang="en-US" b="0" i="0" dirty="0"/>
            <a:t> cultures in the UK social care systems.</a:t>
          </a:r>
          <a:endParaRPr lang="x-none" dirty="0"/>
        </a:p>
      </dgm:t>
    </dgm:pt>
    <dgm:pt modelId="{7E428434-DF3A-44F8-B3C3-FEF82B295BCE}" type="parTrans" cxnId="{1D8C3BAE-6FEE-4DE4-8A7D-90B789E60F75}">
      <dgm:prSet/>
      <dgm:spPr/>
      <dgm:t>
        <a:bodyPr/>
        <a:lstStyle/>
        <a:p>
          <a:endParaRPr lang="x-none"/>
        </a:p>
      </dgm:t>
    </dgm:pt>
    <dgm:pt modelId="{04AEE981-CA2A-4589-9CB9-712ADD441A32}" type="sibTrans" cxnId="{1D8C3BAE-6FEE-4DE4-8A7D-90B789E60F75}">
      <dgm:prSet/>
      <dgm:spPr/>
      <dgm:t>
        <a:bodyPr/>
        <a:lstStyle/>
        <a:p>
          <a:endParaRPr lang="x-none"/>
        </a:p>
      </dgm:t>
    </dgm:pt>
    <dgm:pt modelId="{F1198201-54D5-4234-B8B2-0A6908B9E013}">
      <dgm:prSet/>
      <dgm:spPr/>
      <dgm:t>
        <a:bodyPr/>
        <a:lstStyle/>
        <a:p>
          <a:pPr>
            <a:buNone/>
          </a:pPr>
          <a:r>
            <a:rPr lang="en-US" dirty="0"/>
            <a:t>Dignity, autonomy and </a:t>
          </a:r>
          <a:r>
            <a:rPr lang="en-US" dirty="0" err="1"/>
            <a:t>individualised</a:t>
          </a:r>
          <a:r>
            <a:rPr lang="en-US" dirty="0"/>
            <a:t> wellbeing of older adults should be central to future services.</a:t>
          </a:r>
          <a:endParaRPr lang="x-none" dirty="0"/>
        </a:p>
      </dgm:t>
    </dgm:pt>
    <dgm:pt modelId="{FDDE512C-9030-4678-82FA-F5A2CFF7EB52}" type="parTrans" cxnId="{625A8CF6-57F5-40D1-9B1F-430595C42BA0}">
      <dgm:prSet/>
      <dgm:spPr/>
      <dgm:t>
        <a:bodyPr/>
        <a:lstStyle/>
        <a:p>
          <a:endParaRPr lang="x-none"/>
        </a:p>
      </dgm:t>
    </dgm:pt>
    <dgm:pt modelId="{AB0BFBF1-7F71-48FF-B59F-704BBE5D95CA}" type="sibTrans" cxnId="{625A8CF6-57F5-40D1-9B1F-430595C42BA0}">
      <dgm:prSet/>
      <dgm:spPr/>
      <dgm:t>
        <a:bodyPr/>
        <a:lstStyle/>
        <a:p>
          <a:endParaRPr lang="x-none"/>
        </a:p>
      </dgm:t>
    </dgm:pt>
    <dgm:pt modelId="{2E8D1E1A-538D-424D-A3C7-0CE5F825F10F}" type="pres">
      <dgm:prSet presAssocID="{6661CC0C-210D-414F-AB80-33E58DF4F881}" presName="diagram" presStyleCnt="0">
        <dgm:presLayoutVars>
          <dgm:dir/>
          <dgm:resizeHandles val="exact"/>
        </dgm:presLayoutVars>
      </dgm:prSet>
      <dgm:spPr/>
    </dgm:pt>
    <dgm:pt modelId="{57F3640A-BE11-4469-97F6-DC9809DAD8AA}" type="pres">
      <dgm:prSet presAssocID="{593C1293-A592-4BD7-9571-AA384B8D11D3}" presName="node" presStyleLbl="node1" presStyleIdx="0" presStyleCnt="4">
        <dgm:presLayoutVars>
          <dgm:bulletEnabled val="1"/>
        </dgm:presLayoutVars>
      </dgm:prSet>
      <dgm:spPr/>
    </dgm:pt>
    <dgm:pt modelId="{A5048A7D-464F-4360-A605-F88ADFB163D1}" type="pres">
      <dgm:prSet presAssocID="{3CB16643-B2A2-4AF9-99D8-36DFAC36CE6E}" presName="sibTrans" presStyleCnt="0"/>
      <dgm:spPr/>
    </dgm:pt>
    <dgm:pt modelId="{4D5A39A9-D95E-489E-9A5B-993CAC335BE5}" type="pres">
      <dgm:prSet presAssocID="{E41A86EE-CC87-495E-97D9-1F91ECA68F2E}" presName="node" presStyleLbl="node1" presStyleIdx="1" presStyleCnt="4">
        <dgm:presLayoutVars>
          <dgm:bulletEnabled val="1"/>
        </dgm:presLayoutVars>
      </dgm:prSet>
      <dgm:spPr/>
    </dgm:pt>
    <dgm:pt modelId="{0E4211D5-8C33-4E97-9D0A-55E9AEDE167F}" type="pres">
      <dgm:prSet presAssocID="{72C2C4E7-7DFD-4487-A9A1-46372A004AAE}" presName="sibTrans" presStyleCnt="0"/>
      <dgm:spPr/>
    </dgm:pt>
    <dgm:pt modelId="{40D48FDA-5C41-4779-82D5-2E26A04CCF76}" type="pres">
      <dgm:prSet presAssocID="{EA4B0315-0C9B-4921-8261-2E9B0EB4BBCB}" presName="node" presStyleLbl="node1" presStyleIdx="2" presStyleCnt="4">
        <dgm:presLayoutVars>
          <dgm:bulletEnabled val="1"/>
        </dgm:presLayoutVars>
      </dgm:prSet>
      <dgm:spPr/>
    </dgm:pt>
    <dgm:pt modelId="{A78942D0-A1C1-4E8A-9D9C-5AA4B20F6BB6}" type="pres">
      <dgm:prSet presAssocID="{04AEE981-CA2A-4589-9CB9-712ADD441A32}" presName="sibTrans" presStyleCnt="0"/>
      <dgm:spPr/>
    </dgm:pt>
    <dgm:pt modelId="{70F83E68-9645-433B-9EE3-38B3BC028957}" type="pres">
      <dgm:prSet presAssocID="{F1198201-54D5-4234-B8B2-0A6908B9E013}" presName="node" presStyleLbl="node1" presStyleIdx="3" presStyleCnt="4">
        <dgm:presLayoutVars>
          <dgm:bulletEnabled val="1"/>
        </dgm:presLayoutVars>
      </dgm:prSet>
      <dgm:spPr/>
    </dgm:pt>
  </dgm:ptLst>
  <dgm:cxnLst>
    <dgm:cxn modelId="{F9E14D0A-660A-487F-89DA-6CA0A7B69593}" srcId="{6661CC0C-210D-414F-AB80-33E58DF4F881}" destId="{593C1293-A592-4BD7-9571-AA384B8D11D3}" srcOrd="0" destOrd="0" parTransId="{29D7AF95-FA9D-4175-AFB2-08DDCAC44751}" sibTransId="{3CB16643-B2A2-4AF9-99D8-36DFAC36CE6E}"/>
    <dgm:cxn modelId="{A3CCDA0F-AEDE-4B53-A16B-B81E45720041}" type="presOf" srcId="{593C1293-A592-4BD7-9571-AA384B8D11D3}" destId="{57F3640A-BE11-4469-97F6-DC9809DAD8AA}" srcOrd="0" destOrd="0" presId="urn:microsoft.com/office/officeart/2005/8/layout/default"/>
    <dgm:cxn modelId="{8646CE3A-7A14-4C61-AE4B-E5DED2DD1F72}" type="presOf" srcId="{F1198201-54D5-4234-B8B2-0A6908B9E013}" destId="{70F83E68-9645-433B-9EE3-38B3BC028957}" srcOrd="0" destOrd="0" presId="urn:microsoft.com/office/officeart/2005/8/layout/default"/>
    <dgm:cxn modelId="{3CF45062-FB74-4606-81BE-287455479F49}" type="presOf" srcId="{E41A86EE-CC87-495E-97D9-1F91ECA68F2E}" destId="{4D5A39A9-D95E-489E-9A5B-993CAC335BE5}" srcOrd="0" destOrd="0" presId="urn:microsoft.com/office/officeart/2005/8/layout/default"/>
    <dgm:cxn modelId="{B8513B90-4041-4F55-9DF2-45022147B998}" type="presOf" srcId="{6661CC0C-210D-414F-AB80-33E58DF4F881}" destId="{2E8D1E1A-538D-424D-A3C7-0CE5F825F10F}" srcOrd="0" destOrd="0" presId="urn:microsoft.com/office/officeart/2005/8/layout/default"/>
    <dgm:cxn modelId="{6FBA3B93-1150-4307-A750-14994BF394D3}" srcId="{6661CC0C-210D-414F-AB80-33E58DF4F881}" destId="{E41A86EE-CC87-495E-97D9-1F91ECA68F2E}" srcOrd="1" destOrd="0" parTransId="{2334AAC6-D486-4449-9CED-97B8C4060D25}" sibTransId="{72C2C4E7-7DFD-4487-A9A1-46372A004AAE}"/>
    <dgm:cxn modelId="{1D8C3BAE-6FEE-4DE4-8A7D-90B789E60F75}" srcId="{6661CC0C-210D-414F-AB80-33E58DF4F881}" destId="{EA4B0315-0C9B-4921-8261-2E9B0EB4BBCB}" srcOrd="2" destOrd="0" parTransId="{7E428434-DF3A-44F8-B3C3-FEF82B295BCE}" sibTransId="{04AEE981-CA2A-4589-9CB9-712ADD441A32}"/>
    <dgm:cxn modelId="{625A8CF6-57F5-40D1-9B1F-430595C42BA0}" srcId="{6661CC0C-210D-414F-AB80-33E58DF4F881}" destId="{F1198201-54D5-4234-B8B2-0A6908B9E013}" srcOrd="3" destOrd="0" parTransId="{FDDE512C-9030-4678-82FA-F5A2CFF7EB52}" sibTransId="{AB0BFBF1-7F71-48FF-B59F-704BBE5D95CA}"/>
    <dgm:cxn modelId="{969E21F9-851B-48EE-AC65-682744E39BB8}" type="presOf" srcId="{EA4B0315-0C9B-4921-8261-2E9B0EB4BBCB}" destId="{40D48FDA-5C41-4779-82D5-2E26A04CCF76}" srcOrd="0" destOrd="0" presId="urn:microsoft.com/office/officeart/2005/8/layout/default"/>
    <dgm:cxn modelId="{05C57480-B58F-431D-A8B0-4EED3F1FB4B5}" type="presParOf" srcId="{2E8D1E1A-538D-424D-A3C7-0CE5F825F10F}" destId="{57F3640A-BE11-4469-97F6-DC9809DAD8AA}" srcOrd="0" destOrd="0" presId="urn:microsoft.com/office/officeart/2005/8/layout/default"/>
    <dgm:cxn modelId="{A7F88841-E4D1-4283-A36C-0F499D2CFC3D}" type="presParOf" srcId="{2E8D1E1A-538D-424D-A3C7-0CE5F825F10F}" destId="{A5048A7D-464F-4360-A605-F88ADFB163D1}" srcOrd="1" destOrd="0" presId="urn:microsoft.com/office/officeart/2005/8/layout/default"/>
    <dgm:cxn modelId="{C5184E00-EB15-4385-BCF7-647E1B5037C8}" type="presParOf" srcId="{2E8D1E1A-538D-424D-A3C7-0CE5F825F10F}" destId="{4D5A39A9-D95E-489E-9A5B-993CAC335BE5}" srcOrd="2" destOrd="0" presId="urn:microsoft.com/office/officeart/2005/8/layout/default"/>
    <dgm:cxn modelId="{D81FE8A9-61F6-4451-A374-471F558D0391}" type="presParOf" srcId="{2E8D1E1A-538D-424D-A3C7-0CE5F825F10F}" destId="{0E4211D5-8C33-4E97-9D0A-55E9AEDE167F}" srcOrd="3" destOrd="0" presId="urn:microsoft.com/office/officeart/2005/8/layout/default"/>
    <dgm:cxn modelId="{8D08BE8D-764E-44B8-AE46-85FA33A7BE8A}" type="presParOf" srcId="{2E8D1E1A-538D-424D-A3C7-0CE5F825F10F}" destId="{40D48FDA-5C41-4779-82D5-2E26A04CCF76}" srcOrd="4" destOrd="0" presId="urn:microsoft.com/office/officeart/2005/8/layout/default"/>
    <dgm:cxn modelId="{10EC0EE1-F1C9-46FE-B265-4068AE634D87}" type="presParOf" srcId="{2E8D1E1A-538D-424D-A3C7-0CE5F825F10F}" destId="{A78942D0-A1C1-4E8A-9D9C-5AA4B20F6BB6}" srcOrd="5" destOrd="0" presId="urn:microsoft.com/office/officeart/2005/8/layout/default"/>
    <dgm:cxn modelId="{BB9B66D5-C01C-42A9-B234-FECE02C92B62}" type="presParOf" srcId="{2E8D1E1A-538D-424D-A3C7-0CE5F825F10F}" destId="{70F83E68-9645-433B-9EE3-38B3BC028957}" srcOrd="6" destOrd="0" presId="urn:microsoft.com/office/officeart/2005/8/layout/default"/>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0BF217-32E1-48F5-B4EE-0160A3414A15}">
      <dsp:nvSpPr>
        <dsp:cNvPr id="0" name=""/>
        <dsp:cNvSpPr/>
      </dsp:nvSpPr>
      <dsp:spPr>
        <a:xfrm>
          <a:off x="10812" y="7847"/>
          <a:ext cx="14913575" cy="602950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dirty="0">
              <a:solidFill>
                <a:schemeClr val="bg1"/>
              </a:solidFill>
            </a:rPr>
            <a:t>Maintaining Functional Ability</a:t>
          </a:r>
          <a:endParaRPr lang="x-none" sz="3500" kern="1200" dirty="0">
            <a:solidFill>
              <a:schemeClr val="bg1"/>
            </a:solidFill>
          </a:endParaRPr>
        </a:p>
        <a:p>
          <a:pPr marL="228600" lvl="1" indent="-228600" algn="l" defTabSz="1200150">
            <a:lnSpc>
              <a:spcPct val="90000"/>
            </a:lnSpc>
            <a:spcBef>
              <a:spcPct val="0"/>
            </a:spcBef>
            <a:spcAft>
              <a:spcPct val="15000"/>
            </a:spcAft>
            <a:buFont typeface="Arial" panose="020B0604020202020204" pitchFamily="34" charset="0"/>
            <a:buChar char="•"/>
          </a:pPr>
          <a:r>
            <a:rPr lang="en-US" sz="2700" kern="1200" dirty="0">
              <a:solidFill>
                <a:schemeClr val="bg1"/>
              </a:solidFill>
            </a:rPr>
            <a:t>Functional ability comprises of mobility, self-care, and daily activity performance </a:t>
          </a:r>
          <a:r>
            <a:rPr lang="sv-SE" sz="2700" kern="1200" dirty="0">
              <a:solidFill>
                <a:schemeClr val="bg1"/>
              </a:solidFill>
            </a:rPr>
            <a:t>(Narsakka, Suhonen and Stolt, 2021)</a:t>
          </a:r>
          <a:r>
            <a:rPr lang="en-US" sz="2700" kern="1200" dirty="0">
              <a:solidFill>
                <a:schemeClr val="bg1"/>
              </a:solidFill>
            </a:rPr>
            <a:t>.</a:t>
          </a:r>
          <a:endParaRPr lang="x-none" sz="2700" kern="1200" dirty="0">
            <a:solidFill>
              <a:schemeClr val="bg1"/>
            </a:solidFill>
          </a:endParaRPr>
        </a:p>
        <a:p>
          <a:pPr marL="228600" lvl="1" indent="-228600" algn="l" defTabSz="1200150">
            <a:lnSpc>
              <a:spcPct val="90000"/>
            </a:lnSpc>
            <a:spcBef>
              <a:spcPct val="0"/>
            </a:spcBef>
            <a:spcAft>
              <a:spcPct val="15000"/>
            </a:spcAft>
            <a:buFont typeface="Arial" panose="020B0604020202020204" pitchFamily="34" charset="0"/>
            <a:buChar char="•"/>
          </a:pPr>
          <a:r>
            <a:rPr lang="en-US" sz="2700" kern="1200" dirty="0">
              <a:solidFill>
                <a:schemeClr val="bg1"/>
              </a:solidFill>
            </a:rPr>
            <a:t>Physiotherapy, mobility aids, and routines are usually offered in residential houses for adult care </a:t>
          </a:r>
          <a:r>
            <a:rPr lang="en-GB" sz="2700" kern="1200" dirty="0">
              <a:solidFill>
                <a:schemeClr val="bg1"/>
              </a:solidFill>
            </a:rPr>
            <a:t>(</a:t>
          </a:r>
          <a:r>
            <a:rPr lang="en-GB" sz="2700" kern="1200" dirty="0" err="1">
              <a:solidFill>
                <a:schemeClr val="bg1"/>
              </a:solidFill>
            </a:rPr>
            <a:t>Meulenbroeks</a:t>
          </a:r>
          <a:r>
            <a:rPr lang="en-GB" sz="2700" kern="1200" dirty="0">
              <a:solidFill>
                <a:schemeClr val="bg1"/>
              </a:solidFill>
            </a:rPr>
            <a:t> et al., 2022)</a:t>
          </a:r>
          <a:r>
            <a:rPr lang="en-US" sz="2700" kern="1200" dirty="0">
              <a:solidFill>
                <a:schemeClr val="bg1"/>
              </a:solidFill>
            </a:rPr>
            <a:t>.</a:t>
          </a:r>
          <a:endParaRPr lang="x-none" sz="2700" kern="1200" dirty="0">
            <a:solidFill>
              <a:schemeClr val="bg1"/>
            </a:solidFill>
          </a:endParaRPr>
        </a:p>
        <a:p>
          <a:pPr marL="228600" lvl="1" indent="-228600" algn="l" defTabSz="1200150">
            <a:lnSpc>
              <a:spcPct val="90000"/>
            </a:lnSpc>
            <a:spcBef>
              <a:spcPct val="0"/>
            </a:spcBef>
            <a:spcAft>
              <a:spcPct val="15000"/>
            </a:spcAft>
            <a:buFont typeface="Arial" panose="020B0604020202020204" pitchFamily="34" charset="0"/>
            <a:buChar char="•"/>
          </a:pPr>
          <a:r>
            <a:rPr lang="sv-SE" sz="2700" kern="1200" dirty="0">
              <a:solidFill>
                <a:schemeClr val="bg1"/>
              </a:solidFill>
            </a:rPr>
            <a:t>Narsakka, Suhonen and Stolt (2021) critiqued that d</a:t>
          </a:r>
          <a:r>
            <a:rPr lang="en-US" sz="2700" kern="1200" dirty="0" err="1">
              <a:solidFill>
                <a:schemeClr val="bg1"/>
              </a:solidFill>
            </a:rPr>
            <a:t>ependence</a:t>
          </a:r>
          <a:r>
            <a:rPr lang="en-US" sz="2700" kern="1200" dirty="0">
              <a:solidFill>
                <a:schemeClr val="bg1"/>
              </a:solidFill>
            </a:rPr>
            <a:t> on the help of staff members may decrease self-confidence and competence.</a:t>
          </a:r>
          <a:endParaRPr lang="x-none" sz="2700" kern="1200" dirty="0">
            <a:solidFill>
              <a:schemeClr val="bg1"/>
            </a:solidFill>
          </a:endParaRPr>
        </a:p>
        <a:p>
          <a:pPr marL="228600" lvl="1" indent="-228600" algn="l" defTabSz="1200150">
            <a:lnSpc>
              <a:spcPct val="90000"/>
            </a:lnSpc>
            <a:spcBef>
              <a:spcPct val="0"/>
            </a:spcBef>
            <a:spcAft>
              <a:spcPct val="15000"/>
            </a:spcAft>
            <a:buFont typeface="Arial" panose="020B0604020202020204" pitchFamily="34" charset="0"/>
            <a:buChar char="•"/>
          </a:pPr>
          <a:r>
            <a:rPr lang="en-US" sz="2700" kern="1200" dirty="0">
              <a:solidFill>
                <a:schemeClr val="bg1"/>
              </a:solidFill>
            </a:rPr>
            <a:t>Independence and not passive dependence should be encouraged. Activity Theory proposes keeping an elderly person fit and active based on further involvement at work promotes wellbeing and delays deterioration in residential environments.</a:t>
          </a:r>
          <a:endParaRPr lang="x-none" sz="2700" kern="1200" dirty="0">
            <a:solidFill>
              <a:schemeClr val="bg1"/>
            </a:solidFill>
          </a:endParaRPr>
        </a:p>
        <a:p>
          <a:pPr marL="228600" lvl="1" indent="-228600" algn="l" defTabSz="1200150">
            <a:lnSpc>
              <a:spcPct val="90000"/>
            </a:lnSpc>
            <a:spcBef>
              <a:spcPct val="0"/>
            </a:spcBef>
            <a:spcAft>
              <a:spcPct val="15000"/>
            </a:spcAft>
            <a:buChar char="•"/>
          </a:pPr>
          <a:r>
            <a:rPr lang="en-GB" sz="2700" kern="1200" dirty="0" err="1">
              <a:solidFill>
                <a:schemeClr val="bg1"/>
              </a:solidFill>
            </a:rPr>
            <a:t>Meulenbroeks</a:t>
          </a:r>
          <a:r>
            <a:rPr lang="en-GB" sz="2700" kern="1200" dirty="0">
              <a:solidFill>
                <a:schemeClr val="bg1"/>
              </a:solidFill>
            </a:rPr>
            <a:t> et al., (2022) mentioned that t</a:t>
          </a:r>
          <a:r>
            <a:rPr lang="en-US" sz="2700" b="0" i="0" kern="1200" dirty="0">
              <a:solidFill>
                <a:schemeClr val="bg1"/>
              </a:solidFill>
              <a:effectLst/>
              <a:latin typeface="+mn-lt"/>
              <a:ea typeface="+mn-ea"/>
              <a:cs typeface="+mn-cs"/>
            </a:rPr>
            <a:t>he existing local and national care and support services including residential care, community support and multidisciplinary interventions fulfil the needs of older people in terms of care support and help provision through </a:t>
          </a:r>
          <a:r>
            <a:rPr lang="en-US" sz="2700" b="0" i="0" kern="1200" dirty="0" err="1">
              <a:solidFill>
                <a:schemeClr val="bg1"/>
              </a:solidFill>
              <a:effectLst/>
              <a:latin typeface="+mn-lt"/>
              <a:ea typeface="+mn-ea"/>
              <a:cs typeface="+mn-cs"/>
            </a:rPr>
            <a:t>organisation</a:t>
          </a:r>
          <a:r>
            <a:rPr lang="en-US" sz="2700" b="0" i="0" kern="1200" dirty="0">
              <a:solidFill>
                <a:schemeClr val="bg1"/>
              </a:solidFill>
              <a:effectLst/>
              <a:latin typeface="+mn-lt"/>
              <a:ea typeface="+mn-ea"/>
              <a:cs typeface="+mn-cs"/>
            </a:rPr>
            <a:t>, regulation and individual person-</a:t>
          </a:r>
          <a:r>
            <a:rPr lang="en-US" sz="2700" b="0" i="0" kern="1200" dirty="0" err="1">
              <a:solidFill>
                <a:schemeClr val="bg1"/>
              </a:solidFill>
              <a:effectLst/>
              <a:latin typeface="+mn-lt"/>
              <a:ea typeface="+mn-ea"/>
              <a:cs typeface="+mn-cs"/>
            </a:rPr>
            <a:t>centred</a:t>
          </a:r>
          <a:r>
            <a:rPr lang="en-US" sz="2700" b="0" i="0" kern="1200" dirty="0">
              <a:solidFill>
                <a:schemeClr val="bg1"/>
              </a:solidFill>
              <a:effectLst/>
              <a:latin typeface="+mn-lt"/>
              <a:ea typeface="+mn-ea"/>
              <a:cs typeface="+mn-cs"/>
            </a:rPr>
            <a:t> assistance.</a:t>
          </a:r>
          <a:endParaRPr lang="x-none" sz="2700" kern="1200" dirty="0">
            <a:solidFill>
              <a:schemeClr val="bg1"/>
            </a:solidFill>
          </a:endParaRPr>
        </a:p>
      </dsp:txBody>
      <dsp:txXfrm>
        <a:off x="10812" y="7847"/>
        <a:ext cx="14913575" cy="60295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0BF217-32E1-48F5-B4EE-0160A3414A15}">
      <dsp:nvSpPr>
        <dsp:cNvPr id="0" name=""/>
        <dsp:cNvSpPr/>
      </dsp:nvSpPr>
      <dsp:spPr>
        <a:xfrm>
          <a:off x="1506140" y="1984"/>
          <a:ext cx="9179718" cy="550783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dirty="0"/>
            <a:t>Independence</a:t>
          </a:r>
          <a:endParaRPr lang="x-none" sz="3200" kern="1200" dirty="0"/>
        </a:p>
        <a:p>
          <a:pPr marL="228600" lvl="1" indent="-228600" algn="l" defTabSz="1111250">
            <a:lnSpc>
              <a:spcPct val="90000"/>
            </a:lnSpc>
            <a:spcBef>
              <a:spcPct val="0"/>
            </a:spcBef>
            <a:spcAft>
              <a:spcPct val="15000"/>
            </a:spcAft>
            <a:buFont typeface="Arial" panose="020B0604020202020204" pitchFamily="34" charset="0"/>
            <a:buChar char="•"/>
          </a:pPr>
          <a:r>
            <a:rPr lang="en-US" sz="2500" kern="1200" dirty="0"/>
            <a:t>Independence is the capacity to control personal choices, regimens and way of life </a:t>
          </a:r>
          <a:r>
            <a:rPr lang="en-GB" sz="2500" kern="1200" dirty="0"/>
            <a:t>(Valenzuela et al., 2023)</a:t>
          </a:r>
          <a:r>
            <a:rPr lang="en-US" sz="2500" kern="1200" dirty="0"/>
            <a:t>.</a:t>
          </a:r>
          <a:endParaRPr lang="x-none" sz="2500" kern="1200" dirty="0"/>
        </a:p>
        <a:p>
          <a:pPr marL="228600" lvl="1" indent="-228600" algn="l" defTabSz="1111250">
            <a:lnSpc>
              <a:spcPct val="90000"/>
            </a:lnSpc>
            <a:spcBef>
              <a:spcPct val="0"/>
            </a:spcBef>
            <a:spcAft>
              <a:spcPct val="15000"/>
            </a:spcAft>
            <a:buFont typeface="Arial" panose="020B0604020202020204" pitchFamily="34" charset="0"/>
            <a:buChar char="•"/>
          </a:pPr>
          <a:r>
            <a:rPr lang="en-GB" sz="2500" kern="1200" dirty="0"/>
            <a:t>Doan et al. (2024) mentioned that </a:t>
          </a:r>
          <a:r>
            <a:rPr lang="en-US" sz="2500" kern="1200" dirty="0" err="1"/>
            <a:t>individualised</a:t>
          </a:r>
          <a:r>
            <a:rPr lang="en-US" sz="2500" kern="1200" dirty="0"/>
            <a:t> care plans may augment individual empowerment and self-confidence in adult care.</a:t>
          </a:r>
          <a:endParaRPr lang="x-none" sz="2500" kern="1200" dirty="0"/>
        </a:p>
        <a:p>
          <a:pPr marL="228600" lvl="1" indent="-228600" algn="l" defTabSz="1111250">
            <a:lnSpc>
              <a:spcPct val="90000"/>
            </a:lnSpc>
            <a:spcBef>
              <a:spcPct val="0"/>
            </a:spcBef>
            <a:spcAft>
              <a:spcPct val="15000"/>
            </a:spcAft>
            <a:buFont typeface="Arial" panose="020B0604020202020204" pitchFamily="34" charset="0"/>
            <a:buChar char="•"/>
          </a:pPr>
          <a:r>
            <a:rPr lang="en-US" sz="2500" kern="1200" dirty="0"/>
            <a:t>The institutional policies and fixed schedules could subvert independence </a:t>
          </a:r>
          <a:r>
            <a:rPr lang="en-GB" sz="2500" kern="1200" dirty="0"/>
            <a:t>(Valenzuela et al., 2023)</a:t>
          </a:r>
          <a:r>
            <a:rPr lang="en-US" sz="2500" kern="1200" dirty="0"/>
            <a:t>. </a:t>
          </a:r>
          <a:r>
            <a:rPr lang="en-US" sz="2500" b="0" i="0" kern="1200" dirty="0"/>
            <a:t>Arguments of the Continuity Theory emphasize that maintaining a lifelong routine and preference in the care homes promotes the identity and psychological stability.</a:t>
          </a:r>
          <a:endParaRPr lang="x-none" sz="2500" kern="1200" dirty="0"/>
        </a:p>
        <a:p>
          <a:pPr marL="228600" lvl="1" indent="-228600" algn="l" defTabSz="1111250">
            <a:lnSpc>
              <a:spcPct val="90000"/>
            </a:lnSpc>
            <a:spcBef>
              <a:spcPct val="0"/>
            </a:spcBef>
            <a:spcAft>
              <a:spcPct val="15000"/>
            </a:spcAft>
            <a:buFont typeface="Arial" panose="020B0604020202020204" pitchFamily="34" charset="0"/>
            <a:buChar char="•"/>
          </a:pPr>
          <a:r>
            <a:rPr lang="en-GB" sz="2500" kern="1200" dirty="0"/>
            <a:t>Doan et al. (2024)  argued that </a:t>
          </a:r>
          <a:r>
            <a:rPr lang="en-GB" sz="2500" kern="1200" dirty="0" err="1"/>
            <a:t>i</a:t>
          </a:r>
          <a:r>
            <a:rPr lang="en-US" sz="2500" kern="1200" dirty="0"/>
            <a:t>t usually depends on staffing ratios and </a:t>
          </a:r>
          <a:r>
            <a:rPr lang="en-US" sz="2500" kern="1200" dirty="0" err="1"/>
            <a:t>organisational</a:t>
          </a:r>
          <a:r>
            <a:rPr lang="en-US" sz="2500" kern="1200" dirty="0"/>
            <a:t> culture when it comes to level of independence.</a:t>
          </a:r>
          <a:endParaRPr lang="x-none" sz="2500" kern="1200" dirty="0"/>
        </a:p>
      </dsp:txBody>
      <dsp:txXfrm>
        <a:off x="1506140" y="1984"/>
        <a:ext cx="9179718" cy="55078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0BF217-32E1-48F5-B4EE-0160A3414A15}">
      <dsp:nvSpPr>
        <dsp:cNvPr id="0" name=""/>
        <dsp:cNvSpPr/>
      </dsp:nvSpPr>
      <dsp:spPr>
        <a:xfrm>
          <a:off x="1440656" y="792"/>
          <a:ext cx="9310687" cy="558641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dirty="0"/>
            <a:t>Freedom and Choice</a:t>
          </a:r>
          <a:endParaRPr lang="x-none" sz="3100" kern="1200" dirty="0"/>
        </a:p>
        <a:p>
          <a:pPr marL="228600" lvl="1" indent="-228600" algn="l" defTabSz="1066800">
            <a:lnSpc>
              <a:spcPct val="90000"/>
            </a:lnSpc>
            <a:spcBef>
              <a:spcPct val="0"/>
            </a:spcBef>
            <a:spcAft>
              <a:spcPct val="15000"/>
            </a:spcAft>
            <a:buFont typeface="Arial" panose="020B0604020202020204" pitchFamily="34" charset="0"/>
            <a:buChar char="•"/>
          </a:pPr>
          <a:r>
            <a:rPr lang="en-US" sz="2400" kern="1200" dirty="0"/>
            <a:t>Freedom means privacy, mobility and involvement in activities of choice </a:t>
          </a:r>
          <a:r>
            <a:rPr lang="en-GB" sz="2400" kern="1200" dirty="0"/>
            <a:t>(</a:t>
          </a:r>
          <a:r>
            <a:rPr lang="en-GB" sz="2400" kern="1200" dirty="0" err="1"/>
            <a:t>Ghenţa</a:t>
          </a:r>
          <a:r>
            <a:rPr lang="en-GB" sz="2400" kern="1200" dirty="0"/>
            <a:t> et al., 2022)</a:t>
          </a:r>
          <a:r>
            <a:rPr lang="en-US" sz="2400" kern="1200" dirty="0"/>
            <a:t>.</a:t>
          </a:r>
          <a:endParaRPr lang="x-none" sz="2400" kern="1200" dirty="0"/>
        </a:p>
        <a:p>
          <a:pPr marL="228600" lvl="1" indent="-228600" algn="l" defTabSz="1066800">
            <a:lnSpc>
              <a:spcPct val="90000"/>
            </a:lnSpc>
            <a:spcBef>
              <a:spcPct val="0"/>
            </a:spcBef>
            <a:spcAft>
              <a:spcPct val="15000"/>
            </a:spcAft>
            <a:buFont typeface="Arial" panose="020B0604020202020204" pitchFamily="34" charset="0"/>
            <a:buChar char="•"/>
          </a:pPr>
          <a:r>
            <a:rPr lang="en-GB" sz="2400" kern="1200" dirty="0"/>
            <a:t>Tian et al. (2024) mentioned that </a:t>
          </a:r>
          <a:r>
            <a:rPr lang="en-US" sz="2400" kern="1200" dirty="0"/>
            <a:t>there are care homes which encourage leisurely meal schedules and social activities in adult care.</a:t>
          </a:r>
          <a:endParaRPr lang="x-none" sz="2400" kern="1200" dirty="0"/>
        </a:p>
        <a:p>
          <a:pPr marL="228600" lvl="1" indent="-228600" algn="l" defTabSz="1066800">
            <a:lnSpc>
              <a:spcPct val="90000"/>
            </a:lnSpc>
            <a:spcBef>
              <a:spcPct val="0"/>
            </a:spcBef>
            <a:spcAft>
              <a:spcPct val="15000"/>
            </a:spcAft>
            <a:buFont typeface="Arial" panose="020B0604020202020204" pitchFamily="34" charset="0"/>
            <a:buChar char="•"/>
          </a:pPr>
          <a:r>
            <a:rPr lang="en-US" sz="2400" kern="1200" dirty="0"/>
            <a:t>By protecting regulations and precautionary elements, people may be limited by movement or decision-making </a:t>
          </a:r>
          <a:r>
            <a:rPr lang="sv-SE" sz="2400" kern="1200" dirty="0"/>
            <a:t>(Narsakka, Suhonen and Stolt, 2021)</a:t>
          </a:r>
          <a:r>
            <a:rPr lang="en-US" sz="2400" kern="1200" dirty="0"/>
            <a:t>.</a:t>
          </a:r>
          <a:endParaRPr lang="x-none" sz="2400" kern="1200" dirty="0"/>
        </a:p>
        <a:p>
          <a:pPr marL="228600" lvl="1" indent="-228600" algn="l" defTabSz="1066800">
            <a:lnSpc>
              <a:spcPct val="90000"/>
            </a:lnSpc>
            <a:spcBef>
              <a:spcPct val="0"/>
            </a:spcBef>
            <a:spcAft>
              <a:spcPct val="15000"/>
            </a:spcAft>
            <a:buFont typeface="Arial" panose="020B0604020202020204" pitchFamily="34" charset="0"/>
            <a:buChar char="•"/>
          </a:pPr>
          <a:r>
            <a:rPr lang="en-US" sz="2400" b="0" i="0" kern="1200" dirty="0"/>
            <a:t>Disengagement Theory is a critical theory explaining institutional routine as a potential accelerator of withdrawal due to lack of intent in social roles, as well as autonomy.</a:t>
          </a:r>
          <a:endParaRPr lang="x-none" sz="2400" kern="1200" dirty="0"/>
        </a:p>
        <a:p>
          <a:pPr marL="228600" lvl="1" indent="-228600" algn="l" defTabSz="1066800">
            <a:lnSpc>
              <a:spcPct val="90000"/>
            </a:lnSpc>
            <a:spcBef>
              <a:spcPct val="0"/>
            </a:spcBef>
            <a:spcAft>
              <a:spcPct val="15000"/>
            </a:spcAft>
            <a:buFont typeface="Arial" panose="020B0604020202020204" pitchFamily="34" charset="0"/>
            <a:buChar char="•"/>
          </a:pPr>
          <a:r>
            <a:rPr lang="en-GB" sz="2400" kern="1200" dirty="0"/>
            <a:t>Tian et al. (2024)  argued that t</a:t>
          </a:r>
          <a:r>
            <a:rPr lang="en-US" sz="2400" kern="1200" dirty="0"/>
            <a:t>here is an ethical conflict between the safety and the liberty when it comes to adult care and support.</a:t>
          </a:r>
          <a:endParaRPr lang="x-none" sz="2400" kern="1200" dirty="0"/>
        </a:p>
      </dsp:txBody>
      <dsp:txXfrm>
        <a:off x="1440656" y="792"/>
        <a:ext cx="9310687" cy="55864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787209-B692-4694-B032-ADA1106BC9FF}">
      <dsp:nvSpPr>
        <dsp:cNvPr id="0" name=""/>
        <dsp:cNvSpPr/>
      </dsp:nvSpPr>
      <dsp:spPr>
        <a:xfrm>
          <a:off x="858" y="816043"/>
          <a:ext cx="3039619" cy="281291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bg1"/>
              </a:solidFill>
              <a:effectLst/>
              <a:latin typeface="+mn-lt"/>
              <a:ea typeface="+mn-ea"/>
              <a:cs typeface="+mn-cs"/>
            </a:rPr>
            <a:t>de Graaf et al. (2021) mentioned that </a:t>
          </a:r>
          <a:r>
            <a:rPr lang="en-US" sz="2400" kern="1200" dirty="0">
              <a:solidFill>
                <a:schemeClr val="bg1"/>
              </a:solidFill>
            </a:rPr>
            <a:t>the theory of person-</a:t>
          </a:r>
          <a:r>
            <a:rPr lang="en-US" sz="2400" kern="1200" dirty="0" err="1">
              <a:solidFill>
                <a:schemeClr val="bg1"/>
              </a:solidFill>
            </a:rPr>
            <a:t>centred</a:t>
          </a:r>
          <a:r>
            <a:rPr lang="en-US" sz="2400" kern="1200" dirty="0">
              <a:solidFill>
                <a:schemeClr val="bg1"/>
              </a:solidFill>
            </a:rPr>
            <a:t> care focuses on the concepts of individuality, dignity, and respect in adult care.</a:t>
          </a:r>
        </a:p>
      </dsp:txBody>
      <dsp:txXfrm>
        <a:off x="858" y="816043"/>
        <a:ext cx="3039619" cy="2812912"/>
      </dsp:txXfrm>
    </dsp:sp>
    <dsp:sp modelId="{1A25CD63-05C2-4F5A-85E8-7A00A32A99FA}">
      <dsp:nvSpPr>
        <dsp:cNvPr id="0" name=""/>
        <dsp:cNvSpPr/>
      </dsp:nvSpPr>
      <dsp:spPr>
        <a:xfrm>
          <a:off x="3344439" y="129010"/>
          <a:ext cx="4061327" cy="418697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i="0" kern="1200" dirty="0"/>
            <a:t>The case study is of Belong care villages, the use of household-model dementia care involving </a:t>
          </a:r>
          <a:r>
            <a:rPr lang="en-US" sz="2400" b="0" i="0" kern="1200" dirty="0" err="1"/>
            <a:t>personalised</a:t>
          </a:r>
          <a:r>
            <a:rPr lang="en-US" sz="2400" b="0" i="0" kern="1200" dirty="0"/>
            <a:t> activity planning has been linked to the reduced agitation and increased wellbeing of residents, which has shown the practical implementation of the Activity and Person-</a:t>
          </a:r>
          <a:r>
            <a:rPr lang="en-US" sz="2400" b="0" i="0" kern="1200" dirty="0" err="1"/>
            <a:t>Centred</a:t>
          </a:r>
          <a:r>
            <a:rPr lang="en-US" sz="2400" b="0" i="0" kern="1200" dirty="0"/>
            <a:t> Care theories </a:t>
          </a:r>
          <a:r>
            <a:rPr lang="en-GB" sz="2400" kern="1200" dirty="0"/>
            <a:t>(Belong, 2026)</a:t>
          </a:r>
          <a:r>
            <a:rPr lang="en-US" sz="2400" b="0" i="0" kern="1200" dirty="0"/>
            <a:t>. </a:t>
          </a:r>
          <a:endParaRPr lang="en-US" sz="2400" kern="1200" dirty="0">
            <a:solidFill>
              <a:schemeClr val="bg1"/>
            </a:solidFill>
          </a:endParaRPr>
        </a:p>
      </dsp:txBody>
      <dsp:txXfrm>
        <a:off x="3344439" y="129010"/>
        <a:ext cx="4061327" cy="4186978"/>
      </dsp:txXfrm>
    </dsp:sp>
    <dsp:sp modelId="{2B4795EE-9845-470A-A999-EF3EDD3ABAFD}">
      <dsp:nvSpPr>
        <dsp:cNvPr id="0" name=""/>
        <dsp:cNvSpPr/>
      </dsp:nvSpPr>
      <dsp:spPr>
        <a:xfrm>
          <a:off x="7709728" y="232564"/>
          <a:ext cx="3039619" cy="397987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Shared decision-making and participation is endorsed by empowerment theory (Wong, </a:t>
          </a:r>
          <a:r>
            <a:rPr lang="en-US" sz="2400" kern="1200" dirty="0" err="1"/>
            <a:t>Bayuo</a:t>
          </a:r>
          <a:r>
            <a:rPr lang="en-US" sz="2400" kern="1200" dirty="0"/>
            <a:t> and Wong, 2021).</a:t>
          </a:r>
          <a:endParaRPr lang="x-none" sz="2400" kern="1200" dirty="0"/>
        </a:p>
      </dsp:txBody>
      <dsp:txXfrm>
        <a:off x="7709728" y="232564"/>
        <a:ext cx="3039619" cy="3979871"/>
      </dsp:txXfrm>
    </dsp:sp>
    <dsp:sp modelId="{45721662-EF6F-4E69-B957-1A4D2B8FDA61}">
      <dsp:nvSpPr>
        <dsp:cNvPr id="0" name=""/>
        <dsp:cNvSpPr/>
      </dsp:nvSpPr>
      <dsp:spPr>
        <a:xfrm>
          <a:off x="11053310" y="149427"/>
          <a:ext cx="3039619" cy="414614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Theoretical strengths: wellbeing, confidence, and social worth. </a:t>
          </a:r>
          <a:r>
            <a:rPr lang="en-US" sz="1800" b="0" i="0" kern="1200" dirty="0"/>
            <a:t>Improved engagement and a decrease in agitation by a UK dementia resident assisted via </a:t>
          </a:r>
          <a:r>
            <a:rPr lang="en-US" sz="1800" b="0" i="0" kern="1200" dirty="0" err="1"/>
            <a:t>personalised</a:t>
          </a:r>
          <a:r>
            <a:rPr lang="en-US" sz="1800" b="0" i="0" kern="1200" dirty="0"/>
            <a:t> plan of activities and flexible routines were examples of theory-to-practice application.</a:t>
          </a:r>
          <a:endParaRPr lang="x-none" sz="1800" kern="1200" dirty="0"/>
        </a:p>
      </dsp:txBody>
      <dsp:txXfrm>
        <a:off x="11053310" y="149427"/>
        <a:ext cx="3039619" cy="4146144"/>
      </dsp:txXfrm>
    </dsp:sp>
    <dsp:sp modelId="{09ABA87C-2536-4D72-BD74-27B6CED8AB8E}">
      <dsp:nvSpPr>
        <dsp:cNvPr id="0" name=""/>
        <dsp:cNvSpPr/>
      </dsp:nvSpPr>
      <dsp:spPr>
        <a:xfrm>
          <a:off x="14396892" y="1310614"/>
          <a:ext cx="3039619" cy="182377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Practical limitation- hard to implement in inelastic institutions.</a:t>
          </a:r>
          <a:endParaRPr lang="x-none" sz="2400" kern="1200" dirty="0"/>
        </a:p>
      </dsp:txBody>
      <dsp:txXfrm>
        <a:off x="14396892" y="1310614"/>
        <a:ext cx="3039619" cy="182377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3AA903-EA3F-4327-83A3-0B1F057F339F}">
      <dsp:nvSpPr>
        <dsp:cNvPr id="0" name=""/>
        <dsp:cNvSpPr/>
      </dsp:nvSpPr>
      <dsp:spPr>
        <a:xfrm>
          <a:off x="1747093" y="4182"/>
          <a:ext cx="3440013" cy="206400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Care Act 2014 enables a wellbeing and protection, as well as custom-made services </a:t>
          </a:r>
          <a:r>
            <a:rPr lang="en-GB" sz="2400" kern="1200" dirty="0"/>
            <a:t>(McHale and </a:t>
          </a:r>
          <a:r>
            <a:rPr lang="en-GB" sz="2400" kern="1200" dirty="0" err="1"/>
            <a:t>Noszlopy</a:t>
          </a:r>
          <a:r>
            <a:rPr lang="en-GB" sz="2400" kern="1200" dirty="0"/>
            <a:t>, 2025)</a:t>
          </a:r>
          <a:r>
            <a:rPr lang="en-US" sz="2400" kern="1200" dirty="0"/>
            <a:t>.</a:t>
          </a:r>
          <a:endParaRPr lang="x-none" sz="2400" kern="1200" dirty="0"/>
        </a:p>
      </dsp:txBody>
      <dsp:txXfrm>
        <a:off x="1747093" y="4182"/>
        <a:ext cx="3440013" cy="2064007"/>
      </dsp:txXfrm>
    </dsp:sp>
    <dsp:sp modelId="{E90B02E0-DCA5-4E70-8D23-E15FDA50E76F}">
      <dsp:nvSpPr>
        <dsp:cNvPr id="0" name=""/>
        <dsp:cNvSpPr/>
      </dsp:nvSpPr>
      <dsp:spPr>
        <a:xfrm>
          <a:off x="1747093" y="2412191"/>
          <a:ext cx="3440013" cy="206400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Dignity, liberty and private life can be guaranteed by human rights act, 1998 </a:t>
          </a:r>
          <a:r>
            <a:rPr lang="en-GB" sz="2400" kern="1200" dirty="0"/>
            <a:t>(Series, 2022)</a:t>
          </a:r>
          <a:r>
            <a:rPr lang="en-US" sz="2400" kern="1200" dirty="0"/>
            <a:t>.</a:t>
          </a:r>
          <a:endParaRPr lang="x-none" sz="2400" kern="1200" dirty="0"/>
        </a:p>
      </dsp:txBody>
      <dsp:txXfrm>
        <a:off x="1747093" y="2412191"/>
        <a:ext cx="3440013" cy="2064007"/>
      </dsp:txXfrm>
    </dsp:sp>
    <dsp:sp modelId="{65AD7F31-AA85-4A9A-A9D4-B2AF23D9128D}">
      <dsp:nvSpPr>
        <dsp:cNvPr id="0" name=""/>
        <dsp:cNvSpPr/>
      </dsp:nvSpPr>
      <dsp:spPr>
        <a:xfrm>
          <a:off x="1747093" y="4820200"/>
          <a:ext cx="3440013" cy="206400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Strong legal frameworks of quality care standards are provided by policies.</a:t>
          </a:r>
          <a:endParaRPr lang="x-none" sz="2400" kern="1200" dirty="0"/>
        </a:p>
      </dsp:txBody>
      <dsp:txXfrm>
        <a:off x="1747093" y="4820200"/>
        <a:ext cx="3440013" cy="2064007"/>
      </dsp:txXfrm>
    </dsp:sp>
    <dsp:sp modelId="{394FBBC0-A5CD-4096-A54E-DBF93F54C340}">
      <dsp:nvSpPr>
        <dsp:cNvPr id="0" name=""/>
        <dsp:cNvSpPr/>
      </dsp:nvSpPr>
      <dsp:spPr>
        <a:xfrm>
          <a:off x="1747093" y="7228209"/>
          <a:ext cx="3440013" cy="206400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There are difficulties with the consistent implementation because of financial and staffing constraints.</a:t>
          </a:r>
          <a:endParaRPr lang="x-none" sz="2400" kern="1200" dirty="0"/>
        </a:p>
      </dsp:txBody>
      <dsp:txXfrm>
        <a:off x="1747093" y="7228209"/>
        <a:ext cx="3440013" cy="206400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3EE0C6-2012-4BB3-AAE7-EC565DEADB69}">
      <dsp:nvSpPr>
        <dsp:cNvPr id="0" name=""/>
        <dsp:cNvSpPr/>
      </dsp:nvSpPr>
      <dsp:spPr>
        <a:xfrm>
          <a:off x="985" y="889965"/>
          <a:ext cx="3845346" cy="230720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dirty="0"/>
            <a:t>Old age and physical incapacity diminishing self-management capability in adult care </a:t>
          </a:r>
          <a:r>
            <a:rPr lang="en-GB" sz="2900" kern="1200" dirty="0"/>
            <a:t>(Liu et al., 2024)</a:t>
          </a:r>
          <a:r>
            <a:rPr lang="en-US" sz="2900" kern="1200" dirty="0"/>
            <a:t>.</a:t>
          </a:r>
          <a:endParaRPr lang="x-none" sz="2900" kern="1200" dirty="0"/>
        </a:p>
      </dsp:txBody>
      <dsp:txXfrm>
        <a:off x="985" y="889965"/>
        <a:ext cx="3845346" cy="2307208"/>
      </dsp:txXfrm>
    </dsp:sp>
    <dsp:sp modelId="{A94B31B7-C389-4399-A260-DA42C6E4BBA2}">
      <dsp:nvSpPr>
        <dsp:cNvPr id="0" name=""/>
        <dsp:cNvSpPr/>
      </dsp:nvSpPr>
      <dsp:spPr>
        <a:xfrm>
          <a:off x="4230867" y="889965"/>
          <a:ext cx="3845346" cy="230720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dirty="0"/>
            <a:t>Judgement and decision-making cognitive impairments in adult care </a:t>
          </a:r>
          <a:r>
            <a:rPr lang="en-GB" sz="2900" kern="1200" dirty="0"/>
            <a:t>(Usher and Stapleton, 2021)</a:t>
          </a:r>
          <a:r>
            <a:rPr lang="en-US" sz="2900" kern="1200" dirty="0"/>
            <a:t>.</a:t>
          </a:r>
        </a:p>
      </dsp:txBody>
      <dsp:txXfrm>
        <a:off x="4230867" y="889965"/>
        <a:ext cx="3845346" cy="2307208"/>
      </dsp:txXfrm>
    </dsp:sp>
    <dsp:sp modelId="{FF85A598-DE73-4BC4-8973-CE1F95E0E13E}">
      <dsp:nvSpPr>
        <dsp:cNvPr id="0" name=""/>
        <dsp:cNvSpPr/>
      </dsp:nvSpPr>
      <dsp:spPr>
        <a:xfrm>
          <a:off x="985" y="3581708"/>
          <a:ext cx="3845346" cy="230720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dirty="0"/>
            <a:t>Formal </a:t>
          </a:r>
          <a:r>
            <a:rPr lang="en-US" sz="2900" kern="1200" dirty="0" err="1"/>
            <a:t>practises</a:t>
          </a:r>
          <a:r>
            <a:rPr lang="en-US" sz="2900" kern="1200" dirty="0"/>
            <a:t> deactivating individual time and activity control </a:t>
          </a:r>
          <a:r>
            <a:rPr lang="en-GB" sz="2900" kern="1200" dirty="0"/>
            <a:t>(Usher and Stapleton, 2021)</a:t>
          </a:r>
          <a:r>
            <a:rPr lang="en-US" sz="2900" kern="1200" dirty="0"/>
            <a:t>.</a:t>
          </a:r>
          <a:endParaRPr lang="x-none" sz="2900" kern="1200" dirty="0"/>
        </a:p>
      </dsp:txBody>
      <dsp:txXfrm>
        <a:off x="985" y="3581708"/>
        <a:ext cx="3845346" cy="2307208"/>
      </dsp:txXfrm>
    </dsp:sp>
    <dsp:sp modelId="{221896EE-5F91-4F79-9DE4-0350A35EF853}">
      <dsp:nvSpPr>
        <dsp:cNvPr id="0" name=""/>
        <dsp:cNvSpPr/>
      </dsp:nvSpPr>
      <dsp:spPr>
        <a:xfrm>
          <a:off x="4230867" y="3581708"/>
          <a:ext cx="3845346" cy="230720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dirty="0"/>
            <a:t>The risk of falls causing too much supervision and lack of independence.</a:t>
          </a:r>
          <a:endParaRPr lang="x-none" sz="2900" kern="1200" dirty="0"/>
        </a:p>
      </dsp:txBody>
      <dsp:txXfrm>
        <a:off x="4230867" y="3581708"/>
        <a:ext cx="3845346" cy="230720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88652A-61AE-4156-8B7F-D89C77B87B50}">
      <dsp:nvSpPr>
        <dsp:cNvPr id="0" name=""/>
        <dsp:cNvSpPr/>
      </dsp:nvSpPr>
      <dsp:spPr>
        <a:xfrm>
          <a:off x="985" y="889965"/>
          <a:ext cx="3845346" cy="230720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Inadequate exposure to rehabilitation and exercise </a:t>
          </a:r>
          <a:r>
            <a:rPr lang="en-US" sz="2100" kern="1200" dirty="0" err="1"/>
            <a:t>programmes</a:t>
          </a:r>
          <a:r>
            <a:rPr lang="en-US" sz="2100" kern="1200" dirty="0"/>
            <a:t> in adult care. </a:t>
          </a:r>
          <a:r>
            <a:rPr lang="en-US" sz="2100" b="0" i="0" kern="1200" dirty="0"/>
            <a:t>Digital innovation poses a threat of inequality by creating digital divide, surveillance ethics as well as unequal regulation.</a:t>
          </a:r>
          <a:endParaRPr lang="x-none" sz="2100" kern="1200" dirty="0"/>
        </a:p>
      </dsp:txBody>
      <dsp:txXfrm>
        <a:off x="985" y="889965"/>
        <a:ext cx="3845346" cy="2307208"/>
      </dsp:txXfrm>
    </dsp:sp>
    <dsp:sp modelId="{8C4194F6-5C6E-4AF0-B89E-5E38CAF9AE36}">
      <dsp:nvSpPr>
        <dsp:cNvPr id="0" name=""/>
        <dsp:cNvSpPr/>
      </dsp:nvSpPr>
      <dsp:spPr>
        <a:xfrm>
          <a:off x="4230867" y="889965"/>
          <a:ext cx="3845346" cy="230720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Lack of exercise that leads to deterioration and weakness of muscles </a:t>
          </a:r>
          <a:r>
            <a:rPr lang="en-GB" sz="2100" kern="1200" dirty="0"/>
            <a:t>(Valenzuela et al., 2023)</a:t>
          </a:r>
          <a:r>
            <a:rPr lang="en-US" sz="2100" kern="1200" dirty="0"/>
            <a:t>.</a:t>
          </a:r>
          <a:endParaRPr lang="x-none" sz="2100" kern="1200" dirty="0"/>
        </a:p>
      </dsp:txBody>
      <dsp:txXfrm>
        <a:off x="4230867" y="889965"/>
        <a:ext cx="3845346" cy="2307208"/>
      </dsp:txXfrm>
    </dsp:sp>
    <dsp:sp modelId="{FE2A6CA4-6181-488F-BF65-5C56A86F9DE0}">
      <dsp:nvSpPr>
        <dsp:cNvPr id="0" name=""/>
        <dsp:cNvSpPr/>
      </dsp:nvSpPr>
      <dsp:spPr>
        <a:xfrm>
          <a:off x="985" y="3581708"/>
          <a:ext cx="3845346" cy="230720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Inadequate one-to-one mobility support personnel </a:t>
          </a:r>
          <a:r>
            <a:rPr lang="en-GB" sz="2100" kern="1200" dirty="0"/>
            <a:t>(</a:t>
          </a:r>
          <a:r>
            <a:rPr lang="en-GB" sz="2100" kern="1200" dirty="0" err="1"/>
            <a:t>Chaughule</a:t>
          </a:r>
          <a:r>
            <a:rPr lang="en-GB" sz="2100" kern="1200" dirty="0"/>
            <a:t> and </a:t>
          </a:r>
          <a:r>
            <a:rPr lang="en-GB" sz="2100" kern="1200" dirty="0" err="1"/>
            <a:t>Bhonde</a:t>
          </a:r>
          <a:r>
            <a:rPr lang="en-GB" sz="2100" kern="1200" dirty="0"/>
            <a:t>, 2025)</a:t>
          </a:r>
          <a:r>
            <a:rPr lang="en-US" sz="2100" kern="1200" dirty="0"/>
            <a:t>.</a:t>
          </a:r>
          <a:endParaRPr lang="x-none" sz="2100" kern="1200" dirty="0"/>
        </a:p>
      </dsp:txBody>
      <dsp:txXfrm>
        <a:off x="985" y="3581708"/>
        <a:ext cx="3845346" cy="2307208"/>
      </dsp:txXfrm>
    </dsp:sp>
    <dsp:sp modelId="{373FE38A-2199-4528-A4B5-76837DF0EC4C}">
      <dsp:nvSpPr>
        <dsp:cNvPr id="0" name=""/>
        <dsp:cNvSpPr/>
      </dsp:nvSpPr>
      <dsp:spPr>
        <a:xfrm>
          <a:off x="4230867" y="3581708"/>
          <a:ext cx="3845346" cy="230720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Advancing illnesses increasing impairments of physical ability.</a:t>
          </a:r>
          <a:endParaRPr lang="x-none" sz="2100" kern="1200" dirty="0"/>
        </a:p>
      </dsp:txBody>
      <dsp:txXfrm>
        <a:off x="4230867" y="3581708"/>
        <a:ext cx="3845346" cy="230720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F3640A-BE11-4469-97F6-DC9809DAD8AA}">
      <dsp:nvSpPr>
        <dsp:cNvPr id="0" name=""/>
        <dsp:cNvSpPr/>
      </dsp:nvSpPr>
      <dsp:spPr>
        <a:xfrm>
          <a:off x="2789624" y="1059"/>
          <a:ext cx="5212894" cy="312773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Residential care homes offer crucial safety, oversight and planned assistance in adult care.</a:t>
          </a:r>
          <a:endParaRPr lang="x-none" sz="2400" kern="1200" dirty="0"/>
        </a:p>
      </dsp:txBody>
      <dsp:txXfrm>
        <a:off x="2789624" y="1059"/>
        <a:ext cx="5212894" cy="3127736"/>
      </dsp:txXfrm>
    </dsp:sp>
    <dsp:sp modelId="{4D5A39A9-D95E-489E-9A5B-993CAC335BE5}">
      <dsp:nvSpPr>
        <dsp:cNvPr id="0" name=""/>
        <dsp:cNvSpPr/>
      </dsp:nvSpPr>
      <dsp:spPr>
        <a:xfrm>
          <a:off x="8523809" y="1059"/>
          <a:ext cx="5212894" cy="312773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Without power-oriented care, there is an obstacle of restricting independence and freedom.</a:t>
          </a:r>
          <a:endParaRPr lang="x-none" sz="2400" kern="1200" dirty="0"/>
        </a:p>
      </dsp:txBody>
      <dsp:txXfrm>
        <a:off x="8523809" y="1059"/>
        <a:ext cx="5212894" cy="3127736"/>
      </dsp:txXfrm>
    </dsp:sp>
    <dsp:sp modelId="{40D48FDA-5C41-4779-82D5-2E26A04CCF76}">
      <dsp:nvSpPr>
        <dsp:cNvPr id="0" name=""/>
        <dsp:cNvSpPr/>
      </dsp:nvSpPr>
      <dsp:spPr>
        <a:xfrm>
          <a:off x="2789624" y="3650085"/>
          <a:ext cx="5212894" cy="312773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There should be a balanced approach to the integration of theory, policy and innovation. </a:t>
          </a:r>
          <a:r>
            <a:rPr lang="en-US" sz="2400" b="0" i="0" kern="1200" dirty="0"/>
            <a:t>The barriers to implementation, however, include funding and staffing constraints, the pressure of regulations and the presence of evasive </a:t>
          </a:r>
          <a:r>
            <a:rPr lang="en-US" sz="2400" b="0" i="0" kern="1200" dirty="0" err="1"/>
            <a:t>organisational</a:t>
          </a:r>
          <a:r>
            <a:rPr lang="en-US" sz="2400" b="0" i="0" kern="1200" dirty="0"/>
            <a:t> cultures in the UK social care systems.</a:t>
          </a:r>
          <a:endParaRPr lang="x-none" sz="2400" kern="1200" dirty="0"/>
        </a:p>
      </dsp:txBody>
      <dsp:txXfrm>
        <a:off x="2789624" y="3650085"/>
        <a:ext cx="5212894" cy="3127736"/>
      </dsp:txXfrm>
    </dsp:sp>
    <dsp:sp modelId="{70F83E68-9645-433B-9EE3-38B3BC028957}">
      <dsp:nvSpPr>
        <dsp:cNvPr id="0" name=""/>
        <dsp:cNvSpPr/>
      </dsp:nvSpPr>
      <dsp:spPr>
        <a:xfrm>
          <a:off x="8523809" y="3650085"/>
          <a:ext cx="5212894" cy="312773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Dignity, autonomy and </a:t>
          </a:r>
          <a:r>
            <a:rPr lang="en-US" sz="2400" kern="1200" dirty="0" err="1"/>
            <a:t>individualised</a:t>
          </a:r>
          <a:r>
            <a:rPr lang="en-US" sz="2400" kern="1200" dirty="0"/>
            <a:t> wellbeing of older adults should be central to future services.</a:t>
          </a:r>
          <a:endParaRPr lang="x-none" sz="2400" kern="1200" dirty="0"/>
        </a:p>
      </dsp:txBody>
      <dsp:txXfrm>
        <a:off x="8523809" y="3650085"/>
        <a:ext cx="5212894" cy="312773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x-none"/>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65018E-B164-4C09-9A15-E54BA9C96A6E}" type="datetimeFigureOut">
              <a:rPr lang="x-none" smtClean="0"/>
              <a:t>2/28/2026</a:t>
            </a:fld>
            <a:endParaRPr lang="x-none"/>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x-none"/>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x-none"/>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x-none"/>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04C1D9-10BA-46BC-9BAF-0AA4BA1B823F}" type="slidenum">
              <a:rPr lang="x-none" smtClean="0"/>
              <a:t>‹#›</a:t>
            </a:fld>
            <a:endParaRPr lang="x-none"/>
          </a:p>
        </p:txBody>
      </p:sp>
    </p:spTree>
    <p:extLst>
      <p:ext uri="{BB962C8B-B14F-4D97-AF65-F5344CB8AC3E}">
        <p14:creationId xmlns:p14="http://schemas.microsoft.com/office/powerpoint/2010/main" val="28006558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x-none" dirty="0"/>
          </a:p>
        </p:txBody>
      </p:sp>
      <p:sp>
        <p:nvSpPr>
          <p:cNvPr id="4" name="Slide Number Placeholder 3"/>
          <p:cNvSpPr>
            <a:spLocks noGrp="1"/>
          </p:cNvSpPr>
          <p:nvPr>
            <p:ph type="sldNum" sz="quarter" idx="5"/>
          </p:nvPr>
        </p:nvSpPr>
        <p:spPr/>
        <p:txBody>
          <a:bodyPr/>
          <a:lstStyle/>
          <a:p>
            <a:fld id="{DE04C1D9-10BA-46BC-9BAF-0AA4BA1B823F}" type="slidenum">
              <a:rPr lang="x-none" smtClean="0"/>
              <a:t>1</a:t>
            </a:fld>
            <a:endParaRPr lang="x-none"/>
          </a:p>
        </p:txBody>
      </p:sp>
    </p:spTree>
    <p:extLst>
      <p:ext uri="{BB962C8B-B14F-4D97-AF65-F5344CB8AC3E}">
        <p14:creationId xmlns:p14="http://schemas.microsoft.com/office/powerpoint/2010/main" val="20003517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residential care service is on the rise in all parts of the world with an ageing population </a:t>
            </a:r>
            <a:r>
              <a:rPr lang="en-GB" sz="1200" kern="1200" dirty="0">
                <a:solidFill>
                  <a:schemeClr val="tx1"/>
                </a:solidFill>
                <a:effectLst/>
                <a:latin typeface="+mn-lt"/>
                <a:ea typeface="+mn-ea"/>
                <a:cs typeface="+mn-cs"/>
              </a:rPr>
              <a:t>(Cameron-Mathiassen et al., 2022; Giraldi et al., 2022)</a:t>
            </a:r>
            <a:r>
              <a:rPr lang="en-US" sz="1200" kern="1200" dirty="0">
                <a:solidFill>
                  <a:schemeClr val="tx1"/>
                </a:solidFill>
                <a:effectLst/>
                <a:latin typeface="+mn-lt"/>
                <a:ea typeface="+mn-ea"/>
                <a:cs typeface="+mn-cs"/>
              </a:rPr>
              <a:t>. The proportion of the UK population aged 65 and over will make up 27% by 2072, and currently there are nearly 900,000 individuals with dementia and this puts a strain on NHS and social care funds (Office for National Statistics; Alzheimer’s Society) (Barton, Sturge and Harker, 2024).</a:t>
            </a:r>
            <a:endParaRPr lang="x-none"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Nevertheless, social care and gerontology are still controversial on the issue of balancing between care provision and autonomy and independence. The purpose of this presentation is to critically appraise the care, empowerment and support requirements of elderly individuals considering the UK provisions, theory, policy, issues and suggestions on how they can be improved.</a:t>
            </a:r>
            <a:endParaRPr lang="x-none" sz="1200" kern="1200" dirty="0">
              <a:solidFill>
                <a:schemeClr val="tx1"/>
              </a:solidFill>
              <a:effectLst/>
              <a:latin typeface="+mn-lt"/>
              <a:ea typeface="+mn-ea"/>
              <a:cs typeface="+mn-cs"/>
            </a:endParaRPr>
          </a:p>
          <a:p>
            <a:endParaRPr lang="x-none" dirty="0"/>
          </a:p>
        </p:txBody>
      </p:sp>
      <p:sp>
        <p:nvSpPr>
          <p:cNvPr id="4" name="Slide Number Placeholder 3"/>
          <p:cNvSpPr>
            <a:spLocks noGrp="1"/>
          </p:cNvSpPr>
          <p:nvPr>
            <p:ph type="sldNum" sz="quarter" idx="5"/>
          </p:nvPr>
        </p:nvSpPr>
        <p:spPr/>
        <p:txBody>
          <a:bodyPr/>
          <a:lstStyle/>
          <a:p>
            <a:fld id="{DE04C1D9-10BA-46BC-9BAF-0AA4BA1B823F}" type="slidenum">
              <a:rPr lang="x-none" smtClean="0"/>
              <a:t>2</a:t>
            </a:fld>
            <a:endParaRPr lang="x-none"/>
          </a:p>
        </p:txBody>
      </p:sp>
    </p:spTree>
    <p:extLst>
      <p:ext uri="{BB962C8B-B14F-4D97-AF65-F5344CB8AC3E}">
        <p14:creationId xmlns:p14="http://schemas.microsoft.com/office/powerpoint/2010/main" val="20658510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Functional ability can be defined as the ability of an individual to carry out a task or duty of living such as mobility, and personal care </a:t>
            </a:r>
            <a:r>
              <a:rPr lang="sv" sz="1200" kern="1200" dirty="0">
                <a:solidFill>
                  <a:schemeClr val="tx1"/>
                </a:solidFill>
                <a:effectLst/>
                <a:latin typeface="+mn-lt"/>
                <a:ea typeface="+mn-ea"/>
                <a:cs typeface="+mn-cs"/>
              </a:rPr>
              <a:t>(Narsakka, Suhonen and Stolt, 2021)</a:t>
            </a:r>
            <a:r>
              <a:rPr lang="en-US" sz="1200" kern="1200" dirty="0">
                <a:solidFill>
                  <a:schemeClr val="tx1"/>
                </a:solidFill>
                <a:effectLst/>
                <a:latin typeface="+mn-lt"/>
                <a:ea typeface="+mn-ea"/>
                <a:cs typeface="+mn-cs"/>
              </a:rPr>
              <a:t>. To preserve these skills in a residential care home, it may offer routines, physiotherapy and support movement therapy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Meulenbroeks</a:t>
            </a:r>
            <a:r>
              <a:rPr lang="en-GB" sz="1200" kern="1200" dirty="0">
                <a:solidFill>
                  <a:schemeClr val="tx1"/>
                </a:solidFill>
                <a:effectLst/>
                <a:latin typeface="+mn-lt"/>
                <a:ea typeface="+mn-ea"/>
                <a:cs typeface="+mn-cs"/>
              </a:rPr>
              <a:t> et al., 2022)</a:t>
            </a:r>
            <a:r>
              <a:rPr lang="en-US" sz="1200" kern="1200" dirty="0">
                <a:solidFill>
                  <a:schemeClr val="tx1"/>
                </a:solidFill>
                <a:effectLst/>
                <a:latin typeface="+mn-lt"/>
                <a:ea typeface="+mn-ea"/>
                <a:cs typeface="+mn-cs"/>
              </a:rPr>
              <a:t>. Such interventions are critical both in the prevention of falls and enhancement of safety. To provide effective care, there should be a balance where the residents are also encouraged to do things on their own as long as it is safe so that they can continue to be functional and at the same time be provided with the necessary support. However, the Activity Theory proposes keeping an elderly person fit and active based on further involvement at work promotes wellbeing and delays deterioration in residential environments.</a:t>
            </a:r>
            <a:endParaRPr lang="x-none"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Despite this, the existing local and national care and support services including residential care, community support and multidisciplinary interventions fulfil the needs of older people in terms of care support and help provision through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regulation and individual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assistance.</a:t>
            </a:r>
            <a:endParaRPr lang="x-none"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DE04C1D9-10BA-46BC-9BAF-0AA4BA1B823F}" type="slidenum">
              <a:rPr lang="x-none" smtClean="0"/>
              <a:t>3</a:t>
            </a:fld>
            <a:endParaRPr lang="x-none"/>
          </a:p>
        </p:txBody>
      </p:sp>
    </p:spTree>
    <p:extLst>
      <p:ext uri="{BB962C8B-B14F-4D97-AF65-F5344CB8AC3E}">
        <p14:creationId xmlns:p14="http://schemas.microsoft.com/office/powerpoint/2010/main" val="7527280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aspect of independence is a crucial element of the wellbeing of older people, which includes the ability to control their daily activities, make decisions, and choose a lifestyle </a:t>
            </a:r>
            <a:r>
              <a:rPr lang="en-GB" sz="1200" kern="1200" dirty="0">
                <a:solidFill>
                  <a:schemeClr val="tx1"/>
                </a:solidFill>
                <a:effectLst/>
                <a:latin typeface="+mn-lt"/>
                <a:ea typeface="+mn-ea"/>
                <a:cs typeface="+mn-cs"/>
              </a:rPr>
              <a:t>(Valenzuela et al., 2023)</a:t>
            </a:r>
            <a:r>
              <a:rPr lang="en-US" sz="1200" kern="1200" dirty="0">
                <a:solidFill>
                  <a:schemeClr val="tx1"/>
                </a:solidFill>
                <a:effectLst/>
                <a:latin typeface="+mn-lt"/>
                <a:ea typeface="+mn-ea"/>
                <a:cs typeface="+mn-cs"/>
              </a:rPr>
              <a:t>. Conversely, </a:t>
            </a:r>
            <a:r>
              <a:rPr lang="en-GB" sz="1200" kern="1200" dirty="0">
                <a:solidFill>
                  <a:schemeClr val="tx1"/>
                </a:solidFill>
                <a:effectLst/>
                <a:latin typeface="+mn-lt"/>
                <a:ea typeface="+mn-ea"/>
                <a:cs typeface="+mn-cs"/>
              </a:rPr>
              <a:t>Doan et al. (2024) mentioned that </a:t>
            </a:r>
            <a:r>
              <a:rPr lang="en-US" sz="1200" kern="1200" dirty="0">
                <a:solidFill>
                  <a:schemeClr val="tx1"/>
                </a:solidFill>
                <a:effectLst/>
                <a:latin typeface="+mn-lt"/>
                <a:ea typeface="+mn-ea"/>
                <a:cs typeface="+mn-cs"/>
              </a:rPr>
              <a:t>residential care facilities can be used to promote independence through the development of personal care plans based on preferences. However, institutional practices, again, fixed body times or fixed schedules, have the unconscious power to restrict autonomy </a:t>
            </a:r>
            <a:r>
              <a:rPr lang="en-GB" sz="1200" kern="1200" dirty="0">
                <a:solidFill>
                  <a:schemeClr val="tx1"/>
                </a:solidFill>
                <a:effectLst/>
                <a:latin typeface="+mn-lt"/>
                <a:ea typeface="+mn-ea"/>
                <a:cs typeface="+mn-cs"/>
              </a:rPr>
              <a:t>(Valenzuela et al., 2023)</a:t>
            </a:r>
            <a:r>
              <a:rPr lang="en-US" sz="1200" kern="1200" dirty="0">
                <a:solidFill>
                  <a:schemeClr val="tx1"/>
                </a:solidFill>
                <a:effectLst/>
                <a:latin typeface="+mn-lt"/>
                <a:ea typeface="+mn-ea"/>
                <a:cs typeface="+mn-cs"/>
              </a:rPr>
              <a:t>. However, arguments of the Continuity Theory emphasize that maintaining a lifelong routine and preference in the care homes promotes the identity and psychological stability. Critically, the degree of independence relies on the staffing,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culture, and the philosophy of care at the home.</a:t>
            </a:r>
            <a:endParaRPr lang="x-none" sz="1200" kern="1200" dirty="0">
              <a:solidFill>
                <a:schemeClr val="tx1"/>
              </a:solidFill>
              <a:effectLst/>
              <a:latin typeface="+mn-lt"/>
              <a:ea typeface="+mn-ea"/>
              <a:cs typeface="+mn-cs"/>
            </a:endParaRPr>
          </a:p>
          <a:p>
            <a:endParaRPr lang="x-none"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DE04C1D9-10BA-46BC-9BAF-0AA4BA1B823F}" type="slidenum">
              <a:rPr lang="x-none" smtClean="0"/>
              <a:t>4</a:t>
            </a:fld>
            <a:endParaRPr lang="x-none"/>
          </a:p>
        </p:txBody>
      </p:sp>
    </p:spTree>
    <p:extLst>
      <p:ext uri="{BB962C8B-B14F-4D97-AF65-F5344CB8AC3E}">
        <p14:creationId xmlns:p14="http://schemas.microsoft.com/office/powerpoint/2010/main" val="33134304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Freedom and Choice in residential care shall entail privacy, mobility and freedom of doing what one likes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Ghenţa</a:t>
            </a:r>
            <a:r>
              <a:rPr lang="en-GB" sz="1200" kern="1200" dirty="0">
                <a:solidFill>
                  <a:schemeClr val="tx1"/>
                </a:solidFill>
                <a:effectLst/>
                <a:latin typeface="+mn-lt"/>
                <a:ea typeface="+mn-ea"/>
                <a:cs typeface="+mn-cs"/>
              </a:rPr>
              <a:t> et al., 2022)</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Tian et al. (2024) mentioned that </a:t>
            </a:r>
            <a:r>
              <a:rPr lang="en-US" sz="1200" kern="1200" dirty="0">
                <a:solidFill>
                  <a:schemeClr val="tx1"/>
                </a:solidFill>
                <a:effectLst/>
                <a:latin typeface="+mn-lt"/>
                <a:ea typeface="+mn-ea"/>
                <a:cs typeface="+mn-cs"/>
              </a:rPr>
              <a:t>the care homes provide freedom which is facilitated through optional time of meals, recreation, and un-involvement as some of their care services. Motion and lifestyle are however constrained through protecting the policies, risk adverse </a:t>
            </a:r>
            <a:r>
              <a:rPr lang="en-US" sz="1200" kern="1200" dirty="0" err="1">
                <a:solidFill>
                  <a:schemeClr val="tx1"/>
                </a:solidFill>
                <a:effectLst/>
                <a:latin typeface="+mn-lt"/>
                <a:ea typeface="+mn-ea"/>
                <a:cs typeface="+mn-cs"/>
              </a:rPr>
              <a:t>practises</a:t>
            </a:r>
            <a:r>
              <a:rPr lang="en-US" sz="1200" kern="1200" dirty="0">
                <a:solidFill>
                  <a:schemeClr val="tx1"/>
                </a:solidFill>
                <a:effectLst/>
                <a:latin typeface="+mn-lt"/>
                <a:ea typeface="+mn-ea"/>
                <a:cs typeface="+mn-cs"/>
              </a:rPr>
              <a:t> and resource restraints. There is a dilemma of ethics regarding the security of safety and the freedom of the residents </a:t>
            </a:r>
            <a:r>
              <a:rPr lang="sv-SE" sz="1200" kern="1200" dirty="0">
                <a:solidFill>
                  <a:schemeClr val="tx1"/>
                </a:solidFill>
                <a:effectLst/>
                <a:latin typeface="+mn-lt"/>
                <a:ea typeface="+mn-ea"/>
                <a:cs typeface="+mn-cs"/>
              </a:rPr>
              <a:t>(Narsakka, Suhonen and Stolt, 2021)</a:t>
            </a:r>
            <a:r>
              <a:rPr lang="en-US" sz="1200" kern="120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Disengagement Theory is a critical theory explaining institutional routine as a potential accelerator of withdrawal due to lack of intent in social roles, as well as autonomy. While beneficial, it may arise communication issues for which it is significant t</a:t>
            </a:r>
            <a:r>
              <a:rPr lang="en-US" sz="1200" kern="1200" dirty="0">
                <a:solidFill>
                  <a:schemeClr val="tx1"/>
                </a:solidFill>
                <a:effectLst/>
                <a:latin typeface="+mn-lt"/>
                <a:ea typeface="+mn-ea"/>
                <a:cs typeface="+mn-cs"/>
              </a:rPr>
              <a:t>o offer the balance by communicate well with residents regarding the risks, the shared decision-making process, and the creation of the environment where people are able to exercise choice within the safe limits.</a:t>
            </a:r>
            <a:endParaRPr lang="x-none" sz="1200" kern="1200" dirty="0">
              <a:solidFill>
                <a:schemeClr val="tx1"/>
              </a:solidFill>
              <a:effectLst/>
              <a:latin typeface="+mn-lt"/>
              <a:ea typeface="+mn-ea"/>
              <a:cs typeface="+mn-cs"/>
            </a:endParaRPr>
          </a:p>
          <a:p>
            <a:endParaRPr lang="x-none" dirty="0"/>
          </a:p>
        </p:txBody>
      </p:sp>
      <p:sp>
        <p:nvSpPr>
          <p:cNvPr id="4" name="Slide Number Placeholder 3"/>
          <p:cNvSpPr>
            <a:spLocks noGrp="1"/>
          </p:cNvSpPr>
          <p:nvPr>
            <p:ph type="sldNum" sz="quarter" idx="5"/>
          </p:nvPr>
        </p:nvSpPr>
        <p:spPr/>
        <p:txBody>
          <a:bodyPr/>
          <a:lstStyle/>
          <a:p>
            <a:fld id="{DE04C1D9-10BA-46BC-9BAF-0AA4BA1B823F}" type="slidenum">
              <a:rPr lang="x-none" smtClean="0"/>
              <a:t>5</a:t>
            </a:fld>
            <a:endParaRPr lang="x-none"/>
          </a:p>
        </p:txBody>
      </p:sp>
    </p:spTree>
    <p:extLst>
      <p:ext uri="{BB962C8B-B14F-4D97-AF65-F5344CB8AC3E}">
        <p14:creationId xmlns:p14="http://schemas.microsoft.com/office/powerpoint/2010/main" val="23078454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quality-of-care delivery in the residential environment relies on the strategies that facilitate holistic wellbeing. Included in multidisciplinary teams are nurses, carers, physiotherapists, and social workers that improve the quality of care </a:t>
            </a:r>
            <a:r>
              <a:rPr lang="en-GB" sz="1200" kern="1200" dirty="0">
                <a:solidFill>
                  <a:schemeClr val="tx1"/>
                </a:solidFill>
                <a:effectLst/>
                <a:latin typeface="+mn-lt"/>
                <a:ea typeface="+mn-ea"/>
                <a:cs typeface="+mn-cs"/>
              </a:rPr>
              <a:t>(Steel et al., 2022)</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de Graaf et al. (2021) mentioned that </a:t>
            </a:r>
            <a:r>
              <a:rPr lang="en-US" sz="1200" kern="1200" dirty="0">
                <a:solidFill>
                  <a:schemeClr val="tx1"/>
                </a:solidFill>
                <a:effectLst/>
                <a:latin typeface="+mn-lt"/>
                <a:ea typeface="+mn-ea"/>
                <a:cs typeface="+mn-cs"/>
              </a:rPr>
              <a:t>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services, making services meet the needs and preference of the individual, enhance their satisfaction levels, dignity and involvement. Community services are associated with residential homes to decrease social isolation and promote inclusion. </a:t>
            </a:r>
            <a:r>
              <a:rPr lang="en-US" sz="1200" b="0" i="0" kern="1200" dirty="0">
                <a:solidFill>
                  <a:schemeClr val="tx1"/>
                </a:solidFill>
                <a:effectLst/>
                <a:latin typeface="+mn-lt"/>
                <a:ea typeface="+mn-ea"/>
                <a:cs typeface="+mn-cs"/>
              </a:rPr>
              <a:t>Life Course Theory focuses on explaining the interplay between previous socioeconomic disparities and subsequent health dependency in residential settings at later stages of life.  This highlights a tension between</a:t>
            </a:r>
            <a:r>
              <a:rPr lang="en-US" sz="1200" kern="1200" dirty="0">
                <a:solidFill>
                  <a:schemeClr val="tx1"/>
                </a:solidFill>
                <a:effectLst/>
                <a:latin typeface="+mn-lt"/>
                <a:ea typeface="+mn-ea"/>
                <a:cs typeface="+mn-cs"/>
              </a:rPr>
              <a:t> the effectiveness of the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depends on the homes as it comes with different funding, training of workforce and inspection levels and norms.</a:t>
            </a:r>
            <a:endParaRPr lang="x-none" dirty="0"/>
          </a:p>
        </p:txBody>
      </p:sp>
      <p:sp>
        <p:nvSpPr>
          <p:cNvPr id="4" name="Slide Number Placeholder 3"/>
          <p:cNvSpPr>
            <a:spLocks noGrp="1"/>
          </p:cNvSpPr>
          <p:nvPr>
            <p:ph type="sldNum" sz="quarter" idx="5"/>
          </p:nvPr>
        </p:nvSpPr>
        <p:spPr/>
        <p:txBody>
          <a:bodyPr/>
          <a:lstStyle/>
          <a:p>
            <a:fld id="{DE04C1D9-10BA-46BC-9BAF-0AA4BA1B823F}" type="slidenum">
              <a:rPr lang="x-none" smtClean="0"/>
              <a:t>6</a:t>
            </a:fld>
            <a:endParaRPr lang="x-none"/>
          </a:p>
        </p:txBody>
      </p:sp>
    </p:spTree>
    <p:extLst>
      <p:ext uri="{BB962C8B-B14F-4D97-AF65-F5344CB8AC3E}">
        <p14:creationId xmlns:p14="http://schemas.microsoft.com/office/powerpoint/2010/main" val="4755333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quality </a:t>
            </a:r>
            <a:r>
              <a:rPr lang="en-US" sz="1200" kern="1200" dirty="0" err="1">
                <a:solidFill>
                  <a:schemeClr val="tx1"/>
                </a:solidFill>
                <a:effectLst/>
                <a:latin typeface="+mn-lt"/>
                <a:ea typeface="+mn-ea"/>
                <a:cs typeface="+mn-cs"/>
              </a:rPr>
              <a:t>practises</a:t>
            </a:r>
            <a:r>
              <a:rPr lang="en-US" sz="1200" kern="1200" dirty="0">
                <a:solidFill>
                  <a:schemeClr val="tx1"/>
                </a:solidFill>
                <a:effectLst/>
                <a:latin typeface="+mn-lt"/>
                <a:ea typeface="+mn-ea"/>
                <a:cs typeface="+mn-cs"/>
              </a:rPr>
              <a:t> of care are based on theoretical frameworks. </a:t>
            </a:r>
            <a:r>
              <a:rPr lang="en-GB" sz="1200" kern="1200" dirty="0">
                <a:solidFill>
                  <a:schemeClr val="tx1"/>
                </a:solidFill>
                <a:effectLst/>
                <a:latin typeface="+mn-lt"/>
                <a:ea typeface="+mn-ea"/>
                <a:cs typeface="+mn-cs"/>
              </a:rPr>
              <a:t>de Graaf et al. (2021) mentioned that </a:t>
            </a:r>
            <a:r>
              <a:rPr lang="en-US" sz="1200" kern="1200" dirty="0">
                <a:solidFill>
                  <a:schemeClr val="tx1"/>
                </a:solidFill>
                <a:effectLst/>
                <a:latin typeface="+mn-lt"/>
                <a:ea typeface="+mn-ea"/>
                <a:cs typeface="+mn-cs"/>
              </a:rPr>
              <a:t>the theory of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focuses on the personalities, dignity, and personal interests of old people, as their voices should direct the decisions on the care. The case study includes that, at Belong care villages, the use of household-model dementia care involving </a:t>
            </a:r>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activity planning </a:t>
            </a:r>
            <a:r>
              <a:rPr lang="x-none" sz="1200" kern="1200" dirty="0">
                <a:solidFill>
                  <a:schemeClr val="tx1"/>
                </a:solidFill>
                <a:effectLst/>
                <a:latin typeface="+mn-lt"/>
                <a:ea typeface="+mn-ea"/>
                <a:cs typeface="+mn-cs"/>
              </a:rPr>
              <a:t>(Belong, 2026)</a:t>
            </a:r>
            <a:r>
              <a:rPr lang="en-US" sz="1200" kern="1200" dirty="0">
                <a:solidFill>
                  <a:schemeClr val="tx1"/>
                </a:solidFill>
                <a:effectLst/>
                <a:latin typeface="+mn-lt"/>
                <a:ea typeface="+mn-ea"/>
                <a:cs typeface="+mn-cs"/>
              </a:rPr>
              <a:t>. This has been linked to the reduced agitation and increased wellbeing of residents, which has shown the practical implementation of the Activity and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theories. Shared decision-making and participation are supported by the empowerment theory that improves the self-esteem and wellbeing (Wong, </a:t>
            </a:r>
            <a:r>
              <a:rPr lang="en-US" sz="1200" kern="1200" dirty="0" err="1">
                <a:solidFill>
                  <a:schemeClr val="tx1"/>
                </a:solidFill>
                <a:effectLst/>
                <a:latin typeface="+mn-lt"/>
                <a:ea typeface="+mn-ea"/>
                <a:cs typeface="+mn-cs"/>
              </a:rPr>
              <a:t>Bayuo</a:t>
            </a:r>
            <a:r>
              <a:rPr lang="en-US" sz="1200" kern="1200" dirty="0">
                <a:solidFill>
                  <a:schemeClr val="tx1"/>
                </a:solidFill>
                <a:effectLst/>
                <a:latin typeface="+mn-lt"/>
                <a:ea typeface="+mn-ea"/>
                <a:cs typeface="+mn-cs"/>
              </a:rPr>
              <a:t> and Wong, 2021). However, when these theories are used in practice supports emotions and social needs. Improved engagement and a decrease in agitation by a UK dementia resident assisted via </a:t>
            </a:r>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plan of activities and flexible routines were examples of theory-to-practice application.</a:t>
            </a:r>
            <a:endParaRPr lang="x-none"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x-none" dirty="0"/>
          </a:p>
        </p:txBody>
      </p:sp>
      <p:sp>
        <p:nvSpPr>
          <p:cNvPr id="4" name="Slide Number Placeholder 3"/>
          <p:cNvSpPr>
            <a:spLocks noGrp="1"/>
          </p:cNvSpPr>
          <p:nvPr>
            <p:ph type="sldNum" sz="quarter" idx="5"/>
          </p:nvPr>
        </p:nvSpPr>
        <p:spPr/>
        <p:txBody>
          <a:bodyPr/>
          <a:lstStyle/>
          <a:p>
            <a:fld id="{DE04C1D9-10BA-46BC-9BAF-0AA4BA1B823F}" type="slidenum">
              <a:rPr lang="x-none" smtClean="0"/>
              <a:t>7</a:t>
            </a:fld>
            <a:endParaRPr lang="x-none"/>
          </a:p>
        </p:txBody>
      </p:sp>
    </p:spTree>
    <p:extLst>
      <p:ext uri="{BB962C8B-B14F-4D97-AF65-F5344CB8AC3E}">
        <p14:creationId xmlns:p14="http://schemas.microsoft.com/office/powerpoint/2010/main" val="33252603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policy frameworks give legal and ethical direction in the delivery of care. The Care Act 2014 is more about wellbeing, safeguarding and </a:t>
            </a:r>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care to ensure that the needs and tastes of the residents are taken into account </a:t>
            </a:r>
            <a:r>
              <a:rPr lang="en-GB" sz="1200" kern="1200" dirty="0">
                <a:solidFill>
                  <a:schemeClr val="tx1"/>
                </a:solidFill>
                <a:effectLst/>
                <a:latin typeface="+mn-lt"/>
                <a:ea typeface="+mn-ea"/>
                <a:cs typeface="+mn-cs"/>
              </a:rPr>
              <a:t>(McHale and </a:t>
            </a:r>
            <a:r>
              <a:rPr lang="en-GB" sz="1200" kern="1200" dirty="0" err="1">
                <a:solidFill>
                  <a:schemeClr val="tx1"/>
                </a:solidFill>
                <a:effectLst/>
                <a:latin typeface="+mn-lt"/>
                <a:ea typeface="+mn-ea"/>
                <a:cs typeface="+mn-cs"/>
              </a:rPr>
              <a:t>Noszlopy</a:t>
            </a:r>
            <a:r>
              <a:rPr lang="en-GB" sz="1200" kern="1200" dirty="0">
                <a:solidFill>
                  <a:schemeClr val="tx1"/>
                </a:solidFill>
                <a:effectLst/>
                <a:latin typeface="+mn-lt"/>
                <a:ea typeface="+mn-ea"/>
                <a:cs typeface="+mn-cs"/>
              </a:rPr>
              <a:t>, 2025)</a:t>
            </a:r>
            <a:r>
              <a:rPr lang="en-US" sz="1200" kern="1200" dirty="0">
                <a:solidFill>
                  <a:schemeClr val="tx1"/>
                </a:solidFill>
                <a:effectLst/>
                <a:latin typeface="+mn-lt"/>
                <a:ea typeface="+mn-ea"/>
                <a:cs typeface="+mn-cs"/>
              </a:rPr>
              <a:t>. Although the Care Act 2014 principle of wellbeing puts some pressure, the underfunding and shortages of workers restrict the large-scale implementation in care homes.</a:t>
            </a:r>
            <a:r>
              <a:rPr lang="x-none" sz="1200" kern="1200">
                <a:solidFill>
                  <a:schemeClr val="tx1"/>
                </a:solidFill>
                <a:effectLst/>
                <a:latin typeface="+mn-lt"/>
                <a:ea typeface="+mn-ea"/>
                <a:cs typeface="+mn-cs"/>
              </a:rPr>
              <a:t> </a:t>
            </a:r>
            <a:r>
              <a:rPr lang="en-US" sz="1200" kern="1200" dirty="0">
                <a:solidFill>
                  <a:schemeClr val="tx1"/>
                </a:solidFill>
                <a:effectLst/>
                <a:latin typeface="+mn-lt"/>
                <a:ea typeface="+mn-ea"/>
                <a:cs typeface="+mn-cs"/>
              </a:rPr>
              <a:t>The right to integrity which is supported by the Human Rights Act 1998 that secures dignity, freedom, and personal life </a:t>
            </a:r>
            <a:r>
              <a:rPr lang="en-GB" sz="1200" kern="1200" dirty="0">
                <a:solidFill>
                  <a:schemeClr val="tx1"/>
                </a:solidFill>
                <a:effectLst/>
                <a:latin typeface="+mn-lt"/>
                <a:ea typeface="+mn-ea"/>
                <a:cs typeface="+mn-cs"/>
              </a:rPr>
              <a:t>(Series, 2022)</a:t>
            </a:r>
            <a:r>
              <a:rPr lang="en-US" sz="1200" kern="1200" dirty="0">
                <a:solidFill>
                  <a:schemeClr val="tx1"/>
                </a:solidFill>
                <a:effectLst/>
                <a:latin typeface="+mn-lt"/>
                <a:ea typeface="+mn-ea"/>
                <a:cs typeface="+mn-cs"/>
              </a:rPr>
              <a:t>. Although policies offer a lot of high standards, their application in practice is sometimes erratic, frequently because of insufficient funds, lack of staff, or inconsistent inspection results.</a:t>
            </a:r>
            <a:endParaRPr lang="x-none" dirty="0"/>
          </a:p>
        </p:txBody>
      </p:sp>
      <p:sp>
        <p:nvSpPr>
          <p:cNvPr id="4" name="Slide Number Placeholder 3"/>
          <p:cNvSpPr>
            <a:spLocks noGrp="1"/>
          </p:cNvSpPr>
          <p:nvPr>
            <p:ph type="sldNum" sz="quarter" idx="5"/>
          </p:nvPr>
        </p:nvSpPr>
        <p:spPr/>
        <p:txBody>
          <a:bodyPr/>
          <a:lstStyle/>
          <a:p>
            <a:fld id="{DE04C1D9-10BA-46BC-9BAF-0AA4BA1B823F}" type="slidenum">
              <a:rPr lang="x-none" smtClean="0"/>
              <a:t>8</a:t>
            </a:fld>
            <a:endParaRPr lang="x-none"/>
          </a:p>
        </p:txBody>
      </p:sp>
    </p:spTree>
    <p:extLst>
      <p:ext uri="{BB962C8B-B14F-4D97-AF65-F5344CB8AC3E}">
        <p14:creationId xmlns:p14="http://schemas.microsoft.com/office/powerpoint/2010/main" val="37312143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elderly experience a number of issues where they struggle to remain independent </a:t>
            </a:r>
            <a:r>
              <a:rPr lang="en-GB" sz="1200" kern="1200" dirty="0">
                <a:solidFill>
                  <a:schemeClr val="tx1"/>
                </a:solidFill>
                <a:effectLst/>
                <a:latin typeface="+mn-lt"/>
                <a:ea typeface="+mn-ea"/>
                <a:cs typeface="+mn-cs"/>
              </a:rPr>
              <a:t>(Liu et al., 2024)</a:t>
            </a:r>
            <a:r>
              <a:rPr lang="en-US" sz="1200" kern="1200" dirty="0">
                <a:solidFill>
                  <a:schemeClr val="tx1"/>
                </a:solidFill>
                <a:effectLst/>
                <a:latin typeface="+mn-lt"/>
                <a:ea typeface="+mn-ea"/>
                <a:cs typeface="+mn-cs"/>
              </a:rPr>
              <a:t>. Self-management is usually diminished by physical weakness and chronic diseases. Judgement and decision-making may be impaired by cognitive impairments, such as dementia, and it becomes hard to perform daily operations safely. Personal control can be further restricted by institutional routines (definite times on which to eat or do something) </a:t>
            </a:r>
            <a:r>
              <a:rPr lang="en-GB" sz="1200" kern="1200" dirty="0">
                <a:solidFill>
                  <a:schemeClr val="tx1"/>
                </a:solidFill>
                <a:effectLst/>
                <a:latin typeface="+mn-lt"/>
                <a:ea typeface="+mn-ea"/>
                <a:cs typeface="+mn-cs"/>
              </a:rPr>
              <a:t>(Usher and Stapleton, 2021)</a:t>
            </a:r>
            <a:r>
              <a:rPr lang="en-US" sz="1200" kern="1200" dirty="0">
                <a:solidFill>
                  <a:schemeClr val="tx1"/>
                </a:solidFill>
                <a:effectLst/>
                <a:latin typeface="+mn-lt"/>
                <a:ea typeface="+mn-ea"/>
                <a:cs typeface="+mn-cs"/>
              </a:rPr>
              <a:t>. Besides, the fear of falls or injury can prompt the staff to introduce restriction, which will inadvertently decrease autonomy.</a:t>
            </a:r>
            <a:endParaRPr lang="x-none" sz="1200" kern="1200" dirty="0">
              <a:solidFill>
                <a:schemeClr val="tx1"/>
              </a:solidFill>
              <a:effectLst/>
              <a:latin typeface="+mn-lt"/>
              <a:ea typeface="+mn-ea"/>
              <a:cs typeface="+mn-cs"/>
            </a:endParaRPr>
          </a:p>
          <a:p>
            <a:endParaRPr lang="x-none" dirty="0"/>
          </a:p>
        </p:txBody>
      </p:sp>
      <p:sp>
        <p:nvSpPr>
          <p:cNvPr id="4" name="Slide Number Placeholder 3"/>
          <p:cNvSpPr>
            <a:spLocks noGrp="1"/>
          </p:cNvSpPr>
          <p:nvPr>
            <p:ph type="sldNum" sz="quarter" idx="5"/>
          </p:nvPr>
        </p:nvSpPr>
        <p:spPr/>
        <p:txBody>
          <a:bodyPr/>
          <a:lstStyle/>
          <a:p>
            <a:fld id="{DE04C1D9-10BA-46BC-9BAF-0AA4BA1B823F}" type="slidenum">
              <a:rPr lang="x-none" smtClean="0"/>
              <a:t>9</a:t>
            </a:fld>
            <a:endParaRPr lang="x-none"/>
          </a:p>
        </p:txBody>
      </p:sp>
    </p:spTree>
    <p:extLst>
      <p:ext uri="{BB962C8B-B14F-4D97-AF65-F5344CB8AC3E}">
        <p14:creationId xmlns:p14="http://schemas.microsoft.com/office/powerpoint/2010/main" val="24958607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Access to rehabilitation and exercise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is oftentimes a problem that hinders the functional ability of older adults. The lack of physical activity in the care homes contributes to the physical degeneration and weaknesses of muscles, as well as immobility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Chaughule</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Bhonde</a:t>
            </a:r>
            <a:r>
              <a:rPr lang="en-GB" sz="1200" kern="1200" dirty="0">
                <a:solidFill>
                  <a:schemeClr val="tx1"/>
                </a:solidFill>
                <a:effectLst/>
                <a:latin typeface="+mn-lt"/>
                <a:ea typeface="+mn-ea"/>
                <a:cs typeface="+mn-cs"/>
              </a:rPr>
              <a:t>, 2025)</a:t>
            </a:r>
            <a:r>
              <a:rPr lang="en-US" sz="1200" kern="1200" dirty="0">
                <a:solidFill>
                  <a:schemeClr val="tx1"/>
                </a:solidFill>
                <a:effectLst/>
                <a:latin typeface="+mn-lt"/>
                <a:ea typeface="+mn-ea"/>
                <a:cs typeface="+mn-cs"/>
              </a:rPr>
              <a:t>.</a:t>
            </a:r>
            <a:r>
              <a:rPr lang="en-US" sz="1200" b="0" i="0" kern="1200" dirty="0">
                <a:solidFill>
                  <a:schemeClr val="tx1"/>
                </a:solidFill>
                <a:effectLst/>
                <a:latin typeface="+mn-lt"/>
                <a:ea typeface="+mn-ea"/>
                <a:cs typeface="+mn-cs"/>
              </a:rPr>
              <a:t> Digital innovation poses a threat of inequality by creating digital divide, surveillance ethics as well as unequal regulation. </a:t>
            </a:r>
            <a:r>
              <a:rPr lang="en-US" sz="1200" kern="1200" dirty="0">
                <a:solidFill>
                  <a:schemeClr val="tx1"/>
                </a:solidFill>
                <a:effectLst/>
                <a:latin typeface="+mn-lt"/>
                <a:ea typeface="+mn-ea"/>
                <a:cs typeface="+mn-cs"/>
              </a:rPr>
              <a:t>Lack of personnel time to offer one-on-one assistance to exercises or mobility support also contributes to this problem </a:t>
            </a:r>
            <a:r>
              <a:rPr lang="en-GB" sz="1200" kern="1200" dirty="0">
                <a:solidFill>
                  <a:schemeClr val="tx1"/>
                </a:solidFill>
                <a:effectLst/>
                <a:latin typeface="+mn-lt"/>
                <a:ea typeface="+mn-ea"/>
                <a:cs typeface="+mn-cs"/>
              </a:rPr>
              <a:t>(Valenzuela et al., 2023)</a:t>
            </a:r>
            <a:r>
              <a:rPr lang="en-US" sz="1200" kern="1200" dirty="0">
                <a:solidFill>
                  <a:schemeClr val="tx1"/>
                </a:solidFill>
                <a:effectLst/>
                <a:latin typeface="+mn-lt"/>
                <a:ea typeface="+mn-ea"/>
                <a:cs typeface="+mn-cs"/>
              </a:rPr>
              <a:t>. Functional capacity is also affected by progressive conditions of health, e.g., arthritis or stroke.</a:t>
            </a:r>
            <a:endParaRPr lang="x-none" dirty="0"/>
          </a:p>
        </p:txBody>
      </p:sp>
      <p:sp>
        <p:nvSpPr>
          <p:cNvPr id="4" name="Slide Number Placeholder 3"/>
          <p:cNvSpPr>
            <a:spLocks noGrp="1"/>
          </p:cNvSpPr>
          <p:nvPr>
            <p:ph type="sldNum" sz="quarter" idx="5"/>
          </p:nvPr>
        </p:nvSpPr>
        <p:spPr/>
        <p:txBody>
          <a:bodyPr/>
          <a:lstStyle/>
          <a:p>
            <a:fld id="{DE04C1D9-10BA-46BC-9BAF-0AA4BA1B823F}" type="slidenum">
              <a:rPr lang="x-none" smtClean="0"/>
              <a:t>10</a:t>
            </a:fld>
            <a:endParaRPr lang="x-none"/>
          </a:p>
        </p:txBody>
      </p:sp>
    </p:spTree>
    <p:extLst>
      <p:ext uri="{BB962C8B-B14F-4D97-AF65-F5344CB8AC3E}">
        <p14:creationId xmlns:p14="http://schemas.microsoft.com/office/powerpoint/2010/main" val="29371228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enable and rehabilitation-oriented care, the first suggestion is to offer a continuous staff training. Training will focus on motivating residents to work on tasks they can complete on their own, knowledge of physical and cognitive restrictions, and make the risk taken to be safe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Chaughule</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Bhonde</a:t>
            </a:r>
            <a:r>
              <a:rPr lang="en-GB" sz="1200" kern="1200" dirty="0">
                <a:solidFill>
                  <a:schemeClr val="tx1"/>
                </a:solidFill>
                <a:effectLst/>
                <a:latin typeface="+mn-lt"/>
                <a:ea typeface="+mn-ea"/>
                <a:cs typeface="+mn-cs"/>
              </a:rPr>
              <a:t>, 2025)</a:t>
            </a:r>
            <a:r>
              <a:rPr lang="en-US" sz="1200" kern="1200" dirty="0">
                <a:solidFill>
                  <a:schemeClr val="tx1"/>
                </a:solidFill>
                <a:effectLst/>
                <a:latin typeface="+mn-lt"/>
                <a:ea typeface="+mn-ea"/>
                <a:cs typeface="+mn-cs"/>
              </a:rPr>
              <a:t>.</a:t>
            </a:r>
            <a:r>
              <a:rPr lang="en-US" sz="1200" b="0" i="0" kern="1200" dirty="0">
                <a:solidFill>
                  <a:schemeClr val="tx1"/>
                </a:solidFill>
                <a:effectLst/>
                <a:latin typeface="+mn-lt"/>
                <a:ea typeface="+mn-ea"/>
                <a:cs typeface="+mn-cs"/>
              </a:rPr>
              <a:t> The staff training based on rehabilitation meets the activities theory and the principle of wellbeing mentioned in the Care Act 2014.</a:t>
            </a:r>
            <a:endParaRPr lang="x-none" dirty="0"/>
          </a:p>
        </p:txBody>
      </p:sp>
      <p:sp>
        <p:nvSpPr>
          <p:cNvPr id="4" name="Slide Number Placeholder 3"/>
          <p:cNvSpPr>
            <a:spLocks noGrp="1"/>
          </p:cNvSpPr>
          <p:nvPr>
            <p:ph type="sldNum" sz="quarter" idx="5"/>
          </p:nvPr>
        </p:nvSpPr>
        <p:spPr/>
        <p:txBody>
          <a:bodyPr/>
          <a:lstStyle/>
          <a:p>
            <a:fld id="{DE04C1D9-10BA-46BC-9BAF-0AA4BA1B823F}" type="slidenum">
              <a:rPr lang="x-none" smtClean="0"/>
              <a:t>11</a:t>
            </a:fld>
            <a:endParaRPr lang="x-none"/>
          </a:p>
        </p:txBody>
      </p:sp>
    </p:spTree>
    <p:extLst>
      <p:ext uri="{BB962C8B-B14F-4D97-AF65-F5344CB8AC3E}">
        <p14:creationId xmlns:p14="http://schemas.microsoft.com/office/powerpoint/2010/main" val="2540164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second suggestion is to combine assistive and digital technologies. Mobility aids, smart monitoring devices and telehealth systems would help to increase safety and independence. </a:t>
            </a:r>
            <a:r>
              <a:rPr lang="en-US" sz="1200" kern="1200" dirty="0" err="1">
                <a:solidFill>
                  <a:schemeClr val="tx1"/>
                </a:solidFill>
                <a:effectLst/>
                <a:latin typeface="+mn-lt"/>
                <a:ea typeface="+mn-ea"/>
                <a:cs typeface="+mn-cs"/>
              </a:rPr>
              <a:t>Socialisation</a:t>
            </a:r>
            <a:r>
              <a:rPr lang="en-US" sz="1200" kern="1200" dirty="0">
                <a:solidFill>
                  <a:schemeClr val="tx1"/>
                </a:solidFill>
                <a:effectLst/>
                <a:latin typeface="+mn-lt"/>
                <a:ea typeface="+mn-ea"/>
                <a:cs typeface="+mn-cs"/>
              </a:rPr>
              <a:t> and interaction with families may be facilitated with the help of digital communication tools. Support of digital literacy of residents should also be offered by care home so that such technologies are accessible and empowering and not isolating or intrusive (Xia and Zhu, 2025).</a:t>
            </a:r>
            <a:endParaRPr lang="x-none"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Emergent technologies such as assistive technologies, telehealth, and digital monitoring technologies improve safety, autonomy and empowerment and supplement the maturing care requirements of older adults. Assistive technologies facilitate the Continuity Theory by considering routine and encourages autonomy within the Human Rights Act 1998</a:t>
            </a:r>
            <a:endParaRPr lang="x-none"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x-none" dirty="0"/>
          </a:p>
        </p:txBody>
      </p:sp>
      <p:sp>
        <p:nvSpPr>
          <p:cNvPr id="4" name="Slide Number Placeholder 3"/>
          <p:cNvSpPr>
            <a:spLocks noGrp="1"/>
          </p:cNvSpPr>
          <p:nvPr>
            <p:ph type="sldNum" sz="quarter" idx="5"/>
          </p:nvPr>
        </p:nvSpPr>
        <p:spPr/>
        <p:txBody>
          <a:bodyPr/>
          <a:lstStyle/>
          <a:p>
            <a:fld id="{DE04C1D9-10BA-46BC-9BAF-0AA4BA1B823F}" type="slidenum">
              <a:rPr lang="x-none" smtClean="0"/>
              <a:t>12</a:t>
            </a:fld>
            <a:endParaRPr lang="x-none"/>
          </a:p>
        </p:txBody>
      </p:sp>
    </p:spTree>
    <p:extLst>
      <p:ext uri="{BB962C8B-B14F-4D97-AF65-F5344CB8AC3E}">
        <p14:creationId xmlns:p14="http://schemas.microsoft.com/office/powerpoint/2010/main" val="23857186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third suggestion is to enhance the quality audits, accountability mechanisms, and inspections. Consistent quality control is important to make sure the care homes are working towards the best </a:t>
            </a:r>
            <a:r>
              <a:rPr lang="en-US" sz="1200" kern="1200" dirty="0" err="1">
                <a:solidFill>
                  <a:schemeClr val="tx1"/>
                </a:solidFill>
                <a:effectLst/>
                <a:latin typeface="+mn-lt"/>
                <a:ea typeface="+mn-ea"/>
                <a:cs typeface="+mn-cs"/>
              </a:rPr>
              <a:t>practises</a:t>
            </a:r>
            <a:r>
              <a:rPr lang="en-US" sz="1200" kern="1200" dirty="0">
                <a:solidFill>
                  <a:schemeClr val="tx1"/>
                </a:solidFill>
                <a:effectLst/>
                <a:latin typeface="+mn-lt"/>
                <a:ea typeface="+mn-ea"/>
                <a:cs typeface="+mn-cs"/>
              </a:rPr>
              <a:t>, policies, and giving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Open dissemination of results, as well as positive suggestions of the way to act better, will guarantee a consistent preservation of rights, dignity, and autonomy of older residents in the facilities </a:t>
            </a:r>
            <a:r>
              <a:rPr lang="en-GB" sz="1200" kern="1200" dirty="0">
                <a:solidFill>
                  <a:schemeClr val="tx1"/>
                </a:solidFill>
                <a:effectLst/>
                <a:latin typeface="+mn-lt"/>
                <a:ea typeface="+mn-ea"/>
                <a:cs typeface="+mn-cs"/>
              </a:rPr>
              <a:t>(Lee and Cho, 2022)</a:t>
            </a:r>
            <a:r>
              <a:rPr lang="en-US" sz="1200" kern="1200" dirty="0">
                <a:solidFill>
                  <a:schemeClr val="tx1"/>
                </a:solidFill>
                <a:effectLst/>
                <a:latin typeface="+mn-lt"/>
                <a:ea typeface="+mn-ea"/>
                <a:cs typeface="+mn-cs"/>
              </a:rPr>
              <a:t>.</a:t>
            </a:r>
            <a:endParaRPr lang="x-none" sz="1200" kern="1200" dirty="0">
              <a:solidFill>
                <a:schemeClr val="tx1"/>
              </a:solidFill>
              <a:effectLst/>
              <a:latin typeface="+mn-lt"/>
              <a:ea typeface="+mn-ea"/>
              <a:cs typeface="+mn-cs"/>
            </a:endParaRPr>
          </a:p>
          <a:p>
            <a:endParaRPr lang="x-none" dirty="0"/>
          </a:p>
        </p:txBody>
      </p:sp>
      <p:sp>
        <p:nvSpPr>
          <p:cNvPr id="4" name="Slide Number Placeholder 3"/>
          <p:cNvSpPr>
            <a:spLocks noGrp="1"/>
          </p:cNvSpPr>
          <p:nvPr>
            <p:ph type="sldNum" sz="quarter" idx="5"/>
          </p:nvPr>
        </p:nvSpPr>
        <p:spPr/>
        <p:txBody>
          <a:bodyPr/>
          <a:lstStyle/>
          <a:p>
            <a:fld id="{DE04C1D9-10BA-46BC-9BAF-0AA4BA1B823F}" type="slidenum">
              <a:rPr lang="x-none" smtClean="0"/>
              <a:t>13</a:t>
            </a:fld>
            <a:endParaRPr lang="x-none"/>
          </a:p>
        </p:txBody>
      </p:sp>
    </p:spTree>
    <p:extLst>
      <p:ext uri="{BB962C8B-B14F-4D97-AF65-F5344CB8AC3E}">
        <p14:creationId xmlns:p14="http://schemas.microsoft.com/office/powerpoint/2010/main" val="9586721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fourth suggestion is to introduce more flexible routines with resident choice and participation as its priority. The flexibility in meal schedules, the schedules of activities and everyday routine makes the residents more powerful and gives them a feeling of control over their world (Burns and Emond, 2023). </a:t>
            </a:r>
            <a:r>
              <a:rPr lang="en-US" sz="1200" b="0" i="0" kern="1200" dirty="0">
                <a:solidFill>
                  <a:schemeClr val="tx1"/>
                </a:solidFill>
                <a:effectLst/>
                <a:latin typeface="+mn-lt"/>
                <a:ea typeface="+mn-ea"/>
                <a:cs typeface="+mn-cs"/>
              </a:rPr>
              <a:t>Flexible routines depict the Empowerment Theory and implement dignity, choice within the Care Act 2014. </a:t>
            </a:r>
            <a:endParaRPr lang="x-none" dirty="0"/>
          </a:p>
        </p:txBody>
      </p:sp>
      <p:sp>
        <p:nvSpPr>
          <p:cNvPr id="4" name="Slide Number Placeholder 3"/>
          <p:cNvSpPr>
            <a:spLocks noGrp="1"/>
          </p:cNvSpPr>
          <p:nvPr>
            <p:ph type="sldNum" sz="quarter" idx="5"/>
          </p:nvPr>
        </p:nvSpPr>
        <p:spPr/>
        <p:txBody>
          <a:bodyPr/>
          <a:lstStyle/>
          <a:p>
            <a:fld id="{DE04C1D9-10BA-46BC-9BAF-0AA4BA1B823F}" type="slidenum">
              <a:rPr lang="x-none" smtClean="0"/>
              <a:t>14</a:t>
            </a:fld>
            <a:endParaRPr lang="x-none"/>
          </a:p>
        </p:txBody>
      </p:sp>
    </p:spTree>
    <p:extLst>
      <p:ext uri="{BB962C8B-B14F-4D97-AF65-F5344CB8AC3E}">
        <p14:creationId xmlns:p14="http://schemas.microsoft.com/office/powerpoint/2010/main" val="40379358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fifth recommendation is to increase the interaction with families, volunteers, and community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Community integration is the reflection of the Life Course Theory and contributes to the social wellbeing responsibilities in the Care Act 2014.  </a:t>
            </a:r>
            <a:r>
              <a:rPr lang="en-US" sz="1200" kern="1200" dirty="0">
                <a:solidFill>
                  <a:schemeClr val="tx1"/>
                </a:solidFill>
                <a:effectLst/>
                <a:latin typeface="+mn-lt"/>
                <a:ea typeface="+mn-ea"/>
                <a:cs typeface="+mn-cs"/>
              </a:rPr>
              <a:t>Cooperation with the local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may bring in extra resources and opportunities and make sure that residents are not isolated, which may even contribute to empowerment and holistic care (Weeks et al., 2022).</a:t>
            </a:r>
            <a:endParaRPr lang="x-none" sz="1200" kern="1200" dirty="0">
              <a:solidFill>
                <a:schemeClr val="tx1"/>
              </a:solidFill>
              <a:effectLst/>
              <a:latin typeface="+mn-lt"/>
              <a:ea typeface="+mn-ea"/>
              <a:cs typeface="+mn-cs"/>
            </a:endParaRPr>
          </a:p>
          <a:p>
            <a:endParaRPr lang="x-none" dirty="0"/>
          </a:p>
        </p:txBody>
      </p:sp>
      <p:sp>
        <p:nvSpPr>
          <p:cNvPr id="4" name="Slide Number Placeholder 3"/>
          <p:cNvSpPr>
            <a:spLocks noGrp="1"/>
          </p:cNvSpPr>
          <p:nvPr>
            <p:ph type="sldNum" sz="quarter" idx="5"/>
          </p:nvPr>
        </p:nvSpPr>
        <p:spPr/>
        <p:txBody>
          <a:bodyPr/>
          <a:lstStyle/>
          <a:p>
            <a:fld id="{DE04C1D9-10BA-46BC-9BAF-0AA4BA1B823F}" type="slidenum">
              <a:rPr lang="x-none" smtClean="0"/>
              <a:t>15</a:t>
            </a:fld>
            <a:endParaRPr lang="x-none"/>
          </a:p>
        </p:txBody>
      </p:sp>
    </p:spTree>
    <p:extLst>
      <p:ext uri="{BB962C8B-B14F-4D97-AF65-F5344CB8AC3E}">
        <p14:creationId xmlns:p14="http://schemas.microsoft.com/office/powerpoint/2010/main" val="30929270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Conclusively, residential care homes offer a significant level of protection, supervision, and </a:t>
            </a:r>
            <a:r>
              <a:rPr lang="en-US" sz="1200" kern="1200" dirty="0" err="1">
                <a:solidFill>
                  <a:schemeClr val="tx1"/>
                </a:solidFill>
                <a:effectLst/>
                <a:latin typeface="+mn-lt"/>
                <a:ea typeface="+mn-ea"/>
                <a:cs typeface="+mn-cs"/>
              </a:rPr>
              <a:t>organised</a:t>
            </a:r>
            <a:r>
              <a:rPr lang="en-US" sz="1200" kern="1200" dirty="0">
                <a:solidFill>
                  <a:schemeClr val="tx1"/>
                </a:solidFill>
                <a:effectLst/>
                <a:latin typeface="+mn-lt"/>
                <a:ea typeface="+mn-ea"/>
                <a:cs typeface="+mn-cs"/>
              </a:rPr>
              <a:t> support to aged people. The barriers to implementation, however, include funding and staffing constraints, the pressure of regulations and the presence of evasive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cultures in the UK social care systems. The future services should consider the dignity of residents, personal choice, and comprehensive wellbeing of residents to make residential care homes safe and empowering to them.</a:t>
            </a:r>
            <a:endParaRPr lang="x-none" sz="1200" kern="1200" dirty="0">
              <a:solidFill>
                <a:schemeClr val="tx1"/>
              </a:solidFill>
              <a:effectLst/>
              <a:latin typeface="+mn-lt"/>
              <a:ea typeface="+mn-ea"/>
              <a:cs typeface="+mn-cs"/>
            </a:endParaRPr>
          </a:p>
          <a:p>
            <a:endParaRPr lang="x-none" dirty="0"/>
          </a:p>
        </p:txBody>
      </p:sp>
      <p:sp>
        <p:nvSpPr>
          <p:cNvPr id="4" name="Slide Number Placeholder 3"/>
          <p:cNvSpPr>
            <a:spLocks noGrp="1"/>
          </p:cNvSpPr>
          <p:nvPr>
            <p:ph type="sldNum" sz="quarter" idx="5"/>
          </p:nvPr>
        </p:nvSpPr>
        <p:spPr/>
        <p:txBody>
          <a:bodyPr/>
          <a:lstStyle/>
          <a:p>
            <a:fld id="{DE04C1D9-10BA-46BC-9BAF-0AA4BA1B823F}" type="slidenum">
              <a:rPr lang="x-none" smtClean="0"/>
              <a:t>16</a:t>
            </a:fld>
            <a:endParaRPr lang="x-none"/>
          </a:p>
        </p:txBody>
      </p:sp>
    </p:spTree>
    <p:extLst>
      <p:ext uri="{BB962C8B-B14F-4D97-AF65-F5344CB8AC3E}">
        <p14:creationId xmlns:p14="http://schemas.microsoft.com/office/powerpoint/2010/main" val="16102431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04C1D9-10BA-46BC-9BAF-0AA4BA1B823F}" type="slidenum">
              <a:rPr lang="x-none" smtClean="0"/>
              <a:t>18</a:t>
            </a:fld>
            <a:endParaRPr lang="x-none"/>
          </a:p>
        </p:txBody>
      </p:sp>
    </p:spTree>
    <p:extLst>
      <p:ext uri="{BB962C8B-B14F-4D97-AF65-F5344CB8AC3E}">
        <p14:creationId xmlns:p14="http://schemas.microsoft.com/office/powerpoint/2010/main" val="1011027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dirty="0"/>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dirty="0"/>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2/28/2026</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2/28/2026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dirty="0"/>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2/28/2026</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3.svg"/><Relationship Id="rId12" Type="http://schemas.openxmlformats.org/officeDocument/2006/relationships/image" Target="../media/image8.png"/><Relationship Id="rId2" Type="http://schemas.openxmlformats.org/officeDocument/2006/relationships/audio" Target="../media/media1.wav"/><Relationship Id="rId1" Type="http://schemas.microsoft.com/office/2007/relationships/media" Target="../media/media1.wav"/><Relationship Id="rId6" Type="http://schemas.openxmlformats.org/officeDocument/2006/relationships/image" Target="../media/image2.png"/><Relationship Id="rId11" Type="http://schemas.openxmlformats.org/officeDocument/2006/relationships/image" Target="../media/image7.svg"/><Relationship Id="rId5" Type="http://schemas.openxmlformats.org/officeDocument/2006/relationships/image" Target="../media/image1.jpeg"/><Relationship Id="rId10" Type="http://schemas.openxmlformats.org/officeDocument/2006/relationships/image" Target="../media/image6.png"/><Relationship Id="rId4" Type="http://schemas.openxmlformats.org/officeDocument/2006/relationships/notesSlide" Target="../notesSlides/notesSlide1.xml"/><Relationship Id="rId9" Type="http://schemas.openxmlformats.org/officeDocument/2006/relationships/image" Target="../media/image5.svg"/></Relationships>
</file>

<file path=ppt/slides/_rels/slide2.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7.xml"/><Relationship Id="rId7" Type="http://schemas.openxmlformats.org/officeDocument/2006/relationships/image" Target="../media/image3.svg"/><Relationship Id="rId12" Type="http://schemas.openxmlformats.org/officeDocument/2006/relationships/image" Target="../media/image8.png"/><Relationship Id="rId2" Type="http://schemas.openxmlformats.org/officeDocument/2006/relationships/audio" Target="../media/media2.wav"/><Relationship Id="rId1" Type="http://schemas.microsoft.com/office/2007/relationships/media" Target="../media/media2.wav"/><Relationship Id="rId6" Type="http://schemas.openxmlformats.org/officeDocument/2006/relationships/image" Target="../media/image2.png"/><Relationship Id="rId11" Type="http://schemas.openxmlformats.org/officeDocument/2006/relationships/image" Target="../media/image7.svg"/><Relationship Id="rId5" Type="http://schemas.openxmlformats.org/officeDocument/2006/relationships/image" Target="../media/image9.jpeg"/><Relationship Id="rId10" Type="http://schemas.openxmlformats.org/officeDocument/2006/relationships/image" Target="../media/image6.png"/><Relationship Id="rId4" Type="http://schemas.openxmlformats.org/officeDocument/2006/relationships/notesSlide" Target="../notesSlides/notesSlide2.xml"/><Relationship Id="rId9" Type="http://schemas.openxmlformats.org/officeDocument/2006/relationships/image" Target="../media/image11.svg"/></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slideLayout" Target="../slideLayouts/slideLayout7.xml"/><Relationship Id="rId7" Type="http://schemas.openxmlformats.org/officeDocument/2006/relationships/diagramData" Target="../diagrams/data1.xml"/><Relationship Id="rId12" Type="http://schemas.openxmlformats.org/officeDocument/2006/relationships/image" Target="../media/image8.png"/><Relationship Id="rId2" Type="http://schemas.openxmlformats.org/officeDocument/2006/relationships/audio" Target="../media/media3.wav"/><Relationship Id="rId1" Type="http://schemas.microsoft.com/office/2007/relationships/media" Target="../media/media3.wav"/><Relationship Id="rId6" Type="http://schemas.openxmlformats.org/officeDocument/2006/relationships/image" Target="../media/image5.svg"/><Relationship Id="rId11" Type="http://schemas.microsoft.com/office/2007/relationships/diagramDrawing" Target="../diagrams/drawing1.xml"/><Relationship Id="rId5" Type="http://schemas.openxmlformats.org/officeDocument/2006/relationships/image" Target="../media/image4.png"/><Relationship Id="rId10" Type="http://schemas.openxmlformats.org/officeDocument/2006/relationships/diagramColors" Target="../diagrams/colors1.xml"/><Relationship Id="rId4" Type="http://schemas.openxmlformats.org/officeDocument/2006/relationships/notesSlide" Target="../notesSlides/notesSlide3.xml"/><Relationship Id="rId9"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slideLayout" Target="../slideLayouts/slideLayout7.xml"/><Relationship Id="rId7" Type="http://schemas.openxmlformats.org/officeDocument/2006/relationships/diagramData" Target="../diagrams/data2.xml"/><Relationship Id="rId12" Type="http://schemas.openxmlformats.org/officeDocument/2006/relationships/image" Target="../media/image8.png"/><Relationship Id="rId2" Type="http://schemas.openxmlformats.org/officeDocument/2006/relationships/audio" Target="../media/media4.wav"/><Relationship Id="rId1" Type="http://schemas.microsoft.com/office/2007/relationships/media" Target="../media/media4.wav"/><Relationship Id="rId6" Type="http://schemas.openxmlformats.org/officeDocument/2006/relationships/image" Target="../media/image5.svg"/><Relationship Id="rId11" Type="http://schemas.microsoft.com/office/2007/relationships/diagramDrawing" Target="../diagrams/drawing2.xml"/><Relationship Id="rId5" Type="http://schemas.openxmlformats.org/officeDocument/2006/relationships/image" Target="../media/image4.png"/><Relationship Id="rId10" Type="http://schemas.openxmlformats.org/officeDocument/2006/relationships/diagramColors" Target="../diagrams/colors2.xml"/><Relationship Id="rId4" Type="http://schemas.openxmlformats.org/officeDocument/2006/relationships/notesSlide" Target="../notesSlides/notesSlide4.xml"/><Relationship Id="rId9"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slideLayout" Target="../slideLayouts/slideLayout7.xml"/><Relationship Id="rId7" Type="http://schemas.openxmlformats.org/officeDocument/2006/relationships/diagramData" Target="../diagrams/data3.xml"/><Relationship Id="rId12" Type="http://schemas.openxmlformats.org/officeDocument/2006/relationships/image" Target="../media/image8.png"/><Relationship Id="rId2" Type="http://schemas.openxmlformats.org/officeDocument/2006/relationships/audio" Target="../media/media5.wav"/><Relationship Id="rId1" Type="http://schemas.microsoft.com/office/2007/relationships/media" Target="../media/media5.wav"/><Relationship Id="rId6" Type="http://schemas.openxmlformats.org/officeDocument/2006/relationships/image" Target="../media/image5.svg"/><Relationship Id="rId11" Type="http://schemas.microsoft.com/office/2007/relationships/diagramDrawing" Target="../diagrams/drawing3.xml"/><Relationship Id="rId5" Type="http://schemas.openxmlformats.org/officeDocument/2006/relationships/image" Target="../media/image4.png"/><Relationship Id="rId10" Type="http://schemas.openxmlformats.org/officeDocument/2006/relationships/diagramColors" Target="../diagrams/colors3.xml"/><Relationship Id="rId4" Type="http://schemas.openxmlformats.org/officeDocument/2006/relationships/notesSlide" Target="../notesSlides/notesSlide5.xml"/><Relationship Id="rId9"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3.svg"/><Relationship Id="rId2" Type="http://schemas.openxmlformats.org/officeDocument/2006/relationships/audio" Target="../media/media6.wav"/><Relationship Id="rId1" Type="http://schemas.microsoft.com/office/2007/relationships/media" Target="../media/media6.wav"/><Relationship Id="rId6" Type="http://schemas.openxmlformats.org/officeDocument/2006/relationships/image" Target="../media/image2.png"/><Relationship Id="rId5" Type="http://schemas.openxmlformats.org/officeDocument/2006/relationships/image" Target="../media/image12.jpeg"/><Relationship Id="rId10" Type="http://schemas.openxmlformats.org/officeDocument/2006/relationships/image" Target="../media/image8.png"/><Relationship Id="rId4" Type="http://schemas.openxmlformats.org/officeDocument/2006/relationships/notesSlide" Target="../notesSlides/notesSlide6.xml"/><Relationship Id="rId9" Type="http://schemas.openxmlformats.org/officeDocument/2006/relationships/image" Target="../media/image5.svg"/></Relationships>
</file>

<file path=ppt/slides/_rels/slide7.xml.rels><?xml version="1.0" encoding="UTF-8" standalone="yes"?>
<Relationships xmlns="http://schemas.openxmlformats.org/package/2006/relationships"><Relationship Id="rId8" Type="http://schemas.openxmlformats.org/officeDocument/2006/relationships/diagramData" Target="../diagrams/data4.xml"/><Relationship Id="rId13"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5.svg"/><Relationship Id="rId12" Type="http://schemas.microsoft.com/office/2007/relationships/diagramDrawing" Target="../diagrams/drawing4.xml"/><Relationship Id="rId2" Type="http://schemas.openxmlformats.org/officeDocument/2006/relationships/audio" Target="../media/media7.wav"/><Relationship Id="rId1" Type="http://schemas.microsoft.com/office/2007/relationships/media" Target="../media/media7.wav"/><Relationship Id="rId6" Type="http://schemas.openxmlformats.org/officeDocument/2006/relationships/image" Target="../media/image4.png"/><Relationship Id="rId11" Type="http://schemas.openxmlformats.org/officeDocument/2006/relationships/diagramColors" Target="../diagrams/colors4.xml"/><Relationship Id="rId5" Type="http://schemas.openxmlformats.org/officeDocument/2006/relationships/image" Target="../media/image13.jpeg"/><Relationship Id="rId10" Type="http://schemas.openxmlformats.org/officeDocument/2006/relationships/diagramQuickStyle" Target="../diagrams/quickStyle4.xml"/><Relationship Id="rId4" Type="http://schemas.openxmlformats.org/officeDocument/2006/relationships/notesSlide" Target="../notesSlides/notesSlide7.xml"/><Relationship Id="rId9"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8" Type="http://schemas.openxmlformats.org/officeDocument/2006/relationships/image" Target="../media/image4.png"/><Relationship Id="rId13" Type="http://schemas.openxmlformats.org/officeDocument/2006/relationships/diagramColors" Target="../diagrams/colors5.xml"/><Relationship Id="rId3" Type="http://schemas.openxmlformats.org/officeDocument/2006/relationships/slideLayout" Target="../slideLayouts/slideLayout7.xml"/><Relationship Id="rId7" Type="http://schemas.openxmlformats.org/officeDocument/2006/relationships/image" Target="../media/image3.svg"/><Relationship Id="rId12" Type="http://schemas.openxmlformats.org/officeDocument/2006/relationships/diagramQuickStyle" Target="../diagrams/quickStyle5.xml"/><Relationship Id="rId2" Type="http://schemas.openxmlformats.org/officeDocument/2006/relationships/audio" Target="../media/media8.wav"/><Relationship Id="rId1" Type="http://schemas.microsoft.com/office/2007/relationships/media" Target="../media/media8.wav"/><Relationship Id="rId6" Type="http://schemas.openxmlformats.org/officeDocument/2006/relationships/image" Target="../media/image2.png"/><Relationship Id="rId11" Type="http://schemas.openxmlformats.org/officeDocument/2006/relationships/diagramLayout" Target="../diagrams/layout5.xml"/><Relationship Id="rId5" Type="http://schemas.openxmlformats.org/officeDocument/2006/relationships/image" Target="../media/image14.jpeg"/><Relationship Id="rId15" Type="http://schemas.openxmlformats.org/officeDocument/2006/relationships/image" Target="../media/image8.png"/><Relationship Id="rId10" Type="http://schemas.openxmlformats.org/officeDocument/2006/relationships/diagramData" Target="../diagrams/data5.xml"/><Relationship Id="rId4" Type="http://schemas.openxmlformats.org/officeDocument/2006/relationships/notesSlide" Target="../notesSlides/notesSlide8.xml"/><Relationship Id="rId9" Type="http://schemas.openxmlformats.org/officeDocument/2006/relationships/image" Target="../media/image5.svg"/><Relationship Id="rId14" Type="http://schemas.microsoft.com/office/2007/relationships/diagramDrawing" Target="../diagrams/drawing5.xml"/></Relationships>
</file>

<file path=ppt/slides/_rels/slide9.xml.rels><?xml version="1.0" encoding="UTF-8" standalone="yes"?>
<Relationships xmlns="http://schemas.openxmlformats.org/package/2006/relationships"><Relationship Id="rId8" Type="http://schemas.openxmlformats.org/officeDocument/2006/relationships/image" Target="../media/image4.png"/><Relationship Id="rId13" Type="http://schemas.openxmlformats.org/officeDocument/2006/relationships/diagramColors" Target="../diagrams/colors6.xml"/><Relationship Id="rId3" Type="http://schemas.openxmlformats.org/officeDocument/2006/relationships/slideLayout" Target="../slideLayouts/slideLayout7.xml"/><Relationship Id="rId7" Type="http://schemas.openxmlformats.org/officeDocument/2006/relationships/image" Target="../media/image3.svg"/><Relationship Id="rId12" Type="http://schemas.openxmlformats.org/officeDocument/2006/relationships/diagramQuickStyle" Target="../diagrams/quickStyle6.xml"/><Relationship Id="rId2" Type="http://schemas.openxmlformats.org/officeDocument/2006/relationships/audio" Target="../media/media9.wav"/><Relationship Id="rId1" Type="http://schemas.microsoft.com/office/2007/relationships/media" Target="../media/media9.wav"/><Relationship Id="rId6" Type="http://schemas.openxmlformats.org/officeDocument/2006/relationships/image" Target="../media/image2.png"/><Relationship Id="rId11" Type="http://schemas.openxmlformats.org/officeDocument/2006/relationships/diagramLayout" Target="../diagrams/layout6.xml"/><Relationship Id="rId5" Type="http://schemas.openxmlformats.org/officeDocument/2006/relationships/image" Target="../media/image15.jpeg"/><Relationship Id="rId15" Type="http://schemas.openxmlformats.org/officeDocument/2006/relationships/image" Target="../media/image8.png"/><Relationship Id="rId10" Type="http://schemas.openxmlformats.org/officeDocument/2006/relationships/diagramData" Target="../diagrams/data6.xml"/><Relationship Id="rId4" Type="http://schemas.openxmlformats.org/officeDocument/2006/relationships/notesSlide" Target="../notesSlides/notesSlide9.xml"/><Relationship Id="rId9" Type="http://schemas.openxmlformats.org/officeDocument/2006/relationships/image" Target="../media/image5.svg"/><Relationship Id="rId14" Type="http://schemas.microsoft.com/office/2007/relationships/diagramDrawing" Target="../diagrams/drawing6.xml"/></Relationships>
</file>

<file path=ppt/slides/_rels/slide10.xml.rels><?xml version="1.0" encoding="UTF-8" standalone="yes"?>
<Relationships xmlns="http://schemas.openxmlformats.org/package/2006/relationships"><Relationship Id="rId8" Type="http://schemas.openxmlformats.org/officeDocument/2006/relationships/image" Target="../media/image4.png"/><Relationship Id="rId13" Type="http://schemas.openxmlformats.org/officeDocument/2006/relationships/diagramColors" Target="../diagrams/colors7.xml"/><Relationship Id="rId3" Type="http://schemas.openxmlformats.org/officeDocument/2006/relationships/slideLayout" Target="../slideLayouts/slideLayout7.xml"/><Relationship Id="rId7" Type="http://schemas.openxmlformats.org/officeDocument/2006/relationships/image" Target="../media/image3.svg"/><Relationship Id="rId12" Type="http://schemas.openxmlformats.org/officeDocument/2006/relationships/diagramQuickStyle" Target="../diagrams/quickStyle7.xml"/><Relationship Id="rId2" Type="http://schemas.openxmlformats.org/officeDocument/2006/relationships/audio" Target="../media/media10.wav"/><Relationship Id="rId1" Type="http://schemas.microsoft.com/office/2007/relationships/media" Target="../media/media10.wav"/><Relationship Id="rId6" Type="http://schemas.openxmlformats.org/officeDocument/2006/relationships/image" Target="../media/image2.png"/><Relationship Id="rId11" Type="http://schemas.openxmlformats.org/officeDocument/2006/relationships/diagramLayout" Target="../diagrams/layout7.xml"/><Relationship Id="rId5" Type="http://schemas.openxmlformats.org/officeDocument/2006/relationships/image" Target="../media/image15.jpeg"/><Relationship Id="rId15" Type="http://schemas.openxmlformats.org/officeDocument/2006/relationships/image" Target="../media/image8.png"/><Relationship Id="rId10" Type="http://schemas.openxmlformats.org/officeDocument/2006/relationships/diagramData" Target="../diagrams/data7.xml"/><Relationship Id="rId4" Type="http://schemas.openxmlformats.org/officeDocument/2006/relationships/notesSlide" Target="../notesSlides/notesSlide10.xml"/><Relationship Id="rId9" Type="http://schemas.openxmlformats.org/officeDocument/2006/relationships/image" Target="../media/image5.svg"/><Relationship Id="rId14" Type="http://schemas.microsoft.com/office/2007/relationships/diagramDrawing" Target="../diagrams/drawing7.xml"/></Relationships>
</file>

<file path=ppt/slides/_rels/slide1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3.svg"/><Relationship Id="rId2" Type="http://schemas.openxmlformats.org/officeDocument/2006/relationships/audio" Target="../media/media11.wav"/><Relationship Id="rId1" Type="http://schemas.microsoft.com/office/2007/relationships/media" Target="../media/media11.wav"/><Relationship Id="rId6" Type="http://schemas.openxmlformats.org/officeDocument/2006/relationships/image" Target="../media/image2.png"/><Relationship Id="rId5" Type="http://schemas.openxmlformats.org/officeDocument/2006/relationships/image" Target="../media/image16.jpe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3.svg"/><Relationship Id="rId2" Type="http://schemas.openxmlformats.org/officeDocument/2006/relationships/audio" Target="../media/media12.wav"/><Relationship Id="rId1" Type="http://schemas.microsoft.com/office/2007/relationships/media" Target="../media/media12.wav"/><Relationship Id="rId6" Type="http://schemas.openxmlformats.org/officeDocument/2006/relationships/image" Target="../media/image2.png"/><Relationship Id="rId5" Type="http://schemas.openxmlformats.org/officeDocument/2006/relationships/image" Target="../media/image16.jpe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3.svg"/><Relationship Id="rId2" Type="http://schemas.openxmlformats.org/officeDocument/2006/relationships/audio" Target="../media/media13.wav"/><Relationship Id="rId1" Type="http://schemas.microsoft.com/office/2007/relationships/media" Target="../media/media13.wav"/><Relationship Id="rId6" Type="http://schemas.openxmlformats.org/officeDocument/2006/relationships/image" Target="../media/image2.png"/><Relationship Id="rId5" Type="http://schemas.openxmlformats.org/officeDocument/2006/relationships/image" Target="../media/image16.jpe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3.svg"/><Relationship Id="rId2" Type="http://schemas.openxmlformats.org/officeDocument/2006/relationships/audio" Target="../media/media14.wav"/><Relationship Id="rId1" Type="http://schemas.microsoft.com/office/2007/relationships/media" Target="../media/media14.wav"/><Relationship Id="rId6" Type="http://schemas.openxmlformats.org/officeDocument/2006/relationships/image" Target="../media/image2.png"/><Relationship Id="rId5" Type="http://schemas.openxmlformats.org/officeDocument/2006/relationships/image" Target="../media/image16.jpe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3.svg"/><Relationship Id="rId2" Type="http://schemas.openxmlformats.org/officeDocument/2006/relationships/audio" Target="../media/media15.wav"/><Relationship Id="rId1" Type="http://schemas.microsoft.com/office/2007/relationships/media" Target="../media/media15.wav"/><Relationship Id="rId6" Type="http://schemas.openxmlformats.org/officeDocument/2006/relationships/image" Target="../media/image2.png"/><Relationship Id="rId5" Type="http://schemas.openxmlformats.org/officeDocument/2006/relationships/image" Target="../media/image16.jpe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8" Type="http://schemas.openxmlformats.org/officeDocument/2006/relationships/image" Target="../media/image5.svg"/><Relationship Id="rId13" Type="http://schemas.microsoft.com/office/2007/relationships/diagramDrawing" Target="../diagrams/drawing8.xml"/><Relationship Id="rId3" Type="http://schemas.openxmlformats.org/officeDocument/2006/relationships/slideLayout" Target="../slideLayouts/slideLayout7.xml"/><Relationship Id="rId7" Type="http://schemas.openxmlformats.org/officeDocument/2006/relationships/image" Target="../media/image4.png"/><Relationship Id="rId12" Type="http://schemas.openxmlformats.org/officeDocument/2006/relationships/diagramColors" Target="../diagrams/colors8.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3.svg"/><Relationship Id="rId11" Type="http://schemas.openxmlformats.org/officeDocument/2006/relationships/diagramQuickStyle" Target="../diagrams/quickStyle8.xml"/><Relationship Id="rId5" Type="http://schemas.openxmlformats.org/officeDocument/2006/relationships/image" Target="../media/image2.png"/><Relationship Id="rId10" Type="http://schemas.openxmlformats.org/officeDocument/2006/relationships/diagramLayout" Target="../diagrams/layout8.xml"/><Relationship Id="rId4" Type="http://schemas.openxmlformats.org/officeDocument/2006/relationships/notesSlide" Target="../notesSlides/notesSlide16.xml"/><Relationship Id="rId9" Type="http://schemas.openxmlformats.org/officeDocument/2006/relationships/diagramData" Target="../diagrams/data8.xml"/><Relationship Id="rId14" Type="http://schemas.openxmlformats.org/officeDocument/2006/relationships/image" Target="../media/image17.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18657" y="258801"/>
            <a:ext cx="14886413" cy="6027699"/>
            <a:chOff x="0" y="0"/>
            <a:chExt cx="19848550" cy="8361782"/>
          </a:xfrm>
        </p:grpSpPr>
        <p:pic>
          <p:nvPicPr>
            <p:cNvPr id="3" name="Picture 3"/>
            <p:cNvPicPr>
              <a:picLocks noChangeAspect="1"/>
            </p:cNvPicPr>
            <p:nvPr/>
          </p:nvPicPr>
          <p:blipFill>
            <a:blip r:embed="rId5"/>
            <a:srcRect l="4328" t="13636" r="14253" b="34882"/>
            <a:stretch>
              <a:fillRect/>
            </a:stretch>
          </p:blipFill>
          <p:spPr>
            <a:xfrm>
              <a:off x="0" y="0"/>
              <a:ext cx="19848550" cy="8361782"/>
            </a:xfrm>
            <a:prstGeom prst="rect">
              <a:avLst/>
            </a:prstGeom>
          </p:spPr>
        </p:pic>
      </p:grpSp>
      <p:grpSp>
        <p:nvGrpSpPr>
          <p:cNvPr id="4" name="Group 4"/>
          <p:cNvGrpSpPr/>
          <p:nvPr/>
        </p:nvGrpSpPr>
        <p:grpSpPr>
          <a:xfrm>
            <a:off x="3586913" y="664440"/>
            <a:ext cx="11545307" cy="5379975"/>
            <a:chOff x="0" y="0"/>
            <a:chExt cx="3040739" cy="1416948"/>
          </a:xfrm>
        </p:grpSpPr>
        <p:sp>
          <p:nvSpPr>
            <p:cNvPr id="5" name="Freeform 5"/>
            <p:cNvSpPr/>
            <p:nvPr/>
          </p:nvSpPr>
          <p:spPr>
            <a:xfrm>
              <a:off x="0" y="0"/>
              <a:ext cx="3040739" cy="1416948"/>
            </a:xfrm>
            <a:custGeom>
              <a:avLst/>
              <a:gdLst/>
              <a:ahLst/>
              <a:cxnLst/>
              <a:rect l="l" t="t" r="r" b="b"/>
              <a:pathLst>
                <a:path w="3040739" h="1416948">
                  <a:moveTo>
                    <a:pt x="0" y="0"/>
                  </a:moveTo>
                  <a:lnTo>
                    <a:pt x="3040739" y="0"/>
                  </a:lnTo>
                  <a:lnTo>
                    <a:pt x="3040739" y="1416948"/>
                  </a:lnTo>
                  <a:lnTo>
                    <a:pt x="0" y="1416948"/>
                  </a:lnTo>
                  <a:close/>
                </a:path>
              </a:pathLst>
            </a:custGeom>
            <a:solidFill>
              <a:srgbClr val="4139B2"/>
            </a:solidFill>
          </p:spPr>
          <p:txBody>
            <a:bodyPr/>
            <a:lstStyle/>
            <a:p>
              <a:endParaRPr lang="en-GB"/>
            </a:p>
          </p:txBody>
        </p:sp>
        <p:sp>
          <p:nvSpPr>
            <p:cNvPr id="6" name="TextBox 6"/>
            <p:cNvSpPr txBox="1"/>
            <p:nvPr/>
          </p:nvSpPr>
          <p:spPr>
            <a:xfrm>
              <a:off x="0" y="-47625"/>
              <a:ext cx="3040739" cy="1464573"/>
            </a:xfrm>
            <a:prstGeom prst="rect">
              <a:avLst/>
            </a:prstGeom>
          </p:spPr>
          <p:txBody>
            <a:bodyPr lIns="50800" tIns="50800" rIns="50800" bIns="50800" rtlCol="0" anchor="ctr"/>
            <a:lstStyle/>
            <a:p>
              <a:pPr algn="ctr">
                <a:lnSpc>
                  <a:spcPts val="2659"/>
                </a:lnSpc>
                <a:spcBef>
                  <a:spcPct val="0"/>
                </a:spcBef>
              </a:pPr>
              <a:endParaRPr>
                <a:latin typeface="Arial" pitchFamily="34" charset="0"/>
                <a:cs typeface="Arial" pitchFamily="34" charset="0"/>
              </a:endParaRPr>
            </a:p>
          </p:txBody>
        </p:sp>
      </p:grpSp>
      <p:sp>
        <p:nvSpPr>
          <p:cNvPr id="7" name="TextBox 7"/>
          <p:cNvSpPr txBox="1"/>
          <p:nvPr/>
        </p:nvSpPr>
        <p:spPr>
          <a:xfrm>
            <a:off x="4612597" y="1525407"/>
            <a:ext cx="9493941" cy="4462760"/>
          </a:xfrm>
          <a:prstGeom prst="rect">
            <a:avLst/>
          </a:prstGeom>
        </p:spPr>
        <p:txBody>
          <a:bodyPr wrap="square" lIns="0" tIns="0" rIns="0" bIns="0" rtlCol="0" anchor="t">
            <a:spAutoFit/>
          </a:bodyPr>
          <a:lstStyle/>
          <a:p>
            <a:pPr algn="l">
              <a:lnSpc>
                <a:spcPts val="8705"/>
              </a:lnSpc>
            </a:pPr>
            <a:r>
              <a:rPr lang="en-US" sz="6600" b="1" dirty="0">
                <a:solidFill>
                  <a:srgbClr val="FFFFFF"/>
                </a:solidFill>
                <a:latin typeface="Arial" pitchFamily="34" charset="0"/>
                <a:ea typeface="HK Grotesk Bold"/>
                <a:cs typeface="Arial" pitchFamily="34" charset="0"/>
                <a:sym typeface="HK Grotesk Bold"/>
              </a:rPr>
              <a:t>The Role of Residential Care Homes: Do They Provide Quality Care or Restrict Freedom?</a:t>
            </a:r>
          </a:p>
        </p:txBody>
      </p:sp>
      <p:sp>
        <p:nvSpPr>
          <p:cNvPr id="8" name="Freeform 8"/>
          <p:cNvSpPr/>
          <p:nvPr/>
        </p:nvSpPr>
        <p:spPr>
          <a:xfrm rot="-8369133">
            <a:off x="14786216" y="2825228"/>
            <a:ext cx="3549475" cy="9470718"/>
          </a:xfrm>
          <a:custGeom>
            <a:avLst/>
            <a:gdLst/>
            <a:ahLst/>
            <a:cxnLst/>
            <a:rect l="l" t="t" r="r" b="b"/>
            <a:pathLst>
              <a:path w="3549475" h="9470718">
                <a:moveTo>
                  <a:pt x="0" y="0"/>
                </a:moveTo>
                <a:lnTo>
                  <a:pt x="3549474" y="0"/>
                </a:lnTo>
                <a:lnTo>
                  <a:pt x="3549474" y="9470718"/>
                </a:lnTo>
                <a:lnTo>
                  <a:pt x="0" y="947071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9" name="Freeform 9"/>
          <p:cNvSpPr/>
          <p:nvPr/>
        </p:nvSpPr>
        <p:spPr>
          <a:xfrm rot="-5399999">
            <a:off x="15817235" y="7842810"/>
            <a:ext cx="910646" cy="1060432"/>
          </a:xfrm>
          <a:custGeom>
            <a:avLst/>
            <a:gdLst/>
            <a:ahLst/>
            <a:cxnLst/>
            <a:rect l="l" t="t" r="r" b="b"/>
            <a:pathLst>
              <a:path w="910646" h="1060432">
                <a:moveTo>
                  <a:pt x="0" y="0"/>
                </a:moveTo>
                <a:lnTo>
                  <a:pt x="910646" y="0"/>
                </a:lnTo>
                <a:lnTo>
                  <a:pt x="910646" y="1060432"/>
                </a:lnTo>
                <a:lnTo>
                  <a:pt x="0" y="1060432"/>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0" name="Freeform 10"/>
          <p:cNvSpPr/>
          <p:nvPr/>
        </p:nvSpPr>
        <p:spPr>
          <a:xfrm>
            <a:off x="1028700" y="1028700"/>
            <a:ext cx="482904" cy="437248"/>
          </a:xfrm>
          <a:custGeom>
            <a:avLst/>
            <a:gdLst/>
            <a:ahLst/>
            <a:cxnLst/>
            <a:rect l="l" t="t" r="r" b="b"/>
            <a:pathLst>
              <a:path w="482904" h="437248">
                <a:moveTo>
                  <a:pt x="0" y="0"/>
                </a:moveTo>
                <a:lnTo>
                  <a:pt x="482904" y="0"/>
                </a:lnTo>
                <a:lnTo>
                  <a:pt x="482904" y="437248"/>
                </a:lnTo>
                <a:lnTo>
                  <a:pt x="0" y="437248"/>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1" name="TextBox 11"/>
          <p:cNvSpPr txBox="1"/>
          <p:nvPr/>
        </p:nvSpPr>
        <p:spPr>
          <a:xfrm>
            <a:off x="2711739" y="6406425"/>
            <a:ext cx="9189788" cy="2308324"/>
          </a:xfrm>
          <a:prstGeom prst="rect">
            <a:avLst/>
          </a:prstGeom>
        </p:spPr>
        <p:txBody>
          <a:bodyPr lIns="0" tIns="0" rIns="0" bIns="0" rtlCol="0" anchor="t">
            <a:spAutoFit/>
          </a:bodyPr>
          <a:lstStyle/>
          <a:p>
            <a:pPr algn="just">
              <a:lnSpc>
                <a:spcPts val="4480"/>
              </a:lnSpc>
            </a:pPr>
            <a:r>
              <a:rPr lang="en-US" sz="2800" dirty="0" err="1">
                <a:solidFill>
                  <a:srgbClr val="070707"/>
                </a:solidFill>
                <a:latin typeface="Arial" pitchFamily="34" charset="0"/>
                <a:ea typeface="Arimo"/>
                <a:cs typeface="Arial" pitchFamily="34" charset="0"/>
                <a:sym typeface="Arimo"/>
              </a:rPr>
              <a:t>Shaibah</a:t>
            </a:r>
            <a:r>
              <a:rPr lang="en-US" sz="2800" dirty="0">
                <a:solidFill>
                  <a:srgbClr val="070707"/>
                </a:solidFill>
                <a:latin typeface="Arial" pitchFamily="34" charset="0"/>
                <a:ea typeface="Arimo"/>
                <a:cs typeface="Arial" pitchFamily="34" charset="0"/>
                <a:sym typeface="Arimo"/>
              </a:rPr>
              <a:t> </a:t>
            </a:r>
            <a:r>
              <a:rPr lang="en-US" sz="2800" dirty="0" err="1">
                <a:solidFill>
                  <a:srgbClr val="070707"/>
                </a:solidFill>
                <a:latin typeface="Arial" pitchFamily="34" charset="0"/>
                <a:ea typeface="Arimo"/>
                <a:cs typeface="Arial" pitchFamily="34" charset="0"/>
                <a:sym typeface="Arimo"/>
              </a:rPr>
              <a:t>Riaz</a:t>
            </a:r>
            <a:r>
              <a:rPr lang="en-US" sz="2800" dirty="0">
                <a:solidFill>
                  <a:srgbClr val="070707"/>
                </a:solidFill>
                <a:latin typeface="Arial" pitchFamily="34" charset="0"/>
                <a:ea typeface="Arimo"/>
                <a:cs typeface="Arial" pitchFamily="34" charset="0"/>
                <a:sym typeface="Arimo"/>
              </a:rPr>
              <a:t> (2314358)</a:t>
            </a:r>
          </a:p>
          <a:p>
            <a:pPr algn="just">
              <a:lnSpc>
                <a:spcPts val="4480"/>
              </a:lnSpc>
            </a:pPr>
            <a:r>
              <a:rPr lang="en-US" sz="2800" dirty="0">
                <a:solidFill>
                  <a:srgbClr val="070707"/>
                </a:solidFill>
                <a:latin typeface="Arial" pitchFamily="34" charset="0"/>
                <a:ea typeface="Arimo"/>
                <a:cs typeface="Arial" pitchFamily="34" charset="0"/>
                <a:sym typeface="Arimo"/>
              </a:rPr>
              <a:t>BSc (Hons) Health and Social Care</a:t>
            </a:r>
          </a:p>
          <a:p>
            <a:pPr algn="just">
              <a:lnSpc>
                <a:spcPts val="4480"/>
              </a:lnSpc>
            </a:pPr>
            <a:r>
              <a:rPr lang="en-US" sz="2800" dirty="0">
                <a:solidFill>
                  <a:srgbClr val="070707"/>
                </a:solidFill>
                <a:latin typeface="Arial" pitchFamily="34" charset="0"/>
                <a:ea typeface="Arimo"/>
                <a:cs typeface="Arial" pitchFamily="34" charset="0"/>
                <a:sym typeface="Arimo"/>
              </a:rPr>
              <a:t>Module:BMHP6027  Empowering the Older Person </a:t>
            </a:r>
          </a:p>
          <a:p>
            <a:pPr algn="just">
              <a:lnSpc>
                <a:spcPts val="4480"/>
              </a:lnSpc>
            </a:pPr>
            <a:r>
              <a:rPr lang="en-US" sz="2800" dirty="0">
                <a:solidFill>
                  <a:srgbClr val="070707"/>
                </a:solidFill>
                <a:latin typeface="Arial" pitchFamily="34" charset="0"/>
                <a:ea typeface="Arimo"/>
                <a:cs typeface="Arial" pitchFamily="34" charset="0"/>
                <a:sym typeface="Arimo"/>
              </a:rPr>
              <a:t>Lecturer: </a:t>
            </a:r>
            <a:r>
              <a:rPr lang="en-US" sz="2800" dirty="0" err="1">
                <a:solidFill>
                  <a:srgbClr val="070707"/>
                </a:solidFill>
                <a:latin typeface="Arial" pitchFamily="34" charset="0"/>
                <a:ea typeface="Arimo"/>
                <a:cs typeface="Arial" pitchFamily="34" charset="0"/>
                <a:sym typeface="Arimo"/>
              </a:rPr>
              <a:t>Tomy</a:t>
            </a:r>
            <a:r>
              <a:rPr lang="en-US" sz="2800" dirty="0">
                <a:solidFill>
                  <a:srgbClr val="070707"/>
                </a:solidFill>
                <a:latin typeface="Arial" pitchFamily="34" charset="0"/>
                <a:ea typeface="Arimo"/>
                <a:cs typeface="Arial" pitchFamily="34" charset="0"/>
                <a:sym typeface="Arimo"/>
              </a:rPr>
              <a:t> </a:t>
            </a:r>
            <a:r>
              <a:rPr lang="en-US" sz="2800" dirty="0" err="1">
                <a:solidFill>
                  <a:srgbClr val="070707"/>
                </a:solidFill>
                <a:latin typeface="Arial" pitchFamily="34" charset="0"/>
                <a:ea typeface="Arimo"/>
                <a:cs typeface="Arial" pitchFamily="34" charset="0"/>
                <a:sym typeface="Arimo"/>
              </a:rPr>
              <a:t>Adattu</a:t>
            </a:r>
            <a:r>
              <a:rPr lang="en-US" sz="2800" dirty="0">
                <a:solidFill>
                  <a:srgbClr val="070707"/>
                </a:solidFill>
                <a:latin typeface="Arial" pitchFamily="34" charset="0"/>
                <a:ea typeface="Arimo"/>
                <a:cs typeface="Arial" pitchFamily="34" charset="0"/>
                <a:sym typeface="Arimo"/>
              </a:rPr>
              <a:t> </a:t>
            </a:r>
            <a:r>
              <a:rPr lang="en-US" sz="2800" dirty="0" err="1">
                <a:solidFill>
                  <a:srgbClr val="070707"/>
                </a:solidFill>
                <a:latin typeface="Arial" pitchFamily="34" charset="0"/>
                <a:ea typeface="Arimo"/>
                <a:cs typeface="Arial" pitchFamily="34" charset="0"/>
                <a:sym typeface="Arimo"/>
              </a:rPr>
              <a:t>Chacko</a:t>
            </a:r>
            <a:endParaRPr lang="en-US" sz="2800" dirty="0">
              <a:solidFill>
                <a:srgbClr val="070707"/>
              </a:solidFill>
              <a:latin typeface="Arial" pitchFamily="34" charset="0"/>
              <a:ea typeface="Arimo"/>
              <a:cs typeface="Arial" pitchFamily="34" charset="0"/>
              <a:sym typeface="Arimo"/>
            </a:endParaRPr>
          </a:p>
        </p:txBody>
      </p:sp>
      <p:pic>
        <p:nvPicPr>
          <p:cNvPr id="13" name="Audio 1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7526000" y="95250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4637"/>
    </mc:Choice>
    <mc:Fallback xmlns="">
      <p:transition spd="slow" advTm="546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28700" y="1028700"/>
            <a:ext cx="5661391" cy="4490561"/>
            <a:chOff x="0" y="0"/>
            <a:chExt cx="7548521" cy="5987415"/>
          </a:xfrm>
        </p:grpSpPr>
        <p:pic>
          <p:nvPicPr>
            <p:cNvPr id="3" name="Picture 3"/>
            <p:cNvPicPr>
              <a:picLocks noChangeAspect="1"/>
            </p:cNvPicPr>
            <p:nvPr/>
          </p:nvPicPr>
          <p:blipFill>
            <a:blip r:embed="rId5"/>
            <a:srcRect l="8001" r="8001"/>
            <a:stretch>
              <a:fillRect/>
            </a:stretch>
          </p:blipFill>
          <p:spPr>
            <a:xfrm>
              <a:off x="0" y="0"/>
              <a:ext cx="7548521" cy="5987415"/>
            </a:xfrm>
            <a:prstGeom prst="rect">
              <a:avLst/>
            </a:prstGeom>
          </p:spPr>
        </p:pic>
      </p:grpSp>
      <p:sp>
        <p:nvSpPr>
          <p:cNvPr id="4" name="Freeform 4"/>
          <p:cNvSpPr/>
          <p:nvPr/>
        </p:nvSpPr>
        <p:spPr>
          <a:xfrm rot="7325955">
            <a:off x="-746037" y="350799"/>
            <a:ext cx="3549475" cy="9470718"/>
          </a:xfrm>
          <a:custGeom>
            <a:avLst/>
            <a:gdLst/>
            <a:ahLst/>
            <a:cxnLst/>
            <a:rect l="l" t="t" r="r" b="b"/>
            <a:pathLst>
              <a:path w="3549475" h="9470718">
                <a:moveTo>
                  <a:pt x="0" y="0"/>
                </a:moveTo>
                <a:lnTo>
                  <a:pt x="3549474" y="0"/>
                </a:lnTo>
                <a:lnTo>
                  <a:pt x="3549474" y="9470718"/>
                </a:lnTo>
                <a:lnTo>
                  <a:pt x="0" y="947071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grpSp>
        <p:nvGrpSpPr>
          <p:cNvPr id="5" name="Group 5"/>
          <p:cNvGrpSpPr/>
          <p:nvPr/>
        </p:nvGrpSpPr>
        <p:grpSpPr>
          <a:xfrm>
            <a:off x="4406634" y="2933700"/>
            <a:ext cx="13062265" cy="7162799"/>
            <a:chOff x="0" y="0"/>
            <a:chExt cx="3440267" cy="1389934"/>
          </a:xfrm>
        </p:grpSpPr>
        <p:sp>
          <p:nvSpPr>
            <p:cNvPr id="6" name="Freeform 6"/>
            <p:cNvSpPr/>
            <p:nvPr/>
          </p:nvSpPr>
          <p:spPr>
            <a:xfrm>
              <a:off x="0" y="0"/>
              <a:ext cx="3440268" cy="1389934"/>
            </a:xfrm>
            <a:custGeom>
              <a:avLst/>
              <a:gdLst/>
              <a:ahLst/>
              <a:cxnLst/>
              <a:rect l="l" t="t" r="r" b="b"/>
              <a:pathLst>
                <a:path w="3440268" h="1389934">
                  <a:moveTo>
                    <a:pt x="0" y="0"/>
                  </a:moveTo>
                  <a:lnTo>
                    <a:pt x="3440268" y="0"/>
                  </a:lnTo>
                  <a:lnTo>
                    <a:pt x="3440268" y="1389934"/>
                  </a:lnTo>
                  <a:lnTo>
                    <a:pt x="0" y="1389934"/>
                  </a:lnTo>
                  <a:close/>
                </a:path>
              </a:pathLst>
            </a:custGeom>
            <a:solidFill>
              <a:srgbClr val="4139B2"/>
            </a:solidFill>
          </p:spPr>
          <p:txBody>
            <a:bodyPr/>
            <a:lstStyle/>
            <a:p>
              <a:endParaRPr lang="en-GB"/>
            </a:p>
          </p:txBody>
        </p:sp>
        <p:sp>
          <p:nvSpPr>
            <p:cNvPr id="7" name="TextBox 7"/>
            <p:cNvSpPr txBox="1"/>
            <p:nvPr/>
          </p:nvSpPr>
          <p:spPr>
            <a:xfrm>
              <a:off x="0" y="-47625"/>
              <a:ext cx="3440267" cy="1437559"/>
            </a:xfrm>
            <a:prstGeom prst="rect">
              <a:avLst/>
            </a:prstGeom>
          </p:spPr>
          <p:txBody>
            <a:bodyPr lIns="50800" tIns="50800" rIns="50800" bIns="50800" rtlCol="0" anchor="ctr"/>
            <a:lstStyle/>
            <a:p>
              <a:pPr algn="ctr">
                <a:lnSpc>
                  <a:spcPts val="2659"/>
                </a:lnSpc>
                <a:spcBef>
                  <a:spcPct val="0"/>
                </a:spcBef>
              </a:pPr>
              <a:endParaRPr/>
            </a:p>
          </p:txBody>
        </p:sp>
      </p:grpSp>
      <p:sp>
        <p:nvSpPr>
          <p:cNvPr id="8" name="TextBox 8"/>
          <p:cNvSpPr txBox="1"/>
          <p:nvPr/>
        </p:nvSpPr>
        <p:spPr>
          <a:xfrm>
            <a:off x="7857774" y="1685023"/>
            <a:ext cx="7961856" cy="926023"/>
          </a:xfrm>
          <a:prstGeom prst="rect">
            <a:avLst/>
          </a:prstGeom>
        </p:spPr>
        <p:txBody>
          <a:bodyPr lIns="0" tIns="0" rIns="0" bIns="0" rtlCol="0" anchor="t">
            <a:spAutoFit/>
          </a:bodyPr>
          <a:lstStyle/>
          <a:p>
            <a:pPr algn="l">
              <a:lnSpc>
                <a:spcPts val="7200"/>
              </a:lnSpc>
            </a:pPr>
            <a:r>
              <a:rPr lang="en-US" sz="8000" b="1" dirty="0">
                <a:solidFill>
                  <a:srgbClr val="070707"/>
                </a:solidFill>
                <a:latin typeface="Arial" pitchFamily="34" charset="0"/>
                <a:ea typeface="HK Grotesk Bold"/>
                <a:cs typeface="Arial" pitchFamily="34" charset="0"/>
                <a:sym typeface="HK Grotesk Bold"/>
              </a:rPr>
              <a:t>Introduction</a:t>
            </a:r>
          </a:p>
        </p:txBody>
      </p:sp>
      <p:sp>
        <p:nvSpPr>
          <p:cNvPr id="9" name="Freeform 9"/>
          <p:cNvSpPr/>
          <p:nvPr/>
        </p:nvSpPr>
        <p:spPr>
          <a:xfrm rot="-5399999">
            <a:off x="5315326" y="7569424"/>
            <a:ext cx="785885" cy="915150"/>
          </a:xfrm>
          <a:custGeom>
            <a:avLst/>
            <a:gdLst/>
            <a:ahLst/>
            <a:cxnLst/>
            <a:rect l="l" t="t" r="r" b="b"/>
            <a:pathLst>
              <a:path w="785885" h="915150">
                <a:moveTo>
                  <a:pt x="0" y="0"/>
                </a:moveTo>
                <a:lnTo>
                  <a:pt x="785885" y="0"/>
                </a:lnTo>
                <a:lnTo>
                  <a:pt x="785885" y="915150"/>
                </a:lnTo>
                <a:lnTo>
                  <a:pt x="0" y="91515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0" name="Freeform 10"/>
          <p:cNvSpPr/>
          <p:nvPr/>
        </p:nvSpPr>
        <p:spPr>
          <a:xfrm>
            <a:off x="16776396" y="1028700"/>
            <a:ext cx="482904" cy="437248"/>
          </a:xfrm>
          <a:custGeom>
            <a:avLst/>
            <a:gdLst/>
            <a:ahLst/>
            <a:cxnLst/>
            <a:rect l="l" t="t" r="r" b="b"/>
            <a:pathLst>
              <a:path w="482904" h="437248">
                <a:moveTo>
                  <a:pt x="0" y="0"/>
                </a:moveTo>
                <a:lnTo>
                  <a:pt x="482904" y="0"/>
                </a:lnTo>
                <a:lnTo>
                  <a:pt x="482904" y="437248"/>
                </a:lnTo>
                <a:lnTo>
                  <a:pt x="0" y="437248"/>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1" name="TextBox 11"/>
          <p:cNvSpPr txBox="1"/>
          <p:nvPr/>
        </p:nvSpPr>
        <p:spPr>
          <a:xfrm>
            <a:off x="7805121" y="3273980"/>
            <a:ext cx="8548748" cy="6894195"/>
          </a:xfrm>
          <a:prstGeom prst="rect">
            <a:avLst/>
          </a:prstGeom>
        </p:spPr>
        <p:txBody>
          <a:bodyPr lIns="0" tIns="0" rIns="0" bIns="0" rtlCol="0" anchor="t">
            <a:spAutoFit/>
          </a:bodyPr>
          <a:lstStyle/>
          <a:p>
            <a:pPr marL="342900" indent="-342900">
              <a:buFont typeface="Arial" panose="020B0604020202020204" pitchFamily="34" charset="0"/>
              <a:buChar char="•"/>
            </a:pPr>
            <a:r>
              <a:rPr lang="en-US" sz="2800" dirty="0">
                <a:solidFill>
                  <a:schemeClr val="bg1"/>
                </a:solidFill>
              </a:rPr>
              <a:t>Ageing population in the world is driving up the need of long term care </a:t>
            </a:r>
            <a:r>
              <a:rPr lang="en-GB" sz="2800" dirty="0">
                <a:solidFill>
                  <a:schemeClr val="bg1"/>
                </a:solidFill>
              </a:rPr>
              <a:t>(Cameron-Mathiassen et al., 2022)</a:t>
            </a:r>
            <a:r>
              <a:rPr lang="en-US" sz="2800" dirty="0">
                <a:solidFill>
                  <a:schemeClr val="bg1"/>
                </a:solidFill>
              </a:rPr>
              <a:t>.</a:t>
            </a:r>
          </a:p>
          <a:p>
            <a:pPr marL="342900" indent="-342900">
              <a:buFont typeface="Arial" panose="020B0604020202020204" pitchFamily="34" charset="0"/>
              <a:buChar char="•"/>
            </a:pPr>
            <a:r>
              <a:rPr lang="en-US" sz="2800" dirty="0">
                <a:solidFill>
                  <a:schemeClr val="bg1"/>
                </a:solidFill>
              </a:rPr>
              <a:t>The proportion of the UK population aged 65 and over will make up 27% by 2072, and currently there are nearly 900,000 individuals with dementia and this puts a strain on NHS and social care funds (Office for National Statistics; Alzheimer’s Society) (Barton, Sturge and Harker, 2024).</a:t>
            </a:r>
            <a:endParaRPr lang="x-none" sz="2800" dirty="0">
              <a:solidFill>
                <a:schemeClr val="bg1"/>
              </a:solidFill>
            </a:endParaRPr>
          </a:p>
          <a:p>
            <a:pPr marL="342900" indent="-342900">
              <a:buFont typeface="Arial" panose="020B0604020202020204" pitchFamily="34" charset="0"/>
              <a:buChar char="•"/>
            </a:pPr>
            <a:r>
              <a:rPr lang="en-US" sz="2800" dirty="0">
                <a:solidFill>
                  <a:schemeClr val="bg1"/>
                </a:solidFill>
              </a:rPr>
              <a:t>Care homes that are meant to offer safety, supervision, and day to day support </a:t>
            </a:r>
            <a:r>
              <a:rPr lang="en-GB" sz="2800" dirty="0">
                <a:solidFill>
                  <a:schemeClr val="bg1"/>
                </a:solidFill>
              </a:rPr>
              <a:t>(Giraldi et al., 2022)</a:t>
            </a:r>
            <a:r>
              <a:rPr lang="en-US" sz="2800" dirty="0">
                <a:solidFill>
                  <a:schemeClr val="bg1"/>
                </a:solidFill>
              </a:rPr>
              <a:t>.</a:t>
            </a:r>
            <a:endParaRPr lang="x-none" sz="2800" dirty="0">
              <a:solidFill>
                <a:schemeClr val="bg1"/>
              </a:solidFill>
            </a:endParaRPr>
          </a:p>
          <a:p>
            <a:pPr marL="342900" indent="-342900">
              <a:buFont typeface="Arial" panose="020B0604020202020204" pitchFamily="34" charset="0"/>
              <a:buChar char="•"/>
            </a:pPr>
            <a:r>
              <a:rPr lang="en-US" sz="2800" dirty="0">
                <a:solidFill>
                  <a:schemeClr val="bg1"/>
                </a:solidFill>
              </a:rPr>
              <a:t>The debates includes the provision of quality care, restriction of freedom and autonomy.</a:t>
            </a:r>
            <a:endParaRPr lang="x-none" sz="2800" dirty="0">
              <a:solidFill>
                <a:schemeClr val="bg1"/>
              </a:solidFill>
            </a:endParaRPr>
          </a:p>
          <a:p>
            <a:pPr marL="342900" indent="-342900">
              <a:buFont typeface="Arial" panose="020B0604020202020204" pitchFamily="34" charset="0"/>
              <a:buChar char="•"/>
            </a:pPr>
            <a:r>
              <a:rPr lang="en-US" sz="2800" dirty="0">
                <a:solidFill>
                  <a:schemeClr val="bg1"/>
                </a:solidFill>
              </a:rPr>
              <a:t> The presentation objective is to critically assess the support, need of care and empowerment among the aged people.</a:t>
            </a:r>
            <a:endParaRPr lang="x-none" sz="2800" dirty="0">
              <a:solidFill>
                <a:schemeClr val="bg1"/>
              </a:solidFill>
            </a:endParaRPr>
          </a:p>
        </p:txBody>
      </p:sp>
      <p:pic>
        <p:nvPicPr>
          <p:cNvPr id="15" name="Audio 1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7526000" y="95250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4144"/>
    </mc:Choice>
    <mc:Fallback xmlns="">
      <p:transition spd="slow" advTm="741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880417" y="554590"/>
            <a:ext cx="12466743" cy="2846677"/>
          </a:xfrm>
          <a:prstGeom prst="rect">
            <a:avLst/>
          </a:prstGeom>
        </p:spPr>
        <p:txBody>
          <a:bodyPr wrap="square" lIns="0" tIns="0" rIns="0" bIns="0" rtlCol="0" anchor="t">
            <a:spAutoFit/>
          </a:bodyPr>
          <a:lstStyle/>
          <a:p>
            <a:pPr algn="ctr">
              <a:lnSpc>
                <a:spcPts val="7200"/>
              </a:lnSpc>
            </a:pPr>
            <a:r>
              <a:rPr lang="en-US" sz="8000" b="1" dirty="0">
                <a:solidFill>
                  <a:srgbClr val="070707"/>
                </a:solidFill>
                <a:latin typeface="Arial" pitchFamily="34" charset="0"/>
                <a:ea typeface="HK Grotesk Bold"/>
                <a:cs typeface="Arial" pitchFamily="34" charset="0"/>
                <a:sym typeface="HK Grotesk Bold"/>
              </a:rPr>
              <a:t>A critical evaluation of the care, empowerment and support needs </a:t>
            </a:r>
          </a:p>
        </p:txBody>
      </p:sp>
      <p:sp>
        <p:nvSpPr>
          <p:cNvPr id="12" name="TextBox 12"/>
          <p:cNvSpPr txBox="1"/>
          <p:nvPr/>
        </p:nvSpPr>
        <p:spPr>
          <a:xfrm>
            <a:off x="2449856" y="6165703"/>
            <a:ext cx="3210032" cy="1490980"/>
          </a:xfrm>
          <a:prstGeom prst="rect">
            <a:avLst/>
          </a:prstGeom>
        </p:spPr>
        <p:txBody>
          <a:bodyPr lIns="0" tIns="0" rIns="0" bIns="0" rtlCol="0" anchor="t">
            <a:spAutoFit/>
          </a:bodyPr>
          <a:lstStyle/>
          <a:p>
            <a:pPr algn="ctr">
              <a:lnSpc>
                <a:spcPts val="3919"/>
              </a:lnSpc>
            </a:pPr>
            <a:r>
              <a:rPr lang="en-US" sz="2799">
                <a:solidFill>
                  <a:srgbClr val="FFFFFF"/>
                </a:solidFill>
                <a:latin typeface="Arimo"/>
                <a:ea typeface="Arimo"/>
                <a:cs typeface="Arimo"/>
                <a:sym typeface="Arimo"/>
              </a:rPr>
              <a:t>Physical, mental,</a:t>
            </a:r>
          </a:p>
          <a:p>
            <a:pPr algn="ctr">
              <a:lnSpc>
                <a:spcPts val="3919"/>
              </a:lnSpc>
            </a:pPr>
            <a:r>
              <a:rPr lang="en-US" sz="2799">
                <a:solidFill>
                  <a:srgbClr val="FFFFFF"/>
                </a:solidFill>
                <a:latin typeface="Arimo"/>
                <a:ea typeface="Arimo"/>
                <a:cs typeface="Arimo"/>
                <a:sym typeface="Arimo"/>
              </a:rPr>
              <a:t>and emotional health of the elderly.</a:t>
            </a:r>
          </a:p>
        </p:txBody>
      </p:sp>
      <p:sp>
        <p:nvSpPr>
          <p:cNvPr id="14" name="TextBox 14"/>
          <p:cNvSpPr txBox="1"/>
          <p:nvPr/>
        </p:nvSpPr>
        <p:spPr>
          <a:xfrm>
            <a:off x="7508773" y="6165703"/>
            <a:ext cx="3210032" cy="1490980"/>
          </a:xfrm>
          <a:prstGeom prst="rect">
            <a:avLst/>
          </a:prstGeom>
        </p:spPr>
        <p:txBody>
          <a:bodyPr lIns="0" tIns="0" rIns="0" bIns="0" rtlCol="0" anchor="t">
            <a:spAutoFit/>
          </a:bodyPr>
          <a:lstStyle/>
          <a:p>
            <a:pPr algn="ctr">
              <a:lnSpc>
                <a:spcPts val="3919"/>
              </a:lnSpc>
            </a:pPr>
            <a:r>
              <a:rPr lang="en-US" sz="2799">
                <a:solidFill>
                  <a:srgbClr val="FFFFFF"/>
                </a:solidFill>
                <a:latin typeface="Arimo"/>
                <a:ea typeface="Arimo"/>
                <a:cs typeface="Arimo"/>
                <a:sym typeface="Arimo"/>
              </a:rPr>
              <a:t>Mobility limitations, dementia, chronic diseases.</a:t>
            </a:r>
          </a:p>
        </p:txBody>
      </p:sp>
      <p:sp>
        <p:nvSpPr>
          <p:cNvPr id="16" name="TextBox 16"/>
          <p:cNvSpPr txBox="1"/>
          <p:nvPr/>
        </p:nvSpPr>
        <p:spPr>
          <a:xfrm>
            <a:off x="12567690" y="6165703"/>
            <a:ext cx="3210032" cy="1490980"/>
          </a:xfrm>
          <a:prstGeom prst="rect">
            <a:avLst/>
          </a:prstGeom>
        </p:spPr>
        <p:txBody>
          <a:bodyPr lIns="0" tIns="0" rIns="0" bIns="0" rtlCol="0" anchor="t">
            <a:spAutoFit/>
          </a:bodyPr>
          <a:lstStyle/>
          <a:p>
            <a:pPr algn="ctr">
              <a:lnSpc>
                <a:spcPts val="3919"/>
              </a:lnSpc>
            </a:pPr>
            <a:r>
              <a:rPr lang="en-US" sz="2799">
                <a:solidFill>
                  <a:srgbClr val="FFFFFF"/>
                </a:solidFill>
                <a:latin typeface="Arimo"/>
                <a:ea typeface="Arimo"/>
                <a:cs typeface="Arimo"/>
                <a:sym typeface="Arimo"/>
              </a:rPr>
              <a:t>Time, skills, and resource constraints.</a:t>
            </a:r>
          </a:p>
        </p:txBody>
      </p:sp>
      <p:sp>
        <p:nvSpPr>
          <p:cNvPr id="18" name="Freeform 18"/>
          <p:cNvSpPr/>
          <p:nvPr/>
        </p:nvSpPr>
        <p:spPr>
          <a:xfrm rot="-5399999">
            <a:off x="16231873" y="950624"/>
            <a:ext cx="949351" cy="1105503"/>
          </a:xfrm>
          <a:custGeom>
            <a:avLst/>
            <a:gdLst/>
            <a:ahLst/>
            <a:cxnLst/>
            <a:rect l="l" t="t" r="r" b="b"/>
            <a:pathLst>
              <a:path w="949351" h="1105503">
                <a:moveTo>
                  <a:pt x="0" y="0"/>
                </a:moveTo>
                <a:lnTo>
                  <a:pt x="949351" y="0"/>
                </a:lnTo>
                <a:lnTo>
                  <a:pt x="949351" y="1105503"/>
                </a:lnTo>
                <a:lnTo>
                  <a:pt x="0" y="110550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9" name="AutoShape 19"/>
          <p:cNvSpPr/>
          <p:nvPr/>
        </p:nvSpPr>
        <p:spPr>
          <a:xfrm>
            <a:off x="1028700" y="9234488"/>
            <a:ext cx="16230600" cy="0"/>
          </a:xfrm>
          <a:prstGeom prst="line">
            <a:avLst/>
          </a:prstGeom>
          <a:ln w="47625" cap="flat">
            <a:solidFill>
              <a:srgbClr val="070707"/>
            </a:solidFill>
            <a:prstDash val="solid"/>
            <a:headEnd type="none" w="sm" len="sm"/>
            <a:tailEnd type="none" w="sm" len="sm"/>
          </a:ln>
        </p:spPr>
        <p:txBody>
          <a:bodyPr/>
          <a:lstStyle/>
          <a:p>
            <a:endParaRPr lang="en-GB"/>
          </a:p>
        </p:txBody>
      </p:sp>
      <p:sp>
        <p:nvSpPr>
          <p:cNvPr id="20" name="Freeform 20"/>
          <p:cNvSpPr/>
          <p:nvPr/>
        </p:nvSpPr>
        <p:spPr>
          <a:xfrm rot="-5399999">
            <a:off x="1106695" y="950624"/>
            <a:ext cx="949351" cy="1105503"/>
          </a:xfrm>
          <a:custGeom>
            <a:avLst/>
            <a:gdLst/>
            <a:ahLst/>
            <a:cxnLst/>
            <a:rect l="l" t="t" r="r" b="b"/>
            <a:pathLst>
              <a:path w="949351" h="1105503">
                <a:moveTo>
                  <a:pt x="0" y="0"/>
                </a:moveTo>
                <a:lnTo>
                  <a:pt x="949351" y="0"/>
                </a:lnTo>
                <a:lnTo>
                  <a:pt x="949351" y="1105503"/>
                </a:lnTo>
                <a:lnTo>
                  <a:pt x="0" y="110550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aphicFrame>
        <p:nvGraphicFramePr>
          <p:cNvPr id="21" name="Diagram 20">
            <a:extLst>
              <a:ext uri="{FF2B5EF4-FFF2-40B4-BE49-F238E27FC236}">
                <a16:creationId xmlns:a16="http://schemas.microsoft.com/office/drawing/2014/main" id="{2FDA993F-408F-803C-FBB6-085EAB9FB144}"/>
              </a:ext>
            </a:extLst>
          </p:cNvPr>
          <p:cNvGraphicFramePr/>
          <p:nvPr>
            <p:extLst>
              <p:ext uri="{D42A27DB-BD31-4B8C-83A1-F6EECF244321}">
                <p14:modId xmlns:p14="http://schemas.microsoft.com/office/powerpoint/2010/main" val="1066056802"/>
              </p:ext>
            </p:extLst>
          </p:nvPr>
        </p:nvGraphicFramePr>
        <p:xfrm>
          <a:off x="2333431" y="3401267"/>
          <a:ext cx="14935200" cy="604519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7526000" y="95250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6435"/>
    </mc:Choice>
    <mc:Fallback xmlns="">
      <p:transition spd="slow" advTm="764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F00768-A2A4-39E3-9DDE-E0745D841AB3}"/>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A147D63E-40AE-3B09-762E-F012D23515A0}"/>
              </a:ext>
            </a:extLst>
          </p:cNvPr>
          <p:cNvSpPr txBox="1"/>
          <p:nvPr/>
        </p:nvSpPr>
        <p:spPr>
          <a:xfrm>
            <a:off x="2880417" y="554590"/>
            <a:ext cx="12466743" cy="2846677"/>
          </a:xfrm>
          <a:prstGeom prst="rect">
            <a:avLst/>
          </a:prstGeom>
        </p:spPr>
        <p:txBody>
          <a:bodyPr wrap="square" lIns="0" tIns="0" rIns="0" bIns="0" rtlCol="0" anchor="t">
            <a:spAutoFit/>
          </a:bodyPr>
          <a:lstStyle/>
          <a:p>
            <a:pPr algn="ctr">
              <a:lnSpc>
                <a:spcPts val="7200"/>
              </a:lnSpc>
            </a:pPr>
            <a:r>
              <a:rPr lang="en-US" sz="8000" b="1" dirty="0">
                <a:solidFill>
                  <a:srgbClr val="070707"/>
                </a:solidFill>
                <a:latin typeface="Arial" pitchFamily="34" charset="0"/>
                <a:ea typeface="HK Grotesk Bold"/>
                <a:cs typeface="Arial" pitchFamily="34" charset="0"/>
                <a:sym typeface="HK Grotesk Bold"/>
              </a:rPr>
              <a:t>A critical evaluation of the care, empowerment and support needs </a:t>
            </a:r>
          </a:p>
        </p:txBody>
      </p:sp>
      <p:sp>
        <p:nvSpPr>
          <p:cNvPr id="12" name="TextBox 12">
            <a:extLst>
              <a:ext uri="{FF2B5EF4-FFF2-40B4-BE49-F238E27FC236}">
                <a16:creationId xmlns:a16="http://schemas.microsoft.com/office/drawing/2014/main" id="{C8A648DC-AA07-1F5C-1DC4-779BE0B4EE6F}"/>
              </a:ext>
            </a:extLst>
          </p:cNvPr>
          <p:cNvSpPr txBox="1"/>
          <p:nvPr/>
        </p:nvSpPr>
        <p:spPr>
          <a:xfrm>
            <a:off x="2449856" y="6165703"/>
            <a:ext cx="3210032" cy="1490980"/>
          </a:xfrm>
          <a:prstGeom prst="rect">
            <a:avLst/>
          </a:prstGeom>
        </p:spPr>
        <p:txBody>
          <a:bodyPr lIns="0" tIns="0" rIns="0" bIns="0" rtlCol="0" anchor="t">
            <a:spAutoFit/>
          </a:bodyPr>
          <a:lstStyle/>
          <a:p>
            <a:pPr algn="ctr">
              <a:lnSpc>
                <a:spcPts val="3919"/>
              </a:lnSpc>
            </a:pPr>
            <a:r>
              <a:rPr lang="en-US" sz="2799">
                <a:solidFill>
                  <a:srgbClr val="FFFFFF"/>
                </a:solidFill>
                <a:latin typeface="Arimo"/>
                <a:ea typeface="Arimo"/>
                <a:cs typeface="Arimo"/>
                <a:sym typeface="Arimo"/>
              </a:rPr>
              <a:t>Physical, mental,</a:t>
            </a:r>
          </a:p>
          <a:p>
            <a:pPr algn="ctr">
              <a:lnSpc>
                <a:spcPts val="3919"/>
              </a:lnSpc>
            </a:pPr>
            <a:r>
              <a:rPr lang="en-US" sz="2799">
                <a:solidFill>
                  <a:srgbClr val="FFFFFF"/>
                </a:solidFill>
                <a:latin typeface="Arimo"/>
                <a:ea typeface="Arimo"/>
                <a:cs typeface="Arimo"/>
                <a:sym typeface="Arimo"/>
              </a:rPr>
              <a:t>and emotional health of the elderly.</a:t>
            </a:r>
          </a:p>
        </p:txBody>
      </p:sp>
      <p:sp>
        <p:nvSpPr>
          <p:cNvPr id="14" name="TextBox 14">
            <a:extLst>
              <a:ext uri="{FF2B5EF4-FFF2-40B4-BE49-F238E27FC236}">
                <a16:creationId xmlns:a16="http://schemas.microsoft.com/office/drawing/2014/main" id="{2E5CF003-E8B1-0647-923B-DBDBB610352D}"/>
              </a:ext>
            </a:extLst>
          </p:cNvPr>
          <p:cNvSpPr txBox="1"/>
          <p:nvPr/>
        </p:nvSpPr>
        <p:spPr>
          <a:xfrm>
            <a:off x="7508773" y="6165703"/>
            <a:ext cx="3210032" cy="1490980"/>
          </a:xfrm>
          <a:prstGeom prst="rect">
            <a:avLst/>
          </a:prstGeom>
        </p:spPr>
        <p:txBody>
          <a:bodyPr lIns="0" tIns="0" rIns="0" bIns="0" rtlCol="0" anchor="t">
            <a:spAutoFit/>
          </a:bodyPr>
          <a:lstStyle/>
          <a:p>
            <a:pPr algn="ctr">
              <a:lnSpc>
                <a:spcPts val="3919"/>
              </a:lnSpc>
            </a:pPr>
            <a:r>
              <a:rPr lang="en-US" sz="2799">
                <a:solidFill>
                  <a:srgbClr val="FFFFFF"/>
                </a:solidFill>
                <a:latin typeface="Arimo"/>
                <a:ea typeface="Arimo"/>
                <a:cs typeface="Arimo"/>
                <a:sym typeface="Arimo"/>
              </a:rPr>
              <a:t>Mobility limitations, dementia, chronic diseases.</a:t>
            </a:r>
          </a:p>
        </p:txBody>
      </p:sp>
      <p:sp>
        <p:nvSpPr>
          <p:cNvPr id="16" name="TextBox 16">
            <a:extLst>
              <a:ext uri="{FF2B5EF4-FFF2-40B4-BE49-F238E27FC236}">
                <a16:creationId xmlns:a16="http://schemas.microsoft.com/office/drawing/2014/main" id="{72C1B18B-C63A-9162-6EF1-CCAB296DEFD7}"/>
              </a:ext>
            </a:extLst>
          </p:cNvPr>
          <p:cNvSpPr txBox="1"/>
          <p:nvPr/>
        </p:nvSpPr>
        <p:spPr>
          <a:xfrm>
            <a:off x="12567690" y="6165703"/>
            <a:ext cx="3210032" cy="1490980"/>
          </a:xfrm>
          <a:prstGeom prst="rect">
            <a:avLst/>
          </a:prstGeom>
        </p:spPr>
        <p:txBody>
          <a:bodyPr lIns="0" tIns="0" rIns="0" bIns="0" rtlCol="0" anchor="t">
            <a:spAutoFit/>
          </a:bodyPr>
          <a:lstStyle/>
          <a:p>
            <a:pPr algn="ctr">
              <a:lnSpc>
                <a:spcPts val="3919"/>
              </a:lnSpc>
            </a:pPr>
            <a:r>
              <a:rPr lang="en-US" sz="2799">
                <a:solidFill>
                  <a:srgbClr val="FFFFFF"/>
                </a:solidFill>
                <a:latin typeface="Arimo"/>
                <a:ea typeface="Arimo"/>
                <a:cs typeface="Arimo"/>
                <a:sym typeface="Arimo"/>
              </a:rPr>
              <a:t>Time, skills, and resource constraints.</a:t>
            </a:r>
          </a:p>
        </p:txBody>
      </p:sp>
      <p:sp>
        <p:nvSpPr>
          <p:cNvPr id="18" name="Freeform 18">
            <a:extLst>
              <a:ext uri="{FF2B5EF4-FFF2-40B4-BE49-F238E27FC236}">
                <a16:creationId xmlns:a16="http://schemas.microsoft.com/office/drawing/2014/main" id="{019B87F0-EF01-B3A9-6602-8350C71CC488}"/>
              </a:ext>
            </a:extLst>
          </p:cNvPr>
          <p:cNvSpPr/>
          <p:nvPr/>
        </p:nvSpPr>
        <p:spPr>
          <a:xfrm rot="-5399999">
            <a:off x="16231873" y="950624"/>
            <a:ext cx="949351" cy="1105503"/>
          </a:xfrm>
          <a:custGeom>
            <a:avLst/>
            <a:gdLst/>
            <a:ahLst/>
            <a:cxnLst/>
            <a:rect l="l" t="t" r="r" b="b"/>
            <a:pathLst>
              <a:path w="949351" h="1105503">
                <a:moveTo>
                  <a:pt x="0" y="0"/>
                </a:moveTo>
                <a:lnTo>
                  <a:pt x="949351" y="0"/>
                </a:lnTo>
                <a:lnTo>
                  <a:pt x="949351" y="1105503"/>
                </a:lnTo>
                <a:lnTo>
                  <a:pt x="0" y="110550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9" name="AutoShape 19">
            <a:extLst>
              <a:ext uri="{FF2B5EF4-FFF2-40B4-BE49-F238E27FC236}">
                <a16:creationId xmlns:a16="http://schemas.microsoft.com/office/drawing/2014/main" id="{72261E1F-B3DE-B5AE-4E58-8B1F58A1C121}"/>
              </a:ext>
            </a:extLst>
          </p:cNvPr>
          <p:cNvSpPr/>
          <p:nvPr/>
        </p:nvSpPr>
        <p:spPr>
          <a:xfrm>
            <a:off x="1028700" y="9234488"/>
            <a:ext cx="16230600" cy="0"/>
          </a:xfrm>
          <a:prstGeom prst="line">
            <a:avLst/>
          </a:prstGeom>
          <a:ln w="47625" cap="flat">
            <a:solidFill>
              <a:srgbClr val="070707"/>
            </a:solidFill>
            <a:prstDash val="solid"/>
            <a:headEnd type="none" w="sm" len="sm"/>
            <a:tailEnd type="none" w="sm" len="sm"/>
          </a:ln>
        </p:spPr>
        <p:txBody>
          <a:bodyPr/>
          <a:lstStyle/>
          <a:p>
            <a:endParaRPr lang="en-GB"/>
          </a:p>
        </p:txBody>
      </p:sp>
      <p:sp>
        <p:nvSpPr>
          <p:cNvPr id="20" name="Freeform 20">
            <a:extLst>
              <a:ext uri="{FF2B5EF4-FFF2-40B4-BE49-F238E27FC236}">
                <a16:creationId xmlns:a16="http://schemas.microsoft.com/office/drawing/2014/main" id="{98744D16-95FD-9BD5-85C1-A1E15F27DB83}"/>
              </a:ext>
            </a:extLst>
          </p:cNvPr>
          <p:cNvSpPr/>
          <p:nvPr/>
        </p:nvSpPr>
        <p:spPr>
          <a:xfrm rot="-5399999">
            <a:off x="1106695" y="950624"/>
            <a:ext cx="949351" cy="1105503"/>
          </a:xfrm>
          <a:custGeom>
            <a:avLst/>
            <a:gdLst/>
            <a:ahLst/>
            <a:cxnLst/>
            <a:rect l="l" t="t" r="r" b="b"/>
            <a:pathLst>
              <a:path w="949351" h="1105503">
                <a:moveTo>
                  <a:pt x="0" y="0"/>
                </a:moveTo>
                <a:lnTo>
                  <a:pt x="949351" y="0"/>
                </a:lnTo>
                <a:lnTo>
                  <a:pt x="949351" y="1105503"/>
                </a:lnTo>
                <a:lnTo>
                  <a:pt x="0" y="110550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aphicFrame>
        <p:nvGraphicFramePr>
          <p:cNvPr id="21" name="Diagram 20">
            <a:extLst>
              <a:ext uri="{FF2B5EF4-FFF2-40B4-BE49-F238E27FC236}">
                <a16:creationId xmlns:a16="http://schemas.microsoft.com/office/drawing/2014/main" id="{4D325884-545F-B79E-22BA-2B4E4B7C87F7}"/>
              </a:ext>
            </a:extLst>
          </p:cNvPr>
          <p:cNvGraphicFramePr/>
          <p:nvPr>
            <p:extLst>
              <p:ext uri="{D42A27DB-BD31-4B8C-83A1-F6EECF244321}">
                <p14:modId xmlns:p14="http://schemas.microsoft.com/office/powerpoint/2010/main" val="1498040015"/>
              </p:ext>
            </p:extLst>
          </p:nvPr>
        </p:nvGraphicFramePr>
        <p:xfrm>
          <a:off x="3048000" y="3695700"/>
          <a:ext cx="12192000" cy="55118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7526000" y="9525000"/>
            <a:ext cx="609600" cy="609600"/>
          </a:xfrm>
          <a:prstGeom prst="rect">
            <a:avLst/>
          </a:prstGeom>
        </p:spPr>
      </p:pic>
    </p:spTree>
    <p:extLst>
      <p:ext uri="{BB962C8B-B14F-4D97-AF65-F5344CB8AC3E}">
        <p14:creationId xmlns:p14="http://schemas.microsoft.com/office/powerpoint/2010/main" val="1519612663"/>
      </p:ext>
    </p:extLst>
  </p:cSld>
  <p:clrMapOvr>
    <a:masterClrMapping/>
  </p:clrMapOvr>
  <mc:AlternateContent xmlns:mc="http://schemas.openxmlformats.org/markup-compatibility/2006" xmlns:p14="http://schemas.microsoft.com/office/powerpoint/2010/main">
    <mc:Choice Requires="p14">
      <p:transition spd="slow" p14:dur="2000" advTm="61735"/>
    </mc:Choice>
    <mc:Fallback xmlns="">
      <p:transition spd="slow" advTm="617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A3A6F1-4F4F-C880-B316-C9884FFD57AC}"/>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35AC2BFC-E05D-3ACB-C086-3EB0E1B60AD6}"/>
              </a:ext>
            </a:extLst>
          </p:cNvPr>
          <p:cNvSpPr txBox="1"/>
          <p:nvPr/>
        </p:nvSpPr>
        <p:spPr>
          <a:xfrm>
            <a:off x="2880417" y="554590"/>
            <a:ext cx="12466743" cy="2846677"/>
          </a:xfrm>
          <a:prstGeom prst="rect">
            <a:avLst/>
          </a:prstGeom>
        </p:spPr>
        <p:txBody>
          <a:bodyPr wrap="square" lIns="0" tIns="0" rIns="0" bIns="0" rtlCol="0" anchor="t">
            <a:spAutoFit/>
          </a:bodyPr>
          <a:lstStyle/>
          <a:p>
            <a:pPr algn="ctr">
              <a:lnSpc>
                <a:spcPts val="7200"/>
              </a:lnSpc>
            </a:pPr>
            <a:r>
              <a:rPr lang="en-US" sz="8000" b="1" dirty="0">
                <a:solidFill>
                  <a:srgbClr val="070707"/>
                </a:solidFill>
                <a:latin typeface="Arial" pitchFamily="34" charset="0"/>
                <a:ea typeface="HK Grotesk Bold"/>
                <a:cs typeface="Arial" pitchFamily="34" charset="0"/>
                <a:sym typeface="HK Grotesk Bold"/>
              </a:rPr>
              <a:t>A critical evaluation of the care, empowerment and support needs </a:t>
            </a:r>
          </a:p>
        </p:txBody>
      </p:sp>
      <p:sp>
        <p:nvSpPr>
          <p:cNvPr id="12" name="TextBox 12">
            <a:extLst>
              <a:ext uri="{FF2B5EF4-FFF2-40B4-BE49-F238E27FC236}">
                <a16:creationId xmlns:a16="http://schemas.microsoft.com/office/drawing/2014/main" id="{9E68107C-60D1-C30E-BA53-F47B97984772}"/>
              </a:ext>
            </a:extLst>
          </p:cNvPr>
          <p:cNvSpPr txBox="1"/>
          <p:nvPr/>
        </p:nvSpPr>
        <p:spPr>
          <a:xfrm>
            <a:off x="2449856" y="6165703"/>
            <a:ext cx="3210032" cy="1490980"/>
          </a:xfrm>
          <a:prstGeom prst="rect">
            <a:avLst/>
          </a:prstGeom>
        </p:spPr>
        <p:txBody>
          <a:bodyPr lIns="0" tIns="0" rIns="0" bIns="0" rtlCol="0" anchor="t">
            <a:spAutoFit/>
          </a:bodyPr>
          <a:lstStyle/>
          <a:p>
            <a:pPr algn="ctr">
              <a:lnSpc>
                <a:spcPts val="3919"/>
              </a:lnSpc>
            </a:pPr>
            <a:r>
              <a:rPr lang="en-US" sz="2799">
                <a:solidFill>
                  <a:srgbClr val="FFFFFF"/>
                </a:solidFill>
                <a:latin typeface="Arimo"/>
                <a:ea typeface="Arimo"/>
                <a:cs typeface="Arimo"/>
                <a:sym typeface="Arimo"/>
              </a:rPr>
              <a:t>Physical, mental,</a:t>
            </a:r>
          </a:p>
          <a:p>
            <a:pPr algn="ctr">
              <a:lnSpc>
                <a:spcPts val="3919"/>
              </a:lnSpc>
            </a:pPr>
            <a:r>
              <a:rPr lang="en-US" sz="2799">
                <a:solidFill>
                  <a:srgbClr val="FFFFFF"/>
                </a:solidFill>
                <a:latin typeface="Arimo"/>
                <a:ea typeface="Arimo"/>
                <a:cs typeface="Arimo"/>
                <a:sym typeface="Arimo"/>
              </a:rPr>
              <a:t>and emotional health of the elderly.</a:t>
            </a:r>
          </a:p>
        </p:txBody>
      </p:sp>
      <p:sp>
        <p:nvSpPr>
          <p:cNvPr id="14" name="TextBox 14">
            <a:extLst>
              <a:ext uri="{FF2B5EF4-FFF2-40B4-BE49-F238E27FC236}">
                <a16:creationId xmlns:a16="http://schemas.microsoft.com/office/drawing/2014/main" id="{FD02E029-9FE8-A239-6345-15E9CCCF9FD9}"/>
              </a:ext>
            </a:extLst>
          </p:cNvPr>
          <p:cNvSpPr txBox="1"/>
          <p:nvPr/>
        </p:nvSpPr>
        <p:spPr>
          <a:xfrm>
            <a:off x="7508773" y="6165703"/>
            <a:ext cx="3210032" cy="1490980"/>
          </a:xfrm>
          <a:prstGeom prst="rect">
            <a:avLst/>
          </a:prstGeom>
        </p:spPr>
        <p:txBody>
          <a:bodyPr lIns="0" tIns="0" rIns="0" bIns="0" rtlCol="0" anchor="t">
            <a:spAutoFit/>
          </a:bodyPr>
          <a:lstStyle/>
          <a:p>
            <a:pPr algn="ctr">
              <a:lnSpc>
                <a:spcPts val="3919"/>
              </a:lnSpc>
            </a:pPr>
            <a:r>
              <a:rPr lang="en-US" sz="2799">
                <a:solidFill>
                  <a:srgbClr val="FFFFFF"/>
                </a:solidFill>
                <a:latin typeface="Arimo"/>
                <a:ea typeface="Arimo"/>
                <a:cs typeface="Arimo"/>
                <a:sym typeface="Arimo"/>
              </a:rPr>
              <a:t>Mobility limitations, dementia, chronic diseases.</a:t>
            </a:r>
          </a:p>
        </p:txBody>
      </p:sp>
      <p:sp>
        <p:nvSpPr>
          <p:cNvPr id="16" name="TextBox 16">
            <a:extLst>
              <a:ext uri="{FF2B5EF4-FFF2-40B4-BE49-F238E27FC236}">
                <a16:creationId xmlns:a16="http://schemas.microsoft.com/office/drawing/2014/main" id="{FF163143-D81C-A66E-3B9B-71D00DDC5093}"/>
              </a:ext>
            </a:extLst>
          </p:cNvPr>
          <p:cNvSpPr txBox="1"/>
          <p:nvPr/>
        </p:nvSpPr>
        <p:spPr>
          <a:xfrm>
            <a:off x="12567690" y="6165703"/>
            <a:ext cx="3210032" cy="1490980"/>
          </a:xfrm>
          <a:prstGeom prst="rect">
            <a:avLst/>
          </a:prstGeom>
        </p:spPr>
        <p:txBody>
          <a:bodyPr lIns="0" tIns="0" rIns="0" bIns="0" rtlCol="0" anchor="t">
            <a:spAutoFit/>
          </a:bodyPr>
          <a:lstStyle/>
          <a:p>
            <a:pPr algn="ctr">
              <a:lnSpc>
                <a:spcPts val="3919"/>
              </a:lnSpc>
            </a:pPr>
            <a:r>
              <a:rPr lang="en-US" sz="2799">
                <a:solidFill>
                  <a:srgbClr val="FFFFFF"/>
                </a:solidFill>
                <a:latin typeface="Arimo"/>
                <a:ea typeface="Arimo"/>
                <a:cs typeface="Arimo"/>
                <a:sym typeface="Arimo"/>
              </a:rPr>
              <a:t>Time, skills, and resource constraints.</a:t>
            </a:r>
          </a:p>
        </p:txBody>
      </p:sp>
      <p:sp>
        <p:nvSpPr>
          <p:cNvPr id="18" name="Freeform 18">
            <a:extLst>
              <a:ext uri="{FF2B5EF4-FFF2-40B4-BE49-F238E27FC236}">
                <a16:creationId xmlns:a16="http://schemas.microsoft.com/office/drawing/2014/main" id="{E3845ED2-11D4-1B76-5DC1-AB3F9B9B0FC8}"/>
              </a:ext>
            </a:extLst>
          </p:cNvPr>
          <p:cNvSpPr/>
          <p:nvPr/>
        </p:nvSpPr>
        <p:spPr>
          <a:xfrm rot="-5399999">
            <a:off x="16231873" y="950624"/>
            <a:ext cx="949351" cy="1105503"/>
          </a:xfrm>
          <a:custGeom>
            <a:avLst/>
            <a:gdLst/>
            <a:ahLst/>
            <a:cxnLst/>
            <a:rect l="l" t="t" r="r" b="b"/>
            <a:pathLst>
              <a:path w="949351" h="1105503">
                <a:moveTo>
                  <a:pt x="0" y="0"/>
                </a:moveTo>
                <a:lnTo>
                  <a:pt x="949351" y="0"/>
                </a:lnTo>
                <a:lnTo>
                  <a:pt x="949351" y="1105503"/>
                </a:lnTo>
                <a:lnTo>
                  <a:pt x="0" y="110550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9" name="AutoShape 19">
            <a:extLst>
              <a:ext uri="{FF2B5EF4-FFF2-40B4-BE49-F238E27FC236}">
                <a16:creationId xmlns:a16="http://schemas.microsoft.com/office/drawing/2014/main" id="{78CB70A6-7CD0-8BEB-78D8-746DF4A77348}"/>
              </a:ext>
            </a:extLst>
          </p:cNvPr>
          <p:cNvSpPr/>
          <p:nvPr/>
        </p:nvSpPr>
        <p:spPr>
          <a:xfrm>
            <a:off x="1028700" y="9234488"/>
            <a:ext cx="16230600" cy="0"/>
          </a:xfrm>
          <a:prstGeom prst="line">
            <a:avLst/>
          </a:prstGeom>
          <a:ln w="47625" cap="flat">
            <a:solidFill>
              <a:srgbClr val="070707"/>
            </a:solidFill>
            <a:prstDash val="solid"/>
            <a:headEnd type="none" w="sm" len="sm"/>
            <a:tailEnd type="none" w="sm" len="sm"/>
          </a:ln>
        </p:spPr>
        <p:txBody>
          <a:bodyPr/>
          <a:lstStyle/>
          <a:p>
            <a:endParaRPr lang="en-GB"/>
          </a:p>
        </p:txBody>
      </p:sp>
      <p:sp>
        <p:nvSpPr>
          <p:cNvPr id="20" name="Freeform 20">
            <a:extLst>
              <a:ext uri="{FF2B5EF4-FFF2-40B4-BE49-F238E27FC236}">
                <a16:creationId xmlns:a16="http://schemas.microsoft.com/office/drawing/2014/main" id="{A12CB371-7032-EF93-8746-CDAE67E02587}"/>
              </a:ext>
            </a:extLst>
          </p:cNvPr>
          <p:cNvSpPr/>
          <p:nvPr/>
        </p:nvSpPr>
        <p:spPr>
          <a:xfrm rot="-5399999">
            <a:off x="1106695" y="950624"/>
            <a:ext cx="949351" cy="1105503"/>
          </a:xfrm>
          <a:custGeom>
            <a:avLst/>
            <a:gdLst/>
            <a:ahLst/>
            <a:cxnLst/>
            <a:rect l="l" t="t" r="r" b="b"/>
            <a:pathLst>
              <a:path w="949351" h="1105503">
                <a:moveTo>
                  <a:pt x="0" y="0"/>
                </a:moveTo>
                <a:lnTo>
                  <a:pt x="949351" y="0"/>
                </a:lnTo>
                <a:lnTo>
                  <a:pt x="949351" y="1105503"/>
                </a:lnTo>
                <a:lnTo>
                  <a:pt x="0" y="110550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aphicFrame>
        <p:nvGraphicFramePr>
          <p:cNvPr id="21" name="Diagram 20">
            <a:extLst>
              <a:ext uri="{FF2B5EF4-FFF2-40B4-BE49-F238E27FC236}">
                <a16:creationId xmlns:a16="http://schemas.microsoft.com/office/drawing/2014/main" id="{40B0EAE4-98E8-8B9F-7572-B75995CEFB86}"/>
              </a:ext>
            </a:extLst>
          </p:cNvPr>
          <p:cNvGraphicFramePr/>
          <p:nvPr>
            <p:extLst>
              <p:ext uri="{D42A27DB-BD31-4B8C-83A1-F6EECF244321}">
                <p14:modId xmlns:p14="http://schemas.microsoft.com/office/powerpoint/2010/main" val="3165270329"/>
              </p:ext>
            </p:extLst>
          </p:nvPr>
        </p:nvGraphicFramePr>
        <p:xfrm>
          <a:off x="3048000" y="3619502"/>
          <a:ext cx="12192000" cy="558799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7526000" y="9525000"/>
            <a:ext cx="609600" cy="609600"/>
          </a:xfrm>
          <a:prstGeom prst="rect">
            <a:avLst/>
          </a:prstGeom>
        </p:spPr>
      </p:pic>
    </p:spTree>
    <p:extLst>
      <p:ext uri="{BB962C8B-B14F-4D97-AF65-F5344CB8AC3E}">
        <p14:creationId xmlns:p14="http://schemas.microsoft.com/office/powerpoint/2010/main" val="1156731881"/>
      </p:ext>
    </p:extLst>
  </p:cSld>
  <p:clrMapOvr>
    <a:masterClrMapping/>
  </p:clrMapOvr>
  <mc:AlternateContent xmlns:mc="http://schemas.openxmlformats.org/markup-compatibility/2006" xmlns:p14="http://schemas.microsoft.com/office/powerpoint/2010/main">
    <mc:Choice Requires="p14">
      <p:transition spd="slow" p14:dur="2000" advTm="66157"/>
    </mc:Choice>
    <mc:Fallback xmlns="">
      <p:transition spd="slow" advTm="661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653994" y="847874"/>
            <a:ext cx="7759210" cy="3670107"/>
          </a:xfrm>
          <a:prstGeom prst="rect">
            <a:avLst/>
          </a:prstGeom>
        </p:spPr>
        <p:txBody>
          <a:bodyPr lIns="0" tIns="0" rIns="0" bIns="0" rtlCol="0" anchor="t">
            <a:spAutoFit/>
          </a:bodyPr>
          <a:lstStyle/>
          <a:p>
            <a:pPr algn="l">
              <a:lnSpc>
                <a:spcPts val="7200"/>
              </a:lnSpc>
            </a:pPr>
            <a:r>
              <a:rPr lang="en-US" sz="5400" b="1" dirty="0">
                <a:solidFill>
                  <a:srgbClr val="070707"/>
                </a:solidFill>
                <a:latin typeface="Arial" pitchFamily="34" charset="0"/>
                <a:ea typeface="HK Grotesk Bold"/>
                <a:cs typeface="Arial" pitchFamily="34" charset="0"/>
                <a:sym typeface="HK Grotesk Bold"/>
              </a:rPr>
              <a:t>A critical evaluation of the effectiveness and benefit of approaches and interventions</a:t>
            </a:r>
          </a:p>
        </p:txBody>
      </p:sp>
      <p:grpSp>
        <p:nvGrpSpPr>
          <p:cNvPr id="3" name="Group 3"/>
          <p:cNvGrpSpPr/>
          <p:nvPr/>
        </p:nvGrpSpPr>
        <p:grpSpPr>
          <a:xfrm>
            <a:off x="1028700" y="4893948"/>
            <a:ext cx="14313190" cy="5825236"/>
            <a:chOff x="0" y="0"/>
            <a:chExt cx="3769729" cy="1534219"/>
          </a:xfrm>
        </p:grpSpPr>
        <p:sp>
          <p:nvSpPr>
            <p:cNvPr id="4" name="Freeform 4"/>
            <p:cNvSpPr/>
            <p:nvPr/>
          </p:nvSpPr>
          <p:spPr>
            <a:xfrm>
              <a:off x="0" y="0"/>
              <a:ext cx="3769729" cy="1534219"/>
            </a:xfrm>
            <a:custGeom>
              <a:avLst/>
              <a:gdLst/>
              <a:ahLst/>
              <a:cxnLst/>
              <a:rect l="l" t="t" r="r" b="b"/>
              <a:pathLst>
                <a:path w="3769729" h="1534219">
                  <a:moveTo>
                    <a:pt x="0" y="0"/>
                  </a:moveTo>
                  <a:lnTo>
                    <a:pt x="3769729" y="0"/>
                  </a:lnTo>
                  <a:lnTo>
                    <a:pt x="3769729" y="1534219"/>
                  </a:lnTo>
                  <a:lnTo>
                    <a:pt x="0" y="1534219"/>
                  </a:lnTo>
                  <a:close/>
                </a:path>
              </a:pathLst>
            </a:custGeom>
            <a:solidFill>
              <a:srgbClr val="070707"/>
            </a:solidFill>
          </p:spPr>
          <p:txBody>
            <a:bodyPr/>
            <a:lstStyle/>
            <a:p>
              <a:endParaRPr lang="x-none" dirty="0"/>
            </a:p>
          </p:txBody>
        </p:sp>
        <p:sp>
          <p:nvSpPr>
            <p:cNvPr id="5" name="TextBox 5"/>
            <p:cNvSpPr txBox="1"/>
            <p:nvPr/>
          </p:nvSpPr>
          <p:spPr>
            <a:xfrm>
              <a:off x="0" y="-47625"/>
              <a:ext cx="3769729" cy="1581844"/>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10707359" y="1028700"/>
            <a:ext cx="6551941" cy="3865248"/>
            <a:chOff x="0" y="0"/>
            <a:chExt cx="1725614" cy="1018008"/>
          </a:xfrm>
        </p:grpSpPr>
        <p:sp>
          <p:nvSpPr>
            <p:cNvPr id="7" name="Freeform 7"/>
            <p:cNvSpPr/>
            <p:nvPr/>
          </p:nvSpPr>
          <p:spPr>
            <a:xfrm>
              <a:off x="0" y="0"/>
              <a:ext cx="1725614" cy="1018008"/>
            </a:xfrm>
            <a:custGeom>
              <a:avLst/>
              <a:gdLst/>
              <a:ahLst/>
              <a:cxnLst/>
              <a:rect l="l" t="t" r="r" b="b"/>
              <a:pathLst>
                <a:path w="1725614" h="1018008">
                  <a:moveTo>
                    <a:pt x="0" y="0"/>
                  </a:moveTo>
                  <a:lnTo>
                    <a:pt x="1725614" y="0"/>
                  </a:lnTo>
                  <a:lnTo>
                    <a:pt x="1725614" y="1018008"/>
                  </a:lnTo>
                  <a:lnTo>
                    <a:pt x="0" y="1018008"/>
                  </a:lnTo>
                  <a:close/>
                </a:path>
              </a:pathLst>
            </a:custGeom>
            <a:solidFill>
              <a:srgbClr val="4139B2"/>
            </a:solidFill>
          </p:spPr>
          <p:txBody>
            <a:bodyPr/>
            <a:lstStyle/>
            <a:p>
              <a:endParaRPr lang="en-GB"/>
            </a:p>
          </p:txBody>
        </p:sp>
        <p:sp>
          <p:nvSpPr>
            <p:cNvPr id="8" name="TextBox 8"/>
            <p:cNvSpPr txBox="1"/>
            <p:nvPr/>
          </p:nvSpPr>
          <p:spPr>
            <a:xfrm>
              <a:off x="0" y="-47625"/>
              <a:ext cx="1725614" cy="1065633"/>
            </a:xfrm>
            <a:prstGeom prst="rect">
              <a:avLst/>
            </a:prstGeom>
          </p:spPr>
          <p:txBody>
            <a:bodyPr lIns="50800" tIns="50800" rIns="50800" bIns="50800" rtlCol="0" anchor="ctr"/>
            <a:lstStyle/>
            <a:p>
              <a:pPr algn="ctr">
                <a:lnSpc>
                  <a:spcPts val="2659"/>
                </a:lnSpc>
                <a:spcBef>
                  <a:spcPct val="0"/>
                </a:spcBef>
              </a:pPr>
              <a:endParaRPr/>
            </a:p>
          </p:txBody>
        </p:sp>
      </p:grpSp>
      <p:sp>
        <p:nvSpPr>
          <p:cNvPr id="10" name="TextBox 10"/>
          <p:cNvSpPr txBox="1"/>
          <p:nvPr/>
        </p:nvSpPr>
        <p:spPr>
          <a:xfrm>
            <a:off x="10937767" y="1876987"/>
            <a:ext cx="6131033" cy="2585323"/>
          </a:xfrm>
          <a:prstGeom prst="rect">
            <a:avLst/>
          </a:prstGeom>
        </p:spPr>
        <p:txBody>
          <a:bodyPr wrap="square" lIns="0" tIns="0" rIns="0" bIns="0" rtlCol="0" anchor="t">
            <a:spAutoFit/>
          </a:bodyPr>
          <a:lstStyle/>
          <a:p>
            <a:r>
              <a:rPr lang="en-US" sz="2400" dirty="0">
                <a:solidFill>
                  <a:schemeClr val="bg1"/>
                </a:solidFill>
              </a:rPr>
              <a:t>Residential services linked to the communities decrease seclusion and enhances inclusiveness in adult care. Life Course Theory focuses on explaining the interplay between previous socioeconomic disparities and subsequent health dependency in residential settings at later stages of life.</a:t>
            </a:r>
            <a:endParaRPr lang="x-none" sz="2400" dirty="0">
              <a:solidFill>
                <a:schemeClr val="bg1"/>
              </a:solidFill>
            </a:endParaRPr>
          </a:p>
        </p:txBody>
      </p:sp>
      <p:sp>
        <p:nvSpPr>
          <p:cNvPr id="11" name="TextBox 11"/>
          <p:cNvSpPr txBox="1"/>
          <p:nvPr/>
        </p:nvSpPr>
        <p:spPr>
          <a:xfrm>
            <a:off x="1828858" y="5678635"/>
            <a:ext cx="3538832" cy="2585323"/>
          </a:xfrm>
          <a:prstGeom prst="rect">
            <a:avLst/>
          </a:prstGeom>
        </p:spPr>
        <p:txBody>
          <a:bodyPr lIns="0" tIns="0" rIns="0" bIns="0" rtlCol="0" anchor="t">
            <a:spAutoFit/>
          </a:bodyPr>
          <a:lstStyle/>
          <a:p>
            <a:r>
              <a:rPr lang="en-US" sz="2800" dirty="0">
                <a:solidFill>
                  <a:schemeClr val="bg1"/>
                </a:solidFill>
              </a:rPr>
              <a:t>Teamwork Multidisciplinary teamwork enhances physical and emotional holistic care </a:t>
            </a:r>
            <a:r>
              <a:rPr lang="en-GB" sz="2800" dirty="0">
                <a:solidFill>
                  <a:schemeClr val="bg1"/>
                </a:solidFill>
              </a:rPr>
              <a:t>(Steel et al., 2022)</a:t>
            </a:r>
            <a:r>
              <a:rPr lang="en-US" sz="2800" dirty="0">
                <a:solidFill>
                  <a:schemeClr val="bg1"/>
                </a:solidFill>
              </a:rPr>
              <a:t>.</a:t>
            </a:r>
            <a:endParaRPr lang="x-none" sz="2800" dirty="0">
              <a:solidFill>
                <a:schemeClr val="bg1"/>
              </a:solidFill>
            </a:endParaRPr>
          </a:p>
        </p:txBody>
      </p:sp>
      <p:sp>
        <p:nvSpPr>
          <p:cNvPr id="13" name="TextBox 13"/>
          <p:cNvSpPr txBox="1"/>
          <p:nvPr/>
        </p:nvSpPr>
        <p:spPr>
          <a:xfrm>
            <a:off x="6905050" y="5966895"/>
            <a:ext cx="4768299" cy="1723549"/>
          </a:xfrm>
          <a:prstGeom prst="rect">
            <a:avLst/>
          </a:prstGeom>
        </p:spPr>
        <p:txBody>
          <a:bodyPr lIns="0" tIns="0" rIns="0" bIns="0" rtlCol="0" anchor="t">
            <a:spAutoFit/>
          </a:bodyPr>
          <a:lstStyle/>
          <a:p>
            <a:r>
              <a:rPr lang="en-GB" sz="2800" dirty="0">
                <a:solidFill>
                  <a:schemeClr val="bg1"/>
                </a:solidFill>
              </a:rPr>
              <a:t>de Graaf et al. (2021) mentioned that  </a:t>
            </a:r>
            <a:r>
              <a:rPr lang="en-US" sz="2800" dirty="0">
                <a:solidFill>
                  <a:schemeClr val="bg1"/>
                </a:solidFill>
              </a:rPr>
              <a:t>the person-</a:t>
            </a:r>
            <a:r>
              <a:rPr lang="en-US" sz="2800" dirty="0" err="1">
                <a:solidFill>
                  <a:schemeClr val="bg1"/>
                </a:solidFill>
              </a:rPr>
              <a:t>centred</a:t>
            </a:r>
            <a:r>
              <a:rPr lang="en-US" sz="2800" dirty="0">
                <a:solidFill>
                  <a:schemeClr val="bg1"/>
                </a:solidFill>
              </a:rPr>
              <a:t> method enhances dignity, satisfaction and involvement in adult care.</a:t>
            </a:r>
            <a:endParaRPr lang="x-none" sz="2800" dirty="0">
              <a:solidFill>
                <a:schemeClr val="bg1"/>
              </a:solidFill>
            </a:endParaRPr>
          </a:p>
        </p:txBody>
      </p:sp>
      <p:grpSp>
        <p:nvGrpSpPr>
          <p:cNvPr id="16" name="Group 16"/>
          <p:cNvGrpSpPr/>
          <p:nvPr/>
        </p:nvGrpSpPr>
        <p:grpSpPr>
          <a:xfrm>
            <a:off x="12206778" y="4893948"/>
            <a:ext cx="6739913" cy="4364352"/>
            <a:chOff x="0" y="0"/>
            <a:chExt cx="8986551" cy="5819136"/>
          </a:xfrm>
        </p:grpSpPr>
        <p:pic>
          <p:nvPicPr>
            <p:cNvPr id="17" name="Picture 17"/>
            <p:cNvPicPr>
              <a:picLocks noChangeAspect="1"/>
            </p:cNvPicPr>
            <p:nvPr/>
          </p:nvPicPr>
          <p:blipFill>
            <a:blip r:embed="rId5"/>
            <a:srcRect t="1404" b="1404"/>
            <a:stretch>
              <a:fillRect/>
            </a:stretch>
          </p:blipFill>
          <p:spPr>
            <a:xfrm>
              <a:off x="0" y="0"/>
              <a:ext cx="8986551" cy="5819136"/>
            </a:xfrm>
            <a:prstGeom prst="rect">
              <a:avLst/>
            </a:prstGeom>
          </p:spPr>
        </p:pic>
      </p:grpSp>
      <p:sp>
        <p:nvSpPr>
          <p:cNvPr id="18" name="Freeform 18"/>
          <p:cNvSpPr/>
          <p:nvPr/>
        </p:nvSpPr>
        <p:spPr>
          <a:xfrm rot="7325955">
            <a:off x="-1181729" y="5251278"/>
            <a:ext cx="3549475" cy="9470718"/>
          </a:xfrm>
          <a:custGeom>
            <a:avLst/>
            <a:gdLst/>
            <a:ahLst/>
            <a:cxnLst/>
            <a:rect l="l" t="t" r="r" b="b"/>
            <a:pathLst>
              <a:path w="3549475" h="9470718">
                <a:moveTo>
                  <a:pt x="0" y="0"/>
                </a:moveTo>
                <a:lnTo>
                  <a:pt x="3549475" y="0"/>
                </a:lnTo>
                <a:lnTo>
                  <a:pt x="3549475" y="9470718"/>
                </a:lnTo>
                <a:lnTo>
                  <a:pt x="0" y="947071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9" name="Freeform 19"/>
          <p:cNvSpPr/>
          <p:nvPr/>
        </p:nvSpPr>
        <p:spPr>
          <a:xfrm rot="-5399999">
            <a:off x="12711052" y="5328468"/>
            <a:ext cx="785885" cy="915150"/>
          </a:xfrm>
          <a:custGeom>
            <a:avLst/>
            <a:gdLst/>
            <a:ahLst/>
            <a:cxnLst/>
            <a:rect l="l" t="t" r="r" b="b"/>
            <a:pathLst>
              <a:path w="785885" h="915150">
                <a:moveTo>
                  <a:pt x="0" y="0"/>
                </a:moveTo>
                <a:lnTo>
                  <a:pt x="785885" y="0"/>
                </a:lnTo>
                <a:lnTo>
                  <a:pt x="785885" y="915150"/>
                </a:lnTo>
                <a:lnTo>
                  <a:pt x="0" y="91515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20" name="Freeform 20"/>
          <p:cNvSpPr/>
          <p:nvPr/>
        </p:nvSpPr>
        <p:spPr>
          <a:xfrm rot="7325955">
            <a:off x="17332714" y="-2618266"/>
            <a:ext cx="3549475" cy="9470718"/>
          </a:xfrm>
          <a:custGeom>
            <a:avLst/>
            <a:gdLst/>
            <a:ahLst/>
            <a:cxnLst/>
            <a:rect l="l" t="t" r="r" b="b"/>
            <a:pathLst>
              <a:path w="3549475" h="9470718">
                <a:moveTo>
                  <a:pt x="0" y="0"/>
                </a:moveTo>
                <a:lnTo>
                  <a:pt x="3549474" y="0"/>
                </a:lnTo>
                <a:lnTo>
                  <a:pt x="3549474" y="9470718"/>
                </a:lnTo>
                <a:lnTo>
                  <a:pt x="0" y="947071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2" name="TextBox 21">
            <a:extLst>
              <a:ext uri="{FF2B5EF4-FFF2-40B4-BE49-F238E27FC236}">
                <a16:creationId xmlns:a16="http://schemas.microsoft.com/office/drawing/2014/main" id="{06E3A1C5-5D75-DB33-2FAE-131EE9D99B50}"/>
              </a:ext>
            </a:extLst>
          </p:cNvPr>
          <p:cNvSpPr txBox="1"/>
          <p:nvPr/>
        </p:nvSpPr>
        <p:spPr>
          <a:xfrm>
            <a:off x="3598274" y="8721858"/>
            <a:ext cx="7339493" cy="1384995"/>
          </a:xfrm>
          <a:prstGeom prst="rect">
            <a:avLst/>
          </a:prstGeom>
          <a:noFill/>
        </p:spPr>
        <p:txBody>
          <a:bodyPr wrap="square">
            <a:spAutoFit/>
          </a:bodyPr>
          <a:lstStyle/>
          <a:p>
            <a:r>
              <a:rPr lang="en-US" sz="2800" dirty="0">
                <a:solidFill>
                  <a:schemeClr val="bg1"/>
                </a:solidFill>
              </a:rPr>
              <a:t>Its effectiveness depends on a lack of funds, shortages in the workforce, and service differences.</a:t>
            </a:r>
            <a:endParaRPr lang="x-none" sz="2800" dirty="0">
              <a:solidFill>
                <a:schemeClr val="bg1"/>
              </a:solidFill>
            </a:endParaRPr>
          </a:p>
        </p:txBody>
      </p:sp>
      <p:pic>
        <p:nvPicPr>
          <p:cNvPr id="12" name="Audio 1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7526000" y="95250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4114"/>
    </mc:Choice>
    <mc:Fallback xmlns="">
      <p:transition spd="slow" advTm="541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6223988"/>
            <a:ext cx="18288000" cy="4063012"/>
            <a:chOff x="0" y="0"/>
            <a:chExt cx="24384000" cy="5417349"/>
          </a:xfrm>
        </p:grpSpPr>
        <p:pic>
          <p:nvPicPr>
            <p:cNvPr id="3" name="Picture 3"/>
            <p:cNvPicPr>
              <a:picLocks noChangeAspect="1"/>
            </p:cNvPicPr>
            <p:nvPr/>
          </p:nvPicPr>
          <p:blipFill>
            <a:blip r:embed="rId5"/>
            <a:srcRect t="41494" b="19009"/>
            <a:stretch>
              <a:fillRect/>
            </a:stretch>
          </p:blipFill>
          <p:spPr>
            <a:xfrm>
              <a:off x="0" y="0"/>
              <a:ext cx="24384000" cy="5417349"/>
            </a:xfrm>
            <a:prstGeom prst="rect">
              <a:avLst/>
            </a:prstGeom>
          </p:spPr>
        </p:pic>
      </p:grpSp>
      <p:sp>
        <p:nvSpPr>
          <p:cNvPr id="7" name="TextBox 7"/>
          <p:cNvSpPr txBox="1"/>
          <p:nvPr/>
        </p:nvSpPr>
        <p:spPr>
          <a:xfrm>
            <a:off x="1557268" y="1868971"/>
            <a:ext cx="11279280" cy="923330"/>
          </a:xfrm>
          <a:prstGeom prst="rect">
            <a:avLst/>
          </a:prstGeom>
        </p:spPr>
        <p:txBody>
          <a:bodyPr lIns="0" tIns="0" rIns="0" bIns="0" rtlCol="0" anchor="t">
            <a:spAutoFit/>
          </a:bodyPr>
          <a:lstStyle/>
          <a:p>
            <a:pPr algn="l">
              <a:lnSpc>
                <a:spcPts val="7200"/>
              </a:lnSpc>
            </a:pPr>
            <a:r>
              <a:rPr lang="en-US" sz="8000" b="1" dirty="0">
                <a:solidFill>
                  <a:srgbClr val="070707"/>
                </a:solidFill>
                <a:latin typeface="Arial" pitchFamily="34" charset="0"/>
                <a:ea typeface="HK Grotesk Bold"/>
                <a:cs typeface="Arial" pitchFamily="34" charset="0"/>
                <a:sym typeface="HK Grotesk Bold"/>
              </a:rPr>
              <a:t>Theory</a:t>
            </a:r>
          </a:p>
        </p:txBody>
      </p:sp>
      <p:sp>
        <p:nvSpPr>
          <p:cNvPr id="8" name="TextBox 8"/>
          <p:cNvSpPr txBox="1"/>
          <p:nvPr/>
        </p:nvSpPr>
        <p:spPr>
          <a:xfrm>
            <a:off x="1863578" y="5391681"/>
            <a:ext cx="4136985" cy="577081"/>
          </a:xfrm>
          <a:prstGeom prst="rect">
            <a:avLst/>
          </a:prstGeom>
        </p:spPr>
        <p:txBody>
          <a:bodyPr lIns="0" tIns="0" rIns="0" bIns="0" rtlCol="0" anchor="t">
            <a:spAutoFit/>
          </a:bodyPr>
          <a:lstStyle/>
          <a:p>
            <a:pPr algn="just">
              <a:lnSpc>
                <a:spcPts val="4480"/>
              </a:lnSpc>
            </a:pPr>
            <a:r>
              <a:rPr lang="en-US" sz="3200" b="1" dirty="0">
                <a:solidFill>
                  <a:srgbClr val="FFFFFF"/>
                </a:solidFill>
                <a:latin typeface="Arial" pitchFamily="34" charset="0"/>
                <a:ea typeface="HK Grotesk Bold"/>
                <a:cs typeface="Arial" pitchFamily="34" charset="0"/>
                <a:sym typeface="HK Grotesk Bold"/>
              </a:rPr>
              <a:t>Types of Services</a:t>
            </a:r>
          </a:p>
        </p:txBody>
      </p:sp>
      <p:sp>
        <p:nvSpPr>
          <p:cNvPr id="13" name="TextBox 13"/>
          <p:cNvSpPr txBox="1"/>
          <p:nvPr/>
        </p:nvSpPr>
        <p:spPr>
          <a:xfrm>
            <a:off x="7554431" y="5391681"/>
            <a:ext cx="3436978" cy="577081"/>
          </a:xfrm>
          <a:prstGeom prst="rect">
            <a:avLst/>
          </a:prstGeom>
        </p:spPr>
        <p:txBody>
          <a:bodyPr lIns="0" tIns="0" rIns="0" bIns="0" rtlCol="0" anchor="t">
            <a:spAutoFit/>
          </a:bodyPr>
          <a:lstStyle/>
          <a:p>
            <a:pPr algn="l">
              <a:lnSpc>
                <a:spcPts val="4480"/>
              </a:lnSpc>
            </a:pPr>
            <a:r>
              <a:rPr lang="en-US" sz="3200" b="1" dirty="0">
                <a:solidFill>
                  <a:srgbClr val="FFFFFF"/>
                </a:solidFill>
                <a:latin typeface="Arial" pitchFamily="34" charset="0"/>
                <a:ea typeface="HK Grotesk Bold"/>
                <a:cs typeface="Arial" pitchFamily="34" charset="0"/>
                <a:sym typeface="HK Grotesk Bold"/>
              </a:rPr>
              <a:t>Facilities</a:t>
            </a:r>
          </a:p>
        </p:txBody>
      </p:sp>
      <p:sp>
        <p:nvSpPr>
          <p:cNvPr id="15" name="TextBox 15"/>
          <p:cNvSpPr txBox="1"/>
          <p:nvPr/>
        </p:nvSpPr>
        <p:spPr>
          <a:xfrm>
            <a:off x="12677722" y="5391681"/>
            <a:ext cx="3634237" cy="577081"/>
          </a:xfrm>
          <a:prstGeom prst="rect">
            <a:avLst/>
          </a:prstGeom>
        </p:spPr>
        <p:txBody>
          <a:bodyPr lIns="0" tIns="0" rIns="0" bIns="0" rtlCol="0" anchor="t">
            <a:spAutoFit/>
          </a:bodyPr>
          <a:lstStyle/>
          <a:p>
            <a:pPr algn="just">
              <a:lnSpc>
                <a:spcPts val="4480"/>
              </a:lnSpc>
            </a:pPr>
            <a:r>
              <a:rPr lang="en-US" sz="3200" b="1" dirty="0">
                <a:solidFill>
                  <a:srgbClr val="FFFFFF"/>
                </a:solidFill>
                <a:latin typeface="Arial" pitchFamily="34" charset="0"/>
                <a:ea typeface="HK Grotesk Bold"/>
                <a:cs typeface="Arial" pitchFamily="34" charset="0"/>
                <a:sym typeface="HK Grotesk Bold"/>
              </a:rPr>
              <a:t>Examples</a:t>
            </a:r>
          </a:p>
        </p:txBody>
      </p:sp>
      <p:sp>
        <p:nvSpPr>
          <p:cNvPr id="17" name="Freeform 17"/>
          <p:cNvSpPr/>
          <p:nvPr/>
        </p:nvSpPr>
        <p:spPr>
          <a:xfrm rot="-5399999">
            <a:off x="15941857" y="1394835"/>
            <a:ext cx="864687" cy="1006914"/>
          </a:xfrm>
          <a:custGeom>
            <a:avLst/>
            <a:gdLst/>
            <a:ahLst/>
            <a:cxnLst/>
            <a:rect l="l" t="t" r="r" b="b"/>
            <a:pathLst>
              <a:path w="864687" h="1006914">
                <a:moveTo>
                  <a:pt x="0" y="0"/>
                </a:moveTo>
                <a:lnTo>
                  <a:pt x="864687" y="0"/>
                </a:lnTo>
                <a:lnTo>
                  <a:pt x="864687" y="1006913"/>
                </a:lnTo>
                <a:lnTo>
                  <a:pt x="0" y="100691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grpSp>
        <p:nvGrpSpPr>
          <p:cNvPr id="18" name="Group 18"/>
          <p:cNvGrpSpPr/>
          <p:nvPr/>
        </p:nvGrpSpPr>
        <p:grpSpPr>
          <a:xfrm>
            <a:off x="17259300" y="-591452"/>
            <a:ext cx="1454791" cy="1620152"/>
            <a:chOff x="0" y="0"/>
            <a:chExt cx="383155" cy="426707"/>
          </a:xfrm>
        </p:grpSpPr>
        <p:sp>
          <p:nvSpPr>
            <p:cNvPr id="19" name="Freeform 19"/>
            <p:cNvSpPr/>
            <p:nvPr/>
          </p:nvSpPr>
          <p:spPr>
            <a:xfrm>
              <a:off x="0" y="0"/>
              <a:ext cx="383155" cy="426707"/>
            </a:xfrm>
            <a:custGeom>
              <a:avLst/>
              <a:gdLst/>
              <a:ahLst/>
              <a:cxnLst/>
              <a:rect l="l" t="t" r="r" b="b"/>
              <a:pathLst>
                <a:path w="383155" h="426707">
                  <a:moveTo>
                    <a:pt x="0" y="0"/>
                  </a:moveTo>
                  <a:lnTo>
                    <a:pt x="383155" y="0"/>
                  </a:lnTo>
                  <a:lnTo>
                    <a:pt x="383155" y="426707"/>
                  </a:lnTo>
                  <a:lnTo>
                    <a:pt x="0" y="426707"/>
                  </a:lnTo>
                  <a:close/>
                </a:path>
              </a:pathLst>
            </a:custGeom>
            <a:solidFill>
              <a:srgbClr val="070707"/>
            </a:solidFill>
          </p:spPr>
          <p:txBody>
            <a:bodyPr/>
            <a:lstStyle/>
            <a:p>
              <a:endParaRPr lang="en-GB"/>
            </a:p>
          </p:txBody>
        </p:sp>
        <p:sp>
          <p:nvSpPr>
            <p:cNvPr id="20" name="TextBox 20"/>
            <p:cNvSpPr txBox="1"/>
            <p:nvPr/>
          </p:nvSpPr>
          <p:spPr>
            <a:xfrm>
              <a:off x="0" y="-47625"/>
              <a:ext cx="383155" cy="474332"/>
            </a:xfrm>
            <a:prstGeom prst="rect">
              <a:avLst/>
            </a:prstGeom>
          </p:spPr>
          <p:txBody>
            <a:bodyPr lIns="50800" tIns="50800" rIns="50800" bIns="50800" rtlCol="0" anchor="ctr"/>
            <a:lstStyle/>
            <a:p>
              <a:pPr algn="ctr">
                <a:lnSpc>
                  <a:spcPts val="2659"/>
                </a:lnSpc>
                <a:spcBef>
                  <a:spcPct val="0"/>
                </a:spcBef>
              </a:pPr>
              <a:endParaRPr/>
            </a:p>
          </p:txBody>
        </p:sp>
      </p:grpSp>
      <p:graphicFrame>
        <p:nvGraphicFramePr>
          <p:cNvPr id="21" name="Diagram 20">
            <a:extLst>
              <a:ext uri="{FF2B5EF4-FFF2-40B4-BE49-F238E27FC236}">
                <a16:creationId xmlns:a16="http://schemas.microsoft.com/office/drawing/2014/main" id="{B768502D-C910-7587-46A7-05D2011A5BB6}"/>
              </a:ext>
            </a:extLst>
          </p:cNvPr>
          <p:cNvGraphicFramePr/>
          <p:nvPr>
            <p:extLst>
              <p:ext uri="{D42A27DB-BD31-4B8C-83A1-F6EECF244321}">
                <p14:modId xmlns:p14="http://schemas.microsoft.com/office/powerpoint/2010/main" val="3692253142"/>
              </p:ext>
            </p:extLst>
          </p:nvPr>
        </p:nvGraphicFramePr>
        <p:xfrm>
          <a:off x="671602" y="3179750"/>
          <a:ext cx="17437370" cy="44450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7526000" y="95250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5601"/>
    </mc:Choice>
    <mc:Fallback xmlns="">
      <p:transition spd="slow" advTm="556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10819" y="1028700"/>
            <a:ext cx="9909067" cy="4225435"/>
            <a:chOff x="0" y="0"/>
            <a:chExt cx="14515817" cy="5633913"/>
          </a:xfrm>
        </p:grpSpPr>
        <p:pic>
          <p:nvPicPr>
            <p:cNvPr id="3" name="Picture 3"/>
            <p:cNvPicPr>
              <a:picLocks noChangeAspect="1"/>
            </p:cNvPicPr>
            <p:nvPr/>
          </p:nvPicPr>
          <p:blipFill>
            <a:blip r:embed="rId5"/>
            <a:srcRect t="20872" b="20872"/>
            <a:stretch>
              <a:fillRect/>
            </a:stretch>
          </p:blipFill>
          <p:spPr>
            <a:xfrm>
              <a:off x="0" y="0"/>
              <a:ext cx="14515817" cy="5633913"/>
            </a:xfrm>
            <a:prstGeom prst="rect">
              <a:avLst/>
            </a:prstGeom>
          </p:spPr>
        </p:pic>
      </p:grpSp>
      <p:grpSp>
        <p:nvGrpSpPr>
          <p:cNvPr id="4" name="Group 4"/>
          <p:cNvGrpSpPr/>
          <p:nvPr/>
        </p:nvGrpSpPr>
        <p:grpSpPr>
          <a:xfrm>
            <a:off x="9663360" y="-5141"/>
            <a:ext cx="7595940" cy="10292141"/>
            <a:chOff x="0" y="0"/>
            <a:chExt cx="2000577" cy="2844092"/>
          </a:xfrm>
        </p:grpSpPr>
        <p:sp>
          <p:nvSpPr>
            <p:cNvPr id="5" name="Freeform 5"/>
            <p:cNvSpPr/>
            <p:nvPr/>
          </p:nvSpPr>
          <p:spPr>
            <a:xfrm>
              <a:off x="0" y="0"/>
              <a:ext cx="2000577" cy="2844092"/>
            </a:xfrm>
            <a:custGeom>
              <a:avLst/>
              <a:gdLst/>
              <a:ahLst/>
              <a:cxnLst/>
              <a:rect l="l" t="t" r="r" b="b"/>
              <a:pathLst>
                <a:path w="2000577" h="2844092">
                  <a:moveTo>
                    <a:pt x="0" y="0"/>
                  </a:moveTo>
                  <a:lnTo>
                    <a:pt x="2000577" y="0"/>
                  </a:lnTo>
                  <a:lnTo>
                    <a:pt x="2000577" y="2844092"/>
                  </a:lnTo>
                  <a:lnTo>
                    <a:pt x="0" y="2844092"/>
                  </a:lnTo>
                  <a:close/>
                </a:path>
              </a:pathLst>
            </a:custGeom>
            <a:solidFill>
              <a:srgbClr val="4139B2"/>
            </a:solidFill>
          </p:spPr>
          <p:txBody>
            <a:bodyPr/>
            <a:lstStyle/>
            <a:p>
              <a:endParaRPr lang="en-GB"/>
            </a:p>
          </p:txBody>
        </p:sp>
        <p:sp>
          <p:nvSpPr>
            <p:cNvPr id="6" name="TextBox 6"/>
            <p:cNvSpPr txBox="1"/>
            <p:nvPr/>
          </p:nvSpPr>
          <p:spPr>
            <a:xfrm>
              <a:off x="0" y="-47625"/>
              <a:ext cx="2000577" cy="2891717"/>
            </a:xfrm>
            <a:prstGeom prst="rect">
              <a:avLst/>
            </a:prstGeom>
          </p:spPr>
          <p:txBody>
            <a:bodyPr lIns="50800" tIns="50800" rIns="50800" bIns="50800" rtlCol="0" anchor="ctr"/>
            <a:lstStyle/>
            <a:p>
              <a:pPr algn="ctr">
                <a:lnSpc>
                  <a:spcPts val="2659"/>
                </a:lnSpc>
                <a:spcBef>
                  <a:spcPct val="0"/>
                </a:spcBef>
              </a:pPr>
              <a:endParaRPr/>
            </a:p>
          </p:txBody>
        </p:sp>
      </p:grpSp>
      <p:sp>
        <p:nvSpPr>
          <p:cNvPr id="7" name="TextBox 7"/>
          <p:cNvSpPr txBox="1"/>
          <p:nvPr/>
        </p:nvSpPr>
        <p:spPr>
          <a:xfrm>
            <a:off x="1028700" y="6143770"/>
            <a:ext cx="7768713" cy="923330"/>
          </a:xfrm>
          <a:prstGeom prst="rect">
            <a:avLst/>
          </a:prstGeom>
        </p:spPr>
        <p:txBody>
          <a:bodyPr lIns="0" tIns="0" rIns="0" bIns="0" rtlCol="0" anchor="t">
            <a:spAutoFit/>
          </a:bodyPr>
          <a:lstStyle/>
          <a:p>
            <a:pPr algn="l">
              <a:lnSpc>
                <a:spcPts val="7200"/>
              </a:lnSpc>
            </a:pPr>
            <a:r>
              <a:rPr lang="en-US" sz="8000" b="1" dirty="0">
                <a:solidFill>
                  <a:srgbClr val="070707"/>
                </a:solidFill>
                <a:latin typeface="Arial" pitchFamily="34" charset="0"/>
                <a:ea typeface="HK Grotesk Bold"/>
                <a:cs typeface="Arial" pitchFamily="34" charset="0"/>
                <a:sym typeface="HK Grotesk Bold"/>
              </a:rPr>
              <a:t>Policy</a:t>
            </a:r>
          </a:p>
        </p:txBody>
      </p:sp>
      <p:sp>
        <p:nvSpPr>
          <p:cNvPr id="14" name="Freeform 14"/>
          <p:cNvSpPr/>
          <p:nvPr/>
        </p:nvSpPr>
        <p:spPr>
          <a:xfrm rot="7325955">
            <a:off x="14793962" y="-1437368"/>
            <a:ext cx="3549475" cy="5411595"/>
          </a:xfrm>
          <a:custGeom>
            <a:avLst/>
            <a:gdLst/>
            <a:ahLst/>
            <a:cxnLst/>
            <a:rect l="l" t="t" r="r" b="b"/>
            <a:pathLst>
              <a:path w="3549475" h="9470718">
                <a:moveTo>
                  <a:pt x="0" y="0"/>
                </a:moveTo>
                <a:lnTo>
                  <a:pt x="3549474" y="0"/>
                </a:lnTo>
                <a:lnTo>
                  <a:pt x="3549474" y="9470718"/>
                </a:lnTo>
                <a:lnTo>
                  <a:pt x="0" y="947071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5" name="Freeform 15"/>
          <p:cNvSpPr/>
          <p:nvPr/>
        </p:nvSpPr>
        <p:spPr>
          <a:xfrm rot="-5400000" flipV="1">
            <a:off x="5351738" y="5326467"/>
            <a:ext cx="3275177" cy="8738836"/>
          </a:xfrm>
          <a:custGeom>
            <a:avLst/>
            <a:gdLst/>
            <a:ahLst/>
            <a:cxnLst/>
            <a:rect l="l" t="t" r="r" b="b"/>
            <a:pathLst>
              <a:path w="3275177" h="8738836">
                <a:moveTo>
                  <a:pt x="0" y="8738835"/>
                </a:moveTo>
                <a:lnTo>
                  <a:pt x="3275176" y="8738835"/>
                </a:lnTo>
                <a:lnTo>
                  <a:pt x="3275176" y="0"/>
                </a:lnTo>
                <a:lnTo>
                  <a:pt x="0" y="0"/>
                </a:lnTo>
                <a:lnTo>
                  <a:pt x="0" y="8738835"/>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6" name="Freeform 16"/>
          <p:cNvSpPr/>
          <p:nvPr/>
        </p:nvSpPr>
        <p:spPr>
          <a:xfrm rot="-5399999">
            <a:off x="1077254" y="8619364"/>
            <a:ext cx="590382" cy="687490"/>
          </a:xfrm>
          <a:custGeom>
            <a:avLst/>
            <a:gdLst/>
            <a:ahLst/>
            <a:cxnLst/>
            <a:rect l="l" t="t" r="r" b="b"/>
            <a:pathLst>
              <a:path w="590382" h="687490">
                <a:moveTo>
                  <a:pt x="0" y="0"/>
                </a:moveTo>
                <a:lnTo>
                  <a:pt x="590382" y="0"/>
                </a:lnTo>
                <a:lnTo>
                  <a:pt x="590382" y="687490"/>
                </a:lnTo>
                <a:lnTo>
                  <a:pt x="0" y="68749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graphicFrame>
        <p:nvGraphicFramePr>
          <p:cNvPr id="17" name="Diagram 16">
            <a:extLst>
              <a:ext uri="{FF2B5EF4-FFF2-40B4-BE49-F238E27FC236}">
                <a16:creationId xmlns:a16="http://schemas.microsoft.com/office/drawing/2014/main" id="{B706A61D-BF3C-8D69-46A7-95560D123B84}"/>
              </a:ext>
            </a:extLst>
          </p:cNvPr>
          <p:cNvGraphicFramePr/>
          <p:nvPr>
            <p:extLst>
              <p:ext uri="{D42A27DB-BD31-4B8C-83A1-F6EECF244321}">
                <p14:modId xmlns:p14="http://schemas.microsoft.com/office/powerpoint/2010/main" val="453474050"/>
              </p:ext>
            </p:extLst>
          </p:nvPr>
        </p:nvGraphicFramePr>
        <p:xfrm>
          <a:off x="9632611" y="342900"/>
          <a:ext cx="6934200" cy="9296400"/>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pic>
        <p:nvPicPr>
          <p:cNvPr id="8" name="Audio 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5"/>
          <a:stretch>
            <a:fillRect/>
          </a:stretch>
        </p:blipFill>
        <p:spPr>
          <a:xfrm>
            <a:off x="17526000" y="95250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7391"/>
    </mc:Choice>
    <mc:Fallback xmlns="">
      <p:transition spd="slow" advTm="473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3661983"/>
            <a:ext cx="18476703" cy="5596317"/>
            <a:chOff x="0" y="0"/>
            <a:chExt cx="4866292" cy="1473927"/>
          </a:xfrm>
        </p:grpSpPr>
        <p:sp>
          <p:nvSpPr>
            <p:cNvPr id="3" name="Freeform 3"/>
            <p:cNvSpPr/>
            <p:nvPr/>
          </p:nvSpPr>
          <p:spPr>
            <a:xfrm>
              <a:off x="0" y="0"/>
              <a:ext cx="4866292" cy="1473927"/>
            </a:xfrm>
            <a:custGeom>
              <a:avLst/>
              <a:gdLst/>
              <a:ahLst/>
              <a:cxnLst/>
              <a:rect l="l" t="t" r="r" b="b"/>
              <a:pathLst>
                <a:path w="4866292" h="1473927">
                  <a:moveTo>
                    <a:pt x="0" y="0"/>
                  </a:moveTo>
                  <a:lnTo>
                    <a:pt x="4866292" y="0"/>
                  </a:lnTo>
                  <a:lnTo>
                    <a:pt x="4866292" y="1473927"/>
                  </a:lnTo>
                  <a:lnTo>
                    <a:pt x="0" y="1473927"/>
                  </a:lnTo>
                  <a:close/>
                </a:path>
              </a:pathLst>
            </a:custGeom>
            <a:solidFill>
              <a:srgbClr val="4139B2"/>
            </a:solidFill>
          </p:spPr>
          <p:txBody>
            <a:bodyPr/>
            <a:lstStyle/>
            <a:p>
              <a:endParaRPr lang="en-GB"/>
            </a:p>
          </p:txBody>
        </p:sp>
        <p:sp>
          <p:nvSpPr>
            <p:cNvPr id="4" name="TextBox 4"/>
            <p:cNvSpPr txBox="1"/>
            <p:nvPr/>
          </p:nvSpPr>
          <p:spPr>
            <a:xfrm>
              <a:off x="0" y="-47625"/>
              <a:ext cx="4866292" cy="1521552"/>
            </a:xfrm>
            <a:prstGeom prst="rect">
              <a:avLst/>
            </a:prstGeom>
          </p:spPr>
          <p:txBody>
            <a:bodyPr lIns="50800" tIns="50800" rIns="50800" bIns="50800" rtlCol="0" anchor="ctr"/>
            <a:lstStyle/>
            <a:p>
              <a:pPr algn="ctr">
                <a:lnSpc>
                  <a:spcPts val="2659"/>
                </a:lnSpc>
                <a:spcBef>
                  <a:spcPct val="0"/>
                </a:spcBef>
              </a:pPr>
              <a:endParaRPr/>
            </a:p>
          </p:txBody>
        </p:sp>
      </p:grpSp>
      <p:sp>
        <p:nvSpPr>
          <p:cNvPr id="5" name="TextBox 5"/>
          <p:cNvSpPr txBox="1"/>
          <p:nvPr/>
        </p:nvSpPr>
        <p:spPr>
          <a:xfrm>
            <a:off x="1028699" y="1247774"/>
            <a:ext cx="11862019" cy="1846659"/>
          </a:xfrm>
          <a:prstGeom prst="rect">
            <a:avLst/>
          </a:prstGeom>
        </p:spPr>
        <p:txBody>
          <a:bodyPr lIns="0" tIns="0" rIns="0" bIns="0" rtlCol="0" anchor="t">
            <a:spAutoFit/>
          </a:bodyPr>
          <a:lstStyle/>
          <a:p>
            <a:pPr algn="l">
              <a:lnSpc>
                <a:spcPts val="7200"/>
              </a:lnSpc>
            </a:pPr>
            <a:r>
              <a:rPr lang="en-US" sz="7200" b="1" dirty="0">
                <a:solidFill>
                  <a:srgbClr val="070707"/>
                </a:solidFill>
                <a:latin typeface="Arial" pitchFamily="34" charset="0"/>
                <a:ea typeface="HK Grotesk Bold"/>
                <a:cs typeface="Arial" pitchFamily="34" charset="0"/>
                <a:sym typeface="HK Grotesk Bold"/>
              </a:rPr>
              <a:t>Challenges in Maintaining Independence</a:t>
            </a:r>
          </a:p>
        </p:txBody>
      </p:sp>
      <p:grpSp>
        <p:nvGrpSpPr>
          <p:cNvPr id="12" name="Group 12"/>
          <p:cNvGrpSpPr/>
          <p:nvPr/>
        </p:nvGrpSpPr>
        <p:grpSpPr>
          <a:xfrm>
            <a:off x="10957536" y="3661983"/>
            <a:ext cx="5818860" cy="5596317"/>
            <a:chOff x="0" y="0"/>
            <a:chExt cx="7758479" cy="7461755"/>
          </a:xfrm>
        </p:grpSpPr>
        <p:pic>
          <p:nvPicPr>
            <p:cNvPr id="13" name="Picture 13"/>
            <p:cNvPicPr>
              <a:picLocks noChangeAspect="1"/>
            </p:cNvPicPr>
            <p:nvPr/>
          </p:nvPicPr>
          <p:blipFill>
            <a:blip r:embed="rId5"/>
            <a:srcRect l="8669" r="31296" b="15090"/>
            <a:stretch>
              <a:fillRect/>
            </a:stretch>
          </p:blipFill>
          <p:spPr>
            <a:xfrm>
              <a:off x="0" y="0"/>
              <a:ext cx="7758479" cy="7461755"/>
            </a:xfrm>
            <a:prstGeom prst="rect">
              <a:avLst/>
            </a:prstGeom>
          </p:spPr>
        </p:pic>
      </p:grpSp>
      <p:sp>
        <p:nvSpPr>
          <p:cNvPr id="14" name="Freeform 14"/>
          <p:cNvSpPr/>
          <p:nvPr/>
        </p:nvSpPr>
        <p:spPr>
          <a:xfrm rot="-7189064" flipV="1">
            <a:off x="13647488" y="4367533"/>
            <a:ext cx="3275177" cy="8738836"/>
          </a:xfrm>
          <a:custGeom>
            <a:avLst/>
            <a:gdLst/>
            <a:ahLst/>
            <a:cxnLst/>
            <a:rect l="l" t="t" r="r" b="b"/>
            <a:pathLst>
              <a:path w="3275177" h="8738836">
                <a:moveTo>
                  <a:pt x="0" y="8738836"/>
                </a:moveTo>
                <a:lnTo>
                  <a:pt x="3275177" y="8738836"/>
                </a:lnTo>
                <a:lnTo>
                  <a:pt x="3275177" y="0"/>
                </a:lnTo>
                <a:lnTo>
                  <a:pt x="0" y="0"/>
                </a:lnTo>
                <a:lnTo>
                  <a:pt x="0" y="8738836"/>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5" name="Freeform 15"/>
          <p:cNvSpPr/>
          <p:nvPr/>
        </p:nvSpPr>
        <p:spPr>
          <a:xfrm rot="-5399999">
            <a:off x="15855736" y="1384828"/>
            <a:ext cx="850697" cy="990623"/>
          </a:xfrm>
          <a:custGeom>
            <a:avLst/>
            <a:gdLst/>
            <a:ahLst/>
            <a:cxnLst/>
            <a:rect l="l" t="t" r="r" b="b"/>
            <a:pathLst>
              <a:path w="850697" h="990623">
                <a:moveTo>
                  <a:pt x="0" y="0"/>
                </a:moveTo>
                <a:lnTo>
                  <a:pt x="850697" y="0"/>
                </a:lnTo>
                <a:lnTo>
                  <a:pt x="850697" y="990623"/>
                </a:lnTo>
                <a:lnTo>
                  <a:pt x="0" y="990623"/>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graphicFrame>
        <p:nvGraphicFramePr>
          <p:cNvPr id="16" name="Diagram 15">
            <a:extLst>
              <a:ext uri="{FF2B5EF4-FFF2-40B4-BE49-F238E27FC236}">
                <a16:creationId xmlns:a16="http://schemas.microsoft.com/office/drawing/2014/main" id="{2B40BD1F-9BC4-F0B3-0FBD-A196FB0C20FF}"/>
              </a:ext>
            </a:extLst>
          </p:cNvPr>
          <p:cNvGraphicFramePr/>
          <p:nvPr>
            <p:extLst>
              <p:ext uri="{D42A27DB-BD31-4B8C-83A1-F6EECF244321}">
                <p14:modId xmlns:p14="http://schemas.microsoft.com/office/powerpoint/2010/main" val="4099107254"/>
              </p:ext>
            </p:extLst>
          </p:nvPr>
        </p:nvGraphicFramePr>
        <p:xfrm>
          <a:off x="999671" y="2980287"/>
          <a:ext cx="8077200" cy="6778882"/>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5"/>
          <a:stretch>
            <a:fillRect/>
          </a:stretch>
        </p:blipFill>
        <p:spPr>
          <a:xfrm>
            <a:off x="17526000" y="95250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7361"/>
    </mc:Choice>
    <mc:Fallback xmlns="">
      <p:transition spd="slow" advTm="373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2065B1-D932-1293-66EF-B2BFB8CD8ECF}"/>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323172C8-C639-F36B-6E49-29EFFDA951C3}"/>
              </a:ext>
            </a:extLst>
          </p:cNvPr>
          <p:cNvGrpSpPr/>
          <p:nvPr/>
        </p:nvGrpSpPr>
        <p:grpSpPr>
          <a:xfrm>
            <a:off x="0" y="3661983"/>
            <a:ext cx="18476703" cy="5596317"/>
            <a:chOff x="0" y="0"/>
            <a:chExt cx="4866292" cy="1473927"/>
          </a:xfrm>
        </p:grpSpPr>
        <p:sp>
          <p:nvSpPr>
            <p:cNvPr id="3" name="Freeform 3">
              <a:extLst>
                <a:ext uri="{FF2B5EF4-FFF2-40B4-BE49-F238E27FC236}">
                  <a16:creationId xmlns:a16="http://schemas.microsoft.com/office/drawing/2014/main" id="{21267198-7215-DD18-6F91-5A0DF4CB6E05}"/>
                </a:ext>
              </a:extLst>
            </p:cNvPr>
            <p:cNvSpPr/>
            <p:nvPr/>
          </p:nvSpPr>
          <p:spPr>
            <a:xfrm>
              <a:off x="0" y="0"/>
              <a:ext cx="4866292" cy="1473927"/>
            </a:xfrm>
            <a:custGeom>
              <a:avLst/>
              <a:gdLst/>
              <a:ahLst/>
              <a:cxnLst/>
              <a:rect l="l" t="t" r="r" b="b"/>
              <a:pathLst>
                <a:path w="4866292" h="1473927">
                  <a:moveTo>
                    <a:pt x="0" y="0"/>
                  </a:moveTo>
                  <a:lnTo>
                    <a:pt x="4866292" y="0"/>
                  </a:lnTo>
                  <a:lnTo>
                    <a:pt x="4866292" y="1473927"/>
                  </a:lnTo>
                  <a:lnTo>
                    <a:pt x="0" y="1473927"/>
                  </a:lnTo>
                  <a:close/>
                </a:path>
              </a:pathLst>
            </a:custGeom>
            <a:solidFill>
              <a:srgbClr val="4139B2"/>
            </a:solidFill>
          </p:spPr>
          <p:txBody>
            <a:bodyPr/>
            <a:lstStyle/>
            <a:p>
              <a:endParaRPr lang="en-GB"/>
            </a:p>
          </p:txBody>
        </p:sp>
        <p:sp>
          <p:nvSpPr>
            <p:cNvPr id="4" name="TextBox 4">
              <a:extLst>
                <a:ext uri="{FF2B5EF4-FFF2-40B4-BE49-F238E27FC236}">
                  <a16:creationId xmlns:a16="http://schemas.microsoft.com/office/drawing/2014/main" id="{03C94AEB-7E43-EF91-E65C-5549A511860C}"/>
                </a:ext>
              </a:extLst>
            </p:cNvPr>
            <p:cNvSpPr txBox="1"/>
            <p:nvPr/>
          </p:nvSpPr>
          <p:spPr>
            <a:xfrm>
              <a:off x="0" y="-47625"/>
              <a:ext cx="4866292" cy="1521552"/>
            </a:xfrm>
            <a:prstGeom prst="rect">
              <a:avLst/>
            </a:prstGeom>
          </p:spPr>
          <p:txBody>
            <a:bodyPr lIns="50800" tIns="50800" rIns="50800" bIns="50800" rtlCol="0" anchor="ctr"/>
            <a:lstStyle/>
            <a:p>
              <a:pPr algn="ctr">
                <a:lnSpc>
                  <a:spcPts val="2659"/>
                </a:lnSpc>
                <a:spcBef>
                  <a:spcPct val="0"/>
                </a:spcBef>
              </a:pPr>
              <a:endParaRPr/>
            </a:p>
          </p:txBody>
        </p:sp>
      </p:grpSp>
      <p:sp>
        <p:nvSpPr>
          <p:cNvPr id="5" name="TextBox 5">
            <a:extLst>
              <a:ext uri="{FF2B5EF4-FFF2-40B4-BE49-F238E27FC236}">
                <a16:creationId xmlns:a16="http://schemas.microsoft.com/office/drawing/2014/main" id="{675A8873-6140-3F28-8A48-228801B9C8FA}"/>
              </a:ext>
            </a:extLst>
          </p:cNvPr>
          <p:cNvSpPr txBox="1"/>
          <p:nvPr/>
        </p:nvSpPr>
        <p:spPr>
          <a:xfrm>
            <a:off x="1028700" y="1247775"/>
            <a:ext cx="11862019" cy="1846659"/>
          </a:xfrm>
          <a:prstGeom prst="rect">
            <a:avLst/>
          </a:prstGeom>
        </p:spPr>
        <p:txBody>
          <a:bodyPr lIns="0" tIns="0" rIns="0" bIns="0" rtlCol="0" anchor="t">
            <a:spAutoFit/>
          </a:bodyPr>
          <a:lstStyle/>
          <a:p>
            <a:pPr algn="l">
              <a:lnSpc>
                <a:spcPts val="7200"/>
              </a:lnSpc>
            </a:pPr>
            <a:r>
              <a:rPr lang="en-US" sz="7200" b="1" dirty="0">
                <a:solidFill>
                  <a:srgbClr val="070707"/>
                </a:solidFill>
                <a:latin typeface="Arial" pitchFamily="34" charset="0"/>
                <a:ea typeface="HK Grotesk Bold"/>
                <a:cs typeface="Arial" pitchFamily="34" charset="0"/>
                <a:sym typeface="HK Grotesk Bold"/>
              </a:rPr>
              <a:t>Challenges in Maintaining Functional Ability</a:t>
            </a:r>
          </a:p>
        </p:txBody>
      </p:sp>
      <p:grpSp>
        <p:nvGrpSpPr>
          <p:cNvPr id="12" name="Group 12">
            <a:extLst>
              <a:ext uri="{FF2B5EF4-FFF2-40B4-BE49-F238E27FC236}">
                <a16:creationId xmlns:a16="http://schemas.microsoft.com/office/drawing/2014/main" id="{70B07C72-C184-C50C-05B7-CE9A33E66E4F}"/>
              </a:ext>
            </a:extLst>
          </p:cNvPr>
          <p:cNvGrpSpPr/>
          <p:nvPr/>
        </p:nvGrpSpPr>
        <p:grpSpPr>
          <a:xfrm>
            <a:off x="10957536" y="3661983"/>
            <a:ext cx="5818860" cy="5596317"/>
            <a:chOff x="0" y="0"/>
            <a:chExt cx="7758479" cy="7461755"/>
          </a:xfrm>
        </p:grpSpPr>
        <p:pic>
          <p:nvPicPr>
            <p:cNvPr id="13" name="Picture 13">
              <a:extLst>
                <a:ext uri="{FF2B5EF4-FFF2-40B4-BE49-F238E27FC236}">
                  <a16:creationId xmlns:a16="http://schemas.microsoft.com/office/drawing/2014/main" id="{99C85B3C-9E2C-0C1E-4003-B678B59C4972}"/>
                </a:ext>
              </a:extLst>
            </p:cNvPr>
            <p:cNvPicPr>
              <a:picLocks noChangeAspect="1"/>
            </p:cNvPicPr>
            <p:nvPr/>
          </p:nvPicPr>
          <p:blipFill>
            <a:blip r:embed="rId5"/>
            <a:srcRect l="8669" r="31296" b="15090"/>
            <a:stretch>
              <a:fillRect/>
            </a:stretch>
          </p:blipFill>
          <p:spPr>
            <a:xfrm>
              <a:off x="0" y="0"/>
              <a:ext cx="7758479" cy="7461755"/>
            </a:xfrm>
            <a:prstGeom prst="rect">
              <a:avLst/>
            </a:prstGeom>
          </p:spPr>
        </p:pic>
      </p:grpSp>
      <p:sp>
        <p:nvSpPr>
          <p:cNvPr id="14" name="Freeform 14">
            <a:extLst>
              <a:ext uri="{FF2B5EF4-FFF2-40B4-BE49-F238E27FC236}">
                <a16:creationId xmlns:a16="http://schemas.microsoft.com/office/drawing/2014/main" id="{99E93EDE-F8DD-6B94-8D59-15EE818F04AE}"/>
              </a:ext>
            </a:extLst>
          </p:cNvPr>
          <p:cNvSpPr/>
          <p:nvPr/>
        </p:nvSpPr>
        <p:spPr>
          <a:xfrm rot="-7189064" flipV="1">
            <a:off x="13647488" y="4367533"/>
            <a:ext cx="3275177" cy="8738836"/>
          </a:xfrm>
          <a:custGeom>
            <a:avLst/>
            <a:gdLst/>
            <a:ahLst/>
            <a:cxnLst/>
            <a:rect l="l" t="t" r="r" b="b"/>
            <a:pathLst>
              <a:path w="3275177" h="8738836">
                <a:moveTo>
                  <a:pt x="0" y="8738836"/>
                </a:moveTo>
                <a:lnTo>
                  <a:pt x="3275177" y="8738836"/>
                </a:lnTo>
                <a:lnTo>
                  <a:pt x="3275177" y="0"/>
                </a:lnTo>
                <a:lnTo>
                  <a:pt x="0" y="0"/>
                </a:lnTo>
                <a:lnTo>
                  <a:pt x="0" y="8738836"/>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5" name="Freeform 15">
            <a:extLst>
              <a:ext uri="{FF2B5EF4-FFF2-40B4-BE49-F238E27FC236}">
                <a16:creationId xmlns:a16="http://schemas.microsoft.com/office/drawing/2014/main" id="{97ACAECC-47F4-A54F-33C8-E0A2288FD07E}"/>
              </a:ext>
            </a:extLst>
          </p:cNvPr>
          <p:cNvSpPr/>
          <p:nvPr/>
        </p:nvSpPr>
        <p:spPr>
          <a:xfrm rot="-5399999">
            <a:off x="15855736" y="1384828"/>
            <a:ext cx="850697" cy="990623"/>
          </a:xfrm>
          <a:custGeom>
            <a:avLst/>
            <a:gdLst/>
            <a:ahLst/>
            <a:cxnLst/>
            <a:rect l="l" t="t" r="r" b="b"/>
            <a:pathLst>
              <a:path w="850697" h="990623">
                <a:moveTo>
                  <a:pt x="0" y="0"/>
                </a:moveTo>
                <a:lnTo>
                  <a:pt x="850697" y="0"/>
                </a:lnTo>
                <a:lnTo>
                  <a:pt x="850697" y="990623"/>
                </a:lnTo>
                <a:lnTo>
                  <a:pt x="0" y="990623"/>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graphicFrame>
        <p:nvGraphicFramePr>
          <p:cNvPr id="16" name="Diagram 15">
            <a:extLst>
              <a:ext uri="{FF2B5EF4-FFF2-40B4-BE49-F238E27FC236}">
                <a16:creationId xmlns:a16="http://schemas.microsoft.com/office/drawing/2014/main" id="{C54F512B-1B38-9395-6AAF-14AC3ECB9F49}"/>
              </a:ext>
            </a:extLst>
          </p:cNvPr>
          <p:cNvGraphicFramePr/>
          <p:nvPr>
            <p:extLst>
              <p:ext uri="{D42A27DB-BD31-4B8C-83A1-F6EECF244321}">
                <p14:modId xmlns:p14="http://schemas.microsoft.com/office/powerpoint/2010/main" val="2755391513"/>
              </p:ext>
            </p:extLst>
          </p:nvPr>
        </p:nvGraphicFramePr>
        <p:xfrm>
          <a:off x="999671" y="2980287"/>
          <a:ext cx="8077200" cy="6778882"/>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5"/>
          <a:stretch>
            <a:fillRect/>
          </a:stretch>
        </p:blipFill>
        <p:spPr>
          <a:xfrm>
            <a:off x="17526000" y="9525000"/>
            <a:ext cx="609600" cy="609600"/>
          </a:xfrm>
          <a:prstGeom prst="rect">
            <a:avLst/>
          </a:prstGeom>
        </p:spPr>
      </p:pic>
    </p:spTree>
    <p:extLst>
      <p:ext uri="{BB962C8B-B14F-4D97-AF65-F5344CB8AC3E}">
        <p14:creationId xmlns:p14="http://schemas.microsoft.com/office/powerpoint/2010/main" val="3576560394"/>
      </p:ext>
    </p:extLst>
  </p:cSld>
  <p:clrMapOvr>
    <a:masterClrMapping/>
  </p:clrMapOvr>
  <mc:AlternateContent xmlns:mc="http://schemas.openxmlformats.org/markup-compatibility/2006" xmlns:p14="http://schemas.microsoft.com/office/powerpoint/2010/main">
    <mc:Choice Requires="p14">
      <p:transition spd="slow" p14:dur="2000" advTm="43534"/>
    </mc:Choice>
    <mc:Fallback xmlns="">
      <p:transition spd="slow" advTm="435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43481" y="4922090"/>
            <a:ext cx="18531481" cy="5364910"/>
            <a:chOff x="0" y="0"/>
            <a:chExt cx="24708641" cy="7153214"/>
          </a:xfrm>
        </p:grpSpPr>
        <p:pic>
          <p:nvPicPr>
            <p:cNvPr id="3" name="Picture 3"/>
            <p:cNvPicPr>
              <a:picLocks noChangeAspect="1"/>
            </p:cNvPicPr>
            <p:nvPr/>
          </p:nvPicPr>
          <p:blipFill>
            <a:blip r:embed="rId5"/>
            <a:srcRect t="38626" b="17920"/>
            <a:stretch>
              <a:fillRect/>
            </a:stretch>
          </p:blipFill>
          <p:spPr>
            <a:xfrm>
              <a:off x="0" y="0"/>
              <a:ext cx="24708641" cy="7153214"/>
            </a:xfrm>
            <a:prstGeom prst="rect">
              <a:avLst/>
            </a:prstGeom>
          </p:spPr>
        </p:pic>
      </p:grpSp>
      <p:grpSp>
        <p:nvGrpSpPr>
          <p:cNvPr id="4" name="Group 4"/>
          <p:cNvGrpSpPr/>
          <p:nvPr/>
        </p:nvGrpSpPr>
        <p:grpSpPr>
          <a:xfrm>
            <a:off x="1363485" y="3804550"/>
            <a:ext cx="15317547" cy="6208155"/>
            <a:chOff x="0" y="0"/>
            <a:chExt cx="4034251" cy="1635070"/>
          </a:xfrm>
        </p:grpSpPr>
        <p:sp>
          <p:nvSpPr>
            <p:cNvPr id="5" name="Freeform 5"/>
            <p:cNvSpPr/>
            <p:nvPr/>
          </p:nvSpPr>
          <p:spPr>
            <a:xfrm>
              <a:off x="0" y="0"/>
              <a:ext cx="4034251" cy="1635070"/>
            </a:xfrm>
            <a:custGeom>
              <a:avLst/>
              <a:gdLst/>
              <a:ahLst/>
              <a:cxnLst/>
              <a:rect l="l" t="t" r="r" b="b"/>
              <a:pathLst>
                <a:path w="4034251" h="1635070">
                  <a:moveTo>
                    <a:pt x="0" y="0"/>
                  </a:moveTo>
                  <a:lnTo>
                    <a:pt x="4034251" y="0"/>
                  </a:lnTo>
                  <a:lnTo>
                    <a:pt x="4034251" y="1635070"/>
                  </a:lnTo>
                  <a:lnTo>
                    <a:pt x="0" y="1635070"/>
                  </a:lnTo>
                  <a:close/>
                </a:path>
              </a:pathLst>
            </a:custGeom>
            <a:solidFill>
              <a:srgbClr val="4139B2"/>
            </a:solidFill>
          </p:spPr>
          <p:txBody>
            <a:bodyPr/>
            <a:lstStyle/>
            <a:p>
              <a:endParaRPr lang="en-GB"/>
            </a:p>
          </p:txBody>
        </p:sp>
        <p:sp>
          <p:nvSpPr>
            <p:cNvPr id="6" name="TextBox 6"/>
            <p:cNvSpPr txBox="1"/>
            <p:nvPr/>
          </p:nvSpPr>
          <p:spPr>
            <a:xfrm>
              <a:off x="0" y="-47625"/>
              <a:ext cx="4034251" cy="1682695"/>
            </a:xfrm>
            <a:prstGeom prst="rect">
              <a:avLst/>
            </a:prstGeom>
          </p:spPr>
          <p:txBody>
            <a:bodyPr lIns="50800" tIns="50800" rIns="50800" bIns="50800" rtlCol="0" anchor="ctr"/>
            <a:lstStyle/>
            <a:p>
              <a:pPr algn="ctr">
                <a:lnSpc>
                  <a:spcPts val="2659"/>
                </a:lnSpc>
                <a:spcBef>
                  <a:spcPct val="0"/>
                </a:spcBef>
              </a:pPr>
              <a:endParaRPr/>
            </a:p>
          </p:txBody>
        </p:sp>
      </p:grpSp>
      <p:grpSp>
        <p:nvGrpSpPr>
          <p:cNvPr id="7" name="Group 7"/>
          <p:cNvGrpSpPr/>
          <p:nvPr/>
        </p:nvGrpSpPr>
        <p:grpSpPr>
          <a:xfrm>
            <a:off x="1969402" y="3804550"/>
            <a:ext cx="377377" cy="2012647"/>
            <a:chOff x="0" y="0"/>
            <a:chExt cx="99392" cy="530080"/>
          </a:xfrm>
        </p:grpSpPr>
        <p:sp>
          <p:nvSpPr>
            <p:cNvPr id="8" name="Freeform 8"/>
            <p:cNvSpPr/>
            <p:nvPr/>
          </p:nvSpPr>
          <p:spPr>
            <a:xfrm>
              <a:off x="0" y="0"/>
              <a:ext cx="99392" cy="530080"/>
            </a:xfrm>
            <a:custGeom>
              <a:avLst/>
              <a:gdLst/>
              <a:ahLst/>
              <a:cxnLst/>
              <a:rect l="l" t="t" r="r" b="b"/>
              <a:pathLst>
                <a:path w="99392" h="530080">
                  <a:moveTo>
                    <a:pt x="0" y="0"/>
                  </a:moveTo>
                  <a:lnTo>
                    <a:pt x="99392" y="0"/>
                  </a:lnTo>
                  <a:lnTo>
                    <a:pt x="99392" y="530080"/>
                  </a:lnTo>
                  <a:lnTo>
                    <a:pt x="0" y="530080"/>
                  </a:lnTo>
                  <a:close/>
                </a:path>
              </a:pathLst>
            </a:custGeom>
            <a:solidFill>
              <a:srgbClr val="070707"/>
            </a:solidFill>
          </p:spPr>
          <p:txBody>
            <a:bodyPr/>
            <a:lstStyle/>
            <a:p>
              <a:endParaRPr lang="en-GB"/>
            </a:p>
          </p:txBody>
        </p:sp>
        <p:sp>
          <p:nvSpPr>
            <p:cNvPr id="9" name="TextBox 9"/>
            <p:cNvSpPr txBox="1"/>
            <p:nvPr/>
          </p:nvSpPr>
          <p:spPr>
            <a:xfrm>
              <a:off x="0" y="-47625"/>
              <a:ext cx="99392" cy="577705"/>
            </a:xfrm>
            <a:prstGeom prst="rect">
              <a:avLst/>
            </a:prstGeom>
          </p:spPr>
          <p:txBody>
            <a:bodyPr lIns="50800" tIns="50800" rIns="50800" bIns="50800" rtlCol="0" anchor="ctr"/>
            <a:lstStyle/>
            <a:p>
              <a:pPr algn="ctr">
                <a:lnSpc>
                  <a:spcPts val="2659"/>
                </a:lnSpc>
              </a:pPr>
              <a:endParaRPr/>
            </a:p>
          </p:txBody>
        </p:sp>
      </p:grpSp>
      <p:sp>
        <p:nvSpPr>
          <p:cNvPr id="10" name="TextBox 10"/>
          <p:cNvSpPr txBox="1"/>
          <p:nvPr/>
        </p:nvSpPr>
        <p:spPr>
          <a:xfrm>
            <a:off x="1995704" y="1449944"/>
            <a:ext cx="9460598" cy="923330"/>
          </a:xfrm>
          <a:prstGeom prst="rect">
            <a:avLst/>
          </a:prstGeom>
        </p:spPr>
        <p:txBody>
          <a:bodyPr wrap="square" lIns="0" tIns="0" rIns="0" bIns="0" rtlCol="0" anchor="t">
            <a:spAutoFit/>
          </a:bodyPr>
          <a:lstStyle/>
          <a:p>
            <a:pPr algn="l">
              <a:lnSpc>
                <a:spcPts val="7200"/>
              </a:lnSpc>
            </a:pPr>
            <a:r>
              <a:rPr lang="en-US" sz="8000" b="1" dirty="0">
                <a:solidFill>
                  <a:srgbClr val="070707"/>
                </a:solidFill>
                <a:latin typeface="Arial" pitchFamily="34" charset="0"/>
                <a:ea typeface="HK Grotesk Bold"/>
                <a:cs typeface="Arial" pitchFamily="34" charset="0"/>
                <a:sym typeface="HK Grotesk Bold"/>
              </a:rPr>
              <a:t>Recommendation 1</a:t>
            </a:r>
          </a:p>
        </p:txBody>
      </p:sp>
      <p:sp>
        <p:nvSpPr>
          <p:cNvPr id="12" name="TextBox 12"/>
          <p:cNvSpPr txBox="1"/>
          <p:nvPr/>
        </p:nvSpPr>
        <p:spPr>
          <a:xfrm>
            <a:off x="3136255" y="5174527"/>
            <a:ext cx="5226818" cy="3046988"/>
          </a:xfrm>
          <a:prstGeom prst="rect">
            <a:avLst/>
          </a:prstGeom>
        </p:spPr>
        <p:txBody>
          <a:bodyPr lIns="0" tIns="0" rIns="0" bIns="0" rtlCol="0" anchor="t">
            <a:spAutoFit/>
          </a:bodyPr>
          <a:lstStyle/>
          <a:p>
            <a:r>
              <a:rPr lang="en-US" sz="3600" dirty="0">
                <a:solidFill>
                  <a:schemeClr val="bg1"/>
                </a:solidFill>
              </a:rPr>
              <a:t>Introduce ongoing employee education in enabling and rehabilitation-based care </a:t>
            </a:r>
            <a:r>
              <a:rPr lang="en-US" sz="3600" dirty="0" err="1">
                <a:solidFill>
                  <a:schemeClr val="bg1"/>
                </a:solidFill>
              </a:rPr>
              <a:t>practises</a:t>
            </a:r>
            <a:r>
              <a:rPr lang="en-US" sz="3600" dirty="0">
                <a:solidFill>
                  <a:schemeClr val="bg1"/>
                </a:solidFill>
              </a:rPr>
              <a:t> in adult care.</a:t>
            </a:r>
            <a:endParaRPr lang="x-none" sz="3600" dirty="0">
              <a:solidFill>
                <a:schemeClr val="bg1"/>
              </a:solidFill>
            </a:endParaRPr>
          </a:p>
          <a:p>
            <a:endParaRPr lang="x-none" dirty="0"/>
          </a:p>
        </p:txBody>
      </p:sp>
      <p:sp>
        <p:nvSpPr>
          <p:cNvPr id="18" name="TextBox 18"/>
          <p:cNvSpPr txBox="1"/>
          <p:nvPr/>
        </p:nvSpPr>
        <p:spPr>
          <a:xfrm>
            <a:off x="9957598" y="4264858"/>
            <a:ext cx="6171710" cy="4431983"/>
          </a:xfrm>
          <a:prstGeom prst="rect">
            <a:avLst/>
          </a:prstGeom>
        </p:spPr>
        <p:txBody>
          <a:bodyPr wrap="square" lIns="0" tIns="0" rIns="0" bIns="0" rtlCol="0" anchor="t">
            <a:spAutoFit/>
          </a:bodyPr>
          <a:lstStyle/>
          <a:p>
            <a:r>
              <a:rPr lang="en-US" sz="3600" dirty="0">
                <a:solidFill>
                  <a:schemeClr val="bg1"/>
                </a:solidFill>
              </a:rPr>
              <a:t>Promote involvement of residents in day-to-day activities </a:t>
            </a:r>
            <a:r>
              <a:rPr lang="en-GB" sz="3600" dirty="0">
                <a:solidFill>
                  <a:schemeClr val="bg1"/>
                </a:solidFill>
              </a:rPr>
              <a:t>(</a:t>
            </a:r>
            <a:r>
              <a:rPr lang="en-GB" sz="3600" dirty="0" err="1">
                <a:solidFill>
                  <a:schemeClr val="bg1"/>
                </a:solidFill>
              </a:rPr>
              <a:t>Chaughule</a:t>
            </a:r>
            <a:r>
              <a:rPr lang="en-GB" sz="3600" dirty="0">
                <a:solidFill>
                  <a:schemeClr val="bg1"/>
                </a:solidFill>
              </a:rPr>
              <a:t> and </a:t>
            </a:r>
            <a:r>
              <a:rPr lang="en-GB" sz="3600" dirty="0" err="1">
                <a:solidFill>
                  <a:schemeClr val="bg1"/>
                </a:solidFill>
              </a:rPr>
              <a:t>Bhonde</a:t>
            </a:r>
            <a:r>
              <a:rPr lang="en-GB" sz="3600" dirty="0">
                <a:solidFill>
                  <a:schemeClr val="bg1"/>
                </a:solidFill>
              </a:rPr>
              <a:t>, 2025)</a:t>
            </a:r>
            <a:r>
              <a:rPr lang="en-US" sz="3600" dirty="0">
                <a:solidFill>
                  <a:schemeClr val="bg1"/>
                </a:solidFill>
              </a:rPr>
              <a:t>. </a:t>
            </a:r>
          </a:p>
          <a:p>
            <a:r>
              <a:rPr lang="en-US" sz="3600" dirty="0">
                <a:solidFill>
                  <a:schemeClr val="bg1"/>
                </a:solidFill>
              </a:rPr>
              <a:t>The staff training based on rehabilitation meets the activities theory and the principle of wellbeing mentioned in the Care Act 2014.</a:t>
            </a:r>
            <a:endParaRPr lang="x-none" sz="3600" dirty="0">
              <a:solidFill>
                <a:schemeClr val="bg1"/>
              </a:solidFill>
            </a:endParaRPr>
          </a:p>
        </p:txBody>
      </p:sp>
      <p:grpSp>
        <p:nvGrpSpPr>
          <p:cNvPr id="19" name="Group 19"/>
          <p:cNvGrpSpPr/>
          <p:nvPr/>
        </p:nvGrpSpPr>
        <p:grpSpPr>
          <a:xfrm>
            <a:off x="1969402" y="6421022"/>
            <a:ext cx="377377" cy="2012647"/>
            <a:chOff x="0" y="0"/>
            <a:chExt cx="99392" cy="530080"/>
          </a:xfrm>
        </p:grpSpPr>
        <p:sp>
          <p:nvSpPr>
            <p:cNvPr id="20" name="Freeform 20"/>
            <p:cNvSpPr/>
            <p:nvPr/>
          </p:nvSpPr>
          <p:spPr>
            <a:xfrm>
              <a:off x="0" y="0"/>
              <a:ext cx="99392" cy="530080"/>
            </a:xfrm>
            <a:custGeom>
              <a:avLst/>
              <a:gdLst/>
              <a:ahLst/>
              <a:cxnLst/>
              <a:rect l="l" t="t" r="r" b="b"/>
              <a:pathLst>
                <a:path w="99392" h="530080">
                  <a:moveTo>
                    <a:pt x="0" y="0"/>
                  </a:moveTo>
                  <a:lnTo>
                    <a:pt x="99392" y="0"/>
                  </a:lnTo>
                  <a:lnTo>
                    <a:pt x="99392" y="530080"/>
                  </a:lnTo>
                  <a:lnTo>
                    <a:pt x="0" y="530080"/>
                  </a:lnTo>
                  <a:close/>
                </a:path>
              </a:pathLst>
            </a:custGeom>
            <a:solidFill>
              <a:srgbClr val="070707"/>
            </a:solidFill>
          </p:spPr>
          <p:txBody>
            <a:bodyPr/>
            <a:lstStyle/>
            <a:p>
              <a:endParaRPr lang="en-GB"/>
            </a:p>
          </p:txBody>
        </p:sp>
        <p:sp>
          <p:nvSpPr>
            <p:cNvPr id="21" name="TextBox 21"/>
            <p:cNvSpPr txBox="1"/>
            <p:nvPr/>
          </p:nvSpPr>
          <p:spPr>
            <a:xfrm>
              <a:off x="0" y="-47625"/>
              <a:ext cx="99392" cy="577705"/>
            </a:xfrm>
            <a:prstGeom prst="rect">
              <a:avLst/>
            </a:prstGeom>
          </p:spPr>
          <p:txBody>
            <a:bodyPr lIns="50800" tIns="50800" rIns="50800" bIns="50800" rtlCol="0" anchor="ctr"/>
            <a:lstStyle/>
            <a:p>
              <a:pPr algn="ctr">
                <a:lnSpc>
                  <a:spcPts val="2659"/>
                </a:lnSpc>
              </a:pPr>
              <a:endParaRPr/>
            </a:p>
          </p:txBody>
        </p:sp>
      </p:grpSp>
      <p:sp>
        <p:nvSpPr>
          <p:cNvPr id="22" name="Freeform 22"/>
          <p:cNvSpPr/>
          <p:nvPr/>
        </p:nvSpPr>
        <p:spPr>
          <a:xfrm rot="7325955">
            <a:off x="-1385557" y="5101580"/>
            <a:ext cx="3549475" cy="9470718"/>
          </a:xfrm>
          <a:custGeom>
            <a:avLst/>
            <a:gdLst/>
            <a:ahLst/>
            <a:cxnLst/>
            <a:rect l="l" t="t" r="r" b="b"/>
            <a:pathLst>
              <a:path w="3549475" h="9470718">
                <a:moveTo>
                  <a:pt x="0" y="0"/>
                </a:moveTo>
                <a:lnTo>
                  <a:pt x="3549475" y="0"/>
                </a:lnTo>
                <a:lnTo>
                  <a:pt x="3549475" y="9470718"/>
                </a:lnTo>
                <a:lnTo>
                  <a:pt x="0" y="947071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3" name="Freeform 23"/>
          <p:cNvSpPr/>
          <p:nvPr/>
        </p:nvSpPr>
        <p:spPr>
          <a:xfrm rot="7325955">
            <a:off x="11670449" y="-5181056"/>
            <a:ext cx="4654635" cy="12419511"/>
          </a:xfrm>
          <a:custGeom>
            <a:avLst/>
            <a:gdLst/>
            <a:ahLst/>
            <a:cxnLst/>
            <a:rect l="l" t="t" r="r" b="b"/>
            <a:pathLst>
              <a:path w="4654635" h="12419511">
                <a:moveTo>
                  <a:pt x="0" y="0"/>
                </a:moveTo>
                <a:lnTo>
                  <a:pt x="4654635" y="0"/>
                </a:lnTo>
                <a:lnTo>
                  <a:pt x="4654635" y="12419512"/>
                </a:lnTo>
                <a:lnTo>
                  <a:pt x="0" y="1241951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grpSp>
        <p:nvGrpSpPr>
          <p:cNvPr id="24" name="Group 24"/>
          <p:cNvGrpSpPr/>
          <p:nvPr/>
        </p:nvGrpSpPr>
        <p:grpSpPr>
          <a:xfrm>
            <a:off x="9125624" y="3804550"/>
            <a:ext cx="377377" cy="2012647"/>
            <a:chOff x="0" y="0"/>
            <a:chExt cx="99392" cy="530080"/>
          </a:xfrm>
        </p:grpSpPr>
        <p:sp>
          <p:nvSpPr>
            <p:cNvPr id="25" name="Freeform 25"/>
            <p:cNvSpPr/>
            <p:nvPr/>
          </p:nvSpPr>
          <p:spPr>
            <a:xfrm>
              <a:off x="0" y="0"/>
              <a:ext cx="99392" cy="530080"/>
            </a:xfrm>
            <a:custGeom>
              <a:avLst/>
              <a:gdLst/>
              <a:ahLst/>
              <a:cxnLst/>
              <a:rect l="l" t="t" r="r" b="b"/>
              <a:pathLst>
                <a:path w="99392" h="530080">
                  <a:moveTo>
                    <a:pt x="0" y="0"/>
                  </a:moveTo>
                  <a:lnTo>
                    <a:pt x="99392" y="0"/>
                  </a:lnTo>
                  <a:lnTo>
                    <a:pt x="99392" y="530080"/>
                  </a:lnTo>
                  <a:lnTo>
                    <a:pt x="0" y="530080"/>
                  </a:lnTo>
                  <a:close/>
                </a:path>
              </a:pathLst>
            </a:custGeom>
            <a:solidFill>
              <a:srgbClr val="070707"/>
            </a:solidFill>
          </p:spPr>
          <p:txBody>
            <a:bodyPr/>
            <a:lstStyle/>
            <a:p>
              <a:endParaRPr lang="en-GB"/>
            </a:p>
          </p:txBody>
        </p:sp>
        <p:sp>
          <p:nvSpPr>
            <p:cNvPr id="26" name="TextBox 26"/>
            <p:cNvSpPr txBox="1"/>
            <p:nvPr/>
          </p:nvSpPr>
          <p:spPr>
            <a:xfrm>
              <a:off x="0" y="-47625"/>
              <a:ext cx="99392" cy="577705"/>
            </a:xfrm>
            <a:prstGeom prst="rect">
              <a:avLst/>
            </a:prstGeom>
          </p:spPr>
          <p:txBody>
            <a:bodyPr lIns="50800" tIns="50800" rIns="50800" bIns="50800" rtlCol="0" anchor="ctr"/>
            <a:lstStyle/>
            <a:p>
              <a:pPr algn="ctr">
                <a:lnSpc>
                  <a:spcPts val="2659"/>
                </a:lnSpc>
              </a:pPr>
              <a:endParaRPr/>
            </a:p>
          </p:txBody>
        </p:sp>
      </p:grpSp>
      <p:grpSp>
        <p:nvGrpSpPr>
          <p:cNvPr id="27" name="Group 27"/>
          <p:cNvGrpSpPr/>
          <p:nvPr/>
        </p:nvGrpSpPr>
        <p:grpSpPr>
          <a:xfrm>
            <a:off x="9125624" y="6421022"/>
            <a:ext cx="377377" cy="2012647"/>
            <a:chOff x="0" y="0"/>
            <a:chExt cx="99392" cy="530080"/>
          </a:xfrm>
        </p:grpSpPr>
        <p:sp>
          <p:nvSpPr>
            <p:cNvPr id="28" name="Freeform 28"/>
            <p:cNvSpPr/>
            <p:nvPr/>
          </p:nvSpPr>
          <p:spPr>
            <a:xfrm>
              <a:off x="0" y="0"/>
              <a:ext cx="99392" cy="530080"/>
            </a:xfrm>
            <a:custGeom>
              <a:avLst/>
              <a:gdLst/>
              <a:ahLst/>
              <a:cxnLst/>
              <a:rect l="l" t="t" r="r" b="b"/>
              <a:pathLst>
                <a:path w="99392" h="530080">
                  <a:moveTo>
                    <a:pt x="0" y="0"/>
                  </a:moveTo>
                  <a:lnTo>
                    <a:pt x="99392" y="0"/>
                  </a:lnTo>
                  <a:lnTo>
                    <a:pt x="99392" y="530080"/>
                  </a:lnTo>
                  <a:lnTo>
                    <a:pt x="0" y="530080"/>
                  </a:lnTo>
                  <a:close/>
                </a:path>
              </a:pathLst>
            </a:custGeom>
            <a:solidFill>
              <a:srgbClr val="070707"/>
            </a:solidFill>
          </p:spPr>
          <p:txBody>
            <a:bodyPr/>
            <a:lstStyle/>
            <a:p>
              <a:endParaRPr lang="en-GB"/>
            </a:p>
          </p:txBody>
        </p:sp>
        <p:sp>
          <p:nvSpPr>
            <p:cNvPr id="29" name="TextBox 29"/>
            <p:cNvSpPr txBox="1"/>
            <p:nvPr/>
          </p:nvSpPr>
          <p:spPr>
            <a:xfrm>
              <a:off x="0" y="-47625"/>
              <a:ext cx="99392" cy="577705"/>
            </a:xfrm>
            <a:prstGeom prst="rect">
              <a:avLst/>
            </a:prstGeom>
          </p:spPr>
          <p:txBody>
            <a:bodyPr lIns="50800" tIns="50800" rIns="50800" bIns="50800" rtlCol="0" anchor="ctr"/>
            <a:lstStyle/>
            <a:p>
              <a:pPr algn="ctr">
                <a:lnSpc>
                  <a:spcPts val="2659"/>
                </a:lnSpc>
              </a:pPr>
              <a:endParaRPr/>
            </a:p>
          </p:txBody>
        </p:sp>
      </p:grpSp>
      <p:pic>
        <p:nvPicPr>
          <p:cNvPr id="13" name="Audio 1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7526000" y="95250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8047"/>
    </mc:Choice>
    <mc:Fallback xmlns="">
      <p:transition spd="slow" advTm="280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F8621D-CCF2-807E-F817-DD0373E45995}"/>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59DB8837-0947-3543-6A7D-8B60D02666E6}"/>
              </a:ext>
            </a:extLst>
          </p:cNvPr>
          <p:cNvGrpSpPr/>
          <p:nvPr/>
        </p:nvGrpSpPr>
        <p:grpSpPr>
          <a:xfrm>
            <a:off x="-243481" y="4922090"/>
            <a:ext cx="18531481" cy="5364910"/>
            <a:chOff x="0" y="0"/>
            <a:chExt cx="24708641" cy="7153214"/>
          </a:xfrm>
        </p:grpSpPr>
        <p:pic>
          <p:nvPicPr>
            <p:cNvPr id="3" name="Picture 3">
              <a:extLst>
                <a:ext uri="{FF2B5EF4-FFF2-40B4-BE49-F238E27FC236}">
                  <a16:creationId xmlns:a16="http://schemas.microsoft.com/office/drawing/2014/main" id="{5952B25B-708C-1DDA-0319-09E6C7B1A1F5}"/>
                </a:ext>
              </a:extLst>
            </p:cNvPr>
            <p:cNvPicPr>
              <a:picLocks noChangeAspect="1"/>
            </p:cNvPicPr>
            <p:nvPr/>
          </p:nvPicPr>
          <p:blipFill>
            <a:blip r:embed="rId5"/>
            <a:srcRect t="38626" b="17920"/>
            <a:stretch>
              <a:fillRect/>
            </a:stretch>
          </p:blipFill>
          <p:spPr>
            <a:xfrm>
              <a:off x="0" y="0"/>
              <a:ext cx="24708641" cy="7153214"/>
            </a:xfrm>
            <a:prstGeom prst="rect">
              <a:avLst/>
            </a:prstGeom>
          </p:spPr>
        </p:pic>
      </p:grpSp>
      <p:grpSp>
        <p:nvGrpSpPr>
          <p:cNvPr id="4" name="Group 4">
            <a:extLst>
              <a:ext uri="{FF2B5EF4-FFF2-40B4-BE49-F238E27FC236}">
                <a16:creationId xmlns:a16="http://schemas.microsoft.com/office/drawing/2014/main" id="{A93CBB9F-AD41-4689-AB01-B7D5DA933655}"/>
              </a:ext>
            </a:extLst>
          </p:cNvPr>
          <p:cNvGrpSpPr/>
          <p:nvPr/>
        </p:nvGrpSpPr>
        <p:grpSpPr>
          <a:xfrm>
            <a:off x="1969402" y="3782828"/>
            <a:ext cx="15317547" cy="6208155"/>
            <a:chOff x="0" y="0"/>
            <a:chExt cx="4034251" cy="1635070"/>
          </a:xfrm>
        </p:grpSpPr>
        <p:sp>
          <p:nvSpPr>
            <p:cNvPr id="5" name="Freeform 5">
              <a:extLst>
                <a:ext uri="{FF2B5EF4-FFF2-40B4-BE49-F238E27FC236}">
                  <a16:creationId xmlns:a16="http://schemas.microsoft.com/office/drawing/2014/main" id="{07764AA8-B143-09CC-2533-0A1C6A7C0537}"/>
                </a:ext>
              </a:extLst>
            </p:cNvPr>
            <p:cNvSpPr/>
            <p:nvPr/>
          </p:nvSpPr>
          <p:spPr>
            <a:xfrm>
              <a:off x="0" y="0"/>
              <a:ext cx="4034251" cy="1635070"/>
            </a:xfrm>
            <a:custGeom>
              <a:avLst/>
              <a:gdLst/>
              <a:ahLst/>
              <a:cxnLst/>
              <a:rect l="l" t="t" r="r" b="b"/>
              <a:pathLst>
                <a:path w="4034251" h="1635070">
                  <a:moveTo>
                    <a:pt x="0" y="0"/>
                  </a:moveTo>
                  <a:lnTo>
                    <a:pt x="4034251" y="0"/>
                  </a:lnTo>
                  <a:lnTo>
                    <a:pt x="4034251" y="1635070"/>
                  </a:lnTo>
                  <a:lnTo>
                    <a:pt x="0" y="1635070"/>
                  </a:lnTo>
                  <a:close/>
                </a:path>
              </a:pathLst>
            </a:custGeom>
            <a:solidFill>
              <a:srgbClr val="4139B2"/>
            </a:solidFill>
          </p:spPr>
          <p:txBody>
            <a:bodyPr/>
            <a:lstStyle/>
            <a:p>
              <a:endParaRPr lang="en-GB"/>
            </a:p>
          </p:txBody>
        </p:sp>
        <p:sp>
          <p:nvSpPr>
            <p:cNvPr id="6" name="TextBox 6">
              <a:extLst>
                <a:ext uri="{FF2B5EF4-FFF2-40B4-BE49-F238E27FC236}">
                  <a16:creationId xmlns:a16="http://schemas.microsoft.com/office/drawing/2014/main" id="{4BDD93F3-59C6-8095-97A0-18083C853CE4}"/>
                </a:ext>
              </a:extLst>
            </p:cNvPr>
            <p:cNvSpPr txBox="1"/>
            <p:nvPr/>
          </p:nvSpPr>
          <p:spPr>
            <a:xfrm>
              <a:off x="0" y="-47625"/>
              <a:ext cx="4034251" cy="1682695"/>
            </a:xfrm>
            <a:prstGeom prst="rect">
              <a:avLst/>
            </a:prstGeom>
          </p:spPr>
          <p:txBody>
            <a:bodyPr lIns="50800" tIns="50800" rIns="50800" bIns="50800" rtlCol="0" anchor="ctr"/>
            <a:lstStyle/>
            <a:p>
              <a:pPr algn="ctr">
                <a:lnSpc>
                  <a:spcPts val="2659"/>
                </a:lnSpc>
                <a:spcBef>
                  <a:spcPct val="0"/>
                </a:spcBef>
              </a:pPr>
              <a:endParaRPr/>
            </a:p>
          </p:txBody>
        </p:sp>
      </p:grpSp>
      <p:grpSp>
        <p:nvGrpSpPr>
          <p:cNvPr id="7" name="Group 7">
            <a:extLst>
              <a:ext uri="{FF2B5EF4-FFF2-40B4-BE49-F238E27FC236}">
                <a16:creationId xmlns:a16="http://schemas.microsoft.com/office/drawing/2014/main" id="{2A09086D-8876-572D-721D-7E8905C9EE5F}"/>
              </a:ext>
            </a:extLst>
          </p:cNvPr>
          <p:cNvGrpSpPr/>
          <p:nvPr/>
        </p:nvGrpSpPr>
        <p:grpSpPr>
          <a:xfrm>
            <a:off x="1969402" y="3804550"/>
            <a:ext cx="377377" cy="2012647"/>
            <a:chOff x="0" y="0"/>
            <a:chExt cx="99392" cy="530080"/>
          </a:xfrm>
        </p:grpSpPr>
        <p:sp>
          <p:nvSpPr>
            <p:cNvPr id="8" name="Freeform 8">
              <a:extLst>
                <a:ext uri="{FF2B5EF4-FFF2-40B4-BE49-F238E27FC236}">
                  <a16:creationId xmlns:a16="http://schemas.microsoft.com/office/drawing/2014/main" id="{0801050A-897C-1653-40A2-516737A2CAB7}"/>
                </a:ext>
              </a:extLst>
            </p:cNvPr>
            <p:cNvSpPr/>
            <p:nvPr/>
          </p:nvSpPr>
          <p:spPr>
            <a:xfrm>
              <a:off x="0" y="0"/>
              <a:ext cx="99392" cy="530080"/>
            </a:xfrm>
            <a:custGeom>
              <a:avLst/>
              <a:gdLst/>
              <a:ahLst/>
              <a:cxnLst/>
              <a:rect l="l" t="t" r="r" b="b"/>
              <a:pathLst>
                <a:path w="99392" h="530080">
                  <a:moveTo>
                    <a:pt x="0" y="0"/>
                  </a:moveTo>
                  <a:lnTo>
                    <a:pt x="99392" y="0"/>
                  </a:lnTo>
                  <a:lnTo>
                    <a:pt x="99392" y="530080"/>
                  </a:lnTo>
                  <a:lnTo>
                    <a:pt x="0" y="530080"/>
                  </a:lnTo>
                  <a:close/>
                </a:path>
              </a:pathLst>
            </a:custGeom>
            <a:solidFill>
              <a:srgbClr val="070707"/>
            </a:solidFill>
          </p:spPr>
          <p:txBody>
            <a:bodyPr/>
            <a:lstStyle/>
            <a:p>
              <a:endParaRPr lang="en-GB"/>
            </a:p>
          </p:txBody>
        </p:sp>
        <p:sp>
          <p:nvSpPr>
            <p:cNvPr id="9" name="TextBox 9">
              <a:extLst>
                <a:ext uri="{FF2B5EF4-FFF2-40B4-BE49-F238E27FC236}">
                  <a16:creationId xmlns:a16="http://schemas.microsoft.com/office/drawing/2014/main" id="{1C29EBEA-015B-ED3B-B091-BCB3B8831454}"/>
                </a:ext>
              </a:extLst>
            </p:cNvPr>
            <p:cNvSpPr txBox="1"/>
            <p:nvPr/>
          </p:nvSpPr>
          <p:spPr>
            <a:xfrm>
              <a:off x="0" y="-47625"/>
              <a:ext cx="99392" cy="577705"/>
            </a:xfrm>
            <a:prstGeom prst="rect">
              <a:avLst/>
            </a:prstGeom>
          </p:spPr>
          <p:txBody>
            <a:bodyPr lIns="50800" tIns="50800" rIns="50800" bIns="50800" rtlCol="0" anchor="ctr"/>
            <a:lstStyle/>
            <a:p>
              <a:pPr algn="ctr">
                <a:lnSpc>
                  <a:spcPts val="2659"/>
                </a:lnSpc>
              </a:pPr>
              <a:endParaRPr/>
            </a:p>
          </p:txBody>
        </p:sp>
      </p:grpSp>
      <p:sp>
        <p:nvSpPr>
          <p:cNvPr id="10" name="TextBox 10">
            <a:extLst>
              <a:ext uri="{FF2B5EF4-FFF2-40B4-BE49-F238E27FC236}">
                <a16:creationId xmlns:a16="http://schemas.microsoft.com/office/drawing/2014/main" id="{33FF9CBB-A65B-C8CA-72C4-D4D697D09DDD}"/>
              </a:ext>
            </a:extLst>
          </p:cNvPr>
          <p:cNvSpPr txBox="1"/>
          <p:nvPr/>
        </p:nvSpPr>
        <p:spPr>
          <a:xfrm>
            <a:off x="1969402" y="1449944"/>
            <a:ext cx="9460598" cy="923330"/>
          </a:xfrm>
          <a:prstGeom prst="rect">
            <a:avLst/>
          </a:prstGeom>
        </p:spPr>
        <p:txBody>
          <a:bodyPr wrap="square" lIns="0" tIns="0" rIns="0" bIns="0" rtlCol="0" anchor="t">
            <a:spAutoFit/>
          </a:bodyPr>
          <a:lstStyle/>
          <a:p>
            <a:pPr algn="l">
              <a:lnSpc>
                <a:spcPts val="7200"/>
              </a:lnSpc>
            </a:pPr>
            <a:r>
              <a:rPr lang="en-US" sz="8000" b="1" dirty="0">
                <a:solidFill>
                  <a:srgbClr val="070707"/>
                </a:solidFill>
                <a:latin typeface="Arial" pitchFamily="34" charset="0"/>
                <a:ea typeface="HK Grotesk Bold"/>
                <a:cs typeface="Arial" pitchFamily="34" charset="0"/>
                <a:sym typeface="HK Grotesk Bold"/>
              </a:rPr>
              <a:t>Recommendation 2</a:t>
            </a:r>
          </a:p>
        </p:txBody>
      </p:sp>
      <p:sp>
        <p:nvSpPr>
          <p:cNvPr id="12" name="TextBox 12">
            <a:extLst>
              <a:ext uri="{FF2B5EF4-FFF2-40B4-BE49-F238E27FC236}">
                <a16:creationId xmlns:a16="http://schemas.microsoft.com/office/drawing/2014/main" id="{2183708A-D4C0-C747-2063-C9DB05522D0B}"/>
              </a:ext>
            </a:extLst>
          </p:cNvPr>
          <p:cNvSpPr txBox="1"/>
          <p:nvPr/>
        </p:nvSpPr>
        <p:spPr>
          <a:xfrm>
            <a:off x="2937145" y="4266586"/>
            <a:ext cx="5226818" cy="5170646"/>
          </a:xfrm>
          <a:prstGeom prst="rect">
            <a:avLst/>
          </a:prstGeom>
        </p:spPr>
        <p:txBody>
          <a:bodyPr lIns="0" tIns="0" rIns="0" bIns="0" rtlCol="0" anchor="t">
            <a:spAutoFit/>
          </a:bodyPr>
          <a:lstStyle/>
          <a:p>
            <a:pPr marL="457200" indent="-457200">
              <a:buFont typeface="Arial" panose="020B0604020202020204" pitchFamily="34" charset="0"/>
              <a:buChar char="•"/>
            </a:pPr>
            <a:r>
              <a:rPr lang="en-US" sz="2800" dirty="0">
                <a:solidFill>
                  <a:schemeClr val="bg1"/>
                </a:solidFill>
              </a:rPr>
              <a:t>Implement supportive technology like mobility and electronic surveillance in adult care.</a:t>
            </a:r>
          </a:p>
          <a:p>
            <a:pPr marL="457200" indent="-457200">
              <a:buFont typeface="Arial" panose="020B0604020202020204" pitchFamily="34" charset="0"/>
              <a:buChar char="•"/>
            </a:pPr>
            <a:r>
              <a:rPr lang="en-US" sz="2800" dirty="0">
                <a:solidFill>
                  <a:schemeClr val="bg1"/>
                </a:solidFill>
              </a:rPr>
              <a:t>Emergent technologies such as assistive technologies, telehealth, and digital monitoring technologies improve safety, autonomy and empowerment and supplement the maturing care requirements of older adults.</a:t>
            </a:r>
            <a:endParaRPr lang="x-none" sz="2800" dirty="0">
              <a:solidFill>
                <a:schemeClr val="bg1"/>
              </a:solidFill>
            </a:endParaRPr>
          </a:p>
        </p:txBody>
      </p:sp>
      <p:sp>
        <p:nvSpPr>
          <p:cNvPr id="18" name="TextBox 18">
            <a:extLst>
              <a:ext uri="{FF2B5EF4-FFF2-40B4-BE49-F238E27FC236}">
                <a16:creationId xmlns:a16="http://schemas.microsoft.com/office/drawing/2014/main" id="{27F57A82-8111-0622-1851-32A42E2402C4}"/>
              </a:ext>
            </a:extLst>
          </p:cNvPr>
          <p:cNvSpPr txBox="1"/>
          <p:nvPr/>
        </p:nvSpPr>
        <p:spPr>
          <a:xfrm>
            <a:off x="9907164" y="3908540"/>
            <a:ext cx="6411434" cy="4431983"/>
          </a:xfrm>
          <a:prstGeom prst="rect">
            <a:avLst/>
          </a:prstGeom>
        </p:spPr>
        <p:txBody>
          <a:bodyPr wrap="square" lIns="0" tIns="0" rIns="0" bIns="0" rtlCol="0" anchor="t">
            <a:spAutoFit/>
          </a:bodyPr>
          <a:lstStyle/>
          <a:p>
            <a:r>
              <a:rPr lang="en-US" sz="3600" dirty="0">
                <a:solidFill>
                  <a:schemeClr val="bg1"/>
                </a:solidFill>
              </a:rPr>
              <a:t>Enhance digital literacy provision among the adults in residential care (Xia and Zhu, 2025).</a:t>
            </a:r>
          </a:p>
          <a:p>
            <a:r>
              <a:rPr lang="en-US" sz="3600" dirty="0">
                <a:solidFill>
                  <a:schemeClr val="bg1"/>
                </a:solidFill>
              </a:rPr>
              <a:t>Assistive technologies facilitate the Continuity Theory as it facilitates familiarity routine and encourages autonomy within the Human Rights Act 1998.</a:t>
            </a:r>
            <a:endParaRPr lang="x-none" sz="3600" dirty="0">
              <a:solidFill>
                <a:schemeClr val="bg1"/>
              </a:solidFill>
            </a:endParaRPr>
          </a:p>
        </p:txBody>
      </p:sp>
      <p:grpSp>
        <p:nvGrpSpPr>
          <p:cNvPr id="19" name="Group 19">
            <a:extLst>
              <a:ext uri="{FF2B5EF4-FFF2-40B4-BE49-F238E27FC236}">
                <a16:creationId xmlns:a16="http://schemas.microsoft.com/office/drawing/2014/main" id="{DA625048-F928-73DA-F709-8B2CBAA4110F}"/>
              </a:ext>
            </a:extLst>
          </p:cNvPr>
          <p:cNvGrpSpPr/>
          <p:nvPr/>
        </p:nvGrpSpPr>
        <p:grpSpPr>
          <a:xfrm>
            <a:off x="1969402" y="6421022"/>
            <a:ext cx="377377" cy="2012647"/>
            <a:chOff x="0" y="0"/>
            <a:chExt cx="99392" cy="530080"/>
          </a:xfrm>
        </p:grpSpPr>
        <p:sp>
          <p:nvSpPr>
            <p:cNvPr id="20" name="Freeform 20">
              <a:extLst>
                <a:ext uri="{FF2B5EF4-FFF2-40B4-BE49-F238E27FC236}">
                  <a16:creationId xmlns:a16="http://schemas.microsoft.com/office/drawing/2014/main" id="{C17A8048-5167-3050-F80B-FEF9981537B3}"/>
                </a:ext>
              </a:extLst>
            </p:cNvPr>
            <p:cNvSpPr/>
            <p:nvPr/>
          </p:nvSpPr>
          <p:spPr>
            <a:xfrm>
              <a:off x="0" y="0"/>
              <a:ext cx="99392" cy="530080"/>
            </a:xfrm>
            <a:custGeom>
              <a:avLst/>
              <a:gdLst/>
              <a:ahLst/>
              <a:cxnLst/>
              <a:rect l="l" t="t" r="r" b="b"/>
              <a:pathLst>
                <a:path w="99392" h="530080">
                  <a:moveTo>
                    <a:pt x="0" y="0"/>
                  </a:moveTo>
                  <a:lnTo>
                    <a:pt x="99392" y="0"/>
                  </a:lnTo>
                  <a:lnTo>
                    <a:pt x="99392" y="530080"/>
                  </a:lnTo>
                  <a:lnTo>
                    <a:pt x="0" y="530080"/>
                  </a:lnTo>
                  <a:close/>
                </a:path>
              </a:pathLst>
            </a:custGeom>
            <a:solidFill>
              <a:srgbClr val="070707"/>
            </a:solidFill>
          </p:spPr>
          <p:txBody>
            <a:bodyPr/>
            <a:lstStyle/>
            <a:p>
              <a:endParaRPr lang="en-GB"/>
            </a:p>
          </p:txBody>
        </p:sp>
        <p:sp>
          <p:nvSpPr>
            <p:cNvPr id="21" name="TextBox 21">
              <a:extLst>
                <a:ext uri="{FF2B5EF4-FFF2-40B4-BE49-F238E27FC236}">
                  <a16:creationId xmlns:a16="http://schemas.microsoft.com/office/drawing/2014/main" id="{D423B930-A58A-F93F-8683-00ED075BEBE8}"/>
                </a:ext>
              </a:extLst>
            </p:cNvPr>
            <p:cNvSpPr txBox="1"/>
            <p:nvPr/>
          </p:nvSpPr>
          <p:spPr>
            <a:xfrm>
              <a:off x="0" y="-47625"/>
              <a:ext cx="99392" cy="577705"/>
            </a:xfrm>
            <a:prstGeom prst="rect">
              <a:avLst/>
            </a:prstGeom>
          </p:spPr>
          <p:txBody>
            <a:bodyPr lIns="50800" tIns="50800" rIns="50800" bIns="50800" rtlCol="0" anchor="ctr"/>
            <a:lstStyle/>
            <a:p>
              <a:pPr algn="ctr">
                <a:lnSpc>
                  <a:spcPts val="2659"/>
                </a:lnSpc>
              </a:pPr>
              <a:endParaRPr/>
            </a:p>
          </p:txBody>
        </p:sp>
      </p:grpSp>
      <p:sp>
        <p:nvSpPr>
          <p:cNvPr id="22" name="Freeform 22">
            <a:extLst>
              <a:ext uri="{FF2B5EF4-FFF2-40B4-BE49-F238E27FC236}">
                <a16:creationId xmlns:a16="http://schemas.microsoft.com/office/drawing/2014/main" id="{2194BC5E-FFE9-5BA5-B779-64103DDAAABF}"/>
              </a:ext>
            </a:extLst>
          </p:cNvPr>
          <p:cNvSpPr/>
          <p:nvPr/>
        </p:nvSpPr>
        <p:spPr>
          <a:xfrm rot="7325955">
            <a:off x="-1385557" y="5151399"/>
            <a:ext cx="3549475" cy="9470718"/>
          </a:xfrm>
          <a:custGeom>
            <a:avLst/>
            <a:gdLst/>
            <a:ahLst/>
            <a:cxnLst/>
            <a:rect l="l" t="t" r="r" b="b"/>
            <a:pathLst>
              <a:path w="3549475" h="9470718">
                <a:moveTo>
                  <a:pt x="0" y="0"/>
                </a:moveTo>
                <a:lnTo>
                  <a:pt x="3549475" y="0"/>
                </a:lnTo>
                <a:lnTo>
                  <a:pt x="3549475" y="9470718"/>
                </a:lnTo>
                <a:lnTo>
                  <a:pt x="0" y="947071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3" name="Freeform 23">
            <a:extLst>
              <a:ext uri="{FF2B5EF4-FFF2-40B4-BE49-F238E27FC236}">
                <a16:creationId xmlns:a16="http://schemas.microsoft.com/office/drawing/2014/main" id="{CCC45948-4EB5-2511-AE06-6F5565BB3A19}"/>
              </a:ext>
            </a:extLst>
          </p:cNvPr>
          <p:cNvSpPr/>
          <p:nvPr/>
        </p:nvSpPr>
        <p:spPr>
          <a:xfrm rot="7325955">
            <a:off x="11670449" y="-5181056"/>
            <a:ext cx="4654635" cy="12419511"/>
          </a:xfrm>
          <a:custGeom>
            <a:avLst/>
            <a:gdLst/>
            <a:ahLst/>
            <a:cxnLst/>
            <a:rect l="l" t="t" r="r" b="b"/>
            <a:pathLst>
              <a:path w="4654635" h="12419511">
                <a:moveTo>
                  <a:pt x="0" y="0"/>
                </a:moveTo>
                <a:lnTo>
                  <a:pt x="4654635" y="0"/>
                </a:lnTo>
                <a:lnTo>
                  <a:pt x="4654635" y="12419512"/>
                </a:lnTo>
                <a:lnTo>
                  <a:pt x="0" y="1241951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grpSp>
        <p:nvGrpSpPr>
          <p:cNvPr id="24" name="Group 24">
            <a:extLst>
              <a:ext uri="{FF2B5EF4-FFF2-40B4-BE49-F238E27FC236}">
                <a16:creationId xmlns:a16="http://schemas.microsoft.com/office/drawing/2014/main" id="{71080241-F09C-406E-2ED6-C2F2D849D8A6}"/>
              </a:ext>
            </a:extLst>
          </p:cNvPr>
          <p:cNvGrpSpPr/>
          <p:nvPr/>
        </p:nvGrpSpPr>
        <p:grpSpPr>
          <a:xfrm>
            <a:off x="9125624" y="3804550"/>
            <a:ext cx="377377" cy="2012647"/>
            <a:chOff x="0" y="0"/>
            <a:chExt cx="99392" cy="530080"/>
          </a:xfrm>
        </p:grpSpPr>
        <p:sp>
          <p:nvSpPr>
            <p:cNvPr id="25" name="Freeform 25">
              <a:extLst>
                <a:ext uri="{FF2B5EF4-FFF2-40B4-BE49-F238E27FC236}">
                  <a16:creationId xmlns:a16="http://schemas.microsoft.com/office/drawing/2014/main" id="{9843A4E5-869D-20F6-BBE5-5E337D7A384B}"/>
                </a:ext>
              </a:extLst>
            </p:cNvPr>
            <p:cNvSpPr/>
            <p:nvPr/>
          </p:nvSpPr>
          <p:spPr>
            <a:xfrm>
              <a:off x="0" y="0"/>
              <a:ext cx="99392" cy="530080"/>
            </a:xfrm>
            <a:custGeom>
              <a:avLst/>
              <a:gdLst/>
              <a:ahLst/>
              <a:cxnLst/>
              <a:rect l="l" t="t" r="r" b="b"/>
              <a:pathLst>
                <a:path w="99392" h="530080">
                  <a:moveTo>
                    <a:pt x="0" y="0"/>
                  </a:moveTo>
                  <a:lnTo>
                    <a:pt x="99392" y="0"/>
                  </a:lnTo>
                  <a:lnTo>
                    <a:pt x="99392" y="530080"/>
                  </a:lnTo>
                  <a:lnTo>
                    <a:pt x="0" y="530080"/>
                  </a:lnTo>
                  <a:close/>
                </a:path>
              </a:pathLst>
            </a:custGeom>
            <a:solidFill>
              <a:srgbClr val="070707"/>
            </a:solidFill>
          </p:spPr>
          <p:txBody>
            <a:bodyPr/>
            <a:lstStyle/>
            <a:p>
              <a:endParaRPr lang="en-GB"/>
            </a:p>
          </p:txBody>
        </p:sp>
        <p:sp>
          <p:nvSpPr>
            <p:cNvPr id="26" name="TextBox 26">
              <a:extLst>
                <a:ext uri="{FF2B5EF4-FFF2-40B4-BE49-F238E27FC236}">
                  <a16:creationId xmlns:a16="http://schemas.microsoft.com/office/drawing/2014/main" id="{CC23E369-B352-F57E-804F-14BC5D0544C3}"/>
                </a:ext>
              </a:extLst>
            </p:cNvPr>
            <p:cNvSpPr txBox="1"/>
            <p:nvPr/>
          </p:nvSpPr>
          <p:spPr>
            <a:xfrm>
              <a:off x="0" y="-47625"/>
              <a:ext cx="99392" cy="577705"/>
            </a:xfrm>
            <a:prstGeom prst="rect">
              <a:avLst/>
            </a:prstGeom>
          </p:spPr>
          <p:txBody>
            <a:bodyPr lIns="50800" tIns="50800" rIns="50800" bIns="50800" rtlCol="0" anchor="ctr"/>
            <a:lstStyle/>
            <a:p>
              <a:pPr algn="ctr">
                <a:lnSpc>
                  <a:spcPts val="2659"/>
                </a:lnSpc>
              </a:pPr>
              <a:endParaRPr/>
            </a:p>
          </p:txBody>
        </p:sp>
      </p:grpSp>
      <p:grpSp>
        <p:nvGrpSpPr>
          <p:cNvPr id="27" name="Group 27">
            <a:extLst>
              <a:ext uri="{FF2B5EF4-FFF2-40B4-BE49-F238E27FC236}">
                <a16:creationId xmlns:a16="http://schemas.microsoft.com/office/drawing/2014/main" id="{931CBF74-9879-676C-FC26-DFD158C0D9A8}"/>
              </a:ext>
            </a:extLst>
          </p:cNvPr>
          <p:cNvGrpSpPr/>
          <p:nvPr/>
        </p:nvGrpSpPr>
        <p:grpSpPr>
          <a:xfrm>
            <a:off x="9125624" y="6421022"/>
            <a:ext cx="377377" cy="2012647"/>
            <a:chOff x="0" y="0"/>
            <a:chExt cx="99392" cy="530080"/>
          </a:xfrm>
        </p:grpSpPr>
        <p:sp>
          <p:nvSpPr>
            <p:cNvPr id="28" name="Freeform 28">
              <a:extLst>
                <a:ext uri="{FF2B5EF4-FFF2-40B4-BE49-F238E27FC236}">
                  <a16:creationId xmlns:a16="http://schemas.microsoft.com/office/drawing/2014/main" id="{BD8A8C5B-48ED-0BE5-2BC0-32695E66C400}"/>
                </a:ext>
              </a:extLst>
            </p:cNvPr>
            <p:cNvSpPr/>
            <p:nvPr/>
          </p:nvSpPr>
          <p:spPr>
            <a:xfrm>
              <a:off x="0" y="0"/>
              <a:ext cx="99392" cy="530080"/>
            </a:xfrm>
            <a:custGeom>
              <a:avLst/>
              <a:gdLst/>
              <a:ahLst/>
              <a:cxnLst/>
              <a:rect l="l" t="t" r="r" b="b"/>
              <a:pathLst>
                <a:path w="99392" h="530080">
                  <a:moveTo>
                    <a:pt x="0" y="0"/>
                  </a:moveTo>
                  <a:lnTo>
                    <a:pt x="99392" y="0"/>
                  </a:lnTo>
                  <a:lnTo>
                    <a:pt x="99392" y="530080"/>
                  </a:lnTo>
                  <a:lnTo>
                    <a:pt x="0" y="530080"/>
                  </a:lnTo>
                  <a:close/>
                </a:path>
              </a:pathLst>
            </a:custGeom>
            <a:solidFill>
              <a:srgbClr val="070707"/>
            </a:solidFill>
          </p:spPr>
          <p:txBody>
            <a:bodyPr/>
            <a:lstStyle/>
            <a:p>
              <a:endParaRPr lang="en-GB"/>
            </a:p>
          </p:txBody>
        </p:sp>
        <p:sp>
          <p:nvSpPr>
            <p:cNvPr id="29" name="TextBox 29">
              <a:extLst>
                <a:ext uri="{FF2B5EF4-FFF2-40B4-BE49-F238E27FC236}">
                  <a16:creationId xmlns:a16="http://schemas.microsoft.com/office/drawing/2014/main" id="{9E56927D-74D8-D954-0221-33C2A7305BB7}"/>
                </a:ext>
              </a:extLst>
            </p:cNvPr>
            <p:cNvSpPr txBox="1"/>
            <p:nvPr/>
          </p:nvSpPr>
          <p:spPr>
            <a:xfrm>
              <a:off x="0" y="-47625"/>
              <a:ext cx="99392" cy="577705"/>
            </a:xfrm>
            <a:prstGeom prst="rect">
              <a:avLst/>
            </a:prstGeom>
          </p:spPr>
          <p:txBody>
            <a:bodyPr lIns="50800" tIns="50800" rIns="50800" bIns="50800" rtlCol="0" anchor="ctr"/>
            <a:lstStyle/>
            <a:p>
              <a:pPr algn="ctr">
                <a:lnSpc>
                  <a:spcPts val="2659"/>
                </a:lnSpc>
              </a:pPr>
              <a:endParaRPr/>
            </a:p>
          </p:txBody>
        </p:sp>
      </p:grpSp>
      <p:pic>
        <p:nvPicPr>
          <p:cNvPr id="11" name="Audio 10">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7526000" y="9525000"/>
            <a:ext cx="609600" cy="609600"/>
          </a:xfrm>
          <a:prstGeom prst="rect">
            <a:avLst/>
          </a:prstGeom>
        </p:spPr>
      </p:pic>
    </p:spTree>
    <p:extLst>
      <p:ext uri="{BB962C8B-B14F-4D97-AF65-F5344CB8AC3E}">
        <p14:creationId xmlns:p14="http://schemas.microsoft.com/office/powerpoint/2010/main" val="3509411804"/>
      </p:ext>
    </p:extLst>
  </p:cSld>
  <p:clrMapOvr>
    <a:masterClrMapping/>
  </p:clrMapOvr>
  <mc:AlternateContent xmlns:mc="http://schemas.openxmlformats.org/markup-compatibility/2006" xmlns:p14="http://schemas.microsoft.com/office/powerpoint/2010/main">
    <mc:Choice Requires="p14">
      <p:transition spd="slow" p14:dur="2000" advTm="41638"/>
    </mc:Choice>
    <mc:Fallback xmlns="">
      <p:transition spd="slow" advTm="416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F63491-EB98-4417-1889-EDFB2295026D}"/>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E0849D55-3AA9-4C27-FFC4-3696F37C8421}"/>
              </a:ext>
            </a:extLst>
          </p:cNvPr>
          <p:cNvGrpSpPr/>
          <p:nvPr/>
        </p:nvGrpSpPr>
        <p:grpSpPr>
          <a:xfrm>
            <a:off x="-243481" y="4922090"/>
            <a:ext cx="18531481" cy="5364910"/>
            <a:chOff x="0" y="0"/>
            <a:chExt cx="24708641" cy="7153214"/>
          </a:xfrm>
        </p:grpSpPr>
        <p:pic>
          <p:nvPicPr>
            <p:cNvPr id="3" name="Picture 3">
              <a:extLst>
                <a:ext uri="{FF2B5EF4-FFF2-40B4-BE49-F238E27FC236}">
                  <a16:creationId xmlns:a16="http://schemas.microsoft.com/office/drawing/2014/main" id="{44ECE32D-CB13-FC7A-F127-CC4594F07903}"/>
                </a:ext>
              </a:extLst>
            </p:cNvPr>
            <p:cNvPicPr>
              <a:picLocks noChangeAspect="1"/>
            </p:cNvPicPr>
            <p:nvPr/>
          </p:nvPicPr>
          <p:blipFill>
            <a:blip r:embed="rId5"/>
            <a:srcRect t="38626" b="17920"/>
            <a:stretch>
              <a:fillRect/>
            </a:stretch>
          </p:blipFill>
          <p:spPr>
            <a:xfrm>
              <a:off x="0" y="0"/>
              <a:ext cx="24708641" cy="7153214"/>
            </a:xfrm>
            <a:prstGeom prst="rect">
              <a:avLst/>
            </a:prstGeom>
          </p:spPr>
        </p:pic>
      </p:grpSp>
      <p:grpSp>
        <p:nvGrpSpPr>
          <p:cNvPr id="4" name="Group 4">
            <a:extLst>
              <a:ext uri="{FF2B5EF4-FFF2-40B4-BE49-F238E27FC236}">
                <a16:creationId xmlns:a16="http://schemas.microsoft.com/office/drawing/2014/main" id="{15F164FD-0D12-E48E-8D9D-B1B35429332B}"/>
              </a:ext>
            </a:extLst>
          </p:cNvPr>
          <p:cNvGrpSpPr/>
          <p:nvPr/>
        </p:nvGrpSpPr>
        <p:grpSpPr>
          <a:xfrm>
            <a:off x="1028700" y="3050145"/>
            <a:ext cx="15317547" cy="6208155"/>
            <a:chOff x="0" y="0"/>
            <a:chExt cx="4034251" cy="1635070"/>
          </a:xfrm>
        </p:grpSpPr>
        <p:sp>
          <p:nvSpPr>
            <p:cNvPr id="5" name="Freeform 5">
              <a:extLst>
                <a:ext uri="{FF2B5EF4-FFF2-40B4-BE49-F238E27FC236}">
                  <a16:creationId xmlns:a16="http://schemas.microsoft.com/office/drawing/2014/main" id="{81555D62-EB41-B19B-2F6B-83A175054218}"/>
                </a:ext>
              </a:extLst>
            </p:cNvPr>
            <p:cNvSpPr/>
            <p:nvPr/>
          </p:nvSpPr>
          <p:spPr>
            <a:xfrm>
              <a:off x="0" y="0"/>
              <a:ext cx="4034251" cy="1635070"/>
            </a:xfrm>
            <a:custGeom>
              <a:avLst/>
              <a:gdLst/>
              <a:ahLst/>
              <a:cxnLst/>
              <a:rect l="l" t="t" r="r" b="b"/>
              <a:pathLst>
                <a:path w="4034251" h="1635070">
                  <a:moveTo>
                    <a:pt x="0" y="0"/>
                  </a:moveTo>
                  <a:lnTo>
                    <a:pt x="4034251" y="0"/>
                  </a:lnTo>
                  <a:lnTo>
                    <a:pt x="4034251" y="1635070"/>
                  </a:lnTo>
                  <a:lnTo>
                    <a:pt x="0" y="1635070"/>
                  </a:lnTo>
                  <a:close/>
                </a:path>
              </a:pathLst>
            </a:custGeom>
            <a:solidFill>
              <a:srgbClr val="4139B2"/>
            </a:solidFill>
          </p:spPr>
          <p:txBody>
            <a:bodyPr/>
            <a:lstStyle/>
            <a:p>
              <a:endParaRPr lang="en-GB"/>
            </a:p>
          </p:txBody>
        </p:sp>
        <p:sp>
          <p:nvSpPr>
            <p:cNvPr id="6" name="TextBox 6">
              <a:extLst>
                <a:ext uri="{FF2B5EF4-FFF2-40B4-BE49-F238E27FC236}">
                  <a16:creationId xmlns:a16="http://schemas.microsoft.com/office/drawing/2014/main" id="{AF2D9316-E39B-ADC2-9D36-5C3BF5BD347F}"/>
                </a:ext>
              </a:extLst>
            </p:cNvPr>
            <p:cNvSpPr txBox="1"/>
            <p:nvPr/>
          </p:nvSpPr>
          <p:spPr>
            <a:xfrm>
              <a:off x="0" y="-47625"/>
              <a:ext cx="4034251" cy="1682695"/>
            </a:xfrm>
            <a:prstGeom prst="rect">
              <a:avLst/>
            </a:prstGeom>
          </p:spPr>
          <p:txBody>
            <a:bodyPr lIns="50800" tIns="50800" rIns="50800" bIns="50800" rtlCol="0" anchor="ctr"/>
            <a:lstStyle/>
            <a:p>
              <a:pPr algn="ctr">
                <a:lnSpc>
                  <a:spcPts val="2659"/>
                </a:lnSpc>
                <a:spcBef>
                  <a:spcPct val="0"/>
                </a:spcBef>
              </a:pPr>
              <a:endParaRPr/>
            </a:p>
          </p:txBody>
        </p:sp>
      </p:grpSp>
      <p:grpSp>
        <p:nvGrpSpPr>
          <p:cNvPr id="7" name="Group 7">
            <a:extLst>
              <a:ext uri="{FF2B5EF4-FFF2-40B4-BE49-F238E27FC236}">
                <a16:creationId xmlns:a16="http://schemas.microsoft.com/office/drawing/2014/main" id="{AEB51C08-8AAA-3B0D-500C-8CBBC4AAF9F9}"/>
              </a:ext>
            </a:extLst>
          </p:cNvPr>
          <p:cNvGrpSpPr/>
          <p:nvPr/>
        </p:nvGrpSpPr>
        <p:grpSpPr>
          <a:xfrm>
            <a:off x="1969402" y="3804550"/>
            <a:ext cx="377377" cy="2012647"/>
            <a:chOff x="0" y="0"/>
            <a:chExt cx="99392" cy="530080"/>
          </a:xfrm>
        </p:grpSpPr>
        <p:sp>
          <p:nvSpPr>
            <p:cNvPr id="8" name="Freeform 8">
              <a:extLst>
                <a:ext uri="{FF2B5EF4-FFF2-40B4-BE49-F238E27FC236}">
                  <a16:creationId xmlns:a16="http://schemas.microsoft.com/office/drawing/2014/main" id="{2DD4FA5F-E33A-DDDE-593B-580316010E33}"/>
                </a:ext>
              </a:extLst>
            </p:cNvPr>
            <p:cNvSpPr/>
            <p:nvPr/>
          </p:nvSpPr>
          <p:spPr>
            <a:xfrm>
              <a:off x="0" y="0"/>
              <a:ext cx="99392" cy="530080"/>
            </a:xfrm>
            <a:custGeom>
              <a:avLst/>
              <a:gdLst/>
              <a:ahLst/>
              <a:cxnLst/>
              <a:rect l="l" t="t" r="r" b="b"/>
              <a:pathLst>
                <a:path w="99392" h="530080">
                  <a:moveTo>
                    <a:pt x="0" y="0"/>
                  </a:moveTo>
                  <a:lnTo>
                    <a:pt x="99392" y="0"/>
                  </a:lnTo>
                  <a:lnTo>
                    <a:pt x="99392" y="530080"/>
                  </a:lnTo>
                  <a:lnTo>
                    <a:pt x="0" y="530080"/>
                  </a:lnTo>
                  <a:close/>
                </a:path>
              </a:pathLst>
            </a:custGeom>
            <a:solidFill>
              <a:srgbClr val="070707"/>
            </a:solidFill>
          </p:spPr>
          <p:txBody>
            <a:bodyPr/>
            <a:lstStyle/>
            <a:p>
              <a:endParaRPr lang="en-GB"/>
            </a:p>
          </p:txBody>
        </p:sp>
        <p:sp>
          <p:nvSpPr>
            <p:cNvPr id="9" name="TextBox 9">
              <a:extLst>
                <a:ext uri="{FF2B5EF4-FFF2-40B4-BE49-F238E27FC236}">
                  <a16:creationId xmlns:a16="http://schemas.microsoft.com/office/drawing/2014/main" id="{1194E5C7-B9E4-BCA8-35FB-85FF583060DF}"/>
                </a:ext>
              </a:extLst>
            </p:cNvPr>
            <p:cNvSpPr txBox="1"/>
            <p:nvPr/>
          </p:nvSpPr>
          <p:spPr>
            <a:xfrm>
              <a:off x="0" y="-47625"/>
              <a:ext cx="99392" cy="577705"/>
            </a:xfrm>
            <a:prstGeom prst="rect">
              <a:avLst/>
            </a:prstGeom>
          </p:spPr>
          <p:txBody>
            <a:bodyPr lIns="50800" tIns="50800" rIns="50800" bIns="50800" rtlCol="0" anchor="ctr"/>
            <a:lstStyle/>
            <a:p>
              <a:pPr algn="ctr">
                <a:lnSpc>
                  <a:spcPts val="2659"/>
                </a:lnSpc>
              </a:pPr>
              <a:endParaRPr/>
            </a:p>
          </p:txBody>
        </p:sp>
      </p:grpSp>
      <p:sp>
        <p:nvSpPr>
          <p:cNvPr id="10" name="TextBox 10">
            <a:extLst>
              <a:ext uri="{FF2B5EF4-FFF2-40B4-BE49-F238E27FC236}">
                <a16:creationId xmlns:a16="http://schemas.microsoft.com/office/drawing/2014/main" id="{27690602-944A-FBA2-E7DF-B92CE8E6C1E1}"/>
              </a:ext>
            </a:extLst>
          </p:cNvPr>
          <p:cNvSpPr txBox="1"/>
          <p:nvPr/>
        </p:nvSpPr>
        <p:spPr>
          <a:xfrm>
            <a:off x="1969402" y="1449944"/>
            <a:ext cx="9460598" cy="923330"/>
          </a:xfrm>
          <a:prstGeom prst="rect">
            <a:avLst/>
          </a:prstGeom>
        </p:spPr>
        <p:txBody>
          <a:bodyPr wrap="square" lIns="0" tIns="0" rIns="0" bIns="0" rtlCol="0" anchor="t">
            <a:spAutoFit/>
          </a:bodyPr>
          <a:lstStyle/>
          <a:p>
            <a:pPr algn="l">
              <a:lnSpc>
                <a:spcPts val="7200"/>
              </a:lnSpc>
            </a:pPr>
            <a:r>
              <a:rPr lang="en-US" sz="8000" b="1" dirty="0">
                <a:solidFill>
                  <a:srgbClr val="070707"/>
                </a:solidFill>
                <a:latin typeface="Arial" pitchFamily="34" charset="0"/>
                <a:ea typeface="HK Grotesk Bold"/>
                <a:cs typeface="Arial" pitchFamily="34" charset="0"/>
                <a:sym typeface="HK Grotesk Bold"/>
              </a:rPr>
              <a:t>Recommendation 3</a:t>
            </a:r>
          </a:p>
        </p:txBody>
      </p:sp>
      <p:sp>
        <p:nvSpPr>
          <p:cNvPr id="12" name="TextBox 12">
            <a:extLst>
              <a:ext uri="{FF2B5EF4-FFF2-40B4-BE49-F238E27FC236}">
                <a16:creationId xmlns:a16="http://schemas.microsoft.com/office/drawing/2014/main" id="{8DA3C52F-462B-8C3B-C86D-67123871E3C5}"/>
              </a:ext>
            </a:extLst>
          </p:cNvPr>
          <p:cNvSpPr txBox="1"/>
          <p:nvPr/>
        </p:nvSpPr>
        <p:spPr>
          <a:xfrm>
            <a:off x="3136255" y="5174527"/>
            <a:ext cx="5226818" cy="1661993"/>
          </a:xfrm>
          <a:prstGeom prst="rect">
            <a:avLst/>
          </a:prstGeom>
        </p:spPr>
        <p:txBody>
          <a:bodyPr lIns="0" tIns="0" rIns="0" bIns="0" rtlCol="0" anchor="t">
            <a:spAutoFit/>
          </a:bodyPr>
          <a:lstStyle/>
          <a:p>
            <a:r>
              <a:rPr lang="en-US" sz="3600" dirty="0">
                <a:solidFill>
                  <a:schemeClr val="bg1"/>
                </a:solidFill>
              </a:rPr>
              <a:t>Enforce regular checkups, quality audit and accountability criteria.</a:t>
            </a:r>
            <a:endParaRPr lang="x-none" dirty="0"/>
          </a:p>
        </p:txBody>
      </p:sp>
      <p:sp>
        <p:nvSpPr>
          <p:cNvPr id="18" name="TextBox 18">
            <a:extLst>
              <a:ext uri="{FF2B5EF4-FFF2-40B4-BE49-F238E27FC236}">
                <a16:creationId xmlns:a16="http://schemas.microsoft.com/office/drawing/2014/main" id="{7E3CBECA-7B4D-FA72-27E7-B0CD71B8A7C2}"/>
              </a:ext>
            </a:extLst>
          </p:cNvPr>
          <p:cNvSpPr txBox="1"/>
          <p:nvPr/>
        </p:nvSpPr>
        <p:spPr>
          <a:xfrm>
            <a:off x="10874907" y="5358642"/>
            <a:ext cx="4593693" cy="2215991"/>
          </a:xfrm>
          <a:prstGeom prst="rect">
            <a:avLst/>
          </a:prstGeom>
        </p:spPr>
        <p:txBody>
          <a:bodyPr wrap="square" lIns="0" tIns="0" rIns="0" bIns="0" rtlCol="0" anchor="t">
            <a:spAutoFit/>
          </a:bodyPr>
          <a:lstStyle/>
          <a:p>
            <a:r>
              <a:rPr lang="en-US" sz="3600" dirty="0">
                <a:solidFill>
                  <a:schemeClr val="bg1"/>
                </a:solidFill>
              </a:rPr>
              <a:t>Provide open care outcomes reporting in adult care (Lee and Cho, 2022).</a:t>
            </a:r>
            <a:endParaRPr lang="x-none" sz="3600" dirty="0">
              <a:solidFill>
                <a:schemeClr val="bg1"/>
              </a:solidFill>
            </a:endParaRPr>
          </a:p>
        </p:txBody>
      </p:sp>
      <p:grpSp>
        <p:nvGrpSpPr>
          <p:cNvPr id="19" name="Group 19">
            <a:extLst>
              <a:ext uri="{FF2B5EF4-FFF2-40B4-BE49-F238E27FC236}">
                <a16:creationId xmlns:a16="http://schemas.microsoft.com/office/drawing/2014/main" id="{A9B34EC6-3C9A-4692-1383-C1CBE6DC1ED6}"/>
              </a:ext>
            </a:extLst>
          </p:cNvPr>
          <p:cNvGrpSpPr/>
          <p:nvPr/>
        </p:nvGrpSpPr>
        <p:grpSpPr>
          <a:xfrm>
            <a:off x="1969402" y="6421022"/>
            <a:ext cx="377377" cy="2012647"/>
            <a:chOff x="0" y="0"/>
            <a:chExt cx="99392" cy="530080"/>
          </a:xfrm>
        </p:grpSpPr>
        <p:sp>
          <p:nvSpPr>
            <p:cNvPr id="20" name="Freeform 20">
              <a:extLst>
                <a:ext uri="{FF2B5EF4-FFF2-40B4-BE49-F238E27FC236}">
                  <a16:creationId xmlns:a16="http://schemas.microsoft.com/office/drawing/2014/main" id="{7BD4552A-18F4-1E0B-304D-25159DB76C25}"/>
                </a:ext>
              </a:extLst>
            </p:cNvPr>
            <p:cNvSpPr/>
            <p:nvPr/>
          </p:nvSpPr>
          <p:spPr>
            <a:xfrm>
              <a:off x="0" y="0"/>
              <a:ext cx="99392" cy="530080"/>
            </a:xfrm>
            <a:custGeom>
              <a:avLst/>
              <a:gdLst/>
              <a:ahLst/>
              <a:cxnLst/>
              <a:rect l="l" t="t" r="r" b="b"/>
              <a:pathLst>
                <a:path w="99392" h="530080">
                  <a:moveTo>
                    <a:pt x="0" y="0"/>
                  </a:moveTo>
                  <a:lnTo>
                    <a:pt x="99392" y="0"/>
                  </a:lnTo>
                  <a:lnTo>
                    <a:pt x="99392" y="530080"/>
                  </a:lnTo>
                  <a:lnTo>
                    <a:pt x="0" y="530080"/>
                  </a:lnTo>
                  <a:close/>
                </a:path>
              </a:pathLst>
            </a:custGeom>
            <a:solidFill>
              <a:srgbClr val="070707"/>
            </a:solidFill>
          </p:spPr>
          <p:txBody>
            <a:bodyPr/>
            <a:lstStyle/>
            <a:p>
              <a:endParaRPr lang="en-GB"/>
            </a:p>
          </p:txBody>
        </p:sp>
        <p:sp>
          <p:nvSpPr>
            <p:cNvPr id="21" name="TextBox 21">
              <a:extLst>
                <a:ext uri="{FF2B5EF4-FFF2-40B4-BE49-F238E27FC236}">
                  <a16:creationId xmlns:a16="http://schemas.microsoft.com/office/drawing/2014/main" id="{2FAB05C7-4DA8-C34B-804A-5BC4995A2E41}"/>
                </a:ext>
              </a:extLst>
            </p:cNvPr>
            <p:cNvSpPr txBox="1"/>
            <p:nvPr/>
          </p:nvSpPr>
          <p:spPr>
            <a:xfrm>
              <a:off x="0" y="-47625"/>
              <a:ext cx="99392" cy="577705"/>
            </a:xfrm>
            <a:prstGeom prst="rect">
              <a:avLst/>
            </a:prstGeom>
          </p:spPr>
          <p:txBody>
            <a:bodyPr lIns="50800" tIns="50800" rIns="50800" bIns="50800" rtlCol="0" anchor="ctr"/>
            <a:lstStyle/>
            <a:p>
              <a:pPr algn="ctr">
                <a:lnSpc>
                  <a:spcPts val="2659"/>
                </a:lnSpc>
              </a:pPr>
              <a:endParaRPr/>
            </a:p>
          </p:txBody>
        </p:sp>
      </p:grpSp>
      <p:sp>
        <p:nvSpPr>
          <p:cNvPr id="22" name="Freeform 22">
            <a:extLst>
              <a:ext uri="{FF2B5EF4-FFF2-40B4-BE49-F238E27FC236}">
                <a16:creationId xmlns:a16="http://schemas.microsoft.com/office/drawing/2014/main" id="{4603DE3B-DADF-5425-EC61-70C50B45FCA0}"/>
              </a:ext>
            </a:extLst>
          </p:cNvPr>
          <p:cNvSpPr/>
          <p:nvPr/>
        </p:nvSpPr>
        <p:spPr>
          <a:xfrm rot="7325955">
            <a:off x="-1385557" y="5101580"/>
            <a:ext cx="3549475" cy="9470718"/>
          </a:xfrm>
          <a:custGeom>
            <a:avLst/>
            <a:gdLst/>
            <a:ahLst/>
            <a:cxnLst/>
            <a:rect l="l" t="t" r="r" b="b"/>
            <a:pathLst>
              <a:path w="3549475" h="9470718">
                <a:moveTo>
                  <a:pt x="0" y="0"/>
                </a:moveTo>
                <a:lnTo>
                  <a:pt x="3549475" y="0"/>
                </a:lnTo>
                <a:lnTo>
                  <a:pt x="3549475" y="9470718"/>
                </a:lnTo>
                <a:lnTo>
                  <a:pt x="0" y="947071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3" name="Freeform 23">
            <a:extLst>
              <a:ext uri="{FF2B5EF4-FFF2-40B4-BE49-F238E27FC236}">
                <a16:creationId xmlns:a16="http://schemas.microsoft.com/office/drawing/2014/main" id="{4758355F-689E-B485-9D28-4582A9FCD40A}"/>
              </a:ext>
            </a:extLst>
          </p:cNvPr>
          <p:cNvSpPr/>
          <p:nvPr/>
        </p:nvSpPr>
        <p:spPr>
          <a:xfrm rot="7325955">
            <a:off x="11670449" y="-5181056"/>
            <a:ext cx="4654635" cy="12419511"/>
          </a:xfrm>
          <a:custGeom>
            <a:avLst/>
            <a:gdLst/>
            <a:ahLst/>
            <a:cxnLst/>
            <a:rect l="l" t="t" r="r" b="b"/>
            <a:pathLst>
              <a:path w="4654635" h="12419511">
                <a:moveTo>
                  <a:pt x="0" y="0"/>
                </a:moveTo>
                <a:lnTo>
                  <a:pt x="4654635" y="0"/>
                </a:lnTo>
                <a:lnTo>
                  <a:pt x="4654635" y="12419512"/>
                </a:lnTo>
                <a:lnTo>
                  <a:pt x="0" y="1241951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grpSp>
        <p:nvGrpSpPr>
          <p:cNvPr id="24" name="Group 24">
            <a:extLst>
              <a:ext uri="{FF2B5EF4-FFF2-40B4-BE49-F238E27FC236}">
                <a16:creationId xmlns:a16="http://schemas.microsoft.com/office/drawing/2014/main" id="{848BAEC5-E78C-2CAE-6825-68702D722219}"/>
              </a:ext>
            </a:extLst>
          </p:cNvPr>
          <p:cNvGrpSpPr/>
          <p:nvPr/>
        </p:nvGrpSpPr>
        <p:grpSpPr>
          <a:xfrm>
            <a:off x="9125624" y="3804550"/>
            <a:ext cx="377377" cy="2012647"/>
            <a:chOff x="0" y="0"/>
            <a:chExt cx="99392" cy="530080"/>
          </a:xfrm>
        </p:grpSpPr>
        <p:sp>
          <p:nvSpPr>
            <p:cNvPr id="25" name="Freeform 25">
              <a:extLst>
                <a:ext uri="{FF2B5EF4-FFF2-40B4-BE49-F238E27FC236}">
                  <a16:creationId xmlns:a16="http://schemas.microsoft.com/office/drawing/2014/main" id="{1EA81BEE-3F9F-29CD-C5DB-53F47DCA5FD5}"/>
                </a:ext>
              </a:extLst>
            </p:cNvPr>
            <p:cNvSpPr/>
            <p:nvPr/>
          </p:nvSpPr>
          <p:spPr>
            <a:xfrm>
              <a:off x="0" y="0"/>
              <a:ext cx="99392" cy="530080"/>
            </a:xfrm>
            <a:custGeom>
              <a:avLst/>
              <a:gdLst/>
              <a:ahLst/>
              <a:cxnLst/>
              <a:rect l="l" t="t" r="r" b="b"/>
              <a:pathLst>
                <a:path w="99392" h="530080">
                  <a:moveTo>
                    <a:pt x="0" y="0"/>
                  </a:moveTo>
                  <a:lnTo>
                    <a:pt x="99392" y="0"/>
                  </a:lnTo>
                  <a:lnTo>
                    <a:pt x="99392" y="530080"/>
                  </a:lnTo>
                  <a:lnTo>
                    <a:pt x="0" y="530080"/>
                  </a:lnTo>
                  <a:close/>
                </a:path>
              </a:pathLst>
            </a:custGeom>
            <a:solidFill>
              <a:srgbClr val="070707"/>
            </a:solidFill>
          </p:spPr>
          <p:txBody>
            <a:bodyPr/>
            <a:lstStyle/>
            <a:p>
              <a:endParaRPr lang="en-GB"/>
            </a:p>
          </p:txBody>
        </p:sp>
        <p:sp>
          <p:nvSpPr>
            <p:cNvPr id="26" name="TextBox 26">
              <a:extLst>
                <a:ext uri="{FF2B5EF4-FFF2-40B4-BE49-F238E27FC236}">
                  <a16:creationId xmlns:a16="http://schemas.microsoft.com/office/drawing/2014/main" id="{989CFED3-2314-9222-D8A5-39D500D40669}"/>
                </a:ext>
              </a:extLst>
            </p:cNvPr>
            <p:cNvSpPr txBox="1"/>
            <p:nvPr/>
          </p:nvSpPr>
          <p:spPr>
            <a:xfrm>
              <a:off x="0" y="-47625"/>
              <a:ext cx="99392" cy="577705"/>
            </a:xfrm>
            <a:prstGeom prst="rect">
              <a:avLst/>
            </a:prstGeom>
          </p:spPr>
          <p:txBody>
            <a:bodyPr lIns="50800" tIns="50800" rIns="50800" bIns="50800" rtlCol="0" anchor="ctr"/>
            <a:lstStyle/>
            <a:p>
              <a:pPr algn="ctr">
                <a:lnSpc>
                  <a:spcPts val="2659"/>
                </a:lnSpc>
              </a:pPr>
              <a:endParaRPr/>
            </a:p>
          </p:txBody>
        </p:sp>
      </p:grpSp>
      <p:grpSp>
        <p:nvGrpSpPr>
          <p:cNvPr id="27" name="Group 27">
            <a:extLst>
              <a:ext uri="{FF2B5EF4-FFF2-40B4-BE49-F238E27FC236}">
                <a16:creationId xmlns:a16="http://schemas.microsoft.com/office/drawing/2014/main" id="{616A5EA0-DC0B-9B3C-A20A-065E89CBB361}"/>
              </a:ext>
            </a:extLst>
          </p:cNvPr>
          <p:cNvGrpSpPr/>
          <p:nvPr/>
        </p:nvGrpSpPr>
        <p:grpSpPr>
          <a:xfrm>
            <a:off x="9125624" y="6421022"/>
            <a:ext cx="377377" cy="2012647"/>
            <a:chOff x="0" y="0"/>
            <a:chExt cx="99392" cy="530080"/>
          </a:xfrm>
        </p:grpSpPr>
        <p:sp>
          <p:nvSpPr>
            <p:cNvPr id="28" name="Freeform 28">
              <a:extLst>
                <a:ext uri="{FF2B5EF4-FFF2-40B4-BE49-F238E27FC236}">
                  <a16:creationId xmlns:a16="http://schemas.microsoft.com/office/drawing/2014/main" id="{16E98A07-EE65-9DDB-4AA8-86FF2ED73FFB}"/>
                </a:ext>
              </a:extLst>
            </p:cNvPr>
            <p:cNvSpPr/>
            <p:nvPr/>
          </p:nvSpPr>
          <p:spPr>
            <a:xfrm>
              <a:off x="0" y="0"/>
              <a:ext cx="99392" cy="530080"/>
            </a:xfrm>
            <a:custGeom>
              <a:avLst/>
              <a:gdLst/>
              <a:ahLst/>
              <a:cxnLst/>
              <a:rect l="l" t="t" r="r" b="b"/>
              <a:pathLst>
                <a:path w="99392" h="530080">
                  <a:moveTo>
                    <a:pt x="0" y="0"/>
                  </a:moveTo>
                  <a:lnTo>
                    <a:pt x="99392" y="0"/>
                  </a:lnTo>
                  <a:lnTo>
                    <a:pt x="99392" y="530080"/>
                  </a:lnTo>
                  <a:lnTo>
                    <a:pt x="0" y="530080"/>
                  </a:lnTo>
                  <a:close/>
                </a:path>
              </a:pathLst>
            </a:custGeom>
            <a:solidFill>
              <a:srgbClr val="070707"/>
            </a:solidFill>
          </p:spPr>
          <p:txBody>
            <a:bodyPr/>
            <a:lstStyle/>
            <a:p>
              <a:endParaRPr lang="en-GB"/>
            </a:p>
          </p:txBody>
        </p:sp>
        <p:sp>
          <p:nvSpPr>
            <p:cNvPr id="29" name="TextBox 29">
              <a:extLst>
                <a:ext uri="{FF2B5EF4-FFF2-40B4-BE49-F238E27FC236}">
                  <a16:creationId xmlns:a16="http://schemas.microsoft.com/office/drawing/2014/main" id="{EEFC0AC1-9D68-A7E7-206D-A5B07FF8E807}"/>
                </a:ext>
              </a:extLst>
            </p:cNvPr>
            <p:cNvSpPr txBox="1"/>
            <p:nvPr/>
          </p:nvSpPr>
          <p:spPr>
            <a:xfrm>
              <a:off x="0" y="-47625"/>
              <a:ext cx="99392" cy="577705"/>
            </a:xfrm>
            <a:prstGeom prst="rect">
              <a:avLst/>
            </a:prstGeom>
          </p:spPr>
          <p:txBody>
            <a:bodyPr lIns="50800" tIns="50800" rIns="50800" bIns="50800" rtlCol="0" anchor="ctr"/>
            <a:lstStyle/>
            <a:p>
              <a:pPr algn="ctr">
                <a:lnSpc>
                  <a:spcPts val="2659"/>
                </a:lnSpc>
              </a:pPr>
              <a:endParaRPr/>
            </a:p>
          </p:txBody>
        </p:sp>
      </p:grpSp>
      <p:pic>
        <p:nvPicPr>
          <p:cNvPr id="11" name="Audio 10">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7526000" y="9525000"/>
            <a:ext cx="609600" cy="609600"/>
          </a:xfrm>
          <a:prstGeom prst="rect">
            <a:avLst/>
          </a:prstGeom>
        </p:spPr>
      </p:pic>
    </p:spTree>
    <p:extLst>
      <p:ext uri="{BB962C8B-B14F-4D97-AF65-F5344CB8AC3E}">
        <p14:creationId xmlns:p14="http://schemas.microsoft.com/office/powerpoint/2010/main" val="469101491"/>
      </p:ext>
    </p:extLst>
  </p:cSld>
  <p:clrMapOvr>
    <a:masterClrMapping/>
  </p:clrMapOvr>
  <mc:AlternateContent xmlns:mc="http://schemas.openxmlformats.org/markup-compatibility/2006" xmlns:p14="http://schemas.microsoft.com/office/powerpoint/2010/main">
    <mc:Choice Requires="p14">
      <p:transition spd="slow" p14:dur="2000" advTm="29187"/>
    </mc:Choice>
    <mc:Fallback xmlns="">
      <p:transition spd="slow" advTm="291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E2AFE2-2F2C-6725-8A78-7AC6988D31DC}"/>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BA83D61B-564F-8E77-D23F-EF233AB3F98F}"/>
              </a:ext>
            </a:extLst>
          </p:cNvPr>
          <p:cNvGrpSpPr/>
          <p:nvPr/>
        </p:nvGrpSpPr>
        <p:grpSpPr>
          <a:xfrm>
            <a:off x="-243481" y="4922090"/>
            <a:ext cx="18531481" cy="5364910"/>
            <a:chOff x="0" y="0"/>
            <a:chExt cx="24708641" cy="7153214"/>
          </a:xfrm>
        </p:grpSpPr>
        <p:pic>
          <p:nvPicPr>
            <p:cNvPr id="3" name="Picture 3">
              <a:extLst>
                <a:ext uri="{FF2B5EF4-FFF2-40B4-BE49-F238E27FC236}">
                  <a16:creationId xmlns:a16="http://schemas.microsoft.com/office/drawing/2014/main" id="{7003BCD7-457B-8BB2-BA1C-787CDFC40D56}"/>
                </a:ext>
              </a:extLst>
            </p:cNvPr>
            <p:cNvPicPr>
              <a:picLocks noChangeAspect="1"/>
            </p:cNvPicPr>
            <p:nvPr/>
          </p:nvPicPr>
          <p:blipFill>
            <a:blip r:embed="rId5"/>
            <a:srcRect t="38626" b="17920"/>
            <a:stretch>
              <a:fillRect/>
            </a:stretch>
          </p:blipFill>
          <p:spPr>
            <a:xfrm>
              <a:off x="0" y="0"/>
              <a:ext cx="24708641" cy="7153214"/>
            </a:xfrm>
            <a:prstGeom prst="rect">
              <a:avLst/>
            </a:prstGeom>
          </p:spPr>
        </p:pic>
      </p:grpSp>
      <p:grpSp>
        <p:nvGrpSpPr>
          <p:cNvPr id="4" name="Group 4">
            <a:extLst>
              <a:ext uri="{FF2B5EF4-FFF2-40B4-BE49-F238E27FC236}">
                <a16:creationId xmlns:a16="http://schemas.microsoft.com/office/drawing/2014/main" id="{94789FB2-88BB-3315-2A70-E9917D495CBF}"/>
              </a:ext>
            </a:extLst>
          </p:cNvPr>
          <p:cNvGrpSpPr/>
          <p:nvPr/>
        </p:nvGrpSpPr>
        <p:grpSpPr>
          <a:xfrm>
            <a:off x="1028700" y="3050145"/>
            <a:ext cx="15317547" cy="6208155"/>
            <a:chOff x="0" y="0"/>
            <a:chExt cx="4034251" cy="1635070"/>
          </a:xfrm>
        </p:grpSpPr>
        <p:sp>
          <p:nvSpPr>
            <p:cNvPr id="5" name="Freeform 5">
              <a:extLst>
                <a:ext uri="{FF2B5EF4-FFF2-40B4-BE49-F238E27FC236}">
                  <a16:creationId xmlns:a16="http://schemas.microsoft.com/office/drawing/2014/main" id="{75AFDB6B-364C-F237-F2E6-73BE11F95B8E}"/>
                </a:ext>
              </a:extLst>
            </p:cNvPr>
            <p:cNvSpPr/>
            <p:nvPr/>
          </p:nvSpPr>
          <p:spPr>
            <a:xfrm>
              <a:off x="0" y="0"/>
              <a:ext cx="4034251" cy="1635070"/>
            </a:xfrm>
            <a:custGeom>
              <a:avLst/>
              <a:gdLst/>
              <a:ahLst/>
              <a:cxnLst/>
              <a:rect l="l" t="t" r="r" b="b"/>
              <a:pathLst>
                <a:path w="4034251" h="1635070">
                  <a:moveTo>
                    <a:pt x="0" y="0"/>
                  </a:moveTo>
                  <a:lnTo>
                    <a:pt x="4034251" y="0"/>
                  </a:lnTo>
                  <a:lnTo>
                    <a:pt x="4034251" y="1635070"/>
                  </a:lnTo>
                  <a:lnTo>
                    <a:pt x="0" y="1635070"/>
                  </a:lnTo>
                  <a:close/>
                </a:path>
              </a:pathLst>
            </a:custGeom>
            <a:solidFill>
              <a:srgbClr val="4139B2"/>
            </a:solidFill>
          </p:spPr>
          <p:txBody>
            <a:bodyPr/>
            <a:lstStyle/>
            <a:p>
              <a:endParaRPr lang="en-GB"/>
            </a:p>
          </p:txBody>
        </p:sp>
        <p:sp>
          <p:nvSpPr>
            <p:cNvPr id="6" name="TextBox 6">
              <a:extLst>
                <a:ext uri="{FF2B5EF4-FFF2-40B4-BE49-F238E27FC236}">
                  <a16:creationId xmlns:a16="http://schemas.microsoft.com/office/drawing/2014/main" id="{1CEB60A1-59E9-BDAE-3328-0BD590391E57}"/>
                </a:ext>
              </a:extLst>
            </p:cNvPr>
            <p:cNvSpPr txBox="1"/>
            <p:nvPr/>
          </p:nvSpPr>
          <p:spPr>
            <a:xfrm>
              <a:off x="0" y="-47625"/>
              <a:ext cx="4034251" cy="1682695"/>
            </a:xfrm>
            <a:prstGeom prst="rect">
              <a:avLst/>
            </a:prstGeom>
          </p:spPr>
          <p:txBody>
            <a:bodyPr lIns="50800" tIns="50800" rIns="50800" bIns="50800" rtlCol="0" anchor="ctr"/>
            <a:lstStyle/>
            <a:p>
              <a:pPr algn="ctr">
                <a:lnSpc>
                  <a:spcPts val="2659"/>
                </a:lnSpc>
                <a:spcBef>
                  <a:spcPct val="0"/>
                </a:spcBef>
              </a:pPr>
              <a:endParaRPr/>
            </a:p>
          </p:txBody>
        </p:sp>
      </p:grpSp>
      <p:grpSp>
        <p:nvGrpSpPr>
          <p:cNvPr id="7" name="Group 7">
            <a:extLst>
              <a:ext uri="{FF2B5EF4-FFF2-40B4-BE49-F238E27FC236}">
                <a16:creationId xmlns:a16="http://schemas.microsoft.com/office/drawing/2014/main" id="{38DB7A9D-A9A7-C228-850B-A690FA0C8C9A}"/>
              </a:ext>
            </a:extLst>
          </p:cNvPr>
          <p:cNvGrpSpPr/>
          <p:nvPr/>
        </p:nvGrpSpPr>
        <p:grpSpPr>
          <a:xfrm>
            <a:off x="1969402" y="3804550"/>
            <a:ext cx="377377" cy="2012647"/>
            <a:chOff x="0" y="0"/>
            <a:chExt cx="99392" cy="530080"/>
          </a:xfrm>
        </p:grpSpPr>
        <p:sp>
          <p:nvSpPr>
            <p:cNvPr id="8" name="Freeform 8">
              <a:extLst>
                <a:ext uri="{FF2B5EF4-FFF2-40B4-BE49-F238E27FC236}">
                  <a16:creationId xmlns:a16="http://schemas.microsoft.com/office/drawing/2014/main" id="{46FBCA81-30E9-DB9F-A097-9E0998DE38B1}"/>
                </a:ext>
              </a:extLst>
            </p:cNvPr>
            <p:cNvSpPr/>
            <p:nvPr/>
          </p:nvSpPr>
          <p:spPr>
            <a:xfrm>
              <a:off x="0" y="0"/>
              <a:ext cx="99392" cy="530080"/>
            </a:xfrm>
            <a:custGeom>
              <a:avLst/>
              <a:gdLst/>
              <a:ahLst/>
              <a:cxnLst/>
              <a:rect l="l" t="t" r="r" b="b"/>
              <a:pathLst>
                <a:path w="99392" h="530080">
                  <a:moveTo>
                    <a:pt x="0" y="0"/>
                  </a:moveTo>
                  <a:lnTo>
                    <a:pt x="99392" y="0"/>
                  </a:lnTo>
                  <a:lnTo>
                    <a:pt x="99392" y="530080"/>
                  </a:lnTo>
                  <a:lnTo>
                    <a:pt x="0" y="530080"/>
                  </a:lnTo>
                  <a:close/>
                </a:path>
              </a:pathLst>
            </a:custGeom>
            <a:solidFill>
              <a:srgbClr val="070707"/>
            </a:solidFill>
          </p:spPr>
          <p:txBody>
            <a:bodyPr/>
            <a:lstStyle/>
            <a:p>
              <a:endParaRPr lang="en-GB"/>
            </a:p>
          </p:txBody>
        </p:sp>
        <p:sp>
          <p:nvSpPr>
            <p:cNvPr id="9" name="TextBox 9">
              <a:extLst>
                <a:ext uri="{FF2B5EF4-FFF2-40B4-BE49-F238E27FC236}">
                  <a16:creationId xmlns:a16="http://schemas.microsoft.com/office/drawing/2014/main" id="{4334B0B3-0E39-12F9-AEA2-E80D32E5DE82}"/>
                </a:ext>
              </a:extLst>
            </p:cNvPr>
            <p:cNvSpPr txBox="1"/>
            <p:nvPr/>
          </p:nvSpPr>
          <p:spPr>
            <a:xfrm>
              <a:off x="0" y="-47625"/>
              <a:ext cx="99392" cy="577705"/>
            </a:xfrm>
            <a:prstGeom prst="rect">
              <a:avLst/>
            </a:prstGeom>
          </p:spPr>
          <p:txBody>
            <a:bodyPr lIns="50800" tIns="50800" rIns="50800" bIns="50800" rtlCol="0" anchor="ctr"/>
            <a:lstStyle/>
            <a:p>
              <a:pPr algn="ctr">
                <a:lnSpc>
                  <a:spcPts val="2659"/>
                </a:lnSpc>
              </a:pPr>
              <a:endParaRPr/>
            </a:p>
          </p:txBody>
        </p:sp>
      </p:grpSp>
      <p:sp>
        <p:nvSpPr>
          <p:cNvPr id="10" name="TextBox 10">
            <a:extLst>
              <a:ext uri="{FF2B5EF4-FFF2-40B4-BE49-F238E27FC236}">
                <a16:creationId xmlns:a16="http://schemas.microsoft.com/office/drawing/2014/main" id="{577851E1-7DB0-7027-8C4F-78AD4105EEEA}"/>
              </a:ext>
            </a:extLst>
          </p:cNvPr>
          <p:cNvSpPr txBox="1"/>
          <p:nvPr/>
        </p:nvSpPr>
        <p:spPr>
          <a:xfrm>
            <a:off x="1969402" y="1449944"/>
            <a:ext cx="9460598" cy="923330"/>
          </a:xfrm>
          <a:prstGeom prst="rect">
            <a:avLst/>
          </a:prstGeom>
        </p:spPr>
        <p:txBody>
          <a:bodyPr wrap="square" lIns="0" tIns="0" rIns="0" bIns="0" rtlCol="0" anchor="t">
            <a:spAutoFit/>
          </a:bodyPr>
          <a:lstStyle/>
          <a:p>
            <a:pPr algn="l">
              <a:lnSpc>
                <a:spcPts val="7200"/>
              </a:lnSpc>
            </a:pPr>
            <a:r>
              <a:rPr lang="en-US" sz="8000" b="1" dirty="0">
                <a:solidFill>
                  <a:srgbClr val="070707"/>
                </a:solidFill>
                <a:latin typeface="Arial" pitchFamily="34" charset="0"/>
                <a:ea typeface="HK Grotesk Bold"/>
                <a:cs typeface="Arial" pitchFamily="34" charset="0"/>
                <a:sym typeface="HK Grotesk Bold"/>
              </a:rPr>
              <a:t>Recommendation 4</a:t>
            </a:r>
          </a:p>
        </p:txBody>
      </p:sp>
      <p:sp>
        <p:nvSpPr>
          <p:cNvPr id="12" name="TextBox 12">
            <a:extLst>
              <a:ext uri="{FF2B5EF4-FFF2-40B4-BE49-F238E27FC236}">
                <a16:creationId xmlns:a16="http://schemas.microsoft.com/office/drawing/2014/main" id="{FC3AFEB0-6578-2A66-9E38-2E827BF3A29A}"/>
              </a:ext>
            </a:extLst>
          </p:cNvPr>
          <p:cNvSpPr txBox="1"/>
          <p:nvPr/>
        </p:nvSpPr>
        <p:spPr>
          <a:xfrm>
            <a:off x="3136255" y="5174527"/>
            <a:ext cx="5226818" cy="3323987"/>
          </a:xfrm>
          <a:prstGeom prst="rect">
            <a:avLst/>
          </a:prstGeom>
        </p:spPr>
        <p:txBody>
          <a:bodyPr lIns="0" tIns="0" rIns="0" bIns="0" rtlCol="0" anchor="t">
            <a:spAutoFit/>
          </a:bodyPr>
          <a:lstStyle/>
          <a:p>
            <a:r>
              <a:rPr lang="en-US" sz="3600" dirty="0">
                <a:solidFill>
                  <a:schemeClr val="bg1"/>
                </a:solidFill>
              </a:rPr>
              <a:t>Implement more relaxed daily schedules that are concerned with resident choice and preferences in adult care (Burns and Emond, 2023).</a:t>
            </a:r>
            <a:endParaRPr lang="x-none" dirty="0"/>
          </a:p>
        </p:txBody>
      </p:sp>
      <p:sp>
        <p:nvSpPr>
          <p:cNvPr id="18" name="TextBox 18">
            <a:extLst>
              <a:ext uri="{FF2B5EF4-FFF2-40B4-BE49-F238E27FC236}">
                <a16:creationId xmlns:a16="http://schemas.microsoft.com/office/drawing/2014/main" id="{7826EEA6-B9DB-9288-6F20-7D18AA2F7D3A}"/>
              </a:ext>
            </a:extLst>
          </p:cNvPr>
          <p:cNvSpPr txBox="1"/>
          <p:nvPr/>
        </p:nvSpPr>
        <p:spPr>
          <a:xfrm>
            <a:off x="9850446" y="3867533"/>
            <a:ext cx="4593693" cy="4985980"/>
          </a:xfrm>
          <a:prstGeom prst="rect">
            <a:avLst/>
          </a:prstGeom>
        </p:spPr>
        <p:txBody>
          <a:bodyPr wrap="square" lIns="0" tIns="0" rIns="0" bIns="0" rtlCol="0" anchor="t">
            <a:spAutoFit/>
          </a:bodyPr>
          <a:lstStyle/>
          <a:p>
            <a:r>
              <a:rPr lang="en-US" sz="3600" dirty="0">
                <a:solidFill>
                  <a:schemeClr val="bg1"/>
                </a:solidFill>
              </a:rPr>
              <a:t>People should be encouraged to engage in social and recreational activities. Flexible routines depict the Empowerment Theory and implement dignity, choice within the Care Act 2014.</a:t>
            </a:r>
            <a:endParaRPr lang="x-none" sz="3600" dirty="0">
              <a:solidFill>
                <a:schemeClr val="bg1"/>
              </a:solidFill>
            </a:endParaRPr>
          </a:p>
        </p:txBody>
      </p:sp>
      <p:grpSp>
        <p:nvGrpSpPr>
          <p:cNvPr id="19" name="Group 19">
            <a:extLst>
              <a:ext uri="{FF2B5EF4-FFF2-40B4-BE49-F238E27FC236}">
                <a16:creationId xmlns:a16="http://schemas.microsoft.com/office/drawing/2014/main" id="{AF784F73-26B3-C441-6462-C23547A8B6CF}"/>
              </a:ext>
            </a:extLst>
          </p:cNvPr>
          <p:cNvGrpSpPr/>
          <p:nvPr/>
        </p:nvGrpSpPr>
        <p:grpSpPr>
          <a:xfrm>
            <a:off x="1969402" y="6421022"/>
            <a:ext cx="377377" cy="2012647"/>
            <a:chOff x="0" y="0"/>
            <a:chExt cx="99392" cy="530080"/>
          </a:xfrm>
        </p:grpSpPr>
        <p:sp>
          <p:nvSpPr>
            <p:cNvPr id="20" name="Freeform 20">
              <a:extLst>
                <a:ext uri="{FF2B5EF4-FFF2-40B4-BE49-F238E27FC236}">
                  <a16:creationId xmlns:a16="http://schemas.microsoft.com/office/drawing/2014/main" id="{21C7EB1C-2952-C013-E951-63EF8535A14D}"/>
                </a:ext>
              </a:extLst>
            </p:cNvPr>
            <p:cNvSpPr/>
            <p:nvPr/>
          </p:nvSpPr>
          <p:spPr>
            <a:xfrm>
              <a:off x="0" y="0"/>
              <a:ext cx="99392" cy="530080"/>
            </a:xfrm>
            <a:custGeom>
              <a:avLst/>
              <a:gdLst/>
              <a:ahLst/>
              <a:cxnLst/>
              <a:rect l="l" t="t" r="r" b="b"/>
              <a:pathLst>
                <a:path w="99392" h="530080">
                  <a:moveTo>
                    <a:pt x="0" y="0"/>
                  </a:moveTo>
                  <a:lnTo>
                    <a:pt x="99392" y="0"/>
                  </a:lnTo>
                  <a:lnTo>
                    <a:pt x="99392" y="530080"/>
                  </a:lnTo>
                  <a:lnTo>
                    <a:pt x="0" y="530080"/>
                  </a:lnTo>
                  <a:close/>
                </a:path>
              </a:pathLst>
            </a:custGeom>
            <a:solidFill>
              <a:srgbClr val="070707"/>
            </a:solidFill>
          </p:spPr>
          <p:txBody>
            <a:bodyPr/>
            <a:lstStyle/>
            <a:p>
              <a:endParaRPr lang="en-GB"/>
            </a:p>
          </p:txBody>
        </p:sp>
        <p:sp>
          <p:nvSpPr>
            <p:cNvPr id="21" name="TextBox 21">
              <a:extLst>
                <a:ext uri="{FF2B5EF4-FFF2-40B4-BE49-F238E27FC236}">
                  <a16:creationId xmlns:a16="http://schemas.microsoft.com/office/drawing/2014/main" id="{3C1B9906-38D1-6699-B5DC-975CFE82C2F8}"/>
                </a:ext>
              </a:extLst>
            </p:cNvPr>
            <p:cNvSpPr txBox="1"/>
            <p:nvPr/>
          </p:nvSpPr>
          <p:spPr>
            <a:xfrm>
              <a:off x="0" y="-47625"/>
              <a:ext cx="99392" cy="577705"/>
            </a:xfrm>
            <a:prstGeom prst="rect">
              <a:avLst/>
            </a:prstGeom>
          </p:spPr>
          <p:txBody>
            <a:bodyPr lIns="50800" tIns="50800" rIns="50800" bIns="50800" rtlCol="0" anchor="ctr"/>
            <a:lstStyle/>
            <a:p>
              <a:pPr algn="ctr">
                <a:lnSpc>
                  <a:spcPts val="2659"/>
                </a:lnSpc>
              </a:pPr>
              <a:endParaRPr/>
            </a:p>
          </p:txBody>
        </p:sp>
      </p:grpSp>
      <p:sp>
        <p:nvSpPr>
          <p:cNvPr id="22" name="Freeform 22">
            <a:extLst>
              <a:ext uri="{FF2B5EF4-FFF2-40B4-BE49-F238E27FC236}">
                <a16:creationId xmlns:a16="http://schemas.microsoft.com/office/drawing/2014/main" id="{A285FA21-8921-8962-837E-6645AB01F587}"/>
              </a:ext>
            </a:extLst>
          </p:cNvPr>
          <p:cNvSpPr/>
          <p:nvPr/>
        </p:nvSpPr>
        <p:spPr>
          <a:xfrm rot="7325955">
            <a:off x="-1385557" y="5101580"/>
            <a:ext cx="3549475" cy="9470718"/>
          </a:xfrm>
          <a:custGeom>
            <a:avLst/>
            <a:gdLst/>
            <a:ahLst/>
            <a:cxnLst/>
            <a:rect l="l" t="t" r="r" b="b"/>
            <a:pathLst>
              <a:path w="3549475" h="9470718">
                <a:moveTo>
                  <a:pt x="0" y="0"/>
                </a:moveTo>
                <a:lnTo>
                  <a:pt x="3549475" y="0"/>
                </a:lnTo>
                <a:lnTo>
                  <a:pt x="3549475" y="9470718"/>
                </a:lnTo>
                <a:lnTo>
                  <a:pt x="0" y="947071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3" name="Freeform 23">
            <a:extLst>
              <a:ext uri="{FF2B5EF4-FFF2-40B4-BE49-F238E27FC236}">
                <a16:creationId xmlns:a16="http://schemas.microsoft.com/office/drawing/2014/main" id="{A1BD7C70-C0B2-29E9-A2FD-66551EB64792}"/>
              </a:ext>
            </a:extLst>
          </p:cNvPr>
          <p:cNvSpPr/>
          <p:nvPr/>
        </p:nvSpPr>
        <p:spPr>
          <a:xfrm rot="7325955">
            <a:off x="11670449" y="-5181056"/>
            <a:ext cx="4654635" cy="12419511"/>
          </a:xfrm>
          <a:custGeom>
            <a:avLst/>
            <a:gdLst/>
            <a:ahLst/>
            <a:cxnLst/>
            <a:rect l="l" t="t" r="r" b="b"/>
            <a:pathLst>
              <a:path w="4654635" h="12419511">
                <a:moveTo>
                  <a:pt x="0" y="0"/>
                </a:moveTo>
                <a:lnTo>
                  <a:pt x="4654635" y="0"/>
                </a:lnTo>
                <a:lnTo>
                  <a:pt x="4654635" y="12419512"/>
                </a:lnTo>
                <a:lnTo>
                  <a:pt x="0" y="1241951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grpSp>
        <p:nvGrpSpPr>
          <p:cNvPr id="24" name="Group 24">
            <a:extLst>
              <a:ext uri="{FF2B5EF4-FFF2-40B4-BE49-F238E27FC236}">
                <a16:creationId xmlns:a16="http://schemas.microsoft.com/office/drawing/2014/main" id="{EA921A30-BF47-6B2D-9907-2D1417694583}"/>
              </a:ext>
            </a:extLst>
          </p:cNvPr>
          <p:cNvGrpSpPr/>
          <p:nvPr/>
        </p:nvGrpSpPr>
        <p:grpSpPr>
          <a:xfrm>
            <a:off x="9125624" y="3804550"/>
            <a:ext cx="377377" cy="2012647"/>
            <a:chOff x="0" y="0"/>
            <a:chExt cx="99392" cy="530080"/>
          </a:xfrm>
        </p:grpSpPr>
        <p:sp>
          <p:nvSpPr>
            <p:cNvPr id="25" name="Freeform 25">
              <a:extLst>
                <a:ext uri="{FF2B5EF4-FFF2-40B4-BE49-F238E27FC236}">
                  <a16:creationId xmlns:a16="http://schemas.microsoft.com/office/drawing/2014/main" id="{7CF127CB-6859-C2F4-A216-B5C33E77E804}"/>
                </a:ext>
              </a:extLst>
            </p:cNvPr>
            <p:cNvSpPr/>
            <p:nvPr/>
          </p:nvSpPr>
          <p:spPr>
            <a:xfrm>
              <a:off x="0" y="0"/>
              <a:ext cx="99392" cy="530080"/>
            </a:xfrm>
            <a:custGeom>
              <a:avLst/>
              <a:gdLst/>
              <a:ahLst/>
              <a:cxnLst/>
              <a:rect l="l" t="t" r="r" b="b"/>
              <a:pathLst>
                <a:path w="99392" h="530080">
                  <a:moveTo>
                    <a:pt x="0" y="0"/>
                  </a:moveTo>
                  <a:lnTo>
                    <a:pt x="99392" y="0"/>
                  </a:lnTo>
                  <a:lnTo>
                    <a:pt x="99392" y="530080"/>
                  </a:lnTo>
                  <a:lnTo>
                    <a:pt x="0" y="530080"/>
                  </a:lnTo>
                  <a:close/>
                </a:path>
              </a:pathLst>
            </a:custGeom>
            <a:solidFill>
              <a:srgbClr val="070707"/>
            </a:solidFill>
          </p:spPr>
          <p:txBody>
            <a:bodyPr/>
            <a:lstStyle/>
            <a:p>
              <a:endParaRPr lang="en-GB"/>
            </a:p>
          </p:txBody>
        </p:sp>
        <p:sp>
          <p:nvSpPr>
            <p:cNvPr id="26" name="TextBox 26">
              <a:extLst>
                <a:ext uri="{FF2B5EF4-FFF2-40B4-BE49-F238E27FC236}">
                  <a16:creationId xmlns:a16="http://schemas.microsoft.com/office/drawing/2014/main" id="{F0066AC1-AC56-D720-9B15-A1338DF0FCD9}"/>
                </a:ext>
              </a:extLst>
            </p:cNvPr>
            <p:cNvSpPr txBox="1"/>
            <p:nvPr/>
          </p:nvSpPr>
          <p:spPr>
            <a:xfrm>
              <a:off x="0" y="-47625"/>
              <a:ext cx="99392" cy="577705"/>
            </a:xfrm>
            <a:prstGeom prst="rect">
              <a:avLst/>
            </a:prstGeom>
          </p:spPr>
          <p:txBody>
            <a:bodyPr lIns="50800" tIns="50800" rIns="50800" bIns="50800" rtlCol="0" anchor="ctr"/>
            <a:lstStyle/>
            <a:p>
              <a:pPr algn="ctr">
                <a:lnSpc>
                  <a:spcPts val="2659"/>
                </a:lnSpc>
              </a:pPr>
              <a:endParaRPr/>
            </a:p>
          </p:txBody>
        </p:sp>
      </p:grpSp>
      <p:grpSp>
        <p:nvGrpSpPr>
          <p:cNvPr id="27" name="Group 27">
            <a:extLst>
              <a:ext uri="{FF2B5EF4-FFF2-40B4-BE49-F238E27FC236}">
                <a16:creationId xmlns:a16="http://schemas.microsoft.com/office/drawing/2014/main" id="{55E8A6D7-7203-24A6-7B89-0135FF97DC51}"/>
              </a:ext>
            </a:extLst>
          </p:cNvPr>
          <p:cNvGrpSpPr/>
          <p:nvPr/>
        </p:nvGrpSpPr>
        <p:grpSpPr>
          <a:xfrm>
            <a:off x="9125624" y="6421022"/>
            <a:ext cx="377377" cy="2012647"/>
            <a:chOff x="0" y="0"/>
            <a:chExt cx="99392" cy="530080"/>
          </a:xfrm>
        </p:grpSpPr>
        <p:sp>
          <p:nvSpPr>
            <p:cNvPr id="28" name="Freeform 28">
              <a:extLst>
                <a:ext uri="{FF2B5EF4-FFF2-40B4-BE49-F238E27FC236}">
                  <a16:creationId xmlns:a16="http://schemas.microsoft.com/office/drawing/2014/main" id="{F67DB25E-828F-90F5-999B-CD1687E923AA}"/>
                </a:ext>
              </a:extLst>
            </p:cNvPr>
            <p:cNvSpPr/>
            <p:nvPr/>
          </p:nvSpPr>
          <p:spPr>
            <a:xfrm>
              <a:off x="0" y="0"/>
              <a:ext cx="99392" cy="530080"/>
            </a:xfrm>
            <a:custGeom>
              <a:avLst/>
              <a:gdLst/>
              <a:ahLst/>
              <a:cxnLst/>
              <a:rect l="l" t="t" r="r" b="b"/>
              <a:pathLst>
                <a:path w="99392" h="530080">
                  <a:moveTo>
                    <a:pt x="0" y="0"/>
                  </a:moveTo>
                  <a:lnTo>
                    <a:pt x="99392" y="0"/>
                  </a:lnTo>
                  <a:lnTo>
                    <a:pt x="99392" y="530080"/>
                  </a:lnTo>
                  <a:lnTo>
                    <a:pt x="0" y="530080"/>
                  </a:lnTo>
                  <a:close/>
                </a:path>
              </a:pathLst>
            </a:custGeom>
            <a:solidFill>
              <a:srgbClr val="070707"/>
            </a:solidFill>
          </p:spPr>
          <p:txBody>
            <a:bodyPr/>
            <a:lstStyle/>
            <a:p>
              <a:endParaRPr lang="en-GB"/>
            </a:p>
          </p:txBody>
        </p:sp>
        <p:sp>
          <p:nvSpPr>
            <p:cNvPr id="29" name="TextBox 29">
              <a:extLst>
                <a:ext uri="{FF2B5EF4-FFF2-40B4-BE49-F238E27FC236}">
                  <a16:creationId xmlns:a16="http://schemas.microsoft.com/office/drawing/2014/main" id="{062B69E0-98C0-A0AD-87BA-9F12FD243914}"/>
                </a:ext>
              </a:extLst>
            </p:cNvPr>
            <p:cNvSpPr txBox="1"/>
            <p:nvPr/>
          </p:nvSpPr>
          <p:spPr>
            <a:xfrm>
              <a:off x="0" y="-47625"/>
              <a:ext cx="99392" cy="577705"/>
            </a:xfrm>
            <a:prstGeom prst="rect">
              <a:avLst/>
            </a:prstGeom>
          </p:spPr>
          <p:txBody>
            <a:bodyPr lIns="50800" tIns="50800" rIns="50800" bIns="50800" rtlCol="0" anchor="ctr"/>
            <a:lstStyle/>
            <a:p>
              <a:pPr algn="ctr">
                <a:lnSpc>
                  <a:spcPts val="2659"/>
                </a:lnSpc>
              </a:pPr>
              <a:endParaRPr/>
            </a:p>
          </p:txBody>
        </p:sp>
      </p:grpSp>
      <p:pic>
        <p:nvPicPr>
          <p:cNvPr id="11" name="Audio 10">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7526000" y="9525000"/>
            <a:ext cx="609600" cy="609600"/>
          </a:xfrm>
          <a:prstGeom prst="rect">
            <a:avLst/>
          </a:prstGeom>
        </p:spPr>
      </p:pic>
    </p:spTree>
    <p:extLst>
      <p:ext uri="{BB962C8B-B14F-4D97-AF65-F5344CB8AC3E}">
        <p14:creationId xmlns:p14="http://schemas.microsoft.com/office/powerpoint/2010/main" val="302995528"/>
      </p:ext>
    </p:extLst>
  </p:cSld>
  <p:clrMapOvr>
    <a:masterClrMapping/>
  </p:clrMapOvr>
  <mc:AlternateContent xmlns:mc="http://schemas.openxmlformats.org/markup-compatibility/2006" xmlns:p14="http://schemas.microsoft.com/office/powerpoint/2010/main">
    <mc:Choice Requires="p14">
      <p:transition spd="slow" p14:dur="2000" advTm="28681"/>
    </mc:Choice>
    <mc:Fallback xmlns="">
      <p:transition spd="slow" advTm="286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47115B-7A77-144C-F066-5376FA95651F}"/>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2CAB7F30-B45A-5796-5E91-788541187DA1}"/>
              </a:ext>
            </a:extLst>
          </p:cNvPr>
          <p:cNvGrpSpPr/>
          <p:nvPr/>
        </p:nvGrpSpPr>
        <p:grpSpPr>
          <a:xfrm>
            <a:off x="-243481" y="4922090"/>
            <a:ext cx="18531481" cy="5364910"/>
            <a:chOff x="0" y="0"/>
            <a:chExt cx="24708641" cy="7153214"/>
          </a:xfrm>
        </p:grpSpPr>
        <p:pic>
          <p:nvPicPr>
            <p:cNvPr id="3" name="Picture 3">
              <a:extLst>
                <a:ext uri="{FF2B5EF4-FFF2-40B4-BE49-F238E27FC236}">
                  <a16:creationId xmlns:a16="http://schemas.microsoft.com/office/drawing/2014/main" id="{5F6F40B5-F6D0-971B-1D20-FFCC5F776366}"/>
                </a:ext>
              </a:extLst>
            </p:cNvPr>
            <p:cNvPicPr>
              <a:picLocks noChangeAspect="1"/>
            </p:cNvPicPr>
            <p:nvPr/>
          </p:nvPicPr>
          <p:blipFill>
            <a:blip r:embed="rId5"/>
            <a:srcRect t="38626" b="17920"/>
            <a:stretch>
              <a:fillRect/>
            </a:stretch>
          </p:blipFill>
          <p:spPr>
            <a:xfrm>
              <a:off x="0" y="0"/>
              <a:ext cx="24708641" cy="7153214"/>
            </a:xfrm>
            <a:prstGeom prst="rect">
              <a:avLst/>
            </a:prstGeom>
          </p:spPr>
        </p:pic>
      </p:grpSp>
      <p:grpSp>
        <p:nvGrpSpPr>
          <p:cNvPr id="4" name="Group 4">
            <a:extLst>
              <a:ext uri="{FF2B5EF4-FFF2-40B4-BE49-F238E27FC236}">
                <a16:creationId xmlns:a16="http://schemas.microsoft.com/office/drawing/2014/main" id="{5E7FD24A-EDC4-04FD-AFDB-A3EF3E2E730E}"/>
              </a:ext>
            </a:extLst>
          </p:cNvPr>
          <p:cNvGrpSpPr/>
          <p:nvPr/>
        </p:nvGrpSpPr>
        <p:grpSpPr>
          <a:xfrm>
            <a:off x="1485226" y="3762754"/>
            <a:ext cx="15317547" cy="6208155"/>
            <a:chOff x="0" y="0"/>
            <a:chExt cx="4034251" cy="1635070"/>
          </a:xfrm>
        </p:grpSpPr>
        <p:sp>
          <p:nvSpPr>
            <p:cNvPr id="5" name="Freeform 5">
              <a:extLst>
                <a:ext uri="{FF2B5EF4-FFF2-40B4-BE49-F238E27FC236}">
                  <a16:creationId xmlns:a16="http://schemas.microsoft.com/office/drawing/2014/main" id="{88348AEF-60F3-2B93-DB27-107524EB898C}"/>
                </a:ext>
              </a:extLst>
            </p:cNvPr>
            <p:cNvSpPr/>
            <p:nvPr/>
          </p:nvSpPr>
          <p:spPr>
            <a:xfrm>
              <a:off x="0" y="0"/>
              <a:ext cx="4034251" cy="1635070"/>
            </a:xfrm>
            <a:custGeom>
              <a:avLst/>
              <a:gdLst/>
              <a:ahLst/>
              <a:cxnLst/>
              <a:rect l="l" t="t" r="r" b="b"/>
              <a:pathLst>
                <a:path w="4034251" h="1635070">
                  <a:moveTo>
                    <a:pt x="0" y="0"/>
                  </a:moveTo>
                  <a:lnTo>
                    <a:pt x="4034251" y="0"/>
                  </a:lnTo>
                  <a:lnTo>
                    <a:pt x="4034251" y="1635070"/>
                  </a:lnTo>
                  <a:lnTo>
                    <a:pt x="0" y="1635070"/>
                  </a:lnTo>
                  <a:close/>
                </a:path>
              </a:pathLst>
            </a:custGeom>
            <a:solidFill>
              <a:srgbClr val="4139B2"/>
            </a:solidFill>
          </p:spPr>
          <p:txBody>
            <a:bodyPr/>
            <a:lstStyle/>
            <a:p>
              <a:endParaRPr lang="en-GB"/>
            </a:p>
          </p:txBody>
        </p:sp>
        <p:sp>
          <p:nvSpPr>
            <p:cNvPr id="6" name="TextBox 6">
              <a:extLst>
                <a:ext uri="{FF2B5EF4-FFF2-40B4-BE49-F238E27FC236}">
                  <a16:creationId xmlns:a16="http://schemas.microsoft.com/office/drawing/2014/main" id="{2AEF4EC9-C6BB-28A7-B69C-67EDACE64537}"/>
                </a:ext>
              </a:extLst>
            </p:cNvPr>
            <p:cNvSpPr txBox="1"/>
            <p:nvPr/>
          </p:nvSpPr>
          <p:spPr>
            <a:xfrm>
              <a:off x="0" y="-47625"/>
              <a:ext cx="4034251" cy="1682695"/>
            </a:xfrm>
            <a:prstGeom prst="rect">
              <a:avLst/>
            </a:prstGeom>
          </p:spPr>
          <p:txBody>
            <a:bodyPr lIns="50800" tIns="50800" rIns="50800" bIns="50800" rtlCol="0" anchor="ctr"/>
            <a:lstStyle/>
            <a:p>
              <a:pPr algn="ctr">
                <a:lnSpc>
                  <a:spcPts val="2659"/>
                </a:lnSpc>
                <a:spcBef>
                  <a:spcPct val="0"/>
                </a:spcBef>
              </a:pPr>
              <a:endParaRPr/>
            </a:p>
          </p:txBody>
        </p:sp>
      </p:grpSp>
      <p:grpSp>
        <p:nvGrpSpPr>
          <p:cNvPr id="7" name="Group 7">
            <a:extLst>
              <a:ext uri="{FF2B5EF4-FFF2-40B4-BE49-F238E27FC236}">
                <a16:creationId xmlns:a16="http://schemas.microsoft.com/office/drawing/2014/main" id="{5B934B32-3286-04C6-DA72-EAB17B274933}"/>
              </a:ext>
            </a:extLst>
          </p:cNvPr>
          <p:cNvGrpSpPr/>
          <p:nvPr/>
        </p:nvGrpSpPr>
        <p:grpSpPr>
          <a:xfrm>
            <a:off x="1969402" y="3804550"/>
            <a:ext cx="377377" cy="2012647"/>
            <a:chOff x="0" y="0"/>
            <a:chExt cx="99392" cy="530080"/>
          </a:xfrm>
        </p:grpSpPr>
        <p:sp>
          <p:nvSpPr>
            <p:cNvPr id="8" name="Freeform 8">
              <a:extLst>
                <a:ext uri="{FF2B5EF4-FFF2-40B4-BE49-F238E27FC236}">
                  <a16:creationId xmlns:a16="http://schemas.microsoft.com/office/drawing/2014/main" id="{6D1CF9C3-B2DB-6E64-E2F4-F0BF8B481950}"/>
                </a:ext>
              </a:extLst>
            </p:cNvPr>
            <p:cNvSpPr/>
            <p:nvPr/>
          </p:nvSpPr>
          <p:spPr>
            <a:xfrm>
              <a:off x="0" y="0"/>
              <a:ext cx="99392" cy="530080"/>
            </a:xfrm>
            <a:custGeom>
              <a:avLst/>
              <a:gdLst/>
              <a:ahLst/>
              <a:cxnLst/>
              <a:rect l="l" t="t" r="r" b="b"/>
              <a:pathLst>
                <a:path w="99392" h="530080">
                  <a:moveTo>
                    <a:pt x="0" y="0"/>
                  </a:moveTo>
                  <a:lnTo>
                    <a:pt x="99392" y="0"/>
                  </a:lnTo>
                  <a:lnTo>
                    <a:pt x="99392" y="530080"/>
                  </a:lnTo>
                  <a:lnTo>
                    <a:pt x="0" y="530080"/>
                  </a:lnTo>
                  <a:close/>
                </a:path>
              </a:pathLst>
            </a:custGeom>
            <a:solidFill>
              <a:srgbClr val="070707"/>
            </a:solidFill>
          </p:spPr>
          <p:txBody>
            <a:bodyPr/>
            <a:lstStyle/>
            <a:p>
              <a:endParaRPr lang="en-GB"/>
            </a:p>
          </p:txBody>
        </p:sp>
        <p:sp>
          <p:nvSpPr>
            <p:cNvPr id="9" name="TextBox 9">
              <a:extLst>
                <a:ext uri="{FF2B5EF4-FFF2-40B4-BE49-F238E27FC236}">
                  <a16:creationId xmlns:a16="http://schemas.microsoft.com/office/drawing/2014/main" id="{83BED8A3-2CD0-EAB1-2D5B-E355D05D412C}"/>
                </a:ext>
              </a:extLst>
            </p:cNvPr>
            <p:cNvSpPr txBox="1"/>
            <p:nvPr/>
          </p:nvSpPr>
          <p:spPr>
            <a:xfrm>
              <a:off x="0" y="-47625"/>
              <a:ext cx="99392" cy="577705"/>
            </a:xfrm>
            <a:prstGeom prst="rect">
              <a:avLst/>
            </a:prstGeom>
          </p:spPr>
          <p:txBody>
            <a:bodyPr lIns="50800" tIns="50800" rIns="50800" bIns="50800" rtlCol="0" anchor="ctr"/>
            <a:lstStyle/>
            <a:p>
              <a:pPr algn="ctr">
                <a:lnSpc>
                  <a:spcPts val="2659"/>
                </a:lnSpc>
              </a:pPr>
              <a:endParaRPr/>
            </a:p>
          </p:txBody>
        </p:sp>
      </p:grpSp>
      <p:sp>
        <p:nvSpPr>
          <p:cNvPr id="10" name="TextBox 10">
            <a:extLst>
              <a:ext uri="{FF2B5EF4-FFF2-40B4-BE49-F238E27FC236}">
                <a16:creationId xmlns:a16="http://schemas.microsoft.com/office/drawing/2014/main" id="{9DC17620-B967-37F2-0307-0A7DCFE6A28E}"/>
              </a:ext>
            </a:extLst>
          </p:cNvPr>
          <p:cNvSpPr txBox="1"/>
          <p:nvPr/>
        </p:nvSpPr>
        <p:spPr>
          <a:xfrm>
            <a:off x="1969402" y="1449944"/>
            <a:ext cx="9460598" cy="923330"/>
          </a:xfrm>
          <a:prstGeom prst="rect">
            <a:avLst/>
          </a:prstGeom>
        </p:spPr>
        <p:txBody>
          <a:bodyPr wrap="square" lIns="0" tIns="0" rIns="0" bIns="0" rtlCol="0" anchor="t">
            <a:spAutoFit/>
          </a:bodyPr>
          <a:lstStyle/>
          <a:p>
            <a:pPr algn="l">
              <a:lnSpc>
                <a:spcPts val="7200"/>
              </a:lnSpc>
            </a:pPr>
            <a:r>
              <a:rPr lang="en-US" sz="8000" b="1" dirty="0">
                <a:solidFill>
                  <a:srgbClr val="070707"/>
                </a:solidFill>
                <a:latin typeface="Arial" pitchFamily="34" charset="0"/>
                <a:ea typeface="HK Grotesk Bold"/>
                <a:cs typeface="Arial" pitchFamily="34" charset="0"/>
                <a:sym typeface="HK Grotesk Bold"/>
              </a:rPr>
              <a:t>Recommendation 5</a:t>
            </a:r>
          </a:p>
        </p:txBody>
      </p:sp>
      <p:sp>
        <p:nvSpPr>
          <p:cNvPr id="12" name="TextBox 12">
            <a:extLst>
              <a:ext uri="{FF2B5EF4-FFF2-40B4-BE49-F238E27FC236}">
                <a16:creationId xmlns:a16="http://schemas.microsoft.com/office/drawing/2014/main" id="{DE66A3D3-68C1-E4FF-D7E7-74C2705BCD48}"/>
              </a:ext>
            </a:extLst>
          </p:cNvPr>
          <p:cNvSpPr txBox="1"/>
          <p:nvPr/>
        </p:nvSpPr>
        <p:spPr>
          <a:xfrm>
            <a:off x="3136255" y="5174527"/>
            <a:ext cx="5226818" cy="2215991"/>
          </a:xfrm>
          <a:prstGeom prst="rect">
            <a:avLst/>
          </a:prstGeom>
        </p:spPr>
        <p:txBody>
          <a:bodyPr lIns="0" tIns="0" rIns="0" bIns="0" rtlCol="0" anchor="t">
            <a:spAutoFit/>
          </a:bodyPr>
          <a:lstStyle/>
          <a:p>
            <a:r>
              <a:rPr lang="en-US" sz="3600" dirty="0">
                <a:solidFill>
                  <a:schemeClr val="bg1"/>
                </a:solidFill>
              </a:rPr>
              <a:t>Enhance partnership with families and volunteer / community </a:t>
            </a:r>
            <a:r>
              <a:rPr lang="en-US" sz="3600" dirty="0" err="1">
                <a:solidFill>
                  <a:schemeClr val="bg1"/>
                </a:solidFill>
              </a:rPr>
              <a:t>organisations</a:t>
            </a:r>
            <a:r>
              <a:rPr lang="en-US" sz="3600" dirty="0">
                <a:solidFill>
                  <a:schemeClr val="bg1"/>
                </a:solidFill>
              </a:rPr>
              <a:t> (Weeks et al., 2022).</a:t>
            </a:r>
            <a:endParaRPr lang="x-none" dirty="0"/>
          </a:p>
        </p:txBody>
      </p:sp>
      <p:sp>
        <p:nvSpPr>
          <p:cNvPr id="18" name="TextBox 18">
            <a:extLst>
              <a:ext uri="{FF2B5EF4-FFF2-40B4-BE49-F238E27FC236}">
                <a16:creationId xmlns:a16="http://schemas.microsoft.com/office/drawing/2014/main" id="{BBA243FD-7E37-B4DF-7EAA-8F870404032A}"/>
              </a:ext>
            </a:extLst>
          </p:cNvPr>
          <p:cNvSpPr txBox="1"/>
          <p:nvPr/>
        </p:nvSpPr>
        <p:spPr>
          <a:xfrm>
            <a:off x="9924929" y="3820879"/>
            <a:ext cx="6077071" cy="4985980"/>
          </a:xfrm>
          <a:prstGeom prst="rect">
            <a:avLst/>
          </a:prstGeom>
        </p:spPr>
        <p:txBody>
          <a:bodyPr wrap="square" lIns="0" tIns="0" rIns="0" bIns="0" rtlCol="0" anchor="t">
            <a:spAutoFit/>
          </a:bodyPr>
          <a:lstStyle/>
          <a:p>
            <a:r>
              <a:rPr lang="en-US" sz="3600" dirty="0">
                <a:solidFill>
                  <a:schemeClr val="bg1"/>
                </a:solidFill>
              </a:rPr>
              <a:t>Market intergenerational and community interaction </a:t>
            </a:r>
            <a:r>
              <a:rPr lang="en-US" sz="3600" dirty="0" err="1">
                <a:solidFill>
                  <a:schemeClr val="bg1"/>
                </a:solidFill>
              </a:rPr>
              <a:t>programmes</a:t>
            </a:r>
            <a:r>
              <a:rPr lang="en-US" sz="3600" dirty="0">
                <a:solidFill>
                  <a:schemeClr val="bg1"/>
                </a:solidFill>
              </a:rPr>
              <a:t>. Community integration is the reflection of the Life Course Theory and contributes to the social wellbeing responsibilities in the Care Act 2014.</a:t>
            </a:r>
          </a:p>
          <a:p>
            <a:endParaRPr lang="x-none" sz="3600" dirty="0">
              <a:solidFill>
                <a:schemeClr val="bg1"/>
              </a:solidFill>
            </a:endParaRPr>
          </a:p>
        </p:txBody>
      </p:sp>
      <p:grpSp>
        <p:nvGrpSpPr>
          <p:cNvPr id="19" name="Group 19">
            <a:extLst>
              <a:ext uri="{FF2B5EF4-FFF2-40B4-BE49-F238E27FC236}">
                <a16:creationId xmlns:a16="http://schemas.microsoft.com/office/drawing/2014/main" id="{6F28742D-8147-B1DE-990D-CB8C350E9AB7}"/>
              </a:ext>
            </a:extLst>
          </p:cNvPr>
          <p:cNvGrpSpPr/>
          <p:nvPr/>
        </p:nvGrpSpPr>
        <p:grpSpPr>
          <a:xfrm>
            <a:off x="1969402" y="6421022"/>
            <a:ext cx="377377" cy="2012647"/>
            <a:chOff x="0" y="0"/>
            <a:chExt cx="99392" cy="530080"/>
          </a:xfrm>
        </p:grpSpPr>
        <p:sp>
          <p:nvSpPr>
            <p:cNvPr id="20" name="Freeform 20">
              <a:extLst>
                <a:ext uri="{FF2B5EF4-FFF2-40B4-BE49-F238E27FC236}">
                  <a16:creationId xmlns:a16="http://schemas.microsoft.com/office/drawing/2014/main" id="{378096E6-B3AE-B903-9456-ED6A81837829}"/>
                </a:ext>
              </a:extLst>
            </p:cNvPr>
            <p:cNvSpPr/>
            <p:nvPr/>
          </p:nvSpPr>
          <p:spPr>
            <a:xfrm>
              <a:off x="0" y="0"/>
              <a:ext cx="99392" cy="530080"/>
            </a:xfrm>
            <a:custGeom>
              <a:avLst/>
              <a:gdLst/>
              <a:ahLst/>
              <a:cxnLst/>
              <a:rect l="l" t="t" r="r" b="b"/>
              <a:pathLst>
                <a:path w="99392" h="530080">
                  <a:moveTo>
                    <a:pt x="0" y="0"/>
                  </a:moveTo>
                  <a:lnTo>
                    <a:pt x="99392" y="0"/>
                  </a:lnTo>
                  <a:lnTo>
                    <a:pt x="99392" y="530080"/>
                  </a:lnTo>
                  <a:lnTo>
                    <a:pt x="0" y="530080"/>
                  </a:lnTo>
                  <a:close/>
                </a:path>
              </a:pathLst>
            </a:custGeom>
            <a:solidFill>
              <a:srgbClr val="070707"/>
            </a:solidFill>
          </p:spPr>
          <p:txBody>
            <a:bodyPr/>
            <a:lstStyle/>
            <a:p>
              <a:endParaRPr lang="en-GB"/>
            </a:p>
          </p:txBody>
        </p:sp>
        <p:sp>
          <p:nvSpPr>
            <p:cNvPr id="21" name="TextBox 21">
              <a:extLst>
                <a:ext uri="{FF2B5EF4-FFF2-40B4-BE49-F238E27FC236}">
                  <a16:creationId xmlns:a16="http://schemas.microsoft.com/office/drawing/2014/main" id="{457EA9CA-7312-C121-A198-77AA320EAB0A}"/>
                </a:ext>
              </a:extLst>
            </p:cNvPr>
            <p:cNvSpPr txBox="1"/>
            <p:nvPr/>
          </p:nvSpPr>
          <p:spPr>
            <a:xfrm>
              <a:off x="0" y="-47625"/>
              <a:ext cx="99392" cy="577705"/>
            </a:xfrm>
            <a:prstGeom prst="rect">
              <a:avLst/>
            </a:prstGeom>
          </p:spPr>
          <p:txBody>
            <a:bodyPr lIns="50800" tIns="50800" rIns="50800" bIns="50800" rtlCol="0" anchor="ctr"/>
            <a:lstStyle/>
            <a:p>
              <a:pPr algn="ctr">
                <a:lnSpc>
                  <a:spcPts val="2659"/>
                </a:lnSpc>
              </a:pPr>
              <a:endParaRPr/>
            </a:p>
          </p:txBody>
        </p:sp>
      </p:grpSp>
      <p:sp>
        <p:nvSpPr>
          <p:cNvPr id="22" name="Freeform 22">
            <a:extLst>
              <a:ext uri="{FF2B5EF4-FFF2-40B4-BE49-F238E27FC236}">
                <a16:creationId xmlns:a16="http://schemas.microsoft.com/office/drawing/2014/main" id="{4F426D72-5B60-A14C-CE44-042A52C83B8A}"/>
              </a:ext>
            </a:extLst>
          </p:cNvPr>
          <p:cNvSpPr/>
          <p:nvPr/>
        </p:nvSpPr>
        <p:spPr>
          <a:xfrm rot="7325955">
            <a:off x="-1385557" y="5101580"/>
            <a:ext cx="3549475" cy="9470718"/>
          </a:xfrm>
          <a:custGeom>
            <a:avLst/>
            <a:gdLst/>
            <a:ahLst/>
            <a:cxnLst/>
            <a:rect l="l" t="t" r="r" b="b"/>
            <a:pathLst>
              <a:path w="3549475" h="9470718">
                <a:moveTo>
                  <a:pt x="0" y="0"/>
                </a:moveTo>
                <a:lnTo>
                  <a:pt x="3549475" y="0"/>
                </a:lnTo>
                <a:lnTo>
                  <a:pt x="3549475" y="9470718"/>
                </a:lnTo>
                <a:lnTo>
                  <a:pt x="0" y="947071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3" name="Freeform 23">
            <a:extLst>
              <a:ext uri="{FF2B5EF4-FFF2-40B4-BE49-F238E27FC236}">
                <a16:creationId xmlns:a16="http://schemas.microsoft.com/office/drawing/2014/main" id="{C51210DD-98B6-70B9-E3C1-A86DE4CBE754}"/>
              </a:ext>
            </a:extLst>
          </p:cNvPr>
          <p:cNvSpPr/>
          <p:nvPr/>
        </p:nvSpPr>
        <p:spPr>
          <a:xfrm rot="7325955">
            <a:off x="11670449" y="-5181056"/>
            <a:ext cx="4654635" cy="12419511"/>
          </a:xfrm>
          <a:custGeom>
            <a:avLst/>
            <a:gdLst/>
            <a:ahLst/>
            <a:cxnLst/>
            <a:rect l="l" t="t" r="r" b="b"/>
            <a:pathLst>
              <a:path w="4654635" h="12419511">
                <a:moveTo>
                  <a:pt x="0" y="0"/>
                </a:moveTo>
                <a:lnTo>
                  <a:pt x="4654635" y="0"/>
                </a:lnTo>
                <a:lnTo>
                  <a:pt x="4654635" y="12419512"/>
                </a:lnTo>
                <a:lnTo>
                  <a:pt x="0" y="1241951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grpSp>
        <p:nvGrpSpPr>
          <p:cNvPr id="24" name="Group 24">
            <a:extLst>
              <a:ext uri="{FF2B5EF4-FFF2-40B4-BE49-F238E27FC236}">
                <a16:creationId xmlns:a16="http://schemas.microsoft.com/office/drawing/2014/main" id="{EFD0236E-7FFE-C080-8EDC-5ADB3378AF1A}"/>
              </a:ext>
            </a:extLst>
          </p:cNvPr>
          <p:cNvGrpSpPr/>
          <p:nvPr/>
        </p:nvGrpSpPr>
        <p:grpSpPr>
          <a:xfrm>
            <a:off x="9125624" y="3804550"/>
            <a:ext cx="377377" cy="2012647"/>
            <a:chOff x="0" y="0"/>
            <a:chExt cx="99392" cy="530080"/>
          </a:xfrm>
        </p:grpSpPr>
        <p:sp>
          <p:nvSpPr>
            <p:cNvPr id="25" name="Freeform 25">
              <a:extLst>
                <a:ext uri="{FF2B5EF4-FFF2-40B4-BE49-F238E27FC236}">
                  <a16:creationId xmlns:a16="http://schemas.microsoft.com/office/drawing/2014/main" id="{9F642260-F5FD-8ADD-4517-18EED977D77A}"/>
                </a:ext>
              </a:extLst>
            </p:cNvPr>
            <p:cNvSpPr/>
            <p:nvPr/>
          </p:nvSpPr>
          <p:spPr>
            <a:xfrm>
              <a:off x="0" y="0"/>
              <a:ext cx="99392" cy="530080"/>
            </a:xfrm>
            <a:custGeom>
              <a:avLst/>
              <a:gdLst/>
              <a:ahLst/>
              <a:cxnLst/>
              <a:rect l="l" t="t" r="r" b="b"/>
              <a:pathLst>
                <a:path w="99392" h="530080">
                  <a:moveTo>
                    <a:pt x="0" y="0"/>
                  </a:moveTo>
                  <a:lnTo>
                    <a:pt x="99392" y="0"/>
                  </a:lnTo>
                  <a:lnTo>
                    <a:pt x="99392" y="530080"/>
                  </a:lnTo>
                  <a:lnTo>
                    <a:pt x="0" y="530080"/>
                  </a:lnTo>
                  <a:close/>
                </a:path>
              </a:pathLst>
            </a:custGeom>
            <a:solidFill>
              <a:srgbClr val="070707"/>
            </a:solidFill>
          </p:spPr>
          <p:txBody>
            <a:bodyPr/>
            <a:lstStyle/>
            <a:p>
              <a:endParaRPr lang="en-GB"/>
            </a:p>
          </p:txBody>
        </p:sp>
        <p:sp>
          <p:nvSpPr>
            <p:cNvPr id="26" name="TextBox 26">
              <a:extLst>
                <a:ext uri="{FF2B5EF4-FFF2-40B4-BE49-F238E27FC236}">
                  <a16:creationId xmlns:a16="http://schemas.microsoft.com/office/drawing/2014/main" id="{48F2BD27-5150-DB1E-4E34-778A043CA288}"/>
                </a:ext>
              </a:extLst>
            </p:cNvPr>
            <p:cNvSpPr txBox="1"/>
            <p:nvPr/>
          </p:nvSpPr>
          <p:spPr>
            <a:xfrm>
              <a:off x="0" y="-47625"/>
              <a:ext cx="99392" cy="577705"/>
            </a:xfrm>
            <a:prstGeom prst="rect">
              <a:avLst/>
            </a:prstGeom>
          </p:spPr>
          <p:txBody>
            <a:bodyPr lIns="50800" tIns="50800" rIns="50800" bIns="50800" rtlCol="0" anchor="ctr"/>
            <a:lstStyle/>
            <a:p>
              <a:pPr algn="ctr">
                <a:lnSpc>
                  <a:spcPts val="2659"/>
                </a:lnSpc>
              </a:pPr>
              <a:endParaRPr/>
            </a:p>
          </p:txBody>
        </p:sp>
      </p:grpSp>
      <p:grpSp>
        <p:nvGrpSpPr>
          <p:cNvPr id="27" name="Group 27">
            <a:extLst>
              <a:ext uri="{FF2B5EF4-FFF2-40B4-BE49-F238E27FC236}">
                <a16:creationId xmlns:a16="http://schemas.microsoft.com/office/drawing/2014/main" id="{A734BE59-8A6B-6DA9-89FD-03DA9512ADD3}"/>
              </a:ext>
            </a:extLst>
          </p:cNvPr>
          <p:cNvGrpSpPr/>
          <p:nvPr/>
        </p:nvGrpSpPr>
        <p:grpSpPr>
          <a:xfrm>
            <a:off x="9125624" y="6421022"/>
            <a:ext cx="377377" cy="2012647"/>
            <a:chOff x="0" y="0"/>
            <a:chExt cx="99392" cy="530080"/>
          </a:xfrm>
        </p:grpSpPr>
        <p:sp>
          <p:nvSpPr>
            <p:cNvPr id="28" name="Freeform 28">
              <a:extLst>
                <a:ext uri="{FF2B5EF4-FFF2-40B4-BE49-F238E27FC236}">
                  <a16:creationId xmlns:a16="http://schemas.microsoft.com/office/drawing/2014/main" id="{05C80D62-F77C-FE93-44FB-812E55915D61}"/>
                </a:ext>
              </a:extLst>
            </p:cNvPr>
            <p:cNvSpPr/>
            <p:nvPr/>
          </p:nvSpPr>
          <p:spPr>
            <a:xfrm>
              <a:off x="0" y="0"/>
              <a:ext cx="99392" cy="530080"/>
            </a:xfrm>
            <a:custGeom>
              <a:avLst/>
              <a:gdLst/>
              <a:ahLst/>
              <a:cxnLst/>
              <a:rect l="l" t="t" r="r" b="b"/>
              <a:pathLst>
                <a:path w="99392" h="530080">
                  <a:moveTo>
                    <a:pt x="0" y="0"/>
                  </a:moveTo>
                  <a:lnTo>
                    <a:pt x="99392" y="0"/>
                  </a:lnTo>
                  <a:lnTo>
                    <a:pt x="99392" y="530080"/>
                  </a:lnTo>
                  <a:lnTo>
                    <a:pt x="0" y="530080"/>
                  </a:lnTo>
                  <a:close/>
                </a:path>
              </a:pathLst>
            </a:custGeom>
            <a:solidFill>
              <a:srgbClr val="070707"/>
            </a:solidFill>
          </p:spPr>
          <p:txBody>
            <a:bodyPr/>
            <a:lstStyle/>
            <a:p>
              <a:endParaRPr lang="en-GB"/>
            </a:p>
          </p:txBody>
        </p:sp>
        <p:sp>
          <p:nvSpPr>
            <p:cNvPr id="29" name="TextBox 29">
              <a:extLst>
                <a:ext uri="{FF2B5EF4-FFF2-40B4-BE49-F238E27FC236}">
                  <a16:creationId xmlns:a16="http://schemas.microsoft.com/office/drawing/2014/main" id="{36398BA3-DB97-F9D6-5CB6-835AB2746157}"/>
                </a:ext>
              </a:extLst>
            </p:cNvPr>
            <p:cNvSpPr txBox="1"/>
            <p:nvPr/>
          </p:nvSpPr>
          <p:spPr>
            <a:xfrm>
              <a:off x="0" y="-47625"/>
              <a:ext cx="99392" cy="577705"/>
            </a:xfrm>
            <a:prstGeom prst="rect">
              <a:avLst/>
            </a:prstGeom>
          </p:spPr>
          <p:txBody>
            <a:bodyPr lIns="50800" tIns="50800" rIns="50800" bIns="50800" rtlCol="0" anchor="ctr"/>
            <a:lstStyle/>
            <a:p>
              <a:pPr algn="ctr">
                <a:lnSpc>
                  <a:spcPts val="2659"/>
                </a:lnSpc>
              </a:pPr>
              <a:endParaRPr/>
            </a:p>
          </p:txBody>
        </p:sp>
      </p:grpSp>
      <p:pic>
        <p:nvPicPr>
          <p:cNvPr id="11" name="Audio 10">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7526000" y="9525000"/>
            <a:ext cx="609600" cy="609600"/>
          </a:xfrm>
          <a:prstGeom prst="rect">
            <a:avLst/>
          </a:prstGeom>
        </p:spPr>
      </p:pic>
    </p:spTree>
    <p:extLst>
      <p:ext uri="{BB962C8B-B14F-4D97-AF65-F5344CB8AC3E}">
        <p14:creationId xmlns:p14="http://schemas.microsoft.com/office/powerpoint/2010/main" val="3419037485"/>
      </p:ext>
    </p:extLst>
  </p:cSld>
  <p:clrMapOvr>
    <a:masterClrMapping/>
  </p:clrMapOvr>
  <mc:AlternateContent xmlns:mc="http://schemas.openxmlformats.org/markup-compatibility/2006" xmlns:p14="http://schemas.microsoft.com/office/powerpoint/2010/main">
    <mc:Choice Requires="p14">
      <p:transition spd="slow" p14:dur="2000" advTm="29208"/>
    </mc:Choice>
    <mc:Fallback xmlns="">
      <p:transition spd="slow" advTm="292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4B6039-2177-8E10-7DEB-070D811C637E}"/>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5389B6FA-EF92-CECF-C4DB-7E3B96FD688D}"/>
              </a:ext>
            </a:extLst>
          </p:cNvPr>
          <p:cNvGrpSpPr/>
          <p:nvPr/>
        </p:nvGrpSpPr>
        <p:grpSpPr>
          <a:xfrm>
            <a:off x="0" y="3661983"/>
            <a:ext cx="18476703" cy="5596317"/>
            <a:chOff x="0" y="0"/>
            <a:chExt cx="4866292" cy="1473927"/>
          </a:xfrm>
        </p:grpSpPr>
        <p:sp>
          <p:nvSpPr>
            <p:cNvPr id="3" name="Freeform 3">
              <a:extLst>
                <a:ext uri="{FF2B5EF4-FFF2-40B4-BE49-F238E27FC236}">
                  <a16:creationId xmlns:a16="http://schemas.microsoft.com/office/drawing/2014/main" id="{C9B7709C-304F-0B96-37D1-5A56666C445A}"/>
                </a:ext>
              </a:extLst>
            </p:cNvPr>
            <p:cNvSpPr/>
            <p:nvPr/>
          </p:nvSpPr>
          <p:spPr>
            <a:xfrm>
              <a:off x="0" y="0"/>
              <a:ext cx="4866292" cy="1473927"/>
            </a:xfrm>
            <a:custGeom>
              <a:avLst/>
              <a:gdLst/>
              <a:ahLst/>
              <a:cxnLst/>
              <a:rect l="l" t="t" r="r" b="b"/>
              <a:pathLst>
                <a:path w="4866292" h="1473927">
                  <a:moveTo>
                    <a:pt x="0" y="0"/>
                  </a:moveTo>
                  <a:lnTo>
                    <a:pt x="4866292" y="0"/>
                  </a:lnTo>
                  <a:lnTo>
                    <a:pt x="4866292" y="1473927"/>
                  </a:lnTo>
                  <a:lnTo>
                    <a:pt x="0" y="1473927"/>
                  </a:lnTo>
                  <a:close/>
                </a:path>
              </a:pathLst>
            </a:custGeom>
            <a:solidFill>
              <a:srgbClr val="4139B2"/>
            </a:solidFill>
          </p:spPr>
          <p:txBody>
            <a:bodyPr/>
            <a:lstStyle/>
            <a:p>
              <a:endParaRPr lang="en-GB"/>
            </a:p>
          </p:txBody>
        </p:sp>
        <p:sp>
          <p:nvSpPr>
            <p:cNvPr id="4" name="TextBox 4">
              <a:extLst>
                <a:ext uri="{FF2B5EF4-FFF2-40B4-BE49-F238E27FC236}">
                  <a16:creationId xmlns:a16="http://schemas.microsoft.com/office/drawing/2014/main" id="{C39BA448-1195-4EBB-9BD2-3CBDC055219F}"/>
                </a:ext>
              </a:extLst>
            </p:cNvPr>
            <p:cNvSpPr txBox="1"/>
            <p:nvPr/>
          </p:nvSpPr>
          <p:spPr>
            <a:xfrm>
              <a:off x="0" y="-47625"/>
              <a:ext cx="4866292" cy="1521552"/>
            </a:xfrm>
            <a:prstGeom prst="rect">
              <a:avLst/>
            </a:prstGeom>
          </p:spPr>
          <p:txBody>
            <a:bodyPr lIns="50800" tIns="50800" rIns="50800" bIns="50800" rtlCol="0" anchor="ctr"/>
            <a:lstStyle/>
            <a:p>
              <a:pPr algn="ctr">
                <a:lnSpc>
                  <a:spcPts val="2659"/>
                </a:lnSpc>
                <a:spcBef>
                  <a:spcPct val="0"/>
                </a:spcBef>
              </a:pPr>
              <a:endParaRPr/>
            </a:p>
          </p:txBody>
        </p:sp>
      </p:grpSp>
      <p:sp>
        <p:nvSpPr>
          <p:cNvPr id="5" name="TextBox 5">
            <a:extLst>
              <a:ext uri="{FF2B5EF4-FFF2-40B4-BE49-F238E27FC236}">
                <a16:creationId xmlns:a16="http://schemas.microsoft.com/office/drawing/2014/main" id="{DC5B0E11-FB5B-B9AF-910E-E27BCE06C801}"/>
              </a:ext>
            </a:extLst>
          </p:cNvPr>
          <p:cNvSpPr txBox="1"/>
          <p:nvPr/>
        </p:nvSpPr>
        <p:spPr>
          <a:xfrm>
            <a:off x="1028700" y="1247775"/>
            <a:ext cx="11862019" cy="923330"/>
          </a:xfrm>
          <a:prstGeom prst="rect">
            <a:avLst/>
          </a:prstGeom>
        </p:spPr>
        <p:txBody>
          <a:bodyPr lIns="0" tIns="0" rIns="0" bIns="0" rtlCol="0" anchor="t">
            <a:spAutoFit/>
          </a:bodyPr>
          <a:lstStyle/>
          <a:p>
            <a:pPr algn="l">
              <a:lnSpc>
                <a:spcPts val="7200"/>
              </a:lnSpc>
            </a:pPr>
            <a:r>
              <a:rPr lang="en-US" sz="8000" b="1" dirty="0">
                <a:solidFill>
                  <a:srgbClr val="070707"/>
                </a:solidFill>
                <a:latin typeface="Arial" pitchFamily="34" charset="0"/>
                <a:ea typeface="HK Grotesk Bold"/>
                <a:cs typeface="Arial" pitchFamily="34" charset="0"/>
                <a:sym typeface="HK Grotesk Bold"/>
              </a:rPr>
              <a:t>Conclusion</a:t>
            </a:r>
          </a:p>
        </p:txBody>
      </p:sp>
      <p:sp>
        <p:nvSpPr>
          <p:cNvPr id="14" name="Freeform 14">
            <a:extLst>
              <a:ext uri="{FF2B5EF4-FFF2-40B4-BE49-F238E27FC236}">
                <a16:creationId xmlns:a16="http://schemas.microsoft.com/office/drawing/2014/main" id="{E5E242DC-F1AC-B239-E470-F512D697DCEF}"/>
              </a:ext>
            </a:extLst>
          </p:cNvPr>
          <p:cNvSpPr/>
          <p:nvPr/>
        </p:nvSpPr>
        <p:spPr>
          <a:xfrm rot="-7189064" flipV="1">
            <a:off x="13647488" y="4367533"/>
            <a:ext cx="3275177" cy="8738836"/>
          </a:xfrm>
          <a:custGeom>
            <a:avLst/>
            <a:gdLst/>
            <a:ahLst/>
            <a:cxnLst/>
            <a:rect l="l" t="t" r="r" b="b"/>
            <a:pathLst>
              <a:path w="3275177" h="8738836">
                <a:moveTo>
                  <a:pt x="0" y="8738836"/>
                </a:moveTo>
                <a:lnTo>
                  <a:pt x="3275177" y="8738836"/>
                </a:lnTo>
                <a:lnTo>
                  <a:pt x="3275177" y="0"/>
                </a:lnTo>
                <a:lnTo>
                  <a:pt x="0" y="0"/>
                </a:lnTo>
                <a:lnTo>
                  <a:pt x="0" y="8738836"/>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5" name="Freeform 15">
            <a:extLst>
              <a:ext uri="{FF2B5EF4-FFF2-40B4-BE49-F238E27FC236}">
                <a16:creationId xmlns:a16="http://schemas.microsoft.com/office/drawing/2014/main" id="{8308FB18-5A36-E834-856D-74573B26AED2}"/>
              </a:ext>
            </a:extLst>
          </p:cNvPr>
          <p:cNvSpPr/>
          <p:nvPr/>
        </p:nvSpPr>
        <p:spPr>
          <a:xfrm rot="-5399999">
            <a:off x="15855736" y="1384828"/>
            <a:ext cx="850697" cy="990623"/>
          </a:xfrm>
          <a:custGeom>
            <a:avLst/>
            <a:gdLst/>
            <a:ahLst/>
            <a:cxnLst/>
            <a:rect l="l" t="t" r="r" b="b"/>
            <a:pathLst>
              <a:path w="850697" h="990623">
                <a:moveTo>
                  <a:pt x="0" y="0"/>
                </a:moveTo>
                <a:lnTo>
                  <a:pt x="850697" y="0"/>
                </a:lnTo>
                <a:lnTo>
                  <a:pt x="850697" y="990623"/>
                </a:lnTo>
                <a:lnTo>
                  <a:pt x="0" y="99062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graphicFrame>
        <p:nvGraphicFramePr>
          <p:cNvPr id="16" name="Diagram 15">
            <a:extLst>
              <a:ext uri="{FF2B5EF4-FFF2-40B4-BE49-F238E27FC236}">
                <a16:creationId xmlns:a16="http://schemas.microsoft.com/office/drawing/2014/main" id="{D1CC2B70-C381-9FD3-5523-20E9248F7A81}"/>
              </a:ext>
            </a:extLst>
          </p:cNvPr>
          <p:cNvGraphicFramePr/>
          <p:nvPr>
            <p:extLst>
              <p:ext uri="{D42A27DB-BD31-4B8C-83A1-F6EECF244321}">
                <p14:modId xmlns:p14="http://schemas.microsoft.com/office/powerpoint/2010/main" val="3347384438"/>
              </p:ext>
            </p:extLst>
          </p:nvPr>
        </p:nvGraphicFramePr>
        <p:xfrm>
          <a:off x="999670" y="2980287"/>
          <a:ext cx="16526329" cy="6778882"/>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43" name="Audio 42">
            <a:hlinkClick r:id="" action="ppaction://media"/>
            <a:extLst>
              <a:ext uri="{FF2B5EF4-FFF2-40B4-BE49-F238E27FC236}">
                <a16:creationId xmlns:a16="http://schemas.microsoft.com/office/drawing/2014/main" id="{1B687729-FCA3-151C-135A-0C67A68F4323}"/>
              </a:ext>
            </a:extLst>
          </p:cNvPr>
          <p:cNvPicPr>
            <a:picLocks noChangeAspect="1"/>
          </p:cNvPicPr>
          <p:nvPr>
            <a:audioFile r:link="rId2"/>
            <p:extLst>
              <p:ext uri="{DAA4B4D4-6D71-4841-9C94-3DE7FCFB9230}">
                <p14:media xmlns:p14="http://schemas.microsoft.com/office/powerpoint/2010/main" r:embed="rId1"/>
              </p:ext>
            </p:extLst>
          </p:nvPr>
        </p:nvPicPr>
        <p:blipFill>
          <a:blip r:embed="rId14"/>
          <a:srcRect l="-203125" t="-203125" r="-203125" b="-203125"/>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2652787900"/>
      </p:ext>
    </p:extLst>
  </p:cSld>
  <p:clrMapOvr>
    <a:masterClrMapping/>
  </p:clrMapOvr>
  <mc:AlternateContent xmlns:mc="http://schemas.openxmlformats.org/markup-compatibility/2006">
    <mc:Choice xmlns:p14="http://schemas.microsoft.com/office/powerpoint/2010/main" Requires="p14">
      <p:transition spd="slow" p14:dur="2000" advTm="102953"/>
    </mc:Choice>
    <mc:Fallback>
      <p:transition spd="slow" advTm="1029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354F8-983B-736C-7E3F-CF45C2D7F5E1}"/>
              </a:ext>
            </a:extLst>
          </p:cNvPr>
          <p:cNvSpPr>
            <a:spLocks noGrp="1"/>
          </p:cNvSpPr>
          <p:nvPr>
            <p:ph type="title"/>
          </p:nvPr>
        </p:nvSpPr>
        <p:spPr>
          <a:xfrm>
            <a:off x="457200" y="274638"/>
            <a:ext cx="17068800" cy="1143000"/>
          </a:xfrm>
        </p:spPr>
        <p:txBody>
          <a:bodyPr/>
          <a:lstStyle/>
          <a:p>
            <a:r>
              <a:rPr lang="en-US" dirty="0"/>
              <a:t>References</a:t>
            </a:r>
            <a:endParaRPr lang="x-none" dirty="0"/>
          </a:p>
        </p:txBody>
      </p:sp>
      <p:sp>
        <p:nvSpPr>
          <p:cNvPr id="3" name="Content Placeholder 2">
            <a:extLst>
              <a:ext uri="{FF2B5EF4-FFF2-40B4-BE49-F238E27FC236}">
                <a16:creationId xmlns:a16="http://schemas.microsoft.com/office/drawing/2014/main" id="{F366E681-4F15-0935-8953-43B3B6E6CA50}"/>
              </a:ext>
            </a:extLst>
          </p:cNvPr>
          <p:cNvSpPr>
            <a:spLocks noGrp="1"/>
          </p:cNvSpPr>
          <p:nvPr>
            <p:ph idx="1"/>
          </p:nvPr>
        </p:nvSpPr>
        <p:spPr>
          <a:xfrm>
            <a:off x="457200" y="1600200"/>
            <a:ext cx="17297400" cy="7734300"/>
          </a:xfrm>
        </p:spPr>
        <p:txBody>
          <a:bodyPr>
            <a:normAutofit fontScale="40000" lnSpcReduction="20000"/>
          </a:bodyPr>
          <a:lstStyle/>
          <a:p>
            <a:r>
              <a:rPr lang="x-none" dirty="0"/>
              <a:t>Barton, C., Sturge, G. and Harker, R. (2024). </a:t>
            </a:r>
            <a:r>
              <a:rPr lang="x-none" i="1" dirty="0"/>
              <a:t>The UK’s changing population</a:t>
            </a:r>
            <a:r>
              <a:rPr lang="x-none" dirty="0"/>
              <a:t>. [online] House of Commons Library. Available at: https://commonslibrary.parliament.uk/the-uks-changing-population/.</a:t>
            </a:r>
          </a:p>
          <a:p>
            <a:r>
              <a:rPr lang="x-none" dirty="0"/>
              <a:t>Belong (2026). </a:t>
            </a:r>
            <a:r>
              <a:rPr lang="x-none" i="1" dirty="0"/>
              <a:t>Belong Home Page | Belong Villages</a:t>
            </a:r>
            <a:r>
              <a:rPr lang="x-none" dirty="0"/>
              <a:t>. [online] www.belong.org.uk. Available at: https://www.belong.org.uk/ [Accessed 26 Feb. </a:t>
            </a:r>
            <a:r>
              <a:rPr lang="x-none"/>
              <a:t>2026].</a:t>
            </a:r>
            <a:endParaRPr lang="en-US"/>
          </a:p>
          <a:p>
            <a:r>
              <a:rPr lang="x-none" dirty="0"/>
              <a:t>Burns, A. and Emond, R. (2023). Everyday Care: What Helps Adults Help Children in Residential Childcare? </a:t>
            </a:r>
            <a:r>
              <a:rPr lang="x-none" i="1" dirty="0"/>
              <a:t>Youth</a:t>
            </a:r>
            <a:r>
              <a:rPr lang="x-none" dirty="0"/>
              <a:t>, [online] 3(4), pp.1301–1316. </a:t>
            </a:r>
            <a:r>
              <a:rPr lang="x-none" dirty="0" err="1"/>
              <a:t>doi:https</a:t>
            </a:r>
            <a:r>
              <a:rPr lang="x-none" dirty="0"/>
              <a:t>://doi.org/10.3390/youth3040082.</a:t>
            </a:r>
          </a:p>
          <a:p>
            <a:r>
              <a:rPr lang="x-none" dirty="0"/>
              <a:t>Cameron-Mathiassen, J., Leiper, J., Simpson, J. and McDermott, E. (2022). What was care like for me? A systematic review of the experiences of young people living in residential care. </a:t>
            </a:r>
            <a:r>
              <a:rPr lang="x-none" i="1" dirty="0"/>
              <a:t>Children and Youth Services Review</a:t>
            </a:r>
            <a:r>
              <a:rPr lang="x-none" dirty="0"/>
              <a:t>, 138, p.106524. </a:t>
            </a:r>
            <a:r>
              <a:rPr lang="x-none" dirty="0" err="1"/>
              <a:t>doi:https</a:t>
            </a:r>
            <a:r>
              <a:rPr lang="x-none" dirty="0"/>
              <a:t>://doi.org/10.1016/j.childyouth.2022.106524.</a:t>
            </a:r>
          </a:p>
          <a:p>
            <a:r>
              <a:rPr lang="x-none" dirty="0" err="1"/>
              <a:t>Chaughule</a:t>
            </a:r>
            <a:r>
              <a:rPr lang="x-none" dirty="0"/>
              <a:t>, S. and </a:t>
            </a:r>
            <a:r>
              <a:rPr lang="x-none" dirty="0" err="1"/>
              <a:t>Bhonde</a:t>
            </a:r>
            <a:r>
              <a:rPr lang="x-none" dirty="0"/>
              <a:t>, I. (2025). Significance of Home Health Physical Therapy to Help Seniors with Type </a:t>
            </a:r>
            <a:r>
              <a:rPr lang="x-none" dirty="0" err="1"/>
              <a:t>Ii</a:t>
            </a:r>
            <a:r>
              <a:rPr lang="x-none" dirty="0"/>
              <a:t> Diabetes Mellitus Related Mobility Issues. </a:t>
            </a:r>
            <a:r>
              <a:rPr lang="x-none" i="1" dirty="0"/>
              <a:t>Open Access Journal of Clinical Images</a:t>
            </a:r>
            <a:r>
              <a:rPr lang="x-none" dirty="0"/>
              <a:t>, [online] pp.1–5. </a:t>
            </a:r>
            <a:r>
              <a:rPr lang="x-none" dirty="0" err="1"/>
              <a:t>doi:https</a:t>
            </a:r>
            <a:r>
              <a:rPr lang="x-none" dirty="0"/>
              <a:t>://doi.org/10.61440/oajci.2025.v2.12.</a:t>
            </a:r>
          </a:p>
          <a:p>
            <a:r>
              <a:rPr lang="x-none" dirty="0"/>
              <a:t>de Graaf, L., Janssen, M., Roelofs, T. and </a:t>
            </a:r>
            <a:r>
              <a:rPr lang="x-none" dirty="0" err="1"/>
              <a:t>Luijkx</a:t>
            </a:r>
            <a:r>
              <a:rPr lang="x-none" dirty="0"/>
              <a:t>, K. (2021). Substance Use and Misuse of Older Adults Living in Residential Care facilities: a Scoping Review from a person-centred Care Approach. </a:t>
            </a:r>
            <a:r>
              <a:rPr lang="x-none" i="1" dirty="0"/>
              <a:t>Ageing and Society</a:t>
            </a:r>
            <a:r>
              <a:rPr lang="x-none" dirty="0"/>
              <a:t>, 43(6), pp.1–27. </a:t>
            </a:r>
            <a:r>
              <a:rPr lang="x-none" dirty="0" err="1"/>
              <a:t>doi:https</a:t>
            </a:r>
            <a:r>
              <a:rPr lang="x-none" dirty="0"/>
              <a:t>://doi.org/10.1017/s0144686x21001215.</a:t>
            </a:r>
          </a:p>
          <a:p>
            <a:r>
              <a:rPr lang="x-none" dirty="0"/>
              <a:t>Doan, T.T.-T., Kim, J., Kim, H., An, W., Seo, E. and Park, M. (2024). Decision Regret and Decision-Making Process Among Caregivers of Older Adults Receiving Home Care: A Cross-Sectional Study. </a:t>
            </a:r>
            <a:r>
              <a:rPr lang="x-none" i="1" dirty="0"/>
              <a:t>Journal of the American Medical Directors Association</a:t>
            </a:r>
            <a:r>
              <a:rPr lang="x-none" dirty="0"/>
              <a:t>, pp.105166–105166. </a:t>
            </a:r>
            <a:r>
              <a:rPr lang="x-none" dirty="0" err="1"/>
              <a:t>doi:https</a:t>
            </a:r>
            <a:r>
              <a:rPr lang="x-none" dirty="0"/>
              <a:t>://doi.org/10.1016/j.jamda.2024.105166.</a:t>
            </a:r>
          </a:p>
          <a:p>
            <a:r>
              <a:rPr lang="x-none" dirty="0" err="1"/>
              <a:t>Ghenţa</a:t>
            </a:r>
            <a:r>
              <a:rPr lang="x-none" dirty="0"/>
              <a:t>, M., Matei, A., Mladen-Macovei, L. and Stănescu, S. (2022). Quality of Life of Older Persons: The Role and Challenges of Social Services Providers. </a:t>
            </a:r>
            <a:r>
              <a:rPr lang="x-none" i="1" dirty="0"/>
              <a:t>International journal of environmental research and public health</a:t>
            </a:r>
            <a:r>
              <a:rPr lang="x-none" dirty="0"/>
              <a:t>, [online] 19(14). </a:t>
            </a:r>
            <a:r>
              <a:rPr lang="x-none" dirty="0" err="1"/>
              <a:t>doi:https</a:t>
            </a:r>
            <a:r>
              <a:rPr lang="x-none" dirty="0"/>
              <a:t>://doi.org/10.3390/ijerph19148573.</a:t>
            </a:r>
          </a:p>
          <a:p>
            <a:r>
              <a:rPr lang="x-none" dirty="0"/>
              <a:t>Giraldi, M., Mitchell, F., Porter, R.B., Reed, D., Jans, V., McIver, L., Manole, M. and McTier, A. (2022). Residential care as an alternative care option: A review of literature within a global context. </a:t>
            </a:r>
            <a:r>
              <a:rPr lang="x-none" i="1" dirty="0"/>
              <a:t>Child &amp; Family Social Work</a:t>
            </a:r>
            <a:r>
              <a:rPr lang="x-none" dirty="0"/>
              <a:t>. </a:t>
            </a:r>
            <a:r>
              <a:rPr lang="x-none" dirty="0" err="1"/>
              <a:t>doi:https</a:t>
            </a:r>
            <a:r>
              <a:rPr lang="x-none" dirty="0"/>
              <a:t>://doi.org/10.1111/cfs.12929.</a:t>
            </a:r>
          </a:p>
          <a:p>
            <a:r>
              <a:rPr lang="x-none" dirty="0"/>
              <a:t>Lee, Y. and Cho, E. (2022). Predictors of patient safety activities among registered nurses and nurse aides in long-term care facilities: cross-sectional study. </a:t>
            </a:r>
            <a:r>
              <a:rPr lang="x-none" i="1" dirty="0"/>
              <a:t>BMC Geriatrics</a:t>
            </a:r>
            <a:r>
              <a:rPr lang="x-none" dirty="0"/>
              <a:t>, 22(1). </a:t>
            </a:r>
            <a:r>
              <a:rPr lang="x-none" dirty="0" err="1"/>
              <a:t>doi:https</a:t>
            </a:r>
            <a:r>
              <a:rPr lang="x-none" dirty="0"/>
              <a:t>://doi.org/10.1186/s12877-022-03234-w.</a:t>
            </a:r>
          </a:p>
          <a:p>
            <a:r>
              <a:rPr lang="x-none" dirty="0"/>
              <a:t>Liu, Q., Li, X., Hu, M., Zhao, Y., Wu, S. and Feng, H. (2024). Factors influencing the self-management ability among older adults experiencing intrinsic capacity decline: a cross-sectional study. </a:t>
            </a:r>
            <a:r>
              <a:rPr lang="x-none" i="1" dirty="0"/>
              <a:t>Frontiers in Aging Neuroscience</a:t>
            </a:r>
            <a:r>
              <a:rPr lang="x-none" dirty="0"/>
              <a:t>, 16. </a:t>
            </a:r>
            <a:r>
              <a:rPr lang="x-none" dirty="0" err="1"/>
              <a:t>doi:https</a:t>
            </a:r>
            <a:r>
              <a:rPr lang="x-none" dirty="0"/>
              <a:t>://doi.org/10.3389/fnagi.2024.1456167.</a:t>
            </a:r>
          </a:p>
          <a:p>
            <a:r>
              <a:rPr lang="x-none" dirty="0"/>
              <a:t>McHale, J.V. and </a:t>
            </a:r>
            <a:r>
              <a:rPr lang="x-none" dirty="0" err="1"/>
              <a:t>Noszlopy</a:t>
            </a:r>
            <a:r>
              <a:rPr lang="x-none" dirty="0"/>
              <a:t>, L. (2025). Legal Regulation of Adult Social Care Provision in England. </a:t>
            </a:r>
            <a:r>
              <a:rPr lang="x-none" i="1" dirty="0"/>
              <a:t>Adult Social Care Law and Policy</a:t>
            </a:r>
            <a:r>
              <a:rPr lang="x-none" dirty="0"/>
              <a:t>, 1(1), pp.62–115. </a:t>
            </a:r>
            <a:r>
              <a:rPr lang="x-none" dirty="0" err="1"/>
              <a:t>doi:https</a:t>
            </a:r>
            <a:r>
              <a:rPr lang="x-none" dirty="0"/>
              <a:t>://doi.org/10.51952/9781529229882.ch003.</a:t>
            </a:r>
          </a:p>
          <a:p>
            <a:r>
              <a:rPr lang="x-none" dirty="0" err="1"/>
              <a:t>Meulenbroeks</a:t>
            </a:r>
            <a:r>
              <a:rPr lang="x-none" dirty="0"/>
              <a:t>, I., Raban, M.Z., Seaman, K. and Westbrook, J. (2022). Therapy-based allied health delivery in residential aged care, trends, factors, and outcomes: a systematic review. </a:t>
            </a:r>
            <a:r>
              <a:rPr lang="x-none" i="1" dirty="0"/>
              <a:t>BMC Geriatrics</a:t>
            </a:r>
            <a:r>
              <a:rPr lang="x-none" dirty="0"/>
              <a:t>, 22(1). </a:t>
            </a:r>
            <a:r>
              <a:rPr lang="x-none" dirty="0" err="1"/>
              <a:t>doi:https</a:t>
            </a:r>
            <a:r>
              <a:rPr lang="x-none" dirty="0"/>
              <a:t>://doi.org/10.1186/s12877-022-03386-9.</a:t>
            </a:r>
          </a:p>
          <a:p>
            <a:r>
              <a:rPr lang="x-none" dirty="0" err="1"/>
              <a:t>Narsakka</a:t>
            </a:r>
            <a:r>
              <a:rPr lang="x-none" dirty="0"/>
              <a:t>, N., Suhonen, R. and Stolt, M. (2021). Environment in institutional care settings as a promoting factor for older individuals’ mobility: A systematic review. </a:t>
            </a:r>
            <a:r>
              <a:rPr lang="x-none" i="1" dirty="0"/>
              <a:t>Scandinavian Journal of Caring Sciences</a:t>
            </a:r>
            <a:r>
              <a:rPr lang="x-none" dirty="0"/>
              <a:t>, 36(2), pp.382–392. </a:t>
            </a:r>
            <a:r>
              <a:rPr lang="x-none" dirty="0" err="1"/>
              <a:t>doi:https</a:t>
            </a:r>
            <a:r>
              <a:rPr lang="x-none" dirty="0"/>
              <a:t>://doi.org/10.1111/scs.13053.</a:t>
            </a:r>
          </a:p>
          <a:p>
            <a:r>
              <a:rPr lang="x-none" dirty="0"/>
              <a:t>Series, L. (2022). Social Care Detention in Human Rights Law. </a:t>
            </a:r>
            <a:r>
              <a:rPr lang="x-none" i="1" dirty="0"/>
              <a:t>Bristol University Press eBooks</a:t>
            </a:r>
            <a:r>
              <a:rPr lang="x-none" dirty="0"/>
              <a:t>, [online] pp.84–106. </a:t>
            </a:r>
            <a:r>
              <a:rPr lang="x-none" dirty="0" err="1"/>
              <a:t>doi:https</a:t>
            </a:r>
            <a:r>
              <a:rPr lang="x-none" dirty="0"/>
              <a:t>://doi.org/10.51952/9781529212006.ch005.</a:t>
            </a:r>
          </a:p>
          <a:p>
            <a:r>
              <a:rPr lang="x-none" dirty="0"/>
              <a:t>Steel, A., Hopwood, H., Goodwin, E. and Sampson, E.L. (2022). Multidisciplinary residential home intervention to improve outcomes for frail residents. </a:t>
            </a:r>
            <a:r>
              <a:rPr lang="x-none" i="1" dirty="0"/>
              <a:t>BMC Health Services Research</a:t>
            </a:r>
            <a:r>
              <a:rPr lang="x-none" dirty="0"/>
              <a:t>, 22(1). </a:t>
            </a:r>
            <a:r>
              <a:rPr lang="x-none" dirty="0" err="1"/>
              <a:t>doi:https</a:t>
            </a:r>
            <a:r>
              <a:rPr lang="x-none" dirty="0"/>
              <a:t>://doi.org/10.1186/s12913-021-07407-y.</a:t>
            </a:r>
          </a:p>
          <a:p>
            <a:r>
              <a:rPr lang="x-none" dirty="0"/>
              <a:t>Tian, Y.J., Felber, N.A., Pageau, F., Schwab, D.R. and Wangmo, T. (2024). Benefits and barriers associated with the use of smart home health technologies in the care of older persons: a systematic review. </a:t>
            </a:r>
            <a:r>
              <a:rPr lang="x-none" i="1" dirty="0"/>
              <a:t>BMC Geriatrics</a:t>
            </a:r>
            <a:r>
              <a:rPr lang="x-none" dirty="0"/>
              <a:t>, 24(1). </a:t>
            </a:r>
            <a:r>
              <a:rPr lang="x-none" dirty="0" err="1"/>
              <a:t>doi:https</a:t>
            </a:r>
            <a:r>
              <a:rPr lang="x-none" dirty="0"/>
              <a:t>://doi.org/10.1186/s12877-024-04702-1.</a:t>
            </a:r>
          </a:p>
          <a:p>
            <a:r>
              <a:rPr lang="x-none" dirty="0"/>
              <a:t>Usher, R. and Stapleton, T. (2021). Assessment of older adults’ decision‐making capacity in relation to independent living: A scoping review. </a:t>
            </a:r>
            <a:r>
              <a:rPr lang="x-none" i="1" dirty="0"/>
              <a:t>Health &amp; Social Care in the Community</a:t>
            </a:r>
            <a:r>
              <a:rPr lang="x-none" dirty="0"/>
              <a:t>, 30(2). </a:t>
            </a:r>
            <a:r>
              <a:rPr lang="x-none" dirty="0" err="1"/>
              <a:t>doi:https</a:t>
            </a:r>
            <a:r>
              <a:rPr lang="x-none" dirty="0"/>
              <a:t>://doi.org/10.1111/hsc.13487.</a:t>
            </a:r>
          </a:p>
          <a:p>
            <a:r>
              <a:rPr lang="x-none" dirty="0"/>
              <a:t>Valenzuela, P.L., Saco-Ledo, G., Morales, J.S., Gallardo-Gómez, D., Félix Morales-Palomo, López-Ortiz, S., Rivas-Baeza, B., Adrián Castillo-García, Jiménez-Pavón, D., Santos-Lozano, A., Pozo, D. and Lucia, A. (2023). Effects of physical exercise on physical function in older adults in residential care: a systematic review and network meta-analysis of randomised controlled trials. </a:t>
            </a:r>
            <a:r>
              <a:rPr lang="x-none" i="1" dirty="0"/>
              <a:t>The Lancet Healthy Longevity</a:t>
            </a:r>
            <a:r>
              <a:rPr lang="x-none" dirty="0"/>
              <a:t>, 4(6), pp.e247–e256. </a:t>
            </a:r>
            <a:r>
              <a:rPr lang="x-none" dirty="0" err="1"/>
              <a:t>doi:https</a:t>
            </a:r>
            <a:r>
              <a:rPr lang="x-none" dirty="0"/>
              <a:t>://doi.org/10.1016/s2666-7568(23)00057-0.</a:t>
            </a:r>
          </a:p>
          <a:p>
            <a:r>
              <a:rPr lang="x-none" dirty="0"/>
              <a:t>Weeks, L.E., Warner, G., Nesto, S., Rushton, H., Ledoux, K., Hiebert, B. and Donelle, L. (2022). How does passive remote monitoring technology affect perceived outcomes for older adults, their family and friend caregivers, and the healthcare system? </a:t>
            </a:r>
            <a:r>
              <a:rPr lang="x-none" i="1" dirty="0" err="1"/>
              <a:t>Gerontechnology</a:t>
            </a:r>
            <a:r>
              <a:rPr lang="x-none" dirty="0"/>
              <a:t>, 21(1), pp.1–13. </a:t>
            </a:r>
            <a:r>
              <a:rPr lang="x-none" dirty="0" err="1"/>
              <a:t>doi:https</a:t>
            </a:r>
            <a:r>
              <a:rPr lang="x-none" dirty="0"/>
              <a:t>://doi.org/10.4017/gt.2022.21.1.504.10.</a:t>
            </a:r>
          </a:p>
          <a:p>
            <a:r>
              <a:rPr lang="x-none" dirty="0"/>
              <a:t>Wong, A.K.C., </a:t>
            </a:r>
            <a:r>
              <a:rPr lang="x-none" dirty="0" err="1"/>
              <a:t>Bayuo</a:t>
            </a:r>
            <a:r>
              <a:rPr lang="x-none" dirty="0"/>
              <a:t>, J. and Wong, F.K.Y. (2021). Investigating predictors of self‐care </a:t>
            </a:r>
            <a:r>
              <a:rPr lang="x-none" dirty="0" err="1"/>
              <a:t>behavior</a:t>
            </a:r>
            <a:r>
              <a:rPr lang="x-none" dirty="0"/>
              <a:t> among homebound older adults: The role of self‐efficacy, eHealth literacy, and perceived social support. </a:t>
            </a:r>
            <a:r>
              <a:rPr lang="x-none" i="1" dirty="0"/>
              <a:t>Journal of Nursing Scholarship</a:t>
            </a:r>
            <a:r>
              <a:rPr lang="x-none" dirty="0"/>
              <a:t>. </a:t>
            </a:r>
            <a:r>
              <a:rPr lang="x-none" dirty="0" err="1"/>
              <a:t>doi:https</a:t>
            </a:r>
            <a:r>
              <a:rPr lang="x-none" dirty="0"/>
              <a:t>://doi.org/10.1111/jnu.12730.</a:t>
            </a:r>
          </a:p>
          <a:p>
            <a:r>
              <a:rPr lang="x-none" dirty="0"/>
              <a:t>Xia, X. and Zhu, M. (2025). The impact of digital literacy on older adults’ utilization of community-based home care services: a cross-sectional study. </a:t>
            </a:r>
            <a:r>
              <a:rPr lang="x-none" i="1" dirty="0"/>
              <a:t>BMC Health Services Research</a:t>
            </a:r>
            <a:r>
              <a:rPr lang="x-none" dirty="0"/>
              <a:t>, 25(1). </a:t>
            </a:r>
            <a:r>
              <a:rPr lang="x-none" dirty="0" err="1"/>
              <a:t>doi:https</a:t>
            </a:r>
            <a:r>
              <a:rPr lang="x-none" dirty="0"/>
              <a:t>://doi.org/10.1186/s12913-025-13427-9.</a:t>
            </a:r>
          </a:p>
        </p:txBody>
      </p:sp>
    </p:spTree>
    <p:extLst>
      <p:ext uri="{BB962C8B-B14F-4D97-AF65-F5344CB8AC3E}">
        <p14:creationId xmlns:p14="http://schemas.microsoft.com/office/powerpoint/2010/main" val="15552339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70707"/>
        </a:solidFill>
        <a:effectLst/>
      </p:bgPr>
    </p:bg>
    <p:spTree>
      <p:nvGrpSpPr>
        <p:cNvPr id="1" name=""/>
        <p:cNvGrpSpPr/>
        <p:nvPr/>
      </p:nvGrpSpPr>
      <p:grpSpPr>
        <a:xfrm>
          <a:off x="0" y="0"/>
          <a:ext cx="0" cy="0"/>
          <a:chOff x="0" y="0"/>
          <a:chExt cx="0" cy="0"/>
        </a:xfrm>
      </p:grpSpPr>
      <p:grpSp>
        <p:nvGrpSpPr>
          <p:cNvPr id="2" name="Group 2"/>
          <p:cNvGrpSpPr/>
          <p:nvPr/>
        </p:nvGrpSpPr>
        <p:grpSpPr>
          <a:xfrm>
            <a:off x="1028700" y="1028700"/>
            <a:ext cx="16230600" cy="8229600"/>
            <a:chOff x="0" y="0"/>
            <a:chExt cx="21640800" cy="10972800"/>
          </a:xfrm>
        </p:grpSpPr>
        <p:pic>
          <p:nvPicPr>
            <p:cNvPr id="3" name="Picture 3"/>
            <p:cNvPicPr>
              <a:picLocks noChangeAspect="1"/>
            </p:cNvPicPr>
            <p:nvPr/>
          </p:nvPicPr>
          <p:blipFill>
            <a:blip r:embed="rId3"/>
            <a:srcRect t="11948" b="11948"/>
            <a:stretch>
              <a:fillRect/>
            </a:stretch>
          </p:blipFill>
          <p:spPr>
            <a:xfrm>
              <a:off x="0" y="0"/>
              <a:ext cx="21640800" cy="10972800"/>
            </a:xfrm>
            <a:prstGeom prst="rect">
              <a:avLst/>
            </a:prstGeom>
          </p:spPr>
        </p:pic>
      </p:grpSp>
      <p:grpSp>
        <p:nvGrpSpPr>
          <p:cNvPr id="4" name="Group 4"/>
          <p:cNvGrpSpPr/>
          <p:nvPr/>
        </p:nvGrpSpPr>
        <p:grpSpPr>
          <a:xfrm>
            <a:off x="2971800" y="2324100"/>
            <a:ext cx="11431007" cy="3414969"/>
            <a:chOff x="0" y="0"/>
            <a:chExt cx="3040739" cy="899416"/>
          </a:xfrm>
        </p:grpSpPr>
        <p:sp>
          <p:nvSpPr>
            <p:cNvPr id="5" name="Freeform 5"/>
            <p:cNvSpPr/>
            <p:nvPr/>
          </p:nvSpPr>
          <p:spPr>
            <a:xfrm>
              <a:off x="0" y="0"/>
              <a:ext cx="3040739" cy="899416"/>
            </a:xfrm>
            <a:custGeom>
              <a:avLst/>
              <a:gdLst/>
              <a:ahLst/>
              <a:cxnLst/>
              <a:rect l="l" t="t" r="r" b="b"/>
              <a:pathLst>
                <a:path w="3040739" h="899416">
                  <a:moveTo>
                    <a:pt x="0" y="0"/>
                  </a:moveTo>
                  <a:lnTo>
                    <a:pt x="3040739" y="0"/>
                  </a:lnTo>
                  <a:lnTo>
                    <a:pt x="3040739" y="899416"/>
                  </a:lnTo>
                  <a:lnTo>
                    <a:pt x="0" y="899416"/>
                  </a:lnTo>
                  <a:close/>
                </a:path>
              </a:pathLst>
            </a:custGeom>
            <a:solidFill>
              <a:srgbClr val="4139B2"/>
            </a:solidFill>
          </p:spPr>
          <p:txBody>
            <a:bodyPr/>
            <a:lstStyle/>
            <a:p>
              <a:endParaRPr lang="en-GB"/>
            </a:p>
          </p:txBody>
        </p:sp>
        <p:sp>
          <p:nvSpPr>
            <p:cNvPr id="6" name="TextBox 6"/>
            <p:cNvSpPr txBox="1"/>
            <p:nvPr/>
          </p:nvSpPr>
          <p:spPr>
            <a:xfrm>
              <a:off x="0" y="-47625"/>
              <a:ext cx="3040739" cy="947041"/>
            </a:xfrm>
            <a:prstGeom prst="rect">
              <a:avLst/>
            </a:prstGeom>
          </p:spPr>
          <p:txBody>
            <a:bodyPr lIns="50800" tIns="50800" rIns="50800" bIns="50800" rtlCol="0" anchor="ctr"/>
            <a:lstStyle/>
            <a:p>
              <a:pPr algn="ctr">
                <a:lnSpc>
                  <a:spcPts val="2659"/>
                </a:lnSpc>
                <a:spcBef>
                  <a:spcPct val="0"/>
                </a:spcBef>
              </a:pPr>
              <a:endParaRPr/>
            </a:p>
          </p:txBody>
        </p:sp>
      </p:grpSp>
      <p:sp>
        <p:nvSpPr>
          <p:cNvPr id="7" name="TextBox 7"/>
          <p:cNvSpPr txBox="1"/>
          <p:nvPr/>
        </p:nvSpPr>
        <p:spPr>
          <a:xfrm>
            <a:off x="4319694" y="4673486"/>
            <a:ext cx="9648612" cy="1115690"/>
          </a:xfrm>
          <a:prstGeom prst="rect">
            <a:avLst/>
          </a:prstGeom>
        </p:spPr>
        <p:txBody>
          <a:bodyPr lIns="0" tIns="0" rIns="0" bIns="0" rtlCol="0" anchor="t">
            <a:spAutoFit/>
          </a:bodyPr>
          <a:lstStyle/>
          <a:p>
            <a:pPr algn="ctr">
              <a:lnSpc>
                <a:spcPts val="8705"/>
              </a:lnSpc>
            </a:pPr>
            <a:r>
              <a:rPr lang="en-US" sz="9672" b="1" dirty="0">
                <a:solidFill>
                  <a:srgbClr val="FFFFFF"/>
                </a:solidFill>
                <a:latin typeface="Arial" pitchFamily="34" charset="0"/>
                <a:ea typeface="HK Grotesk Bold"/>
                <a:cs typeface="Arial" pitchFamily="34" charset="0"/>
                <a:sym typeface="HK Grotesk Bold"/>
              </a:rPr>
              <a:t>THANK YOU!</a:t>
            </a:r>
          </a:p>
        </p:txBody>
      </p:sp>
      <p:sp>
        <p:nvSpPr>
          <p:cNvPr id="8" name="Freeform 8"/>
          <p:cNvSpPr/>
          <p:nvPr/>
        </p:nvSpPr>
        <p:spPr>
          <a:xfrm rot="-8369133">
            <a:off x="14786216" y="2825228"/>
            <a:ext cx="3549475" cy="9470718"/>
          </a:xfrm>
          <a:custGeom>
            <a:avLst/>
            <a:gdLst/>
            <a:ahLst/>
            <a:cxnLst/>
            <a:rect l="l" t="t" r="r" b="b"/>
            <a:pathLst>
              <a:path w="3549475" h="9470718">
                <a:moveTo>
                  <a:pt x="0" y="0"/>
                </a:moveTo>
                <a:lnTo>
                  <a:pt x="3549474" y="0"/>
                </a:lnTo>
                <a:lnTo>
                  <a:pt x="3549474" y="9470718"/>
                </a:lnTo>
                <a:lnTo>
                  <a:pt x="0" y="947071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p:cNvSpPr/>
          <p:nvPr/>
        </p:nvSpPr>
        <p:spPr>
          <a:xfrm rot="3233172">
            <a:off x="-746037" y="-1927732"/>
            <a:ext cx="3549475" cy="9470718"/>
          </a:xfrm>
          <a:custGeom>
            <a:avLst/>
            <a:gdLst/>
            <a:ahLst/>
            <a:cxnLst/>
            <a:rect l="l" t="t" r="r" b="b"/>
            <a:pathLst>
              <a:path w="3549475" h="9470718">
                <a:moveTo>
                  <a:pt x="0" y="0"/>
                </a:moveTo>
                <a:lnTo>
                  <a:pt x="3549474" y="0"/>
                </a:lnTo>
                <a:lnTo>
                  <a:pt x="3549474" y="9470718"/>
                </a:lnTo>
                <a:lnTo>
                  <a:pt x="0" y="947071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2">
      <a:majorFont>
        <a:latin typeface="Calibri"/>
        <a:ea typeface=""/>
        <a:cs typeface=""/>
        <a:font script="Jpan" typeface="HGｺﾞｼｯｸM"/>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2914</TotalTime>
  <Words>4764</Words>
  <Application>Microsoft Office PowerPoint</Application>
  <PresentationFormat>Custom</PresentationFormat>
  <Paragraphs>154</Paragraphs>
  <Slides>18</Slides>
  <Notes>17</Notes>
  <HiddenSlides>0</HiddenSlides>
  <MMClips>16</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Aptos</vt:lpstr>
      <vt:lpstr>Arial</vt:lpstr>
      <vt:lpstr>Arimo</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and White Modern Elder Care Presentation</dc:title>
  <dc:creator>s.riaz</dc:creator>
  <cp:lastModifiedBy>Shaibah Riaz</cp:lastModifiedBy>
  <cp:revision>49</cp:revision>
  <dcterms:created xsi:type="dcterms:W3CDTF">2006-08-16T00:00:00Z</dcterms:created>
  <dcterms:modified xsi:type="dcterms:W3CDTF">2026-02-28T19:37:12Z</dcterms:modified>
  <dc:identifier>DAHBd2s5qKs</dc:identifier>
</cp:coreProperties>
</file>