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9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6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678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4/29/2026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0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90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950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307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84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510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05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15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6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90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66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04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077072"/>
            <a:ext cx="5770984" cy="1575466"/>
          </a:xfrm>
        </p:spPr>
        <p:txBody>
          <a:bodyPr>
            <a:normAutofit/>
          </a:bodyPr>
          <a:lstStyle/>
          <a:p>
            <a:r>
              <a:rPr lang="en-GB" noProof="0" dirty="0"/>
              <a:t>Reporting Data Mining in Business Contexts</a:t>
            </a:r>
          </a:p>
          <a:p>
            <a:endParaRPr lang="en-GB" noProof="0" dirty="0"/>
          </a:p>
          <a:p>
            <a:r>
              <a:rPr lang="en-GB" noProof="0" dirty="0"/>
              <a:t>Prof.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B80D-EF58-A39A-C793-021885DB8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noProof="0" dirty="0"/>
              <a:t>The Importance of Reporting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12048-8564-829F-2597-49F6F87E3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Reporting is the final stage in the analytics lifecycle</a:t>
            </a:r>
          </a:p>
          <a:p>
            <a:r>
              <a:rPr lang="en-GB" noProof="0" dirty="0"/>
              <a:t>The value of KDD is only realised if the result influence decisions</a:t>
            </a:r>
          </a:p>
          <a:p>
            <a:pPr lvl="1"/>
            <a:r>
              <a:rPr lang="en-GB" dirty="0"/>
              <a:t>Communicating these results is therefore an essential part of the process</a:t>
            </a:r>
          </a:p>
          <a:p>
            <a:pPr lvl="1"/>
            <a:r>
              <a:rPr lang="en-GB" noProof="0" dirty="0"/>
              <a:t>Poor reporting leads to useful models being ignored or misused</a:t>
            </a:r>
            <a:endParaRPr lang="en-GB" dirty="0"/>
          </a:p>
          <a:p>
            <a:r>
              <a:rPr lang="en-GB" noProof="0" dirty="0"/>
              <a:t>Stakeholders fun</a:t>
            </a:r>
            <a:r>
              <a:rPr lang="en-GB" dirty="0"/>
              <a:t>d decisions, not models</a:t>
            </a:r>
          </a:p>
          <a:p>
            <a:pPr lvl="1"/>
            <a:r>
              <a:rPr lang="en-GB" noProof="0" dirty="0"/>
              <a:t>If they don’t understand the </a:t>
            </a:r>
            <a:r>
              <a:rPr lang="en-GB" dirty="0"/>
              <a:t>findings of the modelling then they won’t support putting them into action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20312-0F74-D3C5-5771-A9BB10A37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86095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1981C-E83B-8542-5000-3D5807355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Common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CC6AE-31F1-8424-4746-1EA69DE58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Stakeholders who commission data mining projects do not necessarily have a lot of technical knowledge</a:t>
            </a:r>
          </a:p>
          <a:p>
            <a:endParaRPr lang="en-GB" noProof="0" dirty="0"/>
          </a:p>
          <a:p>
            <a:r>
              <a:rPr lang="en-GB" noProof="0" dirty="0"/>
              <a:t>Problems particularly arise with</a:t>
            </a:r>
          </a:p>
          <a:p>
            <a:pPr lvl="1"/>
            <a:r>
              <a:rPr lang="en-GB" dirty="0"/>
              <a:t>Overly technical reports</a:t>
            </a:r>
          </a:p>
          <a:p>
            <a:pPr lvl="1"/>
            <a:r>
              <a:rPr lang="en-GB" noProof="0" dirty="0"/>
              <a:t>Missing assumptions</a:t>
            </a:r>
          </a:p>
          <a:p>
            <a:pPr lvl="1"/>
            <a:r>
              <a:rPr lang="en-GB" noProof="0" dirty="0"/>
              <a:t>A lack of actionable insight</a:t>
            </a:r>
            <a:r>
              <a:rPr lang="en-GB" dirty="0"/>
              <a:t>s</a:t>
            </a:r>
          </a:p>
          <a:p>
            <a:endParaRPr lang="en-GB" dirty="0"/>
          </a:p>
          <a:p>
            <a:r>
              <a:rPr lang="en-GB" dirty="0"/>
              <a:t>The project report acts as a translation layer between the data science and the business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617E77-50EE-AFAD-74BB-FD759AFF0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90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C1D9A-E780-B4E1-9A32-5A998C238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in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3ED2D-5337-700E-3D07-088F60E5D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Reporting occurs in all phases of CRISP-DM</a:t>
            </a:r>
          </a:p>
          <a:p>
            <a:pPr lvl="1"/>
            <a:r>
              <a:rPr lang="en-GB" dirty="0"/>
              <a:t>Each phase produces </a:t>
            </a:r>
            <a:r>
              <a:rPr lang="en-GB" i="1" dirty="0"/>
              <a:t>reportable artefacts</a:t>
            </a:r>
            <a:endParaRPr lang="en-GB" dirty="0"/>
          </a:p>
          <a:p>
            <a:pPr lvl="1"/>
            <a:r>
              <a:rPr lang="en-GB" dirty="0"/>
              <a:t>These should be recorded as the phase is undertaken and should be summarised in the final deployment report</a:t>
            </a:r>
          </a:p>
          <a:p>
            <a:endParaRPr lang="en-GB" dirty="0"/>
          </a:p>
          <a:p>
            <a:r>
              <a:rPr lang="en-GB" dirty="0"/>
              <a:t>CRISP-DM is therefore not just a process model but also provides a documentation structure</a:t>
            </a:r>
          </a:p>
          <a:p>
            <a:endParaRPr lang="en-GB" dirty="0"/>
          </a:p>
          <a:p>
            <a:r>
              <a:rPr lang="en-GB" dirty="0"/>
              <a:t>This leads to clear traceability across the entire process</a:t>
            </a:r>
          </a:p>
          <a:p>
            <a:pPr marL="109728" indent="0" algn="ctr">
              <a:buNone/>
            </a:pPr>
            <a:r>
              <a:rPr lang="en-GB" dirty="0"/>
              <a:t>Objectives → Data → Model → Decision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9F7A4-D84D-7027-33B6-BEA37E87E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055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C89BE-0CD4-A825-A1AE-EECE06A64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2FEDF-FEEA-7EE8-2685-6B52949D7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Business problem definition</a:t>
            </a:r>
          </a:p>
          <a:p>
            <a:pPr lvl="1"/>
            <a:r>
              <a:rPr lang="en-GB" dirty="0"/>
              <a:t>Stakeholders and objectives</a:t>
            </a:r>
          </a:p>
          <a:p>
            <a:pPr lvl="1"/>
            <a:r>
              <a:rPr lang="en-GB" dirty="0"/>
              <a:t>Success criteria - these should be the business KPIs, not just the model accuracies</a:t>
            </a:r>
          </a:p>
          <a:p>
            <a:pPr lvl="1"/>
            <a:r>
              <a:rPr lang="en-GB" dirty="0"/>
              <a:t>Constraints – any legal, ethical, or operational issues that may impact on the implementation of results</a:t>
            </a:r>
          </a:p>
          <a:p>
            <a:pPr lvl="1"/>
            <a:endParaRPr lang="en-GB" dirty="0"/>
          </a:p>
          <a:p>
            <a:r>
              <a:rPr lang="en-GB" dirty="0"/>
              <a:t>Key reporting principle</a:t>
            </a:r>
          </a:p>
          <a:p>
            <a:pPr lvl="1"/>
            <a:r>
              <a:rPr lang="en-GB" dirty="0"/>
              <a:t>Translate business questions into a data mining problem</a:t>
            </a:r>
          </a:p>
          <a:p>
            <a:pPr lvl="1"/>
            <a:r>
              <a:rPr lang="en-GB" dirty="0"/>
              <a:t>E.g. ‘Reduce churn’ is a classification problem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051F21-AC96-75DD-94A8-866D6D95B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47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BAB8B-1AE6-DB83-5008-93DA7DF55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BF8FC-B4E3-B3FC-347F-7CE2A77D7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Frame the problem carefully</a:t>
            </a:r>
          </a:p>
          <a:p>
            <a:pPr lvl="1"/>
            <a:r>
              <a:rPr lang="en-GB" dirty="0"/>
              <a:t>Define measurable success</a:t>
            </a:r>
          </a:p>
          <a:p>
            <a:pPr lvl="1"/>
            <a:r>
              <a:rPr lang="en-GB" dirty="0"/>
              <a:t>Align with organisational goals</a:t>
            </a:r>
          </a:p>
          <a:p>
            <a:pPr lvl="1"/>
            <a:r>
              <a:rPr lang="en-GB" dirty="0"/>
              <a:t>Identify risks</a:t>
            </a:r>
          </a:p>
          <a:p>
            <a:pPr lvl="1"/>
            <a:endParaRPr lang="en-GB" dirty="0"/>
          </a:p>
          <a:p>
            <a:r>
              <a:rPr lang="en-GB" dirty="0"/>
              <a:t>If the problem is not framed well it can lead to the analyst building irrelevant models</a:t>
            </a:r>
          </a:p>
          <a:p>
            <a:pPr lvl="1"/>
            <a:r>
              <a:rPr lang="en-GB" dirty="0"/>
              <a:t>Slows down the project</a:t>
            </a:r>
          </a:p>
          <a:p>
            <a:pPr lvl="1"/>
            <a:endParaRPr lang="en-GB" dirty="0"/>
          </a:p>
          <a:p>
            <a:r>
              <a:rPr lang="en-GB" dirty="0"/>
              <a:t>E.g. predicting churn vs. predicting profitable churn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4CD6FA-5AD4-A4A7-FBDF-F43917788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968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14BB7-C85B-3B1A-631F-9826310EF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1EB8C-671A-DAF2-7489-D7064C1F2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Data sources – it may come from multiple sources</a:t>
            </a:r>
          </a:p>
          <a:p>
            <a:pPr lvl="1"/>
            <a:r>
              <a:rPr lang="en-GB" dirty="0"/>
              <a:t>Data structure – describe all attributes</a:t>
            </a:r>
          </a:p>
          <a:p>
            <a:pPr lvl="1"/>
            <a:r>
              <a:rPr lang="en-GB" dirty="0"/>
              <a:t>Key attributes – what are the most interesting or useful attributes?</a:t>
            </a:r>
          </a:p>
          <a:p>
            <a:pPr lvl="1"/>
            <a:r>
              <a:rPr lang="en-GB" dirty="0"/>
              <a:t>Initial observations – does visualisation of the data suggest any obvious relationships or approaches?</a:t>
            </a:r>
          </a:p>
          <a:p>
            <a:pPr lvl="1"/>
            <a:endParaRPr lang="en-GB" dirty="0"/>
          </a:p>
          <a:p>
            <a:r>
              <a:rPr lang="en-GB" dirty="0"/>
              <a:t>Data provenance is extremely important to stakeholders</a:t>
            </a:r>
          </a:p>
          <a:p>
            <a:pPr lvl="1"/>
            <a:r>
              <a:rPr lang="en-GB" dirty="0"/>
              <a:t>“Where did this data come from?”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987032-CE0F-014F-A0BE-9BB451887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536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6054E-97F6-4021-F73C-201F3B9B7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FFC20-863F-696C-4BA3-1E3659632D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quality and risk</a:t>
            </a:r>
          </a:p>
          <a:p>
            <a:pPr lvl="1"/>
            <a:r>
              <a:rPr lang="en-GB" dirty="0"/>
              <a:t>Missing data</a:t>
            </a:r>
          </a:p>
          <a:p>
            <a:pPr lvl="1"/>
            <a:r>
              <a:rPr lang="en-GB" dirty="0"/>
              <a:t>Noise and errors</a:t>
            </a:r>
          </a:p>
          <a:p>
            <a:pPr lvl="1"/>
            <a:r>
              <a:rPr lang="en-GB" dirty="0"/>
              <a:t>Bias</a:t>
            </a:r>
          </a:p>
          <a:p>
            <a:pPr lvl="1"/>
            <a:r>
              <a:rPr lang="en-GB" dirty="0"/>
              <a:t>Representativeness</a:t>
            </a:r>
          </a:p>
          <a:p>
            <a:pPr lvl="1"/>
            <a:endParaRPr lang="en-GB" dirty="0"/>
          </a:p>
          <a:p>
            <a:r>
              <a:rPr lang="en-GB" dirty="0"/>
              <a:t>If your stakeholders do not trust your data then they won’t trust any conclusions based upon it</a:t>
            </a:r>
          </a:p>
          <a:p>
            <a:endParaRPr lang="en-GB" dirty="0"/>
          </a:p>
          <a:p>
            <a:r>
              <a:rPr lang="en-GB" dirty="0"/>
              <a:t>Remember</a:t>
            </a:r>
          </a:p>
          <a:p>
            <a:pPr lvl="1"/>
            <a:r>
              <a:rPr lang="en-GB" dirty="0"/>
              <a:t>Bias is a business risk, not just a technical issue with the data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44A65-C2DF-D791-ECB2-445076905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74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69109-9663-1A44-3215-83B953FD1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5242A-1BAE-1A8C-6A78-75DBB2C9F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need to communicate the insights you have found in the data to the stakeholders</a:t>
            </a:r>
          </a:p>
          <a:p>
            <a:pPr lvl="1"/>
            <a:r>
              <a:rPr lang="en-GB" dirty="0"/>
              <a:t>Don’t just rely on statistics to do this</a:t>
            </a:r>
          </a:p>
          <a:p>
            <a:r>
              <a:rPr lang="en-GB" dirty="0"/>
              <a:t>Use simple charts and summary tables</a:t>
            </a:r>
          </a:p>
          <a:p>
            <a:r>
              <a:rPr lang="en-GB" dirty="0"/>
              <a:t>Focus on key patterns and anomalies</a:t>
            </a:r>
          </a:p>
          <a:p>
            <a:r>
              <a:rPr lang="en-GB" dirty="0"/>
              <a:t>Do not overwhelm your audience with a great deal of technical detail</a:t>
            </a:r>
          </a:p>
          <a:p>
            <a:r>
              <a:rPr lang="en-GB" dirty="0"/>
              <a:t>Link your insights to the business problems</a:t>
            </a:r>
          </a:p>
          <a:p>
            <a:r>
              <a:rPr lang="en-GB" dirty="0"/>
              <a:t>Every chart or table should answer a question</a:t>
            </a:r>
          </a:p>
          <a:p>
            <a:pPr lvl="1"/>
            <a:r>
              <a:rPr lang="en-GB" dirty="0"/>
              <a:t>Not necessarily a direct business question, but one that the stakeholders can see is related to the business questions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10F43-DE80-57F6-1C4D-10D6A5BDB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78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74F67-BA37-1598-5D83-EBE3EEC3A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Preparation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62661-4CD2-10BA-DDE8-DDED74310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Data selection – particularly if you’re looking at a time- or location-linked subset of a larger dataset</a:t>
            </a:r>
          </a:p>
          <a:p>
            <a:pPr lvl="1"/>
            <a:r>
              <a:rPr lang="en-GB" dirty="0"/>
              <a:t>Data cleaning methods</a:t>
            </a:r>
          </a:p>
          <a:p>
            <a:pPr lvl="1"/>
            <a:r>
              <a:rPr lang="en-GB" dirty="0"/>
              <a:t>Data transformation</a:t>
            </a:r>
          </a:p>
          <a:p>
            <a:pPr lvl="1"/>
            <a:r>
              <a:rPr lang="en-GB" dirty="0"/>
              <a:t>Attribute selection – if you have decided to delete any attributes then explain why</a:t>
            </a:r>
          </a:p>
          <a:p>
            <a:pPr lvl="1"/>
            <a:r>
              <a:rPr lang="en-GB" dirty="0"/>
              <a:t>Data splitting – training data and testing data</a:t>
            </a:r>
          </a:p>
          <a:p>
            <a:endParaRPr lang="en-GB" dirty="0"/>
          </a:p>
          <a:p>
            <a:r>
              <a:rPr lang="en-GB" dirty="0"/>
              <a:t>Your data preprocessing decisions will have a big impact on the model outcomes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2A9F2-5727-1716-4708-6B89E8A87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72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07AE9-C8EE-EA17-AA05-4A581CF8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Preparation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E0AC7-30A7-6CB7-B711-92FAE770A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Don’t just say “The data was cleaned”</a:t>
            </a:r>
          </a:p>
          <a:p>
            <a:endParaRPr lang="en-GB" dirty="0"/>
          </a:p>
          <a:p>
            <a:r>
              <a:rPr lang="en-GB" dirty="0"/>
              <a:t>Always justify your preprocessing choices</a:t>
            </a:r>
          </a:p>
          <a:p>
            <a:pPr lvl="1"/>
            <a:r>
              <a:rPr lang="en-GB" dirty="0"/>
              <a:t>Why were changes made?</a:t>
            </a:r>
          </a:p>
          <a:p>
            <a:pPr lvl="1"/>
            <a:r>
              <a:rPr lang="en-GB" dirty="0"/>
              <a:t>What alternatives were considered?</a:t>
            </a:r>
          </a:p>
          <a:p>
            <a:pPr lvl="1"/>
            <a:r>
              <a:rPr lang="en-GB" dirty="0"/>
              <a:t>What impact does this have on the dataset?</a:t>
            </a:r>
          </a:p>
          <a:p>
            <a:pPr lvl="1"/>
            <a:r>
              <a:rPr lang="en-GB" dirty="0"/>
              <a:t>What impact does it have on the possible analyses that can be undertaken on the data?</a:t>
            </a:r>
          </a:p>
          <a:p>
            <a:pPr lvl="1"/>
            <a:endParaRPr lang="en-GB" dirty="0"/>
          </a:p>
          <a:p>
            <a:r>
              <a:rPr lang="en-GB" dirty="0"/>
              <a:t>This phase is critical but often under-reported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833BD-C09F-B052-423F-27AA5A077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713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4F64B-5989-A0E4-0AAF-46E70E242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Modelling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D887-9BE3-32ED-EE8C-D3C181C75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Algorithms used</a:t>
            </a:r>
          </a:p>
          <a:p>
            <a:pPr lvl="1"/>
            <a:r>
              <a:rPr lang="en-GB" dirty="0"/>
              <a:t>Algorithm parameter settings – step values, distance measures, cross-validation fold numbers</a:t>
            </a:r>
          </a:p>
          <a:p>
            <a:pPr lvl="1"/>
            <a:r>
              <a:rPr lang="en-GB" dirty="0"/>
              <a:t>Assumptions</a:t>
            </a:r>
          </a:p>
          <a:p>
            <a:pPr lvl="1"/>
            <a:r>
              <a:rPr lang="en-GB" dirty="0"/>
              <a:t>Performance metrics chosen – these should be justified and align with the business priorities</a:t>
            </a:r>
          </a:p>
          <a:p>
            <a:pPr lvl="1"/>
            <a:r>
              <a:rPr lang="en-GB" dirty="0"/>
              <a:t>Model comparison</a:t>
            </a:r>
          </a:p>
          <a:p>
            <a:pPr lvl="1"/>
            <a:r>
              <a:rPr lang="en-GB" dirty="0"/>
              <a:t>Confusion matrices</a:t>
            </a:r>
          </a:p>
          <a:p>
            <a:pPr lvl="1"/>
            <a:endParaRPr lang="en-GB" dirty="0"/>
          </a:p>
          <a:p>
            <a:r>
              <a:rPr lang="en-GB" dirty="0"/>
              <a:t>Results for a single question should generally be presented in a summary table so that it is easy to see why the final model was selected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DD55E6-3463-1E52-4EA8-B0F0C723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49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0084B-8D7B-2B21-7BE4-89B6AD9F1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2E1AB-E653-582D-72E6-6365EC77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Test results on unseen data (testing set) – accuracy, precision, recall, RMSE</a:t>
            </a:r>
          </a:p>
          <a:p>
            <a:pPr lvl="1"/>
            <a:r>
              <a:rPr lang="en-GB" dirty="0"/>
              <a:t>Generalisation performance – does it work on new data?</a:t>
            </a:r>
          </a:p>
          <a:p>
            <a:pPr lvl="1"/>
            <a:r>
              <a:rPr lang="en-GB" dirty="0"/>
              <a:t>Comparison with baseline</a:t>
            </a:r>
          </a:p>
          <a:p>
            <a:pPr lvl="2"/>
            <a:r>
              <a:rPr lang="en-GB" dirty="0"/>
              <a:t>Better than random guess? Better than predict majority class? Better than current process? Better than previous model?</a:t>
            </a:r>
          </a:p>
          <a:p>
            <a:pPr lvl="1"/>
            <a:r>
              <a:rPr lang="en-GB" dirty="0"/>
              <a:t>Are there any overfitting problems?</a:t>
            </a:r>
          </a:p>
          <a:p>
            <a:pPr lvl="1"/>
            <a:r>
              <a:rPr lang="en-GB" dirty="0"/>
              <a:t>Bias and fairness</a:t>
            </a:r>
          </a:p>
          <a:p>
            <a:r>
              <a:rPr lang="en-GB" dirty="0"/>
              <a:t>Is the model performance sufficient for operational use, or should it just be used as decision support?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EDD35-F6BB-B5A1-6926-DD926065A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7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F0987-7BD0-08FA-7803-708990093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Deployment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E5685-7FF0-27CE-4C2C-E6B5C849E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How the model should be used</a:t>
            </a:r>
          </a:p>
          <a:p>
            <a:pPr lvl="1"/>
            <a:r>
              <a:rPr lang="en-GB" dirty="0"/>
              <a:t>How it integrates into existing workflows (or identify any new workflows that will be required)</a:t>
            </a:r>
          </a:p>
          <a:p>
            <a:pPr lvl="1"/>
            <a:r>
              <a:rPr lang="en-GB" dirty="0"/>
              <a:t>Monitoring strategy – how will you know when the model needs to be rebuilt?</a:t>
            </a:r>
          </a:p>
          <a:p>
            <a:pPr lvl="1"/>
            <a:r>
              <a:rPr lang="en-GB" dirty="0"/>
              <a:t>Ethical issues</a:t>
            </a:r>
          </a:p>
          <a:p>
            <a:pPr lvl="1"/>
            <a:endParaRPr lang="en-GB" dirty="0"/>
          </a:p>
          <a:p>
            <a:r>
              <a:rPr lang="en-GB" dirty="0"/>
              <a:t>This documents the move from analysis into an operational business tool</a:t>
            </a:r>
          </a:p>
          <a:p>
            <a:r>
              <a:rPr lang="en-GB" dirty="0"/>
              <a:t>All model accuracies degrade over time as the input changes – the report should anticipate this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3B3672-B53D-2EDB-725C-A30767807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40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97C77-D971-AFF9-9E42-16901AEA1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FC17D-84BF-8155-61A8-1767E6248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your findings, not your methodology</a:t>
            </a:r>
          </a:p>
          <a:p>
            <a:r>
              <a:rPr lang="en-GB" dirty="0"/>
              <a:t>Provide recommendations of how your findings can be used</a:t>
            </a:r>
          </a:p>
          <a:p>
            <a:r>
              <a:rPr lang="en-GB" dirty="0"/>
              <a:t>Communicate confidence of decisions and any limitations related to these</a:t>
            </a:r>
          </a:p>
          <a:p>
            <a:endParaRPr lang="en-GB" dirty="0"/>
          </a:p>
          <a:p>
            <a:r>
              <a:rPr lang="en-GB" dirty="0"/>
              <a:t>Stakeholders don’t care about the technical details of the model; they care about what to do next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4FC16E-ADE8-DB33-F7DE-F5DCD7E1D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5181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F3C73-DF78-D0D8-19AE-55FF653E7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Executive Summaries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16D35-4597-C4B7-0C40-9DD7E2C45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/>
          </a:bodyPr>
          <a:lstStyle/>
          <a:p>
            <a:r>
              <a:rPr lang="en-GB" dirty="0"/>
              <a:t>Business reports do not include an abstract, but might have a 1-page executive summary describing the project</a:t>
            </a:r>
          </a:p>
          <a:p>
            <a:r>
              <a:rPr lang="en-GB" dirty="0"/>
              <a:t>This should contain</a:t>
            </a:r>
          </a:p>
          <a:p>
            <a:pPr lvl="1"/>
            <a:r>
              <a:rPr lang="en-GB" dirty="0"/>
              <a:t>Business context</a:t>
            </a:r>
          </a:p>
          <a:p>
            <a:pPr lvl="2"/>
            <a:r>
              <a:rPr lang="en-GB" dirty="0"/>
              <a:t>What issue or opportunity was addressed?</a:t>
            </a:r>
          </a:p>
          <a:p>
            <a:pPr lvl="1"/>
            <a:r>
              <a:rPr lang="en-GB" dirty="0"/>
              <a:t>Analytical approach</a:t>
            </a:r>
          </a:p>
          <a:p>
            <a:pPr lvl="2"/>
            <a:r>
              <a:rPr lang="en-GB" dirty="0"/>
              <a:t>What was done – a very brief description</a:t>
            </a:r>
          </a:p>
          <a:p>
            <a:pPr lvl="1"/>
            <a:r>
              <a:rPr lang="en-GB" dirty="0"/>
              <a:t>Key findings</a:t>
            </a:r>
          </a:p>
          <a:p>
            <a:pPr lvl="2"/>
            <a:r>
              <a:rPr lang="en-GB" dirty="0"/>
              <a:t>What mattered most?</a:t>
            </a:r>
          </a:p>
          <a:p>
            <a:pPr lvl="1"/>
            <a:r>
              <a:rPr lang="en-GB" dirty="0"/>
              <a:t>Recommendations</a:t>
            </a:r>
          </a:p>
          <a:p>
            <a:pPr lvl="2"/>
            <a:r>
              <a:rPr lang="en-GB" dirty="0"/>
              <a:t>What should happen next?</a:t>
            </a:r>
          </a:p>
          <a:p>
            <a:endParaRPr lang="en-GB" dirty="0"/>
          </a:p>
          <a:p>
            <a:r>
              <a:rPr lang="en-GB" dirty="0"/>
              <a:t>This is not an introduction; it is a summary for managers who don’t have time to read the whole report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722302-6F37-6040-87D5-7D63ACB48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3410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Reflection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noProof="0" dirty="0"/>
              <a:t>An academic data mining report often has a final section that isn’t included in a business report – the </a:t>
            </a:r>
            <a:r>
              <a:rPr lang="en-GB" i="1" noProof="0" dirty="0"/>
              <a:t>personal reflection</a:t>
            </a:r>
            <a:endParaRPr lang="en-GB" i="1" dirty="0"/>
          </a:p>
          <a:p>
            <a:pPr lvl="1"/>
            <a:r>
              <a:rPr lang="en-GB" dirty="0"/>
              <a:t>This is about your academic journey during the project</a:t>
            </a:r>
          </a:p>
          <a:p>
            <a:r>
              <a:rPr lang="en-GB" noProof="0" dirty="0"/>
              <a:t>Areas to cover</a:t>
            </a:r>
          </a:p>
          <a:p>
            <a:pPr lvl="1"/>
            <a:r>
              <a:rPr lang="en-GB" dirty="0"/>
              <a:t>Skills developed</a:t>
            </a:r>
          </a:p>
          <a:p>
            <a:pPr lvl="1"/>
            <a:r>
              <a:rPr lang="en-GB" noProof="0" dirty="0"/>
              <a:t>Challenges faced</a:t>
            </a:r>
          </a:p>
          <a:p>
            <a:pPr lvl="1"/>
            <a:r>
              <a:rPr lang="en-GB" dirty="0"/>
              <a:t>How you responded</a:t>
            </a:r>
          </a:p>
          <a:p>
            <a:pPr lvl="1"/>
            <a:r>
              <a:rPr lang="en-GB" dirty="0"/>
              <a:t>What you learned about data mining</a:t>
            </a:r>
          </a:p>
          <a:p>
            <a:pPr lvl="1"/>
            <a:r>
              <a:rPr lang="en-GB" dirty="0"/>
              <a:t>Future development</a:t>
            </a:r>
          </a:p>
          <a:p>
            <a:r>
              <a:rPr lang="en-GB" dirty="0"/>
              <a:t>Include honest evaluation with evidence of personal growth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7886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MV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MV Theme" id="{438E0CC3-CF1E-424C-81F7-2561A05EDAF6}" vid="{49CD00CE-CB37-44F8-BADB-368DC53E3A0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DMV Theme</Template>
  <TotalTime>0</TotalTime>
  <Words>1040</Words>
  <Application>Microsoft Office PowerPoint</Application>
  <PresentationFormat>On-screen Show (4:3)</PresentationFormat>
  <Paragraphs>170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Cambria</vt:lpstr>
      <vt:lpstr>Georgia</vt:lpstr>
      <vt:lpstr>Wingdings 2</vt:lpstr>
      <vt:lpstr>DMV Theme</vt:lpstr>
      <vt:lpstr>Data Warehousing &amp; Data Mining</vt:lpstr>
      <vt:lpstr>The Importance of Reporting</vt:lpstr>
      <vt:lpstr>Common Problems</vt:lpstr>
      <vt:lpstr>Reporting in CRISP-DM</vt:lpstr>
      <vt:lpstr>Business Understanding Phase</vt:lpstr>
      <vt:lpstr>Business Understanding Phase</vt:lpstr>
      <vt:lpstr>Data Understanding Phase</vt:lpstr>
      <vt:lpstr>Data Understanding Phase</vt:lpstr>
      <vt:lpstr>Data Understanding Phase</vt:lpstr>
      <vt:lpstr>Data Preparation Phase</vt:lpstr>
      <vt:lpstr>Data Preparation Phase</vt:lpstr>
      <vt:lpstr>Modelling Phase</vt:lpstr>
      <vt:lpstr>Evaluation Phase</vt:lpstr>
      <vt:lpstr>Deployment Phase</vt:lpstr>
      <vt:lpstr>Report Conclusion</vt:lpstr>
      <vt:lpstr>Executive Summaries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479</cp:revision>
  <dcterms:created xsi:type="dcterms:W3CDTF">2011-09-13T10:27:46Z</dcterms:created>
  <dcterms:modified xsi:type="dcterms:W3CDTF">2026-04-29T11:31:47Z</dcterms:modified>
</cp:coreProperties>
</file>