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30"/>
  </p:notesMasterIdLst>
  <p:sldIdLst>
    <p:sldId id="256" r:id="rId2"/>
    <p:sldId id="257" r:id="rId3"/>
    <p:sldId id="258" r:id="rId4"/>
    <p:sldId id="266" r:id="rId5"/>
    <p:sldId id="264" r:id="rId6"/>
    <p:sldId id="278" r:id="rId7"/>
    <p:sldId id="279" r:id="rId8"/>
    <p:sldId id="280" r:id="rId9"/>
    <p:sldId id="276" r:id="rId10"/>
    <p:sldId id="289" r:id="rId11"/>
    <p:sldId id="282" r:id="rId12"/>
    <p:sldId id="291" r:id="rId13"/>
    <p:sldId id="301" r:id="rId14"/>
    <p:sldId id="267" r:id="rId15"/>
    <p:sldId id="296" r:id="rId16"/>
    <p:sldId id="285" r:id="rId17"/>
    <p:sldId id="286" r:id="rId18"/>
    <p:sldId id="284" r:id="rId19"/>
    <p:sldId id="287" r:id="rId20"/>
    <p:sldId id="288" r:id="rId21"/>
    <p:sldId id="299" r:id="rId22"/>
    <p:sldId id="261" r:id="rId23"/>
    <p:sldId id="259" r:id="rId24"/>
    <p:sldId id="303" r:id="rId25"/>
    <p:sldId id="302" r:id="rId26"/>
    <p:sldId id="297" r:id="rId27"/>
    <p:sldId id="304" r:id="rId28"/>
    <p:sldId id="29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20" y="-108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notesMaster" Target="notesMasters/notesMaster1.xml"/><Relationship Id="rId31" Type="http://schemas.openxmlformats.org/officeDocument/2006/relationships/printerSettings" Target="printerSettings/printerSettings1.bin"/><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11928-AB76-4ED6-975C-95CEE3A2537A}" type="datetimeFigureOut">
              <a:rPr lang="en-GB" smtClean="0"/>
              <a:t>28/01/19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D2444-3BBB-4198-BCF9-5D8B69B3E0F6}" type="slidenum">
              <a:rPr lang="en-GB" smtClean="0"/>
              <a:t>‹#›</a:t>
            </a:fld>
            <a:endParaRPr lang="en-GB"/>
          </a:p>
        </p:txBody>
      </p:sp>
    </p:spTree>
    <p:extLst>
      <p:ext uri="{BB962C8B-B14F-4D97-AF65-F5344CB8AC3E}">
        <p14:creationId xmlns:p14="http://schemas.microsoft.com/office/powerpoint/2010/main" val="186204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C318FB-CDDF-45D5-A425-EB9DAC4DB444}" type="slidenum">
              <a:rPr lang="en-GB" smtClean="0"/>
              <a:t>18</a:t>
            </a:fld>
            <a:endParaRPr lang="en-GB"/>
          </a:p>
        </p:txBody>
      </p:sp>
    </p:spTree>
    <p:extLst>
      <p:ext uri="{BB962C8B-B14F-4D97-AF65-F5344CB8AC3E}">
        <p14:creationId xmlns:p14="http://schemas.microsoft.com/office/powerpoint/2010/main" val="154439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772474B-A082-4427-8010-19A813430FAB}" type="datetimeFigureOut">
              <a:rPr lang="en-GB" smtClean="0"/>
              <a:t>28/01/19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2057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28/01/19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722797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72474B-A082-4427-8010-19A813430FAB}" type="datetimeFigureOut">
              <a:rPr lang="en-GB" smtClean="0"/>
              <a:t>28/01/19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4105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772474B-A082-4427-8010-19A813430FAB}" type="datetimeFigureOut">
              <a:rPr lang="en-GB" smtClean="0"/>
              <a:t>28/01/19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3263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772474B-A082-4427-8010-19A813430FAB}" type="datetimeFigureOut">
              <a:rPr lang="en-GB" smtClean="0"/>
              <a:t>28/01/19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462599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772474B-A082-4427-8010-19A813430FAB}" type="datetimeFigureOut">
              <a:rPr lang="en-GB" smtClean="0"/>
              <a:t>28/01/19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1720279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2474B-A082-4427-8010-19A813430FAB}" type="datetimeFigureOut">
              <a:rPr lang="en-GB" smtClean="0"/>
              <a:t>28/01/19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042747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28/01/19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237927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28/01/19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99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28/01/19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4541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28/01/19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19581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772474B-A082-4427-8010-19A813430FAB}" type="datetimeFigureOut">
              <a:rPr lang="en-GB" smtClean="0"/>
              <a:t>28/01/19</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1AB84FE-3051-440B-AFE7-AA4E1C8910AB}"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081839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4" Type="http://schemas.openxmlformats.org/officeDocument/2006/relationships/image" Target="../media/image4.jpg"/><Relationship Id="rId5" Type="http://schemas.openxmlformats.org/officeDocument/2006/relationships/image" Target="../media/image5.gif"/><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 Id="rId3" Type="http://schemas.openxmlformats.org/officeDocument/2006/relationships/image" Target="../media/image14.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5.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8.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v.uk/government/uploads/system/uploads/attachment_data/file/324214/cosdecsum.pdf" TargetMode="External"/><Relationship Id="rId3" Type="http://schemas.openxmlformats.org/officeDocument/2006/relationships/hyperlink" Target="http://www.yobeely.f2s.com/articles/reichsinfluence.html"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200" dirty="0" smtClean="0">
                <a:solidFill>
                  <a:schemeClr val="accent2">
                    <a:lumMod val="75000"/>
                  </a:schemeClr>
                </a:solidFill>
              </a:rPr>
              <a:t>Self </a:t>
            </a:r>
            <a:r>
              <a:rPr lang="en-GB" sz="3200" dirty="0">
                <a:solidFill>
                  <a:schemeClr val="accent2">
                    <a:lumMod val="75000"/>
                  </a:schemeClr>
                </a:solidFill>
              </a:rPr>
              <a:t>Religions / </a:t>
            </a:r>
            <a:r>
              <a:rPr lang="en-GB" sz="3200" dirty="0" err="1" smtClean="0">
                <a:solidFill>
                  <a:schemeClr val="accent2">
                    <a:lumMod val="75000"/>
                  </a:schemeClr>
                </a:solidFill>
              </a:rPr>
              <a:t>Crefyddau’r</a:t>
            </a:r>
            <a:r>
              <a:rPr lang="en-GB" sz="3200" dirty="0" smtClean="0">
                <a:solidFill>
                  <a:schemeClr val="accent2">
                    <a:lumMod val="75000"/>
                  </a:schemeClr>
                </a:solidFill>
              </a:rPr>
              <a:t> </a:t>
            </a:r>
            <a:r>
              <a:rPr lang="en-GB" sz="3200" dirty="0" err="1" smtClean="0">
                <a:solidFill>
                  <a:schemeClr val="accent2">
                    <a:lumMod val="75000"/>
                  </a:schemeClr>
                </a:solidFill>
              </a:rPr>
              <a:t>hunan</a:t>
            </a:r>
            <a:r>
              <a:rPr lang="en-GB" dirty="0" smtClean="0"/>
              <a:t>	</a:t>
            </a:r>
            <a:endParaRPr lang="en-GB" dirty="0"/>
          </a:p>
        </p:txBody>
      </p:sp>
      <p:sp>
        <p:nvSpPr>
          <p:cNvPr id="3" name="Subtitle 2"/>
          <p:cNvSpPr>
            <a:spLocks noGrp="1"/>
          </p:cNvSpPr>
          <p:nvPr>
            <p:ph type="subTitle" idx="1"/>
          </p:nvPr>
        </p:nvSpPr>
        <p:spPr/>
        <p:txBody>
          <a:bodyPr/>
          <a:lstStyle/>
          <a:p>
            <a:r>
              <a:rPr lang="en-GB" dirty="0" smtClean="0">
                <a:solidFill>
                  <a:schemeClr val="accent2"/>
                </a:solidFill>
              </a:rPr>
              <a:t>HPRS4010</a:t>
            </a:r>
            <a:endParaRPr lang="en-GB" dirty="0">
              <a:solidFill>
                <a:schemeClr val="accent2"/>
              </a:solidFill>
            </a:endParaRPr>
          </a:p>
        </p:txBody>
      </p:sp>
    </p:spTree>
    <p:extLst>
      <p:ext uri="{BB962C8B-B14F-4D97-AF65-F5344CB8AC3E}">
        <p14:creationId xmlns:p14="http://schemas.microsoft.com/office/powerpoint/2010/main" val="1546272288"/>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60648"/>
            <a:ext cx="7290054" cy="827560"/>
          </a:xfrm>
        </p:spPr>
        <p:txBody>
          <a:bodyPr>
            <a:normAutofit/>
          </a:bodyPr>
          <a:lstStyle/>
          <a:p>
            <a:pPr algn="ctr"/>
            <a:r>
              <a:rPr lang="en-US" sz="3600" dirty="0" smtClean="0">
                <a:solidFill>
                  <a:schemeClr val="accent1"/>
                </a:solidFill>
              </a:rPr>
              <a:t>Terms and types</a:t>
            </a:r>
            <a:endParaRPr lang="en-US" sz="3600" dirty="0">
              <a:solidFill>
                <a:schemeClr val="accent1"/>
              </a:solidFill>
            </a:endParaRPr>
          </a:p>
        </p:txBody>
      </p:sp>
      <p:sp>
        <p:nvSpPr>
          <p:cNvPr id="3" name="Content Placeholder 2"/>
          <p:cNvSpPr>
            <a:spLocks noGrp="1"/>
          </p:cNvSpPr>
          <p:nvPr>
            <p:ph idx="1"/>
          </p:nvPr>
        </p:nvSpPr>
        <p:spPr>
          <a:xfrm>
            <a:off x="768096" y="1124744"/>
            <a:ext cx="7290055" cy="5328592"/>
          </a:xfrm>
        </p:spPr>
        <p:txBody>
          <a:bodyPr>
            <a:normAutofit fontScale="85000" lnSpcReduction="10000"/>
          </a:bodyPr>
          <a:lstStyle/>
          <a:p>
            <a:r>
              <a:rPr lang="en-GB" sz="2800" dirty="0">
                <a:solidFill>
                  <a:srgbClr val="335B74"/>
                </a:solidFill>
              </a:rPr>
              <a:t>David </a:t>
            </a:r>
            <a:r>
              <a:rPr lang="en-GB" sz="2800" dirty="0" smtClean="0">
                <a:solidFill>
                  <a:srgbClr val="335B74"/>
                </a:solidFill>
              </a:rPr>
              <a:t>Barrett (1998): </a:t>
            </a:r>
            <a:r>
              <a:rPr lang="en-GB" sz="2800" dirty="0">
                <a:solidFill>
                  <a:srgbClr val="335B74"/>
                </a:solidFill>
              </a:rPr>
              <a:t>Personal Development Movements</a:t>
            </a:r>
          </a:p>
          <a:p>
            <a:r>
              <a:rPr lang="en-GB" sz="2800" dirty="0" smtClean="0">
                <a:solidFill>
                  <a:srgbClr val="335B74"/>
                </a:solidFill>
              </a:rPr>
              <a:t>George </a:t>
            </a:r>
            <a:r>
              <a:rPr lang="en-GB" sz="2800" dirty="0">
                <a:solidFill>
                  <a:srgbClr val="335B74"/>
                </a:solidFill>
              </a:rPr>
              <a:t>Chryssides (1999): Human Potential Movement  </a:t>
            </a:r>
          </a:p>
          <a:p>
            <a:r>
              <a:rPr lang="en-GB" sz="2800" dirty="0">
                <a:solidFill>
                  <a:srgbClr val="335B74"/>
                </a:solidFill>
              </a:rPr>
              <a:t>P</a:t>
            </a:r>
            <a:r>
              <a:rPr lang="en-GB" sz="2800" dirty="0" smtClean="0">
                <a:solidFill>
                  <a:srgbClr val="335B74"/>
                </a:solidFill>
              </a:rPr>
              <a:t>aul </a:t>
            </a:r>
            <a:r>
              <a:rPr lang="en-GB" sz="2800" dirty="0" err="1">
                <a:solidFill>
                  <a:srgbClr val="335B74"/>
                </a:solidFill>
              </a:rPr>
              <a:t>Heelas</a:t>
            </a:r>
            <a:r>
              <a:rPr lang="en-GB" sz="2800" dirty="0">
                <a:solidFill>
                  <a:srgbClr val="335B74"/>
                </a:solidFill>
              </a:rPr>
              <a:t> (1996): Self Religions</a:t>
            </a:r>
          </a:p>
          <a:p>
            <a:endParaRPr lang="en-GB" sz="2800" dirty="0" smtClean="0">
              <a:solidFill>
                <a:srgbClr val="335B74"/>
              </a:solidFill>
            </a:endParaRPr>
          </a:p>
          <a:p>
            <a:r>
              <a:rPr lang="en-GB" sz="2800" dirty="0" smtClean="0">
                <a:solidFill>
                  <a:srgbClr val="335B74"/>
                </a:solidFill>
              </a:rPr>
              <a:t>The Church of Scientology</a:t>
            </a:r>
            <a:br>
              <a:rPr lang="en-GB" sz="2800" dirty="0" smtClean="0">
                <a:solidFill>
                  <a:srgbClr val="335B74"/>
                </a:solidFill>
              </a:rPr>
            </a:br>
            <a:r>
              <a:rPr lang="en-GB" sz="2800" dirty="0" err="1" smtClean="0">
                <a:solidFill>
                  <a:srgbClr val="335B74"/>
                </a:solidFill>
              </a:rPr>
              <a:t>Neurolinguistic</a:t>
            </a:r>
            <a:r>
              <a:rPr lang="en-GB" sz="2800" dirty="0" smtClean="0">
                <a:solidFill>
                  <a:srgbClr val="335B74"/>
                </a:solidFill>
              </a:rPr>
              <a:t> Programming</a:t>
            </a:r>
            <a:br>
              <a:rPr lang="en-GB" sz="2800" dirty="0" smtClean="0">
                <a:solidFill>
                  <a:srgbClr val="335B74"/>
                </a:solidFill>
              </a:rPr>
            </a:br>
            <a:r>
              <a:rPr lang="en-GB" sz="2800" dirty="0" smtClean="0">
                <a:solidFill>
                  <a:srgbClr val="335B74"/>
                </a:solidFill>
              </a:rPr>
              <a:t>Landmark (</a:t>
            </a:r>
            <a:r>
              <a:rPr lang="en-GB" sz="2800" dirty="0" err="1" smtClean="0">
                <a:solidFill>
                  <a:srgbClr val="335B74"/>
                </a:solidFill>
              </a:rPr>
              <a:t>est</a:t>
            </a:r>
            <a:r>
              <a:rPr lang="en-GB" sz="2800" dirty="0" smtClean="0">
                <a:solidFill>
                  <a:srgbClr val="335B74"/>
                </a:solidFill>
              </a:rPr>
              <a:t>)</a:t>
            </a:r>
            <a:br>
              <a:rPr lang="en-GB" sz="2800" dirty="0" smtClean="0">
                <a:solidFill>
                  <a:srgbClr val="335B74"/>
                </a:solidFill>
              </a:rPr>
            </a:br>
            <a:r>
              <a:rPr lang="en-GB" sz="2800" dirty="0" smtClean="0">
                <a:solidFill>
                  <a:srgbClr val="335B74"/>
                </a:solidFill>
              </a:rPr>
              <a:t>School of Economic Science</a:t>
            </a:r>
            <a:br>
              <a:rPr lang="en-GB" sz="2800" dirty="0" smtClean="0">
                <a:solidFill>
                  <a:srgbClr val="335B74"/>
                </a:solidFill>
              </a:rPr>
            </a:br>
            <a:r>
              <a:rPr lang="en-GB" sz="2800" dirty="0" smtClean="0">
                <a:solidFill>
                  <a:srgbClr val="335B74"/>
                </a:solidFill>
              </a:rPr>
              <a:t>(Rajneesh/</a:t>
            </a:r>
            <a:r>
              <a:rPr lang="en-GB" sz="2800" dirty="0" err="1" smtClean="0">
                <a:solidFill>
                  <a:srgbClr val="335B74"/>
                </a:solidFill>
              </a:rPr>
              <a:t>Osho</a:t>
            </a:r>
            <a:r>
              <a:rPr lang="en-GB" sz="2800" dirty="0" smtClean="0">
                <a:solidFill>
                  <a:srgbClr val="335B74"/>
                </a:solidFill>
              </a:rPr>
              <a:t>)</a:t>
            </a:r>
            <a:br>
              <a:rPr lang="en-GB" sz="2800" dirty="0" smtClean="0">
                <a:solidFill>
                  <a:srgbClr val="335B74"/>
                </a:solidFill>
              </a:rPr>
            </a:br>
            <a:r>
              <a:rPr lang="en-GB" sz="2800" dirty="0" smtClean="0">
                <a:solidFill>
                  <a:srgbClr val="335B74"/>
                </a:solidFill>
              </a:rPr>
              <a:t>(Transcendental Meditation - TM)</a:t>
            </a:r>
            <a:br>
              <a:rPr lang="en-GB" sz="2800" dirty="0" smtClean="0">
                <a:solidFill>
                  <a:srgbClr val="335B74"/>
                </a:solidFill>
              </a:rPr>
            </a:br>
            <a:r>
              <a:rPr lang="en-GB" sz="2800" dirty="0" smtClean="0">
                <a:solidFill>
                  <a:srgbClr val="335B74"/>
                </a:solidFill>
              </a:rPr>
              <a:t>The Church of Satan / </a:t>
            </a:r>
            <a:r>
              <a:rPr lang="en-GB" sz="2800" dirty="0" err="1" smtClean="0">
                <a:solidFill>
                  <a:srgbClr val="335B74"/>
                </a:solidFill>
              </a:rPr>
              <a:t>LaVeyan</a:t>
            </a:r>
            <a:r>
              <a:rPr lang="en-GB" sz="2800" dirty="0" smtClean="0">
                <a:solidFill>
                  <a:srgbClr val="335B74"/>
                </a:solidFill>
              </a:rPr>
              <a:t> Satanism</a:t>
            </a:r>
            <a:r>
              <a:rPr lang="en-GB" sz="2800" dirty="0">
                <a:solidFill>
                  <a:srgbClr val="335B74"/>
                </a:solidFill>
              </a:rPr>
              <a:t/>
            </a:r>
            <a:br>
              <a:rPr lang="en-GB" sz="2800" dirty="0">
                <a:solidFill>
                  <a:srgbClr val="335B74"/>
                </a:solidFill>
              </a:rPr>
            </a:br>
            <a:endParaRPr lang="en-GB" sz="2800" dirty="0" smtClean="0">
              <a:solidFill>
                <a:srgbClr val="335B74"/>
              </a:solidFill>
            </a:endParaRPr>
          </a:p>
          <a:p>
            <a:r>
              <a:rPr lang="en-GB" sz="2800" dirty="0" smtClean="0">
                <a:solidFill>
                  <a:srgbClr val="335B74"/>
                </a:solidFill>
              </a:rPr>
              <a:t>Bryan </a:t>
            </a:r>
            <a:r>
              <a:rPr lang="en-GB" sz="2800" dirty="0">
                <a:solidFill>
                  <a:srgbClr val="335B74"/>
                </a:solidFill>
              </a:rPr>
              <a:t>Wilson (1970): </a:t>
            </a:r>
            <a:r>
              <a:rPr lang="en-GB" sz="2800" dirty="0" err="1">
                <a:solidFill>
                  <a:srgbClr val="335B74"/>
                </a:solidFill>
              </a:rPr>
              <a:t>Manipulationist</a:t>
            </a:r>
            <a:r>
              <a:rPr lang="en-GB" sz="2800" dirty="0">
                <a:solidFill>
                  <a:srgbClr val="335B74"/>
                </a:solidFill>
              </a:rPr>
              <a:t> sects</a:t>
            </a:r>
          </a:p>
          <a:p>
            <a:r>
              <a:rPr lang="en-GB" sz="2800" dirty="0">
                <a:solidFill>
                  <a:srgbClr val="335B74"/>
                </a:solidFill>
              </a:rPr>
              <a:t>Roy Wallis (1984): World-affirming NRMs </a:t>
            </a:r>
          </a:p>
          <a:p>
            <a:endParaRPr lang="en-GB" sz="2800" dirty="0" smtClean="0">
              <a:solidFill>
                <a:srgbClr val="335B74"/>
              </a:solidFill>
            </a:endParaRPr>
          </a:p>
          <a:p>
            <a:endParaRPr lang="en-GB" dirty="0"/>
          </a:p>
        </p:txBody>
      </p:sp>
    </p:spTree>
    <p:extLst>
      <p:ext uri="{BB962C8B-B14F-4D97-AF65-F5344CB8AC3E}">
        <p14:creationId xmlns:p14="http://schemas.microsoft.com/office/powerpoint/2010/main" val="1184440705"/>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260648"/>
            <a:ext cx="7543800" cy="5688632"/>
          </a:xfrm>
        </p:spPr>
        <p:txBody>
          <a:bodyPr>
            <a:normAutofit/>
          </a:bodyPr>
          <a:lstStyle/>
          <a:p>
            <a:pPr lvl="0"/>
            <a:endParaRPr lang="en-GB" dirty="0" smtClean="0"/>
          </a:p>
          <a:p>
            <a:pPr lvl="0"/>
            <a:r>
              <a:rPr lang="en-GB" dirty="0" smtClean="0">
                <a:solidFill>
                  <a:schemeClr val="tx2"/>
                </a:solidFill>
              </a:rPr>
              <a:t>1859: </a:t>
            </a:r>
            <a:r>
              <a:rPr lang="en-GB" dirty="0">
                <a:solidFill>
                  <a:schemeClr val="tx2"/>
                </a:solidFill>
              </a:rPr>
              <a:t>Samuel Smiles’ </a:t>
            </a:r>
            <a:r>
              <a:rPr lang="en-GB" i="1" dirty="0">
                <a:solidFill>
                  <a:schemeClr val="tx2"/>
                </a:solidFill>
              </a:rPr>
              <a:t>Self </a:t>
            </a:r>
            <a:r>
              <a:rPr lang="en-GB" i="1" dirty="0" smtClean="0">
                <a:solidFill>
                  <a:schemeClr val="tx2"/>
                </a:solidFill>
              </a:rPr>
              <a:t>Help</a:t>
            </a:r>
            <a:endParaRPr lang="en-GB" dirty="0">
              <a:solidFill>
                <a:schemeClr val="tx2"/>
              </a:solidFill>
            </a:endParaRPr>
          </a:p>
          <a:p>
            <a:pPr lvl="0"/>
            <a:r>
              <a:rPr lang="en-GB" dirty="0" smtClean="0">
                <a:solidFill>
                  <a:schemeClr val="tx2"/>
                </a:solidFill>
              </a:rPr>
              <a:t>1939: </a:t>
            </a:r>
            <a:r>
              <a:rPr lang="en-GB" dirty="0">
                <a:solidFill>
                  <a:schemeClr val="tx2"/>
                </a:solidFill>
              </a:rPr>
              <a:t>Dale Carnegie’s </a:t>
            </a:r>
            <a:r>
              <a:rPr lang="en-GB" i="1" dirty="0">
                <a:solidFill>
                  <a:schemeClr val="tx2"/>
                </a:solidFill>
              </a:rPr>
              <a:t>How to Win Friends and Influence </a:t>
            </a:r>
            <a:r>
              <a:rPr lang="en-GB" i="1" dirty="0" smtClean="0">
                <a:solidFill>
                  <a:schemeClr val="tx2"/>
                </a:solidFill>
              </a:rPr>
              <a:t>People</a:t>
            </a:r>
          </a:p>
          <a:p>
            <a:pPr lvl="0"/>
            <a:r>
              <a:rPr lang="en-GB" dirty="0" smtClean="0">
                <a:solidFill>
                  <a:schemeClr val="tx2"/>
                </a:solidFill>
              </a:rPr>
              <a:t>1950:</a:t>
            </a:r>
            <a:r>
              <a:rPr lang="en-GB" i="1" dirty="0" smtClean="0">
                <a:solidFill>
                  <a:schemeClr val="tx2"/>
                </a:solidFill>
              </a:rPr>
              <a:t> </a:t>
            </a:r>
            <a:r>
              <a:rPr lang="en-GB" dirty="0">
                <a:solidFill>
                  <a:schemeClr val="tx2"/>
                </a:solidFill>
              </a:rPr>
              <a:t>Ron Hubbard’s </a:t>
            </a:r>
            <a:r>
              <a:rPr lang="en-GB" i="1" dirty="0" err="1">
                <a:solidFill>
                  <a:schemeClr val="tx2"/>
                </a:solidFill>
              </a:rPr>
              <a:t>Dianetics</a:t>
            </a:r>
            <a:r>
              <a:rPr lang="en-GB" dirty="0">
                <a:solidFill>
                  <a:schemeClr val="tx2"/>
                </a:solidFill>
              </a:rPr>
              <a:t>.  </a:t>
            </a:r>
          </a:p>
          <a:p>
            <a:pPr marL="0" indent="0">
              <a:buNone/>
            </a:pPr>
            <a:endParaRPr lang="en-GB" sz="1000" dirty="0" smtClean="0">
              <a:solidFill>
                <a:schemeClr val="tx2"/>
              </a:solidFill>
            </a:endParaRPr>
          </a:p>
          <a:p>
            <a:pPr marL="0" indent="0">
              <a:buNone/>
            </a:pPr>
            <a:endParaRPr lang="en-GB" sz="1000" dirty="0">
              <a:solidFill>
                <a:schemeClr val="tx2"/>
              </a:solidFill>
            </a:endParaRPr>
          </a:p>
          <a:p>
            <a:pPr marL="0" indent="0">
              <a:buNone/>
            </a:pPr>
            <a:endParaRPr lang="en-GB" sz="1000" dirty="0" smtClean="0">
              <a:solidFill>
                <a:schemeClr val="tx2"/>
              </a:solidFill>
            </a:endParaRPr>
          </a:p>
          <a:p>
            <a:pPr marL="0" indent="0">
              <a:buNone/>
            </a:pPr>
            <a:endParaRPr lang="en-GB" dirty="0"/>
          </a:p>
          <a:p>
            <a:endParaRPr lang="en-GB" dirty="0"/>
          </a:p>
        </p:txBody>
      </p:sp>
      <p:pic>
        <p:nvPicPr>
          <p:cNvPr id="2" name="Picture 1" descr="carnegie book.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6056" y="2348880"/>
            <a:ext cx="2741857" cy="4293096"/>
          </a:xfrm>
          <a:prstGeom prst="rect">
            <a:avLst/>
          </a:prstGeom>
        </p:spPr>
      </p:pic>
      <p:pic>
        <p:nvPicPr>
          <p:cNvPr id="5" name="Picture 4" descr="LRonHubbard-Dianetics-ISBN1403105464-cove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9812" y="116632"/>
            <a:ext cx="1504188" cy="2171700"/>
          </a:xfrm>
          <a:prstGeom prst="rect">
            <a:avLst/>
          </a:prstGeom>
        </p:spPr>
      </p:pic>
      <p:pic>
        <p:nvPicPr>
          <p:cNvPr id="6" name="Picture 5" descr="Self_cover.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20" y="2204864"/>
            <a:ext cx="2586902" cy="3861048"/>
          </a:xfrm>
          <a:prstGeom prst="rect">
            <a:avLst/>
          </a:prstGeom>
        </p:spPr>
      </p:pic>
      <p:pic>
        <p:nvPicPr>
          <p:cNvPr id="7" name="Picture 6" descr="smiles.gif"/>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83768" y="3356992"/>
            <a:ext cx="2163561" cy="3161104"/>
          </a:xfrm>
          <a:prstGeom prst="rect">
            <a:avLst/>
          </a:prstGeom>
        </p:spPr>
      </p:pic>
    </p:spTree>
    <p:extLst>
      <p:ext uri="{BB962C8B-B14F-4D97-AF65-F5344CB8AC3E}">
        <p14:creationId xmlns:p14="http://schemas.microsoft.com/office/powerpoint/2010/main" val="372581652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187600"/>
          </a:xfrm>
        </p:spPr>
        <p:txBody>
          <a:bodyPr>
            <a:normAutofit/>
          </a:bodyPr>
          <a:lstStyle/>
          <a:p>
            <a:pPr algn="ctr"/>
            <a:r>
              <a:rPr lang="en-US" sz="3600" dirty="0" smtClean="0">
                <a:solidFill>
                  <a:srgbClr val="1CADE4"/>
                </a:solidFill>
              </a:rPr>
              <a:t>Popular definitions</a:t>
            </a:r>
            <a:endParaRPr lang="en-US" sz="3600" dirty="0">
              <a:solidFill>
                <a:srgbClr val="1CADE4"/>
              </a:solidFill>
            </a:endParaRPr>
          </a:p>
        </p:txBody>
      </p:sp>
      <p:sp>
        <p:nvSpPr>
          <p:cNvPr id="3" name="Content Placeholder 2"/>
          <p:cNvSpPr>
            <a:spLocks noGrp="1"/>
          </p:cNvSpPr>
          <p:nvPr>
            <p:ph idx="1"/>
          </p:nvPr>
        </p:nvSpPr>
        <p:spPr>
          <a:xfrm>
            <a:off x="768096" y="1772816"/>
            <a:ext cx="7290055" cy="4536544"/>
          </a:xfrm>
        </p:spPr>
        <p:txBody>
          <a:bodyPr/>
          <a:lstStyle/>
          <a:p>
            <a:r>
              <a:rPr lang="en-GB" dirty="0">
                <a:solidFill>
                  <a:schemeClr val="tx2"/>
                </a:solidFill>
              </a:rPr>
              <a:t>Chryssides (1999, 280): the </a:t>
            </a:r>
            <a:r>
              <a:rPr lang="en-GB" dirty="0" smtClean="0">
                <a:solidFill>
                  <a:schemeClr val="tx2"/>
                </a:solidFill>
              </a:rPr>
              <a:t>Human Potential Movement “</a:t>
            </a:r>
            <a:r>
              <a:rPr lang="en-GB" dirty="0">
                <a:solidFill>
                  <a:schemeClr val="tx2"/>
                </a:solidFill>
              </a:rPr>
              <a:t>typically leads seekers to understand that their potential is much greater: they have within themselves a divine quality, which endows them with unlimited potential, and encourages them to allow this godlike or enlightened quality to control their lives”. </a:t>
            </a:r>
          </a:p>
          <a:p>
            <a:pPr lvl="0"/>
            <a:r>
              <a:rPr lang="en-GB" dirty="0" err="1" smtClean="0">
                <a:solidFill>
                  <a:schemeClr val="tx2"/>
                </a:solidFill>
              </a:rPr>
              <a:t>Heelas</a:t>
            </a:r>
            <a:r>
              <a:rPr lang="en-GB" dirty="0" smtClean="0">
                <a:solidFill>
                  <a:schemeClr val="tx2"/>
                </a:solidFill>
              </a:rPr>
              <a:t> (1996): </a:t>
            </a:r>
            <a:r>
              <a:rPr lang="en-GB" dirty="0">
                <a:solidFill>
                  <a:schemeClr val="tx2"/>
                </a:solidFill>
              </a:rPr>
              <a:t>self religions mix religion and psychoanalysis but go beyond both.  He says that self religions have moved beyond the parameters of religion as established in the West.  Participants do not worship and surrender to an externally envisaged theistic being; instead they live 'as' gods. Also, that self religions have moved beyond the parameters of mainstream psychoanalysis.  Participants do not simply engage in psychological activities for self-improvement.  Instead they use psychological techniques to reveal the god within.  </a:t>
            </a:r>
          </a:p>
          <a:p>
            <a:pPr marL="0" indent="0">
              <a:buNone/>
            </a:pPr>
            <a:endParaRPr lang="en-GB" dirty="0"/>
          </a:p>
        </p:txBody>
      </p:sp>
    </p:spTree>
    <p:extLst>
      <p:ext uri="{BB962C8B-B14F-4D97-AF65-F5344CB8AC3E}">
        <p14:creationId xmlns:p14="http://schemas.microsoft.com/office/powerpoint/2010/main" val="228812574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8268400" cy="1499616"/>
          </a:xfrm>
        </p:spPr>
        <p:txBody>
          <a:bodyPr>
            <a:normAutofit/>
          </a:bodyPr>
          <a:lstStyle/>
          <a:p>
            <a:r>
              <a:rPr lang="en-US" sz="2800" dirty="0" smtClean="0">
                <a:solidFill>
                  <a:srgbClr val="1CADE4"/>
                </a:solidFill>
              </a:rPr>
              <a:t>Religion and Psychology – a difficult relationship</a:t>
            </a:r>
            <a:endParaRPr lang="en-US" sz="2800" dirty="0">
              <a:solidFill>
                <a:srgbClr val="1CADE4"/>
              </a:solidFill>
            </a:endParaRPr>
          </a:p>
        </p:txBody>
      </p:sp>
      <p:sp>
        <p:nvSpPr>
          <p:cNvPr id="3" name="Content Placeholder 2"/>
          <p:cNvSpPr>
            <a:spLocks noGrp="1"/>
          </p:cNvSpPr>
          <p:nvPr>
            <p:ph idx="1"/>
          </p:nvPr>
        </p:nvSpPr>
        <p:spPr>
          <a:xfrm>
            <a:off x="768096" y="1916832"/>
            <a:ext cx="7290055" cy="4392528"/>
          </a:xfrm>
        </p:spPr>
        <p:txBody>
          <a:bodyPr>
            <a:normAutofit lnSpcReduction="10000"/>
          </a:bodyPr>
          <a:lstStyle/>
          <a:p>
            <a:pPr lvl="0"/>
            <a:r>
              <a:rPr lang="en-GB" sz="2400" dirty="0" err="1">
                <a:solidFill>
                  <a:schemeClr val="accent1">
                    <a:lumMod val="50000"/>
                  </a:schemeClr>
                </a:solidFill>
              </a:rPr>
              <a:t>Nevill</a:t>
            </a:r>
            <a:r>
              <a:rPr lang="en-GB" sz="2400" dirty="0">
                <a:solidFill>
                  <a:schemeClr val="accent1">
                    <a:lumMod val="50000"/>
                  </a:schemeClr>
                </a:solidFill>
              </a:rPr>
              <a:t> Drury (1989, 4) psychology as ‘truly scientific’,  turning away from intangible human experiences such as emotions and feelings.  </a:t>
            </a:r>
          </a:p>
          <a:p>
            <a:r>
              <a:rPr lang="en-US" sz="2400" dirty="0" smtClean="0">
                <a:solidFill>
                  <a:srgbClr val="335B74"/>
                </a:solidFill>
              </a:rPr>
              <a:t>Is there room to talk about religion if psychology is a hard science/clinical discipline?</a:t>
            </a:r>
          </a:p>
          <a:p>
            <a:r>
              <a:rPr lang="en-US" sz="2400" dirty="0" err="1" smtClean="0">
                <a:solidFill>
                  <a:srgbClr val="1CADE4"/>
                </a:solidFill>
              </a:rPr>
              <a:t>Behaviourists</a:t>
            </a:r>
            <a:r>
              <a:rPr lang="en-US" sz="2400" dirty="0" smtClean="0">
                <a:solidFill>
                  <a:schemeClr val="tx2"/>
                </a:solidFill>
              </a:rPr>
              <a:t>: to </a:t>
            </a:r>
            <a:r>
              <a:rPr lang="en-US" sz="2400" dirty="0">
                <a:solidFill>
                  <a:schemeClr val="tx2"/>
                </a:solidFill>
              </a:rPr>
              <a:t>make psychology ‘truly scientific’</a:t>
            </a:r>
            <a:r>
              <a:rPr lang="en-US" sz="2400" dirty="0" smtClean="0">
                <a:solidFill>
                  <a:schemeClr val="tx2"/>
                </a:solidFill>
              </a:rPr>
              <a:t>.  The </a:t>
            </a:r>
            <a:r>
              <a:rPr lang="en-US" sz="2400" dirty="0">
                <a:solidFill>
                  <a:schemeClr val="tx2"/>
                </a:solidFill>
              </a:rPr>
              <a:t>removal of human consciousness, emotion and feelings.  </a:t>
            </a:r>
            <a:r>
              <a:rPr lang="en-US" sz="2400" dirty="0" smtClean="0">
                <a:solidFill>
                  <a:schemeClr val="tx2"/>
                </a:solidFill>
              </a:rPr>
              <a:t/>
            </a:r>
            <a:br>
              <a:rPr lang="en-US" sz="2400" dirty="0" smtClean="0">
                <a:solidFill>
                  <a:schemeClr val="tx2"/>
                </a:solidFill>
              </a:rPr>
            </a:br>
            <a:r>
              <a:rPr lang="en-US" sz="2400" dirty="0" smtClean="0">
                <a:solidFill>
                  <a:schemeClr val="tx2"/>
                </a:solidFill>
              </a:rPr>
              <a:t>John Watson, Ivan Pavlov, BF Skinner</a:t>
            </a:r>
            <a:endParaRPr lang="en-US" sz="2400" dirty="0">
              <a:solidFill>
                <a:schemeClr val="tx2"/>
              </a:solidFill>
            </a:endParaRPr>
          </a:p>
          <a:p>
            <a:r>
              <a:rPr lang="en-GB" sz="2400" dirty="0" smtClean="0">
                <a:solidFill>
                  <a:srgbClr val="1CADE4"/>
                </a:solidFill>
              </a:rPr>
              <a:t>Humanistic psychologists</a:t>
            </a:r>
            <a:r>
              <a:rPr lang="en-GB" sz="2400" dirty="0">
                <a:solidFill>
                  <a:schemeClr val="tx2"/>
                </a:solidFill>
              </a:rPr>
              <a:t>: the return to feelings, consciousness, emotions, the self.  Therapy.  </a:t>
            </a:r>
            <a:r>
              <a:rPr lang="en-GB" sz="2400" dirty="0" smtClean="0">
                <a:solidFill>
                  <a:schemeClr val="tx2"/>
                </a:solidFill>
              </a:rPr>
              <a:t>The Humanistic School, </a:t>
            </a:r>
            <a:r>
              <a:rPr lang="en-GB" sz="2400" dirty="0">
                <a:solidFill>
                  <a:schemeClr val="tx2"/>
                </a:solidFill>
              </a:rPr>
              <a:t>Abraham Maslow and Anthony </a:t>
            </a:r>
            <a:r>
              <a:rPr lang="en-GB" sz="2400" dirty="0" err="1">
                <a:solidFill>
                  <a:schemeClr val="tx2"/>
                </a:solidFill>
              </a:rPr>
              <a:t>Sutich</a:t>
            </a:r>
            <a:r>
              <a:rPr lang="en-GB" sz="2400" dirty="0">
                <a:solidFill>
                  <a:schemeClr val="tx2"/>
                </a:solidFill>
              </a:rPr>
              <a:t>, </a:t>
            </a:r>
            <a:r>
              <a:rPr lang="en-GB" sz="2400" dirty="0" smtClean="0">
                <a:solidFill>
                  <a:schemeClr val="tx2"/>
                </a:solidFill>
              </a:rPr>
              <a:t>early 1960s.  </a:t>
            </a:r>
            <a:endParaRPr lang="en-GB" sz="2400" dirty="0">
              <a:solidFill>
                <a:schemeClr val="tx2"/>
              </a:solidFill>
            </a:endParaRPr>
          </a:p>
        </p:txBody>
      </p:sp>
    </p:spTree>
    <p:extLst>
      <p:ext uri="{BB962C8B-B14F-4D97-AF65-F5344CB8AC3E}">
        <p14:creationId xmlns:p14="http://schemas.microsoft.com/office/powerpoint/2010/main" val="2315933981"/>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692696"/>
            <a:ext cx="8208912" cy="924475"/>
          </a:xfrm>
        </p:spPr>
        <p:txBody>
          <a:bodyPr>
            <a:normAutofit/>
          </a:bodyPr>
          <a:lstStyle/>
          <a:p>
            <a:r>
              <a:rPr lang="en-GB" sz="3200" dirty="0">
                <a:solidFill>
                  <a:schemeClr val="accent1"/>
                </a:solidFill>
              </a:rPr>
              <a:t>John </a:t>
            </a:r>
            <a:r>
              <a:rPr lang="en-GB" sz="3200" dirty="0" smtClean="0">
                <a:solidFill>
                  <a:schemeClr val="accent1"/>
                </a:solidFill>
              </a:rPr>
              <a:t>Watson 1878 -</a:t>
            </a:r>
            <a:r>
              <a:rPr lang="en-GB" sz="3200" dirty="0">
                <a:solidFill>
                  <a:schemeClr val="accent1"/>
                </a:solidFill>
              </a:rPr>
              <a:t>1958 </a:t>
            </a:r>
            <a:r>
              <a:rPr lang="en-GB" sz="3200" dirty="0" smtClean="0">
                <a:solidFill>
                  <a:schemeClr val="accent1"/>
                </a:solidFill>
              </a:rPr>
              <a:t>American </a:t>
            </a:r>
            <a:endParaRPr lang="en-US" sz="3200" dirty="0">
              <a:solidFill>
                <a:schemeClr val="accent1"/>
              </a:solidFill>
            </a:endParaRPr>
          </a:p>
        </p:txBody>
      </p:sp>
      <p:pic>
        <p:nvPicPr>
          <p:cNvPr id="5" name="Picture 4" descr="220px-John_Broadus_Watso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1556792"/>
            <a:ext cx="3286348" cy="4615825"/>
          </a:xfrm>
          <a:prstGeom prst="rect">
            <a:avLst/>
          </a:prstGeom>
          <a:ln>
            <a:noFill/>
          </a:ln>
          <a:effectLst>
            <a:softEdge rad="112500"/>
          </a:effectLst>
        </p:spPr>
      </p:pic>
      <p:sp>
        <p:nvSpPr>
          <p:cNvPr id="6" name="Rectangle 5"/>
          <p:cNvSpPr/>
          <p:nvPr/>
        </p:nvSpPr>
        <p:spPr>
          <a:xfrm>
            <a:off x="4283968" y="1628800"/>
            <a:ext cx="4572000" cy="954107"/>
          </a:xfrm>
          <a:prstGeom prst="rect">
            <a:avLst/>
          </a:prstGeom>
        </p:spPr>
        <p:txBody>
          <a:bodyPr>
            <a:spAutoFit/>
          </a:bodyPr>
          <a:lstStyle/>
          <a:p>
            <a:r>
              <a:rPr lang="en-GB" dirty="0" smtClean="0">
                <a:solidFill>
                  <a:schemeClr val="tx2"/>
                </a:solidFill>
              </a:rPr>
              <a:t>‘</a:t>
            </a:r>
            <a:r>
              <a:rPr lang="en-GB" sz="2800" dirty="0" smtClean="0">
                <a:solidFill>
                  <a:schemeClr val="tx2"/>
                </a:solidFill>
              </a:rPr>
              <a:t>All </a:t>
            </a:r>
            <a:r>
              <a:rPr lang="en-GB" sz="2800" dirty="0">
                <a:solidFill>
                  <a:schemeClr val="tx2"/>
                </a:solidFill>
              </a:rPr>
              <a:t>learning is a response to the environment</a:t>
            </a:r>
            <a:r>
              <a:rPr lang="en-GB" sz="2800" dirty="0" smtClean="0">
                <a:solidFill>
                  <a:schemeClr val="tx2"/>
                </a:solidFill>
              </a:rPr>
              <a:t>’.  </a:t>
            </a:r>
            <a:endParaRPr lang="en-US" sz="2800" dirty="0">
              <a:solidFill>
                <a:schemeClr val="tx2"/>
              </a:solidFill>
            </a:endParaRPr>
          </a:p>
        </p:txBody>
      </p:sp>
    </p:spTree>
    <p:extLst>
      <p:ext uri="{BB962C8B-B14F-4D97-AF65-F5344CB8AC3E}">
        <p14:creationId xmlns:p14="http://schemas.microsoft.com/office/powerpoint/2010/main" val="306246833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8052376" cy="1499616"/>
          </a:xfrm>
        </p:spPr>
        <p:txBody>
          <a:bodyPr>
            <a:normAutofit/>
          </a:bodyPr>
          <a:lstStyle/>
          <a:p>
            <a:r>
              <a:rPr lang="en-GB" sz="3600" dirty="0">
                <a:solidFill>
                  <a:schemeClr val="accent1"/>
                </a:solidFill>
              </a:rPr>
              <a:t>Ivan Pavlov 1849-1936 </a:t>
            </a:r>
            <a:r>
              <a:rPr lang="en-GB" sz="3600" dirty="0" smtClean="0">
                <a:solidFill>
                  <a:schemeClr val="accent1"/>
                </a:solidFill>
              </a:rPr>
              <a:t>Russian </a:t>
            </a:r>
            <a:endParaRPr lang="en-US" sz="3600" dirty="0">
              <a:solidFill>
                <a:schemeClr val="accent1"/>
              </a:solidFill>
            </a:endParaRPr>
          </a:p>
        </p:txBody>
      </p:sp>
      <p:pic>
        <p:nvPicPr>
          <p:cNvPr id="4" name="Content Placeholder 3" descr="800px-Ivan_Pavlov_NLM3.jp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31640" y="2276872"/>
            <a:ext cx="2855527" cy="4022725"/>
          </a:xfrm>
          <a:prstGeom prst="rect">
            <a:avLst/>
          </a:prstGeom>
          <a:ln>
            <a:noFill/>
          </a:ln>
          <a:effectLst>
            <a:softEdge rad="112500"/>
          </a:effectLst>
        </p:spPr>
      </p:pic>
      <p:sp>
        <p:nvSpPr>
          <p:cNvPr id="3" name="TextBox 2"/>
          <p:cNvSpPr txBox="1"/>
          <p:nvPr/>
        </p:nvSpPr>
        <p:spPr>
          <a:xfrm>
            <a:off x="4644008" y="2997200"/>
            <a:ext cx="3888433" cy="830997"/>
          </a:xfrm>
          <a:prstGeom prst="rect">
            <a:avLst/>
          </a:prstGeom>
          <a:noFill/>
        </p:spPr>
        <p:txBody>
          <a:bodyPr wrap="square" rtlCol="0">
            <a:spAutoFit/>
          </a:bodyPr>
          <a:lstStyle/>
          <a:p>
            <a:r>
              <a:rPr lang="en-US" sz="2400" dirty="0" smtClean="0">
                <a:solidFill>
                  <a:schemeClr val="tx2"/>
                </a:solidFill>
              </a:rPr>
              <a:t>Unconditioned and conditioned responses</a:t>
            </a:r>
            <a:endParaRPr lang="en-US" sz="2400" dirty="0">
              <a:solidFill>
                <a:schemeClr val="tx2"/>
              </a:solidFill>
            </a:endParaRPr>
          </a:p>
        </p:txBody>
      </p:sp>
    </p:spTree>
    <p:extLst>
      <p:ext uri="{BB962C8B-B14F-4D97-AF65-F5344CB8AC3E}">
        <p14:creationId xmlns:p14="http://schemas.microsoft.com/office/powerpoint/2010/main" val="3546144346"/>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solidFill>
                  <a:schemeClr val="accent1"/>
                </a:solidFill>
              </a:rPr>
              <a:t>BF Skinner 1904-1990 – American </a:t>
            </a:r>
            <a:endParaRPr lang="en-US" sz="2800" dirty="0">
              <a:solidFill>
                <a:schemeClr val="accent1"/>
              </a:solidFill>
            </a:endParaRPr>
          </a:p>
        </p:txBody>
      </p:sp>
      <p:pic>
        <p:nvPicPr>
          <p:cNvPr id="4" name="Content Placeholder 3" descr="B.F._Skinner_at_Harvard_circa_1950.jpg"/>
          <p:cNvPicPr>
            <a:picLocks noGrp="1" noChangeAspect="1"/>
          </p:cNvPicPr>
          <p:nvPr>
            <p:ph idx="1"/>
          </p:nvPr>
        </p:nvPicPr>
        <p:blipFill>
          <a:blip r:embed="rId2">
            <a:extLst>
              <a:ext uri="{28A0092B-C50C-407E-A947-70E740481C1C}">
                <a14:useLocalDpi xmlns:a14="http://schemas.microsoft.com/office/drawing/2010/main" val="0"/>
              </a:ext>
            </a:extLst>
          </a:blip>
          <a:srcRect l="-46469" r="-46469"/>
          <a:stretch>
            <a:fillRect/>
          </a:stretch>
        </p:blipFill>
        <p:spPr>
          <a:xfrm>
            <a:off x="-1620688" y="2636912"/>
            <a:ext cx="7125112" cy="4051437"/>
          </a:xfrm>
          <a:prstGeom prst="rect">
            <a:avLst/>
          </a:prstGeom>
          <a:ln>
            <a:noFill/>
          </a:ln>
          <a:effectLst>
            <a:softEdge rad="112500"/>
          </a:effectLst>
        </p:spPr>
      </p:pic>
      <p:sp>
        <p:nvSpPr>
          <p:cNvPr id="5" name="Rectangle 4"/>
          <p:cNvSpPr/>
          <p:nvPr/>
        </p:nvSpPr>
        <p:spPr>
          <a:xfrm>
            <a:off x="4413123" y="3145012"/>
            <a:ext cx="4355976" cy="1200329"/>
          </a:xfrm>
          <a:prstGeom prst="rect">
            <a:avLst/>
          </a:prstGeom>
        </p:spPr>
        <p:txBody>
          <a:bodyPr wrap="square">
            <a:spAutoFit/>
          </a:bodyPr>
          <a:lstStyle/>
          <a:p>
            <a:pPr lvl="0"/>
            <a:r>
              <a:rPr lang="en-GB" sz="2400" dirty="0">
                <a:solidFill>
                  <a:schemeClr val="tx2"/>
                </a:solidFill>
              </a:rPr>
              <a:t>‘There is no place in the scientific position for a self as a true originator or initiator of actions’. </a:t>
            </a:r>
          </a:p>
        </p:txBody>
      </p:sp>
    </p:spTree>
    <p:extLst>
      <p:ext uri="{BB962C8B-B14F-4D97-AF65-F5344CB8AC3E}">
        <p14:creationId xmlns:p14="http://schemas.microsoft.com/office/powerpoint/2010/main" val="167374960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67544" y="836712"/>
            <a:ext cx="8352928" cy="4616648"/>
          </a:xfrm>
          <a:prstGeom prst="rect">
            <a:avLst/>
          </a:prstGeom>
          <a:noFill/>
        </p:spPr>
        <p:txBody>
          <a:bodyPr wrap="square" rtlCol="0">
            <a:spAutoFit/>
          </a:bodyPr>
          <a:lstStyle/>
          <a:p>
            <a:r>
              <a:rPr lang="en-GB" sz="2400" dirty="0" smtClean="0">
                <a:solidFill>
                  <a:srgbClr val="335B74"/>
                </a:solidFill>
              </a:rPr>
              <a:t> The Human Potential Movement rose in part against behaviourism aiming to reclaim notions of consciousness and the importance of personal experience – the self</a:t>
            </a:r>
            <a:endParaRPr lang="en-GB" sz="2400" dirty="0">
              <a:solidFill>
                <a:srgbClr val="335B74"/>
              </a:solidFill>
            </a:endParaRPr>
          </a:p>
          <a:p>
            <a:endParaRPr lang="en-GB" sz="2400" dirty="0" smtClean="0">
              <a:solidFill>
                <a:srgbClr val="008000"/>
              </a:solidFill>
            </a:endParaRPr>
          </a:p>
          <a:p>
            <a:r>
              <a:rPr lang="en-GB" sz="2400" dirty="0" smtClean="0">
                <a:solidFill>
                  <a:srgbClr val="335B74"/>
                </a:solidFill>
              </a:rPr>
              <a:t>Sigmund </a:t>
            </a:r>
            <a:r>
              <a:rPr lang="en-GB" sz="2400" dirty="0">
                <a:solidFill>
                  <a:srgbClr val="335B74"/>
                </a:solidFill>
              </a:rPr>
              <a:t>Freud </a:t>
            </a:r>
            <a:r>
              <a:rPr lang="en-US" sz="2400" dirty="0">
                <a:solidFill>
                  <a:srgbClr val="335B74"/>
                </a:solidFill>
              </a:rPr>
              <a:t>1856-1938 – </a:t>
            </a:r>
            <a:r>
              <a:rPr lang="en-US" sz="2400" dirty="0" smtClean="0">
                <a:solidFill>
                  <a:srgbClr val="335B74"/>
                </a:solidFill>
              </a:rPr>
              <a:t>Austrian</a:t>
            </a:r>
            <a:endParaRPr lang="en-GB" sz="2400" dirty="0" smtClean="0">
              <a:solidFill>
                <a:srgbClr val="335B74"/>
              </a:solidFill>
            </a:endParaRPr>
          </a:p>
          <a:p>
            <a:r>
              <a:rPr lang="en-GB" sz="2400" dirty="0">
                <a:solidFill>
                  <a:srgbClr val="335B74"/>
                </a:solidFill>
              </a:rPr>
              <a:t>Carl Gustav Jung 1875-1961 – </a:t>
            </a:r>
            <a:r>
              <a:rPr lang="en-GB" sz="2400" dirty="0" smtClean="0">
                <a:solidFill>
                  <a:srgbClr val="335B74"/>
                </a:solidFill>
              </a:rPr>
              <a:t>Swiss</a:t>
            </a:r>
          </a:p>
          <a:p>
            <a:r>
              <a:rPr lang="en-GB" sz="2400" dirty="0">
                <a:solidFill>
                  <a:srgbClr val="335B74"/>
                </a:solidFill>
              </a:rPr>
              <a:t>Wilhelm Reich 1897-1957 – </a:t>
            </a:r>
            <a:r>
              <a:rPr lang="en-GB" sz="2400" dirty="0" smtClean="0">
                <a:solidFill>
                  <a:srgbClr val="335B74"/>
                </a:solidFill>
              </a:rPr>
              <a:t>Austrian</a:t>
            </a:r>
            <a:endParaRPr lang="en-GB" sz="2400" dirty="0">
              <a:solidFill>
                <a:srgbClr val="335B74"/>
              </a:solidFill>
            </a:endParaRPr>
          </a:p>
          <a:p>
            <a:r>
              <a:rPr lang="en-GB" sz="2400" dirty="0">
                <a:solidFill>
                  <a:srgbClr val="335B74"/>
                </a:solidFill>
              </a:rPr>
              <a:t>George </a:t>
            </a:r>
            <a:r>
              <a:rPr lang="en-GB" sz="2400" dirty="0" err="1">
                <a:solidFill>
                  <a:srgbClr val="335B74"/>
                </a:solidFill>
              </a:rPr>
              <a:t>Ivanovitch</a:t>
            </a:r>
            <a:r>
              <a:rPr lang="en-GB" sz="2400" dirty="0">
                <a:solidFill>
                  <a:srgbClr val="335B74"/>
                </a:solidFill>
              </a:rPr>
              <a:t> </a:t>
            </a:r>
            <a:r>
              <a:rPr lang="en-GB" sz="2400" dirty="0" err="1">
                <a:solidFill>
                  <a:srgbClr val="335B74"/>
                </a:solidFill>
              </a:rPr>
              <a:t>Gurdjieff</a:t>
            </a:r>
            <a:r>
              <a:rPr lang="en-GB" sz="2400" dirty="0">
                <a:solidFill>
                  <a:srgbClr val="335B74"/>
                </a:solidFill>
              </a:rPr>
              <a:t> 1874-</a:t>
            </a:r>
            <a:r>
              <a:rPr lang="en-GB" sz="2400" dirty="0" smtClean="0">
                <a:solidFill>
                  <a:srgbClr val="335B74"/>
                </a:solidFill>
              </a:rPr>
              <a:t>1949 – Russian</a:t>
            </a:r>
          </a:p>
          <a:p>
            <a:r>
              <a:rPr lang="en-GB" sz="2400" dirty="0">
                <a:solidFill>
                  <a:srgbClr val="335B74"/>
                </a:solidFill>
              </a:rPr>
              <a:t>Peter </a:t>
            </a:r>
            <a:r>
              <a:rPr lang="en-GB" sz="2400" dirty="0" err="1">
                <a:solidFill>
                  <a:srgbClr val="335B74"/>
                </a:solidFill>
              </a:rPr>
              <a:t>Ouspensky</a:t>
            </a:r>
            <a:r>
              <a:rPr lang="en-GB" sz="2400" dirty="0">
                <a:solidFill>
                  <a:srgbClr val="335B74"/>
                </a:solidFill>
              </a:rPr>
              <a:t> –  1878 -1947 – Russian </a:t>
            </a:r>
            <a:endParaRPr lang="en-GB" sz="2400" dirty="0" smtClean="0">
              <a:solidFill>
                <a:srgbClr val="335B74"/>
              </a:solidFill>
            </a:endParaRPr>
          </a:p>
          <a:p>
            <a:r>
              <a:rPr lang="en-GB" sz="2400" dirty="0">
                <a:solidFill>
                  <a:srgbClr val="335B74"/>
                </a:solidFill>
              </a:rPr>
              <a:t>Abraham Maslow 1908-1970 - American</a:t>
            </a:r>
          </a:p>
          <a:p>
            <a:endParaRPr lang="en-GB" dirty="0"/>
          </a:p>
          <a:p>
            <a:endParaRPr lang="en-GB" dirty="0"/>
          </a:p>
          <a:p>
            <a:endParaRPr lang="en-US" dirty="0"/>
          </a:p>
        </p:txBody>
      </p:sp>
    </p:spTree>
    <p:extLst>
      <p:ext uri="{BB962C8B-B14F-4D97-AF65-F5344CB8AC3E}">
        <p14:creationId xmlns:p14="http://schemas.microsoft.com/office/powerpoint/2010/main" val="413841623"/>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31640" y="404664"/>
            <a:ext cx="7355160" cy="648072"/>
          </a:xfrm>
        </p:spPr>
        <p:txBody>
          <a:bodyPr>
            <a:noAutofit/>
          </a:bodyPr>
          <a:lstStyle/>
          <a:p>
            <a:r>
              <a:rPr lang="en-GB" sz="3600" dirty="0" smtClean="0">
                <a:solidFill>
                  <a:schemeClr val="accent1"/>
                </a:solidFill>
                <a:effectLst/>
              </a:rPr>
              <a:t>SIGMUND FREUD 1856-1938</a:t>
            </a:r>
            <a:endParaRPr lang="en-GB" sz="9600" dirty="0">
              <a:solidFill>
                <a:schemeClr val="accent1"/>
              </a:solidFill>
            </a:endParaRPr>
          </a:p>
        </p:txBody>
      </p:sp>
      <p:pic>
        <p:nvPicPr>
          <p:cNvPr id="5"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3356992"/>
            <a:ext cx="4750487" cy="3245588"/>
          </a:xfrm>
          <a:prstGeom prst="rect">
            <a:avLst/>
          </a:prstGeom>
          <a:ln>
            <a:noFill/>
          </a:ln>
          <a:effectLst>
            <a:softEdge rad="112500"/>
          </a:effectLst>
        </p:spPr>
      </p:pic>
      <p:sp>
        <p:nvSpPr>
          <p:cNvPr id="2" name="Rectangle 1"/>
          <p:cNvSpPr/>
          <p:nvPr/>
        </p:nvSpPr>
        <p:spPr>
          <a:xfrm>
            <a:off x="5004048" y="1916832"/>
            <a:ext cx="3707904" cy="2677656"/>
          </a:xfrm>
          <a:prstGeom prst="rect">
            <a:avLst/>
          </a:prstGeom>
        </p:spPr>
        <p:txBody>
          <a:bodyPr wrap="square">
            <a:spAutoFit/>
          </a:bodyPr>
          <a:lstStyle/>
          <a:p>
            <a:pPr marL="342900" indent="-342900">
              <a:buFont typeface="Wingdings" charset="2"/>
              <a:buChar char="v"/>
            </a:pPr>
            <a:r>
              <a:rPr lang="en-GB" sz="2400" dirty="0">
                <a:solidFill>
                  <a:srgbClr val="335B74"/>
                </a:solidFill>
              </a:rPr>
              <a:t>Born in Freiburg in Austria in 1856.  </a:t>
            </a:r>
            <a:endParaRPr lang="en-GB" sz="2400" dirty="0" smtClean="0">
              <a:solidFill>
                <a:srgbClr val="335B74"/>
              </a:solidFill>
            </a:endParaRPr>
          </a:p>
          <a:p>
            <a:pPr marL="342900" indent="-342900">
              <a:buFont typeface="Wingdings" charset="2"/>
              <a:buChar char="v"/>
            </a:pPr>
            <a:r>
              <a:rPr lang="en-GB" sz="2400" dirty="0" smtClean="0">
                <a:solidFill>
                  <a:srgbClr val="335B74"/>
                </a:solidFill>
              </a:rPr>
              <a:t>Jewish family</a:t>
            </a:r>
            <a:endParaRPr lang="en-GB" sz="2400" dirty="0">
              <a:solidFill>
                <a:srgbClr val="335B74"/>
              </a:solidFill>
            </a:endParaRPr>
          </a:p>
          <a:p>
            <a:pPr marL="342900" indent="-342900">
              <a:buFont typeface="Wingdings" charset="2"/>
              <a:buChar char="v"/>
            </a:pPr>
            <a:r>
              <a:rPr lang="en-GB" sz="2400" dirty="0">
                <a:solidFill>
                  <a:srgbClr val="335B74"/>
                </a:solidFill>
              </a:rPr>
              <a:t>Studied medicine at the University of Vienna. </a:t>
            </a:r>
            <a:endParaRPr lang="en-GB" sz="2400" dirty="0" smtClean="0">
              <a:solidFill>
                <a:srgbClr val="335B74"/>
              </a:solidFill>
            </a:endParaRPr>
          </a:p>
          <a:p>
            <a:pPr marL="342900" indent="-342900">
              <a:buFont typeface="Wingdings" charset="2"/>
              <a:buChar char="v"/>
            </a:pPr>
            <a:r>
              <a:rPr lang="en-GB" sz="2400" dirty="0" smtClean="0">
                <a:solidFill>
                  <a:srgbClr val="335B74"/>
                </a:solidFill>
              </a:rPr>
              <a:t>Interested </a:t>
            </a:r>
            <a:r>
              <a:rPr lang="en-GB" sz="2400" dirty="0">
                <a:solidFill>
                  <a:srgbClr val="335B74"/>
                </a:solidFill>
              </a:rPr>
              <a:t>in trauma and brain disorders.  </a:t>
            </a:r>
          </a:p>
        </p:txBody>
      </p:sp>
    </p:spTree>
    <p:extLst>
      <p:ext uri="{BB962C8B-B14F-4D97-AF65-F5344CB8AC3E}">
        <p14:creationId xmlns:p14="http://schemas.microsoft.com/office/powerpoint/2010/main" val="271104069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1187624" y="620688"/>
            <a:ext cx="7632848" cy="6120680"/>
          </a:xfrm>
        </p:spPr>
        <p:txBody>
          <a:bodyPr>
            <a:noAutofit/>
          </a:bodyPr>
          <a:lstStyle/>
          <a:p>
            <a:pPr marL="0" lvl="0" indent="0">
              <a:buNone/>
            </a:pPr>
            <a:r>
              <a:rPr lang="en-GB" sz="2800" dirty="0" smtClean="0">
                <a:solidFill>
                  <a:schemeClr val="accent2">
                    <a:lumMod val="50000"/>
                  </a:schemeClr>
                </a:solidFill>
              </a:rPr>
              <a:t>Freud’s Theory of Mind - the </a:t>
            </a:r>
            <a:r>
              <a:rPr lang="en-GB" sz="2800" dirty="0">
                <a:solidFill>
                  <a:schemeClr val="accent2">
                    <a:lumMod val="50000"/>
                  </a:schemeClr>
                </a:solidFill>
              </a:rPr>
              <a:t>tripartite </a:t>
            </a:r>
            <a:r>
              <a:rPr lang="en-GB" sz="2800" dirty="0" smtClean="0">
                <a:solidFill>
                  <a:schemeClr val="accent2">
                    <a:lumMod val="50000"/>
                  </a:schemeClr>
                </a:solidFill>
              </a:rPr>
              <a:t>mind:</a:t>
            </a:r>
          </a:p>
          <a:p>
            <a:r>
              <a:rPr lang="en-GB" sz="2800" dirty="0" smtClean="0">
                <a:solidFill>
                  <a:schemeClr val="accent1"/>
                </a:solidFill>
              </a:rPr>
              <a:t>Conscious </a:t>
            </a:r>
            <a:r>
              <a:rPr lang="en-GB" sz="2800" dirty="0">
                <a:solidFill>
                  <a:schemeClr val="accent2">
                    <a:lumMod val="50000"/>
                  </a:schemeClr>
                </a:solidFill>
              </a:rPr>
              <a:t>– that of which we are </a:t>
            </a:r>
            <a:r>
              <a:rPr lang="en-GB" sz="2800" dirty="0" smtClean="0">
                <a:solidFill>
                  <a:schemeClr val="accent2">
                    <a:lumMod val="50000"/>
                  </a:schemeClr>
                </a:solidFill>
              </a:rPr>
              <a:t>aware</a:t>
            </a:r>
            <a:br>
              <a:rPr lang="en-GB" sz="2800" dirty="0" smtClean="0">
                <a:solidFill>
                  <a:schemeClr val="accent2">
                    <a:lumMod val="50000"/>
                  </a:schemeClr>
                </a:solidFill>
              </a:rPr>
            </a:br>
            <a:r>
              <a:rPr lang="en-GB" sz="2800" dirty="0" smtClean="0">
                <a:solidFill>
                  <a:srgbClr val="1CADE4"/>
                </a:solidFill>
              </a:rPr>
              <a:t>Preconscious</a:t>
            </a:r>
            <a:r>
              <a:rPr lang="en-GB" sz="2800" dirty="0" smtClean="0">
                <a:solidFill>
                  <a:schemeClr val="accent2">
                    <a:lumMod val="50000"/>
                  </a:schemeClr>
                </a:solidFill>
              </a:rPr>
              <a:t> </a:t>
            </a:r>
            <a:r>
              <a:rPr lang="en-GB" sz="2800" dirty="0">
                <a:solidFill>
                  <a:schemeClr val="accent2">
                    <a:lumMod val="50000"/>
                  </a:schemeClr>
                </a:solidFill>
              </a:rPr>
              <a:t>– what we can bring into our </a:t>
            </a:r>
            <a:r>
              <a:rPr lang="en-GB" sz="2800" dirty="0" smtClean="0">
                <a:solidFill>
                  <a:schemeClr val="accent2">
                    <a:lumMod val="50000"/>
                  </a:schemeClr>
                </a:solidFill>
              </a:rPr>
              <a:t>conscious</a:t>
            </a:r>
            <a:br>
              <a:rPr lang="en-GB" sz="2800" dirty="0" smtClean="0">
                <a:solidFill>
                  <a:schemeClr val="accent2">
                    <a:lumMod val="50000"/>
                  </a:schemeClr>
                </a:solidFill>
              </a:rPr>
            </a:br>
            <a:r>
              <a:rPr lang="en-GB" sz="2800" dirty="0" smtClean="0">
                <a:solidFill>
                  <a:srgbClr val="1CADE4"/>
                </a:solidFill>
              </a:rPr>
              <a:t>Unconscious</a:t>
            </a:r>
            <a:r>
              <a:rPr lang="en-GB" sz="2800" dirty="0" smtClean="0">
                <a:solidFill>
                  <a:schemeClr val="accent2">
                    <a:lumMod val="50000"/>
                  </a:schemeClr>
                </a:solidFill>
              </a:rPr>
              <a:t> </a:t>
            </a:r>
            <a:r>
              <a:rPr lang="en-GB" sz="2800" dirty="0">
                <a:solidFill>
                  <a:schemeClr val="accent2">
                    <a:lumMod val="50000"/>
                  </a:schemeClr>
                </a:solidFill>
              </a:rPr>
              <a:t>– the </a:t>
            </a:r>
            <a:r>
              <a:rPr lang="en-GB" sz="2800" dirty="0" smtClean="0">
                <a:solidFill>
                  <a:schemeClr val="accent2">
                    <a:lumMod val="50000"/>
                  </a:schemeClr>
                </a:solidFill>
              </a:rPr>
              <a:t>repressed.  Influences us negatively</a:t>
            </a:r>
          </a:p>
          <a:p>
            <a:pPr marL="0" lvl="0" indent="0">
              <a:buNone/>
            </a:pPr>
            <a:r>
              <a:rPr lang="en-GB" sz="2800" dirty="0" smtClean="0">
                <a:solidFill>
                  <a:schemeClr val="accent2">
                    <a:lumMod val="50000"/>
                  </a:schemeClr>
                </a:solidFill>
              </a:rPr>
              <a:t>Maturity </a:t>
            </a:r>
            <a:r>
              <a:rPr lang="en-GB" sz="2800" dirty="0">
                <a:solidFill>
                  <a:schemeClr val="accent2">
                    <a:lumMod val="50000"/>
                  </a:schemeClr>
                </a:solidFill>
              </a:rPr>
              <a:t>- integration of the contents of the unconscious mind into the conscious mind.  </a:t>
            </a:r>
            <a:endParaRPr lang="en-GB" sz="2800" dirty="0" smtClean="0">
              <a:solidFill>
                <a:schemeClr val="accent2">
                  <a:lumMod val="50000"/>
                </a:schemeClr>
              </a:solidFill>
            </a:endParaRPr>
          </a:p>
          <a:p>
            <a:pPr marL="0" lvl="0" indent="0">
              <a:buNone/>
            </a:pPr>
            <a:r>
              <a:rPr lang="en-GB" sz="2800" dirty="0" smtClean="0">
                <a:solidFill>
                  <a:schemeClr val="accent2">
                    <a:lumMod val="50000"/>
                  </a:schemeClr>
                </a:solidFill>
              </a:rPr>
              <a:t>The ‘talking cure’.</a:t>
            </a:r>
          </a:p>
          <a:p>
            <a:pPr marL="0" lvl="0" indent="0">
              <a:buNone/>
            </a:pPr>
            <a:r>
              <a:rPr lang="en-GB" sz="2800" dirty="0" smtClean="0">
                <a:solidFill>
                  <a:schemeClr val="accent2">
                    <a:lumMod val="50000"/>
                  </a:schemeClr>
                </a:solidFill>
              </a:rPr>
              <a:t>Dreams/Freudian slips – our unconscious</a:t>
            </a:r>
            <a:endParaRPr lang="en-GB" sz="2800" dirty="0">
              <a:solidFill>
                <a:schemeClr val="accent2">
                  <a:lumMod val="50000"/>
                </a:schemeClr>
              </a:solidFill>
            </a:endParaRPr>
          </a:p>
          <a:p>
            <a:pPr marL="0" indent="0">
              <a:buNone/>
            </a:pPr>
            <a:r>
              <a:rPr lang="en-GB" sz="2800" dirty="0" smtClean="0">
                <a:solidFill>
                  <a:schemeClr val="accent2">
                    <a:lumMod val="50000"/>
                  </a:schemeClr>
                </a:solidFill>
              </a:rPr>
              <a:t>Religion </a:t>
            </a:r>
            <a:r>
              <a:rPr lang="en-GB" sz="2800" dirty="0">
                <a:solidFill>
                  <a:schemeClr val="accent2">
                    <a:lumMod val="50000"/>
                  </a:schemeClr>
                </a:solidFill>
              </a:rPr>
              <a:t>– universal obsessive neurosis – mental illness</a:t>
            </a:r>
          </a:p>
          <a:p>
            <a:pPr marL="0" indent="0">
              <a:buNone/>
            </a:pPr>
            <a:r>
              <a:rPr lang="en-GB" sz="2800" dirty="0" smtClean="0">
                <a:solidFill>
                  <a:srgbClr val="335B74"/>
                </a:solidFill>
              </a:rPr>
              <a:t>Religion – philosophy - science</a:t>
            </a:r>
            <a:endParaRPr lang="en-GB" sz="2800" dirty="0">
              <a:solidFill>
                <a:srgbClr val="335B74"/>
              </a:solidFill>
            </a:endParaRPr>
          </a:p>
        </p:txBody>
      </p:sp>
    </p:spTree>
    <p:extLst>
      <p:ext uri="{BB962C8B-B14F-4D97-AF65-F5344CB8AC3E}">
        <p14:creationId xmlns:p14="http://schemas.microsoft.com/office/powerpoint/2010/main" val="1938185924"/>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solidFill>
                  <a:schemeClr val="accent1"/>
                </a:solidFill>
              </a:rPr>
              <a:t>Carl Gustav Jung 1875-1961</a:t>
            </a:r>
            <a:endParaRPr lang="en-GB" sz="3200" dirty="0">
              <a:solidFill>
                <a:schemeClr val="accent1"/>
              </a:solidFill>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5536" y="2420888"/>
            <a:ext cx="2713511" cy="4022725"/>
          </a:xfrm>
          <a:prstGeom prst="rect">
            <a:avLst/>
          </a:prstGeom>
          <a:ln>
            <a:noFill/>
          </a:ln>
          <a:effectLst>
            <a:softEdge rad="112500"/>
          </a:effectLst>
        </p:spPr>
      </p:pic>
      <p:sp>
        <p:nvSpPr>
          <p:cNvPr id="3" name="Rectangle 2"/>
          <p:cNvSpPr/>
          <p:nvPr/>
        </p:nvSpPr>
        <p:spPr>
          <a:xfrm>
            <a:off x="3779912" y="1844824"/>
            <a:ext cx="4572000" cy="2308324"/>
          </a:xfrm>
          <a:prstGeom prst="rect">
            <a:avLst/>
          </a:prstGeom>
        </p:spPr>
        <p:txBody>
          <a:bodyPr>
            <a:spAutoFit/>
          </a:bodyPr>
          <a:lstStyle/>
          <a:p>
            <a:pPr>
              <a:buFont typeface="Wingdings" charset="2"/>
              <a:buChar char="v"/>
            </a:pPr>
            <a:r>
              <a:rPr lang="en-GB" sz="2400" dirty="0">
                <a:solidFill>
                  <a:schemeClr val="tx2"/>
                </a:solidFill>
              </a:rPr>
              <a:t>Swiss – Christian family</a:t>
            </a:r>
          </a:p>
          <a:p>
            <a:pPr>
              <a:buFont typeface="Wingdings" charset="2"/>
              <a:buChar char="v"/>
            </a:pPr>
            <a:r>
              <a:rPr lang="en-GB" sz="2400" dirty="0">
                <a:solidFill>
                  <a:schemeClr val="tx2"/>
                </a:solidFill>
              </a:rPr>
              <a:t>Studied medicine, then psychiatry</a:t>
            </a:r>
          </a:p>
          <a:p>
            <a:pPr>
              <a:buFont typeface="Wingdings" charset="2"/>
              <a:buChar char="v"/>
            </a:pPr>
            <a:r>
              <a:rPr lang="en-GB" sz="2400" dirty="0">
                <a:solidFill>
                  <a:schemeClr val="tx2"/>
                </a:solidFill>
              </a:rPr>
              <a:t>Interest in the occult and eastern mysticism</a:t>
            </a:r>
          </a:p>
          <a:p>
            <a:pPr>
              <a:buFont typeface="Wingdings" charset="2"/>
              <a:buChar char="v"/>
            </a:pPr>
            <a:r>
              <a:rPr lang="en-GB" sz="2400" dirty="0">
                <a:solidFill>
                  <a:schemeClr val="tx2"/>
                </a:solidFill>
              </a:rPr>
              <a:t>Army doctor during the First World War</a:t>
            </a:r>
          </a:p>
        </p:txBody>
      </p:sp>
    </p:spTree>
    <p:extLst>
      <p:ext uri="{BB962C8B-B14F-4D97-AF65-F5344CB8AC3E}">
        <p14:creationId xmlns:p14="http://schemas.microsoft.com/office/powerpoint/2010/main" val="426535487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solidFill>
                  <a:schemeClr val="tx2"/>
                </a:solidFill>
              </a:rPr>
              <a:t>Jung on the church - “It is not life which is there, but death”. “For God’s sake I now found myself cut off from the Church and from my father’s and everybody else’s faith.  In so far as they all represented the Christian religion, I was an outsider.  This knowledge filled me with a sadness which was to overshadow all the years until the time I entered the university” (1971).  </a:t>
            </a:r>
          </a:p>
          <a:p>
            <a:endParaRPr lang="en-US" dirty="0"/>
          </a:p>
        </p:txBody>
      </p:sp>
    </p:spTree>
    <p:extLst>
      <p:ext uri="{BB962C8B-B14F-4D97-AF65-F5344CB8AC3E}">
        <p14:creationId xmlns:p14="http://schemas.microsoft.com/office/powerpoint/2010/main" val="4113830930"/>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2000" y="685800"/>
            <a:ext cx="7543800" cy="5839544"/>
          </a:xfrm>
        </p:spPr>
        <p:txBody>
          <a:bodyPr anchor="t">
            <a:normAutofit lnSpcReduction="10000"/>
          </a:bodyPr>
          <a:lstStyle/>
          <a:p>
            <a:r>
              <a:rPr lang="en-GB" sz="2400" dirty="0" smtClean="0">
                <a:solidFill>
                  <a:schemeClr val="tx2"/>
                </a:solidFill>
              </a:rPr>
              <a:t>Jung’s Theory of Mind (1936): </a:t>
            </a:r>
            <a:r>
              <a:rPr lang="en-GB" sz="2400" dirty="0">
                <a:solidFill>
                  <a:schemeClr val="tx2"/>
                </a:solidFill>
              </a:rPr>
              <a:t>“persona” or “mask”; that which is presented to society.  </a:t>
            </a:r>
            <a:endParaRPr lang="en-GB" sz="2400" dirty="0" smtClean="0">
              <a:solidFill>
                <a:schemeClr val="tx2"/>
              </a:solidFill>
            </a:endParaRPr>
          </a:p>
          <a:p>
            <a:pPr lvl="0">
              <a:buFont typeface="Wingdings" charset="2"/>
              <a:buChar char="v"/>
            </a:pPr>
            <a:r>
              <a:rPr lang="en-GB" sz="2400" dirty="0" smtClean="0">
                <a:solidFill>
                  <a:schemeClr val="tx2"/>
                </a:solidFill>
              </a:rPr>
              <a:t> “</a:t>
            </a:r>
            <a:r>
              <a:rPr lang="en-GB" sz="2400" dirty="0">
                <a:solidFill>
                  <a:schemeClr val="tx2"/>
                </a:solidFill>
              </a:rPr>
              <a:t>The shadow…contains all that one would like to forget and all that one does not wish to admit to oneself or anybody else and which one prefers to believe is not true anyhow”.  </a:t>
            </a:r>
            <a:endParaRPr lang="en-GB" sz="2400" dirty="0" smtClean="0">
              <a:solidFill>
                <a:schemeClr val="tx2"/>
              </a:solidFill>
            </a:endParaRPr>
          </a:p>
          <a:p>
            <a:pPr lvl="0">
              <a:buFont typeface="Wingdings" charset="2"/>
              <a:buChar char="v"/>
            </a:pPr>
            <a:r>
              <a:rPr lang="en-GB" sz="2400" dirty="0" smtClean="0">
                <a:solidFill>
                  <a:schemeClr val="tx2"/>
                </a:solidFill>
              </a:rPr>
              <a:t> “</a:t>
            </a:r>
            <a:r>
              <a:rPr lang="en-GB" sz="2400" dirty="0">
                <a:solidFill>
                  <a:schemeClr val="tx2"/>
                </a:solidFill>
              </a:rPr>
              <a:t>We have an abysmal fear of that lurking horror, our personal unconscious”. </a:t>
            </a:r>
            <a:endParaRPr lang="en-GB" sz="2400" dirty="0" smtClean="0">
              <a:solidFill>
                <a:schemeClr val="tx2"/>
              </a:solidFill>
            </a:endParaRPr>
          </a:p>
          <a:p>
            <a:pPr>
              <a:buFont typeface="Wingdings" charset="2"/>
              <a:buChar char="v"/>
            </a:pPr>
            <a:r>
              <a:rPr lang="en-GB" sz="2400" dirty="0" smtClean="0">
                <a:solidFill>
                  <a:schemeClr val="tx2"/>
                </a:solidFill>
              </a:rPr>
              <a:t> “</a:t>
            </a:r>
            <a:r>
              <a:rPr lang="en-GB" sz="2400" dirty="0">
                <a:solidFill>
                  <a:schemeClr val="tx2"/>
                </a:solidFill>
              </a:rPr>
              <a:t>I use the term ‘individuation’ so denote the process by which a person becomes a psychological ‘individual’, that is, a separate, indivisible unity or ‘whole’”. And, through individuation the “whole person” is unmasked. </a:t>
            </a:r>
            <a:r>
              <a:rPr lang="en-GB" sz="2400" dirty="0" smtClean="0">
                <a:solidFill>
                  <a:schemeClr val="tx2"/>
                </a:solidFill>
              </a:rPr>
              <a:t>“Collective unconscious”</a:t>
            </a:r>
          </a:p>
          <a:p>
            <a:pPr>
              <a:buFont typeface="Wingdings" charset="2"/>
              <a:buChar char="v"/>
            </a:pPr>
            <a:r>
              <a:rPr lang="en-GB" sz="2400" dirty="0">
                <a:solidFill>
                  <a:schemeClr val="tx2"/>
                </a:solidFill>
              </a:rPr>
              <a:t>harmony of dualities: masculine/feminine, extraversion/introversion, East/West</a:t>
            </a:r>
          </a:p>
          <a:p>
            <a:pPr>
              <a:buFont typeface="Wingdings" charset="2"/>
              <a:buChar char="v"/>
            </a:pPr>
            <a:r>
              <a:rPr lang="en-GB" sz="2400" dirty="0">
                <a:solidFill>
                  <a:schemeClr val="tx2"/>
                </a:solidFill>
              </a:rPr>
              <a:t>natural process, cannot be forced</a:t>
            </a:r>
          </a:p>
          <a:p>
            <a:pPr>
              <a:buFont typeface="Wingdings" charset="2"/>
              <a:buChar char="v"/>
            </a:pPr>
            <a:endParaRPr lang="en-GB" dirty="0">
              <a:solidFill>
                <a:schemeClr val="tx2"/>
              </a:solidFill>
            </a:endParaRPr>
          </a:p>
          <a:p>
            <a:pPr lvl="0">
              <a:buFont typeface="Wingdings" charset="2"/>
              <a:buChar char="v"/>
            </a:pPr>
            <a:endParaRPr lang="en-GB" dirty="0">
              <a:solidFill>
                <a:schemeClr val="tx2"/>
              </a:solidFill>
            </a:endParaRPr>
          </a:p>
          <a:p>
            <a:endParaRPr lang="en-GB" dirty="0"/>
          </a:p>
        </p:txBody>
      </p:sp>
    </p:spTree>
    <p:extLst>
      <p:ext uri="{BB962C8B-B14F-4D97-AF65-F5344CB8AC3E}">
        <p14:creationId xmlns:p14="http://schemas.microsoft.com/office/powerpoint/2010/main" val="227364370"/>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827560"/>
          </a:xfrm>
        </p:spPr>
        <p:txBody>
          <a:bodyPr>
            <a:normAutofit fontScale="90000"/>
          </a:bodyPr>
          <a:lstStyle/>
          <a:p>
            <a:r>
              <a:rPr lang="en-GB" dirty="0" smtClean="0">
                <a:solidFill>
                  <a:schemeClr val="accent1"/>
                </a:solidFill>
              </a:rPr>
              <a:t>Freud &amp; Jung as Gurus</a:t>
            </a:r>
            <a:endParaRPr lang="en-GB" dirty="0">
              <a:solidFill>
                <a:schemeClr val="accent1"/>
              </a:solidFill>
            </a:endParaRPr>
          </a:p>
        </p:txBody>
      </p:sp>
      <p:sp>
        <p:nvSpPr>
          <p:cNvPr id="3" name="Content Placeholder 2"/>
          <p:cNvSpPr>
            <a:spLocks noGrp="1"/>
          </p:cNvSpPr>
          <p:nvPr>
            <p:ph idx="1"/>
          </p:nvPr>
        </p:nvSpPr>
        <p:spPr>
          <a:xfrm>
            <a:off x="3851920" y="1268760"/>
            <a:ext cx="5142335" cy="5472608"/>
          </a:xfrm>
        </p:spPr>
        <p:txBody>
          <a:bodyPr>
            <a:normAutofit lnSpcReduction="10000"/>
          </a:bodyPr>
          <a:lstStyle/>
          <a:p>
            <a:pPr>
              <a:buFont typeface="Wingdings" charset="2"/>
              <a:buChar char="v"/>
            </a:pPr>
            <a:r>
              <a:rPr lang="en-GB" dirty="0">
                <a:solidFill>
                  <a:schemeClr val="tx2"/>
                </a:solidFill>
              </a:rPr>
              <a:t>“Freud ostensibly rejected the role of guru, but in fact exemplified it.  As is the case with other gurus, his legacy is mixed.  He conformed to the Sanskrit definition of ‘one who brings light out of darkness’; and although the light which he brought is not so bright as his disciples claimed, it has nevertheless illuminated some dark corners of human behaviour, increased tolerance, contributed to the technique of psychotherapy, and revolutionized the way we think about our own behaviour.  Twentieth-century man is greatly indebted to Freud” </a:t>
            </a:r>
            <a:r>
              <a:rPr lang="en-GB" dirty="0" smtClean="0">
                <a:solidFill>
                  <a:schemeClr val="tx2"/>
                </a:solidFill>
              </a:rPr>
              <a:t>(Storr, 125)</a:t>
            </a:r>
          </a:p>
          <a:p>
            <a:pPr>
              <a:buFont typeface="Wingdings" charset="2"/>
              <a:buChar char="v"/>
            </a:pPr>
            <a:r>
              <a:rPr lang="en-GB" dirty="0" smtClean="0">
                <a:solidFill>
                  <a:schemeClr val="tx2"/>
                </a:solidFill>
              </a:rPr>
              <a:t>“Jung became a </a:t>
            </a:r>
            <a:r>
              <a:rPr lang="en-GB" dirty="0">
                <a:solidFill>
                  <a:schemeClr val="tx2"/>
                </a:solidFill>
              </a:rPr>
              <a:t>prophet and whether intentionally or not gained numerous followers who founded the CG Jung Institute in Zurich in 1948, where analysts were trained and Jungian ideas </a:t>
            </a:r>
            <a:r>
              <a:rPr lang="en-GB" dirty="0" smtClean="0">
                <a:solidFill>
                  <a:schemeClr val="tx2"/>
                </a:solidFill>
              </a:rPr>
              <a:t>promoted” (Storr, 85).  Jung was </a:t>
            </a:r>
            <a:r>
              <a:rPr lang="en-GB" dirty="0">
                <a:solidFill>
                  <a:schemeClr val="tx2"/>
                </a:solidFill>
              </a:rPr>
              <a:t>not just a </a:t>
            </a:r>
            <a:r>
              <a:rPr lang="en-GB" dirty="0" smtClean="0">
                <a:solidFill>
                  <a:schemeClr val="tx2"/>
                </a:solidFill>
              </a:rPr>
              <a:t>psychologist – </a:t>
            </a:r>
            <a:r>
              <a:rPr lang="en-GB" dirty="0">
                <a:solidFill>
                  <a:schemeClr val="tx2"/>
                </a:solidFill>
              </a:rPr>
              <a:t>passed over into something </a:t>
            </a:r>
            <a:r>
              <a:rPr lang="en-GB" dirty="0" smtClean="0">
                <a:solidFill>
                  <a:schemeClr val="tx2"/>
                </a:solidFill>
              </a:rPr>
              <a:t>more, a guru. </a:t>
            </a:r>
          </a:p>
          <a:p>
            <a:endParaRPr lang="en-GB" sz="1000" dirty="0"/>
          </a:p>
          <a:p>
            <a:endParaRPr lang="en-GB"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rcRect l="-17641" r="-17641"/>
          <a:stretch>
            <a:fillRect/>
          </a:stretch>
        </p:blipFill>
        <p:spPr>
          <a:xfrm>
            <a:off x="-637331" y="1844824"/>
            <a:ext cx="5050454" cy="2777555"/>
          </a:xfrm>
          <a:prstGeom prst="rect">
            <a:avLst/>
          </a:prstGeom>
          <a:ln>
            <a:noFill/>
          </a:ln>
          <a:effectLst>
            <a:softEdge rad="112500"/>
          </a:effectLst>
        </p:spPr>
      </p:pic>
    </p:spTree>
    <p:extLst>
      <p:ext uri="{BB962C8B-B14F-4D97-AF65-F5344CB8AC3E}">
        <p14:creationId xmlns:p14="http://schemas.microsoft.com/office/powerpoint/2010/main" val="3728186227"/>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675724"/>
            <a:ext cx="8280920" cy="924475"/>
          </a:xfrm>
        </p:spPr>
        <p:txBody>
          <a:bodyPr>
            <a:normAutofit fontScale="90000"/>
          </a:bodyPr>
          <a:lstStyle/>
          <a:p>
            <a:pPr algn="ctr"/>
            <a:r>
              <a:rPr lang="en-GB" dirty="0" smtClean="0">
                <a:solidFill>
                  <a:schemeClr val="accent1"/>
                </a:solidFill>
              </a:rPr>
              <a:t>George </a:t>
            </a:r>
            <a:r>
              <a:rPr lang="en-GB" dirty="0" err="1" smtClean="0">
                <a:solidFill>
                  <a:schemeClr val="accent1"/>
                </a:solidFill>
              </a:rPr>
              <a:t>Ivanovitch</a:t>
            </a:r>
            <a:r>
              <a:rPr lang="en-GB" dirty="0" smtClean="0">
                <a:solidFill>
                  <a:schemeClr val="accent1"/>
                </a:solidFill>
              </a:rPr>
              <a:t> </a:t>
            </a:r>
            <a:r>
              <a:rPr lang="en-GB" dirty="0" err="1" smtClean="0">
                <a:solidFill>
                  <a:schemeClr val="accent1"/>
                </a:solidFill>
              </a:rPr>
              <a:t>Gurdjieff</a:t>
            </a:r>
            <a:r>
              <a:rPr lang="en-GB" dirty="0" smtClean="0">
                <a:solidFill>
                  <a:schemeClr val="accent1"/>
                </a:solidFill>
              </a:rPr>
              <a:t> </a:t>
            </a:r>
            <a:r>
              <a:rPr lang="en-GB" dirty="0">
                <a:solidFill>
                  <a:schemeClr val="accent1"/>
                </a:solidFill>
              </a:rPr>
              <a:t>1874-1949</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520" y="2428723"/>
            <a:ext cx="2399203" cy="2957706"/>
          </a:xfrm>
          <a:prstGeom prst="rect">
            <a:avLst/>
          </a:prstGeom>
          <a:ln>
            <a:noFill/>
          </a:ln>
          <a:effectLst>
            <a:softEdge rad="112500"/>
          </a:effectLst>
        </p:spPr>
      </p:pic>
      <p:sp>
        <p:nvSpPr>
          <p:cNvPr id="4" name="Content Placeholder 3"/>
          <p:cNvSpPr>
            <a:spLocks noGrp="1"/>
          </p:cNvSpPr>
          <p:nvPr>
            <p:ph sz="half" idx="2"/>
          </p:nvPr>
        </p:nvSpPr>
        <p:spPr>
          <a:xfrm>
            <a:off x="2816640" y="1844824"/>
            <a:ext cx="5315883" cy="4608512"/>
          </a:xfrm>
        </p:spPr>
        <p:txBody>
          <a:bodyPr>
            <a:normAutofit/>
          </a:bodyPr>
          <a:lstStyle/>
          <a:p>
            <a:pPr lvl="0">
              <a:buFont typeface="Wingdings" charset="2"/>
              <a:buChar char="v"/>
            </a:pPr>
            <a:r>
              <a:rPr lang="en-GB" dirty="0" smtClean="0">
                <a:solidFill>
                  <a:srgbClr val="335B74"/>
                </a:solidFill>
              </a:rPr>
              <a:t> Institute </a:t>
            </a:r>
            <a:r>
              <a:rPr lang="en-GB" dirty="0">
                <a:solidFill>
                  <a:srgbClr val="335B74"/>
                </a:solidFill>
              </a:rPr>
              <a:t>for the Harmonious Development of Man, founded by </a:t>
            </a:r>
            <a:r>
              <a:rPr lang="en-GB" dirty="0" err="1">
                <a:solidFill>
                  <a:srgbClr val="335B74"/>
                </a:solidFill>
              </a:rPr>
              <a:t>Gurdjieff</a:t>
            </a:r>
            <a:r>
              <a:rPr lang="en-GB" dirty="0">
                <a:solidFill>
                  <a:srgbClr val="335B74"/>
                </a:solidFill>
              </a:rPr>
              <a:t> in 1922, in Paris. </a:t>
            </a:r>
            <a:endParaRPr lang="en-GB" dirty="0" smtClean="0">
              <a:solidFill>
                <a:srgbClr val="335B74"/>
              </a:solidFill>
            </a:endParaRPr>
          </a:p>
          <a:p>
            <a:pPr lvl="0">
              <a:buFont typeface="Wingdings" charset="2"/>
              <a:buChar char="v"/>
            </a:pPr>
            <a:r>
              <a:rPr lang="en-GB" dirty="0" smtClean="0">
                <a:solidFill>
                  <a:schemeClr val="accent2">
                    <a:lumMod val="50000"/>
                  </a:schemeClr>
                </a:solidFill>
              </a:rPr>
              <a:t> </a:t>
            </a:r>
            <a:r>
              <a:rPr lang="en-GB" dirty="0" err="1" smtClean="0">
                <a:solidFill>
                  <a:schemeClr val="accent2">
                    <a:lumMod val="50000"/>
                  </a:schemeClr>
                </a:solidFill>
              </a:rPr>
              <a:t>Gurdjieff</a:t>
            </a:r>
            <a:r>
              <a:rPr lang="en-GB" dirty="0" smtClean="0">
                <a:solidFill>
                  <a:schemeClr val="accent2">
                    <a:lumMod val="50000"/>
                  </a:schemeClr>
                </a:solidFill>
              </a:rPr>
              <a:t>: two </a:t>
            </a:r>
            <a:r>
              <a:rPr lang="en-GB" dirty="0">
                <a:solidFill>
                  <a:schemeClr val="accent2">
                    <a:lumMod val="50000"/>
                  </a:schemeClr>
                </a:solidFill>
              </a:rPr>
              <a:t>main states of consciousness: awake and asleep, but </a:t>
            </a:r>
            <a:r>
              <a:rPr lang="en-GB" dirty="0" smtClean="0">
                <a:solidFill>
                  <a:schemeClr val="accent2">
                    <a:lumMod val="50000"/>
                  </a:schemeClr>
                </a:solidFill>
              </a:rPr>
              <a:t> </a:t>
            </a:r>
            <a:r>
              <a:rPr lang="en-GB" dirty="0">
                <a:solidFill>
                  <a:schemeClr val="accent2">
                    <a:lumMod val="50000"/>
                  </a:schemeClr>
                </a:solidFill>
              </a:rPr>
              <a:t>most people exist in the middle, even in their awakened state, and are free only to carry out orders.  </a:t>
            </a:r>
            <a:endParaRPr lang="en-GB" dirty="0" smtClean="0">
              <a:solidFill>
                <a:schemeClr val="accent2">
                  <a:lumMod val="50000"/>
                </a:schemeClr>
              </a:solidFill>
            </a:endParaRPr>
          </a:p>
          <a:p>
            <a:pPr>
              <a:buFont typeface="Wingdings" charset="2"/>
              <a:buChar char="v"/>
            </a:pPr>
            <a:r>
              <a:rPr lang="en-GB" dirty="0" smtClean="0">
                <a:solidFill>
                  <a:schemeClr val="accent2">
                    <a:lumMod val="50000"/>
                  </a:schemeClr>
                </a:solidFill>
              </a:rPr>
              <a:t> ‘Objective </a:t>
            </a:r>
            <a:r>
              <a:rPr lang="en-GB" dirty="0">
                <a:solidFill>
                  <a:schemeClr val="accent2">
                    <a:lumMod val="50000"/>
                  </a:schemeClr>
                </a:solidFill>
              </a:rPr>
              <a:t>consciousness' - 'enlightened state' - 'real and unchanging ''I'' - to '</a:t>
            </a:r>
            <a:r>
              <a:rPr lang="en-GB" i="1" dirty="0">
                <a:solidFill>
                  <a:schemeClr val="accent2">
                    <a:lumMod val="50000"/>
                  </a:schemeClr>
                </a:solidFill>
              </a:rPr>
              <a:t>'</a:t>
            </a:r>
            <a:r>
              <a:rPr lang="en-GB" dirty="0">
                <a:solidFill>
                  <a:schemeClr val="accent2">
                    <a:lumMod val="50000"/>
                  </a:schemeClr>
                </a:solidFill>
              </a:rPr>
              <a:t>act'</a:t>
            </a:r>
            <a:r>
              <a:rPr lang="en-GB" i="1" dirty="0">
                <a:solidFill>
                  <a:schemeClr val="accent2">
                    <a:lumMod val="50000"/>
                  </a:schemeClr>
                </a:solidFill>
              </a:rPr>
              <a:t>'</a:t>
            </a:r>
            <a:r>
              <a:rPr lang="en-GB" dirty="0">
                <a:solidFill>
                  <a:schemeClr val="accent2">
                    <a:lumMod val="50000"/>
                  </a:schemeClr>
                </a:solidFill>
              </a:rPr>
              <a:t> not 'react'.</a:t>
            </a:r>
          </a:p>
          <a:p>
            <a:pPr lvl="0"/>
            <a:endParaRPr lang="en-GB" dirty="0">
              <a:solidFill>
                <a:schemeClr val="tx1"/>
              </a:solidFill>
            </a:endParaRPr>
          </a:p>
          <a:p>
            <a:endParaRPr lang="en-GB" dirty="0"/>
          </a:p>
        </p:txBody>
      </p:sp>
    </p:spTree>
    <p:extLst>
      <p:ext uri="{BB962C8B-B14F-4D97-AF65-F5344CB8AC3E}">
        <p14:creationId xmlns:p14="http://schemas.microsoft.com/office/powerpoint/2010/main" val="1524046985"/>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1"/>
                </a:solidFill>
              </a:rPr>
              <a:t>Peter </a:t>
            </a:r>
            <a:r>
              <a:rPr lang="en-GB" dirty="0" err="1">
                <a:solidFill>
                  <a:schemeClr val="accent1"/>
                </a:solidFill>
              </a:rPr>
              <a:t>Ouspensky</a:t>
            </a:r>
            <a:r>
              <a:rPr lang="en-GB" dirty="0">
                <a:solidFill>
                  <a:schemeClr val="accent1"/>
                </a:solidFill>
              </a:rPr>
              <a:t> </a:t>
            </a:r>
            <a:r>
              <a:rPr lang="en-GB" dirty="0" smtClean="0">
                <a:solidFill>
                  <a:schemeClr val="accent1"/>
                </a:solidFill>
              </a:rPr>
              <a:t>1878 - 1947</a:t>
            </a:r>
            <a:r>
              <a:rPr lang="en-GB" dirty="0">
                <a:solidFill>
                  <a:srgbClr val="008000"/>
                </a:solidFill>
              </a:rPr>
              <a:t/>
            </a:r>
            <a:br>
              <a:rPr lang="en-GB" dirty="0">
                <a:solidFill>
                  <a:srgbClr val="008000"/>
                </a:solidFill>
              </a:rPr>
            </a:br>
            <a:endParaRPr lang="en-GB" dirty="0">
              <a:solidFill>
                <a:srgbClr val="008000"/>
              </a:solidFill>
            </a:endParaRP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598612" y="2868612"/>
            <a:ext cx="1905000" cy="2857500"/>
          </a:xfrm>
          <a:prstGeom prst="rect">
            <a:avLst/>
          </a:prstGeom>
          <a:ln>
            <a:noFill/>
          </a:ln>
          <a:effectLst>
            <a:softEdge rad="112500"/>
          </a:effectLst>
        </p:spPr>
      </p:pic>
      <p:sp>
        <p:nvSpPr>
          <p:cNvPr id="4" name="Content Placeholder 3"/>
          <p:cNvSpPr>
            <a:spLocks noGrp="1"/>
          </p:cNvSpPr>
          <p:nvPr>
            <p:ph sz="half" idx="2"/>
          </p:nvPr>
        </p:nvSpPr>
        <p:spPr/>
        <p:txBody>
          <a:bodyPr/>
          <a:lstStyle/>
          <a:p>
            <a:pPr marL="0" indent="0">
              <a:buNone/>
            </a:pPr>
            <a:r>
              <a:rPr lang="en-GB" sz="2400" dirty="0" smtClean="0">
                <a:solidFill>
                  <a:schemeClr val="tx2"/>
                </a:solidFill>
              </a:rPr>
              <a:t>A </a:t>
            </a:r>
            <a:r>
              <a:rPr lang="en-GB" sz="2400" dirty="0">
                <a:solidFill>
                  <a:schemeClr val="tx2"/>
                </a:solidFill>
              </a:rPr>
              <a:t>person living in the basement of a house and not realising that there are other floors above. </a:t>
            </a:r>
            <a:endParaRPr lang="en-GB" sz="2400" dirty="0" smtClean="0">
              <a:solidFill>
                <a:schemeClr val="tx2"/>
              </a:solidFill>
            </a:endParaRPr>
          </a:p>
          <a:p>
            <a:endParaRPr lang="en-GB" dirty="0"/>
          </a:p>
        </p:txBody>
      </p:sp>
    </p:spTree>
    <p:extLst>
      <p:ext uri="{BB962C8B-B14F-4D97-AF65-F5344CB8AC3E}">
        <p14:creationId xmlns:p14="http://schemas.microsoft.com/office/powerpoint/2010/main" val="2616686500"/>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1"/>
                </a:solidFill>
              </a:rPr>
              <a:t>Wilhelm Reich </a:t>
            </a:r>
            <a:r>
              <a:rPr lang="en-GB" dirty="0">
                <a:solidFill>
                  <a:schemeClr val="accent1"/>
                </a:solidFill>
              </a:rPr>
              <a:t>1897-1957</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51520" y="2564904"/>
            <a:ext cx="3471863" cy="2478524"/>
          </a:xfrm>
          <a:prstGeom prst="rect">
            <a:avLst/>
          </a:prstGeom>
          <a:ln>
            <a:noFill/>
          </a:ln>
          <a:effectLst>
            <a:softEdge rad="112500"/>
          </a:effectLst>
        </p:spPr>
      </p:pic>
      <p:sp>
        <p:nvSpPr>
          <p:cNvPr id="4" name="Content Placeholder 3"/>
          <p:cNvSpPr>
            <a:spLocks noGrp="1"/>
          </p:cNvSpPr>
          <p:nvPr>
            <p:ph sz="half" idx="2"/>
          </p:nvPr>
        </p:nvSpPr>
        <p:spPr>
          <a:xfrm>
            <a:off x="3707904" y="2276872"/>
            <a:ext cx="4824535" cy="4319899"/>
          </a:xfrm>
        </p:spPr>
        <p:txBody>
          <a:bodyPr>
            <a:normAutofit/>
          </a:bodyPr>
          <a:lstStyle/>
          <a:p>
            <a:pPr>
              <a:buFont typeface="Wingdings" charset="2"/>
              <a:buChar char="v"/>
            </a:pPr>
            <a:r>
              <a:rPr lang="en-GB" dirty="0" smtClean="0">
                <a:solidFill>
                  <a:schemeClr val="tx2"/>
                </a:solidFill>
              </a:rPr>
              <a:t> Wilhelm Reich </a:t>
            </a:r>
            <a:r>
              <a:rPr lang="en-GB" dirty="0">
                <a:solidFill>
                  <a:schemeClr val="tx2"/>
                </a:solidFill>
              </a:rPr>
              <a:t>spoke of a ‘bioenergy flow’ through the </a:t>
            </a:r>
            <a:r>
              <a:rPr lang="en-GB" dirty="0" smtClean="0">
                <a:solidFill>
                  <a:schemeClr val="tx2"/>
                </a:solidFill>
              </a:rPr>
              <a:t>body.  </a:t>
            </a:r>
          </a:p>
          <a:p>
            <a:pPr>
              <a:buFont typeface="Wingdings" charset="2"/>
              <a:buChar char="v"/>
            </a:pPr>
            <a:r>
              <a:rPr lang="en-GB" dirty="0" smtClean="0">
                <a:solidFill>
                  <a:schemeClr val="tx2"/>
                </a:solidFill>
              </a:rPr>
              <a:t> Repression </a:t>
            </a:r>
            <a:r>
              <a:rPr lang="en-GB" dirty="0">
                <a:solidFill>
                  <a:schemeClr val="tx2"/>
                </a:solidFill>
              </a:rPr>
              <a:t>of emotional and sexual instincts could lead to ‘blockages’ resulting in what he termed ‘character armour’ and ‘body armour’.  These could lead to illness. </a:t>
            </a:r>
            <a:endParaRPr lang="en-GB" dirty="0" smtClean="0">
              <a:solidFill>
                <a:schemeClr val="tx2"/>
              </a:solidFill>
            </a:endParaRPr>
          </a:p>
          <a:p>
            <a:pPr>
              <a:buFont typeface="Wingdings" charset="2"/>
              <a:buChar char="v"/>
            </a:pPr>
            <a:r>
              <a:rPr lang="en-GB" dirty="0" smtClean="0">
                <a:solidFill>
                  <a:schemeClr val="tx2"/>
                </a:solidFill>
              </a:rPr>
              <a:t> The </a:t>
            </a:r>
            <a:r>
              <a:rPr lang="en-GB" dirty="0">
                <a:solidFill>
                  <a:schemeClr val="tx2"/>
                </a:solidFill>
              </a:rPr>
              <a:t>aim was to break through and break down each type of </a:t>
            </a:r>
            <a:r>
              <a:rPr lang="en-GB" dirty="0" smtClean="0">
                <a:solidFill>
                  <a:schemeClr val="tx2"/>
                </a:solidFill>
              </a:rPr>
              <a:t>armour - psychological, biological, social, political.</a:t>
            </a:r>
          </a:p>
          <a:p>
            <a:pPr>
              <a:buFont typeface="Wingdings" charset="2"/>
              <a:buChar char="v"/>
            </a:pPr>
            <a:r>
              <a:rPr lang="en-GB" dirty="0" smtClean="0">
                <a:solidFill>
                  <a:schemeClr val="tx2"/>
                </a:solidFill>
              </a:rPr>
              <a:t> Books burned and died in prison.   </a:t>
            </a:r>
            <a:endParaRPr lang="en-GB" dirty="0">
              <a:solidFill>
                <a:schemeClr val="tx2"/>
              </a:solidFill>
            </a:endParaRPr>
          </a:p>
        </p:txBody>
      </p:sp>
    </p:spTree>
    <p:extLst>
      <p:ext uri="{BB962C8B-B14F-4D97-AF65-F5344CB8AC3E}">
        <p14:creationId xmlns:p14="http://schemas.microsoft.com/office/powerpoint/2010/main" val="2407631145"/>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115592"/>
          </a:xfrm>
        </p:spPr>
        <p:txBody>
          <a:bodyPr>
            <a:normAutofit/>
          </a:bodyPr>
          <a:lstStyle/>
          <a:p>
            <a:pPr algn="ctr"/>
            <a:r>
              <a:rPr lang="en-GB" sz="3600" dirty="0" smtClean="0">
                <a:solidFill>
                  <a:schemeClr val="accent1"/>
                </a:solidFill>
              </a:rPr>
              <a:t>Abraham Maslow </a:t>
            </a:r>
            <a:r>
              <a:rPr lang="en-GB" sz="3600" dirty="0">
                <a:solidFill>
                  <a:schemeClr val="accent1"/>
                </a:solidFill>
              </a:rPr>
              <a:t>1908-1970</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512" y="3789040"/>
            <a:ext cx="3565525" cy="2066571"/>
          </a:xfrm>
          <a:prstGeom prst="rect">
            <a:avLst/>
          </a:prstGeom>
          <a:ln>
            <a:noFill/>
          </a:ln>
          <a:effectLst>
            <a:softEdge rad="112500"/>
          </a:effectLst>
        </p:spPr>
      </p:pic>
      <p:sp>
        <p:nvSpPr>
          <p:cNvPr id="4" name="Content Placeholder 3"/>
          <p:cNvSpPr>
            <a:spLocks noGrp="1"/>
          </p:cNvSpPr>
          <p:nvPr>
            <p:ph sz="half" idx="2"/>
          </p:nvPr>
        </p:nvSpPr>
        <p:spPr>
          <a:xfrm>
            <a:off x="3707904" y="1772816"/>
            <a:ext cx="5184576" cy="4536544"/>
          </a:xfrm>
        </p:spPr>
        <p:txBody>
          <a:bodyPr>
            <a:normAutofit/>
          </a:bodyPr>
          <a:lstStyle/>
          <a:p>
            <a:pPr lvl="0">
              <a:buFont typeface="Wingdings" charset="2"/>
              <a:buChar char="v"/>
            </a:pPr>
            <a:r>
              <a:rPr lang="en-GB" dirty="0" smtClean="0">
                <a:solidFill>
                  <a:srgbClr val="335B74"/>
                </a:solidFill>
              </a:rPr>
              <a:t> The </a:t>
            </a:r>
            <a:r>
              <a:rPr lang="en-GB" dirty="0">
                <a:solidFill>
                  <a:srgbClr val="335B74"/>
                </a:solidFill>
              </a:rPr>
              <a:t>Humanistic School and Transpersonal Psychology </a:t>
            </a:r>
            <a:endParaRPr lang="en-GB" dirty="0" smtClean="0">
              <a:solidFill>
                <a:srgbClr val="335B74"/>
              </a:solidFill>
            </a:endParaRPr>
          </a:p>
          <a:p>
            <a:pPr lvl="0">
              <a:buFont typeface="Wingdings" charset="2"/>
              <a:buChar char="v"/>
            </a:pPr>
            <a:r>
              <a:rPr lang="en-GB" dirty="0" smtClean="0">
                <a:solidFill>
                  <a:schemeClr val="tx2"/>
                </a:solidFill>
              </a:rPr>
              <a:t> Maslow </a:t>
            </a:r>
            <a:r>
              <a:rPr lang="en-GB" dirty="0">
                <a:solidFill>
                  <a:schemeClr val="tx2"/>
                </a:solidFill>
              </a:rPr>
              <a:t>is famous for his ‘hierarchy of needs’.  </a:t>
            </a:r>
            <a:endParaRPr lang="en-GB" dirty="0" smtClean="0">
              <a:solidFill>
                <a:schemeClr val="tx2"/>
              </a:solidFill>
            </a:endParaRPr>
          </a:p>
          <a:p>
            <a:pPr lvl="0">
              <a:buFont typeface="Wingdings" charset="2"/>
              <a:buChar char="v"/>
            </a:pPr>
            <a:r>
              <a:rPr lang="en-GB" dirty="0" smtClean="0">
                <a:solidFill>
                  <a:schemeClr val="tx2"/>
                </a:solidFill>
              </a:rPr>
              <a:t> At </a:t>
            </a:r>
            <a:r>
              <a:rPr lang="en-GB" dirty="0">
                <a:solidFill>
                  <a:schemeClr val="tx2"/>
                </a:solidFill>
              </a:rPr>
              <a:t>the top of the pyramid is “self actualisation”, “They involve the continuous desire to fulfil potentials, to “be all that you can be.”  They are a matter of becoming the most complete, the fullest, “you</a:t>
            </a:r>
            <a:r>
              <a:rPr lang="en-GB" dirty="0" smtClean="0">
                <a:solidFill>
                  <a:schemeClr val="tx2"/>
                </a:solidFill>
              </a:rPr>
              <a:t>”.</a:t>
            </a:r>
          </a:p>
          <a:p>
            <a:pPr>
              <a:buFont typeface="Wingdings" charset="2"/>
              <a:buChar char="v"/>
            </a:pPr>
            <a:r>
              <a:rPr lang="en-GB" dirty="0">
                <a:solidFill>
                  <a:schemeClr val="tx2"/>
                </a:solidFill>
              </a:rPr>
              <a:t>1967 </a:t>
            </a:r>
            <a:r>
              <a:rPr lang="en-GB" dirty="0" smtClean="0">
                <a:solidFill>
                  <a:schemeClr val="tx2"/>
                </a:solidFill>
              </a:rPr>
              <a:t>‘</a:t>
            </a:r>
            <a:r>
              <a:rPr lang="en-GB" dirty="0">
                <a:solidFill>
                  <a:schemeClr val="tx2"/>
                </a:solidFill>
              </a:rPr>
              <a:t>Fourth Force’, ‘a school of psychology dedicated to the transformation of human life’.  </a:t>
            </a:r>
          </a:p>
          <a:p>
            <a:pPr lvl="0">
              <a:buFont typeface="Wingdings" charset="2"/>
              <a:buChar char="v"/>
            </a:pPr>
            <a:endParaRPr lang="en-GB" dirty="0">
              <a:solidFill>
                <a:schemeClr val="tx2"/>
              </a:solidFill>
            </a:endParaRPr>
          </a:p>
        </p:txBody>
      </p:sp>
    </p:spTree>
    <p:extLst>
      <p:ext uri="{BB962C8B-B14F-4D97-AF65-F5344CB8AC3E}">
        <p14:creationId xmlns:p14="http://schemas.microsoft.com/office/powerpoint/2010/main" val="1370593434"/>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ttp://www.normemma.com/images/misc/maslow1.jpg"/>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bwMode="auto">
          <a:xfrm>
            <a:off x="1187624" y="1230511"/>
            <a:ext cx="6662365" cy="4862785"/>
          </a:xfrm>
          <a:prstGeom prst="rect">
            <a:avLst/>
          </a:prstGeom>
          <a:noFill/>
          <a:ln>
            <a:noFill/>
          </a:ln>
        </p:spPr>
      </p:pic>
    </p:spTree>
    <p:extLst>
      <p:ext uri="{BB962C8B-B14F-4D97-AF65-F5344CB8AC3E}">
        <p14:creationId xmlns:p14="http://schemas.microsoft.com/office/powerpoint/2010/main" val="3189500652"/>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ifi.jpg"/>
          <p:cNvPicPr>
            <a:picLocks noGrp="1" noChangeAspect="1"/>
          </p:cNvPicPr>
          <p:nvPr>
            <p:ph idx="1"/>
          </p:nvPr>
        </p:nvPicPr>
        <p:blipFill>
          <a:blip r:embed="rId2">
            <a:extLst>
              <a:ext uri="{28A0092B-C50C-407E-A947-70E740481C1C}">
                <a14:useLocalDpi xmlns:a14="http://schemas.microsoft.com/office/drawing/2010/main" val="0"/>
              </a:ext>
            </a:extLst>
          </a:blip>
          <a:srcRect l="-7612" r="-7612"/>
          <a:stretch>
            <a:fillRect/>
          </a:stretch>
        </p:blipFill>
        <p:spPr>
          <a:xfrm>
            <a:off x="684213" y="476250"/>
            <a:ext cx="7289800" cy="5905500"/>
          </a:xfrm>
        </p:spPr>
      </p:pic>
    </p:spTree>
    <p:extLst>
      <p:ext uri="{BB962C8B-B14F-4D97-AF65-F5344CB8AC3E}">
        <p14:creationId xmlns:p14="http://schemas.microsoft.com/office/powerpoint/2010/main" val="3330518296"/>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accent1"/>
                </a:solidFill>
              </a:rPr>
              <a:t>Neurolinguistic</a:t>
            </a:r>
            <a:r>
              <a:rPr lang="en-GB" dirty="0" smtClean="0">
                <a:solidFill>
                  <a:schemeClr val="accent1"/>
                </a:solidFill>
              </a:rPr>
              <a:t> programming (NLP)</a:t>
            </a:r>
            <a:endParaRPr lang="en-GB" dirty="0">
              <a:solidFill>
                <a:schemeClr val="accent1"/>
              </a:solidFill>
            </a:endParaRPr>
          </a:p>
        </p:txBody>
      </p:sp>
      <p:sp>
        <p:nvSpPr>
          <p:cNvPr id="3" name="Content Placeholder 2"/>
          <p:cNvSpPr>
            <a:spLocks noGrp="1"/>
          </p:cNvSpPr>
          <p:nvPr>
            <p:ph idx="1"/>
          </p:nvPr>
        </p:nvSpPr>
        <p:spPr/>
        <p:txBody>
          <a:bodyPr>
            <a:normAutofit lnSpcReduction="10000"/>
          </a:bodyPr>
          <a:lstStyle/>
          <a:p>
            <a:pPr lvl="0"/>
            <a:r>
              <a:rPr lang="en-GB" dirty="0">
                <a:solidFill>
                  <a:schemeClr val="tx2"/>
                </a:solidFill>
              </a:rPr>
              <a:t>1970s by John Grinder and Richard </a:t>
            </a:r>
            <a:r>
              <a:rPr lang="en-GB" dirty="0" err="1">
                <a:solidFill>
                  <a:schemeClr val="tx2"/>
                </a:solidFill>
              </a:rPr>
              <a:t>Bandler</a:t>
            </a:r>
            <a:r>
              <a:rPr lang="en-GB" dirty="0">
                <a:solidFill>
                  <a:schemeClr val="tx2"/>
                </a:solidFill>
              </a:rPr>
              <a:t>, at University of California, presenting itself as ‘the art and science of personal excellence’.  </a:t>
            </a:r>
          </a:p>
          <a:p>
            <a:pPr lvl="0"/>
            <a:r>
              <a:rPr lang="en-GB" dirty="0">
                <a:solidFill>
                  <a:schemeClr val="tx2"/>
                </a:solidFill>
              </a:rPr>
              <a:t>As Barrett explains, ‘</a:t>
            </a:r>
            <a:r>
              <a:rPr lang="en-GB" dirty="0" err="1">
                <a:solidFill>
                  <a:schemeClr val="tx2"/>
                </a:solidFill>
              </a:rPr>
              <a:t>neuro</a:t>
            </a:r>
            <a:r>
              <a:rPr lang="en-GB" dirty="0">
                <a:solidFill>
                  <a:schemeClr val="tx2"/>
                </a:solidFill>
              </a:rPr>
              <a:t>’ = explains that our experiences and behaviour stem from the neurological processes of our senses and thoughts.  ‘Linguistic’ = the fact that we use language to think logically and to communicate with others.  ‘Programming’ = the way we order and organise our ideas and actions to produce results.  </a:t>
            </a:r>
          </a:p>
          <a:p>
            <a:pPr lvl="0"/>
            <a:r>
              <a:rPr lang="en-GB" dirty="0">
                <a:solidFill>
                  <a:schemeClr val="tx2"/>
                </a:solidFill>
              </a:rPr>
              <a:t>‘NLP is a new way of looking at how people think, communicate and behave’. It teaches more efficient ways of doing these and how we can increase positivity through questioning how and why we do things.  In short, it teaches people how to be more successful at home and in work.  </a:t>
            </a:r>
          </a:p>
          <a:p>
            <a:pPr marL="0" indent="0">
              <a:buNone/>
            </a:pPr>
            <a:r>
              <a:rPr lang="en-GB" sz="1100" dirty="0">
                <a:solidFill>
                  <a:schemeClr val="tx2"/>
                </a:solidFill>
              </a:rPr>
              <a:t>Barrett, D (1998) </a:t>
            </a:r>
            <a:r>
              <a:rPr lang="en-GB" sz="1100" i="1" dirty="0">
                <a:solidFill>
                  <a:schemeClr val="tx2"/>
                </a:solidFill>
              </a:rPr>
              <a:t>Sects, ‘Cults’ and Alternative Religions</a:t>
            </a:r>
            <a:r>
              <a:rPr lang="en-GB" sz="1100" dirty="0">
                <a:solidFill>
                  <a:schemeClr val="tx2"/>
                </a:solidFill>
              </a:rPr>
              <a:t>, London, </a:t>
            </a:r>
            <a:r>
              <a:rPr lang="en-GB" sz="1100" dirty="0" err="1" smtClean="0">
                <a:solidFill>
                  <a:schemeClr val="tx2"/>
                </a:solidFill>
              </a:rPr>
              <a:t>Blandford</a:t>
            </a:r>
            <a:r>
              <a:rPr lang="en-GB" sz="1100" dirty="0" smtClean="0">
                <a:solidFill>
                  <a:schemeClr val="tx2"/>
                </a:solidFill>
              </a:rPr>
              <a:t>, 237.</a:t>
            </a:r>
            <a:endParaRPr lang="en-GB" sz="1100" dirty="0">
              <a:solidFill>
                <a:schemeClr val="tx2"/>
              </a:solidFill>
            </a:endParaRPr>
          </a:p>
          <a:p>
            <a:endParaRPr lang="en-GB" dirty="0"/>
          </a:p>
        </p:txBody>
      </p:sp>
    </p:spTree>
    <p:extLst>
      <p:ext uri="{BB962C8B-B14F-4D97-AF65-F5344CB8AC3E}">
        <p14:creationId xmlns:p14="http://schemas.microsoft.com/office/powerpoint/2010/main" val="3942937262"/>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solidFill>
              </a:rPr>
              <a:t>Est - Forum - Landmark </a:t>
            </a:r>
            <a:r>
              <a:rPr lang="en-GB" dirty="0">
                <a:solidFill>
                  <a:schemeClr val="accent1"/>
                </a:solidFill>
              </a:rPr>
              <a:t>Education</a:t>
            </a:r>
            <a:r>
              <a:rPr lang="en-GB" dirty="0"/>
              <a:t/>
            </a:r>
            <a:br>
              <a:rPr lang="en-GB" dirty="0"/>
            </a:br>
            <a:endParaRPr lang="en-GB" dirty="0"/>
          </a:p>
        </p:txBody>
      </p:sp>
      <p:sp>
        <p:nvSpPr>
          <p:cNvPr id="3" name="Content Placeholder 2"/>
          <p:cNvSpPr>
            <a:spLocks noGrp="1"/>
          </p:cNvSpPr>
          <p:nvPr>
            <p:ph idx="1"/>
          </p:nvPr>
        </p:nvSpPr>
        <p:spPr>
          <a:xfrm>
            <a:off x="768096" y="1556792"/>
            <a:ext cx="7290055" cy="4752568"/>
          </a:xfrm>
        </p:spPr>
        <p:txBody>
          <a:bodyPr>
            <a:normAutofit fontScale="85000" lnSpcReduction="20000"/>
          </a:bodyPr>
          <a:lstStyle/>
          <a:p>
            <a:endParaRPr lang="en-GB" dirty="0" smtClean="0"/>
          </a:p>
          <a:p>
            <a:r>
              <a:rPr lang="en-GB" sz="2400" dirty="0" err="1" smtClean="0">
                <a:solidFill>
                  <a:schemeClr val="tx2"/>
                </a:solidFill>
              </a:rPr>
              <a:t>www.landmarkworldwide.com</a:t>
            </a:r>
            <a:endParaRPr lang="en-GB" sz="2400" dirty="0">
              <a:solidFill>
                <a:schemeClr val="tx2"/>
              </a:solidFill>
            </a:endParaRPr>
          </a:p>
          <a:p>
            <a:r>
              <a:rPr lang="en-GB" sz="2400" dirty="0" smtClean="0">
                <a:solidFill>
                  <a:schemeClr val="tx2"/>
                </a:solidFill>
              </a:rPr>
              <a:t>www.wernererhard.com</a:t>
            </a:r>
            <a:endParaRPr lang="en-GB" sz="2400" dirty="0">
              <a:solidFill>
                <a:schemeClr val="tx2"/>
              </a:solidFill>
            </a:endParaRPr>
          </a:p>
          <a:p>
            <a:pPr lvl="0"/>
            <a:r>
              <a:rPr lang="en-GB" sz="2400" dirty="0">
                <a:solidFill>
                  <a:schemeClr val="tx2"/>
                </a:solidFill>
              </a:rPr>
              <a:t>Werner Erhard (b. 1935 as John Paul Rosenberg) gave the first Erhard Seminars Training (</a:t>
            </a:r>
            <a:r>
              <a:rPr lang="en-GB" sz="2400" dirty="0" err="1">
                <a:solidFill>
                  <a:schemeClr val="tx2"/>
                </a:solidFill>
              </a:rPr>
              <a:t>est</a:t>
            </a:r>
            <a:r>
              <a:rPr lang="en-GB" sz="2400" dirty="0">
                <a:solidFill>
                  <a:schemeClr val="tx2"/>
                </a:solidFill>
              </a:rPr>
              <a:t> – lower case) in California in 1971.  </a:t>
            </a:r>
          </a:p>
          <a:p>
            <a:pPr lvl="0"/>
            <a:r>
              <a:rPr lang="en-GB" sz="2400" dirty="0" err="1">
                <a:solidFill>
                  <a:schemeClr val="tx2"/>
                </a:solidFill>
              </a:rPr>
              <a:t>Est</a:t>
            </a:r>
            <a:r>
              <a:rPr lang="en-GB" sz="2400" dirty="0">
                <a:solidFill>
                  <a:schemeClr val="tx2"/>
                </a:solidFill>
              </a:rPr>
              <a:t> described itself as a </a:t>
            </a:r>
            <a:r>
              <a:rPr lang="en-GB" sz="2400" i="1" dirty="0">
                <a:solidFill>
                  <a:schemeClr val="tx2"/>
                </a:solidFill>
              </a:rPr>
              <a:t>'60 hour educational experience which creates an opportunity for people to realize</a:t>
            </a:r>
            <a:r>
              <a:rPr lang="en-GB" sz="2400" dirty="0">
                <a:solidFill>
                  <a:schemeClr val="tx2"/>
                </a:solidFill>
              </a:rPr>
              <a:t> [sic]</a:t>
            </a:r>
            <a:r>
              <a:rPr lang="en-GB" sz="2400" i="1" dirty="0">
                <a:solidFill>
                  <a:schemeClr val="tx2"/>
                </a:solidFill>
              </a:rPr>
              <a:t> their potential to transform their lives'.</a:t>
            </a:r>
            <a:endParaRPr lang="en-GB" sz="2400" dirty="0">
              <a:solidFill>
                <a:schemeClr val="tx2"/>
              </a:solidFill>
            </a:endParaRPr>
          </a:p>
          <a:p>
            <a:pPr lvl="0"/>
            <a:r>
              <a:rPr lang="en-GB" sz="2400" i="1" dirty="0">
                <a:solidFill>
                  <a:schemeClr val="tx2"/>
                </a:solidFill>
              </a:rPr>
              <a:t>‘You’re the soul source and creator of all you experience, you’re a God, but what you the individual entity bouncing around inside the big universe you’ve created, what you do is totally out of your control’.</a:t>
            </a:r>
            <a:endParaRPr lang="en-GB" sz="2400" dirty="0">
              <a:solidFill>
                <a:schemeClr val="tx2"/>
              </a:solidFill>
            </a:endParaRPr>
          </a:p>
          <a:p>
            <a:r>
              <a:rPr lang="en-GB" sz="2400" dirty="0">
                <a:solidFill>
                  <a:schemeClr val="tx2"/>
                </a:solidFill>
              </a:rPr>
              <a:t>Erhard: 'You're the soul source and creator of all you do, you're a god</a:t>
            </a:r>
            <a:r>
              <a:rPr lang="en-GB" sz="2400" dirty="0" smtClean="0">
                <a:solidFill>
                  <a:schemeClr val="tx2"/>
                </a:solidFill>
              </a:rPr>
              <a:t>...'.</a:t>
            </a:r>
            <a:r>
              <a:rPr lang="en-GB" sz="2400" dirty="0">
                <a:solidFill>
                  <a:schemeClr val="tx2"/>
                </a:solidFill>
              </a:rPr>
              <a:t> </a:t>
            </a:r>
            <a:r>
              <a:rPr lang="en-GB" sz="1300" dirty="0">
                <a:solidFill>
                  <a:schemeClr val="tx2"/>
                </a:solidFill>
              </a:rPr>
              <a:t>From </a:t>
            </a:r>
            <a:r>
              <a:rPr lang="en-GB" sz="1300" i="1" dirty="0" err="1">
                <a:solidFill>
                  <a:schemeClr val="tx2"/>
                </a:solidFill>
              </a:rPr>
              <a:t>est</a:t>
            </a:r>
            <a:r>
              <a:rPr lang="en-GB" sz="1300" dirty="0">
                <a:solidFill>
                  <a:schemeClr val="tx2"/>
                </a:solidFill>
              </a:rPr>
              <a:t> pamphlet, </a:t>
            </a:r>
            <a:r>
              <a:rPr lang="en-GB" sz="1300" dirty="0" err="1">
                <a:solidFill>
                  <a:schemeClr val="tx2"/>
                </a:solidFill>
              </a:rPr>
              <a:t>nd</a:t>
            </a:r>
            <a:r>
              <a:rPr lang="en-GB" sz="1300" dirty="0" smtClean="0">
                <a:solidFill>
                  <a:schemeClr val="tx2"/>
                </a:solidFill>
              </a:rPr>
              <a:t>.</a:t>
            </a:r>
            <a:endParaRPr lang="en-GB" sz="1300" dirty="0">
              <a:solidFill>
                <a:schemeClr val="tx2"/>
              </a:solidFill>
            </a:endParaRPr>
          </a:p>
          <a:p>
            <a:pPr lvl="0"/>
            <a:r>
              <a:rPr lang="en-GB" sz="2400" dirty="0" smtClean="0">
                <a:solidFill>
                  <a:schemeClr val="tx2"/>
                </a:solidFill>
              </a:rPr>
              <a:t>Chryssides (1999, 304), </a:t>
            </a:r>
            <a:r>
              <a:rPr lang="en-GB" sz="2400" dirty="0">
                <a:solidFill>
                  <a:schemeClr val="tx2"/>
                </a:solidFill>
              </a:rPr>
              <a:t>“…</a:t>
            </a:r>
            <a:r>
              <a:rPr lang="en-GB" sz="2400" i="1" dirty="0" err="1">
                <a:solidFill>
                  <a:schemeClr val="tx2"/>
                </a:solidFill>
              </a:rPr>
              <a:t>est</a:t>
            </a:r>
            <a:r>
              <a:rPr lang="en-GB" sz="2400" i="1" dirty="0">
                <a:solidFill>
                  <a:schemeClr val="tx2"/>
                </a:solidFill>
              </a:rPr>
              <a:t> never claimed to offer therapy, being aimed at the healthy and the successful”</a:t>
            </a:r>
            <a:r>
              <a:rPr lang="en-GB" sz="2400" dirty="0">
                <a:solidFill>
                  <a:schemeClr val="tx2"/>
                </a:solidFill>
              </a:rPr>
              <a:t>.</a:t>
            </a:r>
          </a:p>
          <a:p>
            <a:pPr marL="0" indent="0">
              <a:buNone/>
            </a:pPr>
            <a:endParaRPr lang="en-GB" sz="1200" dirty="0" smtClean="0">
              <a:solidFill>
                <a:schemeClr val="tx2"/>
              </a:solidFill>
            </a:endParaRPr>
          </a:p>
          <a:p>
            <a:endParaRPr lang="en-GB" dirty="0"/>
          </a:p>
        </p:txBody>
      </p:sp>
    </p:spTree>
    <p:extLst>
      <p:ext uri="{BB962C8B-B14F-4D97-AF65-F5344CB8AC3E}">
        <p14:creationId xmlns:p14="http://schemas.microsoft.com/office/powerpoint/2010/main" val="1411180878"/>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628800"/>
            <a:ext cx="7488832" cy="1463040"/>
          </a:xfrm>
        </p:spPr>
        <p:txBody>
          <a:bodyPr>
            <a:noAutofit/>
          </a:bodyPr>
          <a:lstStyle/>
          <a:p>
            <a:r>
              <a:rPr lang="en-GB" sz="9600" dirty="0" smtClean="0">
                <a:solidFill>
                  <a:srgbClr val="FF0000"/>
                </a:solidFill>
              </a:rPr>
              <a:t>Satanism</a:t>
            </a:r>
            <a:endParaRPr lang="en-GB" sz="9600" dirty="0">
              <a:solidFill>
                <a:srgbClr val="FF0000"/>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9952" y="3746076"/>
            <a:ext cx="4987753" cy="3111924"/>
          </a:xfrm>
          <a:prstGeom prst="rect">
            <a:avLst/>
          </a:prstGeom>
        </p:spPr>
      </p:pic>
    </p:spTree>
    <p:extLst>
      <p:ext uri="{BB962C8B-B14F-4D97-AF65-F5344CB8AC3E}">
        <p14:creationId xmlns:p14="http://schemas.microsoft.com/office/powerpoint/2010/main" val="24316265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188640"/>
            <a:ext cx="7290055" cy="6120720"/>
          </a:xfrm>
        </p:spPr>
        <p:txBody>
          <a:bodyPr>
            <a:normAutofit/>
          </a:bodyPr>
          <a:lstStyle/>
          <a:p>
            <a:r>
              <a:rPr lang="en-GB" dirty="0">
                <a:solidFill>
                  <a:srgbClr val="FF0000"/>
                </a:solidFill>
              </a:rPr>
              <a:t>“Satanism” entry in </a:t>
            </a:r>
            <a:r>
              <a:rPr lang="en-GB" i="1" dirty="0" err="1">
                <a:solidFill>
                  <a:srgbClr val="FF0000"/>
                </a:solidFill>
              </a:rPr>
              <a:t>Encyclopedia</a:t>
            </a:r>
            <a:r>
              <a:rPr lang="en-GB" i="1" dirty="0">
                <a:solidFill>
                  <a:srgbClr val="FF0000"/>
                </a:solidFill>
              </a:rPr>
              <a:t> of Cults, Sects, and New Religions </a:t>
            </a:r>
            <a:r>
              <a:rPr lang="en-GB" dirty="0">
                <a:solidFill>
                  <a:srgbClr val="FF0000"/>
                </a:solidFill>
              </a:rPr>
              <a:t>(Lewis, 2002), states that “</a:t>
            </a:r>
            <a:r>
              <a:rPr lang="en-GB" dirty="0" err="1">
                <a:solidFill>
                  <a:srgbClr val="FF0000"/>
                </a:solidFill>
              </a:rPr>
              <a:t>satanism</a:t>
            </a:r>
            <a:r>
              <a:rPr lang="en-GB" dirty="0">
                <a:solidFill>
                  <a:srgbClr val="FF0000"/>
                </a:solidFill>
              </a:rPr>
              <a:t> does not have a single well-defined meaning”.</a:t>
            </a:r>
          </a:p>
          <a:p>
            <a:r>
              <a:rPr lang="en-GB" dirty="0"/>
              <a:t>Religious Satanism – “…Satan either as a deity or as a life principle”.  </a:t>
            </a:r>
          </a:p>
          <a:p>
            <a:r>
              <a:rPr lang="en-GB" dirty="0" smtClean="0">
                <a:solidFill>
                  <a:srgbClr val="FF0000"/>
                </a:solidFill>
              </a:rPr>
              <a:t>Neither satanic ‘dabblers’ nor criminals.</a:t>
            </a:r>
          </a:p>
          <a:p>
            <a:r>
              <a:rPr lang="en-GB" dirty="0" smtClean="0"/>
              <a:t>The </a:t>
            </a:r>
            <a:r>
              <a:rPr lang="en-GB" dirty="0"/>
              <a:t>Satan within religious Satanism is not the Satan as seen within conservative Christianity.  The Satan of Satanism is pre-Christian and comes “from the Pagan image of power, virility, sexuality, and sensuality”, as a “force of nature, not a living quasi-deity”.  The Satan of Satanism has no connection with notions of hell, demons, torture or evil (Lewis, 2002</a:t>
            </a:r>
            <a:r>
              <a:rPr lang="en-GB" dirty="0" smtClean="0"/>
              <a:t>)</a:t>
            </a:r>
          </a:p>
          <a:p>
            <a:r>
              <a:rPr lang="en-GB" dirty="0" smtClean="0">
                <a:solidFill>
                  <a:srgbClr val="FF0000"/>
                </a:solidFill>
              </a:rPr>
              <a:t>“</a:t>
            </a:r>
            <a:r>
              <a:rPr lang="en-GB" dirty="0">
                <a:solidFill>
                  <a:srgbClr val="FF0000"/>
                </a:solidFill>
              </a:rPr>
              <a:t>humanistic atheism”, symbolising “rebellion against unjust and corrupt authority”.  (Lewis, 2002, 214)</a:t>
            </a:r>
            <a:r>
              <a:rPr lang="en-GB" dirty="0" smtClean="0">
                <a:solidFill>
                  <a:srgbClr val="FF0000"/>
                </a:solidFill>
              </a:rPr>
              <a:t>.</a:t>
            </a:r>
          </a:p>
          <a:p>
            <a:r>
              <a:rPr lang="en-GB" dirty="0" smtClean="0"/>
              <a:t>“Audience cult’ </a:t>
            </a:r>
            <a:r>
              <a:rPr lang="mr-IN" dirty="0" smtClean="0"/>
              <a:t>–</a:t>
            </a:r>
            <a:r>
              <a:rPr lang="en-GB" dirty="0" smtClean="0"/>
              <a:t> other self-religions, self-help/self-improvement authors/YouTube gurus now.</a:t>
            </a:r>
            <a:endParaRPr lang="en-GB" dirty="0"/>
          </a:p>
          <a:p>
            <a:endParaRPr lang="en-GB" dirty="0">
              <a:solidFill>
                <a:srgbClr val="FF0000"/>
              </a:solidFill>
            </a:endParaRPr>
          </a:p>
          <a:p>
            <a:endParaRPr lang="en-US" dirty="0"/>
          </a:p>
        </p:txBody>
      </p:sp>
    </p:spTree>
    <p:extLst>
      <p:ext uri="{BB962C8B-B14F-4D97-AF65-F5344CB8AC3E}">
        <p14:creationId xmlns:p14="http://schemas.microsoft.com/office/powerpoint/2010/main" val="39698538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8096" y="188640"/>
            <a:ext cx="7290054" cy="720080"/>
          </a:xfrm>
        </p:spPr>
        <p:txBody>
          <a:bodyPr>
            <a:normAutofit/>
          </a:bodyPr>
          <a:lstStyle/>
          <a:p>
            <a:pPr algn="ctr"/>
            <a:r>
              <a:rPr lang="en-GB" dirty="0" smtClean="0">
                <a:solidFill>
                  <a:schemeClr val="accent1"/>
                </a:solidFill>
              </a:rPr>
              <a:t>Bibliography</a:t>
            </a:r>
            <a:endParaRPr lang="en-GB" dirty="0">
              <a:solidFill>
                <a:schemeClr val="accent1"/>
              </a:solidFill>
            </a:endParaRPr>
          </a:p>
        </p:txBody>
      </p:sp>
      <p:sp>
        <p:nvSpPr>
          <p:cNvPr id="2" name="Content Placeholder 1"/>
          <p:cNvSpPr>
            <a:spLocks noGrp="1"/>
          </p:cNvSpPr>
          <p:nvPr>
            <p:ph idx="1"/>
          </p:nvPr>
        </p:nvSpPr>
        <p:spPr>
          <a:xfrm>
            <a:off x="768096" y="908720"/>
            <a:ext cx="7290055" cy="5400640"/>
          </a:xfrm>
        </p:spPr>
        <p:txBody>
          <a:bodyPr>
            <a:normAutofit fontScale="77500" lnSpcReduction="20000"/>
          </a:bodyPr>
          <a:lstStyle/>
          <a:p>
            <a:r>
              <a:rPr lang="en-GB" dirty="0">
                <a:solidFill>
                  <a:schemeClr val="tx2"/>
                </a:solidFill>
              </a:rPr>
              <a:t>Barker, </a:t>
            </a:r>
            <a:r>
              <a:rPr lang="en-GB" dirty="0" smtClean="0">
                <a:solidFill>
                  <a:schemeClr val="tx2"/>
                </a:solidFill>
              </a:rPr>
              <a:t>Eileen </a:t>
            </a:r>
            <a:r>
              <a:rPr lang="en-GB" dirty="0">
                <a:solidFill>
                  <a:schemeClr val="tx2"/>
                </a:solidFill>
              </a:rPr>
              <a:t>(1992) </a:t>
            </a:r>
            <a:r>
              <a:rPr lang="en-GB" i="1" dirty="0">
                <a:solidFill>
                  <a:schemeClr val="tx2"/>
                </a:solidFill>
              </a:rPr>
              <a:t>New Religious Movements: A Practical Introduction</a:t>
            </a:r>
            <a:r>
              <a:rPr lang="en-GB" dirty="0">
                <a:solidFill>
                  <a:schemeClr val="tx2"/>
                </a:solidFill>
              </a:rPr>
              <a:t>, London, HMSO.  </a:t>
            </a:r>
          </a:p>
          <a:p>
            <a:r>
              <a:rPr lang="en-GB" dirty="0">
                <a:solidFill>
                  <a:schemeClr val="tx2"/>
                </a:solidFill>
              </a:rPr>
              <a:t>Barrett, </a:t>
            </a:r>
            <a:r>
              <a:rPr lang="en-GB" dirty="0" smtClean="0">
                <a:solidFill>
                  <a:schemeClr val="tx2"/>
                </a:solidFill>
              </a:rPr>
              <a:t>David V </a:t>
            </a:r>
            <a:r>
              <a:rPr lang="en-GB" dirty="0">
                <a:solidFill>
                  <a:schemeClr val="tx2"/>
                </a:solidFill>
              </a:rPr>
              <a:t>(1998) </a:t>
            </a:r>
            <a:r>
              <a:rPr lang="en-GB" i="1" dirty="0">
                <a:solidFill>
                  <a:schemeClr val="tx2"/>
                </a:solidFill>
              </a:rPr>
              <a:t>Sects, ‘Cults’ and Alternative Religions</a:t>
            </a:r>
            <a:r>
              <a:rPr lang="en-GB" dirty="0">
                <a:solidFill>
                  <a:schemeClr val="tx2"/>
                </a:solidFill>
              </a:rPr>
              <a:t>, London, </a:t>
            </a:r>
            <a:r>
              <a:rPr lang="en-GB" dirty="0" err="1">
                <a:solidFill>
                  <a:schemeClr val="tx2"/>
                </a:solidFill>
              </a:rPr>
              <a:t>Blandford</a:t>
            </a:r>
            <a:r>
              <a:rPr lang="en-GB" dirty="0">
                <a:solidFill>
                  <a:schemeClr val="tx2"/>
                </a:solidFill>
              </a:rPr>
              <a:t>.</a:t>
            </a:r>
          </a:p>
          <a:p>
            <a:r>
              <a:rPr lang="en-GB" i="1" dirty="0">
                <a:solidFill>
                  <a:schemeClr val="tx2"/>
                </a:solidFill>
              </a:rPr>
              <a:t>Charity Commission</a:t>
            </a:r>
            <a:r>
              <a:rPr lang="en-GB" dirty="0">
                <a:solidFill>
                  <a:schemeClr val="tx2"/>
                </a:solidFill>
              </a:rPr>
              <a:t>, ‘Decision of the Commissioners: Application by the Church of Scientology (England and Wales) for Registration as a Charity’, </a:t>
            </a:r>
            <a:r>
              <a:rPr lang="en-GB" u="sng" dirty="0">
                <a:solidFill>
                  <a:schemeClr val="tx2"/>
                </a:solidFill>
                <a:hlinkClick r:id="rId2"/>
              </a:rPr>
              <a:t>https://www.gov.uk/government/uploads/system/uploads/attachment_data/file/324214/cosdecsum.pdf</a:t>
            </a:r>
            <a:r>
              <a:rPr lang="en-GB" dirty="0">
                <a:solidFill>
                  <a:schemeClr val="tx2"/>
                </a:solidFill>
              </a:rPr>
              <a:t> </a:t>
            </a:r>
          </a:p>
          <a:p>
            <a:r>
              <a:rPr lang="en-GB" dirty="0">
                <a:solidFill>
                  <a:schemeClr val="tx2"/>
                </a:solidFill>
              </a:rPr>
              <a:t>Chryssides, </a:t>
            </a:r>
            <a:r>
              <a:rPr lang="en-GB" dirty="0" smtClean="0">
                <a:solidFill>
                  <a:schemeClr val="tx2"/>
                </a:solidFill>
              </a:rPr>
              <a:t>George </a:t>
            </a:r>
            <a:r>
              <a:rPr lang="en-GB" dirty="0">
                <a:solidFill>
                  <a:schemeClr val="tx2"/>
                </a:solidFill>
              </a:rPr>
              <a:t>(1999) </a:t>
            </a:r>
            <a:r>
              <a:rPr lang="en-GB" i="1" dirty="0">
                <a:solidFill>
                  <a:schemeClr val="tx2"/>
                </a:solidFill>
              </a:rPr>
              <a:t>Exploring New Religions</a:t>
            </a:r>
            <a:r>
              <a:rPr lang="en-GB" dirty="0">
                <a:solidFill>
                  <a:schemeClr val="tx2"/>
                </a:solidFill>
              </a:rPr>
              <a:t>, London, </a:t>
            </a:r>
            <a:r>
              <a:rPr lang="en-GB" dirty="0" err="1">
                <a:solidFill>
                  <a:schemeClr val="tx2"/>
                </a:solidFill>
              </a:rPr>
              <a:t>Cassell</a:t>
            </a:r>
            <a:endParaRPr lang="en-GB" dirty="0">
              <a:solidFill>
                <a:schemeClr val="tx2"/>
              </a:solidFill>
            </a:endParaRPr>
          </a:p>
          <a:p>
            <a:r>
              <a:rPr lang="en-GB" dirty="0">
                <a:solidFill>
                  <a:schemeClr val="tx2"/>
                </a:solidFill>
              </a:rPr>
              <a:t>Connolly, Peter </a:t>
            </a:r>
            <a:r>
              <a:rPr lang="en-GB" dirty="0" err="1">
                <a:solidFill>
                  <a:schemeClr val="tx2"/>
                </a:solidFill>
              </a:rPr>
              <a:t>ed</a:t>
            </a:r>
            <a:r>
              <a:rPr lang="en-GB" dirty="0">
                <a:solidFill>
                  <a:schemeClr val="tx2"/>
                </a:solidFill>
              </a:rPr>
              <a:t> (1999) </a:t>
            </a:r>
            <a:r>
              <a:rPr lang="en-GB" i="1" dirty="0">
                <a:solidFill>
                  <a:schemeClr val="tx2"/>
                </a:solidFill>
              </a:rPr>
              <a:t>Approaches to the Study of Religion</a:t>
            </a:r>
            <a:r>
              <a:rPr lang="en-GB" dirty="0">
                <a:solidFill>
                  <a:schemeClr val="tx2"/>
                </a:solidFill>
              </a:rPr>
              <a:t>, London, </a:t>
            </a:r>
            <a:r>
              <a:rPr lang="en-GB" dirty="0" err="1">
                <a:solidFill>
                  <a:schemeClr val="tx2"/>
                </a:solidFill>
              </a:rPr>
              <a:t>Cassell</a:t>
            </a:r>
            <a:r>
              <a:rPr lang="en-GB" dirty="0">
                <a:solidFill>
                  <a:schemeClr val="tx2"/>
                </a:solidFill>
              </a:rPr>
              <a:t>.</a:t>
            </a:r>
          </a:p>
          <a:p>
            <a:r>
              <a:rPr lang="en-GB" dirty="0">
                <a:solidFill>
                  <a:schemeClr val="tx2"/>
                </a:solidFill>
              </a:rPr>
              <a:t>Drury, </a:t>
            </a:r>
            <a:r>
              <a:rPr lang="en-GB" dirty="0" err="1" smtClean="0">
                <a:solidFill>
                  <a:schemeClr val="tx2"/>
                </a:solidFill>
              </a:rPr>
              <a:t>Nevill</a:t>
            </a:r>
            <a:r>
              <a:rPr lang="en-GB" dirty="0" smtClean="0">
                <a:solidFill>
                  <a:schemeClr val="tx2"/>
                </a:solidFill>
              </a:rPr>
              <a:t> </a:t>
            </a:r>
            <a:r>
              <a:rPr lang="en-GB" dirty="0">
                <a:solidFill>
                  <a:schemeClr val="tx2"/>
                </a:solidFill>
              </a:rPr>
              <a:t>(1989) </a:t>
            </a:r>
            <a:r>
              <a:rPr lang="en-GB" i="1" dirty="0">
                <a:solidFill>
                  <a:schemeClr val="tx2"/>
                </a:solidFill>
              </a:rPr>
              <a:t>Elements of Human Potential</a:t>
            </a:r>
            <a:r>
              <a:rPr lang="en-GB" dirty="0">
                <a:solidFill>
                  <a:schemeClr val="tx2"/>
                </a:solidFill>
              </a:rPr>
              <a:t>, Dorset, Element Books Limited.</a:t>
            </a:r>
          </a:p>
          <a:p>
            <a:r>
              <a:rPr lang="en-GB" dirty="0" err="1">
                <a:solidFill>
                  <a:schemeClr val="tx2"/>
                </a:solidFill>
              </a:rPr>
              <a:t>Eiden</a:t>
            </a:r>
            <a:r>
              <a:rPr lang="en-GB" dirty="0">
                <a:solidFill>
                  <a:schemeClr val="tx2"/>
                </a:solidFill>
              </a:rPr>
              <a:t>, Bernd ‘The influence of Wilhelm Reich’s work on psychotherapy’, </a:t>
            </a:r>
            <a:r>
              <a:rPr lang="en-GB" i="1" dirty="0">
                <a:solidFill>
                  <a:schemeClr val="tx2"/>
                </a:solidFill>
              </a:rPr>
              <a:t>The Psychotherapist</a:t>
            </a:r>
            <a:r>
              <a:rPr lang="en-GB" dirty="0">
                <a:solidFill>
                  <a:schemeClr val="tx2"/>
                </a:solidFill>
              </a:rPr>
              <a:t> 21 August 2007, </a:t>
            </a:r>
            <a:r>
              <a:rPr lang="en-GB" u="sng" dirty="0">
                <a:solidFill>
                  <a:schemeClr val="tx2"/>
                </a:solidFill>
                <a:hlinkClick r:id="rId3"/>
              </a:rPr>
              <a:t>http://www.yobeely.f2s.com/articles/reichsinfluence.html</a:t>
            </a:r>
            <a:r>
              <a:rPr lang="en-GB" dirty="0">
                <a:solidFill>
                  <a:schemeClr val="tx2"/>
                </a:solidFill>
              </a:rPr>
              <a:t> </a:t>
            </a:r>
          </a:p>
          <a:p>
            <a:r>
              <a:rPr lang="en-GB" dirty="0" err="1">
                <a:solidFill>
                  <a:schemeClr val="tx2"/>
                </a:solidFill>
              </a:rPr>
              <a:t>Heelas</a:t>
            </a:r>
            <a:r>
              <a:rPr lang="en-GB" dirty="0">
                <a:solidFill>
                  <a:schemeClr val="tx2"/>
                </a:solidFill>
              </a:rPr>
              <a:t>, </a:t>
            </a:r>
            <a:r>
              <a:rPr lang="en-GB" dirty="0" smtClean="0">
                <a:solidFill>
                  <a:schemeClr val="tx2"/>
                </a:solidFill>
              </a:rPr>
              <a:t>Paul </a:t>
            </a:r>
            <a:r>
              <a:rPr lang="en-GB" dirty="0">
                <a:solidFill>
                  <a:schemeClr val="tx2"/>
                </a:solidFill>
              </a:rPr>
              <a:t>(1996) </a:t>
            </a:r>
            <a:r>
              <a:rPr lang="en-GB" i="1" dirty="0">
                <a:solidFill>
                  <a:schemeClr val="tx2"/>
                </a:solidFill>
              </a:rPr>
              <a:t>The New Age</a:t>
            </a:r>
            <a:r>
              <a:rPr lang="en-GB" dirty="0">
                <a:solidFill>
                  <a:schemeClr val="tx2"/>
                </a:solidFill>
              </a:rPr>
              <a:t>, Oxford, Blackwell.</a:t>
            </a:r>
          </a:p>
          <a:p>
            <a:r>
              <a:rPr lang="en-GB" dirty="0">
                <a:solidFill>
                  <a:schemeClr val="tx2"/>
                </a:solidFill>
              </a:rPr>
              <a:t>Jung, </a:t>
            </a:r>
            <a:r>
              <a:rPr lang="en-GB" dirty="0" smtClean="0">
                <a:solidFill>
                  <a:schemeClr val="tx2"/>
                </a:solidFill>
              </a:rPr>
              <a:t>Carl Gustav (1912</a:t>
            </a:r>
            <a:r>
              <a:rPr lang="en-GB" dirty="0">
                <a:solidFill>
                  <a:schemeClr val="tx2"/>
                </a:solidFill>
              </a:rPr>
              <a:t>) </a:t>
            </a:r>
            <a:r>
              <a:rPr lang="en-GB" i="1" dirty="0">
                <a:solidFill>
                  <a:schemeClr val="tx2"/>
                </a:solidFill>
              </a:rPr>
              <a:t>Psychology of the Unconscious: a study of the transformations and symbolisms of the libido, a contribution to the history of the evolution of thought</a:t>
            </a:r>
            <a:r>
              <a:rPr lang="en-GB" dirty="0">
                <a:solidFill>
                  <a:schemeClr val="tx2"/>
                </a:solidFill>
              </a:rPr>
              <a:t>. trans. Hinkle, B. M. (1916), London: </a:t>
            </a:r>
            <a:r>
              <a:rPr lang="en-GB" dirty="0" err="1">
                <a:solidFill>
                  <a:schemeClr val="tx2"/>
                </a:solidFill>
              </a:rPr>
              <a:t>Kegan</a:t>
            </a:r>
            <a:r>
              <a:rPr lang="en-GB" dirty="0">
                <a:solidFill>
                  <a:schemeClr val="tx2"/>
                </a:solidFill>
              </a:rPr>
              <a:t> Paul</a:t>
            </a:r>
          </a:p>
          <a:p>
            <a:r>
              <a:rPr lang="en-GB" dirty="0">
                <a:solidFill>
                  <a:schemeClr val="tx2"/>
                </a:solidFill>
              </a:rPr>
              <a:t>Jung, Carl Gustav </a:t>
            </a:r>
            <a:r>
              <a:rPr lang="en-GB" i="1" dirty="0" smtClean="0">
                <a:solidFill>
                  <a:schemeClr val="tx2"/>
                </a:solidFill>
              </a:rPr>
              <a:t>The </a:t>
            </a:r>
            <a:r>
              <a:rPr lang="en-GB" i="1" dirty="0">
                <a:solidFill>
                  <a:schemeClr val="tx2"/>
                </a:solidFill>
              </a:rPr>
              <a:t>Archetypes and the Collective Unconscious, </a:t>
            </a:r>
            <a:r>
              <a:rPr lang="en-GB" dirty="0">
                <a:solidFill>
                  <a:schemeClr val="tx2"/>
                </a:solidFill>
              </a:rPr>
              <a:t>Princeton University Press; (1</a:t>
            </a:r>
            <a:r>
              <a:rPr lang="en-GB" baseline="30000" dirty="0">
                <a:solidFill>
                  <a:schemeClr val="tx2"/>
                </a:solidFill>
              </a:rPr>
              <a:t>st</a:t>
            </a:r>
            <a:r>
              <a:rPr lang="en-GB" dirty="0">
                <a:solidFill>
                  <a:schemeClr val="tx2"/>
                </a:solidFill>
              </a:rPr>
              <a:t> published 1936).</a:t>
            </a:r>
          </a:p>
          <a:p>
            <a:r>
              <a:rPr lang="en-GB" dirty="0" smtClean="0">
                <a:solidFill>
                  <a:schemeClr val="tx2"/>
                </a:solidFill>
              </a:rPr>
              <a:t>Jung, Carl Gustav </a:t>
            </a:r>
            <a:r>
              <a:rPr lang="en-GB" i="1" dirty="0">
                <a:solidFill>
                  <a:schemeClr val="tx2"/>
                </a:solidFill>
              </a:rPr>
              <a:t>Psychology and Religion: west and east</a:t>
            </a:r>
            <a:r>
              <a:rPr lang="en-GB" dirty="0">
                <a:solidFill>
                  <a:schemeClr val="tx2"/>
                </a:solidFill>
              </a:rPr>
              <a:t> (1970), in Storr, A (1996) </a:t>
            </a:r>
            <a:r>
              <a:rPr lang="en-GB" i="1" dirty="0">
                <a:solidFill>
                  <a:schemeClr val="tx2"/>
                </a:solidFill>
              </a:rPr>
              <a:t>Feet of Clay</a:t>
            </a:r>
            <a:r>
              <a:rPr lang="en-GB" dirty="0">
                <a:solidFill>
                  <a:schemeClr val="tx2"/>
                </a:solidFill>
              </a:rPr>
              <a:t>, London, HarperCollins Publishers. </a:t>
            </a:r>
          </a:p>
          <a:p>
            <a:endParaRPr lang="en-GB" dirty="0"/>
          </a:p>
        </p:txBody>
      </p:sp>
    </p:spTree>
    <p:extLst>
      <p:ext uri="{BB962C8B-B14F-4D97-AF65-F5344CB8AC3E}">
        <p14:creationId xmlns:p14="http://schemas.microsoft.com/office/powerpoint/2010/main" val="1124195650"/>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260648"/>
            <a:ext cx="7290055" cy="6048712"/>
          </a:xfrm>
        </p:spPr>
        <p:txBody>
          <a:bodyPr>
            <a:normAutofit/>
          </a:bodyPr>
          <a:lstStyle/>
          <a:p>
            <a:r>
              <a:rPr lang="en-GB" dirty="0"/>
              <a:t>“Audience cult’ </a:t>
            </a:r>
            <a:r>
              <a:rPr lang="mr-IN" dirty="0"/>
              <a:t>–</a:t>
            </a:r>
            <a:r>
              <a:rPr lang="en-GB" dirty="0"/>
              <a:t> other self-religions, self-help/self-improvement authors/YouTube gurus now.</a:t>
            </a:r>
          </a:p>
          <a:p>
            <a:r>
              <a:rPr lang="en-US" dirty="0" smtClean="0"/>
              <a:t>MD Faber, New Age Thinking: A Psychoanalytic Critique, University of Ottawa, 1996.  Narcissism.  Childish. </a:t>
            </a:r>
          </a:p>
          <a:p>
            <a:r>
              <a:rPr lang="en-US" dirty="0" smtClean="0"/>
              <a:t>Frank </a:t>
            </a:r>
            <a:r>
              <a:rPr lang="en-US" dirty="0" err="1" smtClean="0"/>
              <a:t>Furedi</a:t>
            </a:r>
            <a:r>
              <a:rPr lang="en-US" dirty="0" smtClean="0"/>
              <a:t>, </a:t>
            </a:r>
            <a:r>
              <a:rPr lang="en-US" i="1" dirty="0" smtClean="0"/>
              <a:t>Therapy Culture: Cultivating Vulnerability in an uncertain age</a:t>
            </a:r>
            <a:r>
              <a:rPr lang="en-US" dirty="0" smtClean="0"/>
              <a:t>, London, </a:t>
            </a:r>
            <a:r>
              <a:rPr lang="en-US" dirty="0" err="1" smtClean="0"/>
              <a:t>Routledge</a:t>
            </a:r>
            <a:r>
              <a:rPr lang="en-US" dirty="0" smtClean="0"/>
              <a:t>, 2003.  </a:t>
            </a:r>
          </a:p>
          <a:p>
            <a:r>
              <a:rPr lang="en-US" dirty="0" err="1" smtClean="0"/>
              <a:t>Affluenza</a:t>
            </a:r>
            <a:r>
              <a:rPr lang="en-US" dirty="0"/>
              <a:t> </a:t>
            </a:r>
            <a:r>
              <a:rPr lang="mr-IN" dirty="0" smtClean="0"/>
              <a:t>–</a:t>
            </a:r>
            <a:r>
              <a:rPr lang="en-US" dirty="0" smtClean="0"/>
              <a:t> Oliver </a:t>
            </a:r>
            <a:r>
              <a:rPr lang="en-US" dirty="0" err="1" smtClean="0"/>
              <a:t>james</a:t>
            </a:r>
            <a:r>
              <a:rPr lang="en-US" dirty="0" smtClean="0"/>
              <a:t> </a:t>
            </a:r>
            <a:r>
              <a:rPr lang="mr-IN" dirty="0" smtClean="0"/>
              <a:t>–</a:t>
            </a:r>
            <a:r>
              <a:rPr lang="en-US" dirty="0" smtClean="0"/>
              <a:t> the illness of a consumerist society.  </a:t>
            </a:r>
          </a:p>
          <a:p>
            <a:r>
              <a:rPr lang="en-GB" dirty="0" err="1"/>
              <a:t>Vitz</a:t>
            </a:r>
            <a:r>
              <a:rPr lang="en-GB" dirty="0"/>
              <a:t>, Paul C Psychology as Religion: The Cult of Self-Worship, (2</a:t>
            </a:r>
            <a:r>
              <a:rPr lang="en-GB" baseline="30000" dirty="0"/>
              <a:t>nd</a:t>
            </a:r>
            <a:r>
              <a:rPr lang="en-GB" dirty="0"/>
              <a:t> edition) The Paternoster Press, Carlisle,  </a:t>
            </a:r>
            <a:r>
              <a:rPr lang="en-GB" dirty="0" smtClean="0"/>
              <a:t>1994: </a:t>
            </a:r>
            <a:r>
              <a:rPr lang="en-GB" dirty="0"/>
              <a:t> </a:t>
            </a:r>
          </a:p>
          <a:p>
            <a:r>
              <a:rPr lang="en-GB" dirty="0" smtClean="0"/>
              <a:t>Some of </a:t>
            </a:r>
            <a:r>
              <a:rPr lang="en-GB" dirty="0" err="1" smtClean="0"/>
              <a:t>Vitz</a:t>
            </a:r>
            <a:r>
              <a:rPr lang="en-GB" dirty="0" smtClean="0"/>
              <a:t>’ subheadings</a:t>
            </a:r>
            <a:r>
              <a:rPr lang="mr-IN" dirty="0" smtClean="0"/>
              <a:t>…</a:t>
            </a:r>
            <a:r>
              <a:rPr lang="cy-GB" smtClean="0"/>
              <a:t> </a:t>
            </a:r>
            <a:r>
              <a:rPr lang="en-GB" smtClean="0"/>
              <a:t>Selfism</a:t>
            </a:r>
            <a:r>
              <a:rPr lang="en-GB" dirty="0" smtClean="0"/>
              <a:t> </a:t>
            </a:r>
            <a:r>
              <a:rPr lang="en-GB" dirty="0"/>
              <a:t>as Bad </a:t>
            </a:r>
            <a:r>
              <a:rPr lang="en-GB" dirty="0" smtClean="0"/>
              <a:t>Science, The </a:t>
            </a:r>
            <a:r>
              <a:rPr lang="en-GB" dirty="0"/>
              <a:t>Empty </a:t>
            </a:r>
            <a:r>
              <a:rPr lang="en-GB" dirty="0" smtClean="0"/>
              <a:t>Self, The </a:t>
            </a:r>
            <a:r>
              <a:rPr lang="en-GB" dirty="0"/>
              <a:t>isolated </a:t>
            </a:r>
            <a:r>
              <a:rPr lang="en-GB" dirty="0" smtClean="0"/>
              <a:t>Individual, Parents </a:t>
            </a:r>
            <a:r>
              <a:rPr lang="en-GB" dirty="0"/>
              <a:t>as the Source of our </a:t>
            </a:r>
            <a:r>
              <a:rPr lang="en-GB" dirty="0" smtClean="0"/>
              <a:t>Troubles, </a:t>
            </a:r>
            <a:r>
              <a:rPr lang="en-GB" dirty="0" err="1" smtClean="0"/>
              <a:t>Selfism</a:t>
            </a:r>
            <a:r>
              <a:rPr lang="en-GB" dirty="0" smtClean="0"/>
              <a:t>, A </a:t>
            </a:r>
            <a:r>
              <a:rPr lang="en-GB" dirty="0"/>
              <a:t>Nation of </a:t>
            </a:r>
            <a:r>
              <a:rPr lang="en-GB" dirty="0" smtClean="0"/>
              <a:t>Victims, Psychology </a:t>
            </a:r>
            <a:r>
              <a:rPr lang="en-GB" dirty="0"/>
              <a:t>for a consumer </a:t>
            </a:r>
            <a:r>
              <a:rPr lang="en-GB" dirty="0" smtClean="0"/>
              <a:t>society, </a:t>
            </a:r>
            <a:r>
              <a:rPr lang="en-GB" dirty="0" err="1" smtClean="0"/>
              <a:t>Selfism</a:t>
            </a:r>
            <a:r>
              <a:rPr lang="en-GB" dirty="0" smtClean="0"/>
              <a:t> </a:t>
            </a:r>
            <a:r>
              <a:rPr lang="en-GB" dirty="0"/>
              <a:t>as Idolatry</a:t>
            </a:r>
          </a:p>
          <a:p>
            <a:endParaRPr lang="en-US" dirty="0"/>
          </a:p>
        </p:txBody>
      </p:sp>
    </p:spTree>
    <p:extLst>
      <p:ext uri="{BB962C8B-B14F-4D97-AF65-F5344CB8AC3E}">
        <p14:creationId xmlns:p14="http://schemas.microsoft.com/office/powerpoint/2010/main" val="41656567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404664"/>
            <a:ext cx="7290055" cy="5904696"/>
          </a:xfrm>
        </p:spPr>
        <p:txBody>
          <a:bodyPr>
            <a:normAutofit fontScale="77500" lnSpcReduction="20000"/>
          </a:bodyPr>
          <a:lstStyle/>
          <a:p>
            <a:r>
              <a:rPr lang="en-GB" dirty="0">
                <a:solidFill>
                  <a:srgbClr val="335B74"/>
                </a:solidFill>
              </a:rPr>
              <a:t>Jung </a:t>
            </a:r>
            <a:r>
              <a:rPr lang="en-GB" i="1" dirty="0">
                <a:solidFill>
                  <a:srgbClr val="335B74"/>
                </a:solidFill>
              </a:rPr>
              <a:t>Psychology and Religion: west and east</a:t>
            </a:r>
            <a:r>
              <a:rPr lang="en-GB" dirty="0">
                <a:solidFill>
                  <a:srgbClr val="335B74"/>
                </a:solidFill>
              </a:rPr>
              <a:t> (1970), in Storr, A (1996) </a:t>
            </a:r>
            <a:r>
              <a:rPr lang="en-GB" i="1" dirty="0">
                <a:solidFill>
                  <a:srgbClr val="335B74"/>
                </a:solidFill>
              </a:rPr>
              <a:t>Feet of Clay</a:t>
            </a:r>
            <a:r>
              <a:rPr lang="en-GB" dirty="0">
                <a:solidFill>
                  <a:srgbClr val="335B74"/>
                </a:solidFill>
              </a:rPr>
              <a:t>, London, HarperCollins Publishers. </a:t>
            </a:r>
          </a:p>
          <a:p>
            <a:r>
              <a:rPr lang="en-GB" dirty="0">
                <a:solidFill>
                  <a:srgbClr val="335B74"/>
                </a:solidFill>
              </a:rPr>
              <a:t>Jung, </a:t>
            </a:r>
            <a:r>
              <a:rPr lang="en-GB" dirty="0" smtClean="0">
                <a:solidFill>
                  <a:srgbClr val="335B74"/>
                </a:solidFill>
              </a:rPr>
              <a:t>Carl Gustav, </a:t>
            </a:r>
            <a:r>
              <a:rPr lang="en-GB" i="1" dirty="0">
                <a:solidFill>
                  <a:srgbClr val="335B74"/>
                </a:solidFill>
              </a:rPr>
              <a:t>Memories, Dreams, Reflections</a:t>
            </a:r>
            <a:r>
              <a:rPr lang="en-GB" dirty="0">
                <a:solidFill>
                  <a:srgbClr val="335B74"/>
                </a:solidFill>
              </a:rPr>
              <a:t>  Trans R &amp; C Winston, 1971, (1st pub 1961), London, Collins). </a:t>
            </a:r>
            <a:endParaRPr lang="en-GB" dirty="0" smtClean="0">
              <a:solidFill>
                <a:srgbClr val="335B74"/>
              </a:solidFill>
            </a:endParaRPr>
          </a:p>
          <a:p>
            <a:pPr lvl="0"/>
            <a:r>
              <a:rPr lang="en-GB" dirty="0">
                <a:solidFill>
                  <a:schemeClr val="tx2"/>
                </a:solidFill>
              </a:rPr>
              <a:t>Lewis, James R </a:t>
            </a:r>
            <a:r>
              <a:rPr lang="en-GB" dirty="0" err="1">
                <a:solidFill>
                  <a:schemeClr val="tx2"/>
                </a:solidFill>
              </a:rPr>
              <a:t>ed</a:t>
            </a:r>
            <a:r>
              <a:rPr lang="en-GB" dirty="0">
                <a:solidFill>
                  <a:schemeClr val="tx2"/>
                </a:solidFill>
              </a:rPr>
              <a:t>, </a:t>
            </a:r>
            <a:r>
              <a:rPr lang="en-GB" i="1" dirty="0" err="1">
                <a:solidFill>
                  <a:schemeClr val="tx2"/>
                </a:solidFill>
              </a:rPr>
              <a:t>Encyclopedia</a:t>
            </a:r>
            <a:r>
              <a:rPr lang="en-GB" i="1" dirty="0">
                <a:solidFill>
                  <a:schemeClr val="tx2"/>
                </a:solidFill>
              </a:rPr>
              <a:t> of Cults, Sects, and New Religions</a:t>
            </a:r>
            <a:r>
              <a:rPr lang="en-GB" dirty="0">
                <a:solidFill>
                  <a:schemeClr val="tx2"/>
                </a:solidFill>
              </a:rPr>
              <a:t>, (New York: Prometheus Books, 2002)</a:t>
            </a:r>
          </a:p>
          <a:p>
            <a:r>
              <a:rPr lang="en-GB" dirty="0" smtClean="0">
                <a:solidFill>
                  <a:schemeClr val="tx2"/>
                </a:solidFill>
              </a:rPr>
              <a:t>Maslow</a:t>
            </a:r>
            <a:r>
              <a:rPr lang="en-GB" dirty="0">
                <a:solidFill>
                  <a:schemeClr val="tx2"/>
                </a:solidFill>
              </a:rPr>
              <a:t>, Abraham </a:t>
            </a:r>
            <a:r>
              <a:rPr lang="en-GB" i="1" dirty="0">
                <a:solidFill>
                  <a:schemeClr val="tx2"/>
                </a:solidFill>
              </a:rPr>
              <a:t>Motivation </a:t>
            </a:r>
            <a:r>
              <a:rPr lang="en-GB" i="1" dirty="0">
                <a:solidFill>
                  <a:srgbClr val="335B74"/>
                </a:solidFill>
              </a:rPr>
              <a:t>and Personality</a:t>
            </a:r>
            <a:r>
              <a:rPr lang="en-GB" dirty="0">
                <a:solidFill>
                  <a:srgbClr val="335B74"/>
                </a:solidFill>
              </a:rPr>
              <a:t>, (Harper and Row, 1970), p.150, quoted in Maslow, A (1970) </a:t>
            </a:r>
            <a:r>
              <a:rPr lang="en-GB" i="1" dirty="0">
                <a:solidFill>
                  <a:srgbClr val="335B74"/>
                </a:solidFill>
              </a:rPr>
              <a:t>Motivation and Personality</a:t>
            </a:r>
            <a:r>
              <a:rPr lang="en-GB" dirty="0">
                <a:solidFill>
                  <a:srgbClr val="335B74"/>
                </a:solidFill>
              </a:rPr>
              <a:t>, London, Harper and Row, in Drury, N (1989) </a:t>
            </a:r>
            <a:r>
              <a:rPr lang="en-GB" i="1" dirty="0">
                <a:solidFill>
                  <a:srgbClr val="335B74"/>
                </a:solidFill>
              </a:rPr>
              <a:t>The Elements of Human Potential</a:t>
            </a:r>
            <a:r>
              <a:rPr lang="en-GB" dirty="0">
                <a:solidFill>
                  <a:srgbClr val="335B74"/>
                </a:solidFill>
              </a:rPr>
              <a:t>, Shaftesbury, Element Books Limited.</a:t>
            </a:r>
          </a:p>
          <a:p>
            <a:r>
              <a:rPr lang="en-GB" dirty="0">
                <a:solidFill>
                  <a:srgbClr val="335B74"/>
                </a:solidFill>
              </a:rPr>
              <a:t>Palmer, Michael (1997) </a:t>
            </a:r>
            <a:r>
              <a:rPr lang="en-GB" i="1" dirty="0">
                <a:solidFill>
                  <a:srgbClr val="335B74"/>
                </a:solidFill>
              </a:rPr>
              <a:t>Freud and Jung on Religion</a:t>
            </a:r>
            <a:r>
              <a:rPr lang="en-GB" dirty="0">
                <a:solidFill>
                  <a:srgbClr val="335B74"/>
                </a:solidFill>
              </a:rPr>
              <a:t>, London, </a:t>
            </a:r>
            <a:r>
              <a:rPr lang="en-GB" dirty="0" err="1">
                <a:solidFill>
                  <a:srgbClr val="335B74"/>
                </a:solidFill>
              </a:rPr>
              <a:t>Routledge</a:t>
            </a:r>
            <a:r>
              <a:rPr lang="en-GB" dirty="0">
                <a:solidFill>
                  <a:srgbClr val="335B74"/>
                </a:solidFill>
              </a:rPr>
              <a:t>.</a:t>
            </a:r>
          </a:p>
          <a:p>
            <a:r>
              <a:rPr lang="en-GB" dirty="0">
                <a:solidFill>
                  <a:srgbClr val="335B74"/>
                </a:solidFill>
              </a:rPr>
              <a:t>Skinner, BF </a:t>
            </a:r>
            <a:r>
              <a:rPr lang="en-GB" i="1" dirty="0">
                <a:solidFill>
                  <a:srgbClr val="335B74"/>
                </a:solidFill>
              </a:rPr>
              <a:t>About </a:t>
            </a:r>
            <a:r>
              <a:rPr lang="en-GB" i="1" dirty="0" err="1">
                <a:solidFill>
                  <a:srgbClr val="335B74"/>
                </a:solidFill>
              </a:rPr>
              <a:t>Behaviorism</a:t>
            </a:r>
            <a:r>
              <a:rPr lang="en-GB" dirty="0">
                <a:solidFill>
                  <a:srgbClr val="335B74"/>
                </a:solidFill>
              </a:rPr>
              <a:t>, cited in Drury, N (1989) </a:t>
            </a:r>
            <a:r>
              <a:rPr lang="en-GB" i="1" dirty="0">
                <a:solidFill>
                  <a:srgbClr val="335B74"/>
                </a:solidFill>
              </a:rPr>
              <a:t>Elements of Human Potential</a:t>
            </a:r>
            <a:r>
              <a:rPr lang="en-GB" dirty="0">
                <a:solidFill>
                  <a:srgbClr val="335B74"/>
                </a:solidFill>
              </a:rPr>
              <a:t>, Dorset: Element Books Limited, 4.</a:t>
            </a:r>
          </a:p>
          <a:p>
            <a:r>
              <a:rPr lang="en-GB" dirty="0">
                <a:solidFill>
                  <a:srgbClr val="335B74"/>
                </a:solidFill>
              </a:rPr>
              <a:t>Thrower, James (1999) </a:t>
            </a:r>
            <a:r>
              <a:rPr lang="en-GB" i="1" dirty="0">
                <a:solidFill>
                  <a:srgbClr val="335B74"/>
                </a:solidFill>
              </a:rPr>
              <a:t>Religion, The Classical Theories</a:t>
            </a:r>
            <a:r>
              <a:rPr lang="en-GB" dirty="0">
                <a:solidFill>
                  <a:srgbClr val="335B74"/>
                </a:solidFill>
              </a:rPr>
              <a:t>, Edinburgh, Edinburgh University Press.</a:t>
            </a:r>
          </a:p>
          <a:p>
            <a:r>
              <a:rPr lang="en-GB" dirty="0">
                <a:solidFill>
                  <a:srgbClr val="335B74"/>
                </a:solidFill>
              </a:rPr>
              <a:t>Turner, Christopher, </a:t>
            </a:r>
            <a:r>
              <a:rPr lang="en-GB" i="1" dirty="0">
                <a:solidFill>
                  <a:srgbClr val="335B74"/>
                </a:solidFill>
              </a:rPr>
              <a:t>The Guardian </a:t>
            </a:r>
            <a:r>
              <a:rPr lang="en-GB" dirty="0">
                <a:solidFill>
                  <a:srgbClr val="335B74"/>
                </a:solidFill>
              </a:rPr>
              <a:t>(online) ‘Wilhelm Reich: the man who invented free love’ 8 July 2011</a:t>
            </a:r>
          </a:p>
          <a:p>
            <a:r>
              <a:rPr lang="en-GB" dirty="0">
                <a:solidFill>
                  <a:srgbClr val="335B74"/>
                </a:solidFill>
              </a:rPr>
              <a:t>Storr, Anthony (1996) </a:t>
            </a:r>
            <a:r>
              <a:rPr lang="en-GB" i="1" dirty="0">
                <a:solidFill>
                  <a:srgbClr val="335B74"/>
                </a:solidFill>
              </a:rPr>
              <a:t>Feet of Clay</a:t>
            </a:r>
            <a:r>
              <a:rPr lang="en-GB" dirty="0">
                <a:solidFill>
                  <a:srgbClr val="335B74"/>
                </a:solidFill>
              </a:rPr>
              <a:t>, (London, HarperCollins Publishers</a:t>
            </a:r>
          </a:p>
          <a:p>
            <a:r>
              <a:rPr lang="en-GB" dirty="0">
                <a:solidFill>
                  <a:srgbClr val="335B74"/>
                </a:solidFill>
              </a:rPr>
              <a:t>Storr, Anthony (2001) </a:t>
            </a:r>
            <a:r>
              <a:rPr lang="en-GB" i="1" dirty="0">
                <a:solidFill>
                  <a:srgbClr val="335B74"/>
                </a:solidFill>
              </a:rPr>
              <a:t>Freud, A Very Short Introduction</a:t>
            </a:r>
            <a:r>
              <a:rPr lang="en-GB" dirty="0">
                <a:solidFill>
                  <a:srgbClr val="335B74"/>
                </a:solidFill>
              </a:rPr>
              <a:t>, Oxford, Oxford University Press.</a:t>
            </a:r>
          </a:p>
          <a:p>
            <a:r>
              <a:rPr lang="en-GB" dirty="0">
                <a:solidFill>
                  <a:srgbClr val="335B74"/>
                </a:solidFill>
              </a:rPr>
              <a:t>Wallis, R (1984) </a:t>
            </a:r>
            <a:r>
              <a:rPr lang="en-GB" i="1" dirty="0">
                <a:solidFill>
                  <a:srgbClr val="335B74"/>
                </a:solidFill>
              </a:rPr>
              <a:t>The Elementary forms of New Religious Life</a:t>
            </a:r>
            <a:r>
              <a:rPr lang="en-GB" dirty="0">
                <a:solidFill>
                  <a:srgbClr val="335B74"/>
                </a:solidFill>
              </a:rPr>
              <a:t>, London, </a:t>
            </a:r>
            <a:r>
              <a:rPr lang="en-GB" dirty="0" err="1">
                <a:solidFill>
                  <a:srgbClr val="335B74"/>
                </a:solidFill>
              </a:rPr>
              <a:t>Routledge</a:t>
            </a:r>
            <a:r>
              <a:rPr lang="en-GB" dirty="0">
                <a:solidFill>
                  <a:srgbClr val="335B74"/>
                </a:solidFill>
              </a:rPr>
              <a:t> &amp; </a:t>
            </a:r>
            <a:r>
              <a:rPr lang="en-GB" dirty="0" err="1">
                <a:solidFill>
                  <a:srgbClr val="335B74"/>
                </a:solidFill>
              </a:rPr>
              <a:t>Kegan</a:t>
            </a:r>
            <a:r>
              <a:rPr lang="en-GB" dirty="0">
                <a:solidFill>
                  <a:srgbClr val="335B74"/>
                </a:solidFill>
              </a:rPr>
              <a:t> Paul</a:t>
            </a:r>
            <a:r>
              <a:rPr lang="en-GB" dirty="0" smtClean="0">
                <a:solidFill>
                  <a:srgbClr val="335B74"/>
                </a:solidFill>
              </a:rPr>
              <a:t>.</a:t>
            </a:r>
          </a:p>
          <a:p>
            <a:r>
              <a:rPr lang="en-GB" dirty="0" smtClean="0">
                <a:solidFill>
                  <a:schemeClr val="tx2"/>
                </a:solidFill>
              </a:rPr>
              <a:t>Wilson, Bryan </a:t>
            </a:r>
            <a:r>
              <a:rPr lang="en-GB" dirty="0">
                <a:solidFill>
                  <a:schemeClr val="tx2"/>
                </a:solidFill>
              </a:rPr>
              <a:t>(1970) </a:t>
            </a:r>
            <a:r>
              <a:rPr lang="en-GB" i="1" dirty="0">
                <a:solidFill>
                  <a:schemeClr val="tx2"/>
                </a:solidFill>
              </a:rPr>
              <a:t>Religious Sects</a:t>
            </a:r>
            <a:r>
              <a:rPr lang="en-GB" dirty="0">
                <a:solidFill>
                  <a:schemeClr val="tx2"/>
                </a:solidFill>
              </a:rPr>
              <a:t>, London, World University Library.</a:t>
            </a:r>
          </a:p>
          <a:p>
            <a:endParaRPr lang="en-GB" dirty="0">
              <a:solidFill>
                <a:srgbClr val="335B74"/>
              </a:solidFill>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3058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xmlns=""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2436</TotalTime>
  <Words>2364</Words>
  <Application>Microsoft Macintosh PowerPoint</Application>
  <PresentationFormat>On-screen Show (4:3)</PresentationFormat>
  <Paragraphs>139</Paragraphs>
  <Slides>28</Slides>
  <Notes>1</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Integral</vt:lpstr>
      <vt:lpstr>Self Religions / Crefyddau’r hunan </vt:lpstr>
      <vt:lpstr>Terms and types</vt:lpstr>
      <vt:lpstr>PowerPoint Presentation</vt:lpstr>
      <vt:lpstr>Popular definitions</vt:lpstr>
      <vt:lpstr>Religion and Psychology – a difficult relationship</vt:lpstr>
      <vt:lpstr>John Watson 1878 -1958 American </vt:lpstr>
      <vt:lpstr>Ivan Pavlov 1849-1936 Russian </vt:lpstr>
      <vt:lpstr>BF Skinner 1904-1990 – American </vt:lpstr>
      <vt:lpstr>PowerPoint Presentation</vt:lpstr>
      <vt:lpstr>SIGMUND FREUD 1856-1938</vt:lpstr>
      <vt:lpstr>PowerPoint Presentation</vt:lpstr>
      <vt:lpstr>Carl Gustav Jung 1875-1961</vt:lpstr>
      <vt:lpstr>PowerPoint Presentation</vt:lpstr>
      <vt:lpstr>PowerPoint Presentation</vt:lpstr>
      <vt:lpstr>Freud &amp; Jung as Gurus</vt:lpstr>
      <vt:lpstr>George Ivanovitch Gurdjieff 1874-1949</vt:lpstr>
      <vt:lpstr>Peter Ouspensky 1878 - 1947 </vt:lpstr>
      <vt:lpstr>Wilhelm Reich 1897-1957</vt:lpstr>
      <vt:lpstr>Abraham Maslow 1908-1970</vt:lpstr>
      <vt:lpstr>PowerPoint Presentation</vt:lpstr>
      <vt:lpstr>PowerPoint Presentation</vt:lpstr>
      <vt:lpstr>Neurolinguistic programming (NLP)</vt:lpstr>
      <vt:lpstr>Est - Forum - Landmark Education </vt:lpstr>
      <vt:lpstr>Satanism</vt:lpstr>
      <vt:lpstr>PowerPoint Presentation</vt:lpstr>
      <vt:lpstr>Bibliography</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Religions</dc:title>
  <dc:creator>Sarah</dc:creator>
  <cp:lastModifiedBy>Sarah</cp:lastModifiedBy>
  <cp:revision>34</cp:revision>
  <dcterms:created xsi:type="dcterms:W3CDTF">2012-12-03T19:35:23Z</dcterms:created>
  <dcterms:modified xsi:type="dcterms:W3CDTF">2019-01-29T11:21:23Z</dcterms:modified>
</cp:coreProperties>
</file>