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66" r:id="rId2"/>
    <p:sldId id="267" r:id="rId3"/>
    <p:sldId id="257" r:id="rId4"/>
    <p:sldId id="268" r:id="rId5"/>
    <p:sldId id="259" r:id="rId6"/>
    <p:sldId id="260" r:id="rId7"/>
    <p:sldId id="261" r:id="rId8"/>
    <p:sldId id="262" r:id="rId9"/>
    <p:sldId id="263" r:id="rId10"/>
    <p:sldId id="269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044" autoAdjust="0"/>
    <p:restoredTop sz="86299" autoAdjust="0"/>
  </p:normalViewPr>
  <p:slideViewPr>
    <p:cSldViewPr snapToGrid="0">
      <p:cViewPr varScale="1">
        <p:scale>
          <a:sx n="63" d="100"/>
          <a:sy n="63" d="100"/>
        </p:scale>
        <p:origin x="-984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36B6E-ADC1-4CC6-B4F2-E804B001CC41}" type="datetimeFigureOut">
              <a:rPr lang="en-GB" smtClean="0"/>
              <a:pPr/>
              <a:t>22/08/2018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EC448-878D-47D5-A86C-BB1869E33F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50287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63957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51827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62259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07503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3425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82329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EC448-878D-47D5-A86C-BB1869E33F8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42574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87613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31206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3692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8608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4461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0529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3605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75115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06111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83938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1589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50941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597228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54440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26758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2656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2CDA8-0F36-49F3-B691-77271F8D683E}" type="datetimeFigureOut">
              <a:rPr lang="en-US" smtClean="0"/>
              <a:pPr/>
              <a:t>8/22/2018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FAFC21-AB8A-4D7F-B701-3936F737C2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69255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630" y="613012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/>
              <a:t>Building  </a:t>
            </a:r>
            <a:r>
              <a:rPr lang="en-US" b="1" dirty="0" smtClean="0"/>
              <a:t>Coffee </a:t>
            </a:r>
            <a:r>
              <a:rPr lang="en-US" b="1" dirty="0" smtClean="0"/>
              <a:t>house</a:t>
            </a:r>
            <a:r>
              <a:rPr lang="en-US" b="1" dirty="0" smtClean="0"/>
              <a:t> </a:t>
            </a:r>
            <a:r>
              <a:rPr lang="en-US" b="1" dirty="0" smtClean="0"/>
              <a:t>in West </a:t>
            </a:r>
            <a:r>
              <a:rPr lang="en-US" b="1" dirty="0" smtClean="0"/>
              <a:t>London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35280" y="4175760"/>
            <a:ext cx="787555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800" b="1" dirty="0" smtClean="0">
                <a:solidFill>
                  <a:srgbClr val="7030A0"/>
                </a:solidFill>
              </a:rPr>
              <a:t>STUDENT NAME:- MOHAMMADJUNAID KHWAJA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STUDENT ID:- 1711085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MODULE:- SBMA7111 ENTREPRENEURSHIP 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LECTURER:- RICHARD SMALL</a:t>
            </a:r>
            <a:endParaRPr lang="en-IN" sz="2800" b="1" dirty="0">
              <a:solidFill>
                <a:srgbClr val="7030A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3360" y="2103120"/>
            <a:ext cx="97663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800" b="1" i="1" dirty="0" smtClean="0">
                <a:solidFill>
                  <a:srgbClr val="7030A0"/>
                </a:solidFill>
              </a:rPr>
              <a:t>ASSIGNMENT TITLE:- ENTREPRENEURSHIP ASSESSMENT-2</a:t>
            </a:r>
          </a:p>
          <a:p>
            <a:endParaRPr lang="en-IN" sz="28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21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094" y="0"/>
            <a:ext cx="8596668" cy="1320800"/>
          </a:xfrm>
        </p:spPr>
        <p:txBody>
          <a:bodyPr/>
          <a:lstStyle/>
          <a:p>
            <a:r>
              <a:rPr lang="en-IN" dirty="0" smtClean="0"/>
              <a:t> CONTENTS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614" y="746760"/>
            <a:ext cx="8596668" cy="4425923"/>
          </a:xfrm>
        </p:spPr>
        <p:txBody>
          <a:bodyPr>
            <a:noAutofit/>
          </a:bodyPr>
          <a:lstStyle/>
          <a:p>
            <a:r>
              <a:rPr lang="en-IN" sz="2800" b="1" dirty="0" smtClean="0">
                <a:solidFill>
                  <a:srgbClr val="7030A0"/>
                </a:solidFill>
              </a:rPr>
              <a:t>INTRODUCTION AND BACKGROUND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MISSION &amp; </a:t>
            </a:r>
            <a:r>
              <a:rPr lang="en-IN" sz="2800" b="1" dirty="0" smtClean="0">
                <a:solidFill>
                  <a:srgbClr val="7030A0"/>
                </a:solidFill>
              </a:rPr>
              <a:t>VISION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KEY TRENDS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MARKET ANALYSIS-PROBLEMS &amp; THREATS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BUSINESS MODEL &amp; INVESTMENT NEEDED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C.S.F &amp; RECOVERY OF INVESTMENTS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FINANCIAL STATISTICS &amp; POSSIBLE GROWTH OF BUSINESS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SCALABILITY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CONCLUSION &amp; IMPLEMENTATION</a:t>
            </a:r>
          </a:p>
          <a:p>
            <a:r>
              <a:rPr lang="en-IN" sz="2800" b="1" dirty="0" smtClean="0">
                <a:solidFill>
                  <a:srgbClr val="7030A0"/>
                </a:solidFill>
              </a:rPr>
              <a:t>REFERENCES</a:t>
            </a:r>
            <a:endParaRPr lang="en-IN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4" y="243840"/>
            <a:ext cx="8596668" cy="1320800"/>
          </a:xfrm>
        </p:spPr>
        <p:txBody>
          <a:bodyPr>
            <a:normAutofit/>
          </a:bodyPr>
          <a:lstStyle/>
          <a:p>
            <a:r>
              <a:rPr lang="en-US" b="1" i="1" u="sng" dirty="0" smtClean="0"/>
              <a:t>INTRODUCTION &amp; BACKGROUND</a:t>
            </a:r>
            <a:r>
              <a:rPr lang="en-US" b="1" i="1" u="sng" dirty="0"/>
              <a:t/>
            </a:r>
            <a:br>
              <a:rPr lang="en-US" b="1" i="1" u="sng" dirty="0"/>
            </a:br>
            <a:endParaRPr lang="en-US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0840" y="655320"/>
            <a:ext cx="4632960" cy="5349239"/>
          </a:xfrm>
        </p:spPr>
        <p:txBody>
          <a:bodyPr>
            <a:noAutofit/>
          </a:bodyPr>
          <a:lstStyle/>
          <a:p>
            <a:pPr algn="just"/>
            <a:endParaRPr lang="en-US" sz="2800" dirty="0" smtClean="0">
              <a:solidFill>
                <a:srgbClr val="7030A0"/>
              </a:solidFill>
            </a:endParaRP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Its </a:t>
            </a:r>
            <a:r>
              <a:rPr lang="en-US" sz="2400" dirty="0" smtClean="0">
                <a:solidFill>
                  <a:srgbClr val="7030A0"/>
                </a:solidFill>
              </a:rPr>
              <a:t>unique and exotic Asian cultural theme service </a:t>
            </a:r>
            <a:endParaRPr lang="en-US" sz="2400" dirty="0" smtClean="0">
              <a:solidFill>
                <a:srgbClr val="7030A0"/>
              </a:solidFill>
            </a:endParaRP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Profit </a:t>
            </a:r>
            <a:r>
              <a:rPr lang="en-US" sz="2400" dirty="0" smtClean="0">
                <a:solidFill>
                  <a:srgbClr val="7030A0"/>
                </a:solidFill>
              </a:rPr>
              <a:t>in coffee business</a:t>
            </a: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Potential &amp; Benefits </a:t>
            </a:r>
            <a:r>
              <a:rPr lang="en-US" sz="2400" dirty="0" smtClean="0">
                <a:solidFill>
                  <a:srgbClr val="7030A0"/>
                </a:solidFill>
              </a:rPr>
              <a:t>for coffee shop </a:t>
            </a: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Benefits </a:t>
            </a:r>
            <a:r>
              <a:rPr lang="en-US" sz="2400" dirty="0" smtClean="0">
                <a:solidFill>
                  <a:srgbClr val="7030A0"/>
                </a:solidFill>
              </a:rPr>
              <a:t>of location</a:t>
            </a: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New in the business</a:t>
            </a: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Possible clients</a:t>
            </a:r>
          </a:p>
          <a:p>
            <a:pPr algn="just"/>
            <a:r>
              <a:rPr lang="en-US" sz="2400" dirty="0" smtClean="0">
                <a:solidFill>
                  <a:srgbClr val="7030A0"/>
                </a:solidFill>
              </a:rPr>
              <a:t>Potential market</a:t>
            </a:r>
          </a:p>
          <a:p>
            <a:pPr algn="just"/>
            <a:endParaRPr lang="en-US" sz="2800" dirty="0" smtClean="0">
              <a:solidFill>
                <a:srgbClr val="7030A0"/>
              </a:solidFill>
            </a:endParaRPr>
          </a:p>
          <a:p>
            <a:pPr algn="just"/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28600" y="1158358"/>
            <a:ext cx="5867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>
                <a:solidFill>
                  <a:srgbClr val="7030A0"/>
                </a:solidFill>
              </a:rPr>
              <a:t>Social : socially updated, how much the current generation is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aware about the trends.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Technological: technologically advance society.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Cultural: cultural factors ad major players in the society.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Competition: current competitors and competitor analysis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Tangibility spectrum: coffee shops are tangible dominant.</a:t>
            </a:r>
            <a:endParaRPr lang="en-IN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124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596668" cy="1320800"/>
          </a:xfrm>
        </p:spPr>
        <p:txBody>
          <a:bodyPr>
            <a:normAutofit/>
          </a:bodyPr>
          <a:lstStyle/>
          <a:p>
            <a:r>
              <a:rPr lang="en-IN" sz="3200" b="1" i="1" u="sng" dirty="0" smtClean="0"/>
              <a:t>MISSION &amp; VISION</a:t>
            </a:r>
            <a:endParaRPr lang="en-IN" sz="3200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5410" y="361030"/>
            <a:ext cx="6339840" cy="2560320"/>
          </a:xfrm>
        </p:spPr>
        <p:txBody>
          <a:bodyPr>
            <a:noAutofit/>
          </a:bodyPr>
          <a:lstStyle/>
          <a:p>
            <a:pPr>
              <a:buNone/>
            </a:pPr>
            <a:endParaRPr lang="en-IN" sz="1400" b="1" dirty="0" smtClean="0"/>
          </a:p>
          <a:p>
            <a:r>
              <a:rPr lang="en-IN" sz="1400" b="1" dirty="0" smtClean="0">
                <a:solidFill>
                  <a:srgbClr val="7030A0"/>
                </a:solidFill>
              </a:rPr>
              <a:t>Profit is the criteria for every business organization and the thumb rule for the start-up too remains the same.</a:t>
            </a:r>
          </a:p>
          <a:p>
            <a:endParaRPr lang="en-IN" sz="1400" b="1" dirty="0" smtClean="0">
              <a:solidFill>
                <a:srgbClr val="7030A0"/>
              </a:solidFill>
            </a:endParaRPr>
          </a:p>
          <a:p>
            <a:r>
              <a:rPr lang="en-IN" sz="1400" b="1" dirty="0" smtClean="0">
                <a:solidFill>
                  <a:srgbClr val="7030A0"/>
                </a:solidFill>
              </a:rPr>
              <a:t>People find going to the cafes simpler than going to fine-dining outlets where incur more expenses.</a:t>
            </a:r>
          </a:p>
          <a:p>
            <a:endParaRPr lang="en-IN" sz="1400" b="1" dirty="0" smtClean="0">
              <a:solidFill>
                <a:srgbClr val="7030A0"/>
              </a:solidFill>
            </a:endParaRPr>
          </a:p>
          <a:p>
            <a:r>
              <a:rPr lang="en-IN" sz="1400" b="1" dirty="0" smtClean="0">
                <a:solidFill>
                  <a:srgbClr val="7030A0"/>
                </a:solidFill>
              </a:rPr>
              <a:t>It is suitable for the informal meetings and coffee always boosts discussions and sets the mood.</a:t>
            </a:r>
          </a:p>
          <a:p>
            <a:endParaRPr lang="en-IN" sz="1400" b="1" dirty="0" smtClean="0">
              <a:solidFill>
                <a:srgbClr val="7030A0"/>
              </a:solidFill>
            </a:endParaRPr>
          </a:p>
          <a:p>
            <a:r>
              <a:rPr lang="en-IN" sz="1400" b="1" dirty="0" smtClean="0">
                <a:solidFill>
                  <a:srgbClr val="7030A0"/>
                </a:solidFill>
              </a:rPr>
              <a:t>The investment is low in terms of space and furniture. Inexpensive furniture will also suffice the area.</a:t>
            </a:r>
          </a:p>
          <a:p>
            <a:endParaRPr lang="en-IN" sz="1400" b="1" dirty="0" smtClean="0">
              <a:solidFill>
                <a:srgbClr val="7030A0"/>
              </a:solidFill>
            </a:endParaRPr>
          </a:p>
          <a:p>
            <a:r>
              <a:rPr lang="en-IN" sz="1400" b="1" dirty="0" smtClean="0">
                <a:solidFill>
                  <a:srgbClr val="7030A0"/>
                </a:solidFill>
              </a:rPr>
              <a:t>The space is affordable for the people belonging to diverse start of life and thus the economics of the outlets</a:t>
            </a:r>
          </a:p>
          <a:p>
            <a:r>
              <a:rPr lang="en-IN" sz="1400" b="1" dirty="0" smtClean="0">
                <a:solidFill>
                  <a:srgbClr val="7030A0"/>
                </a:solidFill>
              </a:rPr>
              <a:t>emerging successful is much higher than the expensive restaurants which are aimed to target the audience with</a:t>
            </a:r>
          </a:p>
          <a:p>
            <a:r>
              <a:rPr lang="en-IN" sz="1400" b="1" dirty="0" smtClean="0">
                <a:solidFill>
                  <a:srgbClr val="7030A0"/>
                </a:solidFill>
              </a:rPr>
              <a:t>A </a:t>
            </a:r>
            <a:r>
              <a:rPr lang="en-IN" sz="1400" b="1" dirty="0" smtClean="0">
                <a:solidFill>
                  <a:srgbClr val="7030A0"/>
                </a:solidFill>
              </a:rPr>
              <a:t>coffee-shop is also the most convenient place for grabbing a bite or getting it packed to munch in the car </a:t>
            </a:r>
            <a:r>
              <a:rPr lang="en-IN" sz="1400" b="1" dirty="0" smtClean="0">
                <a:solidFill>
                  <a:srgbClr val="7030A0"/>
                </a:solidFill>
              </a:rPr>
              <a:t>or public </a:t>
            </a:r>
            <a:r>
              <a:rPr lang="en-IN" sz="1400" b="1" dirty="0" smtClean="0">
                <a:solidFill>
                  <a:srgbClr val="7030A0"/>
                </a:solidFill>
              </a:rPr>
              <a:t>transport.</a:t>
            </a:r>
            <a:endParaRPr lang="en-IN" sz="1400" b="1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68013" y="794582"/>
            <a:ext cx="36334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Our coffee shop chain’s mission is very simple and it aims on</a:t>
            </a: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5 basic principles:</a:t>
            </a:r>
          </a:p>
          <a:p>
            <a:pPr>
              <a:buFont typeface="Arial" pitchFamily="34" charset="0"/>
              <a:buChar char="•"/>
            </a:pPr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Best in the market</a:t>
            </a:r>
          </a:p>
          <a:p>
            <a:pPr>
              <a:buFont typeface="Arial" pitchFamily="34" charset="0"/>
              <a:buChar char="•"/>
            </a:pPr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Natural and original flavours of the coffee beans</a:t>
            </a:r>
          </a:p>
          <a:p>
            <a:pPr>
              <a:buFont typeface="Arial" pitchFamily="34" charset="0"/>
              <a:buChar char="•"/>
            </a:pPr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World class flavours across the country</a:t>
            </a:r>
          </a:p>
          <a:p>
            <a:pPr>
              <a:buFont typeface="Arial" pitchFamily="34" charset="0"/>
              <a:buChar char="•"/>
            </a:pPr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Innovative recipe of the coffee</a:t>
            </a:r>
          </a:p>
          <a:p>
            <a:pPr>
              <a:buFont typeface="Arial" pitchFamily="34" charset="0"/>
              <a:buChar char="•"/>
            </a:pPr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Customer satisfaction and according to them.</a:t>
            </a:r>
            <a:endParaRPr lang="en-IN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240" y="346838"/>
            <a:ext cx="9601199" cy="1481962"/>
          </a:xfrm>
        </p:spPr>
        <p:txBody>
          <a:bodyPr>
            <a:noAutofit/>
          </a:bodyPr>
          <a:lstStyle/>
          <a:p>
            <a:r>
              <a:rPr lang="en-US" sz="4400" b="1" u="sng" dirty="0"/>
              <a:t>Problems </a:t>
            </a:r>
            <a:r>
              <a:rPr lang="en-US" sz="4400" b="1" u="sng" dirty="0" smtClean="0"/>
              <a:t>&amp; THREATS </a:t>
            </a:r>
            <a:r>
              <a:rPr lang="en-US" sz="4400" b="1" u="sng" dirty="0"/>
              <a:t>that may hamper the industry</a:t>
            </a:r>
            <a:endParaRPr lang="en-US" sz="4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814" y="1855789"/>
            <a:ext cx="4519506" cy="2807651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solidFill>
                  <a:srgbClr val="7030A0"/>
                </a:solidFill>
              </a:rPr>
              <a:t>Competitive rivalry- </a:t>
            </a:r>
            <a:r>
              <a:rPr lang="en-US" sz="2000" b="1" dirty="0" smtClean="0">
                <a:solidFill>
                  <a:schemeClr val="accent4"/>
                </a:solidFill>
              </a:rPr>
              <a:t>HIGH</a:t>
            </a:r>
          </a:p>
          <a:p>
            <a:r>
              <a:rPr lang="en-US" sz="2000" b="1" dirty="0" smtClean="0">
                <a:solidFill>
                  <a:srgbClr val="7030A0"/>
                </a:solidFill>
              </a:rPr>
              <a:t>Supplier’s power-</a:t>
            </a:r>
            <a:r>
              <a:rPr lang="en-US" sz="2000" b="1" dirty="0" smtClean="0">
                <a:solidFill>
                  <a:schemeClr val="accent4"/>
                </a:solidFill>
              </a:rPr>
              <a:t>LOW</a:t>
            </a:r>
          </a:p>
          <a:p>
            <a:r>
              <a:rPr lang="en-US" sz="2000" b="1" dirty="0" smtClean="0">
                <a:solidFill>
                  <a:srgbClr val="7030A0"/>
                </a:solidFill>
              </a:rPr>
              <a:t>Buyer’s power-</a:t>
            </a:r>
            <a:r>
              <a:rPr lang="en-US" sz="2000" b="1" dirty="0" smtClean="0">
                <a:solidFill>
                  <a:schemeClr val="accent4"/>
                </a:solidFill>
              </a:rPr>
              <a:t>MEDIUM</a:t>
            </a:r>
          </a:p>
          <a:p>
            <a:r>
              <a:rPr lang="en-US" sz="2000" b="1" dirty="0" smtClean="0">
                <a:solidFill>
                  <a:srgbClr val="7030A0"/>
                </a:solidFill>
              </a:rPr>
              <a:t>Threat of substation-</a:t>
            </a:r>
            <a:r>
              <a:rPr lang="en-US" sz="2000" b="1" dirty="0" smtClean="0">
                <a:solidFill>
                  <a:schemeClr val="accent4"/>
                </a:solidFill>
              </a:rPr>
              <a:t>LOW</a:t>
            </a:r>
          </a:p>
          <a:p>
            <a:r>
              <a:rPr lang="en-US" sz="2000" b="1" dirty="0" smtClean="0">
                <a:solidFill>
                  <a:srgbClr val="7030A0"/>
                </a:solidFill>
              </a:rPr>
              <a:t>Threat of new entry- </a:t>
            </a:r>
            <a:r>
              <a:rPr lang="en-US" sz="2000" b="1" dirty="0" smtClean="0">
                <a:solidFill>
                  <a:schemeClr val="accent4"/>
                </a:solidFill>
              </a:rPr>
              <a:t>LOW</a:t>
            </a:r>
            <a:endParaRPr lang="en-US" sz="2000" b="1" dirty="0">
              <a:solidFill>
                <a:schemeClr val="accent4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87240" y="2011680"/>
            <a:ext cx="53797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Quality </a:t>
            </a:r>
            <a:r>
              <a:rPr lang="en-IN" b="1" dirty="0" smtClean="0">
                <a:solidFill>
                  <a:srgbClr val="7030A0"/>
                </a:solidFill>
              </a:rPr>
              <a:t>of services : services should be of best quality.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Items in the menu: the items in the menu should be innovative.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Pricing: the prices should be minimal and best in the market.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Competition: there are so many competitors so you need to defeat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them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b="1" dirty="0" smtClean="0">
                <a:solidFill>
                  <a:srgbClr val="7030A0"/>
                </a:solidFill>
              </a:rPr>
              <a:t>Location: the location should be prime and attractive.</a:t>
            </a:r>
            <a:endParaRPr lang="en-IN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518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960" y="213360"/>
            <a:ext cx="8832042" cy="1320800"/>
          </a:xfrm>
        </p:spPr>
        <p:txBody>
          <a:bodyPr>
            <a:normAutofit fontScale="90000"/>
          </a:bodyPr>
          <a:lstStyle/>
          <a:p>
            <a:r>
              <a:rPr lang="en-US" b="1" i="1" u="sng" dirty="0" smtClean="0"/>
              <a:t>BUSINESS MODEL &amp; INVESTMENT REQUIRED</a:t>
            </a:r>
            <a:r>
              <a:rPr lang="en-US" b="1" i="1" u="sng" dirty="0"/>
              <a:t/>
            </a:r>
            <a:br>
              <a:rPr lang="en-US" b="1" i="1" u="sng" dirty="0"/>
            </a:br>
            <a:endParaRPr lang="en-US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7440" y="1249680"/>
            <a:ext cx="5654040" cy="4892040"/>
          </a:xfrm>
        </p:spPr>
        <p:txBody>
          <a:bodyPr numCol="3">
            <a:normAutofit/>
          </a:bodyPr>
          <a:lstStyle/>
          <a:p>
            <a:pPr algn="just">
              <a:buNone/>
            </a:pPr>
            <a:endParaRPr lang="en-US" sz="1400" b="1" dirty="0" smtClean="0">
              <a:solidFill>
                <a:srgbClr val="7030A0"/>
              </a:solidFill>
            </a:endParaRPr>
          </a:p>
          <a:p>
            <a:pPr algn="just"/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Strategic partners &amp;strategic activates</a:t>
            </a:r>
            <a:endParaRPr lang="en-US" sz="14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algn="just"/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Strategic </a:t>
            </a:r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resources&amp; </a:t>
            </a:r>
            <a:r>
              <a:rPr lang="en-US" sz="1400" dirty="0">
                <a:solidFill>
                  <a:srgbClr val="7030A0"/>
                </a:solidFill>
                <a:latin typeface="Arial Black" pitchFamily="34" charset="0"/>
              </a:rPr>
              <a:t>Value </a:t>
            </a:r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propositions</a:t>
            </a:r>
            <a:endParaRPr lang="en-US" sz="1400" dirty="0">
              <a:solidFill>
                <a:srgbClr val="7030A0"/>
              </a:solidFill>
              <a:latin typeface="Arial Black" pitchFamily="34" charset="0"/>
            </a:endParaRPr>
          </a:p>
          <a:p>
            <a:pPr algn="just"/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Channels &amp;Consumer </a:t>
            </a:r>
            <a:r>
              <a:rPr lang="en-US" sz="1400" dirty="0" smtClean="0">
                <a:solidFill>
                  <a:srgbClr val="7030A0"/>
                </a:solidFill>
                <a:latin typeface="Arial Black" pitchFamily="34" charset="0"/>
              </a:rPr>
              <a:t>segmentation-</a:t>
            </a:r>
            <a:endParaRPr lang="en-US" sz="1400" dirty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US" sz="1400" dirty="0">
                <a:solidFill>
                  <a:srgbClr val="7030A0"/>
                </a:solidFill>
                <a:latin typeface="Arial Black" pitchFamily="34" charset="0"/>
              </a:rPr>
              <a:t>Cost structure</a:t>
            </a:r>
            <a:endParaRPr lang="en-GB" sz="1400" dirty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US" sz="1400" dirty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Service cost 45%</a:t>
            </a:r>
            <a:endParaRPr lang="en-GB" sz="1400" dirty="0">
              <a:solidFill>
                <a:schemeClr val="accent4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en-US" sz="1400" dirty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Coffee cost 20%</a:t>
            </a:r>
            <a:endParaRPr lang="en-GB" sz="1400" dirty="0">
              <a:solidFill>
                <a:schemeClr val="accent4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en-US" sz="1400" dirty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Tax cost 35</a:t>
            </a:r>
            <a:r>
              <a:rPr lang="en-US" sz="14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%</a:t>
            </a:r>
            <a:endParaRPr lang="en-US" sz="1400" dirty="0">
              <a:solidFill>
                <a:srgbClr val="7030A0"/>
              </a:solidFill>
              <a:latin typeface="Arial Black" pitchFamily="34" charset="0"/>
            </a:endParaRPr>
          </a:p>
          <a:p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E94B0A3-48EB-4E22-8259-BD9E0F432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0" y="977720"/>
            <a:ext cx="3586079" cy="37771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868681"/>
            <a:ext cx="63703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>
                <a:solidFill>
                  <a:srgbClr val="7030A0"/>
                </a:solidFill>
              </a:rPr>
              <a:t>Future plans for the successful business operation: retail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space, equipment, inventory and supply needs, labour, etc.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these need to be focussed.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Source identification of revenue: the sources need to be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identified to generate a better revenue in future.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Customer base intention: the sources and the plans should be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totally based upon the customer demand and requirements.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Products: the products should be of better quality and of best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type which is innovative and unique in the market.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Financing details: breakeven analysis, income statements,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balance sheet and cash flow projections.</a:t>
            </a:r>
            <a:endParaRPr lang="en-IN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005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C.S.F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5574" y="1310640"/>
            <a:ext cx="4108026" cy="4709160"/>
          </a:xfrm>
        </p:spPr>
        <p:txBody>
          <a:bodyPr>
            <a:normAutofit/>
          </a:bodyPr>
          <a:lstStyle/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Success factor for the shop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Product factor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Customer factors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Employee factor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Marketing factor</a:t>
            </a:r>
          </a:p>
          <a:p>
            <a:r>
              <a:rPr lang="en-US" b="1" dirty="0">
                <a:solidFill>
                  <a:srgbClr val="7030A0"/>
                </a:solidFill>
              </a:rPr>
              <a:t>Revenue streams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US" b="1" dirty="0">
                <a:solidFill>
                  <a:srgbClr val="7030A0"/>
                </a:solidFill>
              </a:rPr>
              <a:t>Coffee 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US" b="1" dirty="0">
                <a:solidFill>
                  <a:srgbClr val="7030A0"/>
                </a:solidFill>
              </a:rPr>
              <a:t>Hot Beverages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US" b="1" dirty="0">
                <a:solidFill>
                  <a:srgbClr val="7030A0"/>
                </a:solidFill>
              </a:rPr>
              <a:t>Cold coffee with chocolate </a:t>
            </a:r>
            <a:endParaRPr lang="en-GB" b="1" dirty="0">
              <a:solidFill>
                <a:srgbClr val="7030A0"/>
              </a:solidFill>
            </a:endParaRPr>
          </a:p>
          <a:p>
            <a:pPr algn="just"/>
            <a:endParaRPr lang="en-US" b="1" dirty="0">
              <a:solidFill>
                <a:srgbClr val="7030A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FFCCA32-3DF8-4729-B056-10B7DC040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6280" y="1790401"/>
            <a:ext cx="3855720" cy="27511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361" y="1310640"/>
            <a:ext cx="51511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>
                <a:solidFill>
                  <a:srgbClr val="7030A0"/>
                </a:solidFill>
              </a:rPr>
              <a:t>Stability: the business should be stable for a period of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time.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Profits: the profits should be more than the investment.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Customer satisfaction: the customer’s demands and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requirements should be fulfilled to satisfy.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Successful relationships: the relationship with suppliers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should also be maintained.</a:t>
            </a:r>
          </a:p>
          <a:p>
            <a:endParaRPr lang="en-IN" b="1" dirty="0" smtClean="0">
              <a:solidFill>
                <a:srgbClr val="7030A0"/>
              </a:solidFill>
            </a:endParaRPr>
          </a:p>
          <a:p>
            <a:r>
              <a:rPr lang="en-IN" b="1" dirty="0" smtClean="0">
                <a:solidFill>
                  <a:srgbClr val="7030A0"/>
                </a:solidFill>
              </a:rPr>
              <a:t>Proper investments: the money should be invested at</a:t>
            </a:r>
          </a:p>
          <a:p>
            <a:r>
              <a:rPr lang="en-IN" b="1" dirty="0" smtClean="0">
                <a:solidFill>
                  <a:srgbClr val="7030A0"/>
                </a:solidFill>
              </a:rPr>
              <a:t>proper place and where it will be fruitful.</a:t>
            </a:r>
            <a:endParaRPr lang="en-IN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189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Financial requirement and the way it would be refunded 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5814" y="2145349"/>
            <a:ext cx="2812626" cy="3880773"/>
          </a:xfrm>
        </p:spPr>
        <p:txBody>
          <a:bodyPr>
            <a:norm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</a:rPr>
              <a:t>Percentage of share would be sold to the inventors </a:t>
            </a:r>
          </a:p>
          <a:p>
            <a:pPr algn="just"/>
            <a:r>
              <a:rPr lang="en-US" b="1" dirty="0" smtClean="0">
                <a:solidFill>
                  <a:srgbClr val="0070C0"/>
                </a:solidFill>
              </a:rPr>
              <a:t>Profit would be shared for until becoming  self financed </a:t>
            </a:r>
          </a:p>
          <a:p>
            <a:pPr algn="just"/>
            <a:r>
              <a:rPr lang="en-US" b="1" dirty="0" smtClean="0">
                <a:solidFill>
                  <a:schemeClr val="accent4"/>
                </a:solidFill>
              </a:rPr>
              <a:t>Expected to become self financed within 12-18 months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2440" y="1737360"/>
            <a:ext cx="673608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The basic cost of lease and other insurance costs around:</a:t>
            </a: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FF0000"/>
                </a:solidFill>
              </a:rPr>
              <a:t>20,000 GBP</a:t>
            </a:r>
            <a:endParaRPr lang="en-IN" sz="20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IN" sz="20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The cost of its physical leasing space and fittings costs</a:t>
            </a: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around: </a:t>
            </a:r>
            <a:r>
              <a:rPr lang="en-IN" sz="2000" b="1" dirty="0" smtClean="0">
                <a:solidFill>
                  <a:srgbClr val="FF0000"/>
                </a:solidFill>
              </a:rPr>
              <a:t>10,000GBP</a:t>
            </a:r>
            <a:endParaRPr lang="en-IN" sz="20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IN" sz="20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The cost of coffee machines and equipment costs around:</a:t>
            </a: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FF0000"/>
                </a:solidFill>
              </a:rPr>
              <a:t>22,000GBP</a:t>
            </a:r>
            <a:endParaRPr lang="en-IN" sz="20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IN" sz="20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The cost of the raw materials costs around: </a:t>
            </a:r>
            <a:r>
              <a:rPr lang="en-IN" sz="2000" b="1" dirty="0" smtClean="0">
                <a:solidFill>
                  <a:srgbClr val="FF0000"/>
                </a:solidFill>
              </a:rPr>
              <a:t>5000GBP</a:t>
            </a:r>
            <a:endParaRPr lang="en-IN" sz="20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IN" sz="20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The grand total of all the investment leads </a:t>
            </a:r>
            <a:r>
              <a:rPr lang="en-IN" sz="2000" b="1" dirty="0" smtClean="0">
                <a:solidFill>
                  <a:srgbClr val="7030A0"/>
                </a:solidFill>
              </a:rPr>
              <a:t>to</a:t>
            </a:r>
            <a:endParaRPr lang="en-IN" sz="20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IN" sz="2000" b="1" dirty="0" smtClean="0">
                <a:solidFill>
                  <a:srgbClr val="7030A0"/>
                </a:solidFill>
              </a:rPr>
              <a:t>AROUND </a:t>
            </a:r>
            <a:r>
              <a:rPr lang="en-IN" sz="2000" b="1" dirty="0" smtClean="0">
                <a:solidFill>
                  <a:srgbClr val="FF0000"/>
                </a:solidFill>
              </a:rPr>
              <a:t>60,000GBP</a:t>
            </a:r>
            <a:endParaRPr lang="en-IN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991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Possible growth of the business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24001"/>
            <a:ext cx="6507480" cy="4517362"/>
          </a:xfrm>
        </p:spPr>
        <p:txBody>
          <a:bodyPr numCol="1">
            <a:normAutofit/>
          </a:bodyPr>
          <a:lstStyle/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Coffee is considered to be highly consumable product according to Haley. After water and tea it is considered to be consumed most in all around the </a:t>
            </a:r>
            <a:r>
              <a:rPr lang="en-US" b="1" dirty="0" smtClean="0">
                <a:solidFill>
                  <a:srgbClr val="7030A0"/>
                </a:solidFill>
              </a:rPr>
              <a:t>world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BY </a:t>
            </a:r>
            <a:r>
              <a:rPr lang="en-US" b="1" dirty="0" smtClean="0">
                <a:solidFill>
                  <a:srgbClr val="FF0000"/>
                </a:solidFill>
              </a:rPr>
              <a:t>2020</a:t>
            </a:r>
            <a:r>
              <a:rPr lang="en-US" b="1" dirty="0" smtClean="0">
                <a:solidFill>
                  <a:srgbClr val="7030A0"/>
                </a:solidFill>
              </a:rPr>
              <a:t> its going to be most consumable product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Rise of </a:t>
            </a:r>
            <a:r>
              <a:rPr lang="en-US" b="1" dirty="0" smtClean="0">
                <a:solidFill>
                  <a:srgbClr val="FF0000"/>
                </a:solidFill>
              </a:rPr>
              <a:t>7.3%</a:t>
            </a:r>
            <a:endParaRPr lang="en-US" b="1" dirty="0" smtClean="0">
              <a:solidFill>
                <a:srgbClr val="FF0000"/>
              </a:solidFill>
            </a:endParaRP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Coffee </a:t>
            </a:r>
            <a:r>
              <a:rPr lang="en-US" b="1" dirty="0" smtClean="0">
                <a:solidFill>
                  <a:srgbClr val="7030A0"/>
                </a:solidFill>
              </a:rPr>
              <a:t>exporting alone is a </a:t>
            </a:r>
            <a:r>
              <a:rPr lang="en-US" b="1" dirty="0" smtClean="0">
                <a:solidFill>
                  <a:srgbClr val="FF0000"/>
                </a:solidFill>
              </a:rPr>
              <a:t>20 billion dollar </a:t>
            </a:r>
            <a:r>
              <a:rPr lang="en-US" b="1" dirty="0" smtClean="0">
                <a:solidFill>
                  <a:srgbClr val="7030A0"/>
                </a:solidFill>
              </a:rPr>
              <a:t>industry </a:t>
            </a:r>
            <a:r>
              <a:rPr lang="en-US" b="1" dirty="0" err="1" smtClean="0">
                <a:solidFill>
                  <a:srgbClr val="7030A0"/>
                </a:solidFill>
              </a:rPr>
              <a:t>Uk’s</a:t>
            </a:r>
            <a:r>
              <a:rPr lang="en-US" b="1" dirty="0" smtClean="0">
                <a:solidFill>
                  <a:srgbClr val="7030A0"/>
                </a:solidFill>
              </a:rPr>
              <a:t> coffee market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smtClean="0">
                <a:solidFill>
                  <a:srgbClr val="7030A0"/>
                </a:solidFill>
              </a:rPr>
              <a:t>growth last year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This optimistic scenario shows that the company can grow by </a:t>
            </a:r>
            <a:r>
              <a:rPr lang="en-US" b="1" dirty="0" smtClean="0">
                <a:solidFill>
                  <a:srgbClr val="FF0000"/>
                </a:solidFill>
              </a:rPr>
              <a:t>10 percent </a:t>
            </a:r>
            <a:r>
              <a:rPr lang="en-US" b="1" dirty="0" smtClean="0">
                <a:solidFill>
                  <a:srgbClr val="7030A0"/>
                </a:solidFill>
              </a:rPr>
              <a:t>within a year  </a:t>
            </a:r>
          </a:p>
          <a:p>
            <a:pPr algn="just"/>
            <a:r>
              <a:rPr lang="en-US" b="1" dirty="0" smtClean="0">
                <a:solidFill>
                  <a:srgbClr val="7030A0"/>
                </a:solidFill>
              </a:rPr>
              <a:t>It is expected that within a year it would be able to gain </a:t>
            </a:r>
            <a:r>
              <a:rPr lang="en-US" b="1" dirty="0" smtClean="0">
                <a:solidFill>
                  <a:srgbClr val="FF0000"/>
                </a:solidFill>
              </a:rPr>
              <a:t>20 percent </a:t>
            </a:r>
            <a:r>
              <a:rPr lang="en-US" b="1" dirty="0" smtClean="0">
                <a:solidFill>
                  <a:srgbClr val="7030A0"/>
                </a:solidFill>
              </a:rPr>
              <a:t>of market share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B584C6B-65C6-4C72-B4E0-D2121BA929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842" y="1942149"/>
            <a:ext cx="4357685" cy="397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85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65760"/>
            <a:ext cx="8596668" cy="411480"/>
          </a:xfrm>
        </p:spPr>
        <p:txBody>
          <a:bodyPr>
            <a:normAutofit fontScale="90000"/>
          </a:bodyPr>
          <a:lstStyle/>
          <a:p>
            <a:r>
              <a:rPr lang="en-IN" dirty="0" smtClean="0"/>
              <a:t>SCALABILITY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20" y="1402080"/>
            <a:ext cx="10119360" cy="5257799"/>
          </a:xfrm>
        </p:spPr>
        <p:txBody>
          <a:bodyPr>
            <a:noAutofit/>
          </a:bodyPr>
          <a:lstStyle/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Beyond the initial development costs, the enterprise should not</a:t>
            </a: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have any production or distribution costs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.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Starting with a scalable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idea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Focussing on a wide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picture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Continuous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improvement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Starting with the minimum viable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product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Developing a scalable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formula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Adopting the right strategy for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funding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Outside resources network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maintenance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Client </a:t>
            </a:r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satisfaction</a:t>
            </a:r>
            <a:endParaRPr lang="en-IN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en-IN" sz="2000" b="1" dirty="0" smtClean="0">
                <a:solidFill>
                  <a:srgbClr val="7030A0"/>
                </a:solidFill>
                <a:latin typeface="Arial Black" pitchFamily="34" charset="0"/>
              </a:rPr>
              <a:t>Organisation culture cultivation.</a:t>
            </a:r>
            <a:endParaRPr lang="en-IN" sz="2000" b="1" dirty="0">
              <a:solidFill>
                <a:srgbClr val="7030A0"/>
              </a:solidFill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02920"/>
            <a:ext cx="8596668" cy="1427480"/>
          </a:xfrm>
        </p:spPr>
        <p:txBody>
          <a:bodyPr>
            <a:normAutofit/>
          </a:bodyPr>
          <a:lstStyle/>
          <a:p>
            <a:r>
              <a:rPr lang="en-US" b="1" dirty="0" smtClean="0"/>
              <a:t>Conclusion &amp;</a:t>
            </a:r>
            <a:br>
              <a:rPr lang="en-US" b="1" dirty="0" smtClean="0"/>
            </a:br>
            <a:r>
              <a:rPr lang="en-US" b="1" dirty="0" smtClean="0"/>
              <a:t>Implementation </a:t>
            </a:r>
            <a:r>
              <a:rPr lang="en-US" b="1" dirty="0"/>
              <a:t>of the </a:t>
            </a:r>
            <a:r>
              <a:rPr lang="en-US" b="1" dirty="0" smtClean="0"/>
              <a:t>business </a:t>
            </a:r>
            <a:r>
              <a:rPr lang="en-US" b="1" dirty="0" smtClean="0"/>
              <a:t>&amp;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98320"/>
            <a:ext cx="6858000" cy="4221480"/>
          </a:xfrm>
        </p:spPr>
        <p:txBody>
          <a:bodyPr numCol="1">
            <a:noAutofit/>
          </a:bodyPr>
          <a:lstStyle/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Proper planning: budgeting and requirement analysis.</a:t>
            </a:r>
          </a:p>
          <a:p>
            <a:pPr algn="just"/>
            <a:endParaRPr lang="en-IN" b="1" dirty="0" smtClean="0">
              <a:solidFill>
                <a:srgbClr val="0070C0"/>
              </a:solidFill>
              <a:latin typeface="+mj-lt"/>
            </a:endParaRP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Implementation: implementing the planned strategy.</a:t>
            </a:r>
          </a:p>
          <a:p>
            <a:pPr algn="just"/>
            <a:endParaRPr lang="en-IN" b="1" dirty="0" smtClean="0">
              <a:solidFill>
                <a:srgbClr val="0070C0"/>
              </a:solidFill>
              <a:latin typeface="+mj-lt"/>
            </a:endParaRP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Maintenance: to maintain the business and make it</a:t>
            </a: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scalable and profitable.</a:t>
            </a:r>
          </a:p>
          <a:p>
            <a:pPr algn="just"/>
            <a:endParaRPr lang="en-IN" b="1" dirty="0" smtClean="0">
              <a:solidFill>
                <a:srgbClr val="0070C0"/>
              </a:solidFill>
              <a:latin typeface="+mj-lt"/>
            </a:endParaRP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Customer trust and satisfaction: fulfilling customer</a:t>
            </a: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needs and requirements.</a:t>
            </a:r>
          </a:p>
          <a:p>
            <a:pPr algn="just"/>
            <a:endParaRPr lang="en-IN" b="1" dirty="0" smtClean="0">
              <a:solidFill>
                <a:srgbClr val="0070C0"/>
              </a:solidFill>
              <a:latin typeface="+mj-lt"/>
            </a:endParaRP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Relationships: maintaining good relationships with</a:t>
            </a:r>
          </a:p>
          <a:p>
            <a:pPr algn="just"/>
            <a:r>
              <a:rPr lang="en-IN" b="1" dirty="0" smtClean="0">
                <a:solidFill>
                  <a:srgbClr val="0070C0"/>
                </a:solidFill>
                <a:latin typeface="+mj-lt"/>
              </a:rPr>
              <a:t>suppliers and in the market.</a:t>
            </a:r>
            <a:endParaRPr lang="en-US" b="1" dirty="0" smtClean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732E01A-68E7-4DCF-97F7-A13CCC662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6298" y="1915293"/>
            <a:ext cx="5106352" cy="397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536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5894" y="0"/>
            <a:ext cx="8596668" cy="1320800"/>
          </a:xfrm>
        </p:spPr>
        <p:txBody>
          <a:bodyPr/>
          <a:lstStyle/>
          <a:p>
            <a:r>
              <a:rPr lang="en-US" b="1" dirty="0"/>
              <a:t>Reference List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036320"/>
            <a:ext cx="10310706" cy="5005043"/>
          </a:xfrm>
        </p:spPr>
        <p:txBody>
          <a:bodyPr>
            <a:noAutofit/>
          </a:bodyPr>
          <a:lstStyle/>
          <a:p>
            <a:r>
              <a:rPr lang="en-GB" sz="1400" b="1" dirty="0" smtClean="0">
                <a:solidFill>
                  <a:srgbClr val="7030A0"/>
                </a:solidFill>
              </a:rPr>
              <a:t>Prima, E. R. (2016). </a:t>
            </a:r>
            <a:r>
              <a:rPr lang="en-GB" sz="1400" b="1" dirty="0" err="1" smtClean="0">
                <a:solidFill>
                  <a:srgbClr val="7030A0"/>
                </a:solidFill>
              </a:rPr>
              <a:t>Perancangan</a:t>
            </a:r>
            <a:r>
              <a:rPr lang="en-GB" sz="1400" b="1" dirty="0" smtClean="0">
                <a:solidFill>
                  <a:srgbClr val="7030A0"/>
                </a:solidFill>
              </a:rPr>
              <a:t> Interior Barbershop, Store </a:t>
            </a:r>
            <a:r>
              <a:rPr lang="en-GB" sz="1400" b="1" dirty="0" err="1" smtClean="0">
                <a:solidFill>
                  <a:srgbClr val="7030A0"/>
                </a:solidFill>
              </a:rPr>
              <a:t>dan</a:t>
            </a:r>
            <a:r>
              <a:rPr lang="en-GB" sz="1400" b="1" dirty="0" smtClean="0">
                <a:solidFill>
                  <a:srgbClr val="7030A0"/>
                </a:solidFill>
              </a:rPr>
              <a:t> Coffee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Shop, Barber Pop </a:t>
            </a:r>
            <a:r>
              <a:rPr lang="en-GB" sz="1400" b="1" dirty="0" err="1" smtClean="0">
                <a:solidFill>
                  <a:srgbClr val="7030A0"/>
                </a:solidFill>
              </a:rPr>
              <a:t>Denpasar</a:t>
            </a:r>
            <a:r>
              <a:rPr lang="en-GB" sz="1400" b="1" dirty="0" smtClean="0">
                <a:solidFill>
                  <a:srgbClr val="7030A0"/>
                </a:solidFill>
              </a:rPr>
              <a:t> Bali (Doctoral dissertation, </a:t>
            </a:r>
            <a:r>
              <a:rPr lang="en-GB" sz="1400" b="1" dirty="0" err="1" smtClean="0">
                <a:solidFill>
                  <a:srgbClr val="7030A0"/>
                </a:solidFill>
              </a:rPr>
              <a:t>Institut</a:t>
            </a:r>
            <a:r>
              <a:rPr lang="en-GB" sz="1400" b="1" dirty="0" smtClean="0">
                <a:solidFill>
                  <a:srgbClr val="7030A0"/>
                </a:solidFill>
              </a:rPr>
              <a:t> </a:t>
            </a:r>
            <a:r>
              <a:rPr lang="en-GB" sz="1400" b="1" dirty="0" err="1" smtClean="0">
                <a:solidFill>
                  <a:srgbClr val="7030A0"/>
                </a:solidFill>
              </a:rPr>
              <a:t>Seni</a:t>
            </a:r>
            <a:endParaRPr lang="en-GB" sz="1400" b="1" dirty="0" smtClean="0">
              <a:solidFill>
                <a:srgbClr val="7030A0"/>
              </a:solidFill>
            </a:endParaRPr>
          </a:p>
          <a:p>
            <a:r>
              <a:rPr lang="en-GB" sz="1400" b="1" dirty="0" smtClean="0">
                <a:solidFill>
                  <a:srgbClr val="7030A0"/>
                </a:solidFill>
              </a:rPr>
              <a:t>Indonesia Yogyakarta).</a:t>
            </a:r>
          </a:p>
          <a:p>
            <a:endParaRPr lang="en-GB" sz="1400" b="1" dirty="0" smtClean="0">
              <a:solidFill>
                <a:srgbClr val="7030A0"/>
              </a:solidFill>
            </a:endParaRPr>
          </a:p>
          <a:p>
            <a:r>
              <a:rPr lang="en-GB" sz="1400" b="1" dirty="0" smtClean="0">
                <a:solidFill>
                  <a:srgbClr val="7030A0"/>
                </a:solidFill>
              </a:rPr>
              <a:t>Kim, S. H., Kim, M., &amp; Holland, S. (2017). How Customer Personality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Traits Influence Brand Loyalty in the Coffee Shop Industry: The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Moderating Role of Business Types. International Journal of Hospitality &amp;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Tourism Administration, 1-25.</a:t>
            </a:r>
          </a:p>
          <a:p>
            <a:endParaRPr lang="en-GB" sz="1400" b="1" dirty="0" smtClean="0">
              <a:solidFill>
                <a:srgbClr val="7030A0"/>
              </a:solidFill>
            </a:endParaRPr>
          </a:p>
          <a:p>
            <a:r>
              <a:rPr lang="en-GB" sz="1400" b="1" dirty="0" err="1" smtClean="0">
                <a:solidFill>
                  <a:srgbClr val="7030A0"/>
                </a:solidFill>
              </a:rPr>
              <a:t>Resheff</a:t>
            </a:r>
            <a:r>
              <a:rPr lang="en-GB" sz="1400" b="1" dirty="0" smtClean="0">
                <a:solidFill>
                  <a:srgbClr val="7030A0"/>
                </a:solidFill>
              </a:rPr>
              <a:t>, Y. S., &amp; </a:t>
            </a:r>
            <a:r>
              <a:rPr lang="en-GB" sz="1400" b="1" dirty="0" err="1" smtClean="0">
                <a:solidFill>
                  <a:srgbClr val="7030A0"/>
                </a:solidFill>
              </a:rPr>
              <a:t>Shahar</a:t>
            </a:r>
            <a:r>
              <a:rPr lang="en-GB" sz="1400" b="1" dirty="0" smtClean="0">
                <a:solidFill>
                  <a:srgbClr val="7030A0"/>
                </a:solidFill>
              </a:rPr>
              <a:t>, M. (2018). A Statistical Approach to Inferring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Business Locations Based on Purchase </a:t>
            </a:r>
            <a:r>
              <a:rPr lang="en-GB" sz="1400" b="1" dirty="0" err="1" smtClean="0">
                <a:solidFill>
                  <a:srgbClr val="7030A0"/>
                </a:solidFill>
              </a:rPr>
              <a:t>Behavior</a:t>
            </a:r>
            <a:r>
              <a:rPr lang="en-GB" sz="1400" b="1" dirty="0" smtClean="0">
                <a:solidFill>
                  <a:srgbClr val="7030A0"/>
                </a:solidFill>
              </a:rPr>
              <a:t>. </a:t>
            </a:r>
            <a:r>
              <a:rPr lang="en-GB" sz="1400" b="1" dirty="0" err="1" smtClean="0">
                <a:solidFill>
                  <a:srgbClr val="7030A0"/>
                </a:solidFill>
              </a:rPr>
              <a:t>arXiv</a:t>
            </a:r>
            <a:r>
              <a:rPr lang="en-GB" sz="1400" b="1" dirty="0" smtClean="0">
                <a:solidFill>
                  <a:srgbClr val="7030A0"/>
                </a:solidFill>
              </a:rPr>
              <a:t> preprint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arXiv:1807.05834.</a:t>
            </a:r>
          </a:p>
          <a:p>
            <a:endParaRPr lang="en-GB" sz="1400" b="1" dirty="0" smtClean="0">
              <a:solidFill>
                <a:srgbClr val="7030A0"/>
              </a:solidFill>
            </a:endParaRPr>
          </a:p>
          <a:p>
            <a:r>
              <a:rPr lang="en-GB" sz="1400" b="1" dirty="0" err="1" smtClean="0">
                <a:solidFill>
                  <a:srgbClr val="7030A0"/>
                </a:solidFill>
              </a:rPr>
              <a:t>Loftfield</a:t>
            </a:r>
            <a:r>
              <a:rPr lang="en-GB" sz="1400" b="1" dirty="0" smtClean="0">
                <a:solidFill>
                  <a:srgbClr val="7030A0"/>
                </a:solidFill>
              </a:rPr>
              <a:t>, E., Freedman, N. D., Dodd, K. W., </a:t>
            </a:r>
            <a:r>
              <a:rPr lang="en-GB" sz="1400" b="1" dirty="0" err="1" smtClean="0">
                <a:solidFill>
                  <a:srgbClr val="7030A0"/>
                </a:solidFill>
              </a:rPr>
              <a:t>Vogtmann</a:t>
            </a:r>
            <a:r>
              <a:rPr lang="en-GB" sz="1400" b="1" dirty="0" smtClean="0">
                <a:solidFill>
                  <a:srgbClr val="7030A0"/>
                </a:solidFill>
              </a:rPr>
              <a:t>, E., Xiao, Q.,</a:t>
            </a:r>
          </a:p>
          <a:p>
            <a:r>
              <a:rPr lang="en-GB" sz="1400" b="1" dirty="0" err="1" smtClean="0">
                <a:solidFill>
                  <a:srgbClr val="7030A0"/>
                </a:solidFill>
              </a:rPr>
              <a:t>Sinha</a:t>
            </a:r>
            <a:r>
              <a:rPr lang="en-GB" sz="1400" b="1" dirty="0" smtClean="0">
                <a:solidFill>
                  <a:srgbClr val="7030A0"/>
                </a:solidFill>
              </a:rPr>
              <a:t>, R., &amp; </a:t>
            </a:r>
            <a:r>
              <a:rPr lang="en-GB" sz="1400" b="1" dirty="0" err="1" smtClean="0">
                <a:solidFill>
                  <a:srgbClr val="7030A0"/>
                </a:solidFill>
              </a:rPr>
              <a:t>Graubard</a:t>
            </a:r>
            <a:r>
              <a:rPr lang="en-GB" sz="1400" b="1" dirty="0" smtClean="0">
                <a:solidFill>
                  <a:srgbClr val="7030A0"/>
                </a:solidFill>
              </a:rPr>
              <a:t>, B. I. (2016). Coffee Drinking Is Widespread in the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United States, but Usual Intake Varies by Key Demographic and Lifestyle</a:t>
            </a:r>
          </a:p>
          <a:p>
            <a:r>
              <a:rPr lang="en-GB" sz="1400" b="1" dirty="0" smtClean="0">
                <a:solidFill>
                  <a:srgbClr val="7030A0"/>
                </a:solidFill>
              </a:rPr>
              <a:t>Factors–3. The Journal of nutrition, 146(9), 1762-1768.</a:t>
            </a:r>
            <a:endParaRPr lang="en-GB" sz="1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00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223</TotalTime>
  <Words>1080</Words>
  <Application>Microsoft Office PowerPoint</Application>
  <PresentationFormat>Custom</PresentationFormat>
  <Paragraphs>198</Paragraphs>
  <Slides>12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Building  Coffee house in West London</vt:lpstr>
      <vt:lpstr> CONTENTS</vt:lpstr>
      <vt:lpstr>INTRODUCTION &amp; BACKGROUND </vt:lpstr>
      <vt:lpstr>MISSION &amp; VISION</vt:lpstr>
      <vt:lpstr>Problems &amp; THREATS that may hamper the industry</vt:lpstr>
      <vt:lpstr>BUSINESS MODEL &amp; INVESTMENT REQUIRED </vt:lpstr>
      <vt:lpstr>C.S.F </vt:lpstr>
      <vt:lpstr>Financial requirement and the way it would be refunded  </vt:lpstr>
      <vt:lpstr>Possible growth of the business </vt:lpstr>
      <vt:lpstr>SCALABILITY</vt:lpstr>
      <vt:lpstr>Conclusion &amp; Implementation of the business &amp;</vt:lpstr>
      <vt:lpstr>Reference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coffee shop in West London</dc:title>
  <dc:creator>Karan Behera</dc:creator>
  <cp:lastModifiedBy>Windows User</cp:lastModifiedBy>
  <cp:revision>34</cp:revision>
  <dcterms:created xsi:type="dcterms:W3CDTF">2018-08-15T16:02:59Z</dcterms:created>
  <dcterms:modified xsi:type="dcterms:W3CDTF">2018-08-22T14:53:47Z</dcterms:modified>
</cp:coreProperties>
</file>