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32918400" cy="43891200"/>
  <p:notesSz cx="6858000" cy="9144000"/>
  <p:embeddedFontLst>
    <p:embeddedFont>
      <p:font typeface="Arimo" panose="020B0604020202020204" charset="0"/>
      <p:regular r:id="rId4"/>
    </p:embeddedFont>
    <p:embeddedFont>
      <p:font typeface="Montserrat Bold"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1"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778" autoAdjust="0"/>
  </p:normalViewPr>
  <p:slideViewPr>
    <p:cSldViewPr>
      <p:cViewPr>
        <p:scale>
          <a:sx n="20" d="100"/>
          <a:sy n="20" d="100"/>
        </p:scale>
        <p:origin x="1690" y="10"/>
      </p:cViewPr>
      <p:guideLst>
        <p:guide orient="horz" pos="2161"/>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15.02.2026</a:t>
            </a:fld>
            <a:endParaRPr lang="cs-CZ"/>
          </a:p>
        </p:txBody>
      </p:sp>
      <p:sp>
        <p:nvSpPr>
          <p:cNvPr id="4" name="Slide Image Placeholder 3"/>
          <p:cNvSpPr>
            <a:spLocks noGrp="1" noRot="1" noChangeAspect="1"/>
          </p:cNvSpPr>
          <p:nvPr>
            <p:ph type="sldImg" idx="2"/>
          </p:nvPr>
        </p:nvSpPr>
        <p:spPr>
          <a:xfrm>
            <a:off x="3609975" y="512763"/>
            <a:ext cx="192405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3609975" y="512763"/>
            <a:ext cx="19240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name of my poster is the following: Emotional Intelligence Begins Within: How Self-Awareness Shapes Academic Success.</a:t>
            </a:r>
          </a:p>
          <a:p>
            <a:endParaRPr lang="en-US" dirty="0"/>
          </a:p>
          <a:p>
            <a:r>
              <a:rPr lang="en-US" dirty="0"/>
              <a:t>It is informed by the quote that was given by Daniel Goleman which states that when we are not in touch with our emotions, we are not in touch with the emotions of other people. This concept is quite applicable within academic settings since students are under constant pressure, have difficulties in collaboration, and are emotionally sensitive to feedback.</a:t>
            </a:r>
          </a:p>
          <a:p>
            <a:endParaRPr lang="en-US" dirty="0"/>
          </a:p>
          <a:p>
            <a:r>
              <a:rPr lang="en-US" dirty="0"/>
              <a:t>There are three aspects that I investigate in this poster, namely, how emotional intelligence may be cultivated, how I personally handle my emotions as a student, and what tactics may lead to academic success when I address my emotional intelligence issues.</a:t>
            </a:r>
          </a:p>
          <a:p>
            <a:endParaRPr lang="en-US" dirty="0"/>
          </a:p>
          <a:p>
            <a:r>
              <a:rPr lang="en-US" dirty="0"/>
              <a:t>INTRODUCTION SECTION</a:t>
            </a:r>
          </a:p>
          <a:p>
            <a:endParaRPr lang="en-US" dirty="0"/>
          </a:p>
          <a:p>
            <a:r>
              <a:rPr lang="en-US" dirty="0"/>
              <a:t>Emotional intelligence is the act of being able to identify, comprehend and manage emotions in other people and ourselves. Goleman and Mayer Salovey, in their research, identifies self-awareness as the foundation of emotional intelligence since it is the one that determines empathy, communication, and decision-making.</a:t>
            </a:r>
          </a:p>
          <a:p>
            <a:endParaRPr lang="en-US" dirty="0"/>
          </a:p>
          <a:p>
            <a:r>
              <a:rPr lang="en-US" dirty="0"/>
              <a:t>Students of various generations study on the same level of higher education today. As an example, Generation Z students feel quite comfortable with online communication and tend to be under more stress, whereas mature students can be more resilient but do not prefer online communications. Such generational differences have an impact on emotional </a:t>
            </a:r>
            <a:r>
              <a:rPr lang="en-US" dirty="0" err="1"/>
              <a:t>behaviour</a:t>
            </a:r>
            <a:r>
              <a:rPr lang="en-US" dirty="0"/>
              <a:t> and teamwork.</a:t>
            </a:r>
          </a:p>
          <a:p>
            <a:endParaRPr lang="en-US" dirty="0"/>
          </a:p>
          <a:p>
            <a:r>
              <a:rPr lang="en-US" dirty="0"/>
              <a:t>Consequently, emotional intelligence is not just a psychological ability but a tool that can be used in enhancing academic achievements and equipping in the workplace.</a:t>
            </a:r>
          </a:p>
          <a:p>
            <a:endParaRPr lang="en-US" dirty="0"/>
          </a:p>
          <a:p>
            <a:r>
              <a:rPr lang="en-US" dirty="0"/>
              <a:t>METHOD SECTION</a:t>
            </a:r>
          </a:p>
          <a:p>
            <a:endParaRPr lang="en-US" dirty="0"/>
          </a:p>
          <a:p>
            <a:r>
              <a:rPr lang="en-US" dirty="0"/>
              <a:t>I applied a systematic research method in order to create this poster.</a:t>
            </a:r>
          </a:p>
          <a:p>
            <a:r>
              <a:rPr lang="en-US" dirty="0"/>
              <a:t>I studied peer-reviewed journal articles, emotional intelligence theories, and the current studies of student well-being and generational learning differences. I entered the academic databases like Google Scholar and made use of educational psychology sources.</a:t>
            </a:r>
          </a:p>
          <a:p>
            <a:endParaRPr lang="en-US" dirty="0"/>
          </a:p>
          <a:p>
            <a:r>
              <a:rPr lang="en-US" dirty="0"/>
              <a:t>I likewise incorporated reflective practice through examining my life academic experiences, especially the ones that appeared to be stressful, group work, and feedback.</a:t>
            </a:r>
          </a:p>
          <a:p>
            <a:endParaRPr lang="en-US" dirty="0"/>
          </a:p>
          <a:p>
            <a:r>
              <a:rPr lang="en-US" dirty="0"/>
              <a:t>SECTION 1 - Emotional Intelligence Development.</a:t>
            </a:r>
          </a:p>
          <a:p>
            <a:endParaRPr lang="en-US" dirty="0"/>
          </a:p>
          <a:p>
            <a:r>
              <a:rPr lang="en-US" dirty="0"/>
              <a:t>The study indicates that emotional intelligence is a skill, which can be cultivated as opposed to an inborn quality.</a:t>
            </a:r>
          </a:p>
          <a:p>
            <a:endParaRPr lang="en-US" dirty="0"/>
          </a:p>
          <a:p>
            <a:r>
              <a:rPr lang="en-US" dirty="0"/>
              <a:t>To begin with, self-awareness may be enhanced by means of reflection and description of emotional triggers when doing assignments or at exams.</a:t>
            </a:r>
          </a:p>
          <a:p>
            <a:r>
              <a:rPr lang="en-US" dirty="0"/>
              <a:t>Second, emotional regulation entails such strategies as cognitive reframing and taking time to respond to stressful events.</a:t>
            </a:r>
          </a:p>
          <a:p>
            <a:r>
              <a:rPr lang="en-US" dirty="0"/>
              <a:t>Third, the social awareness is cultivated by listening to others and learning various styles of communication, particularly the intergenerational communication.</a:t>
            </a:r>
          </a:p>
          <a:p>
            <a:r>
              <a:rPr lang="en-US" dirty="0"/>
              <a:t>Lastly, a growth mentality can also be used to enhance motivation by perceiving an error as a path to learning.</a:t>
            </a:r>
          </a:p>
          <a:p>
            <a:endParaRPr lang="en-US" dirty="0"/>
          </a:p>
          <a:p>
            <a:r>
              <a:rPr lang="en-US" dirty="0"/>
              <a:t>One of the lessons is that classroom-based generational diversity can lead to the improvement of emotional intelligence, as students get to learn how to accommodate various emotional displays and working styles.</a:t>
            </a:r>
          </a:p>
          <a:p>
            <a:endParaRPr lang="en-US" dirty="0"/>
          </a:p>
          <a:p>
            <a:r>
              <a:rPr lang="en-US" dirty="0"/>
              <a:t>SECTION 2 - PERSONAL Reflection.</a:t>
            </a:r>
          </a:p>
          <a:p>
            <a:endParaRPr lang="en-US" dirty="0"/>
          </a:p>
          <a:p>
            <a:r>
              <a:rPr lang="en-US" dirty="0"/>
              <a:t>In my personal experience as a student, emotional problems are usually encountered when it comes to any tight deadline, group work, and critical feedback. I knew that stress that was not properly managed at times made me less focused and motivated.</a:t>
            </a:r>
          </a:p>
          <a:p>
            <a:endParaRPr lang="en-US" dirty="0"/>
          </a:p>
          <a:p>
            <a:r>
              <a:rPr lang="en-US" dirty="0"/>
              <a:t>In order to cope with my emotions, I started to divide the tasks into small goals, I started mindful breathing before the presentations, I also planned dedicated study time. I am also in the habit of thinking after I fail in school rather than emoting.</a:t>
            </a:r>
          </a:p>
          <a:p>
            <a:endParaRPr lang="en-US" dirty="0"/>
          </a:p>
          <a:p>
            <a:r>
              <a:rPr lang="en-US" dirty="0"/>
              <a:t>These measures enhanced my confidence, communicated effectively with peers and decreased burnout. This will prove that mindfulness and emotional control have a direct effect on academic performance.</a:t>
            </a:r>
          </a:p>
          <a:p>
            <a:endParaRPr lang="en-US" dirty="0"/>
          </a:p>
          <a:p>
            <a:r>
              <a:rPr lang="en-US" dirty="0"/>
              <a:t>SECTION 3- SUCCESS Factors and EI challenges.</a:t>
            </a:r>
          </a:p>
          <a:p>
            <a:endParaRPr lang="en-US" dirty="0"/>
          </a:p>
          <a:p>
            <a:r>
              <a:rPr lang="en-US" dirty="0"/>
              <a:t>There are a number of emotional intelligence variables that lead to academic success, which are time management, emotional self-regulation, peer support, openness to feedback.</a:t>
            </a:r>
          </a:p>
          <a:p>
            <a:endParaRPr lang="en-US" dirty="0"/>
          </a:p>
          <a:p>
            <a:r>
              <a:rPr lang="en-US" dirty="0"/>
              <a:t>Nevertheless, other emotional issues are anxiety, neglect, lack of focus, misunderstandings and emotional crippling that students have to manage. Regular reflection, enlisting mentorship, engaging in assertive communication, and mindfulness practice are some of the effective actions that can be put in place in order to deal with these challenges.</a:t>
            </a:r>
          </a:p>
          <a:p>
            <a:endParaRPr lang="en-US" dirty="0"/>
          </a:p>
          <a:p>
            <a:r>
              <a:rPr lang="en-US" dirty="0"/>
              <a:t>Emotional intelligence is not only helpful in developing the academic performance of students, but also equips them with skills to work in an environment where teamwork, leadership and emotional sensitivity are important.</a:t>
            </a:r>
          </a:p>
          <a:p>
            <a:endParaRPr lang="en-US" dirty="0"/>
          </a:p>
          <a:p>
            <a:r>
              <a:rPr lang="en-US" dirty="0"/>
              <a:t>CONCLUSION</a:t>
            </a:r>
          </a:p>
          <a:p>
            <a:endParaRPr lang="en-US" dirty="0"/>
          </a:p>
          <a:p>
            <a:r>
              <a:rPr lang="en-US" dirty="0"/>
              <a:t>To sum up, learners should be aware of their feelings, which forms the basis of emotional intelligence and academic strength. Self-awareness allows the person to control their emotions better, have more reliable relationships, and have better learning results.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1"/>
            <a:ext cx="6400800" cy="1752600"/>
          </a:xfrm>
        </p:spPr>
        <p:txBody>
          <a:bodyPr/>
          <a:lstStyle>
            <a:lvl1pPr marL="0" indent="0" algn="ctr">
              <a:buNone/>
              <a:defRPr>
                <a:solidFill>
                  <a:schemeClr val="tx1">
                    <a:tint val="75000"/>
                  </a:schemeClr>
                </a:solidFill>
              </a:defRPr>
            </a:lvl1pPr>
            <a:lvl2pPr marL="457275" indent="0" algn="ctr">
              <a:buNone/>
              <a:defRPr>
                <a:solidFill>
                  <a:schemeClr val="tx1">
                    <a:tint val="75000"/>
                  </a:schemeClr>
                </a:solidFill>
              </a:defRPr>
            </a:lvl2pPr>
            <a:lvl3pPr marL="914551" indent="0" algn="ctr">
              <a:buNone/>
              <a:defRPr>
                <a:solidFill>
                  <a:schemeClr val="tx1">
                    <a:tint val="75000"/>
                  </a:schemeClr>
                </a:solidFill>
              </a:defRPr>
            </a:lvl3pPr>
            <a:lvl4pPr marL="1371826" indent="0" algn="ctr">
              <a:buNone/>
              <a:defRPr>
                <a:solidFill>
                  <a:schemeClr val="tx1">
                    <a:tint val="75000"/>
                  </a:schemeClr>
                </a:solidFill>
              </a:defRPr>
            </a:lvl4pPr>
            <a:lvl5pPr marL="1829101" indent="0" algn="ctr">
              <a:buNone/>
              <a:defRPr>
                <a:solidFill>
                  <a:schemeClr val="tx1">
                    <a:tint val="75000"/>
                  </a:schemeClr>
                </a:solidFill>
              </a:defRPr>
            </a:lvl5pPr>
            <a:lvl6pPr marL="2286377" indent="0" algn="ctr">
              <a:buNone/>
              <a:defRPr>
                <a:solidFill>
                  <a:schemeClr val="tx1">
                    <a:tint val="75000"/>
                  </a:schemeClr>
                </a:solidFill>
              </a:defRPr>
            </a:lvl6pPr>
            <a:lvl7pPr marL="2743654" indent="0" algn="ctr">
              <a:buNone/>
              <a:defRPr>
                <a:solidFill>
                  <a:schemeClr val="tx1">
                    <a:tint val="75000"/>
                  </a:schemeClr>
                </a:solidFill>
              </a:defRPr>
            </a:lvl7pPr>
            <a:lvl8pPr marL="3200930" indent="0" algn="ctr">
              <a:buNone/>
              <a:defRPr>
                <a:solidFill>
                  <a:schemeClr val="tx1">
                    <a:tint val="75000"/>
                  </a:schemeClr>
                </a:solidFill>
              </a:defRPr>
            </a:lvl8pPr>
            <a:lvl9pPr marL="3658205"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1">
                <a:solidFill>
                  <a:schemeClr val="tx1">
                    <a:tint val="75000"/>
                  </a:schemeClr>
                </a:solidFill>
              </a:defRPr>
            </a:lvl1pPr>
            <a:lvl2pPr marL="457275" indent="0">
              <a:buNone/>
              <a:defRPr sz="1800">
                <a:solidFill>
                  <a:schemeClr val="tx1">
                    <a:tint val="75000"/>
                  </a:schemeClr>
                </a:solidFill>
              </a:defRPr>
            </a:lvl2pPr>
            <a:lvl3pPr marL="914551" indent="0">
              <a:buNone/>
              <a:defRPr sz="1600">
                <a:solidFill>
                  <a:schemeClr val="tx1">
                    <a:tint val="75000"/>
                  </a:schemeClr>
                </a:solidFill>
              </a:defRPr>
            </a:lvl3pPr>
            <a:lvl4pPr marL="1371826" indent="0">
              <a:buNone/>
              <a:defRPr sz="1400">
                <a:solidFill>
                  <a:schemeClr val="tx1">
                    <a:tint val="75000"/>
                  </a:schemeClr>
                </a:solidFill>
              </a:defRPr>
            </a:lvl4pPr>
            <a:lvl5pPr marL="1829101" indent="0">
              <a:buNone/>
              <a:defRPr sz="1400">
                <a:solidFill>
                  <a:schemeClr val="tx1">
                    <a:tint val="75000"/>
                  </a:schemeClr>
                </a:solidFill>
              </a:defRPr>
            </a:lvl5pPr>
            <a:lvl6pPr marL="2286377" indent="0">
              <a:buNone/>
              <a:defRPr sz="1400">
                <a:solidFill>
                  <a:schemeClr val="tx1">
                    <a:tint val="75000"/>
                  </a:schemeClr>
                </a:solidFill>
              </a:defRPr>
            </a:lvl6pPr>
            <a:lvl7pPr marL="2743654" indent="0">
              <a:buNone/>
              <a:defRPr sz="1400">
                <a:solidFill>
                  <a:schemeClr val="tx1">
                    <a:tint val="75000"/>
                  </a:schemeClr>
                </a:solidFill>
              </a:defRPr>
            </a:lvl7pPr>
            <a:lvl8pPr marL="3200930" indent="0">
              <a:buNone/>
              <a:defRPr sz="1400">
                <a:solidFill>
                  <a:schemeClr val="tx1">
                    <a:tint val="75000"/>
                  </a:schemeClr>
                </a:solidFill>
              </a:defRPr>
            </a:lvl8pPr>
            <a:lvl9pPr marL="3658205"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3"/>
            <a:ext cx="4038600" cy="4525963"/>
          </a:xfrm>
        </p:spPr>
        <p:txBody>
          <a:bodyPr/>
          <a:lstStyle>
            <a:lvl1pPr>
              <a:defRPr sz="2801"/>
            </a:lvl1pPr>
            <a:lvl2pPr>
              <a:defRPr sz="2400"/>
            </a:lvl2pPr>
            <a:lvl3pPr>
              <a:defRPr sz="2001"/>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3"/>
            <a:ext cx="4038600" cy="4525963"/>
          </a:xfrm>
        </p:spPr>
        <p:txBody>
          <a:bodyPr/>
          <a:lstStyle>
            <a:lvl1pPr>
              <a:defRPr sz="2801"/>
            </a:lvl1pPr>
            <a:lvl2pPr>
              <a:defRPr sz="2400"/>
            </a:lvl2pPr>
            <a:lvl3pPr>
              <a:defRPr sz="2001"/>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75" indent="0">
              <a:buNone/>
              <a:defRPr sz="2001" b="1"/>
            </a:lvl2pPr>
            <a:lvl3pPr marL="914551" indent="0">
              <a:buNone/>
              <a:defRPr sz="1800" b="1"/>
            </a:lvl3pPr>
            <a:lvl4pPr marL="1371826" indent="0">
              <a:buNone/>
              <a:defRPr sz="1600" b="1"/>
            </a:lvl4pPr>
            <a:lvl5pPr marL="1829101" indent="0">
              <a:buNone/>
              <a:defRPr sz="1600" b="1"/>
            </a:lvl5pPr>
            <a:lvl6pPr marL="2286377" indent="0">
              <a:buNone/>
              <a:defRPr sz="1600" b="1"/>
            </a:lvl6pPr>
            <a:lvl7pPr marL="2743654" indent="0">
              <a:buNone/>
              <a:defRPr sz="1600" b="1"/>
            </a:lvl7pPr>
            <a:lvl8pPr marL="3200930" indent="0">
              <a:buNone/>
              <a:defRPr sz="1600" b="1"/>
            </a:lvl8pPr>
            <a:lvl9pPr marL="3658205"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6"/>
            <a:ext cx="4040188" cy="3951288"/>
          </a:xfrm>
        </p:spPr>
        <p:txBody>
          <a:bodyPr/>
          <a:lstStyle>
            <a:lvl1pPr>
              <a:defRPr sz="2400"/>
            </a:lvl1pPr>
            <a:lvl2pPr>
              <a:defRPr sz="2001"/>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2400" b="1"/>
            </a:lvl1pPr>
            <a:lvl2pPr marL="457275" indent="0">
              <a:buNone/>
              <a:defRPr sz="2001" b="1"/>
            </a:lvl2pPr>
            <a:lvl3pPr marL="914551" indent="0">
              <a:buNone/>
              <a:defRPr sz="1800" b="1"/>
            </a:lvl3pPr>
            <a:lvl4pPr marL="1371826" indent="0">
              <a:buNone/>
              <a:defRPr sz="1600" b="1"/>
            </a:lvl4pPr>
            <a:lvl5pPr marL="1829101" indent="0">
              <a:buNone/>
              <a:defRPr sz="1600" b="1"/>
            </a:lvl5pPr>
            <a:lvl6pPr marL="2286377" indent="0">
              <a:buNone/>
              <a:defRPr sz="1600" b="1"/>
            </a:lvl6pPr>
            <a:lvl7pPr marL="2743654" indent="0">
              <a:buNone/>
              <a:defRPr sz="1600" b="1"/>
            </a:lvl7pPr>
            <a:lvl8pPr marL="3200930" indent="0">
              <a:buNone/>
              <a:defRPr sz="1600" b="1"/>
            </a:lvl8pPr>
            <a:lvl9pPr marL="365820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7" y="2174876"/>
            <a:ext cx="4041775" cy="3951288"/>
          </a:xfrm>
        </p:spPr>
        <p:txBody>
          <a:bodyPr/>
          <a:lstStyle>
            <a:lvl1pPr>
              <a:defRPr sz="2400"/>
            </a:lvl1pPr>
            <a:lvl2pPr>
              <a:defRPr sz="2001"/>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1" b="1"/>
            </a:lvl1pPr>
          </a:lstStyle>
          <a:p>
            <a:r>
              <a:rPr lang="en-US"/>
              <a:t>Click to edit Master title style</a:t>
            </a:r>
          </a:p>
        </p:txBody>
      </p:sp>
      <p:sp>
        <p:nvSpPr>
          <p:cNvPr id="3" name="Content Placeholder 2"/>
          <p:cNvSpPr>
            <a:spLocks noGrp="1"/>
          </p:cNvSpPr>
          <p:nvPr>
            <p:ph idx="1"/>
          </p:nvPr>
        </p:nvSpPr>
        <p:spPr>
          <a:xfrm>
            <a:off x="3575050" y="273052"/>
            <a:ext cx="5111750" cy="5853112"/>
          </a:xfrm>
        </p:spPr>
        <p:txBody>
          <a:bodyPr/>
          <a:lstStyle>
            <a:lvl1pPr>
              <a:defRPr sz="3200"/>
            </a:lvl1pPr>
            <a:lvl2pPr>
              <a:defRPr sz="2801"/>
            </a:lvl2pPr>
            <a:lvl3pPr>
              <a:defRPr sz="2400"/>
            </a:lvl3pPr>
            <a:lvl4pPr>
              <a:defRPr sz="2001"/>
            </a:lvl4pPr>
            <a:lvl5pPr>
              <a:defRPr sz="2001"/>
            </a:lvl5pPr>
            <a:lvl6pPr>
              <a:defRPr sz="2001"/>
            </a:lvl6pPr>
            <a:lvl7pPr>
              <a:defRPr sz="2001"/>
            </a:lvl7pPr>
            <a:lvl8pPr>
              <a:defRPr sz="2001"/>
            </a:lvl8pPr>
            <a:lvl9pPr>
              <a:defRPr sz="20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275" indent="0">
              <a:buNone/>
              <a:defRPr sz="1201"/>
            </a:lvl2pPr>
            <a:lvl3pPr marL="914551" indent="0">
              <a:buNone/>
              <a:defRPr sz="1000"/>
            </a:lvl3pPr>
            <a:lvl4pPr marL="1371826" indent="0">
              <a:buNone/>
              <a:defRPr sz="901"/>
            </a:lvl4pPr>
            <a:lvl5pPr marL="1829101" indent="0">
              <a:buNone/>
              <a:defRPr sz="901"/>
            </a:lvl5pPr>
            <a:lvl6pPr marL="2286377" indent="0">
              <a:buNone/>
              <a:defRPr sz="901"/>
            </a:lvl6pPr>
            <a:lvl7pPr marL="2743654" indent="0">
              <a:buNone/>
              <a:defRPr sz="901"/>
            </a:lvl7pPr>
            <a:lvl8pPr marL="3200930" indent="0">
              <a:buNone/>
              <a:defRPr sz="901"/>
            </a:lvl8pPr>
            <a:lvl9pPr marL="3658205" indent="0">
              <a:buNone/>
              <a:defRPr sz="901"/>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1" b="1"/>
            </a:lvl1pPr>
          </a:lstStyle>
          <a:p>
            <a:r>
              <a:rPr lang="en-US"/>
              <a:t>Click to edit Master title style</a:t>
            </a:r>
          </a:p>
        </p:txBody>
      </p:sp>
      <p:sp>
        <p:nvSpPr>
          <p:cNvPr id="3" name="Picture Placeholder 2"/>
          <p:cNvSpPr>
            <a:spLocks noGrp="1"/>
          </p:cNvSpPr>
          <p:nvPr>
            <p:ph type="pic" idx="1"/>
          </p:nvPr>
        </p:nvSpPr>
        <p:spPr>
          <a:xfrm>
            <a:off x="1792288" y="612774"/>
            <a:ext cx="5486400" cy="4114801"/>
          </a:xfrm>
        </p:spPr>
        <p:txBody>
          <a:bodyPr/>
          <a:lstStyle>
            <a:lvl1pPr marL="0" indent="0">
              <a:buNone/>
              <a:defRPr sz="3200"/>
            </a:lvl1pPr>
            <a:lvl2pPr marL="457275" indent="0">
              <a:buNone/>
              <a:defRPr sz="2801"/>
            </a:lvl2pPr>
            <a:lvl3pPr marL="914551" indent="0">
              <a:buNone/>
              <a:defRPr sz="2400"/>
            </a:lvl3pPr>
            <a:lvl4pPr marL="1371826" indent="0">
              <a:buNone/>
              <a:defRPr sz="2001"/>
            </a:lvl4pPr>
            <a:lvl5pPr marL="1829101" indent="0">
              <a:buNone/>
              <a:defRPr sz="2001"/>
            </a:lvl5pPr>
            <a:lvl6pPr marL="2286377" indent="0">
              <a:buNone/>
              <a:defRPr sz="2001"/>
            </a:lvl6pPr>
            <a:lvl7pPr marL="2743654" indent="0">
              <a:buNone/>
              <a:defRPr sz="2001"/>
            </a:lvl7pPr>
            <a:lvl8pPr marL="3200930" indent="0">
              <a:buNone/>
              <a:defRPr sz="2001"/>
            </a:lvl8pPr>
            <a:lvl9pPr marL="3658205" indent="0">
              <a:buNone/>
              <a:defRPr sz="2001"/>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75" indent="0">
              <a:buNone/>
              <a:defRPr sz="1201"/>
            </a:lvl2pPr>
            <a:lvl3pPr marL="914551" indent="0">
              <a:buNone/>
              <a:defRPr sz="1000"/>
            </a:lvl3pPr>
            <a:lvl4pPr marL="1371826" indent="0">
              <a:buNone/>
              <a:defRPr sz="901"/>
            </a:lvl4pPr>
            <a:lvl5pPr marL="1829101" indent="0">
              <a:buNone/>
              <a:defRPr sz="901"/>
            </a:lvl5pPr>
            <a:lvl6pPr marL="2286377" indent="0">
              <a:buNone/>
              <a:defRPr sz="901"/>
            </a:lvl6pPr>
            <a:lvl7pPr marL="2743654" indent="0">
              <a:buNone/>
              <a:defRPr sz="901"/>
            </a:lvl7pPr>
            <a:lvl8pPr marL="3200930" indent="0">
              <a:buNone/>
              <a:defRPr sz="901"/>
            </a:lvl8pPr>
            <a:lvl9pPr marL="3658205" indent="0">
              <a:buNone/>
              <a:defRPr sz="901"/>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3"/>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3"/>
            <a:ext cx="2133600" cy="365125"/>
          </a:xfrm>
          <a:prstGeom prst="rect">
            <a:avLst/>
          </a:prstGeom>
        </p:spPr>
        <p:txBody>
          <a:bodyPr vert="horz" lIns="91440" tIns="45720" rIns="91440" bIns="45720" rtlCol="0" anchor="ctr"/>
          <a:lstStyle>
            <a:lvl1pPr algn="l">
              <a:defRPr sz="1201">
                <a:solidFill>
                  <a:schemeClr val="tx1">
                    <a:tint val="75000"/>
                  </a:schemeClr>
                </a:solidFill>
              </a:defRPr>
            </a:lvl1pPr>
          </a:lstStyle>
          <a:p>
            <a:fld id="{1D8BD707-D9CF-40AE-B4C6-C98DA3205C09}" type="datetimeFigureOut">
              <a:rPr lang="en-US" smtClean="0"/>
              <a:pPr/>
              <a:t>2/15/2026</a:t>
            </a:fld>
            <a:endParaRPr lang="en-US"/>
          </a:p>
        </p:txBody>
      </p:sp>
      <p:sp>
        <p:nvSpPr>
          <p:cNvPr id="5" name="Footer Placeholder 4"/>
          <p:cNvSpPr>
            <a:spLocks noGrp="1"/>
          </p:cNvSpPr>
          <p:nvPr>
            <p:ph type="ftr" sz="quarter" idx="3"/>
          </p:nvPr>
        </p:nvSpPr>
        <p:spPr>
          <a:xfrm>
            <a:off x="3124201" y="6356353"/>
            <a:ext cx="2895600" cy="365125"/>
          </a:xfrm>
          <a:prstGeom prst="rect">
            <a:avLst/>
          </a:prstGeom>
        </p:spPr>
        <p:txBody>
          <a:bodyPr vert="horz" lIns="91440" tIns="45720" rIns="91440" bIns="45720" rtlCol="0" anchor="ctr"/>
          <a:lstStyle>
            <a:lvl1pPr algn="ctr">
              <a:defRPr sz="1201">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3"/>
            <a:ext cx="2133600" cy="365125"/>
          </a:xfrm>
          <a:prstGeom prst="rect">
            <a:avLst/>
          </a:prstGeom>
        </p:spPr>
        <p:txBody>
          <a:bodyPr vert="horz" lIns="91440" tIns="45720" rIns="91440" bIns="45720" rtlCol="0" anchor="ctr"/>
          <a:lstStyle>
            <a:lvl1pPr algn="r">
              <a:defRPr sz="1201">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551" rtl="0" eaLnBrk="1" latinLnBrk="0" hangingPunct="1">
        <a:spcBef>
          <a:spcPct val="0"/>
        </a:spcBef>
        <a:buNone/>
        <a:defRPr sz="4401" kern="1200">
          <a:solidFill>
            <a:schemeClr val="tx1"/>
          </a:solidFill>
          <a:latin typeface="+mj-lt"/>
          <a:ea typeface="+mj-ea"/>
          <a:cs typeface="+mj-cs"/>
        </a:defRPr>
      </a:lvl1pPr>
    </p:titleStyle>
    <p:bodyStyle>
      <a:lvl1pPr marL="342957" indent="-342957" algn="l" defTabSz="914551"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3073" indent="-285797" algn="l" defTabSz="914551" rtl="0" eaLnBrk="1" latinLnBrk="0" hangingPunct="1">
        <a:spcBef>
          <a:spcPct val="20000"/>
        </a:spcBef>
        <a:buFont typeface="Arial" pitchFamily="34" charset="0"/>
        <a:buChar char="–"/>
        <a:defRPr sz="2801" kern="1200">
          <a:solidFill>
            <a:schemeClr val="tx1"/>
          </a:solidFill>
          <a:latin typeface="+mn-lt"/>
          <a:ea typeface="+mn-ea"/>
          <a:cs typeface="+mn-cs"/>
        </a:defRPr>
      </a:lvl2pPr>
      <a:lvl3pPr marL="1143189" indent="-228638" algn="l" defTabSz="914551"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464" indent="-228638" algn="l" defTabSz="914551" rtl="0" eaLnBrk="1" latinLnBrk="0" hangingPunct="1">
        <a:spcBef>
          <a:spcPct val="20000"/>
        </a:spcBef>
        <a:buFont typeface="Arial" pitchFamily="34" charset="0"/>
        <a:buChar char="–"/>
        <a:defRPr sz="2001" kern="1200">
          <a:solidFill>
            <a:schemeClr val="tx1"/>
          </a:solidFill>
          <a:latin typeface="+mn-lt"/>
          <a:ea typeface="+mn-ea"/>
          <a:cs typeface="+mn-cs"/>
        </a:defRPr>
      </a:lvl4pPr>
      <a:lvl5pPr marL="2057740" indent="-228638" algn="l" defTabSz="914551" rtl="0" eaLnBrk="1" latinLnBrk="0" hangingPunct="1">
        <a:spcBef>
          <a:spcPct val="20000"/>
        </a:spcBef>
        <a:buFont typeface="Arial" pitchFamily="34" charset="0"/>
        <a:buChar char="»"/>
        <a:defRPr sz="2001" kern="1200">
          <a:solidFill>
            <a:schemeClr val="tx1"/>
          </a:solidFill>
          <a:latin typeface="+mn-lt"/>
          <a:ea typeface="+mn-ea"/>
          <a:cs typeface="+mn-cs"/>
        </a:defRPr>
      </a:lvl5pPr>
      <a:lvl6pPr marL="2515016" indent="-228638" algn="l" defTabSz="914551" rtl="0" eaLnBrk="1" latinLnBrk="0" hangingPunct="1">
        <a:spcBef>
          <a:spcPct val="20000"/>
        </a:spcBef>
        <a:buFont typeface="Arial" pitchFamily="34" charset="0"/>
        <a:buChar char="•"/>
        <a:defRPr sz="2001" kern="1200">
          <a:solidFill>
            <a:schemeClr val="tx1"/>
          </a:solidFill>
          <a:latin typeface="+mn-lt"/>
          <a:ea typeface="+mn-ea"/>
          <a:cs typeface="+mn-cs"/>
        </a:defRPr>
      </a:lvl6pPr>
      <a:lvl7pPr marL="2972290" indent="-228638" algn="l" defTabSz="914551" rtl="0" eaLnBrk="1" latinLnBrk="0" hangingPunct="1">
        <a:spcBef>
          <a:spcPct val="20000"/>
        </a:spcBef>
        <a:buFont typeface="Arial" pitchFamily="34" charset="0"/>
        <a:buChar char="•"/>
        <a:defRPr sz="2001" kern="1200">
          <a:solidFill>
            <a:schemeClr val="tx1"/>
          </a:solidFill>
          <a:latin typeface="+mn-lt"/>
          <a:ea typeface="+mn-ea"/>
          <a:cs typeface="+mn-cs"/>
        </a:defRPr>
      </a:lvl7pPr>
      <a:lvl8pPr marL="3429567" indent="-228638" algn="l" defTabSz="914551" rtl="0" eaLnBrk="1" latinLnBrk="0" hangingPunct="1">
        <a:spcBef>
          <a:spcPct val="20000"/>
        </a:spcBef>
        <a:buFont typeface="Arial" pitchFamily="34" charset="0"/>
        <a:buChar char="•"/>
        <a:defRPr sz="2001" kern="1200">
          <a:solidFill>
            <a:schemeClr val="tx1"/>
          </a:solidFill>
          <a:latin typeface="+mn-lt"/>
          <a:ea typeface="+mn-ea"/>
          <a:cs typeface="+mn-cs"/>
        </a:defRPr>
      </a:lvl8pPr>
      <a:lvl9pPr marL="3886842" indent="-228638" algn="l" defTabSz="914551" rtl="0" eaLnBrk="1" latinLnBrk="0" hangingPunct="1">
        <a:spcBef>
          <a:spcPct val="20000"/>
        </a:spcBef>
        <a:buFont typeface="Arial" pitchFamily="34" charset="0"/>
        <a:buChar char="•"/>
        <a:defRPr sz="2001" kern="1200">
          <a:solidFill>
            <a:schemeClr val="tx1"/>
          </a:solidFill>
          <a:latin typeface="+mn-lt"/>
          <a:ea typeface="+mn-ea"/>
          <a:cs typeface="+mn-cs"/>
        </a:defRPr>
      </a:lvl9pPr>
    </p:bodyStyle>
    <p:otherStyle>
      <a:defPPr>
        <a:defRPr lang="en-US"/>
      </a:defPPr>
      <a:lvl1pPr marL="0" algn="l" defTabSz="914551" rtl="0" eaLnBrk="1" latinLnBrk="0" hangingPunct="1">
        <a:defRPr sz="1800" kern="1200">
          <a:solidFill>
            <a:schemeClr val="tx1"/>
          </a:solidFill>
          <a:latin typeface="+mn-lt"/>
          <a:ea typeface="+mn-ea"/>
          <a:cs typeface="+mn-cs"/>
        </a:defRPr>
      </a:lvl1pPr>
      <a:lvl2pPr marL="457275" algn="l" defTabSz="914551" rtl="0" eaLnBrk="1" latinLnBrk="0" hangingPunct="1">
        <a:defRPr sz="1800" kern="1200">
          <a:solidFill>
            <a:schemeClr val="tx1"/>
          </a:solidFill>
          <a:latin typeface="+mn-lt"/>
          <a:ea typeface="+mn-ea"/>
          <a:cs typeface="+mn-cs"/>
        </a:defRPr>
      </a:lvl2pPr>
      <a:lvl3pPr marL="914551" algn="l" defTabSz="914551" rtl="0" eaLnBrk="1" latinLnBrk="0" hangingPunct="1">
        <a:defRPr sz="1800" kern="1200">
          <a:solidFill>
            <a:schemeClr val="tx1"/>
          </a:solidFill>
          <a:latin typeface="+mn-lt"/>
          <a:ea typeface="+mn-ea"/>
          <a:cs typeface="+mn-cs"/>
        </a:defRPr>
      </a:lvl3pPr>
      <a:lvl4pPr marL="1371826" algn="l" defTabSz="914551" rtl="0" eaLnBrk="1" latinLnBrk="0" hangingPunct="1">
        <a:defRPr sz="1800" kern="1200">
          <a:solidFill>
            <a:schemeClr val="tx1"/>
          </a:solidFill>
          <a:latin typeface="+mn-lt"/>
          <a:ea typeface="+mn-ea"/>
          <a:cs typeface="+mn-cs"/>
        </a:defRPr>
      </a:lvl4pPr>
      <a:lvl5pPr marL="1829101" algn="l" defTabSz="914551" rtl="0" eaLnBrk="1" latinLnBrk="0" hangingPunct="1">
        <a:defRPr sz="1800" kern="1200">
          <a:solidFill>
            <a:schemeClr val="tx1"/>
          </a:solidFill>
          <a:latin typeface="+mn-lt"/>
          <a:ea typeface="+mn-ea"/>
          <a:cs typeface="+mn-cs"/>
        </a:defRPr>
      </a:lvl5pPr>
      <a:lvl6pPr marL="2286377" algn="l" defTabSz="914551" rtl="0" eaLnBrk="1" latinLnBrk="0" hangingPunct="1">
        <a:defRPr sz="1800" kern="1200">
          <a:solidFill>
            <a:schemeClr val="tx1"/>
          </a:solidFill>
          <a:latin typeface="+mn-lt"/>
          <a:ea typeface="+mn-ea"/>
          <a:cs typeface="+mn-cs"/>
        </a:defRPr>
      </a:lvl6pPr>
      <a:lvl7pPr marL="2743654" algn="l" defTabSz="914551" rtl="0" eaLnBrk="1" latinLnBrk="0" hangingPunct="1">
        <a:defRPr sz="1800" kern="1200">
          <a:solidFill>
            <a:schemeClr val="tx1"/>
          </a:solidFill>
          <a:latin typeface="+mn-lt"/>
          <a:ea typeface="+mn-ea"/>
          <a:cs typeface="+mn-cs"/>
        </a:defRPr>
      </a:lvl7pPr>
      <a:lvl8pPr marL="3200930" algn="l" defTabSz="914551" rtl="0" eaLnBrk="1" latinLnBrk="0" hangingPunct="1">
        <a:defRPr sz="1800" kern="1200">
          <a:solidFill>
            <a:schemeClr val="tx1"/>
          </a:solidFill>
          <a:latin typeface="+mn-lt"/>
          <a:ea typeface="+mn-ea"/>
          <a:cs typeface="+mn-cs"/>
        </a:defRPr>
      </a:lvl8pPr>
      <a:lvl9pPr marL="3658205" algn="l" defTabSz="914551"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doi.org/10.1186/s40359-024-02284-6"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1"/>
          <p:cNvGrpSpPr/>
          <p:nvPr/>
        </p:nvGrpSpPr>
        <p:grpSpPr>
          <a:xfrm>
            <a:off x="54432" y="432335"/>
            <a:ext cx="32918400" cy="4984948"/>
            <a:chOff x="0" y="0"/>
            <a:chExt cx="43891200" cy="6252096"/>
          </a:xfrm>
        </p:grpSpPr>
        <p:sp>
          <p:nvSpPr>
            <p:cNvPr id="12" name="Freeform 12"/>
            <p:cNvSpPr/>
            <p:nvPr/>
          </p:nvSpPr>
          <p:spPr>
            <a:xfrm>
              <a:off x="0" y="0"/>
              <a:ext cx="43891200" cy="6252083"/>
            </a:xfrm>
            <a:custGeom>
              <a:avLst/>
              <a:gdLst/>
              <a:ahLst/>
              <a:cxnLst/>
              <a:rect l="l" t="t" r="r" b="b"/>
              <a:pathLst>
                <a:path w="43891200" h="6252083">
                  <a:moveTo>
                    <a:pt x="0" y="0"/>
                  </a:moveTo>
                  <a:lnTo>
                    <a:pt x="43891200" y="0"/>
                  </a:lnTo>
                  <a:lnTo>
                    <a:pt x="43891200" y="6252083"/>
                  </a:lnTo>
                  <a:lnTo>
                    <a:pt x="0" y="6252083"/>
                  </a:lnTo>
                  <a:close/>
                </a:path>
              </a:pathLst>
            </a:custGeom>
            <a:solidFill>
              <a:srgbClr val="A0BEC8"/>
            </a:solidFill>
          </p:spPr>
          <p:txBody>
            <a:bodyPr/>
            <a:lstStyle/>
            <a:p>
              <a:endParaRPr lang="en-GB" dirty="0"/>
            </a:p>
          </p:txBody>
        </p:sp>
      </p:grpSp>
      <p:sp>
        <p:nvSpPr>
          <p:cNvPr id="13" name="TextBox 13"/>
          <p:cNvSpPr txBox="1"/>
          <p:nvPr/>
        </p:nvSpPr>
        <p:spPr>
          <a:xfrm>
            <a:off x="1124712" y="531678"/>
            <a:ext cx="30668977" cy="1930850"/>
          </a:xfrm>
          <a:prstGeom prst="rect">
            <a:avLst/>
          </a:prstGeom>
        </p:spPr>
        <p:txBody>
          <a:bodyPr lIns="0" tIns="0" rIns="0" bIns="0" rtlCol="0" anchor="t">
            <a:spAutoFit/>
          </a:bodyPr>
          <a:lstStyle/>
          <a:p>
            <a:pPr algn="ctr">
              <a:lnSpc>
                <a:spcPts val="7681"/>
              </a:lnSpc>
            </a:pPr>
            <a:r>
              <a:rPr lang="en-US" sz="6401" b="1" dirty="0">
                <a:solidFill>
                  <a:srgbClr val="FFFFFF"/>
                </a:solidFill>
                <a:highlight>
                  <a:srgbClr val="000000"/>
                </a:highlight>
                <a:latin typeface="Montserrat Bold"/>
                <a:ea typeface="Montserrat Bold"/>
                <a:cs typeface="Montserrat Bold"/>
                <a:sym typeface="Montserrat Bold"/>
              </a:rPr>
              <a:t>Emotional Intelligence Begins Within: The Impact of Self-Awareness on Academic Success</a:t>
            </a:r>
          </a:p>
        </p:txBody>
      </p:sp>
      <p:sp>
        <p:nvSpPr>
          <p:cNvPr id="14" name="TextBox 14"/>
          <p:cNvSpPr txBox="1"/>
          <p:nvPr/>
        </p:nvSpPr>
        <p:spPr>
          <a:xfrm>
            <a:off x="1124712" y="2751879"/>
            <a:ext cx="30668977" cy="7053213"/>
          </a:xfrm>
          <a:prstGeom prst="rect">
            <a:avLst/>
          </a:prstGeom>
        </p:spPr>
        <p:txBody>
          <a:bodyPr lIns="0" tIns="0" rIns="0" bIns="0" rtlCol="0" anchor="t">
            <a:spAutoFit/>
          </a:bodyPr>
          <a:lstStyle/>
          <a:p>
            <a:pPr>
              <a:lnSpc>
                <a:spcPts val="5042"/>
              </a:lnSpc>
            </a:pPr>
            <a:r>
              <a:rPr lang="en-US" sz="4201" dirty="0">
                <a:latin typeface="Arial" panose="020B0604020202020204" pitchFamily="34" charset="0"/>
                <a:ea typeface="Arimo"/>
                <a:cs typeface="Arial" panose="020B0604020202020204" pitchFamily="34" charset="0"/>
                <a:sym typeface="Arimo"/>
              </a:rPr>
              <a:t>Student Name And Number: Monica Stancu(2330346)</a:t>
            </a:r>
          </a:p>
          <a:p>
            <a:pPr>
              <a:lnSpc>
                <a:spcPts val="5042"/>
              </a:lnSpc>
            </a:pPr>
            <a:r>
              <a:rPr lang="en-GB" sz="4401" dirty="0">
                <a:latin typeface="Arial" panose="020B0604020202020204" pitchFamily="34" charset="0"/>
                <a:cs typeface="Arial" panose="020B0604020202020204" pitchFamily="34" charset="0"/>
              </a:rPr>
              <a:t>Module Code And Title: Developing Emotional Intelligence Skills(LCLM5006) </a:t>
            </a:r>
          </a:p>
          <a:p>
            <a:pPr>
              <a:lnSpc>
                <a:spcPts val="5042"/>
              </a:lnSpc>
            </a:pPr>
            <a:r>
              <a:rPr lang="en-GB" sz="4401" dirty="0">
                <a:latin typeface="Arial" panose="020B0604020202020204" pitchFamily="34" charset="0"/>
                <a:cs typeface="Arial" panose="020B0604020202020204" pitchFamily="34" charset="0"/>
              </a:rPr>
              <a:t>Assignment Title: Individual Poster Presentation</a:t>
            </a:r>
          </a:p>
          <a:p>
            <a:pPr>
              <a:lnSpc>
                <a:spcPts val="5042"/>
              </a:lnSpc>
            </a:pPr>
            <a:r>
              <a:rPr lang="en-GB" sz="4401" dirty="0">
                <a:latin typeface="Arial" panose="020B0604020202020204" pitchFamily="34" charset="0"/>
                <a:cs typeface="Arial" panose="020B0604020202020204" pitchFamily="34" charset="0"/>
              </a:rPr>
              <a:t>Lecturer’s Name: Aso </a:t>
            </a:r>
            <a:r>
              <a:rPr lang="en-GB" sz="4401" dirty="0" err="1">
                <a:latin typeface="Arial" panose="020B0604020202020204" pitchFamily="34" charset="0"/>
                <a:cs typeface="Arial" panose="020B0604020202020204" pitchFamily="34" charset="0"/>
              </a:rPr>
              <a:t>Adubullah</a:t>
            </a:r>
            <a:endParaRPr lang="en-GB" sz="4401" dirty="0">
              <a:latin typeface="Arial" panose="020B0604020202020204" pitchFamily="34" charset="0"/>
              <a:cs typeface="Arial" panose="020B0604020202020204" pitchFamily="34" charset="0"/>
            </a:endParaRPr>
          </a:p>
          <a:p>
            <a:pPr>
              <a:lnSpc>
                <a:spcPts val="5042"/>
              </a:lnSpc>
            </a:pPr>
            <a:endParaRPr lang="en-GB" sz="4401" dirty="0">
              <a:latin typeface="Arial" panose="020B0604020202020204" pitchFamily="34" charset="0"/>
              <a:cs typeface="Arial" panose="020B0604020202020204" pitchFamily="34" charset="0"/>
            </a:endParaRPr>
          </a:p>
          <a:p>
            <a:pPr>
              <a:lnSpc>
                <a:spcPts val="5042"/>
              </a:lnSpc>
            </a:pPr>
            <a:endParaRPr lang="en-GB" sz="4401" dirty="0">
              <a:latin typeface="Arial" panose="020B0604020202020204" pitchFamily="34" charset="0"/>
              <a:cs typeface="Arial" panose="020B0604020202020204" pitchFamily="34" charset="0"/>
            </a:endParaRPr>
          </a:p>
          <a:p>
            <a:pPr>
              <a:lnSpc>
                <a:spcPts val="5042"/>
              </a:lnSpc>
            </a:pPr>
            <a:endParaRPr lang="en-GB" sz="4401" dirty="0">
              <a:latin typeface="Arial" panose="020B0604020202020204" pitchFamily="34" charset="0"/>
              <a:cs typeface="Arial" panose="020B0604020202020204" pitchFamily="34" charset="0"/>
            </a:endParaRPr>
          </a:p>
          <a:p>
            <a:pPr>
              <a:lnSpc>
                <a:spcPts val="5042"/>
              </a:lnSpc>
            </a:pPr>
            <a:endParaRPr lang="en-GB" sz="4401" dirty="0">
              <a:latin typeface="Arial" panose="020B0604020202020204" pitchFamily="34" charset="0"/>
              <a:cs typeface="Arial" panose="020B0604020202020204" pitchFamily="34" charset="0"/>
            </a:endParaRPr>
          </a:p>
          <a:p>
            <a:pPr>
              <a:lnSpc>
                <a:spcPts val="5042"/>
              </a:lnSpc>
            </a:pPr>
            <a:endParaRPr lang="en-GB" sz="4401" dirty="0">
              <a:latin typeface="Arial" panose="020B0604020202020204" pitchFamily="34" charset="0"/>
              <a:cs typeface="Arial" panose="020B0604020202020204" pitchFamily="34" charset="0"/>
            </a:endParaRPr>
          </a:p>
          <a:p>
            <a:pPr>
              <a:lnSpc>
                <a:spcPts val="5042"/>
              </a:lnSpc>
            </a:pPr>
            <a:endParaRPr lang="en-GB" sz="4401" dirty="0">
              <a:latin typeface="Arial" panose="020B0604020202020204" pitchFamily="34" charset="0"/>
              <a:cs typeface="Arial" panose="020B0604020202020204" pitchFamily="34" charset="0"/>
            </a:endParaRPr>
          </a:p>
          <a:p>
            <a:pPr>
              <a:lnSpc>
                <a:spcPts val="5042"/>
              </a:lnSpc>
            </a:pPr>
            <a:endParaRPr lang="en-US" sz="4201" dirty="0">
              <a:solidFill>
                <a:srgbClr val="FFFFFF"/>
              </a:solidFill>
              <a:latin typeface="Arimo"/>
              <a:ea typeface="Arimo"/>
              <a:cs typeface="Arimo"/>
              <a:sym typeface="Arimo"/>
            </a:endParaRPr>
          </a:p>
        </p:txBody>
      </p:sp>
      <p:grpSp>
        <p:nvGrpSpPr>
          <p:cNvPr id="15" name="Group 15"/>
          <p:cNvGrpSpPr/>
          <p:nvPr/>
        </p:nvGrpSpPr>
        <p:grpSpPr>
          <a:xfrm>
            <a:off x="16152962" y="5438956"/>
            <a:ext cx="16404766" cy="11964370"/>
            <a:chOff x="0" y="0"/>
            <a:chExt cx="20400454" cy="21157717"/>
          </a:xfrm>
        </p:grpSpPr>
        <p:sp>
          <p:nvSpPr>
            <p:cNvPr id="16" name="Freeform 16"/>
            <p:cNvSpPr/>
            <p:nvPr/>
          </p:nvSpPr>
          <p:spPr>
            <a:xfrm>
              <a:off x="0" y="0"/>
              <a:ext cx="20400518" cy="21157819"/>
            </a:xfrm>
            <a:custGeom>
              <a:avLst/>
              <a:gdLst/>
              <a:ahLst/>
              <a:cxnLst/>
              <a:rect l="l" t="t" r="r" b="b"/>
              <a:pathLst>
                <a:path w="20400518" h="21157819">
                  <a:moveTo>
                    <a:pt x="0" y="301371"/>
                  </a:moveTo>
                  <a:cubicBezTo>
                    <a:pt x="0" y="134874"/>
                    <a:pt x="134874" y="0"/>
                    <a:pt x="301371" y="0"/>
                  </a:cubicBezTo>
                  <a:lnTo>
                    <a:pt x="20099147" y="0"/>
                  </a:lnTo>
                  <a:cubicBezTo>
                    <a:pt x="20265517" y="0"/>
                    <a:pt x="20400518" y="134874"/>
                    <a:pt x="20400518" y="301371"/>
                  </a:cubicBezTo>
                  <a:lnTo>
                    <a:pt x="20400518" y="20856448"/>
                  </a:lnTo>
                  <a:cubicBezTo>
                    <a:pt x="20400518" y="21022818"/>
                    <a:pt x="20265644" y="21157819"/>
                    <a:pt x="20099147" y="21157819"/>
                  </a:cubicBezTo>
                  <a:lnTo>
                    <a:pt x="301371" y="21157819"/>
                  </a:lnTo>
                  <a:cubicBezTo>
                    <a:pt x="135001" y="21157819"/>
                    <a:pt x="0" y="21022945"/>
                    <a:pt x="0" y="20856448"/>
                  </a:cubicBezTo>
                  <a:close/>
                </a:path>
              </a:pathLst>
            </a:custGeom>
            <a:solidFill>
              <a:srgbClr val="E3E3E3"/>
            </a:solidFill>
          </p:spPr>
          <p:txBody>
            <a:bodyPr/>
            <a:lstStyle/>
            <a:p>
              <a:endParaRPr lang="en-GB"/>
            </a:p>
          </p:txBody>
        </p:sp>
      </p:grpSp>
      <p:grpSp>
        <p:nvGrpSpPr>
          <p:cNvPr id="17" name="Group 17"/>
          <p:cNvGrpSpPr/>
          <p:nvPr/>
        </p:nvGrpSpPr>
        <p:grpSpPr>
          <a:xfrm>
            <a:off x="536343" y="6003013"/>
            <a:ext cx="15388968" cy="11609858"/>
            <a:chOff x="0" y="0"/>
            <a:chExt cx="20400454" cy="21153984"/>
          </a:xfrm>
        </p:grpSpPr>
        <p:sp>
          <p:nvSpPr>
            <p:cNvPr id="18" name="Freeform 18"/>
            <p:cNvSpPr/>
            <p:nvPr/>
          </p:nvSpPr>
          <p:spPr>
            <a:xfrm>
              <a:off x="0" y="0"/>
              <a:ext cx="20400390" cy="21153881"/>
            </a:xfrm>
            <a:custGeom>
              <a:avLst/>
              <a:gdLst/>
              <a:ahLst/>
              <a:cxnLst/>
              <a:rect l="l" t="t" r="r" b="b"/>
              <a:pathLst>
                <a:path w="20400390" h="21153881">
                  <a:moveTo>
                    <a:pt x="0" y="348996"/>
                  </a:moveTo>
                  <a:cubicBezTo>
                    <a:pt x="0" y="156337"/>
                    <a:pt x="156337" y="0"/>
                    <a:pt x="348996" y="0"/>
                  </a:cubicBezTo>
                  <a:lnTo>
                    <a:pt x="20051395" y="0"/>
                  </a:lnTo>
                  <a:cubicBezTo>
                    <a:pt x="20244181" y="0"/>
                    <a:pt x="20400390" y="156337"/>
                    <a:pt x="20400390" y="348996"/>
                  </a:cubicBezTo>
                  <a:lnTo>
                    <a:pt x="20400390" y="20804885"/>
                  </a:lnTo>
                  <a:cubicBezTo>
                    <a:pt x="20400390" y="20997672"/>
                    <a:pt x="20244054" y="21153881"/>
                    <a:pt x="20051395" y="21153881"/>
                  </a:cubicBezTo>
                  <a:lnTo>
                    <a:pt x="348996" y="21153881"/>
                  </a:lnTo>
                  <a:cubicBezTo>
                    <a:pt x="156210" y="21153881"/>
                    <a:pt x="0" y="20997545"/>
                    <a:pt x="0" y="20804885"/>
                  </a:cubicBezTo>
                  <a:close/>
                </a:path>
              </a:pathLst>
            </a:custGeom>
            <a:solidFill>
              <a:srgbClr val="A0BEC8">
                <a:alpha val="63922"/>
              </a:srgbClr>
            </a:solidFill>
          </p:spPr>
          <p:txBody>
            <a:bodyPr/>
            <a:lstStyle/>
            <a:p>
              <a:endParaRPr lang="en-GB"/>
            </a:p>
          </p:txBody>
        </p:sp>
      </p:grpSp>
      <p:sp>
        <p:nvSpPr>
          <p:cNvPr id="19" name="TextBox 19"/>
          <p:cNvSpPr txBox="1"/>
          <p:nvPr/>
        </p:nvSpPr>
        <p:spPr>
          <a:xfrm>
            <a:off x="1124663" y="6631135"/>
            <a:ext cx="14123702" cy="11761553"/>
          </a:xfrm>
          <a:prstGeom prst="rect">
            <a:avLst/>
          </a:prstGeom>
        </p:spPr>
        <p:txBody>
          <a:bodyPr wrap="square" lIns="0" tIns="0" rIns="0" bIns="0" rtlCol="0" anchor="t">
            <a:spAutoFit/>
          </a:bodyPr>
          <a:lstStyle/>
          <a:p>
            <a:pPr>
              <a:lnSpc>
                <a:spcPts val="4559"/>
              </a:lnSpc>
            </a:pPr>
            <a:endParaRPr lang="en-US" sz="3800" dirty="0">
              <a:solidFill>
                <a:srgbClr val="595959"/>
              </a:solidFill>
              <a:latin typeface="Arimo"/>
              <a:ea typeface="Arimo"/>
              <a:cs typeface="Arimo"/>
              <a:sym typeface="Arimo"/>
            </a:endParaRPr>
          </a:p>
          <a:p>
            <a:pPr>
              <a:lnSpc>
                <a:spcPts val="4559"/>
              </a:lnSpc>
            </a:pPr>
            <a:r>
              <a:rPr lang="en-US" sz="3800" dirty="0">
                <a:solidFill>
                  <a:srgbClr val="595959"/>
                </a:solidFill>
                <a:latin typeface="Arimo"/>
                <a:ea typeface="Arimo"/>
                <a:cs typeface="Arimo"/>
                <a:sym typeface="Arimo"/>
              </a:rPr>
              <a:t>Emotional intelligence (EI) refers to the ability to perceive, understand, regulate, and apply emotions effectively in personal and professional contexts. Goleman’s model highlights self-awareness as the foundation upon which emotional regulation, empathy, motivation, and social skills develop. Students who lack awareness of their internal emotional states often struggle with communication, resilience, and academic decision-making.</a:t>
            </a:r>
          </a:p>
          <a:p>
            <a:pPr>
              <a:lnSpc>
                <a:spcPts val="4559"/>
              </a:lnSpc>
            </a:pPr>
            <a:r>
              <a:rPr lang="en-US" sz="3800" dirty="0">
                <a:solidFill>
                  <a:srgbClr val="595959"/>
                </a:solidFill>
                <a:latin typeface="Arimo"/>
                <a:ea typeface="Arimo"/>
                <a:cs typeface="Arimo"/>
                <a:sym typeface="Arimo"/>
              </a:rPr>
              <a:t>Modern educational environments involve generational diversity, digital pressures, and complex learning expectations. For example, Generation Z learners often demonstrate strong digital communication skills but may experience increased anxiety and emotional overload due to academic and social media demands. These generational differences influence emotional expression, stress management, and collaboration styles.</a:t>
            </a:r>
          </a:p>
          <a:p>
            <a:pPr>
              <a:lnSpc>
                <a:spcPts val="4559"/>
              </a:lnSpc>
            </a:pPr>
            <a:r>
              <a:rPr lang="en-US" sz="3800" dirty="0">
                <a:solidFill>
                  <a:srgbClr val="595959"/>
                </a:solidFill>
                <a:latin typeface="Arimo"/>
                <a:ea typeface="Arimo"/>
                <a:cs typeface="Arimo"/>
                <a:sym typeface="Arimo"/>
              </a:rPr>
              <a:t>Therefore, developing emotional intelligence is not only a psychological skill but also an academic survival strategy that enhances concentration, teamwork, adaptability, and professional readiness.</a:t>
            </a:r>
          </a:p>
          <a:p>
            <a:pPr>
              <a:lnSpc>
                <a:spcPts val="4559"/>
              </a:lnSpc>
            </a:pPr>
            <a:endParaRPr lang="en-US" sz="3800" dirty="0">
              <a:solidFill>
                <a:srgbClr val="595959"/>
              </a:solidFill>
              <a:latin typeface="Arimo"/>
              <a:ea typeface="Arimo"/>
              <a:cs typeface="Arimo"/>
              <a:sym typeface="Arimo"/>
            </a:endParaRPr>
          </a:p>
        </p:txBody>
      </p:sp>
      <p:sp>
        <p:nvSpPr>
          <p:cNvPr id="20" name="TextBox 20"/>
          <p:cNvSpPr txBox="1"/>
          <p:nvPr/>
        </p:nvSpPr>
        <p:spPr>
          <a:xfrm>
            <a:off x="1521839" y="6025087"/>
            <a:ext cx="4802761" cy="641201"/>
          </a:xfrm>
          <a:prstGeom prst="rect">
            <a:avLst/>
          </a:prstGeom>
        </p:spPr>
        <p:txBody>
          <a:bodyPr wrap="square" lIns="0" tIns="0" rIns="0" bIns="0" rtlCol="0" anchor="t">
            <a:spAutoFit/>
          </a:bodyPr>
          <a:lstStyle/>
          <a:p>
            <a:pPr algn="ctr">
              <a:lnSpc>
                <a:spcPts val="5040"/>
              </a:lnSpc>
            </a:pPr>
            <a:r>
              <a:rPr lang="en-US" sz="4201" b="1" dirty="0">
                <a:solidFill>
                  <a:srgbClr val="404040"/>
                </a:solidFill>
                <a:latin typeface="Montserrat Bold"/>
                <a:ea typeface="Montserrat Bold"/>
                <a:cs typeface="Montserrat Bold"/>
                <a:sym typeface="Montserrat Bold"/>
              </a:rPr>
              <a:t>INTRODUCTION</a:t>
            </a:r>
          </a:p>
        </p:txBody>
      </p:sp>
      <p:grpSp>
        <p:nvGrpSpPr>
          <p:cNvPr id="21" name="Group 21"/>
          <p:cNvGrpSpPr/>
          <p:nvPr/>
        </p:nvGrpSpPr>
        <p:grpSpPr>
          <a:xfrm>
            <a:off x="15618924" y="29690662"/>
            <a:ext cx="16174766" cy="7444955"/>
            <a:chOff x="0" y="0"/>
            <a:chExt cx="20400454" cy="9026919"/>
          </a:xfrm>
        </p:grpSpPr>
        <p:sp>
          <p:nvSpPr>
            <p:cNvPr id="22" name="Freeform 22"/>
            <p:cNvSpPr/>
            <p:nvPr/>
          </p:nvSpPr>
          <p:spPr>
            <a:xfrm>
              <a:off x="0" y="0"/>
              <a:ext cx="20400392" cy="9026906"/>
            </a:xfrm>
            <a:custGeom>
              <a:avLst/>
              <a:gdLst/>
              <a:ahLst/>
              <a:cxnLst/>
              <a:rect l="l" t="t" r="r" b="b"/>
              <a:pathLst>
                <a:path w="20400392" h="9026906">
                  <a:moveTo>
                    <a:pt x="0" y="356362"/>
                  </a:moveTo>
                  <a:cubicBezTo>
                    <a:pt x="0" y="159512"/>
                    <a:pt x="159512" y="0"/>
                    <a:pt x="356362" y="0"/>
                  </a:cubicBezTo>
                  <a:lnTo>
                    <a:pt x="20044029" y="0"/>
                  </a:lnTo>
                  <a:cubicBezTo>
                    <a:pt x="20240879" y="0"/>
                    <a:pt x="20400392" y="159512"/>
                    <a:pt x="20400392" y="356362"/>
                  </a:cubicBezTo>
                  <a:lnTo>
                    <a:pt x="20400392" y="8670544"/>
                  </a:lnTo>
                  <a:cubicBezTo>
                    <a:pt x="20400392" y="8867394"/>
                    <a:pt x="20240879" y="9026906"/>
                    <a:pt x="20044029" y="9026906"/>
                  </a:cubicBezTo>
                  <a:lnTo>
                    <a:pt x="356362" y="9026906"/>
                  </a:lnTo>
                  <a:cubicBezTo>
                    <a:pt x="159512" y="9026906"/>
                    <a:pt x="0" y="8867394"/>
                    <a:pt x="0" y="8670544"/>
                  </a:cubicBezTo>
                  <a:close/>
                </a:path>
              </a:pathLst>
            </a:custGeom>
            <a:solidFill>
              <a:srgbClr val="E3E3E3"/>
            </a:solidFill>
          </p:spPr>
          <p:txBody>
            <a:bodyPr/>
            <a:lstStyle/>
            <a:p>
              <a:endParaRPr lang="en-GB" dirty="0"/>
            </a:p>
          </p:txBody>
        </p:sp>
      </p:grpSp>
      <p:sp>
        <p:nvSpPr>
          <p:cNvPr id="23" name="TextBox 23"/>
          <p:cNvSpPr txBox="1"/>
          <p:nvPr/>
        </p:nvSpPr>
        <p:spPr>
          <a:xfrm>
            <a:off x="16060681" y="30726642"/>
            <a:ext cx="13707497" cy="4682692"/>
          </a:xfrm>
          <a:prstGeom prst="rect">
            <a:avLst/>
          </a:prstGeom>
        </p:spPr>
        <p:txBody>
          <a:bodyPr wrap="square" lIns="0" tIns="0" rIns="0" bIns="0" rtlCol="0" anchor="t">
            <a:spAutoFit/>
          </a:bodyPr>
          <a:lstStyle/>
          <a:p>
            <a:pPr marL="410274" lvl="1">
              <a:lnSpc>
                <a:spcPts val="4559"/>
              </a:lnSpc>
            </a:pPr>
            <a:r>
              <a:rPr lang="en-US" sz="4400" b="1" dirty="0">
                <a:solidFill>
                  <a:srgbClr val="595959"/>
                </a:solidFill>
                <a:latin typeface="Arimo"/>
                <a:ea typeface="Arimo"/>
                <a:cs typeface="Arimo"/>
                <a:sym typeface="Arimo"/>
              </a:rPr>
              <a:t>Conclusion:</a:t>
            </a:r>
          </a:p>
          <a:p>
            <a:pPr marL="820547" lvl="1" indent="-410273">
              <a:lnSpc>
                <a:spcPts val="4559"/>
              </a:lnSpc>
              <a:buFont typeface="Arial"/>
              <a:buChar char="•"/>
            </a:pPr>
            <a:r>
              <a:rPr lang="en-US" sz="3800" dirty="0">
                <a:solidFill>
                  <a:srgbClr val="595959"/>
                </a:solidFill>
                <a:latin typeface="Arimo"/>
                <a:ea typeface="Arimo"/>
                <a:cs typeface="Arimo"/>
                <a:sym typeface="Arimo"/>
              </a:rPr>
              <a:t>Self-awareness strengthens emotional intelligence and academic resilience.</a:t>
            </a:r>
          </a:p>
          <a:p>
            <a:pPr marL="820547" lvl="1" indent="-410273">
              <a:lnSpc>
                <a:spcPts val="4559"/>
              </a:lnSpc>
              <a:buFont typeface="Arial"/>
              <a:buChar char="•"/>
            </a:pPr>
            <a:r>
              <a:rPr lang="en-US" sz="3800" dirty="0">
                <a:solidFill>
                  <a:srgbClr val="595959"/>
                </a:solidFill>
                <a:latin typeface="Arimo"/>
                <a:ea typeface="Arimo"/>
                <a:cs typeface="Arimo"/>
                <a:sym typeface="Arimo"/>
              </a:rPr>
              <a:t>Generational differences shape emotional behavior but also enhance learning diversity.</a:t>
            </a:r>
          </a:p>
          <a:p>
            <a:pPr marL="820547" lvl="1" indent="-410273">
              <a:lnSpc>
                <a:spcPts val="4559"/>
              </a:lnSpc>
              <a:buFont typeface="Arial"/>
              <a:buChar char="•"/>
            </a:pPr>
            <a:r>
              <a:rPr lang="en-US" sz="3800" dirty="0">
                <a:solidFill>
                  <a:srgbClr val="595959"/>
                </a:solidFill>
                <a:latin typeface="Arimo"/>
                <a:ea typeface="Arimo"/>
                <a:cs typeface="Arimo"/>
                <a:sym typeface="Arimo"/>
              </a:rPr>
              <a:t>Mindfulness and emotional regulation support both academic success and future professional practice.</a:t>
            </a:r>
          </a:p>
          <a:p>
            <a:pPr>
              <a:lnSpc>
                <a:spcPts val="4559"/>
              </a:lnSpc>
            </a:pPr>
            <a:endParaRPr lang="en-US" sz="3800" dirty="0">
              <a:solidFill>
                <a:srgbClr val="595959"/>
              </a:solidFill>
              <a:latin typeface="Arimo"/>
              <a:ea typeface="Arimo"/>
              <a:cs typeface="Arimo"/>
              <a:sym typeface="Arimo"/>
            </a:endParaRPr>
          </a:p>
        </p:txBody>
      </p:sp>
      <p:grpSp>
        <p:nvGrpSpPr>
          <p:cNvPr id="25" name="Group 25"/>
          <p:cNvGrpSpPr/>
          <p:nvPr/>
        </p:nvGrpSpPr>
        <p:grpSpPr>
          <a:xfrm>
            <a:off x="16060682" y="17629946"/>
            <a:ext cx="15733007" cy="11173653"/>
            <a:chOff x="0" y="0"/>
            <a:chExt cx="20400454" cy="17740541"/>
          </a:xfrm>
        </p:grpSpPr>
        <p:sp>
          <p:nvSpPr>
            <p:cNvPr id="26" name="Freeform 26"/>
            <p:cNvSpPr/>
            <p:nvPr/>
          </p:nvSpPr>
          <p:spPr>
            <a:xfrm>
              <a:off x="0" y="0"/>
              <a:ext cx="20400518" cy="17740503"/>
            </a:xfrm>
            <a:custGeom>
              <a:avLst/>
              <a:gdLst/>
              <a:ahLst/>
              <a:cxnLst/>
              <a:rect l="l" t="t" r="r" b="b"/>
              <a:pathLst>
                <a:path w="20400518" h="17740503">
                  <a:moveTo>
                    <a:pt x="0" y="282448"/>
                  </a:moveTo>
                  <a:cubicBezTo>
                    <a:pt x="0" y="126492"/>
                    <a:pt x="126492" y="0"/>
                    <a:pt x="282448" y="0"/>
                  </a:cubicBezTo>
                  <a:lnTo>
                    <a:pt x="20118070" y="0"/>
                  </a:lnTo>
                  <a:cubicBezTo>
                    <a:pt x="20274026" y="0"/>
                    <a:pt x="20400518" y="126492"/>
                    <a:pt x="20400518" y="282448"/>
                  </a:cubicBezTo>
                  <a:lnTo>
                    <a:pt x="20400518" y="17458055"/>
                  </a:lnTo>
                  <a:cubicBezTo>
                    <a:pt x="20400518" y="17614012"/>
                    <a:pt x="20274026" y="17740503"/>
                    <a:pt x="20118070" y="17740503"/>
                  </a:cubicBezTo>
                  <a:lnTo>
                    <a:pt x="282448" y="17740503"/>
                  </a:lnTo>
                  <a:cubicBezTo>
                    <a:pt x="126492" y="17740503"/>
                    <a:pt x="0" y="17614012"/>
                    <a:pt x="0" y="17458055"/>
                  </a:cubicBezTo>
                  <a:close/>
                </a:path>
              </a:pathLst>
            </a:custGeom>
            <a:solidFill>
              <a:srgbClr val="B3CBD3"/>
            </a:solidFill>
          </p:spPr>
          <p:txBody>
            <a:bodyPr/>
            <a:lstStyle/>
            <a:p>
              <a:endParaRPr lang="en-GB" dirty="0"/>
            </a:p>
          </p:txBody>
        </p:sp>
      </p:grpSp>
      <p:sp>
        <p:nvSpPr>
          <p:cNvPr id="27" name="TextBox 27"/>
          <p:cNvSpPr txBox="1"/>
          <p:nvPr/>
        </p:nvSpPr>
        <p:spPr>
          <a:xfrm>
            <a:off x="16459202" y="20125897"/>
            <a:ext cx="13563601" cy="9003555"/>
          </a:xfrm>
          <a:prstGeom prst="rect">
            <a:avLst/>
          </a:prstGeom>
        </p:spPr>
        <p:txBody>
          <a:bodyPr wrap="square" lIns="0" tIns="0" rIns="0" bIns="0" rtlCol="0" anchor="t">
            <a:spAutoFit/>
          </a:bodyPr>
          <a:lstStyle/>
          <a:p>
            <a:pPr>
              <a:lnSpc>
                <a:spcPts val="4655"/>
              </a:lnSpc>
            </a:pPr>
            <a:r>
              <a:rPr lang="en-US" sz="3881" dirty="0">
                <a:solidFill>
                  <a:srgbClr val="595959"/>
                </a:solidFill>
                <a:latin typeface="Arimo"/>
                <a:ea typeface="Arimo"/>
                <a:cs typeface="Arimo"/>
                <a:sym typeface="Arimo"/>
              </a:rPr>
              <a:t>Success Factors</a:t>
            </a:r>
          </a:p>
          <a:p>
            <a:pPr marL="837635" lvl="1" indent="-418818">
              <a:lnSpc>
                <a:spcPts val="4655"/>
              </a:lnSpc>
              <a:buFont typeface="Arial"/>
              <a:buChar char="•"/>
            </a:pPr>
            <a:r>
              <a:rPr lang="en-US" sz="3881" dirty="0">
                <a:solidFill>
                  <a:srgbClr val="595959"/>
                </a:solidFill>
                <a:latin typeface="Arimo"/>
                <a:ea typeface="Arimo"/>
                <a:cs typeface="Arimo"/>
                <a:sym typeface="Arimo"/>
              </a:rPr>
              <a:t>Time management</a:t>
            </a:r>
          </a:p>
          <a:p>
            <a:pPr marL="837635" lvl="1" indent="-418818">
              <a:lnSpc>
                <a:spcPts val="4655"/>
              </a:lnSpc>
              <a:buFont typeface="Arial"/>
              <a:buChar char="•"/>
            </a:pPr>
            <a:r>
              <a:rPr lang="en-US" sz="3881" dirty="0">
                <a:solidFill>
                  <a:srgbClr val="595959"/>
                </a:solidFill>
                <a:latin typeface="Arimo"/>
                <a:ea typeface="Arimo"/>
                <a:cs typeface="Arimo"/>
                <a:sym typeface="Arimo"/>
              </a:rPr>
              <a:t>Emotional regulation</a:t>
            </a:r>
          </a:p>
          <a:p>
            <a:pPr marL="837635" lvl="1" indent="-418818">
              <a:lnSpc>
                <a:spcPts val="4655"/>
              </a:lnSpc>
              <a:buFont typeface="Arial"/>
              <a:buChar char="•"/>
            </a:pPr>
            <a:r>
              <a:rPr lang="en-US" sz="3881" dirty="0">
                <a:solidFill>
                  <a:srgbClr val="595959"/>
                </a:solidFill>
                <a:latin typeface="Arimo"/>
                <a:ea typeface="Arimo"/>
                <a:cs typeface="Arimo"/>
                <a:sym typeface="Arimo"/>
              </a:rPr>
              <a:t>Peer support</a:t>
            </a:r>
          </a:p>
          <a:p>
            <a:pPr marL="837635" lvl="1" indent="-418818">
              <a:lnSpc>
                <a:spcPts val="4655"/>
              </a:lnSpc>
              <a:buFont typeface="Arial"/>
              <a:buChar char="•"/>
            </a:pPr>
            <a:r>
              <a:rPr lang="en-US" sz="3881" dirty="0">
                <a:solidFill>
                  <a:srgbClr val="595959"/>
                </a:solidFill>
                <a:latin typeface="Arimo"/>
                <a:ea typeface="Arimo"/>
                <a:cs typeface="Arimo"/>
                <a:sym typeface="Arimo"/>
              </a:rPr>
              <a:t>Feedback engagement</a:t>
            </a:r>
          </a:p>
          <a:p>
            <a:pPr>
              <a:lnSpc>
                <a:spcPts val="4655"/>
              </a:lnSpc>
            </a:pPr>
            <a:r>
              <a:rPr lang="en-US" sz="3881" dirty="0">
                <a:solidFill>
                  <a:srgbClr val="595959"/>
                </a:solidFill>
                <a:latin typeface="Arimo"/>
                <a:ea typeface="Arimo"/>
                <a:cs typeface="Arimo"/>
                <a:sym typeface="Arimo"/>
              </a:rPr>
              <a:t>EI Challenges</a:t>
            </a:r>
          </a:p>
          <a:p>
            <a:pPr marL="837635" lvl="1" indent="-418818">
              <a:lnSpc>
                <a:spcPts val="4655"/>
              </a:lnSpc>
              <a:buFont typeface="Arial"/>
              <a:buChar char="•"/>
            </a:pPr>
            <a:r>
              <a:rPr lang="en-US" sz="3881" dirty="0">
                <a:solidFill>
                  <a:srgbClr val="595959"/>
                </a:solidFill>
                <a:latin typeface="Arimo"/>
                <a:ea typeface="Arimo"/>
                <a:cs typeface="Arimo"/>
                <a:sym typeface="Arimo"/>
              </a:rPr>
              <a:t>Anxiety &amp; procrastination</a:t>
            </a:r>
          </a:p>
          <a:p>
            <a:pPr marL="837635" lvl="1" indent="-418818">
              <a:lnSpc>
                <a:spcPts val="4655"/>
              </a:lnSpc>
              <a:buFont typeface="Arial"/>
              <a:buChar char="•"/>
            </a:pPr>
            <a:r>
              <a:rPr lang="en-US" sz="3881" dirty="0">
                <a:solidFill>
                  <a:srgbClr val="595959"/>
                </a:solidFill>
                <a:latin typeface="Arimo"/>
                <a:ea typeface="Arimo"/>
                <a:cs typeface="Arimo"/>
                <a:sym typeface="Arimo"/>
              </a:rPr>
              <a:t>Miscommunication</a:t>
            </a:r>
          </a:p>
          <a:p>
            <a:pPr marL="837635" lvl="1" indent="-418818">
              <a:lnSpc>
                <a:spcPts val="4655"/>
              </a:lnSpc>
              <a:buFont typeface="Arial"/>
              <a:buChar char="•"/>
            </a:pPr>
            <a:r>
              <a:rPr lang="en-US" sz="3881" dirty="0">
                <a:solidFill>
                  <a:srgbClr val="595959"/>
                </a:solidFill>
                <a:latin typeface="Arimo"/>
                <a:ea typeface="Arimo"/>
                <a:cs typeface="Arimo"/>
                <a:sym typeface="Arimo"/>
              </a:rPr>
              <a:t>Emotional overload</a:t>
            </a:r>
          </a:p>
          <a:p>
            <a:pPr>
              <a:lnSpc>
                <a:spcPts val="4655"/>
              </a:lnSpc>
            </a:pPr>
            <a:r>
              <a:rPr lang="en-US" sz="3881" dirty="0">
                <a:solidFill>
                  <a:srgbClr val="595959"/>
                </a:solidFill>
                <a:latin typeface="Arimo"/>
                <a:ea typeface="Arimo"/>
                <a:cs typeface="Arimo"/>
                <a:sym typeface="Arimo"/>
              </a:rPr>
              <a:t>Actions</a:t>
            </a:r>
          </a:p>
          <a:p>
            <a:pPr marL="837635" lvl="1" indent="-418818">
              <a:lnSpc>
                <a:spcPts val="4655"/>
              </a:lnSpc>
              <a:buFont typeface="Arial"/>
              <a:buChar char="•"/>
            </a:pPr>
            <a:r>
              <a:rPr lang="en-US" sz="3881" dirty="0">
                <a:solidFill>
                  <a:srgbClr val="595959"/>
                </a:solidFill>
                <a:latin typeface="Arimo"/>
                <a:ea typeface="Arimo"/>
                <a:cs typeface="Arimo"/>
                <a:sym typeface="Arimo"/>
              </a:rPr>
              <a:t>Regular reflection</a:t>
            </a:r>
          </a:p>
          <a:p>
            <a:pPr marL="837635" lvl="1" indent="-418818">
              <a:lnSpc>
                <a:spcPts val="4655"/>
              </a:lnSpc>
              <a:buFont typeface="Arial"/>
              <a:buChar char="•"/>
            </a:pPr>
            <a:r>
              <a:rPr lang="en-US" sz="3881" dirty="0">
                <a:solidFill>
                  <a:srgbClr val="595959"/>
                </a:solidFill>
                <a:latin typeface="Arimo"/>
                <a:ea typeface="Arimo"/>
                <a:cs typeface="Arimo"/>
                <a:sym typeface="Arimo"/>
              </a:rPr>
              <a:t>Academic mentoring</a:t>
            </a:r>
          </a:p>
          <a:p>
            <a:pPr marL="837635" lvl="1" indent="-418818">
              <a:lnSpc>
                <a:spcPts val="4655"/>
              </a:lnSpc>
              <a:buFont typeface="Arial"/>
              <a:buChar char="•"/>
            </a:pPr>
            <a:r>
              <a:rPr lang="en-US" sz="3881" dirty="0">
                <a:solidFill>
                  <a:srgbClr val="595959"/>
                </a:solidFill>
                <a:latin typeface="Arimo"/>
                <a:ea typeface="Arimo"/>
                <a:cs typeface="Arimo"/>
                <a:sym typeface="Arimo"/>
              </a:rPr>
              <a:t>Mindfulness practice</a:t>
            </a:r>
          </a:p>
          <a:p>
            <a:pPr marL="837635" lvl="1" indent="-418818">
              <a:lnSpc>
                <a:spcPts val="4655"/>
              </a:lnSpc>
              <a:buFont typeface="Arial"/>
              <a:buChar char="•"/>
            </a:pPr>
            <a:r>
              <a:rPr lang="en-US" sz="3881" dirty="0">
                <a:solidFill>
                  <a:srgbClr val="595959"/>
                </a:solidFill>
                <a:latin typeface="Arimo"/>
                <a:ea typeface="Arimo"/>
                <a:cs typeface="Arimo"/>
                <a:sym typeface="Arimo"/>
              </a:rPr>
              <a:t>Assertive communication skills</a:t>
            </a:r>
          </a:p>
          <a:p>
            <a:pPr>
              <a:lnSpc>
                <a:spcPts val="4655"/>
              </a:lnSpc>
            </a:pPr>
            <a:endParaRPr lang="en-US" sz="3881" dirty="0">
              <a:solidFill>
                <a:srgbClr val="595959"/>
              </a:solidFill>
              <a:latin typeface="Arimo"/>
              <a:ea typeface="Arimo"/>
              <a:cs typeface="Arimo"/>
              <a:sym typeface="Arimo"/>
            </a:endParaRPr>
          </a:p>
        </p:txBody>
      </p:sp>
      <p:sp>
        <p:nvSpPr>
          <p:cNvPr id="28" name="TextBox 28"/>
          <p:cNvSpPr txBox="1"/>
          <p:nvPr/>
        </p:nvSpPr>
        <p:spPr>
          <a:xfrm>
            <a:off x="16648956" y="18440400"/>
            <a:ext cx="8878046" cy="1282402"/>
          </a:xfrm>
          <a:prstGeom prst="rect">
            <a:avLst/>
          </a:prstGeom>
        </p:spPr>
        <p:txBody>
          <a:bodyPr wrap="square" lIns="0" tIns="0" rIns="0" bIns="0" rtlCol="0" anchor="t">
            <a:spAutoFit/>
          </a:bodyPr>
          <a:lstStyle/>
          <a:p>
            <a:pPr algn="ctr">
              <a:lnSpc>
                <a:spcPts val="5040"/>
              </a:lnSpc>
            </a:pPr>
            <a:r>
              <a:rPr lang="en-US" sz="4201" b="1" dirty="0">
                <a:solidFill>
                  <a:srgbClr val="404040"/>
                </a:solidFill>
                <a:latin typeface="Montserrat Bold"/>
                <a:ea typeface="Montserrat Bold"/>
                <a:cs typeface="Montserrat Bold"/>
                <a:sym typeface="Montserrat Bold"/>
              </a:rPr>
              <a:t>3. FACTORS FOR STUDY SUCCESS &amp; EI CHALLENGES</a:t>
            </a:r>
          </a:p>
        </p:txBody>
      </p:sp>
      <p:grpSp>
        <p:nvGrpSpPr>
          <p:cNvPr id="29" name="Group 29"/>
          <p:cNvGrpSpPr/>
          <p:nvPr/>
        </p:nvGrpSpPr>
        <p:grpSpPr>
          <a:xfrm>
            <a:off x="536345" y="17848507"/>
            <a:ext cx="15300341" cy="7577762"/>
            <a:chOff x="0" y="0"/>
            <a:chExt cx="20400454" cy="10103681"/>
          </a:xfrm>
        </p:grpSpPr>
        <p:sp>
          <p:nvSpPr>
            <p:cNvPr id="30" name="Freeform 30"/>
            <p:cNvSpPr/>
            <p:nvPr/>
          </p:nvSpPr>
          <p:spPr>
            <a:xfrm>
              <a:off x="0" y="0"/>
              <a:ext cx="20400392" cy="10103654"/>
            </a:xfrm>
            <a:custGeom>
              <a:avLst/>
              <a:gdLst/>
              <a:ahLst/>
              <a:cxnLst/>
              <a:rect l="l" t="t" r="r" b="b"/>
              <a:pathLst>
                <a:path w="20400392" h="10103654">
                  <a:moveTo>
                    <a:pt x="0" y="148780"/>
                  </a:moveTo>
                  <a:cubicBezTo>
                    <a:pt x="0" y="66602"/>
                    <a:pt x="183007" y="0"/>
                    <a:pt x="408813" y="0"/>
                  </a:cubicBezTo>
                  <a:lnTo>
                    <a:pt x="19991578" y="0"/>
                  </a:lnTo>
                  <a:cubicBezTo>
                    <a:pt x="20217385" y="0"/>
                    <a:pt x="20400392" y="66602"/>
                    <a:pt x="20400392" y="148780"/>
                  </a:cubicBezTo>
                  <a:lnTo>
                    <a:pt x="20400392" y="9954874"/>
                  </a:lnTo>
                  <a:cubicBezTo>
                    <a:pt x="20400392" y="10037052"/>
                    <a:pt x="20217385" y="10103654"/>
                    <a:pt x="19991578" y="10103654"/>
                  </a:cubicBezTo>
                  <a:lnTo>
                    <a:pt x="408813" y="10103654"/>
                  </a:lnTo>
                  <a:cubicBezTo>
                    <a:pt x="183007" y="10103654"/>
                    <a:pt x="0" y="10037052"/>
                    <a:pt x="0" y="9954874"/>
                  </a:cubicBezTo>
                  <a:close/>
                </a:path>
              </a:pathLst>
            </a:custGeom>
            <a:solidFill>
              <a:srgbClr val="E3E3E3"/>
            </a:solidFill>
          </p:spPr>
          <p:txBody>
            <a:bodyPr/>
            <a:lstStyle/>
            <a:p>
              <a:endParaRPr lang="en-GB"/>
            </a:p>
          </p:txBody>
        </p:sp>
      </p:grpSp>
      <p:sp>
        <p:nvSpPr>
          <p:cNvPr id="31" name="TextBox 31"/>
          <p:cNvSpPr txBox="1"/>
          <p:nvPr/>
        </p:nvSpPr>
        <p:spPr>
          <a:xfrm>
            <a:off x="1124665" y="19061213"/>
            <a:ext cx="14123698" cy="5862502"/>
          </a:xfrm>
          <a:prstGeom prst="rect">
            <a:avLst/>
          </a:prstGeom>
        </p:spPr>
        <p:txBody>
          <a:bodyPr wrap="square" lIns="0" tIns="0" rIns="0" bIns="0" rtlCol="0" anchor="t">
            <a:spAutoFit/>
          </a:bodyPr>
          <a:lstStyle/>
          <a:p>
            <a:pPr>
              <a:lnSpc>
                <a:spcPts val="4559"/>
              </a:lnSpc>
            </a:pPr>
            <a:r>
              <a:rPr lang="en-US" sz="3800" dirty="0">
                <a:solidFill>
                  <a:srgbClr val="595959"/>
                </a:solidFill>
                <a:latin typeface="Arimo"/>
                <a:ea typeface="Arimo"/>
                <a:cs typeface="Arimo"/>
                <a:sym typeface="Arimo"/>
              </a:rPr>
              <a:t>Poster developed using:</a:t>
            </a:r>
          </a:p>
          <a:p>
            <a:pPr marL="820547" lvl="1" indent="-410273">
              <a:lnSpc>
                <a:spcPts val="4559"/>
              </a:lnSpc>
              <a:buFont typeface="Arial"/>
              <a:buChar char="•"/>
            </a:pPr>
            <a:r>
              <a:rPr lang="en-US" sz="3800" dirty="0">
                <a:solidFill>
                  <a:srgbClr val="595959"/>
                </a:solidFill>
                <a:latin typeface="Arimo"/>
                <a:ea typeface="Arimo"/>
                <a:cs typeface="Arimo"/>
                <a:sym typeface="Arimo"/>
              </a:rPr>
              <a:t>Peer-reviewed journal articles</a:t>
            </a:r>
          </a:p>
          <a:p>
            <a:pPr marL="820547" lvl="1" indent="-410273">
              <a:lnSpc>
                <a:spcPts val="4559"/>
              </a:lnSpc>
              <a:buFont typeface="Arial"/>
              <a:buChar char="•"/>
            </a:pPr>
            <a:r>
              <a:rPr lang="en-US" sz="3800" dirty="0">
                <a:solidFill>
                  <a:srgbClr val="595959"/>
                </a:solidFill>
                <a:latin typeface="Arimo"/>
                <a:ea typeface="Arimo"/>
                <a:cs typeface="Arimo"/>
                <a:sym typeface="Arimo"/>
              </a:rPr>
              <a:t>Emotional intelligence theories (Goleman; Mayer &amp; Salovey)</a:t>
            </a:r>
          </a:p>
          <a:p>
            <a:pPr marL="820547" lvl="1" indent="-410273">
              <a:lnSpc>
                <a:spcPts val="4559"/>
              </a:lnSpc>
              <a:buFont typeface="Arial"/>
              <a:buChar char="•"/>
            </a:pPr>
            <a:r>
              <a:rPr lang="en-US" sz="3800" dirty="0">
                <a:solidFill>
                  <a:srgbClr val="595959"/>
                </a:solidFill>
                <a:latin typeface="Arimo"/>
                <a:ea typeface="Arimo"/>
                <a:cs typeface="Arimo"/>
                <a:sym typeface="Arimo"/>
              </a:rPr>
              <a:t>Research on Generation Z students</a:t>
            </a:r>
          </a:p>
          <a:p>
            <a:pPr marL="820547" lvl="1" indent="-410273">
              <a:lnSpc>
                <a:spcPts val="4559"/>
              </a:lnSpc>
              <a:buFont typeface="Arial"/>
              <a:buChar char="•"/>
            </a:pPr>
            <a:r>
              <a:rPr lang="en-US" sz="3800" dirty="0">
                <a:solidFill>
                  <a:srgbClr val="595959"/>
                </a:solidFill>
                <a:latin typeface="Arimo"/>
                <a:ea typeface="Arimo"/>
                <a:cs typeface="Arimo"/>
                <a:sym typeface="Arimo"/>
              </a:rPr>
              <a:t>Reflective academic experiences</a:t>
            </a:r>
          </a:p>
          <a:p>
            <a:pPr>
              <a:lnSpc>
                <a:spcPts val="4559"/>
              </a:lnSpc>
            </a:pPr>
            <a:r>
              <a:rPr lang="en-US" sz="3800" dirty="0">
                <a:solidFill>
                  <a:srgbClr val="595959"/>
                </a:solidFill>
                <a:latin typeface="Arimo"/>
                <a:ea typeface="Arimo"/>
                <a:cs typeface="Arimo"/>
                <a:sym typeface="Arimo"/>
              </a:rPr>
              <a:t>Sources accessed via:</a:t>
            </a:r>
          </a:p>
          <a:p>
            <a:pPr marL="820547" lvl="1" indent="-410273">
              <a:lnSpc>
                <a:spcPts val="4559"/>
              </a:lnSpc>
              <a:buFont typeface="Arial"/>
              <a:buChar char="•"/>
            </a:pPr>
            <a:r>
              <a:rPr lang="en-US" sz="3800" dirty="0">
                <a:solidFill>
                  <a:srgbClr val="595959"/>
                </a:solidFill>
                <a:latin typeface="Arimo"/>
                <a:ea typeface="Arimo"/>
                <a:cs typeface="Arimo"/>
                <a:sym typeface="Arimo"/>
              </a:rPr>
              <a:t>Google Scholar</a:t>
            </a:r>
          </a:p>
          <a:p>
            <a:pPr marL="820547" lvl="1" indent="-410273">
              <a:lnSpc>
                <a:spcPts val="4559"/>
              </a:lnSpc>
              <a:buFont typeface="Arial"/>
              <a:buChar char="•"/>
            </a:pPr>
            <a:r>
              <a:rPr lang="en-US" sz="3800" dirty="0">
                <a:solidFill>
                  <a:srgbClr val="595959"/>
                </a:solidFill>
                <a:latin typeface="Arimo"/>
                <a:ea typeface="Arimo"/>
                <a:cs typeface="Arimo"/>
                <a:sym typeface="Arimo"/>
              </a:rPr>
              <a:t>Academic textbooks</a:t>
            </a:r>
          </a:p>
          <a:p>
            <a:pPr marL="820547" lvl="1" indent="-410273">
              <a:lnSpc>
                <a:spcPts val="4559"/>
              </a:lnSpc>
              <a:buFont typeface="Arial"/>
              <a:buChar char="•"/>
            </a:pPr>
            <a:r>
              <a:rPr lang="en-US" sz="3800" dirty="0">
                <a:solidFill>
                  <a:srgbClr val="595959"/>
                </a:solidFill>
                <a:latin typeface="Arimo"/>
                <a:ea typeface="Arimo"/>
                <a:cs typeface="Arimo"/>
                <a:sym typeface="Arimo"/>
              </a:rPr>
              <a:t>Educational psychology research</a:t>
            </a:r>
          </a:p>
          <a:p>
            <a:pPr>
              <a:lnSpc>
                <a:spcPts val="4559"/>
              </a:lnSpc>
            </a:pPr>
            <a:endParaRPr lang="en-US" sz="3800" dirty="0">
              <a:solidFill>
                <a:srgbClr val="595959"/>
              </a:solidFill>
              <a:latin typeface="Arimo"/>
              <a:ea typeface="Arimo"/>
              <a:cs typeface="Arimo"/>
              <a:sym typeface="Arimo"/>
            </a:endParaRPr>
          </a:p>
        </p:txBody>
      </p:sp>
      <p:sp>
        <p:nvSpPr>
          <p:cNvPr id="32" name="TextBox 32"/>
          <p:cNvSpPr txBox="1"/>
          <p:nvPr/>
        </p:nvSpPr>
        <p:spPr>
          <a:xfrm>
            <a:off x="1460496" y="18187401"/>
            <a:ext cx="3187703" cy="641201"/>
          </a:xfrm>
          <a:prstGeom prst="rect">
            <a:avLst/>
          </a:prstGeom>
        </p:spPr>
        <p:txBody>
          <a:bodyPr wrap="square" lIns="0" tIns="0" rIns="0" bIns="0" rtlCol="0" anchor="t">
            <a:spAutoFit/>
          </a:bodyPr>
          <a:lstStyle/>
          <a:p>
            <a:pPr algn="ctr">
              <a:lnSpc>
                <a:spcPts val="5040"/>
              </a:lnSpc>
            </a:pPr>
            <a:r>
              <a:rPr lang="en-US" sz="4201" b="1" dirty="0">
                <a:solidFill>
                  <a:srgbClr val="404040"/>
                </a:solidFill>
                <a:latin typeface="Montserrat Bold"/>
                <a:ea typeface="Montserrat Bold"/>
                <a:cs typeface="Montserrat Bold"/>
                <a:sym typeface="Montserrat Bold"/>
              </a:rPr>
              <a:t>METHOD</a:t>
            </a:r>
          </a:p>
        </p:txBody>
      </p:sp>
      <p:grpSp>
        <p:nvGrpSpPr>
          <p:cNvPr id="33" name="Group 33"/>
          <p:cNvGrpSpPr/>
          <p:nvPr/>
        </p:nvGrpSpPr>
        <p:grpSpPr>
          <a:xfrm>
            <a:off x="852356" y="25765142"/>
            <a:ext cx="13892390" cy="17211659"/>
            <a:chOff x="0" y="0"/>
            <a:chExt cx="20400519" cy="18588859"/>
          </a:xfrm>
        </p:grpSpPr>
        <p:sp>
          <p:nvSpPr>
            <p:cNvPr id="34" name="Freeform 34"/>
            <p:cNvSpPr/>
            <p:nvPr/>
          </p:nvSpPr>
          <p:spPr>
            <a:xfrm>
              <a:off x="0" y="0"/>
              <a:ext cx="20400519" cy="18588859"/>
            </a:xfrm>
            <a:custGeom>
              <a:avLst/>
              <a:gdLst/>
              <a:ahLst/>
              <a:cxnLst/>
              <a:rect l="l" t="t" r="r" b="b"/>
              <a:pathLst>
                <a:path w="20400518" h="17740503">
                  <a:moveTo>
                    <a:pt x="0" y="282448"/>
                  </a:moveTo>
                  <a:cubicBezTo>
                    <a:pt x="0" y="126492"/>
                    <a:pt x="126492" y="0"/>
                    <a:pt x="282448" y="0"/>
                  </a:cubicBezTo>
                  <a:lnTo>
                    <a:pt x="20118070" y="0"/>
                  </a:lnTo>
                  <a:cubicBezTo>
                    <a:pt x="20274026" y="0"/>
                    <a:pt x="20400518" y="126492"/>
                    <a:pt x="20400518" y="282448"/>
                  </a:cubicBezTo>
                  <a:lnTo>
                    <a:pt x="20400518" y="17458055"/>
                  </a:lnTo>
                  <a:cubicBezTo>
                    <a:pt x="20400518" y="17614012"/>
                    <a:pt x="20274026" y="17740503"/>
                    <a:pt x="20118070" y="17740503"/>
                  </a:cubicBezTo>
                  <a:lnTo>
                    <a:pt x="282448" y="17740503"/>
                  </a:lnTo>
                  <a:cubicBezTo>
                    <a:pt x="126492" y="17740503"/>
                    <a:pt x="0" y="17614012"/>
                    <a:pt x="0" y="17458055"/>
                  </a:cubicBezTo>
                  <a:close/>
                </a:path>
              </a:pathLst>
            </a:custGeom>
            <a:solidFill>
              <a:srgbClr val="B3CBD3"/>
            </a:solidFill>
          </p:spPr>
          <p:txBody>
            <a:bodyPr/>
            <a:lstStyle/>
            <a:p>
              <a:endParaRPr lang="en-GB"/>
            </a:p>
          </p:txBody>
        </p:sp>
      </p:grpSp>
      <p:sp>
        <p:nvSpPr>
          <p:cNvPr id="35" name="TextBox 35"/>
          <p:cNvSpPr txBox="1"/>
          <p:nvPr/>
        </p:nvSpPr>
        <p:spPr>
          <a:xfrm>
            <a:off x="1460497" y="28349011"/>
            <a:ext cx="11569704" cy="10581743"/>
          </a:xfrm>
          <a:prstGeom prst="rect">
            <a:avLst/>
          </a:prstGeom>
        </p:spPr>
        <p:txBody>
          <a:bodyPr wrap="square" lIns="0" tIns="0" rIns="0" bIns="0" rtlCol="0" anchor="t">
            <a:spAutoFit/>
          </a:bodyPr>
          <a:lstStyle/>
          <a:p>
            <a:pPr>
              <a:lnSpc>
                <a:spcPts val="4559"/>
              </a:lnSpc>
            </a:pPr>
            <a:r>
              <a:rPr lang="en-US" sz="3800" dirty="0">
                <a:solidFill>
                  <a:srgbClr val="595959"/>
                </a:solidFill>
                <a:latin typeface="Arimo"/>
                <a:ea typeface="Arimo"/>
                <a:cs typeface="Arimo"/>
                <a:sym typeface="Arimo"/>
              </a:rPr>
              <a:t>Self-Awareness</a:t>
            </a:r>
          </a:p>
          <a:p>
            <a:pPr marL="820547" lvl="1" indent="-410273">
              <a:lnSpc>
                <a:spcPts val="4559"/>
              </a:lnSpc>
              <a:buFont typeface="Arial"/>
              <a:buChar char="•"/>
            </a:pPr>
            <a:r>
              <a:rPr lang="en-US" sz="3800" dirty="0">
                <a:solidFill>
                  <a:srgbClr val="595959"/>
                </a:solidFill>
                <a:latin typeface="Arimo"/>
                <a:ea typeface="Arimo"/>
                <a:cs typeface="Arimo"/>
                <a:sym typeface="Arimo"/>
              </a:rPr>
              <a:t>Emotional reflection &amp; journaling</a:t>
            </a:r>
          </a:p>
          <a:p>
            <a:pPr marL="820547" lvl="1" indent="-410273">
              <a:lnSpc>
                <a:spcPts val="4559"/>
              </a:lnSpc>
              <a:buFont typeface="Arial"/>
              <a:buChar char="•"/>
            </a:pPr>
            <a:r>
              <a:rPr lang="en-US" sz="3800" dirty="0" err="1">
                <a:solidFill>
                  <a:srgbClr val="595959"/>
                </a:solidFill>
                <a:latin typeface="Arimo"/>
                <a:ea typeface="Arimo"/>
                <a:cs typeface="Arimo"/>
                <a:sym typeface="Arimo"/>
              </a:rPr>
              <a:t>Recognising</a:t>
            </a:r>
            <a:r>
              <a:rPr lang="en-US" sz="3800" dirty="0">
                <a:solidFill>
                  <a:srgbClr val="595959"/>
                </a:solidFill>
                <a:latin typeface="Arimo"/>
                <a:ea typeface="Arimo"/>
                <a:cs typeface="Arimo"/>
                <a:sym typeface="Arimo"/>
              </a:rPr>
              <a:t> academic stress triggers</a:t>
            </a:r>
          </a:p>
          <a:p>
            <a:pPr>
              <a:lnSpc>
                <a:spcPts val="4559"/>
              </a:lnSpc>
            </a:pPr>
            <a:r>
              <a:rPr lang="en-US" sz="3800" dirty="0">
                <a:solidFill>
                  <a:srgbClr val="595959"/>
                </a:solidFill>
                <a:latin typeface="Arimo"/>
                <a:ea typeface="Arimo"/>
                <a:cs typeface="Arimo"/>
                <a:sym typeface="Arimo"/>
              </a:rPr>
              <a:t>Emotional Regulation</a:t>
            </a:r>
          </a:p>
          <a:p>
            <a:pPr marL="820547" lvl="1" indent="-410273">
              <a:lnSpc>
                <a:spcPts val="4559"/>
              </a:lnSpc>
              <a:buFont typeface="Arial"/>
              <a:buChar char="•"/>
            </a:pPr>
            <a:r>
              <a:rPr lang="en-US" sz="3800" dirty="0">
                <a:solidFill>
                  <a:srgbClr val="595959"/>
                </a:solidFill>
                <a:latin typeface="Arimo"/>
                <a:ea typeface="Arimo"/>
                <a:cs typeface="Arimo"/>
                <a:sym typeface="Arimo"/>
              </a:rPr>
              <a:t>Cognitive reframing</a:t>
            </a:r>
          </a:p>
          <a:p>
            <a:pPr marL="820547" lvl="1" indent="-410273">
              <a:lnSpc>
                <a:spcPts val="4559"/>
              </a:lnSpc>
              <a:buFont typeface="Arial"/>
              <a:buChar char="•"/>
            </a:pPr>
            <a:r>
              <a:rPr lang="en-US" sz="3800" dirty="0">
                <a:solidFill>
                  <a:srgbClr val="595959"/>
                </a:solidFill>
                <a:latin typeface="Arimo"/>
                <a:ea typeface="Arimo"/>
                <a:cs typeface="Arimo"/>
                <a:sym typeface="Arimo"/>
              </a:rPr>
              <a:t>Breathing &amp; pause-response strategies</a:t>
            </a:r>
          </a:p>
          <a:p>
            <a:pPr>
              <a:lnSpc>
                <a:spcPts val="4559"/>
              </a:lnSpc>
            </a:pPr>
            <a:r>
              <a:rPr lang="en-US" sz="3800" dirty="0">
                <a:solidFill>
                  <a:srgbClr val="595959"/>
                </a:solidFill>
                <a:latin typeface="Arimo"/>
                <a:ea typeface="Arimo"/>
                <a:cs typeface="Arimo"/>
                <a:sym typeface="Arimo"/>
              </a:rPr>
              <a:t>Social Awareness</a:t>
            </a:r>
          </a:p>
          <a:p>
            <a:pPr marL="820547" lvl="1" indent="-410273">
              <a:lnSpc>
                <a:spcPts val="4559"/>
              </a:lnSpc>
              <a:buFont typeface="Arial"/>
              <a:buChar char="•"/>
            </a:pPr>
            <a:r>
              <a:rPr lang="en-US" sz="3800" dirty="0">
                <a:solidFill>
                  <a:srgbClr val="595959"/>
                </a:solidFill>
                <a:latin typeface="Arimo"/>
                <a:ea typeface="Arimo"/>
                <a:cs typeface="Arimo"/>
                <a:sym typeface="Arimo"/>
              </a:rPr>
              <a:t>Active listening Understanding generational communication styles</a:t>
            </a:r>
          </a:p>
          <a:p>
            <a:pPr>
              <a:lnSpc>
                <a:spcPts val="4559"/>
              </a:lnSpc>
            </a:pPr>
            <a:r>
              <a:rPr lang="en-US" sz="3800" dirty="0">
                <a:solidFill>
                  <a:srgbClr val="595959"/>
                </a:solidFill>
                <a:latin typeface="Arimo"/>
                <a:ea typeface="Arimo"/>
                <a:cs typeface="Arimo"/>
                <a:sym typeface="Arimo"/>
              </a:rPr>
              <a:t>Motivation</a:t>
            </a:r>
          </a:p>
          <a:p>
            <a:pPr marL="820547" lvl="1" indent="-410273">
              <a:lnSpc>
                <a:spcPts val="4559"/>
              </a:lnSpc>
              <a:buFont typeface="Arial"/>
              <a:buChar char="•"/>
            </a:pPr>
            <a:r>
              <a:rPr lang="en-US" sz="3800" dirty="0">
                <a:solidFill>
                  <a:srgbClr val="595959"/>
                </a:solidFill>
                <a:latin typeface="Arimo"/>
                <a:ea typeface="Arimo"/>
                <a:cs typeface="Arimo"/>
                <a:sym typeface="Arimo"/>
              </a:rPr>
              <a:t>Growth mindset</a:t>
            </a:r>
          </a:p>
          <a:p>
            <a:pPr marL="820547" lvl="1" indent="-410273">
              <a:lnSpc>
                <a:spcPts val="4559"/>
              </a:lnSpc>
              <a:buFont typeface="Arial"/>
              <a:buChar char="•"/>
            </a:pPr>
            <a:r>
              <a:rPr lang="en-US" sz="3800" dirty="0">
                <a:solidFill>
                  <a:srgbClr val="595959"/>
                </a:solidFill>
                <a:latin typeface="Arimo"/>
                <a:ea typeface="Arimo"/>
                <a:cs typeface="Arimo"/>
                <a:sym typeface="Arimo"/>
              </a:rPr>
              <a:t>Learning from mistakes</a:t>
            </a:r>
          </a:p>
          <a:p>
            <a:pPr>
              <a:lnSpc>
                <a:spcPts val="4559"/>
              </a:lnSpc>
            </a:pPr>
            <a:r>
              <a:rPr lang="en-US" sz="3800" dirty="0">
                <a:solidFill>
                  <a:srgbClr val="595959"/>
                </a:solidFill>
                <a:latin typeface="Arimo"/>
                <a:ea typeface="Arimo"/>
                <a:cs typeface="Arimo"/>
                <a:sym typeface="Arimo"/>
              </a:rPr>
              <a:t>Generational Insight</a:t>
            </a:r>
          </a:p>
          <a:p>
            <a:pPr marL="820547" lvl="1" indent="-410273">
              <a:lnSpc>
                <a:spcPts val="4559"/>
              </a:lnSpc>
              <a:buFont typeface="Arial"/>
              <a:buChar char="•"/>
            </a:pPr>
            <a:r>
              <a:rPr lang="en-US" sz="3800" dirty="0">
                <a:solidFill>
                  <a:srgbClr val="595959"/>
                </a:solidFill>
                <a:latin typeface="Arimo"/>
                <a:ea typeface="Arimo"/>
                <a:cs typeface="Arimo"/>
                <a:sym typeface="Arimo"/>
              </a:rPr>
              <a:t>Gen Z: digitally skilled but higher anxiety</a:t>
            </a:r>
          </a:p>
          <a:p>
            <a:pPr marL="820547" lvl="1" indent="-410273">
              <a:lnSpc>
                <a:spcPts val="4559"/>
              </a:lnSpc>
              <a:buFont typeface="Arial"/>
              <a:buChar char="•"/>
            </a:pPr>
            <a:r>
              <a:rPr lang="en-US" sz="3800" dirty="0">
                <a:solidFill>
                  <a:srgbClr val="595959"/>
                </a:solidFill>
                <a:latin typeface="Arimo"/>
                <a:ea typeface="Arimo"/>
                <a:cs typeface="Arimo"/>
                <a:sym typeface="Arimo"/>
              </a:rPr>
              <a:t>Mature students: stronger resilience but tech challenges</a:t>
            </a:r>
          </a:p>
          <a:p>
            <a:pPr marL="820547" lvl="1" indent="-410273">
              <a:lnSpc>
                <a:spcPts val="4559"/>
              </a:lnSpc>
              <a:buFont typeface="Arial"/>
              <a:buChar char="•"/>
            </a:pPr>
            <a:r>
              <a:rPr lang="en-US" sz="3800" dirty="0">
                <a:solidFill>
                  <a:srgbClr val="595959"/>
                </a:solidFill>
                <a:latin typeface="Arimo"/>
                <a:ea typeface="Arimo"/>
                <a:cs typeface="Arimo"/>
                <a:sym typeface="Arimo"/>
              </a:rPr>
              <a:t>Mixed generations improve emotional learning</a:t>
            </a:r>
          </a:p>
          <a:p>
            <a:pPr>
              <a:lnSpc>
                <a:spcPts val="4559"/>
              </a:lnSpc>
            </a:pPr>
            <a:endParaRPr lang="en-US" sz="3800" dirty="0">
              <a:solidFill>
                <a:srgbClr val="595959"/>
              </a:solidFill>
              <a:latin typeface="Arimo"/>
              <a:ea typeface="Arimo"/>
              <a:cs typeface="Arimo"/>
              <a:sym typeface="Arimo"/>
            </a:endParaRPr>
          </a:p>
        </p:txBody>
      </p:sp>
      <p:sp>
        <p:nvSpPr>
          <p:cNvPr id="36" name="TextBox 36"/>
          <p:cNvSpPr txBox="1"/>
          <p:nvPr/>
        </p:nvSpPr>
        <p:spPr>
          <a:xfrm rot="10800000" flipV="1">
            <a:off x="1521838" y="26351414"/>
            <a:ext cx="8841362" cy="1282402"/>
          </a:xfrm>
          <a:prstGeom prst="rect">
            <a:avLst/>
          </a:prstGeom>
        </p:spPr>
        <p:txBody>
          <a:bodyPr wrap="square" lIns="0" tIns="0" rIns="0" bIns="0" rtlCol="0" anchor="t">
            <a:spAutoFit/>
          </a:bodyPr>
          <a:lstStyle/>
          <a:p>
            <a:pPr algn="ctr">
              <a:lnSpc>
                <a:spcPts val="5040"/>
              </a:lnSpc>
            </a:pPr>
            <a:r>
              <a:rPr lang="en-US" sz="4201" b="1" dirty="0">
                <a:solidFill>
                  <a:srgbClr val="404040"/>
                </a:solidFill>
                <a:latin typeface="Montserrat Bold"/>
                <a:ea typeface="Montserrat Bold"/>
                <a:cs typeface="Montserrat Bold"/>
                <a:sym typeface="Montserrat Bold"/>
              </a:rPr>
              <a:t>1. HOW TO DEVELOP EMOTIONAL INTELLIGENCE</a:t>
            </a:r>
          </a:p>
        </p:txBody>
      </p:sp>
      <p:sp>
        <p:nvSpPr>
          <p:cNvPr id="37" name="TextBox 37"/>
          <p:cNvSpPr txBox="1"/>
          <p:nvPr/>
        </p:nvSpPr>
        <p:spPr>
          <a:xfrm>
            <a:off x="17098630" y="7034824"/>
            <a:ext cx="14513432" cy="9003555"/>
          </a:xfrm>
          <a:prstGeom prst="rect">
            <a:avLst/>
          </a:prstGeom>
        </p:spPr>
        <p:txBody>
          <a:bodyPr lIns="0" tIns="0" rIns="0" bIns="0" rtlCol="0" anchor="t">
            <a:spAutoFit/>
          </a:bodyPr>
          <a:lstStyle/>
          <a:p>
            <a:pPr>
              <a:lnSpc>
                <a:spcPts val="4655"/>
              </a:lnSpc>
            </a:pPr>
            <a:r>
              <a:rPr lang="en-US" sz="3881">
                <a:solidFill>
                  <a:srgbClr val="595959"/>
                </a:solidFill>
                <a:latin typeface="Arimo"/>
                <a:ea typeface="Arimo"/>
                <a:cs typeface="Arimo"/>
                <a:sym typeface="Arimo"/>
              </a:rPr>
              <a:t>Challenges experienced:</a:t>
            </a:r>
          </a:p>
          <a:p>
            <a:pPr marL="837635" lvl="1" indent="-418818">
              <a:lnSpc>
                <a:spcPts val="4655"/>
              </a:lnSpc>
              <a:buFont typeface="Arial"/>
              <a:buChar char="•"/>
            </a:pPr>
            <a:r>
              <a:rPr lang="en-US" sz="3881">
                <a:solidFill>
                  <a:srgbClr val="595959"/>
                </a:solidFill>
                <a:latin typeface="Arimo"/>
                <a:ea typeface="Arimo"/>
                <a:cs typeface="Arimo"/>
                <a:sym typeface="Arimo"/>
              </a:rPr>
              <a:t>Stress before deadlines</a:t>
            </a:r>
          </a:p>
          <a:p>
            <a:pPr marL="837635" lvl="1" indent="-418818">
              <a:lnSpc>
                <a:spcPts val="4655"/>
              </a:lnSpc>
              <a:buFont typeface="Arial"/>
              <a:buChar char="•"/>
            </a:pPr>
            <a:r>
              <a:rPr lang="en-US" sz="3881">
                <a:solidFill>
                  <a:srgbClr val="595959"/>
                </a:solidFill>
                <a:latin typeface="Arimo"/>
                <a:ea typeface="Arimo"/>
                <a:cs typeface="Arimo"/>
                <a:sym typeface="Arimo"/>
              </a:rPr>
              <a:t>Group work conflicts</a:t>
            </a:r>
          </a:p>
          <a:p>
            <a:pPr marL="837635" lvl="1" indent="-418818">
              <a:lnSpc>
                <a:spcPts val="4655"/>
              </a:lnSpc>
              <a:buFont typeface="Arial"/>
              <a:buChar char="•"/>
            </a:pPr>
            <a:r>
              <a:rPr lang="en-US" sz="3881">
                <a:solidFill>
                  <a:srgbClr val="595959"/>
                </a:solidFill>
                <a:latin typeface="Arimo"/>
                <a:ea typeface="Arimo"/>
                <a:cs typeface="Arimo"/>
                <a:sym typeface="Arimo"/>
              </a:rPr>
              <a:t>Fear of negative feedback</a:t>
            </a:r>
          </a:p>
          <a:p>
            <a:pPr>
              <a:lnSpc>
                <a:spcPts val="4655"/>
              </a:lnSpc>
            </a:pPr>
            <a:r>
              <a:rPr lang="en-US" sz="3881">
                <a:solidFill>
                  <a:srgbClr val="595959"/>
                </a:solidFill>
                <a:latin typeface="Arimo"/>
                <a:ea typeface="Arimo"/>
                <a:cs typeface="Arimo"/>
                <a:sym typeface="Arimo"/>
              </a:rPr>
              <a:t>Strategies used:</a:t>
            </a:r>
          </a:p>
          <a:p>
            <a:pPr marL="837635" lvl="1" indent="-418818">
              <a:lnSpc>
                <a:spcPts val="4655"/>
              </a:lnSpc>
              <a:buFont typeface="Arial"/>
              <a:buChar char="•"/>
            </a:pPr>
            <a:r>
              <a:rPr lang="en-US" sz="3881">
                <a:solidFill>
                  <a:srgbClr val="595959"/>
                </a:solidFill>
                <a:latin typeface="Arimo"/>
                <a:ea typeface="Arimo"/>
                <a:cs typeface="Arimo"/>
                <a:sym typeface="Arimo"/>
              </a:rPr>
              <a:t>Breaking tasks into smaller goals</a:t>
            </a:r>
          </a:p>
          <a:p>
            <a:pPr marL="837635" lvl="1" indent="-418818">
              <a:lnSpc>
                <a:spcPts val="4655"/>
              </a:lnSpc>
              <a:buFont typeface="Arial"/>
              <a:buChar char="•"/>
            </a:pPr>
            <a:r>
              <a:rPr lang="en-US" sz="3881">
                <a:solidFill>
                  <a:srgbClr val="595959"/>
                </a:solidFill>
                <a:latin typeface="Arimo"/>
                <a:ea typeface="Arimo"/>
                <a:cs typeface="Arimo"/>
                <a:sym typeface="Arimo"/>
              </a:rPr>
              <a:t>Mindful breathing before presentations</a:t>
            </a:r>
          </a:p>
          <a:p>
            <a:pPr marL="837635" lvl="1" indent="-418818">
              <a:lnSpc>
                <a:spcPts val="4655"/>
              </a:lnSpc>
              <a:buFont typeface="Arial"/>
              <a:buChar char="•"/>
            </a:pPr>
            <a:r>
              <a:rPr lang="en-US" sz="3881">
                <a:solidFill>
                  <a:srgbClr val="595959"/>
                </a:solidFill>
                <a:latin typeface="Arimo"/>
                <a:ea typeface="Arimo"/>
                <a:cs typeface="Arimo"/>
                <a:sym typeface="Arimo"/>
              </a:rPr>
              <a:t>Time-blocking study sessions</a:t>
            </a:r>
          </a:p>
          <a:p>
            <a:pPr marL="837635" lvl="1" indent="-418818">
              <a:lnSpc>
                <a:spcPts val="4655"/>
              </a:lnSpc>
              <a:buFont typeface="Arial"/>
              <a:buChar char="•"/>
            </a:pPr>
            <a:r>
              <a:rPr lang="en-US" sz="3881">
                <a:solidFill>
                  <a:srgbClr val="595959"/>
                </a:solidFill>
                <a:latin typeface="Arimo"/>
                <a:ea typeface="Arimo"/>
                <a:cs typeface="Arimo"/>
                <a:sym typeface="Arimo"/>
              </a:rPr>
              <a:t>Reflecting after academic setbacks</a:t>
            </a:r>
          </a:p>
          <a:p>
            <a:pPr>
              <a:lnSpc>
                <a:spcPts val="4655"/>
              </a:lnSpc>
            </a:pPr>
            <a:r>
              <a:rPr lang="en-US" sz="3881">
                <a:solidFill>
                  <a:srgbClr val="595959"/>
                </a:solidFill>
                <a:latin typeface="Arimo"/>
                <a:ea typeface="Arimo"/>
                <a:cs typeface="Arimo"/>
                <a:sym typeface="Arimo"/>
              </a:rPr>
              <a:t>Impact:</a:t>
            </a:r>
          </a:p>
          <a:p>
            <a:pPr marL="837635" lvl="1" indent="-418818">
              <a:lnSpc>
                <a:spcPts val="4655"/>
              </a:lnSpc>
              <a:buFont typeface="Arial"/>
              <a:buChar char="•"/>
            </a:pPr>
            <a:r>
              <a:rPr lang="en-US" sz="3881">
                <a:solidFill>
                  <a:srgbClr val="595959"/>
                </a:solidFill>
                <a:latin typeface="Arimo"/>
                <a:ea typeface="Arimo"/>
                <a:cs typeface="Arimo"/>
                <a:sym typeface="Arimo"/>
              </a:rPr>
              <a:t>Improved focus</a:t>
            </a:r>
          </a:p>
          <a:p>
            <a:pPr marL="837635" lvl="1" indent="-418818">
              <a:lnSpc>
                <a:spcPts val="4655"/>
              </a:lnSpc>
              <a:buFont typeface="Arial"/>
              <a:buChar char="•"/>
            </a:pPr>
            <a:r>
              <a:rPr lang="en-US" sz="3881">
                <a:solidFill>
                  <a:srgbClr val="595959"/>
                </a:solidFill>
                <a:latin typeface="Arimo"/>
                <a:ea typeface="Arimo"/>
                <a:cs typeface="Arimo"/>
                <a:sym typeface="Arimo"/>
              </a:rPr>
              <a:t>Better teamwork</a:t>
            </a:r>
          </a:p>
          <a:p>
            <a:pPr marL="837635" lvl="1" indent="-418818">
              <a:lnSpc>
                <a:spcPts val="4655"/>
              </a:lnSpc>
              <a:buFont typeface="Arial"/>
              <a:buChar char="•"/>
            </a:pPr>
            <a:r>
              <a:rPr lang="en-US" sz="3881">
                <a:solidFill>
                  <a:srgbClr val="595959"/>
                </a:solidFill>
                <a:latin typeface="Arimo"/>
                <a:ea typeface="Arimo"/>
                <a:cs typeface="Arimo"/>
                <a:sym typeface="Arimo"/>
              </a:rPr>
              <a:t>Increased confidence</a:t>
            </a:r>
          </a:p>
          <a:p>
            <a:pPr marL="837635" lvl="1" indent="-418818">
              <a:lnSpc>
                <a:spcPts val="4655"/>
              </a:lnSpc>
              <a:buFont typeface="Arial"/>
              <a:buChar char="•"/>
            </a:pPr>
            <a:r>
              <a:rPr lang="en-US" sz="3881">
                <a:solidFill>
                  <a:srgbClr val="595959"/>
                </a:solidFill>
                <a:latin typeface="Arimo"/>
                <a:ea typeface="Arimo"/>
                <a:cs typeface="Arimo"/>
                <a:sym typeface="Arimo"/>
              </a:rPr>
              <a:t>Reduced burnout</a:t>
            </a:r>
          </a:p>
          <a:p>
            <a:pPr>
              <a:lnSpc>
                <a:spcPts val="4655"/>
              </a:lnSpc>
            </a:pPr>
            <a:endParaRPr lang="en-US" sz="3881">
              <a:solidFill>
                <a:srgbClr val="595959"/>
              </a:solidFill>
              <a:latin typeface="Arimo"/>
              <a:ea typeface="Arimo"/>
              <a:cs typeface="Arimo"/>
              <a:sym typeface="Arimo"/>
            </a:endParaRPr>
          </a:p>
        </p:txBody>
      </p:sp>
      <p:sp>
        <p:nvSpPr>
          <p:cNvPr id="38" name="TextBox 38"/>
          <p:cNvSpPr txBox="1"/>
          <p:nvPr/>
        </p:nvSpPr>
        <p:spPr>
          <a:xfrm>
            <a:off x="17471490" y="5524502"/>
            <a:ext cx="14123640" cy="1282402"/>
          </a:xfrm>
          <a:prstGeom prst="rect">
            <a:avLst/>
          </a:prstGeom>
        </p:spPr>
        <p:txBody>
          <a:bodyPr lIns="0" tIns="0" rIns="0" bIns="0" rtlCol="0" anchor="t">
            <a:spAutoFit/>
          </a:bodyPr>
          <a:lstStyle/>
          <a:p>
            <a:pPr algn="ctr">
              <a:lnSpc>
                <a:spcPts val="5040"/>
              </a:lnSpc>
            </a:pPr>
            <a:r>
              <a:rPr lang="en-US" sz="4201" b="1">
                <a:solidFill>
                  <a:srgbClr val="404040"/>
                </a:solidFill>
                <a:latin typeface="Montserrat Bold"/>
                <a:ea typeface="Montserrat Bold"/>
                <a:cs typeface="Montserrat Bold"/>
                <a:sym typeface="Montserrat Bold"/>
              </a:rPr>
              <a:t>2. REFLECTION – CONTROLLING MY EMOTIONS AS A STUDENT</a:t>
            </a:r>
          </a:p>
        </p:txBody>
      </p:sp>
      <p:sp>
        <p:nvSpPr>
          <p:cNvPr id="2" name="Rectangle 1">
            <a:extLst>
              <a:ext uri="{FF2B5EF4-FFF2-40B4-BE49-F238E27FC236}">
                <a16:creationId xmlns:a16="http://schemas.microsoft.com/office/drawing/2014/main" id="{E1874E7F-FED1-7FB2-FC13-7ECD45609A8F}"/>
              </a:ext>
            </a:extLst>
          </p:cNvPr>
          <p:cNvSpPr/>
          <p:nvPr/>
        </p:nvSpPr>
        <p:spPr>
          <a:xfrm>
            <a:off x="16060681" y="37642799"/>
            <a:ext cx="15534449" cy="5334001"/>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10274" lvl="1">
              <a:lnSpc>
                <a:spcPts val="4559"/>
              </a:lnSpc>
            </a:pPr>
            <a:r>
              <a:rPr lang="en-US" sz="3800" b="1" dirty="0">
                <a:solidFill>
                  <a:srgbClr val="595959"/>
                </a:solidFill>
                <a:latin typeface="Arial" panose="020B0604020202020204" pitchFamily="34" charset="0"/>
                <a:ea typeface="Arimo"/>
                <a:cs typeface="Arial" panose="020B0604020202020204" pitchFamily="34" charset="0"/>
                <a:sym typeface="Arimo"/>
              </a:rPr>
              <a:t>References:</a:t>
            </a:r>
          </a:p>
          <a:p>
            <a:pPr marL="820547" lvl="1" indent="-410273">
              <a:lnSpc>
                <a:spcPts val="4559"/>
              </a:lnSpc>
              <a:buFont typeface="Arial"/>
              <a:buChar char="•"/>
            </a:pPr>
            <a:r>
              <a:rPr lang="en-US" sz="3800" dirty="0">
                <a:solidFill>
                  <a:srgbClr val="595959"/>
                </a:solidFill>
                <a:latin typeface="Arial" panose="020B0604020202020204" pitchFamily="34" charset="0"/>
                <a:ea typeface="Arimo"/>
                <a:cs typeface="Arial" panose="020B0604020202020204" pitchFamily="34" charset="0"/>
                <a:sym typeface="Arimo"/>
              </a:rPr>
              <a:t>Zhang, S., Rehman, S., Zhao, Y., et al. (2024).</a:t>
            </a:r>
          </a:p>
          <a:p>
            <a:pPr marL="820547" lvl="1" indent="-410273">
              <a:lnSpc>
                <a:spcPts val="4559"/>
              </a:lnSpc>
              <a:buFont typeface="Arial"/>
              <a:buChar char="•"/>
            </a:pPr>
            <a:r>
              <a:rPr lang="en-US" sz="3800" dirty="0">
                <a:solidFill>
                  <a:srgbClr val="595959"/>
                </a:solidFill>
                <a:latin typeface="Arial" panose="020B0604020202020204" pitchFamily="34" charset="0"/>
                <a:ea typeface="Arimo"/>
                <a:cs typeface="Arial" panose="020B0604020202020204" pitchFamily="34" charset="0"/>
                <a:sym typeface="Arimo"/>
              </a:rPr>
              <a:t>Exploring the interplay of academic stress, motivation, emotional intelligence, and mindfulness in higher education: A longitudinal cross-lagged panel model approach. BMC Psychology, 12, 732.</a:t>
            </a:r>
          </a:p>
          <a:p>
            <a:pPr marL="820547" lvl="1" indent="-410273">
              <a:lnSpc>
                <a:spcPts val="4559"/>
              </a:lnSpc>
              <a:buFont typeface="Arial"/>
              <a:buChar char="•"/>
            </a:pPr>
            <a:r>
              <a:rPr lang="en-US" sz="3800" u="sng" dirty="0">
                <a:solidFill>
                  <a:srgbClr val="595959"/>
                </a:solidFill>
                <a:latin typeface="Arial" panose="020B0604020202020204" pitchFamily="34" charset="0"/>
                <a:ea typeface="Arimo"/>
                <a:cs typeface="Arial" panose="020B0604020202020204" pitchFamily="34" charset="0"/>
                <a:sym typeface="Arimo"/>
                <a:hlinkClick r:id="rId3" tooltip="https://doi.org/10.1186/s40359-024-02284-6"/>
              </a:rPr>
              <a:t>https://doi.org/10.1186/s40359-024-02284-6</a:t>
            </a:r>
          </a:p>
          <a:p>
            <a:pPr marL="820547" lvl="1" indent="-410273">
              <a:lnSpc>
                <a:spcPts val="4559"/>
              </a:lnSpc>
              <a:buFont typeface="Arial"/>
              <a:buChar char="•"/>
            </a:pPr>
            <a:r>
              <a:rPr lang="en-US" sz="3800" dirty="0">
                <a:solidFill>
                  <a:srgbClr val="595959"/>
                </a:solidFill>
                <a:latin typeface="Arial" panose="020B0604020202020204" pitchFamily="34" charset="0"/>
                <a:ea typeface="Arimo"/>
                <a:cs typeface="Arial" panose="020B0604020202020204" pitchFamily="34" charset="0"/>
                <a:sym typeface="Arimo"/>
              </a:rPr>
              <a:t> ➤ Demonstrates links between EI, mindfulness, academic stress, and student motivation.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111</TotalTime>
  <Words>1307</Words>
  <Application>Microsoft Office PowerPoint</Application>
  <PresentationFormat>Custom</PresentationFormat>
  <Paragraphs>133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Montserrat Bold</vt:lpstr>
      <vt:lpstr>Arimo</vt: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Emotional Intelligence Begins Within</dc:title>
  <dc:creator>USER</dc:creator>
  <cp:lastModifiedBy>Lavinia Stancu (TPA)</cp:lastModifiedBy>
  <cp:revision>18</cp:revision>
  <dcterms:created xsi:type="dcterms:W3CDTF">2006-08-16T00:00:00Z</dcterms:created>
  <dcterms:modified xsi:type="dcterms:W3CDTF">2026-02-15T18:59:58Z</dcterms:modified>
  <dc:identifier>DAHAVGDo3DM</dc:identifier>
</cp:coreProperties>
</file>