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tmp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20"/>
  </p:notesMasterIdLst>
  <p:sldIdLst>
    <p:sldId id="256" r:id="rId2"/>
    <p:sldId id="258" r:id="rId3"/>
    <p:sldId id="259" r:id="rId4"/>
    <p:sldId id="260" r:id="rId5"/>
    <p:sldId id="261" r:id="rId6"/>
    <p:sldId id="262" r:id="rId7"/>
    <p:sldId id="263" r:id="rId8"/>
    <p:sldId id="257" r:id="rId9"/>
    <p:sldId id="264" r:id="rId10"/>
    <p:sldId id="265" r:id="rId11"/>
    <p:sldId id="266" r:id="rId12"/>
    <p:sldId id="267" r:id="rId13"/>
    <p:sldId id="268" r:id="rId14"/>
    <p:sldId id="270" r:id="rId15"/>
    <p:sldId id="272" r:id="rId16"/>
    <p:sldId id="269" r:id="rId17"/>
    <p:sldId id="271" r:id="rId18"/>
    <p:sldId id="273" r:id="rId1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006" autoAdjust="0"/>
    <p:restoredTop sz="94660"/>
  </p:normalViewPr>
  <p:slideViewPr>
    <p:cSldViewPr snapToGrid="0">
      <p:cViewPr varScale="1">
        <p:scale>
          <a:sx n="69" d="100"/>
          <a:sy n="69" d="100"/>
        </p:scale>
        <p:origin x="524" y="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7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D9795F8-6BE6-4EB1-BBB0-0355431DB1B5}" type="datetimeFigureOut">
              <a:rPr lang="en-GB" smtClean="0"/>
              <a:t>06/11/2020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7828A38-4047-41D8-96DD-EA086321D2A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187309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617" name="Rectangle 7"/>
          <p:cNvSpPr txBox="1">
            <a:spLocks noGrp="1" noChangeArrowheads="1"/>
          </p:cNvSpPr>
          <p:nvPr/>
        </p:nvSpPr>
        <p:spPr bwMode="auto">
          <a:xfrm>
            <a:off x="3886200" y="9158288"/>
            <a:ext cx="2971800" cy="482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2894" tIns="46447" rIns="92894" bIns="46447" anchor="b"/>
          <a:lstStyle/>
          <a:p>
            <a:pPr algn="r" defTabSz="928688" eaLnBrk="0" hangingPunct="0"/>
            <a:fld id="{99C3F716-DE2A-4E33-8331-F67636A22953}" type="slidenum">
              <a:rPr lang="en-GB" sz="1200"/>
              <a:pPr algn="r" defTabSz="928688" eaLnBrk="0" hangingPunct="0"/>
              <a:t>12</a:t>
            </a:fld>
            <a:endParaRPr lang="en-GB" sz="1200"/>
          </a:p>
        </p:txBody>
      </p:sp>
      <p:sp>
        <p:nvSpPr>
          <p:cNvPr id="11161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220663" y="723900"/>
            <a:ext cx="6423025" cy="3613150"/>
          </a:xfrm>
          <a:solidFill>
            <a:srgbClr val="FFFFFF"/>
          </a:solidFill>
          <a:ln/>
        </p:spPr>
      </p:sp>
      <p:sp>
        <p:nvSpPr>
          <p:cNvPr id="11161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579938"/>
            <a:ext cx="5029200" cy="4337050"/>
          </a:xfrm>
          <a:solidFill>
            <a:srgbClr val="FFFFFF"/>
          </a:solidFill>
          <a:ln>
            <a:solidFill>
              <a:srgbClr val="000000"/>
            </a:solidFill>
          </a:ln>
        </p:spPr>
        <p:txBody>
          <a:bodyPr/>
          <a:lstStyle/>
          <a:p>
            <a:pPr eaLnBrk="1" hangingPunct="1"/>
            <a:endParaRPr lang="en-US" smtClean="0"/>
          </a:p>
        </p:txBody>
      </p:sp>
    </p:spTree>
    <p:extLst>
      <p:ext uri="{BB962C8B-B14F-4D97-AF65-F5344CB8AC3E}">
        <p14:creationId xmlns:p14="http://schemas.microsoft.com/office/powerpoint/2010/main" val="421669302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 dirty="0"/>
              <a:t>11/6/2020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11/6/2020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11/6/2020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11/6/2020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11/6/2020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11/6/2020</a:t>
            </a:fld>
            <a:endParaRPr lang="en-US" dirty="0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11/6/2020</a:t>
            </a:fld>
            <a:endParaRPr lang="en-US" dirty="0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11/6/2020</a:t>
            </a:fld>
            <a:endParaRPr lang="en-US" dirty="0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11/6/2020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11/6/2020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11/6/2020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11/6/2020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11/6/2020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11/6/2020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11/6/2020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11/6/2020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11/6/2020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4AAD347D-5ACD-4C99-B74B-A9C85AD731AF}" type="datetimeFigureOut">
              <a:rPr lang="en-US" dirty="0"/>
              <a:t>11/6/2020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8" r:id="rId9"/>
    <p:sldLayoutId id="2147483667" r:id="rId10"/>
    <p:sldLayoutId id="2147483661" r:id="rId11"/>
    <p:sldLayoutId id="2147483664" r:id="rId12"/>
    <p:sldLayoutId id="2147483662" r:id="rId13"/>
    <p:sldLayoutId id="2147483669" r:id="rId14"/>
    <p:sldLayoutId id="2147483670" r:id="rId15"/>
    <p:sldLayoutId id="2147483658" r:id="rId16"/>
    <p:sldLayoutId id="2147483659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7.wmf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tmp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tmp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Heats of Formation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80273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title"/>
          </p:nvPr>
        </p:nvSpPr>
        <p:spPr>
          <a:xfrm>
            <a:off x="1981200" y="274639"/>
            <a:ext cx="8229600" cy="777875"/>
          </a:xfrm>
        </p:spPr>
        <p:txBody>
          <a:bodyPr/>
          <a:lstStyle/>
          <a:p>
            <a:r>
              <a:rPr lang="en-GB" altLang="en-US" sz="3600"/>
              <a:t>Heat of Reaction - Thermochemistry</a:t>
            </a:r>
          </a:p>
        </p:txBody>
      </p:sp>
      <p:sp>
        <p:nvSpPr>
          <p:cNvPr id="3" name="Rectangle 2"/>
          <p:cNvSpPr txBox="1">
            <a:spLocks noChangeArrowheads="1"/>
          </p:cNvSpPr>
          <p:nvPr/>
        </p:nvSpPr>
        <p:spPr>
          <a:xfrm>
            <a:off x="2913063" y="1774825"/>
            <a:ext cx="6400800" cy="577850"/>
          </a:xfrm>
          <a:prstGeom prst="rect">
            <a:avLst/>
          </a:prstGeom>
        </p:spPr>
        <p:txBody>
          <a:bodyPr>
            <a:normAutofit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  <a:defRPr/>
            </a:pPr>
            <a:r>
              <a:rPr lang="en-GB" altLang="en-US" u="sng" dirty="0">
                <a:latin typeface="Times New Roman" pitchFamily="18" charset="0"/>
              </a:rPr>
              <a:t>Conservation of Energy</a:t>
            </a:r>
          </a:p>
        </p:txBody>
      </p:sp>
      <p:sp>
        <p:nvSpPr>
          <p:cNvPr id="4" name="Text Box 3"/>
          <p:cNvSpPr txBox="1">
            <a:spLocks noChangeArrowheads="1"/>
          </p:cNvSpPr>
          <p:nvPr/>
        </p:nvSpPr>
        <p:spPr bwMode="auto">
          <a:xfrm>
            <a:off x="2063751" y="2673350"/>
            <a:ext cx="8029575" cy="15700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GB" altLang="en-US" sz="2400">
                <a:latin typeface="Times New Roman" panose="02020603050405020304" pitchFamily="18" charset="0"/>
                <a:ea typeface="MS PGothic" panose="020B0600070205080204" pitchFamily="34" charset="-128"/>
                <a:cs typeface="Times New Roman" panose="02020603050405020304" pitchFamily="18" charset="0"/>
              </a:rPr>
              <a:t>Energy of starting state (reactants) </a:t>
            </a:r>
            <a:r>
              <a:rPr lang="en-GB" altLang="en-US" sz="2400" b="1">
                <a:latin typeface="Times New Roman" panose="02020603050405020304" pitchFamily="18" charset="0"/>
                <a:ea typeface="MS PGothic" panose="020B0600070205080204" pitchFamily="34" charset="-128"/>
                <a:cs typeface="Times New Roman" panose="02020603050405020304" pitchFamily="18" charset="0"/>
              </a:rPr>
              <a:t>–</a:t>
            </a:r>
            <a:r>
              <a:rPr lang="en-GB" altLang="en-US" sz="2400">
                <a:latin typeface="Times New Roman" panose="02020603050405020304" pitchFamily="18" charset="0"/>
                <a:ea typeface="MS PGothic" panose="020B0600070205080204" pitchFamily="34" charset="-128"/>
                <a:cs typeface="Times New Roman" panose="02020603050405020304" pitchFamily="18" charset="0"/>
              </a:rPr>
              <a:t> </a:t>
            </a:r>
          </a:p>
          <a:p>
            <a:pPr>
              <a:spcBef>
                <a:spcPct val="50000"/>
              </a:spcBef>
            </a:pPr>
            <a:r>
              <a:rPr lang="en-GB" altLang="en-US" sz="2400">
                <a:latin typeface="Times New Roman" panose="02020603050405020304" pitchFamily="18" charset="0"/>
                <a:ea typeface="MS PGothic" panose="020B0600070205080204" pitchFamily="34" charset="-128"/>
                <a:cs typeface="Times New Roman" panose="02020603050405020304" pitchFamily="18" charset="0"/>
              </a:rPr>
              <a:t>	Energy of final state (products) </a:t>
            </a:r>
            <a:r>
              <a:rPr lang="en-GB" altLang="en-US" sz="2400" b="1">
                <a:latin typeface="Times New Roman" panose="02020603050405020304" pitchFamily="18" charset="0"/>
                <a:ea typeface="MS PGothic" panose="020B0600070205080204" pitchFamily="34" charset="-128"/>
                <a:cs typeface="Times New Roman" panose="02020603050405020304" pitchFamily="18" charset="0"/>
              </a:rPr>
              <a:t>+</a:t>
            </a:r>
            <a:r>
              <a:rPr lang="en-GB" altLang="en-US" sz="2400">
                <a:latin typeface="Times New Roman" panose="02020603050405020304" pitchFamily="18" charset="0"/>
                <a:ea typeface="MS PGothic" panose="020B0600070205080204" pitchFamily="34" charset="-128"/>
                <a:cs typeface="Times New Roman" panose="02020603050405020304" pitchFamily="18" charset="0"/>
              </a:rPr>
              <a:t> </a:t>
            </a:r>
          </a:p>
          <a:p>
            <a:pPr>
              <a:spcBef>
                <a:spcPct val="50000"/>
              </a:spcBef>
            </a:pPr>
            <a:r>
              <a:rPr lang="en-GB" altLang="en-US" sz="2400">
                <a:latin typeface="Times New Roman" panose="02020603050405020304" pitchFamily="18" charset="0"/>
                <a:ea typeface="MS PGothic" panose="020B0600070205080204" pitchFamily="34" charset="-128"/>
                <a:cs typeface="Times New Roman" panose="02020603050405020304" pitchFamily="18" charset="0"/>
              </a:rPr>
              <a:t>		Heat exchange with environment </a:t>
            </a:r>
            <a:r>
              <a:rPr lang="en-GB" altLang="en-US" sz="2400" b="1">
                <a:latin typeface="Times New Roman" panose="02020603050405020304" pitchFamily="18" charset="0"/>
                <a:ea typeface="MS PGothic" panose="020B0600070205080204" pitchFamily="34" charset="-128"/>
                <a:cs typeface="Times New Roman" panose="02020603050405020304" pitchFamily="18" charset="0"/>
              </a:rPr>
              <a:t>=</a:t>
            </a:r>
            <a:r>
              <a:rPr lang="en-GB" altLang="en-US" sz="2400">
                <a:latin typeface="Times New Roman" panose="02020603050405020304" pitchFamily="18" charset="0"/>
                <a:ea typeface="MS PGothic" panose="020B0600070205080204" pitchFamily="34" charset="-128"/>
                <a:cs typeface="Times New Roman" panose="02020603050405020304" pitchFamily="18" charset="0"/>
              </a:rPr>
              <a:t> 0</a:t>
            </a:r>
          </a:p>
        </p:txBody>
      </p:sp>
      <p:sp>
        <p:nvSpPr>
          <p:cNvPr id="5" name="Text Box 5"/>
          <p:cNvSpPr txBox="1">
            <a:spLocks noChangeArrowheads="1"/>
          </p:cNvSpPr>
          <p:nvPr/>
        </p:nvSpPr>
        <p:spPr bwMode="auto">
          <a:xfrm>
            <a:off x="3843339" y="4746626"/>
            <a:ext cx="4503737" cy="830263"/>
          </a:xfrm>
          <a:prstGeom prst="rect">
            <a:avLst/>
          </a:prstGeom>
          <a:noFill/>
          <a:ln w="19050">
            <a:solidFill>
              <a:srgbClr val="FF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pPr algn="ctr"/>
            <a:r>
              <a:rPr lang="en-GB" altLang="en-US" sz="2400">
                <a:latin typeface="Times New Roman" panose="02020603050405020304" pitchFamily="18" charset="0"/>
                <a:ea typeface="MS PGothic" panose="020B0600070205080204" pitchFamily="34" charset="-128"/>
              </a:rPr>
              <a:t>energy lost from the system is </a:t>
            </a:r>
            <a:r>
              <a:rPr lang="en-GB" altLang="en-US" sz="2400" b="1">
                <a:latin typeface="Times New Roman" panose="02020603050405020304" pitchFamily="18" charset="0"/>
                <a:ea typeface="MS PGothic" panose="020B0600070205080204" pitchFamily="34" charset="-128"/>
              </a:rPr>
              <a:t>–</a:t>
            </a:r>
            <a:r>
              <a:rPr lang="en-GB" altLang="en-US" sz="2400">
                <a:latin typeface="Times New Roman" panose="02020603050405020304" pitchFamily="18" charset="0"/>
                <a:ea typeface="MS PGothic" panose="020B0600070205080204" pitchFamily="34" charset="-128"/>
              </a:rPr>
              <a:t>ve</a:t>
            </a:r>
          </a:p>
          <a:p>
            <a:pPr algn="ctr"/>
            <a:r>
              <a:rPr lang="en-GB" altLang="en-US" sz="2400">
                <a:latin typeface="Times New Roman" panose="02020603050405020304" pitchFamily="18" charset="0"/>
                <a:ea typeface="MS PGothic" panose="020B0600070205080204" pitchFamily="34" charset="-128"/>
              </a:rPr>
              <a:t>energy gained by the system is </a:t>
            </a:r>
            <a:r>
              <a:rPr lang="en-GB" altLang="en-US" sz="2400" b="1">
                <a:latin typeface="Times New Roman" panose="02020603050405020304" pitchFamily="18" charset="0"/>
                <a:ea typeface="MS PGothic" panose="020B0600070205080204" pitchFamily="34" charset="-128"/>
              </a:rPr>
              <a:t>+</a:t>
            </a:r>
            <a:r>
              <a:rPr lang="en-GB" altLang="en-US" sz="2400">
                <a:latin typeface="Times New Roman" panose="02020603050405020304" pitchFamily="18" charset="0"/>
                <a:ea typeface="MS PGothic" panose="020B0600070205080204" pitchFamily="34" charset="-128"/>
              </a:rPr>
              <a:t>ve</a:t>
            </a:r>
            <a:endParaRPr lang="en-US" altLang="en-US" sz="2400">
              <a:latin typeface="Times New Roman" panose="02020603050405020304" pitchFamily="18" charset="0"/>
              <a:ea typeface="MS PGothic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3868355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/>
          <p:cNvSpPr>
            <a:spLocks noGrp="1"/>
          </p:cNvSpPr>
          <p:nvPr>
            <p:ph type="title"/>
          </p:nvPr>
        </p:nvSpPr>
        <p:spPr>
          <a:xfrm>
            <a:off x="1981200" y="269875"/>
            <a:ext cx="8229600" cy="782638"/>
          </a:xfrm>
        </p:spPr>
        <p:txBody>
          <a:bodyPr/>
          <a:lstStyle/>
          <a:p>
            <a:r>
              <a:rPr lang="en-GB" altLang="en-US" sz="3600"/>
              <a:t>Thermochemistry</a:t>
            </a:r>
          </a:p>
        </p:txBody>
      </p:sp>
      <p:sp>
        <p:nvSpPr>
          <p:cNvPr id="12292" name="TextBox 3"/>
          <p:cNvSpPr txBox="1">
            <a:spLocks noChangeArrowheads="1"/>
          </p:cNvSpPr>
          <p:nvPr/>
        </p:nvSpPr>
        <p:spPr bwMode="auto">
          <a:xfrm>
            <a:off x="1774826" y="1412876"/>
            <a:ext cx="8569325" cy="26776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pPr>
              <a:defRPr/>
            </a:pPr>
            <a:r>
              <a:rPr lang="en-GB" altLang="en-US" sz="2400" dirty="0">
                <a:latin typeface="+mj-lt"/>
                <a:cs typeface="Times New Roman" panose="02020603050405020304" pitchFamily="18" charset="0"/>
              </a:rPr>
              <a:t>Chemical reactions are classed as </a:t>
            </a:r>
            <a:r>
              <a:rPr lang="en-GB" altLang="en-US" sz="2400" b="1" i="1" dirty="0">
                <a:latin typeface="+mj-lt"/>
                <a:cs typeface="Times New Roman" panose="02020603050405020304" pitchFamily="18" charset="0"/>
              </a:rPr>
              <a:t>exothermic</a:t>
            </a:r>
            <a:r>
              <a:rPr lang="en-GB" altLang="en-US" sz="2400" dirty="0">
                <a:latin typeface="+mj-lt"/>
                <a:cs typeface="Times New Roman" panose="02020603050405020304" pitchFamily="18" charset="0"/>
              </a:rPr>
              <a:t> or </a:t>
            </a:r>
            <a:r>
              <a:rPr lang="en-GB" altLang="en-US" sz="2400" b="1" i="1" dirty="0">
                <a:latin typeface="+mj-lt"/>
                <a:cs typeface="Times New Roman" panose="02020603050405020304" pitchFamily="18" charset="0"/>
              </a:rPr>
              <a:t>endothermic</a:t>
            </a:r>
            <a:r>
              <a:rPr lang="en-GB" altLang="en-US" sz="2400" dirty="0">
                <a:latin typeface="+mj-lt"/>
                <a:cs typeface="Times New Roman" panose="02020603050405020304" pitchFamily="18" charset="0"/>
              </a:rPr>
              <a:t> depending on whether heat is released (temperature rises) or heat is </a:t>
            </a:r>
          </a:p>
          <a:p>
            <a:pPr>
              <a:defRPr/>
            </a:pPr>
            <a:r>
              <a:rPr lang="en-GB" altLang="en-US" sz="2400" dirty="0">
                <a:latin typeface="+mj-lt"/>
                <a:cs typeface="Times New Roman" panose="02020603050405020304" pitchFamily="18" charset="0"/>
              </a:rPr>
              <a:t>absorbed (temperature falls) respectively. </a:t>
            </a:r>
            <a:endParaRPr lang="en-GB" altLang="en-US" sz="2400" dirty="0" smtClean="0">
              <a:latin typeface="+mj-lt"/>
              <a:cs typeface="Times New Roman" panose="02020603050405020304" pitchFamily="18" charset="0"/>
            </a:endParaRPr>
          </a:p>
          <a:p>
            <a:pPr>
              <a:defRPr/>
            </a:pPr>
            <a:endParaRPr lang="en-GB" altLang="en-US" sz="2400" dirty="0">
              <a:latin typeface="+mj-lt"/>
              <a:cs typeface="Times New Roman" panose="02020603050405020304" pitchFamily="18" charset="0"/>
            </a:endParaRPr>
          </a:p>
          <a:p>
            <a:pPr>
              <a:defRPr/>
            </a:pPr>
            <a:r>
              <a:rPr lang="en-GB" altLang="en-US" sz="2400" dirty="0" smtClean="0">
                <a:latin typeface="+mj-lt"/>
                <a:cs typeface="Times New Roman" panose="02020603050405020304" pitchFamily="18" charset="0"/>
              </a:rPr>
              <a:t>That </a:t>
            </a:r>
            <a:r>
              <a:rPr lang="en-GB" altLang="en-US" sz="2400" dirty="0">
                <a:latin typeface="+mj-lt"/>
                <a:cs typeface="Times New Roman" panose="02020603050405020304" pitchFamily="18" charset="0"/>
              </a:rPr>
              <a:t>is, whether the total  energy of the products is less than or greater than the total energy of the reactants.</a:t>
            </a:r>
          </a:p>
        </p:txBody>
      </p:sp>
      <p:sp>
        <p:nvSpPr>
          <p:cNvPr id="5" name="TextBox 4"/>
          <p:cNvSpPr txBox="1">
            <a:spLocks noChangeArrowheads="1"/>
          </p:cNvSpPr>
          <p:nvPr/>
        </p:nvSpPr>
        <p:spPr bwMode="auto">
          <a:xfrm>
            <a:off x="1774825" y="4477427"/>
            <a:ext cx="8569325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en-GB"/>
            </a:defPPr>
            <a:lvl1pPr>
              <a:defRPr sz="2400"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/>
            <a:lvl3pPr marL="1143000" indent="-228600"/>
            <a:lvl4pPr marL="1600200" indent="-228600"/>
            <a:lvl5pPr marL="2057400" indent="-228600"/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</a:lvl9pPr>
          </a:lstStyle>
          <a:p>
            <a:pPr>
              <a:defRPr/>
            </a:pPr>
            <a:r>
              <a:rPr lang="en-GB" altLang="en-US" dirty="0">
                <a:latin typeface="+mj-lt"/>
              </a:rPr>
              <a:t>How can we assign an energy to a compound?</a:t>
            </a:r>
          </a:p>
        </p:txBody>
      </p:sp>
    </p:spTree>
    <p:extLst>
      <p:ext uri="{BB962C8B-B14F-4D97-AF65-F5344CB8AC3E}">
        <p14:creationId xmlns:p14="http://schemas.microsoft.com/office/powerpoint/2010/main" val="41305639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itle 1"/>
          <p:cNvSpPr>
            <a:spLocks noGrp="1"/>
          </p:cNvSpPr>
          <p:nvPr>
            <p:ph type="title"/>
          </p:nvPr>
        </p:nvSpPr>
        <p:spPr>
          <a:xfrm>
            <a:off x="1981200" y="274639"/>
            <a:ext cx="8229600" cy="777875"/>
          </a:xfrm>
        </p:spPr>
        <p:txBody>
          <a:bodyPr/>
          <a:lstStyle/>
          <a:p>
            <a:r>
              <a:rPr lang="en-US" altLang="en-US" sz="3600"/>
              <a:t>Internal Energy </a:t>
            </a:r>
            <a:r>
              <a:rPr lang="en-US" altLang="en-US" sz="3600" i="1"/>
              <a:t>E</a:t>
            </a:r>
            <a:r>
              <a:rPr lang="en-US" altLang="en-US" sz="3600"/>
              <a:t> and Enthalpy </a:t>
            </a:r>
            <a:r>
              <a:rPr lang="en-US" altLang="en-US" sz="3600" i="1"/>
              <a:t>H</a:t>
            </a:r>
            <a:endParaRPr lang="en-GB" altLang="en-US" sz="3600" i="1"/>
          </a:p>
        </p:txBody>
      </p:sp>
      <p:sp>
        <p:nvSpPr>
          <p:cNvPr id="15363" name="Text Box 2" descr="50%"/>
          <p:cNvSpPr txBox="1">
            <a:spLocks noChangeArrowheads="1"/>
          </p:cNvSpPr>
          <p:nvPr/>
        </p:nvSpPr>
        <p:spPr bwMode="auto">
          <a:xfrm>
            <a:off x="2106613" y="1196976"/>
            <a:ext cx="8259762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en-US" sz="2400">
                <a:latin typeface="Times New Roman" panose="02020603050405020304" pitchFamily="18" charset="0"/>
                <a:ea typeface="MS PGothic" panose="020B0600070205080204" pitchFamily="34" charset="-128"/>
                <a:cs typeface="Times New Roman" panose="02020603050405020304" pitchFamily="18" charset="0"/>
              </a:rPr>
              <a:t>A system absorbs heat </a:t>
            </a:r>
            <a:r>
              <a:rPr lang="en-US" altLang="en-US" sz="2400" i="1">
                <a:latin typeface="Times New Roman" panose="02020603050405020304" pitchFamily="18" charset="0"/>
                <a:ea typeface="MS PGothic" panose="020B0600070205080204" pitchFamily="34" charset="-128"/>
                <a:cs typeface="Times New Roman" panose="02020603050405020304" pitchFamily="18" charset="0"/>
              </a:rPr>
              <a:t>q</a:t>
            </a:r>
            <a:r>
              <a:rPr lang="en-US" altLang="en-US" sz="2400">
                <a:latin typeface="Times New Roman" panose="02020603050405020304" pitchFamily="18" charset="0"/>
                <a:ea typeface="MS PGothic" panose="020B0600070205080204" pitchFamily="34" charset="-128"/>
                <a:cs typeface="Times New Roman" panose="02020603050405020304" pitchFamily="18" charset="0"/>
              </a:rPr>
              <a:t> and does mechanical work </a:t>
            </a:r>
            <a:r>
              <a:rPr lang="en-US" altLang="en-US" sz="2400" i="1">
                <a:latin typeface="Times New Roman" panose="02020603050405020304" pitchFamily="18" charset="0"/>
                <a:ea typeface="MS PGothic" panose="020B0600070205080204" pitchFamily="34" charset="-128"/>
                <a:cs typeface="Times New Roman" panose="02020603050405020304" pitchFamily="18" charset="0"/>
              </a:rPr>
              <a:t>w</a:t>
            </a:r>
            <a:endParaRPr lang="en-US" altLang="en-US" sz="2400">
              <a:latin typeface="Times New Roman" panose="02020603050405020304" pitchFamily="18" charset="0"/>
              <a:ea typeface="MS PGothic" panose="020B0600070205080204" pitchFamily="34" charset="-128"/>
              <a:cs typeface="Times New Roman" panose="02020603050405020304" pitchFamily="18" charset="0"/>
            </a:endParaRPr>
          </a:p>
        </p:txBody>
      </p:sp>
      <p:sp>
        <p:nvSpPr>
          <p:cNvPr id="4" name="Text Box 3" descr="50%"/>
          <p:cNvSpPr txBox="1">
            <a:spLocks noChangeArrowheads="1"/>
          </p:cNvSpPr>
          <p:nvPr/>
        </p:nvSpPr>
        <p:spPr bwMode="auto">
          <a:xfrm>
            <a:off x="2466975" y="2111376"/>
            <a:ext cx="5911850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>
            <a:lvl1pPr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en-US" sz="2400">
                <a:latin typeface="Times New Roman" panose="02020603050405020304" pitchFamily="18" charset="0"/>
                <a:ea typeface="MS PGothic" panose="020B0600070205080204" pitchFamily="34" charset="-128"/>
              </a:rPr>
              <a:t>Change of internal energy is:          </a:t>
            </a:r>
            <a:r>
              <a:rPr lang="en-US" altLang="en-US" sz="2400">
                <a:latin typeface="Symbol" panose="05050102010706020507" pitchFamily="18" charset="2"/>
                <a:ea typeface="MS PGothic" panose="020B0600070205080204" pitchFamily="34" charset="-128"/>
              </a:rPr>
              <a:t>D</a:t>
            </a:r>
            <a:r>
              <a:rPr lang="en-US" altLang="en-US" sz="2400" i="1">
                <a:latin typeface="Times New Roman" panose="02020603050405020304" pitchFamily="18" charset="0"/>
                <a:ea typeface="MS PGothic" panose="020B0600070205080204" pitchFamily="34" charset="-128"/>
              </a:rPr>
              <a:t>E</a:t>
            </a:r>
            <a:r>
              <a:rPr lang="en-US" altLang="en-US" sz="2400">
                <a:latin typeface="Times New Roman" panose="02020603050405020304" pitchFamily="18" charset="0"/>
                <a:ea typeface="MS PGothic" panose="020B0600070205080204" pitchFamily="34" charset="-128"/>
              </a:rPr>
              <a:t> = </a:t>
            </a:r>
            <a:r>
              <a:rPr lang="en-US" altLang="en-US" sz="2400" i="1">
                <a:latin typeface="Times New Roman" panose="02020603050405020304" pitchFamily="18" charset="0"/>
                <a:ea typeface="MS PGothic" panose="020B0600070205080204" pitchFamily="34" charset="-128"/>
              </a:rPr>
              <a:t>q</a:t>
            </a:r>
            <a:r>
              <a:rPr lang="en-US" altLang="en-US" sz="2400">
                <a:latin typeface="Times New Roman" panose="02020603050405020304" pitchFamily="18" charset="0"/>
                <a:ea typeface="MS PGothic" panose="020B0600070205080204" pitchFamily="34" charset="-128"/>
              </a:rPr>
              <a:t> - </a:t>
            </a:r>
            <a:r>
              <a:rPr lang="en-US" altLang="en-US" sz="2400" i="1">
                <a:latin typeface="Times New Roman" panose="02020603050405020304" pitchFamily="18" charset="0"/>
                <a:ea typeface="MS PGothic" panose="020B0600070205080204" pitchFamily="34" charset="-128"/>
              </a:rPr>
              <a:t>w</a:t>
            </a:r>
            <a:endParaRPr lang="en-US" altLang="en-US" sz="2400">
              <a:latin typeface="Times New Roman" panose="02020603050405020304" pitchFamily="18" charset="0"/>
              <a:ea typeface="MS PGothic" panose="020B0600070205080204" pitchFamily="34" charset="-128"/>
            </a:endParaRPr>
          </a:p>
        </p:txBody>
      </p:sp>
      <p:sp>
        <p:nvSpPr>
          <p:cNvPr id="5" name="Text Box 4" descr="50%"/>
          <p:cNvSpPr txBox="1">
            <a:spLocks noChangeArrowheads="1"/>
          </p:cNvSpPr>
          <p:nvPr/>
        </p:nvSpPr>
        <p:spPr bwMode="auto">
          <a:xfrm>
            <a:off x="2424113" y="2825750"/>
            <a:ext cx="6692900" cy="1016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en-US" sz="2400">
                <a:latin typeface="Times New Roman" panose="02020603050405020304" pitchFamily="18" charset="0"/>
                <a:ea typeface="MS PGothic" panose="020B0600070205080204" pitchFamily="34" charset="-128"/>
              </a:rPr>
              <a:t>At constant volume 			</a:t>
            </a:r>
            <a:r>
              <a:rPr lang="en-US" altLang="en-US" sz="2400" i="1">
                <a:latin typeface="Times New Roman" panose="02020603050405020304" pitchFamily="18" charset="0"/>
                <a:ea typeface="MS PGothic" panose="020B0600070205080204" pitchFamily="34" charset="-128"/>
              </a:rPr>
              <a:t>w</a:t>
            </a:r>
            <a:r>
              <a:rPr lang="en-US" altLang="en-US" sz="2400">
                <a:latin typeface="Times New Roman" panose="02020603050405020304" pitchFamily="18" charset="0"/>
                <a:ea typeface="MS PGothic" panose="020B0600070205080204" pitchFamily="34" charset="-128"/>
              </a:rPr>
              <a:t> = 0</a:t>
            </a:r>
          </a:p>
          <a:p>
            <a:pPr lvl="4">
              <a:spcBef>
                <a:spcPct val="50000"/>
              </a:spcBef>
            </a:pPr>
            <a:r>
              <a:rPr lang="en-US" altLang="en-US" sz="2400">
                <a:latin typeface="Symbol" panose="05050102010706020507" pitchFamily="18" charset="2"/>
                <a:ea typeface="MS PGothic" panose="020B0600070205080204" pitchFamily="34" charset="-128"/>
              </a:rPr>
              <a:t>		       </a:t>
            </a:r>
            <a:r>
              <a:rPr lang="en-US" altLang="en-US" sz="2400">
                <a:latin typeface="Symbol" panose="05050102010706020507" pitchFamily="18" charset="2"/>
                <a:ea typeface="MS PGothic" panose="020B0600070205080204" pitchFamily="34" charset="-128"/>
                <a:sym typeface="Symbol" panose="05050102010706020507" pitchFamily="18" charset="2"/>
              </a:rPr>
              <a:t> </a:t>
            </a:r>
            <a:r>
              <a:rPr lang="en-US" altLang="en-US" sz="2400" i="1">
                <a:latin typeface="Times New Roman" panose="02020603050405020304" pitchFamily="18" charset="0"/>
                <a:ea typeface="MS PGothic" panose="020B0600070205080204" pitchFamily="34" charset="-128"/>
              </a:rPr>
              <a:t>q</a:t>
            </a:r>
            <a:r>
              <a:rPr lang="en-US" altLang="en-US" sz="2400" baseline="-25000">
                <a:latin typeface="Times New Roman" panose="02020603050405020304" pitchFamily="18" charset="0"/>
                <a:ea typeface="MS PGothic" panose="020B0600070205080204" pitchFamily="34" charset="-128"/>
              </a:rPr>
              <a:t>v</a:t>
            </a:r>
            <a:r>
              <a:rPr lang="en-US" altLang="en-US" sz="2400">
                <a:latin typeface="Symbol" panose="05050102010706020507" pitchFamily="18" charset="2"/>
                <a:ea typeface="MS PGothic" panose="020B0600070205080204" pitchFamily="34" charset="-128"/>
                <a:sym typeface="Symbol" panose="05050102010706020507" pitchFamily="18" charset="2"/>
              </a:rPr>
              <a:t> </a:t>
            </a:r>
            <a:r>
              <a:rPr lang="en-US" altLang="en-US" sz="2400">
                <a:latin typeface="Times New Roman" panose="02020603050405020304" pitchFamily="18" charset="0"/>
                <a:ea typeface="MS PGothic" panose="020B0600070205080204" pitchFamily="34" charset="-128"/>
                <a:sym typeface="Symbol" panose="05050102010706020507" pitchFamily="18" charset="2"/>
              </a:rPr>
              <a:t>= </a:t>
            </a:r>
            <a:r>
              <a:rPr lang="en-US" altLang="en-US" sz="2400">
                <a:latin typeface="Symbol" panose="05050102010706020507" pitchFamily="18" charset="2"/>
                <a:ea typeface="MS PGothic" panose="020B0600070205080204" pitchFamily="34" charset="-128"/>
              </a:rPr>
              <a:t>D</a:t>
            </a:r>
            <a:r>
              <a:rPr lang="en-US" altLang="en-US" sz="2400" b="1" i="1">
                <a:latin typeface="Times New Roman" panose="02020603050405020304" pitchFamily="18" charset="0"/>
                <a:ea typeface="MS PGothic" panose="020B0600070205080204" pitchFamily="34" charset="-128"/>
              </a:rPr>
              <a:t>E</a:t>
            </a:r>
            <a:endParaRPr lang="en-US" altLang="en-US" sz="2400">
              <a:latin typeface="Times New Roman" panose="02020603050405020304" pitchFamily="18" charset="0"/>
              <a:ea typeface="MS PGothic" panose="020B0600070205080204" pitchFamily="34" charset="-128"/>
            </a:endParaRPr>
          </a:p>
        </p:txBody>
      </p:sp>
      <p:sp>
        <p:nvSpPr>
          <p:cNvPr id="6" name="Text Box 5" descr="50%"/>
          <p:cNvSpPr txBox="1">
            <a:spLocks noChangeArrowheads="1"/>
          </p:cNvSpPr>
          <p:nvPr/>
        </p:nvSpPr>
        <p:spPr bwMode="auto">
          <a:xfrm>
            <a:off x="2409826" y="4229100"/>
            <a:ext cx="7718425" cy="15700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en-US" sz="2400">
                <a:latin typeface="Times New Roman" panose="02020603050405020304" pitchFamily="18" charset="0"/>
                <a:ea typeface="MS PGothic" panose="020B0600070205080204" pitchFamily="34" charset="-128"/>
              </a:rPr>
              <a:t>At constant pressure			</a:t>
            </a:r>
            <a:r>
              <a:rPr lang="en-US" altLang="en-US" sz="2400" i="1">
                <a:latin typeface="Times New Roman" panose="02020603050405020304" pitchFamily="18" charset="0"/>
                <a:ea typeface="MS PGothic" panose="020B0600070205080204" pitchFamily="34" charset="-128"/>
              </a:rPr>
              <a:t>w</a:t>
            </a:r>
            <a:r>
              <a:rPr lang="en-US" altLang="en-US" sz="2400">
                <a:latin typeface="Times New Roman" panose="02020603050405020304" pitchFamily="18" charset="0"/>
                <a:ea typeface="MS PGothic" panose="020B0600070205080204" pitchFamily="34" charset="-128"/>
              </a:rPr>
              <a:t> = </a:t>
            </a:r>
            <a:r>
              <a:rPr lang="en-US" altLang="en-US" sz="2400" i="1">
                <a:latin typeface="Times New Roman" panose="02020603050405020304" pitchFamily="18" charset="0"/>
                <a:ea typeface="MS PGothic" panose="020B0600070205080204" pitchFamily="34" charset="-128"/>
              </a:rPr>
              <a:t>P</a:t>
            </a:r>
            <a:r>
              <a:rPr lang="en-US" altLang="en-US" sz="2400">
                <a:latin typeface="Symbol" panose="05050102010706020507" pitchFamily="18" charset="2"/>
                <a:ea typeface="MS PGothic" panose="020B0600070205080204" pitchFamily="34" charset="-128"/>
              </a:rPr>
              <a:t>D</a:t>
            </a:r>
            <a:r>
              <a:rPr lang="en-US" altLang="en-US" sz="2400" i="1">
                <a:latin typeface="Times New Roman" panose="02020603050405020304" pitchFamily="18" charset="0"/>
                <a:ea typeface="MS PGothic" panose="020B0600070205080204" pitchFamily="34" charset="-128"/>
              </a:rPr>
              <a:t>V</a:t>
            </a:r>
          </a:p>
          <a:p>
            <a:pPr lvl="2">
              <a:spcBef>
                <a:spcPct val="50000"/>
              </a:spcBef>
            </a:pPr>
            <a:r>
              <a:rPr lang="en-US" altLang="en-US" sz="2400">
                <a:latin typeface="Symbol" panose="05050102010706020507" pitchFamily="18" charset="2"/>
                <a:ea typeface="MS PGothic" panose="020B0600070205080204" pitchFamily="34" charset="-128"/>
                <a:sym typeface="Symbol" panose="05050102010706020507" pitchFamily="18" charset="2"/>
              </a:rPr>
              <a:t>			       </a:t>
            </a:r>
            <a:r>
              <a:rPr lang="en-US" altLang="en-US" sz="2400">
                <a:latin typeface="Symbol" panose="05050102010706020507" pitchFamily="18" charset="2"/>
                <a:ea typeface="MS PGothic" panose="020B0600070205080204" pitchFamily="34" charset="-128"/>
              </a:rPr>
              <a:t> </a:t>
            </a:r>
            <a:r>
              <a:rPr lang="en-US" altLang="en-US" sz="2400" i="1">
                <a:latin typeface="Times New Roman" panose="02020603050405020304" pitchFamily="18" charset="0"/>
                <a:ea typeface="MS PGothic" panose="020B0600070205080204" pitchFamily="34" charset="-128"/>
              </a:rPr>
              <a:t>q</a:t>
            </a:r>
            <a:r>
              <a:rPr lang="en-US" altLang="en-US" sz="2400" baseline="-25000">
                <a:latin typeface="Times New Roman" panose="02020603050405020304" pitchFamily="18" charset="0"/>
                <a:ea typeface="MS PGothic" panose="020B0600070205080204" pitchFamily="34" charset="-128"/>
              </a:rPr>
              <a:t>p</a:t>
            </a:r>
            <a:r>
              <a:rPr lang="en-US" altLang="en-US" sz="2400">
                <a:latin typeface="Symbol" panose="05050102010706020507" pitchFamily="18" charset="2"/>
                <a:ea typeface="MS PGothic" panose="020B0600070205080204" pitchFamily="34" charset="-128"/>
              </a:rPr>
              <a:t> </a:t>
            </a:r>
            <a:r>
              <a:rPr lang="en-US" altLang="en-US" sz="2400">
                <a:latin typeface="Times New Roman" panose="02020603050405020304" pitchFamily="18" charset="0"/>
                <a:ea typeface="MS PGothic" panose="020B0600070205080204" pitchFamily="34" charset="-128"/>
              </a:rPr>
              <a:t>= </a:t>
            </a:r>
            <a:r>
              <a:rPr lang="en-US" altLang="en-US" sz="2400">
                <a:latin typeface="Symbol" panose="05050102010706020507" pitchFamily="18" charset="2"/>
                <a:ea typeface="MS PGothic" panose="020B0600070205080204" pitchFamily="34" charset="-128"/>
              </a:rPr>
              <a:t>D</a:t>
            </a:r>
            <a:r>
              <a:rPr lang="en-US" altLang="en-US" sz="2400" i="1">
                <a:latin typeface="Times New Roman" panose="02020603050405020304" pitchFamily="18" charset="0"/>
                <a:ea typeface="MS PGothic" panose="020B0600070205080204" pitchFamily="34" charset="-128"/>
              </a:rPr>
              <a:t>E</a:t>
            </a:r>
            <a:r>
              <a:rPr lang="en-US" altLang="en-US" sz="2400">
                <a:latin typeface="Times New Roman" panose="02020603050405020304" pitchFamily="18" charset="0"/>
                <a:ea typeface="MS PGothic" panose="020B0600070205080204" pitchFamily="34" charset="-128"/>
              </a:rPr>
              <a:t> + </a:t>
            </a:r>
            <a:r>
              <a:rPr lang="en-US" altLang="en-US" sz="2400" i="1">
                <a:latin typeface="Times New Roman" panose="02020603050405020304" pitchFamily="18" charset="0"/>
                <a:ea typeface="MS PGothic" panose="020B0600070205080204" pitchFamily="34" charset="-128"/>
              </a:rPr>
              <a:t>P</a:t>
            </a:r>
            <a:r>
              <a:rPr lang="en-US" altLang="en-US" sz="2400">
                <a:latin typeface="Symbol" panose="05050102010706020507" pitchFamily="18" charset="2"/>
                <a:ea typeface="MS PGothic" panose="020B0600070205080204" pitchFamily="34" charset="-128"/>
              </a:rPr>
              <a:t>D</a:t>
            </a:r>
            <a:r>
              <a:rPr lang="en-US" altLang="en-US" sz="2400" i="1">
                <a:latin typeface="Times New Roman" panose="02020603050405020304" pitchFamily="18" charset="0"/>
                <a:ea typeface="MS PGothic" panose="020B0600070205080204" pitchFamily="34" charset="-128"/>
              </a:rPr>
              <a:t>V</a:t>
            </a:r>
          </a:p>
          <a:p>
            <a:pPr lvl="2">
              <a:spcBef>
                <a:spcPct val="50000"/>
              </a:spcBef>
            </a:pPr>
            <a:r>
              <a:rPr lang="en-US" altLang="en-US" sz="2400" i="1">
                <a:latin typeface="Times New Roman" panose="02020603050405020304" pitchFamily="18" charset="0"/>
                <a:ea typeface="MS PGothic" panose="020B0600070205080204" pitchFamily="34" charset="-128"/>
              </a:rPr>
              <a:t>				    </a:t>
            </a:r>
            <a:r>
              <a:rPr lang="en-US" altLang="en-US" sz="2400">
                <a:latin typeface="Times New Roman" panose="02020603050405020304" pitchFamily="18" charset="0"/>
                <a:ea typeface="MS PGothic" panose="020B0600070205080204" pitchFamily="34" charset="-128"/>
              </a:rPr>
              <a:t>= </a:t>
            </a:r>
            <a:r>
              <a:rPr lang="en-US" altLang="en-US" sz="2400" b="1">
                <a:latin typeface="Symbol" panose="05050102010706020507" pitchFamily="18" charset="2"/>
                <a:ea typeface="MS PGothic" panose="020B0600070205080204" pitchFamily="34" charset="-128"/>
              </a:rPr>
              <a:t>D</a:t>
            </a:r>
            <a:r>
              <a:rPr lang="en-US" altLang="en-US" sz="2400" b="1" i="1">
                <a:latin typeface="Times New Roman" panose="02020603050405020304" pitchFamily="18" charset="0"/>
                <a:ea typeface="MS PGothic" panose="020B0600070205080204" pitchFamily="34" charset="-128"/>
              </a:rPr>
              <a:t>H</a:t>
            </a:r>
          </a:p>
        </p:txBody>
      </p:sp>
      <p:sp>
        <p:nvSpPr>
          <p:cNvPr id="15367" name="Slide Number Placeholder 6"/>
          <p:cNvSpPr>
            <a:spLocks noGrp="1"/>
          </p:cNvSpPr>
          <p:nvPr>
            <p:ph type="sldNum" sz="quarter" idx="4294967295"/>
          </p:nvPr>
        </p:nvSpPr>
        <p:spPr bwMode="auto">
          <a:xfrm>
            <a:off x="8112125" y="6381751"/>
            <a:ext cx="2133600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fld id="{44D4F2D6-A5E1-4CC1-BE96-0365875F6A4C}" type="slidenum">
              <a:rPr lang="en-GB" altLang="en-US" sz="1600" b="1">
                <a:solidFill>
                  <a:schemeClr val="tx1"/>
                </a:solidFill>
                <a:cs typeface="Arial" panose="020B0604020202020204" pitchFamily="34" charset="0"/>
              </a:rPr>
              <a:pPr/>
              <a:t>4</a:t>
            </a:fld>
            <a:endParaRPr lang="en-GB" altLang="en-US" sz="1600" b="1">
              <a:solidFill>
                <a:schemeClr val="tx1"/>
              </a:solidFill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308814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utoUpdateAnimBg="0"/>
      <p:bldP spid="5" grpId="0" autoUpdateAnimBg="0"/>
      <p:bldP spid="6" grpId="0" autoUpdateAnimBg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itle 1"/>
          <p:cNvSpPr>
            <a:spLocks noGrp="1"/>
          </p:cNvSpPr>
          <p:nvPr>
            <p:ph type="title"/>
          </p:nvPr>
        </p:nvSpPr>
        <p:spPr>
          <a:xfrm>
            <a:off x="1981200" y="274639"/>
            <a:ext cx="8229600" cy="777875"/>
          </a:xfrm>
        </p:spPr>
        <p:txBody>
          <a:bodyPr/>
          <a:lstStyle/>
          <a:p>
            <a:r>
              <a:rPr lang="en-US" altLang="en-US" sz="3600"/>
              <a:t>Internal Energy and Enthalpy</a:t>
            </a:r>
            <a:endParaRPr lang="en-GB" altLang="en-US" sz="3600"/>
          </a:p>
        </p:txBody>
      </p:sp>
      <p:sp>
        <p:nvSpPr>
          <p:cNvPr id="4" name="Rectangle 8"/>
          <p:cNvSpPr txBox="1">
            <a:spLocks noChangeArrowheads="1"/>
          </p:cNvSpPr>
          <p:nvPr/>
        </p:nvSpPr>
        <p:spPr>
          <a:xfrm>
            <a:off x="1919288" y="1341439"/>
            <a:ext cx="8424862" cy="4751387"/>
          </a:xfrm>
          <a:prstGeom prst="rect">
            <a:avLst/>
          </a:prstGeom>
          <a:ln>
            <a:noFill/>
            <a:miter lim="800000"/>
            <a:headEnd/>
            <a:tailEnd/>
          </a:ln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  <a:defRPr/>
            </a:pPr>
            <a:r>
              <a:rPr lang="en-US" sz="2400" b="1" dirty="0">
                <a:latin typeface="Symbol" panose="05050102010706020507" pitchFamily="18" charset="2"/>
                <a:cs typeface="Times New Roman" panose="02020603050405020304" pitchFamily="18" charset="0"/>
              </a:rPr>
              <a:t>D</a:t>
            </a:r>
            <a:r>
              <a:rPr lang="en-US" sz="24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is the </a:t>
            </a:r>
            <a:r>
              <a:rPr lang="en-US" sz="2400" b="1" i="1" u="sng" dirty="0">
                <a:solidFill>
                  <a:schemeClr val="accent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internal energy</a:t>
            </a:r>
            <a:r>
              <a:rPr lang="en-US" sz="2400" dirty="0">
                <a:solidFill>
                  <a:schemeClr val="accent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change</a:t>
            </a:r>
          </a:p>
          <a:p>
            <a:pPr marL="0" indent="0">
              <a:spcBef>
                <a:spcPts val="1200"/>
              </a:spcBef>
              <a:buNone/>
              <a:defRPr/>
            </a:pPr>
            <a:r>
              <a:rPr lang="en-US" sz="2400" b="1" dirty="0">
                <a:latin typeface="Symbol" panose="05050102010706020507" pitchFamily="18" charset="2"/>
                <a:cs typeface="Times New Roman" panose="02020603050405020304" pitchFamily="18" charset="0"/>
              </a:rPr>
              <a:t>D</a:t>
            </a:r>
            <a:r>
              <a:rPr lang="en-US" sz="24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H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is the </a:t>
            </a:r>
            <a:r>
              <a:rPr lang="en-US" sz="2400" b="1" i="1" u="sng" dirty="0">
                <a:solidFill>
                  <a:schemeClr val="accent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enthalpy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change</a:t>
            </a:r>
          </a:p>
          <a:p>
            <a:pPr>
              <a:spcBef>
                <a:spcPts val="1200"/>
              </a:spcBef>
              <a:defRPr/>
            </a:pPr>
            <a:r>
              <a:rPr lang="en-GB" sz="2400" dirty="0">
                <a:solidFill>
                  <a:schemeClr val="accent2"/>
                </a:solidFill>
              </a:rPr>
              <a:t>Enthalpy :- A thermodynamic quantity equivalent to the total heat content of a system. It is equal to the internal energy of the system plus the product of pressure and volume.</a:t>
            </a:r>
            <a:endParaRPr lang="en-US" sz="1800" dirty="0">
              <a:solidFill>
                <a:schemeClr val="accent2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spcBef>
                <a:spcPts val="1200"/>
              </a:spcBef>
              <a:defRPr/>
            </a:pPr>
            <a:r>
              <a:rPr lang="en-US" sz="2400" dirty="0"/>
              <a:t>During combustion reactions the pressure change is usually small enough for a constant pressure system to be assumed (</a:t>
            </a:r>
            <a:r>
              <a:rPr lang="en-US" sz="2400" dirty="0" err="1"/>
              <a:t>n.b.</a:t>
            </a:r>
            <a:r>
              <a:rPr lang="en-US" sz="2400" dirty="0"/>
              <a:t> different </a:t>
            </a:r>
            <a:r>
              <a:rPr lang="en-US" sz="2400" dirty="0" smtClean="0"/>
              <a:t>to </a:t>
            </a:r>
            <a:r>
              <a:rPr lang="en-US" sz="2400" dirty="0"/>
              <a:t>detonation).</a:t>
            </a:r>
          </a:p>
          <a:p>
            <a:pPr>
              <a:spcBef>
                <a:spcPts val="1200"/>
              </a:spcBef>
              <a:defRPr/>
            </a:pPr>
            <a:r>
              <a:rPr lang="en-US" sz="2400" dirty="0"/>
              <a:t>We are therefore usually interested in the enthalpy change during the reaction.</a:t>
            </a:r>
          </a:p>
          <a:p>
            <a:pPr>
              <a:buFont typeface="Wingdings" pitchFamily="2" charset="2"/>
              <a:buChar char=""/>
              <a:defRPr/>
            </a:pP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039706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itle 1"/>
          <p:cNvSpPr>
            <a:spLocks noGrp="1"/>
          </p:cNvSpPr>
          <p:nvPr>
            <p:ph type="title"/>
          </p:nvPr>
        </p:nvSpPr>
        <p:spPr>
          <a:xfrm>
            <a:off x="1981200" y="274639"/>
            <a:ext cx="8229600" cy="777875"/>
          </a:xfrm>
        </p:spPr>
        <p:txBody>
          <a:bodyPr/>
          <a:lstStyle/>
          <a:p>
            <a:r>
              <a:rPr lang="en-US" altLang="en-US" sz="3600" dirty="0"/>
              <a:t>Change in Energy during Chemical Reaction</a:t>
            </a:r>
            <a:endParaRPr lang="en-GB" altLang="en-US" sz="3600" dirty="0"/>
          </a:p>
        </p:txBody>
      </p:sp>
      <p:sp>
        <p:nvSpPr>
          <p:cNvPr id="4" name="Rectangle 9"/>
          <p:cNvSpPr txBox="1">
            <a:spLocks noChangeArrowheads="1"/>
          </p:cNvSpPr>
          <p:nvPr/>
        </p:nvSpPr>
        <p:spPr bwMode="auto">
          <a:xfrm>
            <a:off x="1847850" y="1736725"/>
            <a:ext cx="8724900" cy="1223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20000"/>
              </a:spcBef>
              <a:buFont typeface="Arial" panose="020B0604020202020204" pitchFamily="34" charset="0"/>
              <a:buNone/>
            </a:pPr>
            <a:r>
              <a:rPr lang="en-US" alt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 a chemical reaction, the change of energy is:</a:t>
            </a:r>
          </a:p>
          <a:p>
            <a:pPr lvl="1">
              <a:spcBef>
                <a:spcPct val="20000"/>
              </a:spcBef>
            </a:pPr>
            <a:r>
              <a:rPr lang="en-US" alt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	energy of all products - energy of all reactants</a:t>
            </a:r>
            <a:endParaRPr lang="en-US" altLang="en-US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Rectangle 9"/>
          <p:cNvSpPr txBox="1">
            <a:spLocks noChangeArrowheads="1"/>
          </p:cNvSpPr>
          <p:nvPr/>
        </p:nvSpPr>
        <p:spPr bwMode="auto">
          <a:xfrm>
            <a:off x="1847850" y="2925761"/>
            <a:ext cx="8724900" cy="7191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ts val="1200"/>
              </a:spcBef>
            </a:pPr>
            <a:r>
              <a:rPr lang="en-US" alt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How do we assign an energy content to a chemical?</a:t>
            </a:r>
          </a:p>
        </p:txBody>
      </p:sp>
      <p:sp>
        <p:nvSpPr>
          <p:cNvPr id="6" name="Rectangle 9"/>
          <p:cNvSpPr txBox="1">
            <a:spLocks noChangeArrowheads="1"/>
          </p:cNvSpPr>
          <p:nvPr/>
        </p:nvSpPr>
        <p:spPr>
          <a:xfrm>
            <a:off x="1847850" y="3790153"/>
            <a:ext cx="8724900" cy="2087563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Bef>
                <a:spcPts val="1200"/>
              </a:spcBef>
              <a:buNone/>
              <a:defRPr/>
            </a:pPr>
            <a:r>
              <a:rPr lang="en-US" alt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 convenient way is to define its </a:t>
            </a:r>
            <a:r>
              <a:rPr lang="en-US" altLang="en-US" sz="2400" b="1" i="1" dirty="0">
                <a:solidFill>
                  <a:schemeClr val="accent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heat of formation</a:t>
            </a:r>
            <a:r>
              <a:rPr lang="en-US" alt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marL="0" indent="0">
              <a:spcBef>
                <a:spcPts val="1200"/>
              </a:spcBef>
              <a:buNone/>
              <a:defRPr/>
            </a:pPr>
            <a:r>
              <a:rPr lang="en-US" alt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				</a:t>
            </a:r>
            <a:r>
              <a:rPr lang="en-US" altLang="en-US" sz="2400" b="1" dirty="0" err="1">
                <a:latin typeface="Symbol" panose="05050102010706020507" pitchFamily="18" charset="2"/>
                <a:cs typeface="Times New Roman" panose="02020603050405020304" pitchFamily="18" charset="0"/>
              </a:rPr>
              <a:t>D</a:t>
            </a:r>
            <a:r>
              <a:rPr lang="en-US" altLang="en-US" sz="24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H</a:t>
            </a:r>
            <a:r>
              <a:rPr lang="en-US" altLang="en-US" sz="2400" b="1" baseline="-25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f</a:t>
            </a:r>
            <a:endParaRPr lang="en-US" altLang="en-US" sz="2400" b="1" baseline="-25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 lvl="1" indent="0">
              <a:defRPr/>
            </a:pPr>
            <a:r>
              <a:rPr lang="en-US" alt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the energy change when </a:t>
            </a:r>
            <a:r>
              <a:rPr lang="en-US" altLang="en-US" sz="2400" b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one mole</a:t>
            </a:r>
            <a:r>
              <a:rPr lang="en-US" altLang="en-US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alt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of the chemical is </a:t>
            </a:r>
            <a:r>
              <a:rPr lang="en-US" altLang="en-US" sz="2400" b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formed</a:t>
            </a:r>
            <a:r>
              <a:rPr lang="en-US" alt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altLang="en-US" sz="2400" b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from its elements</a:t>
            </a:r>
            <a:r>
              <a:rPr lang="en-US" alt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under standard conditions.</a:t>
            </a:r>
          </a:p>
          <a:p>
            <a:pPr>
              <a:defRPr/>
            </a:pPr>
            <a:endParaRPr lang="en-GB" alt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609912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itle 1"/>
          <p:cNvSpPr>
            <a:spLocks noGrp="1"/>
          </p:cNvSpPr>
          <p:nvPr>
            <p:ph type="title"/>
          </p:nvPr>
        </p:nvSpPr>
        <p:spPr>
          <a:xfrm>
            <a:off x="1981200" y="274639"/>
            <a:ext cx="8229600" cy="706437"/>
          </a:xfrm>
        </p:spPr>
        <p:txBody>
          <a:bodyPr/>
          <a:lstStyle/>
          <a:p>
            <a:r>
              <a:rPr lang="en-US" altLang="en-US" sz="3600"/>
              <a:t>Heat of Formation</a:t>
            </a:r>
            <a:endParaRPr lang="en-GB" altLang="en-US" sz="3600"/>
          </a:p>
        </p:txBody>
      </p:sp>
      <p:sp>
        <p:nvSpPr>
          <p:cNvPr id="18435" name="Text Box 2" descr="50%"/>
          <p:cNvSpPr txBox="1">
            <a:spLocks noChangeArrowheads="1"/>
          </p:cNvSpPr>
          <p:nvPr/>
        </p:nvSpPr>
        <p:spPr bwMode="auto">
          <a:xfrm>
            <a:off x="1992313" y="1443039"/>
            <a:ext cx="8242300" cy="1939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en-US" sz="2400">
                <a:latin typeface="Times New Roman" panose="02020603050405020304" pitchFamily="18" charset="0"/>
                <a:ea typeface="MS PGothic" panose="020B0600070205080204" pitchFamily="34" charset="-128"/>
                <a:cs typeface="Times New Roman" panose="02020603050405020304" pitchFamily="18" charset="0"/>
              </a:rPr>
              <a:t>For example, the heat of formation of </a:t>
            </a:r>
            <a:r>
              <a:rPr lang="en-US" altLang="en-US" sz="2400" u="sng">
                <a:latin typeface="Times New Roman" panose="02020603050405020304" pitchFamily="18" charset="0"/>
                <a:ea typeface="MS PGothic" panose="020B0600070205080204" pitchFamily="34" charset="-128"/>
                <a:cs typeface="Times New Roman" panose="02020603050405020304" pitchFamily="18" charset="0"/>
              </a:rPr>
              <a:t>water</a:t>
            </a:r>
            <a:r>
              <a:rPr lang="en-US" altLang="en-US" sz="2400">
                <a:latin typeface="Times New Roman" panose="02020603050405020304" pitchFamily="18" charset="0"/>
                <a:ea typeface="MS PGothic" panose="020B0600070205080204" pitchFamily="34" charset="-128"/>
                <a:cs typeface="Times New Roman" panose="02020603050405020304" pitchFamily="18" charset="0"/>
              </a:rPr>
              <a:t> is the heat generated when one mole (18 g) of water is formed by the reaction:</a:t>
            </a:r>
          </a:p>
          <a:p>
            <a:pPr>
              <a:spcBef>
                <a:spcPct val="50000"/>
              </a:spcBef>
            </a:pPr>
            <a:r>
              <a:rPr lang="en-US" altLang="en-US" sz="2400">
                <a:ea typeface="MS PGothic" panose="020B0600070205080204" pitchFamily="34" charset="-128"/>
                <a:cs typeface="Times New Roman" panose="02020603050405020304" pitchFamily="18" charset="0"/>
              </a:rPr>
              <a:t>H</a:t>
            </a:r>
            <a:r>
              <a:rPr lang="en-US" altLang="en-US" sz="2400" baseline="-25000">
                <a:ea typeface="MS PGothic" panose="020B0600070205080204" pitchFamily="34" charset="-128"/>
                <a:cs typeface="Times New Roman" panose="02020603050405020304" pitchFamily="18" charset="0"/>
              </a:rPr>
              <a:t>2</a:t>
            </a:r>
            <a:r>
              <a:rPr lang="en-US" altLang="en-US" sz="2400">
                <a:ea typeface="MS PGothic" panose="020B0600070205080204" pitchFamily="34" charset="-128"/>
                <a:cs typeface="Times New Roman" panose="02020603050405020304" pitchFamily="18" charset="0"/>
              </a:rPr>
              <a:t>(</a:t>
            </a:r>
            <a:r>
              <a:rPr lang="en-US" altLang="en-US" sz="2400" i="1">
                <a:ea typeface="MS PGothic" panose="020B0600070205080204" pitchFamily="34" charset="-128"/>
                <a:cs typeface="Times New Roman" panose="02020603050405020304" pitchFamily="18" charset="0"/>
              </a:rPr>
              <a:t>g</a:t>
            </a:r>
            <a:r>
              <a:rPr lang="en-US" altLang="en-US" sz="2400">
                <a:ea typeface="MS PGothic" panose="020B0600070205080204" pitchFamily="34" charset="-128"/>
                <a:cs typeface="Times New Roman" panose="02020603050405020304" pitchFamily="18" charset="0"/>
              </a:rPr>
              <a:t>) + 0.5O</a:t>
            </a:r>
            <a:r>
              <a:rPr lang="en-US" altLang="en-US" sz="2400" baseline="-25000">
                <a:ea typeface="MS PGothic" panose="020B0600070205080204" pitchFamily="34" charset="-128"/>
                <a:cs typeface="Times New Roman" panose="02020603050405020304" pitchFamily="18" charset="0"/>
              </a:rPr>
              <a:t>2</a:t>
            </a:r>
            <a:r>
              <a:rPr lang="en-US" altLang="en-US" sz="2400">
                <a:ea typeface="MS PGothic" panose="020B0600070205080204" pitchFamily="34" charset="-128"/>
                <a:cs typeface="Times New Roman" panose="02020603050405020304" pitchFamily="18" charset="0"/>
              </a:rPr>
              <a:t> (</a:t>
            </a:r>
            <a:r>
              <a:rPr lang="en-US" altLang="en-US" sz="2400" i="1">
                <a:ea typeface="MS PGothic" panose="020B0600070205080204" pitchFamily="34" charset="-128"/>
                <a:cs typeface="Times New Roman" panose="02020603050405020304" pitchFamily="18" charset="0"/>
              </a:rPr>
              <a:t>g</a:t>
            </a:r>
            <a:r>
              <a:rPr lang="en-US" altLang="en-US" sz="2400">
                <a:ea typeface="MS PGothic" panose="020B0600070205080204" pitchFamily="34" charset="-128"/>
                <a:cs typeface="Times New Roman" panose="02020603050405020304" pitchFamily="18" charset="0"/>
              </a:rPr>
              <a:t>) = H</a:t>
            </a:r>
            <a:r>
              <a:rPr lang="en-US" altLang="en-US" sz="2400" baseline="-25000">
                <a:ea typeface="MS PGothic" panose="020B0600070205080204" pitchFamily="34" charset="-128"/>
                <a:cs typeface="Times New Roman" panose="02020603050405020304" pitchFamily="18" charset="0"/>
              </a:rPr>
              <a:t>2</a:t>
            </a:r>
            <a:r>
              <a:rPr lang="en-US" altLang="en-US" sz="2400">
                <a:ea typeface="MS PGothic" panose="020B0600070205080204" pitchFamily="34" charset="-128"/>
                <a:cs typeface="Times New Roman" panose="02020603050405020304" pitchFamily="18" charset="0"/>
              </a:rPr>
              <a:t>O (</a:t>
            </a:r>
            <a:r>
              <a:rPr lang="en-US" altLang="en-US" sz="2400" i="1">
                <a:ea typeface="MS PGothic" panose="020B0600070205080204" pitchFamily="34" charset="-128"/>
                <a:cs typeface="Times New Roman" panose="02020603050405020304" pitchFamily="18" charset="0"/>
              </a:rPr>
              <a:t>l</a:t>
            </a:r>
            <a:r>
              <a:rPr lang="en-US" altLang="en-US" sz="2400">
                <a:ea typeface="MS PGothic" panose="020B0600070205080204" pitchFamily="34" charset="-128"/>
                <a:cs typeface="Times New Roman" panose="02020603050405020304" pitchFamily="18" charset="0"/>
              </a:rPr>
              <a:t>)	</a:t>
            </a:r>
          </a:p>
          <a:p>
            <a:pPr>
              <a:spcBef>
                <a:spcPct val="50000"/>
              </a:spcBef>
            </a:pPr>
            <a:r>
              <a:rPr lang="en-US" altLang="en-US" sz="2400">
                <a:ea typeface="MS PGothic" panose="020B0600070205080204" pitchFamily="34" charset="-128"/>
                <a:cs typeface="Times New Roman" panose="02020603050405020304" pitchFamily="18" charset="0"/>
              </a:rPr>
              <a:t>			</a:t>
            </a:r>
            <a:r>
              <a:rPr lang="en-US" altLang="en-US" sz="2400">
                <a:latin typeface="Symbol" panose="05050102010706020507" pitchFamily="18" charset="2"/>
                <a:ea typeface="MS PGothic" panose="020B0600070205080204" pitchFamily="34" charset="-128"/>
                <a:cs typeface="Times New Roman" panose="02020603050405020304" pitchFamily="18" charset="0"/>
              </a:rPr>
              <a:t>D</a:t>
            </a:r>
            <a:r>
              <a:rPr lang="en-US" altLang="en-US" sz="2400" i="1">
                <a:ea typeface="MS PGothic" panose="020B0600070205080204" pitchFamily="34" charset="-128"/>
                <a:cs typeface="Times New Roman" panose="02020603050405020304" pitchFamily="18" charset="0"/>
              </a:rPr>
              <a:t>H</a:t>
            </a:r>
            <a:r>
              <a:rPr lang="en-US" altLang="en-US" sz="2400">
                <a:ea typeface="MS PGothic" panose="020B0600070205080204" pitchFamily="34" charset="-128"/>
                <a:cs typeface="Times New Roman" panose="02020603050405020304" pitchFamily="18" charset="0"/>
              </a:rPr>
              <a:t> = </a:t>
            </a:r>
            <a:r>
              <a:rPr lang="en-US" altLang="en-US" sz="2400">
                <a:latin typeface="Symbol" panose="05050102010706020507" pitchFamily="18" charset="2"/>
                <a:ea typeface="MS PGothic" panose="020B0600070205080204" pitchFamily="34" charset="-128"/>
                <a:cs typeface="Times New Roman" panose="02020603050405020304" pitchFamily="18" charset="0"/>
              </a:rPr>
              <a:t>D</a:t>
            </a:r>
            <a:r>
              <a:rPr lang="en-US" altLang="en-US" sz="2400" i="1">
                <a:ea typeface="MS PGothic" panose="020B0600070205080204" pitchFamily="34" charset="-128"/>
                <a:cs typeface="Times New Roman" panose="02020603050405020304" pitchFamily="18" charset="0"/>
              </a:rPr>
              <a:t>H</a:t>
            </a:r>
            <a:r>
              <a:rPr lang="en-US" altLang="en-US" sz="2400" baseline="-25000">
                <a:ea typeface="MS PGothic" panose="020B0600070205080204" pitchFamily="34" charset="-128"/>
                <a:cs typeface="Times New Roman" panose="02020603050405020304" pitchFamily="18" charset="0"/>
              </a:rPr>
              <a:t>f </a:t>
            </a:r>
            <a:r>
              <a:rPr lang="en-US" altLang="en-US" sz="2400">
                <a:ea typeface="MS PGothic" panose="020B0600070205080204" pitchFamily="34" charset="-128"/>
                <a:cs typeface="Times New Roman" panose="02020603050405020304" pitchFamily="18" charset="0"/>
              </a:rPr>
              <a:t>(H</a:t>
            </a:r>
            <a:r>
              <a:rPr lang="en-US" altLang="en-US" sz="2400" baseline="-25000">
                <a:ea typeface="MS PGothic" panose="020B0600070205080204" pitchFamily="34" charset="-128"/>
                <a:cs typeface="Times New Roman" panose="02020603050405020304" pitchFamily="18" charset="0"/>
              </a:rPr>
              <a:t>2</a:t>
            </a:r>
            <a:r>
              <a:rPr lang="en-US" altLang="en-US" sz="2400">
                <a:ea typeface="MS PGothic" panose="020B0600070205080204" pitchFamily="34" charset="-128"/>
                <a:cs typeface="Times New Roman" panose="02020603050405020304" pitchFamily="18" charset="0"/>
              </a:rPr>
              <a:t>O) = -285.8 kJ</a:t>
            </a:r>
            <a:endParaRPr lang="en-US" altLang="en-US" sz="2400" baseline="30000">
              <a:ea typeface="MS PGothic" panose="020B0600070205080204" pitchFamily="34" charset="-128"/>
              <a:cs typeface="Times New Roman" panose="02020603050405020304" pitchFamily="18" charset="0"/>
            </a:endParaRPr>
          </a:p>
        </p:txBody>
      </p:sp>
      <p:sp>
        <p:nvSpPr>
          <p:cNvPr id="8" name="Text Box 5"/>
          <p:cNvSpPr txBox="1">
            <a:spLocks noChangeArrowheads="1"/>
          </p:cNvSpPr>
          <p:nvPr/>
        </p:nvSpPr>
        <p:spPr bwMode="auto">
          <a:xfrm>
            <a:off x="2063751" y="3851276"/>
            <a:ext cx="8380413" cy="8302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r>
              <a:rPr lang="en-US" altLang="en-US" sz="2400">
                <a:latin typeface="Times New Roman" panose="02020603050405020304" pitchFamily="18" charset="0"/>
                <a:ea typeface="MS PGothic" panose="020B0600070205080204" pitchFamily="34" charset="-128"/>
              </a:rPr>
              <a:t>Measured under standard conditions (25ºC and 1 atm), we get the </a:t>
            </a:r>
            <a:r>
              <a:rPr lang="en-US" altLang="en-US" sz="2400" u="sng">
                <a:latin typeface="Times New Roman" panose="02020603050405020304" pitchFamily="18" charset="0"/>
                <a:ea typeface="MS PGothic" panose="020B0600070205080204" pitchFamily="34" charset="-128"/>
              </a:rPr>
              <a:t>standard heat of formation</a:t>
            </a:r>
            <a:r>
              <a:rPr lang="en-US" altLang="en-US" sz="2400">
                <a:latin typeface="Times New Roman" panose="02020603050405020304" pitchFamily="18" charset="0"/>
                <a:ea typeface="MS PGothic" panose="020B0600070205080204" pitchFamily="34" charset="-128"/>
              </a:rPr>
              <a:t>.</a:t>
            </a:r>
          </a:p>
        </p:txBody>
      </p:sp>
      <p:sp>
        <p:nvSpPr>
          <p:cNvPr id="9" name="Text Box 3" descr="50%"/>
          <p:cNvSpPr txBox="1">
            <a:spLocks noChangeArrowheads="1"/>
          </p:cNvSpPr>
          <p:nvPr/>
        </p:nvSpPr>
        <p:spPr bwMode="auto">
          <a:xfrm>
            <a:off x="2855913" y="5118101"/>
            <a:ext cx="6419850" cy="974725"/>
          </a:xfrm>
          <a:prstGeom prst="rect">
            <a:avLst/>
          </a:prstGeom>
          <a:noFill/>
          <a:ln w="28575">
            <a:solidFill>
              <a:srgbClr val="FF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anchor="ctr">
            <a:spAutoFit/>
          </a:bodyPr>
          <a:lstStyle>
            <a:lvl1pPr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en-US" altLang="en-US" sz="2800">
                <a:latin typeface="Times New Roman" panose="02020603050405020304" pitchFamily="18" charset="0"/>
                <a:ea typeface="MS PGothic" panose="020B0600070205080204" pitchFamily="34" charset="-128"/>
              </a:rPr>
              <a:t>By definition, the heat of formation of an element </a:t>
            </a:r>
            <a:r>
              <a:rPr lang="en-US" altLang="en-US" sz="2800" u="sng">
                <a:latin typeface="Times New Roman" panose="02020603050405020304" pitchFamily="18" charset="0"/>
                <a:ea typeface="MS PGothic" panose="020B0600070205080204" pitchFamily="34" charset="-128"/>
              </a:rPr>
              <a:t>under standard conditions</a:t>
            </a:r>
            <a:r>
              <a:rPr lang="en-US" altLang="en-US" sz="2800">
                <a:latin typeface="Times New Roman" panose="02020603050405020304" pitchFamily="18" charset="0"/>
                <a:ea typeface="MS PGothic" panose="020B0600070205080204" pitchFamily="34" charset="-128"/>
              </a:rPr>
              <a:t> is </a:t>
            </a:r>
            <a:r>
              <a:rPr lang="en-US" altLang="en-US" sz="2800" u="sng">
                <a:latin typeface="Times New Roman" panose="02020603050405020304" pitchFamily="18" charset="0"/>
                <a:ea typeface="MS PGothic" panose="020B0600070205080204" pitchFamily="34" charset="-128"/>
              </a:rPr>
              <a:t>zero</a:t>
            </a:r>
            <a:endParaRPr lang="en-US" altLang="en-US" sz="2800">
              <a:latin typeface="Times New Roman" panose="02020603050405020304" pitchFamily="18" charset="0"/>
              <a:ea typeface="MS PGothic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28253135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 animBg="1" autoUpdateAnimBg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itle 1"/>
          <p:cNvSpPr>
            <a:spLocks noGrp="1"/>
          </p:cNvSpPr>
          <p:nvPr>
            <p:ph type="title"/>
          </p:nvPr>
        </p:nvSpPr>
        <p:spPr>
          <a:xfrm>
            <a:off x="1981200" y="274639"/>
            <a:ext cx="8229600" cy="777875"/>
          </a:xfrm>
        </p:spPr>
        <p:txBody>
          <a:bodyPr/>
          <a:lstStyle/>
          <a:p>
            <a:r>
              <a:rPr lang="en-US" altLang="en-US" sz="3600"/>
              <a:t>Change of Energy – Mechanical Analogue</a:t>
            </a:r>
            <a:endParaRPr lang="en-GB" altLang="en-US" sz="3600"/>
          </a:p>
        </p:txBody>
      </p:sp>
      <p:grpSp>
        <p:nvGrpSpPr>
          <p:cNvPr id="14339" name="Group 2"/>
          <p:cNvGrpSpPr>
            <a:grpSpLocks/>
          </p:cNvGrpSpPr>
          <p:nvPr/>
        </p:nvGrpSpPr>
        <p:grpSpPr bwMode="auto">
          <a:xfrm>
            <a:off x="2057400" y="1493838"/>
            <a:ext cx="3886200" cy="2728912"/>
            <a:chOff x="336" y="1488"/>
            <a:chExt cx="2448" cy="1719"/>
          </a:xfrm>
        </p:grpSpPr>
        <p:sp>
          <p:nvSpPr>
            <p:cNvPr id="14357" name="Rectangle 3"/>
            <p:cNvSpPr>
              <a:spLocks noChangeArrowheads="1"/>
            </p:cNvSpPr>
            <p:nvPr/>
          </p:nvSpPr>
          <p:spPr bwMode="auto">
            <a:xfrm>
              <a:off x="384" y="1728"/>
              <a:ext cx="1392" cy="48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>
              <a:lvl1pPr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9pPr>
            </a:lstStyle>
            <a:p>
              <a:pPr algn="ctr"/>
              <a:endParaRPr lang="en-GB" altLang="en-US" sz="2400">
                <a:ea typeface="MS PGothic" panose="020B0600070205080204" pitchFamily="34" charset="-128"/>
              </a:endParaRPr>
            </a:p>
          </p:txBody>
        </p:sp>
        <p:sp>
          <p:nvSpPr>
            <p:cNvPr id="14358" name="Oval 4" descr="50%"/>
            <p:cNvSpPr>
              <a:spLocks noChangeArrowheads="1"/>
            </p:cNvSpPr>
            <p:nvPr/>
          </p:nvSpPr>
          <p:spPr bwMode="auto">
            <a:xfrm>
              <a:off x="960" y="1488"/>
              <a:ext cx="240" cy="240"/>
            </a:xfrm>
            <a:prstGeom prst="ellipse">
              <a:avLst/>
            </a:prstGeom>
            <a:blipFill dpi="0" rotWithShape="0">
              <a:blip r:embed="rId2"/>
              <a:srcRect/>
              <a:tile tx="0" ty="0" sx="100000" sy="100000" flip="none" algn="tl"/>
            </a:blip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9pPr>
            </a:lstStyle>
            <a:p>
              <a:pPr algn="ctr"/>
              <a:endParaRPr lang="en-GB" altLang="en-US" sz="2400">
                <a:ea typeface="MS PGothic" panose="020B0600070205080204" pitchFamily="34" charset="-128"/>
              </a:endParaRPr>
            </a:p>
          </p:txBody>
        </p:sp>
        <p:sp>
          <p:nvSpPr>
            <p:cNvPr id="14359" name="Rectangle 5"/>
            <p:cNvSpPr>
              <a:spLocks noChangeArrowheads="1"/>
            </p:cNvSpPr>
            <p:nvPr/>
          </p:nvSpPr>
          <p:spPr bwMode="auto">
            <a:xfrm>
              <a:off x="1392" y="2880"/>
              <a:ext cx="1392" cy="48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>
              <a:lvl1pPr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9pPr>
            </a:lstStyle>
            <a:p>
              <a:pPr algn="ctr"/>
              <a:endParaRPr lang="en-GB" altLang="en-US" sz="2400">
                <a:ea typeface="MS PGothic" panose="020B0600070205080204" pitchFamily="34" charset="-128"/>
              </a:endParaRPr>
            </a:p>
          </p:txBody>
        </p:sp>
        <p:sp>
          <p:nvSpPr>
            <p:cNvPr id="14360" name="Oval 6" descr="50%"/>
            <p:cNvSpPr>
              <a:spLocks noChangeArrowheads="1"/>
            </p:cNvSpPr>
            <p:nvPr/>
          </p:nvSpPr>
          <p:spPr bwMode="auto">
            <a:xfrm>
              <a:off x="2016" y="2640"/>
              <a:ext cx="240" cy="240"/>
            </a:xfrm>
            <a:prstGeom prst="ellipse">
              <a:avLst/>
            </a:prstGeom>
            <a:blipFill dpi="0" rotWithShape="0">
              <a:blip r:embed="rId2"/>
              <a:srcRect/>
              <a:tile tx="0" ty="0" sx="100000" sy="100000" flip="none" algn="tl"/>
            </a:blip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9pPr>
            </a:lstStyle>
            <a:p>
              <a:pPr algn="ctr"/>
              <a:endParaRPr lang="en-GB" altLang="en-US" sz="2400">
                <a:ea typeface="MS PGothic" panose="020B0600070205080204" pitchFamily="34" charset="-128"/>
              </a:endParaRPr>
            </a:p>
          </p:txBody>
        </p:sp>
        <p:sp>
          <p:nvSpPr>
            <p:cNvPr id="14361" name="Line 7"/>
            <p:cNvSpPr>
              <a:spLocks noChangeShapeType="1"/>
            </p:cNvSpPr>
            <p:nvPr/>
          </p:nvSpPr>
          <p:spPr bwMode="auto">
            <a:xfrm>
              <a:off x="1680" y="1728"/>
              <a:ext cx="0" cy="1152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 type="arrow" w="med" len="med"/>
              <a:tailEnd type="arrow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4362" name="Text Box 8" descr="50%"/>
            <p:cNvSpPr txBox="1">
              <a:spLocks noChangeArrowheads="1"/>
            </p:cNvSpPr>
            <p:nvPr/>
          </p:nvSpPr>
          <p:spPr bwMode="auto">
            <a:xfrm>
              <a:off x="1440" y="2208"/>
              <a:ext cx="188" cy="2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>
              <a:spAutoFit/>
            </a:bodyPr>
            <a:lstStyle>
              <a:lvl1pPr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lang="en-US" altLang="en-US" i="1">
                  <a:latin typeface="Times New Roman" panose="02020603050405020304" pitchFamily="18" charset="0"/>
                  <a:ea typeface="MS PGothic" panose="020B0600070205080204" pitchFamily="34" charset="-128"/>
                </a:rPr>
                <a:t>h</a:t>
              </a:r>
              <a:endParaRPr lang="en-US" altLang="en-US" sz="2400">
                <a:latin typeface="Times New Roman" panose="02020603050405020304" pitchFamily="18" charset="0"/>
                <a:ea typeface="MS PGothic" panose="020B0600070205080204" pitchFamily="34" charset="-128"/>
              </a:endParaRPr>
            </a:p>
          </p:txBody>
        </p:sp>
        <p:sp>
          <p:nvSpPr>
            <p:cNvPr id="14363" name="Text Box 9" descr="50%"/>
            <p:cNvSpPr txBox="1">
              <a:spLocks noChangeArrowheads="1"/>
            </p:cNvSpPr>
            <p:nvPr/>
          </p:nvSpPr>
          <p:spPr bwMode="auto">
            <a:xfrm>
              <a:off x="336" y="1824"/>
              <a:ext cx="752" cy="2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>
              <a:spAutoFit/>
            </a:bodyPr>
            <a:lstStyle>
              <a:lvl1pPr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lang="en-US" altLang="en-US">
                  <a:latin typeface="Times New Roman" panose="02020603050405020304" pitchFamily="18" charset="0"/>
                  <a:ea typeface="MS PGothic" panose="020B0600070205080204" pitchFamily="34" charset="-128"/>
                </a:rPr>
                <a:t>initial state</a:t>
              </a:r>
            </a:p>
          </p:txBody>
        </p:sp>
        <p:sp>
          <p:nvSpPr>
            <p:cNvPr id="14364" name="Text Box 10" descr="50%"/>
            <p:cNvSpPr txBox="1">
              <a:spLocks noChangeArrowheads="1"/>
            </p:cNvSpPr>
            <p:nvPr/>
          </p:nvSpPr>
          <p:spPr bwMode="auto">
            <a:xfrm>
              <a:off x="1344" y="2976"/>
              <a:ext cx="680" cy="2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>
              <a:spAutoFit/>
            </a:bodyPr>
            <a:lstStyle>
              <a:lvl1pPr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lang="en-US" altLang="en-US">
                  <a:latin typeface="Times New Roman" panose="02020603050405020304" pitchFamily="18" charset="0"/>
                  <a:ea typeface="MS PGothic" panose="020B0600070205080204" pitchFamily="34" charset="-128"/>
                </a:rPr>
                <a:t>final state</a:t>
              </a:r>
            </a:p>
          </p:txBody>
        </p:sp>
      </p:grpSp>
      <p:grpSp>
        <p:nvGrpSpPr>
          <p:cNvPr id="12" name="Group 11"/>
          <p:cNvGrpSpPr>
            <a:grpSpLocks/>
          </p:cNvGrpSpPr>
          <p:nvPr/>
        </p:nvGrpSpPr>
        <p:grpSpPr bwMode="auto">
          <a:xfrm>
            <a:off x="6315075" y="1341438"/>
            <a:ext cx="3813174" cy="3505200"/>
            <a:chOff x="2926" y="1392"/>
            <a:chExt cx="2402" cy="2208"/>
          </a:xfrm>
        </p:grpSpPr>
        <p:sp>
          <p:nvSpPr>
            <p:cNvPr id="14342" name="Freeform 12" descr="50%"/>
            <p:cNvSpPr>
              <a:spLocks/>
            </p:cNvSpPr>
            <p:nvPr/>
          </p:nvSpPr>
          <p:spPr bwMode="auto">
            <a:xfrm>
              <a:off x="3360" y="1392"/>
              <a:ext cx="1968" cy="1824"/>
            </a:xfrm>
            <a:custGeom>
              <a:avLst/>
              <a:gdLst>
                <a:gd name="T0" fmla="*/ 0 w 1968"/>
                <a:gd name="T1" fmla="*/ 0 h 1824"/>
                <a:gd name="T2" fmla="*/ 0 w 1968"/>
                <a:gd name="T3" fmla="*/ 1824 h 1824"/>
                <a:gd name="T4" fmla="*/ 1968 w 1968"/>
                <a:gd name="T5" fmla="*/ 1824 h 1824"/>
                <a:gd name="T6" fmla="*/ 0 60000 65536"/>
                <a:gd name="T7" fmla="*/ 0 60000 65536"/>
                <a:gd name="T8" fmla="*/ 0 60000 65536"/>
                <a:gd name="T9" fmla="*/ 0 w 1968"/>
                <a:gd name="T10" fmla="*/ 0 h 1824"/>
                <a:gd name="T11" fmla="*/ 1968 w 1968"/>
                <a:gd name="T12" fmla="*/ 1824 h 1824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T9" t="T10" r="T11" b="T12"/>
              <a:pathLst>
                <a:path w="1968" h="1824">
                  <a:moveTo>
                    <a:pt x="0" y="0"/>
                  </a:moveTo>
                  <a:lnTo>
                    <a:pt x="0" y="1824"/>
                  </a:lnTo>
                  <a:lnTo>
                    <a:pt x="1968" y="1824"/>
                  </a:lnTo>
                </a:path>
              </a:pathLst>
            </a:custGeom>
            <a:noFill/>
            <a:ln w="9525" cap="flat" cmpd="sng">
              <a:solidFill>
                <a:schemeClr val="tx1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4343" name="Line 13"/>
            <p:cNvSpPr>
              <a:spLocks noChangeShapeType="1"/>
            </p:cNvSpPr>
            <p:nvPr/>
          </p:nvSpPr>
          <p:spPr bwMode="auto">
            <a:xfrm>
              <a:off x="4272" y="3303"/>
              <a:ext cx="912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4344" name="Text Box 14" descr="50%"/>
            <p:cNvSpPr txBox="1">
              <a:spLocks noChangeArrowheads="1"/>
            </p:cNvSpPr>
            <p:nvPr/>
          </p:nvSpPr>
          <p:spPr bwMode="auto">
            <a:xfrm>
              <a:off x="4464" y="3264"/>
              <a:ext cx="588" cy="2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>
              <a:spAutoFit/>
            </a:bodyPr>
            <a:lstStyle>
              <a:lvl1pPr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lang="en-US" altLang="en-US">
                  <a:latin typeface="Times New Roman" panose="02020603050405020304" pitchFamily="18" charset="0"/>
                  <a:ea typeface="MS PGothic" panose="020B0600070205080204" pitchFamily="34" charset="-128"/>
                </a:rPr>
                <a:t>distance</a:t>
              </a:r>
            </a:p>
          </p:txBody>
        </p:sp>
        <p:sp>
          <p:nvSpPr>
            <p:cNvPr id="14345" name="Text Box 15" descr="50%"/>
            <p:cNvSpPr txBox="1">
              <a:spLocks noChangeArrowheads="1"/>
            </p:cNvSpPr>
            <p:nvPr/>
          </p:nvSpPr>
          <p:spPr bwMode="auto">
            <a:xfrm rot="10800000">
              <a:off x="2926" y="2150"/>
              <a:ext cx="291" cy="45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eaVert" wrap="none" anchor="ctr">
              <a:spAutoFit/>
            </a:bodyPr>
            <a:lstStyle>
              <a:lvl1pPr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lang="en-US" altLang="en-US">
                  <a:latin typeface="Times New Roman" panose="02020603050405020304" pitchFamily="18" charset="0"/>
                  <a:ea typeface="MS PGothic" panose="020B0600070205080204" pitchFamily="34" charset="-128"/>
                </a:rPr>
                <a:t>energy</a:t>
              </a:r>
            </a:p>
          </p:txBody>
        </p:sp>
        <p:sp>
          <p:nvSpPr>
            <p:cNvPr id="14346" name="Line 16"/>
            <p:cNvSpPr>
              <a:spLocks noChangeShapeType="1"/>
            </p:cNvSpPr>
            <p:nvPr/>
          </p:nvSpPr>
          <p:spPr bwMode="auto">
            <a:xfrm flipV="1">
              <a:off x="3216" y="1920"/>
              <a:ext cx="0" cy="72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4347" name="Line 17"/>
            <p:cNvSpPr>
              <a:spLocks noChangeShapeType="1"/>
            </p:cNvSpPr>
            <p:nvPr/>
          </p:nvSpPr>
          <p:spPr bwMode="auto">
            <a:xfrm flipV="1">
              <a:off x="3367" y="3216"/>
              <a:ext cx="0" cy="192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4348" name="Text Box 18" descr="50%"/>
            <p:cNvSpPr txBox="1">
              <a:spLocks noChangeArrowheads="1"/>
            </p:cNvSpPr>
            <p:nvPr/>
          </p:nvSpPr>
          <p:spPr bwMode="auto">
            <a:xfrm>
              <a:off x="3183" y="3369"/>
              <a:ext cx="381" cy="2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>
              <a:spAutoFit/>
            </a:bodyPr>
            <a:lstStyle>
              <a:lvl1pPr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lang="en-US" altLang="en-US">
                  <a:latin typeface="Times New Roman" panose="02020603050405020304" pitchFamily="18" charset="0"/>
                  <a:ea typeface="MS PGothic" panose="020B0600070205080204" pitchFamily="34" charset="-128"/>
                </a:rPr>
                <a:t>t = 0</a:t>
              </a:r>
            </a:p>
          </p:txBody>
        </p:sp>
        <p:sp>
          <p:nvSpPr>
            <p:cNvPr id="14349" name="Text Box 19" descr="50%"/>
            <p:cNvSpPr txBox="1">
              <a:spLocks noChangeArrowheads="1"/>
            </p:cNvSpPr>
            <p:nvPr/>
          </p:nvSpPr>
          <p:spPr bwMode="auto">
            <a:xfrm>
              <a:off x="3120" y="2736"/>
              <a:ext cx="252" cy="2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>
              <a:spAutoFit/>
            </a:bodyPr>
            <a:lstStyle>
              <a:lvl1pPr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lang="en-US" altLang="en-US" i="1">
                  <a:latin typeface="Times New Roman" panose="02020603050405020304" pitchFamily="18" charset="0"/>
                  <a:ea typeface="MS PGothic" panose="020B0600070205080204" pitchFamily="34" charset="-128"/>
                </a:rPr>
                <a:t>E</a:t>
              </a:r>
              <a:r>
                <a:rPr lang="en-US" altLang="en-US" baseline="-25000">
                  <a:latin typeface="Times New Roman" panose="02020603050405020304" pitchFamily="18" charset="0"/>
                  <a:ea typeface="MS PGothic" panose="020B0600070205080204" pitchFamily="34" charset="-128"/>
                </a:rPr>
                <a:t>0</a:t>
              </a:r>
              <a:endParaRPr lang="en-US" altLang="en-US">
                <a:latin typeface="Times New Roman" panose="02020603050405020304" pitchFamily="18" charset="0"/>
                <a:ea typeface="MS PGothic" panose="020B0600070205080204" pitchFamily="34" charset="-128"/>
              </a:endParaRPr>
            </a:p>
          </p:txBody>
        </p:sp>
        <p:sp>
          <p:nvSpPr>
            <p:cNvPr id="14350" name="Text Box 20" descr="50%"/>
            <p:cNvSpPr txBox="1">
              <a:spLocks noChangeArrowheads="1"/>
            </p:cNvSpPr>
            <p:nvPr/>
          </p:nvSpPr>
          <p:spPr bwMode="auto">
            <a:xfrm>
              <a:off x="3120" y="1584"/>
              <a:ext cx="252" cy="2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>
              <a:spAutoFit/>
            </a:bodyPr>
            <a:lstStyle>
              <a:lvl1pPr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lang="en-US" altLang="en-US" i="1">
                  <a:latin typeface="Times New Roman" panose="02020603050405020304" pitchFamily="18" charset="0"/>
                  <a:ea typeface="MS PGothic" panose="020B0600070205080204" pitchFamily="34" charset="-128"/>
                </a:rPr>
                <a:t>E</a:t>
              </a:r>
              <a:r>
                <a:rPr lang="en-US" altLang="en-US" baseline="-25000">
                  <a:latin typeface="Times New Roman" panose="02020603050405020304" pitchFamily="18" charset="0"/>
                  <a:ea typeface="MS PGothic" panose="020B0600070205080204" pitchFamily="34" charset="-128"/>
                </a:rPr>
                <a:t>1</a:t>
              </a:r>
              <a:endParaRPr lang="en-US" altLang="en-US">
                <a:latin typeface="Times New Roman" panose="02020603050405020304" pitchFamily="18" charset="0"/>
                <a:ea typeface="MS PGothic" panose="020B0600070205080204" pitchFamily="34" charset="-128"/>
              </a:endParaRPr>
            </a:p>
          </p:txBody>
        </p:sp>
        <p:sp>
          <p:nvSpPr>
            <p:cNvPr id="14351" name="Line 21"/>
            <p:cNvSpPr>
              <a:spLocks noChangeShapeType="1"/>
            </p:cNvSpPr>
            <p:nvPr/>
          </p:nvSpPr>
          <p:spPr bwMode="auto">
            <a:xfrm>
              <a:off x="4128" y="1728"/>
              <a:ext cx="240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4352" name="Line 22"/>
            <p:cNvSpPr>
              <a:spLocks noChangeShapeType="1"/>
            </p:cNvSpPr>
            <p:nvPr/>
          </p:nvSpPr>
          <p:spPr bwMode="auto">
            <a:xfrm flipV="1">
              <a:off x="4182" y="1734"/>
              <a:ext cx="0" cy="1139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 type="arrow" w="med" len="med"/>
              <a:tailEnd type="arrow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4353" name="Line 23"/>
            <p:cNvSpPr>
              <a:spLocks noChangeShapeType="1"/>
            </p:cNvSpPr>
            <p:nvPr/>
          </p:nvSpPr>
          <p:spPr bwMode="auto">
            <a:xfrm>
              <a:off x="3360" y="1728"/>
              <a:ext cx="638" cy="0"/>
            </a:xfrm>
            <a:prstGeom prst="line">
              <a:avLst/>
            </a:prstGeom>
            <a:noFill/>
            <a:ln w="19050">
              <a:solidFill>
                <a:srgbClr val="FF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>
              <a:spAutoFit/>
            </a:bodyPr>
            <a:lstStyle/>
            <a:p>
              <a:endParaRPr lang="en-GB"/>
            </a:p>
          </p:txBody>
        </p:sp>
        <p:sp>
          <p:nvSpPr>
            <p:cNvPr id="14354" name="Line 24"/>
            <p:cNvSpPr>
              <a:spLocks noChangeShapeType="1"/>
            </p:cNvSpPr>
            <p:nvPr/>
          </p:nvSpPr>
          <p:spPr bwMode="auto">
            <a:xfrm>
              <a:off x="3998" y="1728"/>
              <a:ext cx="0" cy="1145"/>
            </a:xfrm>
            <a:prstGeom prst="line">
              <a:avLst/>
            </a:prstGeom>
            <a:noFill/>
            <a:ln w="19050">
              <a:solidFill>
                <a:srgbClr val="FF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>
              <a:spAutoFit/>
            </a:bodyPr>
            <a:lstStyle/>
            <a:p>
              <a:endParaRPr lang="en-GB"/>
            </a:p>
          </p:txBody>
        </p:sp>
        <p:sp>
          <p:nvSpPr>
            <p:cNvPr id="14355" name="Line 25"/>
            <p:cNvSpPr>
              <a:spLocks noChangeShapeType="1"/>
            </p:cNvSpPr>
            <p:nvPr/>
          </p:nvSpPr>
          <p:spPr bwMode="auto">
            <a:xfrm flipH="1">
              <a:off x="3998" y="2873"/>
              <a:ext cx="370" cy="0"/>
            </a:xfrm>
            <a:prstGeom prst="line">
              <a:avLst/>
            </a:prstGeom>
            <a:noFill/>
            <a:ln w="19050">
              <a:solidFill>
                <a:srgbClr val="FF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>
              <a:spAutoFit/>
            </a:bodyPr>
            <a:lstStyle/>
            <a:p>
              <a:endParaRPr lang="en-GB"/>
            </a:p>
          </p:txBody>
        </p:sp>
        <p:sp>
          <p:nvSpPr>
            <p:cNvPr id="14356" name="Text Box 26"/>
            <p:cNvSpPr txBox="1">
              <a:spLocks noChangeArrowheads="1"/>
            </p:cNvSpPr>
            <p:nvPr/>
          </p:nvSpPr>
          <p:spPr bwMode="auto">
            <a:xfrm>
              <a:off x="4157" y="2128"/>
              <a:ext cx="709" cy="2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>
              <a:spAutoFit/>
            </a:bodyPr>
            <a:lstStyle>
              <a:lvl1pPr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lang="en-US" altLang="en-US">
                  <a:latin typeface="Symbol" panose="05050102010706020507" pitchFamily="18" charset="2"/>
                  <a:ea typeface="MS PGothic" panose="020B0600070205080204" pitchFamily="34" charset="-128"/>
                </a:rPr>
                <a:t>D</a:t>
              </a:r>
              <a:r>
                <a:rPr lang="en-US" altLang="en-US" i="1">
                  <a:latin typeface="Times New Roman" panose="02020603050405020304" pitchFamily="18" charset="0"/>
                  <a:ea typeface="MS PGothic" panose="020B0600070205080204" pitchFamily="34" charset="-128"/>
                </a:rPr>
                <a:t>E = mgh</a:t>
              </a:r>
              <a:endParaRPr lang="en-US" altLang="en-US">
                <a:latin typeface="Times New Roman" panose="02020603050405020304" pitchFamily="18" charset="0"/>
                <a:ea typeface="MS PGothic" panose="020B0600070205080204" pitchFamily="34" charset="-128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6885840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Title 1"/>
          <p:cNvSpPr>
            <a:spLocks noGrp="1"/>
          </p:cNvSpPr>
          <p:nvPr>
            <p:ph type="title"/>
          </p:nvPr>
        </p:nvSpPr>
        <p:spPr>
          <a:xfrm>
            <a:off x="1981200" y="274639"/>
            <a:ext cx="8229600" cy="706437"/>
          </a:xfrm>
        </p:spPr>
        <p:txBody>
          <a:bodyPr/>
          <a:lstStyle/>
          <a:p>
            <a:r>
              <a:rPr lang="en-US" altLang="en-US" sz="3600"/>
              <a:t>Exothermic and Endothermic</a:t>
            </a:r>
            <a:endParaRPr lang="en-GB" altLang="en-US" sz="3600"/>
          </a:p>
        </p:txBody>
      </p:sp>
      <p:sp>
        <p:nvSpPr>
          <p:cNvPr id="10" name="Text Box 2" descr="50%"/>
          <p:cNvSpPr txBox="1">
            <a:spLocks noChangeArrowheads="1"/>
          </p:cNvSpPr>
          <p:nvPr/>
        </p:nvSpPr>
        <p:spPr bwMode="auto">
          <a:xfrm>
            <a:off x="1703388" y="3709988"/>
            <a:ext cx="8208962" cy="10144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en-US" sz="2400">
                <a:latin typeface="Times New Roman" panose="02020603050405020304" pitchFamily="18" charset="0"/>
                <a:ea typeface="MS PGothic" panose="020B0600070205080204" pitchFamily="34" charset="-128"/>
                <a:cs typeface="Times New Roman" panose="02020603050405020304" pitchFamily="18" charset="0"/>
              </a:rPr>
              <a:t>An </a:t>
            </a:r>
            <a:r>
              <a:rPr lang="en-US" altLang="en-US" sz="2400" b="1">
                <a:solidFill>
                  <a:srgbClr val="FFC000"/>
                </a:solidFill>
                <a:latin typeface="Times New Roman" panose="02020603050405020304" pitchFamily="18" charset="0"/>
                <a:ea typeface="MS PGothic" panose="020B0600070205080204" pitchFamily="34" charset="-128"/>
                <a:cs typeface="Times New Roman" panose="02020603050405020304" pitchFamily="18" charset="0"/>
              </a:rPr>
              <a:t>exothermic</a:t>
            </a:r>
            <a:r>
              <a:rPr lang="en-US" altLang="en-US" sz="2400">
                <a:latin typeface="Times New Roman" panose="02020603050405020304" pitchFamily="18" charset="0"/>
                <a:ea typeface="MS PGothic" panose="020B0600070205080204" pitchFamily="34" charset="-128"/>
                <a:cs typeface="Times New Roman" panose="02020603050405020304" pitchFamily="18" charset="0"/>
              </a:rPr>
              <a:t> </a:t>
            </a:r>
            <a:r>
              <a:rPr lang="en-US" altLang="en-US" sz="2400" u="sng">
                <a:latin typeface="Times New Roman" panose="02020603050405020304" pitchFamily="18" charset="0"/>
                <a:ea typeface="MS PGothic" panose="020B0600070205080204" pitchFamily="34" charset="-128"/>
                <a:cs typeface="Times New Roman" panose="02020603050405020304" pitchFamily="18" charset="0"/>
              </a:rPr>
              <a:t>compound</a:t>
            </a:r>
            <a:r>
              <a:rPr lang="en-US" altLang="en-US" sz="2400">
                <a:latin typeface="Times New Roman" panose="02020603050405020304" pitchFamily="18" charset="0"/>
                <a:ea typeface="MS PGothic" panose="020B0600070205080204" pitchFamily="34" charset="-128"/>
                <a:cs typeface="Times New Roman" panose="02020603050405020304" pitchFamily="18" charset="0"/>
              </a:rPr>
              <a:t> has a </a:t>
            </a:r>
            <a:r>
              <a:rPr lang="en-US" altLang="en-US" sz="2400" b="1">
                <a:latin typeface="Times New Roman" panose="02020603050405020304" pitchFamily="18" charset="0"/>
                <a:ea typeface="MS PGothic" panose="020B0600070205080204" pitchFamily="34" charset="-128"/>
                <a:cs typeface="Times New Roman" panose="02020603050405020304" pitchFamily="18" charset="0"/>
              </a:rPr>
              <a:t>negative</a:t>
            </a:r>
            <a:r>
              <a:rPr lang="en-US" altLang="en-US" sz="2400">
                <a:latin typeface="Times New Roman" panose="02020603050405020304" pitchFamily="18" charset="0"/>
                <a:ea typeface="MS PGothic" panose="020B0600070205080204" pitchFamily="34" charset="-128"/>
                <a:cs typeface="Times New Roman" panose="02020603050405020304" pitchFamily="18" charset="0"/>
              </a:rPr>
              <a:t> </a:t>
            </a:r>
            <a:r>
              <a:rPr lang="en-US" altLang="en-US" sz="2000">
                <a:latin typeface="Times New Roman" panose="02020603050405020304" pitchFamily="18" charset="0"/>
                <a:ea typeface="MS PGothic" panose="020B0600070205080204" pitchFamily="34" charset="-128"/>
                <a:cs typeface="Times New Roman" panose="02020603050405020304" pitchFamily="18" charset="0"/>
              </a:rPr>
              <a:t>enthalpy </a:t>
            </a:r>
            <a:r>
              <a:rPr lang="en-US" altLang="en-US" sz="2400">
                <a:latin typeface="Times New Roman" panose="02020603050405020304" pitchFamily="18" charset="0"/>
                <a:ea typeface="MS PGothic" panose="020B0600070205080204" pitchFamily="34" charset="-128"/>
                <a:cs typeface="Times New Roman" panose="02020603050405020304" pitchFamily="18" charset="0"/>
              </a:rPr>
              <a:t>of formation</a:t>
            </a:r>
            <a:r>
              <a:rPr lang="en-US" altLang="en-US" sz="2400">
                <a:ea typeface="MS PGothic" panose="020B0600070205080204" pitchFamily="34" charset="-128"/>
                <a:cs typeface="Times New Roman" panose="02020603050405020304" pitchFamily="18" charset="0"/>
              </a:rPr>
              <a:t>. </a:t>
            </a:r>
          </a:p>
          <a:p>
            <a:pPr algn="r">
              <a:spcBef>
                <a:spcPct val="50000"/>
              </a:spcBef>
            </a:pPr>
            <a:r>
              <a:rPr lang="en-US" altLang="en-US" sz="2400">
                <a:latin typeface="Symbol" panose="05050102010706020507" pitchFamily="18" charset="2"/>
                <a:ea typeface="MS PGothic" panose="020B0600070205080204" pitchFamily="34" charset="-128"/>
                <a:cs typeface="Times New Roman" panose="02020603050405020304" pitchFamily="18" charset="0"/>
              </a:rPr>
              <a:t>D</a:t>
            </a:r>
            <a:r>
              <a:rPr lang="en-US" altLang="en-US" sz="2000" i="1">
                <a:ea typeface="MS PGothic" panose="020B0600070205080204" pitchFamily="34" charset="-128"/>
                <a:cs typeface="Times New Roman" panose="02020603050405020304" pitchFamily="18" charset="0"/>
              </a:rPr>
              <a:t>H</a:t>
            </a:r>
            <a:r>
              <a:rPr lang="en-US" altLang="en-US" sz="2000" i="1" baseline="-25000">
                <a:ea typeface="MS PGothic" panose="020B0600070205080204" pitchFamily="34" charset="-128"/>
                <a:cs typeface="Times New Roman" panose="02020603050405020304" pitchFamily="18" charset="0"/>
              </a:rPr>
              <a:t>form</a:t>
            </a:r>
            <a:r>
              <a:rPr lang="en-US" altLang="en-US" sz="2000" i="1">
                <a:ea typeface="MS PGothic" panose="020B0600070205080204" pitchFamily="34" charset="-128"/>
                <a:cs typeface="Times New Roman" panose="02020603050405020304" pitchFamily="18" charset="0"/>
              </a:rPr>
              <a:t> &lt; 0</a:t>
            </a:r>
            <a:r>
              <a:rPr lang="en-US" altLang="en-US" sz="2000">
                <a:ea typeface="MS PGothic" panose="020B0600070205080204" pitchFamily="34" charset="-128"/>
                <a:cs typeface="Times New Roman" panose="02020603050405020304" pitchFamily="18" charset="0"/>
              </a:rPr>
              <a:t>.</a:t>
            </a:r>
          </a:p>
        </p:txBody>
      </p:sp>
      <p:sp>
        <p:nvSpPr>
          <p:cNvPr id="11" name="Text Box 4" descr="50%"/>
          <p:cNvSpPr txBox="1">
            <a:spLocks noChangeArrowheads="1"/>
          </p:cNvSpPr>
          <p:nvPr/>
        </p:nvSpPr>
        <p:spPr bwMode="auto">
          <a:xfrm>
            <a:off x="1703388" y="5189538"/>
            <a:ext cx="8496300" cy="831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en-US" sz="2400">
                <a:latin typeface="Times New Roman" panose="02020603050405020304" pitchFamily="18" charset="0"/>
                <a:ea typeface="MS PGothic" panose="020B0600070205080204" pitchFamily="34" charset="-128"/>
                <a:cs typeface="Times New Roman" panose="02020603050405020304" pitchFamily="18" charset="0"/>
              </a:rPr>
              <a:t>An </a:t>
            </a:r>
            <a:r>
              <a:rPr lang="en-US" altLang="en-US" sz="2400" b="1">
                <a:solidFill>
                  <a:srgbClr val="33CCFF"/>
                </a:solidFill>
                <a:latin typeface="Times New Roman" panose="02020603050405020304" pitchFamily="18" charset="0"/>
                <a:ea typeface="MS PGothic" panose="020B0600070205080204" pitchFamily="34" charset="-128"/>
                <a:cs typeface="Times New Roman" panose="02020603050405020304" pitchFamily="18" charset="0"/>
              </a:rPr>
              <a:t>endothermic </a:t>
            </a:r>
            <a:r>
              <a:rPr lang="en-US" altLang="en-US" sz="2400" u="sng">
                <a:latin typeface="Times New Roman" panose="02020603050405020304" pitchFamily="18" charset="0"/>
                <a:ea typeface="MS PGothic" panose="020B0600070205080204" pitchFamily="34" charset="-128"/>
                <a:cs typeface="Times New Roman" panose="02020603050405020304" pitchFamily="18" charset="0"/>
              </a:rPr>
              <a:t>compound</a:t>
            </a:r>
            <a:r>
              <a:rPr lang="en-US" altLang="en-US" sz="2400">
                <a:latin typeface="Times New Roman" panose="02020603050405020304" pitchFamily="18" charset="0"/>
                <a:ea typeface="MS PGothic" panose="020B0600070205080204" pitchFamily="34" charset="-128"/>
                <a:cs typeface="Times New Roman" panose="02020603050405020304" pitchFamily="18" charset="0"/>
              </a:rPr>
              <a:t> has a </a:t>
            </a:r>
            <a:r>
              <a:rPr lang="en-US" altLang="en-US" sz="2400" b="1">
                <a:latin typeface="Times New Roman" panose="02020603050405020304" pitchFamily="18" charset="0"/>
                <a:ea typeface="MS PGothic" panose="020B0600070205080204" pitchFamily="34" charset="-128"/>
                <a:cs typeface="Times New Roman" panose="02020603050405020304" pitchFamily="18" charset="0"/>
              </a:rPr>
              <a:t>positive</a:t>
            </a:r>
            <a:r>
              <a:rPr lang="en-US" altLang="en-US" sz="2400">
                <a:latin typeface="Times New Roman" panose="02020603050405020304" pitchFamily="18" charset="0"/>
                <a:ea typeface="MS PGothic" panose="020B0600070205080204" pitchFamily="34" charset="-128"/>
                <a:cs typeface="Times New Roman" panose="02020603050405020304" pitchFamily="18" charset="0"/>
              </a:rPr>
              <a:t> </a:t>
            </a:r>
            <a:r>
              <a:rPr lang="en-US" altLang="en-US" sz="2000">
                <a:latin typeface="Times New Roman" panose="02020603050405020304" pitchFamily="18" charset="0"/>
                <a:ea typeface="MS PGothic" panose="020B0600070205080204" pitchFamily="34" charset="-128"/>
                <a:cs typeface="Times New Roman" panose="02020603050405020304" pitchFamily="18" charset="0"/>
              </a:rPr>
              <a:t>enthalpy </a:t>
            </a:r>
            <a:r>
              <a:rPr lang="en-US" altLang="en-US" sz="2400">
                <a:latin typeface="Times New Roman" panose="02020603050405020304" pitchFamily="18" charset="0"/>
                <a:ea typeface="MS PGothic" panose="020B0600070205080204" pitchFamily="34" charset="-128"/>
                <a:cs typeface="Times New Roman" panose="02020603050405020304" pitchFamily="18" charset="0"/>
              </a:rPr>
              <a:t>of formation</a:t>
            </a:r>
            <a:r>
              <a:rPr lang="en-US" altLang="en-US" sz="2400">
                <a:ea typeface="MS PGothic" panose="020B0600070205080204" pitchFamily="34" charset="-128"/>
                <a:cs typeface="Times New Roman" panose="02020603050405020304" pitchFamily="18" charset="0"/>
              </a:rPr>
              <a:t>.     	                                                                      </a:t>
            </a:r>
            <a:r>
              <a:rPr lang="en-US" altLang="en-US" sz="2400">
                <a:latin typeface="Symbol" panose="05050102010706020507" pitchFamily="18" charset="2"/>
                <a:ea typeface="MS PGothic" panose="020B0600070205080204" pitchFamily="34" charset="-128"/>
                <a:cs typeface="Times New Roman" panose="02020603050405020304" pitchFamily="18" charset="0"/>
              </a:rPr>
              <a:t>D</a:t>
            </a:r>
            <a:r>
              <a:rPr lang="en-US" altLang="en-US" sz="2000" i="1">
                <a:ea typeface="MS PGothic" panose="020B0600070205080204" pitchFamily="34" charset="-128"/>
                <a:cs typeface="Times New Roman" panose="02020603050405020304" pitchFamily="18" charset="0"/>
              </a:rPr>
              <a:t>H</a:t>
            </a:r>
            <a:r>
              <a:rPr lang="en-US" altLang="en-US" sz="2000" i="1" baseline="-25000">
                <a:ea typeface="MS PGothic" panose="020B0600070205080204" pitchFamily="34" charset="-128"/>
                <a:cs typeface="Times New Roman" panose="02020603050405020304" pitchFamily="18" charset="0"/>
              </a:rPr>
              <a:t>form</a:t>
            </a:r>
            <a:r>
              <a:rPr lang="en-US" altLang="en-US" sz="2000" i="1">
                <a:ea typeface="MS PGothic" panose="020B0600070205080204" pitchFamily="34" charset="-128"/>
                <a:cs typeface="Times New Roman" panose="02020603050405020304" pitchFamily="18" charset="0"/>
              </a:rPr>
              <a:t> &gt; 0</a:t>
            </a:r>
            <a:r>
              <a:rPr lang="en-US" altLang="en-US" sz="2000">
                <a:ea typeface="MS PGothic" panose="020B0600070205080204" pitchFamily="34" charset="-128"/>
                <a:cs typeface="Times New Roman" panose="02020603050405020304" pitchFamily="18" charset="0"/>
              </a:rPr>
              <a:t>.</a:t>
            </a:r>
            <a:endParaRPr lang="en-US" altLang="en-US" sz="2400">
              <a:ea typeface="MS PGothic" panose="020B0600070205080204" pitchFamily="34" charset="-128"/>
              <a:cs typeface="Times New Roman" panose="02020603050405020304" pitchFamily="18" charset="0"/>
            </a:endParaRPr>
          </a:p>
        </p:txBody>
      </p:sp>
      <p:sp>
        <p:nvSpPr>
          <p:cNvPr id="12" name="Text Box 5" descr="50%"/>
          <p:cNvSpPr txBox="1">
            <a:spLocks noChangeArrowheads="1"/>
          </p:cNvSpPr>
          <p:nvPr/>
        </p:nvSpPr>
        <p:spPr bwMode="auto">
          <a:xfrm>
            <a:off x="1703388" y="1527176"/>
            <a:ext cx="8208962" cy="460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en-US" sz="2400">
                <a:latin typeface="Times New Roman" panose="02020603050405020304" pitchFamily="18" charset="0"/>
                <a:ea typeface="MS PGothic" panose="020B0600070205080204" pitchFamily="34" charset="-128"/>
                <a:cs typeface="Times New Roman" panose="02020603050405020304" pitchFamily="18" charset="0"/>
              </a:rPr>
              <a:t>An </a:t>
            </a:r>
            <a:r>
              <a:rPr lang="en-US" altLang="en-US" sz="2400" b="1">
                <a:solidFill>
                  <a:srgbClr val="FFC000"/>
                </a:solidFill>
                <a:latin typeface="Times New Roman" panose="02020603050405020304" pitchFamily="18" charset="0"/>
                <a:ea typeface="MS PGothic" panose="020B0600070205080204" pitchFamily="34" charset="-128"/>
                <a:cs typeface="Times New Roman" panose="02020603050405020304" pitchFamily="18" charset="0"/>
              </a:rPr>
              <a:t>exothermic</a:t>
            </a:r>
            <a:r>
              <a:rPr lang="en-US" altLang="en-US" sz="2400">
                <a:latin typeface="Times New Roman" panose="02020603050405020304" pitchFamily="18" charset="0"/>
                <a:ea typeface="MS PGothic" panose="020B0600070205080204" pitchFamily="34" charset="-128"/>
                <a:cs typeface="Times New Roman" panose="02020603050405020304" pitchFamily="18" charset="0"/>
              </a:rPr>
              <a:t> </a:t>
            </a:r>
            <a:r>
              <a:rPr lang="en-US" altLang="en-US" sz="2400" u="sng">
                <a:latin typeface="Times New Roman" panose="02020603050405020304" pitchFamily="18" charset="0"/>
                <a:ea typeface="MS PGothic" panose="020B0600070205080204" pitchFamily="34" charset="-128"/>
                <a:cs typeface="Times New Roman" panose="02020603050405020304" pitchFamily="18" charset="0"/>
              </a:rPr>
              <a:t>reaction</a:t>
            </a:r>
            <a:r>
              <a:rPr lang="en-US" altLang="en-US" sz="2400">
                <a:latin typeface="Times New Roman" panose="02020603050405020304" pitchFamily="18" charset="0"/>
                <a:ea typeface="MS PGothic" panose="020B0600070205080204" pitchFamily="34" charset="-128"/>
                <a:cs typeface="Times New Roman" panose="02020603050405020304" pitchFamily="18" charset="0"/>
              </a:rPr>
              <a:t> has a </a:t>
            </a:r>
            <a:r>
              <a:rPr lang="en-US" altLang="en-US" sz="2400" b="1">
                <a:latin typeface="Times New Roman" panose="02020603050405020304" pitchFamily="18" charset="0"/>
                <a:ea typeface="MS PGothic" panose="020B0600070205080204" pitchFamily="34" charset="-128"/>
                <a:cs typeface="Times New Roman" panose="02020603050405020304" pitchFamily="18" charset="0"/>
              </a:rPr>
              <a:t>negative</a:t>
            </a:r>
            <a:r>
              <a:rPr lang="en-US" altLang="en-US" sz="2400">
                <a:latin typeface="Times New Roman" panose="02020603050405020304" pitchFamily="18" charset="0"/>
                <a:ea typeface="MS PGothic" panose="020B0600070205080204" pitchFamily="34" charset="-128"/>
                <a:cs typeface="Times New Roman" panose="02020603050405020304" pitchFamily="18" charset="0"/>
              </a:rPr>
              <a:t> enthalpy change</a:t>
            </a:r>
            <a:r>
              <a:rPr lang="en-US" altLang="en-US" sz="2400">
                <a:ea typeface="MS PGothic" panose="020B0600070205080204" pitchFamily="34" charset="-128"/>
                <a:cs typeface="Times New Roman" panose="02020603050405020304" pitchFamily="18" charset="0"/>
              </a:rPr>
              <a:t>. </a:t>
            </a:r>
            <a:r>
              <a:rPr lang="en-US" altLang="en-US" sz="2400">
                <a:latin typeface="Symbol" panose="05050102010706020507" pitchFamily="18" charset="2"/>
                <a:ea typeface="MS PGothic" panose="020B0600070205080204" pitchFamily="34" charset="-128"/>
                <a:cs typeface="Times New Roman" panose="02020603050405020304" pitchFamily="18" charset="0"/>
              </a:rPr>
              <a:t>D</a:t>
            </a:r>
            <a:r>
              <a:rPr lang="en-US" altLang="en-US" sz="2000" i="1">
                <a:ea typeface="MS PGothic" panose="020B0600070205080204" pitchFamily="34" charset="-128"/>
                <a:cs typeface="Times New Roman" panose="02020603050405020304" pitchFamily="18" charset="0"/>
              </a:rPr>
              <a:t>H &lt; 0</a:t>
            </a:r>
            <a:r>
              <a:rPr lang="en-US" altLang="en-US" sz="2400">
                <a:ea typeface="MS PGothic" panose="020B0600070205080204" pitchFamily="34" charset="-128"/>
                <a:cs typeface="Times New Roman" panose="02020603050405020304" pitchFamily="18" charset="0"/>
              </a:rPr>
              <a:t>.</a:t>
            </a:r>
          </a:p>
        </p:txBody>
      </p:sp>
      <p:sp>
        <p:nvSpPr>
          <p:cNvPr id="13" name="Text Box 6" descr="50%"/>
          <p:cNvSpPr txBox="1">
            <a:spLocks noChangeArrowheads="1"/>
          </p:cNvSpPr>
          <p:nvPr/>
        </p:nvSpPr>
        <p:spPr bwMode="auto">
          <a:xfrm>
            <a:off x="1703388" y="2736851"/>
            <a:ext cx="8432800" cy="460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en-US" sz="2400">
                <a:latin typeface="Times New Roman" panose="02020603050405020304" pitchFamily="18" charset="0"/>
                <a:ea typeface="MS PGothic" panose="020B0600070205080204" pitchFamily="34" charset="-128"/>
                <a:cs typeface="Times New Roman" panose="02020603050405020304" pitchFamily="18" charset="0"/>
              </a:rPr>
              <a:t>An </a:t>
            </a:r>
            <a:r>
              <a:rPr lang="en-US" altLang="en-US" sz="2400" b="1">
                <a:solidFill>
                  <a:srgbClr val="33CCFF"/>
                </a:solidFill>
                <a:latin typeface="Times New Roman" panose="02020603050405020304" pitchFamily="18" charset="0"/>
                <a:ea typeface="MS PGothic" panose="020B0600070205080204" pitchFamily="34" charset="-128"/>
                <a:cs typeface="Times New Roman" panose="02020603050405020304" pitchFamily="18" charset="0"/>
              </a:rPr>
              <a:t>endothermic</a:t>
            </a:r>
            <a:r>
              <a:rPr lang="en-US" altLang="en-US" sz="2400">
                <a:latin typeface="Times New Roman" panose="02020603050405020304" pitchFamily="18" charset="0"/>
                <a:ea typeface="MS PGothic" panose="020B0600070205080204" pitchFamily="34" charset="-128"/>
                <a:cs typeface="Times New Roman" panose="02020603050405020304" pitchFamily="18" charset="0"/>
              </a:rPr>
              <a:t> </a:t>
            </a:r>
            <a:r>
              <a:rPr lang="en-US" altLang="en-US" sz="2400" u="sng">
                <a:latin typeface="Times New Roman" panose="02020603050405020304" pitchFamily="18" charset="0"/>
                <a:ea typeface="MS PGothic" panose="020B0600070205080204" pitchFamily="34" charset="-128"/>
                <a:cs typeface="Times New Roman" panose="02020603050405020304" pitchFamily="18" charset="0"/>
              </a:rPr>
              <a:t>reaction</a:t>
            </a:r>
            <a:r>
              <a:rPr lang="en-US" altLang="en-US" sz="2400">
                <a:latin typeface="Times New Roman" panose="02020603050405020304" pitchFamily="18" charset="0"/>
                <a:ea typeface="MS PGothic" panose="020B0600070205080204" pitchFamily="34" charset="-128"/>
                <a:cs typeface="Times New Roman" panose="02020603050405020304" pitchFamily="18" charset="0"/>
              </a:rPr>
              <a:t> has a </a:t>
            </a:r>
            <a:r>
              <a:rPr lang="en-US" altLang="en-US" sz="2400" b="1">
                <a:latin typeface="Times New Roman" panose="02020603050405020304" pitchFamily="18" charset="0"/>
                <a:ea typeface="MS PGothic" panose="020B0600070205080204" pitchFamily="34" charset="-128"/>
                <a:cs typeface="Times New Roman" panose="02020603050405020304" pitchFamily="18" charset="0"/>
              </a:rPr>
              <a:t>positive</a:t>
            </a:r>
            <a:r>
              <a:rPr lang="en-US" altLang="en-US" sz="2400">
                <a:latin typeface="Times New Roman" panose="02020603050405020304" pitchFamily="18" charset="0"/>
                <a:ea typeface="MS PGothic" panose="020B0600070205080204" pitchFamily="34" charset="-128"/>
                <a:cs typeface="Times New Roman" panose="02020603050405020304" pitchFamily="18" charset="0"/>
              </a:rPr>
              <a:t> enthalpy change</a:t>
            </a:r>
            <a:r>
              <a:rPr lang="en-US" altLang="en-US" sz="2000">
                <a:latin typeface="Times New Roman" panose="02020603050405020304" pitchFamily="18" charset="0"/>
                <a:ea typeface="MS PGothic" panose="020B0600070205080204" pitchFamily="34" charset="-128"/>
                <a:cs typeface="Times New Roman" panose="02020603050405020304" pitchFamily="18" charset="0"/>
              </a:rPr>
              <a:t>. </a:t>
            </a:r>
            <a:r>
              <a:rPr lang="en-US" altLang="en-US" sz="2400">
                <a:latin typeface="Symbol" panose="05050102010706020507" pitchFamily="18" charset="2"/>
                <a:ea typeface="MS PGothic" panose="020B0600070205080204" pitchFamily="34" charset="-128"/>
                <a:cs typeface="Times New Roman" panose="02020603050405020304" pitchFamily="18" charset="0"/>
              </a:rPr>
              <a:t>D</a:t>
            </a:r>
            <a:r>
              <a:rPr lang="en-US" altLang="en-US" sz="2000" i="1">
                <a:ea typeface="MS PGothic" panose="020B0600070205080204" pitchFamily="34" charset="-128"/>
                <a:cs typeface="Times New Roman" panose="02020603050405020304" pitchFamily="18" charset="0"/>
              </a:rPr>
              <a:t>H </a:t>
            </a:r>
            <a:r>
              <a:rPr lang="en-US" altLang="en-US" sz="2000">
                <a:ea typeface="MS PGothic" panose="020B0600070205080204" pitchFamily="34" charset="-128"/>
                <a:cs typeface="Times New Roman" panose="02020603050405020304" pitchFamily="18" charset="0"/>
              </a:rPr>
              <a:t>&gt; 0.</a:t>
            </a:r>
          </a:p>
        </p:txBody>
      </p:sp>
    </p:spTree>
    <p:extLst>
      <p:ext uri="{BB962C8B-B14F-4D97-AF65-F5344CB8AC3E}">
        <p14:creationId xmlns:p14="http://schemas.microsoft.com/office/powerpoint/2010/main" val="21251103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2" grpId="0"/>
      <p:bldP spid="1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Title 1"/>
          <p:cNvSpPr>
            <a:spLocks noGrp="1"/>
          </p:cNvSpPr>
          <p:nvPr>
            <p:ph type="title"/>
          </p:nvPr>
        </p:nvSpPr>
        <p:spPr>
          <a:xfrm>
            <a:off x="1981200" y="274639"/>
            <a:ext cx="8229600" cy="706437"/>
          </a:xfrm>
        </p:spPr>
        <p:txBody>
          <a:bodyPr/>
          <a:lstStyle/>
          <a:p>
            <a:r>
              <a:rPr lang="en-US" altLang="en-US" sz="3600"/>
              <a:t>Effect of Temperature on Reaction Rate</a:t>
            </a:r>
            <a:endParaRPr lang="en-GB" altLang="en-US" sz="3600"/>
          </a:p>
        </p:txBody>
      </p:sp>
      <p:grpSp>
        <p:nvGrpSpPr>
          <p:cNvPr id="25603" name="Group 37"/>
          <p:cNvGrpSpPr>
            <a:grpSpLocks/>
          </p:cNvGrpSpPr>
          <p:nvPr/>
        </p:nvGrpSpPr>
        <p:grpSpPr bwMode="auto">
          <a:xfrm>
            <a:off x="1679575" y="1557339"/>
            <a:ext cx="4629150" cy="3644899"/>
            <a:chOff x="98" y="1288"/>
            <a:chExt cx="2916" cy="2296"/>
          </a:xfrm>
        </p:grpSpPr>
        <p:sp>
          <p:nvSpPr>
            <p:cNvPr id="25611" name="Rectangle 7"/>
            <p:cNvSpPr>
              <a:spLocks noChangeArrowheads="1"/>
            </p:cNvSpPr>
            <p:nvPr/>
          </p:nvSpPr>
          <p:spPr bwMode="auto">
            <a:xfrm>
              <a:off x="98" y="1288"/>
              <a:ext cx="2916" cy="226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9pPr>
            </a:lstStyle>
            <a:p>
              <a:endParaRPr lang="en-US" altLang="en-US">
                <a:latin typeface="Calibri" panose="020F0502020204030204" pitchFamily="34" charset="0"/>
              </a:endParaRPr>
            </a:p>
          </p:txBody>
        </p:sp>
        <p:sp>
          <p:nvSpPr>
            <p:cNvPr id="25612" name="Rectangle 8"/>
            <p:cNvSpPr>
              <a:spLocks noChangeArrowheads="1"/>
            </p:cNvSpPr>
            <p:nvPr/>
          </p:nvSpPr>
          <p:spPr bwMode="auto">
            <a:xfrm>
              <a:off x="757" y="3307"/>
              <a:ext cx="1189" cy="15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9pPr>
            </a:lstStyle>
            <a:p>
              <a:endParaRPr lang="en-US" altLang="en-US">
                <a:latin typeface="Calibri" panose="020F0502020204030204" pitchFamily="34" charset="0"/>
              </a:endParaRPr>
            </a:p>
          </p:txBody>
        </p:sp>
        <p:sp>
          <p:nvSpPr>
            <p:cNvPr id="25613" name="Rectangle 9"/>
            <p:cNvSpPr>
              <a:spLocks noChangeArrowheads="1"/>
            </p:cNvSpPr>
            <p:nvPr/>
          </p:nvSpPr>
          <p:spPr bwMode="auto">
            <a:xfrm>
              <a:off x="1022" y="3429"/>
              <a:ext cx="1058" cy="15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9pPr>
            </a:lstStyle>
            <a:p>
              <a:pPr algn="ctr"/>
              <a:r>
                <a:rPr lang="en-US" altLang="en-US" sz="1600">
                  <a:solidFill>
                    <a:srgbClr val="000000"/>
                  </a:solidFill>
                  <a:latin typeface="Calibri" panose="020F0502020204030204" pitchFamily="34" charset="0"/>
                </a:rPr>
                <a:t>reaction  coordinate</a:t>
              </a:r>
            </a:p>
          </p:txBody>
        </p:sp>
        <p:sp>
          <p:nvSpPr>
            <p:cNvPr id="25614" name="Rectangle 10"/>
            <p:cNvSpPr>
              <a:spLocks noChangeArrowheads="1"/>
            </p:cNvSpPr>
            <p:nvPr/>
          </p:nvSpPr>
          <p:spPr bwMode="auto">
            <a:xfrm rot="16200000">
              <a:off x="65" y="2337"/>
              <a:ext cx="405" cy="17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9pPr>
            </a:lstStyle>
            <a:p>
              <a:pPr algn="ctr"/>
              <a:r>
                <a:rPr lang="en-US" altLang="en-US">
                  <a:solidFill>
                    <a:srgbClr val="000000"/>
                  </a:solidFill>
                  <a:latin typeface="Calibri" panose="020F0502020204030204" pitchFamily="34" charset="0"/>
                </a:rPr>
                <a:t>energy</a:t>
              </a:r>
              <a:endParaRPr lang="en-US" altLang="en-US">
                <a:latin typeface="Calibri" panose="020F0502020204030204" pitchFamily="34" charset="0"/>
              </a:endParaRPr>
            </a:p>
          </p:txBody>
        </p:sp>
        <p:sp>
          <p:nvSpPr>
            <p:cNvPr id="25615" name="Freeform 11"/>
            <p:cNvSpPr>
              <a:spLocks/>
            </p:cNvSpPr>
            <p:nvPr/>
          </p:nvSpPr>
          <p:spPr bwMode="auto">
            <a:xfrm>
              <a:off x="857" y="1504"/>
              <a:ext cx="1491" cy="1433"/>
            </a:xfrm>
            <a:custGeom>
              <a:avLst/>
              <a:gdLst>
                <a:gd name="T0" fmla="*/ 0 w 222"/>
                <a:gd name="T1" fmla="*/ 2147483646 h 206"/>
                <a:gd name="T2" fmla="*/ 2147483646 w 222"/>
                <a:gd name="T3" fmla="*/ 2147483646 h 206"/>
                <a:gd name="T4" fmla="*/ 2147483646 w 222"/>
                <a:gd name="T5" fmla="*/ 2147483646 h 206"/>
                <a:gd name="T6" fmla="*/ 2147483646 w 222"/>
                <a:gd name="T7" fmla="*/ 2147483646 h 206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0 w 222"/>
                <a:gd name="T13" fmla="*/ 0 h 206"/>
                <a:gd name="T14" fmla="*/ 222 w 222"/>
                <a:gd name="T15" fmla="*/ 206 h 206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222" h="206">
                  <a:moveTo>
                    <a:pt x="0" y="74"/>
                  </a:moveTo>
                  <a:cubicBezTo>
                    <a:pt x="7" y="37"/>
                    <a:pt x="14" y="0"/>
                    <a:pt x="36" y="15"/>
                  </a:cubicBezTo>
                  <a:cubicBezTo>
                    <a:pt x="57" y="31"/>
                    <a:pt x="100" y="137"/>
                    <a:pt x="131" y="169"/>
                  </a:cubicBezTo>
                  <a:cubicBezTo>
                    <a:pt x="163" y="201"/>
                    <a:pt x="192" y="203"/>
                    <a:pt x="222" y="206"/>
                  </a:cubicBezTo>
                </a:path>
              </a:pathLst>
            </a:custGeom>
            <a:noFill/>
            <a:ln w="9525">
              <a:solidFill>
                <a:srgbClr val="000000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5616" name="Line 12"/>
            <p:cNvSpPr>
              <a:spLocks noChangeShapeType="1"/>
            </p:cNvSpPr>
            <p:nvPr/>
          </p:nvSpPr>
          <p:spPr bwMode="auto">
            <a:xfrm flipH="1">
              <a:off x="797" y="2019"/>
              <a:ext cx="269" cy="1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5617" name="Line 13"/>
            <p:cNvSpPr>
              <a:spLocks noChangeShapeType="1"/>
            </p:cNvSpPr>
            <p:nvPr/>
          </p:nvSpPr>
          <p:spPr bwMode="auto">
            <a:xfrm>
              <a:off x="1020" y="2019"/>
              <a:ext cx="1390" cy="1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prstDash val="sysDot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5618" name="Rectangle 14"/>
            <p:cNvSpPr>
              <a:spLocks noChangeArrowheads="1"/>
            </p:cNvSpPr>
            <p:nvPr/>
          </p:nvSpPr>
          <p:spPr bwMode="auto">
            <a:xfrm>
              <a:off x="757" y="2089"/>
              <a:ext cx="577" cy="12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9pPr>
            </a:lstStyle>
            <a:p>
              <a:endParaRPr lang="en-US" altLang="en-US">
                <a:latin typeface="Calibri" panose="020F0502020204030204" pitchFamily="34" charset="0"/>
              </a:endParaRPr>
            </a:p>
          </p:txBody>
        </p:sp>
        <p:sp>
          <p:nvSpPr>
            <p:cNvPr id="25619" name="Rectangle 15"/>
            <p:cNvSpPr>
              <a:spLocks noChangeArrowheads="1"/>
            </p:cNvSpPr>
            <p:nvPr/>
          </p:nvSpPr>
          <p:spPr bwMode="auto">
            <a:xfrm>
              <a:off x="712" y="2070"/>
              <a:ext cx="506" cy="15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9pPr>
            </a:lstStyle>
            <a:p>
              <a:pPr algn="ctr"/>
              <a:r>
                <a:rPr lang="en-US" altLang="en-US" sz="1600" b="1">
                  <a:solidFill>
                    <a:srgbClr val="000000"/>
                  </a:solidFill>
                  <a:latin typeface="Calibri" panose="020F0502020204030204" pitchFamily="34" charset="0"/>
                </a:rPr>
                <a:t>reactants</a:t>
              </a:r>
              <a:endParaRPr lang="en-US" altLang="en-US" sz="1600">
                <a:latin typeface="Calibri" panose="020F0502020204030204" pitchFamily="34" charset="0"/>
              </a:endParaRPr>
            </a:p>
          </p:txBody>
        </p:sp>
        <p:sp>
          <p:nvSpPr>
            <p:cNvPr id="25620" name="Rectangle 16"/>
            <p:cNvSpPr>
              <a:spLocks noChangeArrowheads="1"/>
            </p:cNvSpPr>
            <p:nvPr/>
          </p:nvSpPr>
          <p:spPr bwMode="auto">
            <a:xfrm>
              <a:off x="1879" y="3015"/>
              <a:ext cx="570" cy="11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9pPr>
            </a:lstStyle>
            <a:p>
              <a:endParaRPr lang="en-US" altLang="en-US">
                <a:latin typeface="Calibri" panose="020F0502020204030204" pitchFamily="34" charset="0"/>
              </a:endParaRPr>
            </a:p>
          </p:txBody>
        </p:sp>
        <p:sp>
          <p:nvSpPr>
            <p:cNvPr id="25621" name="Rectangle 17"/>
            <p:cNvSpPr>
              <a:spLocks noChangeArrowheads="1"/>
            </p:cNvSpPr>
            <p:nvPr/>
          </p:nvSpPr>
          <p:spPr bwMode="auto">
            <a:xfrm>
              <a:off x="1832" y="3028"/>
              <a:ext cx="484" cy="15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9pPr>
            </a:lstStyle>
            <a:p>
              <a:pPr algn="ctr"/>
              <a:r>
                <a:rPr lang="en-US" altLang="en-US" sz="1600" b="1">
                  <a:solidFill>
                    <a:srgbClr val="000000"/>
                  </a:solidFill>
                  <a:latin typeface="Calibri" panose="020F0502020204030204" pitchFamily="34" charset="0"/>
                </a:rPr>
                <a:t>products</a:t>
              </a:r>
              <a:endParaRPr lang="en-US" altLang="en-US" sz="1600">
                <a:latin typeface="Calibri" panose="020F0502020204030204" pitchFamily="34" charset="0"/>
              </a:endParaRPr>
            </a:p>
          </p:txBody>
        </p:sp>
        <p:sp>
          <p:nvSpPr>
            <p:cNvPr id="25622" name="Rectangle 18"/>
            <p:cNvSpPr>
              <a:spLocks noChangeArrowheads="1"/>
            </p:cNvSpPr>
            <p:nvPr/>
          </p:nvSpPr>
          <p:spPr bwMode="auto">
            <a:xfrm>
              <a:off x="2248" y="2346"/>
              <a:ext cx="303" cy="15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9pPr>
            </a:lstStyle>
            <a:p>
              <a:endParaRPr lang="en-US" altLang="en-US">
                <a:latin typeface="Calibri" panose="020F0502020204030204" pitchFamily="34" charset="0"/>
              </a:endParaRPr>
            </a:p>
          </p:txBody>
        </p:sp>
        <p:sp>
          <p:nvSpPr>
            <p:cNvPr id="25623" name="Freeform 19" descr="50%"/>
            <p:cNvSpPr>
              <a:spLocks/>
            </p:cNvSpPr>
            <p:nvPr/>
          </p:nvSpPr>
          <p:spPr bwMode="auto">
            <a:xfrm>
              <a:off x="590" y="1351"/>
              <a:ext cx="2092" cy="1995"/>
            </a:xfrm>
            <a:custGeom>
              <a:avLst/>
              <a:gdLst>
                <a:gd name="T0" fmla="*/ 0 w 1870"/>
                <a:gd name="T1" fmla="*/ 0 h 1722"/>
                <a:gd name="T2" fmla="*/ 0 w 1870"/>
                <a:gd name="T3" fmla="*/ 7500 h 1722"/>
                <a:gd name="T4" fmla="*/ 5742 w 1870"/>
                <a:gd name="T5" fmla="*/ 7500 h 1722"/>
                <a:gd name="T6" fmla="*/ 0 60000 65536"/>
                <a:gd name="T7" fmla="*/ 0 60000 65536"/>
                <a:gd name="T8" fmla="*/ 0 60000 65536"/>
                <a:gd name="T9" fmla="*/ 0 w 1870"/>
                <a:gd name="T10" fmla="*/ 0 h 1722"/>
                <a:gd name="T11" fmla="*/ 1870 w 1870"/>
                <a:gd name="T12" fmla="*/ 1722 h 1722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T9" t="T10" r="T11" b="T12"/>
              <a:pathLst>
                <a:path w="1870" h="1722">
                  <a:moveTo>
                    <a:pt x="0" y="0"/>
                  </a:moveTo>
                  <a:lnTo>
                    <a:pt x="0" y="1722"/>
                  </a:lnTo>
                  <a:lnTo>
                    <a:pt x="1870" y="1722"/>
                  </a:lnTo>
                </a:path>
              </a:pathLst>
            </a:custGeom>
            <a:noFill/>
            <a:ln w="9525" cap="flat" cmpd="sng">
              <a:solidFill>
                <a:schemeClr val="tx1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5624" name="Line 20"/>
            <p:cNvSpPr>
              <a:spLocks noChangeShapeType="1"/>
            </p:cNvSpPr>
            <p:nvPr/>
          </p:nvSpPr>
          <p:spPr bwMode="auto">
            <a:xfrm>
              <a:off x="1540" y="3425"/>
              <a:ext cx="758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5625" name="Line 21"/>
            <p:cNvSpPr>
              <a:spLocks noChangeShapeType="1"/>
            </p:cNvSpPr>
            <p:nvPr/>
          </p:nvSpPr>
          <p:spPr bwMode="auto">
            <a:xfrm flipV="1">
              <a:off x="485" y="1893"/>
              <a:ext cx="0" cy="667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5626" name="Line 22"/>
            <p:cNvSpPr>
              <a:spLocks noChangeShapeType="1"/>
            </p:cNvSpPr>
            <p:nvPr/>
          </p:nvSpPr>
          <p:spPr bwMode="auto">
            <a:xfrm flipH="1">
              <a:off x="1645" y="2947"/>
              <a:ext cx="897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5627" name="Line 23"/>
            <p:cNvSpPr>
              <a:spLocks noChangeShapeType="1"/>
            </p:cNvSpPr>
            <p:nvPr/>
          </p:nvSpPr>
          <p:spPr bwMode="auto">
            <a:xfrm>
              <a:off x="2036" y="1585"/>
              <a:ext cx="0" cy="424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 type="arrow" w="med" len="med"/>
              <a:tailEnd type="arrow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5628" name="Line 24"/>
            <p:cNvSpPr>
              <a:spLocks noChangeShapeType="1"/>
            </p:cNvSpPr>
            <p:nvPr/>
          </p:nvSpPr>
          <p:spPr bwMode="auto">
            <a:xfrm>
              <a:off x="2307" y="2018"/>
              <a:ext cx="0" cy="93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 type="arrow" w="med" len="med"/>
              <a:tailEnd type="arrow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5629" name="Rectangle 25"/>
            <p:cNvSpPr>
              <a:spLocks noChangeArrowheads="1"/>
            </p:cNvSpPr>
            <p:nvPr/>
          </p:nvSpPr>
          <p:spPr bwMode="auto">
            <a:xfrm>
              <a:off x="2349" y="2367"/>
              <a:ext cx="180" cy="17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9pPr>
            </a:lstStyle>
            <a:p>
              <a:pPr algn="ctr"/>
              <a:r>
                <a:rPr lang="en-US" altLang="en-US">
                  <a:solidFill>
                    <a:srgbClr val="000000"/>
                  </a:solidFill>
                  <a:latin typeface="Symbol" panose="05050102010706020507" pitchFamily="18" charset="2"/>
                </a:rPr>
                <a:t>D</a:t>
              </a:r>
              <a:r>
                <a:rPr lang="en-US" altLang="en-US" i="1">
                  <a:solidFill>
                    <a:srgbClr val="000000"/>
                  </a:solidFill>
                  <a:latin typeface="Calibri" panose="020F0502020204030204" pitchFamily="34" charset="0"/>
                </a:rPr>
                <a:t>H</a:t>
              </a:r>
            </a:p>
          </p:txBody>
        </p:sp>
        <p:sp>
          <p:nvSpPr>
            <p:cNvPr id="25630" name="Rectangle 26"/>
            <p:cNvSpPr>
              <a:spLocks noChangeArrowheads="1"/>
            </p:cNvSpPr>
            <p:nvPr/>
          </p:nvSpPr>
          <p:spPr bwMode="auto">
            <a:xfrm>
              <a:off x="2086" y="1719"/>
              <a:ext cx="143" cy="17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9pPr>
            </a:lstStyle>
            <a:p>
              <a:pPr algn="ctr"/>
              <a:r>
                <a:rPr lang="en-US" altLang="en-US" i="1">
                  <a:solidFill>
                    <a:srgbClr val="000000"/>
                  </a:solidFill>
                  <a:latin typeface="Calibri" panose="020F0502020204030204" pitchFamily="34" charset="0"/>
                </a:rPr>
                <a:t>E*</a:t>
              </a:r>
            </a:p>
          </p:txBody>
        </p:sp>
      </p:grpSp>
      <p:grpSp>
        <p:nvGrpSpPr>
          <p:cNvPr id="124" name="Group 35"/>
          <p:cNvGrpSpPr>
            <a:grpSpLocks/>
          </p:cNvGrpSpPr>
          <p:nvPr/>
        </p:nvGrpSpPr>
        <p:grpSpPr bwMode="auto">
          <a:xfrm>
            <a:off x="6342063" y="4445000"/>
            <a:ext cx="2849562" cy="1720850"/>
            <a:chOff x="2879" y="2928"/>
            <a:chExt cx="1795" cy="1084"/>
          </a:xfrm>
        </p:grpSpPr>
        <p:graphicFrame>
          <p:nvGraphicFramePr>
            <p:cNvPr id="25609" name="Object 29"/>
            <p:cNvGraphicFramePr>
              <a:graphicFrameLocks noChangeAspect="1"/>
            </p:cNvGraphicFramePr>
            <p:nvPr/>
          </p:nvGraphicFramePr>
          <p:xfrm>
            <a:off x="3190" y="3278"/>
            <a:ext cx="1264" cy="734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2051" name="Equation" r:id="rId3" imgW="787400" imgH="457200" progId="Equation.3">
                    <p:embed/>
                  </p:oleObj>
                </mc:Choice>
                <mc:Fallback>
                  <p:oleObj name="Equation" r:id="rId3" imgW="787400" imgH="457200" progId="Equation.3">
                    <p:embed/>
                    <p:pic>
                      <p:nvPicPr>
                        <p:cNvPr id="25609" name="Object 29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4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3190" y="3278"/>
                          <a:ext cx="1264" cy="734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rgbClr val="FFFFFF"/>
                              </a:solidFill>
                            </a14:hiddenFill>
                          </a:ext>
                          <a:ext uri="{91240B29-F687-4F45-9708-019B960494DF}">
                            <a14:hiddenLine xmlns:a14="http://schemas.microsoft.com/office/drawing/2010/main" w="9525">
                              <a:solidFill>
                                <a:srgbClr val="000000"/>
                              </a:solidFill>
                              <a:miter lim="800000"/>
                              <a:headEnd/>
                              <a:tailEnd/>
                            </a14:hiddenLine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  <p:sp>
          <p:nvSpPr>
            <p:cNvPr id="25610" name="Text Box 34"/>
            <p:cNvSpPr txBox="1">
              <a:spLocks noChangeArrowheads="1"/>
            </p:cNvSpPr>
            <p:nvPr/>
          </p:nvSpPr>
          <p:spPr bwMode="auto">
            <a:xfrm>
              <a:off x="2879" y="2928"/>
              <a:ext cx="1795" cy="25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>
              <a:spAutoFit/>
            </a:bodyPr>
            <a:lstStyle>
              <a:lvl1pPr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en-GB" altLang="en-US" sz="2000">
                  <a:latin typeface="Times New Roman" panose="02020603050405020304" pitchFamily="18" charset="0"/>
                  <a:cs typeface="Times New Roman" panose="02020603050405020304" pitchFamily="18" charset="0"/>
                </a:rPr>
                <a:t>Boltzmann’s Distribution</a:t>
              </a:r>
            </a:p>
          </p:txBody>
        </p:sp>
      </p:grpSp>
      <p:grpSp>
        <p:nvGrpSpPr>
          <p:cNvPr id="25605" name="Group 126"/>
          <p:cNvGrpSpPr>
            <a:grpSpLocks/>
          </p:cNvGrpSpPr>
          <p:nvPr/>
        </p:nvGrpSpPr>
        <p:grpSpPr bwMode="auto">
          <a:xfrm>
            <a:off x="2439988" y="1692276"/>
            <a:ext cx="7802562" cy="1203325"/>
            <a:chOff x="916142" y="1691516"/>
            <a:chExt cx="7802656" cy="1204228"/>
          </a:xfrm>
        </p:grpSpPr>
        <p:sp>
          <p:nvSpPr>
            <p:cNvPr id="25606" name="Rectangle 127"/>
            <p:cNvSpPr>
              <a:spLocks noChangeArrowheads="1"/>
            </p:cNvSpPr>
            <p:nvPr/>
          </p:nvSpPr>
          <p:spPr bwMode="auto">
            <a:xfrm>
              <a:off x="4146798" y="1833915"/>
              <a:ext cx="4572000" cy="106182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en-GB" altLang="en-US">
                  <a:latin typeface="Times New Roman" panose="02020603050405020304" pitchFamily="18" charset="0"/>
                  <a:cs typeface="Times New Roman" panose="02020603050405020304" pitchFamily="18" charset="0"/>
                </a:rPr>
                <a:t>At equilibrium:</a:t>
              </a:r>
            </a:p>
            <a:p>
              <a:pPr>
                <a:spcBef>
                  <a:spcPct val="50000"/>
                </a:spcBef>
              </a:pPr>
              <a:r>
                <a:rPr lang="en-GB" altLang="en-US">
                  <a:latin typeface="Times New Roman" panose="02020603050405020304" pitchFamily="18" charset="0"/>
                  <a:cs typeface="Times New Roman" panose="02020603050405020304" pitchFamily="18" charset="0"/>
                </a:rPr>
                <a:t>number in ground state	= </a:t>
              </a:r>
              <a:r>
                <a:rPr lang="en-GB" altLang="en-US" i="1">
                  <a:latin typeface="Times New Roman" panose="02020603050405020304" pitchFamily="18" charset="0"/>
                  <a:cs typeface="Times New Roman" panose="02020603050405020304" pitchFamily="18" charset="0"/>
                </a:rPr>
                <a:t>N</a:t>
              </a:r>
              <a:r>
                <a:rPr lang="en-GB" altLang="en-US" baseline="-25000">
                  <a:latin typeface="Times New Roman" panose="02020603050405020304" pitchFamily="18" charset="0"/>
                  <a:cs typeface="Times New Roman" panose="02020603050405020304" pitchFamily="18" charset="0"/>
                </a:rPr>
                <a:t>0</a:t>
              </a:r>
              <a:endParaRPr lang="en-GB" altLang="en-US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  <a:p>
              <a:r>
                <a:rPr lang="en-GB" altLang="en-US">
                  <a:latin typeface="Times New Roman" panose="02020603050405020304" pitchFamily="18" charset="0"/>
                  <a:cs typeface="Times New Roman" panose="02020603050405020304" pitchFamily="18" charset="0"/>
                </a:rPr>
                <a:t>number in activated state	= </a:t>
              </a:r>
              <a:r>
                <a:rPr lang="en-GB" altLang="en-US" i="1">
                  <a:latin typeface="Times New Roman" panose="02020603050405020304" pitchFamily="18" charset="0"/>
                  <a:cs typeface="Times New Roman" panose="02020603050405020304" pitchFamily="18" charset="0"/>
                </a:rPr>
                <a:t>N</a:t>
              </a:r>
              <a:r>
                <a:rPr lang="en-GB" altLang="en-US">
                  <a:latin typeface="Times New Roman" panose="02020603050405020304" pitchFamily="18" charset="0"/>
                  <a:cs typeface="Times New Roman" panose="02020603050405020304" pitchFamily="18" charset="0"/>
                </a:rPr>
                <a:t>*</a:t>
              </a:r>
            </a:p>
          </p:txBody>
        </p:sp>
        <p:sp>
          <p:nvSpPr>
            <p:cNvPr id="25607" name="Rectangle 128"/>
            <p:cNvSpPr>
              <a:spLocks noChangeArrowheads="1"/>
            </p:cNvSpPr>
            <p:nvPr/>
          </p:nvSpPr>
          <p:spPr bwMode="auto">
            <a:xfrm>
              <a:off x="916142" y="2492896"/>
              <a:ext cx="415498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en-GB" altLang="en-US" i="1">
                  <a:latin typeface="Times New Roman" panose="02020603050405020304" pitchFamily="18" charset="0"/>
                  <a:cs typeface="Times New Roman" panose="02020603050405020304" pitchFamily="18" charset="0"/>
                </a:rPr>
                <a:t>N</a:t>
              </a:r>
              <a:r>
                <a:rPr lang="en-GB" altLang="en-US" baseline="-25000">
                  <a:latin typeface="Times New Roman" panose="02020603050405020304" pitchFamily="18" charset="0"/>
                  <a:cs typeface="Times New Roman" panose="02020603050405020304" pitchFamily="18" charset="0"/>
                </a:rPr>
                <a:t>0</a:t>
              </a:r>
              <a:endParaRPr lang="en-GB" altLang="en-US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25608" name="Rectangle 129"/>
            <p:cNvSpPr>
              <a:spLocks noChangeArrowheads="1"/>
            </p:cNvSpPr>
            <p:nvPr/>
          </p:nvSpPr>
          <p:spPr bwMode="auto">
            <a:xfrm>
              <a:off x="1432747" y="1691516"/>
              <a:ext cx="453970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9pPr>
            </a:lstStyle>
            <a:p>
              <a:r>
                <a:rPr lang="en-GB" altLang="en-US" i="1">
                  <a:latin typeface="Times New Roman" panose="02020603050405020304" pitchFamily="18" charset="0"/>
                  <a:cs typeface="Times New Roman" panose="02020603050405020304" pitchFamily="18" charset="0"/>
                </a:rPr>
                <a:t>N</a:t>
              </a:r>
              <a:r>
                <a:rPr lang="en-GB" altLang="en-US">
                  <a:latin typeface="Times New Roman" panose="02020603050405020304" pitchFamily="18" charset="0"/>
                  <a:cs typeface="Times New Roman" panose="02020603050405020304" pitchFamily="18" charset="0"/>
                </a:rPr>
                <a:t>*</a:t>
              </a:r>
              <a:endParaRPr lang="en-GB" altLang="en-US">
                <a:latin typeface="Calibri" panose="020F0502020204030204" pitchFamily="34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6732896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72162" name="Rectangle 2"/>
          <p:cNvSpPr>
            <a:spLocks noGrp="1" noChangeArrowheads="1"/>
          </p:cNvSpPr>
          <p:nvPr>
            <p:ph type="title"/>
          </p:nvPr>
        </p:nvSpPr>
        <p:spPr>
          <a:ln w="9525"/>
        </p:spPr>
        <p:txBody>
          <a:bodyPr/>
          <a:lstStyle/>
          <a:p>
            <a:pPr>
              <a:defRPr/>
            </a:pPr>
            <a:r>
              <a:rPr lang="en-GB" smtClean="0"/>
              <a:t>Heat of Detonation</a:t>
            </a:r>
          </a:p>
        </p:txBody>
      </p:sp>
      <p:sp>
        <p:nvSpPr>
          <p:cNvPr id="109570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209800" y="1239838"/>
            <a:ext cx="7772400" cy="1593850"/>
          </a:xfrm>
        </p:spPr>
        <p:txBody>
          <a:bodyPr/>
          <a:lstStyle/>
          <a:p>
            <a:pPr>
              <a:lnSpc>
                <a:spcPct val="80000"/>
              </a:lnSpc>
            </a:pPr>
            <a:r>
              <a:rPr lang="en-GB"/>
              <a:t>Using RDX as an example</a:t>
            </a:r>
            <a:br>
              <a:rPr lang="en-GB"/>
            </a:br>
            <a:endParaRPr lang="en-GB"/>
          </a:p>
          <a:p>
            <a:pPr>
              <a:lnSpc>
                <a:spcPct val="80000"/>
              </a:lnSpc>
            </a:pPr>
            <a:r>
              <a:rPr lang="en-GB"/>
              <a:t>Enthalpy of detonation using Hess’s law:</a:t>
            </a:r>
            <a:br>
              <a:rPr lang="en-GB"/>
            </a:br>
            <a:r>
              <a:rPr lang="en-GB" sz="1600"/>
              <a:t/>
            </a:r>
            <a:br>
              <a:rPr lang="en-GB" sz="1600"/>
            </a:br>
            <a:r>
              <a:rPr lang="en-GB" sz="1600"/>
              <a:t/>
            </a:r>
            <a:br>
              <a:rPr lang="en-GB" sz="1600"/>
            </a:br>
            <a:endParaRPr lang="en-GB" sz="1600"/>
          </a:p>
        </p:txBody>
      </p:sp>
      <p:sp>
        <p:nvSpPr>
          <p:cNvPr id="109571" name="Text Box 4"/>
          <p:cNvSpPr txBox="1">
            <a:spLocks noChangeArrowheads="1"/>
          </p:cNvSpPr>
          <p:nvPr/>
        </p:nvSpPr>
        <p:spPr bwMode="auto">
          <a:xfrm>
            <a:off x="2717800" y="2743200"/>
            <a:ext cx="6883400" cy="1600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400"/>
              <a:t>	C</a:t>
            </a:r>
            <a:r>
              <a:rPr lang="en-GB" sz="1400" baseline="-25000"/>
              <a:t>3</a:t>
            </a:r>
            <a:r>
              <a:rPr lang="en-GB" sz="1400"/>
              <a:t>H</a:t>
            </a:r>
            <a:r>
              <a:rPr lang="en-GB" sz="1400" baseline="-25000"/>
              <a:t>6</a:t>
            </a:r>
            <a:r>
              <a:rPr lang="en-GB" sz="1400"/>
              <a:t>N</a:t>
            </a:r>
            <a:r>
              <a:rPr lang="en-GB" sz="1400" baseline="-25000"/>
              <a:t>6</a:t>
            </a:r>
            <a:r>
              <a:rPr lang="en-GB" sz="1400"/>
              <a:t>O</a:t>
            </a:r>
            <a:r>
              <a:rPr lang="en-GB" sz="1400" baseline="-25000"/>
              <a:t>6</a:t>
            </a:r>
            <a:r>
              <a:rPr lang="en-GB" sz="1400"/>
              <a:t>                                    3CO + 3H</a:t>
            </a:r>
            <a:r>
              <a:rPr lang="en-GB" sz="1400" baseline="-25000"/>
              <a:t>2</a:t>
            </a:r>
            <a:r>
              <a:rPr lang="en-GB" sz="1400"/>
              <a:t>O + 3N</a:t>
            </a:r>
            <a:r>
              <a:rPr lang="en-GB" sz="1400" baseline="-25000"/>
              <a:t>2</a:t>
            </a:r>
          </a:p>
          <a:p>
            <a:pPr>
              <a:spcBef>
                <a:spcPct val="50000"/>
              </a:spcBef>
            </a:pPr>
            <a:endParaRPr lang="en-GB" sz="1400"/>
          </a:p>
          <a:p>
            <a:pPr>
              <a:spcBef>
                <a:spcPct val="50000"/>
              </a:spcBef>
            </a:pPr>
            <a:endParaRPr lang="en-GB" sz="1400"/>
          </a:p>
          <a:p>
            <a:pPr>
              <a:spcBef>
                <a:spcPct val="50000"/>
              </a:spcBef>
            </a:pPr>
            <a:endParaRPr lang="en-GB" sz="1400"/>
          </a:p>
          <a:p>
            <a:pPr>
              <a:spcBef>
                <a:spcPct val="50000"/>
              </a:spcBef>
            </a:pPr>
            <a:r>
              <a:rPr lang="en-GB" sz="1400"/>
              <a:t>		3C + 3H</a:t>
            </a:r>
            <a:r>
              <a:rPr lang="en-GB" sz="1400" baseline="-25000"/>
              <a:t>2</a:t>
            </a:r>
            <a:r>
              <a:rPr lang="en-GB" sz="1400"/>
              <a:t> + 3N</a:t>
            </a:r>
            <a:r>
              <a:rPr lang="en-GB" sz="1400" baseline="-25000"/>
              <a:t>2</a:t>
            </a:r>
            <a:r>
              <a:rPr lang="en-GB" sz="1400"/>
              <a:t> + 3O</a:t>
            </a:r>
            <a:r>
              <a:rPr lang="en-GB" sz="1400" baseline="-25000"/>
              <a:t>2</a:t>
            </a:r>
          </a:p>
        </p:txBody>
      </p:sp>
      <p:sp>
        <p:nvSpPr>
          <p:cNvPr id="109572" name="Line 5"/>
          <p:cNvSpPr>
            <a:spLocks noChangeShapeType="1"/>
          </p:cNvSpPr>
          <p:nvPr/>
        </p:nvSpPr>
        <p:spPr bwMode="auto">
          <a:xfrm>
            <a:off x="4775200" y="2908300"/>
            <a:ext cx="812800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US"/>
          </a:p>
        </p:txBody>
      </p:sp>
      <p:sp>
        <p:nvSpPr>
          <p:cNvPr id="109573" name="Line 6"/>
          <p:cNvSpPr>
            <a:spLocks noChangeShapeType="1"/>
          </p:cNvSpPr>
          <p:nvPr/>
        </p:nvSpPr>
        <p:spPr bwMode="auto">
          <a:xfrm flipH="1" flipV="1">
            <a:off x="4584700" y="3276600"/>
            <a:ext cx="584200" cy="5842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US"/>
          </a:p>
        </p:txBody>
      </p:sp>
      <p:sp>
        <p:nvSpPr>
          <p:cNvPr id="109574" name="Line 7"/>
          <p:cNvSpPr>
            <a:spLocks noChangeShapeType="1"/>
          </p:cNvSpPr>
          <p:nvPr/>
        </p:nvSpPr>
        <p:spPr bwMode="auto">
          <a:xfrm flipV="1">
            <a:off x="6083300" y="3200400"/>
            <a:ext cx="457200" cy="6477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US"/>
          </a:p>
        </p:txBody>
      </p:sp>
      <p:sp>
        <p:nvSpPr>
          <p:cNvPr id="109575" name="Text Box 8"/>
          <p:cNvSpPr txBox="1">
            <a:spLocks noChangeArrowheads="1"/>
          </p:cNvSpPr>
          <p:nvPr/>
        </p:nvSpPr>
        <p:spPr bwMode="auto">
          <a:xfrm>
            <a:off x="6642100" y="3454400"/>
            <a:ext cx="8255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400">
                <a:cs typeface="Arial" charset="0"/>
              </a:rPr>
              <a:t>∆ </a:t>
            </a:r>
            <a:r>
              <a:rPr lang="en-GB" sz="1400" i="1">
                <a:cs typeface="Arial" charset="0"/>
              </a:rPr>
              <a:t>H</a:t>
            </a:r>
            <a:r>
              <a:rPr lang="en-GB" sz="1400" baseline="-25000">
                <a:cs typeface="Arial" charset="0"/>
              </a:rPr>
              <a:t>2</a:t>
            </a:r>
          </a:p>
        </p:txBody>
      </p:sp>
      <p:sp>
        <p:nvSpPr>
          <p:cNvPr id="109576" name="Text Box 9"/>
          <p:cNvSpPr txBox="1">
            <a:spLocks noChangeArrowheads="1"/>
          </p:cNvSpPr>
          <p:nvPr/>
        </p:nvSpPr>
        <p:spPr bwMode="auto">
          <a:xfrm>
            <a:off x="5181600" y="2400300"/>
            <a:ext cx="10414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400">
                <a:cs typeface="Arial" charset="0"/>
              </a:rPr>
              <a:t>∆ </a:t>
            </a:r>
            <a:r>
              <a:rPr lang="en-GB" sz="1400" i="1">
                <a:cs typeface="Arial" charset="0"/>
              </a:rPr>
              <a:t>H</a:t>
            </a:r>
            <a:r>
              <a:rPr lang="en-GB" sz="1400" baseline="-25000">
                <a:cs typeface="Arial" charset="0"/>
              </a:rPr>
              <a:t>d</a:t>
            </a:r>
          </a:p>
        </p:txBody>
      </p:sp>
      <p:sp>
        <p:nvSpPr>
          <p:cNvPr id="109577" name="Text Box 10"/>
          <p:cNvSpPr txBox="1">
            <a:spLocks noChangeArrowheads="1"/>
          </p:cNvSpPr>
          <p:nvPr/>
        </p:nvSpPr>
        <p:spPr bwMode="auto">
          <a:xfrm>
            <a:off x="3733800" y="3441700"/>
            <a:ext cx="6858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400">
                <a:cs typeface="Arial" charset="0"/>
              </a:rPr>
              <a:t>∆ </a:t>
            </a:r>
            <a:r>
              <a:rPr lang="en-GB" sz="1400" i="1">
                <a:cs typeface="Arial" charset="0"/>
              </a:rPr>
              <a:t>H</a:t>
            </a:r>
            <a:r>
              <a:rPr lang="en-GB" sz="1400" baseline="-25000">
                <a:cs typeface="Arial" charset="0"/>
              </a:rPr>
              <a:t>1</a:t>
            </a:r>
          </a:p>
        </p:txBody>
      </p:sp>
      <p:sp>
        <p:nvSpPr>
          <p:cNvPr id="109578" name="Text Box 11"/>
          <p:cNvSpPr txBox="1">
            <a:spLocks noChangeArrowheads="1"/>
          </p:cNvSpPr>
          <p:nvPr/>
        </p:nvSpPr>
        <p:spPr bwMode="auto">
          <a:xfrm>
            <a:off x="2260600" y="4572001"/>
            <a:ext cx="7759700" cy="1787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  <a:buFontTx/>
              <a:buChar char="•"/>
            </a:pPr>
            <a:r>
              <a:rPr lang="en-GB">
                <a:cs typeface="Arial" charset="0"/>
              </a:rPr>
              <a:t> ∆</a:t>
            </a:r>
            <a:r>
              <a:rPr lang="en-GB" i="1">
                <a:cs typeface="Arial" charset="0"/>
              </a:rPr>
              <a:t>H</a:t>
            </a:r>
            <a:r>
              <a:rPr lang="en-GB" baseline="-25000">
                <a:cs typeface="Arial" charset="0"/>
              </a:rPr>
              <a:t>d</a:t>
            </a:r>
            <a:r>
              <a:rPr lang="en-GB">
                <a:cs typeface="Arial" charset="0"/>
              </a:rPr>
              <a:t> = ∆</a:t>
            </a:r>
            <a:r>
              <a:rPr lang="en-GB" i="1">
                <a:cs typeface="Arial" charset="0"/>
              </a:rPr>
              <a:t>H</a:t>
            </a:r>
            <a:r>
              <a:rPr lang="en-GB" baseline="-25000">
                <a:cs typeface="Arial" charset="0"/>
              </a:rPr>
              <a:t>2 </a:t>
            </a:r>
            <a:r>
              <a:rPr lang="en-GB">
                <a:cs typeface="Arial" charset="0"/>
              </a:rPr>
              <a:t>– ∆</a:t>
            </a:r>
            <a:r>
              <a:rPr lang="en-GB" i="1">
                <a:cs typeface="Arial" charset="0"/>
              </a:rPr>
              <a:t>H</a:t>
            </a:r>
            <a:r>
              <a:rPr lang="en-GB" baseline="-25000">
                <a:cs typeface="Arial" charset="0"/>
              </a:rPr>
              <a:t>1</a:t>
            </a:r>
            <a:r>
              <a:rPr lang="en-GB">
                <a:cs typeface="Arial" charset="0"/>
              </a:rPr>
              <a:t> = -1056.0 – (+ 62) = -1118kJmol</a:t>
            </a:r>
            <a:r>
              <a:rPr lang="en-GB" baseline="30000">
                <a:cs typeface="Arial" charset="0"/>
              </a:rPr>
              <a:t>-1</a:t>
            </a:r>
            <a:br>
              <a:rPr lang="en-GB" baseline="30000">
                <a:cs typeface="Arial" charset="0"/>
              </a:rPr>
            </a:br>
            <a:endParaRPr lang="en-GB" baseline="30000">
              <a:cs typeface="Arial" charset="0"/>
            </a:endParaRPr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GB" baseline="30000">
                <a:cs typeface="Arial" charset="0"/>
              </a:rPr>
              <a:t> </a:t>
            </a:r>
            <a:r>
              <a:rPr lang="en-GB">
                <a:cs typeface="Arial" charset="0"/>
              </a:rPr>
              <a:t>Where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GB" baseline="30000">
                <a:cs typeface="Arial" charset="0"/>
              </a:rPr>
              <a:t>  </a:t>
            </a:r>
            <a:r>
              <a:rPr lang="en-GB"/>
              <a:t>∆ </a:t>
            </a:r>
            <a:r>
              <a:rPr lang="en-GB" i="1">
                <a:cs typeface="Arial" charset="0"/>
              </a:rPr>
              <a:t>H</a:t>
            </a:r>
            <a:r>
              <a:rPr lang="en-GB" baseline="-25000">
                <a:cs typeface="Arial" charset="0"/>
              </a:rPr>
              <a:t>1</a:t>
            </a:r>
            <a:r>
              <a:rPr lang="en-GB">
                <a:cs typeface="Arial" charset="0"/>
              </a:rPr>
              <a:t> =  </a:t>
            </a:r>
            <a:r>
              <a:rPr lang="en-GB"/>
              <a:t>∆ </a:t>
            </a:r>
            <a:r>
              <a:rPr lang="en-GB" i="1">
                <a:cs typeface="Arial" charset="0"/>
              </a:rPr>
              <a:t>H</a:t>
            </a:r>
            <a:r>
              <a:rPr lang="en-GB" baseline="-25000">
                <a:cs typeface="Arial" charset="0"/>
              </a:rPr>
              <a:t>f </a:t>
            </a:r>
            <a:r>
              <a:rPr lang="en-GB">
                <a:cs typeface="Arial" charset="0"/>
              </a:rPr>
              <a:t>(RDX) = + 62</a:t>
            </a:r>
            <a:r>
              <a:rPr lang="en-GB"/>
              <a:t>kJmol</a:t>
            </a:r>
            <a:r>
              <a:rPr lang="en-GB" baseline="30000"/>
              <a:t>-1</a:t>
            </a:r>
            <a:r>
              <a:rPr lang="en-GB"/>
              <a:t> </a:t>
            </a:r>
            <a:endParaRPr lang="en-GB" baseline="30000"/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GB"/>
              <a:t> ∆ </a:t>
            </a:r>
            <a:r>
              <a:rPr lang="en-GB" i="1"/>
              <a:t>H</a:t>
            </a:r>
            <a:r>
              <a:rPr lang="en-GB" i="1" baseline="-25000"/>
              <a:t>2</a:t>
            </a:r>
            <a:r>
              <a:rPr lang="en-GB"/>
              <a:t> =   [3 x ∆ </a:t>
            </a:r>
            <a:r>
              <a:rPr lang="en-GB" i="1"/>
              <a:t>H</a:t>
            </a:r>
            <a:r>
              <a:rPr lang="en-GB" baseline="-25000"/>
              <a:t>f </a:t>
            </a:r>
            <a:r>
              <a:rPr lang="en-GB"/>
              <a:t>(CO)] + [3 x  ∆ </a:t>
            </a:r>
            <a:r>
              <a:rPr lang="en-GB" i="1"/>
              <a:t>H</a:t>
            </a:r>
            <a:r>
              <a:rPr lang="en-GB" baseline="-25000"/>
              <a:t>f</a:t>
            </a:r>
            <a:r>
              <a:rPr lang="en-GB"/>
              <a:t> (H</a:t>
            </a:r>
            <a:r>
              <a:rPr lang="en-GB" baseline="-25000"/>
              <a:t>2</a:t>
            </a:r>
            <a:r>
              <a:rPr lang="en-GB"/>
              <a:t>O </a:t>
            </a:r>
            <a:r>
              <a:rPr lang="en-GB" baseline="-25000"/>
              <a:t>(g)</a:t>
            </a:r>
            <a:r>
              <a:rPr lang="en-GB"/>
              <a:t> ) RDX) ] = -1056.0kJmol</a:t>
            </a:r>
            <a:r>
              <a:rPr lang="en-GB" baseline="30000"/>
              <a:t>-1</a:t>
            </a:r>
            <a:r>
              <a:rPr lang="en-GB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9825622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97090" name="Rectangle 2"/>
          <p:cNvSpPr>
            <a:spLocks noGrp="1" noChangeArrowheads="1"/>
          </p:cNvSpPr>
          <p:nvPr>
            <p:ph type="title" idx="4294967295"/>
          </p:nvPr>
        </p:nvSpPr>
        <p:spPr/>
        <p:txBody>
          <a:bodyPr/>
          <a:lstStyle/>
          <a:p>
            <a:pPr>
              <a:defRPr/>
            </a:pPr>
            <a:r>
              <a:rPr lang="en-GB" sz="2400">
                <a:cs typeface="Arial" charset="0"/>
              </a:rPr>
              <a:t>Volume of Gaseous Products (</a:t>
            </a:r>
            <a:r>
              <a:rPr lang="en-GB" sz="2400" i="1">
                <a:cs typeface="Arial" charset="0"/>
              </a:rPr>
              <a:t>V</a:t>
            </a:r>
            <a:r>
              <a:rPr lang="en-GB" sz="2400">
                <a:cs typeface="Arial" charset="0"/>
              </a:rPr>
              <a:t>)</a:t>
            </a:r>
            <a:endParaRPr lang="el-GR" sz="2400">
              <a:cs typeface="Arial" charset="0"/>
            </a:endParaRPr>
          </a:p>
        </p:txBody>
      </p:sp>
      <p:sp>
        <p:nvSpPr>
          <p:cNvPr id="110594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2310389" y="2039965"/>
            <a:ext cx="7531100" cy="4210050"/>
          </a:xfrm>
        </p:spPr>
        <p:txBody>
          <a:bodyPr>
            <a:normAutofit lnSpcReduction="10000"/>
          </a:bodyPr>
          <a:lstStyle/>
          <a:p>
            <a:pPr>
              <a:lnSpc>
                <a:spcPct val="80000"/>
              </a:lnSpc>
            </a:pPr>
            <a:r>
              <a:rPr lang="en-GB" dirty="0">
                <a:cs typeface="Arial" charset="0"/>
              </a:rPr>
              <a:t>Standard conditions must be established to measure the volume of gas generated</a:t>
            </a:r>
            <a:br>
              <a:rPr lang="en-GB" dirty="0">
                <a:cs typeface="Arial" charset="0"/>
              </a:rPr>
            </a:br>
            <a:endParaRPr lang="en-GB" dirty="0">
              <a:cs typeface="Arial" charset="0"/>
            </a:endParaRPr>
          </a:p>
          <a:p>
            <a:pPr>
              <a:lnSpc>
                <a:spcPct val="80000"/>
              </a:lnSpc>
            </a:pPr>
            <a:r>
              <a:rPr lang="en-GB" dirty="0">
                <a:cs typeface="Arial" charset="0"/>
              </a:rPr>
              <a:t>At 0°C (273.15K) and 1atm pressure, one mole of any gas occupies 22.4 dm</a:t>
            </a:r>
            <a:r>
              <a:rPr lang="en-GB" baseline="30000" dirty="0">
                <a:cs typeface="Arial" charset="0"/>
              </a:rPr>
              <a:t>3 </a:t>
            </a:r>
            <a:r>
              <a:rPr lang="en-GB" dirty="0">
                <a:cs typeface="Arial" charset="0"/>
              </a:rPr>
              <a:t>(molar gas volume)</a:t>
            </a:r>
            <a:br>
              <a:rPr lang="en-GB" dirty="0">
                <a:cs typeface="Arial" charset="0"/>
              </a:rPr>
            </a:br>
            <a:endParaRPr lang="en-GB" dirty="0">
              <a:cs typeface="Arial" charset="0"/>
            </a:endParaRPr>
          </a:p>
          <a:p>
            <a:pPr>
              <a:lnSpc>
                <a:spcPct val="80000"/>
              </a:lnSpc>
            </a:pPr>
            <a:r>
              <a:rPr lang="en-GB" dirty="0">
                <a:cs typeface="Arial" charset="0"/>
              </a:rPr>
              <a:t>For RDX: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en-GB" dirty="0">
                <a:cs typeface="Arial" charset="0"/>
              </a:rPr>
              <a:t>             C</a:t>
            </a:r>
            <a:r>
              <a:rPr lang="en-GB" baseline="-25000" dirty="0">
                <a:cs typeface="Arial" charset="0"/>
              </a:rPr>
              <a:t>3</a:t>
            </a:r>
            <a:r>
              <a:rPr lang="en-GB" dirty="0">
                <a:cs typeface="Arial" charset="0"/>
              </a:rPr>
              <a:t>H</a:t>
            </a:r>
            <a:r>
              <a:rPr lang="en-GB" baseline="-25000" dirty="0">
                <a:cs typeface="Arial" charset="0"/>
              </a:rPr>
              <a:t>6</a:t>
            </a:r>
            <a:r>
              <a:rPr lang="en-GB" dirty="0">
                <a:cs typeface="Arial" charset="0"/>
              </a:rPr>
              <a:t>N</a:t>
            </a:r>
            <a:r>
              <a:rPr lang="en-GB" baseline="-25000" dirty="0">
                <a:cs typeface="Arial" charset="0"/>
              </a:rPr>
              <a:t>6</a:t>
            </a:r>
            <a:r>
              <a:rPr lang="en-GB" dirty="0">
                <a:cs typeface="Arial" charset="0"/>
              </a:rPr>
              <a:t>O</a:t>
            </a:r>
            <a:r>
              <a:rPr lang="en-GB" baseline="-25000" dirty="0">
                <a:cs typeface="Arial" charset="0"/>
              </a:rPr>
              <a:t>6                     		</a:t>
            </a:r>
            <a:r>
              <a:rPr lang="en-GB" dirty="0">
                <a:cs typeface="Arial" charset="0"/>
              </a:rPr>
              <a:t>3CO + 3H</a:t>
            </a:r>
            <a:r>
              <a:rPr lang="en-GB" baseline="-25000" dirty="0">
                <a:cs typeface="Arial" charset="0"/>
              </a:rPr>
              <a:t>2</a:t>
            </a:r>
            <a:r>
              <a:rPr lang="en-GB" dirty="0">
                <a:cs typeface="Arial" charset="0"/>
              </a:rPr>
              <a:t>O + </a:t>
            </a:r>
            <a:r>
              <a:rPr lang="en-GB" baseline="-25000" dirty="0">
                <a:cs typeface="Arial" charset="0"/>
              </a:rPr>
              <a:t> </a:t>
            </a:r>
            <a:r>
              <a:rPr lang="en-GB" dirty="0">
                <a:cs typeface="Arial" charset="0"/>
              </a:rPr>
              <a:t>3N</a:t>
            </a:r>
            <a:r>
              <a:rPr lang="en-GB" baseline="-25000" dirty="0">
                <a:cs typeface="Arial" charset="0"/>
              </a:rPr>
              <a:t>2 </a:t>
            </a:r>
            <a:br>
              <a:rPr lang="en-GB" baseline="-25000" dirty="0">
                <a:cs typeface="Arial" charset="0"/>
              </a:rPr>
            </a:br>
            <a:endParaRPr lang="en-GB" baseline="-25000" dirty="0">
              <a:cs typeface="Arial" charset="0"/>
            </a:endParaRP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endParaRPr lang="en-GB" baseline="-25000" dirty="0">
              <a:cs typeface="Arial" charset="0"/>
            </a:endParaRP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en-GB" dirty="0">
                <a:cs typeface="Arial" charset="0"/>
              </a:rPr>
              <a:t>             	    9 moles of gas = 22.4 x 9 = 201.6 dm</a:t>
            </a:r>
            <a:r>
              <a:rPr lang="en-GB" baseline="30000" dirty="0">
                <a:cs typeface="Arial" charset="0"/>
              </a:rPr>
              <a:t>3</a:t>
            </a:r>
            <a:br>
              <a:rPr lang="en-GB" baseline="30000" dirty="0">
                <a:cs typeface="Arial" charset="0"/>
              </a:rPr>
            </a:br>
            <a:r>
              <a:rPr lang="en-GB" baseline="30000" dirty="0">
                <a:cs typeface="Arial" charset="0"/>
              </a:rPr>
              <a:t/>
            </a:r>
            <a:br>
              <a:rPr lang="en-GB" baseline="30000" dirty="0">
                <a:cs typeface="Arial" charset="0"/>
              </a:rPr>
            </a:br>
            <a:endParaRPr lang="en-GB" baseline="30000" dirty="0">
              <a:cs typeface="Arial" charset="0"/>
            </a:endParaRP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en-GB" dirty="0">
                <a:cs typeface="Arial" charset="0"/>
              </a:rPr>
              <a:t>        1 gram of RDX produces 201.6 = 0.908 dm</a:t>
            </a:r>
            <a:r>
              <a:rPr lang="en-GB" baseline="30000" dirty="0">
                <a:cs typeface="Arial" charset="0"/>
              </a:rPr>
              <a:t>3 </a:t>
            </a:r>
            <a:r>
              <a:rPr lang="en-GB" dirty="0">
                <a:cs typeface="Arial" charset="0"/>
              </a:rPr>
              <a:t>g</a:t>
            </a:r>
            <a:r>
              <a:rPr lang="en-GB" baseline="30000" dirty="0">
                <a:cs typeface="Arial" charset="0"/>
              </a:rPr>
              <a:t>-1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en-GB" baseline="30000" dirty="0">
                <a:cs typeface="Arial" charset="0"/>
              </a:rPr>
              <a:t>                                                                            </a:t>
            </a:r>
            <a:r>
              <a:rPr lang="en-GB" dirty="0">
                <a:cs typeface="Arial" charset="0"/>
              </a:rPr>
              <a:t>222</a:t>
            </a:r>
          </a:p>
        </p:txBody>
      </p:sp>
      <p:sp>
        <p:nvSpPr>
          <p:cNvPr id="110595" name="Text Box 9"/>
          <p:cNvSpPr txBox="1">
            <a:spLocks noChangeArrowheads="1"/>
          </p:cNvSpPr>
          <p:nvPr/>
        </p:nvSpPr>
        <p:spPr bwMode="auto">
          <a:xfrm>
            <a:off x="2463800" y="932834"/>
            <a:ext cx="7493000" cy="1015663"/>
          </a:xfrm>
          <a:prstGeom prst="rect">
            <a:avLst/>
          </a:prstGeom>
          <a:noFill/>
          <a:ln w="1587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GB" sz="2000" dirty="0"/>
              <a:t>The volume of gas produced (</a:t>
            </a:r>
            <a:r>
              <a:rPr lang="en-GB" sz="2000" i="1" dirty="0"/>
              <a:t>V</a:t>
            </a:r>
            <a:r>
              <a:rPr lang="en-GB" sz="2000" dirty="0"/>
              <a:t>) during an explosion will provide information on the amount of work performed by the explosive. </a:t>
            </a:r>
          </a:p>
        </p:txBody>
      </p:sp>
      <p:grpSp>
        <p:nvGrpSpPr>
          <p:cNvPr id="110596" name="Group 10"/>
          <p:cNvGrpSpPr>
            <a:grpSpLocks/>
          </p:cNvGrpSpPr>
          <p:nvPr/>
        </p:nvGrpSpPr>
        <p:grpSpPr bwMode="auto">
          <a:xfrm>
            <a:off x="5041900" y="4038600"/>
            <a:ext cx="4914900" cy="2395538"/>
            <a:chOff x="2216" y="2544"/>
            <a:chExt cx="3096" cy="1509"/>
          </a:xfrm>
        </p:grpSpPr>
        <p:sp>
          <p:nvSpPr>
            <p:cNvPr id="110597" name="Line 5"/>
            <p:cNvSpPr>
              <a:spLocks noChangeShapeType="1"/>
            </p:cNvSpPr>
            <p:nvPr/>
          </p:nvSpPr>
          <p:spPr bwMode="auto">
            <a:xfrm>
              <a:off x="2216" y="2544"/>
              <a:ext cx="560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10598" name="Text Box 6"/>
            <p:cNvSpPr txBox="1">
              <a:spLocks noChangeArrowheads="1"/>
            </p:cNvSpPr>
            <p:nvPr/>
          </p:nvSpPr>
          <p:spPr bwMode="auto">
            <a:xfrm>
              <a:off x="4248" y="2928"/>
              <a:ext cx="1064" cy="29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GB" sz="1200"/>
                <a:t>(From 1 mole of RDX)</a:t>
              </a:r>
            </a:p>
          </p:txBody>
        </p:sp>
        <p:sp>
          <p:nvSpPr>
            <p:cNvPr id="110599" name="Line 7"/>
            <p:cNvSpPr>
              <a:spLocks noChangeShapeType="1"/>
            </p:cNvSpPr>
            <p:nvPr/>
          </p:nvSpPr>
          <p:spPr bwMode="auto">
            <a:xfrm>
              <a:off x="2792" y="3472"/>
              <a:ext cx="480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10600" name="Text Box 8"/>
            <p:cNvSpPr txBox="1">
              <a:spLocks noChangeArrowheads="1"/>
            </p:cNvSpPr>
            <p:nvPr/>
          </p:nvSpPr>
          <p:spPr bwMode="auto">
            <a:xfrm>
              <a:off x="3736" y="3880"/>
              <a:ext cx="1216" cy="17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GB" sz="1200"/>
                <a:t>molecular mass of RDX </a:t>
              </a:r>
            </a:p>
          </p:txBody>
        </p:sp>
        <p:sp>
          <p:nvSpPr>
            <p:cNvPr id="110601" name="Line 9"/>
            <p:cNvSpPr>
              <a:spLocks noChangeShapeType="1"/>
            </p:cNvSpPr>
            <p:nvPr/>
          </p:nvSpPr>
          <p:spPr bwMode="auto">
            <a:xfrm flipH="1" flipV="1">
              <a:off x="3176" y="3592"/>
              <a:ext cx="504" cy="28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</p:spPr>
          <p:txBody>
            <a:bodyPr/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34616056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554182" y="1526417"/>
            <a:ext cx="6096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pPr fontAlgn="base"/>
            <a:r>
              <a:rPr lang="en-GB" dirty="0">
                <a:latin typeface="Georgia" panose="02040502050405020303" pitchFamily="18" charset="0"/>
              </a:rPr>
              <a:t>Calculate ΔH for the following reaction:</a:t>
            </a:r>
          </a:p>
          <a:p>
            <a:pPr fontAlgn="base"/>
            <a:r>
              <a:rPr lang="en-GB" dirty="0">
                <a:latin typeface="Georgia" panose="02040502050405020303" pitchFamily="18" charset="0"/>
              </a:rPr>
              <a:t>8 Al(s) + 3 Fe</a:t>
            </a:r>
            <a:r>
              <a:rPr lang="en-GB" baseline="-25000" dirty="0">
                <a:latin typeface="Georgia" panose="02040502050405020303" pitchFamily="18" charset="0"/>
              </a:rPr>
              <a:t>3</a:t>
            </a:r>
            <a:r>
              <a:rPr lang="en-GB" dirty="0">
                <a:latin typeface="Georgia" panose="02040502050405020303" pitchFamily="18" charset="0"/>
              </a:rPr>
              <a:t>O</a:t>
            </a:r>
            <a:r>
              <a:rPr lang="en-GB" baseline="-25000" dirty="0">
                <a:latin typeface="Georgia" panose="02040502050405020303" pitchFamily="18" charset="0"/>
              </a:rPr>
              <a:t>4</a:t>
            </a:r>
            <a:r>
              <a:rPr lang="en-GB" dirty="0">
                <a:latin typeface="Georgia" panose="02040502050405020303" pitchFamily="18" charset="0"/>
              </a:rPr>
              <a:t>(s) → 4 Al</a:t>
            </a:r>
            <a:r>
              <a:rPr lang="en-GB" baseline="-25000" dirty="0">
                <a:latin typeface="Georgia" panose="02040502050405020303" pitchFamily="18" charset="0"/>
              </a:rPr>
              <a:t>2</a:t>
            </a:r>
            <a:r>
              <a:rPr lang="en-GB" dirty="0">
                <a:latin typeface="Georgia" panose="02040502050405020303" pitchFamily="18" charset="0"/>
              </a:rPr>
              <a:t>O</a:t>
            </a:r>
            <a:r>
              <a:rPr lang="en-GB" baseline="-25000" dirty="0">
                <a:latin typeface="Georgia" panose="02040502050405020303" pitchFamily="18" charset="0"/>
              </a:rPr>
              <a:t>3</a:t>
            </a:r>
            <a:r>
              <a:rPr lang="en-GB" dirty="0">
                <a:latin typeface="Georgia" panose="02040502050405020303" pitchFamily="18" charset="0"/>
              </a:rPr>
              <a:t>(s) + 9 Fe(s)</a:t>
            </a:r>
            <a:endParaRPr lang="en-GB" b="0" i="0" dirty="0">
              <a:effectLst/>
              <a:latin typeface="Georgia" panose="02040502050405020303" pitchFamily="18" charset="0"/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528905" y="2709944"/>
            <a:ext cx="265168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 err="1" smtClean="0">
                <a:latin typeface="Georgia" panose="02040502050405020303" pitchFamily="18" charset="0"/>
              </a:rPr>
              <a:t>ΔH</a:t>
            </a:r>
            <a:r>
              <a:rPr lang="en-GB" baseline="-25000" dirty="0" err="1" smtClean="0">
                <a:latin typeface="Georgia" panose="02040502050405020303" pitchFamily="18" charset="0"/>
              </a:rPr>
              <a:t>f</a:t>
            </a:r>
            <a:r>
              <a:rPr lang="en-GB" baseline="-25000" dirty="0" smtClean="0">
                <a:latin typeface="Georgia" panose="02040502050405020303" pitchFamily="18" charset="0"/>
              </a:rPr>
              <a:t>  </a:t>
            </a:r>
            <a:r>
              <a:rPr lang="en-GB" dirty="0" smtClean="0">
                <a:latin typeface="Georgia" panose="02040502050405020303" pitchFamily="18" charset="0"/>
              </a:rPr>
              <a:t>Fe</a:t>
            </a:r>
            <a:r>
              <a:rPr lang="en-GB" baseline="-25000" dirty="0" smtClean="0">
                <a:latin typeface="Georgia" panose="02040502050405020303" pitchFamily="18" charset="0"/>
              </a:rPr>
              <a:t>3</a:t>
            </a:r>
            <a:r>
              <a:rPr lang="en-GB" dirty="0" smtClean="0">
                <a:latin typeface="Georgia" panose="02040502050405020303" pitchFamily="18" charset="0"/>
              </a:rPr>
              <a:t>O</a:t>
            </a:r>
            <a:r>
              <a:rPr lang="en-GB" baseline="-25000" dirty="0" smtClean="0">
                <a:latin typeface="Georgia" panose="02040502050405020303" pitchFamily="18" charset="0"/>
              </a:rPr>
              <a:t>4 </a:t>
            </a:r>
            <a:r>
              <a:rPr lang="en-GB" dirty="0" smtClean="0">
                <a:latin typeface="Georgia" panose="02040502050405020303" pitchFamily="18" charset="0"/>
              </a:rPr>
              <a:t> = -1120.9 kJ</a:t>
            </a:r>
            <a:endParaRPr lang="en-GB" baseline="30000" dirty="0" smtClean="0">
              <a:latin typeface="Georgia" panose="02040502050405020303" pitchFamily="18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528904" y="3293306"/>
            <a:ext cx="265168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>
                <a:latin typeface="Georgia" panose="02040502050405020303" pitchFamily="18" charset="0"/>
              </a:rPr>
              <a:t>ΔH</a:t>
            </a:r>
            <a:r>
              <a:rPr lang="en-GB" baseline="-25000" dirty="0" err="1">
                <a:latin typeface="Georgia" panose="02040502050405020303" pitchFamily="18" charset="0"/>
              </a:rPr>
              <a:t>f</a:t>
            </a:r>
            <a:r>
              <a:rPr lang="en-GB" baseline="-25000" dirty="0">
                <a:latin typeface="Georgia" panose="02040502050405020303" pitchFamily="18" charset="0"/>
              </a:rPr>
              <a:t> </a:t>
            </a:r>
            <a:r>
              <a:rPr lang="en-GB" baseline="-25000" dirty="0" smtClean="0">
                <a:latin typeface="Georgia" panose="02040502050405020303" pitchFamily="18" charset="0"/>
              </a:rPr>
              <a:t> </a:t>
            </a:r>
            <a:r>
              <a:rPr lang="en-GB" dirty="0" smtClean="0">
                <a:latin typeface="Georgia" panose="02040502050405020303" pitchFamily="18" charset="0"/>
              </a:rPr>
              <a:t>Al</a:t>
            </a:r>
            <a:r>
              <a:rPr lang="en-GB" baseline="-25000" dirty="0" smtClean="0">
                <a:latin typeface="Georgia" panose="02040502050405020303" pitchFamily="18" charset="0"/>
              </a:rPr>
              <a:t>2</a:t>
            </a:r>
            <a:r>
              <a:rPr lang="en-GB" dirty="0" smtClean="0">
                <a:latin typeface="Georgia" panose="02040502050405020303" pitchFamily="18" charset="0"/>
              </a:rPr>
              <a:t>O</a:t>
            </a:r>
            <a:r>
              <a:rPr lang="en-GB" baseline="-25000" dirty="0" smtClean="0">
                <a:latin typeface="Georgia" panose="02040502050405020303" pitchFamily="18" charset="0"/>
              </a:rPr>
              <a:t>3 </a:t>
            </a:r>
            <a:r>
              <a:rPr lang="en-GB" dirty="0" smtClean="0">
                <a:latin typeface="Georgia" panose="02040502050405020303" pitchFamily="18" charset="0"/>
              </a:rPr>
              <a:t> </a:t>
            </a:r>
            <a:r>
              <a:rPr lang="en-GB" dirty="0">
                <a:latin typeface="Georgia" panose="02040502050405020303" pitchFamily="18" charset="0"/>
              </a:rPr>
              <a:t>= </a:t>
            </a:r>
            <a:r>
              <a:rPr lang="en-GB" dirty="0" smtClean="0">
                <a:latin typeface="Georgia" panose="02040502050405020303" pitchFamily="18" charset="0"/>
              </a:rPr>
              <a:t>-1669.8 kJ</a:t>
            </a:r>
            <a:endParaRPr lang="en-GB" baseline="30000" dirty="0">
              <a:latin typeface="Georgia" panose="02040502050405020303" pitchFamily="18" charset="0"/>
            </a:endParaRPr>
          </a:p>
          <a:p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380010" y="368135"/>
            <a:ext cx="13035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Problem 1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696389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58141" y="498763"/>
            <a:ext cx="13035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Problem 2</a:t>
            </a:r>
            <a:endParaRPr lang="en-GB" dirty="0"/>
          </a:p>
        </p:txBody>
      </p:sp>
      <p:sp>
        <p:nvSpPr>
          <p:cNvPr id="5" name="Rectangle 4"/>
          <p:cNvSpPr/>
          <p:nvPr/>
        </p:nvSpPr>
        <p:spPr>
          <a:xfrm>
            <a:off x="558141" y="1486925"/>
            <a:ext cx="6096000" cy="120032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dirty="0" smtClean="0"/>
              <a:t>Find </a:t>
            </a:r>
            <a:r>
              <a:rPr lang="en-GB" dirty="0"/>
              <a:t>the heat of reaction for acetylene combustion: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2C2H2(g) + 5O2(g) → 4CO2(g) + 2H2O(g)</a:t>
            </a:r>
          </a:p>
        </p:txBody>
      </p:sp>
      <p:sp>
        <p:nvSpPr>
          <p:cNvPr id="6" name="Rectangle 5"/>
          <p:cNvSpPr/>
          <p:nvPr/>
        </p:nvSpPr>
        <p:spPr>
          <a:xfrm>
            <a:off x="1025238" y="3101968"/>
            <a:ext cx="6096000" cy="2308324"/>
          </a:xfrm>
          <a:prstGeom prst="rect">
            <a:avLst/>
          </a:prstGeom>
        </p:spPr>
        <p:txBody>
          <a:bodyPr>
            <a:spAutoFit/>
          </a:bodyPr>
          <a:lstStyle/>
          <a:p>
            <a:pPr fontAlgn="base"/>
            <a:r>
              <a:rPr lang="el-GR" dirty="0">
                <a:latin typeface="Georgia" panose="02040502050405020303" pitchFamily="18" charset="0"/>
              </a:rPr>
              <a:t>Δ</a:t>
            </a:r>
            <a:r>
              <a:rPr lang="en-GB" dirty="0" err="1" smtClean="0">
                <a:latin typeface="+mj-lt"/>
              </a:rPr>
              <a:t>H</a:t>
            </a:r>
            <a:r>
              <a:rPr lang="en-GB" baseline="-25000" dirty="0" err="1" smtClean="0">
                <a:latin typeface="+mj-lt"/>
              </a:rPr>
              <a:t>f</a:t>
            </a:r>
            <a:r>
              <a:rPr lang="en-GB" dirty="0">
                <a:latin typeface="+mj-lt"/>
              </a:rPr>
              <a:t> CO</a:t>
            </a:r>
            <a:r>
              <a:rPr lang="en-GB" baseline="-25000" dirty="0">
                <a:latin typeface="+mj-lt"/>
              </a:rPr>
              <a:t>2</a:t>
            </a:r>
            <a:r>
              <a:rPr lang="en-GB" dirty="0">
                <a:latin typeface="+mj-lt"/>
              </a:rPr>
              <a:t> = -393.5 </a:t>
            </a:r>
            <a:r>
              <a:rPr lang="en-GB" dirty="0" smtClean="0">
                <a:latin typeface="+mj-lt"/>
              </a:rPr>
              <a:t>kJ/mole</a:t>
            </a:r>
          </a:p>
          <a:p>
            <a:pPr fontAlgn="base"/>
            <a:endParaRPr lang="en-GB" dirty="0">
              <a:latin typeface="Georgia" panose="02040502050405020303" pitchFamily="18" charset="0"/>
            </a:endParaRPr>
          </a:p>
          <a:p>
            <a:pPr fontAlgn="base"/>
            <a:r>
              <a:rPr lang="el-GR" dirty="0">
                <a:latin typeface="+mj-lt"/>
              </a:rPr>
              <a:t>Δ</a:t>
            </a:r>
            <a:r>
              <a:rPr lang="en-GB" dirty="0" err="1" smtClean="0">
                <a:latin typeface="+mj-lt"/>
              </a:rPr>
              <a:t>H</a:t>
            </a:r>
            <a:r>
              <a:rPr lang="en-GB" baseline="-25000" dirty="0" err="1" smtClean="0">
                <a:latin typeface="+mj-lt"/>
              </a:rPr>
              <a:t>f</a:t>
            </a:r>
            <a:r>
              <a:rPr lang="en-GB" dirty="0">
                <a:latin typeface="+mj-lt"/>
              </a:rPr>
              <a:t> H</a:t>
            </a:r>
            <a:r>
              <a:rPr lang="en-GB" baseline="-25000" dirty="0">
                <a:latin typeface="+mj-lt"/>
              </a:rPr>
              <a:t>2</a:t>
            </a:r>
            <a:r>
              <a:rPr lang="en-GB" dirty="0">
                <a:latin typeface="+mj-lt"/>
              </a:rPr>
              <a:t>O = -241.8 </a:t>
            </a:r>
            <a:r>
              <a:rPr lang="en-GB" dirty="0" smtClean="0">
                <a:latin typeface="+mj-lt"/>
              </a:rPr>
              <a:t>kJ/mole</a:t>
            </a:r>
          </a:p>
          <a:p>
            <a:pPr fontAlgn="base"/>
            <a:endParaRPr lang="en-GB" dirty="0">
              <a:latin typeface="Georgia" panose="02040502050405020303" pitchFamily="18" charset="0"/>
            </a:endParaRPr>
          </a:p>
          <a:p>
            <a:pPr fontAlgn="base"/>
            <a:r>
              <a:rPr lang="en-GB" dirty="0" err="1" smtClean="0"/>
              <a:t>ΔH</a:t>
            </a:r>
            <a:r>
              <a:rPr lang="en-GB" baseline="-25000" dirty="0" err="1" smtClean="0"/>
              <a:t>f</a:t>
            </a:r>
            <a:r>
              <a:rPr lang="en-GB" dirty="0"/>
              <a:t> C</a:t>
            </a:r>
            <a:r>
              <a:rPr lang="en-GB" baseline="-25000" dirty="0"/>
              <a:t>2</a:t>
            </a:r>
            <a:r>
              <a:rPr lang="en-GB" dirty="0"/>
              <a:t>H</a:t>
            </a:r>
            <a:r>
              <a:rPr lang="en-GB" baseline="-25000" dirty="0"/>
              <a:t>2</a:t>
            </a:r>
            <a:r>
              <a:rPr lang="en-GB" dirty="0"/>
              <a:t> = +227 kJ/mole</a:t>
            </a:r>
          </a:p>
          <a:p>
            <a:pPr fontAlgn="base"/>
            <a:endParaRPr lang="en-GB" dirty="0">
              <a:latin typeface="Georgia" panose="02040502050405020303" pitchFamily="18" charset="0"/>
            </a:endParaRPr>
          </a:p>
          <a:p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595176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35709" y="905164"/>
            <a:ext cx="13035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Problem 3</a:t>
            </a:r>
            <a:endParaRPr lang="en-GB" dirty="0"/>
          </a:p>
        </p:txBody>
      </p:sp>
      <p:sp>
        <p:nvSpPr>
          <p:cNvPr id="4" name="Rectangle 1"/>
          <p:cNvSpPr>
            <a:spLocks noChangeArrowheads="1"/>
          </p:cNvSpPr>
          <p:nvPr/>
        </p:nvSpPr>
        <p:spPr bwMode="auto">
          <a:xfrm>
            <a:off x="0" y="0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smtClean="0">
                <a:ln>
                  <a:noFill/>
                </a:ln>
                <a:solidFill>
                  <a:srgbClr val="373D3F"/>
                </a:solidFill>
                <a:effectLst/>
                <a:latin typeface="proxima-nova"/>
              </a:rPr>
              <a:t>Calculate the standard heat of reaction  </a:t>
            </a:r>
            <a:r>
              <a:rPr kumimoji="0" lang="en-US" altLang="en-US" sz="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</a:rPr>
              <a:t>  </a:t>
            </a:r>
            <a:r>
              <a:rPr kumimoji="0" lang="en-US" altLang="en-US" sz="1000" b="0" i="0" u="none" strike="noStrike" cap="none" normalizeH="0" baseline="0" smtClean="0">
                <a:ln>
                  <a:noFill/>
                </a:ln>
                <a:solidFill>
                  <a:srgbClr val="373D3F"/>
                </a:solidFill>
                <a:effectLst/>
                <a:latin typeface="proxima-nova"/>
              </a:rPr>
              <a:t> </a:t>
            </a:r>
            <a:r>
              <a:rPr kumimoji="0" lang="en-US" altLang="en-US" sz="1200" b="0" i="0" u="none" strike="noStrike" cap="none" normalizeH="0" baseline="0" smtClean="0">
                <a:ln>
                  <a:noFill/>
                </a:ln>
                <a:solidFill>
                  <a:srgbClr val="373D3F"/>
                </a:solidFill>
                <a:effectLst/>
                <a:latin typeface="proxima-nova"/>
              </a:rPr>
              <a:t>for the reaction of nitrogen monoxide gas with oxygen to form nitrogen dioxide gas.</a:t>
            </a:r>
            <a:r>
              <a:rPr kumimoji="0" lang="en-US" altLang="en-US" sz="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</a:rPr>
              <a:t> </a:t>
            </a:r>
            <a:endParaRPr kumimoji="0" lang="en-US" alt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11266" name="Picture 2" descr="(Delta H^circ)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16225" y="-90488"/>
            <a:ext cx="485775" cy="1714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ctangle 4"/>
          <p:cNvSpPr/>
          <p:nvPr/>
        </p:nvSpPr>
        <p:spPr>
          <a:xfrm>
            <a:off x="286328" y="1856493"/>
            <a:ext cx="11443854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/>
              <a:t>Calculate the standard heat of reaction  (Delta </a:t>
            </a:r>
            <a:r>
              <a:rPr lang="en-GB" dirty="0" smtClean="0"/>
              <a:t>H</a:t>
            </a:r>
            <a:r>
              <a:rPr lang="en-GB" baseline="30000" dirty="0" smtClean="0"/>
              <a:t>0</a:t>
            </a:r>
            <a:r>
              <a:rPr lang="en-GB" dirty="0" smtClean="0"/>
              <a:t>) </a:t>
            </a:r>
            <a:r>
              <a:rPr lang="en-GB" dirty="0"/>
              <a:t>for the reaction of nitrogen monoxide gas with oxygen to form nitrogen dioxide gas</a:t>
            </a:r>
            <a:r>
              <a:rPr lang="en-GB" dirty="0" smtClean="0"/>
              <a:t>.</a:t>
            </a:r>
          </a:p>
          <a:p>
            <a:endParaRPr lang="en-GB" dirty="0"/>
          </a:p>
          <a:p>
            <a:r>
              <a:rPr lang="en-GB" dirty="0" smtClean="0"/>
              <a:t>Given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6" name="Picture 5" descr="Screen Clippi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48457" y="2769020"/>
            <a:ext cx="4542468" cy="16182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414900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771896" y="843148"/>
            <a:ext cx="124745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Solution 1</a:t>
            </a:r>
            <a:endParaRPr lang="en-GB" dirty="0"/>
          </a:p>
        </p:txBody>
      </p:sp>
      <p:sp>
        <p:nvSpPr>
          <p:cNvPr id="3" name="Rectangle 2"/>
          <p:cNvSpPr/>
          <p:nvPr/>
        </p:nvSpPr>
        <p:spPr>
          <a:xfrm>
            <a:off x="771896" y="1570466"/>
            <a:ext cx="9539844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fontAlgn="base"/>
            <a:r>
              <a:rPr lang="en-GB" dirty="0">
                <a:latin typeface="Georgia" panose="02040502050405020303" pitchFamily="18" charset="0"/>
              </a:rPr>
              <a:t>ΔH for a reaction is equal to the sum of the heats of formation of the product compounds minus the sum of the heats of formation of the reactant compounds</a:t>
            </a:r>
            <a:r>
              <a:rPr lang="en-GB" dirty="0" smtClean="0">
                <a:latin typeface="Georgia" panose="02040502050405020303" pitchFamily="18" charset="0"/>
              </a:rPr>
              <a:t>:</a:t>
            </a:r>
          </a:p>
          <a:p>
            <a:pPr fontAlgn="base"/>
            <a:endParaRPr lang="en-GB" dirty="0">
              <a:latin typeface="Georgia" panose="02040502050405020303" pitchFamily="18" charset="0"/>
            </a:endParaRPr>
          </a:p>
          <a:p>
            <a:pPr fontAlgn="base"/>
            <a:r>
              <a:rPr lang="en-GB" dirty="0">
                <a:latin typeface="Georgia" panose="02040502050405020303" pitchFamily="18" charset="0"/>
              </a:rPr>
              <a:t>ΔH = Σ </a:t>
            </a:r>
            <a:r>
              <a:rPr lang="en-GB" dirty="0" err="1">
                <a:latin typeface="Georgia" panose="02040502050405020303" pitchFamily="18" charset="0"/>
              </a:rPr>
              <a:t>ΔH</a:t>
            </a:r>
            <a:r>
              <a:rPr lang="en-GB" baseline="-25000" dirty="0" err="1">
                <a:latin typeface="Georgia" panose="02040502050405020303" pitchFamily="18" charset="0"/>
              </a:rPr>
              <a:t>f</a:t>
            </a:r>
            <a:r>
              <a:rPr lang="en-GB" dirty="0">
                <a:latin typeface="Georgia" panose="02040502050405020303" pitchFamily="18" charset="0"/>
              </a:rPr>
              <a:t> products - Σ </a:t>
            </a:r>
            <a:r>
              <a:rPr lang="en-GB" dirty="0" err="1">
                <a:latin typeface="Georgia" panose="02040502050405020303" pitchFamily="18" charset="0"/>
              </a:rPr>
              <a:t>ΔH</a:t>
            </a:r>
            <a:r>
              <a:rPr lang="en-GB" baseline="-25000" dirty="0" err="1">
                <a:latin typeface="Georgia" panose="02040502050405020303" pitchFamily="18" charset="0"/>
              </a:rPr>
              <a:t>f</a:t>
            </a:r>
            <a:r>
              <a:rPr lang="en-GB" dirty="0">
                <a:latin typeface="Georgia" panose="02040502050405020303" pitchFamily="18" charset="0"/>
              </a:rPr>
              <a:t> </a:t>
            </a:r>
            <a:r>
              <a:rPr lang="en-GB" dirty="0" smtClean="0">
                <a:latin typeface="Georgia" panose="02040502050405020303" pitchFamily="18" charset="0"/>
              </a:rPr>
              <a:t>reactants</a:t>
            </a:r>
          </a:p>
          <a:p>
            <a:pPr fontAlgn="base"/>
            <a:endParaRPr lang="en-GB" dirty="0">
              <a:latin typeface="Georgia" panose="02040502050405020303" pitchFamily="18" charset="0"/>
            </a:endParaRPr>
          </a:p>
          <a:p>
            <a:pPr fontAlgn="base"/>
            <a:r>
              <a:rPr lang="en-GB" dirty="0">
                <a:latin typeface="Georgia" panose="02040502050405020303" pitchFamily="18" charset="0"/>
              </a:rPr>
              <a:t>Omitting terms for the elements, the equation becomes</a:t>
            </a:r>
            <a:r>
              <a:rPr lang="en-GB" dirty="0" smtClean="0">
                <a:latin typeface="Georgia" panose="02040502050405020303" pitchFamily="18" charset="0"/>
              </a:rPr>
              <a:t>:</a:t>
            </a:r>
          </a:p>
          <a:p>
            <a:pPr fontAlgn="base"/>
            <a:endParaRPr lang="en-GB" dirty="0">
              <a:latin typeface="Georgia" panose="02040502050405020303" pitchFamily="18" charset="0"/>
            </a:endParaRPr>
          </a:p>
          <a:p>
            <a:pPr fontAlgn="base"/>
            <a:r>
              <a:rPr lang="en-GB" dirty="0">
                <a:latin typeface="Georgia" panose="02040502050405020303" pitchFamily="18" charset="0"/>
              </a:rPr>
              <a:t>ΔH = 4 </a:t>
            </a:r>
            <a:r>
              <a:rPr lang="en-GB" dirty="0" err="1">
                <a:latin typeface="Georgia" panose="02040502050405020303" pitchFamily="18" charset="0"/>
              </a:rPr>
              <a:t>ΔH</a:t>
            </a:r>
            <a:r>
              <a:rPr lang="en-GB" baseline="-25000" dirty="0" err="1">
                <a:latin typeface="Georgia" panose="02040502050405020303" pitchFamily="18" charset="0"/>
              </a:rPr>
              <a:t>f</a:t>
            </a:r>
            <a:r>
              <a:rPr lang="en-GB" dirty="0">
                <a:latin typeface="Georgia" panose="02040502050405020303" pitchFamily="18" charset="0"/>
              </a:rPr>
              <a:t> Al</a:t>
            </a:r>
            <a:r>
              <a:rPr lang="en-GB" baseline="-25000" dirty="0">
                <a:latin typeface="Georgia" panose="02040502050405020303" pitchFamily="18" charset="0"/>
              </a:rPr>
              <a:t>2</a:t>
            </a:r>
            <a:r>
              <a:rPr lang="en-GB" dirty="0">
                <a:latin typeface="Georgia" panose="02040502050405020303" pitchFamily="18" charset="0"/>
              </a:rPr>
              <a:t>O</a:t>
            </a:r>
            <a:r>
              <a:rPr lang="en-GB" baseline="-25000" dirty="0">
                <a:latin typeface="Georgia" panose="02040502050405020303" pitchFamily="18" charset="0"/>
              </a:rPr>
              <a:t>3</a:t>
            </a:r>
            <a:r>
              <a:rPr lang="en-GB" dirty="0">
                <a:latin typeface="Georgia" panose="02040502050405020303" pitchFamily="18" charset="0"/>
              </a:rPr>
              <a:t>(s) - 3 </a:t>
            </a:r>
            <a:r>
              <a:rPr lang="en-GB" dirty="0" err="1">
                <a:latin typeface="Georgia" panose="02040502050405020303" pitchFamily="18" charset="0"/>
              </a:rPr>
              <a:t>ΔH</a:t>
            </a:r>
            <a:r>
              <a:rPr lang="en-GB" baseline="-25000" dirty="0" err="1">
                <a:latin typeface="Georgia" panose="02040502050405020303" pitchFamily="18" charset="0"/>
              </a:rPr>
              <a:t>f</a:t>
            </a:r>
            <a:r>
              <a:rPr lang="en-GB" dirty="0">
                <a:latin typeface="Georgia" panose="02040502050405020303" pitchFamily="18" charset="0"/>
              </a:rPr>
              <a:t> Fe</a:t>
            </a:r>
            <a:r>
              <a:rPr lang="en-GB" baseline="-25000" dirty="0">
                <a:latin typeface="Georgia" panose="02040502050405020303" pitchFamily="18" charset="0"/>
              </a:rPr>
              <a:t>3</a:t>
            </a:r>
            <a:r>
              <a:rPr lang="en-GB" dirty="0">
                <a:latin typeface="Georgia" panose="02040502050405020303" pitchFamily="18" charset="0"/>
              </a:rPr>
              <a:t>O</a:t>
            </a:r>
            <a:r>
              <a:rPr lang="en-GB" baseline="-25000" dirty="0">
                <a:latin typeface="Georgia" panose="02040502050405020303" pitchFamily="18" charset="0"/>
              </a:rPr>
              <a:t>4</a:t>
            </a:r>
            <a:r>
              <a:rPr lang="en-GB" dirty="0">
                <a:latin typeface="Georgia" panose="02040502050405020303" pitchFamily="18" charset="0"/>
              </a:rPr>
              <a:t>(s</a:t>
            </a:r>
            <a:r>
              <a:rPr lang="en-GB" dirty="0" smtClean="0">
                <a:latin typeface="Georgia" panose="02040502050405020303" pitchFamily="18" charset="0"/>
              </a:rPr>
              <a:t>)</a:t>
            </a:r>
          </a:p>
          <a:p>
            <a:pPr fontAlgn="base"/>
            <a:endParaRPr lang="en-GB" dirty="0">
              <a:latin typeface="Georgia" panose="02040502050405020303" pitchFamily="18" charset="0"/>
            </a:endParaRPr>
          </a:p>
          <a:p>
            <a:pPr fontAlgn="base"/>
            <a:endParaRPr lang="en-GB" dirty="0" smtClean="0">
              <a:latin typeface="Georgia" panose="02040502050405020303" pitchFamily="18" charset="0"/>
            </a:endParaRPr>
          </a:p>
          <a:p>
            <a:pPr fontAlgn="base"/>
            <a:r>
              <a:rPr lang="en-GB" dirty="0" smtClean="0">
                <a:latin typeface="Georgia" panose="02040502050405020303" pitchFamily="18" charset="0"/>
              </a:rPr>
              <a:t>ΔH </a:t>
            </a:r>
            <a:r>
              <a:rPr lang="en-GB" dirty="0">
                <a:latin typeface="Georgia" panose="02040502050405020303" pitchFamily="18" charset="0"/>
              </a:rPr>
              <a:t>= 4(-1669.8 kJ) - 3(-1120.9 kJ</a:t>
            </a:r>
            <a:r>
              <a:rPr lang="en-GB" dirty="0" smtClean="0">
                <a:latin typeface="Georgia" panose="02040502050405020303" pitchFamily="18" charset="0"/>
              </a:rPr>
              <a:t>)</a:t>
            </a:r>
          </a:p>
          <a:p>
            <a:pPr fontAlgn="base"/>
            <a:endParaRPr lang="en-GB" dirty="0">
              <a:latin typeface="Georgia" panose="02040502050405020303" pitchFamily="18" charset="0"/>
            </a:endParaRPr>
          </a:p>
          <a:p>
            <a:pPr fontAlgn="base"/>
            <a:r>
              <a:rPr lang="en-GB" dirty="0">
                <a:latin typeface="Georgia" panose="02040502050405020303" pitchFamily="18" charset="0"/>
              </a:rPr>
              <a:t>ΔH = -3316.5 </a:t>
            </a:r>
            <a:r>
              <a:rPr lang="en-GB" dirty="0" smtClean="0">
                <a:latin typeface="Georgia" panose="02040502050405020303" pitchFamily="18" charset="0"/>
              </a:rPr>
              <a:t>kJ</a:t>
            </a:r>
          </a:p>
          <a:p>
            <a:pPr fontAlgn="base"/>
            <a:endParaRPr lang="en-GB" dirty="0">
              <a:latin typeface="Georgia" panose="02040502050405020303" pitchFamily="18" charset="0"/>
            </a:endParaRPr>
          </a:p>
          <a:p>
            <a:pPr fontAlgn="base"/>
            <a:r>
              <a:rPr lang="en-GB" b="1" dirty="0">
                <a:latin typeface="Georgia" panose="02040502050405020303" pitchFamily="18" charset="0"/>
              </a:rPr>
              <a:t>Answer</a:t>
            </a:r>
            <a:endParaRPr lang="en-GB" dirty="0">
              <a:latin typeface="Georgia" panose="02040502050405020303" pitchFamily="18" charset="0"/>
            </a:endParaRPr>
          </a:p>
          <a:p>
            <a:pPr fontAlgn="base"/>
            <a:r>
              <a:rPr lang="en-GB" dirty="0">
                <a:latin typeface="Georgia" panose="02040502050405020303" pitchFamily="18" charset="0"/>
              </a:rPr>
              <a:t>ΔH = -3316.5 kJ</a:t>
            </a:r>
            <a:endParaRPr lang="en-GB" b="0" i="0" dirty="0">
              <a:effectLst/>
              <a:latin typeface="Georgia" panose="02040502050405020303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535353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448624" y="316675"/>
            <a:ext cx="124745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Solution 2</a:t>
            </a:r>
            <a:endParaRPr lang="en-GB" dirty="0"/>
          </a:p>
        </p:txBody>
      </p:sp>
      <p:sp>
        <p:nvSpPr>
          <p:cNvPr id="3" name="Rectangle 2"/>
          <p:cNvSpPr/>
          <p:nvPr/>
        </p:nvSpPr>
        <p:spPr>
          <a:xfrm>
            <a:off x="534389" y="921281"/>
            <a:ext cx="11222182" cy="563231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fontAlgn="base"/>
            <a:r>
              <a:rPr lang="en-GB" dirty="0"/>
              <a:t> Multiply These Values by the Stoichiometric Coefficient</a:t>
            </a:r>
            <a:endParaRPr lang="en-GB" b="1" dirty="0"/>
          </a:p>
          <a:p>
            <a:pPr fontAlgn="base"/>
            <a:r>
              <a:rPr lang="en-GB" dirty="0"/>
              <a:t>In this case, the value is four for carbon dioxide and two for water, based on the numbers of moles in the balanced equation</a:t>
            </a:r>
            <a:r>
              <a:rPr lang="en-GB" dirty="0" smtClean="0"/>
              <a:t>:</a:t>
            </a:r>
          </a:p>
          <a:p>
            <a:pPr fontAlgn="base"/>
            <a:endParaRPr lang="en-GB" dirty="0"/>
          </a:p>
          <a:p>
            <a:pPr fontAlgn="base"/>
            <a:r>
              <a:rPr lang="en-GB" dirty="0" err="1" smtClean="0"/>
              <a:t>ΔH</a:t>
            </a:r>
            <a:r>
              <a:rPr lang="en-GB" baseline="-25000" dirty="0" err="1" smtClean="0"/>
              <a:t>f</a:t>
            </a:r>
            <a:r>
              <a:rPr lang="en-GB" dirty="0"/>
              <a:t> CO</a:t>
            </a:r>
            <a:r>
              <a:rPr lang="en-GB" baseline="-25000" dirty="0"/>
              <a:t>2</a:t>
            </a:r>
            <a:r>
              <a:rPr lang="en-GB" dirty="0"/>
              <a:t> = 4 </a:t>
            </a:r>
            <a:r>
              <a:rPr lang="en-GB" dirty="0" err="1"/>
              <a:t>mol</a:t>
            </a:r>
            <a:r>
              <a:rPr lang="en-GB" dirty="0"/>
              <a:t> (-393.5 </a:t>
            </a:r>
            <a:r>
              <a:rPr lang="en-GB" dirty="0" smtClean="0"/>
              <a:t>kJ/</a:t>
            </a:r>
            <a:r>
              <a:rPr lang="en-GB" dirty="0" err="1" smtClean="0"/>
              <a:t>mol</a:t>
            </a:r>
            <a:r>
              <a:rPr lang="en-GB" dirty="0" smtClean="0"/>
              <a:t>) </a:t>
            </a:r>
            <a:r>
              <a:rPr lang="en-GB" dirty="0"/>
              <a:t>= -1574 </a:t>
            </a:r>
            <a:r>
              <a:rPr lang="en-GB" dirty="0" smtClean="0"/>
              <a:t>kJ</a:t>
            </a:r>
          </a:p>
          <a:p>
            <a:pPr fontAlgn="base"/>
            <a:endParaRPr lang="en-GB" dirty="0"/>
          </a:p>
          <a:p>
            <a:pPr fontAlgn="base"/>
            <a:r>
              <a:rPr lang="en-GB" dirty="0" err="1" smtClean="0"/>
              <a:t>ΔH</a:t>
            </a:r>
            <a:r>
              <a:rPr lang="en-GB" baseline="-25000" dirty="0" err="1" smtClean="0"/>
              <a:t>f</a:t>
            </a:r>
            <a:r>
              <a:rPr lang="en-GB" dirty="0"/>
              <a:t> H</a:t>
            </a:r>
            <a:r>
              <a:rPr lang="en-GB" baseline="-25000" dirty="0"/>
              <a:t>2</a:t>
            </a:r>
            <a:r>
              <a:rPr lang="en-GB" dirty="0"/>
              <a:t>O = 2 </a:t>
            </a:r>
            <a:r>
              <a:rPr lang="en-GB" dirty="0" err="1"/>
              <a:t>mol</a:t>
            </a:r>
            <a:r>
              <a:rPr lang="en-GB" dirty="0"/>
              <a:t> ( -241.8 </a:t>
            </a:r>
            <a:r>
              <a:rPr lang="en-GB" dirty="0" smtClean="0"/>
              <a:t>kJ/</a:t>
            </a:r>
            <a:r>
              <a:rPr lang="en-GB" dirty="0" err="1" smtClean="0"/>
              <a:t>mol</a:t>
            </a:r>
            <a:r>
              <a:rPr lang="en-GB" dirty="0" smtClean="0"/>
              <a:t>) </a:t>
            </a:r>
            <a:r>
              <a:rPr lang="en-GB" dirty="0"/>
              <a:t>= -483.6 </a:t>
            </a:r>
            <a:r>
              <a:rPr lang="en-GB" dirty="0" smtClean="0"/>
              <a:t>kJ</a:t>
            </a:r>
          </a:p>
          <a:p>
            <a:pPr fontAlgn="base"/>
            <a:endParaRPr lang="en-GB" dirty="0"/>
          </a:p>
          <a:p>
            <a:pPr fontAlgn="base"/>
            <a:r>
              <a:rPr lang="en-GB" dirty="0"/>
              <a:t>4: Add the Values to Get the Sum of the Products</a:t>
            </a:r>
            <a:endParaRPr lang="en-GB" b="1" dirty="0"/>
          </a:p>
          <a:p>
            <a:pPr fontAlgn="base"/>
            <a:r>
              <a:rPr lang="en-GB" dirty="0"/>
              <a:t>Sum of products (Σ </a:t>
            </a:r>
            <a:r>
              <a:rPr lang="en-GB" dirty="0" err="1"/>
              <a:t>vpΔHºf</a:t>
            </a:r>
            <a:r>
              <a:rPr lang="en-GB" dirty="0"/>
              <a:t>(products)) = (-1574 kJ) + (-483.6 kJ) = -2057.6 </a:t>
            </a:r>
            <a:r>
              <a:rPr lang="en-GB" dirty="0" smtClean="0"/>
              <a:t>kJ</a:t>
            </a:r>
          </a:p>
          <a:p>
            <a:pPr fontAlgn="base"/>
            <a:endParaRPr lang="en-GB" dirty="0"/>
          </a:p>
          <a:p>
            <a:pPr fontAlgn="base"/>
            <a:r>
              <a:rPr lang="en-GB" dirty="0"/>
              <a:t>5: Find Enthalpies of the </a:t>
            </a:r>
            <a:r>
              <a:rPr lang="en-GB" dirty="0" smtClean="0"/>
              <a:t>Reactants</a:t>
            </a:r>
          </a:p>
          <a:p>
            <a:pPr fontAlgn="base"/>
            <a:r>
              <a:rPr lang="en-GB" dirty="0" err="1" smtClean="0"/>
              <a:t>ΔH</a:t>
            </a:r>
            <a:r>
              <a:rPr lang="en-GB" baseline="-25000" dirty="0" err="1" smtClean="0"/>
              <a:t>f</a:t>
            </a:r>
            <a:r>
              <a:rPr lang="en-GB" dirty="0"/>
              <a:t> C</a:t>
            </a:r>
            <a:r>
              <a:rPr lang="en-GB" baseline="-25000" dirty="0"/>
              <a:t>2</a:t>
            </a:r>
            <a:r>
              <a:rPr lang="en-GB" dirty="0"/>
              <a:t>H</a:t>
            </a:r>
            <a:r>
              <a:rPr lang="en-GB" baseline="-25000" dirty="0"/>
              <a:t>2</a:t>
            </a:r>
            <a:r>
              <a:rPr lang="en-GB" dirty="0"/>
              <a:t> = +227 </a:t>
            </a:r>
            <a:r>
              <a:rPr lang="en-GB" dirty="0" smtClean="0"/>
              <a:t>kJ/</a:t>
            </a:r>
            <a:r>
              <a:rPr lang="en-GB" dirty="0" err="1" smtClean="0"/>
              <a:t>mol</a:t>
            </a:r>
            <a:r>
              <a:rPr lang="en-GB" dirty="0" smtClean="0"/>
              <a:t> </a:t>
            </a:r>
            <a:r>
              <a:rPr lang="en-GB" dirty="0" err="1" smtClean="0"/>
              <a:t>ΔHº</a:t>
            </a:r>
            <a:r>
              <a:rPr lang="en-GB" baseline="-25000" dirty="0" err="1" smtClean="0"/>
              <a:t>f</a:t>
            </a:r>
            <a:r>
              <a:rPr lang="en-GB" dirty="0"/>
              <a:t> </a:t>
            </a:r>
            <a:r>
              <a:rPr lang="en-GB" dirty="0" smtClean="0"/>
              <a:t> multiply by no of </a:t>
            </a:r>
            <a:r>
              <a:rPr lang="en-GB" dirty="0" err="1" smtClean="0"/>
              <a:t>mols</a:t>
            </a:r>
            <a:r>
              <a:rPr lang="en-GB" dirty="0" smtClean="0"/>
              <a:t> =&gt; C</a:t>
            </a:r>
            <a:r>
              <a:rPr lang="en-GB" baseline="-25000" dirty="0" smtClean="0"/>
              <a:t>2</a:t>
            </a:r>
            <a:r>
              <a:rPr lang="en-GB" dirty="0" smtClean="0"/>
              <a:t>H</a:t>
            </a:r>
            <a:r>
              <a:rPr lang="en-GB" baseline="-25000" dirty="0" smtClean="0"/>
              <a:t>2</a:t>
            </a:r>
            <a:r>
              <a:rPr lang="en-GB" dirty="0"/>
              <a:t> = 2 </a:t>
            </a:r>
            <a:r>
              <a:rPr lang="en-GB" dirty="0" err="1"/>
              <a:t>mol</a:t>
            </a:r>
            <a:r>
              <a:rPr lang="en-GB" dirty="0"/>
              <a:t> (+227 kJ/mole) = +454 </a:t>
            </a:r>
            <a:r>
              <a:rPr lang="en-GB" dirty="0" smtClean="0"/>
              <a:t>kJ</a:t>
            </a:r>
            <a:endParaRPr lang="en-GB" dirty="0"/>
          </a:p>
          <a:p>
            <a:pPr fontAlgn="base"/>
            <a:r>
              <a:rPr lang="en-GB" dirty="0" err="1"/>
              <a:t>ΔH</a:t>
            </a:r>
            <a:r>
              <a:rPr lang="en-GB" baseline="-25000" dirty="0" err="1"/>
              <a:t>f</a:t>
            </a:r>
            <a:r>
              <a:rPr lang="en-GB" baseline="-25000" dirty="0"/>
              <a:t> </a:t>
            </a:r>
            <a:r>
              <a:rPr lang="en-GB" dirty="0"/>
              <a:t> O</a:t>
            </a:r>
            <a:r>
              <a:rPr lang="en-GB" baseline="-25000" dirty="0"/>
              <a:t>2</a:t>
            </a:r>
            <a:r>
              <a:rPr lang="en-GB" dirty="0"/>
              <a:t> = 0.00 </a:t>
            </a:r>
            <a:r>
              <a:rPr lang="en-GB" dirty="0" smtClean="0"/>
              <a:t>kJ/</a:t>
            </a:r>
            <a:r>
              <a:rPr lang="en-GB" dirty="0" err="1" smtClean="0"/>
              <a:t>mol</a:t>
            </a:r>
            <a:r>
              <a:rPr lang="en-GB" dirty="0" smtClean="0"/>
              <a:t>   </a:t>
            </a:r>
            <a:r>
              <a:rPr lang="en-GB" dirty="0" err="1"/>
              <a:t>ΔH</a:t>
            </a:r>
            <a:r>
              <a:rPr lang="en-GB" baseline="-25000" dirty="0" err="1"/>
              <a:t>f</a:t>
            </a:r>
            <a:r>
              <a:rPr lang="en-GB" baseline="-25000" dirty="0"/>
              <a:t> </a:t>
            </a:r>
            <a:r>
              <a:rPr lang="en-GB" dirty="0"/>
              <a:t> O</a:t>
            </a:r>
            <a:r>
              <a:rPr lang="en-GB" baseline="-25000" dirty="0"/>
              <a:t>2</a:t>
            </a:r>
            <a:r>
              <a:rPr lang="en-GB" dirty="0"/>
              <a:t> = 5 </a:t>
            </a:r>
            <a:r>
              <a:rPr lang="en-GB" dirty="0" err="1"/>
              <a:t>mol</a:t>
            </a:r>
            <a:r>
              <a:rPr lang="en-GB" dirty="0"/>
              <a:t> ( 0.00 kJ/mole)= 0.00 </a:t>
            </a:r>
            <a:r>
              <a:rPr lang="en-GB" dirty="0" smtClean="0"/>
              <a:t>kJ (It’s an element!)</a:t>
            </a:r>
            <a:endParaRPr lang="en-GB" dirty="0"/>
          </a:p>
          <a:p>
            <a:pPr fontAlgn="base"/>
            <a:r>
              <a:rPr lang="en-GB" dirty="0"/>
              <a:t>Sum of reactants </a:t>
            </a:r>
            <a:r>
              <a:rPr lang="en-GB" dirty="0" smtClean="0"/>
              <a:t>(</a:t>
            </a:r>
            <a:r>
              <a:rPr lang="en-GB" dirty="0" err="1" smtClean="0"/>
              <a:t>ΔH</a:t>
            </a:r>
            <a:r>
              <a:rPr lang="en-GB" baseline="-25000" dirty="0" err="1" smtClean="0"/>
              <a:t>f</a:t>
            </a:r>
            <a:r>
              <a:rPr lang="en-GB" baseline="-25000" dirty="0" smtClean="0"/>
              <a:t> </a:t>
            </a:r>
            <a:r>
              <a:rPr lang="en-GB" dirty="0" smtClean="0"/>
              <a:t>(reactants</a:t>
            </a:r>
            <a:r>
              <a:rPr lang="en-GB" dirty="0"/>
              <a:t>)) = (+454 kJ) + (0.00 kJ) = +454 </a:t>
            </a:r>
            <a:r>
              <a:rPr lang="en-GB" dirty="0" smtClean="0"/>
              <a:t>kJ</a:t>
            </a:r>
          </a:p>
          <a:p>
            <a:pPr fontAlgn="base"/>
            <a:endParaRPr lang="en-GB" dirty="0"/>
          </a:p>
          <a:p>
            <a:pPr fontAlgn="base"/>
            <a:r>
              <a:rPr lang="en-GB" dirty="0"/>
              <a:t>6: Calculate the Heat of Reaction by Plugging the Values Into the Formula</a:t>
            </a:r>
            <a:endParaRPr lang="en-GB" b="1" dirty="0"/>
          </a:p>
          <a:p>
            <a:pPr fontAlgn="base"/>
            <a:r>
              <a:rPr lang="en-GB" dirty="0"/>
              <a:t>ΔHº = </a:t>
            </a:r>
            <a:r>
              <a:rPr lang="en-GB" dirty="0" err="1"/>
              <a:t>ΔH</a:t>
            </a:r>
            <a:r>
              <a:rPr lang="en-GB" baseline="-25000" dirty="0" err="1"/>
              <a:t>f</a:t>
            </a:r>
            <a:r>
              <a:rPr lang="en-GB" baseline="-25000" dirty="0"/>
              <a:t> </a:t>
            </a:r>
            <a:r>
              <a:rPr lang="en-GB" dirty="0" smtClean="0"/>
              <a:t>(products</a:t>
            </a:r>
            <a:r>
              <a:rPr lang="en-GB" dirty="0"/>
              <a:t>) - </a:t>
            </a:r>
            <a:r>
              <a:rPr lang="en-GB" dirty="0" err="1"/>
              <a:t>ΔH</a:t>
            </a:r>
            <a:r>
              <a:rPr lang="en-GB" baseline="-25000" dirty="0" err="1"/>
              <a:t>f</a:t>
            </a:r>
            <a:r>
              <a:rPr lang="en-GB" baseline="-25000" dirty="0"/>
              <a:t> </a:t>
            </a:r>
            <a:r>
              <a:rPr lang="en-GB" dirty="0" smtClean="0"/>
              <a:t>(reactants</a:t>
            </a:r>
            <a:r>
              <a:rPr lang="en-GB" dirty="0"/>
              <a:t>)</a:t>
            </a:r>
          </a:p>
          <a:p>
            <a:pPr fontAlgn="base"/>
            <a:r>
              <a:rPr lang="en-GB" dirty="0"/>
              <a:t>ΔHº = -2057.6 kJ - 454 kJ</a:t>
            </a:r>
          </a:p>
          <a:p>
            <a:pPr fontAlgn="base"/>
            <a:r>
              <a:rPr lang="en-GB" dirty="0"/>
              <a:t>ΔHº = -2511.6 kJ</a:t>
            </a:r>
          </a:p>
        </p:txBody>
      </p:sp>
    </p:spTree>
    <p:extLst>
      <p:ext uri="{BB962C8B-B14F-4D97-AF65-F5344CB8AC3E}">
        <p14:creationId xmlns:p14="http://schemas.microsoft.com/office/powerpoint/2010/main" val="9822577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016000" y="637309"/>
            <a:ext cx="124745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Solution 3</a:t>
            </a:r>
            <a:endParaRPr lang="en-GB" dirty="0"/>
          </a:p>
        </p:txBody>
      </p:sp>
      <p:pic>
        <p:nvPicPr>
          <p:cNvPr id="3" name="Picture 2" descr="Screen Clippi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6000" y="1182481"/>
            <a:ext cx="10108395" cy="38790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472513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58</TotalTime>
  <Words>1229</Words>
  <Application>Microsoft Office PowerPoint</Application>
  <PresentationFormat>Widescreen</PresentationFormat>
  <Paragraphs>158</Paragraphs>
  <Slides>18</Slides>
  <Notes>1</Notes>
  <HiddenSlides>0</HiddenSlides>
  <MMClips>0</MMClips>
  <ScaleCrop>false</ScaleCrop>
  <HeadingPairs>
    <vt:vector size="8" baseType="variant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30" baseType="lpstr">
      <vt:lpstr>MS PGothic</vt:lpstr>
      <vt:lpstr>Arial</vt:lpstr>
      <vt:lpstr>Calibri</vt:lpstr>
      <vt:lpstr>Century Gothic</vt:lpstr>
      <vt:lpstr>Georgia</vt:lpstr>
      <vt:lpstr>proxima-nova</vt:lpstr>
      <vt:lpstr>Symbol</vt:lpstr>
      <vt:lpstr>Times New Roman</vt:lpstr>
      <vt:lpstr>Wingdings</vt:lpstr>
      <vt:lpstr>Wingdings 3</vt:lpstr>
      <vt:lpstr>Ion</vt:lpstr>
      <vt:lpstr>Equation</vt:lpstr>
      <vt:lpstr>Heats of Formation</vt:lpstr>
      <vt:lpstr>Heat of Reaction - Thermochemistry</vt:lpstr>
      <vt:lpstr>Thermochemistry</vt:lpstr>
      <vt:lpstr>Internal Energy E and Enthalpy H</vt:lpstr>
      <vt:lpstr>Internal Energy and Enthalpy</vt:lpstr>
      <vt:lpstr>Change in Energy during Chemical Reaction</vt:lpstr>
      <vt:lpstr>Heat of Formation</vt:lpstr>
      <vt:lpstr>Change of Energy – Mechanical Analogue</vt:lpstr>
      <vt:lpstr>Exothermic and Endothermic</vt:lpstr>
      <vt:lpstr>Effect of Temperature on Reaction Rate</vt:lpstr>
      <vt:lpstr>Heat of Detonation</vt:lpstr>
      <vt:lpstr>Volume of Gaseous Products (V)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Heats of Formation</dc:title>
  <dc:creator>David Holley</dc:creator>
  <cp:lastModifiedBy>David Holley</cp:lastModifiedBy>
  <cp:revision>3</cp:revision>
  <dcterms:created xsi:type="dcterms:W3CDTF">2020-10-15T12:53:37Z</dcterms:created>
  <dcterms:modified xsi:type="dcterms:W3CDTF">2020-11-06T14:02:58Z</dcterms:modified>
</cp:coreProperties>
</file>