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handoutMasterIdLst>
    <p:handoutMasterId r:id="rId18"/>
  </p:handoutMasterIdLst>
  <p:sldIdLst>
    <p:sldId id="259" r:id="rId2"/>
    <p:sldId id="278" r:id="rId3"/>
    <p:sldId id="260" r:id="rId4"/>
    <p:sldId id="264" r:id="rId5"/>
    <p:sldId id="265" r:id="rId6"/>
    <p:sldId id="267" r:id="rId7"/>
    <p:sldId id="274" r:id="rId8"/>
    <p:sldId id="268" r:id="rId9"/>
    <p:sldId id="277" r:id="rId10"/>
    <p:sldId id="271" r:id="rId11"/>
    <p:sldId id="272" r:id="rId12"/>
    <p:sldId id="273" r:id="rId13"/>
    <p:sldId id="275" r:id="rId14"/>
    <p:sldId id="276" r:id="rId15"/>
    <p:sldId id="266" r:id="rId16"/>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74586" autoAdjust="0"/>
  </p:normalViewPr>
  <p:slideViewPr>
    <p:cSldViewPr>
      <p:cViewPr varScale="1">
        <p:scale>
          <a:sx n="63" d="100"/>
          <a:sy n="63" d="100"/>
        </p:scale>
        <p:origin x="1440" y="78"/>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76" d="100"/>
          <a:sy n="76" d="100"/>
        </p:scale>
        <p:origin x="168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4A8D02-4E65-4CCD-8312-4AB164C6C77D}" type="datetimeFigureOut">
              <a:rPr lang="en-US"/>
              <a:t>2/7/2023</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755D9-D361-47B8-9652-3B4EA9776CE5}" type="datetimeFigureOut">
              <a:rPr lang="en-US"/>
              <a:t>2/7/2023</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3B36274-F2B9-4C45-BBB4-0EDF4CD651A7}" type="slidenum">
              <a:rPr lang="en-US" smtClean="0"/>
              <a:t>1</a:t>
            </a:fld>
            <a:endParaRPr lang="en-US"/>
          </a:p>
        </p:txBody>
      </p:sp>
    </p:spTree>
    <p:extLst>
      <p:ext uri="{BB962C8B-B14F-4D97-AF65-F5344CB8AC3E}">
        <p14:creationId xmlns:p14="http://schemas.microsoft.com/office/powerpoint/2010/main" val="5094412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Guest services are a vital aspect of the hospitality industry as the industry operates in a highly competitive environment. This means that guest needs to be highly valued within the industry to put the best foot forward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Mercan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 The principal concept of the presentation revolves around this area by making use of a hotel brand of Marriot, that is, St Regis. The brand will be investigated to shed light on the main consumers and the importance of guest services to meet customer expectations.</a:t>
            </a:r>
          </a:p>
          <a:p>
            <a:endParaRPr lang="en-US" dirty="0"/>
          </a:p>
        </p:txBody>
      </p:sp>
      <p:sp>
        <p:nvSpPr>
          <p:cNvPr id="4" name="Slide Number Placeholder 3"/>
          <p:cNvSpPr>
            <a:spLocks noGrp="1"/>
          </p:cNvSpPr>
          <p:nvPr>
            <p:ph type="sldNum" sz="quarter" idx="5"/>
          </p:nvPr>
        </p:nvSpPr>
        <p:spPr/>
        <p:txBody>
          <a:bodyPr/>
          <a:lstStyle/>
          <a:p>
            <a:fld id="{E3B36274-F2B9-4C45-BBB4-0EDF4CD651A7}" type="slidenum">
              <a:rPr lang="en-US" smtClean="0"/>
              <a:t>3</a:t>
            </a:fld>
            <a:endParaRPr lang="en-US"/>
          </a:p>
        </p:txBody>
      </p:sp>
    </p:spTree>
    <p:extLst>
      <p:ext uri="{BB962C8B-B14F-4D97-AF65-F5344CB8AC3E}">
        <p14:creationId xmlns:p14="http://schemas.microsoft.com/office/powerpoint/2010/main" val="3471674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St-Regis is a well-known luxury hotel brand owned by the Marriott Company. The hotel was established in 1904 by John Jacob in New York. The hotel exhibits technological and luxury advances by providing each room with a separate telephone. Today, the hotel personifies the timeless elegance and vision of John Jacob. The lavish amenities, exquisite detail and sumptuous design, reflect the finest designed hotel globally. The brand comprises more than 40 resorts worldwide and is looking to move a step ahead with the commitment and innovation of services (St. Regis 2022).</a:t>
            </a:r>
          </a:p>
          <a:p>
            <a:endParaRPr lang="en-US" dirty="0"/>
          </a:p>
        </p:txBody>
      </p:sp>
      <p:sp>
        <p:nvSpPr>
          <p:cNvPr id="4" name="Slide Number Placeholder 3"/>
          <p:cNvSpPr>
            <a:spLocks noGrp="1"/>
          </p:cNvSpPr>
          <p:nvPr>
            <p:ph type="sldNum" sz="quarter" idx="5"/>
          </p:nvPr>
        </p:nvSpPr>
        <p:spPr/>
        <p:txBody>
          <a:bodyPr/>
          <a:lstStyle/>
          <a:p>
            <a:fld id="{E3B36274-F2B9-4C45-BBB4-0EDF4CD651A7}" type="slidenum">
              <a:rPr lang="en-US" smtClean="0"/>
              <a:t>4</a:t>
            </a:fld>
            <a:endParaRPr lang="en-US"/>
          </a:p>
        </p:txBody>
      </p:sp>
    </p:spTree>
    <p:extLst>
      <p:ext uri="{BB962C8B-B14F-4D97-AF65-F5344CB8AC3E}">
        <p14:creationId xmlns:p14="http://schemas.microsoft.com/office/powerpoint/2010/main" val="337689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determination of the main consumers of the hotel brand is important to target them easily. However, the main consumers of St. Regis are the luxury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who look for peace, comfort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tranquillity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during their journey. The hotel ensures to provide these guests with a personalized set of services to assure satisfaction and a fun guest experience. The hotel also targets travel enthusiasts to give them a memorable experience and make their journey as delightful as possible. It is also a reliable space for business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families. Hence, it can be said that the hotel’s main consumers are middle to high-income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E3B36274-F2B9-4C45-BBB4-0EDF4CD651A7}" type="slidenum">
              <a:rPr lang="en-US" smtClean="0"/>
              <a:t>5</a:t>
            </a:fld>
            <a:endParaRPr lang="en-US"/>
          </a:p>
        </p:txBody>
      </p:sp>
    </p:spTree>
    <p:extLst>
      <p:ext uri="{BB962C8B-B14F-4D97-AF65-F5344CB8AC3E}">
        <p14:creationId xmlns:p14="http://schemas.microsoft.com/office/powerpoint/2010/main" val="14770183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Guest services are an important part of the Hospitality industry because of their expansive scope and their primary purpose to lead the hotel in question to ultimate success. To emphasize this point, the scope of guest services and facilities includes a lot of things, namely anything that hotel guests can ask assistance for from the front desk. Therefore, the scope includes booking rooms, room service, planning events, or any complaints that might have arisen. Considering its fame, St. Regis is well aware of this fact, and so much in fact that it has produced a separate feature of its business that centres around providing butler services to guests so they could have their needs met to the most negligible detail (St. Regis, 2023). For instance, every guest staying at the hotel has access to the front desk from their rooms, which they can use to ask for any kind of service or assistance they might need, including picking up garments that require pressing. Since people who have servants working for them are its main customers, St. Regis knows how to satisfy them by utilizing guest and client services simultaneously.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3B36274-F2B9-4C45-BBB4-0EDF4CD651A7}" type="slidenum">
              <a:rPr lang="en-US" smtClean="0"/>
              <a:t>6</a:t>
            </a:fld>
            <a:endParaRPr lang="en-US"/>
          </a:p>
        </p:txBody>
      </p:sp>
    </p:spTree>
    <p:extLst>
      <p:ext uri="{BB962C8B-B14F-4D97-AF65-F5344CB8AC3E}">
        <p14:creationId xmlns:p14="http://schemas.microsoft.com/office/powerpoint/2010/main" val="862750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Furthermore, noting how guest services have such a broad scope, its role in the hospitality industry cannot be neglected. Since the function involves assisting guests throughout their stay, providing them with accurate information to avail of those services, and treating them with a courteous and friendly attitude, the success it brings to the company that focuses on it is evident. In the case of St. Regis, the importance does not waver. For one thing, the hotel works under Marriott International as its brand, so it has a reputation to hold, which is why it addresses every component that can make it positive. One such component is guest services, and judging by how St. Regis is perceived in the contemporary world, it is clear that it recognizes its role. The fact that its target customers are luxury travellers just adds to the point of how satisfying them is like hitting the hospitality jackpot.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3B36274-F2B9-4C45-BBB4-0EDF4CD651A7}" type="slidenum">
              <a:rPr lang="en-US" smtClean="0"/>
              <a:t>7</a:t>
            </a:fld>
            <a:endParaRPr lang="en-US"/>
          </a:p>
        </p:txBody>
      </p:sp>
    </p:spTree>
    <p:extLst>
      <p:ext uri="{BB962C8B-B14F-4D97-AF65-F5344CB8AC3E}">
        <p14:creationId xmlns:p14="http://schemas.microsoft.com/office/powerpoint/2010/main" val="3735004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By critically assessing how St. Regis gives a lot of attention to its guest services, their role, in general, can be deciphered. It is clear that hospitality companies search for talented and vigilant individuals for guest service representatives and agents because they know how important this function is, especially since it encompasses the first impression a guest gets when they enter the lobby to check in. More specifically, the job of a guest service agent is to give customers information that will allow their accommodations to be better and up to their satisfaction. This information is significant as it concerns anything the guests might need to improve their stay, like towels, drinks, garment pressing, or anything that can make them more comfortable. If a hotel succeeds in providing excellent guest services, then good relationships with the customers are guaranteed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Baek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2020). This newly formed bond increases brand loyalty as guests can observe how the hotel strives for their happiness and utmost comfort, which not only produces repeated visits but also generates word-of-mouth promotion as satisfied customers will tell their friends and family about it. Therefore, this shows how important guest services 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3B36274-F2B9-4C45-BBB4-0EDF4CD651A7}" type="slidenum">
              <a:rPr lang="en-US" smtClean="0"/>
              <a:t>8</a:t>
            </a:fld>
            <a:endParaRPr lang="en-US"/>
          </a:p>
        </p:txBody>
      </p:sp>
    </p:spTree>
    <p:extLst>
      <p:ext uri="{BB962C8B-B14F-4D97-AF65-F5344CB8AC3E}">
        <p14:creationId xmlns:p14="http://schemas.microsoft.com/office/powerpoint/2010/main" val="1048154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Moving on, due to the importance of guest services, their challenges have to be addressed to avoid any inefficiencies that might befall the hotel pursuing them. To begin with, a crucial thing to note here is how traditional methods of providing guest services generally do not sit right with customers, especially since the contemporary world is plagued with deadlines and unpredictable changes. Therefore, customers do not like it when they have to wait for their complaints to be heard, fill out long surveys to give their feedback, and explain their issues to a chatbot. What they need is an empathic human who would listen to them and look into their problems, and this requirement is fulfilled by excellent guest services. To emphasize this point more, a study revealed that 84% of customers become frustrated when the hotel’s guest services agents do not have the necessary information to solve their identified issues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(Afshar, 2017)</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Similarly, another report showed how more than 50% of hotel guests get severely dissatisfied when they have to repeat their problems to different guest service agents rather than getting pleased with instant solutions or at least an effort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Mukundan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3B36274-F2B9-4C45-BBB4-0EDF4CD651A7}" type="slidenum">
              <a:rPr lang="en-US" smtClean="0"/>
              <a:t>9</a:t>
            </a:fld>
            <a:endParaRPr lang="en-US"/>
          </a:p>
        </p:txBody>
      </p:sp>
    </p:spTree>
    <p:extLst>
      <p:ext uri="{BB962C8B-B14F-4D97-AF65-F5344CB8AC3E}">
        <p14:creationId xmlns:p14="http://schemas.microsoft.com/office/powerpoint/2010/main" val="474401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the hotel industry, hospitality is considered one of the most important factors expected from companies striving for success. Hospitality enables them to provide their guests with the most positively memorable experience, which they cannot help but repeat. This is because it involves treating guests with respect, humility, and kindness, which is bound to leave a good impression on them and increase their loyalty to the brand. This increase in loyalty means they will repeatedly book whenever they visit the hotel's city and even recommend it to people they care about. Evidently, this is good for business growth, which marks the importance of hospitality. However, it is essential to understand that sometimes, no matter how hospitable and respectful a hotel staff becomes, a single mistake can ruin an entire customer's experience, thus cancelling out all the good parts of it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Marneros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2021). These issues are necessary to address because they cost a lot of time and money. For companies with a large customer base, like St. Regis, this becomes even more essential.</a:t>
            </a:r>
            <a:r>
              <a:rPr lang="en-US" sz="1800" dirty="0">
                <a:solidFill>
                  <a:srgbClr val="2A2A2A"/>
                </a:solidFill>
                <a:effectLst/>
                <a:latin typeface="Helvetica" panose="020B0604020202020204" pitchFamily="34"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3B36274-F2B9-4C45-BBB4-0EDF4CD651A7}" type="slidenum">
              <a:rPr lang="en-US" smtClean="0"/>
              <a:t>10</a:t>
            </a:fld>
            <a:endParaRPr lang="en-US"/>
          </a:p>
        </p:txBody>
      </p:sp>
    </p:spTree>
    <p:extLst>
      <p:ext uri="{BB962C8B-B14F-4D97-AF65-F5344CB8AC3E}">
        <p14:creationId xmlns:p14="http://schemas.microsoft.com/office/powerpoint/2010/main" val="1849522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Finally, understanding how a hotel, no matter if it is luxury or budget-friendly, can meet and exceed guests’ expectations is important for St. Regis’s case, even if it is a well-known Marriott brand worldwide. By taking note of the analysis done in this presentation, it is clear that hotels like St. Regis can meet, and even exceed, their guests’ expectations if they ensure excellent guest services and hospitality. As noted earlier, guest services provide the customers with the first impression and certify they remain pleased throughout their stay. On the contrary, hospitable manners are expected from hotels as they are people's temporary dwellings. Both aspects in their outstanding forms are expected from reputable hotels, which is why meeting them would exceed all expectations.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3B36274-F2B9-4C45-BBB4-0EDF4CD651A7}" type="slidenum">
              <a:rPr lang="en-US" smtClean="0"/>
              <a:t>11</a:t>
            </a:fld>
            <a:endParaRPr lang="en-US"/>
          </a:p>
        </p:txBody>
      </p:sp>
    </p:spTree>
    <p:extLst>
      <p:ext uri="{BB962C8B-B14F-4D97-AF65-F5344CB8AC3E}">
        <p14:creationId xmlns:p14="http://schemas.microsoft.com/office/powerpoint/2010/main" val="1352830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conclusion, this presentation showcased the importance of guest services and hospitality in a hotel brand. By taking St. Regis, a brand operating under Marriott International, as a case, the analysis was conducted to understand what role guest services play in ensuring the hotel's main customers are satisfied and will show loyalty to the brand.</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E3B36274-F2B9-4C45-BBB4-0EDF4CD651A7}" type="slidenum">
              <a:rPr lang="en-US" smtClean="0"/>
              <a:t>12</a:t>
            </a:fld>
            <a:endParaRPr lang="en-US"/>
          </a:p>
        </p:txBody>
      </p:sp>
    </p:spTree>
    <p:extLst>
      <p:ext uri="{BB962C8B-B14F-4D97-AF65-F5344CB8AC3E}">
        <p14:creationId xmlns:p14="http://schemas.microsoft.com/office/powerpoint/2010/main" val="441500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371600"/>
            <a:ext cx="9144000" cy="3505200"/>
          </a:xfrm>
        </p:spPr>
        <p:txBody>
          <a:bodyPr>
            <a:noAutofit/>
          </a:bodyPr>
          <a:lstStyle>
            <a:lvl1pPr>
              <a:defRPr sz="7200"/>
            </a:lvl1pPr>
          </a:lstStyle>
          <a:p>
            <a:r>
              <a:rPr lang="en-US"/>
              <a:t>Click to edit Master title style</a:t>
            </a:r>
            <a:endParaRPr/>
          </a:p>
        </p:txBody>
      </p:sp>
      <p:sp>
        <p:nvSpPr>
          <p:cNvPr id="3" name="Subtitle 2"/>
          <p:cNvSpPr>
            <a:spLocks noGrp="1"/>
          </p:cNvSpPr>
          <p:nvPr>
            <p:ph type="subTitle" idx="1"/>
          </p:nvPr>
        </p:nvSpPr>
        <p:spPr>
          <a:xfrm>
            <a:off x="1522413" y="4953000"/>
            <a:ext cx="8229600" cy="10668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2/7/2023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4107501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2pPr>
              <a:buClr>
                <a:schemeClr val="accent2"/>
              </a:buClr>
              <a:defRPr/>
            </a:lvl2pPr>
            <a:lvl5pPr>
              <a:defRPr/>
            </a:lvl5pPr>
            <a:lvl6pPr>
              <a:buClr>
                <a:schemeClr val="accent2"/>
              </a:buClr>
              <a:defRPr baseline="0"/>
            </a:lvl6pPr>
            <a:lvl7pPr>
              <a:buClr>
                <a:schemeClr val="accent2"/>
              </a:buClr>
              <a:defRPr baseline="0"/>
            </a:lvl7pPr>
            <a:lvl8pPr>
              <a:buClr>
                <a:schemeClr val="accent2"/>
              </a:buClr>
              <a:defRPr baseline="0"/>
            </a:lvl8pPr>
            <a:lvl9pPr>
              <a:buClr>
                <a:schemeClr val="accent2"/>
              </a:buCl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2/7/2023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36337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4" y="2514601"/>
            <a:ext cx="9144000" cy="2819400"/>
          </a:xfrm>
        </p:spPr>
        <p:txBody>
          <a:bodyPr anchor="b">
            <a:noAutofit/>
          </a:bodyPr>
          <a:lstStyle>
            <a:lvl1pPr algn="l">
              <a:defRPr sz="6600" b="0" i="0" cap="none" baseline="0"/>
            </a:lvl1pPr>
          </a:lstStyle>
          <a:p>
            <a:r>
              <a:rPr lang="en-US"/>
              <a:t>Click to edit Master title style</a:t>
            </a:r>
            <a:endParaRPr/>
          </a:p>
        </p:txBody>
      </p:sp>
      <p:sp>
        <p:nvSpPr>
          <p:cNvPr id="3" name="Text Placeholder 2"/>
          <p:cNvSpPr>
            <a:spLocks noGrp="1"/>
          </p:cNvSpPr>
          <p:nvPr>
            <p:ph type="body" idx="1"/>
          </p:nvPr>
        </p:nvSpPr>
        <p:spPr>
          <a:xfrm>
            <a:off x="1522413" y="990600"/>
            <a:ext cx="8229600"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2/7/2023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591654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p>
            <a:r>
              <a:rPr lang="en-US"/>
              <a:t>Click to edit Master title style</a:t>
            </a:r>
            <a:endParaRPr/>
          </a:p>
        </p:txBody>
      </p:sp>
      <p:sp>
        <p:nvSpPr>
          <p:cNvPr id="3" name="Content Placeholder 2"/>
          <p:cNvSpPr>
            <a:spLocks noGrp="1"/>
          </p:cNvSpPr>
          <p:nvPr>
            <p:ph sz="half" idx="1"/>
          </p:nvPr>
        </p:nvSpPr>
        <p:spPr>
          <a:xfrm>
            <a:off x="1522414" y="1828800"/>
            <a:ext cx="464515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475412" y="1828800"/>
            <a:ext cx="4648201"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83829175-527E-46A3-863C-1BB1F163B849}" type="datetimeFigureOut">
              <a:rPr lang="en-US" smtClean="0"/>
              <a:t>2/7/2023</a:t>
            </a:fld>
            <a:endParaRPr lang="en-US"/>
          </a:p>
        </p:txBody>
      </p:sp>
      <p:sp>
        <p:nvSpPr>
          <p:cNvPr id="7" name="Slide Number Placeholder 6"/>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3154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4"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2414"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478462"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78462"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83829175-527E-46A3-863C-1BB1F163B849}" type="datetimeFigureOut">
              <a:rPr lang="en-US" smtClean="0"/>
              <a:t>2/7/2023</a:t>
            </a:fld>
            <a:endParaRPr lang="en-US"/>
          </a:p>
        </p:txBody>
      </p:sp>
      <p:sp>
        <p:nvSpPr>
          <p:cNvPr id="9" name="Slide Number Placeholder 8"/>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12924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83829175-527E-46A3-863C-1BB1F163B849}" type="datetimeFigureOut">
              <a:rPr lang="en-US" smtClean="0"/>
              <a:t>2/7/2023</a:t>
            </a:fld>
            <a:endParaRPr lang="en-US"/>
          </a:p>
        </p:txBody>
      </p:sp>
      <p:sp>
        <p:nvSpPr>
          <p:cNvPr id="5" name="Slide Number Placeholder 4"/>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236569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83829175-527E-46A3-863C-1BB1F163B849}" type="datetimeFigureOut">
              <a:rPr lang="en-US" smtClean="0"/>
              <a:t>2/7/2023</a:t>
            </a:fld>
            <a:endParaRPr lang="en-US"/>
          </a:p>
        </p:txBody>
      </p:sp>
      <p:sp>
        <p:nvSpPr>
          <p:cNvPr id="4" name="Slide Number Placeholder 3"/>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465258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a:t>Click to edit Master title style</a:t>
            </a:r>
            <a:endParaRPr/>
          </a:p>
        </p:txBody>
      </p:sp>
      <p:sp>
        <p:nvSpPr>
          <p:cNvPr id="3" name="Content Placeholder 2"/>
          <p:cNvSpPr>
            <a:spLocks noGrp="1"/>
          </p:cNvSpPr>
          <p:nvPr>
            <p:ph idx="1"/>
          </p:nvPr>
        </p:nvSpPr>
        <p:spPr>
          <a:xfrm>
            <a:off x="5180012" y="838200"/>
            <a:ext cx="6172201"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Footer Placeholder 8"/>
          <p:cNvSpPr>
            <a:spLocks noGrp="1"/>
          </p:cNvSpPr>
          <p:nvPr>
            <p:ph type="ftr" sz="quarter" idx="11"/>
          </p:nvPr>
        </p:nvSpPr>
        <p:spPr/>
        <p:txBody>
          <a:bodyPr/>
          <a:lstStyle/>
          <a:p>
            <a:r>
              <a:rPr lang="en-US" dirty="0"/>
              <a:t>Add a footer</a:t>
            </a:r>
          </a:p>
        </p:txBody>
      </p:sp>
      <p:sp>
        <p:nvSpPr>
          <p:cNvPr id="8" name="Date Placeholder 7"/>
          <p:cNvSpPr>
            <a:spLocks noGrp="1"/>
          </p:cNvSpPr>
          <p:nvPr>
            <p:ph type="dt" sz="half" idx="10"/>
          </p:nvPr>
        </p:nvSpPr>
        <p:spPr/>
        <p:txBody>
          <a:bodyPr/>
          <a:lstStyle/>
          <a:p>
            <a:fld id="{83829175-527E-46A3-863C-1BB1F163B849}" type="datetimeFigureOut">
              <a:rPr lang="en-US" smtClean="0"/>
              <a:pPr/>
              <a:t>2/7/2023</a:t>
            </a:fld>
            <a:endParaRPr lang="en-US"/>
          </a:p>
        </p:txBody>
      </p:sp>
      <p:sp>
        <p:nvSpPr>
          <p:cNvPr id="10" name="Slide Number Placeholder 9"/>
          <p:cNvSpPr>
            <a:spLocks noGrp="1"/>
          </p:cNvSpPr>
          <p:nvPr>
            <p:ph type="sldNum" sz="quarter" idx="12"/>
          </p:nvPr>
        </p:nvSpPr>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3913643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a:t>Click to edit Master title style</a:t>
            </a:r>
            <a:endParaRPr/>
          </a:p>
        </p:txBody>
      </p:sp>
      <p:sp>
        <p:nvSpPr>
          <p:cNvPr id="5" name="Rectangle 4"/>
          <p:cNvSpPr/>
          <p:nvPr/>
        </p:nvSpPr>
        <p:spPr>
          <a:xfrm>
            <a:off x="5103812" y="457200"/>
            <a:ext cx="6629400" cy="5943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descr="An empty placeholder to add an image. Click on the placeholder and select the image that you wish to add"/>
          <p:cNvSpPr>
            <a:spLocks noGrp="1"/>
          </p:cNvSpPr>
          <p:nvPr>
            <p:ph type="pic" idx="1"/>
          </p:nvPr>
        </p:nvSpPr>
        <p:spPr>
          <a:xfrm>
            <a:off x="5484812" y="836610"/>
            <a:ext cx="5867401"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773852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2/7/2023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173316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1" y="533400"/>
            <a:ext cx="8077201" cy="5592764"/>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2/7/2023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87540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grpSp>
        <p:nvGrpSpPr>
          <p:cNvPr id="32" name="Group 31"/>
          <p:cNvGrpSpPr/>
          <p:nvPr/>
        </p:nvGrpSpPr>
        <p:grpSpPr>
          <a:xfrm>
            <a:off x="-1" y="0"/>
            <a:ext cx="12188825" cy="6858000"/>
            <a:chOff x="-1" y="0"/>
            <a:chExt cx="12188825" cy="6858000"/>
          </a:xfrm>
        </p:grpSpPr>
        <p:sp>
          <p:nvSpPr>
            <p:cNvPr id="8" name="Rectangle 8"/>
            <p:cNvSpPr>
              <a:spLocks noChangeArrowheads="1"/>
            </p:cNvSpPr>
            <p:nvPr/>
          </p:nvSpPr>
          <p:spPr bwMode="auto">
            <a:xfrm>
              <a:off x="4164514" y="6705600"/>
              <a:ext cx="8024310" cy="152400"/>
            </a:xfrm>
            <a:prstGeom prst="rect">
              <a:avLst/>
            </a:prstGeom>
            <a:gradFill rotWithShape="0">
              <a:gsLst>
                <a:gs pos="0">
                  <a:schemeClr val="accent5">
                    <a:lumMod val="20000"/>
                    <a:lumOff val="80000"/>
                  </a:schemeClr>
                </a:gs>
                <a:gs pos="100000">
                  <a:schemeClr val="accent5">
                    <a:lumMod val="75000"/>
                  </a:schemeClr>
                </a:gs>
              </a:gsLst>
              <a:lin ang="0" scaled="1"/>
            </a:gradFill>
            <a:ln w="9525">
              <a:solidFill>
                <a:schemeClr val="tx1"/>
              </a:solidFill>
              <a:miter lim="800000"/>
              <a:headEnd/>
              <a:tailEnd/>
            </a:ln>
            <a:effectLst/>
          </p:spPr>
          <p:txBody>
            <a:bodyPr wrap="none" anchor="ctr"/>
            <a:lstStyle/>
            <a:p>
              <a:pPr algn="ctr"/>
              <a:endParaRPr kumimoji="1" lang="en-US" sz="2400">
                <a:latin typeface="굴림" pitchFamily="50" charset="-127"/>
              </a:endParaRPr>
            </a:p>
          </p:txBody>
        </p:sp>
        <p:sp>
          <p:nvSpPr>
            <p:cNvPr id="9" name="Rectangle 9"/>
            <p:cNvSpPr>
              <a:spLocks noChangeArrowheads="1"/>
            </p:cNvSpPr>
            <p:nvPr/>
          </p:nvSpPr>
          <p:spPr bwMode="auto">
            <a:xfrm>
              <a:off x="11680956" y="1981200"/>
              <a:ext cx="507868" cy="4267200"/>
            </a:xfrm>
            <a:prstGeom prst="rect">
              <a:avLst/>
            </a:prstGeom>
            <a:gradFill rotWithShape="0">
              <a:gsLst>
                <a:gs pos="0">
                  <a:schemeClr val="tx2">
                    <a:lumMod val="20000"/>
                    <a:lumOff val="80000"/>
                  </a:schemeClr>
                </a:gs>
                <a:gs pos="100000">
                  <a:schemeClr val="tx2">
                    <a:lumMod val="60000"/>
                    <a:lumOff val="40000"/>
                  </a:schemeClr>
                </a:gs>
              </a:gsLst>
              <a:lin ang="5400000" scaled="1"/>
            </a:gradFill>
            <a:ln w="9525">
              <a:solidFill>
                <a:schemeClr val="tx1"/>
              </a:solidFill>
              <a:miter lim="800000"/>
              <a:headEnd/>
              <a:tailEnd/>
            </a:ln>
            <a:effectLst/>
          </p:spPr>
          <p:txBody>
            <a:bodyPr wrap="none" anchor="ctr"/>
            <a:lstStyle/>
            <a:p>
              <a:pPr algn="ctr"/>
              <a:endParaRPr kumimoji="1" lang="en-US" sz="2400">
                <a:latin typeface="굴림" pitchFamily="50" charset="-127"/>
              </a:endParaRPr>
            </a:p>
          </p:txBody>
        </p:sp>
        <p:sp>
          <p:nvSpPr>
            <p:cNvPr id="10" name="Rectangle 10"/>
            <p:cNvSpPr>
              <a:spLocks noChangeArrowheads="1"/>
            </p:cNvSpPr>
            <p:nvPr/>
          </p:nvSpPr>
          <p:spPr bwMode="auto">
            <a:xfrm>
              <a:off x="-1" y="5257800"/>
              <a:ext cx="609441" cy="152400"/>
            </a:xfrm>
            <a:prstGeom prst="rect">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1" name="Rectangle 11"/>
            <p:cNvSpPr>
              <a:spLocks noChangeArrowheads="1"/>
            </p:cNvSpPr>
            <p:nvPr/>
          </p:nvSpPr>
          <p:spPr bwMode="auto">
            <a:xfrm>
              <a:off x="-1" y="5410200"/>
              <a:ext cx="609441" cy="1447800"/>
            </a:xfrm>
            <a:prstGeom prst="rect">
              <a:avLst/>
            </a:prstGeom>
            <a:solidFill>
              <a:srgbClr val="DDDDDD"/>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2" name="Rectangle 12"/>
            <p:cNvSpPr>
              <a:spLocks noChangeArrowheads="1"/>
            </p:cNvSpPr>
            <p:nvPr/>
          </p:nvSpPr>
          <p:spPr bwMode="auto">
            <a:xfrm>
              <a:off x="11680956" y="0"/>
              <a:ext cx="507868" cy="198120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3" name="Rectangle 13"/>
            <p:cNvSpPr>
              <a:spLocks noChangeArrowheads="1"/>
            </p:cNvSpPr>
            <p:nvPr/>
          </p:nvSpPr>
          <p:spPr bwMode="auto">
            <a:xfrm>
              <a:off x="7618015" y="0"/>
              <a:ext cx="4062942" cy="304800"/>
            </a:xfrm>
            <a:prstGeom prst="rect">
              <a:avLst/>
            </a:prstGeom>
            <a:solidFill>
              <a:schemeClr val="accent1"/>
            </a:solidFill>
            <a:ln w="9525">
              <a:solidFill>
                <a:schemeClr val="accent3"/>
              </a:solidFill>
              <a:miter lim="800000"/>
              <a:headEnd/>
              <a:tailEnd/>
            </a:ln>
            <a:effectLst/>
          </p:spPr>
          <p:txBody>
            <a:bodyPr wrap="none" anchor="ctr"/>
            <a:lstStyle/>
            <a:p>
              <a:pPr algn="ctr"/>
              <a:endParaRPr kumimoji="1" lang="en-US" sz="2400">
                <a:latin typeface="굴림" pitchFamily="50" charset="-127"/>
              </a:endParaRPr>
            </a:p>
          </p:txBody>
        </p:sp>
        <p:sp>
          <p:nvSpPr>
            <p:cNvPr id="14" name="Rectangle 14"/>
            <p:cNvSpPr>
              <a:spLocks noChangeArrowheads="1"/>
            </p:cNvSpPr>
            <p:nvPr/>
          </p:nvSpPr>
          <p:spPr bwMode="auto">
            <a:xfrm>
              <a:off x="609440" y="304800"/>
              <a:ext cx="711015" cy="762000"/>
            </a:xfrm>
            <a:prstGeom prst="rect">
              <a:avLst/>
            </a:prstGeom>
            <a:solidFill>
              <a:schemeClr val="bg2">
                <a:lumMod val="50000"/>
                <a:alpha val="50000"/>
              </a:schemeClr>
            </a:solidFill>
            <a:ln w="9525">
              <a:solidFill>
                <a:schemeClr val="tx1"/>
              </a:solidFill>
              <a:miter lim="800000"/>
              <a:headEnd/>
              <a:tailEnd/>
            </a:ln>
            <a:effectLst/>
          </p:spPr>
          <p:txBody>
            <a:bodyPr wrap="none" anchor="ctr"/>
            <a:lstStyle/>
            <a:p>
              <a:pPr algn="ctr"/>
              <a:endParaRPr kumimoji="1" lang="en-US" sz="2400">
                <a:latin typeface="굴림" pitchFamily="50" charset="-127"/>
              </a:endParaRPr>
            </a:p>
          </p:txBody>
        </p:sp>
        <p:sp>
          <p:nvSpPr>
            <p:cNvPr id="15" name="Rectangle 15"/>
            <p:cNvSpPr>
              <a:spLocks noChangeArrowheads="1"/>
            </p:cNvSpPr>
            <p:nvPr/>
          </p:nvSpPr>
          <p:spPr bwMode="auto">
            <a:xfrm>
              <a:off x="-1" y="1066800"/>
              <a:ext cx="609441" cy="4191000"/>
            </a:xfrm>
            <a:prstGeom prst="rect">
              <a:avLst/>
            </a:prstGeom>
            <a:gradFill rotWithShape="0">
              <a:gsLst>
                <a:gs pos="0">
                  <a:schemeClr val="bg2">
                    <a:lumMod val="50000"/>
                  </a:schemeClr>
                </a:gs>
                <a:gs pos="100000">
                  <a:schemeClr val="bg1"/>
                </a:gs>
              </a:gsLst>
              <a:lin ang="5400000" scaled="1"/>
            </a:gradFill>
            <a:ln w="9525">
              <a:solidFill>
                <a:schemeClr val="tx1"/>
              </a:solidFill>
              <a:miter lim="800000"/>
              <a:headEnd/>
              <a:tailEnd/>
            </a:ln>
            <a:effectLst/>
          </p:spPr>
          <p:txBody>
            <a:bodyPr wrap="none" anchor="ctr"/>
            <a:lstStyle/>
            <a:p>
              <a:pPr algn="ctr"/>
              <a:endParaRPr kumimoji="1" lang="en-US" sz="2400">
                <a:latin typeface="굴림" pitchFamily="50" charset="-127"/>
              </a:endParaRPr>
            </a:p>
          </p:txBody>
        </p:sp>
        <p:sp>
          <p:nvSpPr>
            <p:cNvPr id="16" name="Rectangle 16"/>
            <p:cNvSpPr>
              <a:spLocks noChangeArrowheads="1"/>
            </p:cNvSpPr>
            <p:nvPr/>
          </p:nvSpPr>
          <p:spPr bwMode="auto">
            <a:xfrm>
              <a:off x="-1" y="304800"/>
              <a:ext cx="609441" cy="76200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7" name="Rectangle 17"/>
            <p:cNvSpPr>
              <a:spLocks noChangeArrowheads="1"/>
            </p:cNvSpPr>
            <p:nvPr/>
          </p:nvSpPr>
          <p:spPr bwMode="auto">
            <a:xfrm>
              <a:off x="-1" y="0"/>
              <a:ext cx="1320456" cy="304800"/>
            </a:xfrm>
            <a:prstGeom prst="rect">
              <a:avLst/>
            </a:prstGeom>
            <a:solidFill>
              <a:schemeClr val="accent1"/>
            </a:solidFill>
            <a:ln w="19050">
              <a:solidFill>
                <a:schemeClr val="accent1"/>
              </a:solidFill>
              <a:miter lim="800000"/>
              <a:headEnd/>
              <a:tailEnd/>
            </a:ln>
            <a:effectLst/>
          </p:spPr>
          <p:txBody>
            <a:bodyPr wrap="none" anchor="ctr"/>
            <a:lstStyle/>
            <a:p>
              <a:pPr algn="ctr"/>
              <a:endParaRPr kumimoji="1" lang="en-US" sz="2400">
                <a:latin typeface="굴림" pitchFamily="50" charset="-127"/>
              </a:endParaRPr>
            </a:p>
          </p:txBody>
        </p:sp>
        <p:sp>
          <p:nvSpPr>
            <p:cNvPr id="18" name="Rectangle 18"/>
            <p:cNvSpPr>
              <a:spLocks noChangeArrowheads="1"/>
            </p:cNvSpPr>
            <p:nvPr/>
          </p:nvSpPr>
          <p:spPr bwMode="auto">
            <a:xfrm>
              <a:off x="1320455" y="0"/>
              <a:ext cx="6297560" cy="304800"/>
            </a:xfrm>
            <a:prstGeom prst="rect">
              <a:avLst/>
            </a:prstGeom>
            <a:solidFill>
              <a:schemeClr val="bg1"/>
            </a:solidFill>
            <a:ln w="9525">
              <a:solidFill>
                <a:srgbClr val="80808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9" name="Line 19"/>
            <p:cNvSpPr>
              <a:spLocks noChangeShapeType="1"/>
            </p:cNvSpPr>
            <p:nvPr/>
          </p:nvSpPr>
          <p:spPr bwMode="auto">
            <a:xfrm flipV="1">
              <a:off x="609440" y="304800"/>
              <a:ext cx="0" cy="6553200"/>
            </a:xfrm>
            <a:prstGeom prst="line">
              <a:avLst/>
            </a:prstGeom>
            <a:noFill/>
            <a:ln w="7620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 name="Line 20"/>
            <p:cNvSpPr>
              <a:spLocks noChangeShapeType="1"/>
            </p:cNvSpPr>
            <p:nvPr/>
          </p:nvSpPr>
          <p:spPr bwMode="auto">
            <a:xfrm>
              <a:off x="609440" y="6705600"/>
              <a:ext cx="11579384" cy="0"/>
            </a:xfrm>
            <a:prstGeom prst="line">
              <a:avLst/>
            </a:prstGeom>
            <a:noFill/>
            <a:ln w="571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1" name="Line 21"/>
            <p:cNvSpPr>
              <a:spLocks noChangeShapeType="1"/>
            </p:cNvSpPr>
            <p:nvPr/>
          </p:nvSpPr>
          <p:spPr bwMode="auto">
            <a:xfrm flipV="1">
              <a:off x="11680956" y="0"/>
              <a:ext cx="0" cy="6705600"/>
            </a:xfrm>
            <a:prstGeom prst="line">
              <a:avLst/>
            </a:prstGeom>
            <a:noFill/>
            <a:ln w="571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2" name="Line 22"/>
            <p:cNvSpPr>
              <a:spLocks noChangeShapeType="1"/>
            </p:cNvSpPr>
            <p:nvPr/>
          </p:nvSpPr>
          <p:spPr bwMode="auto">
            <a:xfrm>
              <a:off x="-1" y="304800"/>
              <a:ext cx="12188825" cy="0"/>
            </a:xfrm>
            <a:prstGeom prst="line">
              <a:avLst/>
            </a:prstGeom>
            <a:noFill/>
            <a:ln w="3810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 name="Line 23"/>
            <p:cNvSpPr>
              <a:spLocks noChangeShapeType="1"/>
            </p:cNvSpPr>
            <p:nvPr/>
          </p:nvSpPr>
          <p:spPr bwMode="auto">
            <a:xfrm flipH="1">
              <a:off x="7618015" y="457200"/>
              <a:ext cx="4570809" cy="0"/>
            </a:xfrm>
            <a:prstGeom prst="line">
              <a:avLst/>
            </a:prstGeom>
            <a:noFill/>
            <a:ln w="190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 name="Line 24"/>
            <p:cNvSpPr>
              <a:spLocks noChangeShapeType="1"/>
            </p:cNvSpPr>
            <p:nvPr/>
          </p:nvSpPr>
          <p:spPr bwMode="auto">
            <a:xfrm flipV="1">
              <a:off x="7618015" y="0"/>
              <a:ext cx="0" cy="457200"/>
            </a:xfrm>
            <a:prstGeom prst="line">
              <a:avLst/>
            </a:prstGeom>
            <a:noFill/>
            <a:ln w="190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5" name="Line 25"/>
            <p:cNvSpPr>
              <a:spLocks noChangeShapeType="1"/>
            </p:cNvSpPr>
            <p:nvPr/>
          </p:nvSpPr>
          <p:spPr bwMode="auto">
            <a:xfrm>
              <a:off x="11680956" y="1981200"/>
              <a:ext cx="50786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6" name="Line 26"/>
            <p:cNvSpPr>
              <a:spLocks noChangeShapeType="1"/>
            </p:cNvSpPr>
            <p:nvPr/>
          </p:nvSpPr>
          <p:spPr bwMode="auto">
            <a:xfrm>
              <a:off x="1320455" y="0"/>
              <a:ext cx="0" cy="1066800"/>
            </a:xfrm>
            <a:prstGeom prst="line">
              <a:avLst/>
            </a:prstGeom>
            <a:noFill/>
            <a:ln w="190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7" name="Line 27"/>
            <p:cNvSpPr>
              <a:spLocks noChangeShapeType="1"/>
            </p:cNvSpPr>
            <p:nvPr/>
          </p:nvSpPr>
          <p:spPr bwMode="auto">
            <a:xfrm flipH="1">
              <a:off x="-1" y="1066800"/>
              <a:ext cx="1320456" cy="0"/>
            </a:xfrm>
            <a:prstGeom prst="line">
              <a:avLst/>
            </a:prstGeom>
            <a:noFill/>
            <a:ln w="28575">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 name="Line 30"/>
            <p:cNvSpPr>
              <a:spLocks noChangeShapeType="1"/>
            </p:cNvSpPr>
            <p:nvPr/>
          </p:nvSpPr>
          <p:spPr bwMode="auto">
            <a:xfrm flipH="1">
              <a:off x="-1" y="5257800"/>
              <a:ext cx="609441" cy="0"/>
            </a:xfrm>
            <a:prstGeom prst="line">
              <a:avLst/>
            </a:prstGeom>
            <a:noFill/>
            <a:ln w="28575">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1" name="Line 31"/>
            <p:cNvSpPr>
              <a:spLocks noChangeShapeType="1"/>
            </p:cNvSpPr>
            <p:nvPr/>
          </p:nvSpPr>
          <p:spPr bwMode="auto">
            <a:xfrm flipH="1">
              <a:off x="-1" y="5410200"/>
              <a:ext cx="609441" cy="0"/>
            </a:xfrm>
            <a:prstGeom prst="line">
              <a:avLst/>
            </a:prstGeom>
            <a:noFill/>
            <a:ln w="28575">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2" name="Title Placeholder 1"/>
          <p:cNvSpPr>
            <a:spLocks noGrp="1"/>
          </p:cNvSpPr>
          <p:nvPr>
            <p:ph type="title"/>
          </p:nvPr>
        </p:nvSpPr>
        <p:spPr>
          <a:xfrm>
            <a:off x="1522414" y="533400"/>
            <a:ext cx="9601200" cy="1143000"/>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522414" y="1828800"/>
            <a:ext cx="9601200" cy="4191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17950" y="6172200"/>
            <a:ext cx="6862462" cy="273049"/>
          </a:xfrm>
          <a:prstGeom prst="rect">
            <a:avLst/>
          </a:prstGeom>
        </p:spPr>
        <p:txBody>
          <a:bodyPr vert="horz" lIns="91440" tIns="45720" rIns="91440" bIns="45720" rtlCol="0" anchor="ctr"/>
          <a:lstStyle>
            <a:lvl1pPr algn="l">
              <a:defRPr sz="110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609012" y="6172200"/>
            <a:ext cx="1320059"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2/7/2023</a:t>
            </a:fld>
            <a:endParaRPr lang="en-US"/>
          </a:p>
        </p:txBody>
      </p:sp>
      <p:sp>
        <p:nvSpPr>
          <p:cNvPr id="6" name="Slide Number Placeholder 5"/>
          <p:cNvSpPr>
            <a:spLocks noGrp="1"/>
          </p:cNvSpPr>
          <p:nvPr>
            <p:ph type="sldNum" sz="quarter" idx="4"/>
          </p:nvPr>
        </p:nvSpPr>
        <p:spPr>
          <a:xfrm>
            <a:off x="10133012" y="6172200"/>
            <a:ext cx="990601"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7745226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3838" indent="-223838" algn="l" defTabSz="914400" rtl="0" eaLnBrk="1" latinLnBrk="0" hangingPunct="1">
        <a:lnSpc>
          <a:spcPct val="90000"/>
        </a:lnSpc>
        <a:spcBef>
          <a:spcPts val="1800"/>
        </a:spcBef>
        <a:buClr>
          <a:schemeClr val="accent2"/>
        </a:buClr>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Clr>
          <a:schemeClr val="accent2"/>
        </a:buClr>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Clr>
          <a:schemeClr val="accent2"/>
        </a:buClr>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Clr>
          <a:schemeClr val="accent2"/>
        </a:buClr>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Clr>
          <a:schemeClr val="accent2"/>
        </a:buClr>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ytimes.com/2019/03/16/travel/hotel-review-the-st-regis-toronto.html" TargetMode="External"/><Relationship Id="rId2" Type="http://schemas.openxmlformats.org/officeDocument/2006/relationships/hyperlink" Target="https://www.huffpost.com/entry/50-important-customer-exp_b_8295772" TargetMode="External"/><Relationship Id="rId1" Type="http://schemas.openxmlformats.org/officeDocument/2006/relationships/slideLayout" Target="../slideLayouts/slideLayout7.xml"/><Relationship Id="rId4" Type="http://schemas.openxmlformats.org/officeDocument/2006/relationships/hyperlink" Target="https://www.marriott.com/en-us/hotels/bomxr-the-st-regis-mumbai/photo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st-regis.marriott.com/culture/history-heritage/" TargetMode="External"/><Relationship Id="rId2" Type="http://schemas.openxmlformats.org/officeDocument/2006/relationships/hyperlink" Target="https://customerthink.com/new-study-on-customer-support-80-consumers-want-better-service/" TargetMode="External"/><Relationship Id="rId1" Type="http://schemas.openxmlformats.org/officeDocument/2006/relationships/slideLayout" Target="../slideLayouts/slideLayout7.xml"/><Relationship Id="rId4" Type="http://schemas.openxmlformats.org/officeDocument/2006/relationships/hyperlink" Target="https://st-regis.marriott.com/culture/butler-service/"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90100" y="1392703"/>
            <a:ext cx="3808624" cy="1159768"/>
          </a:xfrm>
        </p:spPr>
        <p:txBody>
          <a:bodyPr/>
          <a:lstStyle/>
          <a:p>
            <a:pPr algn="ctr"/>
            <a:r>
              <a:rPr lang="en-US" b="1" dirty="0">
                <a:latin typeface="French Script MT" panose="03020402040607040605" pitchFamily="66" charset="0"/>
              </a:rPr>
              <a:t>St. Regis</a:t>
            </a:r>
          </a:p>
        </p:txBody>
      </p:sp>
      <p:sp>
        <p:nvSpPr>
          <p:cNvPr id="3" name="Subtitle 2"/>
          <p:cNvSpPr>
            <a:spLocks noGrp="1"/>
          </p:cNvSpPr>
          <p:nvPr>
            <p:ph type="subTitle" idx="1"/>
          </p:nvPr>
        </p:nvSpPr>
        <p:spPr>
          <a:xfrm>
            <a:off x="2133972" y="5634236"/>
            <a:ext cx="8229600" cy="864096"/>
          </a:xfrm>
        </p:spPr>
        <p:txBody>
          <a:bodyPr>
            <a:normAutofit fontScale="85000" lnSpcReduction="20000"/>
          </a:bodyPr>
          <a:lstStyle/>
          <a:p>
            <a:pPr algn="just">
              <a:lnSpc>
                <a:spcPct val="150000"/>
              </a:lnSpc>
            </a:pPr>
            <a:r>
              <a:rPr lang="en-US" b="1" dirty="0"/>
              <a:t>Student Name : Iulian </a:t>
            </a:r>
            <a:r>
              <a:rPr lang="en-US" b="1" dirty="0" err="1"/>
              <a:t>Gheorge</a:t>
            </a:r>
            <a:r>
              <a:rPr lang="en-US" b="1" dirty="0"/>
              <a:t> Popa</a:t>
            </a:r>
          </a:p>
          <a:p>
            <a:pPr algn="just">
              <a:lnSpc>
                <a:spcPct val="150000"/>
              </a:lnSpc>
            </a:pPr>
            <a:r>
              <a:rPr lang="en-US" b="1" dirty="0"/>
              <a:t>ID		: 2118661</a:t>
            </a:r>
          </a:p>
        </p:txBody>
      </p:sp>
      <p:pic>
        <p:nvPicPr>
          <p:cNvPr id="1026" name="Picture 2" descr="Historic NYC Hotel | The St. Regis New York"/>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94412" y="2427797"/>
            <a:ext cx="5400000" cy="3037500"/>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pic>
        <p:nvPicPr>
          <p:cNvPr id="4" name="Picture 3" descr="Press Releases 2020 | University of Wales Trinity Saint David">
            <a:extLst>
              <a:ext uri="{FF2B5EF4-FFF2-40B4-BE49-F238E27FC236}">
                <a16:creationId xmlns:a16="http://schemas.microsoft.com/office/drawing/2014/main" id="{30182B41-8AB3-DC65-2CF0-3C714FC2000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398668" y="726268"/>
            <a:ext cx="3103594" cy="1029245"/>
          </a:xfrm>
          <a:prstGeom prst="rect">
            <a:avLst/>
          </a:prstGeom>
          <a:noFill/>
          <a:ln>
            <a:noFill/>
          </a:ln>
        </p:spPr>
      </p:pic>
      <p:sp>
        <p:nvSpPr>
          <p:cNvPr id="6" name="TextBox 5">
            <a:extLst>
              <a:ext uri="{FF2B5EF4-FFF2-40B4-BE49-F238E27FC236}">
                <a16:creationId xmlns:a16="http://schemas.microsoft.com/office/drawing/2014/main" id="{A5A603E9-E444-72EB-0C79-5764B3991873}"/>
              </a:ext>
            </a:extLst>
          </p:cNvPr>
          <p:cNvSpPr txBox="1"/>
          <p:nvPr/>
        </p:nvSpPr>
        <p:spPr>
          <a:xfrm>
            <a:off x="3366496" y="763351"/>
            <a:ext cx="4888156" cy="369332"/>
          </a:xfrm>
          <a:prstGeom prst="rect">
            <a:avLst/>
          </a:prstGeom>
          <a:noFill/>
          <a:ln>
            <a:solidFill>
              <a:schemeClr val="bg2"/>
            </a:solidFill>
          </a:ln>
        </p:spPr>
        <p:txBody>
          <a:bodyPr wrap="square">
            <a:spAutoFit/>
          </a:bodyPr>
          <a:lstStyle/>
          <a:p>
            <a:r>
              <a:rPr lang="en-US" b="1" dirty="0"/>
              <a:t>Food and Beverage Operations BMIH4002</a:t>
            </a:r>
            <a:endParaRPr lang="en-PK" b="1" dirty="0"/>
          </a:p>
        </p:txBody>
      </p:sp>
    </p:spTree>
    <p:extLst>
      <p:ext uri="{BB962C8B-B14F-4D97-AF65-F5344CB8AC3E}">
        <p14:creationId xmlns:p14="http://schemas.microsoft.com/office/powerpoint/2010/main" val="29672666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9A99F17F-196F-49EB-B1FC-A0AFA4381E3E}"/>
              </a:ext>
            </a:extLst>
          </p:cNvPr>
          <p:cNvGraphicFramePr>
            <a:graphicFrameLocks noGrp="1"/>
          </p:cNvGraphicFramePr>
          <p:nvPr>
            <p:extLst>
              <p:ext uri="{D42A27DB-BD31-4B8C-83A1-F6EECF244321}">
                <p14:modId xmlns:p14="http://schemas.microsoft.com/office/powerpoint/2010/main" val="1722754697"/>
              </p:ext>
            </p:extLst>
          </p:nvPr>
        </p:nvGraphicFramePr>
        <p:xfrm>
          <a:off x="2277987" y="1772816"/>
          <a:ext cx="8128000" cy="4450080"/>
        </p:xfrm>
        <a:graphic>
          <a:graphicData uri="http://schemas.openxmlformats.org/drawingml/2006/table">
            <a:tbl>
              <a:tblPr firstRow="1" bandRow="1">
                <a:tableStyleId>{5C22544A-7EE6-4342-B048-85BDC9FD1C3A}</a:tableStyleId>
              </a:tblPr>
              <a:tblGrid>
                <a:gridCol w="1930400">
                  <a:extLst>
                    <a:ext uri="{9D8B030D-6E8A-4147-A177-3AD203B41FA5}">
                      <a16:colId xmlns:a16="http://schemas.microsoft.com/office/drawing/2014/main" val="2300848704"/>
                    </a:ext>
                  </a:extLst>
                </a:gridCol>
                <a:gridCol w="6197600">
                  <a:extLst>
                    <a:ext uri="{9D8B030D-6E8A-4147-A177-3AD203B41FA5}">
                      <a16:colId xmlns:a16="http://schemas.microsoft.com/office/drawing/2014/main" val="4018441410"/>
                    </a:ext>
                  </a:extLst>
                </a:gridCol>
              </a:tblGrid>
              <a:tr h="370840">
                <a:tc>
                  <a:txBody>
                    <a:bodyPr/>
                    <a:lstStyle/>
                    <a:p>
                      <a:pPr algn="ctr"/>
                      <a:r>
                        <a:rPr lang="en-US" dirty="0"/>
                        <a:t>Slide No.</a:t>
                      </a:r>
                    </a:p>
                  </a:txBody>
                  <a:tcPr anchor="ctr"/>
                </a:tc>
                <a:tc>
                  <a:txBody>
                    <a:bodyPr/>
                    <a:lstStyle/>
                    <a:p>
                      <a:pPr algn="ctr"/>
                      <a:r>
                        <a:rPr lang="en-US" dirty="0"/>
                        <a:t>Section</a:t>
                      </a:r>
                    </a:p>
                  </a:txBody>
                  <a:tcPr anchor="ctr"/>
                </a:tc>
                <a:extLst>
                  <a:ext uri="{0D108BD9-81ED-4DB2-BD59-A6C34878D82A}">
                    <a16:rowId xmlns:a16="http://schemas.microsoft.com/office/drawing/2014/main" val="2094815513"/>
                  </a:ext>
                </a:extLst>
              </a:tr>
              <a:tr h="370840">
                <a:tc>
                  <a:txBody>
                    <a:bodyPr/>
                    <a:lstStyle/>
                    <a:p>
                      <a:pPr algn="ctr"/>
                      <a:r>
                        <a:rPr lang="en-US" dirty="0"/>
                        <a:t>3</a:t>
                      </a:r>
                    </a:p>
                  </a:txBody>
                  <a:tcPr anchor="ctr"/>
                </a:tc>
                <a:tc>
                  <a:txBody>
                    <a:bodyPr/>
                    <a:lstStyle/>
                    <a:p>
                      <a:pPr algn="l"/>
                      <a:r>
                        <a:rPr lang="en-US" dirty="0"/>
                        <a:t>Introduction</a:t>
                      </a:r>
                    </a:p>
                  </a:txBody>
                  <a:tcPr anchor="ctr"/>
                </a:tc>
                <a:extLst>
                  <a:ext uri="{0D108BD9-81ED-4DB2-BD59-A6C34878D82A}">
                    <a16:rowId xmlns:a16="http://schemas.microsoft.com/office/drawing/2014/main" val="663728951"/>
                  </a:ext>
                </a:extLst>
              </a:tr>
              <a:tr h="370840">
                <a:tc>
                  <a:txBody>
                    <a:bodyPr/>
                    <a:lstStyle/>
                    <a:p>
                      <a:pPr algn="ctr"/>
                      <a:r>
                        <a:rPr lang="en-US" dirty="0"/>
                        <a:t>4</a:t>
                      </a:r>
                    </a:p>
                  </a:txBody>
                  <a:tcPr anchor="ctr"/>
                </a:tc>
                <a:tc>
                  <a:txBody>
                    <a:bodyPr/>
                    <a:lstStyle/>
                    <a:p>
                      <a:pPr algn="l"/>
                      <a:r>
                        <a:rPr lang="en-US" dirty="0"/>
                        <a:t>Overview of the Hotel Brand</a:t>
                      </a:r>
                    </a:p>
                  </a:txBody>
                  <a:tcPr anchor="ctr"/>
                </a:tc>
                <a:extLst>
                  <a:ext uri="{0D108BD9-81ED-4DB2-BD59-A6C34878D82A}">
                    <a16:rowId xmlns:a16="http://schemas.microsoft.com/office/drawing/2014/main" val="1387576766"/>
                  </a:ext>
                </a:extLst>
              </a:tr>
              <a:tr h="370840">
                <a:tc>
                  <a:txBody>
                    <a:bodyPr/>
                    <a:lstStyle/>
                    <a:p>
                      <a:pPr algn="ctr"/>
                      <a:r>
                        <a:rPr lang="en-US" dirty="0"/>
                        <a:t>5</a:t>
                      </a:r>
                    </a:p>
                  </a:txBody>
                  <a:tcPr anchor="ctr"/>
                </a:tc>
                <a:tc>
                  <a:txBody>
                    <a:bodyPr/>
                    <a:lstStyle/>
                    <a:p>
                      <a:pPr algn="l"/>
                      <a:r>
                        <a:rPr lang="en-US" dirty="0"/>
                        <a:t>Main Consumers</a:t>
                      </a:r>
                    </a:p>
                  </a:txBody>
                  <a:tcPr anchor="ctr"/>
                </a:tc>
                <a:extLst>
                  <a:ext uri="{0D108BD9-81ED-4DB2-BD59-A6C34878D82A}">
                    <a16:rowId xmlns:a16="http://schemas.microsoft.com/office/drawing/2014/main" val="3142866914"/>
                  </a:ext>
                </a:extLst>
              </a:tr>
              <a:tr h="370840">
                <a:tc>
                  <a:txBody>
                    <a:bodyPr/>
                    <a:lstStyle/>
                    <a:p>
                      <a:pPr algn="ctr"/>
                      <a:r>
                        <a:rPr lang="en-US" dirty="0"/>
                        <a:t>6</a:t>
                      </a:r>
                    </a:p>
                  </a:txBody>
                  <a:tcPr anchor="ctr"/>
                </a:tc>
                <a:tc>
                  <a:txBody>
                    <a:bodyPr/>
                    <a:lstStyle/>
                    <a:p>
                      <a:pPr algn="l"/>
                      <a:r>
                        <a:rPr lang="en-US" dirty="0"/>
                        <a:t>Nature and Scope of Guest Services and Facilities</a:t>
                      </a:r>
                    </a:p>
                  </a:txBody>
                  <a:tcPr anchor="ctr"/>
                </a:tc>
                <a:extLst>
                  <a:ext uri="{0D108BD9-81ED-4DB2-BD59-A6C34878D82A}">
                    <a16:rowId xmlns:a16="http://schemas.microsoft.com/office/drawing/2014/main" val="1092746664"/>
                  </a:ext>
                </a:extLst>
              </a:tr>
              <a:tr h="370840">
                <a:tc>
                  <a:txBody>
                    <a:bodyPr/>
                    <a:lstStyle/>
                    <a:p>
                      <a:pPr algn="ctr"/>
                      <a:r>
                        <a:rPr lang="en-US" dirty="0"/>
                        <a:t>7</a:t>
                      </a:r>
                    </a:p>
                  </a:txBody>
                  <a:tcPr anchor="ctr"/>
                </a:tc>
                <a:tc>
                  <a:txBody>
                    <a:bodyPr/>
                    <a:lstStyle/>
                    <a:p>
                      <a:pPr algn="l"/>
                      <a:r>
                        <a:rPr lang="en-US" dirty="0"/>
                        <a:t>Role of Guest Services and Facilities</a:t>
                      </a:r>
                    </a:p>
                  </a:txBody>
                  <a:tcPr anchor="ctr"/>
                </a:tc>
                <a:extLst>
                  <a:ext uri="{0D108BD9-81ED-4DB2-BD59-A6C34878D82A}">
                    <a16:rowId xmlns:a16="http://schemas.microsoft.com/office/drawing/2014/main" val="3005480820"/>
                  </a:ext>
                </a:extLst>
              </a:tr>
              <a:tr h="370840">
                <a:tc>
                  <a:txBody>
                    <a:bodyPr/>
                    <a:lstStyle/>
                    <a:p>
                      <a:pPr algn="ctr"/>
                      <a:r>
                        <a:rPr lang="en-US" dirty="0"/>
                        <a:t>8</a:t>
                      </a:r>
                    </a:p>
                  </a:txBody>
                  <a:tcPr anchor="ctr"/>
                </a:tc>
                <a:tc>
                  <a:txBody>
                    <a:bodyPr/>
                    <a:lstStyle/>
                    <a:p>
                      <a:pPr algn="l"/>
                      <a:r>
                        <a:rPr lang="en-US" dirty="0"/>
                        <a:t>General Role of Guest Services and Facilities</a:t>
                      </a:r>
                    </a:p>
                  </a:txBody>
                  <a:tcPr anchor="ctr"/>
                </a:tc>
                <a:extLst>
                  <a:ext uri="{0D108BD9-81ED-4DB2-BD59-A6C34878D82A}">
                    <a16:rowId xmlns:a16="http://schemas.microsoft.com/office/drawing/2014/main" val="3418713778"/>
                  </a:ext>
                </a:extLst>
              </a:tr>
              <a:tr h="370840">
                <a:tc>
                  <a:txBody>
                    <a:bodyPr/>
                    <a:lstStyle/>
                    <a:p>
                      <a:pPr algn="ctr"/>
                      <a:r>
                        <a:rPr lang="en-US" dirty="0"/>
                        <a:t>9</a:t>
                      </a:r>
                    </a:p>
                  </a:txBody>
                  <a:tcPr anchor="ctr"/>
                </a:tc>
                <a:tc>
                  <a:txBody>
                    <a:bodyPr/>
                    <a:lstStyle/>
                    <a:p>
                      <a:pPr algn="l"/>
                      <a:r>
                        <a:rPr lang="en-US" dirty="0"/>
                        <a:t>General Role of Guest Services and Facilities</a:t>
                      </a:r>
                    </a:p>
                  </a:txBody>
                  <a:tcPr anchor="ctr"/>
                </a:tc>
                <a:extLst>
                  <a:ext uri="{0D108BD9-81ED-4DB2-BD59-A6C34878D82A}">
                    <a16:rowId xmlns:a16="http://schemas.microsoft.com/office/drawing/2014/main" val="3975450905"/>
                  </a:ext>
                </a:extLst>
              </a:tr>
              <a:tr h="370840">
                <a:tc>
                  <a:txBody>
                    <a:bodyPr/>
                    <a:lstStyle/>
                    <a:p>
                      <a:pPr algn="ctr"/>
                      <a:r>
                        <a:rPr lang="en-US" dirty="0"/>
                        <a:t>10</a:t>
                      </a:r>
                    </a:p>
                  </a:txBody>
                  <a:tcPr anchor="ctr"/>
                </a:tc>
                <a:tc>
                  <a:txBody>
                    <a:bodyPr/>
                    <a:lstStyle/>
                    <a:p>
                      <a:pPr algn="l"/>
                      <a:r>
                        <a:rPr lang="en-US" dirty="0"/>
                        <a:t>Importance of Hospitality</a:t>
                      </a:r>
                    </a:p>
                  </a:txBody>
                  <a:tcPr anchor="ctr"/>
                </a:tc>
                <a:extLst>
                  <a:ext uri="{0D108BD9-81ED-4DB2-BD59-A6C34878D82A}">
                    <a16:rowId xmlns:a16="http://schemas.microsoft.com/office/drawing/2014/main" val="2208645772"/>
                  </a:ext>
                </a:extLst>
              </a:tr>
              <a:tr h="370840">
                <a:tc>
                  <a:txBody>
                    <a:bodyPr/>
                    <a:lstStyle/>
                    <a:p>
                      <a:pPr algn="ctr"/>
                      <a:r>
                        <a:rPr lang="en-US" dirty="0"/>
                        <a:t>11</a:t>
                      </a:r>
                    </a:p>
                  </a:txBody>
                  <a:tcPr anchor="ctr"/>
                </a:tc>
                <a:tc>
                  <a:txBody>
                    <a:bodyPr/>
                    <a:lstStyle/>
                    <a:p>
                      <a:pPr algn="l"/>
                      <a:r>
                        <a:rPr lang="en-US" dirty="0"/>
                        <a:t>Meet/Expect Expectations</a:t>
                      </a:r>
                    </a:p>
                  </a:txBody>
                  <a:tcPr anchor="ctr"/>
                </a:tc>
                <a:extLst>
                  <a:ext uri="{0D108BD9-81ED-4DB2-BD59-A6C34878D82A}">
                    <a16:rowId xmlns:a16="http://schemas.microsoft.com/office/drawing/2014/main" val="825292352"/>
                  </a:ext>
                </a:extLst>
              </a:tr>
              <a:tr h="370840">
                <a:tc>
                  <a:txBody>
                    <a:bodyPr/>
                    <a:lstStyle/>
                    <a:p>
                      <a:pPr algn="ctr"/>
                      <a:r>
                        <a:rPr lang="en-US" dirty="0"/>
                        <a:t>12</a:t>
                      </a:r>
                    </a:p>
                  </a:txBody>
                  <a:tcPr anchor="ctr"/>
                </a:tc>
                <a:tc>
                  <a:txBody>
                    <a:bodyPr/>
                    <a:lstStyle/>
                    <a:p>
                      <a:pPr algn="l"/>
                      <a:r>
                        <a:rPr lang="en-US" dirty="0"/>
                        <a:t>Conclusion</a:t>
                      </a:r>
                    </a:p>
                  </a:txBody>
                  <a:tcPr anchor="ctr"/>
                </a:tc>
                <a:extLst>
                  <a:ext uri="{0D108BD9-81ED-4DB2-BD59-A6C34878D82A}">
                    <a16:rowId xmlns:a16="http://schemas.microsoft.com/office/drawing/2014/main" val="2214158719"/>
                  </a:ext>
                </a:extLst>
              </a:tr>
              <a:tr h="370840">
                <a:tc>
                  <a:txBody>
                    <a:bodyPr/>
                    <a:lstStyle/>
                    <a:p>
                      <a:pPr algn="ctr"/>
                      <a:r>
                        <a:rPr lang="en-US" dirty="0"/>
                        <a:t>13 &amp; 14</a:t>
                      </a:r>
                    </a:p>
                  </a:txBody>
                  <a:tcPr anchor="ctr"/>
                </a:tc>
                <a:tc>
                  <a:txBody>
                    <a:bodyPr/>
                    <a:lstStyle/>
                    <a:p>
                      <a:pPr algn="l"/>
                      <a:r>
                        <a:rPr lang="en-US" dirty="0"/>
                        <a:t>References</a:t>
                      </a:r>
                    </a:p>
                  </a:txBody>
                  <a:tcPr anchor="ctr"/>
                </a:tc>
                <a:extLst>
                  <a:ext uri="{0D108BD9-81ED-4DB2-BD59-A6C34878D82A}">
                    <a16:rowId xmlns:a16="http://schemas.microsoft.com/office/drawing/2014/main" val="3076023272"/>
                  </a:ext>
                </a:extLst>
              </a:tr>
            </a:tbl>
          </a:graphicData>
        </a:graphic>
      </p:graphicFrame>
      <p:sp>
        <p:nvSpPr>
          <p:cNvPr id="3" name="Rectangle 2">
            <a:extLst>
              <a:ext uri="{FF2B5EF4-FFF2-40B4-BE49-F238E27FC236}">
                <a16:creationId xmlns:a16="http://schemas.microsoft.com/office/drawing/2014/main" id="{84C840B7-7D76-4071-884F-FDE20D5745ED}"/>
              </a:ext>
            </a:extLst>
          </p:cNvPr>
          <p:cNvSpPr/>
          <p:nvPr/>
        </p:nvSpPr>
        <p:spPr>
          <a:xfrm>
            <a:off x="4620170" y="548680"/>
            <a:ext cx="3443635" cy="646331"/>
          </a:xfrm>
          <a:prstGeom prst="rect">
            <a:avLst/>
          </a:prstGeom>
          <a:noFill/>
        </p:spPr>
        <p:txBody>
          <a:bodyPr wrap="none" lIns="91440" tIns="45720" rIns="91440" bIns="45720">
            <a:spAutoFit/>
          </a:bodyPr>
          <a:lstStyle/>
          <a:p>
            <a:pPr algn="ctr"/>
            <a:r>
              <a:rPr lang="en-US" sz="3600" b="0" cap="none" spc="0" dirty="0">
                <a:ln w="0"/>
                <a:solidFill>
                  <a:schemeClr val="tx1"/>
                </a:solidFill>
                <a:effectLst>
                  <a:outerShdw blurRad="38100" dist="19050" dir="2700000" algn="tl" rotWithShape="0">
                    <a:schemeClr val="dk1">
                      <a:alpha val="40000"/>
                    </a:schemeClr>
                  </a:outerShdw>
                </a:effectLst>
              </a:rPr>
              <a:t>Table of Contents</a:t>
            </a:r>
          </a:p>
        </p:txBody>
      </p:sp>
    </p:spTree>
    <p:extLst>
      <p:ext uri="{BB962C8B-B14F-4D97-AF65-F5344CB8AC3E}">
        <p14:creationId xmlns:p14="http://schemas.microsoft.com/office/powerpoint/2010/main" val="16913706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Introduction</a:t>
            </a:r>
          </a:p>
        </p:txBody>
      </p:sp>
      <p:sp>
        <p:nvSpPr>
          <p:cNvPr id="14" name="Content Placeholder 13"/>
          <p:cNvSpPr>
            <a:spLocks noGrp="1"/>
          </p:cNvSpPr>
          <p:nvPr>
            <p:ph idx="1"/>
          </p:nvPr>
        </p:nvSpPr>
        <p:spPr>
          <a:xfrm>
            <a:off x="1522414" y="2164905"/>
            <a:ext cx="9601200" cy="4191000"/>
          </a:xfrm>
        </p:spPr>
        <p:txBody>
          <a:bodyPr/>
          <a:lstStyle/>
          <a:p>
            <a:pPr lvl="0"/>
            <a:r>
              <a:rPr lang="en-US" dirty="0"/>
              <a:t>Hospitality industry is known for its customer-centric strategies.</a:t>
            </a:r>
          </a:p>
          <a:p>
            <a:pPr lvl="0"/>
            <a:r>
              <a:rPr lang="en-US" dirty="0"/>
              <a:t>The focus on guests is a prime aspect of the industry.</a:t>
            </a:r>
          </a:p>
          <a:p>
            <a:pPr lvl="0"/>
            <a:r>
              <a:rPr lang="en-US" dirty="0"/>
              <a:t>The hotel industry needs to value the consumers to put the best foot forward (</a:t>
            </a:r>
            <a:r>
              <a:rPr lang="en-US" dirty="0" err="1"/>
              <a:t>Mercan</a:t>
            </a:r>
            <a:r>
              <a:rPr lang="en-US" dirty="0"/>
              <a:t> </a:t>
            </a:r>
            <a:r>
              <a:rPr lang="en-US" i="1" dirty="0"/>
              <a:t>et al.,</a:t>
            </a:r>
            <a:r>
              <a:rPr lang="en-US" dirty="0"/>
              <a:t> 2021).</a:t>
            </a:r>
          </a:p>
          <a:p>
            <a:pPr lvl="0"/>
            <a:r>
              <a:rPr lang="en-US" dirty="0"/>
              <a:t>The presentation aims to investigate St. Regis Hotel.</a:t>
            </a:r>
          </a:p>
          <a:p>
            <a:pPr lvl="0"/>
            <a:r>
              <a:rPr lang="en-US" dirty="0"/>
              <a:t>The guest services and the main consumers of the brand will be evaluated. </a:t>
            </a:r>
          </a:p>
        </p:txBody>
      </p:sp>
    </p:spTree>
    <p:extLst>
      <p:ext uri="{BB962C8B-B14F-4D97-AF65-F5344CB8AC3E}">
        <p14:creationId xmlns:p14="http://schemas.microsoft.com/office/powerpoint/2010/main" val="6859963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Overview of the Hotel Brand</a:t>
            </a:r>
          </a:p>
        </p:txBody>
      </p:sp>
      <p:sp>
        <p:nvSpPr>
          <p:cNvPr id="14" name="Content Placeholder 13"/>
          <p:cNvSpPr>
            <a:spLocks noGrp="1"/>
          </p:cNvSpPr>
          <p:nvPr>
            <p:ph idx="1"/>
          </p:nvPr>
        </p:nvSpPr>
        <p:spPr>
          <a:xfrm>
            <a:off x="981844" y="2133600"/>
            <a:ext cx="7344816" cy="4191000"/>
          </a:xfrm>
        </p:spPr>
        <p:txBody>
          <a:bodyPr>
            <a:normAutofit fontScale="92500" lnSpcReduction="20000"/>
          </a:bodyPr>
          <a:lstStyle/>
          <a:p>
            <a:pPr lvl="0" algn="just"/>
            <a:r>
              <a:rPr lang="en-US" dirty="0"/>
              <a:t>The hotel was built and established by John Jacob in 1904.</a:t>
            </a:r>
          </a:p>
          <a:p>
            <a:pPr lvl="0" algn="just"/>
            <a:r>
              <a:rPr lang="en-US" dirty="0"/>
              <a:t>At that time, it served as a hotel with technological advances.</a:t>
            </a:r>
          </a:p>
          <a:p>
            <a:pPr lvl="0" algn="just"/>
            <a:r>
              <a:rPr lang="en-US" dirty="0"/>
              <a:t>This is because of the availability of telephone service in each room.</a:t>
            </a:r>
          </a:p>
          <a:p>
            <a:pPr lvl="0" algn="just"/>
            <a:r>
              <a:rPr lang="en-US" dirty="0"/>
              <a:t>Today, the hotel personifies the vision and elegance of John Jacob.</a:t>
            </a:r>
          </a:p>
          <a:p>
            <a:pPr lvl="0" algn="just"/>
            <a:r>
              <a:rPr lang="en-US" dirty="0"/>
              <a:t>Each room is made with exquisite details and is designed with lavish amenities.</a:t>
            </a:r>
          </a:p>
          <a:p>
            <a:pPr lvl="0" algn="just"/>
            <a:r>
              <a:rPr lang="en-US" dirty="0"/>
              <a:t>Overall, the brand comprises more than 40 hotels and resorts globally (St. Regis 2023).</a:t>
            </a:r>
          </a:p>
          <a:p>
            <a:pPr lvl="0" algn="just"/>
            <a:r>
              <a:rPr lang="en-US" dirty="0"/>
              <a:t>To move ahead, the brand holds a strong commitment to service innovation.</a:t>
            </a:r>
          </a:p>
        </p:txBody>
      </p:sp>
      <p:pic>
        <p:nvPicPr>
          <p:cNvPr id="3" name="Picture 2">
            <a:extLst>
              <a:ext uri="{FF2B5EF4-FFF2-40B4-BE49-F238E27FC236}">
                <a16:creationId xmlns:a16="http://schemas.microsoft.com/office/drawing/2014/main" id="{068F1436-8F71-4409-80DD-3D8DDE967B3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86700" y="3284752"/>
            <a:ext cx="2818949" cy="1888696"/>
          </a:xfrm>
          <a:prstGeom prst="rect">
            <a:avLst/>
          </a:prstGeom>
        </p:spPr>
      </p:pic>
    </p:spTree>
    <p:extLst>
      <p:ext uri="{BB962C8B-B14F-4D97-AF65-F5344CB8AC3E}">
        <p14:creationId xmlns:p14="http://schemas.microsoft.com/office/powerpoint/2010/main" val="27503904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Main Consumers</a:t>
            </a:r>
          </a:p>
        </p:txBody>
      </p:sp>
      <p:sp>
        <p:nvSpPr>
          <p:cNvPr id="14" name="Content Placeholder 13"/>
          <p:cNvSpPr>
            <a:spLocks noGrp="1"/>
          </p:cNvSpPr>
          <p:nvPr>
            <p:ph idx="1"/>
          </p:nvPr>
        </p:nvSpPr>
        <p:spPr/>
        <p:txBody>
          <a:bodyPr>
            <a:normAutofit/>
          </a:bodyPr>
          <a:lstStyle/>
          <a:p>
            <a:pPr lvl="0"/>
            <a:r>
              <a:rPr lang="en-US" dirty="0"/>
              <a:t>The hospitality industry needs to focus on the right set of consumers to target them effectively.</a:t>
            </a:r>
          </a:p>
          <a:p>
            <a:pPr lvl="0"/>
            <a:r>
              <a:rPr lang="en-US" dirty="0"/>
              <a:t>For St. Regis Hotel, luxury </a:t>
            </a:r>
            <a:r>
              <a:rPr lang="en-US" dirty="0" err="1"/>
              <a:t>travellers</a:t>
            </a:r>
            <a:r>
              <a:rPr lang="en-US" dirty="0"/>
              <a:t> are the main consumers.</a:t>
            </a:r>
          </a:p>
          <a:p>
            <a:pPr lvl="0"/>
            <a:r>
              <a:rPr lang="en-US" dirty="0"/>
              <a:t>The hotel targets middle to high-income </a:t>
            </a:r>
            <a:r>
              <a:rPr lang="en-US" dirty="0" err="1"/>
              <a:t>travellers</a:t>
            </a:r>
            <a:r>
              <a:rPr lang="en-US" dirty="0"/>
              <a:t> (</a:t>
            </a:r>
            <a:r>
              <a:rPr lang="en-US" dirty="0" err="1"/>
              <a:t>Putri</a:t>
            </a:r>
            <a:r>
              <a:rPr lang="en-US" dirty="0"/>
              <a:t> </a:t>
            </a:r>
            <a:r>
              <a:rPr lang="en-US" i="1" dirty="0"/>
              <a:t>et al.,</a:t>
            </a:r>
            <a:r>
              <a:rPr lang="en-US" dirty="0"/>
              <a:t> 2021).</a:t>
            </a:r>
          </a:p>
          <a:p>
            <a:pPr lvl="0"/>
            <a:r>
              <a:rPr lang="en-US" dirty="0"/>
              <a:t>This is because these </a:t>
            </a:r>
            <a:r>
              <a:rPr lang="en-US" dirty="0" err="1"/>
              <a:t>travellers</a:t>
            </a:r>
            <a:r>
              <a:rPr lang="en-US" dirty="0"/>
              <a:t> look for peace and comfort.</a:t>
            </a:r>
          </a:p>
          <a:p>
            <a:pPr lvl="0"/>
            <a:r>
              <a:rPr lang="en-US" dirty="0"/>
              <a:t>The personalized services provided at the Hotel helps deliver a fun guest service.</a:t>
            </a:r>
          </a:p>
          <a:p>
            <a:pPr lvl="0"/>
            <a:r>
              <a:rPr lang="en-US" dirty="0"/>
              <a:t>The brand also targets travel enthusiasts, families and business </a:t>
            </a:r>
            <a:r>
              <a:rPr lang="en-US" dirty="0" err="1"/>
              <a:t>travellers</a:t>
            </a:r>
            <a:r>
              <a:rPr lang="en-US" dirty="0"/>
              <a:t>.</a:t>
            </a:r>
          </a:p>
        </p:txBody>
      </p:sp>
    </p:spTree>
    <p:extLst>
      <p:ext uri="{BB962C8B-B14F-4D97-AF65-F5344CB8AC3E}">
        <p14:creationId xmlns:p14="http://schemas.microsoft.com/office/powerpoint/2010/main" val="32410484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1226E-F53B-4DA5-ACFA-D773234A09D6}"/>
              </a:ext>
            </a:extLst>
          </p:cNvPr>
          <p:cNvSpPr>
            <a:spLocks noGrp="1"/>
          </p:cNvSpPr>
          <p:nvPr>
            <p:ph type="title"/>
          </p:nvPr>
        </p:nvSpPr>
        <p:spPr/>
        <p:txBody>
          <a:bodyPr/>
          <a:lstStyle/>
          <a:p>
            <a:r>
              <a:rPr lang="en-US" dirty="0"/>
              <a:t>Nature and Scope of Guest Services and Facilities</a:t>
            </a:r>
          </a:p>
        </p:txBody>
      </p:sp>
      <p:sp>
        <p:nvSpPr>
          <p:cNvPr id="4" name="TextBox 3">
            <a:extLst>
              <a:ext uri="{FF2B5EF4-FFF2-40B4-BE49-F238E27FC236}">
                <a16:creationId xmlns:a16="http://schemas.microsoft.com/office/drawing/2014/main" id="{AEA01E50-9910-4368-AF09-390742355FF0}"/>
              </a:ext>
            </a:extLst>
          </p:cNvPr>
          <p:cNvSpPr txBox="1"/>
          <p:nvPr/>
        </p:nvSpPr>
        <p:spPr>
          <a:xfrm>
            <a:off x="981844" y="2031381"/>
            <a:ext cx="7560840" cy="4292137"/>
          </a:xfrm>
          <a:prstGeom prst="rect">
            <a:avLst/>
          </a:prstGeom>
          <a:noFill/>
          <a:ln>
            <a:noFill/>
          </a:ln>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Guest services have a broad scope, so they are considered important.</a:t>
            </a:r>
            <a:endParaRPr lang="en-US"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Their scope includes asking for assistance from the front desk.</a:t>
            </a:r>
            <a:endParaRPr lang="en-US"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The scope includes booking rooms, room service, planning events, etc.</a:t>
            </a:r>
            <a:endParaRPr lang="en-US"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St. Regis is aware of guest services’ importance.</a:t>
            </a:r>
            <a:endParaRPr lang="en-US"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It provides butler services from the front desk (St. Regis, 2023).</a:t>
            </a:r>
            <a:endParaRPr lang="en-US"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Guest service agents allow its customers to have a splendid stay.</a:t>
            </a:r>
            <a:endParaRPr lang="en-US" dirty="0">
              <a:effectLst/>
              <a:latin typeface="+mj-lt"/>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A4936A94-8F58-49FA-805F-32EBD4B09D2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86700" y="2996952"/>
            <a:ext cx="2693621" cy="1796309"/>
          </a:xfrm>
          <a:prstGeom prst="rect">
            <a:avLst/>
          </a:prstGeom>
        </p:spPr>
      </p:pic>
      <p:sp>
        <p:nvSpPr>
          <p:cNvPr id="8" name="TextBox 7">
            <a:extLst>
              <a:ext uri="{FF2B5EF4-FFF2-40B4-BE49-F238E27FC236}">
                <a16:creationId xmlns:a16="http://schemas.microsoft.com/office/drawing/2014/main" id="{5AE56385-94CE-4025-8315-ACA691564896}"/>
              </a:ext>
            </a:extLst>
          </p:cNvPr>
          <p:cNvSpPr txBox="1"/>
          <p:nvPr/>
        </p:nvSpPr>
        <p:spPr>
          <a:xfrm>
            <a:off x="8004591" y="4940813"/>
            <a:ext cx="4057837" cy="373885"/>
          </a:xfrm>
          <a:prstGeom prst="rect">
            <a:avLst/>
          </a:prstGeom>
          <a:noFill/>
          <a:ln>
            <a:noFill/>
          </a:ln>
        </p:spPr>
        <p:txBody>
          <a:bodyPr wrap="square">
            <a:spAutoFit/>
          </a:bodyPr>
          <a:lstStyle/>
          <a:p>
            <a:pPr marL="0" marR="0" algn="ctr">
              <a:lnSpc>
                <a:spcPct val="150000"/>
              </a:lnSpc>
              <a:spcBef>
                <a:spcPts val="0"/>
              </a:spcBef>
              <a:spcAft>
                <a:spcPts val="800"/>
              </a:spcAft>
            </a:pPr>
            <a:r>
              <a:rPr lang="en-US" sz="1400" b="1" dirty="0">
                <a:effectLst/>
                <a:latin typeface="+mj-lt"/>
                <a:ea typeface="Calibri" panose="020F0502020204030204" pitchFamily="34" charset="0"/>
                <a:cs typeface="Times New Roman" panose="02020603050405020304" pitchFamily="18" charset="0"/>
              </a:rPr>
              <a:t>A St. Regis Bedroom (</a:t>
            </a:r>
            <a:r>
              <a:rPr lang="en-US" sz="1400" b="1" dirty="0" err="1">
                <a:effectLst/>
                <a:latin typeface="+mj-lt"/>
                <a:ea typeface="Calibri" panose="020F0502020204030204" pitchFamily="34" charset="0"/>
                <a:cs typeface="Times New Roman" panose="02020603050405020304" pitchFamily="18" charset="0"/>
              </a:rPr>
              <a:t>Kaminer</a:t>
            </a:r>
            <a:r>
              <a:rPr lang="en-US" sz="1400" b="1" dirty="0">
                <a:effectLst/>
                <a:latin typeface="+mj-lt"/>
                <a:ea typeface="Calibri" panose="020F0502020204030204" pitchFamily="34" charset="0"/>
                <a:cs typeface="Times New Roman" panose="02020603050405020304" pitchFamily="18" charset="0"/>
              </a:rPr>
              <a:t>, 2019)</a:t>
            </a:r>
          </a:p>
        </p:txBody>
      </p:sp>
    </p:spTree>
    <p:extLst>
      <p:ext uri="{BB962C8B-B14F-4D97-AF65-F5344CB8AC3E}">
        <p14:creationId xmlns:p14="http://schemas.microsoft.com/office/powerpoint/2010/main" val="163188679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0E440-B0C3-4DBF-A267-8DAFA4437FEB}"/>
              </a:ext>
            </a:extLst>
          </p:cNvPr>
          <p:cNvSpPr>
            <a:spLocks noGrp="1"/>
          </p:cNvSpPr>
          <p:nvPr>
            <p:ph type="title"/>
          </p:nvPr>
        </p:nvSpPr>
        <p:spPr/>
        <p:txBody>
          <a:bodyPr/>
          <a:lstStyle/>
          <a:p>
            <a:r>
              <a:rPr lang="en-US" dirty="0"/>
              <a:t>Role of Guest Services and Facilities</a:t>
            </a:r>
          </a:p>
        </p:txBody>
      </p:sp>
      <p:sp>
        <p:nvSpPr>
          <p:cNvPr id="4" name="TextBox 3">
            <a:extLst>
              <a:ext uri="{FF2B5EF4-FFF2-40B4-BE49-F238E27FC236}">
                <a16:creationId xmlns:a16="http://schemas.microsoft.com/office/drawing/2014/main" id="{84D1FD6D-082E-4D39-BC66-4D4C6EF49938}"/>
              </a:ext>
            </a:extLst>
          </p:cNvPr>
          <p:cNvSpPr txBox="1"/>
          <p:nvPr/>
        </p:nvSpPr>
        <p:spPr>
          <a:xfrm>
            <a:off x="1197869" y="1916832"/>
            <a:ext cx="6408712" cy="4599144"/>
          </a:xfrm>
          <a:prstGeom prst="rect">
            <a:avLst/>
          </a:prstGeom>
          <a:noFill/>
          <a:ln>
            <a:noFill/>
          </a:ln>
        </p:spPr>
        <p:txBody>
          <a:bodyPr wrap="square">
            <a:spAutoFit/>
          </a:bodyPr>
          <a:lstStyle/>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Guest services play a significant role.</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They involve providing customers with accurate hotel information, excellent services, and a courteous attitude.</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St. Regis aims to improve its guest services.</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It is aware of its importance because of being a Marriott brand.</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Target customers being luxury travellers emphasize the importance.</a:t>
            </a:r>
            <a:endParaRPr lang="en-US" sz="2000" dirty="0">
              <a:effectLst/>
              <a:latin typeface="+mj-lt"/>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31FCED9A-43ED-42E4-8DA9-359E420E27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10636" y="2780928"/>
            <a:ext cx="3171150" cy="1986484"/>
          </a:xfrm>
          <a:prstGeom prst="rect">
            <a:avLst/>
          </a:prstGeom>
        </p:spPr>
      </p:pic>
      <p:sp>
        <p:nvSpPr>
          <p:cNvPr id="7" name="TextBox 6">
            <a:extLst>
              <a:ext uri="{FF2B5EF4-FFF2-40B4-BE49-F238E27FC236}">
                <a16:creationId xmlns:a16="http://schemas.microsoft.com/office/drawing/2014/main" id="{D4EC4E86-F77D-497D-9183-27A77DD99129}"/>
              </a:ext>
            </a:extLst>
          </p:cNvPr>
          <p:cNvSpPr txBox="1"/>
          <p:nvPr/>
        </p:nvSpPr>
        <p:spPr>
          <a:xfrm>
            <a:off x="8019309" y="4941168"/>
            <a:ext cx="3353803" cy="307777"/>
          </a:xfrm>
          <a:prstGeom prst="rect">
            <a:avLst/>
          </a:prstGeom>
          <a:noFill/>
          <a:ln>
            <a:solidFill>
              <a:schemeClr val="bg2"/>
            </a:solidFill>
          </a:ln>
        </p:spPr>
        <p:txBody>
          <a:bodyPr wrap="none" rtlCol="0" anchor="ctr" anchorCtr="1">
            <a:spAutoFit/>
          </a:bodyPr>
          <a:lstStyle/>
          <a:p>
            <a:r>
              <a:rPr lang="en-US" sz="1400" b="1" dirty="0"/>
              <a:t>A St. Regis Front Desk (Marriott, 2022)</a:t>
            </a:r>
          </a:p>
        </p:txBody>
      </p:sp>
    </p:spTree>
    <p:extLst>
      <p:ext uri="{BB962C8B-B14F-4D97-AF65-F5344CB8AC3E}">
        <p14:creationId xmlns:p14="http://schemas.microsoft.com/office/powerpoint/2010/main" val="12279350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1226E-F53B-4DA5-ACFA-D773234A09D6}"/>
              </a:ext>
            </a:extLst>
          </p:cNvPr>
          <p:cNvSpPr>
            <a:spLocks noGrp="1"/>
          </p:cNvSpPr>
          <p:nvPr>
            <p:ph type="title"/>
          </p:nvPr>
        </p:nvSpPr>
        <p:spPr/>
        <p:txBody>
          <a:bodyPr/>
          <a:lstStyle/>
          <a:p>
            <a:r>
              <a:rPr lang="en-US" dirty="0"/>
              <a:t>General Role and Function of Guest Services</a:t>
            </a:r>
          </a:p>
        </p:txBody>
      </p:sp>
      <p:sp>
        <p:nvSpPr>
          <p:cNvPr id="4" name="TextBox 3">
            <a:extLst>
              <a:ext uri="{FF2B5EF4-FFF2-40B4-BE49-F238E27FC236}">
                <a16:creationId xmlns:a16="http://schemas.microsoft.com/office/drawing/2014/main" id="{E71A593E-6ED9-4ED6-8396-F07F1CE9C1BA}"/>
              </a:ext>
            </a:extLst>
          </p:cNvPr>
          <p:cNvSpPr txBox="1"/>
          <p:nvPr/>
        </p:nvSpPr>
        <p:spPr>
          <a:xfrm>
            <a:off x="1269876" y="1916832"/>
            <a:ext cx="6115878" cy="4496552"/>
          </a:xfrm>
          <a:prstGeom prst="rect">
            <a:avLst/>
          </a:prstGeom>
          <a:noFill/>
          <a:ln>
            <a:noFill/>
          </a:ln>
        </p:spPr>
        <p:txBody>
          <a:bodyPr wrap="square">
            <a:spAutoFit/>
          </a:bodyPr>
          <a:lstStyle/>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Hotels search for talented guest service representatives or agents.</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The job of a guest service agent is to give customers information that will allow their accommodations to be better (</a:t>
            </a:r>
            <a:r>
              <a:rPr lang="en-GB" sz="2000" dirty="0" err="1">
                <a:effectLst/>
                <a:latin typeface="+mj-lt"/>
                <a:ea typeface="Calibri" panose="020F0502020204030204" pitchFamily="34" charset="0"/>
                <a:cs typeface="Times New Roman" panose="02020603050405020304" pitchFamily="18" charset="0"/>
              </a:rPr>
              <a:t>Baek</a:t>
            </a:r>
            <a:r>
              <a:rPr lang="en-GB" sz="2000" dirty="0">
                <a:effectLst/>
                <a:latin typeface="+mj-lt"/>
                <a:ea typeface="Calibri" panose="020F0502020204030204" pitchFamily="34" charset="0"/>
                <a:cs typeface="Times New Roman" panose="02020603050405020304" pitchFamily="18" charset="0"/>
              </a:rPr>
              <a:t> et al., 2020).</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This increases brand loyalty.</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Customers book repeatedly and word-of-mouth promotion ensues.</a:t>
            </a:r>
            <a:endParaRPr lang="en-US" sz="2000" dirty="0">
              <a:effectLst/>
              <a:latin typeface="+mj-lt"/>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FEDC7797-B2C8-4FC2-9D70-ACE3247FEE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86670" y="2546636"/>
            <a:ext cx="3236944" cy="3236944"/>
          </a:xfrm>
          <a:prstGeom prst="rect">
            <a:avLst/>
          </a:prstGeom>
        </p:spPr>
      </p:pic>
    </p:spTree>
    <p:extLst>
      <p:ext uri="{BB962C8B-B14F-4D97-AF65-F5344CB8AC3E}">
        <p14:creationId xmlns:p14="http://schemas.microsoft.com/office/powerpoint/2010/main" val="7759965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1226E-F53B-4DA5-ACFA-D773234A09D6}"/>
              </a:ext>
            </a:extLst>
          </p:cNvPr>
          <p:cNvSpPr>
            <a:spLocks noGrp="1"/>
          </p:cNvSpPr>
          <p:nvPr>
            <p:ph type="title"/>
          </p:nvPr>
        </p:nvSpPr>
        <p:spPr/>
        <p:txBody>
          <a:bodyPr/>
          <a:lstStyle/>
          <a:p>
            <a:r>
              <a:rPr lang="en-US" dirty="0"/>
              <a:t>General Role and Function of Guest Services</a:t>
            </a:r>
          </a:p>
        </p:txBody>
      </p:sp>
      <p:sp>
        <p:nvSpPr>
          <p:cNvPr id="4" name="TextBox 3">
            <a:extLst>
              <a:ext uri="{FF2B5EF4-FFF2-40B4-BE49-F238E27FC236}">
                <a16:creationId xmlns:a16="http://schemas.microsoft.com/office/drawing/2014/main" id="{D2B054FF-6A26-4752-80C3-4E65D6549E26}"/>
              </a:ext>
            </a:extLst>
          </p:cNvPr>
          <p:cNvSpPr txBox="1"/>
          <p:nvPr/>
        </p:nvSpPr>
        <p:spPr>
          <a:xfrm>
            <a:off x="1125860" y="1916832"/>
            <a:ext cx="6115878" cy="4607928"/>
          </a:xfrm>
          <a:prstGeom prst="rect">
            <a:avLst/>
          </a:prstGeom>
          <a:noFill/>
          <a:ln>
            <a:noFill/>
          </a:ln>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mj-lt"/>
                <a:ea typeface="Calibri" panose="020F0502020204030204" pitchFamily="34" charset="0"/>
                <a:cs typeface="Times New Roman" panose="02020603050405020304" pitchFamily="18" charset="0"/>
              </a:rPr>
              <a:t>Guest services are not easy to handle.</a:t>
            </a:r>
            <a:endParaRPr lang="en-US" sz="1800"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mj-lt"/>
                <a:ea typeface="Calibri" panose="020F0502020204030204" pitchFamily="34" charset="0"/>
                <a:cs typeface="Times New Roman" panose="02020603050405020304" pitchFamily="18" charset="0"/>
              </a:rPr>
              <a:t>Customers do not like traditional methods of receiving guest services.</a:t>
            </a:r>
            <a:endParaRPr lang="en-US" sz="1800"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mj-lt"/>
                <a:ea typeface="Calibri" panose="020F0502020204030204" pitchFamily="34" charset="0"/>
                <a:cs typeface="Times New Roman" panose="02020603050405020304" pitchFamily="18" charset="0"/>
              </a:rPr>
              <a:t>They do not want to talk to robots or wait. They want empathic humans.</a:t>
            </a:r>
            <a:endParaRPr lang="en-US" sz="1800"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mj-lt"/>
                <a:ea typeface="Calibri" panose="020F0502020204030204" pitchFamily="34" charset="0"/>
                <a:cs typeface="Times New Roman" panose="02020603050405020304" pitchFamily="18" charset="0"/>
              </a:rPr>
              <a:t>84% of guests become frustrated when guest services agents prove unhelpful (Afshar, 2017).</a:t>
            </a:r>
            <a:endParaRPr lang="en-US" sz="1800"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mj-lt"/>
                <a:ea typeface="Calibri" panose="020F0502020204030204" pitchFamily="34" charset="0"/>
                <a:cs typeface="Times New Roman" panose="02020603050405020304" pitchFamily="18" charset="0"/>
              </a:rPr>
              <a:t>50% hotel guests get severely dissatisfied when they have to repeat their problems to different guest services agents </a:t>
            </a:r>
            <a:r>
              <a:rPr lang="en-US" sz="1800" dirty="0">
                <a:solidFill>
                  <a:srgbClr val="000000"/>
                </a:solidFill>
                <a:effectLst/>
                <a:latin typeface="+mj-lt"/>
                <a:ea typeface="Calibri" panose="020F0502020204030204" pitchFamily="34" charset="0"/>
                <a:cs typeface="Times New Roman" panose="02020603050405020304" pitchFamily="18" charset="0"/>
              </a:rPr>
              <a:t>(</a:t>
            </a:r>
            <a:r>
              <a:rPr lang="en-US" sz="1800" dirty="0" err="1">
                <a:solidFill>
                  <a:srgbClr val="000000"/>
                </a:solidFill>
                <a:effectLst/>
                <a:latin typeface="+mj-lt"/>
                <a:ea typeface="Calibri" panose="020F0502020204030204" pitchFamily="34" charset="0"/>
                <a:cs typeface="Times New Roman" panose="02020603050405020304" pitchFamily="18" charset="0"/>
              </a:rPr>
              <a:t>Mukundan</a:t>
            </a:r>
            <a:r>
              <a:rPr lang="en-US" sz="1800" dirty="0">
                <a:solidFill>
                  <a:srgbClr val="000000"/>
                </a:solidFill>
                <a:effectLst/>
                <a:latin typeface="+mj-lt"/>
                <a:ea typeface="Calibri" panose="020F0502020204030204" pitchFamily="34" charset="0"/>
                <a:cs typeface="Times New Roman" panose="02020603050405020304" pitchFamily="18" charset="0"/>
              </a:rPr>
              <a:t>, 2020)</a:t>
            </a:r>
            <a:r>
              <a:rPr lang="en-GB" sz="1800" dirty="0">
                <a:effectLst/>
                <a:latin typeface="+mj-lt"/>
                <a:ea typeface="Calibri" panose="020F0502020204030204" pitchFamily="34" charset="0"/>
                <a:cs typeface="Times New Roman" panose="02020603050405020304" pitchFamily="18" charset="0"/>
              </a:rPr>
              <a:t>.</a:t>
            </a:r>
            <a:endParaRPr lang="en-US" sz="1800" dirty="0">
              <a:effectLst/>
              <a:latin typeface="+mj-lt"/>
              <a:ea typeface="Calibri" panose="020F050202020403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DA8BDDC1-6DFF-438C-9C6C-A3DD37C074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78588" y="2996952"/>
            <a:ext cx="3312369" cy="2206772"/>
          </a:xfrm>
          <a:prstGeom prst="rect">
            <a:avLst/>
          </a:prstGeom>
        </p:spPr>
      </p:pic>
    </p:spTree>
    <p:extLst>
      <p:ext uri="{BB962C8B-B14F-4D97-AF65-F5344CB8AC3E}">
        <p14:creationId xmlns:p14="http://schemas.microsoft.com/office/powerpoint/2010/main" val="1274455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174E9-6469-430E-B5A9-2EC16A7C2E2E}"/>
              </a:ext>
            </a:extLst>
          </p:cNvPr>
          <p:cNvSpPr>
            <a:spLocks noGrp="1"/>
          </p:cNvSpPr>
          <p:nvPr>
            <p:ph type="title"/>
          </p:nvPr>
        </p:nvSpPr>
        <p:spPr/>
        <p:txBody>
          <a:bodyPr/>
          <a:lstStyle/>
          <a:p>
            <a:r>
              <a:rPr lang="en-US" dirty="0"/>
              <a:t>Importance of Hospitality</a:t>
            </a:r>
          </a:p>
        </p:txBody>
      </p:sp>
      <p:sp>
        <p:nvSpPr>
          <p:cNvPr id="4" name="TextBox 3">
            <a:extLst>
              <a:ext uri="{FF2B5EF4-FFF2-40B4-BE49-F238E27FC236}">
                <a16:creationId xmlns:a16="http://schemas.microsoft.com/office/drawing/2014/main" id="{9C1786FD-19F8-40B0-881C-9A0F844B81B5}"/>
              </a:ext>
            </a:extLst>
          </p:cNvPr>
          <p:cNvSpPr txBox="1"/>
          <p:nvPr/>
        </p:nvSpPr>
        <p:spPr>
          <a:xfrm>
            <a:off x="981844" y="2204864"/>
            <a:ext cx="10513168" cy="3979231"/>
          </a:xfrm>
          <a:prstGeom prst="rect">
            <a:avLst/>
          </a:prstGeom>
          <a:noFill/>
          <a:ln>
            <a:noFill/>
          </a:ln>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In the hotel industry, hospitality is considered important</a:t>
            </a:r>
            <a:r>
              <a:rPr lang="en-US" dirty="0">
                <a:effectLst/>
                <a:latin typeface="+mj-lt"/>
                <a:ea typeface="Calibri" panose="020F0502020204030204" pitchFamily="34" charset="0"/>
                <a:cs typeface="Times New Roman" panose="02020603050405020304" pitchFamily="18" charset="0"/>
              </a:rPr>
              <a:t> for </a:t>
            </a:r>
            <a:r>
              <a:rPr lang="en-GB" dirty="0">
                <a:effectLst/>
                <a:latin typeface="+mj-lt"/>
                <a:ea typeface="Calibri" panose="020F0502020204030204" pitchFamily="34" charset="0"/>
                <a:cs typeface="Times New Roman" panose="02020603050405020304" pitchFamily="18" charset="0"/>
              </a:rPr>
              <a:t>companies striving for success</a:t>
            </a:r>
            <a:endParaRPr lang="en-US"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Hospitality enables them to provide guests with an amazing experience.</a:t>
            </a:r>
            <a:endParaRPr lang="en-US"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It involves treating guests with respect and empathy.</a:t>
            </a:r>
            <a:endParaRPr lang="en-US"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It thus increases brand loyalty and customer base.</a:t>
            </a:r>
            <a:endParaRPr lang="en-US"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However, managing hospitality can be tricky.</a:t>
            </a:r>
            <a:endParaRPr lang="en-US"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A single mistake can cancel out all the good things a hotel provided its customers (</a:t>
            </a:r>
            <a:r>
              <a:rPr lang="en-GB" dirty="0" err="1">
                <a:effectLst/>
                <a:latin typeface="+mj-lt"/>
                <a:ea typeface="Calibri" panose="020F0502020204030204" pitchFamily="34" charset="0"/>
                <a:cs typeface="Times New Roman" panose="02020603050405020304" pitchFamily="18" charset="0"/>
              </a:rPr>
              <a:t>Marneros</a:t>
            </a:r>
            <a:r>
              <a:rPr lang="en-GB" dirty="0">
                <a:effectLst/>
                <a:latin typeface="+mj-lt"/>
                <a:ea typeface="Calibri" panose="020F0502020204030204" pitchFamily="34" charset="0"/>
                <a:cs typeface="Times New Roman" panose="02020603050405020304" pitchFamily="18" charset="0"/>
              </a:rPr>
              <a:t> et al., 2021).</a:t>
            </a:r>
            <a:endParaRPr lang="en-US" dirty="0">
              <a:effectLst/>
              <a:latin typeface="+mj-l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mj-lt"/>
                <a:ea typeface="Calibri" panose="020F0502020204030204" pitchFamily="34" charset="0"/>
                <a:cs typeface="Times New Roman" panose="02020603050405020304" pitchFamily="18" charset="0"/>
              </a:rPr>
              <a:t>Therefore, hotels like St. Regis have to stay mindful of this fact.</a:t>
            </a:r>
            <a:endParaRPr lang="en-US"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8043689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12705-63B0-40E5-AFEE-52AFFA4DBC00}"/>
              </a:ext>
            </a:extLst>
          </p:cNvPr>
          <p:cNvSpPr>
            <a:spLocks noGrp="1"/>
          </p:cNvSpPr>
          <p:nvPr>
            <p:ph type="title"/>
          </p:nvPr>
        </p:nvSpPr>
        <p:spPr/>
        <p:txBody>
          <a:bodyPr/>
          <a:lstStyle/>
          <a:p>
            <a:r>
              <a:rPr lang="en-US" dirty="0"/>
              <a:t>Meet/Exceed Expectations</a:t>
            </a:r>
          </a:p>
        </p:txBody>
      </p:sp>
      <p:sp>
        <p:nvSpPr>
          <p:cNvPr id="4" name="TextBox 3">
            <a:extLst>
              <a:ext uri="{FF2B5EF4-FFF2-40B4-BE49-F238E27FC236}">
                <a16:creationId xmlns:a16="http://schemas.microsoft.com/office/drawing/2014/main" id="{A0763065-5BAB-4D7A-863F-BE1672FE409A}"/>
              </a:ext>
            </a:extLst>
          </p:cNvPr>
          <p:cNvSpPr txBox="1"/>
          <p:nvPr/>
        </p:nvSpPr>
        <p:spPr>
          <a:xfrm>
            <a:off x="1197868" y="2276872"/>
            <a:ext cx="10153128" cy="3996415"/>
          </a:xfrm>
          <a:prstGeom prst="rect">
            <a:avLst/>
          </a:prstGeom>
          <a:noFill/>
          <a:ln>
            <a:noFill/>
          </a:ln>
        </p:spPr>
        <p:txBody>
          <a:bodyPr wrap="square">
            <a:spAutoFit/>
          </a:bodyPr>
          <a:lstStyle/>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Guest expectations can be met by ensuring excellent guest services and hospitality.</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St. Regis should make note of these factors.</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Guest services represent an entire hotel, so they have to be remarkable.</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A friendly environment and courteous manners are necessary to make guests feel welcome.</a:t>
            </a:r>
            <a:endParaRPr lang="en-US" sz="20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3241508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CCBC9-56A6-4FEF-B67C-9CD7430CD3F7}"/>
              </a:ext>
            </a:extLst>
          </p:cNvPr>
          <p:cNvSpPr>
            <a:spLocks noGrp="1"/>
          </p:cNvSpPr>
          <p:nvPr>
            <p:ph type="title"/>
          </p:nvPr>
        </p:nvSpPr>
        <p:spPr/>
        <p:txBody>
          <a:bodyPr/>
          <a:lstStyle/>
          <a:p>
            <a:r>
              <a:rPr lang="en-US" dirty="0"/>
              <a:t>Conclusion</a:t>
            </a:r>
          </a:p>
        </p:txBody>
      </p:sp>
      <p:sp>
        <p:nvSpPr>
          <p:cNvPr id="4" name="TextBox 3">
            <a:extLst>
              <a:ext uri="{FF2B5EF4-FFF2-40B4-BE49-F238E27FC236}">
                <a16:creationId xmlns:a16="http://schemas.microsoft.com/office/drawing/2014/main" id="{D494A723-3052-482D-A82F-D336A5360BB8}"/>
              </a:ext>
            </a:extLst>
          </p:cNvPr>
          <p:cNvSpPr txBox="1"/>
          <p:nvPr/>
        </p:nvSpPr>
        <p:spPr>
          <a:xfrm>
            <a:off x="1269876" y="1988840"/>
            <a:ext cx="10009112" cy="3996415"/>
          </a:xfrm>
          <a:prstGeom prst="rect">
            <a:avLst/>
          </a:prstGeom>
          <a:noFill/>
          <a:ln>
            <a:noFill/>
          </a:ln>
        </p:spPr>
        <p:txBody>
          <a:bodyPr wrap="square">
            <a:spAutoFit/>
          </a:bodyPr>
          <a:lstStyle/>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In conclusion, this presentation showcased the importance of guest services and hospitality</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The analysis was conducted on St. Regis.</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The role of guest services was analysed in customer satisfaction and hotel success.</a:t>
            </a:r>
            <a:endParaRPr lang="en-US" sz="2000" dirty="0">
              <a:effectLst/>
              <a:latin typeface="+mj-lt"/>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mj-lt"/>
                <a:ea typeface="Calibri" panose="020F0502020204030204" pitchFamily="34" charset="0"/>
                <a:cs typeface="Times New Roman" panose="02020603050405020304" pitchFamily="18" charset="0"/>
              </a:rPr>
              <a:t>The brand should value hospitality and guest services.</a:t>
            </a:r>
            <a:endParaRPr lang="en-US" sz="20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404928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845790-66A0-41E6-9B5D-5F4540ADD4E9}"/>
              </a:ext>
            </a:extLst>
          </p:cNvPr>
          <p:cNvSpPr/>
          <p:nvPr/>
        </p:nvSpPr>
        <p:spPr>
          <a:xfrm>
            <a:off x="4887992" y="548680"/>
            <a:ext cx="2412840" cy="584775"/>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3200" b="1" cap="none" spc="0" dirty="0">
                <a:ln/>
                <a:solidFill>
                  <a:schemeClr val="accent3"/>
                </a:solidFill>
                <a:effectLst/>
              </a:rPr>
              <a:t>References</a:t>
            </a:r>
          </a:p>
        </p:txBody>
      </p:sp>
      <p:sp>
        <p:nvSpPr>
          <p:cNvPr id="4" name="TextBox 3">
            <a:extLst>
              <a:ext uri="{FF2B5EF4-FFF2-40B4-BE49-F238E27FC236}">
                <a16:creationId xmlns:a16="http://schemas.microsoft.com/office/drawing/2014/main" id="{782554FB-5118-45B2-BE1D-89C92A76A1FD}"/>
              </a:ext>
            </a:extLst>
          </p:cNvPr>
          <p:cNvSpPr txBox="1"/>
          <p:nvPr/>
        </p:nvSpPr>
        <p:spPr>
          <a:xfrm>
            <a:off x="1053852" y="1700808"/>
            <a:ext cx="10441160" cy="4016549"/>
          </a:xfrm>
          <a:prstGeom prst="rect">
            <a:avLst/>
          </a:prstGeom>
          <a:noFill/>
          <a:ln>
            <a:noFill/>
          </a:ln>
        </p:spPr>
        <p:txBody>
          <a:bodyPr wrap="square">
            <a:spAutoFit/>
          </a:bodyPr>
          <a:lstStyle/>
          <a:p>
            <a:pPr marL="457200" marR="0" indent="-457200" algn="just">
              <a:lnSpc>
                <a:spcPct val="150000"/>
              </a:lnSpc>
              <a:spcBef>
                <a:spcPts val="0"/>
              </a:spcBef>
              <a:spcAft>
                <a:spcPts val="800"/>
              </a:spcAft>
              <a:buFont typeface="Arial" panose="020B0604020202020204" pitchFamily="34" charset="0"/>
              <a:buChar char="•"/>
            </a:pPr>
            <a:r>
              <a:rPr lang="en-GB" sz="1400" dirty="0">
                <a:effectLst/>
                <a:latin typeface="+mj-lt"/>
                <a:ea typeface="Calibri" panose="020F0502020204030204" pitchFamily="34" charset="0"/>
                <a:cs typeface="Times New Roman" panose="02020603050405020304" pitchFamily="18" charset="0"/>
              </a:rPr>
              <a:t>Afshar, V. 2017. 50 Important Customer Exp. [Online]. Available at: </a:t>
            </a:r>
            <a:r>
              <a:rPr lang="en-US" sz="1400" u="sng" dirty="0">
                <a:solidFill>
                  <a:srgbClr val="0563C1"/>
                </a:solidFill>
                <a:effectLst/>
                <a:latin typeface="+mj-lt"/>
                <a:ea typeface="Calibri" panose="020F0502020204030204" pitchFamily="34" charset="0"/>
                <a:cs typeface="Times New Roman" panose="02020603050405020304" pitchFamily="18" charset="0"/>
                <a:hlinkClick r:id="rId2"/>
              </a:rPr>
              <a:t>https://www.huffpost.com/entry/50-important-customer-exp_b_8295772</a:t>
            </a:r>
            <a:r>
              <a:rPr lang="en-US" sz="1400" u="none" strike="noStrike" dirty="0">
                <a:solidFill>
                  <a:srgbClr val="0563C1"/>
                </a:solidFill>
                <a:effectLst/>
                <a:latin typeface="+mj-lt"/>
                <a:ea typeface="Calibri" panose="020F0502020204030204" pitchFamily="34" charset="0"/>
                <a:cs typeface="Times New Roman" panose="02020603050405020304" pitchFamily="18" charset="0"/>
              </a:rPr>
              <a:t> </a:t>
            </a:r>
            <a:r>
              <a:rPr lang="en-US" sz="1400" dirty="0">
                <a:effectLst/>
                <a:latin typeface="+mj-lt"/>
                <a:ea typeface="Calibri" panose="020F0502020204030204" pitchFamily="34" charset="0"/>
                <a:cs typeface="Times New Roman" panose="02020603050405020304" pitchFamily="18" charset="0"/>
              </a:rPr>
              <a:t>[Accessed on 2 February 2023].</a:t>
            </a:r>
          </a:p>
          <a:p>
            <a:pPr marL="457200" marR="0" indent="-457200" algn="just">
              <a:lnSpc>
                <a:spcPct val="150000"/>
              </a:lnSpc>
              <a:spcBef>
                <a:spcPts val="0"/>
              </a:spcBef>
              <a:spcAft>
                <a:spcPts val="800"/>
              </a:spcAft>
              <a:buFont typeface="Arial" panose="020B0604020202020204" pitchFamily="34" charset="0"/>
              <a:buChar char="•"/>
            </a:pPr>
            <a:r>
              <a:rPr lang="en-US" sz="1400" dirty="0" err="1">
                <a:solidFill>
                  <a:srgbClr val="000000"/>
                </a:solidFill>
                <a:effectLst/>
                <a:latin typeface="+mj-lt"/>
                <a:ea typeface="Calibri" panose="020F0502020204030204" pitchFamily="34" charset="0"/>
                <a:cs typeface="Times New Roman" panose="02020603050405020304" pitchFamily="18" charset="0"/>
              </a:rPr>
              <a:t>Baek</a:t>
            </a:r>
            <a:r>
              <a:rPr lang="en-US" sz="1400" dirty="0">
                <a:solidFill>
                  <a:srgbClr val="000000"/>
                </a:solidFill>
                <a:effectLst/>
                <a:latin typeface="+mj-lt"/>
                <a:ea typeface="Calibri" panose="020F0502020204030204" pitchFamily="34" charset="0"/>
                <a:cs typeface="Times New Roman" panose="02020603050405020304" pitchFamily="18" charset="0"/>
              </a:rPr>
              <a:t>, J., Choe, Y. and Ok, C.M., 2020. Determinants of hotel guests’ service experiences: an examination of differences between lifestyle and traditional hotels. </a:t>
            </a:r>
            <a:r>
              <a:rPr lang="en-US" sz="1400" i="1" dirty="0">
                <a:effectLst/>
                <a:latin typeface="+mj-lt"/>
                <a:ea typeface="Calibri" panose="020F0502020204030204" pitchFamily="34" charset="0"/>
                <a:cs typeface="Times New Roman" panose="02020603050405020304" pitchFamily="18" charset="0"/>
              </a:rPr>
              <a:t>Journal of Hospitality Marketing &amp; Management</a:t>
            </a:r>
            <a:r>
              <a:rPr lang="en-US" sz="1400" dirty="0">
                <a:effectLst/>
                <a:latin typeface="+mj-lt"/>
                <a:ea typeface="Calibri" panose="020F0502020204030204" pitchFamily="34" charset="0"/>
                <a:cs typeface="Times New Roman" panose="02020603050405020304" pitchFamily="18" charset="0"/>
              </a:rPr>
              <a:t>, </a:t>
            </a:r>
            <a:r>
              <a:rPr lang="en-US" sz="1400" i="1" dirty="0">
                <a:effectLst/>
                <a:latin typeface="+mj-lt"/>
                <a:ea typeface="Calibri" panose="020F0502020204030204" pitchFamily="34" charset="0"/>
                <a:cs typeface="Times New Roman" panose="02020603050405020304" pitchFamily="18" charset="0"/>
              </a:rPr>
              <a:t>29</a:t>
            </a:r>
            <a:r>
              <a:rPr lang="en-US" sz="1400" dirty="0">
                <a:effectLst/>
                <a:latin typeface="+mj-lt"/>
                <a:ea typeface="Calibri" panose="020F0502020204030204" pitchFamily="34" charset="0"/>
                <a:cs typeface="Times New Roman" panose="02020603050405020304" pitchFamily="18" charset="0"/>
              </a:rPr>
              <a:t>(1), pp.88-105.</a:t>
            </a:r>
          </a:p>
          <a:p>
            <a:pPr marL="457200" marR="0" indent="-457200" algn="just">
              <a:lnSpc>
                <a:spcPct val="150000"/>
              </a:lnSpc>
              <a:spcBef>
                <a:spcPts val="0"/>
              </a:spcBef>
              <a:spcAft>
                <a:spcPts val="800"/>
              </a:spcAft>
              <a:buFont typeface="Arial" panose="020B0604020202020204" pitchFamily="34" charset="0"/>
              <a:buChar char="•"/>
            </a:pPr>
            <a:r>
              <a:rPr lang="en-GB" sz="1400" dirty="0" err="1">
                <a:effectLst/>
                <a:latin typeface="+mj-lt"/>
                <a:ea typeface="Calibri" panose="020F0502020204030204" pitchFamily="34" charset="0"/>
                <a:cs typeface="Times New Roman" panose="02020603050405020304" pitchFamily="18" charset="0"/>
              </a:rPr>
              <a:t>Kaminer</a:t>
            </a:r>
            <a:r>
              <a:rPr lang="en-GB" sz="1400" dirty="0">
                <a:effectLst/>
                <a:latin typeface="+mj-lt"/>
                <a:ea typeface="Calibri" panose="020F0502020204030204" pitchFamily="34" charset="0"/>
                <a:cs typeface="Times New Roman" panose="02020603050405020304" pitchFamily="18" charset="0"/>
              </a:rPr>
              <a:t>, M. 2019. Hotel Review: The St. Regis Toronto. [Online]. Available at: </a:t>
            </a:r>
            <a:r>
              <a:rPr lang="en-US" sz="1400" u="sng" dirty="0">
                <a:solidFill>
                  <a:srgbClr val="0563C1"/>
                </a:solidFill>
                <a:effectLst/>
                <a:latin typeface="+mj-lt"/>
                <a:ea typeface="Calibri" panose="020F0502020204030204" pitchFamily="34" charset="0"/>
                <a:cs typeface="Times New Roman" panose="02020603050405020304" pitchFamily="18" charset="0"/>
                <a:hlinkClick r:id="rId3"/>
              </a:rPr>
              <a:t>https://www.nytimes.com/2019/03/16/travel/hotel-review-the-st-regis-toronto.html</a:t>
            </a:r>
            <a:r>
              <a:rPr lang="en-US" sz="1400" dirty="0">
                <a:effectLst/>
                <a:latin typeface="+mj-lt"/>
                <a:ea typeface="Calibri" panose="020F0502020204030204" pitchFamily="34" charset="0"/>
                <a:cs typeface="Times New Roman" panose="02020603050405020304" pitchFamily="18" charset="0"/>
              </a:rPr>
              <a:t> </a:t>
            </a:r>
            <a:r>
              <a:rPr lang="en-US" sz="1400" u="none" strike="noStrike" dirty="0">
                <a:solidFill>
                  <a:srgbClr val="000000"/>
                </a:solidFill>
                <a:effectLst/>
                <a:latin typeface="+mj-lt"/>
                <a:ea typeface="Calibri" panose="020F0502020204030204" pitchFamily="34" charset="0"/>
                <a:cs typeface="Times New Roman" panose="02020603050405020304" pitchFamily="18" charset="0"/>
              </a:rPr>
              <a:t>[Accessed on 2 February 2023].</a:t>
            </a:r>
            <a:endParaRPr lang="en-US" sz="1400" dirty="0">
              <a:effectLst/>
              <a:latin typeface="+mj-lt"/>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buFont typeface="Arial" panose="020B0604020202020204" pitchFamily="34" charset="0"/>
              <a:buChar char="•"/>
            </a:pPr>
            <a:r>
              <a:rPr lang="en-US" sz="1400" dirty="0" err="1">
                <a:solidFill>
                  <a:srgbClr val="000000"/>
                </a:solidFill>
                <a:effectLst/>
                <a:latin typeface="+mj-lt"/>
                <a:ea typeface="Calibri" panose="020F0502020204030204" pitchFamily="34" charset="0"/>
                <a:cs typeface="Times New Roman" panose="02020603050405020304" pitchFamily="18" charset="0"/>
              </a:rPr>
              <a:t>Marneros</a:t>
            </a:r>
            <a:r>
              <a:rPr lang="en-US" sz="1400" dirty="0">
                <a:solidFill>
                  <a:srgbClr val="000000"/>
                </a:solidFill>
                <a:effectLst/>
                <a:latin typeface="+mj-lt"/>
                <a:ea typeface="Calibri" panose="020F0502020204030204" pitchFamily="34" charset="0"/>
                <a:cs typeface="Times New Roman" panose="02020603050405020304" pitchFamily="18" charset="0"/>
              </a:rPr>
              <a:t>, S., </a:t>
            </a:r>
            <a:r>
              <a:rPr lang="en-US" sz="1400" dirty="0" err="1">
                <a:solidFill>
                  <a:srgbClr val="000000"/>
                </a:solidFill>
                <a:effectLst/>
                <a:latin typeface="+mj-lt"/>
                <a:ea typeface="Calibri" panose="020F0502020204030204" pitchFamily="34" charset="0"/>
                <a:cs typeface="Times New Roman" panose="02020603050405020304" pitchFamily="18" charset="0"/>
              </a:rPr>
              <a:t>Papageorgiou</a:t>
            </a:r>
            <a:r>
              <a:rPr lang="en-US" sz="1400" dirty="0">
                <a:solidFill>
                  <a:srgbClr val="000000"/>
                </a:solidFill>
                <a:effectLst/>
                <a:latin typeface="+mj-lt"/>
                <a:ea typeface="Calibri" panose="020F0502020204030204" pitchFamily="34" charset="0"/>
                <a:cs typeface="Times New Roman" panose="02020603050405020304" pitchFamily="18" charset="0"/>
              </a:rPr>
              <a:t>, G. and </a:t>
            </a:r>
            <a:r>
              <a:rPr lang="en-US" sz="1400" dirty="0" err="1">
                <a:solidFill>
                  <a:srgbClr val="000000"/>
                </a:solidFill>
                <a:effectLst/>
                <a:latin typeface="+mj-lt"/>
                <a:ea typeface="Calibri" panose="020F0502020204030204" pitchFamily="34" charset="0"/>
                <a:cs typeface="Times New Roman" panose="02020603050405020304" pitchFamily="18" charset="0"/>
              </a:rPr>
              <a:t>Efstathiades</a:t>
            </a:r>
            <a:r>
              <a:rPr lang="en-US" sz="1400" dirty="0">
                <a:solidFill>
                  <a:srgbClr val="000000"/>
                </a:solidFill>
                <a:effectLst/>
                <a:latin typeface="+mj-lt"/>
                <a:ea typeface="Calibri" panose="020F0502020204030204" pitchFamily="34" charset="0"/>
                <a:cs typeface="Times New Roman" panose="02020603050405020304" pitchFamily="18" charset="0"/>
              </a:rPr>
              <a:t>, A., 2021. Examining the core competencies for success in the hotel industry: The case of Cyprus. </a:t>
            </a:r>
            <a:r>
              <a:rPr lang="en-US" sz="1400" i="1" dirty="0">
                <a:effectLst/>
                <a:latin typeface="+mj-lt"/>
                <a:ea typeface="Calibri" panose="020F0502020204030204" pitchFamily="34" charset="0"/>
                <a:cs typeface="Times New Roman" panose="02020603050405020304" pitchFamily="18" charset="0"/>
              </a:rPr>
              <a:t>Journal of Hospitality, Leisure, Sport &amp; Tourism Education</a:t>
            </a:r>
            <a:r>
              <a:rPr lang="en-US" sz="1400" dirty="0">
                <a:effectLst/>
                <a:latin typeface="+mj-lt"/>
                <a:ea typeface="Calibri" panose="020F0502020204030204" pitchFamily="34" charset="0"/>
                <a:cs typeface="Times New Roman" panose="02020603050405020304" pitchFamily="18" charset="0"/>
              </a:rPr>
              <a:t>, </a:t>
            </a:r>
            <a:r>
              <a:rPr lang="en-US" sz="1400" i="1" dirty="0">
                <a:effectLst/>
                <a:latin typeface="+mj-lt"/>
                <a:ea typeface="Calibri" panose="020F0502020204030204" pitchFamily="34" charset="0"/>
                <a:cs typeface="Times New Roman" panose="02020603050405020304" pitchFamily="18" charset="0"/>
              </a:rPr>
              <a:t>28</a:t>
            </a:r>
            <a:r>
              <a:rPr lang="en-US" sz="1400" dirty="0">
                <a:effectLst/>
                <a:latin typeface="+mj-lt"/>
                <a:ea typeface="Calibri" panose="020F0502020204030204" pitchFamily="34" charset="0"/>
                <a:cs typeface="Times New Roman" panose="02020603050405020304" pitchFamily="18" charset="0"/>
              </a:rPr>
              <a:t>, p.100303.</a:t>
            </a:r>
          </a:p>
          <a:p>
            <a:pPr marL="457200" marR="0" indent="-457200" algn="just">
              <a:lnSpc>
                <a:spcPct val="150000"/>
              </a:lnSpc>
              <a:spcBef>
                <a:spcPts val="0"/>
              </a:spcBef>
              <a:spcAft>
                <a:spcPts val="800"/>
              </a:spcAft>
              <a:buFont typeface="Arial" panose="020B0604020202020204" pitchFamily="34" charset="0"/>
              <a:buChar char="•"/>
            </a:pPr>
            <a:r>
              <a:rPr lang="en-US" sz="1400" dirty="0">
                <a:effectLst/>
                <a:latin typeface="+mj-lt"/>
                <a:ea typeface="Calibri" panose="020F0502020204030204" pitchFamily="34" charset="0"/>
                <a:cs typeface="Times New Roman" panose="02020603050405020304" pitchFamily="18" charset="0"/>
              </a:rPr>
              <a:t>Marriot. 2022. St Regis Mumbai. [Online]. Available at: </a:t>
            </a:r>
            <a:r>
              <a:rPr lang="en-US" sz="1400" u="sng" dirty="0">
                <a:solidFill>
                  <a:srgbClr val="0563C1"/>
                </a:solidFill>
                <a:effectLst/>
                <a:latin typeface="+mj-lt"/>
                <a:ea typeface="Calibri" panose="020F0502020204030204" pitchFamily="34" charset="0"/>
                <a:cs typeface="Times New Roman" panose="02020603050405020304" pitchFamily="18" charset="0"/>
                <a:hlinkClick r:id="rId4"/>
              </a:rPr>
              <a:t>https://www.marriott.com/en-us/hotels/bomxr-the-st-regis-mumbai/photos/</a:t>
            </a:r>
            <a:r>
              <a:rPr lang="en-US" sz="1400" u="sng" dirty="0">
                <a:solidFill>
                  <a:srgbClr val="0563C1"/>
                </a:solidFill>
                <a:effectLst/>
                <a:latin typeface="+mj-lt"/>
                <a:ea typeface="Calibri" panose="020F0502020204030204" pitchFamily="34" charset="0"/>
                <a:cs typeface="Times New Roman" panose="02020603050405020304" pitchFamily="18" charset="0"/>
              </a:rPr>
              <a:t> </a:t>
            </a:r>
            <a:r>
              <a:rPr lang="en-US" sz="1400" u="none" strike="noStrike" dirty="0">
                <a:solidFill>
                  <a:srgbClr val="000000"/>
                </a:solidFill>
                <a:effectLst/>
                <a:latin typeface="+mj-lt"/>
                <a:ea typeface="Calibri" panose="020F0502020204030204" pitchFamily="34" charset="0"/>
                <a:cs typeface="Times New Roman" panose="02020603050405020304" pitchFamily="18" charset="0"/>
              </a:rPr>
              <a:t>[Accessed on 2 February 2023].</a:t>
            </a:r>
            <a:endParaRPr lang="en-US" sz="14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755425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845790-66A0-41E6-9B5D-5F4540ADD4E9}"/>
              </a:ext>
            </a:extLst>
          </p:cNvPr>
          <p:cNvSpPr/>
          <p:nvPr/>
        </p:nvSpPr>
        <p:spPr>
          <a:xfrm>
            <a:off x="4887992" y="548680"/>
            <a:ext cx="2412840" cy="584775"/>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3200" b="1" cap="none" spc="0" dirty="0">
                <a:ln/>
                <a:solidFill>
                  <a:schemeClr val="accent3"/>
                </a:solidFill>
                <a:effectLst/>
              </a:rPr>
              <a:t>References</a:t>
            </a:r>
          </a:p>
        </p:txBody>
      </p:sp>
      <p:sp>
        <p:nvSpPr>
          <p:cNvPr id="4" name="TextBox 3">
            <a:extLst>
              <a:ext uri="{FF2B5EF4-FFF2-40B4-BE49-F238E27FC236}">
                <a16:creationId xmlns:a16="http://schemas.microsoft.com/office/drawing/2014/main" id="{63156B95-F2A1-4164-8198-AC0F69F0939A}"/>
              </a:ext>
            </a:extLst>
          </p:cNvPr>
          <p:cNvSpPr txBox="1"/>
          <p:nvPr/>
        </p:nvSpPr>
        <p:spPr>
          <a:xfrm>
            <a:off x="981844" y="1844824"/>
            <a:ext cx="10369152" cy="4016549"/>
          </a:xfrm>
          <a:prstGeom prst="rect">
            <a:avLst/>
          </a:prstGeom>
          <a:noFill/>
          <a:ln>
            <a:noFill/>
          </a:ln>
        </p:spPr>
        <p:txBody>
          <a:bodyPr wrap="square">
            <a:spAutoFit/>
          </a:bodyPr>
          <a:lstStyle/>
          <a:p>
            <a:pPr marL="457200" marR="0" indent="-457200" algn="just">
              <a:lnSpc>
                <a:spcPct val="150000"/>
              </a:lnSpc>
              <a:spcBef>
                <a:spcPts val="0"/>
              </a:spcBef>
              <a:spcAft>
                <a:spcPts val="800"/>
              </a:spcAft>
              <a:buFont typeface="Arial" panose="020B0604020202020204" pitchFamily="34" charset="0"/>
              <a:buChar char="•"/>
            </a:pPr>
            <a:r>
              <a:rPr lang="en-US" sz="1400" dirty="0" err="1">
                <a:effectLst/>
                <a:latin typeface="+mj-lt"/>
                <a:ea typeface="Calibri" panose="020F0502020204030204" pitchFamily="34" charset="0"/>
                <a:cs typeface="Times New Roman" panose="02020603050405020304" pitchFamily="18" charset="0"/>
              </a:rPr>
              <a:t>Mercan</a:t>
            </a:r>
            <a:r>
              <a:rPr lang="en-US" sz="1400" dirty="0">
                <a:effectLst/>
                <a:latin typeface="+mj-lt"/>
                <a:ea typeface="Calibri" panose="020F0502020204030204" pitchFamily="34" charset="0"/>
                <a:cs typeface="Times New Roman" panose="02020603050405020304" pitchFamily="18" charset="0"/>
              </a:rPr>
              <a:t>, S., Cain, L., </a:t>
            </a:r>
            <a:r>
              <a:rPr lang="en-US" sz="1400" dirty="0" err="1">
                <a:effectLst/>
                <a:latin typeface="+mj-lt"/>
                <a:ea typeface="Calibri" panose="020F0502020204030204" pitchFamily="34" charset="0"/>
                <a:cs typeface="Times New Roman" panose="02020603050405020304" pitchFamily="18" charset="0"/>
              </a:rPr>
              <a:t>Akkaya</a:t>
            </a:r>
            <a:r>
              <a:rPr lang="en-US" sz="1400" dirty="0">
                <a:effectLst/>
                <a:latin typeface="+mj-lt"/>
                <a:ea typeface="Calibri" panose="020F0502020204030204" pitchFamily="34" charset="0"/>
                <a:cs typeface="Times New Roman" panose="02020603050405020304" pitchFamily="18" charset="0"/>
              </a:rPr>
              <a:t>, K., </a:t>
            </a:r>
            <a:r>
              <a:rPr lang="en-US" sz="1400" dirty="0" err="1">
                <a:effectLst/>
                <a:latin typeface="+mj-lt"/>
                <a:ea typeface="Calibri" panose="020F0502020204030204" pitchFamily="34" charset="0"/>
                <a:cs typeface="Times New Roman" panose="02020603050405020304" pitchFamily="18" charset="0"/>
              </a:rPr>
              <a:t>Cebe</a:t>
            </a:r>
            <a:r>
              <a:rPr lang="en-US" sz="1400" dirty="0">
                <a:effectLst/>
                <a:latin typeface="+mj-lt"/>
                <a:ea typeface="Calibri" panose="020F0502020204030204" pitchFamily="34" charset="0"/>
                <a:cs typeface="Times New Roman" panose="02020603050405020304" pitchFamily="18" charset="0"/>
              </a:rPr>
              <a:t>, M., </a:t>
            </a:r>
            <a:r>
              <a:rPr lang="en-US" sz="1400" dirty="0" err="1">
                <a:effectLst/>
                <a:latin typeface="+mj-lt"/>
                <a:ea typeface="Calibri" panose="020F0502020204030204" pitchFamily="34" charset="0"/>
                <a:cs typeface="Times New Roman" panose="02020603050405020304" pitchFamily="18" charset="0"/>
              </a:rPr>
              <a:t>Uluagac</a:t>
            </a:r>
            <a:r>
              <a:rPr lang="en-US" sz="1400" dirty="0">
                <a:effectLst/>
                <a:latin typeface="+mj-lt"/>
                <a:ea typeface="Calibri" panose="020F0502020204030204" pitchFamily="34" charset="0"/>
                <a:cs typeface="Times New Roman" panose="02020603050405020304" pitchFamily="18" charset="0"/>
              </a:rPr>
              <a:t>, S., Alonso, M. and </a:t>
            </a:r>
            <a:r>
              <a:rPr lang="en-US" sz="1400" dirty="0" err="1">
                <a:effectLst/>
                <a:latin typeface="+mj-lt"/>
                <a:ea typeface="Calibri" panose="020F0502020204030204" pitchFamily="34" charset="0"/>
                <a:cs typeface="Times New Roman" panose="02020603050405020304" pitchFamily="18" charset="0"/>
              </a:rPr>
              <a:t>Cobanoglu</a:t>
            </a:r>
            <a:r>
              <a:rPr lang="en-US" sz="1400" dirty="0">
                <a:effectLst/>
                <a:latin typeface="+mj-lt"/>
                <a:ea typeface="Calibri" panose="020F0502020204030204" pitchFamily="34" charset="0"/>
                <a:cs typeface="Times New Roman" panose="02020603050405020304" pitchFamily="18" charset="0"/>
              </a:rPr>
              <a:t>, C., 2021. Improving the service industry with hyper-connectivity: IoT in hospitality. </a:t>
            </a:r>
            <a:r>
              <a:rPr lang="en-US" sz="1400" i="1" dirty="0">
                <a:effectLst/>
                <a:latin typeface="+mj-lt"/>
                <a:ea typeface="Calibri" panose="020F0502020204030204" pitchFamily="34" charset="0"/>
                <a:cs typeface="Times New Roman" panose="02020603050405020304" pitchFamily="18" charset="0"/>
              </a:rPr>
              <a:t>International Journal of Contemporary Hospitality Management</a:t>
            </a:r>
            <a:r>
              <a:rPr lang="en-US" sz="1400" dirty="0">
                <a:effectLst/>
                <a:latin typeface="+mj-lt"/>
                <a:ea typeface="Calibri" panose="020F0502020204030204" pitchFamily="34" charset="0"/>
                <a:cs typeface="Times New Roman" panose="02020603050405020304" pitchFamily="18" charset="0"/>
              </a:rPr>
              <a:t>, </a:t>
            </a:r>
            <a:r>
              <a:rPr lang="en-US" sz="1400" i="1" dirty="0">
                <a:effectLst/>
                <a:latin typeface="+mj-lt"/>
                <a:ea typeface="Calibri" panose="020F0502020204030204" pitchFamily="34" charset="0"/>
                <a:cs typeface="Times New Roman" panose="02020603050405020304" pitchFamily="18" charset="0"/>
              </a:rPr>
              <a:t>33</a:t>
            </a:r>
            <a:r>
              <a:rPr lang="en-US" sz="1400" dirty="0">
                <a:effectLst/>
                <a:latin typeface="+mj-lt"/>
                <a:ea typeface="Calibri" panose="020F0502020204030204" pitchFamily="34" charset="0"/>
                <a:cs typeface="Times New Roman" panose="02020603050405020304" pitchFamily="18" charset="0"/>
              </a:rPr>
              <a:t>(1), pp.243-262.</a:t>
            </a:r>
          </a:p>
          <a:p>
            <a:pPr marL="457200" marR="0" indent="-457200" algn="just">
              <a:lnSpc>
                <a:spcPct val="150000"/>
              </a:lnSpc>
              <a:spcBef>
                <a:spcPts val="0"/>
              </a:spcBef>
              <a:spcAft>
                <a:spcPts val="800"/>
              </a:spcAft>
              <a:buFont typeface="Arial" panose="020B0604020202020204" pitchFamily="34" charset="0"/>
              <a:buChar char="•"/>
            </a:pPr>
            <a:r>
              <a:rPr lang="en-GB" sz="1400" dirty="0" err="1">
                <a:effectLst/>
                <a:latin typeface="+mj-lt"/>
                <a:ea typeface="Calibri" panose="020F0502020204030204" pitchFamily="34" charset="0"/>
                <a:cs typeface="Times New Roman" panose="02020603050405020304" pitchFamily="18" charset="0"/>
              </a:rPr>
              <a:t>Mukundan</a:t>
            </a:r>
            <a:r>
              <a:rPr lang="en-GB" sz="1400" dirty="0">
                <a:effectLst/>
                <a:latin typeface="+mj-lt"/>
                <a:ea typeface="Calibri" panose="020F0502020204030204" pitchFamily="34" charset="0"/>
                <a:cs typeface="Times New Roman" panose="02020603050405020304" pitchFamily="18" charset="0"/>
              </a:rPr>
              <a:t>, G. 2020, New Study on Customer Support. [Online]. Available at: </a:t>
            </a:r>
            <a:r>
              <a:rPr lang="en-US" sz="1400" u="sng" dirty="0">
                <a:solidFill>
                  <a:srgbClr val="0563C1"/>
                </a:solidFill>
                <a:effectLst/>
                <a:latin typeface="+mj-lt"/>
                <a:ea typeface="Calibri" panose="020F0502020204030204" pitchFamily="34" charset="0"/>
                <a:cs typeface="Times New Roman" panose="02020603050405020304" pitchFamily="18" charset="0"/>
                <a:hlinkClick r:id="rId2"/>
              </a:rPr>
              <a:t>https://customerthink.com/new-study-on-customer-support-80-consumers-want-better-service/</a:t>
            </a:r>
            <a:r>
              <a:rPr lang="en-US" sz="1400" u="sng" dirty="0">
                <a:solidFill>
                  <a:srgbClr val="0563C1"/>
                </a:solidFill>
                <a:effectLst/>
                <a:latin typeface="+mj-lt"/>
                <a:ea typeface="Calibri" panose="020F0502020204030204" pitchFamily="34" charset="0"/>
                <a:cs typeface="Times New Roman" panose="02020603050405020304" pitchFamily="18" charset="0"/>
              </a:rPr>
              <a:t> </a:t>
            </a:r>
            <a:r>
              <a:rPr lang="en-US" sz="1400" dirty="0">
                <a:effectLst/>
                <a:latin typeface="+mj-lt"/>
                <a:ea typeface="Calibri" panose="020F0502020204030204" pitchFamily="34" charset="0"/>
                <a:cs typeface="Times New Roman" panose="02020603050405020304" pitchFamily="18" charset="0"/>
              </a:rPr>
              <a:t>[Accessed on 2 February 2023].</a:t>
            </a:r>
          </a:p>
          <a:p>
            <a:pPr marL="457200" marR="0" indent="-457200" algn="just">
              <a:lnSpc>
                <a:spcPct val="150000"/>
              </a:lnSpc>
              <a:spcBef>
                <a:spcPts val="0"/>
              </a:spcBef>
              <a:spcAft>
                <a:spcPts val="800"/>
              </a:spcAft>
              <a:buFont typeface="Arial" panose="020B0604020202020204" pitchFamily="34" charset="0"/>
              <a:buChar char="•"/>
            </a:pPr>
            <a:r>
              <a:rPr lang="en-US" sz="1400" dirty="0">
                <a:effectLst/>
                <a:latin typeface="+mj-lt"/>
                <a:ea typeface="Calibri" panose="020F0502020204030204" pitchFamily="34" charset="0"/>
                <a:cs typeface="Times New Roman" panose="02020603050405020304" pitchFamily="18" charset="0"/>
              </a:rPr>
              <a:t>Putri, N.L.A., </a:t>
            </a:r>
            <a:r>
              <a:rPr lang="en-US" sz="1400" dirty="0" err="1">
                <a:effectLst/>
                <a:latin typeface="+mj-lt"/>
                <a:ea typeface="Calibri" panose="020F0502020204030204" pitchFamily="34" charset="0"/>
                <a:cs typeface="Times New Roman" panose="02020603050405020304" pitchFamily="18" charset="0"/>
              </a:rPr>
              <a:t>Wendri</a:t>
            </a:r>
            <a:r>
              <a:rPr lang="en-US" sz="1400" dirty="0">
                <a:effectLst/>
                <a:latin typeface="+mj-lt"/>
                <a:ea typeface="Calibri" panose="020F0502020204030204" pitchFamily="34" charset="0"/>
                <a:cs typeface="Times New Roman" panose="02020603050405020304" pitchFamily="18" charset="0"/>
              </a:rPr>
              <a:t>, I.G.M. and </a:t>
            </a:r>
            <a:r>
              <a:rPr lang="en-US" sz="1400" dirty="0" err="1">
                <a:effectLst/>
                <a:latin typeface="+mj-lt"/>
                <a:ea typeface="Calibri" panose="020F0502020204030204" pitchFamily="34" charset="0"/>
                <a:cs typeface="Times New Roman" panose="02020603050405020304" pitchFamily="18" charset="0"/>
              </a:rPr>
              <a:t>Rejeki</a:t>
            </a:r>
            <a:r>
              <a:rPr lang="en-US" sz="1400" dirty="0">
                <a:effectLst/>
                <a:latin typeface="+mj-lt"/>
                <a:ea typeface="Calibri" panose="020F0502020204030204" pitchFamily="34" charset="0"/>
                <a:cs typeface="Times New Roman" panose="02020603050405020304" pitchFamily="18" charset="0"/>
              </a:rPr>
              <a:t>, I.N.M., 2021. Service Quality Of Room Attendant and Guest Satisfaction at The St. Regis Bali Resort. </a:t>
            </a:r>
            <a:r>
              <a:rPr lang="en-US" sz="1400" i="1" dirty="0" err="1">
                <a:effectLst/>
                <a:latin typeface="+mj-lt"/>
                <a:ea typeface="Calibri" panose="020F0502020204030204" pitchFamily="34" charset="0"/>
                <a:cs typeface="Times New Roman" panose="02020603050405020304" pitchFamily="18" charset="0"/>
              </a:rPr>
              <a:t>Jurnal</a:t>
            </a:r>
            <a:r>
              <a:rPr lang="en-US" sz="1400" i="1" dirty="0">
                <a:effectLst/>
                <a:latin typeface="+mj-lt"/>
                <a:ea typeface="Calibri" panose="020F0502020204030204" pitchFamily="34" charset="0"/>
                <a:cs typeface="Times New Roman" panose="02020603050405020304" pitchFamily="18" charset="0"/>
              </a:rPr>
              <a:t> </a:t>
            </a:r>
            <a:r>
              <a:rPr lang="en-US" sz="1400" i="1" dirty="0" err="1">
                <a:effectLst/>
                <a:latin typeface="+mj-lt"/>
                <a:ea typeface="Calibri" panose="020F0502020204030204" pitchFamily="34" charset="0"/>
                <a:cs typeface="Times New Roman" panose="02020603050405020304" pitchFamily="18" charset="0"/>
              </a:rPr>
              <a:t>Sains</a:t>
            </a:r>
            <a:r>
              <a:rPr lang="en-US" sz="1400" i="1" dirty="0">
                <a:effectLst/>
                <a:latin typeface="+mj-lt"/>
                <a:ea typeface="Calibri" panose="020F0502020204030204" pitchFamily="34" charset="0"/>
                <a:cs typeface="Times New Roman" panose="02020603050405020304" pitchFamily="18" charset="0"/>
              </a:rPr>
              <a:t> </a:t>
            </a:r>
            <a:r>
              <a:rPr lang="en-US" sz="1400" i="1" dirty="0" err="1">
                <a:effectLst/>
                <a:latin typeface="+mj-lt"/>
                <a:ea typeface="Calibri" panose="020F0502020204030204" pitchFamily="34" charset="0"/>
                <a:cs typeface="Times New Roman" panose="02020603050405020304" pitchFamily="18" charset="0"/>
              </a:rPr>
              <a:t>Terapan</a:t>
            </a:r>
            <a:r>
              <a:rPr lang="en-US" sz="1400" i="1" dirty="0">
                <a:effectLst/>
                <a:latin typeface="+mj-lt"/>
                <a:ea typeface="Calibri" panose="020F0502020204030204" pitchFamily="34" charset="0"/>
                <a:cs typeface="Times New Roman" panose="02020603050405020304" pitchFamily="18" charset="0"/>
              </a:rPr>
              <a:t> </a:t>
            </a:r>
            <a:r>
              <a:rPr lang="en-US" sz="1400" i="1" dirty="0" err="1">
                <a:effectLst/>
                <a:latin typeface="+mj-lt"/>
                <a:ea typeface="Calibri" panose="020F0502020204030204" pitchFamily="34" charset="0"/>
                <a:cs typeface="Times New Roman" panose="02020603050405020304" pitchFamily="18" charset="0"/>
              </a:rPr>
              <a:t>Pariwisata</a:t>
            </a:r>
            <a:r>
              <a:rPr lang="en-US" sz="1400" dirty="0">
                <a:effectLst/>
                <a:latin typeface="+mj-lt"/>
                <a:ea typeface="Calibri" panose="020F0502020204030204" pitchFamily="34" charset="0"/>
                <a:cs typeface="Times New Roman" panose="02020603050405020304" pitchFamily="18" charset="0"/>
              </a:rPr>
              <a:t>, </a:t>
            </a:r>
            <a:r>
              <a:rPr lang="en-US" sz="1400" i="1" dirty="0">
                <a:effectLst/>
                <a:latin typeface="+mj-lt"/>
                <a:ea typeface="Calibri" panose="020F0502020204030204" pitchFamily="34" charset="0"/>
                <a:cs typeface="Times New Roman" panose="02020603050405020304" pitchFamily="18" charset="0"/>
              </a:rPr>
              <a:t>6</a:t>
            </a:r>
            <a:r>
              <a:rPr lang="en-US" sz="1400" dirty="0">
                <a:effectLst/>
                <a:latin typeface="+mj-lt"/>
                <a:ea typeface="Calibri" panose="020F0502020204030204" pitchFamily="34" charset="0"/>
                <a:cs typeface="Times New Roman" panose="02020603050405020304" pitchFamily="18" charset="0"/>
              </a:rPr>
              <a:t>(2), pp.77-83.</a:t>
            </a:r>
          </a:p>
          <a:p>
            <a:pPr marL="457200" marR="0" indent="-457200" algn="just">
              <a:lnSpc>
                <a:spcPct val="150000"/>
              </a:lnSpc>
              <a:spcBef>
                <a:spcPts val="0"/>
              </a:spcBef>
              <a:spcAft>
                <a:spcPts val="800"/>
              </a:spcAft>
              <a:buFont typeface="Arial" panose="020B0604020202020204" pitchFamily="34" charset="0"/>
              <a:buChar char="•"/>
            </a:pPr>
            <a:r>
              <a:rPr lang="en-US" sz="1400" dirty="0">
                <a:effectLst/>
                <a:latin typeface="+mj-lt"/>
                <a:ea typeface="Calibri" panose="020F0502020204030204" pitchFamily="34" charset="0"/>
                <a:cs typeface="Times New Roman" panose="02020603050405020304" pitchFamily="18" charset="0"/>
              </a:rPr>
              <a:t>St. Regis 2022. History &amp; Heritage. [Online] Available at </a:t>
            </a:r>
            <a:r>
              <a:rPr lang="en-US" sz="1400" u="sng" dirty="0">
                <a:solidFill>
                  <a:srgbClr val="0563C1"/>
                </a:solidFill>
                <a:effectLst/>
                <a:latin typeface="+mj-lt"/>
                <a:ea typeface="Calibri" panose="020F0502020204030204" pitchFamily="34" charset="0"/>
                <a:cs typeface="Times New Roman" panose="02020603050405020304" pitchFamily="18" charset="0"/>
                <a:hlinkClick r:id="rId3"/>
              </a:rPr>
              <a:t>https://st-regis.marriott.com/culture/history-heritage/</a:t>
            </a:r>
            <a:r>
              <a:rPr lang="en-US" sz="1400" dirty="0">
                <a:effectLst/>
                <a:latin typeface="+mj-lt"/>
                <a:ea typeface="Calibri" panose="020F0502020204030204" pitchFamily="34" charset="0"/>
                <a:cs typeface="Times New Roman" panose="02020603050405020304" pitchFamily="18" charset="0"/>
              </a:rPr>
              <a:t> [Accessed on 2 February 2023].</a:t>
            </a:r>
          </a:p>
          <a:p>
            <a:pPr marL="457200" marR="0" indent="-457200" algn="just">
              <a:lnSpc>
                <a:spcPct val="150000"/>
              </a:lnSpc>
              <a:spcBef>
                <a:spcPts val="0"/>
              </a:spcBef>
              <a:spcAft>
                <a:spcPts val="800"/>
              </a:spcAft>
              <a:buFont typeface="Arial" panose="020B0604020202020204" pitchFamily="34" charset="0"/>
              <a:buChar char="•"/>
            </a:pPr>
            <a:r>
              <a:rPr lang="en-US" sz="1400" u="sng" dirty="0">
                <a:solidFill>
                  <a:srgbClr val="000000"/>
                </a:solidFill>
                <a:effectLst/>
                <a:latin typeface="+mj-lt"/>
                <a:ea typeface="Calibri" panose="020F0502020204030204" pitchFamily="34" charset="0"/>
                <a:cs typeface="Times New Roman" panose="02020603050405020304" pitchFamily="18" charset="0"/>
              </a:rPr>
              <a:t>St. Regis. 2023. Butler Service. [Online]. Available at: </a:t>
            </a:r>
            <a:r>
              <a:rPr lang="en-GB" sz="1400" u="sng" dirty="0">
                <a:solidFill>
                  <a:srgbClr val="0563C1"/>
                </a:solidFill>
                <a:effectLst/>
                <a:latin typeface="+mj-lt"/>
                <a:ea typeface="Calibri" panose="020F0502020204030204" pitchFamily="34" charset="0"/>
                <a:cs typeface="Times New Roman" panose="02020603050405020304" pitchFamily="18" charset="0"/>
                <a:hlinkClick r:id="rId4"/>
              </a:rPr>
              <a:t>https://st-regis.marriott.com/culture/butler-service/</a:t>
            </a:r>
            <a:r>
              <a:rPr lang="en-GB" sz="1400" u="sng" dirty="0">
                <a:solidFill>
                  <a:srgbClr val="0563C1"/>
                </a:solidFill>
                <a:effectLst/>
                <a:latin typeface="+mj-lt"/>
                <a:ea typeface="Calibri" panose="020F0502020204030204" pitchFamily="34" charset="0"/>
                <a:cs typeface="Times New Roman" panose="02020603050405020304" pitchFamily="18" charset="0"/>
              </a:rPr>
              <a:t> </a:t>
            </a:r>
            <a:r>
              <a:rPr lang="en-US" sz="1400" u="none" strike="noStrike" dirty="0">
                <a:solidFill>
                  <a:srgbClr val="000000"/>
                </a:solidFill>
                <a:effectLst/>
                <a:latin typeface="+mj-lt"/>
                <a:ea typeface="Calibri" panose="020F0502020204030204" pitchFamily="34" charset="0"/>
                <a:cs typeface="Times New Roman" panose="02020603050405020304" pitchFamily="18" charset="0"/>
              </a:rPr>
              <a:t>[Accessed on 2 February 2023].</a:t>
            </a:r>
            <a:endParaRPr lang="en-US" sz="14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152078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4068ED-35B8-46B0-B32E-7BDB54ADC988}"/>
              </a:ext>
            </a:extLst>
          </p:cNvPr>
          <p:cNvPicPr>
            <a:picLocks noChangeAspect="1"/>
          </p:cNvPicPr>
          <p:nvPr/>
        </p:nvPicPr>
        <p:blipFill rotWithShape="1">
          <a:blip r:embed="rId2"/>
          <a:srcRect l="18099" r="18689"/>
          <a:stretch/>
        </p:blipFill>
        <p:spPr>
          <a:xfrm>
            <a:off x="1" y="-6018"/>
            <a:ext cx="12188824" cy="6864018"/>
          </a:xfrm>
          <a:prstGeom prst="rect">
            <a:avLst/>
          </a:prstGeom>
        </p:spPr>
      </p:pic>
      <p:sp>
        <p:nvSpPr>
          <p:cNvPr id="4" name="Rectangle 3">
            <a:extLst>
              <a:ext uri="{FF2B5EF4-FFF2-40B4-BE49-F238E27FC236}">
                <a16:creationId xmlns:a16="http://schemas.microsoft.com/office/drawing/2014/main" id="{3E2B6E87-9194-453A-AA7E-3C6C46E78087}"/>
              </a:ext>
            </a:extLst>
          </p:cNvPr>
          <p:cNvSpPr/>
          <p:nvPr/>
        </p:nvSpPr>
        <p:spPr>
          <a:xfrm>
            <a:off x="3013906" y="2964326"/>
            <a:ext cx="6161012" cy="923330"/>
          </a:xfrm>
          <a:prstGeom prst="rect">
            <a:avLst/>
          </a:prstGeom>
        </p:spPr>
        <p:style>
          <a:lnRef idx="3">
            <a:schemeClr val="lt1"/>
          </a:lnRef>
          <a:fillRef idx="1">
            <a:schemeClr val="accent1"/>
          </a:fillRef>
          <a:effectRef idx="1">
            <a:schemeClr val="accent1"/>
          </a:effectRef>
          <a:fontRef idx="minor">
            <a:schemeClr val="lt1"/>
          </a:fontRef>
        </p:style>
        <p:txBody>
          <a:bodyPr wrap="square" lIns="91440" tIns="45720" rIns="91440" bIns="45720">
            <a:spAutoFit/>
          </a:bodyPr>
          <a:lstStyle/>
          <a:p>
            <a:pPr algn="ctr"/>
            <a:r>
              <a:rPr lang="en-US" sz="5400" b="0" cap="none" spc="0" dirty="0">
                <a:ln w="0"/>
                <a:solidFill>
                  <a:schemeClr val="bg1"/>
                </a:solidFill>
                <a:effectLst>
                  <a:outerShdw blurRad="38100" dist="25400" dir="5400000" algn="ctr" rotWithShape="0">
                    <a:srgbClr val="6E747A">
                      <a:alpha val="43000"/>
                    </a:srgbClr>
                  </a:outerShdw>
                </a:effectLst>
              </a:rPr>
              <a:t>Thank You!</a:t>
            </a:r>
          </a:p>
        </p:txBody>
      </p:sp>
    </p:spTree>
    <p:extLst>
      <p:ext uri="{BB962C8B-B14F-4D97-AF65-F5344CB8AC3E}">
        <p14:creationId xmlns:p14="http://schemas.microsoft.com/office/powerpoint/2010/main" val="6199582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Vertical and Horizontal design templat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entury Gothic">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Vertical and horizontal design slides.potx" id="{7E307492-4344-40EC-954C-E30551E95991}" vid="{493C3130-E1FA-416B-8465-D41FAD56C1B7}"/>
    </a:ext>
  </a:extLst>
</a:theme>
</file>

<file path=ppt/theme/theme2.xml><?xml version="1.0" encoding="utf-8"?>
<a:theme xmlns:a="http://schemas.openxmlformats.org/drawingml/2006/main" name="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entury Gothic">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entury Gothic">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Vertical and horizontal design slides</Template>
  <TotalTime>264</TotalTime>
  <Words>2804</Words>
  <Application>Microsoft Office PowerPoint</Application>
  <PresentationFormat>Custom</PresentationFormat>
  <Paragraphs>128</Paragraphs>
  <Slides>15</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굴림</vt:lpstr>
      <vt:lpstr>Arial</vt:lpstr>
      <vt:lpstr>Century Gothic</vt:lpstr>
      <vt:lpstr>French Script MT</vt:lpstr>
      <vt:lpstr>Helvetica</vt:lpstr>
      <vt:lpstr>Times New Roman</vt:lpstr>
      <vt:lpstr>Vertical and Horizontal design template</vt:lpstr>
      <vt:lpstr>St. Regis</vt:lpstr>
      <vt:lpstr>PowerPoint Presentation</vt:lpstr>
      <vt:lpstr>Introduction</vt:lpstr>
      <vt:lpstr>Overview of the Hotel Brand</vt:lpstr>
      <vt:lpstr>Main Consumers</vt:lpstr>
      <vt:lpstr>Nature and Scope of Guest Services and Facilities</vt:lpstr>
      <vt:lpstr>Role of Guest Services and Facilities</vt:lpstr>
      <vt:lpstr>General Role and Function of Guest Services</vt:lpstr>
      <vt:lpstr>General Role and Function of Guest Services</vt:lpstr>
      <vt:lpstr>Importance of Hospitality</vt:lpstr>
      <vt:lpstr>Meet/Exceed Expectations</vt:lpstr>
      <vt:lpstr>Conclusion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 Regis</dc:title>
  <dc:creator>Office</dc:creator>
  <cp:lastModifiedBy>User007</cp:lastModifiedBy>
  <cp:revision>30</cp:revision>
  <dcterms:created xsi:type="dcterms:W3CDTF">2023-02-02T07:43:59Z</dcterms:created>
  <dcterms:modified xsi:type="dcterms:W3CDTF">2023-02-07T18:21:10Z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74067800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