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  <p:sldMasterId id="2147483945" r:id="rId2"/>
  </p:sldMasterIdLst>
  <p:notesMasterIdLst>
    <p:notesMasterId r:id="rId31"/>
  </p:notesMasterIdLst>
  <p:handoutMasterIdLst>
    <p:handoutMasterId r:id="rId32"/>
  </p:handoutMasterIdLst>
  <p:sldIdLst>
    <p:sldId id="500" r:id="rId3"/>
    <p:sldId id="786" r:id="rId4"/>
    <p:sldId id="791" r:id="rId5"/>
    <p:sldId id="912" r:id="rId6"/>
    <p:sldId id="977" r:id="rId7"/>
    <p:sldId id="978" r:id="rId8"/>
    <p:sldId id="979" r:id="rId9"/>
    <p:sldId id="987" r:id="rId10"/>
    <p:sldId id="913" r:id="rId11"/>
    <p:sldId id="980" r:id="rId12"/>
    <p:sldId id="988" r:id="rId13"/>
    <p:sldId id="981" r:id="rId14"/>
    <p:sldId id="989" r:id="rId15"/>
    <p:sldId id="914" r:id="rId16"/>
    <p:sldId id="982" r:id="rId17"/>
    <p:sldId id="983" r:id="rId18"/>
    <p:sldId id="915" r:id="rId19"/>
    <p:sldId id="984" r:id="rId20"/>
    <p:sldId id="985" r:id="rId21"/>
    <p:sldId id="986" r:id="rId22"/>
    <p:sldId id="976" r:id="rId23"/>
    <p:sldId id="883" r:id="rId24"/>
    <p:sldId id="946" r:id="rId25"/>
    <p:sldId id="947" r:id="rId26"/>
    <p:sldId id="948" r:id="rId27"/>
    <p:sldId id="990" r:id="rId28"/>
    <p:sldId id="884" r:id="rId29"/>
    <p:sldId id="885" r:id="rId30"/>
  </p:sldIdLst>
  <p:sldSz cx="9144000" cy="6858000" type="screen4x3"/>
  <p:notesSz cx="7010400" cy="9296400"/>
  <p:defaultTextStyle>
    <a:defPPr>
      <a:defRPr lang="en-US"/>
    </a:defPPr>
    <a:lvl1pPr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ane Gibbons" initials="JG" lastIdx="12" clrIdx="0"/>
  <p:cmAuthor id="1" name="Rodrigo Floriano" initials="RF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4"/>
    <a:srgbClr val="678DC5"/>
    <a:srgbClr val="3E67A4"/>
    <a:srgbClr val="3E8DC5"/>
    <a:srgbClr val="5F5F65"/>
    <a:srgbClr val="7E7E86"/>
    <a:srgbClr val="FFFFFF"/>
    <a:srgbClr val="8E8E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 autoAdjust="0"/>
    <p:restoredTop sz="89277" autoAdjust="0"/>
  </p:normalViewPr>
  <p:slideViewPr>
    <p:cSldViewPr snapToGrid="0">
      <p:cViewPr varScale="1">
        <p:scale>
          <a:sx n="53" d="100"/>
          <a:sy n="53" d="100"/>
        </p:scale>
        <p:origin x="111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022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  <p:sld r:id="rId17" collapse="1"/>
      <p:sld r:id="rId18" collapse="1"/>
      <p:sld r:id="rId19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12.xml"/><Relationship Id="rId13" Type="http://schemas.openxmlformats.org/officeDocument/2006/relationships/slide" Target="slides/slide19.xml"/><Relationship Id="rId18" Type="http://schemas.openxmlformats.org/officeDocument/2006/relationships/slide" Target="slides/slide25.xml"/><Relationship Id="rId3" Type="http://schemas.openxmlformats.org/officeDocument/2006/relationships/slide" Target="slides/slide6.xml"/><Relationship Id="rId7" Type="http://schemas.openxmlformats.org/officeDocument/2006/relationships/slide" Target="slides/slide11.xml"/><Relationship Id="rId12" Type="http://schemas.openxmlformats.org/officeDocument/2006/relationships/slide" Target="slides/slide18.xml"/><Relationship Id="rId17" Type="http://schemas.openxmlformats.org/officeDocument/2006/relationships/slide" Target="slides/slide24.xml"/><Relationship Id="rId2" Type="http://schemas.openxmlformats.org/officeDocument/2006/relationships/slide" Target="slides/slide5.xml"/><Relationship Id="rId16" Type="http://schemas.openxmlformats.org/officeDocument/2006/relationships/slide" Target="slides/slide23.xml"/><Relationship Id="rId1" Type="http://schemas.openxmlformats.org/officeDocument/2006/relationships/slide" Target="slides/slide4.xml"/><Relationship Id="rId6" Type="http://schemas.openxmlformats.org/officeDocument/2006/relationships/slide" Target="slides/slide10.xml"/><Relationship Id="rId11" Type="http://schemas.openxmlformats.org/officeDocument/2006/relationships/slide" Target="slides/slide16.xml"/><Relationship Id="rId5" Type="http://schemas.openxmlformats.org/officeDocument/2006/relationships/slide" Target="slides/slide8.xml"/><Relationship Id="rId15" Type="http://schemas.openxmlformats.org/officeDocument/2006/relationships/slide" Target="slides/slide22.xml"/><Relationship Id="rId10" Type="http://schemas.openxmlformats.org/officeDocument/2006/relationships/slide" Target="slides/slide15.xml"/><Relationship Id="rId19" Type="http://schemas.openxmlformats.org/officeDocument/2006/relationships/slide" Target="slides/slide26.xml"/><Relationship Id="rId4" Type="http://schemas.openxmlformats.org/officeDocument/2006/relationships/slide" Target="slides/slide7.xml"/><Relationship Id="rId9" Type="http://schemas.openxmlformats.org/officeDocument/2006/relationships/slide" Target="slides/slide13.xml"/><Relationship Id="rId14" Type="http://schemas.openxmlformats.org/officeDocument/2006/relationships/slide" Target="slides/slide2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3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5124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</a:pPr>
            <a:fld id="{22244E67-557B-7741-B9F5-F61AA18495DF}" type="slidenum">
              <a:rPr lang="en-US" sz="800"/>
              <a:pPr algn="r" defTabSz="903288">
                <a:lnSpc>
                  <a:spcPct val="100000"/>
                </a:lnSpc>
              </a:pPr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181015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47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6148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 smtClean="0">
                <a:cs typeface="+mn-cs"/>
              </a:defRPr>
            </a:lvl1pPr>
          </a:lstStyle>
          <a:p>
            <a:pPr>
              <a:defRPr/>
            </a:pPr>
            <a:fld id="{F4CE0E46-7F05-B940-8356-5580BE265E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150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Body Text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6460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112713" indent="-112713" algn="l" defTabSz="1020763" rtl="0" eaLnBrk="0" fontAlgn="base" hangingPunct="0">
      <a:lnSpc>
        <a:spcPct val="90000"/>
      </a:lnSpc>
      <a:spcBef>
        <a:spcPct val="50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82600" indent="-120650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667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4493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9319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 to Networks</a:t>
            </a:r>
            <a:r>
              <a:rPr lang="en-US" b="0" baseline="0" dirty="0" smtClean="0"/>
              <a:t> v6.0</a:t>
            </a:r>
            <a:endParaRPr lang="en-US" b="0" dirty="0" smtClean="0"/>
          </a:p>
          <a:p>
            <a:pPr>
              <a:buFontTx/>
              <a:buNone/>
            </a:pPr>
            <a:r>
              <a:rPr lang="en-US" sz="1200" dirty="0" smtClean="0">
                <a:latin typeface="Arial" charset="0"/>
              </a:rPr>
              <a:t>Chapter 6: Network Layer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47694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238055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3</a:t>
            </a:fld>
            <a:endParaRPr lang="en-US" dirty="0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 to Networks</a:t>
            </a:r>
            <a:r>
              <a:rPr lang="en-US" b="0" baseline="0" dirty="0" smtClean="0"/>
              <a:t> v6.0</a:t>
            </a:r>
            <a:endParaRPr lang="en-US" b="0" dirty="0" smtClean="0"/>
          </a:p>
          <a:p>
            <a:pPr>
              <a:buFontTx/>
              <a:buNone/>
            </a:pPr>
            <a:r>
              <a:rPr lang="en-US" sz="1200" b="0" dirty="0" smtClean="0"/>
              <a:t>Chapter 6: Network Layer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67733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 smtClean="0">
                <a:latin typeface="Arial" charset="0"/>
              </a:rPr>
              <a:t>Network</a:t>
            </a:r>
            <a:r>
              <a:rPr lang="en-US" sz="1200" baseline="0" dirty="0" smtClean="0">
                <a:latin typeface="Arial" charset="0"/>
              </a:rPr>
              <a:t> Layer Protocols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6.1.1 – Network Layer in Communications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4482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 smtClean="0">
                <a:latin typeface="Arial" charset="0"/>
              </a:rPr>
              <a:t>Network</a:t>
            </a:r>
            <a:r>
              <a:rPr lang="en-US" sz="1200" baseline="0" dirty="0" smtClean="0">
                <a:latin typeface="Arial" charset="0"/>
              </a:rPr>
              <a:t> Layer Protocols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6.1.2 – Characteristics of the IP Protocol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8493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 smtClean="0">
                <a:latin typeface="Arial" charset="0"/>
              </a:rPr>
              <a:t>Network</a:t>
            </a:r>
            <a:r>
              <a:rPr lang="en-US" sz="1200" baseline="0" dirty="0" smtClean="0">
                <a:latin typeface="Arial" charset="0"/>
              </a:rPr>
              <a:t> Layer Protocols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6.1.3 - IPv4 Packet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05622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 smtClean="0">
                <a:latin typeface="Arial" charset="0"/>
              </a:rPr>
              <a:t>Network</a:t>
            </a:r>
            <a:r>
              <a:rPr lang="en-US" sz="1200" baseline="0" dirty="0" smtClean="0">
                <a:latin typeface="Arial" charset="0"/>
              </a:rPr>
              <a:t> Layer Protocols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6.1.4 – IPv6 Packet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8740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 smtClean="0">
                <a:latin typeface="Arial" charset="0"/>
              </a:rPr>
              <a:t>Network</a:t>
            </a:r>
            <a:r>
              <a:rPr lang="en-US" sz="1200" baseline="0" dirty="0" smtClean="0">
                <a:latin typeface="Arial" charset="0"/>
              </a:rPr>
              <a:t> Layer Protocols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6.1.4 – IPv6 Packet (Cont.)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3643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9</a:t>
            </a:fld>
            <a:endParaRPr lang="en-US" dirty="0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 to Networks</a:t>
            </a:r>
            <a:r>
              <a:rPr lang="en-US" b="0" baseline="0" dirty="0" smtClean="0"/>
              <a:t> v6.0</a:t>
            </a:r>
            <a:endParaRPr lang="en-US" b="0" dirty="0" smtClean="0"/>
          </a:p>
          <a:p>
            <a:pPr>
              <a:buFontTx/>
              <a:buNone/>
            </a:pPr>
            <a:r>
              <a:rPr lang="en-US" sz="1200" b="0" dirty="0" smtClean="0"/>
              <a:t>Chapter 6: Network Layer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1962705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 smtClean="0">
                <a:latin typeface="Arial" charset="0"/>
              </a:rPr>
              <a:t>Routing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6.2.1 – How a Host Routes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22365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 smtClean="0">
                <a:latin typeface="Arial" charset="0"/>
              </a:rPr>
              <a:t>Routing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6.2.1 – How a Host Routes (Cont.)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5800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 smtClean="0">
                <a:latin typeface="Arial" charset="0"/>
              </a:rPr>
              <a:t>Routing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6.2.2 – Router Routing Tables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6384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 smtClean="0">
                <a:latin typeface="Arial" charset="0"/>
              </a:rPr>
              <a:t>Routing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6.2.2 – Router Routing Tables (Cont.)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1748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14</a:t>
            </a:fld>
            <a:endParaRPr lang="en-US" dirty="0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 to Networks</a:t>
            </a:r>
            <a:r>
              <a:rPr lang="en-US" b="0" baseline="0" dirty="0" smtClean="0"/>
              <a:t> v6.0</a:t>
            </a:r>
            <a:endParaRPr lang="en-US" b="0" dirty="0" smtClean="0"/>
          </a:p>
          <a:p>
            <a:pPr>
              <a:buFontTx/>
              <a:buNone/>
            </a:pPr>
            <a:r>
              <a:rPr lang="en-US" sz="1200" b="0" dirty="0" smtClean="0"/>
              <a:t>Chapter 6: Network Layer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3880804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 smtClean="0">
                <a:latin typeface="Arial" charset="0"/>
              </a:rPr>
              <a:t>Routers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6.3.1 – Anatomy of a Router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0857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 smtClean="0">
                <a:latin typeface="Arial" charset="0"/>
              </a:rPr>
              <a:t>Routers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6.3.2 – Router Boot-up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17124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17</a:t>
            </a:fld>
            <a:endParaRPr lang="en-US" dirty="0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 to Networks</a:t>
            </a:r>
            <a:r>
              <a:rPr lang="en-US" b="0" baseline="0" dirty="0" smtClean="0"/>
              <a:t> v6.0</a:t>
            </a:r>
            <a:endParaRPr lang="en-US" b="0" dirty="0" smtClean="0"/>
          </a:p>
          <a:p>
            <a:pPr>
              <a:buFontTx/>
              <a:buNone/>
            </a:pPr>
            <a:r>
              <a:rPr lang="en-US" sz="1200" b="0" dirty="0" smtClean="0"/>
              <a:t>Chapter 6: Network Layer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4728730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 </a:t>
            </a:r>
            <a:r>
              <a:rPr lang="en-US" sz="1200" dirty="0" smtClean="0">
                <a:latin typeface="Arial" charset="0"/>
              </a:rPr>
              <a:t>Configure</a:t>
            </a:r>
            <a:r>
              <a:rPr lang="en-US" sz="1200" baseline="0" dirty="0" smtClean="0">
                <a:latin typeface="Arial" charset="0"/>
              </a:rPr>
              <a:t> a Cisco Router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6.4.1 – Configure Initial Settings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5206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 </a:t>
            </a:r>
            <a:r>
              <a:rPr lang="en-US" sz="1200" dirty="0" smtClean="0">
                <a:latin typeface="Arial" charset="0"/>
              </a:rPr>
              <a:t>Configure</a:t>
            </a:r>
            <a:r>
              <a:rPr lang="en-US" sz="1200" baseline="0" dirty="0" smtClean="0">
                <a:latin typeface="Arial" charset="0"/>
              </a:rPr>
              <a:t> a Cisco Router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6.4.2 – Configure Interfaces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99315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 </a:t>
            </a:r>
            <a:r>
              <a:rPr lang="en-US" sz="1200" dirty="0" smtClean="0">
                <a:latin typeface="Arial" charset="0"/>
              </a:rPr>
              <a:t>Configure</a:t>
            </a:r>
            <a:r>
              <a:rPr lang="en-US" sz="1200" baseline="0" dirty="0" smtClean="0">
                <a:latin typeface="Arial" charset="0"/>
              </a:rPr>
              <a:t> a Cisco Router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6.4.3 – Configure the Default Gateway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9182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21</a:t>
            </a:fld>
            <a:endParaRPr lang="en-US" dirty="0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 to Networks</a:t>
            </a:r>
            <a:r>
              <a:rPr lang="en-US" b="0" baseline="0" dirty="0" smtClean="0"/>
              <a:t> v6.0</a:t>
            </a:r>
            <a:endParaRPr lang="en-US" b="0" dirty="0" smtClean="0"/>
          </a:p>
          <a:p>
            <a:pPr>
              <a:buFontTx/>
              <a:buNone/>
            </a:pPr>
            <a:r>
              <a:rPr lang="en-US" sz="1200" b="0" dirty="0" smtClean="0"/>
              <a:t>Chapter 6: Network Layer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825558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6.5.1</a:t>
            </a:r>
            <a:r>
              <a:rPr lang="en-US" sz="1200" kern="1200" baseline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- </a:t>
            </a:r>
            <a:r>
              <a:rPr lang="en-US" dirty="0" smtClean="0">
                <a:latin typeface="Arial" charset="0"/>
              </a:rPr>
              <a:t>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082897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052415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53371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76164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16022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AC3B40C-7774-46A0-8FD7-D0857136B166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992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Pt_CoverArt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93888"/>
            <a:ext cx="9140825" cy="2449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 smtClean="0">
                <a:solidFill>
                  <a:srgbClr val="D3D3D3"/>
                </a:solidFill>
              </a:rPr>
              <a:t>Chapter 6</a:t>
            </a:r>
            <a:endParaRPr lang="en-US" sz="700" dirty="0">
              <a:solidFill>
                <a:srgbClr val="D3D3D3"/>
              </a:solidFill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C7FBAF0-BCF5-8741-945F-3C6763791038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pic>
        <p:nvPicPr>
          <p:cNvPr id="9" name="Picture 9" descr="Cisco_NewLogo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3225" y="5940425"/>
            <a:ext cx="3354388" cy="474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0" descr="Cisc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63" y="119063"/>
            <a:ext cx="1171575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90247" name="Rectangle 7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9024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54027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02293"/>
            <a:ext cx="8145462" cy="8382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638" y="1687390"/>
            <a:ext cx="7940675" cy="4720787"/>
          </a:xfrm>
        </p:spPr>
        <p:txBody>
          <a:bodyPr/>
          <a:lstStyle>
            <a:lvl2pPr marL="457200" indent="-228600">
              <a:buFont typeface="Arial" panose="020B0604020202020204" pitchFamily="34" charset="0"/>
              <a:buChar char="•"/>
              <a:defRPr/>
            </a:lvl2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097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1150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947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279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369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4858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7499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190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52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66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98513"/>
            <a:ext cx="8145462" cy="8382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2014538"/>
            <a:ext cx="7940675" cy="3571875"/>
          </a:xfrm>
        </p:spPr>
        <p:txBody>
          <a:bodyPr/>
          <a:lstStyle/>
          <a:p>
            <a:pPr lvl="0"/>
            <a:endParaRPr lang="en-US" noProof="0" dirty="0" smtClean="0"/>
          </a:p>
        </p:txBody>
      </p:sp>
    </p:spTree>
    <p:extLst>
      <p:ext uri="{BB962C8B-B14F-4D97-AF65-F5344CB8AC3E}">
        <p14:creationId xmlns:p14="http://schemas.microsoft.com/office/powerpoint/2010/main" val="396974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PPt_4face_02120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11350"/>
            <a:ext cx="9144000" cy="243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278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6" name="Rectangle 279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sp>
        <p:nvSpPr>
          <p:cNvPr id="7" name="Rectangle 280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8" name="Rectangle 281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7F1BC4EF-034A-F647-AA58-B71D58802FDB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pic>
        <p:nvPicPr>
          <p:cNvPr id="9" name="Picture 331" descr="Cisco_NewLogo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3225" y="5940425"/>
            <a:ext cx="3354388" cy="474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33" descr="Cisc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63" y="119063"/>
            <a:ext cx="1171575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9873" name="Rectangle 209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69874" name="Rectangle 210"/>
          <p:cNvSpPr>
            <a:spLocks noGrp="1" noChangeArrowheads="1"/>
          </p:cNvSpPr>
          <p:nvPr>
            <p:ph type="subTitle" idx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885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457200" indent="-228600">
              <a:buFont typeface="Arial" panose="020B0604020202020204" pitchFamily="34" charset="0"/>
              <a:buChar char="•"/>
              <a:defRPr/>
            </a:lvl2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1047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2851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231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3739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8482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85695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42533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7491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6291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607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5638" y="798513"/>
            <a:ext cx="814546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1027" name="Rectangle 4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 smtClean="0">
                <a:solidFill>
                  <a:srgbClr val="D3D3D3"/>
                </a:solidFill>
              </a:rPr>
              <a:t>Chapter 6</a:t>
            </a:r>
            <a:endParaRPr lang="en-US" sz="700" dirty="0">
              <a:solidFill>
                <a:srgbClr val="D3D3D3"/>
              </a:solidFill>
            </a:endParaRPr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28856D66-2D7E-BA44-8BF8-F720D8CAD36C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029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36398" y="2078328"/>
            <a:ext cx="7940675" cy="395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Body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030" name="Picture 7" descr="PPt_TopBand_Artwork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08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1" name="Rectangle 8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</p:sldLayoutIdLst>
  <p:timing>
    <p:tnLst>
      <p:par>
        <p:cTn id="1" dur="indefinite" restart="never" nodeType="tmRoot"/>
      </p:par>
    </p:tnLst>
  </p:timing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6146"/>
          <p:cNvSpPr>
            <a:spLocks noGrp="1" noChangeArrowheads="1"/>
          </p:cNvSpPr>
          <p:nvPr>
            <p:ph type="title"/>
          </p:nvPr>
        </p:nvSpPr>
        <p:spPr bwMode="auto">
          <a:xfrm>
            <a:off x="193868" y="394392"/>
            <a:ext cx="877215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3075" name="Rectangle 6281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3076" name="Rectangle 6282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6084AB3D-AE30-934E-B0BC-A74C2CCEE444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077" name="Rectangle 628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3109" y="1539502"/>
            <a:ext cx="8733677" cy="4926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Body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78" name="Rectangle 6312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3079" name="Rectangle 6313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pic>
        <p:nvPicPr>
          <p:cNvPr id="3080" name="Picture 8" descr="Rev08_Cisco_BrandBar10_060408.png"/>
          <p:cNvPicPr>
            <a:picLocks noChangeAspect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34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</p:sldLayoutIdLst>
  <p:timing>
    <p:tnLst>
      <p:par>
        <p:cTn id="1" dur="indefinite" restart="never" nodeType="tmRoot"/>
      </p:par>
    </p:tnLst>
  </p:timing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50" y="2263775"/>
            <a:ext cx="3854450" cy="1481138"/>
          </a:xfrm>
        </p:spPr>
        <p:txBody>
          <a:bodyPr/>
          <a:lstStyle/>
          <a:p>
            <a:pPr eaLnBrk="1" hangingPunct="1"/>
            <a:r>
              <a:rPr lang="en-US" sz="2400" dirty="0" smtClean="0">
                <a:latin typeface="Arial" charset="0"/>
              </a:rPr>
              <a:t>Chapter 6: Network Layer</a:t>
            </a:r>
            <a:endParaRPr lang="en-US" sz="2400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11150" y="4672013"/>
            <a:ext cx="6788150" cy="658812"/>
          </a:xfrm>
        </p:spPr>
        <p:txBody>
          <a:bodyPr/>
          <a:lstStyle/>
          <a:p>
            <a:pPr eaLnBrk="1" hangingPunct="1"/>
            <a:r>
              <a:rPr lang="en-US" dirty="0"/>
              <a:t>Introduction to Networks v6.0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 idx="4294967295"/>
          </p:nvPr>
        </p:nvSpPr>
        <p:spPr>
          <a:xfrm>
            <a:off x="655638" y="350288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/>
              <a:t>Chapter 6 - Sections &amp; Objectives</a:t>
            </a:r>
          </a:p>
        </p:txBody>
      </p:sp>
      <p:sp>
        <p:nvSpPr>
          <p:cNvPr id="4099" name="Rectangle 34"/>
          <p:cNvSpPr>
            <a:spLocks noGrp="1" noChangeArrowheads="1"/>
          </p:cNvSpPr>
          <p:nvPr>
            <p:ph type="body" idx="4294967295"/>
          </p:nvPr>
        </p:nvSpPr>
        <p:spPr>
          <a:xfrm>
            <a:off x="655638" y="1337482"/>
            <a:ext cx="7940675" cy="4743578"/>
          </a:xfrm>
        </p:spPr>
        <p:txBody>
          <a:bodyPr/>
          <a:lstStyle/>
          <a:p>
            <a:pPr marL="0" indent="0">
              <a:buNone/>
            </a:pPr>
            <a:r>
              <a:rPr lang="en-CA" sz="2000" dirty="0"/>
              <a:t>6</a:t>
            </a:r>
            <a:r>
              <a:rPr lang="en-CA" sz="2000" dirty="0" smtClean="0"/>
              <a:t>.1 Network Layer Protocols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Describe the purpose of the network layer in data communication.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Explain why the IPv4 protocol requires other layers to provide reliability. </a:t>
            </a:r>
            <a:endParaRPr lang="en-US" sz="1600" dirty="0" smtClean="0"/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Explain </a:t>
            </a:r>
            <a:r>
              <a:rPr lang="en-US" sz="1600" dirty="0"/>
              <a:t>the role of the major header fields in the IPv4 </a:t>
            </a:r>
            <a:r>
              <a:rPr lang="en-US" sz="1600" dirty="0" smtClean="0"/>
              <a:t>and IPv6 packet</a:t>
            </a:r>
            <a:r>
              <a:rPr lang="en-US" sz="1600" dirty="0"/>
              <a:t>.</a:t>
            </a:r>
          </a:p>
          <a:p>
            <a:pPr marL="1588" indent="0">
              <a:buNone/>
            </a:pPr>
            <a:r>
              <a:rPr lang="en-CA" sz="2000" dirty="0" smtClean="0"/>
              <a:t>6.2 Routing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Explain how a host device uses routing tables to direct packets to itself, a local destination, or a default gateway.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Compare a host routing table to a routing table in a router.</a:t>
            </a:r>
            <a:endParaRPr lang="en-US" sz="1600" dirty="0" smtClean="0"/>
          </a:p>
          <a:p>
            <a:pPr marL="0" indent="0">
              <a:buNone/>
            </a:pPr>
            <a:r>
              <a:rPr lang="en-US" sz="2000" dirty="0" smtClean="0"/>
              <a:t>6.3 Routers</a:t>
            </a:r>
          </a:p>
          <a:p>
            <a:pPr marL="627063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Describe the common components and interfaces of a router.</a:t>
            </a:r>
          </a:p>
          <a:p>
            <a:pPr marL="627063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Describe the boot-up process of a Cisco IOS router.</a:t>
            </a:r>
            <a:endParaRPr lang="en-US" sz="1600" dirty="0" smtClean="0"/>
          </a:p>
          <a:p>
            <a:pPr marL="0" indent="0">
              <a:buNone/>
            </a:pPr>
            <a:r>
              <a:rPr lang="en-US" sz="2000" dirty="0" smtClean="0"/>
              <a:t>6.4 Configure a Cisco Router</a:t>
            </a:r>
            <a:endParaRPr lang="en-US" sz="2000" dirty="0"/>
          </a:p>
          <a:p>
            <a:pPr marL="627063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Configure initial settings on a Cisco IOS router.</a:t>
            </a:r>
          </a:p>
          <a:p>
            <a:pPr marL="627063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Configure two active interfaces on a Cisco IOS router.</a:t>
            </a:r>
          </a:p>
          <a:p>
            <a:pPr marL="627063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Configure devices to use the default gateway.</a:t>
            </a:r>
            <a:endParaRPr lang="en-US" sz="1600" dirty="0" smtClean="0"/>
          </a:p>
          <a:p>
            <a:pPr marL="627063" lvl="1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06571089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50" y="2263775"/>
            <a:ext cx="3854450" cy="1481138"/>
          </a:xfrm>
        </p:spPr>
        <p:txBody>
          <a:bodyPr/>
          <a:lstStyle/>
          <a:p>
            <a:pPr eaLnBrk="1" hangingPunct="1"/>
            <a:r>
              <a:rPr lang="en-CA" sz="2400" dirty="0"/>
              <a:t>6.1 Network Layer Protocols</a:t>
            </a:r>
            <a:endParaRPr lang="en-US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22121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484" y="2662706"/>
            <a:ext cx="4706541" cy="3663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Network Layer Protocols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Network Layer in Communications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32592"/>
            <a:ext cx="8752915" cy="5093780"/>
          </a:xfrm>
        </p:spPr>
        <p:txBody>
          <a:bodyPr/>
          <a:lstStyle/>
          <a:p>
            <a:r>
              <a:rPr lang="en-US" sz="2000" dirty="0" smtClean="0"/>
              <a:t>The Network Layer</a:t>
            </a:r>
          </a:p>
          <a:p>
            <a:pPr lvl="1"/>
            <a:r>
              <a:rPr lang="en-US" sz="1600" dirty="0"/>
              <a:t>End to End Transport processes</a:t>
            </a:r>
          </a:p>
          <a:p>
            <a:pPr lvl="1"/>
            <a:r>
              <a:rPr lang="en-US" sz="1600" dirty="0"/>
              <a:t>Addressing end devices</a:t>
            </a:r>
          </a:p>
          <a:p>
            <a:pPr lvl="1"/>
            <a:r>
              <a:rPr lang="en-US" sz="1600" dirty="0"/>
              <a:t>Encapsulation</a:t>
            </a:r>
          </a:p>
          <a:p>
            <a:pPr lvl="1"/>
            <a:r>
              <a:rPr lang="en-US" sz="1600" dirty="0"/>
              <a:t>Routing</a:t>
            </a:r>
          </a:p>
          <a:p>
            <a:pPr lvl="1"/>
            <a:r>
              <a:rPr lang="en-US" sz="1600" dirty="0" smtClean="0"/>
              <a:t>De-encapsulating</a:t>
            </a:r>
          </a:p>
          <a:p>
            <a:r>
              <a:rPr lang="en-US" sz="2000" dirty="0" smtClean="0"/>
              <a:t>Network Layer Protocols</a:t>
            </a:r>
          </a:p>
          <a:p>
            <a:pPr lvl="1"/>
            <a:r>
              <a:rPr lang="en-US" sz="1600" dirty="0" smtClean="0"/>
              <a:t>IPv4</a:t>
            </a:r>
          </a:p>
          <a:p>
            <a:pPr lvl="1"/>
            <a:r>
              <a:rPr lang="en-US" sz="1600" dirty="0" smtClean="0"/>
              <a:t>IPv6</a:t>
            </a:r>
            <a:endParaRPr lang="en-US" sz="1600" dirty="0"/>
          </a:p>
          <a:p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270003087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60" t="15399" r="9916" b="18880"/>
          <a:stretch/>
        </p:blipFill>
        <p:spPr bwMode="auto">
          <a:xfrm>
            <a:off x="5166355" y="3136738"/>
            <a:ext cx="3799670" cy="3189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Network Layer Protocols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Characteristics of the IP Protocol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1" y="1232592"/>
            <a:ext cx="5134393" cy="5093780"/>
          </a:xfrm>
        </p:spPr>
        <p:txBody>
          <a:bodyPr/>
          <a:lstStyle/>
          <a:p>
            <a:r>
              <a:rPr lang="en-US" sz="2000" dirty="0" smtClean="0"/>
              <a:t>Encapsulating IP</a:t>
            </a:r>
          </a:p>
          <a:p>
            <a:pPr lvl="1"/>
            <a:r>
              <a:rPr lang="en-US" sz="1600" dirty="0" smtClean="0"/>
              <a:t>Segments are encapsulated into IP packets for transmission.</a:t>
            </a:r>
          </a:p>
          <a:p>
            <a:pPr lvl="1"/>
            <a:r>
              <a:rPr lang="en-US" sz="1600" dirty="0" smtClean="0"/>
              <a:t>The network layer adds a header so packets can be routed to the destination.</a:t>
            </a:r>
          </a:p>
          <a:p>
            <a:r>
              <a:rPr lang="en-US" sz="2000" dirty="0" smtClean="0"/>
              <a:t>IP - Connectionless</a:t>
            </a:r>
            <a:endParaRPr lang="en-US" sz="2000" dirty="0"/>
          </a:p>
          <a:p>
            <a:pPr lvl="1"/>
            <a:r>
              <a:rPr lang="en-US" sz="1600" dirty="0" smtClean="0"/>
              <a:t>Sender doesn’t know if the receiver is listening or the message arrived on time.</a:t>
            </a:r>
          </a:p>
          <a:p>
            <a:pPr lvl="1"/>
            <a:r>
              <a:rPr lang="en-US" sz="1600" dirty="0" smtClean="0"/>
              <a:t>Receiver doesn’t know data is coming.</a:t>
            </a:r>
            <a:endParaRPr lang="en-US" sz="1600" dirty="0"/>
          </a:p>
          <a:p>
            <a:r>
              <a:rPr lang="en-US" sz="2000" dirty="0" smtClean="0"/>
              <a:t>IP – Best Effort Delivery</a:t>
            </a:r>
            <a:endParaRPr lang="en-US" sz="2000" dirty="0"/>
          </a:p>
          <a:p>
            <a:pPr lvl="1"/>
            <a:r>
              <a:rPr lang="en-US" sz="1600" dirty="0" smtClean="0"/>
              <a:t>No guarantees of delivery are made.</a:t>
            </a:r>
            <a:endParaRPr lang="en-US" sz="1600" dirty="0"/>
          </a:p>
          <a:p>
            <a:r>
              <a:rPr lang="en-US" sz="2000" dirty="0" smtClean="0"/>
              <a:t>IP – Media Independent</a:t>
            </a:r>
            <a:endParaRPr lang="en-US" sz="2000" dirty="0"/>
          </a:p>
          <a:p>
            <a:pPr lvl="1"/>
            <a:r>
              <a:rPr lang="en-US" sz="1600" dirty="0" smtClean="0"/>
              <a:t>IP can travel over different types of media.</a:t>
            </a:r>
          </a:p>
        </p:txBody>
      </p:sp>
    </p:spTree>
    <p:extLst>
      <p:ext uri="{BB962C8B-B14F-4D97-AF65-F5344CB8AC3E}">
        <p14:creationId xmlns:p14="http://schemas.microsoft.com/office/powerpoint/2010/main" val="296094997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Network Layer Protocols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IPv4 Packet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32592"/>
            <a:ext cx="8752915" cy="5093780"/>
          </a:xfrm>
        </p:spPr>
        <p:txBody>
          <a:bodyPr/>
          <a:lstStyle/>
          <a:p>
            <a:r>
              <a:rPr lang="en-US" sz="2000" dirty="0" smtClean="0"/>
              <a:t>IPv4 Packet Header</a:t>
            </a:r>
          </a:p>
          <a:p>
            <a:pPr lvl="1"/>
            <a:endParaRPr lang="en-US" sz="1600" dirty="0" smtClean="0"/>
          </a:p>
          <a:p>
            <a:endParaRPr lang="en-US" sz="1600" dirty="0"/>
          </a:p>
          <a:p>
            <a:endParaRPr lang="en-US" sz="2000" dirty="0" smtClean="0"/>
          </a:p>
        </p:txBody>
      </p:sp>
      <p:sp>
        <p:nvSpPr>
          <p:cNvPr id="4" name="Text Placeholder 2"/>
          <p:cNvSpPr txBox="1">
            <a:spLocks/>
          </p:cNvSpPr>
          <p:nvPr/>
        </p:nvSpPr>
        <p:spPr>
          <a:xfrm>
            <a:off x="6259280" y="1746937"/>
            <a:ext cx="2400686" cy="4500042"/>
          </a:xfrm>
          <a:prstGeom prst="rect">
            <a:avLst/>
          </a:prstGeom>
        </p:spPr>
        <p:txBody>
          <a:bodyPr/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1800" kern="0" dirty="0" smtClean="0"/>
              <a:t>Version = 0100</a:t>
            </a:r>
          </a:p>
          <a:p>
            <a:r>
              <a:rPr lang="en-US" sz="1800" kern="0" dirty="0" smtClean="0"/>
              <a:t>DS = Packet Priority</a:t>
            </a:r>
          </a:p>
          <a:p>
            <a:r>
              <a:rPr lang="en-US" sz="1800" kern="0" dirty="0" smtClean="0"/>
              <a:t>TTL = Limits life of Packet</a:t>
            </a:r>
          </a:p>
          <a:p>
            <a:r>
              <a:rPr lang="en-US" sz="1800" kern="0" dirty="0" smtClean="0"/>
              <a:t>Protocol = Upper layer protocol such as TCP</a:t>
            </a:r>
          </a:p>
          <a:p>
            <a:r>
              <a:rPr lang="en-US" sz="1800" kern="0" dirty="0" smtClean="0"/>
              <a:t>Source IP Address = source of packet</a:t>
            </a:r>
          </a:p>
          <a:p>
            <a:r>
              <a:rPr lang="en-US" sz="1800" kern="0" dirty="0" smtClean="0"/>
              <a:t>Destination IP Address = destination of packet</a:t>
            </a:r>
          </a:p>
          <a:p>
            <a:endParaRPr lang="en-US" sz="1800" kern="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50" y="1609409"/>
            <a:ext cx="5512951" cy="471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072354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 smtClean="0">
                <a:latin typeface="Arial" charset="0"/>
              </a:rPr>
              <a:t>Network Layer Protocols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IPv6 Packet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32592"/>
            <a:ext cx="8752915" cy="5093780"/>
          </a:xfrm>
        </p:spPr>
        <p:txBody>
          <a:bodyPr/>
          <a:lstStyle/>
          <a:p>
            <a:r>
              <a:rPr lang="en-US" sz="2000" dirty="0" smtClean="0"/>
              <a:t>Limitations of IPv4</a:t>
            </a:r>
          </a:p>
          <a:p>
            <a:pPr lvl="1"/>
            <a:r>
              <a:rPr lang="en-US" sz="1600" dirty="0"/>
              <a:t>IP address depletion</a:t>
            </a:r>
          </a:p>
          <a:p>
            <a:pPr lvl="1"/>
            <a:r>
              <a:rPr lang="en-US" sz="1600" dirty="0"/>
              <a:t>Internet routing table expansion</a:t>
            </a:r>
          </a:p>
          <a:p>
            <a:pPr lvl="1"/>
            <a:r>
              <a:rPr lang="en-US" sz="1600" dirty="0"/>
              <a:t>Lack of end-to-end connectivity</a:t>
            </a:r>
          </a:p>
          <a:p>
            <a:r>
              <a:rPr lang="en-US" sz="2000" dirty="0" smtClean="0"/>
              <a:t>Introducing IPv6</a:t>
            </a:r>
          </a:p>
          <a:p>
            <a:pPr lvl="1"/>
            <a:r>
              <a:rPr lang="en-US" sz="1600" dirty="0"/>
              <a:t>Increased address space</a:t>
            </a:r>
          </a:p>
          <a:p>
            <a:pPr lvl="1"/>
            <a:r>
              <a:rPr lang="en-US" sz="1600" dirty="0"/>
              <a:t>Improved packet handling</a:t>
            </a:r>
          </a:p>
          <a:p>
            <a:pPr lvl="1"/>
            <a:r>
              <a:rPr lang="en-US" sz="1600" dirty="0"/>
              <a:t>Eliminates the need for NAT</a:t>
            </a:r>
          </a:p>
          <a:p>
            <a:r>
              <a:rPr lang="en-US" sz="2000" dirty="0" smtClean="0"/>
              <a:t>EncapsulatingIPv6</a:t>
            </a:r>
            <a:endParaRPr lang="en-US" sz="2000" dirty="0"/>
          </a:p>
          <a:p>
            <a:pPr lvl="1"/>
            <a:r>
              <a:rPr lang="en-US" sz="1600" dirty="0" smtClean="0"/>
              <a:t>Simplified header format</a:t>
            </a:r>
          </a:p>
          <a:p>
            <a:pPr lvl="1"/>
            <a:r>
              <a:rPr lang="en-US" sz="1600" dirty="0" smtClean="0"/>
              <a:t>No checksum process requirement</a:t>
            </a:r>
          </a:p>
          <a:p>
            <a:pPr lvl="1"/>
            <a:r>
              <a:rPr lang="en-US" sz="1600" dirty="0" smtClean="0"/>
              <a:t>More efficient Options Header mechanism</a:t>
            </a:r>
          </a:p>
          <a:p>
            <a:pPr lvl="1"/>
            <a:r>
              <a:rPr lang="en-US" sz="1600" dirty="0" smtClean="0"/>
              <a:t>Flow Label field makes it more efficient.</a:t>
            </a:r>
          </a:p>
          <a:p>
            <a:r>
              <a:rPr lang="en-US" sz="2000" dirty="0" smtClean="0"/>
              <a:t>IPv6 Packet Header</a:t>
            </a:r>
          </a:p>
          <a:p>
            <a:pPr lvl="1"/>
            <a:r>
              <a:rPr lang="en-US" sz="1600" dirty="0" smtClean="0"/>
              <a:t>xx</a:t>
            </a:r>
          </a:p>
          <a:p>
            <a:pPr lvl="1"/>
            <a:endParaRPr lang="en-US" sz="1600" dirty="0"/>
          </a:p>
          <a:p>
            <a:pPr lvl="1"/>
            <a:endParaRPr lang="en-US" sz="1600" dirty="0"/>
          </a:p>
          <a:p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25616496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 smtClean="0">
                <a:latin typeface="Arial" charset="0"/>
              </a:rPr>
              <a:t>Network Layer Protocols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IPv6 Packet (Cont.)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32592"/>
            <a:ext cx="8752915" cy="5093780"/>
          </a:xfrm>
        </p:spPr>
        <p:txBody>
          <a:bodyPr/>
          <a:lstStyle/>
          <a:p>
            <a:r>
              <a:rPr lang="en-US" sz="2000" dirty="0" smtClean="0"/>
              <a:t>IPv6 Packet Header</a:t>
            </a:r>
          </a:p>
          <a:p>
            <a:pPr lvl="1"/>
            <a:r>
              <a:rPr lang="en-US" sz="1600" dirty="0" smtClean="0"/>
              <a:t>xx</a:t>
            </a:r>
          </a:p>
          <a:p>
            <a:pPr lvl="1"/>
            <a:endParaRPr lang="en-US" sz="1600" dirty="0"/>
          </a:p>
          <a:p>
            <a:pPr lvl="1"/>
            <a:endParaRPr lang="en-US" sz="1600" dirty="0"/>
          </a:p>
          <a:p>
            <a:endParaRPr lang="en-US" sz="2000" dirty="0" smtClean="0"/>
          </a:p>
        </p:txBody>
      </p:sp>
      <p:sp>
        <p:nvSpPr>
          <p:cNvPr id="4" name="Text Placeholder 2"/>
          <p:cNvSpPr txBox="1">
            <a:spLocks/>
          </p:cNvSpPr>
          <p:nvPr/>
        </p:nvSpPr>
        <p:spPr>
          <a:xfrm>
            <a:off x="6330787" y="1772941"/>
            <a:ext cx="2248157" cy="4593735"/>
          </a:xfrm>
          <a:prstGeom prst="rect">
            <a:avLst/>
          </a:prstGeom>
        </p:spPr>
        <p:txBody>
          <a:bodyPr/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1800" kern="0" dirty="0" smtClean="0"/>
              <a:t>Version = 0110</a:t>
            </a:r>
          </a:p>
          <a:p>
            <a:r>
              <a:rPr lang="en-US" sz="1800" kern="0" dirty="0" smtClean="0"/>
              <a:t>Traffic Class = Priority</a:t>
            </a:r>
          </a:p>
          <a:p>
            <a:r>
              <a:rPr lang="en-US" sz="1800" kern="0" dirty="0" smtClean="0"/>
              <a:t>Flow Label = same flow will receive same handling</a:t>
            </a:r>
          </a:p>
          <a:p>
            <a:r>
              <a:rPr lang="en-US" sz="1800" kern="0" dirty="0" smtClean="0"/>
              <a:t>Payload Length = same as total length</a:t>
            </a:r>
          </a:p>
          <a:p>
            <a:r>
              <a:rPr lang="en-US" sz="1800" kern="0" dirty="0" smtClean="0"/>
              <a:t>Next Header = Layer 4 Protocol</a:t>
            </a:r>
          </a:p>
          <a:p>
            <a:r>
              <a:rPr lang="en-US" sz="1800" kern="0" dirty="0" smtClean="0"/>
              <a:t>Hop Limit = Replaces TTL field</a:t>
            </a:r>
            <a:endParaRPr lang="en-US" sz="1800" kern="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2" y="1937228"/>
            <a:ext cx="5731941" cy="4389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644712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50" y="2263775"/>
            <a:ext cx="3854450" cy="1481138"/>
          </a:xfrm>
        </p:spPr>
        <p:txBody>
          <a:bodyPr/>
          <a:lstStyle/>
          <a:p>
            <a:pPr eaLnBrk="1" hangingPunct="1"/>
            <a:r>
              <a:rPr lang="en-CA" sz="2400" dirty="0"/>
              <a:t>6.2 Routing</a:t>
            </a:r>
            <a:endParaRPr lang="en-US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69244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91"/>
          <a:stretch/>
        </p:blipFill>
        <p:spPr bwMode="auto">
          <a:xfrm>
            <a:off x="4534247" y="4259484"/>
            <a:ext cx="4431778" cy="206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 smtClean="0">
                <a:latin typeface="Arial" charset="0"/>
              </a:rPr>
              <a:t>Routing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>
                <a:latin typeface="Arial" charset="0"/>
              </a:rPr>
              <a:t>How a Host Routes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32592"/>
            <a:ext cx="8752915" cy="5093780"/>
          </a:xfrm>
        </p:spPr>
        <p:txBody>
          <a:bodyPr/>
          <a:lstStyle/>
          <a:p>
            <a:r>
              <a:rPr lang="en-US" sz="2000" dirty="0" smtClean="0"/>
              <a:t>Host Forwarding Decision</a:t>
            </a:r>
          </a:p>
          <a:p>
            <a:pPr lvl="1"/>
            <a:r>
              <a:rPr lang="en-US" sz="1600" dirty="0" smtClean="0"/>
              <a:t>Three types of destination: itself, local host, remote host.</a:t>
            </a:r>
          </a:p>
          <a:p>
            <a:r>
              <a:rPr lang="en-US" sz="2000" dirty="0" smtClean="0"/>
              <a:t>Default Gateway</a:t>
            </a:r>
          </a:p>
          <a:p>
            <a:pPr lvl="1"/>
            <a:r>
              <a:rPr lang="en-US" sz="1600" dirty="0"/>
              <a:t>Routes traffic to other networks</a:t>
            </a:r>
          </a:p>
          <a:p>
            <a:pPr lvl="1"/>
            <a:r>
              <a:rPr lang="en-US" sz="1600" dirty="0"/>
              <a:t>Has a local IP address in the same address range as other hosts on the network</a:t>
            </a:r>
          </a:p>
          <a:p>
            <a:pPr lvl="1"/>
            <a:r>
              <a:rPr lang="en-US" sz="1600" dirty="0"/>
              <a:t>Can take data in and forward data </a:t>
            </a:r>
            <a:r>
              <a:rPr lang="en-US" sz="1600" dirty="0" smtClean="0"/>
              <a:t>out</a:t>
            </a:r>
          </a:p>
          <a:p>
            <a:r>
              <a:rPr lang="en-US" sz="2000" dirty="0" smtClean="0"/>
              <a:t>Using the Default </a:t>
            </a:r>
            <a:r>
              <a:rPr lang="en-US" sz="2000" dirty="0"/>
              <a:t>Gateway</a:t>
            </a:r>
          </a:p>
          <a:p>
            <a:pPr lvl="1"/>
            <a:r>
              <a:rPr lang="en-US" sz="1600" dirty="0" smtClean="0"/>
              <a:t>Hosts will use the default gateway when sending packets to remote networks.</a:t>
            </a:r>
            <a:endParaRPr lang="en-US" sz="1600" dirty="0"/>
          </a:p>
          <a:p>
            <a:r>
              <a:rPr lang="en-US" sz="2000" dirty="0" smtClean="0"/>
              <a:t>Host Routing Tables</a:t>
            </a:r>
            <a:endParaRPr lang="en-US" sz="2000" dirty="0"/>
          </a:p>
          <a:p>
            <a:pPr lvl="1"/>
            <a:r>
              <a:rPr lang="en-US" sz="1600" dirty="0" smtClean="0"/>
              <a:t>Use the </a:t>
            </a:r>
            <a:r>
              <a:rPr lang="en-US" sz="1600" b="1" dirty="0" err="1" smtClean="0"/>
              <a:t>netstat</a:t>
            </a:r>
            <a:r>
              <a:rPr lang="en-US" sz="1600" b="1" dirty="0" smtClean="0"/>
              <a:t> –r</a:t>
            </a:r>
            <a:r>
              <a:rPr lang="en-US" sz="1600" dirty="0" smtClean="0"/>
              <a:t> command to display the</a:t>
            </a:r>
          </a:p>
          <a:p>
            <a:pPr marL="228600" lvl="1" indent="0">
              <a:buNone/>
            </a:pPr>
            <a:r>
              <a:rPr lang="en-US" sz="1600" dirty="0" smtClean="0"/>
              <a:t>host routing table on a Windows machine.</a:t>
            </a:r>
            <a:endParaRPr lang="en-US" sz="1600" dirty="0"/>
          </a:p>
          <a:p>
            <a:endParaRPr lang="en-US" sz="1600" dirty="0"/>
          </a:p>
          <a:p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04177159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 smtClean="0">
                <a:latin typeface="Arial" charset="0"/>
              </a:rPr>
              <a:t>Routing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>
                <a:latin typeface="Arial" charset="0"/>
              </a:rPr>
              <a:t>How a Host </a:t>
            </a:r>
            <a:r>
              <a:rPr lang="en-US" dirty="0" smtClean="0">
                <a:latin typeface="Arial" charset="0"/>
              </a:rPr>
              <a:t>Routes (Cont.)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749" y="1409819"/>
            <a:ext cx="5672393" cy="5104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669683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 smtClean="0">
                <a:latin typeface="Arial" charset="0"/>
              </a:rPr>
              <a:t>How a Host Routes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>
                <a:latin typeface="Arial" charset="0"/>
              </a:rPr>
              <a:t>Router Routing Tables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32592"/>
            <a:ext cx="8752915" cy="5093780"/>
          </a:xfrm>
        </p:spPr>
        <p:txBody>
          <a:bodyPr/>
          <a:lstStyle/>
          <a:p>
            <a:r>
              <a:rPr lang="en-US" sz="2000" dirty="0" smtClean="0"/>
              <a:t>Router Packet Forwarding Decision</a:t>
            </a:r>
          </a:p>
          <a:p>
            <a:pPr lvl="1"/>
            <a:r>
              <a:rPr lang="en-US" sz="1600" dirty="0" smtClean="0"/>
              <a:t>Routers and hosts forward packets in a similar fashion.</a:t>
            </a:r>
          </a:p>
          <a:p>
            <a:pPr lvl="1"/>
            <a:r>
              <a:rPr lang="en-US" sz="1600" dirty="0" smtClean="0"/>
              <a:t>The main difference is that routers have more interfaces while hosts often have only one.</a:t>
            </a:r>
          </a:p>
          <a:p>
            <a:pPr lvl="1"/>
            <a:r>
              <a:rPr lang="en-US" sz="1600" dirty="0" smtClean="0"/>
              <a:t>Devices on directly connected networks can be reached directly.</a:t>
            </a:r>
          </a:p>
          <a:p>
            <a:pPr lvl="1"/>
            <a:r>
              <a:rPr lang="en-US" sz="1600" dirty="0" smtClean="0"/>
              <a:t>Devices on remote networks are reached through gateway.</a:t>
            </a:r>
          </a:p>
          <a:p>
            <a:r>
              <a:rPr lang="en-US" sz="2000" dirty="0" smtClean="0"/>
              <a:t>IPv4 Router Routing Table</a:t>
            </a:r>
          </a:p>
          <a:p>
            <a:pPr lvl="1"/>
            <a:r>
              <a:rPr lang="en-US" sz="1600" dirty="0" smtClean="0"/>
              <a:t>The router routing table stores network routes the router knows about.</a:t>
            </a:r>
          </a:p>
          <a:p>
            <a:pPr lvl="1"/>
            <a:r>
              <a:rPr lang="en-US" sz="1600" dirty="0" smtClean="0"/>
              <a:t>Use the </a:t>
            </a:r>
            <a:r>
              <a:rPr lang="en-US" sz="1600" b="1" dirty="0" smtClean="0"/>
              <a:t>show </a:t>
            </a:r>
            <a:r>
              <a:rPr lang="en-US" sz="1600" b="1" dirty="0" err="1" smtClean="0"/>
              <a:t>ip</a:t>
            </a:r>
            <a:r>
              <a:rPr lang="en-US" sz="1600" b="1" dirty="0" smtClean="0"/>
              <a:t> route </a:t>
            </a:r>
            <a:r>
              <a:rPr lang="en-US" sz="1600" dirty="0" smtClean="0"/>
              <a:t>command to display the routing table on a Cisco router.</a:t>
            </a:r>
          </a:p>
          <a:p>
            <a:pPr lvl="1"/>
            <a:r>
              <a:rPr lang="en-US" sz="1600" dirty="0" smtClean="0"/>
              <a:t>The router routing </a:t>
            </a:r>
            <a:r>
              <a:rPr lang="en-US" sz="1600" dirty="0"/>
              <a:t>table also has information </a:t>
            </a:r>
            <a:r>
              <a:rPr lang="en-US" sz="1600" dirty="0" smtClean="0"/>
              <a:t>on: </a:t>
            </a:r>
            <a:r>
              <a:rPr lang="en-US" sz="1600" dirty="0"/>
              <a:t>how the route was learned, </a:t>
            </a:r>
            <a:r>
              <a:rPr lang="en-US" sz="1600" dirty="0" smtClean="0"/>
              <a:t>its </a:t>
            </a:r>
            <a:r>
              <a:rPr lang="en-US" sz="1600" dirty="0"/>
              <a:t>trustworthiness and </a:t>
            </a:r>
            <a:r>
              <a:rPr lang="en-US" sz="1600" dirty="0" smtClean="0"/>
              <a:t>rating.</a:t>
            </a:r>
          </a:p>
          <a:p>
            <a:pPr lvl="1"/>
            <a:r>
              <a:rPr lang="en-US" sz="1600" dirty="0" smtClean="0"/>
              <a:t>It also contains which </a:t>
            </a:r>
            <a:r>
              <a:rPr lang="en-US" sz="1600" dirty="0"/>
              <a:t>interface to use to reach </a:t>
            </a:r>
            <a:r>
              <a:rPr lang="en-US" sz="1600" dirty="0" smtClean="0"/>
              <a:t>that </a:t>
            </a:r>
            <a:r>
              <a:rPr lang="en-US" sz="1600" dirty="0" err="1" smtClean="0"/>
              <a:t>specifc</a:t>
            </a:r>
            <a:r>
              <a:rPr lang="en-US" sz="1600" dirty="0" smtClean="0"/>
              <a:t> destination</a:t>
            </a:r>
            <a:r>
              <a:rPr lang="en-US" sz="1600" dirty="0"/>
              <a:t>.</a:t>
            </a:r>
            <a:endParaRPr lang="en-US" sz="1600" dirty="0" smtClean="0"/>
          </a:p>
          <a:p>
            <a:r>
              <a:rPr lang="en-US" sz="2000" dirty="0" smtClean="0"/>
              <a:t>Directly Connected Routing Table Entries</a:t>
            </a:r>
            <a:endParaRPr lang="en-US" sz="2000" dirty="0"/>
          </a:p>
          <a:p>
            <a:pPr lvl="1"/>
            <a:r>
              <a:rPr lang="en-US" sz="1600" dirty="0" smtClean="0"/>
              <a:t>C </a:t>
            </a:r>
            <a:r>
              <a:rPr lang="en-US" sz="1600" dirty="0"/>
              <a:t>- Identifies a directly-connected </a:t>
            </a:r>
            <a:r>
              <a:rPr lang="en-US" sz="1600" dirty="0" smtClean="0"/>
              <a:t>network, automatically </a:t>
            </a:r>
            <a:r>
              <a:rPr lang="en-US" sz="1600" dirty="0"/>
              <a:t>created when an interface is configured with an IP address and activated.</a:t>
            </a:r>
          </a:p>
          <a:p>
            <a:pPr lvl="1"/>
            <a:r>
              <a:rPr lang="en-US" sz="1600" dirty="0" smtClean="0"/>
              <a:t>L </a:t>
            </a:r>
            <a:r>
              <a:rPr lang="en-US" sz="1600" dirty="0"/>
              <a:t>- Identifies that this is a local interface. This is the IPv4 address of the interface on the router.</a:t>
            </a:r>
          </a:p>
          <a:p>
            <a:r>
              <a:rPr lang="en-US" sz="2000" dirty="0" smtClean="0"/>
              <a:t>Remote Network Routing Table Entries</a:t>
            </a:r>
            <a:endParaRPr lang="en-US" sz="2000" dirty="0"/>
          </a:p>
          <a:p>
            <a:pPr lvl="1"/>
            <a:r>
              <a:rPr lang="en-US" sz="1600" dirty="0" smtClean="0"/>
              <a:t>Xx</a:t>
            </a:r>
            <a:endParaRPr lang="en-US" sz="1600" dirty="0"/>
          </a:p>
          <a:p>
            <a:r>
              <a:rPr lang="en-US" sz="2000" dirty="0" smtClean="0"/>
              <a:t>Next-Hop Address</a:t>
            </a:r>
            <a:endParaRPr lang="en-US" sz="2000" dirty="0"/>
          </a:p>
          <a:p>
            <a:pPr lvl="1"/>
            <a:r>
              <a:rPr lang="en-US" sz="1600" dirty="0"/>
              <a:t>xx</a:t>
            </a:r>
            <a:endParaRPr lang="en-US" sz="1600" dirty="0" smtClean="0"/>
          </a:p>
        </p:txBody>
      </p:sp>
    </p:spTree>
    <p:extLst>
      <p:ext uri="{BB962C8B-B14F-4D97-AF65-F5344CB8AC3E}">
        <p14:creationId xmlns:p14="http://schemas.microsoft.com/office/powerpoint/2010/main" val="36252443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 smtClean="0">
                <a:latin typeface="Arial" charset="0"/>
              </a:rPr>
              <a:t>How a Host Routes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>
                <a:latin typeface="Arial" charset="0"/>
              </a:rPr>
              <a:t>Router Routing </a:t>
            </a:r>
            <a:r>
              <a:rPr lang="en-US" dirty="0" smtClean="0">
                <a:latin typeface="Arial" charset="0"/>
              </a:rPr>
              <a:t>Tables (Cont.)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1" y="1232592"/>
            <a:ext cx="3548426" cy="5093780"/>
          </a:xfrm>
        </p:spPr>
        <p:txBody>
          <a:bodyPr/>
          <a:lstStyle/>
          <a:p>
            <a:r>
              <a:rPr lang="en-US" sz="2000" dirty="0" smtClean="0"/>
              <a:t>Remote Network Routing Table Entries</a:t>
            </a:r>
            <a:endParaRPr lang="en-US" sz="2000" dirty="0"/>
          </a:p>
          <a:p>
            <a:pPr lvl="1"/>
            <a:r>
              <a:rPr lang="en-US" sz="1600" dirty="0" smtClean="0"/>
              <a:t>Remote destinations can’t be reached directly.</a:t>
            </a:r>
          </a:p>
          <a:p>
            <a:pPr lvl="1"/>
            <a:r>
              <a:rPr lang="en-US" sz="1600" dirty="0" smtClean="0"/>
              <a:t>Remote routes contain the address of the intermediate network device to be used to reach the destination.</a:t>
            </a:r>
            <a:endParaRPr lang="en-US" sz="1600" dirty="0"/>
          </a:p>
          <a:p>
            <a:r>
              <a:rPr lang="en-US" sz="2000" dirty="0" smtClean="0"/>
              <a:t>Next-Hop Address</a:t>
            </a:r>
            <a:endParaRPr lang="en-US" sz="2000" dirty="0"/>
          </a:p>
          <a:p>
            <a:pPr lvl="1"/>
            <a:r>
              <a:rPr lang="en-US" sz="1600" dirty="0" smtClean="0"/>
              <a:t>Next-Hop address is the address of the intermediate device used to reach a </a:t>
            </a:r>
            <a:r>
              <a:rPr lang="en-US" sz="1600" dirty="0" err="1" smtClean="0"/>
              <a:t>specifc</a:t>
            </a:r>
            <a:r>
              <a:rPr lang="en-US" sz="1600" dirty="0" smtClean="0"/>
              <a:t> remote destination.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537" y="3090371"/>
            <a:ext cx="5204488" cy="3236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881513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50" y="2263775"/>
            <a:ext cx="3854450" cy="1481138"/>
          </a:xfrm>
        </p:spPr>
        <p:txBody>
          <a:bodyPr/>
          <a:lstStyle/>
          <a:p>
            <a:pPr eaLnBrk="1" hangingPunct="1"/>
            <a:r>
              <a:rPr lang="en-US" sz="2400" dirty="0"/>
              <a:t>6.3 </a:t>
            </a:r>
            <a:r>
              <a:rPr lang="en-US" sz="2400" dirty="0" smtClean="0"/>
              <a:t>Routers</a:t>
            </a:r>
            <a:endParaRPr lang="en-US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501306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2861" y="3501634"/>
            <a:ext cx="3873164" cy="2824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 smtClean="0">
                <a:latin typeface="Arial" charset="0"/>
              </a:rPr>
              <a:t>Routers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Anatomy of a Router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32592"/>
            <a:ext cx="8752915" cy="5093780"/>
          </a:xfrm>
        </p:spPr>
        <p:txBody>
          <a:bodyPr/>
          <a:lstStyle/>
          <a:p>
            <a:r>
              <a:rPr lang="en-US" sz="2000" dirty="0" smtClean="0"/>
              <a:t>A Router is a Computer</a:t>
            </a:r>
          </a:p>
          <a:p>
            <a:pPr lvl="1"/>
            <a:r>
              <a:rPr lang="en-US" sz="1600" dirty="0" smtClean="0"/>
              <a:t>Routers have CPU, memory and I/O devices</a:t>
            </a:r>
          </a:p>
          <a:p>
            <a:pPr lvl="1"/>
            <a:r>
              <a:rPr lang="en-US" sz="1600" dirty="0" smtClean="0"/>
              <a:t>Cisco routers use IOS as their operating system.</a:t>
            </a:r>
          </a:p>
          <a:p>
            <a:r>
              <a:rPr lang="en-US" sz="2000" dirty="0" smtClean="0"/>
              <a:t>Router Memory</a:t>
            </a:r>
            <a:endParaRPr lang="en-US" sz="2000" dirty="0"/>
          </a:p>
          <a:p>
            <a:pPr lvl="1"/>
            <a:r>
              <a:rPr lang="en-US" sz="1600" dirty="0" smtClean="0"/>
              <a:t>Just as a computer, routers have memory.</a:t>
            </a:r>
          </a:p>
          <a:p>
            <a:pPr lvl="1"/>
            <a:r>
              <a:rPr lang="en-US" sz="1600" dirty="0" smtClean="0"/>
              <a:t>Routers contain RAM</a:t>
            </a:r>
            <a:r>
              <a:rPr lang="en-US" sz="1600" dirty="0"/>
              <a:t>, ROM, NVRAM and Flash memory</a:t>
            </a:r>
            <a:r>
              <a:rPr lang="en-US" sz="1600" dirty="0" smtClean="0"/>
              <a:t>.</a:t>
            </a:r>
            <a:endParaRPr lang="en-US" sz="1600" dirty="0"/>
          </a:p>
          <a:p>
            <a:r>
              <a:rPr lang="en-US" sz="2000" dirty="0" smtClean="0"/>
              <a:t>Inside a Router</a:t>
            </a:r>
            <a:endParaRPr lang="en-US" sz="2000" dirty="0"/>
          </a:p>
          <a:p>
            <a:pPr lvl="1"/>
            <a:r>
              <a:rPr lang="en-US" sz="1600" dirty="0" smtClean="0"/>
              <a:t>Routers have the same general structure.</a:t>
            </a:r>
            <a:endParaRPr lang="en-US" sz="1600" dirty="0"/>
          </a:p>
          <a:p>
            <a:r>
              <a:rPr lang="en-US" sz="2000" dirty="0" smtClean="0"/>
              <a:t>Connect to a Router</a:t>
            </a:r>
            <a:endParaRPr lang="en-US" sz="2000" dirty="0"/>
          </a:p>
          <a:p>
            <a:pPr lvl="1"/>
            <a:r>
              <a:rPr lang="en-US" sz="1600" dirty="0" smtClean="0"/>
              <a:t>Routers have may ports to support connections.</a:t>
            </a:r>
            <a:endParaRPr lang="en-US" sz="1600" dirty="0"/>
          </a:p>
          <a:p>
            <a:r>
              <a:rPr lang="en-US" sz="2000" dirty="0" smtClean="0"/>
              <a:t>LAN and WAN Interfaces</a:t>
            </a:r>
            <a:endParaRPr lang="en-US" sz="2000" dirty="0"/>
          </a:p>
          <a:p>
            <a:pPr lvl="1"/>
            <a:r>
              <a:rPr lang="en-US" sz="1600" dirty="0" smtClean="0"/>
              <a:t>Routers have LAN and WAN ports.</a:t>
            </a:r>
          </a:p>
          <a:p>
            <a:pPr lvl="1"/>
            <a:r>
              <a:rPr lang="en-US" sz="1600" dirty="0" smtClean="0"/>
              <a:t>Different models ship with different ports.</a:t>
            </a:r>
          </a:p>
          <a:p>
            <a:pPr lvl="1"/>
            <a:r>
              <a:rPr lang="en-US" sz="1600" dirty="0" smtClean="0"/>
              <a:t>Ethernet is very common on different router</a:t>
            </a:r>
          </a:p>
          <a:p>
            <a:pPr marL="228600" lvl="1" indent="0">
              <a:buNone/>
            </a:pPr>
            <a:r>
              <a:rPr lang="en-US" sz="1600" dirty="0" smtClean="0"/>
              <a:t>models.</a:t>
            </a:r>
          </a:p>
          <a:p>
            <a:endParaRPr lang="en-US" sz="1600" dirty="0"/>
          </a:p>
          <a:p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50395838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 smtClean="0">
                <a:latin typeface="Arial" charset="0"/>
              </a:rPr>
              <a:t>Routers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Anatomy of a Router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1" y="1232592"/>
            <a:ext cx="4782799" cy="5093780"/>
          </a:xfrm>
        </p:spPr>
        <p:txBody>
          <a:bodyPr/>
          <a:lstStyle/>
          <a:p>
            <a:r>
              <a:rPr lang="en-US" sz="2000" dirty="0" err="1" smtClean="0"/>
              <a:t>Bootset</a:t>
            </a:r>
            <a:r>
              <a:rPr lang="en-US" sz="2000" dirty="0" smtClean="0"/>
              <a:t> Files</a:t>
            </a:r>
          </a:p>
          <a:p>
            <a:pPr lvl="1"/>
            <a:r>
              <a:rPr lang="en-US" sz="1600" dirty="0" smtClean="0"/>
              <a:t>IOS image file, stored in the Flash, contains the IOS.</a:t>
            </a:r>
          </a:p>
          <a:p>
            <a:pPr lvl="1"/>
            <a:r>
              <a:rPr lang="en-US" sz="1600" dirty="0" smtClean="0"/>
              <a:t>The Flash also stores other system files.</a:t>
            </a:r>
          </a:p>
          <a:p>
            <a:pPr lvl="1"/>
            <a:r>
              <a:rPr lang="en-US" sz="1600" dirty="0" smtClean="0"/>
              <a:t>The NVRAM stores configuration parameters.</a:t>
            </a:r>
          </a:p>
          <a:p>
            <a:r>
              <a:rPr lang="en-US" sz="2000" dirty="0" smtClean="0"/>
              <a:t>Router </a:t>
            </a:r>
            <a:r>
              <a:rPr lang="en-US" sz="2000" dirty="0" err="1" smtClean="0"/>
              <a:t>Bootup</a:t>
            </a:r>
            <a:r>
              <a:rPr lang="en-US" sz="2000" dirty="0" smtClean="0"/>
              <a:t> Process</a:t>
            </a:r>
          </a:p>
          <a:p>
            <a:pPr marL="571500" lvl="1" indent="-342900">
              <a:buFont typeface="+mj-lt"/>
              <a:buAutoNum type="arabicPeriod"/>
            </a:pPr>
            <a:r>
              <a:rPr lang="en-US" sz="1600" dirty="0"/>
              <a:t>Perform the POST and load the bootstrap program.</a:t>
            </a:r>
          </a:p>
          <a:p>
            <a:pPr marL="571500" lvl="1" indent="-342900">
              <a:buFont typeface="+mj-lt"/>
              <a:buAutoNum type="arabicPeriod"/>
            </a:pPr>
            <a:r>
              <a:rPr lang="en-US" sz="1600" dirty="0" smtClean="0"/>
              <a:t>Locate </a:t>
            </a:r>
            <a:r>
              <a:rPr lang="en-US" sz="1600" dirty="0"/>
              <a:t>and load the Cisco IOS software.</a:t>
            </a:r>
          </a:p>
          <a:p>
            <a:pPr marL="571500" lvl="1" indent="-342900">
              <a:buFont typeface="+mj-lt"/>
              <a:buAutoNum type="arabicPeriod"/>
            </a:pPr>
            <a:r>
              <a:rPr lang="en-US" sz="1600" dirty="0" smtClean="0"/>
              <a:t>Locate </a:t>
            </a:r>
            <a:r>
              <a:rPr lang="en-US" sz="1600" dirty="0"/>
              <a:t>and load the startup configuration file or enter setup mode</a:t>
            </a:r>
            <a:endParaRPr lang="en-US" sz="1600" dirty="0" smtClean="0"/>
          </a:p>
          <a:p>
            <a:r>
              <a:rPr lang="en-US" sz="2000" dirty="0" smtClean="0"/>
              <a:t>Show Version Output</a:t>
            </a:r>
            <a:endParaRPr lang="en-US" sz="2000" dirty="0"/>
          </a:p>
          <a:p>
            <a:pPr lvl="1"/>
            <a:r>
              <a:rPr lang="en-US" sz="1600" dirty="0" smtClean="0"/>
              <a:t>The show version command is very useful.</a:t>
            </a:r>
          </a:p>
          <a:p>
            <a:pPr lvl="1"/>
            <a:r>
              <a:rPr lang="en-US" sz="1600" dirty="0" smtClean="0"/>
              <a:t>It provides information on the amounts of memory installed, what IOS images was loaded during boot and more.</a:t>
            </a:r>
            <a:endParaRPr lang="en-US" sz="1600" dirty="0"/>
          </a:p>
          <a:p>
            <a:endParaRPr lang="en-US" sz="1600" dirty="0"/>
          </a:p>
          <a:p>
            <a:endParaRPr lang="en-US" sz="2000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153" y="2657889"/>
            <a:ext cx="3970115" cy="3668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560934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50" y="2263775"/>
            <a:ext cx="3854450" cy="1481138"/>
          </a:xfrm>
        </p:spPr>
        <p:txBody>
          <a:bodyPr/>
          <a:lstStyle/>
          <a:p>
            <a:pPr eaLnBrk="1" hangingPunct="1"/>
            <a:r>
              <a:rPr lang="en-US" sz="2400" dirty="0"/>
              <a:t>6</a:t>
            </a:r>
            <a:r>
              <a:rPr lang="en-US" sz="2400" dirty="0" smtClean="0"/>
              <a:t>.4 Configuring a Cisco Router</a:t>
            </a:r>
            <a:endParaRPr lang="en-US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86713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Configure a Cisco Router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Configure Initial Settings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32592"/>
            <a:ext cx="4000075" cy="5093780"/>
          </a:xfrm>
        </p:spPr>
        <p:txBody>
          <a:bodyPr/>
          <a:lstStyle/>
          <a:p>
            <a:r>
              <a:rPr lang="en-US" sz="2000" dirty="0" smtClean="0"/>
              <a:t>Basic Switch Configuration Steps</a:t>
            </a:r>
          </a:p>
          <a:p>
            <a:pPr lvl="1"/>
            <a:r>
              <a:rPr lang="en-US" sz="1600" dirty="0" smtClean="0"/>
              <a:t>Configure device name</a:t>
            </a:r>
          </a:p>
          <a:p>
            <a:pPr lvl="1"/>
            <a:r>
              <a:rPr lang="en-US" sz="1600" dirty="0" smtClean="0"/>
              <a:t>Secure EXEC mode</a:t>
            </a:r>
          </a:p>
          <a:p>
            <a:pPr lvl="1"/>
            <a:r>
              <a:rPr lang="en-US" sz="1600" dirty="0" smtClean="0"/>
              <a:t>Secure VTY lines</a:t>
            </a:r>
          </a:p>
          <a:p>
            <a:pPr lvl="1"/>
            <a:r>
              <a:rPr lang="en-US" sz="1600" dirty="0"/>
              <a:t>Secure </a:t>
            </a:r>
            <a:r>
              <a:rPr lang="en-US" sz="1600" dirty="0" smtClean="0"/>
              <a:t>privilege EXEC </a:t>
            </a:r>
            <a:r>
              <a:rPr lang="en-US" sz="1600" dirty="0"/>
              <a:t>mode</a:t>
            </a:r>
          </a:p>
          <a:p>
            <a:pPr lvl="1"/>
            <a:r>
              <a:rPr lang="en-US" sz="1600" dirty="0" smtClean="0"/>
              <a:t>Secure all passwords</a:t>
            </a:r>
          </a:p>
          <a:p>
            <a:pPr lvl="1"/>
            <a:r>
              <a:rPr lang="en-US" sz="1600" dirty="0" smtClean="0"/>
              <a:t>Provide legal notification</a:t>
            </a:r>
          </a:p>
          <a:p>
            <a:pPr lvl="1"/>
            <a:r>
              <a:rPr lang="en-US" sz="1600" dirty="0" smtClean="0"/>
              <a:t>Configure the management SVI</a:t>
            </a:r>
          </a:p>
          <a:p>
            <a:pPr lvl="1"/>
            <a:r>
              <a:rPr lang="en-US" sz="1600" dirty="0" smtClean="0"/>
              <a:t>Save the configuration</a:t>
            </a:r>
            <a:endParaRPr lang="en-US" sz="1600" dirty="0"/>
          </a:p>
          <a:p>
            <a:endParaRPr lang="en-US" sz="1600" dirty="0"/>
          </a:p>
          <a:p>
            <a:endParaRPr lang="en-US" sz="2000" dirty="0" smtClean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 bwMode="auto">
          <a:xfrm>
            <a:off x="4579946" y="1232592"/>
            <a:ext cx="4000075" cy="5093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457200" indent="-2286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kern="0" dirty="0" smtClean="0"/>
              <a:t>Basic Router Configuration Steps</a:t>
            </a:r>
          </a:p>
          <a:p>
            <a:pPr lvl="1"/>
            <a:r>
              <a:rPr lang="en-US" sz="1600" kern="0" dirty="0" smtClean="0"/>
              <a:t>Configure device name</a:t>
            </a:r>
          </a:p>
          <a:p>
            <a:pPr lvl="1"/>
            <a:r>
              <a:rPr lang="en-US" sz="1600" kern="0" dirty="0" smtClean="0"/>
              <a:t>Secure EXEC mode</a:t>
            </a:r>
          </a:p>
          <a:p>
            <a:pPr lvl="1"/>
            <a:r>
              <a:rPr lang="en-US" sz="1600" kern="0" dirty="0" smtClean="0"/>
              <a:t>Secure VTY lines</a:t>
            </a:r>
          </a:p>
          <a:p>
            <a:pPr lvl="1"/>
            <a:r>
              <a:rPr lang="en-US" sz="1600" kern="0" dirty="0" smtClean="0"/>
              <a:t>Secure privilege EXEC mode</a:t>
            </a:r>
          </a:p>
          <a:p>
            <a:pPr lvl="1"/>
            <a:r>
              <a:rPr lang="en-US" sz="1600" kern="0" dirty="0" smtClean="0"/>
              <a:t>Secure all passwords</a:t>
            </a:r>
          </a:p>
          <a:p>
            <a:pPr lvl="1"/>
            <a:r>
              <a:rPr lang="en-US" sz="1600" kern="0" dirty="0" smtClean="0"/>
              <a:t>Provide legal notification</a:t>
            </a:r>
          </a:p>
          <a:p>
            <a:pPr lvl="1"/>
            <a:r>
              <a:rPr lang="en-US" sz="1600" kern="0" dirty="0" smtClean="0"/>
              <a:t>Configure the management SVI</a:t>
            </a:r>
          </a:p>
          <a:p>
            <a:pPr lvl="1"/>
            <a:r>
              <a:rPr lang="en-US" sz="1600" kern="0" dirty="0" smtClean="0"/>
              <a:t>Save the configuration</a:t>
            </a:r>
          </a:p>
          <a:p>
            <a:endParaRPr lang="en-US" sz="1600" kern="0" dirty="0" smtClean="0"/>
          </a:p>
          <a:p>
            <a:endParaRPr lang="en-US" sz="2000" kern="0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2165" y="4721132"/>
            <a:ext cx="4995561" cy="160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57495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Configure a Cisco Router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>
                <a:latin typeface="Arial" charset="0"/>
              </a:rPr>
              <a:t>Configure Interfaces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1" y="1232592"/>
            <a:ext cx="4798728" cy="5093780"/>
          </a:xfrm>
        </p:spPr>
        <p:txBody>
          <a:bodyPr/>
          <a:lstStyle/>
          <a:p>
            <a:r>
              <a:rPr lang="en-US" sz="2000" dirty="0" smtClean="0"/>
              <a:t>Configure Router Interfaces</a:t>
            </a:r>
          </a:p>
          <a:p>
            <a:pPr lvl="1"/>
            <a:r>
              <a:rPr lang="en-US" sz="1600" dirty="0" smtClean="0"/>
              <a:t>Enter the interface sub-configuration mode.</a:t>
            </a:r>
          </a:p>
          <a:p>
            <a:pPr lvl="1"/>
            <a:r>
              <a:rPr lang="en-US" sz="1600" dirty="0" smtClean="0"/>
              <a:t>Add a description to the Interface (optional)</a:t>
            </a:r>
          </a:p>
          <a:p>
            <a:pPr lvl="1"/>
            <a:r>
              <a:rPr lang="en-US" sz="1600" dirty="0" smtClean="0"/>
              <a:t>Configure an IPv4 or IPv6 address.</a:t>
            </a:r>
          </a:p>
          <a:p>
            <a:pPr lvl="1"/>
            <a:r>
              <a:rPr lang="en-US" sz="1600" dirty="0" smtClean="0"/>
              <a:t>Activate the interface with a </a:t>
            </a:r>
            <a:r>
              <a:rPr lang="en-US" sz="1600" b="1" dirty="0" smtClean="0"/>
              <a:t>no shutdown</a:t>
            </a:r>
            <a:r>
              <a:rPr lang="en-US" sz="1600" dirty="0" smtClean="0"/>
              <a:t> command</a:t>
            </a:r>
          </a:p>
          <a:p>
            <a:r>
              <a:rPr lang="en-US" sz="2000" dirty="0" smtClean="0"/>
              <a:t>Verify Interface Configuration</a:t>
            </a:r>
          </a:p>
          <a:p>
            <a:pPr lvl="1"/>
            <a:r>
              <a:rPr lang="en-US" sz="1600" b="1" dirty="0" smtClean="0"/>
              <a:t>show </a:t>
            </a:r>
            <a:r>
              <a:rPr lang="en-US" sz="1600" b="1" dirty="0" err="1"/>
              <a:t>ip</a:t>
            </a:r>
            <a:r>
              <a:rPr lang="en-US" sz="1600" b="1" dirty="0"/>
              <a:t> route</a:t>
            </a:r>
            <a:r>
              <a:rPr lang="en-US" sz="1600" dirty="0"/>
              <a:t> </a:t>
            </a:r>
            <a:r>
              <a:rPr lang="en-US" sz="1600" dirty="0" smtClean="0"/>
              <a:t>- Displays </a:t>
            </a:r>
            <a:r>
              <a:rPr lang="en-US" sz="1600" dirty="0"/>
              <a:t>the contents of the IPv4 routing table stored in RAM.</a:t>
            </a:r>
          </a:p>
          <a:p>
            <a:pPr lvl="1"/>
            <a:r>
              <a:rPr lang="en-US" sz="1600" b="1" dirty="0" smtClean="0"/>
              <a:t>show </a:t>
            </a:r>
            <a:r>
              <a:rPr lang="en-US" sz="1600" b="1" dirty="0"/>
              <a:t>interfaces</a:t>
            </a:r>
            <a:r>
              <a:rPr lang="en-US" sz="1600" dirty="0"/>
              <a:t> </a:t>
            </a:r>
            <a:r>
              <a:rPr lang="en-US" sz="1600" dirty="0" smtClean="0"/>
              <a:t>- Displays </a:t>
            </a:r>
            <a:r>
              <a:rPr lang="en-US" sz="1600" dirty="0"/>
              <a:t>statistics for all interfaces on the device.</a:t>
            </a:r>
          </a:p>
          <a:p>
            <a:pPr lvl="1"/>
            <a:r>
              <a:rPr lang="en-US" sz="1600" b="1" dirty="0" smtClean="0"/>
              <a:t>show </a:t>
            </a:r>
            <a:r>
              <a:rPr lang="en-US" sz="1600" b="1" dirty="0" err="1"/>
              <a:t>ip</a:t>
            </a:r>
            <a:r>
              <a:rPr lang="en-US" sz="1600" b="1" dirty="0"/>
              <a:t> interface</a:t>
            </a:r>
            <a:r>
              <a:rPr lang="en-US" sz="1600" dirty="0"/>
              <a:t> </a:t>
            </a:r>
            <a:r>
              <a:rPr lang="en-US" sz="1600" dirty="0" smtClean="0"/>
              <a:t>- Displays </a:t>
            </a:r>
            <a:r>
              <a:rPr lang="en-US" sz="1600" dirty="0"/>
              <a:t>the IPv4 statistics for all interfaces on a router.</a:t>
            </a:r>
          </a:p>
          <a:p>
            <a:pPr lvl="1"/>
            <a:endParaRPr lang="en-US" sz="1600" dirty="0"/>
          </a:p>
          <a:p>
            <a:pPr lvl="1"/>
            <a:endParaRPr lang="en-US" sz="1600" dirty="0"/>
          </a:p>
          <a:p>
            <a:endParaRPr lang="en-US" sz="2000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4454" y="3819646"/>
            <a:ext cx="4131571" cy="2147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88535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Configure a Cisco Router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Configure the Default Gateway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32592"/>
            <a:ext cx="8752915" cy="5093780"/>
          </a:xfrm>
        </p:spPr>
        <p:txBody>
          <a:bodyPr/>
          <a:lstStyle/>
          <a:p>
            <a:r>
              <a:rPr lang="en-US" sz="2000" dirty="0" smtClean="0"/>
              <a:t>Default Gateway for a Host</a:t>
            </a:r>
          </a:p>
          <a:p>
            <a:pPr lvl="1"/>
            <a:endParaRPr lang="en-US" sz="1600" dirty="0" smtClean="0"/>
          </a:p>
          <a:p>
            <a:endParaRPr lang="en-US" sz="2000" dirty="0" smtClean="0"/>
          </a:p>
          <a:p>
            <a:endParaRPr lang="en-US" sz="2000" dirty="0"/>
          </a:p>
          <a:p>
            <a:endParaRPr lang="en-US" sz="2000" dirty="0" smtClean="0"/>
          </a:p>
          <a:p>
            <a:endParaRPr lang="en-US" sz="2000" dirty="0"/>
          </a:p>
          <a:p>
            <a:endParaRPr lang="en-US" sz="2000" dirty="0" smtClean="0"/>
          </a:p>
          <a:p>
            <a:endParaRPr lang="en-US" sz="2000" dirty="0"/>
          </a:p>
          <a:p>
            <a:r>
              <a:rPr lang="en-US" sz="2000" dirty="0" smtClean="0"/>
              <a:t>Default </a:t>
            </a:r>
            <a:r>
              <a:rPr lang="en-US" sz="2000" dirty="0"/>
              <a:t>Gateway for a </a:t>
            </a:r>
            <a:r>
              <a:rPr lang="en-US" sz="2000" dirty="0" smtClean="0"/>
              <a:t>Switch</a:t>
            </a:r>
          </a:p>
          <a:p>
            <a:pPr lvl="1"/>
            <a:r>
              <a:rPr lang="en-US" sz="1600" dirty="0" smtClean="0"/>
              <a:t>A default gateway is required for remote network communication.</a:t>
            </a:r>
          </a:p>
          <a:p>
            <a:pPr lvl="1"/>
            <a:r>
              <a:rPr lang="en-US" sz="1600" dirty="0" smtClean="0"/>
              <a:t>If a switch is to be managed via its VTY lines, it needs a default gateway.</a:t>
            </a:r>
          </a:p>
          <a:p>
            <a:pPr lvl="1"/>
            <a:r>
              <a:rPr lang="en-US" sz="1600" dirty="0" smtClean="0"/>
              <a:t>Use the </a:t>
            </a:r>
            <a:r>
              <a:rPr lang="en-US" sz="1600" b="1" dirty="0" err="1" smtClean="0"/>
              <a:t>ip</a:t>
            </a:r>
            <a:r>
              <a:rPr lang="en-US" sz="1600" b="1" dirty="0" smtClean="0"/>
              <a:t> default-gateway </a:t>
            </a:r>
            <a:r>
              <a:rPr lang="en-US" sz="1600" dirty="0" smtClean="0"/>
              <a:t>command to configure the default gateway for a switch.</a:t>
            </a:r>
          </a:p>
          <a:p>
            <a:endParaRPr lang="en-US" sz="1600" dirty="0"/>
          </a:p>
          <a:p>
            <a:endParaRPr lang="en-US" sz="2000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36" y="1608171"/>
            <a:ext cx="2334614" cy="2723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775" y="1612249"/>
            <a:ext cx="2491643" cy="2758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86777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50" y="2263775"/>
            <a:ext cx="3854450" cy="1481138"/>
          </a:xfrm>
        </p:spPr>
        <p:txBody>
          <a:bodyPr/>
          <a:lstStyle/>
          <a:p>
            <a:pPr eaLnBrk="1" hangingPunct="1"/>
            <a:r>
              <a:rPr lang="en-US" sz="2400" dirty="0" smtClean="0"/>
              <a:t>6.5 Chapter Summary</a:t>
            </a:r>
            <a:endParaRPr lang="en-US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34690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365508" y="1539502"/>
            <a:ext cx="8600517" cy="2485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1600" dirty="0"/>
              <a:t>Explain how network layer protocols and services support communications across data networks.</a:t>
            </a:r>
          </a:p>
          <a:p>
            <a:r>
              <a:rPr lang="en-US" sz="1600" dirty="0"/>
              <a:t>Explain how routers enable end-to-end connectivity in a small to medium-sized business network.</a:t>
            </a:r>
          </a:p>
          <a:p>
            <a:r>
              <a:rPr lang="en-US" sz="1600" dirty="0"/>
              <a:t>Explain how devices route traffic in a small to medium-sized business network.</a:t>
            </a:r>
          </a:p>
          <a:p>
            <a:r>
              <a:rPr lang="en-US" sz="1600" dirty="0"/>
              <a:t>Configure a router with basic configurations</a:t>
            </a:r>
            <a:r>
              <a:rPr lang="en-US" sz="1600" dirty="0" smtClean="0"/>
              <a:t>.</a:t>
            </a:r>
            <a:endParaRPr lang="en-US" sz="1600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 smtClean="0">
                <a:latin typeface="Arial" charset="0"/>
              </a:rPr>
              <a:t>Chapter Summary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Summary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776092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 smtClean="0">
                <a:latin typeface="Arial" charset="0"/>
              </a:rPr>
              <a:t>Section 6.1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idx="1"/>
          </p:nvPr>
        </p:nvSpPr>
        <p:spPr>
          <a:xfrm>
            <a:off x="276908" y="1358745"/>
            <a:ext cx="2721476" cy="4946358"/>
          </a:xfrm>
        </p:spPr>
        <p:txBody>
          <a:bodyPr/>
          <a:lstStyle/>
          <a:p>
            <a:pPr eaLnBrk="1" fontAlgn="b" hangingPunct="1"/>
            <a:r>
              <a:rPr lang="en-US" sz="1600" dirty="0"/>
              <a:t>encapsulation</a:t>
            </a:r>
          </a:p>
          <a:p>
            <a:pPr eaLnBrk="1" fontAlgn="b" hangingPunct="1"/>
            <a:r>
              <a:rPr lang="en-US" sz="1600" dirty="0"/>
              <a:t>routing</a:t>
            </a:r>
          </a:p>
          <a:p>
            <a:pPr eaLnBrk="1" fontAlgn="b" hangingPunct="1"/>
            <a:r>
              <a:rPr lang="en-US" sz="1600" dirty="0"/>
              <a:t>de-encapsulation</a:t>
            </a:r>
          </a:p>
          <a:p>
            <a:pPr eaLnBrk="1" fontAlgn="b" hangingPunct="1"/>
            <a:r>
              <a:rPr lang="en-US" sz="1600" dirty="0"/>
              <a:t>data</a:t>
            </a:r>
          </a:p>
          <a:p>
            <a:pPr eaLnBrk="1" fontAlgn="b" hangingPunct="1"/>
            <a:r>
              <a:rPr lang="en-US" sz="1600" dirty="0"/>
              <a:t>packet</a:t>
            </a:r>
          </a:p>
          <a:p>
            <a:pPr eaLnBrk="1" fontAlgn="b" hangingPunct="1"/>
            <a:r>
              <a:rPr lang="en-US" sz="1600" dirty="0"/>
              <a:t>frame</a:t>
            </a:r>
          </a:p>
          <a:p>
            <a:pPr eaLnBrk="1" fontAlgn="b" hangingPunct="1"/>
            <a:r>
              <a:rPr lang="en-US" sz="1600" dirty="0"/>
              <a:t>Internet Protocol Version 4 (IPv4)</a:t>
            </a:r>
          </a:p>
          <a:p>
            <a:pPr eaLnBrk="1" fontAlgn="b" hangingPunct="1"/>
            <a:r>
              <a:rPr lang="en-US" sz="1600" dirty="0"/>
              <a:t>Internet Protocol Version 6 (IPv6)</a:t>
            </a:r>
          </a:p>
          <a:p>
            <a:pPr eaLnBrk="1" fontAlgn="b" hangingPunct="1"/>
            <a:r>
              <a:rPr lang="en-US" sz="1600" dirty="0"/>
              <a:t>Network Layer PDU = IP Packet</a:t>
            </a:r>
          </a:p>
          <a:p>
            <a:pPr eaLnBrk="1" fontAlgn="b" hangingPunct="1"/>
            <a:r>
              <a:rPr lang="en-US" sz="1600" dirty="0"/>
              <a:t>Transport Layer </a:t>
            </a:r>
            <a:r>
              <a:rPr lang="en-US" sz="1600" dirty="0" err="1"/>
              <a:t>PDu</a:t>
            </a:r>
            <a:endParaRPr lang="en-US" sz="1600" dirty="0"/>
          </a:p>
          <a:p>
            <a:pPr eaLnBrk="1" fontAlgn="b" hangingPunct="1"/>
            <a:r>
              <a:rPr lang="en-US" sz="1600" dirty="0"/>
              <a:t>Segment Header</a:t>
            </a:r>
          </a:p>
          <a:p>
            <a:pPr eaLnBrk="1" fontAlgn="b" hangingPunct="1"/>
            <a:r>
              <a:rPr lang="en-US" sz="1600" dirty="0"/>
              <a:t>IP </a:t>
            </a:r>
            <a:r>
              <a:rPr lang="en-US" sz="1600" dirty="0" smtClean="0"/>
              <a:t>Header</a:t>
            </a:r>
            <a:endParaRPr lang="en-US" sz="1600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3008165" y="1358745"/>
            <a:ext cx="2850381" cy="494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fontAlgn="b" hangingPunct="1"/>
            <a:r>
              <a:rPr lang="en-US" sz="1600" dirty="0"/>
              <a:t>Auxiliary port (AUX)</a:t>
            </a:r>
          </a:p>
          <a:p>
            <a:pPr eaLnBrk="1" fontAlgn="ctr" hangingPunct="1"/>
            <a:r>
              <a:rPr lang="en-US" sz="1600" dirty="0"/>
              <a:t>connectionless</a:t>
            </a:r>
          </a:p>
          <a:p>
            <a:pPr eaLnBrk="1" fontAlgn="ctr" hangingPunct="1"/>
            <a:r>
              <a:rPr lang="en-US" sz="1600" dirty="0"/>
              <a:t>best effort delivery</a:t>
            </a:r>
          </a:p>
          <a:p>
            <a:pPr eaLnBrk="1" fontAlgn="ctr" hangingPunct="1"/>
            <a:r>
              <a:rPr lang="en-US" sz="1600" dirty="0"/>
              <a:t>media independent</a:t>
            </a:r>
          </a:p>
          <a:p>
            <a:pPr eaLnBrk="1" fontAlgn="b" hangingPunct="1"/>
            <a:r>
              <a:rPr lang="en-US" sz="1600" dirty="0" smtClean="0"/>
              <a:t>Connectionless</a:t>
            </a:r>
          </a:p>
          <a:p>
            <a:pPr eaLnBrk="1" fontAlgn="b" hangingPunct="1"/>
            <a:r>
              <a:rPr lang="en-US" sz="1600" dirty="0"/>
              <a:t>unreliable</a:t>
            </a:r>
          </a:p>
          <a:p>
            <a:pPr eaLnBrk="1" fontAlgn="b" hangingPunct="1"/>
            <a:r>
              <a:rPr lang="en-US" sz="1600" dirty="0"/>
              <a:t>maximum transmission unit (MTU)</a:t>
            </a:r>
          </a:p>
          <a:p>
            <a:pPr eaLnBrk="1" fontAlgn="b" hangingPunct="1"/>
            <a:r>
              <a:rPr lang="en-US" sz="1600" dirty="0"/>
              <a:t>Version</a:t>
            </a:r>
          </a:p>
          <a:p>
            <a:pPr eaLnBrk="1" fontAlgn="b" hangingPunct="1"/>
            <a:r>
              <a:rPr lang="en-US" sz="1600" dirty="0"/>
              <a:t>Differentiated Services (DS)</a:t>
            </a:r>
          </a:p>
          <a:p>
            <a:pPr eaLnBrk="1" fontAlgn="b" hangingPunct="1"/>
            <a:r>
              <a:rPr lang="en-US" sz="1600" dirty="0"/>
              <a:t>Time-to-Live (TTL)</a:t>
            </a:r>
          </a:p>
          <a:p>
            <a:pPr eaLnBrk="1" fontAlgn="b" hangingPunct="1"/>
            <a:r>
              <a:rPr lang="en-US" sz="1600" dirty="0"/>
              <a:t>Internet Control Message Protocol (ICMP)</a:t>
            </a:r>
          </a:p>
          <a:p>
            <a:pPr eaLnBrk="1" fontAlgn="b" hangingPunct="1"/>
            <a:r>
              <a:rPr lang="en-US" sz="1600" dirty="0"/>
              <a:t>data payload </a:t>
            </a:r>
          </a:p>
          <a:p>
            <a:pPr marL="0" indent="0" eaLnBrk="1" fontAlgn="b" hangingPunct="1">
              <a:buNone/>
            </a:pPr>
            <a:endParaRPr lang="en-US" sz="1600" dirty="0"/>
          </a:p>
        </p:txBody>
      </p:sp>
      <p:sp>
        <p:nvSpPr>
          <p:cNvPr id="8" name="Content Placeholder 1"/>
          <p:cNvSpPr txBox="1">
            <a:spLocks/>
          </p:cNvSpPr>
          <p:nvPr/>
        </p:nvSpPr>
        <p:spPr bwMode="auto">
          <a:xfrm>
            <a:off x="5856379" y="1358745"/>
            <a:ext cx="2841064" cy="494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fontAlgn="b" hangingPunct="1"/>
            <a:r>
              <a:rPr lang="en-US" sz="1600" dirty="0"/>
              <a:t>Identification, Flags, Fragment Offset fields</a:t>
            </a:r>
          </a:p>
          <a:p>
            <a:pPr eaLnBrk="1" fontAlgn="b" hangingPunct="1"/>
            <a:r>
              <a:rPr lang="en-US" sz="1600" dirty="0"/>
              <a:t>keyword</a:t>
            </a:r>
          </a:p>
          <a:p>
            <a:pPr eaLnBrk="1" fontAlgn="b" hangingPunct="1"/>
            <a:r>
              <a:rPr lang="en-US" sz="1600" dirty="0"/>
              <a:t>Network Address Translation (NAT)</a:t>
            </a:r>
          </a:p>
          <a:p>
            <a:pPr eaLnBrk="1" fontAlgn="b" hangingPunct="1"/>
            <a:r>
              <a:rPr lang="en-US" sz="1600" dirty="0"/>
              <a:t>Traffic Class</a:t>
            </a:r>
          </a:p>
          <a:p>
            <a:pPr eaLnBrk="1" fontAlgn="b" hangingPunct="1"/>
            <a:r>
              <a:rPr lang="en-US" sz="1600" dirty="0"/>
              <a:t>Flow Label</a:t>
            </a:r>
          </a:p>
          <a:p>
            <a:pPr eaLnBrk="1" fontAlgn="b" hangingPunct="1"/>
            <a:r>
              <a:rPr lang="en-US" sz="1600" dirty="0"/>
              <a:t>Payload Length</a:t>
            </a:r>
          </a:p>
          <a:p>
            <a:pPr eaLnBrk="1" fontAlgn="b" hangingPunct="1"/>
            <a:r>
              <a:rPr lang="en-US" sz="1600" dirty="0"/>
              <a:t>Next Header</a:t>
            </a:r>
          </a:p>
          <a:p>
            <a:pPr eaLnBrk="1" fontAlgn="b" hangingPunct="1"/>
            <a:r>
              <a:rPr lang="en-US" sz="1600" dirty="0"/>
              <a:t>Hop Limit</a:t>
            </a:r>
          </a:p>
          <a:p>
            <a:pPr eaLnBrk="1" fontAlgn="b" hangingPunct="1"/>
            <a:r>
              <a:rPr lang="en-US" sz="1600" dirty="0"/>
              <a:t>local host</a:t>
            </a:r>
          </a:p>
          <a:p>
            <a:pPr eaLnBrk="1" fontAlgn="b" hangingPunct="1"/>
            <a:r>
              <a:rPr lang="en-US" sz="1600" dirty="0"/>
              <a:t>remote host</a:t>
            </a:r>
          </a:p>
          <a:p>
            <a:pPr eaLnBrk="1" fontAlgn="b" hangingPunct="1"/>
            <a:r>
              <a:rPr lang="en-US" sz="1600" dirty="0"/>
              <a:t>default </a:t>
            </a:r>
            <a:r>
              <a:rPr lang="en-US" sz="1600" dirty="0" smtClean="0"/>
              <a:t>gateway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15000474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 smtClean="0">
                <a:latin typeface="Arial" charset="0"/>
              </a:rPr>
              <a:t>Section 6.2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idx="1"/>
          </p:nvPr>
        </p:nvSpPr>
        <p:spPr>
          <a:xfrm>
            <a:off x="276908" y="1358745"/>
            <a:ext cx="2721476" cy="4946358"/>
          </a:xfrm>
        </p:spPr>
        <p:txBody>
          <a:bodyPr/>
          <a:lstStyle/>
          <a:p>
            <a:pPr eaLnBrk="1" fontAlgn="b" hangingPunct="1"/>
            <a:r>
              <a:rPr lang="en-US" sz="1600" dirty="0" err="1"/>
              <a:t>netstat</a:t>
            </a:r>
            <a:r>
              <a:rPr lang="en-US" sz="1600" dirty="0"/>
              <a:t> –r</a:t>
            </a:r>
          </a:p>
          <a:p>
            <a:pPr eaLnBrk="1" fontAlgn="b" hangingPunct="1"/>
            <a:r>
              <a:rPr lang="en-US" sz="1600" dirty="0"/>
              <a:t>route print</a:t>
            </a:r>
          </a:p>
          <a:p>
            <a:pPr eaLnBrk="1" fontAlgn="b" hangingPunct="1"/>
            <a:r>
              <a:rPr lang="en-US" sz="1600" dirty="0"/>
              <a:t>interface list</a:t>
            </a:r>
          </a:p>
          <a:p>
            <a:pPr eaLnBrk="1" fontAlgn="b" hangingPunct="1"/>
            <a:r>
              <a:rPr lang="en-US" sz="1600" dirty="0"/>
              <a:t>IPv4 Route Table</a:t>
            </a:r>
          </a:p>
          <a:p>
            <a:pPr eaLnBrk="1" fontAlgn="b" hangingPunct="1"/>
            <a:r>
              <a:rPr lang="en-US" sz="1600" dirty="0"/>
              <a:t>IPv6 Route Table</a:t>
            </a:r>
          </a:p>
          <a:p>
            <a:pPr eaLnBrk="1" fontAlgn="b" hangingPunct="1"/>
            <a:r>
              <a:rPr lang="en-US" sz="1600" dirty="0"/>
              <a:t>directly-connected routes</a:t>
            </a:r>
          </a:p>
          <a:p>
            <a:pPr eaLnBrk="1" fontAlgn="b" hangingPunct="1"/>
            <a:r>
              <a:rPr lang="en-US" sz="1600" dirty="0"/>
              <a:t>remote routes</a:t>
            </a:r>
          </a:p>
          <a:p>
            <a:pPr eaLnBrk="1" fontAlgn="b" hangingPunct="1"/>
            <a:r>
              <a:rPr lang="en-US" sz="1600" dirty="0"/>
              <a:t>default route</a:t>
            </a:r>
          </a:p>
          <a:p>
            <a:pPr eaLnBrk="1" fontAlgn="b" hangingPunct="1"/>
            <a:r>
              <a:rPr lang="en-US" sz="1600" b="1" dirty="0"/>
              <a:t>show </a:t>
            </a:r>
            <a:r>
              <a:rPr lang="en-US" sz="1600" b="1" dirty="0" err="1"/>
              <a:t>ip</a:t>
            </a:r>
            <a:r>
              <a:rPr lang="en-US" sz="1600" b="1" dirty="0"/>
              <a:t> route</a:t>
            </a:r>
            <a:endParaRPr lang="en-US" sz="1600" dirty="0"/>
          </a:p>
          <a:p>
            <a:pPr eaLnBrk="1" fontAlgn="b" hangingPunct="1"/>
            <a:r>
              <a:rPr lang="en-US" sz="1600" dirty="0"/>
              <a:t>route source</a:t>
            </a:r>
          </a:p>
          <a:p>
            <a:pPr eaLnBrk="1" fontAlgn="b" hangingPunct="1"/>
            <a:r>
              <a:rPr lang="en-US" sz="1600" dirty="0"/>
              <a:t>destination network</a:t>
            </a:r>
          </a:p>
          <a:p>
            <a:pPr eaLnBrk="1" fontAlgn="b" hangingPunct="1"/>
            <a:r>
              <a:rPr lang="en-US" sz="1600" dirty="0"/>
              <a:t>outgoing interface</a:t>
            </a:r>
          </a:p>
          <a:p>
            <a:pPr eaLnBrk="1" fontAlgn="b" hangingPunct="1"/>
            <a:r>
              <a:rPr lang="en-US" sz="1600" dirty="0"/>
              <a:t>administrative distance</a:t>
            </a:r>
          </a:p>
          <a:p>
            <a:pPr eaLnBrk="1" fontAlgn="b" hangingPunct="1"/>
            <a:r>
              <a:rPr lang="en-US" sz="1600" dirty="0" smtClean="0"/>
              <a:t>metric</a:t>
            </a:r>
            <a:endParaRPr lang="en-US" sz="1600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3008165" y="1358745"/>
            <a:ext cx="2850381" cy="494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fontAlgn="b" hangingPunct="1"/>
            <a:r>
              <a:rPr lang="en-US" sz="1600" dirty="0"/>
              <a:t>next-hop</a:t>
            </a:r>
          </a:p>
          <a:p>
            <a:pPr eaLnBrk="1" fontAlgn="b" hangingPunct="1"/>
            <a:r>
              <a:rPr lang="en-US" sz="1600" dirty="0"/>
              <a:t>route timestamp</a:t>
            </a:r>
          </a:p>
          <a:p>
            <a:pPr eaLnBrk="1" fontAlgn="b" hangingPunct="1"/>
            <a:r>
              <a:rPr lang="en-US" sz="1600" dirty="0"/>
              <a:t>branch routers</a:t>
            </a:r>
          </a:p>
          <a:p>
            <a:pPr eaLnBrk="1" fontAlgn="b" hangingPunct="1"/>
            <a:r>
              <a:rPr lang="en-US" sz="1600" dirty="0"/>
              <a:t>WAN routers</a:t>
            </a:r>
          </a:p>
          <a:p>
            <a:pPr eaLnBrk="1" fontAlgn="b" hangingPunct="1"/>
            <a:r>
              <a:rPr lang="en-US" sz="1600" dirty="0"/>
              <a:t>service provider routers</a:t>
            </a:r>
          </a:p>
        </p:txBody>
      </p:sp>
      <p:sp>
        <p:nvSpPr>
          <p:cNvPr id="8" name="Content Placeholder 1"/>
          <p:cNvSpPr txBox="1">
            <a:spLocks/>
          </p:cNvSpPr>
          <p:nvPr/>
        </p:nvSpPr>
        <p:spPr bwMode="auto">
          <a:xfrm>
            <a:off x="5856379" y="1358745"/>
            <a:ext cx="2841064" cy="494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fontAlgn="b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60610455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 smtClean="0">
                <a:latin typeface="Arial" charset="0"/>
              </a:rPr>
              <a:t>Section 6.3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idx="1"/>
          </p:nvPr>
        </p:nvSpPr>
        <p:spPr>
          <a:xfrm>
            <a:off x="276908" y="1358745"/>
            <a:ext cx="2721476" cy="4946358"/>
          </a:xfrm>
        </p:spPr>
        <p:txBody>
          <a:bodyPr/>
          <a:lstStyle/>
          <a:p>
            <a:pPr eaLnBrk="1" fontAlgn="b" hangingPunct="1"/>
            <a:r>
              <a:rPr lang="en-US" sz="1600" dirty="0" smtClean="0"/>
              <a:t>Power-on-self-test </a:t>
            </a:r>
            <a:r>
              <a:rPr lang="en-US" sz="1600" dirty="0"/>
              <a:t>POST</a:t>
            </a:r>
          </a:p>
          <a:p>
            <a:pPr eaLnBrk="1" fontAlgn="b" hangingPunct="1"/>
            <a:r>
              <a:rPr lang="en-US" sz="1600" dirty="0"/>
              <a:t>RAM</a:t>
            </a:r>
          </a:p>
          <a:p>
            <a:pPr eaLnBrk="1" fontAlgn="b" hangingPunct="1"/>
            <a:r>
              <a:rPr lang="en-US" sz="1600" dirty="0"/>
              <a:t>ROM</a:t>
            </a:r>
          </a:p>
          <a:p>
            <a:pPr eaLnBrk="1" fontAlgn="b" hangingPunct="1"/>
            <a:r>
              <a:rPr lang="en-US" sz="1600" dirty="0"/>
              <a:t>NVRAM</a:t>
            </a:r>
          </a:p>
          <a:p>
            <a:pPr eaLnBrk="1" fontAlgn="b" hangingPunct="1"/>
            <a:r>
              <a:rPr lang="en-US" sz="1600" dirty="0"/>
              <a:t>Flash</a:t>
            </a:r>
          </a:p>
          <a:p>
            <a:pPr eaLnBrk="1" fontAlgn="b" hangingPunct="1"/>
            <a:r>
              <a:rPr lang="en-US" sz="1600" dirty="0"/>
              <a:t>Synchronous dynamic RAM (SDRAM)</a:t>
            </a:r>
          </a:p>
          <a:p>
            <a:pPr eaLnBrk="1" fontAlgn="b" hangingPunct="1"/>
            <a:r>
              <a:rPr lang="en-US" sz="1600" dirty="0"/>
              <a:t>WIC </a:t>
            </a:r>
          </a:p>
          <a:p>
            <a:pPr eaLnBrk="1" fontAlgn="b" hangingPunct="1"/>
            <a:r>
              <a:rPr lang="en-US" sz="1600" dirty="0"/>
              <a:t>high-speed WIC (HWIC)</a:t>
            </a:r>
          </a:p>
          <a:p>
            <a:pPr eaLnBrk="1" fontAlgn="b" hangingPunct="1"/>
            <a:r>
              <a:rPr lang="en-US" sz="1600" dirty="0"/>
              <a:t>ROMMON</a:t>
            </a:r>
          </a:p>
          <a:p>
            <a:pPr eaLnBrk="1" fontAlgn="b" hangingPunct="1"/>
            <a:r>
              <a:rPr lang="en-US" sz="1600" dirty="0"/>
              <a:t>Advanced Integration Module (AIM</a:t>
            </a:r>
            <a:r>
              <a:rPr lang="en-US" sz="1600" dirty="0" smtClean="0"/>
              <a:t>)</a:t>
            </a:r>
          </a:p>
          <a:p>
            <a:pPr eaLnBrk="1" fontAlgn="b" hangingPunct="1"/>
            <a:r>
              <a:rPr lang="en-US" sz="1600" dirty="0"/>
              <a:t>Enhanced high-speed WAN interface card (</a:t>
            </a:r>
            <a:r>
              <a:rPr lang="en-US" sz="1600" dirty="0" err="1"/>
              <a:t>eHWIC</a:t>
            </a:r>
            <a:r>
              <a:rPr lang="en-US" sz="1600" dirty="0"/>
              <a:t>)</a:t>
            </a:r>
          </a:p>
          <a:p>
            <a:pPr eaLnBrk="1" fontAlgn="b" hangingPunct="1"/>
            <a:endParaRPr lang="en-US" sz="1600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3008165" y="1358745"/>
            <a:ext cx="2850381" cy="494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fontAlgn="b" hangingPunct="1"/>
            <a:r>
              <a:rPr lang="en-US" sz="1600" dirty="0" smtClean="0"/>
              <a:t>Serial </a:t>
            </a:r>
            <a:r>
              <a:rPr lang="en-US" sz="1600" dirty="0"/>
              <a:t>module</a:t>
            </a:r>
          </a:p>
          <a:p>
            <a:pPr eaLnBrk="1" fontAlgn="b" hangingPunct="1"/>
            <a:r>
              <a:rPr lang="en-US" sz="1600" dirty="0"/>
              <a:t>Ethernet interfaces</a:t>
            </a:r>
          </a:p>
          <a:p>
            <a:pPr eaLnBrk="1" fontAlgn="b" hangingPunct="1"/>
            <a:r>
              <a:rPr lang="en-US" sz="1600" dirty="0"/>
              <a:t>Auxiliary (AUX) RJ-45 port</a:t>
            </a:r>
          </a:p>
          <a:p>
            <a:pPr eaLnBrk="1" fontAlgn="b" hangingPunct="1"/>
            <a:r>
              <a:rPr lang="en-US" sz="1600" dirty="0"/>
              <a:t>In-band router interfaces</a:t>
            </a:r>
          </a:p>
          <a:p>
            <a:pPr eaLnBrk="1" fontAlgn="b" hangingPunct="1"/>
            <a:r>
              <a:rPr lang="en-US" sz="1600" dirty="0"/>
              <a:t>Console</a:t>
            </a:r>
          </a:p>
          <a:p>
            <a:pPr eaLnBrk="1" fontAlgn="b" hangingPunct="1"/>
            <a:r>
              <a:rPr lang="en-US" sz="1600" dirty="0"/>
              <a:t>Out-of-band</a:t>
            </a:r>
          </a:p>
          <a:p>
            <a:pPr eaLnBrk="1" fontAlgn="b" hangingPunct="1"/>
            <a:r>
              <a:rPr lang="en-US" sz="1600" dirty="0"/>
              <a:t>Secure Shell (SSH)</a:t>
            </a:r>
          </a:p>
          <a:p>
            <a:pPr eaLnBrk="1" fontAlgn="b" hangingPunct="1"/>
            <a:r>
              <a:rPr lang="en-US" sz="1600" dirty="0" smtClean="0"/>
              <a:t>Telnet</a:t>
            </a:r>
          </a:p>
          <a:p>
            <a:pPr eaLnBrk="1" fontAlgn="b" hangingPunct="1"/>
            <a:r>
              <a:rPr lang="en-US" sz="1600" dirty="0"/>
              <a:t>startup-</a:t>
            </a:r>
            <a:r>
              <a:rPr lang="en-US" sz="1600" dirty="0" err="1"/>
              <a:t>config</a:t>
            </a:r>
            <a:endParaRPr lang="en-US" sz="1600" dirty="0"/>
          </a:p>
          <a:p>
            <a:pPr eaLnBrk="1" fontAlgn="b" hangingPunct="1"/>
            <a:r>
              <a:rPr lang="en-US" sz="1600" dirty="0"/>
              <a:t>running-</a:t>
            </a:r>
            <a:r>
              <a:rPr lang="en-US" sz="1600" dirty="0" err="1"/>
              <a:t>config</a:t>
            </a:r>
            <a:endParaRPr lang="en-US" sz="1600" dirty="0"/>
          </a:p>
          <a:p>
            <a:pPr eaLnBrk="1" fontAlgn="b" hangingPunct="1"/>
            <a:r>
              <a:rPr lang="en-US" sz="1600" dirty="0"/>
              <a:t>bootstrap program</a:t>
            </a:r>
          </a:p>
          <a:p>
            <a:pPr eaLnBrk="1" fontAlgn="b" hangingPunct="1"/>
            <a:r>
              <a:rPr lang="en-US" sz="1600" dirty="0"/>
              <a:t>Trivial File Transport Protocol (TFTP)</a:t>
            </a:r>
          </a:p>
          <a:p>
            <a:pPr eaLnBrk="1" fontAlgn="b" hangingPunct="1"/>
            <a:endParaRPr lang="en-US" sz="1600" dirty="0"/>
          </a:p>
        </p:txBody>
      </p:sp>
      <p:sp>
        <p:nvSpPr>
          <p:cNvPr id="8" name="Content Placeholder 1"/>
          <p:cNvSpPr txBox="1">
            <a:spLocks/>
          </p:cNvSpPr>
          <p:nvPr/>
        </p:nvSpPr>
        <p:spPr bwMode="auto">
          <a:xfrm>
            <a:off x="5856379" y="1358745"/>
            <a:ext cx="2841064" cy="494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fontAlgn="b" hangingPunct="1"/>
            <a:r>
              <a:rPr lang="en-US" sz="1600" dirty="0" smtClean="0"/>
              <a:t>setup </a:t>
            </a:r>
            <a:r>
              <a:rPr lang="en-US" sz="1600" dirty="0"/>
              <a:t>mode</a:t>
            </a:r>
          </a:p>
          <a:p>
            <a:pPr eaLnBrk="1" fontAlgn="b" hangingPunct="1"/>
            <a:r>
              <a:rPr lang="en-US" sz="1600" dirty="0"/>
              <a:t>show </a:t>
            </a:r>
            <a:r>
              <a:rPr lang="en-US" sz="1600" dirty="0" smtClean="0"/>
              <a:t>version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85982867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 smtClean="0">
                <a:latin typeface="Arial" charset="0"/>
              </a:rPr>
              <a:t>Section 6.4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idx="1"/>
          </p:nvPr>
        </p:nvSpPr>
        <p:spPr>
          <a:xfrm>
            <a:off x="276908" y="1358745"/>
            <a:ext cx="2721476" cy="4946358"/>
          </a:xfrm>
        </p:spPr>
        <p:txBody>
          <a:bodyPr/>
          <a:lstStyle/>
          <a:p>
            <a:pPr eaLnBrk="1" fontAlgn="b" hangingPunct="1"/>
            <a:r>
              <a:rPr lang="en-US" sz="1600" dirty="0"/>
              <a:t>interface </a:t>
            </a:r>
            <a:r>
              <a:rPr lang="en-US" sz="1600" i="1" dirty="0"/>
              <a:t>type-and-number</a:t>
            </a:r>
            <a:endParaRPr lang="en-US" sz="1600" dirty="0"/>
          </a:p>
          <a:p>
            <a:pPr eaLnBrk="1" fontAlgn="b" hangingPunct="1"/>
            <a:r>
              <a:rPr lang="en-US" sz="1600" dirty="0" err="1"/>
              <a:t>ip</a:t>
            </a:r>
            <a:r>
              <a:rPr lang="en-US" sz="1600" dirty="0"/>
              <a:t> address </a:t>
            </a:r>
            <a:r>
              <a:rPr lang="en-US" sz="1600" i="1" dirty="0"/>
              <a:t>ipv4-address subnet-mask</a:t>
            </a:r>
            <a:endParaRPr lang="en-US" sz="1600" dirty="0"/>
          </a:p>
          <a:p>
            <a:pPr eaLnBrk="1" fontAlgn="b" hangingPunct="1"/>
            <a:r>
              <a:rPr lang="en-US" sz="1600" dirty="0"/>
              <a:t>description </a:t>
            </a:r>
            <a:r>
              <a:rPr lang="en-US" sz="1600" i="1" dirty="0"/>
              <a:t>description-text</a:t>
            </a:r>
            <a:endParaRPr lang="en-US" sz="1600" dirty="0"/>
          </a:p>
          <a:p>
            <a:pPr eaLnBrk="1" fontAlgn="b" hangingPunct="1"/>
            <a:r>
              <a:rPr lang="en-US" sz="1600" dirty="0"/>
              <a:t>no shutdown</a:t>
            </a:r>
          </a:p>
          <a:p>
            <a:pPr eaLnBrk="1" fontAlgn="b" hangingPunct="1"/>
            <a:r>
              <a:rPr lang="en-US" sz="1600" dirty="0"/>
              <a:t>show </a:t>
            </a:r>
            <a:r>
              <a:rPr lang="en-US" sz="1600" dirty="0" err="1"/>
              <a:t>ip</a:t>
            </a:r>
            <a:r>
              <a:rPr lang="en-US" sz="1600" dirty="0"/>
              <a:t> interface brief</a:t>
            </a:r>
          </a:p>
          <a:p>
            <a:pPr eaLnBrk="1" fontAlgn="b" hangingPunct="1"/>
            <a:r>
              <a:rPr lang="en-US" sz="1600" dirty="0"/>
              <a:t>ping </a:t>
            </a:r>
            <a:r>
              <a:rPr lang="en-US" sz="1600" i="1" dirty="0" err="1"/>
              <a:t>ip</a:t>
            </a:r>
            <a:r>
              <a:rPr lang="en-US" sz="1600" i="1" dirty="0"/>
              <a:t> address</a:t>
            </a:r>
            <a:endParaRPr lang="en-US" sz="1600" dirty="0"/>
          </a:p>
          <a:p>
            <a:pPr eaLnBrk="1" fontAlgn="b" hangingPunct="1"/>
            <a:r>
              <a:rPr lang="en-US" sz="1600" dirty="0"/>
              <a:t>show </a:t>
            </a:r>
            <a:r>
              <a:rPr lang="en-US" sz="1600" dirty="0" err="1"/>
              <a:t>ip</a:t>
            </a:r>
            <a:r>
              <a:rPr lang="en-US" sz="1600" dirty="0"/>
              <a:t> route</a:t>
            </a:r>
          </a:p>
          <a:p>
            <a:pPr eaLnBrk="1" fontAlgn="b" hangingPunct="1"/>
            <a:r>
              <a:rPr lang="en-US" sz="1600" dirty="0"/>
              <a:t>show interfaces</a:t>
            </a:r>
          </a:p>
          <a:p>
            <a:pPr eaLnBrk="1" fontAlgn="b" hangingPunct="1"/>
            <a:r>
              <a:rPr lang="en-US" sz="1600" dirty="0"/>
              <a:t>show </a:t>
            </a:r>
            <a:r>
              <a:rPr lang="en-US" sz="1600" dirty="0" err="1"/>
              <a:t>ip</a:t>
            </a:r>
            <a:r>
              <a:rPr lang="en-US" sz="1600" dirty="0"/>
              <a:t> interface brief</a:t>
            </a:r>
          </a:p>
          <a:p>
            <a:pPr eaLnBrk="1" fontAlgn="b" hangingPunct="1"/>
            <a:r>
              <a:rPr lang="en-US" sz="1600" dirty="0" err="1"/>
              <a:t>ip</a:t>
            </a:r>
            <a:r>
              <a:rPr lang="en-US" sz="1600" dirty="0"/>
              <a:t> default-gateway </a:t>
            </a:r>
            <a:r>
              <a:rPr lang="en-US" sz="1600" i="1" dirty="0" err="1"/>
              <a:t>ip</a:t>
            </a:r>
            <a:r>
              <a:rPr lang="en-US" sz="1600" i="1" dirty="0"/>
              <a:t>-address</a:t>
            </a:r>
            <a:endParaRPr lang="en-US" sz="1600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3008165" y="1358745"/>
            <a:ext cx="2850381" cy="494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fontAlgn="b" hangingPunct="1"/>
            <a:endParaRPr lang="en-US" sz="1600" dirty="0"/>
          </a:p>
        </p:txBody>
      </p:sp>
      <p:sp>
        <p:nvSpPr>
          <p:cNvPr id="8" name="Content Placeholder 1"/>
          <p:cNvSpPr txBox="1">
            <a:spLocks/>
          </p:cNvSpPr>
          <p:nvPr/>
        </p:nvSpPr>
        <p:spPr bwMode="auto">
          <a:xfrm>
            <a:off x="5856379" y="1358745"/>
            <a:ext cx="2841064" cy="494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fontAlgn="b" hangingPunct="1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10083327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7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ctr"/>
          <a:lstStyle/>
          <a:p>
            <a:endParaRPr lang="en-US"/>
          </a:p>
        </p:txBody>
      </p:sp>
      <p:pic>
        <p:nvPicPr>
          <p:cNvPr id="121858" name="Picture 3" descr="CNA_largo-onwhite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25" y="2741613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703681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9" descr="Cisco_WHT_Logo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2619375"/>
            <a:ext cx="2400300" cy="126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Rectangle 70"/>
          <p:cNvSpPr>
            <a:spLocks noChangeArrowheads="1"/>
          </p:cNvSpPr>
          <p:nvPr/>
        </p:nvSpPr>
        <p:spPr bwMode="auto">
          <a:xfrm>
            <a:off x="0" y="0"/>
            <a:ext cx="9144000" cy="685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ctr"/>
          <a:lstStyle/>
          <a:p>
            <a:pPr algn="ctr" eaLnBrk="0" hangingPunct="0">
              <a:lnSpc>
                <a:spcPct val="90000"/>
              </a:lnSpc>
            </a:pPr>
            <a:endParaRPr lang="en-US" b="0"/>
          </a:p>
        </p:txBody>
      </p:sp>
    </p:spTree>
    <p:extLst>
      <p:ext uri="{BB962C8B-B14F-4D97-AF65-F5344CB8AC3E}">
        <p14:creationId xmlns:p14="http://schemas.microsoft.com/office/powerpoint/2010/main" val="72538262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PT-TMPLT-WHT_C">
  <a:themeElements>
    <a:clrScheme name="PPT-TMPLT-WHT_C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PPT-TMPLT-WHT_C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PT-TMPLT-WHT_C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NetAcad-4F_PPT-WHT_060408">
  <a:themeElements>
    <a:clrScheme name="Oct_2006_Cisco White Template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Oct_2006_Cisco White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ct_2006_Cisco White Template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27289</TotalTime>
  <Pages>28</Pages>
  <Words>1630</Words>
  <Application>Microsoft Office PowerPoint</Application>
  <PresentationFormat>On-screen Show (4:3)</PresentationFormat>
  <Paragraphs>363</Paragraphs>
  <Slides>28</Slides>
  <Notes>27</Notes>
  <HiddenSlides>4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ＭＳ Ｐゴシック</vt:lpstr>
      <vt:lpstr>Arial</vt:lpstr>
      <vt:lpstr>Wingdings</vt:lpstr>
      <vt:lpstr>PPT-TMPLT-WHT_C</vt:lpstr>
      <vt:lpstr>NetAcad-4F_PPT-WHT_060408</vt:lpstr>
      <vt:lpstr>Chapter 6: Network Layer</vt:lpstr>
      <vt:lpstr>Chapter 6 - Sections &amp; Objectives</vt:lpstr>
      <vt:lpstr>6.1 Network Layer Protocols</vt:lpstr>
      <vt:lpstr>Network Layer Protocols Network Layer in Communications</vt:lpstr>
      <vt:lpstr>Network Layer Protocols Characteristics of the IP Protocol</vt:lpstr>
      <vt:lpstr>Network Layer Protocols IPv4 Packet</vt:lpstr>
      <vt:lpstr>Network Layer Protocols IPv6 Packet</vt:lpstr>
      <vt:lpstr>Network Layer Protocols IPv6 Packet (Cont.)</vt:lpstr>
      <vt:lpstr>6.2 Routing</vt:lpstr>
      <vt:lpstr>Routing How a Host Routes</vt:lpstr>
      <vt:lpstr>Routing How a Host Routes (Cont.)</vt:lpstr>
      <vt:lpstr>How a Host Routes Router Routing Tables</vt:lpstr>
      <vt:lpstr>How a Host Routes Router Routing Tables (Cont.)</vt:lpstr>
      <vt:lpstr>6.3 Routers</vt:lpstr>
      <vt:lpstr>Routers Anatomy of a Router</vt:lpstr>
      <vt:lpstr>Routers Anatomy of a Router</vt:lpstr>
      <vt:lpstr>6.4 Configuring a Cisco Router</vt:lpstr>
      <vt:lpstr>Configure a Cisco Router Configure Initial Settings</vt:lpstr>
      <vt:lpstr>Configure a Cisco Router Configure Interfaces</vt:lpstr>
      <vt:lpstr>Configure a Cisco Router Configure the Default Gateway</vt:lpstr>
      <vt:lpstr>6.5 Chapter Summary</vt:lpstr>
      <vt:lpstr>Chapter Summary Summary</vt:lpstr>
      <vt:lpstr>Section 6.1 New Terms and Commands</vt:lpstr>
      <vt:lpstr>Section 6.2 New Terms and Commands</vt:lpstr>
      <vt:lpstr>Section 6.3 New Terms and Commands</vt:lpstr>
      <vt:lpstr>Section 6.4 New Terms and Commands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ITE PC v4.0 Chapter 1</dc:title>
  <dc:creator>Karen Alderson</dc:creator>
  <cp:lastModifiedBy>Paul Wallin</cp:lastModifiedBy>
  <cp:revision>988</cp:revision>
  <cp:lastPrinted>1999-01-27T00:54:54Z</cp:lastPrinted>
  <dcterms:created xsi:type="dcterms:W3CDTF">2006-10-23T15:07:30Z</dcterms:created>
  <dcterms:modified xsi:type="dcterms:W3CDTF">2017-10-23T09:02:43Z</dcterms:modified>
</cp:coreProperties>
</file>