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58" r:id="rId5"/>
    <p:sldId id="317" r:id="rId6"/>
    <p:sldId id="281" r:id="rId7"/>
    <p:sldId id="285" r:id="rId8"/>
    <p:sldId id="263" r:id="rId9"/>
    <p:sldId id="289" r:id="rId10"/>
    <p:sldId id="292" r:id="rId11"/>
    <p:sldId id="290" r:id="rId12"/>
    <p:sldId id="291" r:id="rId13"/>
    <p:sldId id="295" r:id="rId14"/>
    <p:sldId id="314" r:id="rId15"/>
    <p:sldId id="313" r:id="rId16"/>
    <p:sldId id="315" r:id="rId17"/>
    <p:sldId id="300" r:id="rId18"/>
    <p:sldId id="296" r:id="rId19"/>
    <p:sldId id="297" r:id="rId20"/>
    <p:sldId id="298" r:id="rId21"/>
    <p:sldId id="299" r:id="rId22"/>
    <p:sldId id="310" r:id="rId23"/>
    <p:sldId id="311" r:id="rId24"/>
    <p:sldId id="304" r:id="rId25"/>
    <p:sldId id="320" r:id="rId26"/>
    <p:sldId id="306" r:id="rId27"/>
    <p:sldId id="308" r:id="rId28"/>
    <p:sldId id="309" r:id="rId29"/>
    <p:sldId id="319" r:id="rId30"/>
    <p:sldId id="321" r:id="rId31"/>
    <p:sldId id="272" r:id="rId32"/>
    <p:sldId id="283" r:id="rId33"/>
    <p:sldId id="286" r:id="rId34"/>
    <p:sldId id="318" r:id="rId35"/>
    <p:sldId id="316" r:id="rId36"/>
    <p:sldId id="273" r:id="rId37"/>
    <p:sldId id="282"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07"/>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22/02/2019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D9D377-ED78-D845-AD3C-B661B364952C}" type="datetimeFigureOut">
              <a:rPr lang="en-US" smtClean="0"/>
              <a:t>2/22/2019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C00FB1-E866-1545-B400-658AAB3EDF07}" type="slidenum">
              <a:rPr lang="en-US" smtClean="0"/>
              <a:t>‹#›</a:t>
            </a:fld>
            <a:endParaRPr lang="en-US"/>
          </a:p>
        </p:txBody>
      </p:sp>
    </p:spTree>
    <p:extLst>
      <p:ext uri="{BB962C8B-B14F-4D97-AF65-F5344CB8AC3E}">
        <p14:creationId xmlns:p14="http://schemas.microsoft.com/office/powerpoint/2010/main" val="12811003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5C00FB1-E866-1545-B400-658AAB3EDF07}" type="slidenum">
              <a:rPr lang="en-US" smtClean="0"/>
              <a:t>11</a:t>
            </a:fld>
            <a:endParaRPr lang="en-US"/>
          </a:p>
        </p:txBody>
      </p:sp>
    </p:spTree>
    <p:extLst>
      <p:ext uri="{BB962C8B-B14F-4D97-AF65-F5344CB8AC3E}">
        <p14:creationId xmlns:p14="http://schemas.microsoft.com/office/powerpoint/2010/main" val="645926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UtgFHHhm1xU"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1ltM3GYNmtQ"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gif"/><Relationship Id="rId1" Type="http://schemas.openxmlformats.org/officeDocument/2006/relationships/slideLayout" Target="../slideLayouts/slideLayout2.xml"/><Relationship Id="rId4" Type="http://schemas.openxmlformats.org/officeDocument/2006/relationships/image" Target="../media/image8.gif"/></Relationships>
</file>

<file path=ppt/slides/_rels/slide15.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magicseaweed.com/North-Atlantic-Surf-Chart/2/?chartType=PRATE" TargetMode="External"/><Relationship Id="rId2" Type="http://schemas.openxmlformats.org/officeDocument/2006/relationships/hyperlink" Target="http://www.metoffice.gov.uk/public/weather/surface-pressure/#?tab=surfacePressureColour&amp;fcTime=1452945600" TargetMode="External"/><Relationship Id="rId1" Type="http://schemas.openxmlformats.org/officeDocument/2006/relationships/slideLayout" Target="../slideLayouts/slideLayout2.xml"/><Relationship Id="rId4" Type="http://schemas.openxmlformats.org/officeDocument/2006/relationships/hyperlink" Target="https://www.windytv.com/?pressure,51.688,-4.244,5"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metoffice.gov.uk/learning/learn-about-the-weather/how-weather-works/air-masses/types" TargetMode="External"/><Relationship Id="rId2" Type="http://schemas.openxmlformats.org/officeDocument/2006/relationships/hyperlink" Target="https://www.youtube.com/watch?v=1ltM3GYNmtQ" TargetMode="External"/><Relationship Id="rId1" Type="http://schemas.openxmlformats.org/officeDocument/2006/relationships/slideLayout" Target="../slideLayouts/slideLayout2.xml"/><Relationship Id="rId4" Type="http://schemas.openxmlformats.org/officeDocument/2006/relationships/hyperlink" Target="http://www.nasa.gov/mission_pages/noaa-n/climate/climate_weather.html"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2204864"/>
            <a:ext cx="8928992" cy="2484276"/>
          </a:xfrm>
        </p:spPr>
        <p:txBody>
          <a:bodyPr>
            <a:noAutofit/>
          </a:bodyPr>
          <a:lstStyle/>
          <a:p>
            <a:r>
              <a:rPr lang="en-US" sz="1800" dirty="0">
                <a:solidFill>
                  <a:schemeClr val="bg1"/>
                </a:solidFill>
                <a:latin typeface="Rockwell" charset="0"/>
              </a:rPr>
              <a:t> </a:t>
            </a:r>
            <a:br>
              <a:rPr lang="en-US" sz="1800" dirty="0">
                <a:solidFill>
                  <a:schemeClr val="bg1"/>
                </a:solidFill>
                <a:latin typeface="Rockwell" charset="0"/>
              </a:rPr>
            </a:br>
            <a:r>
              <a:rPr lang="en-US" sz="6000" dirty="0">
                <a:solidFill>
                  <a:schemeClr val="bg1"/>
                </a:solidFill>
                <a:latin typeface="Rockwell" charset="0"/>
              </a:rPr>
              <a:t/>
            </a:r>
            <a:br>
              <a:rPr lang="en-US" sz="6000" dirty="0">
                <a:solidFill>
                  <a:schemeClr val="bg1"/>
                </a:solidFill>
                <a:latin typeface="Rockwell" charset="0"/>
              </a:rPr>
            </a:br>
            <a:r>
              <a:rPr lang="en-US" sz="6000" dirty="0">
                <a:solidFill>
                  <a:schemeClr val="bg1"/>
                </a:solidFill>
                <a:latin typeface="Rockwell" charset="0"/>
              </a:rPr>
              <a:t>Weather – </a:t>
            </a:r>
            <a:br>
              <a:rPr lang="en-US" sz="6000" dirty="0">
                <a:solidFill>
                  <a:schemeClr val="bg1"/>
                </a:solidFill>
                <a:latin typeface="Rockwell" charset="0"/>
              </a:rPr>
            </a:br>
            <a:r>
              <a:rPr lang="en-US" sz="6000" dirty="0">
                <a:solidFill>
                  <a:schemeClr val="bg1"/>
                </a:solidFill>
                <a:latin typeface="Rockwell" charset="0"/>
              </a:rPr>
              <a:t>Can We Forecast A Good Day?</a:t>
            </a:r>
            <a:br>
              <a:rPr lang="en-US" sz="6000" dirty="0">
                <a:solidFill>
                  <a:schemeClr val="bg1"/>
                </a:solidFill>
                <a:latin typeface="Rockwell" charset="0"/>
              </a:rPr>
            </a:br>
            <a:r>
              <a:rPr lang="en-US" sz="3200" dirty="0">
                <a:solidFill>
                  <a:schemeClr val="bg1"/>
                </a:solidFill>
                <a:latin typeface="Rockwell" charset="0"/>
              </a:rPr>
              <a:t>Level 4</a:t>
            </a:r>
            <a:br>
              <a:rPr lang="en-US" sz="3200" dirty="0">
                <a:solidFill>
                  <a:schemeClr val="bg1"/>
                </a:solidFill>
                <a:latin typeface="Rockwell" charset="0"/>
              </a:rPr>
            </a:br>
            <a:r>
              <a:rPr lang="en-US" sz="800" dirty="0">
                <a:solidFill>
                  <a:schemeClr val="bg1"/>
                </a:solidFill>
                <a:latin typeface="Rockwell" charset="0"/>
              </a:rPr>
              <a:t> </a:t>
            </a:r>
            <a:r>
              <a:rPr lang="en-US" sz="6000" dirty="0">
                <a:solidFill>
                  <a:schemeClr val="bg1"/>
                </a:solidFill>
                <a:latin typeface="Rockwell" charset="0"/>
              </a:rPr>
              <a:t/>
            </a:r>
            <a:br>
              <a:rPr lang="en-US" sz="6000" dirty="0">
                <a:solidFill>
                  <a:schemeClr val="bg1"/>
                </a:solidFill>
                <a:latin typeface="Rockwell" charset="0"/>
              </a:rPr>
            </a:br>
            <a:r>
              <a:rPr lang="en-US" sz="4000" dirty="0">
                <a:solidFill>
                  <a:schemeClr val="bg1"/>
                </a:solidFill>
                <a:latin typeface="Rockwell" charset="0"/>
              </a:rPr>
              <a:t>By Tom Moore</a:t>
            </a:r>
            <a:br>
              <a:rPr lang="en-US" sz="4000" dirty="0">
                <a:solidFill>
                  <a:schemeClr val="bg1"/>
                </a:solidFill>
                <a:latin typeface="Rockwell" charset="0"/>
              </a:rPr>
            </a:br>
            <a:endParaRPr lang="en-GB" sz="4000" b="1" dirty="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112403741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Aim Of This Presentation</a:t>
            </a:r>
            <a:endParaRPr lang="en-US" dirty="0"/>
          </a:p>
        </p:txBody>
      </p:sp>
      <p:sp>
        <p:nvSpPr>
          <p:cNvPr id="3" name="Content Placeholder 2"/>
          <p:cNvSpPr>
            <a:spLocks noGrp="1"/>
          </p:cNvSpPr>
          <p:nvPr>
            <p:ph idx="1"/>
          </p:nvPr>
        </p:nvSpPr>
        <p:spPr/>
        <p:txBody>
          <a:bodyPr/>
          <a:lstStyle/>
          <a:p>
            <a:pPr marL="0" indent="0" algn="ctr">
              <a:buNone/>
            </a:pPr>
            <a:r>
              <a:rPr lang="en-US" dirty="0"/>
              <a:t>For you to be able to source and </a:t>
            </a:r>
            <a:r>
              <a:rPr lang="en-US" dirty="0" err="1"/>
              <a:t>utilise</a:t>
            </a:r>
            <a:r>
              <a:rPr lang="en-US" dirty="0"/>
              <a:t> a surface pressure chart to produce your own weather forecast</a:t>
            </a:r>
            <a:r>
              <a:rPr lang="is-IS" dirty="0"/>
              <a:t>…!</a:t>
            </a:r>
          </a:p>
          <a:p>
            <a:pPr marL="0" indent="0">
              <a:buNone/>
            </a:pPr>
            <a:endParaRPr lang="is-IS" dirty="0"/>
          </a:p>
        </p:txBody>
      </p:sp>
    </p:spTree>
    <p:extLst>
      <p:ext uri="{BB962C8B-B14F-4D97-AF65-F5344CB8AC3E}">
        <p14:creationId xmlns:p14="http://schemas.microsoft.com/office/powerpoint/2010/main" val="96118195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Contents</a:t>
            </a:r>
          </a:p>
        </p:txBody>
      </p:sp>
      <p:sp>
        <p:nvSpPr>
          <p:cNvPr id="3" name="Content Placeholder 2"/>
          <p:cNvSpPr>
            <a:spLocks noGrp="1"/>
          </p:cNvSpPr>
          <p:nvPr>
            <p:ph idx="1"/>
          </p:nvPr>
        </p:nvSpPr>
        <p:spPr/>
        <p:txBody>
          <a:bodyPr>
            <a:normAutofit/>
          </a:bodyPr>
          <a:lstStyle/>
          <a:p>
            <a:r>
              <a:rPr lang="en-US" dirty="0"/>
              <a:t>Weather: What Is It?</a:t>
            </a:r>
          </a:p>
          <a:p>
            <a:r>
              <a:rPr lang="en-US" dirty="0"/>
              <a:t>Air Masses</a:t>
            </a:r>
          </a:p>
          <a:p>
            <a:r>
              <a:rPr lang="en-US" dirty="0"/>
              <a:t>UK Air Masses</a:t>
            </a:r>
          </a:p>
          <a:p>
            <a:r>
              <a:rPr lang="en-US" dirty="0"/>
              <a:t>Fronts</a:t>
            </a:r>
          </a:p>
          <a:p>
            <a:r>
              <a:rPr lang="en-US" dirty="0"/>
              <a:t>Isobars and Wind</a:t>
            </a:r>
          </a:p>
          <a:p>
            <a:r>
              <a:rPr lang="en-US" dirty="0"/>
              <a:t>Surface Pressure Charts</a:t>
            </a:r>
          </a:p>
          <a:p>
            <a:endParaRPr lang="en-US" dirty="0"/>
          </a:p>
          <a:p>
            <a:endParaRPr lang="en-US" dirty="0"/>
          </a:p>
        </p:txBody>
      </p:sp>
    </p:spTree>
    <p:extLst>
      <p:ext uri="{BB962C8B-B14F-4D97-AF65-F5344CB8AC3E}">
        <p14:creationId xmlns:p14="http://schemas.microsoft.com/office/powerpoint/2010/main" val="26914348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84B4"/>
                </a:solidFill>
              </a:rPr>
              <a:t>What Do We Know?</a:t>
            </a:r>
            <a:endParaRPr lang="en-US" dirty="0">
              <a:solidFill>
                <a:srgbClr val="0084B4"/>
              </a:solidFill>
            </a:endParaRPr>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a:t>?</a:t>
            </a:r>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a:t>?</a:t>
            </a:r>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195202309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fltVal val="0"/>
                                          </p:val>
                                        </p:tav>
                                        <p:tav tm="100000">
                                          <p:val>
                                            <p:strVal val="#ppt_w"/>
                                          </p:val>
                                        </p:tav>
                                      </p:tavLst>
                                    </p:anim>
                                    <p:anim calcmode="lin" valueType="num">
                                      <p:cBhvr>
                                        <p:cTn id="36" dur="1000" fill="hold"/>
                                        <p:tgtEl>
                                          <p:spTgt spid="13"/>
                                        </p:tgtEl>
                                        <p:attrNameLst>
                                          <p:attrName>ppt_h</p:attrName>
                                        </p:attrNameLst>
                                      </p:cBhvr>
                                      <p:tavLst>
                                        <p:tav tm="0">
                                          <p:val>
                                            <p:fltVal val="0"/>
                                          </p:val>
                                        </p:tav>
                                        <p:tav tm="100000">
                                          <p:val>
                                            <p:strVal val="#ppt_h"/>
                                          </p:val>
                                        </p:tav>
                                      </p:tavLst>
                                    </p:anim>
                                    <p:anim calcmode="lin" valueType="num">
                                      <p:cBhvr>
                                        <p:cTn id="37" dur="1000" fill="hold"/>
                                        <p:tgtEl>
                                          <p:spTgt spid="13"/>
                                        </p:tgtEl>
                                        <p:attrNameLst>
                                          <p:attrName>style.rotation</p:attrName>
                                        </p:attrNameLst>
                                      </p:cBhvr>
                                      <p:tavLst>
                                        <p:tav tm="0">
                                          <p:val>
                                            <p:fltVal val="90"/>
                                          </p:val>
                                        </p:tav>
                                        <p:tav tm="100000">
                                          <p:val>
                                            <p:fltVal val="0"/>
                                          </p:val>
                                        </p:tav>
                                      </p:tavLst>
                                    </p:anim>
                                    <p:animEffect transition="in" filter="fade">
                                      <p:cBhvr>
                                        <p:cTn id="38" dur="1000"/>
                                        <p:tgtEl>
                                          <p:spTgt spid="13"/>
                                        </p:tgtEl>
                                      </p:cBhvr>
                                    </p:animEffect>
                                  </p:childTnLst>
                                </p:cTn>
                              </p:par>
                            </p:childTnLst>
                          </p:cTn>
                        </p:par>
                        <p:par>
                          <p:cTn id="39" fill="hold">
                            <p:stCondLst>
                              <p:cond delay="5000"/>
                            </p:stCondLst>
                            <p:childTnLst>
                              <p:par>
                                <p:cTn id="40" presetID="31"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p:cTn id="42" dur="1000" fill="hold"/>
                                        <p:tgtEl>
                                          <p:spTgt spid="16"/>
                                        </p:tgtEl>
                                        <p:attrNameLst>
                                          <p:attrName>ppt_w</p:attrName>
                                        </p:attrNameLst>
                                      </p:cBhvr>
                                      <p:tavLst>
                                        <p:tav tm="0">
                                          <p:val>
                                            <p:fltVal val="0"/>
                                          </p:val>
                                        </p:tav>
                                        <p:tav tm="100000">
                                          <p:val>
                                            <p:strVal val="#ppt_w"/>
                                          </p:val>
                                        </p:tav>
                                      </p:tavLst>
                                    </p:anim>
                                    <p:anim calcmode="lin" valueType="num">
                                      <p:cBhvr>
                                        <p:cTn id="43" dur="1000" fill="hold"/>
                                        <p:tgtEl>
                                          <p:spTgt spid="16"/>
                                        </p:tgtEl>
                                        <p:attrNameLst>
                                          <p:attrName>ppt_h</p:attrName>
                                        </p:attrNameLst>
                                      </p:cBhvr>
                                      <p:tavLst>
                                        <p:tav tm="0">
                                          <p:val>
                                            <p:fltVal val="0"/>
                                          </p:val>
                                        </p:tav>
                                        <p:tav tm="100000">
                                          <p:val>
                                            <p:strVal val="#ppt_h"/>
                                          </p:val>
                                        </p:tav>
                                      </p:tavLst>
                                    </p:anim>
                                    <p:anim calcmode="lin" valueType="num">
                                      <p:cBhvr>
                                        <p:cTn id="44" dur="1000" fill="hold"/>
                                        <p:tgtEl>
                                          <p:spTgt spid="16"/>
                                        </p:tgtEl>
                                        <p:attrNameLst>
                                          <p:attrName>style.rotation</p:attrName>
                                        </p:attrNameLst>
                                      </p:cBhvr>
                                      <p:tavLst>
                                        <p:tav tm="0">
                                          <p:val>
                                            <p:fltVal val="90"/>
                                          </p:val>
                                        </p:tav>
                                        <p:tav tm="100000">
                                          <p:val>
                                            <p:fltVal val="0"/>
                                          </p:val>
                                        </p:tav>
                                      </p:tavLst>
                                    </p:anim>
                                    <p:animEffect transition="in" filter="fade">
                                      <p:cBhvr>
                                        <p:cTn id="45" dur="1000"/>
                                        <p:tgtEl>
                                          <p:spTgt spid="16"/>
                                        </p:tgtEl>
                                      </p:cBhvr>
                                    </p:animEffect>
                                  </p:childTnLst>
                                </p:cTn>
                              </p:par>
                            </p:childTnLst>
                          </p:cTn>
                        </p:par>
                        <p:par>
                          <p:cTn id="46" fill="hold">
                            <p:stCondLst>
                              <p:cond delay="6000"/>
                            </p:stCondLst>
                            <p:childTnLst>
                              <p:par>
                                <p:cTn id="47" presetID="31" presetClass="entr" presetSubtype="0" fill="hold" grpId="0" nodeType="after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p:cTn id="49" dur="1000" fill="hold"/>
                                        <p:tgtEl>
                                          <p:spTgt spid="45"/>
                                        </p:tgtEl>
                                        <p:attrNameLst>
                                          <p:attrName>ppt_w</p:attrName>
                                        </p:attrNameLst>
                                      </p:cBhvr>
                                      <p:tavLst>
                                        <p:tav tm="0">
                                          <p:val>
                                            <p:fltVal val="0"/>
                                          </p:val>
                                        </p:tav>
                                        <p:tav tm="100000">
                                          <p:val>
                                            <p:strVal val="#ppt_w"/>
                                          </p:val>
                                        </p:tav>
                                      </p:tavLst>
                                    </p:anim>
                                    <p:anim calcmode="lin" valueType="num">
                                      <p:cBhvr>
                                        <p:cTn id="50" dur="1000" fill="hold"/>
                                        <p:tgtEl>
                                          <p:spTgt spid="45"/>
                                        </p:tgtEl>
                                        <p:attrNameLst>
                                          <p:attrName>ppt_h</p:attrName>
                                        </p:attrNameLst>
                                      </p:cBhvr>
                                      <p:tavLst>
                                        <p:tav tm="0">
                                          <p:val>
                                            <p:fltVal val="0"/>
                                          </p:val>
                                        </p:tav>
                                        <p:tav tm="100000">
                                          <p:val>
                                            <p:strVal val="#ppt_h"/>
                                          </p:val>
                                        </p:tav>
                                      </p:tavLst>
                                    </p:anim>
                                    <p:anim calcmode="lin" valueType="num">
                                      <p:cBhvr>
                                        <p:cTn id="51" dur="1000" fill="hold"/>
                                        <p:tgtEl>
                                          <p:spTgt spid="45"/>
                                        </p:tgtEl>
                                        <p:attrNameLst>
                                          <p:attrName>style.rotation</p:attrName>
                                        </p:attrNameLst>
                                      </p:cBhvr>
                                      <p:tavLst>
                                        <p:tav tm="0">
                                          <p:val>
                                            <p:fltVal val="90"/>
                                          </p:val>
                                        </p:tav>
                                        <p:tav tm="100000">
                                          <p:val>
                                            <p:fltVal val="0"/>
                                          </p:val>
                                        </p:tav>
                                      </p:tavLst>
                                    </p:anim>
                                    <p:animEffect transition="in" filter="fade">
                                      <p:cBhvr>
                                        <p:cTn id="52" dur="1000"/>
                                        <p:tgtEl>
                                          <p:spTgt spid="45"/>
                                        </p:tgtEl>
                                      </p:cBhvr>
                                    </p:animEffect>
                                  </p:childTnLst>
                                </p:cTn>
                              </p:par>
                            </p:childTnLst>
                          </p:cTn>
                        </p:par>
                        <p:par>
                          <p:cTn id="53" fill="hold">
                            <p:stCondLst>
                              <p:cond delay="7000"/>
                            </p:stCondLst>
                            <p:childTnLst>
                              <p:par>
                                <p:cTn id="54" presetID="31" presetClass="entr" presetSubtype="0" fill="hold" grpId="0" nodeType="after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p:cTn id="56" dur="1000" fill="hold"/>
                                        <p:tgtEl>
                                          <p:spTgt spid="25"/>
                                        </p:tgtEl>
                                        <p:attrNameLst>
                                          <p:attrName>ppt_w</p:attrName>
                                        </p:attrNameLst>
                                      </p:cBhvr>
                                      <p:tavLst>
                                        <p:tav tm="0">
                                          <p:val>
                                            <p:fltVal val="0"/>
                                          </p:val>
                                        </p:tav>
                                        <p:tav tm="100000">
                                          <p:val>
                                            <p:strVal val="#ppt_w"/>
                                          </p:val>
                                        </p:tav>
                                      </p:tavLst>
                                    </p:anim>
                                    <p:anim calcmode="lin" valueType="num">
                                      <p:cBhvr>
                                        <p:cTn id="57" dur="1000" fill="hold"/>
                                        <p:tgtEl>
                                          <p:spTgt spid="25"/>
                                        </p:tgtEl>
                                        <p:attrNameLst>
                                          <p:attrName>ppt_h</p:attrName>
                                        </p:attrNameLst>
                                      </p:cBhvr>
                                      <p:tavLst>
                                        <p:tav tm="0">
                                          <p:val>
                                            <p:fltVal val="0"/>
                                          </p:val>
                                        </p:tav>
                                        <p:tav tm="100000">
                                          <p:val>
                                            <p:strVal val="#ppt_h"/>
                                          </p:val>
                                        </p:tav>
                                      </p:tavLst>
                                    </p:anim>
                                    <p:anim calcmode="lin" valueType="num">
                                      <p:cBhvr>
                                        <p:cTn id="58" dur="1000" fill="hold"/>
                                        <p:tgtEl>
                                          <p:spTgt spid="25"/>
                                        </p:tgtEl>
                                        <p:attrNameLst>
                                          <p:attrName>style.rotation</p:attrName>
                                        </p:attrNameLst>
                                      </p:cBhvr>
                                      <p:tavLst>
                                        <p:tav tm="0">
                                          <p:val>
                                            <p:fltVal val="90"/>
                                          </p:val>
                                        </p:tav>
                                        <p:tav tm="100000">
                                          <p:val>
                                            <p:fltVal val="0"/>
                                          </p:val>
                                        </p:tav>
                                      </p:tavLst>
                                    </p:anim>
                                    <p:animEffect transition="in" filter="fade">
                                      <p:cBhvr>
                                        <p:cTn id="59" dur="1000"/>
                                        <p:tgtEl>
                                          <p:spTgt spid="25"/>
                                        </p:tgtEl>
                                      </p:cBhvr>
                                    </p:animEffect>
                                  </p:childTnLst>
                                </p:cTn>
                              </p:par>
                            </p:childTnLst>
                          </p:cTn>
                        </p:par>
                        <p:par>
                          <p:cTn id="60" fill="hold">
                            <p:stCondLst>
                              <p:cond delay="8000"/>
                            </p:stCondLst>
                            <p:childTnLst>
                              <p:par>
                                <p:cTn id="61" presetID="31" presetClass="entr" presetSubtype="0"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 calcmode="lin" valueType="num">
                                      <p:cBhvr>
                                        <p:cTn id="63" dur="1000" fill="hold"/>
                                        <p:tgtEl>
                                          <p:spTgt spid="41"/>
                                        </p:tgtEl>
                                        <p:attrNameLst>
                                          <p:attrName>ppt_w</p:attrName>
                                        </p:attrNameLst>
                                      </p:cBhvr>
                                      <p:tavLst>
                                        <p:tav tm="0">
                                          <p:val>
                                            <p:fltVal val="0"/>
                                          </p:val>
                                        </p:tav>
                                        <p:tav tm="100000">
                                          <p:val>
                                            <p:strVal val="#ppt_w"/>
                                          </p:val>
                                        </p:tav>
                                      </p:tavLst>
                                    </p:anim>
                                    <p:anim calcmode="lin" valueType="num">
                                      <p:cBhvr>
                                        <p:cTn id="64" dur="1000" fill="hold"/>
                                        <p:tgtEl>
                                          <p:spTgt spid="41"/>
                                        </p:tgtEl>
                                        <p:attrNameLst>
                                          <p:attrName>ppt_h</p:attrName>
                                        </p:attrNameLst>
                                      </p:cBhvr>
                                      <p:tavLst>
                                        <p:tav tm="0">
                                          <p:val>
                                            <p:fltVal val="0"/>
                                          </p:val>
                                        </p:tav>
                                        <p:tav tm="100000">
                                          <p:val>
                                            <p:strVal val="#ppt_h"/>
                                          </p:val>
                                        </p:tav>
                                      </p:tavLst>
                                    </p:anim>
                                    <p:anim calcmode="lin" valueType="num">
                                      <p:cBhvr>
                                        <p:cTn id="65" dur="1000" fill="hold"/>
                                        <p:tgtEl>
                                          <p:spTgt spid="41"/>
                                        </p:tgtEl>
                                        <p:attrNameLst>
                                          <p:attrName>style.rotation</p:attrName>
                                        </p:attrNameLst>
                                      </p:cBhvr>
                                      <p:tavLst>
                                        <p:tav tm="0">
                                          <p:val>
                                            <p:fltVal val="90"/>
                                          </p:val>
                                        </p:tav>
                                        <p:tav tm="100000">
                                          <p:val>
                                            <p:fltVal val="0"/>
                                          </p:val>
                                        </p:tav>
                                      </p:tavLst>
                                    </p:anim>
                                    <p:animEffect transition="in" filter="fade">
                                      <p:cBhvr>
                                        <p:cTn id="66" dur="1000"/>
                                        <p:tgtEl>
                                          <p:spTgt spid="41"/>
                                        </p:tgtEl>
                                      </p:cBhvr>
                                    </p:animEffect>
                                  </p:childTnLst>
                                </p:cTn>
                              </p:par>
                            </p:childTnLst>
                          </p:cTn>
                        </p:par>
                        <p:par>
                          <p:cTn id="67" fill="hold">
                            <p:stCondLst>
                              <p:cond delay="9000"/>
                            </p:stCondLst>
                            <p:childTnLst>
                              <p:par>
                                <p:cTn id="68" presetID="31" presetClass="entr" presetSubtype="0" fill="hold" grpId="0" nodeType="afterEffect">
                                  <p:stCondLst>
                                    <p:cond delay="0"/>
                                  </p:stCondLst>
                                  <p:childTnLst>
                                    <p:set>
                                      <p:cBhvr>
                                        <p:cTn id="69" dur="1" fill="hold">
                                          <p:stCondLst>
                                            <p:cond delay="0"/>
                                          </p:stCondLst>
                                        </p:cTn>
                                        <p:tgtEl>
                                          <p:spTgt spid="35"/>
                                        </p:tgtEl>
                                        <p:attrNameLst>
                                          <p:attrName>style.visibility</p:attrName>
                                        </p:attrNameLst>
                                      </p:cBhvr>
                                      <p:to>
                                        <p:strVal val="visible"/>
                                      </p:to>
                                    </p:set>
                                    <p:anim calcmode="lin" valueType="num">
                                      <p:cBhvr>
                                        <p:cTn id="70" dur="1000" fill="hold"/>
                                        <p:tgtEl>
                                          <p:spTgt spid="35"/>
                                        </p:tgtEl>
                                        <p:attrNameLst>
                                          <p:attrName>ppt_w</p:attrName>
                                        </p:attrNameLst>
                                      </p:cBhvr>
                                      <p:tavLst>
                                        <p:tav tm="0">
                                          <p:val>
                                            <p:fltVal val="0"/>
                                          </p:val>
                                        </p:tav>
                                        <p:tav tm="100000">
                                          <p:val>
                                            <p:strVal val="#ppt_w"/>
                                          </p:val>
                                        </p:tav>
                                      </p:tavLst>
                                    </p:anim>
                                    <p:anim calcmode="lin" valueType="num">
                                      <p:cBhvr>
                                        <p:cTn id="71" dur="1000" fill="hold"/>
                                        <p:tgtEl>
                                          <p:spTgt spid="35"/>
                                        </p:tgtEl>
                                        <p:attrNameLst>
                                          <p:attrName>ppt_h</p:attrName>
                                        </p:attrNameLst>
                                      </p:cBhvr>
                                      <p:tavLst>
                                        <p:tav tm="0">
                                          <p:val>
                                            <p:fltVal val="0"/>
                                          </p:val>
                                        </p:tav>
                                        <p:tav tm="100000">
                                          <p:val>
                                            <p:strVal val="#ppt_h"/>
                                          </p:val>
                                        </p:tav>
                                      </p:tavLst>
                                    </p:anim>
                                    <p:anim calcmode="lin" valueType="num">
                                      <p:cBhvr>
                                        <p:cTn id="72" dur="1000" fill="hold"/>
                                        <p:tgtEl>
                                          <p:spTgt spid="35"/>
                                        </p:tgtEl>
                                        <p:attrNameLst>
                                          <p:attrName>style.rotation</p:attrName>
                                        </p:attrNameLst>
                                      </p:cBhvr>
                                      <p:tavLst>
                                        <p:tav tm="0">
                                          <p:val>
                                            <p:fltVal val="90"/>
                                          </p:val>
                                        </p:tav>
                                        <p:tav tm="100000">
                                          <p:val>
                                            <p:fltVal val="0"/>
                                          </p:val>
                                        </p:tav>
                                      </p:tavLst>
                                    </p:anim>
                                    <p:animEffect transition="in" filter="fade">
                                      <p:cBhvr>
                                        <p:cTn id="73" dur="1000"/>
                                        <p:tgtEl>
                                          <p:spTgt spid="35"/>
                                        </p:tgtEl>
                                      </p:cBhvr>
                                    </p:animEffect>
                                  </p:childTnLst>
                                </p:cTn>
                              </p:par>
                            </p:childTnLst>
                          </p:cTn>
                        </p:par>
                        <p:par>
                          <p:cTn id="74" fill="hold">
                            <p:stCondLst>
                              <p:cond delay="10000"/>
                            </p:stCondLst>
                            <p:childTnLst>
                              <p:par>
                                <p:cTn id="75" presetID="31" presetClass="entr" presetSubtype="0" fill="hold" grpId="0" nodeType="afterEffect">
                                  <p:stCondLst>
                                    <p:cond delay="0"/>
                                  </p:stCondLst>
                                  <p:childTnLst>
                                    <p:set>
                                      <p:cBhvr>
                                        <p:cTn id="76" dur="1" fill="hold">
                                          <p:stCondLst>
                                            <p:cond delay="0"/>
                                          </p:stCondLst>
                                        </p:cTn>
                                        <p:tgtEl>
                                          <p:spTgt spid="4"/>
                                        </p:tgtEl>
                                        <p:attrNameLst>
                                          <p:attrName>style.visibility</p:attrName>
                                        </p:attrNameLst>
                                      </p:cBhvr>
                                      <p:to>
                                        <p:strVal val="visible"/>
                                      </p:to>
                                    </p:set>
                                    <p:anim calcmode="lin" valueType="num">
                                      <p:cBhvr>
                                        <p:cTn id="77" dur="1000" fill="hold"/>
                                        <p:tgtEl>
                                          <p:spTgt spid="4"/>
                                        </p:tgtEl>
                                        <p:attrNameLst>
                                          <p:attrName>ppt_w</p:attrName>
                                        </p:attrNameLst>
                                      </p:cBhvr>
                                      <p:tavLst>
                                        <p:tav tm="0">
                                          <p:val>
                                            <p:fltVal val="0"/>
                                          </p:val>
                                        </p:tav>
                                        <p:tav tm="100000">
                                          <p:val>
                                            <p:strVal val="#ppt_w"/>
                                          </p:val>
                                        </p:tav>
                                      </p:tavLst>
                                    </p:anim>
                                    <p:anim calcmode="lin" valueType="num">
                                      <p:cBhvr>
                                        <p:cTn id="78" dur="1000" fill="hold"/>
                                        <p:tgtEl>
                                          <p:spTgt spid="4"/>
                                        </p:tgtEl>
                                        <p:attrNameLst>
                                          <p:attrName>ppt_h</p:attrName>
                                        </p:attrNameLst>
                                      </p:cBhvr>
                                      <p:tavLst>
                                        <p:tav tm="0">
                                          <p:val>
                                            <p:fltVal val="0"/>
                                          </p:val>
                                        </p:tav>
                                        <p:tav tm="100000">
                                          <p:val>
                                            <p:strVal val="#ppt_h"/>
                                          </p:val>
                                        </p:tav>
                                      </p:tavLst>
                                    </p:anim>
                                    <p:anim calcmode="lin" valueType="num">
                                      <p:cBhvr>
                                        <p:cTn id="79" dur="1000" fill="hold"/>
                                        <p:tgtEl>
                                          <p:spTgt spid="4"/>
                                        </p:tgtEl>
                                        <p:attrNameLst>
                                          <p:attrName>style.rotation</p:attrName>
                                        </p:attrNameLst>
                                      </p:cBhvr>
                                      <p:tavLst>
                                        <p:tav tm="0">
                                          <p:val>
                                            <p:fltVal val="90"/>
                                          </p:val>
                                        </p:tav>
                                        <p:tav tm="100000">
                                          <p:val>
                                            <p:fltVal val="0"/>
                                          </p:val>
                                        </p:tav>
                                      </p:tavLst>
                                    </p:anim>
                                    <p:animEffect transition="in" filter="fade">
                                      <p:cBhvr>
                                        <p:cTn id="80" dur="1000"/>
                                        <p:tgtEl>
                                          <p:spTgt spid="4"/>
                                        </p:tgtEl>
                                      </p:cBhvr>
                                    </p:animEffect>
                                  </p:childTnLst>
                                </p:cTn>
                              </p:par>
                            </p:childTnLst>
                          </p:cTn>
                        </p:par>
                        <p:par>
                          <p:cTn id="81" fill="hold">
                            <p:stCondLst>
                              <p:cond delay="11000"/>
                            </p:stCondLst>
                            <p:childTnLst>
                              <p:par>
                                <p:cTn id="82" presetID="31" presetClass="entr" presetSubtype="0" fill="hold" grpId="0" nodeType="afterEffect">
                                  <p:stCondLst>
                                    <p:cond delay="0"/>
                                  </p:stCondLst>
                                  <p:childTnLst>
                                    <p:set>
                                      <p:cBhvr>
                                        <p:cTn id="83" dur="1" fill="hold">
                                          <p:stCondLst>
                                            <p:cond delay="0"/>
                                          </p:stCondLst>
                                        </p:cTn>
                                        <p:tgtEl>
                                          <p:spTgt spid="49"/>
                                        </p:tgtEl>
                                        <p:attrNameLst>
                                          <p:attrName>style.visibility</p:attrName>
                                        </p:attrNameLst>
                                      </p:cBhvr>
                                      <p:to>
                                        <p:strVal val="visible"/>
                                      </p:to>
                                    </p:set>
                                    <p:anim calcmode="lin" valueType="num">
                                      <p:cBhvr>
                                        <p:cTn id="84" dur="1000" fill="hold"/>
                                        <p:tgtEl>
                                          <p:spTgt spid="49"/>
                                        </p:tgtEl>
                                        <p:attrNameLst>
                                          <p:attrName>ppt_w</p:attrName>
                                        </p:attrNameLst>
                                      </p:cBhvr>
                                      <p:tavLst>
                                        <p:tav tm="0">
                                          <p:val>
                                            <p:fltVal val="0"/>
                                          </p:val>
                                        </p:tav>
                                        <p:tav tm="100000">
                                          <p:val>
                                            <p:strVal val="#ppt_w"/>
                                          </p:val>
                                        </p:tav>
                                      </p:tavLst>
                                    </p:anim>
                                    <p:anim calcmode="lin" valueType="num">
                                      <p:cBhvr>
                                        <p:cTn id="85" dur="1000" fill="hold"/>
                                        <p:tgtEl>
                                          <p:spTgt spid="49"/>
                                        </p:tgtEl>
                                        <p:attrNameLst>
                                          <p:attrName>ppt_h</p:attrName>
                                        </p:attrNameLst>
                                      </p:cBhvr>
                                      <p:tavLst>
                                        <p:tav tm="0">
                                          <p:val>
                                            <p:fltVal val="0"/>
                                          </p:val>
                                        </p:tav>
                                        <p:tav tm="100000">
                                          <p:val>
                                            <p:strVal val="#ppt_h"/>
                                          </p:val>
                                        </p:tav>
                                      </p:tavLst>
                                    </p:anim>
                                    <p:anim calcmode="lin" valueType="num">
                                      <p:cBhvr>
                                        <p:cTn id="86" dur="1000" fill="hold"/>
                                        <p:tgtEl>
                                          <p:spTgt spid="49"/>
                                        </p:tgtEl>
                                        <p:attrNameLst>
                                          <p:attrName>style.rotation</p:attrName>
                                        </p:attrNameLst>
                                      </p:cBhvr>
                                      <p:tavLst>
                                        <p:tav tm="0">
                                          <p:val>
                                            <p:fltVal val="90"/>
                                          </p:val>
                                        </p:tav>
                                        <p:tav tm="100000">
                                          <p:val>
                                            <p:fltVal val="0"/>
                                          </p:val>
                                        </p:tav>
                                      </p:tavLst>
                                    </p:anim>
                                    <p:animEffect transition="in" filter="fade">
                                      <p:cBhvr>
                                        <p:cTn id="87" dur="1000"/>
                                        <p:tgtEl>
                                          <p:spTgt spid="49"/>
                                        </p:tgtEl>
                                      </p:cBhvr>
                                    </p:animEffect>
                                  </p:childTnLst>
                                </p:cTn>
                              </p:par>
                            </p:childTnLst>
                          </p:cTn>
                        </p:par>
                        <p:par>
                          <p:cTn id="88" fill="hold">
                            <p:stCondLst>
                              <p:cond delay="12000"/>
                            </p:stCondLst>
                            <p:childTnLst>
                              <p:par>
                                <p:cTn id="89" presetID="31" presetClass="entr" presetSubtype="0" fill="hold" grpId="0" nodeType="afterEffect">
                                  <p:stCondLst>
                                    <p:cond delay="0"/>
                                  </p:stCondLst>
                                  <p:childTnLst>
                                    <p:set>
                                      <p:cBhvr>
                                        <p:cTn id="90" dur="1" fill="hold">
                                          <p:stCondLst>
                                            <p:cond delay="0"/>
                                          </p:stCondLst>
                                        </p:cTn>
                                        <p:tgtEl>
                                          <p:spTgt spid="15"/>
                                        </p:tgtEl>
                                        <p:attrNameLst>
                                          <p:attrName>style.visibility</p:attrName>
                                        </p:attrNameLst>
                                      </p:cBhvr>
                                      <p:to>
                                        <p:strVal val="visible"/>
                                      </p:to>
                                    </p:set>
                                    <p:anim calcmode="lin" valueType="num">
                                      <p:cBhvr>
                                        <p:cTn id="91" dur="1000" fill="hold"/>
                                        <p:tgtEl>
                                          <p:spTgt spid="15"/>
                                        </p:tgtEl>
                                        <p:attrNameLst>
                                          <p:attrName>ppt_w</p:attrName>
                                        </p:attrNameLst>
                                      </p:cBhvr>
                                      <p:tavLst>
                                        <p:tav tm="0">
                                          <p:val>
                                            <p:fltVal val="0"/>
                                          </p:val>
                                        </p:tav>
                                        <p:tav tm="100000">
                                          <p:val>
                                            <p:strVal val="#ppt_w"/>
                                          </p:val>
                                        </p:tav>
                                      </p:tavLst>
                                    </p:anim>
                                    <p:anim calcmode="lin" valueType="num">
                                      <p:cBhvr>
                                        <p:cTn id="92" dur="1000" fill="hold"/>
                                        <p:tgtEl>
                                          <p:spTgt spid="15"/>
                                        </p:tgtEl>
                                        <p:attrNameLst>
                                          <p:attrName>ppt_h</p:attrName>
                                        </p:attrNameLst>
                                      </p:cBhvr>
                                      <p:tavLst>
                                        <p:tav tm="0">
                                          <p:val>
                                            <p:fltVal val="0"/>
                                          </p:val>
                                        </p:tav>
                                        <p:tav tm="100000">
                                          <p:val>
                                            <p:strVal val="#ppt_h"/>
                                          </p:val>
                                        </p:tav>
                                      </p:tavLst>
                                    </p:anim>
                                    <p:anim calcmode="lin" valueType="num">
                                      <p:cBhvr>
                                        <p:cTn id="93" dur="1000" fill="hold"/>
                                        <p:tgtEl>
                                          <p:spTgt spid="15"/>
                                        </p:tgtEl>
                                        <p:attrNameLst>
                                          <p:attrName>style.rotation</p:attrName>
                                        </p:attrNameLst>
                                      </p:cBhvr>
                                      <p:tavLst>
                                        <p:tav tm="0">
                                          <p:val>
                                            <p:fltVal val="90"/>
                                          </p:val>
                                        </p:tav>
                                        <p:tav tm="100000">
                                          <p:val>
                                            <p:fltVal val="0"/>
                                          </p:val>
                                        </p:tav>
                                      </p:tavLst>
                                    </p:anim>
                                    <p:animEffect transition="in" filter="fade">
                                      <p:cBhvr>
                                        <p:cTn id="94" dur="1000"/>
                                        <p:tgtEl>
                                          <p:spTgt spid="15"/>
                                        </p:tgtEl>
                                      </p:cBhvr>
                                    </p:animEffect>
                                  </p:childTnLst>
                                </p:cTn>
                              </p:par>
                            </p:childTnLst>
                          </p:cTn>
                        </p:par>
                        <p:par>
                          <p:cTn id="95" fill="hold">
                            <p:stCondLst>
                              <p:cond delay="13000"/>
                            </p:stCondLst>
                            <p:childTnLst>
                              <p:par>
                                <p:cTn id="96" presetID="31" presetClass="entr" presetSubtype="0" fill="hold" grpId="0" nodeType="afterEffect">
                                  <p:stCondLst>
                                    <p:cond delay="0"/>
                                  </p:stCondLst>
                                  <p:childTnLst>
                                    <p:set>
                                      <p:cBhvr>
                                        <p:cTn id="97" dur="1" fill="hold">
                                          <p:stCondLst>
                                            <p:cond delay="0"/>
                                          </p:stCondLst>
                                        </p:cTn>
                                        <p:tgtEl>
                                          <p:spTgt spid="24"/>
                                        </p:tgtEl>
                                        <p:attrNameLst>
                                          <p:attrName>style.visibility</p:attrName>
                                        </p:attrNameLst>
                                      </p:cBhvr>
                                      <p:to>
                                        <p:strVal val="visible"/>
                                      </p:to>
                                    </p:set>
                                    <p:anim calcmode="lin" valueType="num">
                                      <p:cBhvr>
                                        <p:cTn id="98" dur="1000" fill="hold"/>
                                        <p:tgtEl>
                                          <p:spTgt spid="24"/>
                                        </p:tgtEl>
                                        <p:attrNameLst>
                                          <p:attrName>ppt_w</p:attrName>
                                        </p:attrNameLst>
                                      </p:cBhvr>
                                      <p:tavLst>
                                        <p:tav tm="0">
                                          <p:val>
                                            <p:fltVal val="0"/>
                                          </p:val>
                                        </p:tav>
                                        <p:tav tm="100000">
                                          <p:val>
                                            <p:strVal val="#ppt_w"/>
                                          </p:val>
                                        </p:tav>
                                      </p:tavLst>
                                    </p:anim>
                                    <p:anim calcmode="lin" valueType="num">
                                      <p:cBhvr>
                                        <p:cTn id="99" dur="1000" fill="hold"/>
                                        <p:tgtEl>
                                          <p:spTgt spid="24"/>
                                        </p:tgtEl>
                                        <p:attrNameLst>
                                          <p:attrName>ppt_h</p:attrName>
                                        </p:attrNameLst>
                                      </p:cBhvr>
                                      <p:tavLst>
                                        <p:tav tm="0">
                                          <p:val>
                                            <p:fltVal val="0"/>
                                          </p:val>
                                        </p:tav>
                                        <p:tav tm="100000">
                                          <p:val>
                                            <p:strVal val="#ppt_h"/>
                                          </p:val>
                                        </p:tav>
                                      </p:tavLst>
                                    </p:anim>
                                    <p:anim calcmode="lin" valueType="num">
                                      <p:cBhvr>
                                        <p:cTn id="100" dur="1000" fill="hold"/>
                                        <p:tgtEl>
                                          <p:spTgt spid="24"/>
                                        </p:tgtEl>
                                        <p:attrNameLst>
                                          <p:attrName>style.rotation</p:attrName>
                                        </p:attrNameLst>
                                      </p:cBhvr>
                                      <p:tavLst>
                                        <p:tav tm="0">
                                          <p:val>
                                            <p:fltVal val="90"/>
                                          </p:val>
                                        </p:tav>
                                        <p:tav tm="100000">
                                          <p:val>
                                            <p:fltVal val="0"/>
                                          </p:val>
                                        </p:tav>
                                      </p:tavLst>
                                    </p:anim>
                                    <p:animEffect transition="in" filter="fade">
                                      <p:cBhvr>
                                        <p:cTn id="101" dur="1000"/>
                                        <p:tgtEl>
                                          <p:spTgt spid="24"/>
                                        </p:tgtEl>
                                      </p:cBhvr>
                                    </p:animEffect>
                                  </p:childTnLst>
                                </p:cTn>
                              </p:par>
                            </p:childTnLst>
                          </p:cTn>
                        </p:par>
                        <p:par>
                          <p:cTn id="102" fill="hold">
                            <p:stCondLst>
                              <p:cond delay="14000"/>
                            </p:stCondLst>
                            <p:childTnLst>
                              <p:par>
                                <p:cTn id="103" presetID="31" presetClass="entr" presetSubtype="0" fill="hold" grpId="0" nodeType="afterEffect">
                                  <p:stCondLst>
                                    <p:cond delay="0"/>
                                  </p:stCondLst>
                                  <p:childTnLst>
                                    <p:set>
                                      <p:cBhvr>
                                        <p:cTn id="104" dur="1" fill="hold">
                                          <p:stCondLst>
                                            <p:cond delay="0"/>
                                          </p:stCondLst>
                                        </p:cTn>
                                        <p:tgtEl>
                                          <p:spTgt spid="37"/>
                                        </p:tgtEl>
                                        <p:attrNameLst>
                                          <p:attrName>style.visibility</p:attrName>
                                        </p:attrNameLst>
                                      </p:cBhvr>
                                      <p:to>
                                        <p:strVal val="visible"/>
                                      </p:to>
                                    </p:set>
                                    <p:anim calcmode="lin" valueType="num">
                                      <p:cBhvr>
                                        <p:cTn id="105" dur="1000" fill="hold"/>
                                        <p:tgtEl>
                                          <p:spTgt spid="37"/>
                                        </p:tgtEl>
                                        <p:attrNameLst>
                                          <p:attrName>ppt_w</p:attrName>
                                        </p:attrNameLst>
                                      </p:cBhvr>
                                      <p:tavLst>
                                        <p:tav tm="0">
                                          <p:val>
                                            <p:fltVal val="0"/>
                                          </p:val>
                                        </p:tav>
                                        <p:tav tm="100000">
                                          <p:val>
                                            <p:strVal val="#ppt_w"/>
                                          </p:val>
                                        </p:tav>
                                      </p:tavLst>
                                    </p:anim>
                                    <p:anim calcmode="lin" valueType="num">
                                      <p:cBhvr>
                                        <p:cTn id="106" dur="1000" fill="hold"/>
                                        <p:tgtEl>
                                          <p:spTgt spid="37"/>
                                        </p:tgtEl>
                                        <p:attrNameLst>
                                          <p:attrName>ppt_h</p:attrName>
                                        </p:attrNameLst>
                                      </p:cBhvr>
                                      <p:tavLst>
                                        <p:tav tm="0">
                                          <p:val>
                                            <p:fltVal val="0"/>
                                          </p:val>
                                        </p:tav>
                                        <p:tav tm="100000">
                                          <p:val>
                                            <p:strVal val="#ppt_h"/>
                                          </p:val>
                                        </p:tav>
                                      </p:tavLst>
                                    </p:anim>
                                    <p:anim calcmode="lin" valueType="num">
                                      <p:cBhvr>
                                        <p:cTn id="107" dur="1000" fill="hold"/>
                                        <p:tgtEl>
                                          <p:spTgt spid="37"/>
                                        </p:tgtEl>
                                        <p:attrNameLst>
                                          <p:attrName>style.rotation</p:attrName>
                                        </p:attrNameLst>
                                      </p:cBhvr>
                                      <p:tavLst>
                                        <p:tav tm="0">
                                          <p:val>
                                            <p:fltVal val="90"/>
                                          </p:val>
                                        </p:tav>
                                        <p:tav tm="100000">
                                          <p:val>
                                            <p:fltVal val="0"/>
                                          </p:val>
                                        </p:tav>
                                      </p:tavLst>
                                    </p:anim>
                                    <p:animEffect transition="in" filter="fade">
                                      <p:cBhvr>
                                        <p:cTn id="108" dur="1000"/>
                                        <p:tgtEl>
                                          <p:spTgt spid="37"/>
                                        </p:tgtEl>
                                      </p:cBhvr>
                                    </p:animEffect>
                                  </p:childTnLst>
                                </p:cTn>
                              </p:par>
                            </p:childTnLst>
                          </p:cTn>
                        </p:par>
                        <p:par>
                          <p:cTn id="109" fill="hold">
                            <p:stCondLst>
                              <p:cond delay="15000"/>
                            </p:stCondLst>
                            <p:childTnLst>
                              <p:par>
                                <p:cTn id="110" presetID="31"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 calcmode="lin" valueType="num">
                                      <p:cBhvr>
                                        <p:cTn id="112" dur="1000" fill="hold"/>
                                        <p:tgtEl>
                                          <p:spTgt spid="30"/>
                                        </p:tgtEl>
                                        <p:attrNameLst>
                                          <p:attrName>ppt_w</p:attrName>
                                        </p:attrNameLst>
                                      </p:cBhvr>
                                      <p:tavLst>
                                        <p:tav tm="0">
                                          <p:val>
                                            <p:fltVal val="0"/>
                                          </p:val>
                                        </p:tav>
                                        <p:tav tm="100000">
                                          <p:val>
                                            <p:strVal val="#ppt_w"/>
                                          </p:val>
                                        </p:tav>
                                      </p:tavLst>
                                    </p:anim>
                                    <p:anim calcmode="lin" valueType="num">
                                      <p:cBhvr>
                                        <p:cTn id="113" dur="1000" fill="hold"/>
                                        <p:tgtEl>
                                          <p:spTgt spid="30"/>
                                        </p:tgtEl>
                                        <p:attrNameLst>
                                          <p:attrName>ppt_h</p:attrName>
                                        </p:attrNameLst>
                                      </p:cBhvr>
                                      <p:tavLst>
                                        <p:tav tm="0">
                                          <p:val>
                                            <p:fltVal val="0"/>
                                          </p:val>
                                        </p:tav>
                                        <p:tav tm="100000">
                                          <p:val>
                                            <p:strVal val="#ppt_h"/>
                                          </p:val>
                                        </p:tav>
                                      </p:tavLst>
                                    </p:anim>
                                    <p:anim calcmode="lin" valueType="num">
                                      <p:cBhvr>
                                        <p:cTn id="114" dur="1000" fill="hold"/>
                                        <p:tgtEl>
                                          <p:spTgt spid="30"/>
                                        </p:tgtEl>
                                        <p:attrNameLst>
                                          <p:attrName>style.rotation</p:attrName>
                                        </p:attrNameLst>
                                      </p:cBhvr>
                                      <p:tavLst>
                                        <p:tav tm="0">
                                          <p:val>
                                            <p:fltVal val="90"/>
                                          </p:val>
                                        </p:tav>
                                        <p:tav tm="100000">
                                          <p:val>
                                            <p:fltVal val="0"/>
                                          </p:val>
                                        </p:tav>
                                      </p:tavLst>
                                    </p:anim>
                                    <p:animEffect transition="in" filter="fade">
                                      <p:cBhvr>
                                        <p:cTn id="115" dur="1000"/>
                                        <p:tgtEl>
                                          <p:spTgt spid="30"/>
                                        </p:tgtEl>
                                      </p:cBhvr>
                                    </p:animEffect>
                                  </p:childTnLst>
                                </p:cTn>
                              </p:par>
                            </p:childTnLst>
                          </p:cTn>
                        </p:par>
                        <p:par>
                          <p:cTn id="116" fill="hold">
                            <p:stCondLst>
                              <p:cond delay="16000"/>
                            </p:stCondLst>
                            <p:childTnLst>
                              <p:par>
                                <p:cTn id="117" presetID="31" presetClass="entr" presetSubtype="0" fill="hold" grpId="0" nodeType="afterEffect">
                                  <p:stCondLst>
                                    <p:cond delay="0"/>
                                  </p:stCondLst>
                                  <p:childTnLst>
                                    <p:set>
                                      <p:cBhvr>
                                        <p:cTn id="118" dur="1" fill="hold">
                                          <p:stCondLst>
                                            <p:cond delay="0"/>
                                          </p:stCondLst>
                                        </p:cTn>
                                        <p:tgtEl>
                                          <p:spTgt spid="14"/>
                                        </p:tgtEl>
                                        <p:attrNameLst>
                                          <p:attrName>style.visibility</p:attrName>
                                        </p:attrNameLst>
                                      </p:cBhvr>
                                      <p:to>
                                        <p:strVal val="visible"/>
                                      </p:to>
                                    </p:set>
                                    <p:anim calcmode="lin" valueType="num">
                                      <p:cBhvr>
                                        <p:cTn id="119" dur="1000" fill="hold"/>
                                        <p:tgtEl>
                                          <p:spTgt spid="14"/>
                                        </p:tgtEl>
                                        <p:attrNameLst>
                                          <p:attrName>ppt_w</p:attrName>
                                        </p:attrNameLst>
                                      </p:cBhvr>
                                      <p:tavLst>
                                        <p:tav tm="0">
                                          <p:val>
                                            <p:fltVal val="0"/>
                                          </p:val>
                                        </p:tav>
                                        <p:tav tm="100000">
                                          <p:val>
                                            <p:strVal val="#ppt_w"/>
                                          </p:val>
                                        </p:tav>
                                      </p:tavLst>
                                    </p:anim>
                                    <p:anim calcmode="lin" valueType="num">
                                      <p:cBhvr>
                                        <p:cTn id="120" dur="1000" fill="hold"/>
                                        <p:tgtEl>
                                          <p:spTgt spid="14"/>
                                        </p:tgtEl>
                                        <p:attrNameLst>
                                          <p:attrName>ppt_h</p:attrName>
                                        </p:attrNameLst>
                                      </p:cBhvr>
                                      <p:tavLst>
                                        <p:tav tm="0">
                                          <p:val>
                                            <p:fltVal val="0"/>
                                          </p:val>
                                        </p:tav>
                                        <p:tav tm="100000">
                                          <p:val>
                                            <p:strVal val="#ppt_h"/>
                                          </p:val>
                                        </p:tav>
                                      </p:tavLst>
                                    </p:anim>
                                    <p:anim calcmode="lin" valueType="num">
                                      <p:cBhvr>
                                        <p:cTn id="121" dur="1000" fill="hold"/>
                                        <p:tgtEl>
                                          <p:spTgt spid="14"/>
                                        </p:tgtEl>
                                        <p:attrNameLst>
                                          <p:attrName>style.rotation</p:attrName>
                                        </p:attrNameLst>
                                      </p:cBhvr>
                                      <p:tavLst>
                                        <p:tav tm="0">
                                          <p:val>
                                            <p:fltVal val="90"/>
                                          </p:val>
                                        </p:tav>
                                        <p:tav tm="100000">
                                          <p:val>
                                            <p:fltVal val="0"/>
                                          </p:val>
                                        </p:tav>
                                      </p:tavLst>
                                    </p:anim>
                                    <p:animEffect transition="in" filter="fade">
                                      <p:cBhvr>
                                        <p:cTn id="122" dur="1000"/>
                                        <p:tgtEl>
                                          <p:spTgt spid="14"/>
                                        </p:tgtEl>
                                      </p:cBhvr>
                                    </p:animEffect>
                                  </p:childTnLst>
                                </p:cTn>
                              </p:par>
                            </p:childTnLst>
                          </p:cTn>
                        </p:par>
                        <p:par>
                          <p:cTn id="123" fill="hold">
                            <p:stCondLst>
                              <p:cond delay="17000"/>
                            </p:stCondLst>
                            <p:childTnLst>
                              <p:par>
                                <p:cTn id="124" presetID="31" presetClass="entr" presetSubtype="0" fill="hold" grpId="0" nodeType="afterEffect">
                                  <p:stCondLst>
                                    <p:cond delay="0"/>
                                  </p:stCondLst>
                                  <p:childTnLst>
                                    <p:set>
                                      <p:cBhvr>
                                        <p:cTn id="125" dur="1" fill="hold">
                                          <p:stCondLst>
                                            <p:cond delay="0"/>
                                          </p:stCondLst>
                                        </p:cTn>
                                        <p:tgtEl>
                                          <p:spTgt spid="23"/>
                                        </p:tgtEl>
                                        <p:attrNameLst>
                                          <p:attrName>style.visibility</p:attrName>
                                        </p:attrNameLst>
                                      </p:cBhvr>
                                      <p:to>
                                        <p:strVal val="visible"/>
                                      </p:to>
                                    </p:set>
                                    <p:anim calcmode="lin" valueType="num">
                                      <p:cBhvr>
                                        <p:cTn id="126" dur="1000" fill="hold"/>
                                        <p:tgtEl>
                                          <p:spTgt spid="23"/>
                                        </p:tgtEl>
                                        <p:attrNameLst>
                                          <p:attrName>ppt_w</p:attrName>
                                        </p:attrNameLst>
                                      </p:cBhvr>
                                      <p:tavLst>
                                        <p:tav tm="0">
                                          <p:val>
                                            <p:fltVal val="0"/>
                                          </p:val>
                                        </p:tav>
                                        <p:tav tm="100000">
                                          <p:val>
                                            <p:strVal val="#ppt_w"/>
                                          </p:val>
                                        </p:tav>
                                      </p:tavLst>
                                    </p:anim>
                                    <p:anim calcmode="lin" valueType="num">
                                      <p:cBhvr>
                                        <p:cTn id="127" dur="1000" fill="hold"/>
                                        <p:tgtEl>
                                          <p:spTgt spid="23"/>
                                        </p:tgtEl>
                                        <p:attrNameLst>
                                          <p:attrName>ppt_h</p:attrName>
                                        </p:attrNameLst>
                                      </p:cBhvr>
                                      <p:tavLst>
                                        <p:tav tm="0">
                                          <p:val>
                                            <p:fltVal val="0"/>
                                          </p:val>
                                        </p:tav>
                                        <p:tav tm="100000">
                                          <p:val>
                                            <p:strVal val="#ppt_h"/>
                                          </p:val>
                                        </p:tav>
                                      </p:tavLst>
                                    </p:anim>
                                    <p:anim calcmode="lin" valueType="num">
                                      <p:cBhvr>
                                        <p:cTn id="128" dur="1000" fill="hold"/>
                                        <p:tgtEl>
                                          <p:spTgt spid="23"/>
                                        </p:tgtEl>
                                        <p:attrNameLst>
                                          <p:attrName>style.rotation</p:attrName>
                                        </p:attrNameLst>
                                      </p:cBhvr>
                                      <p:tavLst>
                                        <p:tav tm="0">
                                          <p:val>
                                            <p:fltVal val="90"/>
                                          </p:val>
                                        </p:tav>
                                        <p:tav tm="100000">
                                          <p:val>
                                            <p:fltVal val="0"/>
                                          </p:val>
                                        </p:tav>
                                      </p:tavLst>
                                    </p:anim>
                                    <p:animEffect transition="in" filter="fade">
                                      <p:cBhvr>
                                        <p:cTn id="129" dur="1000"/>
                                        <p:tgtEl>
                                          <p:spTgt spid="23"/>
                                        </p:tgtEl>
                                      </p:cBhvr>
                                    </p:animEffect>
                                  </p:childTnLst>
                                </p:cTn>
                              </p:par>
                            </p:childTnLst>
                          </p:cTn>
                        </p:par>
                        <p:par>
                          <p:cTn id="130" fill="hold">
                            <p:stCondLst>
                              <p:cond delay="18000"/>
                            </p:stCondLst>
                            <p:childTnLst>
                              <p:par>
                                <p:cTn id="131" presetID="31" presetClass="entr" presetSubtype="0" fill="hold" grpId="0" nodeType="afterEffect">
                                  <p:stCondLst>
                                    <p:cond delay="0"/>
                                  </p:stCondLst>
                                  <p:childTnLst>
                                    <p:set>
                                      <p:cBhvr>
                                        <p:cTn id="132" dur="1" fill="hold">
                                          <p:stCondLst>
                                            <p:cond delay="0"/>
                                          </p:stCondLst>
                                        </p:cTn>
                                        <p:tgtEl>
                                          <p:spTgt spid="19"/>
                                        </p:tgtEl>
                                        <p:attrNameLst>
                                          <p:attrName>style.visibility</p:attrName>
                                        </p:attrNameLst>
                                      </p:cBhvr>
                                      <p:to>
                                        <p:strVal val="visible"/>
                                      </p:to>
                                    </p:set>
                                    <p:anim calcmode="lin" valueType="num">
                                      <p:cBhvr>
                                        <p:cTn id="133" dur="1000" fill="hold"/>
                                        <p:tgtEl>
                                          <p:spTgt spid="19"/>
                                        </p:tgtEl>
                                        <p:attrNameLst>
                                          <p:attrName>ppt_w</p:attrName>
                                        </p:attrNameLst>
                                      </p:cBhvr>
                                      <p:tavLst>
                                        <p:tav tm="0">
                                          <p:val>
                                            <p:fltVal val="0"/>
                                          </p:val>
                                        </p:tav>
                                        <p:tav tm="100000">
                                          <p:val>
                                            <p:strVal val="#ppt_w"/>
                                          </p:val>
                                        </p:tav>
                                      </p:tavLst>
                                    </p:anim>
                                    <p:anim calcmode="lin" valueType="num">
                                      <p:cBhvr>
                                        <p:cTn id="134" dur="1000" fill="hold"/>
                                        <p:tgtEl>
                                          <p:spTgt spid="19"/>
                                        </p:tgtEl>
                                        <p:attrNameLst>
                                          <p:attrName>ppt_h</p:attrName>
                                        </p:attrNameLst>
                                      </p:cBhvr>
                                      <p:tavLst>
                                        <p:tav tm="0">
                                          <p:val>
                                            <p:fltVal val="0"/>
                                          </p:val>
                                        </p:tav>
                                        <p:tav tm="100000">
                                          <p:val>
                                            <p:strVal val="#ppt_h"/>
                                          </p:val>
                                        </p:tav>
                                      </p:tavLst>
                                    </p:anim>
                                    <p:anim calcmode="lin" valueType="num">
                                      <p:cBhvr>
                                        <p:cTn id="135" dur="1000" fill="hold"/>
                                        <p:tgtEl>
                                          <p:spTgt spid="19"/>
                                        </p:tgtEl>
                                        <p:attrNameLst>
                                          <p:attrName>style.rotation</p:attrName>
                                        </p:attrNameLst>
                                      </p:cBhvr>
                                      <p:tavLst>
                                        <p:tav tm="0">
                                          <p:val>
                                            <p:fltVal val="90"/>
                                          </p:val>
                                        </p:tav>
                                        <p:tav tm="100000">
                                          <p:val>
                                            <p:fltVal val="0"/>
                                          </p:val>
                                        </p:tav>
                                      </p:tavLst>
                                    </p:anim>
                                    <p:animEffect transition="in" filter="fade">
                                      <p:cBhvr>
                                        <p:cTn id="136" dur="1000"/>
                                        <p:tgtEl>
                                          <p:spTgt spid="19"/>
                                        </p:tgtEl>
                                      </p:cBhvr>
                                    </p:animEffect>
                                  </p:childTnLst>
                                </p:cTn>
                              </p:par>
                            </p:childTnLst>
                          </p:cTn>
                        </p:par>
                        <p:par>
                          <p:cTn id="137" fill="hold">
                            <p:stCondLst>
                              <p:cond delay="19000"/>
                            </p:stCondLst>
                            <p:childTnLst>
                              <p:par>
                                <p:cTn id="138" presetID="31" presetClass="entr" presetSubtype="0" fill="hold" grpId="0" nodeType="afterEffect">
                                  <p:stCondLst>
                                    <p:cond delay="0"/>
                                  </p:stCondLst>
                                  <p:childTnLst>
                                    <p:set>
                                      <p:cBhvr>
                                        <p:cTn id="139" dur="1" fill="hold">
                                          <p:stCondLst>
                                            <p:cond delay="0"/>
                                          </p:stCondLst>
                                        </p:cTn>
                                        <p:tgtEl>
                                          <p:spTgt spid="33"/>
                                        </p:tgtEl>
                                        <p:attrNameLst>
                                          <p:attrName>style.visibility</p:attrName>
                                        </p:attrNameLst>
                                      </p:cBhvr>
                                      <p:to>
                                        <p:strVal val="visible"/>
                                      </p:to>
                                    </p:set>
                                    <p:anim calcmode="lin" valueType="num">
                                      <p:cBhvr>
                                        <p:cTn id="140" dur="1000" fill="hold"/>
                                        <p:tgtEl>
                                          <p:spTgt spid="33"/>
                                        </p:tgtEl>
                                        <p:attrNameLst>
                                          <p:attrName>ppt_w</p:attrName>
                                        </p:attrNameLst>
                                      </p:cBhvr>
                                      <p:tavLst>
                                        <p:tav tm="0">
                                          <p:val>
                                            <p:fltVal val="0"/>
                                          </p:val>
                                        </p:tav>
                                        <p:tav tm="100000">
                                          <p:val>
                                            <p:strVal val="#ppt_w"/>
                                          </p:val>
                                        </p:tav>
                                      </p:tavLst>
                                    </p:anim>
                                    <p:anim calcmode="lin" valueType="num">
                                      <p:cBhvr>
                                        <p:cTn id="141" dur="1000" fill="hold"/>
                                        <p:tgtEl>
                                          <p:spTgt spid="33"/>
                                        </p:tgtEl>
                                        <p:attrNameLst>
                                          <p:attrName>ppt_h</p:attrName>
                                        </p:attrNameLst>
                                      </p:cBhvr>
                                      <p:tavLst>
                                        <p:tav tm="0">
                                          <p:val>
                                            <p:fltVal val="0"/>
                                          </p:val>
                                        </p:tav>
                                        <p:tav tm="100000">
                                          <p:val>
                                            <p:strVal val="#ppt_h"/>
                                          </p:val>
                                        </p:tav>
                                      </p:tavLst>
                                    </p:anim>
                                    <p:anim calcmode="lin" valueType="num">
                                      <p:cBhvr>
                                        <p:cTn id="142" dur="1000" fill="hold"/>
                                        <p:tgtEl>
                                          <p:spTgt spid="33"/>
                                        </p:tgtEl>
                                        <p:attrNameLst>
                                          <p:attrName>style.rotation</p:attrName>
                                        </p:attrNameLst>
                                      </p:cBhvr>
                                      <p:tavLst>
                                        <p:tav tm="0">
                                          <p:val>
                                            <p:fltVal val="90"/>
                                          </p:val>
                                        </p:tav>
                                        <p:tav tm="100000">
                                          <p:val>
                                            <p:fltVal val="0"/>
                                          </p:val>
                                        </p:tav>
                                      </p:tavLst>
                                    </p:anim>
                                    <p:animEffect transition="in" filter="fade">
                                      <p:cBhvr>
                                        <p:cTn id="143" dur="1000"/>
                                        <p:tgtEl>
                                          <p:spTgt spid="33"/>
                                        </p:tgtEl>
                                      </p:cBhvr>
                                    </p:animEffect>
                                  </p:childTnLst>
                                </p:cTn>
                              </p:par>
                            </p:childTnLst>
                          </p:cTn>
                        </p:par>
                        <p:par>
                          <p:cTn id="144" fill="hold">
                            <p:stCondLst>
                              <p:cond delay="20000"/>
                            </p:stCondLst>
                            <p:childTnLst>
                              <p:par>
                                <p:cTn id="145" presetID="31" presetClass="entr" presetSubtype="0" fill="hold" grpId="0" nodeType="afterEffect">
                                  <p:stCondLst>
                                    <p:cond delay="0"/>
                                  </p:stCondLst>
                                  <p:childTnLst>
                                    <p:set>
                                      <p:cBhvr>
                                        <p:cTn id="146" dur="1" fill="hold">
                                          <p:stCondLst>
                                            <p:cond delay="0"/>
                                          </p:stCondLst>
                                        </p:cTn>
                                        <p:tgtEl>
                                          <p:spTgt spid="8"/>
                                        </p:tgtEl>
                                        <p:attrNameLst>
                                          <p:attrName>style.visibility</p:attrName>
                                        </p:attrNameLst>
                                      </p:cBhvr>
                                      <p:to>
                                        <p:strVal val="visible"/>
                                      </p:to>
                                    </p:set>
                                    <p:anim calcmode="lin" valueType="num">
                                      <p:cBhvr>
                                        <p:cTn id="147" dur="1000" fill="hold"/>
                                        <p:tgtEl>
                                          <p:spTgt spid="8"/>
                                        </p:tgtEl>
                                        <p:attrNameLst>
                                          <p:attrName>ppt_w</p:attrName>
                                        </p:attrNameLst>
                                      </p:cBhvr>
                                      <p:tavLst>
                                        <p:tav tm="0">
                                          <p:val>
                                            <p:fltVal val="0"/>
                                          </p:val>
                                        </p:tav>
                                        <p:tav tm="100000">
                                          <p:val>
                                            <p:strVal val="#ppt_w"/>
                                          </p:val>
                                        </p:tav>
                                      </p:tavLst>
                                    </p:anim>
                                    <p:anim calcmode="lin" valueType="num">
                                      <p:cBhvr>
                                        <p:cTn id="148" dur="1000" fill="hold"/>
                                        <p:tgtEl>
                                          <p:spTgt spid="8"/>
                                        </p:tgtEl>
                                        <p:attrNameLst>
                                          <p:attrName>ppt_h</p:attrName>
                                        </p:attrNameLst>
                                      </p:cBhvr>
                                      <p:tavLst>
                                        <p:tav tm="0">
                                          <p:val>
                                            <p:fltVal val="0"/>
                                          </p:val>
                                        </p:tav>
                                        <p:tav tm="100000">
                                          <p:val>
                                            <p:strVal val="#ppt_h"/>
                                          </p:val>
                                        </p:tav>
                                      </p:tavLst>
                                    </p:anim>
                                    <p:anim calcmode="lin" valueType="num">
                                      <p:cBhvr>
                                        <p:cTn id="149" dur="1000" fill="hold"/>
                                        <p:tgtEl>
                                          <p:spTgt spid="8"/>
                                        </p:tgtEl>
                                        <p:attrNameLst>
                                          <p:attrName>style.rotation</p:attrName>
                                        </p:attrNameLst>
                                      </p:cBhvr>
                                      <p:tavLst>
                                        <p:tav tm="0">
                                          <p:val>
                                            <p:fltVal val="90"/>
                                          </p:val>
                                        </p:tav>
                                        <p:tav tm="100000">
                                          <p:val>
                                            <p:fltVal val="0"/>
                                          </p:val>
                                        </p:tav>
                                      </p:tavLst>
                                    </p:anim>
                                    <p:animEffect transition="in" filter="fade">
                                      <p:cBhvr>
                                        <p:cTn id="150" dur="1000"/>
                                        <p:tgtEl>
                                          <p:spTgt spid="8"/>
                                        </p:tgtEl>
                                      </p:cBhvr>
                                    </p:animEffect>
                                  </p:childTnLst>
                                </p:cTn>
                              </p:par>
                            </p:childTnLst>
                          </p:cTn>
                        </p:par>
                        <p:par>
                          <p:cTn id="151" fill="hold">
                            <p:stCondLst>
                              <p:cond delay="21000"/>
                            </p:stCondLst>
                            <p:childTnLst>
                              <p:par>
                                <p:cTn id="152" presetID="31" presetClass="entr" presetSubtype="0" fill="hold" grpId="0" nodeType="afterEffect">
                                  <p:stCondLst>
                                    <p:cond delay="0"/>
                                  </p:stCondLst>
                                  <p:childTnLst>
                                    <p:set>
                                      <p:cBhvr>
                                        <p:cTn id="153" dur="1" fill="hold">
                                          <p:stCondLst>
                                            <p:cond delay="0"/>
                                          </p:stCondLst>
                                        </p:cTn>
                                        <p:tgtEl>
                                          <p:spTgt spid="12"/>
                                        </p:tgtEl>
                                        <p:attrNameLst>
                                          <p:attrName>style.visibility</p:attrName>
                                        </p:attrNameLst>
                                      </p:cBhvr>
                                      <p:to>
                                        <p:strVal val="visible"/>
                                      </p:to>
                                    </p:set>
                                    <p:anim calcmode="lin" valueType="num">
                                      <p:cBhvr>
                                        <p:cTn id="154" dur="1000" fill="hold"/>
                                        <p:tgtEl>
                                          <p:spTgt spid="12"/>
                                        </p:tgtEl>
                                        <p:attrNameLst>
                                          <p:attrName>ppt_w</p:attrName>
                                        </p:attrNameLst>
                                      </p:cBhvr>
                                      <p:tavLst>
                                        <p:tav tm="0">
                                          <p:val>
                                            <p:fltVal val="0"/>
                                          </p:val>
                                        </p:tav>
                                        <p:tav tm="100000">
                                          <p:val>
                                            <p:strVal val="#ppt_w"/>
                                          </p:val>
                                        </p:tav>
                                      </p:tavLst>
                                    </p:anim>
                                    <p:anim calcmode="lin" valueType="num">
                                      <p:cBhvr>
                                        <p:cTn id="155" dur="1000" fill="hold"/>
                                        <p:tgtEl>
                                          <p:spTgt spid="12"/>
                                        </p:tgtEl>
                                        <p:attrNameLst>
                                          <p:attrName>ppt_h</p:attrName>
                                        </p:attrNameLst>
                                      </p:cBhvr>
                                      <p:tavLst>
                                        <p:tav tm="0">
                                          <p:val>
                                            <p:fltVal val="0"/>
                                          </p:val>
                                        </p:tav>
                                        <p:tav tm="100000">
                                          <p:val>
                                            <p:strVal val="#ppt_h"/>
                                          </p:val>
                                        </p:tav>
                                      </p:tavLst>
                                    </p:anim>
                                    <p:anim calcmode="lin" valueType="num">
                                      <p:cBhvr>
                                        <p:cTn id="156" dur="1000" fill="hold"/>
                                        <p:tgtEl>
                                          <p:spTgt spid="12"/>
                                        </p:tgtEl>
                                        <p:attrNameLst>
                                          <p:attrName>style.rotation</p:attrName>
                                        </p:attrNameLst>
                                      </p:cBhvr>
                                      <p:tavLst>
                                        <p:tav tm="0">
                                          <p:val>
                                            <p:fltVal val="90"/>
                                          </p:val>
                                        </p:tav>
                                        <p:tav tm="100000">
                                          <p:val>
                                            <p:fltVal val="0"/>
                                          </p:val>
                                        </p:tav>
                                      </p:tavLst>
                                    </p:anim>
                                    <p:animEffect transition="in" filter="fade">
                                      <p:cBhvr>
                                        <p:cTn id="157" dur="1000"/>
                                        <p:tgtEl>
                                          <p:spTgt spid="12"/>
                                        </p:tgtEl>
                                      </p:cBhvr>
                                    </p:animEffect>
                                  </p:childTnLst>
                                </p:cTn>
                              </p:par>
                            </p:childTnLst>
                          </p:cTn>
                        </p:par>
                        <p:par>
                          <p:cTn id="158" fill="hold">
                            <p:stCondLst>
                              <p:cond delay="22000"/>
                            </p:stCondLst>
                            <p:childTnLst>
                              <p:par>
                                <p:cTn id="159" presetID="31" presetClass="entr" presetSubtype="0" fill="hold" grpId="0" nodeType="afterEffect">
                                  <p:stCondLst>
                                    <p:cond delay="0"/>
                                  </p:stCondLst>
                                  <p:childTnLst>
                                    <p:set>
                                      <p:cBhvr>
                                        <p:cTn id="160" dur="1" fill="hold">
                                          <p:stCondLst>
                                            <p:cond delay="0"/>
                                          </p:stCondLst>
                                        </p:cTn>
                                        <p:tgtEl>
                                          <p:spTgt spid="9"/>
                                        </p:tgtEl>
                                        <p:attrNameLst>
                                          <p:attrName>style.visibility</p:attrName>
                                        </p:attrNameLst>
                                      </p:cBhvr>
                                      <p:to>
                                        <p:strVal val="visible"/>
                                      </p:to>
                                    </p:set>
                                    <p:anim calcmode="lin" valueType="num">
                                      <p:cBhvr>
                                        <p:cTn id="161" dur="1000" fill="hold"/>
                                        <p:tgtEl>
                                          <p:spTgt spid="9"/>
                                        </p:tgtEl>
                                        <p:attrNameLst>
                                          <p:attrName>ppt_w</p:attrName>
                                        </p:attrNameLst>
                                      </p:cBhvr>
                                      <p:tavLst>
                                        <p:tav tm="0">
                                          <p:val>
                                            <p:fltVal val="0"/>
                                          </p:val>
                                        </p:tav>
                                        <p:tav tm="100000">
                                          <p:val>
                                            <p:strVal val="#ppt_w"/>
                                          </p:val>
                                        </p:tav>
                                      </p:tavLst>
                                    </p:anim>
                                    <p:anim calcmode="lin" valueType="num">
                                      <p:cBhvr>
                                        <p:cTn id="162" dur="1000" fill="hold"/>
                                        <p:tgtEl>
                                          <p:spTgt spid="9"/>
                                        </p:tgtEl>
                                        <p:attrNameLst>
                                          <p:attrName>ppt_h</p:attrName>
                                        </p:attrNameLst>
                                      </p:cBhvr>
                                      <p:tavLst>
                                        <p:tav tm="0">
                                          <p:val>
                                            <p:fltVal val="0"/>
                                          </p:val>
                                        </p:tav>
                                        <p:tav tm="100000">
                                          <p:val>
                                            <p:strVal val="#ppt_h"/>
                                          </p:val>
                                        </p:tav>
                                      </p:tavLst>
                                    </p:anim>
                                    <p:anim calcmode="lin" valueType="num">
                                      <p:cBhvr>
                                        <p:cTn id="163" dur="1000" fill="hold"/>
                                        <p:tgtEl>
                                          <p:spTgt spid="9"/>
                                        </p:tgtEl>
                                        <p:attrNameLst>
                                          <p:attrName>style.rotation</p:attrName>
                                        </p:attrNameLst>
                                      </p:cBhvr>
                                      <p:tavLst>
                                        <p:tav tm="0">
                                          <p:val>
                                            <p:fltVal val="90"/>
                                          </p:val>
                                        </p:tav>
                                        <p:tav tm="100000">
                                          <p:val>
                                            <p:fltVal val="0"/>
                                          </p:val>
                                        </p:tav>
                                      </p:tavLst>
                                    </p:anim>
                                    <p:animEffect transition="in" filter="fade">
                                      <p:cBhvr>
                                        <p:cTn id="164" dur="1000"/>
                                        <p:tgtEl>
                                          <p:spTgt spid="9"/>
                                        </p:tgtEl>
                                      </p:cBhvr>
                                    </p:animEffect>
                                  </p:childTnLst>
                                </p:cTn>
                              </p:par>
                            </p:childTnLst>
                          </p:cTn>
                        </p:par>
                        <p:par>
                          <p:cTn id="165" fill="hold">
                            <p:stCondLst>
                              <p:cond delay="23000"/>
                            </p:stCondLst>
                            <p:childTnLst>
                              <p:par>
                                <p:cTn id="166" presetID="31" presetClass="entr" presetSubtype="0" fill="hold" grpId="0" nodeType="afterEffect">
                                  <p:stCondLst>
                                    <p:cond delay="0"/>
                                  </p:stCondLst>
                                  <p:childTnLst>
                                    <p:set>
                                      <p:cBhvr>
                                        <p:cTn id="167" dur="1" fill="hold">
                                          <p:stCondLst>
                                            <p:cond delay="0"/>
                                          </p:stCondLst>
                                        </p:cTn>
                                        <p:tgtEl>
                                          <p:spTgt spid="31"/>
                                        </p:tgtEl>
                                        <p:attrNameLst>
                                          <p:attrName>style.visibility</p:attrName>
                                        </p:attrNameLst>
                                      </p:cBhvr>
                                      <p:to>
                                        <p:strVal val="visible"/>
                                      </p:to>
                                    </p:set>
                                    <p:anim calcmode="lin" valueType="num">
                                      <p:cBhvr>
                                        <p:cTn id="168" dur="1000" fill="hold"/>
                                        <p:tgtEl>
                                          <p:spTgt spid="31"/>
                                        </p:tgtEl>
                                        <p:attrNameLst>
                                          <p:attrName>ppt_w</p:attrName>
                                        </p:attrNameLst>
                                      </p:cBhvr>
                                      <p:tavLst>
                                        <p:tav tm="0">
                                          <p:val>
                                            <p:fltVal val="0"/>
                                          </p:val>
                                        </p:tav>
                                        <p:tav tm="100000">
                                          <p:val>
                                            <p:strVal val="#ppt_w"/>
                                          </p:val>
                                        </p:tav>
                                      </p:tavLst>
                                    </p:anim>
                                    <p:anim calcmode="lin" valueType="num">
                                      <p:cBhvr>
                                        <p:cTn id="169" dur="1000" fill="hold"/>
                                        <p:tgtEl>
                                          <p:spTgt spid="31"/>
                                        </p:tgtEl>
                                        <p:attrNameLst>
                                          <p:attrName>ppt_h</p:attrName>
                                        </p:attrNameLst>
                                      </p:cBhvr>
                                      <p:tavLst>
                                        <p:tav tm="0">
                                          <p:val>
                                            <p:fltVal val="0"/>
                                          </p:val>
                                        </p:tav>
                                        <p:tav tm="100000">
                                          <p:val>
                                            <p:strVal val="#ppt_h"/>
                                          </p:val>
                                        </p:tav>
                                      </p:tavLst>
                                    </p:anim>
                                    <p:anim calcmode="lin" valueType="num">
                                      <p:cBhvr>
                                        <p:cTn id="170" dur="1000" fill="hold"/>
                                        <p:tgtEl>
                                          <p:spTgt spid="31"/>
                                        </p:tgtEl>
                                        <p:attrNameLst>
                                          <p:attrName>style.rotation</p:attrName>
                                        </p:attrNameLst>
                                      </p:cBhvr>
                                      <p:tavLst>
                                        <p:tav tm="0">
                                          <p:val>
                                            <p:fltVal val="90"/>
                                          </p:val>
                                        </p:tav>
                                        <p:tav tm="100000">
                                          <p:val>
                                            <p:fltVal val="0"/>
                                          </p:val>
                                        </p:tav>
                                      </p:tavLst>
                                    </p:anim>
                                    <p:animEffect transition="in" filter="fade">
                                      <p:cBhvr>
                                        <p:cTn id="171" dur="1000"/>
                                        <p:tgtEl>
                                          <p:spTgt spid="31"/>
                                        </p:tgtEl>
                                      </p:cBhvr>
                                    </p:animEffect>
                                  </p:childTnLst>
                                </p:cTn>
                              </p:par>
                            </p:childTnLst>
                          </p:cTn>
                        </p:par>
                        <p:par>
                          <p:cTn id="172" fill="hold">
                            <p:stCondLst>
                              <p:cond delay="24000"/>
                            </p:stCondLst>
                            <p:childTnLst>
                              <p:par>
                                <p:cTn id="173" presetID="31" presetClass="entr" presetSubtype="0" fill="hold" grpId="0" nodeType="afterEffect">
                                  <p:stCondLst>
                                    <p:cond delay="0"/>
                                  </p:stCondLst>
                                  <p:childTnLst>
                                    <p:set>
                                      <p:cBhvr>
                                        <p:cTn id="174" dur="1" fill="hold">
                                          <p:stCondLst>
                                            <p:cond delay="0"/>
                                          </p:stCondLst>
                                        </p:cTn>
                                        <p:tgtEl>
                                          <p:spTgt spid="18"/>
                                        </p:tgtEl>
                                        <p:attrNameLst>
                                          <p:attrName>style.visibility</p:attrName>
                                        </p:attrNameLst>
                                      </p:cBhvr>
                                      <p:to>
                                        <p:strVal val="visible"/>
                                      </p:to>
                                    </p:set>
                                    <p:anim calcmode="lin" valueType="num">
                                      <p:cBhvr>
                                        <p:cTn id="175" dur="1000" fill="hold"/>
                                        <p:tgtEl>
                                          <p:spTgt spid="18"/>
                                        </p:tgtEl>
                                        <p:attrNameLst>
                                          <p:attrName>ppt_w</p:attrName>
                                        </p:attrNameLst>
                                      </p:cBhvr>
                                      <p:tavLst>
                                        <p:tav tm="0">
                                          <p:val>
                                            <p:fltVal val="0"/>
                                          </p:val>
                                        </p:tav>
                                        <p:tav tm="100000">
                                          <p:val>
                                            <p:strVal val="#ppt_w"/>
                                          </p:val>
                                        </p:tav>
                                      </p:tavLst>
                                    </p:anim>
                                    <p:anim calcmode="lin" valueType="num">
                                      <p:cBhvr>
                                        <p:cTn id="176" dur="1000" fill="hold"/>
                                        <p:tgtEl>
                                          <p:spTgt spid="18"/>
                                        </p:tgtEl>
                                        <p:attrNameLst>
                                          <p:attrName>ppt_h</p:attrName>
                                        </p:attrNameLst>
                                      </p:cBhvr>
                                      <p:tavLst>
                                        <p:tav tm="0">
                                          <p:val>
                                            <p:fltVal val="0"/>
                                          </p:val>
                                        </p:tav>
                                        <p:tav tm="100000">
                                          <p:val>
                                            <p:strVal val="#ppt_h"/>
                                          </p:val>
                                        </p:tav>
                                      </p:tavLst>
                                    </p:anim>
                                    <p:anim calcmode="lin" valueType="num">
                                      <p:cBhvr>
                                        <p:cTn id="177" dur="1000" fill="hold"/>
                                        <p:tgtEl>
                                          <p:spTgt spid="18"/>
                                        </p:tgtEl>
                                        <p:attrNameLst>
                                          <p:attrName>style.rotation</p:attrName>
                                        </p:attrNameLst>
                                      </p:cBhvr>
                                      <p:tavLst>
                                        <p:tav tm="0">
                                          <p:val>
                                            <p:fltVal val="90"/>
                                          </p:val>
                                        </p:tav>
                                        <p:tav tm="100000">
                                          <p:val>
                                            <p:fltVal val="0"/>
                                          </p:val>
                                        </p:tav>
                                      </p:tavLst>
                                    </p:anim>
                                    <p:animEffect transition="in" filter="fade">
                                      <p:cBhvr>
                                        <p:cTn id="178" dur="1000"/>
                                        <p:tgtEl>
                                          <p:spTgt spid="18"/>
                                        </p:tgtEl>
                                      </p:cBhvr>
                                    </p:animEffect>
                                  </p:childTnLst>
                                </p:cTn>
                              </p:par>
                            </p:childTnLst>
                          </p:cTn>
                        </p:par>
                        <p:par>
                          <p:cTn id="179" fill="hold">
                            <p:stCondLst>
                              <p:cond delay="25000"/>
                            </p:stCondLst>
                            <p:childTnLst>
                              <p:par>
                                <p:cTn id="180" presetID="31" presetClass="entr" presetSubtype="0" fill="hold" grpId="0" nodeType="afterEffect">
                                  <p:stCondLst>
                                    <p:cond delay="0"/>
                                  </p:stCondLst>
                                  <p:childTnLst>
                                    <p:set>
                                      <p:cBhvr>
                                        <p:cTn id="181" dur="1" fill="hold">
                                          <p:stCondLst>
                                            <p:cond delay="0"/>
                                          </p:stCondLst>
                                        </p:cTn>
                                        <p:tgtEl>
                                          <p:spTgt spid="26"/>
                                        </p:tgtEl>
                                        <p:attrNameLst>
                                          <p:attrName>style.visibility</p:attrName>
                                        </p:attrNameLst>
                                      </p:cBhvr>
                                      <p:to>
                                        <p:strVal val="visible"/>
                                      </p:to>
                                    </p:set>
                                    <p:anim calcmode="lin" valueType="num">
                                      <p:cBhvr>
                                        <p:cTn id="182" dur="1000" fill="hold"/>
                                        <p:tgtEl>
                                          <p:spTgt spid="26"/>
                                        </p:tgtEl>
                                        <p:attrNameLst>
                                          <p:attrName>ppt_w</p:attrName>
                                        </p:attrNameLst>
                                      </p:cBhvr>
                                      <p:tavLst>
                                        <p:tav tm="0">
                                          <p:val>
                                            <p:fltVal val="0"/>
                                          </p:val>
                                        </p:tav>
                                        <p:tav tm="100000">
                                          <p:val>
                                            <p:strVal val="#ppt_w"/>
                                          </p:val>
                                        </p:tav>
                                      </p:tavLst>
                                    </p:anim>
                                    <p:anim calcmode="lin" valueType="num">
                                      <p:cBhvr>
                                        <p:cTn id="183" dur="1000" fill="hold"/>
                                        <p:tgtEl>
                                          <p:spTgt spid="26"/>
                                        </p:tgtEl>
                                        <p:attrNameLst>
                                          <p:attrName>ppt_h</p:attrName>
                                        </p:attrNameLst>
                                      </p:cBhvr>
                                      <p:tavLst>
                                        <p:tav tm="0">
                                          <p:val>
                                            <p:fltVal val="0"/>
                                          </p:val>
                                        </p:tav>
                                        <p:tav tm="100000">
                                          <p:val>
                                            <p:strVal val="#ppt_h"/>
                                          </p:val>
                                        </p:tav>
                                      </p:tavLst>
                                    </p:anim>
                                    <p:anim calcmode="lin" valueType="num">
                                      <p:cBhvr>
                                        <p:cTn id="184" dur="1000" fill="hold"/>
                                        <p:tgtEl>
                                          <p:spTgt spid="26"/>
                                        </p:tgtEl>
                                        <p:attrNameLst>
                                          <p:attrName>style.rotation</p:attrName>
                                        </p:attrNameLst>
                                      </p:cBhvr>
                                      <p:tavLst>
                                        <p:tav tm="0">
                                          <p:val>
                                            <p:fltVal val="90"/>
                                          </p:val>
                                        </p:tav>
                                        <p:tav tm="100000">
                                          <p:val>
                                            <p:fltVal val="0"/>
                                          </p:val>
                                        </p:tav>
                                      </p:tavLst>
                                    </p:anim>
                                    <p:animEffect transition="in" filter="fade">
                                      <p:cBhvr>
                                        <p:cTn id="185" dur="1000"/>
                                        <p:tgtEl>
                                          <p:spTgt spid="26"/>
                                        </p:tgtEl>
                                      </p:cBhvr>
                                    </p:animEffect>
                                  </p:childTnLst>
                                </p:cTn>
                              </p:par>
                            </p:childTnLst>
                          </p:cTn>
                        </p:par>
                        <p:par>
                          <p:cTn id="186" fill="hold">
                            <p:stCondLst>
                              <p:cond delay="26000"/>
                            </p:stCondLst>
                            <p:childTnLst>
                              <p:par>
                                <p:cTn id="187" presetID="31" presetClass="entr" presetSubtype="0" fill="hold" grpId="0" nodeType="afterEffect">
                                  <p:stCondLst>
                                    <p:cond delay="0"/>
                                  </p:stCondLst>
                                  <p:childTnLst>
                                    <p:set>
                                      <p:cBhvr>
                                        <p:cTn id="188" dur="1" fill="hold">
                                          <p:stCondLst>
                                            <p:cond delay="0"/>
                                          </p:stCondLst>
                                        </p:cTn>
                                        <p:tgtEl>
                                          <p:spTgt spid="11"/>
                                        </p:tgtEl>
                                        <p:attrNameLst>
                                          <p:attrName>style.visibility</p:attrName>
                                        </p:attrNameLst>
                                      </p:cBhvr>
                                      <p:to>
                                        <p:strVal val="visible"/>
                                      </p:to>
                                    </p:set>
                                    <p:anim calcmode="lin" valueType="num">
                                      <p:cBhvr>
                                        <p:cTn id="189" dur="1000" fill="hold"/>
                                        <p:tgtEl>
                                          <p:spTgt spid="11"/>
                                        </p:tgtEl>
                                        <p:attrNameLst>
                                          <p:attrName>ppt_w</p:attrName>
                                        </p:attrNameLst>
                                      </p:cBhvr>
                                      <p:tavLst>
                                        <p:tav tm="0">
                                          <p:val>
                                            <p:fltVal val="0"/>
                                          </p:val>
                                        </p:tav>
                                        <p:tav tm="100000">
                                          <p:val>
                                            <p:strVal val="#ppt_w"/>
                                          </p:val>
                                        </p:tav>
                                      </p:tavLst>
                                    </p:anim>
                                    <p:anim calcmode="lin" valueType="num">
                                      <p:cBhvr>
                                        <p:cTn id="190" dur="1000" fill="hold"/>
                                        <p:tgtEl>
                                          <p:spTgt spid="11"/>
                                        </p:tgtEl>
                                        <p:attrNameLst>
                                          <p:attrName>ppt_h</p:attrName>
                                        </p:attrNameLst>
                                      </p:cBhvr>
                                      <p:tavLst>
                                        <p:tav tm="0">
                                          <p:val>
                                            <p:fltVal val="0"/>
                                          </p:val>
                                        </p:tav>
                                        <p:tav tm="100000">
                                          <p:val>
                                            <p:strVal val="#ppt_h"/>
                                          </p:val>
                                        </p:tav>
                                      </p:tavLst>
                                    </p:anim>
                                    <p:anim calcmode="lin" valueType="num">
                                      <p:cBhvr>
                                        <p:cTn id="191" dur="1000" fill="hold"/>
                                        <p:tgtEl>
                                          <p:spTgt spid="11"/>
                                        </p:tgtEl>
                                        <p:attrNameLst>
                                          <p:attrName>style.rotation</p:attrName>
                                        </p:attrNameLst>
                                      </p:cBhvr>
                                      <p:tavLst>
                                        <p:tav tm="0">
                                          <p:val>
                                            <p:fltVal val="90"/>
                                          </p:val>
                                        </p:tav>
                                        <p:tav tm="100000">
                                          <p:val>
                                            <p:fltVal val="0"/>
                                          </p:val>
                                        </p:tav>
                                      </p:tavLst>
                                    </p:anim>
                                    <p:animEffect transition="in" filter="fade">
                                      <p:cBhvr>
                                        <p:cTn id="192" dur="1000"/>
                                        <p:tgtEl>
                                          <p:spTgt spid="11"/>
                                        </p:tgtEl>
                                      </p:cBhvr>
                                    </p:animEffect>
                                  </p:childTnLst>
                                </p:cTn>
                              </p:par>
                            </p:childTnLst>
                          </p:cTn>
                        </p:par>
                        <p:par>
                          <p:cTn id="193" fill="hold">
                            <p:stCondLst>
                              <p:cond delay="27000"/>
                            </p:stCondLst>
                            <p:childTnLst>
                              <p:par>
                                <p:cTn id="194" presetID="31" presetClass="entr" presetSubtype="0" fill="hold" grpId="0" nodeType="afterEffect">
                                  <p:stCondLst>
                                    <p:cond delay="0"/>
                                  </p:stCondLst>
                                  <p:childTnLst>
                                    <p:set>
                                      <p:cBhvr>
                                        <p:cTn id="195" dur="1" fill="hold">
                                          <p:stCondLst>
                                            <p:cond delay="0"/>
                                          </p:stCondLst>
                                        </p:cTn>
                                        <p:tgtEl>
                                          <p:spTgt spid="43"/>
                                        </p:tgtEl>
                                        <p:attrNameLst>
                                          <p:attrName>style.visibility</p:attrName>
                                        </p:attrNameLst>
                                      </p:cBhvr>
                                      <p:to>
                                        <p:strVal val="visible"/>
                                      </p:to>
                                    </p:set>
                                    <p:anim calcmode="lin" valueType="num">
                                      <p:cBhvr>
                                        <p:cTn id="196" dur="1000" fill="hold"/>
                                        <p:tgtEl>
                                          <p:spTgt spid="43"/>
                                        </p:tgtEl>
                                        <p:attrNameLst>
                                          <p:attrName>ppt_w</p:attrName>
                                        </p:attrNameLst>
                                      </p:cBhvr>
                                      <p:tavLst>
                                        <p:tav tm="0">
                                          <p:val>
                                            <p:fltVal val="0"/>
                                          </p:val>
                                        </p:tav>
                                        <p:tav tm="100000">
                                          <p:val>
                                            <p:strVal val="#ppt_w"/>
                                          </p:val>
                                        </p:tav>
                                      </p:tavLst>
                                    </p:anim>
                                    <p:anim calcmode="lin" valueType="num">
                                      <p:cBhvr>
                                        <p:cTn id="197" dur="1000" fill="hold"/>
                                        <p:tgtEl>
                                          <p:spTgt spid="43"/>
                                        </p:tgtEl>
                                        <p:attrNameLst>
                                          <p:attrName>ppt_h</p:attrName>
                                        </p:attrNameLst>
                                      </p:cBhvr>
                                      <p:tavLst>
                                        <p:tav tm="0">
                                          <p:val>
                                            <p:fltVal val="0"/>
                                          </p:val>
                                        </p:tav>
                                        <p:tav tm="100000">
                                          <p:val>
                                            <p:strVal val="#ppt_h"/>
                                          </p:val>
                                        </p:tav>
                                      </p:tavLst>
                                    </p:anim>
                                    <p:anim calcmode="lin" valueType="num">
                                      <p:cBhvr>
                                        <p:cTn id="198" dur="1000" fill="hold"/>
                                        <p:tgtEl>
                                          <p:spTgt spid="43"/>
                                        </p:tgtEl>
                                        <p:attrNameLst>
                                          <p:attrName>style.rotation</p:attrName>
                                        </p:attrNameLst>
                                      </p:cBhvr>
                                      <p:tavLst>
                                        <p:tav tm="0">
                                          <p:val>
                                            <p:fltVal val="90"/>
                                          </p:val>
                                        </p:tav>
                                        <p:tav tm="100000">
                                          <p:val>
                                            <p:fltVal val="0"/>
                                          </p:val>
                                        </p:tav>
                                      </p:tavLst>
                                    </p:anim>
                                    <p:animEffect transition="in" filter="fade">
                                      <p:cBhvr>
                                        <p:cTn id="199" dur="1000"/>
                                        <p:tgtEl>
                                          <p:spTgt spid="43"/>
                                        </p:tgtEl>
                                      </p:cBhvr>
                                    </p:animEffect>
                                  </p:childTnLst>
                                </p:cTn>
                              </p:par>
                            </p:childTnLst>
                          </p:cTn>
                        </p:par>
                        <p:par>
                          <p:cTn id="200" fill="hold">
                            <p:stCondLst>
                              <p:cond delay="28000"/>
                            </p:stCondLst>
                            <p:childTnLst>
                              <p:par>
                                <p:cTn id="201" presetID="31" presetClass="entr" presetSubtype="0" fill="hold" grpId="0" nodeType="afterEffect">
                                  <p:stCondLst>
                                    <p:cond delay="0"/>
                                  </p:stCondLst>
                                  <p:childTnLst>
                                    <p:set>
                                      <p:cBhvr>
                                        <p:cTn id="202" dur="1" fill="hold">
                                          <p:stCondLst>
                                            <p:cond delay="0"/>
                                          </p:stCondLst>
                                        </p:cTn>
                                        <p:tgtEl>
                                          <p:spTgt spid="21"/>
                                        </p:tgtEl>
                                        <p:attrNameLst>
                                          <p:attrName>style.visibility</p:attrName>
                                        </p:attrNameLst>
                                      </p:cBhvr>
                                      <p:to>
                                        <p:strVal val="visible"/>
                                      </p:to>
                                    </p:set>
                                    <p:anim calcmode="lin" valueType="num">
                                      <p:cBhvr>
                                        <p:cTn id="203" dur="1000" fill="hold"/>
                                        <p:tgtEl>
                                          <p:spTgt spid="21"/>
                                        </p:tgtEl>
                                        <p:attrNameLst>
                                          <p:attrName>ppt_w</p:attrName>
                                        </p:attrNameLst>
                                      </p:cBhvr>
                                      <p:tavLst>
                                        <p:tav tm="0">
                                          <p:val>
                                            <p:fltVal val="0"/>
                                          </p:val>
                                        </p:tav>
                                        <p:tav tm="100000">
                                          <p:val>
                                            <p:strVal val="#ppt_w"/>
                                          </p:val>
                                        </p:tav>
                                      </p:tavLst>
                                    </p:anim>
                                    <p:anim calcmode="lin" valueType="num">
                                      <p:cBhvr>
                                        <p:cTn id="204" dur="1000" fill="hold"/>
                                        <p:tgtEl>
                                          <p:spTgt spid="21"/>
                                        </p:tgtEl>
                                        <p:attrNameLst>
                                          <p:attrName>ppt_h</p:attrName>
                                        </p:attrNameLst>
                                      </p:cBhvr>
                                      <p:tavLst>
                                        <p:tav tm="0">
                                          <p:val>
                                            <p:fltVal val="0"/>
                                          </p:val>
                                        </p:tav>
                                        <p:tav tm="100000">
                                          <p:val>
                                            <p:strVal val="#ppt_h"/>
                                          </p:val>
                                        </p:tav>
                                      </p:tavLst>
                                    </p:anim>
                                    <p:anim calcmode="lin" valueType="num">
                                      <p:cBhvr>
                                        <p:cTn id="205" dur="1000" fill="hold"/>
                                        <p:tgtEl>
                                          <p:spTgt spid="21"/>
                                        </p:tgtEl>
                                        <p:attrNameLst>
                                          <p:attrName>style.rotation</p:attrName>
                                        </p:attrNameLst>
                                      </p:cBhvr>
                                      <p:tavLst>
                                        <p:tav tm="0">
                                          <p:val>
                                            <p:fltVal val="90"/>
                                          </p:val>
                                        </p:tav>
                                        <p:tav tm="100000">
                                          <p:val>
                                            <p:fltVal val="0"/>
                                          </p:val>
                                        </p:tav>
                                      </p:tavLst>
                                    </p:anim>
                                    <p:animEffect transition="in" filter="fade">
                                      <p:cBhvr>
                                        <p:cTn id="206" dur="1000"/>
                                        <p:tgtEl>
                                          <p:spTgt spid="21"/>
                                        </p:tgtEl>
                                      </p:cBhvr>
                                    </p:animEffect>
                                  </p:childTnLst>
                                </p:cTn>
                              </p:par>
                            </p:childTnLst>
                          </p:cTn>
                        </p:par>
                        <p:par>
                          <p:cTn id="207" fill="hold">
                            <p:stCondLst>
                              <p:cond delay="29000"/>
                            </p:stCondLst>
                            <p:childTnLst>
                              <p:par>
                                <p:cTn id="208" presetID="31" presetClass="entr" presetSubtype="0" fill="hold" grpId="0" nodeType="afterEffect">
                                  <p:stCondLst>
                                    <p:cond delay="0"/>
                                  </p:stCondLst>
                                  <p:childTnLst>
                                    <p:set>
                                      <p:cBhvr>
                                        <p:cTn id="209" dur="1" fill="hold">
                                          <p:stCondLst>
                                            <p:cond delay="0"/>
                                          </p:stCondLst>
                                        </p:cTn>
                                        <p:tgtEl>
                                          <p:spTgt spid="39"/>
                                        </p:tgtEl>
                                        <p:attrNameLst>
                                          <p:attrName>style.visibility</p:attrName>
                                        </p:attrNameLst>
                                      </p:cBhvr>
                                      <p:to>
                                        <p:strVal val="visible"/>
                                      </p:to>
                                    </p:set>
                                    <p:anim calcmode="lin" valueType="num">
                                      <p:cBhvr>
                                        <p:cTn id="210" dur="1000" fill="hold"/>
                                        <p:tgtEl>
                                          <p:spTgt spid="39"/>
                                        </p:tgtEl>
                                        <p:attrNameLst>
                                          <p:attrName>ppt_w</p:attrName>
                                        </p:attrNameLst>
                                      </p:cBhvr>
                                      <p:tavLst>
                                        <p:tav tm="0">
                                          <p:val>
                                            <p:fltVal val="0"/>
                                          </p:val>
                                        </p:tav>
                                        <p:tav tm="100000">
                                          <p:val>
                                            <p:strVal val="#ppt_w"/>
                                          </p:val>
                                        </p:tav>
                                      </p:tavLst>
                                    </p:anim>
                                    <p:anim calcmode="lin" valueType="num">
                                      <p:cBhvr>
                                        <p:cTn id="211" dur="1000" fill="hold"/>
                                        <p:tgtEl>
                                          <p:spTgt spid="39"/>
                                        </p:tgtEl>
                                        <p:attrNameLst>
                                          <p:attrName>ppt_h</p:attrName>
                                        </p:attrNameLst>
                                      </p:cBhvr>
                                      <p:tavLst>
                                        <p:tav tm="0">
                                          <p:val>
                                            <p:fltVal val="0"/>
                                          </p:val>
                                        </p:tav>
                                        <p:tav tm="100000">
                                          <p:val>
                                            <p:strVal val="#ppt_h"/>
                                          </p:val>
                                        </p:tav>
                                      </p:tavLst>
                                    </p:anim>
                                    <p:anim calcmode="lin" valueType="num">
                                      <p:cBhvr>
                                        <p:cTn id="212" dur="1000" fill="hold"/>
                                        <p:tgtEl>
                                          <p:spTgt spid="39"/>
                                        </p:tgtEl>
                                        <p:attrNameLst>
                                          <p:attrName>style.rotation</p:attrName>
                                        </p:attrNameLst>
                                      </p:cBhvr>
                                      <p:tavLst>
                                        <p:tav tm="0">
                                          <p:val>
                                            <p:fltVal val="90"/>
                                          </p:val>
                                        </p:tav>
                                        <p:tav tm="100000">
                                          <p:val>
                                            <p:fltVal val="0"/>
                                          </p:val>
                                        </p:tav>
                                      </p:tavLst>
                                    </p:anim>
                                    <p:animEffect transition="in" filter="fade">
                                      <p:cBhvr>
                                        <p:cTn id="213" dur="1000"/>
                                        <p:tgtEl>
                                          <p:spTgt spid="39"/>
                                        </p:tgtEl>
                                      </p:cBhvr>
                                    </p:animEffect>
                                  </p:childTnLst>
                                </p:cTn>
                              </p:par>
                            </p:childTnLst>
                          </p:cTn>
                        </p:par>
                        <p:par>
                          <p:cTn id="214" fill="hold">
                            <p:stCondLst>
                              <p:cond delay="30000"/>
                            </p:stCondLst>
                            <p:childTnLst>
                              <p:par>
                                <p:cTn id="215" presetID="31" presetClass="entr" presetSubtype="0" fill="hold" grpId="0" nodeType="afterEffect">
                                  <p:stCondLst>
                                    <p:cond delay="0"/>
                                  </p:stCondLst>
                                  <p:childTnLst>
                                    <p:set>
                                      <p:cBhvr>
                                        <p:cTn id="216" dur="1" fill="hold">
                                          <p:stCondLst>
                                            <p:cond delay="0"/>
                                          </p:stCondLst>
                                        </p:cTn>
                                        <p:tgtEl>
                                          <p:spTgt spid="20"/>
                                        </p:tgtEl>
                                        <p:attrNameLst>
                                          <p:attrName>style.visibility</p:attrName>
                                        </p:attrNameLst>
                                      </p:cBhvr>
                                      <p:to>
                                        <p:strVal val="visible"/>
                                      </p:to>
                                    </p:set>
                                    <p:anim calcmode="lin" valueType="num">
                                      <p:cBhvr>
                                        <p:cTn id="217" dur="1000" fill="hold"/>
                                        <p:tgtEl>
                                          <p:spTgt spid="20"/>
                                        </p:tgtEl>
                                        <p:attrNameLst>
                                          <p:attrName>ppt_w</p:attrName>
                                        </p:attrNameLst>
                                      </p:cBhvr>
                                      <p:tavLst>
                                        <p:tav tm="0">
                                          <p:val>
                                            <p:fltVal val="0"/>
                                          </p:val>
                                        </p:tav>
                                        <p:tav tm="100000">
                                          <p:val>
                                            <p:strVal val="#ppt_w"/>
                                          </p:val>
                                        </p:tav>
                                      </p:tavLst>
                                    </p:anim>
                                    <p:anim calcmode="lin" valueType="num">
                                      <p:cBhvr>
                                        <p:cTn id="218" dur="1000" fill="hold"/>
                                        <p:tgtEl>
                                          <p:spTgt spid="20"/>
                                        </p:tgtEl>
                                        <p:attrNameLst>
                                          <p:attrName>ppt_h</p:attrName>
                                        </p:attrNameLst>
                                      </p:cBhvr>
                                      <p:tavLst>
                                        <p:tav tm="0">
                                          <p:val>
                                            <p:fltVal val="0"/>
                                          </p:val>
                                        </p:tav>
                                        <p:tav tm="100000">
                                          <p:val>
                                            <p:strVal val="#ppt_h"/>
                                          </p:val>
                                        </p:tav>
                                      </p:tavLst>
                                    </p:anim>
                                    <p:anim calcmode="lin" valueType="num">
                                      <p:cBhvr>
                                        <p:cTn id="219" dur="1000" fill="hold"/>
                                        <p:tgtEl>
                                          <p:spTgt spid="20"/>
                                        </p:tgtEl>
                                        <p:attrNameLst>
                                          <p:attrName>style.rotation</p:attrName>
                                        </p:attrNameLst>
                                      </p:cBhvr>
                                      <p:tavLst>
                                        <p:tav tm="0">
                                          <p:val>
                                            <p:fltVal val="90"/>
                                          </p:val>
                                        </p:tav>
                                        <p:tav tm="100000">
                                          <p:val>
                                            <p:fltVal val="0"/>
                                          </p:val>
                                        </p:tav>
                                      </p:tavLst>
                                    </p:anim>
                                    <p:animEffect transition="in" filter="fade">
                                      <p:cBhvr>
                                        <p:cTn id="220" dur="1000"/>
                                        <p:tgtEl>
                                          <p:spTgt spid="20"/>
                                        </p:tgtEl>
                                      </p:cBhvr>
                                    </p:animEffect>
                                  </p:childTnLst>
                                </p:cTn>
                              </p:par>
                            </p:childTnLst>
                          </p:cTn>
                        </p:par>
                        <p:par>
                          <p:cTn id="221" fill="hold">
                            <p:stCondLst>
                              <p:cond delay="31000"/>
                            </p:stCondLst>
                            <p:childTnLst>
                              <p:par>
                                <p:cTn id="222" presetID="31" presetClass="entr" presetSubtype="0" fill="hold" grpId="0" nodeType="afterEffect">
                                  <p:stCondLst>
                                    <p:cond delay="0"/>
                                  </p:stCondLst>
                                  <p:childTnLst>
                                    <p:set>
                                      <p:cBhvr>
                                        <p:cTn id="223" dur="1" fill="hold">
                                          <p:stCondLst>
                                            <p:cond delay="0"/>
                                          </p:stCondLst>
                                        </p:cTn>
                                        <p:tgtEl>
                                          <p:spTgt spid="17"/>
                                        </p:tgtEl>
                                        <p:attrNameLst>
                                          <p:attrName>style.visibility</p:attrName>
                                        </p:attrNameLst>
                                      </p:cBhvr>
                                      <p:to>
                                        <p:strVal val="visible"/>
                                      </p:to>
                                    </p:set>
                                    <p:anim calcmode="lin" valueType="num">
                                      <p:cBhvr>
                                        <p:cTn id="224" dur="1000" fill="hold"/>
                                        <p:tgtEl>
                                          <p:spTgt spid="17"/>
                                        </p:tgtEl>
                                        <p:attrNameLst>
                                          <p:attrName>ppt_w</p:attrName>
                                        </p:attrNameLst>
                                      </p:cBhvr>
                                      <p:tavLst>
                                        <p:tav tm="0">
                                          <p:val>
                                            <p:fltVal val="0"/>
                                          </p:val>
                                        </p:tav>
                                        <p:tav tm="100000">
                                          <p:val>
                                            <p:strVal val="#ppt_w"/>
                                          </p:val>
                                        </p:tav>
                                      </p:tavLst>
                                    </p:anim>
                                    <p:anim calcmode="lin" valueType="num">
                                      <p:cBhvr>
                                        <p:cTn id="225" dur="1000" fill="hold"/>
                                        <p:tgtEl>
                                          <p:spTgt spid="17"/>
                                        </p:tgtEl>
                                        <p:attrNameLst>
                                          <p:attrName>ppt_h</p:attrName>
                                        </p:attrNameLst>
                                      </p:cBhvr>
                                      <p:tavLst>
                                        <p:tav tm="0">
                                          <p:val>
                                            <p:fltVal val="0"/>
                                          </p:val>
                                        </p:tav>
                                        <p:tav tm="100000">
                                          <p:val>
                                            <p:strVal val="#ppt_h"/>
                                          </p:val>
                                        </p:tav>
                                      </p:tavLst>
                                    </p:anim>
                                    <p:anim calcmode="lin" valueType="num">
                                      <p:cBhvr>
                                        <p:cTn id="226" dur="1000" fill="hold"/>
                                        <p:tgtEl>
                                          <p:spTgt spid="17"/>
                                        </p:tgtEl>
                                        <p:attrNameLst>
                                          <p:attrName>style.rotation</p:attrName>
                                        </p:attrNameLst>
                                      </p:cBhvr>
                                      <p:tavLst>
                                        <p:tav tm="0">
                                          <p:val>
                                            <p:fltVal val="90"/>
                                          </p:val>
                                        </p:tav>
                                        <p:tav tm="100000">
                                          <p:val>
                                            <p:fltVal val="0"/>
                                          </p:val>
                                        </p:tav>
                                      </p:tavLst>
                                    </p:anim>
                                    <p:animEffect transition="in" filter="fade">
                                      <p:cBhvr>
                                        <p:cTn id="227" dur="1000"/>
                                        <p:tgtEl>
                                          <p:spTgt spid="17"/>
                                        </p:tgtEl>
                                      </p:cBhvr>
                                    </p:animEffect>
                                  </p:childTnLst>
                                </p:cTn>
                              </p:par>
                            </p:childTnLst>
                          </p:cTn>
                        </p:par>
                        <p:par>
                          <p:cTn id="228" fill="hold">
                            <p:stCondLst>
                              <p:cond delay="32000"/>
                            </p:stCondLst>
                            <p:childTnLst>
                              <p:par>
                                <p:cTn id="229" presetID="31" presetClass="entr" presetSubtype="0" fill="hold" grpId="0" nodeType="afterEffect">
                                  <p:stCondLst>
                                    <p:cond delay="0"/>
                                  </p:stCondLst>
                                  <p:childTnLst>
                                    <p:set>
                                      <p:cBhvr>
                                        <p:cTn id="230" dur="1" fill="hold">
                                          <p:stCondLst>
                                            <p:cond delay="0"/>
                                          </p:stCondLst>
                                        </p:cTn>
                                        <p:tgtEl>
                                          <p:spTgt spid="22"/>
                                        </p:tgtEl>
                                        <p:attrNameLst>
                                          <p:attrName>style.visibility</p:attrName>
                                        </p:attrNameLst>
                                      </p:cBhvr>
                                      <p:to>
                                        <p:strVal val="visible"/>
                                      </p:to>
                                    </p:set>
                                    <p:anim calcmode="lin" valueType="num">
                                      <p:cBhvr>
                                        <p:cTn id="231" dur="1000" fill="hold"/>
                                        <p:tgtEl>
                                          <p:spTgt spid="22"/>
                                        </p:tgtEl>
                                        <p:attrNameLst>
                                          <p:attrName>ppt_w</p:attrName>
                                        </p:attrNameLst>
                                      </p:cBhvr>
                                      <p:tavLst>
                                        <p:tav tm="0">
                                          <p:val>
                                            <p:fltVal val="0"/>
                                          </p:val>
                                        </p:tav>
                                        <p:tav tm="100000">
                                          <p:val>
                                            <p:strVal val="#ppt_w"/>
                                          </p:val>
                                        </p:tav>
                                      </p:tavLst>
                                    </p:anim>
                                    <p:anim calcmode="lin" valueType="num">
                                      <p:cBhvr>
                                        <p:cTn id="232" dur="1000" fill="hold"/>
                                        <p:tgtEl>
                                          <p:spTgt spid="22"/>
                                        </p:tgtEl>
                                        <p:attrNameLst>
                                          <p:attrName>ppt_h</p:attrName>
                                        </p:attrNameLst>
                                      </p:cBhvr>
                                      <p:tavLst>
                                        <p:tav tm="0">
                                          <p:val>
                                            <p:fltVal val="0"/>
                                          </p:val>
                                        </p:tav>
                                        <p:tav tm="100000">
                                          <p:val>
                                            <p:strVal val="#ppt_h"/>
                                          </p:val>
                                        </p:tav>
                                      </p:tavLst>
                                    </p:anim>
                                    <p:anim calcmode="lin" valueType="num">
                                      <p:cBhvr>
                                        <p:cTn id="233" dur="1000" fill="hold"/>
                                        <p:tgtEl>
                                          <p:spTgt spid="22"/>
                                        </p:tgtEl>
                                        <p:attrNameLst>
                                          <p:attrName>style.rotation</p:attrName>
                                        </p:attrNameLst>
                                      </p:cBhvr>
                                      <p:tavLst>
                                        <p:tav tm="0">
                                          <p:val>
                                            <p:fltVal val="90"/>
                                          </p:val>
                                        </p:tav>
                                        <p:tav tm="100000">
                                          <p:val>
                                            <p:fltVal val="0"/>
                                          </p:val>
                                        </p:tav>
                                      </p:tavLst>
                                    </p:anim>
                                    <p:animEffect transition="in" filter="fade">
                                      <p:cBhvr>
                                        <p:cTn id="23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Weather: What Is It?</a:t>
            </a:r>
          </a:p>
        </p:txBody>
      </p:sp>
      <p:sp>
        <p:nvSpPr>
          <p:cNvPr id="3" name="Content Placeholder 2"/>
          <p:cNvSpPr>
            <a:spLocks noGrp="1"/>
          </p:cNvSpPr>
          <p:nvPr>
            <p:ph idx="1"/>
          </p:nvPr>
        </p:nvSpPr>
        <p:spPr>
          <a:xfrm>
            <a:off x="457200" y="1600201"/>
            <a:ext cx="8229600" cy="3917032"/>
          </a:xfrm>
        </p:spPr>
        <p:txBody>
          <a:bodyPr/>
          <a:lstStyle/>
          <a:p>
            <a:pPr marL="0" indent="0" algn="ctr">
              <a:buNone/>
            </a:pPr>
            <a:r>
              <a:rPr lang="en-US" dirty="0"/>
              <a:t>“Weather is basically the way the atmosphere is behaving…in terms of temperature, humidity, precipitation, cloudiness</a:t>
            </a:r>
            <a:r>
              <a:rPr lang="is-IS" dirty="0"/>
              <a:t>…[and] </a:t>
            </a:r>
            <a:r>
              <a:rPr lang="en-US" dirty="0"/>
              <a:t>wind”</a:t>
            </a:r>
          </a:p>
          <a:p>
            <a:pPr>
              <a:buFont typeface="Wingdings 2" charset="0"/>
              <a:buNone/>
            </a:pPr>
            <a:r>
              <a:rPr lang="en-US" dirty="0"/>
              <a:t>						(NASA. 2015)</a:t>
            </a:r>
          </a:p>
          <a:p>
            <a:endParaRPr lang="en-US" dirty="0"/>
          </a:p>
          <a:p>
            <a:pPr marL="0" indent="0">
              <a:buNone/>
            </a:pPr>
            <a:endParaRPr lang="en-US" dirty="0"/>
          </a:p>
        </p:txBody>
      </p:sp>
      <p:pic>
        <p:nvPicPr>
          <p:cNvPr id="4" name="Picture 3" descr="nasaLogo-570x450.png">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03005" y="4021887"/>
            <a:ext cx="1937989" cy="1529989"/>
          </a:xfrm>
          <a:prstGeom prst="rect">
            <a:avLst/>
          </a:prstGeom>
        </p:spPr>
      </p:pic>
    </p:spTree>
    <p:extLst>
      <p:ext uri="{BB962C8B-B14F-4D97-AF65-F5344CB8AC3E}">
        <p14:creationId xmlns:p14="http://schemas.microsoft.com/office/powerpoint/2010/main" val="187174037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heckerboard(across)">
                                      <p:cBhvr>
                                        <p:cTn id="10" dur="500"/>
                                        <p:tgtEl>
                                          <p:spTgt spid="3">
                                            <p:txEl>
                                              <p:pRg st="1" end="1"/>
                                            </p:txEl>
                                          </p:spTgt>
                                        </p:tgtEl>
                                      </p:cBhvr>
                                    </p:animEffect>
                                  </p:childTnLst>
                                </p:cTn>
                              </p:par>
                            </p:childTnLst>
                          </p:cTn>
                        </p:par>
                        <p:par>
                          <p:cTn id="11" fill="hold">
                            <p:stCondLst>
                              <p:cond delay="500"/>
                            </p:stCondLst>
                            <p:childTnLst>
                              <p:par>
                                <p:cTn id="12" presetID="5" presetClass="entr" presetSubtype="1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checkerboard(across)">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Put Simply</a:t>
            </a:r>
            <a:r>
              <a:rPr lang="is-IS" dirty="0">
                <a:solidFill>
                  <a:srgbClr val="0084B4"/>
                </a:solidFill>
              </a:rPr>
              <a:t>…</a:t>
            </a:r>
            <a:endParaRPr lang="en-US" dirty="0"/>
          </a:p>
        </p:txBody>
      </p:sp>
      <p:grpSp>
        <p:nvGrpSpPr>
          <p:cNvPr id="4" name="Group 6"/>
          <p:cNvGrpSpPr>
            <a:grpSpLocks/>
          </p:cNvGrpSpPr>
          <p:nvPr/>
        </p:nvGrpSpPr>
        <p:grpSpPr bwMode="auto">
          <a:xfrm>
            <a:off x="3491880" y="2204864"/>
            <a:ext cx="2318643" cy="2304256"/>
            <a:chOff x="2880" y="1728"/>
            <a:chExt cx="2304" cy="2160"/>
          </a:xfrm>
        </p:grpSpPr>
        <p:sp>
          <p:nvSpPr>
            <p:cNvPr id="5" name="Arc 7"/>
            <p:cNvSpPr>
              <a:spLocks/>
            </p:cNvSpPr>
            <p:nvPr/>
          </p:nvSpPr>
          <p:spPr bwMode="auto">
            <a:xfrm>
              <a:off x="2880" y="1728"/>
              <a:ext cx="2304" cy="216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ln>
              <a:solidFill>
                <a:srgbClr val="008000"/>
              </a:solidFill>
              <a:headEnd/>
              <a:tailEnd/>
            </a:ln>
          </p:spPr>
          <p:style>
            <a:lnRef idx="2">
              <a:schemeClr val="accent3"/>
            </a:lnRef>
            <a:fillRef idx="1">
              <a:schemeClr val="lt1"/>
            </a:fillRef>
            <a:effectRef idx="0">
              <a:schemeClr val="accent3"/>
            </a:effectRef>
            <a:fontRef idx="minor">
              <a:schemeClr val="dk1"/>
            </a:fontRef>
          </p:style>
          <p:txBody>
            <a:bodyPr/>
            <a:lstStyle/>
            <a:p>
              <a:endParaRPr lang="en-US"/>
            </a:p>
          </p:txBody>
        </p:sp>
        <p:sp>
          <p:nvSpPr>
            <p:cNvPr id="6" name="Line 8"/>
            <p:cNvSpPr>
              <a:spLocks noChangeShapeType="1"/>
            </p:cNvSpPr>
            <p:nvPr/>
          </p:nvSpPr>
          <p:spPr bwMode="auto">
            <a:xfrm>
              <a:off x="2880" y="1728"/>
              <a:ext cx="0" cy="2160"/>
            </a:xfrm>
            <a:prstGeom prst="line">
              <a:avLst/>
            </a:prstGeom>
            <a:ln>
              <a:solidFill>
                <a:srgbClr val="008000"/>
              </a:solidFill>
              <a:headEnd/>
              <a:tailEnd/>
            </a:ln>
          </p:spPr>
          <p:style>
            <a:lnRef idx="2">
              <a:schemeClr val="accent3"/>
            </a:lnRef>
            <a:fillRef idx="1">
              <a:schemeClr val="lt1"/>
            </a:fillRef>
            <a:effectRef idx="0">
              <a:schemeClr val="accent3"/>
            </a:effectRef>
            <a:fontRef idx="minor">
              <a:schemeClr val="dk1"/>
            </a:fontRef>
          </p:style>
          <p:txBody>
            <a:bodyPr/>
            <a:lstStyle/>
            <a:p>
              <a:endParaRPr lang="en-US"/>
            </a:p>
          </p:txBody>
        </p:sp>
        <p:sp>
          <p:nvSpPr>
            <p:cNvPr id="7" name="Line 9"/>
            <p:cNvSpPr>
              <a:spLocks noChangeShapeType="1"/>
            </p:cNvSpPr>
            <p:nvPr/>
          </p:nvSpPr>
          <p:spPr bwMode="auto">
            <a:xfrm rot="-5400000">
              <a:off x="4032" y="2736"/>
              <a:ext cx="0" cy="2304"/>
            </a:xfrm>
            <a:prstGeom prst="line">
              <a:avLst/>
            </a:prstGeom>
            <a:ln>
              <a:solidFill>
                <a:srgbClr val="008000"/>
              </a:solidFill>
              <a:headEnd/>
              <a:tailEnd/>
            </a:ln>
          </p:spPr>
          <p:style>
            <a:lnRef idx="2">
              <a:schemeClr val="accent3"/>
            </a:lnRef>
            <a:fillRef idx="1">
              <a:schemeClr val="lt1"/>
            </a:fillRef>
            <a:effectRef idx="0">
              <a:schemeClr val="accent3"/>
            </a:effectRef>
            <a:fontRef idx="minor">
              <a:schemeClr val="dk1"/>
            </a:fontRef>
          </p:style>
          <p:txBody>
            <a:bodyPr/>
            <a:lstStyle/>
            <a:p>
              <a:endParaRPr lang="en-US"/>
            </a:p>
          </p:txBody>
        </p:sp>
      </p:grpSp>
      <p:sp>
        <p:nvSpPr>
          <p:cNvPr id="8" name="Arc 10"/>
          <p:cNvSpPr>
            <a:spLocks/>
          </p:cNvSpPr>
          <p:nvPr/>
        </p:nvSpPr>
        <p:spPr bwMode="auto">
          <a:xfrm>
            <a:off x="3491880" y="2060848"/>
            <a:ext cx="2590800" cy="2741613"/>
          </a:xfrm>
          <a:custGeom>
            <a:avLst/>
            <a:gdLst>
              <a:gd name="G0" fmla="+- 0 0 0"/>
              <a:gd name="G1" fmla="+- 21600 0 0"/>
              <a:gd name="G2" fmla="+- 21600 0 0"/>
              <a:gd name="T0" fmla="*/ 0 w 21412"/>
              <a:gd name="T1" fmla="*/ 0 h 21600"/>
              <a:gd name="T2" fmla="*/ 21412 w 21412"/>
              <a:gd name="T3" fmla="*/ 18760 h 21600"/>
              <a:gd name="T4" fmla="*/ 0 w 21412"/>
              <a:gd name="T5" fmla="*/ 21600 h 21600"/>
            </a:gdLst>
            <a:ahLst/>
            <a:cxnLst>
              <a:cxn ang="0">
                <a:pos x="T0" y="T1"/>
              </a:cxn>
              <a:cxn ang="0">
                <a:pos x="T2" y="T3"/>
              </a:cxn>
              <a:cxn ang="0">
                <a:pos x="T4" y="T5"/>
              </a:cxn>
            </a:cxnLst>
            <a:rect l="0" t="0" r="r" b="b"/>
            <a:pathLst>
              <a:path w="21412" h="21600" fill="none" extrusionOk="0">
                <a:moveTo>
                  <a:pt x="0" y="-1"/>
                </a:moveTo>
                <a:cubicBezTo>
                  <a:pt x="10831" y="-1"/>
                  <a:pt x="19988" y="8022"/>
                  <a:pt x="21412" y="18759"/>
                </a:cubicBezTo>
              </a:path>
              <a:path w="21412" h="21600" stroke="0" extrusionOk="0">
                <a:moveTo>
                  <a:pt x="0" y="-1"/>
                </a:moveTo>
                <a:cubicBezTo>
                  <a:pt x="10831" y="-1"/>
                  <a:pt x="19988" y="8022"/>
                  <a:pt x="21412" y="18759"/>
                </a:cubicBezTo>
                <a:lnTo>
                  <a:pt x="0" y="21600"/>
                </a:lnTo>
                <a:close/>
              </a:path>
            </a:pathLst>
          </a:custGeom>
          <a:noFill/>
          <a:ln w="28575">
            <a:solidFill>
              <a:srgbClr val="66CCFF"/>
            </a:solidFill>
            <a:round/>
            <a:headEnd/>
            <a:tailEnd type="triangle" w="med" len="me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 name="Arc 11"/>
          <p:cNvSpPr>
            <a:spLocks/>
          </p:cNvSpPr>
          <p:nvPr/>
        </p:nvSpPr>
        <p:spPr bwMode="auto">
          <a:xfrm>
            <a:off x="3635896" y="1412776"/>
            <a:ext cx="3179762" cy="2896171"/>
          </a:xfrm>
          <a:custGeom>
            <a:avLst/>
            <a:gdLst>
              <a:gd name="G0" fmla="+- 3443 0 0"/>
              <a:gd name="G1" fmla="+- 21600 0 0"/>
              <a:gd name="G2" fmla="+- 21600 0 0"/>
              <a:gd name="T0" fmla="*/ 0 w 25043"/>
              <a:gd name="T1" fmla="*/ 276 h 21600"/>
              <a:gd name="T2" fmla="*/ 25043 w 25043"/>
              <a:gd name="T3" fmla="*/ 21600 h 21600"/>
              <a:gd name="T4" fmla="*/ 3443 w 25043"/>
              <a:gd name="T5" fmla="*/ 21600 h 21600"/>
            </a:gdLst>
            <a:ahLst/>
            <a:cxnLst>
              <a:cxn ang="0">
                <a:pos x="T0" y="T1"/>
              </a:cxn>
              <a:cxn ang="0">
                <a:pos x="T2" y="T3"/>
              </a:cxn>
              <a:cxn ang="0">
                <a:pos x="T4" y="T5"/>
              </a:cxn>
            </a:cxnLst>
            <a:rect l="0" t="0" r="r" b="b"/>
            <a:pathLst>
              <a:path w="25043" h="21600" fill="none" extrusionOk="0">
                <a:moveTo>
                  <a:pt x="0" y="276"/>
                </a:moveTo>
                <a:cubicBezTo>
                  <a:pt x="1138" y="92"/>
                  <a:pt x="2289" y="-1"/>
                  <a:pt x="3443" y="-1"/>
                </a:cubicBezTo>
                <a:cubicBezTo>
                  <a:pt x="15372" y="-1"/>
                  <a:pt x="25043" y="9670"/>
                  <a:pt x="25043" y="21600"/>
                </a:cubicBezTo>
              </a:path>
              <a:path w="25043" h="21600" stroke="0" extrusionOk="0">
                <a:moveTo>
                  <a:pt x="0" y="276"/>
                </a:moveTo>
                <a:cubicBezTo>
                  <a:pt x="1138" y="92"/>
                  <a:pt x="2289" y="-1"/>
                  <a:pt x="3443" y="-1"/>
                </a:cubicBezTo>
                <a:cubicBezTo>
                  <a:pt x="15372" y="-1"/>
                  <a:pt x="25043" y="9670"/>
                  <a:pt x="25043" y="21600"/>
                </a:cubicBezTo>
                <a:lnTo>
                  <a:pt x="3443" y="21600"/>
                </a:lnTo>
                <a:close/>
              </a:path>
            </a:pathLst>
          </a:custGeom>
          <a:noFill/>
          <a:ln w="28575">
            <a:solidFill>
              <a:srgbClr val="FF0000"/>
            </a:solidFill>
            <a:round/>
            <a:headEnd type="triangle" w="med" len="me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0" name="Arc 12"/>
          <p:cNvSpPr>
            <a:spLocks/>
          </p:cNvSpPr>
          <p:nvPr/>
        </p:nvSpPr>
        <p:spPr bwMode="auto">
          <a:xfrm rot="20363418" flipH="1" flipV="1">
            <a:off x="6114978" y="4335438"/>
            <a:ext cx="704850" cy="303213"/>
          </a:xfrm>
          <a:custGeom>
            <a:avLst/>
            <a:gdLst>
              <a:gd name="G0" fmla="+- 18317 0 0"/>
              <a:gd name="G1" fmla="+- 21600 0 0"/>
              <a:gd name="G2" fmla="+- 21600 0 0"/>
              <a:gd name="T0" fmla="*/ 0 w 39917"/>
              <a:gd name="T1" fmla="*/ 10152 h 28654"/>
              <a:gd name="T2" fmla="*/ 38733 w 39917"/>
              <a:gd name="T3" fmla="*/ 28654 h 28654"/>
              <a:gd name="T4" fmla="*/ 18317 w 39917"/>
              <a:gd name="T5" fmla="*/ 21600 h 28654"/>
            </a:gdLst>
            <a:ahLst/>
            <a:cxnLst>
              <a:cxn ang="0">
                <a:pos x="T0" y="T1"/>
              </a:cxn>
              <a:cxn ang="0">
                <a:pos x="T2" y="T3"/>
              </a:cxn>
              <a:cxn ang="0">
                <a:pos x="T4" y="T5"/>
              </a:cxn>
            </a:cxnLst>
            <a:rect l="0" t="0" r="r" b="b"/>
            <a:pathLst>
              <a:path w="39917" h="28654" fill="none" extrusionOk="0">
                <a:moveTo>
                  <a:pt x="0" y="10152"/>
                </a:moveTo>
                <a:cubicBezTo>
                  <a:pt x="3947" y="3836"/>
                  <a:pt x="10869" y="-1"/>
                  <a:pt x="18317" y="-1"/>
                </a:cubicBezTo>
                <a:cubicBezTo>
                  <a:pt x="30246" y="0"/>
                  <a:pt x="39917" y="9670"/>
                  <a:pt x="39917" y="21600"/>
                </a:cubicBezTo>
                <a:cubicBezTo>
                  <a:pt x="39917" y="24000"/>
                  <a:pt x="39516" y="26384"/>
                  <a:pt x="38732" y="28653"/>
                </a:cubicBezTo>
              </a:path>
              <a:path w="39917" h="28654" stroke="0" extrusionOk="0">
                <a:moveTo>
                  <a:pt x="0" y="10152"/>
                </a:moveTo>
                <a:cubicBezTo>
                  <a:pt x="3947" y="3836"/>
                  <a:pt x="10869" y="-1"/>
                  <a:pt x="18317" y="-1"/>
                </a:cubicBezTo>
                <a:cubicBezTo>
                  <a:pt x="30246" y="0"/>
                  <a:pt x="39917" y="9670"/>
                  <a:pt x="39917" y="21600"/>
                </a:cubicBezTo>
                <a:cubicBezTo>
                  <a:pt x="39917" y="24000"/>
                  <a:pt x="39516" y="26384"/>
                  <a:pt x="38732" y="28653"/>
                </a:cubicBezTo>
                <a:lnTo>
                  <a:pt x="18317" y="21600"/>
                </a:lnTo>
                <a:close/>
              </a:path>
            </a:pathLst>
          </a:custGeom>
          <a:noFill/>
          <a:ln w="28575">
            <a:solidFill>
              <a:srgbClr val="FF0000"/>
            </a:solidFill>
            <a:round/>
            <a:headEnd type="triangle" w="med" len="me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rot="10800000" wrap="none" anchor="ctr"/>
          <a:lstStyle/>
          <a:p>
            <a:pPr algn="ctr" eaLnBrk="0" hangingPunct="0"/>
            <a:endParaRPr lang="en-GB" sz="2400">
              <a:solidFill>
                <a:srgbClr val="FFFFCC"/>
              </a:solidFill>
              <a:latin typeface="Times New Roman" charset="0"/>
            </a:endParaRPr>
          </a:p>
        </p:txBody>
      </p:sp>
      <p:sp>
        <p:nvSpPr>
          <p:cNvPr id="11" name="Arc 13"/>
          <p:cNvSpPr>
            <a:spLocks/>
          </p:cNvSpPr>
          <p:nvPr/>
        </p:nvSpPr>
        <p:spPr bwMode="auto">
          <a:xfrm rot="1652977" flipH="1" flipV="1">
            <a:off x="3173339" y="1425739"/>
            <a:ext cx="421058" cy="594047"/>
          </a:xfrm>
          <a:custGeom>
            <a:avLst/>
            <a:gdLst>
              <a:gd name="G0" fmla="+- 14019 0 0"/>
              <a:gd name="G1" fmla="+- 21600 0 0"/>
              <a:gd name="G2" fmla="+- 21600 0 0"/>
              <a:gd name="T0" fmla="*/ 0 w 35619"/>
              <a:gd name="T1" fmla="*/ 5168 h 43022"/>
              <a:gd name="T2" fmla="*/ 16783 w 35619"/>
              <a:gd name="T3" fmla="*/ 43022 h 43022"/>
              <a:gd name="T4" fmla="*/ 14019 w 35619"/>
              <a:gd name="T5" fmla="*/ 21600 h 43022"/>
            </a:gdLst>
            <a:ahLst/>
            <a:cxnLst>
              <a:cxn ang="0">
                <a:pos x="T0" y="T1"/>
              </a:cxn>
              <a:cxn ang="0">
                <a:pos x="T2" y="T3"/>
              </a:cxn>
              <a:cxn ang="0">
                <a:pos x="T4" y="T5"/>
              </a:cxn>
            </a:cxnLst>
            <a:rect l="0" t="0" r="r" b="b"/>
            <a:pathLst>
              <a:path w="35619" h="43022" fill="none" extrusionOk="0">
                <a:moveTo>
                  <a:pt x="-1" y="5167"/>
                </a:moveTo>
                <a:cubicBezTo>
                  <a:pt x="3909" y="1832"/>
                  <a:pt x="8879" y="-1"/>
                  <a:pt x="14019" y="-1"/>
                </a:cubicBezTo>
                <a:cubicBezTo>
                  <a:pt x="25948" y="0"/>
                  <a:pt x="35619" y="9670"/>
                  <a:pt x="35619" y="21600"/>
                </a:cubicBezTo>
                <a:cubicBezTo>
                  <a:pt x="35619" y="32460"/>
                  <a:pt x="27554" y="41632"/>
                  <a:pt x="16783" y="43022"/>
                </a:cubicBezTo>
              </a:path>
              <a:path w="35619" h="43022" stroke="0" extrusionOk="0">
                <a:moveTo>
                  <a:pt x="-1" y="5167"/>
                </a:moveTo>
                <a:cubicBezTo>
                  <a:pt x="3909" y="1832"/>
                  <a:pt x="8879" y="-1"/>
                  <a:pt x="14019" y="-1"/>
                </a:cubicBezTo>
                <a:cubicBezTo>
                  <a:pt x="25948" y="0"/>
                  <a:pt x="35619" y="9670"/>
                  <a:pt x="35619" y="21600"/>
                </a:cubicBezTo>
                <a:cubicBezTo>
                  <a:pt x="35619" y="32460"/>
                  <a:pt x="27554" y="41632"/>
                  <a:pt x="16783" y="43022"/>
                </a:cubicBezTo>
                <a:lnTo>
                  <a:pt x="14019" y="21600"/>
                </a:lnTo>
                <a:close/>
              </a:path>
            </a:pathLst>
          </a:custGeom>
          <a:noFill/>
          <a:ln w="28575">
            <a:solidFill>
              <a:srgbClr val="66CCFF"/>
            </a:solidFill>
            <a:round/>
            <a:headEnd type="triangle" w="med" len="me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2" name="Text Box 14"/>
          <p:cNvSpPr txBox="1">
            <a:spLocks noChangeArrowheads="1"/>
          </p:cNvSpPr>
          <p:nvPr/>
        </p:nvSpPr>
        <p:spPr bwMode="auto">
          <a:xfrm>
            <a:off x="2051720" y="2276872"/>
            <a:ext cx="1343224" cy="369332"/>
          </a:xfrm>
          <a:prstGeom prst="rect">
            <a:avLst/>
          </a:prstGeom>
          <a:noFill/>
          <a:ln>
            <a:noFill/>
          </a:ln>
          <a:effectLst>
            <a:outerShdw blurRad="63500" dist="38099" dir="2700000" algn="ctr" rotWithShape="0">
              <a:schemeClr val="tx2">
                <a:alpha val="74998"/>
              </a:schemeClr>
            </a:outerShdw>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txBody>
          <a:bodyPr wrap="none">
            <a:spAutoFit/>
          </a:bodyPr>
          <a:lstStyle/>
          <a:p>
            <a:pPr eaLnBrk="0" hangingPunct="0"/>
            <a:r>
              <a:rPr lang="en-US" dirty="0">
                <a:solidFill>
                  <a:srgbClr val="0084B4"/>
                </a:solidFill>
                <a:latin typeface="Comic Sans MS" charset="0"/>
              </a:rPr>
              <a:t>North Pole</a:t>
            </a:r>
          </a:p>
        </p:txBody>
      </p:sp>
      <p:sp>
        <p:nvSpPr>
          <p:cNvPr id="13" name="Text Box 15"/>
          <p:cNvSpPr txBox="1">
            <a:spLocks noChangeArrowheads="1"/>
          </p:cNvSpPr>
          <p:nvPr/>
        </p:nvSpPr>
        <p:spPr bwMode="auto">
          <a:xfrm>
            <a:off x="4860032" y="4725144"/>
            <a:ext cx="1020763" cy="366713"/>
          </a:xfrm>
          <a:prstGeom prst="rect">
            <a:avLst/>
          </a:prstGeom>
          <a:noFill/>
          <a:ln>
            <a:noFill/>
          </a:ln>
          <a:effectLst>
            <a:outerShdw blurRad="63500" dist="38099" dir="2700000" algn="ctr" rotWithShape="0">
              <a:schemeClr val="tx2">
                <a:alpha val="74998"/>
              </a:schemeClr>
            </a:outerShdw>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txBody>
          <a:bodyPr wrap="none">
            <a:spAutoFit/>
          </a:bodyPr>
          <a:lstStyle/>
          <a:p>
            <a:pPr eaLnBrk="0" hangingPunct="0"/>
            <a:r>
              <a:rPr lang="en-US" dirty="0">
                <a:solidFill>
                  <a:srgbClr val="0084B4"/>
                </a:solidFill>
                <a:latin typeface="Comic Sans MS" charset="0"/>
              </a:rPr>
              <a:t>Equator</a:t>
            </a:r>
          </a:p>
        </p:txBody>
      </p:sp>
      <p:sp>
        <p:nvSpPr>
          <p:cNvPr id="15" name="Text Box 18"/>
          <p:cNvSpPr txBox="1">
            <a:spLocks noChangeArrowheads="1"/>
          </p:cNvSpPr>
          <p:nvPr/>
        </p:nvSpPr>
        <p:spPr bwMode="auto">
          <a:xfrm>
            <a:off x="6156176" y="4725144"/>
            <a:ext cx="1657350" cy="3667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Warm air rises</a:t>
            </a:r>
            <a:endParaRPr lang="en-US" dirty="0"/>
          </a:p>
        </p:txBody>
      </p:sp>
      <p:sp>
        <p:nvSpPr>
          <p:cNvPr id="16" name="Text Box 19"/>
          <p:cNvSpPr txBox="1">
            <a:spLocks noChangeArrowheads="1"/>
          </p:cNvSpPr>
          <p:nvPr/>
        </p:nvSpPr>
        <p:spPr bwMode="auto">
          <a:xfrm>
            <a:off x="1691680" y="1484784"/>
            <a:ext cx="1441450" cy="3667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Cold air falls</a:t>
            </a:r>
            <a:endParaRPr lang="en-US" dirty="0"/>
          </a:p>
        </p:txBody>
      </p:sp>
      <p:sp>
        <p:nvSpPr>
          <p:cNvPr id="17" name="Rectangle 16"/>
          <p:cNvSpPr/>
          <p:nvPr/>
        </p:nvSpPr>
        <p:spPr>
          <a:xfrm>
            <a:off x="3851920" y="3356992"/>
            <a:ext cx="799956" cy="369332"/>
          </a:xfrm>
          <a:prstGeom prst="rect">
            <a:avLst/>
          </a:prstGeom>
        </p:spPr>
        <p:txBody>
          <a:bodyPr wrap="none">
            <a:spAutoFit/>
          </a:bodyPr>
          <a:lstStyle/>
          <a:p>
            <a:pPr eaLnBrk="0" hangingPunct="0"/>
            <a:r>
              <a:rPr lang="en-US" dirty="0">
                <a:solidFill>
                  <a:srgbClr val="0084B4"/>
                </a:solidFill>
                <a:latin typeface="Comic Sans MS" charset="0"/>
              </a:rPr>
              <a:t>Earth</a:t>
            </a:r>
          </a:p>
        </p:txBody>
      </p:sp>
      <p:sp>
        <p:nvSpPr>
          <p:cNvPr id="3" name="TextBox 2"/>
          <p:cNvSpPr txBox="1"/>
          <p:nvPr/>
        </p:nvSpPr>
        <p:spPr>
          <a:xfrm>
            <a:off x="7452320" y="3140968"/>
            <a:ext cx="1267464" cy="1484698"/>
          </a:xfrm>
          <a:prstGeom prst="ellipse">
            <a:avLst/>
          </a:prstGeom>
          <a:solidFill>
            <a:schemeClr val="accent2"/>
          </a:solidFill>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en-US" dirty="0"/>
          </a:p>
        </p:txBody>
      </p:sp>
      <p:sp>
        <p:nvSpPr>
          <p:cNvPr id="14" name="Rectangle 13"/>
          <p:cNvSpPr/>
          <p:nvPr/>
        </p:nvSpPr>
        <p:spPr>
          <a:xfrm>
            <a:off x="7812360" y="3717032"/>
            <a:ext cx="585579" cy="369332"/>
          </a:xfrm>
          <a:prstGeom prst="rect">
            <a:avLst/>
          </a:prstGeom>
        </p:spPr>
        <p:txBody>
          <a:bodyPr wrap="none">
            <a:spAutoFit/>
          </a:bodyPr>
          <a:lstStyle/>
          <a:p>
            <a:pPr eaLnBrk="0" hangingPunct="0"/>
            <a:r>
              <a:rPr lang="en-US" dirty="0">
                <a:solidFill>
                  <a:srgbClr val="0084B4"/>
                </a:solidFill>
                <a:latin typeface="Comic Sans MS" charset="0"/>
              </a:rPr>
              <a:t>Sun</a:t>
            </a:r>
          </a:p>
        </p:txBody>
      </p:sp>
    </p:spTree>
    <p:extLst>
      <p:ext uri="{BB962C8B-B14F-4D97-AF65-F5344CB8AC3E}">
        <p14:creationId xmlns:p14="http://schemas.microsoft.com/office/powerpoint/2010/main" val="383508104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7">
                                            <p:txEl>
                                              <p:pRg st="0" end="0"/>
                                            </p:txEl>
                                          </p:spTgt>
                                        </p:tgtEl>
                                        <p:attrNameLst>
                                          <p:attrName>style.visibility</p:attrName>
                                        </p:attrNameLst>
                                      </p:cBhvr>
                                      <p:to>
                                        <p:strVal val="visible"/>
                                      </p:to>
                                    </p:set>
                                    <p:animEffect transition="in" filter="fade">
                                      <p:cBhvr>
                                        <p:cTn id="12" dur="1000"/>
                                        <p:tgtEl>
                                          <p:spTgt spid="17">
                                            <p:txEl>
                                              <p:pRg st="0" end="0"/>
                                            </p:txEl>
                                          </p:spTgt>
                                        </p:tgtEl>
                                      </p:cBhvr>
                                    </p:animEffect>
                                    <p:anim calcmode="lin" valueType="num">
                                      <p:cBhvr>
                                        <p:cTn id="13"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fade">
                                      <p:cBhvr>
                                        <p:cTn id="33" dur="1000"/>
                                        <p:tgtEl>
                                          <p:spTgt spid="3"/>
                                        </p:tgtEl>
                                      </p:cBhvr>
                                    </p:animEffect>
                                    <p:anim calcmode="lin" valueType="num">
                                      <p:cBhvr>
                                        <p:cTn id="34" dur="1000" fill="hold"/>
                                        <p:tgtEl>
                                          <p:spTgt spid="3"/>
                                        </p:tgtEl>
                                        <p:attrNameLst>
                                          <p:attrName>ppt_x</p:attrName>
                                        </p:attrNameLst>
                                      </p:cBhvr>
                                      <p:tavLst>
                                        <p:tav tm="0">
                                          <p:val>
                                            <p:strVal val="#ppt_x"/>
                                          </p:val>
                                        </p:tav>
                                        <p:tav tm="100000">
                                          <p:val>
                                            <p:strVal val="#ppt_x"/>
                                          </p:val>
                                        </p:tav>
                                      </p:tavLst>
                                    </p:anim>
                                    <p:anim calcmode="lin" valueType="num">
                                      <p:cBhvr>
                                        <p:cTn id="35" dur="1000" fill="hold"/>
                                        <p:tgtEl>
                                          <p:spTgt spid="3"/>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14">
                                            <p:txEl>
                                              <p:pRg st="0" end="0"/>
                                            </p:txEl>
                                          </p:spTgt>
                                        </p:tgtEl>
                                        <p:attrNameLst>
                                          <p:attrName>style.visibility</p:attrName>
                                        </p:attrNameLst>
                                      </p:cBhvr>
                                      <p:to>
                                        <p:strVal val="visible"/>
                                      </p:to>
                                    </p:set>
                                    <p:animEffect transition="in" filter="fade">
                                      <p:cBhvr>
                                        <p:cTn id="38" dur="1000"/>
                                        <p:tgtEl>
                                          <p:spTgt spid="14">
                                            <p:txEl>
                                              <p:pRg st="0" end="0"/>
                                            </p:txEl>
                                          </p:spTgt>
                                        </p:tgtEl>
                                      </p:cBhvr>
                                    </p:animEffect>
                                    <p:anim calcmode="lin" valueType="num">
                                      <p:cBhvr>
                                        <p:cTn id="39"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fade">
                                      <p:cBhvr>
                                        <p:cTn id="45" dur="1000"/>
                                        <p:tgtEl>
                                          <p:spTgt spid="10"/>
                                        </p:tgtEl>
                                      </p:cBhvr>
                                    </p:animEffect>
                                    <p:anim calcmode="lin" valueType="num">
                                      <p:cBhvr>
                                        <p:cTn id="46" dur="1000" fill="hold"/>
                                        <p:tgtEl>
                                          <p:spTgt spid="10"/>
                                        </p:tgtEl>
                                        <p:attrNameLst>
                                          <p:attrName>ppt_x</p:attrName>
                                        </p:attrNameLst>
                                      </p:cBhvr>
                                      <p:tavLst>
                                        <p:tav tm="0">
                                          <p:val>
                                            <p:strVal val="#ppt_x"/>
                                          </p:val>
                                        </p:tav>
                                        <p:tav tm="100000">
                                          <p:val>
                                            <p:strVal val="#ppt_x"/>
                                          </p:val>
                                        </p:tav>
                                      </p:tavLst>
                                    </p:anim>
                                    <p:anim calcmode="lin" valueType="num">
                                      <p:cBhvr>
                                        <p:cTn id="47" dur="1000" fill="hold"/>
                                        <p:tgtEl>
                                          <p:spTgt spid="10"/>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fade">
                                      <p:cBhvr>
                                        <p:cTn id="50" dur="1000"/>
                                        <p:tgtEl>
                                          <p:spTgt spid="15"/>
                                        </p:tgtEl>
                                      </p:cBhvr>
                                    </p:animEffect>
                                    <p:anim calcmode="lin" valueType="num">
                                      <p:cBhvr>
                                        <p:cTn id="51" dur="1000" fill="hold"/>
                                        <p:tgtEl>
                                          <p:spTgt spid="15"/>
                                        </p:tgtEl>
                                        <p:attrNameLst>
                                          <p:attrName>ppt_x</p:attrName>
                                        </p:attrNameLst>
                                      </p:cBhvr>
                                      <p:tavLst>
                                        <p:tav tm="0">
                                          <p:val>
                                            <p:strVal val="#ppt_x"/>
                                          </p:val>
                                        </p:tav>
                                        <p:tav tm="100000">
                                          <p:val>
                                            <p:strVal val="#ppt_x"/>
                                          </p:val>
                                        </p:tav>
                                      </p:tavLst>
                                    </p:anim>
                                    <p:anim calcmode="lin" valueType="num">
                                      <p:cBhvr>
                                        <p:cTn id="52" dur="1000" fill="hold"/>
                                        <p:tgtEl>
                                          <p:spTgt spid="15"/>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fade">
                                      <p:cBhvr>
                                        <p:cTn id="55" dur="1000"/>
                                        <p:tgtEl>
                                          <p:spTgt spid="9"/>
                                        </p:tgtEl>
                                      </p:cBhvr>
                                    </p:animEffect>
                                    <p:anim calcmode="lin" valueType="num">
                                      <p:cBhvr>
                                        <p:cTn id="56" dur="1000" fill="hold"/>
                                        <p:tgtEl>
                                          <p:spTgt spid="9"/>
                                        </p:tgtEl>
                                        <p:attrNameLst>
                                          <p:attrName>ppt_x</p:attrName>
                                        </p:attrNameLst>
                                      </p:cBhvr>
                                      <p:tavLst>
                                        <p:tav tm="0">
                                          <p:val>
                                            <p:strVal val="#ppt_x"/>
                                          </p:val>
                                        </p:tav>
                                        <p:tav tm="100000">
                                          <p:val>
                                            <p:strVal val="#ppt_x"/>
                                          </p:val>
                                        </p:tav>
                                      </p:tavLst>
                                    </p:anim>
                                    <p:anim calcmode="lin" valueType="num">
                                      <p:cBhvr>
                                        <p:cTn id="5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11"/>
                                        </p:tgtEl>
                                        <p:attrNameLst>
                                          <p:attrName>style.visibility</p:attrName>
                                        </p:attrNameLst>
                                      </p:cBhvr>
                                      <p:to>
                                        <p:strVal val="visible"/>
                                      </p:to>
                                    </p:set>
                                    <p:animEffect transition="in" filter="fade">
                                      <p:cBhvr>
                                        <p:cTn id="62" dur="1000"/>
                                        <p:tgtEl>
                                          <p:spTgt spid="11"/>
                                        </p:tgtEl>
                                      </p:cBhvr>
                                    </p:animEffect>
                                    <p:anim calcmode="lin" valueType="num">
                                      <p:cBhvr>
                                        <p:cTn id="63" dur="1000" fill="hold"/>
                                        <p:tgtEl>
                                          <p:spTgt spid="11"/>
                                        </p:tgtEl>
                                        <p:attrNameLst>
                                          <p:attrName>ppt_x</p:attrName>
                                        </p:attrNameLst>
                                      </p:cBhvr>
                                      <p:tavLst>
                                        <p:tav tm="0">
                                          <p:val>
                                            <p:strVal val="#ppt_x"/>
                                          </p:val>
                                        </p:tav>
                                        <p:tav tm="100000">
                                          <p:val>
                                            <p:strVal val="#ppt_x"/>
                                          </p:val>
                                        </p:tav>
                                      </p:tavLst>
                                    </p:anim>
                                    <p:anim calcmode="lin" valueType="num">
                                      <p:cBhvr>
                                        <p:cTn id="64" dur="1000" fill="hold"/>
                                        <p:tgtEl>
                                          <p:spTgt spid="11"/>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16"/>
                                        </p:tgtEl>
                                        <p:attrNameLst>
                                          <p:attrName>style.visibility</p:attrName>
                                        </p:attrNameLst>
                                      </p:cBhvr>
                                      <p:to>
                                        <p:strVal val="visible"/>
                                      </p:to>
                                    </p:set>
                                    <p:animEffect transition="in" filter="fade">
                                      <p:cBhvr>
                                        <p:cTn id="67" dur="1000"/>
                                        <p:tgtEl>
                                          <p:spTgt spid="16"/>
                                        </p:tgtEl>
                                      </p:cBhvr>
                                    </p:animEffect>
                                    <p:anim calcmode="lin" valueType="num">
                                      <p:cBhvr>
                                        <p:cTn id="68" dur="1000" fill="hold"/>
                                        <p:tgtEl>
                                          <p:spTgt spid="16"/>
                                        </p:tgtEl>
                                        <p:attrNameLst>
                                          <p:attrName>ppt_x</p:attrName>
                                        </p:attrNameLst>
                                      </p:cBhvr>
                                      <p:tavLst>
                                        <p:tav tm="0">
                                          <p:val>
                                            <p:strVal val="#ppt_x"/>
                                          </p:val>
                                        </p:tav>
                                        <p:tav tm="100000">
                                          <p:val>
                                            <p:strVal val="#ppt_x"/>
                                          </p:val>
                                        </p:tav>
                                      </p:tavLst>
                                    </p:anim>
                                    <p:anim calcmode="lin" valueType="num">
                                      <p:cBhvr>
                                        <p:cTn id="69" dur="1000" fill="hold"/>
                                        <p:tgtEl>
                                          <p:spTgt spid="16"/>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8"/>
                                        </p:tgtEl>
                                        <p:attrNameLst>
                                          <p:attrName>style.visibility</p:attrName>
                                        </p:attrNameLst>
                                      </p:cBhvr>
                                      <p:to>
                                        <p:strVal val="visible"/>
                                      </p:to>
                                    </p:set>
                                    <p:animEffect transition="in" filter="fade">
                                      <p:cBhvr>
                                        <p:cTn id="72" dur="1000"/>
                                        <p:tgtEl>
                                          <p:spTgt spid="8"/>
                                        </p:tgtEl>
                                      </p:cBhvr>
                                    </p:animEffect>
                                    <p:anim calcmode="lin" valueType="num">
                                      <p:cBhvr>
                                        <p:cTn id="73" dur="1000" fill="hold"/>
                                        <p:tgtEl>
                                          <p:spTgt spid="8"/>
                                        </p:tgtEl>
                                        <p:attrNameLst>
                                          <p:attrName>ppt_x</p:attrName>
                                        </p:attrNameLst>
                                      </p:cBhvr>
                                      <p:tavLst>
                                        <p:tav tm="0">
                                          <p:val>
                                            <p:strVal val="#ppt_x"/>
                                          </p:val>
                                        </p:tav>
                                        <p:tav tm="100000">
                                          <p:val>
                                            <p:strVal val="#ppt_x"/>
                                          </p:val>
                                        </p:tav>
                                      </p:tavLst>
                                    </p:anim>
                                    <p:anim calcmode="lin" valueType="num">
                                      <p:cBhvr>
                                        <p:cTn id="7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p:bldP spid="13" grpId="0"/>
      <p:bldP spid="15" grpId="0"/>
      <p:bldP spid="16" grpId="0"/>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Air Masses</a:t>
            </a:r>
          </a:p>
        </p:txBody>
      </p:sp>
      <p:sp>
        <p:nvSpPr>
          <p:cNvPr id="3" name="Content Placeholder 2"/>
          <p:cNvSpPr>
            <a:spLocks noGrp="1"/>
          </p:cNvSpPr>
          <p:nvPr>
            <p:ph idx="1"/>
          </p:nvPr>
        </p:nvSpPr>
        <p:spPr/>
        <p:txBody>
          <a:bodyPr>
            <a:normAutofit/>
          </a:bodyPr>
          <a:lstStyle/>
          <a:p>
            <a:pPr marL="0" indent="0">
              <a:buNone/>
            </a:pPr>
            <a:r>
              <a:rPr lang="en-US" dirty="0"/>
              <a:t>“</a:t>
            </a:r>
            <a:r>
              <a:rPr lang="is-IS" dirty="0"/>
              <a:t>…a large flow of air with similar charicteristics in terms of temperature and humidity”. </a:t>
            </a:r>
          </a:p>
          <a:p>
            <a:pPr marL="0" indent="0" algn="r">
              <a:buNone/>
            </a:pPr>
            <a:r>
              <a:rPr lang="is-IS" dirty="0"/>
              <a:t>(Thomas, 1995. p.36)</a:t>
            </a:r>
          </a:p>
        </p:txBody>
      </p:sp>
    </p:spTree>
    <p:extLst>
      <p:ext uri="{BB962C8B-B14F-4D97-AF65-F5344CB8AC3E}">
        <p14:creationId xmlns:p14="http://schemas.microsoft.com/office/powerpoint/2010/main" val="274570622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Put Some Spin On It</a:t>
            </a:r>
            <a:endParaRPr lang="en-US" dirty="0"/>
          </a:p>
        </p:txBody>
      </p:sp>
      <p:sp>
        <p:nvSpPr>
          <p:cNvPr id="3" name="Content Placeholder 2"/>
          <p:cNvSpPr>
            <a:spLocks noGrp="1"/>
          </p:cNvSpPr>
          <p:nvPr>
            <p:ph idx="1"/>
          </p:nvPr>
        </p:nvSpPr>
        <p:spPr/>
        <p:txBody>
          <a:bodyPr/>
          <a:lstStyle/>
          <a:p>
            <a:pPr marL="0" indent="0">
              <a:buNone/>
            </a:pPr>
            <a:r>
              <a:rPr lang="en-US" dirty="0"/>
              <a:t>“The rising warm air is deflected sideways by the rotation of the Earth (known as the </a:t>
            </a:r>
            <a:r>
              <a:rPr lang="en-US" dirty="0" err="1"/>
              <a:t>Coreolis</a:t>
            </a:r>
            <a:r>
              <a:rPr lang="en-US" dirty="0"/>
              <a:t> Force) so it spirals upwards in an anticlockwise direction”.</a:t>
            </a:r>
          </a:p>
          <a:p>
            <a:pPr marL="0" indent="0" algn="r">
              <a:buNone/>
            </a:pPr>
            <a:r>
              <a:rPr lang="en-US" dirty="0"/>
              <a:t>(Long, 2014. p.167)</a:t>
            </a:r>
          </a:p>
          <a:p>
            <a:pPr marL="0" indent="0" algn="ctr">
              <a:buNone/>
            </a:pPr>
            <a:r>
              <a:rPr lang="en-US" dirty="0">
                <a:solidFill>
                  <a:srgbClr val="0084B4"/>
                </a:solidFill>
              </a:rPr>
              <a:t>A.K.A.:</a:t>
            </a:r>
          </a:p>
          <a:p>
            <a:pPr marL="0" indent="0" algn="ctr">
              <a:buNone/>
            </a:pPr>
            <a:r>
              <a:rPr lang="en-US" dirty="0">
                <a:solidFill>
                  <a:srgbClr val="0084B4"/>
                </a:solidFill>
              </a:rPr>
              <a:t>Cyclones or Low Pressure Centres</a:t>
            </a:r>
          </a:p>
        </p:txBody>
      </p:sp>
    </p:spTree>
    <p:extLst>
      <p:ext uri="{BB962C8B-B14F-4D97-AF65-F5344CB8AC3E}">
        <p14:creationId xmlns:p14="http://schemas.microsoft.com/office/powerpoint/2010/main" val="355113575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childTnLst>
                          </p:cTn>
                        </p:par>
                        <p:par>
                          <p:cTn id="25" fill="hold">
                            <p:stCondLst>
                              <p:cond delay="1000"/>
                            </p:stCondLst>
                            <p:childTnLst>
                              <p:par>
                                <p:cTn id="26" presetID="31" presetClass="entr" presetSubtype="0" fill="hold" nodeType="after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Put Some Spin On It</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r>
              <a:rPr lang="en-US" sz="3500" dirty="0"/>
              <a:t>“On the other hand, cold air sinks and is squashed against the surface of the Earth. This results in an area of higher pressure, and the column of descending air spirals in the opposite direction (clockwise)”.</a:t>
            </a:r>
          </a:p>
          <a:p>
            <a:pPr marL="0" indent="0" algn="r">
              <a:buNone/>
            </a:pPr>
            <a:r>
              <a:rPr lang="en-US" sz="3500" dirty="0"/>
              <a:t>(Long, 2014. p.167)</a:t>
            </a:r>
          </a:p>
          <a:p>
            <a:pPr marL="0" indent="0" algn="ctr">
              <a:buNone/>
            </a:pPr>
            <a:r>
              <a:rPr lang="en-US" sz="3500" dirty="0">
                <a:solidFill>
                  <a:srgbClr val="0084B4"/>
                </a:solidFill>
              </a:rPr>
              <a:t>A.K.A.:</a:t>
            </a:r>
          </a:p>
          <a:p>
            <a:pPr marL="0" indent="0" algn="ctr">
              <a:buNone/>
            </a:pPr>
            <a:r>
              <a:rPr lang="en-US" sz="3500" dirty="0">
                <a:solidFill>
                  <a:srgbClr val="0084B4"/>
                </a:solidFill>
              </a:rPr>
              <a:t>Anticyclone or High Pressure Centres</a:t>
            </a:r>
          </a:p>
          <a:p>
            <a:pPr marL="0" indent="0">
              <a:buNone/>
            </a:pPr>
            <a:endParaRPr lang="en-US" dirty="0"/>
          </a:p>
        </p:txBody>
      </p:sp>
    </p:spTree>
    <p:extLst>
      <p:ext uri="{BB962C8B-B14F-4D97-AF65-F5344CB8AC3E}">
        <p14:creationId xmlns:p14="http://schemas.microsoft.com/office/powerpoint/2010/main" val="393190404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childTnLst>
                          </p:cTn>
                        </p:par>
                        <p:par>
                          <p:cTn id="25" fill="hold">
                            <p:stCondLst>
                              <p:cond delay="1000"/>
                            </p:stCondLst>
                            <p:childTnLst>
                              <p:par>
                                <p:cTn id="26" presetID="31" presetClass="entr" presetSubtype="0" fill="hold" nodeType="after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Air Masses</a:t>
            </a:r>
            <a:endParaRPr lang="en-US" dirty="0"/>
          </a:p>
        </p:txBody>
      </p:sp>
      <p:sp>
        <p:nvSpPr>
          <p:cNvPr id="3" name="Content Placeholder 2"/>
          <p:cNvSpPr>
            <a:spLocks noGrp="1"/>
          </p:cNvSpPr>
          <p:nvPr>
            <p:ph idx="1"/>
          </p:nvPr>
        </p:nvSpPr>
        <p:spPr/>
        <p:txBody>
          <a:bodyPr/>
          <a:lstStyle/>
          <a:p>
            <a:pPr marL="0" indent="0">
              <a:buNone/>
            </a:pPr>
            <a:endParaRPr lang="en-US" dirty="0"/>
          </a:p>
          <a:p>
            <a:pPr marL="0" indent="0">
              <a:buNone/>
            </a:pPr>
            <a:r>
              <a:rPr lang="en-US" dirty="0"/>
              <a:t>“Air masses develop the characteristics of the terrain they are in contact with or are travelling over”. </a:t>
            </a:r>
          </a:p>
          <a:p>
            <a:pPr marL="0" indent="0" algn="r">
              <a:buNone/>
            </a:pPr>
            <a:r>
              <a:rPr lang="en-US" dirty="0"/>
              <a:t>(</a:t>
            </a:r>
            <a:r>
              <a:rPr lang="en-US" dirty="0" err="1"/>
              <a:t>Creasey</a:t>
            </a:r>
            <a:r>
              <a:rPr lang="en-US" dirty="0"/>
              <a:t>, 2011. p.194)</a:t>
            </a:r>
          </a:p>
          <a:p>
            <a:pPr marL="0" indent="0" algn="ctr">
              <a:buNone/>
            </a:pPr>
            <a:endParaRPr lang="en-US" dirty="0">
              <a:hlinkClick r:id="rId2"/>
            </a:endParaRPr>
          </a:p>
          <a:p>
            <a:pPr marL="0" indent="0">
              <a:buNone/>
            </a:pPr>
            <a:endParaRPr lang="en-US" dirty="0"/>
          </a:p>
        </p:txBody>
      </p:sp>
      <p:pic>
        <p:nvPicPr>
          <p:cNvPr id="4" name="Picture 3" descr="og-tag-logo.png">
            <a:hlinkClick r:id="rId2"/>
          </p:cNvPr>
          <p:cNvPicPr>
            <a:picLocks noChangeAspect="1"/>
          </p:cNvPicPr>
          <p:nvPr/>
        </p:nvPicPr>
        <p:blipFill rotWithShape="1">
          <a:blip r:embed="rId3">
            <a:extLst>
              <a:ext uri="{28A0092B-C50C-407E-A947-70E740481C1C}">
                <a14:useLocalDpi xmlns:a14="http://schemas.microsoft.com/office/drawing/2010/main" val="0"/>
              </a:ext>
            </a:extLst>
          </a:blip>
          <a:srcRect t="19958" b="20798"/>
          <a:stretch/>
        </p:blipFill>
        <p:spPr>
          <a:xfrm>
            <a:off x="899592" y="3861048"/>
            <a:ext cx="3038293" cy="1799998"/>
          </a:xfrm>
          <a:prstGeom prst="rect">
            <a:avLst/>
          </a:prstGeom>
        </p:spPr>
      </p:pic>
    </p:spTree>
    <p:extLst>
      <p:ext uri="{BB962C8B-B14F-4D97-AF65-F5344CB8AC3E}">
        <p14:creationId xmlns:p14="http://schemas.microsoft.com/office/powerpoint/2010/main" val="354530007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p:cTn id="1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fltVal val="0"/>
                                          </p:val>
                                        </p:tav>
                                        <p:tav tm="100000">
                                          <p:val>
                                            <p:strVal val="#ppt_w"/>
                                          </p:val>
                                        </p:tav>
                                      </p:tavLst>
                                    </p:anim>
                                    <p:anim calcmode="lin" valueType="num">
                                      <p:cBhvr>
                                        <p:cTn id="22" dur="1000" fill="hold"/>
                                        <p:tgtEl>
                                          <p:spTgt spid="4"/>
                                        </p:tgtEl>
                                        <p:attrNameLst>
                                          <p:attrName>ppt_h</p:attrName>
                                        </p:attrNameLst>
                                      </p:cBhvr>
                                      <p:tavLst>
                                        <p:tav tm="0">
                                          <p:val>
                                            <p:fltVal val="0"/>
                                          </p:val>
                                        </p:tav>
                                        <p:tav tm="100000">
                                          <p:val>
                                            <p:strVal val="#ppt_h"/>
                                          </p:val>
                                        </p:tav>
                                      </p:tavLst>
                                    </p:anim>
                                    <p:anim calcmode="lin" valueType="num">
                                      <p:cBhvr>
                                        <p:cTn id="23" dur="1000" fill="hold"/>
                                        <p:tgtEl>
                                          <p:spTgt spid="4"/>
                                        </p:tgtEl>
                                        <p:attrNameLst>
                                          <p:attrName>style.rotation</p:attrName>
                                        </p:attrNameLst>
                                      </p:cBhvr>
                                      <p:tavLst>
                                        <p:tav tm="0">
                                          <p:val>
                                            <p:fltVal val="90"/>
                                          </p:val>
                                        </p:tav>
                                        <p:tav tm="100000">
                                          <p:val>
                                            <p:fltVal val="0"/>
                                          </p:val>
                                        </p:tav>
                                      </p:tavLst>
                                    </p:anim>
                                    <p:animEffect transition="in" filter="fade">
                                      <p:cBhvr>
                                        <p:cTn id="24"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UK Air Masses</a:t>
            </a:r>
            <a:endParaRPr lang="en-US" dirty="0">
              <a:solidFill>
                <a:schemeClr val="accent1">
                  <a:lumMod val="60000"/>
                  <a:lumOff val="40000"/>
                </a:schemeClr>
              </a:solidFill>
            </a:endParaRPr>
          </a:p>
        </p:txBody>
      </p:sp>
      <p:pic>
        <p:nvPicPr>
          <p:cNvPr id="4" name="Content Placeholder 3" descr="airmass640.png"/>
          <p:cNvPicPr>
            <a:picLocks noGrp="1" noChangeAspect="1"/>
          </p:cNvPicPr>
          <p:nvPr>
            <p:ph idx="1"/>
          </p:nvPr>
        </p:nvPicPr>
        <p:blipFill rotWithShape="1">
          <a:blip r:embed="rId3">
            <a:extLst>
              <a:ext uri="{28A0092B-C50C-407E-A947-70E740481C1C}">
                <a14:useLocalDpi xmlns:a14="http://schemas.microsoft.com/office/drawing/2010/main" val="0"/>
              </a:ext>
            </a:extLst>
          </a:blip>
          <a:srcRect l="-180" r="-226"/>
          <a:stretch/>
        </p:blipFill>
        <p:spPr>
          <a:xfrm>
            <a:off x="755576" y="1268760"/>
            <a:ext cx="7711199" cy="4319998"/>
          </a:xfrm>
          <a:ln w="38100" cmpd="sng">
            <a:solidFill>
              <a:schemeClr val="tx1"/>
            </a:solidFill>
          </a:ln>
        </p:spPr>
      </p:pic>
      <p:sp>
        <p:nvSpPr>
          <p:cNvPr id="5" name="TextBox 4"/>
          <p:cNvSpPr txBox="1"/>
          <p:nvPr/>
        </p:nvSpPr>
        <p:spPr>
          <a:xfrm>
            <a:off x="7027337" y="5661248"/>
            <a:ext cx="2116663" cy="369332"/>
          </a:xfrm>
          <a:prstGeom prst="rect">
            <a:avLst/>
          </a:prstGeom>
          <a:noFill/>
        </p:spPr>
        <p:txBody>
          <a:bodyPr wrap="square" rtlCol="0">
            <a:spAutoFit/>
          </a:bodyPr>
          <a:lstStyle/>
          <a:p>
            <a:r>
              <a:rPr lang="en-US" dirty="0"/>
              <a:t>(Met Office, 2017)</a:t>
            </a:r>
          </a:p>
        </p:txBody>
      </p:sp>
    </p:spTree>
    <p:extLst>
      <p:ext uri="{BB962C8B-B14F-4D97-AF65-F5344CB8AC3E}">
        <p14:creationId xmlns:p14="http://schemas.microsoft.com/office/powerpoint/2010/main" val="112491327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ipe(down)">
                                      <p:cBhvr>
                                        <p:cTn id="23" dur="580">
                                          <p:stCondLst>
                                            <p:cond delay="0"/>
                                          </p:stCondLst>
                                        </p:cTn>
                                        <p:tgtEl>
                                          <p:spTgt spid="5"/>
                                        </p:tgtEl>
                                      </p:cBhvr>
                                    </p:animEffect>
                                    <p:anim calcmode="lin" valueType="num">
                                      <p:cBhvr>
                                        <p:cTn id="2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9" dur="26">
                                          <p:stCondLst>
                                            <p:cond delay="650"/>
                                          </p:stCondLst>
                                        </p:cTn>
                                        <p:tgtEl>
                                          <p:spTgt spid="5"/>
                                        </p:tgtEl>
                                      </p:cBhvr>
                                      <p:to x="100000" y="60000"/>
                                    </p:animScale>
                                    <p:animScale>
                                      <p:cBhvr>
                                        <p:cTn id="30" dur="166" decel="50000">
                                          <p:stCondLst>
                                            <p:cond delay="676"/>
                                          </p:stCondLst>
                                        </p:cTn>
                                        <p:tgtEl>
                                          <p:spTgt spid="5"/>
                                        </p:tgtEl>
                                      </p:cBhvr>
                                      <p:to x="100000" y="100000"/>
                                    </p:animScale>
                                    <p:animScale>
                                      <p:cBhvr>
                                        <p:cTn id="31" dur="26">
                                          <p:stCondLst>
                                            <p:cond delay="1312"/>
                                          </p:stCondLst>
                                        </p:cTn>
                                        <p:tgtEl>
                                          <p:spTgt spid="5"/>
                                        </p:tgtEl>
                                      </p:cBhvr>
                                      <p:to x="100000" y="80000"/>
                                    </p:animScale>
                                    <p:animScale>
                                      <p:cBhvr>
                                        <p:cTn id="32" dur="166" decel="50000">
                                          <p:stCondLst>
                                            <p:cond delay="1338"/>
                                          </p:stCondLst>
                                        </p:cTn>
                                        <p:tgtEl>
                                          <p:spTgt spid="5"/>
                                        </p:tgtEl>
                                      </p:cBhvr>
                                      <p:to x="100000" y="100000"/>
                                    </p:animScale>
                                    <p:animScale>
                                      <p:cBhvr>
                                        <p:cTn id="33" dur="26">
                                          <p:stCondLst>
                                            <p:cond delay="1642"/>
                                          </p:stCondLst>
                                        </p:cTn>
                                        <p:tgtEl>
                                          <p:spTgt spid="5"/>
                                        </p:tgtEl>
                                      </p:cBhvr>
                                      <p:to x="100000" y="90000"/>
                                    </p:animScale>
                                    <p:animScale>
                                      <p:cBhvr>
                                        <p:cTn id="34" dur="166" decel="50000">
                                          <p:stCondLst>
                                            <p:cond delay="1668"/>
                                          </p:stCondLst>
                                        </p:cTn>
                                        <p:tgtEl>
                                          <p:spTgt spid="5"/>
                                        </p:tgtEl>
                                      </p:cBhvr>
                                      <p:to x="100000" y="100000"/>
                                    </p:animScale>
                                    <p:animScale>
                                      <p:cBhvr>
                                        <p:cTn id="35" dur="26">
                                          <p:stCondLst>
                                            <p:cond delay="1808"/>
                                          </p:stCondLst>
                                        </p:cTn>
                                        <p:tgtEl>
                                          <p:spTgt spid="5"/>
                                        </p:tgtEl>
                                      </p:cBhvr>
                                      <p:to x="100000" y="95000"/>
                                    </p:animScale>
                                    <p:animScale>
                                      <p:cBhvr>
                                        <p:cTn id="36"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Put Simply</a:t>
            </a:r>
            <a:r>
              <a:rPr lang="is-IS" dirty="0">
                <a:solidFill>
                  <a:srgbClr val="0084B4"/>
                </a:solidFill>
              </a:rPr>
              <a:t>…</a:t>
            </a:r>
            <a:endParaRPr lang="en-US" dirty="0"/>
          </a:p>
        </p:txBody>
      </p:sp>
      <p:sp>
        <p:nvSpPr>
          <p:cNvPr id="3" name="Content Placeholder 2"/>
          <p:cNvSpPr>
            <a:spLocks noGrp="1"/>
          </p:cNvSpPr>
          <p:nvPr>
            <p:ph idx="1"/>
          </p:nvPr>
        </p:nvSpPr>
        <p:spPr/>
        <p:txBody>
          <a:bodyPr/>
          <a:lstStyle/>
          <a:p>
            <a:r>
              <a:rPr lang="en-US" dirty="0"/>
              <a:t>Areas of high pressure move in a clockwise direction</a:t>
            </a:r>
          </a:p>
          <a:p>
            <a:pPr marL="0" indent="0">
              <a:buNone/>
            </a:pPr>
            <a:endParaRPr lang="en-US" dirty="0"/>
          </a:p>
          <a:p>
            <a:r>
              <a:rPr lang="en-US" dirty="0"/>
              <a:t>Areas of low pressure move in an anticlockwise direction</a:t>
            </a:r>
          </a:p>
          <a:p>
            <a:endParaRPr lang="en-US" dirty="0"/>
          </a:p>
          <a:p>
            <a:r>
              <a:rPr lang="en-US" dirty="0"/>
              <a:t>Air Pressure is measured in </a:t>
            </a:r>
            <a:r>
              <a:rPr lang="en-US" dirty="0" err="1"/>
              <a:t>Millibars</a:t>
            </a:r>
            <a:r>
              <a:rPr lang="en-US" dirty="0"/>
              <a:t> (</a:t>
            </a:r>
            <a:r>
              <a:rPr lang="en-US" dirty="0" err="1"/>
              <a:t>mb</a:t>
            </a:r>
            <a:r>
              <a:rPr lang="en-US" dirty="0"/>
              <a:t>)</a:t>
            </a:r>
          </a:p>
          <a:p>
            <a:pPr marL="0" indent="0">
              <a:buNone/>
            </a:pPr>
            <a:endParaRPr lang="en-US" dirty="0"/>
          </a:p>
        </p:txBody>
      </p:sp>
    </p:spTree>
    <p:extLst>
      <p:ext uri="{BB962C8B-B14F-4D97-AF65-F5344CB8AC3E}">
        <p14:creationId xmlns:p14="http://schemas.microsoft.com/office/powerpoint/2010/main" val="267598340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p:cTn id="23"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Put Simply</a:t>
            </a:r>
            <a:r>
              <a:rPr lang="is-IS" dirty="0">
                <a:solidFill>
                  <a:srgbClr val="0084B4"/>
                </a:solidFill>
              </a:rPr>
              <a:t>…</a:t>
            </a:r>
            <a:endParaRPr lang="en-US" dirty="0"/>
          </a:p>
        </p:txBody>
      </p:sp>
      <p:sp>
        <p:nvSpPr>
          <p:cNvPr id="3" name="Content Placeholder 2"/>
          <p:cNvSpPr>
            <a:spLocks noGrp="1"/>
          </p:cNvSpPr>
          <p:nvPr>
            <p:ph idx="1"/>
          </p:nvPr>
        </p:nvSpPr>
        <p:spPr/>
        <p:txBody>
          <a:bodyPr>
            <a:normAutofit lnSpcReduction="10000"/>
          </a:bodyPr>
          <a:lstStyle/>
          <a:p>
            <a:r>
              <a:rPr lang="en-US" dirty="0"/>
              <a:t>Air from the North is cold		</a:t>
            </a:r>
            <a:r>
              <a:rPr lang="en-US" dirty="0">
                <a:solidFill>
                  <a:srgbClr val="FF0000"/>
                </a:solidFill>
                <a:latin typeface="Wingdings"/>
                <a:ea typeface="Wingdings"/>
                <a:cs typeface="Wingdings"/>
                <a:sym typeface="Wingdings"/>
              </a:rPr>
              <a:t></a:t>
            </a:r>
            <a:endParaRPr lang="en-US" dirty="0">
              <a:solidFill>
                <a:srgbClr val="FF0000"/>
              </a:solidFill>
            </a:endParaRPr>
          </a:p>
          <a:p>
            <a:pPr marL="0" indent="0">
              <a:buNone/>
            </a:pPr>
            <a:endParaRPr lang="en-US" dirty="0"/>
          </a:p>
          <a:p>
            <a:r>
              <a:rPr lang="en-US" dirty="0"/>
              <a:t>Air from the South is warm		</a:t>
            </a:r>
            <a:r>
              <a:rPr lang="en-US" dirty="0">
                <a:solidFill>
                  <a:srgbClr val="FF0000"/>
                </a:solidFill>
                <a:latin typeface="Wingdings"/>
                <a:ea typeface="Wingdings"/>
                <a:cs typeface="Wingdings"/>
                <a:sym typeface="Wingdings"/>
              </a:rPr>
              <a:t></a:t>
            </a:r>
            <a:endParaRPr lang="en-US" dirty="0">
              <a:solidFill>
                <a:srgbClr val="FF0000"/>
              </a:solidFill>
            </a:endParaRPr>
          </a:p>
          <a:p>
            <a:pPr marL="0" indent="0">
              <a:buNone/>
            </a:pPr>
            <a:endParaRPr lang="en-US" dirty="0"/>
          </a:p>
          <a:p>
            <a:r>
              <a:rPr lang="en-US" dirty="0"/>
              <a:t>Air from the East is dry			</a:t>
            </a:r>
            <a:r>
              <a:rPr lang="en-US" dirty="0">
                <a:solidFill>
                  <a:srgbClr val="FF0000"/>
                </a:solidFill>
                <a:latin typeface="Wingdings"/>
                <a:ea typeface="Wingdings"/>
                <a:cs typeface="Wingdings"/>
                <a:sym typeface="Wingdings"/>
              </a:rPr>
              <a:t></a:t>
            </a:r>
            <a:endParaRPr lang="en-US" dirty="0">
              <a:solidFill>
                <a:srgbClr val="FF0000"/>
              </a:solidFill>
            </a:endParaRPr>
          </a:p>
          <a:p>
            <a:pPr marL="0" indent="0">
              <a:buNone/>
            </a:pPr>
            <a:endParaRPr lang="en-US" dirty="0"/>
          </a:p>
          <a:p>
            <a:r>
              <a:rPr lang="en-US" dirty="0"/>
              <a:t>Air from the West is wet			</a:t>
            </a:r>
            <a:r>
              <a:rPr lang="en-US" dirty="0">
                <a:solidFill>
                  <a:srgbClr val="FF0000"/>
                </a:solidFill>
                <a:latin typeface="Wingdings"/>
                <a:ea typeface="Wingdings"/>
                <a:cs typeface="Wingdings"/>
                <a:sym typeface="Wingdings"/>
              </a:rPr>
              <a:t></a:t>
            </a:r>
            <a:endParaRPr lang="en-US" dirty="0">
              <a:solidFill>
                <a:srgbClr val="FF0000"/>
              </a:solidFill>
            </a:endParaRPr>
          </a:p>
        </p:txBody>
      </p:sp>
    </p:spTree>
    <p:extLst>
      <p:ext uri="{BB962C8B-B14F-4D97-AF65-F5344CB8AC3E}">
        <p14:creationId xmlns:p14="http://schemas.microsoft.com/office/powerpoint/2010/main" val="390991783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US" dirty="0">
                <a:solidFill>
                  <a:srgbClr val="0084B4"/>
                </a:solidFill>
              </a:rPr>
              <a:t>Fronts</a:t>
            </a:r>
          </a:p>
        </p:txBody>
      </p:sp>
      <p:sp>
        <p:nvSpPr>
          <p:cNvPr id="3" name="Content Placeholder 2"/>
          <p:cNvSpPr>
            <a:spLocks noGrp="1"/>
          </p:cNvSpPr>
          <p:nvPr>
            <p:ph idx="1"/>
          </p:nvPr>
        </p:nvSpPr>
        <p:spPr/>
        <p:txBody>
          <a:bodyPr/>
          <a:lstStyle/>
          <a:p>
            <a:pPr marL="0" indent="0" algn="ctr">
              <a:buNone/>
            </a:pPr>
            <a:endParaRPr lang="en-US" dirty="0"/>
          </a:p>
          <a:p>
            <a:pPr marL="0" indent="0" algn="ctr">
              <a:buNone/>
            </a:pPr>
            <a:endParaRPr lang="en-US" dirty="0"/>
          </a:p>
          <a:p>
            <a:pPr marL="0" indent="0">
              <a:buNone/>
            </a:pPr>
            <a:endParaRPr lang="en-US" dirty="0"/>
          </a:p>
        </p:txBody>
      </p:sp>
      <p:pic>
        <p:nvPicPr>
          <p:cNvPr id="4" name="Picture 3" descr="coldfront.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717031"/>
            <a:ext cx="2368414" cy="899997"/>
          </a:xfrm>
          <a:prstGeom prst="rect">
            <a:avLst/>
          </a:prstGeom>
        </p:spPr>
      </p:pic>
      <p:pic>
        <p:nvPicPr>
          <p:cNvPr id="5" name="Picture 4" descr="warmfront1.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5586" y="3645023"/>
            <a:ext cx="2368414" cy="899997"/>
          </a:xfrm>
          <a:prstGeom prst="rect">
            <a:avLst/>
          </a:prstGeom>
        </p:spPr>
      </p:pic>
      <p:pic>
        <p:nvPicPr>
          <p:cNvPr id="6" name="Picture 5" descr="occluded_front1.gif"/>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87793" y="4221087"/>
            <a:ext cx="2368414" cy="899997"/>
          </a:xfrm>
          <a:prstGeom prst="rect">
            <a:avLst/>
          </a:prstGeom>
        </p:spPr>
      </p:pic>
      <p:sp>
        <p:nvSpPr>
          <p:cNvPr id="8" name="Content Placeholder 2">
            <a:extLst>
              <a:ext uri="{FF2B5EF4-FFF2-40B4-BE49-F238E27FC236}">
                <a16:creationId xmlns:a16="http://schemas.microsoft.com/office/drawing/2014/main" id="{D4FAE4F0-DE55-2C44-AFDE-E05A0AE61F44}"/>
              </a:ext>
            </a:extLst>
          </p:cNvPr>
          <p:cNvSpPr txBox="1">
            <a:spLocks/>
          </p:cNvSpPr>
          <p:nvPr/>
        </p:nvSpPr>
        <p:spPr>
          <a:xfrm>
            <a:off x="457200" y="1600201"/>
            <a:ext cx="8229600" cy="1828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a:t>“Fronts are simply boundaries between different air masses”.</a:t>
            </a:r>
          </a:p>
          <a:p>
            <a:pPr marL="0" indent="0" algn="r">
              <a:buFont typeface="Arial" pitchFamily="34" charset="0"/>
              <a:buNone/>
            </a:pPr>
            <a:r>
              <a:rPr lang="en-US"/>
              <a:t>(Hook, 2006. p.42)</a:t>
            </a:r>
            <a:endParaRPr lang="en-US" dirty="0"/>
          </a:p>
        </p:txBody>
      </p:sp>
    </p:spTree>
    <p:extLst>
      <p:ext uri="{BB962C8B-B14F-4D97-AF65-F5344CB8AC3E}">
        <p14:creationId xmlns:p14="http://schemas.microsoft.com/office/powerpoint/2010/main" val="186724214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style.rotation</p:attrName>
                                        </p:attrNameLst>
                                      </p:cBhvr>
                                      <p:tavLst>
                                        <p:tav tm="0">
                                          <p:val>
                                            <p:fltVal val="720"/>
                                          </p:val>
                                        </p:tav>
                                        <p:tav tm="100000">
                                          <p:val>
                                            <p:fltVal val="0"/>
                                          </p:val>
                                        </p:tav>
                                      </p:tavLst>
                                    </p:anim>
                                    <p:anim calcmode="lin" valueType="num">
                                      <p:cBhvr>
                                        <p:cTn id="9" dur="2000" fill="hold"/>
                                        <p:tgtEl>
                                          <p:spTgt spid="4"/>
                                        </p:tgtEl>
                                        <p:attrNameLst>
                                          <p:attrName>ppt_h</p:attrName>
                                        </p:attrNameLst>
                                      </p:cBhvr>
                                      <p:tavLst>
                                        <p:tav tm="0">
                                          <p:val>
                                            <p:fltVal val="0"/>
                                          </p:val>
                                        </p:tav>
                                        <p:tav tm="100000">
                                          <p:val>
                                            <p:strVal val="#ppt_h"/>
                                          </p:val>
                                        </p:tav>
                                      </p:tavLst>
                                    </p:anim>
                                    <p:anim calcmode="lin" valueType="num">
                                      <p:cBhvr>
                                        <p:cTn id="10" dur="2000" fill="hold"/>
                                        <p:tgtEl>
                                          <p:spTgt spid="4"/>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anim calcmode="lin" valueType="num">
                                      <p:cBhvr>
                                        <p:cTn id="14" dur="2000" fill="hold"/>
                                        <p:tgtEl>
                                          <p:spTgt spid="6"/>
                                        </p:tgtEl>
                                        <p:attrNameLst>
                                          <p:attrName>style.rotation</p:attrName>
                                        </p:attrNameLst>
                                      </p:cBhvr>
                                      <p:tavLst>
                                        <p:tav tm="0">
                                          <p:val>
                                            <p:fltVal val="720"/>
                                          </p:val>
                                        </p:tav>
                                        <p:tav tm="100000">
                                          <p:val>
                                            <p:fltVal val="0"/>
                                          </p:val>
                                        </p:tav>
                                      </p:tavLst>
                                    </p:anim>
                                    <p:anim calcmode="lin" valueType="num">
                                      <p:cBhvr>
                                        <p:cTn id="15" dur="2000" fill="hold"/>
                                        <p:tgtEl>
                                          <p:spTgt spid="6"/>
                                        </p:tgtEl>
                                        <p:attrNameLst>
                                          <p:attrName>ppt_h</p:attrName>
                                        </p:attrNameLst>
                                      </p:cBhvr>
                                      <p:tavLst>
                                        <p:tav tm="0">
                                          <p:val>
                                            <p:fltVal val="0"/>
                                          </p:val>
                                        </p:tav>
                                        <p:tav tm="100000">
                                          <p:val>
                                            <p:strVal val="#ppt_h"/>
                                          </p:val>
                                        </p:tav>
                                      </p:tavLst>
                                    </p:anim>
                                    <p:anim calcmode="lin" valueType="num">
                                      <p:cBhvr>
                                        <p:cTn id="16" dur="2000" fill="hold"/>
                                        <p:tgtEl>
                                          <p:spTgt spid="6"/>
                                        </p:tgtEl>
                                        <p:attrNameLst>
                                          <p:attrName>ppt_w</p:attrName>
                                        </p:attrNameLst>
                                      </p:cBhvr>
                                      <p:tavLst>
                                        <p:tav tm="0">
                                          <p:val>
                                            <p:fltVal val="0"/>
                                          </p:val>
                                        </p:tav>
                                        <p:tav tm="100000">
                                          <p:val>
                                            <p:strVal val="#ppt_w"/>
                                          </p:val>
                                        </p:tav>
                                      </p:tavLst>
                                    </p:anim>
                                  </p:childTnLst>
                                </p:cTn>
                              </p:par>
                              <p:par>
                                <p:cTn id="17" presetID="35"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2000"/>
                                        <p:tgtEl>
                                          <p:spTgt spid="5"/>
                                        </p:tgtEl>
                                      </p:cBhvr>
                                    </p:animEffect>
                                    <p:anim calcmode="lin" valueType="num">
                                      <p:cBhvr>
                                        <p:cTn id="20" dur="2000" fill="hold"/>
                                        <p:tgtEl>
                                          <p:spTgt spid="5"/>
                                        </p:tgtEl>
                                        <p:attrNameLst>
                                          <p:attrName>style.rotation</p:attrName>
                                        </p:attrNameLst>
                                      </p:cBhvr>
                                      <p:tavLst>
                                        <p:tav tm="0">
                                          <p:val>
                                            <p:fltVal val="720"/>
                                          </p:val>
                                        </p:tav>
                                        <p:tav tm="100000">
                                          <p:val>
                                            <p:fltVal val="0"/>
                                          </p:val>
                                        </p:tav>
                                      </p:tavLst>
                                    </p:anim>
                                    <p:anim calcmode="lin" valueType="num">
                                      <p:cBhvr>
                                        <p:cTn id="21" dur="2000" fill="hold"/>
                                        <p:tgtEl>
                                          <p:spTgt spid="5"/>
                                        </p:tgtEl>
                                        <p:attrNameLst>
                                          <p:attrName>ppt_h</p:attrName>
                                        </p:attrNameLst>
                                      </p:cBhvr>
                                      <p:tavLst>
                                        <p:tav tm="0">
                                          <p:val>
                                            <p:fltVal val="0"/>
                                          </p:val>
                                        </p:tav>
                                        <p:tav tm="100000">
                                          <p:val>
                                            <p:strVal val="#ppt_h"/>
                                          </p:val>
                                        </p:tav>
                                      </p:tavLst>
                                    </p:anim>
                                    <p:anim calcmode="lin" valueType="num">
                                      <p:cBhvr>
                                        <p:cTn id="22" dur="2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23" fill="hold">
                      <p:stCondLst>
                        <p:cond delay="indefinite"/>
                      </p:stCondLst>
                      <p:childTnLst>
                        <p:par>
                          <p:cTn id="24" fill="hold">
                            <p:stCondLst>
                              <p:cond delay="0"/>
                            </p:stCondLst>
                            <p:childTnLst>
                              <p:par>
                                <p:cTn id="25" presetID="52" presetClass="entr" presetSubtype="0"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Scale>
                                      <p:cBhvr>
                                        <p:cTn id="27" dur="1000" decel="50000" fill="hold">
                                          <p:stCondLst>
                                            <p:cond delay="0"/>
                                          </p:stCondLst>
                                        </p:cTn>
                                        <p:tgtEl>
                                          <p:spTgt spid="8">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8" dur="1000" decel="50000" fill="hold">
                                          <p:stCondLst>
                                            <p:cond delay="0"/>
                                          </p:stCondLst>
                                        </p:cTn>
                                        <p:tgtEl>
                                          <p:spTgt spid="8">
                                            <p:txEl>
                                              <p:pRg st="0" end="0"/>
                                            </p:txEl>
                                          </p:spTgt>
                                        </p:tgtEl>
                                        <p:attrNameLst>
                                          <p:attrName>ppt_x</p:attrName>
                                          <p:attrName>ppt_y</p:attrName>
                                        </p:attrNameLst>
                                      </p:cBhvr>
                                    </p:animMotion>
                                    <p:animEffect transition="in" filter="fade">
                                      <p:cBhvr>
                                        <p:cTn id="29" dur="1000"/>
                                        <p:tgtEl>
                                          <p:spTgt spid="8">
                                            <p:txEl>
                                              <p:pRg st="0" end="0"/>
                                            </p:txEl>
                                          </p:spTgt>
                                        </p:tgtEl>
                                      </p:cBhvr>
                                    </p:animEffect>
                                  </p:childTnLst>
                                </p:cTn>
                              </p:par>
                              <p:par>
                                <p:cTn id="30" presetID="52" presetClass="entr" presetSubtype="0" fill="hold" nodeType="withEffect">
                                  <p:stCondLst>
                                    <p:cond delay="0"/>
                                  </p:stCondLst>
                                  <p:childTnLst>
                                    <p:set>
                                      <p:cBhvr>
                                        <p:cTn id="31" dur="1" fill="hold">
                                          <p:stCondLst>
                                            <p:cond delay="0"/>
                                          </p:stCondLst>
                                        </p:cTn>
                                        <p:tgtEl>
                                          <p:spTgt spid="8">
                                            <p:txEl>
                                              <p:pRg st="1" end="1"/>
                                            </p:txEl>
                                          </p:spTgt>
                                        </p:tgtEl>
                                        <p:attrNameLst>
                                          <p:attrName>style.visibility</p:attrName>
                                        </p:attrNameLst>
                                      </p:cBhvr>
                                      <p:to>
                                        <p:strVal val="visible"/>
                                      </p:to>
                                    </p:set>
                                    <p:animScale>
                                      <p:cBhvr>
                                        <p:cTn id="32" dur="1000" decel="50000" fill="hold">
                                          <p:stCondLst>
                                            <p:cond delay="0"/>
                                          </p:stCondLst>
                                        </p:cTn>
                                        <p:tgtEl>
                                          <p:spTgt spid="8">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3" dur="1000" decel="50000" fill="hold">
                                          <p:stCondLst>
                                            <p:cond delay="0"/>
                                          </p:stCondLst>
                                        </p:cTn>
                                        <p:tgtEl>
                                          <p:spTgt spid="8">
                                            <p:txEl>
                                              <p:pRg st="1" end="1"/>
                                            </p:txEl>
                                          </p:spTgt>
                                        </p:tgtEl>
                                        <p:attrNameLst>
                                          <p:attrName>ppt_x</p:attrName>
                                          <p:attrName>ppt_y</p:attrName>
                                        </p:attrNameLst>
                                      </p:cBhvr>
                                    </p:animMotion>
                                    <p:animEffect transition="in" filter="fade">
                                      <p:cBhvr>
                                        <p:cTn id="34" dur="10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Warm Fronts</a:t>
            </a:r>
          </a:p>
        </p:txBody>
      </p:sp>
      <p:sp>
        <p:nvSpPr>
          <p:cNvPr id="3" name="Content Placeholder 2"/>
          <p:cNvSpPr>
            <a:spLocks noGrp="1"/>
          </p:cNvSpPr>
          <p:nvPr>
            <p:ph idx="1"/>
          </p:nvPr>
        </p:nvSpPr>
        <p:spPr/>
        <p:txBody>
          <a:bodyPr/>
          <a:lstStyle/>
          <a:p>
            <a:pPr marL="0" indent="0">
              <a:buNone/>
            </a:pPr>
            <a:r>
              <a:rPr lang="en-US" dirty="0"/>
              <a:t>What is it? - Warm air ‘pushing’ cold air</a:t>
            </a:r>
          </a:p>
          <a:p>
            <a:pPr marL="0" indent="0">
              <a:buNone/>
            </a:pPr>
            <a:r>
              <a:rPr lang="en-US" dirty="0"/>
              <a:t>How much precipitation? – Mild and widespread</a:t>
            </a:r>
          </a:p>
          <a:p>
            <a:pPr marL="0" indent="0">
              <a:buNone/>
            </a:pPr>
            <a:endParaRPr lang="en-US" dirty="0"/>
          </a:p>
          <a:p>
            <a:pPr marL="0" indent="0">
              <a:buNone/>
            </a:pPr>
            <a:endParaRPr lang="en-US" dirty="0"/>
          </a:p>
          <a:p>
            <a:pPr marL="0" indent="0">
              <a:buNone/>
            </a:pPr>
            <a:endParaRPr lang="en-US" dirty="0"/>
          </a:p>
        </p:txBody>
      </p:sp>
      <p:pic>
        <p:nvPicPr>
          <p:cNvPr id="4" name="Picture 3" descr="warmfront1.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864" y="4293096"/>
            <a:ext cx="2368407" cy="899994"/>
          </a:xfrm>
          <a:prstGeom prst="rect">
            <a:avLst/>
          </a:prstGeom>
        </p:spPr>
      </p:pic>
    </p:spTree>
    <p:extLst>
      <p:ext uri="{BB962C8B-B14F-4D97-AF65-F5344CB8AC3E}">
        <p14:creationId xmlns:p14="http://schemas.microsoft.com/office/powerpoint/2010/main" val="350507154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Scale>
                                      <p:cBhvr>
                                        <p:cTn id="7"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gtEl>
                                        <p:attrNameLst>
                                          <p:attrName>ppt_x</p:attrName>
                                          <p:attrName>ppt_y</p:attrName>
                                        </p:attrNameLst>
                                      </p:cBhvr>
                                    </p:animMotion>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Scale>
                                      <p:cBhvr>
                                        <p:cTn id="14"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0" end="0"/>
                                            </p:txEl>
                                          </p:spTgt>
                                        </p:tgtEl>
                                        <p:attrNameLst>
                                          <p:attrName>ppt_x</p:attrName>
                                          <p:attrName>ppt_y</p:attrName>
                                        </p:attrNameLst>
                                      </p:cBhvr>
                                    </p:animMotion>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Scale>
                                      <p:cBhvr>
                                        <p:cTn id="21"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1" end="1"/>
                                            </p:txEl>
                                          </p:spTgt>
                                        </p:tgtEl>
                                        <p:attrNameLst>
                                          <p:attrName>ppt_x</p:attrName>
                                          <p:attrName>ppt_y</p:attrName>
                                        </p:attrNameLst>
                                      </p:cBhvr>
                                    </p:animMotion>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Cold Front</a:t>
            </a:r>
          </a:p>
        </p:txBody>
      </p:sp>
      <p:sp>
        <p:nvSpPr>
          <p:cNvPr id="3" name="Content Placeholder 2"/>
          <p:cNvSpPr>
            <a:spLocks noGrp="1"/>
          </p:cNvSpPr>
          <p:nvPr>
            <p:ph idx="1"/>
          </p:nvPr>
        </p:nvSpPr>
        <p:spPr/>
        <p:txBody>
          <a:bodyPr/>
          <a:lstStyle/>
          <a:p>
            <a:pPr marL="0" indent="0">
              <a:buNone/>
            </a:pPr>
            <a:r>
              <a:rPr lang="en-US" dirty="0"/>
              <a:t>What is it? - Cold air ‘pushing’ warm air</a:t>
            </a:r>
          </a:p>
          <a:p>
            <a:pPr marL="0" indent="0">
              <a:buNone/>
            </a:pPr>
            <a:r>
              <a:rPr lang="en-US" dirty="0"/>
              <a:t>How much precipitation? – Heavy and intense</a:t>
            </a:r>
          </a:p>
          <a:p>
            <a:endParaRPr lang="en-US" dirty="0"/>
          </a:p>
        </p:txBody>
      </p:sp>
      <p:pic>
        <p:nvPicPr>
          <p:cNvPr id="4" name="Picture 3" descr="coldfront.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864" y="4293096"/>
            <a:ext cx="2368414" cy="899997"/>
          </a:xfrm>
          <a:prstGeom prst="rect">
            <a:avLst/>
          </a:prstGeom>
        </p:spPr>
      </p:pic>
    </p:spTree>
    <p:extLst>
      <p:ext uri="{BB962C8B-B14F-4D97-AF65-F5344CB8AC3E}">
        <p14:creationId xmlns:p14="http://schemas.microsoft.com/office/powerpoint/2010/main" val="215966076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Scale>
                                      <p:cBhvr>
                                        <p:cTn id="7"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gtEl>
                                        <p:attrNameLst>
                                          <p:attrName>ppt_x</p:attrName>
                                          <p:attrName>ppt_y</p:attrName>
                                        </p:attrNameLst>
                                      </p:cBhvr>
                                    </p:animMotion>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Scale>
                                      <p:cBhvr>
                                        <p:cTn id="14"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0" end="0"/>
                                            </p:txEl>
                                          </p:spTgt>
                                        </p:tgtEl>
                                        <p:attrNameLst>
                                          <p:attrName>ppt_x</p:attrName>
                                          <p:attrName>ppt_y</p:attrName>
                                        </p:attrNameLst>
                                      </p:cBhvr>
                                    </p:animMotion>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Scale>
                                      <p:cBhvr>
                                        <p:cTn id="21"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1" end="1"/>
                                            </p:txEl>
                                          </p:spTgt>
                                        </p:tgtEl>
                                        <p:attrNameLst>
                                          <p:attrName>ppt_x</p:attrName>
                                          <p:attrName>ppt_y</p:attrName>
                                        </p:attrNameLst>
                                      </p:cBhvr>
                                    </p:animMotion>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Occluded Front</a:t>
            </a:r>
          </a:p>
        </p:txBody>
      </p:sp>
      <p:sp>
        <p:nvSpPr>
          <p:cNvPr id="3" name="Content Placeholder 2"/>
          <p:cNvSpPr>
            <a:spLocks noGrp="1"/>
          </p:cNvSpPr>
          <p:nvPr>
            <p:ph idx="1"/>
          </p:nvPr>
        </p:nvSpPr>
        <p:spPr/>
        <p:txBody>
          <a:bodyPr/>
          <a:lstStyle/>
          <a:p>
            <a:pPr marL="0" indent="0">
              <a:buNone/>
            </a:pPr>
            <a:r>
              <a:rPr lang="en-US" dirty="0"/>
              <a:t>What is it? – Cold front ‘pushing’ a warm front</a:t>
            </a:r>
          </a:p>
          <a:p>
            <a:pPr marL="0" indent="0">
              <a:buNone/>
            </a:pPr>
            <a:r>
              <a:rPr lang="en-US" dirty="0"/>
              <a:t>How much precipitation? – Mild, widespread, heavy and intense. </a:t>
            </a:r>
          </a:p>
          <a:p>
            <a:endParaRPr lang="en-US" dirty="0"/>
          </a:p>
        </p:txBody>
      </p:sp>
      <p:pic>
        <p:nvPicPr>
          <p:cNvPr id="4" name="Picture 3" descr="occluded_front1.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864" y="4293096"/>
            <a:ext cx="2368414" cy="899997"/>
          </a:xfrm>
          <a:prstGeom prst="rect">
            <a:avLst/>
          </a:prstGeom>
        </p:spPr>
      </p:pic>
    </p:spTree>
    <p:extLst>
      <p:ext uri="{BB962C8B-B14F-4D97-AF65-F5344CB8AC3E}">
        <p14:creationId xmlns:p14="http://schemas.microsoft.com/office/powerpoint/2010/main" val="219564010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Scale>
                                      <p:cBhvr>
                                        <p:cTn id="7"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gtEl>
                                        <p:attrNameLst>
                                          <p:attrName>ppt_x</p:attrName>
                                          <p:attrName>ppt_y</p:attrName>
                                        </p:attrNameLst>
                                      </p:cBhvr>
                                    </p:animMotion>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Scale>
                                      <p:cBhvr>
                                        <p:cTn id="14"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0" end="0"/>
                                            </p:txEl>
                                          </p:spTgt>
                                        </p:tgtEl>
                                        <p:attrNameLst>
                                          <p:attrName>ppt_x</p:attrName>
                                          <p:attrName>ppt_y</p:attrName>
                                        </p:attrNameLst>
                                      </p:cBhvr>
                                    </p:animMotion>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Scale>
                                      <p:cBhvr>
                                        <p:cTn id="21"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1" end="1"/>
                                            </p:txEl>
                                          </p:spTgt>
                                        </p:tgtEl>
                                        <p:attrNameLst>
                                          <p:attrName>ppt_x</p:attrName>
                                          <p:attrName>ppt_y</p:attrName>
                                        </p:attrNameLst>
                                      </p:cBhvr>
                                    </p:animMotion>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In Real Life</a:t>
            </a:r>
          </a:p>
        </p:txBody>
      </p:sp>
      <p:pic>
        <p:nvPicPr>
          <p:cNvPr id="4" name="Picture 4" descr="08-24 Cross Sec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6593" b="6593"/>
          <a:stretch>
            <a:fillRect/>
          </a:stretch>
        </p:blipFill>
        <p:spPr bwMode="auto">
          <a:xfrm>
            <a:off x="222978" y="1268761"/>
            <a:ext cx="8698044" cy="4320479"/>
          </a:xfrm>
          <a:prstGeom prst="rect">
            <a:avLst/>
          </a:prstGeom>
          <a:solidFill>
            <a:srgbClr val="FFFFFF">
              <a:shade val="85000"/>
            </a:srgbClr>
          </a:solidFill>
          <a:ln w="38100" cap="sq" cmpd="sng">
            <a:solidFill>
              <a:srgbClr val="00000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3" name="TextBox 2"/>
          <p:cNvSpPr txBox="1"/>
          <p:nvPr/>
        </p:nvSpPr>
        <p:spPr>
          <a:xfrm>
            <a:off x="7236296" y="5661248"/>
            <a:ext cx="1728192" cy="369332"/>
          </a:xfrm>
          <a:prstGeom prst="rect">
            <a:avLst/>
          </a:prstGeom>
          <a:noFill/>
        </p:spPr>
        <p:txBody>
          <a:bodyPr wrap="square" rtlCol="0">
            <a:spAutoFit/>
          </a:bodyPr>
          <a:lstStyle/>
          <a:p>
            <a:r>
              <a:rPr lang="en-US" dirty="0"/>
              <a:t>    (Long, 2014)</a:t>
            </a:r>
          </a:p>
        </p:txBody>
      </p:sp>
    </p:spTree>
    <p:extLst>
      <p:ext uri="{BB962C8B-B14F-4D97-AF65-F5344CB8AC3E}">
        <p14:creationId xmlns:p14="http://schemas.microsoft.com/office/powerpoint/2010/main" val="296688796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style.rotation</p:attrName>
                                        </p:attrNameLst>
                                      </p:cBhvr>
                                      <p:tavLst>
                                        <p:tav tm="0">
                                          <p:val>
                                            <p:fltVal val="720"/>
                                          </p:val>
                                        </p:tav>
                                        <p:tav tm="100000">
                                          <p:val>
                                            <p:fltVal val="0"/>
                                          </p:val>
                                        </p:tav>
                                      </p:tavLst>
                                    </p:anim>
                                    <p:anim calcmode="lin" valueType="num">
                                      <p:cBhvr>
                                        <p:cTn id="9" dur="2000" fill="hold"/>
                                        <p:tgtEl>
                                          <p:spTgt spid="4"/>
                                        </p:tgtEl>
                                        <p:attrNameLst>
                                          <p:attrName>ppt_h</p:attrName>
                                        </p:attrNameLst>
                                      </p:cBhvr>
                                      <p:tavLst>
                                        <p:tav tm="0">
                                          <p:val>
                                            <p:fltVal val="0"/>
                                          </p:val>
                                        </p:tav>
                                        <p:tav tm="100000">
                                          <p:val>
                                            <p:strVal val="#ppt_h"/>
                                          </p:val>
                                        </p:tav>
                                      </p:tavLst>
                                    </p:anim>
                                    <p:anim calcmode="lin" valueType="num">
                                      <p:cBhvr>
                                        <p:cTn id="10" dur="2000" fill="hold"/>
                                        <p:tgtEl>
                                          <p:spTgt spid="4"/>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3">
                                            <p:txEl>
                                              <p:pRg st="0" end="0"/>
                                            </p:txEl>
                                          </p:spTgt>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Isobars and Wind</a:t>
            </a:r>
          </a:p>
        </p:txBody>
      </p:sp>
      <p:sp>
        <p:nvSpPr>
          <p:cNvPr id="3" name="Content Placeholder 2"/>
          <p:cNvSpPr>
            <a:spLocks noGrp="1"/>
          </p:cNvSpPr>
          <p:nvPr>
            <p:ph idx="1"/>
          </p:nvPr>
        </p:nvSpPr>
        <p:spPr/>
        <p:txBody>
          <a:bodyPr>
            <a:normAutofit/>
          </a:bodyPr>
          <a:lstStyle/>
          <a:p>
            <a:r>
              <a:rPr lang="en-US" dirty="0"/>
              <a:t>Isobars depict area of equal air pressure.</a:t>
            </a:r>
          </a:p>
          <a:p>
            <a:endParaRPr lang="en-US" dirty="0"/>
          </a:p>
          <a:p>
            <a:r>
              <a:rPr lang="en-US" dirty="0"/>
              <a:t>The wind blows almost parallel to the isobars.</a:t>
            </a:r>
          </a:p>
          <a:p>
            <a:pPr marL="0" indent="0">
              <a:buNone/>
            </a:pPr>
            <a:r>
              <a:rPr lang="en-US" dirty="0"/>
              <a:t> </a:t>
            </a:r>
          </a:p>
          <a:p>
            <a:r>
              <a:rPr lang="en-US" dirty="0"/>
              <a:t>The closer the isobars, the stronger the wind. </a:t>
            </a:r>
          </a:p>
          <a:p>
            <a:pPr marL="0" indent="0">
              <a:buNone/>
            </a:pPr>
            <a:r>
              <a:rPr lang="en-US" dirty="0"/>
              <a:t>  </a:t>
            </a:r>
          </a:p>
          <a:p>
            <a:endParaRPr lang="en-US" dirty="0"/>
          </a:p>
        </p:txBody>
      </p:sp>
    </p:spTree>
    <p:extLst>
      <p:ext uri="{BB962C8B-B14F-4D97-AF65-F5344CB8AC3E}">
        <p14:creationId xmlns:p14="http://schemas.microsoft.com/office/powerpoint/2010/main" val="122851524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p:cTn id="23"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Isobars and Wind</a:t>
            </a:r>
            <a:endParaRPr lang="en-US" dirty="0"/>
          </a:p>
        </p:txBody>
      </p:sp>
      <p:sp>
        <p:nvSpPr>
          <p:cNvPr id="3" name="Content Placeholder 2"/>
          <p:cNvSpPr>
            <a:spLocks noGrp="1"/>
          </p:cNvSpPr>
          <p:nvPr>
            <p:ph idx="1"/>
          </p:nvPr>
        </p:nvSpPr>
        <p:spPr/>
        <p:txBody>
          <a:bodyPr>
            <a:normAutofit/>
          </a:bodyPr>
          <a:lstStyle/>
          <a:p>
            <a:r>
              <a:rPr lang="en-US" dirty="0"/>
              <a:t>The direction given for the wind refers to the direction from which it blows.           </a:t>
            </a:r>
          </a:p>
          <a:p>
            <a:pPr marL="0" indent="0">
              <a:buNone/>
            </a:pPr>
            <a:r>
              <a:rPr lang="en-US" dirty="0" err="1"/>
              <a:t>Eg.</a:t>
            </a:r>
            <a:r>
              <a:rPr lang="en-US" dirty="0"/>
              <a:t> a westerly wind is blowing from the west towards the east. </a:t>
            </a:r>
          </a:p>
          <a:p>
            <a:r>
              <a:rPr lang="en-US" dirty="0"/>
              <a:t>Winds are measured in Knots </a:t>
            </a:r>
          </a:p>
          <a:p>
            <a:pPr marL="0" indent="0" algn="ctr">
              <a:buNone/>
            </a:pPr>
            <a:r>
              <a:rPr lang="en-US" sz="2400" dirty="0"/>
              <a:t>(nautical miles per hour – 1Knot = 1.2mph or 1.9kph) </a:t>
            </a:r>
          </a:p>
          <a:p>
            <a:r>
              <a:rPr lang="en-US" dirty="0"/>
              <a:t>Or in terms of The Beaufort Scale</a:t>
            </a:r>
          </a:p>
          <a:p>
            <a:endParaRPr lang="en-US" dirty="0"/>
          </a:p>
        </p:txBody>
      </p:sp>
    </p:spTree>
    <p:extLst>
      <p:ext uri="{BB962C8B-B14F-4D97-AF65-F5344CB8AC3E}">
        <p14:creationId xmlns:p14="http://schemas.microsoft.com/office/powerpoint/2010/main" val="64971302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par>
                                <p:cTn id="27" presetID="15"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p:cTn id="29"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0"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1" dur="1000" fill="hold"/>
                                        <p:tgtEl>
                                          <p:spTgt spid="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3" fill="hold">
                      <p:stCondLst>
                        <p:cond delay="indefinite"/>
                      </p:stCondLst>
                      <p:childTnLst>
                        <p:par>
                          <p:cTn id="34" fill="hold">
                            <p:stCondLst>
                              <p:cond delay="0"/>
                            </p:stCondLst>
                            <p:childTnLst>
                              <p:par>
                                <p:cTn id="35" presetID="15" presetClass="entr" presetSubtype="0"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p:cTn id="37"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8"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39" dur="1000" fill="hold"/>
                                        <p:tgtEl>
                                          <p:spTgt spid="3">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3">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Surface Pressure Chart</a:t>
            </a:r>
          </a:p>
        </p:txBody>
      </p:sp>
      <p:sp>
        <p:nvSpPr>
          <p:cNvPr id="3" name="Content Placeholder 2"/>
          <p:cNvSpPr>
            <a:spLocks noGrp="1"/>
          </p:cNvSpPr>
          <p:nvPr>
            <p:ph idx="1"/>
          </p:nvPr>
        </p:nvSpPr>
        <p:spPr/>
        <p:txBody>
          <a:bodyPr/>
          <a:lstStyle/>
          <a:p>
            <a:pPr marL="0" indent="0" algn="ctr">
              <a:buNone/>
            </a:pPr>
            <a:r>
              <a:rPr lang="en-US" dirty="0"/>
              <a:t>“These charts show the surface pressure pattern using isobars and indicate areas of high and low pressure along with their central pressure value”.</a:t>
            </a:r>
          </a:p>
          <a:p>
            <a:pPr marL="0" indent="0" algn="r">
              <a:buNone/>
            </a:pPr>
            <a:r>
              <a:rPr lang="en-US" dirty="0"/>
              <a:t>(Met Office, 2017)</a:t>
            </a:r>
          </a:p>
        </p:txBody>
      </p:sp>
    </p:spTree>
    <p:extLst>
      <p:ext uri="{BB962C8B-B14F-4D97-AF65-F5344CB8AC3E}">
        <p14:creationId xmlns:p14="http://schemas.microsoft.com/office/powerpoint/2010/main" val="144393439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Surface Pressure Chart</a:t>
            </a:r>
          </a:p>
        </p:txBody>
      </p:sp>
      <p:sp>
        <p:nvSpPr>
          <p:cNvPr id="5" name="TextBox 4"/>
          <p:cNvSpPr txBox="1"/>
          <p:nvPr/>
        </p:nvSpPr>
        <p:spPr>
          <a:xfrm>
            <a:off x="7027337" y="5661248"/>
            <a:ext cx="2116663" cy="369332"/>
          </a:xfrm>
          <a:prstGeom prst="rect">
            <a:avLst/>
          </a:prstGeom>
          <a:noFill/>
        </p:spPr>
        <p:txBody>
          <a:bodyPr wrap="square" rtlCol="0">
            <a:spAutoFit/>
          </a:bodyPr>
          <a:lstStyle/>
          <a:p>
            <a:r>
              <a:rPr lang="en-US" dirty="0"/>
              <a:t>(Met Office, 2019)</a:t>
            </a:r>
          </a:p>
        </p:txBody>
      </p:sp>
      <p:pic>
        <p:nvPicPr>
          <p:cNvPr id="4" name="Picture 3">
            <a:extLst>
              <a:ext uri="{FF2B5EF4-FFF2-40B4-BE49-F238E27FC236}">
                <a16:creationId xmlns:a16="http://schemas.microsoft.com/office/drawing/2014/main" id="{29E0EE0F-EC5A-604C-99BD-383F855B97DC}"/>
              </a:ext>
            </a:extLst>
          </p:cNvPr>
          <p:cNvPicPr>
            <a:picLocks/>
          </p:cNvPicPr>
          <p:nvPr/>
        </p:nvPicPr>
        <p:blipFill rotWithShape="1">
          <a:blip r:embed="rId2">
            <a:extLst>
              <a:ext uri="{28A0092B-C50C-407E-A947-70E740481C1C}">
                <a14:useLocalDpi xmlns:a14="http://schemas.microsoft.com/office/drawing/2010/main" val="0"/>
              </a:ext>
            </a:extLst>
          </a:blip>
          <a:srcRect l="19288" t="24801" r="25588" b="15981"/>
          <a:stretch/>
        </p:blipFill>
        <p:spPr>
          <a:xfrm>
            <a:off x="1332000" y="1161248"/>
            <a:ext cx="6480000" cy="4500000"/>
          </a:xfrm>
          <a:prstGeom prst="rect">
            <a:avLst/>
          </a:prstGeom>
        </p:spPr>
      </p:pic>
    </p:spTree>
    <p:extLst>
      <p:ext uri="{BB962C8B-B14F-4D97-AF65-F5344CB8AC3E}">
        <p14:creationId xmlns:p14="http://schemas.microsoft.com/office/powerpoint/2010/main" val="133376974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Surface Pressure Chart</a:t>
            </a:r>
          </a:p>
        </p:txBody>
      </p:sp>
      <p:sp>
        <p:nvSpPr>
          <p:cNvPr id="5" name="TextBox 4"/>
          <p:cNvSpPr txBox="1"/>
          <p:nvPr/>
        </p:nvSpPr>
        <p:spPr>
          <a:xfrm>
            <a:off x="7027337" y="5661248"/>
            <a:ext cx="2116663" cy="369332"/>
          </a:xfrm>
          <a:prstGeom prst="rect">
            <a:avLst/>
          </a:prstGeom>
          <a:noFill/>
        </p:spPr>
        <p:txBody>
          <a:bodyPr wrap="square" rtlCol="0">
            <a:spAutoFit/>
          </a:bodyPr>
          <a:lstStyle/>
          <a:p>
            <a:r>
              <a:rPr lang="en-US" dirty="0"/>
              <a:t>(Met Office, 2019)</a:t>
            </a:r>
          </a:p>
        </p:txBody>
      </p:sp>
      <p:pic>
        <p:nvPicPr>
          <p:cNvPr id="4" name="Picture 3">
            <a:extLst>
              <a:ext uri="{FF2B5EF4-FFF2-40B4-BE49-F238E27FC236}">
                <a16:creationId xmlns:a16="http://schemas.microsoft.com/office/drawing/2014/main" id="{0BB581FC-BCAE-A14E-8DB7-F49CA95FB7F6}"/>
              </a:ext>
            </a:extLst>
          </p:cNvPr>
          <p:cNvPicPr>
            <a:picLocks/>
          </p:cNvPicPr>
          <p:nvPr/>
        </p:nvPicPr>
        <p:blipFill rotWithShape="1">
          <a:blip r:embed="rId2">
            <a:extLst>
              <a:ext uri="{28A0092B-C50C-407E-A947-70E740481C1C}">
                <a14:useLocalDpi xmlns:a14="http://schemas.microsoft.com/office/drawing/2010/main" val="0"/>
              </a:ext>
            </a:extLst>
          </a:blip>
          <a:srcRect l="19288" t="10940" r="25588" b="28581"/>
          <a:stretch/>
        </p:blipFill>
        <p:spPr>
          <a:xfrm>
            <a:off x="1332000" y="1179000"/>
            <a:ext cx="6480000" cy="4500000"/>
          </a:xfrm>
          <a:prstGeom prst="rect">
            <a:avLst/>
          </a:prstGeo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Surface Pressure Chart</a:t>
            </a:r>
          </a:p>
        </p:txBody>
      </p:sp>
      <p:sp>
        <p:nvSpPr>
          <p:cNvPr id="5" name="TextBox 4"/>
          <p:cNvSpPr txBox="1"/>
          <p:nvPr/>
        </p:nvSpPr>
        <p:spPr>
          <a:xfrm>
            <a:off x="7027337" y="5661248"/>
            <a:ext cx="2116663" cy="369332"/>
          </a:xfrm>
          <a:prstGeom prst="rect">
            <a:avLst/>
          </a:prstGeom>
          <a:noFill/>
        </p:spPr>
        <p:txBody>
          <a:bodyPr wrap="square" rtlCol="0">
            <a:spAutoFit/>
          </a:bodyPr>
          <a:lstStyle/>
          <a:p>
            <a:r>
              <a:rPr lang="en-US" dirty="0"/>
              <a:t>(Met Office, 2019)</a:t>
            </a:r>
          </a:p>
        </p:txBody>
      </p:sp>
      <p:pic>
        <p:nvPicPr>
          <p:cNvPr id="4" name="Picture 3">
            <a:extLst>
              <a:ext uri="{FF2B5EF4-FFF2-40B4-BE49-F238E27FC236}">
                <a16:creationId xmlns:a16="http://schemas.microsoft.com/office/drawing/2014/main" id="{D683567F-DADF-2042-A256-A393B63143F3}"/>
              </a:ext>
            </a:extLst>
          </p:cNvPr>
          <p:cNvPicPr>
            <a:picLocks/>
          </p:cNvPicPr>
          <p:nvPr/>
        </p:nvPicPr>
        <p:blipFill rotWithShape="1">
          <a:blip r:embed="rId2">
            <a:extLst>
              <a:ext uri="{28A0092B-C50C-407E-A947-70E740481C1C}">
                <a14:useLocalDpi xmlns:a14="http://schemas.microsoft.com/office/drawing/2010/main" val="0"/>
              </a:ext>
            </a:extLst>
          </a:blip>
          <a:srcRect l="19288" t="10940" r="25588" b="28581"/>
          <a:stretch/>
        </p:blipFill>
        <p:spPr>
          <a:xfrm>
            <a:off x="1332000" y="1179000"/>
            <a:ext cx="6480000" cy="4500000"/>
          </a:xfrm>
          <a:prstGeom prst="rect">
            <a:avLst/>
          </a:prstGeo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Surface Pressure Chart</a:t>
            </a:r>
          </a:p>
        </p:txBody>
      </p:sp>
      <p:sp>
        <p:nvSpPr>
          <p:cNvPr id="5" name="TextBox 4"/>
          <p:cNvSpPr txBox="1"/>
          <p:nvPr/>
        </p:nvSpPr>
        <p:spPr>
          <a:xfrm>
            <a:off x="7027337" y="5661248"/>
            <a:ext cx="2116663" cy="369332"/>
          </a:xfrm>
          <a:prstGeom prst="rect">
            <a:avLst/>
          </a:prstGeom>
          <a:noFill/>
        </p:spPr>
        <p:txBody>
          <a:bodyPr wrap="square" rtlCol="0">
            <a:spAutoFit/>
          </a:bodyPr>
          <a:lstStyle/>
          <a:p>
            <a:r>
              <a:rPr lang="en-US" dirty="0"/>
              <a:t>(Met Office, 2019)</a:t>
            </a:r>
          </a:p>
        </p:txBody>
      </p:sp>
      <p:pic>
        <p:nvPicPr>
          <p:cNvPr id="4" name="Picture 3">
            <a:extLst>
              <a:ext uri="{FF2B5EF4-FFF2-40B4-BE49-F238E27FC236}">
                <a16:creationId xmlns:a16="http://schemas.microsoft.com/office/drawing/2014/main" id="{C0A459FA-C0A7-F84A-AB44-C70F0D051434}"/>
              </a:ext>
            </a:extLst>
          </p:cNvPr>
          <p:cNvPicPr>
            <a:picLocks/>
          </p:cNvPicPr>
          <p:nvPr/>
        </p:nvPicPr>
        <p:blipFill rotWithShape="1">
          <a:blip r:embed="rId2">
            <a:extLst>
              <a:ext uri="{28A0092B-C50C-407E-A947-70E740481C1C}">
                <a14:useLocalDpi xmlns:a14="http://schemas.microsoft.com/office/drawing/2010/main" val="0"/>
              </a:ext>
            </a:extLst>
          </a:blip>
          <a:srcRect l="19288" t="10941" r="25588" b="28580"/>
          <a:stretch/>
        </p:blipFill>
        <p:spPr>
          <a:xfrm>
            <a:off x="1332000" y="1179000"/>
            <a:ext cx="6480000" cy="4500000"/>
          </a:xfrm>
          <a:prstGeom prst="rect">
            <a:avLst/>
          </a:prstGeo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Surface Pressure Chart</a:t>
            </a:r>
            <a:endParaRPr lang="en-US" dirty="0"/>
          </a:p>
        </p:txBody>
      </p:sp>
      <p:sp>
        <p:nvSpPr>
          <p:cNvPr id="5" name="TextBox 4"/>
          <p:cNvSpPr txBox="1"/>
          <p:nvPr/>
        </p:nvSpPr>
        <p:spPr>
          <a:xfrm>
            <a:off x="7027337" y="5661248"/>
            <a:ext cx="2116663" cy="369332"/>
          </a:xfrm>
          <a:prstGeom prst="rect">
            <a:avLst/>
          </a:prstGeom>
          <a:noFill/>
        </p:spPr>
        <p:txBody>
          <a:bodyPr wrap="square" rtlCol="0">
            <a:spAutoFit/>
          </a:bodyPr>
          <a:lstStyle/>
          <a:p>
            <a:r>
              <a:rPr lang="en-US" dirty="0"/>
              <a:t>(Met Office, 2019)</a:t>
            </a:r>
          </a:p>
        </p:txBody>
      </p:sp>
      <p:pic>
        <p:nvPicPr>
          <p:cNvPr id="6" name="Picture 5">
            <a:extLst>
              <a:ext uri="{FF2B5EF4-FFF2-40B4-BE49-F238E27FC236}">
                <a16:creationId xmlns:a16="http://schemas.microsoft.com/office/drawing/2014/main" id="{C7C2ECEC-FCC9-B140-ADCF-DE675F26048E}"/>
              </a:ext>
            </a:extLst>
          </p:cNvPr>
          <p:cNvPicPr>
            <a:picLocks/>
          </p:cNvPicPr>
          <p:nvPr/>
        </p:nvPicPr>
        <p:blipFill rotWithShape="1">
          <a:blip r:embed="rId2">
            <a:extLst>
              <a:ext uri="{28A0092B-C50C-407E-A947-70E740481C1C}">
                <a14:useLocalDpi xmlns:a14="http://schemas.microsoft.com/office/drawing/2010/main" val="0"/>
              </a:ext>
            </a:extLst>
          </a:blip>
          <a:srcRect l="19288" t="10941" r="25588" b="29840"/>
          <a:stretch/>
        </p:blipFill>
        <p:spPr>
          <a:xfrm>
            <a:off x="1332000" y="1179000"/>
            <a:ext cx="6480000" cy="4500000"/>
          </a:xfrm>
          <a:prstGeom prst="rect">
            <a:avLst/>
          </a:prstGeom>
        </p:spPr>
      </p:pic>
    </p:spTree>
    <p:extLst>
      <p:ext uri="{BB962C8B-B14F-4D97-AF65-F5344CB8AC3E}">
        <p14:creationId xmlns:p14="http://schemas.microsoft.com/office/powerpoint/2010/main" val="12402374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Surface Pressure Chart</a:t>
            </a:r>
            <a:endParaRPr lang="en-US" dirty="0"/>
          </a:p>
        </p:txBody>
      </p:sp>
      <p:sp>
        <p:nvSpPr>
          <p:cNvPr id="5" name="TextBox 4"/>
          <p:cNvSpPr txBox="1"/>
          <p:nvPr/>
        </p:nvSpPr>
        <p:spPr>
          <a:xfrm>
            <a:off x="7027337" y="5661248"/>
            <a:ext cx="2116663" cy="369332"/>
          </a:xfrm>
          <a:prstGeom prst="rect">
            <a:avLst/>
          </a:prstGeom>
          <a:noFill/>
        </p:spPr>
        <p:txBody>
          <a:bodyPr wrap="square" rtlCol="0">
            <a:spAutoFit/>
          </a:bodyPr>
          <a:lstStyle/>
          <a:p>
            <a:r>
              <a:rPr lang="en-US" dirty="0"/>
              <a:t>(Met Office, 2019)</a:t>
            </a:r>
          </a:p>
        </p:txBody>
      </p:sp>
      <p:pic>
        <p:nvPicPr>
          <p:cNvPr id="4" name="Picture 3">
            <a:extLst>
              <a:ext uri="{FF2B5EF4-FFF2-40B4-BE49-F238E27FC236}">
                <a16:creationId xmlns:a16="http://schemas.microsoft.com/office/drawing/2014/main" id="{750D28D8-560C-9441-90FE-306FE66F8BE4}"/>
              </a:ext>
            </a:extLst>
          </p:cNvPr>
          <p:cNvPicPr>
            <a:picLocks/>
          </p:cNvPicPr>
          <p:nvPr/>
        </p:nvPicPr>
        <p:blipFill rotWithShape="1">
          <a:blip r:embed="rId2">
            <a:extLst>
              <a:ext uri="{28A0092B-C50C-407E-A947-70E740481C1C}">
                <a14:useLocalDpi xmlns:a14="http://schemas.microsoft.com/office/drawing/2010/main" val="0"/>
              </a:ext>
            </a:extLst>
          </a:blip>
          <a:srcRect l="19288" t="10940" r="25588" b="29840"/>
          <a:stretch/>
        </p:blipFill>
        <p:spPr>
          <a:xfrm>
            <a:off x="1332000" y="1161248"/>
            <a:ext cx="6480000" cy="4500000"/>
          </a:xfrm>
          <a:prstGeom prst="rect">
            <a:avLst/>
          </a:prstGeom>
        </p:spPr>
      </p:pic>
    </p:spTree>
    <p:extLst>
      <p:ext uri="{BB962C8B-B14F-4D97-AF65-F5344CB8AC3E}">
        <p14:creationId xmlns:p14="http://schemas.microsoft.com/office/powerpoint/2010/main" val="125874217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Forecasts</a:t>
            </a:r>
          </a:p>
        </p:txBody>
      </p:sp>
      <p:sp>
        <p:nvSpPr>
          <p:cNvPr id="3" name="Content Placeholder 2"/>
          <p:cNvSpPr>
            <a:spLocks noGrp="1"/>
          </p:cNvSpPr>
          <p:nvPr>
            <p:ph idx="1"/>
          </p:nvPr>
        </p:nvSpPr>
        <p:spPr/>
        <p:txBody>
          <a:bodyPr>
            <a:normAutofit/>
          </a:bodyPr>
          <a:lstStyle/>
          <a:p>
            <a:r>
              <a:rPr lang="en-US" dirty="0">
                <a:latin typeface="Rockwell" charset="0"/>
              </a:rPr>
              <a:t>Where can we obtain a Surface Pressure Chart?</a:t>
            </a:r>
          </a:p>
          <a:p>
            <a:pPr marL="0" indent="0">
              <a:buNone/>
            </a:pPr>
            <a:endParaRPr lang="en-US" dirty="0">
              <a:latin typeface="Rockwell" charset="0"/>
            </a:endParaRPr>
          </a:p>
          <a:p>
            <a:r>
              <a:rPr lang="en-US" dirty="0">
                <a:hlinkClick r:id="rId2"/>
              </a:rPr>
              <a:t>The Met Office</a:t>
            </a:r>
            <a:endParaRPr lang="en-US" dirty="0"/>
          </a:p>
          <a:p>
            <a:r>
              <a:rPr lang="en-US" dirty="0">
                <a:hlinkClick r:id="rId3"/>
              </a:rPr>
              <a:t>Magic Seaweed</a:t>
            </a:r>
            <a:endParaRPr lang="en-US" dirty="0"/>
          </a:p>
          <a:p>
            <a:r>
              <a:rPr lang="en-US" dirty="0">
                <a:hlinkClick r:id="rId4"/>
              </a:rPr>
              <a:t>Windy Ty</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88087735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Any Questions?</a:t>
            </a:r>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157856825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84B4"/>
                </a:solidFill>
              </a:rPr>
              <a:t>What Do We Know, Now?</a:t>
            </a:r>
            <a:endParaRPr lang="en-US" dirty="0">
              <a:solidFill>
                <a:srgbClr val="0084B4"/>
              </a:solidFill>
            </a:endParaRPr>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a:t>?</a:t>
            </a:r>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a:t>?</a:t>
            </a:r>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195202309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par>
                                <p:cTn id="32" presetID="31" presetClass="entr" presetSubtype="0"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 calcmode="lin" valueType="num">
                                      <p:cBhvr>
                                        <p:cTn id="34" dur="1000" fill="hold"/>
                                        <p:tgtEl>
                                          <p:spTgt spid="13"/>
                                        </p:tgtEl>
                                        <p:attrNameLst>
                                          <p:attrName>ppt_w</p:attrName>
                                        </p:attrNameLst>
                                      </p:cBhvr>
                                      <p:tavLst>
                                        <p:tav tm="0">
                                          <p:val>
                                            <p:fltVal val="0"/>
                                          </p:val>
                                        </p:tav>
                                        <p:tav tm="100000">
                                          <p:val>
                                            <p:strVal val="#ppt_w"/>
                                          </p:val>
                                        </p:tav>
                                      </p:tavLst>
                                    </p:anim>
                                    <p:anim calcmode="lin" valueType="num">
                                      <p:cBhvr>
                                        <p:cTn id="35" dur="1000" fill="hold"/>
                                        <p:tgtEl>
                                          <p:spTgt spid="13"/>
                                        </p:tgtEl>
                                        <p:attrNameLst>
                                          <p:attrName>ppt_h</p:attrName>
                                        </p:attrNameLst>
                                      </p:cBhvr>
                                      <p:tavLst>
                                        <p:tav tm="0">
                                          <p:val>
                                            <p:fltVal val="0"/>
                                          </p:val>
                                        </p:tav>
                                        <p:tav tm="100000">
                                          <p:val>
                                            <p:strVal val="#ppt_h"/>
                                          </p:val>
                                        </p:tav>
                                      </p:tavLst>
                                    </p:anim>
                                    <p:anim calcmode="lin" valueType="num">
                                      <p:cBhvr>
                                        <p:cTn id="36" dur="1000" fill="hold"/>
                                        <p:tgtEl>
                                          <p:spTgt spid="13"/>
                                        </p:tgtEl>
                                        <p:attrNameLst>
                                          <p:attrName>style.rotation</p:attrName>
                                        </p:attrNameLst>
                                      </p:cBhvr>
                                      <p:tavLst>
                                        <p:tav tm="0">
                                          <p:val>
                                            <p:fltVal val="90"/>
                                          </p:val>
                                        </p:tav>
                                        <p:tav tm="100000">
                                          <p:val>
                                            <p:fltVal val="0"/>
                                          </p:val>
                                        </p:tav>
                                      </p:tavLst>
                                    </p:anim>
                                    <p:animEffect transition="in" filter="fade">
                                      <p:cBhvr>
                                        <p:cTn id="37" dur="1000"/>
                                        <p:tgtEl>
                                          <p:spTgt spid="13"/>
                                        </p:tgtEl>
                                      </p:cBhvr>
                                    </p:animEffect>
                                  </p:childTnLst>
                                </p:cTn>
                              </p:par>
                            </p:childTnLst>
                          </p:cTn>
                        </p:par>
                        <p:par>
                          <p:cTn id="38" fill="hold">
                            <p:stCondLst>
                              <p:cond delay="4000"/>
                            </p:stCondLst>
                            <p:childTnLst>
                              <p:par>
                                <p:cTn id="39" presetID="31" presetClass="entr" presetSubtype="0" fill="hold" grpId="0" nodeType="after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p:cTn id="41" dur="1000" fill="hold"/>
                                        <p:tgtEl>
                                          <p:spTgt spid="16"/>
                                        </p:tgtEl>
                                        <p:attrNameLst>
                                          <p:attrName>ppt_w</p:attrName>
                                        </p:attrNameLst>
                                      </p:cBhvr>
                                      <p:tavLst>
                                        <p:tav tm="0">
                                          <p:val>
                                            <p:fltVal val="0"/>
                                          </p:val>
                                        </p:tav>
                                        <p:tav tm="100000">
                                          <p:val>
                                            <p:strVal val="#ppt_w"/>
                                          </p:val>
                                        </p:tav>
                                      </p:tavLst>
                                    </p:anim>
                                    <p:anim calcmode="lin" valueType="num">
                                      <p:cBhvr>
                                        <p:cTn id="42" dur="1000" fill="hold"/>
                                        <p:tgtEl>
                                          <p:spTgt spid="16"/>
                                        </p:tgtEl>
                                        <p:attrNameLst>
                                          <p:attrName>ppt_h</p:attrName>
                                        </p:attrNameLst>
                                      </p:cBhvr>
                                      <p:tavLst>
                                        <p:tav tm="0">
                                          <p:val>
                                            <p:fltVal val="0"/>
                                          </p:val>
                                        </p:tav>
                                        <p:tav tm="100000">
                                          <p:val>
                                            <p:strVal val="#ppt_h"/>
                                          </p:val>
                                        </p:tav>
                                      </p:tavLst>
                                    </p:anim>
                                    <p:anim calcmode="lin" valueType="num">
                                      <p:cBhvr>
                                        <p:cTn id="43" dur="1000" fill="hold"/>
                                        <p:tgtEl>
                                          <p:spTgt spid="16"/>
                                        </p:tgtEl>
                                        <p:attrNameLst>
                                          <p:attrName>style.rotation</p:attrName>
                                        </p:attrNameLst>
                                      </p:cBhvr>
                                      <p:tavLst>
                                        <p:tav tm="0">
                                          <p:val>
                                            <p:fltVal val="90"/>
                                          </p:val>
                                        </p:tav>
                                        <p:tav tm="100000">
                                          <p:val>
                                            <p:fltVal val="0"/>
                                          </p:val>
                                        </p:tav>
                                      </p:tavLst>
                                    </p:anim>
                                    <p:animEffect transition="in" filter="fade">
                                      <p:cBhvr>
                                        <p:cTn id="44" dur="1000"/>
                                        <p:tgtEl>
                                          <p:spTgt spid="16"/>
                                        </p:tgtEl>
                                      </p:cBhvr>
                                    </p:animEffect>
                                  </p:childTnLst>
                                </p:cTn>
                              </p:par>
                            </p:childTnLst>
                          </p:cTn>
                        </p:par>
                        <p:par>
                          <p:cTn id="45" fill="hold">
                            <p:stCondLst>
                              <p:cond delay="5000"/>
                            </p:stCondLst>
                            <p:childTnLst>
                              <p:par>
                                <p:cTn id="46" presetID="31" presetClass="entr" presetSubtype="0" fill="hold" grpId="0" nodeType="afterEffect">
                                  <p:stCondLst>
                                    <p:cond delay="0"/>
                                  </p:stCondLst>
                                  <p:childTnLst>
                                    <p:set>
                                      <p:cBhvr>
                                        <p:cTn id="47" dur="1" fill="hold">
                                          <p:stCondLst>
                                            <p:cond delay="0"/>
                                          </p:stCondLst>
                                        </p:cTn>
                                        <p:tgtEl>
                                          <p:spTgt spid="45"/>
                                        </p:tgtEl>
                                        <p:attrNameLst>
                                          <p:attrName>style.visibility</p:attrName>
                                        </p:attrNameLst>
                                      </p:cBhvr>
                                      <p:to>
                                        <p:strVal val="visible"/>
                                      </p:to>
                                    </p:set>
                                    <p:anim calcmode="lin" valueType="num">
                                      <p:cBhvr>
                                        <p:cTn id="48" dur="1000" fill="hold"/>
                                        <p:tgtEl>
                                          <p:spTgt spid="45"/>
                                        </p:tgtEl>
                                        <p:attrNameLst>
                                          <p:attrName>ppt_w</p:attrName>
                                        </p:attrNameLst>
                                      </p:cBhvr>
                                      <p:tavLst>
                                        <p:tav tm="0">
                                          <p:val>
                                            <p:fltVal val="0"/>
                                          </p:val>
                                        </p:tav>
                                        <p:tav tm="100000">
                                          <p:val>
                                            <p:strVal val="#ppt_w"/>
                                          </p:val>
                                        </p:tav>
                                      </p:tavLst>
                                    </p:anim>
                                    <p:anim calcmode="lin" valueType="num">
                                      <p:cBhvr>
                                        <p:cTn id="49" dur="1000" fill="hold"/>
                                        <p:tgtEl>
                                          <p:spTgt spid="45"/>
                                        </p:tgtEl>
                                        <p:attrNameLst>
                                          <p:attrName>ppt_h</p:attrName>
                                        </p:attrNameLst>
                                      </p:cBhvr>
                                      <p:tavLst>
                                        <p:tav tm="0">
                                          <p:val>
                                            <p:fltVal val="0"/>
                                          </p:val>
                                        </p:tav>
                                        <p:tav tm="100000">
                                          <p:val>
                                            <p:strVal val="#ppt_h"/>
                                          </p:val>
                                        </p:tav>
                                      </p:tavLst>
                                    </p:anim>
                                    <p:anim calcmode="lin" valueType="num">
                                      <p:cBhvr>
                                        <p:cTn id="50" dur="1000" fill="hold"/>
                                        <p:tgtEl>
                                          <p:spTgt spid="45"/>
                                        </p:tgtEl>
                                        <p:attrNameLst>
                                          <p:attrName>style.rotation</p:attrName>
                                        </p:attrNameLst>
                                      </p:cBhvr>
                                      <p:tavLst>
                                        <p:tav tm="0">
                                          <p:val>
                                            <p:fltVal val="90"/>
                                          </p:val>
                                        </p:tav>
                                        <p:tav tm="100000">
                                          <p:val>
                                            <p:fltVal val="0"/>
                                          </p:val>
                                        </p:tav>
                                      </p:tavLst>
                                    </p:anim>
                                    <p:animEffect transition="in" filter="fade">
                                      <p:cBhvr>
                                        <p:cTn id="51" dur="1000"/>
                                        <p:tgtEl>
                                          <p:spTgt spid="45"/>
                                        </p:tgtEl>
                                      </p:cBhvr>
                                    </p:animEffect>
                                  </p:childTnLst>
                                </p:cTn>
                              </p:par>
                            </p:childTnLst>
                          </p:cTn>
                        </p:par>
                        <p:par>
                          <p:cTn id="52" fill="hold">
                            <p:stCondLst>
                              <p:cond delay="6000"/>
                            </p:stCondLst>
                            <p:childTnLst>
                              <p:par>
                                <p:cTn id="53" presetID="31" presetClass="entr" presetSubtype="0" fill="hold" grpId="0" nodeType="afterEffect">
                                  <p:stCondLst>
                                    <p:cond delay="0"/>
                                  </p:stCondLst>
                                  <p:childTnLst>
                                    <p:set>
                                      <p:cBhvr>
                                        <p:cTn id="54" dur="1" fill="hold">
                                          <p:stCondLst>
                                            <p:cond delay="0"/>
                                          </p:stCondLst>
                                        </p:cTn>
                                        <p:tgtEl>
                                          <p:spTgt spid="25"/>
                                        </p:tgtEl>
                                        <p:attrNameLst>
                                          <p:attrName>style.visibility</p:attrName>
                                        </p:attrNameLst>
                                      </p:cBhvr>
                                      <p:to>
                                        <p:strVal val="visible"/>
                                      </p:to>
                                    </p:set>
                                    <p:anim calcmode="lin" valueType="num">
                                      <p:cBhvr>
                                        <p:cTn id="55" dur="1000" fill="hold"/>
                                        <p:tgtEl>
                                          <p:spTgt spid="25"/>
                                        </p:tgtEl>
                                        <p:attrNameLst>
                                          <p:attrName>ppt_w</p:attrName>
                                        </p:attrNameLst>
                                      </p:cBhvr>
                                      <p:tavLst>
                                        <p:tav tm="0">
                                          <p:val>
                                            <p:fltVal val="0"/>
                                          </p:val>
                                        </p:tav>
                                        <p:tav tm="100000">
                                          <p:val>
                                            <p:strVal val="#ppt_w"/>
                                          </p:val>
                                        </p:tav>
                                      </p:tavLst>
                                    </p:anim>
                                    <p:anim calcmode="lin" valueType="num">
                                      <p:cBhvr>
                                        <p:cTn id="56" dur="1000" fill="hold"/>
                                        <p:tgtEl>
                                          <p:spTgt spid="25"/>
                                        </p:tgtEl>
                                        <p:attrNameLst>
                                          <p:attrName>ppt_h</p:attrName>
                                        </p:attrNameLst>
                                      </p:cBhvr>
                                      <p:tavLst>
                                        <p:tav tm="0">
                                          <p:val>
                                            <p:fltVal val="0"/>
                                          </p:val>
                                        </p:tav>
                                        <p:tav tm="100000">
                                          <p:val>
                                            <p:strVal val="#ppt_h"/>
                                          </p:val>
                                        </p:tav>
                                      </p:tavLst>
                                    </p:anim>
                                    <p:anim calcmode="lin" valueType="num">
                                      <p:cBhvr>
                                        <p:cTn id="57" dur="1000" fill="hold"/>
                                        <p:tgtEl>
                                          <p:spTgt spid="25"/>
                                        </p:tgtEl>
                                        <p:attrNameLst>
                                          <p:attrName>style.rotation</p:attrName>
                                        </p:attrNameLst>
                                      </p:cBhvr>
                                      <p:tavLst>
                                        <p:tav tm="0">
                                          <p:val>
                                            <p:fltVal val="90"/>
                                          </p:val>
                                        </p:tav>
                                        <p:tav tm="100000">
                                          <p:val>
                                            <p:fltVal val="0"/>
                                          </p:val>
                                        </p:tav>
                                      </p:tavLst>
                                    </p:anim>
                                    <p:animEffect transition="in" filter="fade">
                                      <p:cBhvr>
                                        <p:cTn id="58" dur="1000"/>
                                        <p:tgtEl>
                                          <p:spTgt spid="25"/>
                                        </p:tgtEl>
                                      </p:cBhvr>
                                    </p:animEffect>
                                  </p:childTnLst>
                                </p:cTn>
                              </p:par>
                            </p:childTnLst>
                          </p:cTn>
                        </p:par>
                        <p:par>
                          <p:cTn id="59" fill="hold">
                            <p:stCondLst>
                              <p:cond delay="7000"/>
                            </p:stCondLst>
                            <p:childTnLst>
                              <p:par>
                                <p:cTn id="60" presetID="31" presetClass="entr" presetSubtype="0" fill="hold" grpId="0" nodeType="afterEffect">
                                  <p:stCondLst>
                                    <p:cond delay="0"/>
                                  </p:stCondLst>
                                  <p:childTnLst>
                                    <p:set>
                                      <p:cBhvr>
                                        <p:cTn id="61" dur="1" fill="hold">
                                          <p:stCondLst>
                                            <p:cond delay="0"/>
                                          </p:stCondLst>
                                        </p:cTn>
                                        <p:tgtEl>
                                          <p:spTgt spid="41"/>
                                        </p:tgtEl>
                                        <p:attrNameLst>
                                          <p:attrName>style.visibility</p:attrName>
                                        </p:attrNameLst>
                                      </p:cBhvr>
                                      <p:to>
                                        <p:strVal val="visible"/>
                                      </p:to>
                                    </p:set>
                                    <p:anim calcmode="lin" valueType="num">
                                      <p:cBhvr>
                                        <p:cTn id="62" dur="1000" fill="hold"/>
                                        <p:tgtEl>
                                          <p:spTgt spid="41"/>
                                        </p:tgtEl>
                                        <p:attrNameLst>
                                          <p:attrName>ppt_w</p:attrName>
                                        </p:attrNameLst>
                                      </p:cBhvr>
                                      <p:tavLst>
                                        <p:tav tm="0">
                                          <p:val>
                                            <p:fltVal val="0"/>
                                          </p:val>
                                        </p:tav>
                                        <p:tav tm="100000">
                                          <p:val>
                                            <p:strVal val="#ppt_w"/>
                                          </p:val>
                                        </p:tav>
                                      </p:tavLst>
                                    </p:anim>
                                    <p:anim calcmode="lin" valueType="num">
                                      <p:cBhvr>
                                        <p:cTn id="63" dur="1000" fill="hold"/>
                                        <p:tgtEl>
                                          <p:spTgt spid="41"/>
                                        </p:tgtEl>
                                        <p:attrNameLst>
                                          <p:attrName>ppt_h</p:attrName>
                                        </p:attrNameLst>
                                      </p:cBhvr>
                                      <p:tavLst>
                                        <p:tav tm="0">
                                          <p:val>
                                            <p:fltVal val="0"/>
                                          </p:val>
                                        </p:tav>
                                        <p:tav tm="100000">
                                          <p:val>
                                            <p:strVal val="#ppt_h"/>
                                          </p:val>
                                        </p:tav>
                                      </p:tavLst>
                                    </p:anim>
                                    <p:anim calcmode="lin" valueType="num">
                                      <p:cBhvr>
                                        <p:cTn id="64" dur="1000" fill="hold"/>
                                        <p:tgtEl>
                                          <p:spTgt spid="41"/>
                                        </p:tgtEl>
                                        <p:attrNameLst>
                                          <p:attrName>style.rotation</p:attrName>
                                        </p:attrNameLst>
                                      </p:cBhvr>
                                      <p:tavLst>
                                        <p:tav tm="0">
                                          <p:val>
                                            <p:fltVal val="90"/>
                                          </p:val>
                                        </p:tav>
                                        <p:tav tm="100000">
                                          <p:val>
                                            <p:fltVal val="0"/>
                                          </p:val>
                                        </p:tav>
                                      </p:tavLst>
                                    </p:anim>
                                    <p:animEffect transition="in" filter="fade">
                                      <p:cBhvr>
                                        <p:cTn id="65" dur="1000"/>
                                        <p:tgtEl>
                                          <p:spTgt spid="41"/>
                                        </p:tgtEl>
                                      </p:cBhvr>
                                    </p:animEffect>
                                  </p:childTnLst>
                                </p:cTn>
                              </p:par>
                            </p:childTnLst>
                          </p:cTn>
                        </p:par>
                        <p:par>
                          <p:cTn id="66" fill="hold">
                            <p:stCondLst>
                              <p:cond delay="8000"/>
                            </p:stCondLst>
                            <p:childTnLst>
                              <p:par>
                                <p:cTn id="67" presetID="31" presetClass="entr" presetSubtype="0" fill="hold" grpId="0" nodeType="afterEffect">
                                  <p:stCondLst>
                                    <p:cond delay="0"/>
                                  </p:stCondLst>
                                  <p:childTnLst>
                                    <p:set>
                                      <p:cBhvr>
                                        <p:cTn id="68" dur="1" fill="hold">
                                          <p:stCondLst>
                                            <p:cond delay="0"/>
                                          </p:stCondLst>
                                        </p:cTn>
                                        <p:tgtEl>
                                          <p:spTgt spid="35"/>
                                        </p:tgtEl>
                                        <p:attrNameLst>
                                          <p:attrName>style.visibility</p:attrName>
                                        </p:attrNameLst>
                                      </p:cBhvr>
                                      <p:to>
                                        <p:strVal val="visible"/>
                                      </p:to>
                                    </p:set>
                                    <p:anim calcmode="lin" valueType="num">
                                      <p:cBhvr>
                                        <p:cTn id="69" dur="1000" fill="hold"/>
                                        <p:tgtEl>
                                          <p:spTgt spid="35"/>
                                        </p:tgtEl>
                                        <p:attrNameLst>
                                          <p:attrName>ppt_w</p:attrName>
                                        </p:attrNameLst>
                                      </p:cBhvr>
                                      <p:tavLst>
                                        <p:tav tm="0">
                                          <p:val>
                                            <p:fltVal val="0"/>
                                          </p:val>
                                        </p:tav>
                                        <p:tav tm="100000">
                                          <p:val>
                                            <p:strVal val="#ppt_w"/>
                                          </p:val>
                                        </p:tav>
                                      </p:tavLst>
                                    </p:anim>
                                    <p:anim calcmode="lin" valueType="num">
                                      <p:cBhvr>
                                        <p:cTn id="70" dur="1000" fill="hold"/>
                                        <p:tgtEl>
                                          <p:spTgt spid="35"/>
                                        </p:tgtEl>
                                        <p:attrNameLst>
                                          <p:attrName>ppt_h</p:attrName>
                                        </p:attrNameLst>
                                      </p:cBhvr>
                                      <p:tavLst>
                                        <p:tav tm="0">
                                          <p:val>
                                            <p:fltVal val="0"/>
                                          </p:val>
                                        </p:tav>
                                        <p:tav tm="100000">
                                          <p:val>
                                            <p:strVal val="#ppt_h"/>
                                          </p:val>
                                        </p:tav>
                                      </p:tavLst>
                                    </p:anim>
                                    <p:anim calcmode="lin" valueType="num">
                                      <p:cBhvr>
                                        <p:cTn id="71" dur="1000" fill="hold"/>
                                        <p:tgtEl>
                                          <p:spTgt spid="35"/>
                                        </p:tgtEl>
                                        <p:attrNameLst>
                                          <p:attrName>style.rotation</p:attrName>
                                        </p:attrNameLst>
                                      </p:cBhvr>
                                      <p:tavLst>
                                        <p:tav tm="0">
                                          <p:val>
                                            <p:fltVal val="90"/>
                                          </p:val>
                                        </p:tav>
                                        <p:tav tm="100000">
                                          <p:val>
                                            <p:fltVal val="0"/>
                                          </p:val>
                                        </p:tav>
                                      </p:tavLst>
                                    </p:anim>
                                    <p:animEffect transition="in" filter="fade">
                                      <p:cBhvr>
                                        <p:cTn id="72" dur="1000"/>
                                        <p:tgtEl>
                                          <p:spTgt spid="35"/>
                                        </p:tgtEl>
                                      </p:cBhvr>
                                    </p:animEffect>
                                  </p:childTnLst>
                                </p:cTn>
                              </p:par>
                            </p:childTnLst>
                          </p:cTn>
                        </p:par>
                        <p:par>
                          <p:cTn id="73" fill="hold">
                            <p:stCondLst>
                              <p:cond delay="9000"/>
                            </p:stCondLst>
                            <p:childTnLst>
                              <p:par>
                                <p:cTn id="74" presetID="31" presetClass="entr" presetSubtype="0" fill="hold" grpId="0" nodeType="afterEffect">
                                  <p:stCondLst>
                                    <p:cond delay="0"/>
                                  </p:stCondLst>
                                  <p:childTnLst>
                                    <p:set>
                                      <p:cBhvr>
                                        <p:cTn id="75" dur="1" fill="hold">
                                          <p:stCondLst>
                                            <p:cond delay="0"/>
                                          </p:stCondLst>
                                        </p:cTn>
                                        <p:tgtEl>
                                          <p:spTgt spid="4"/>
                                        </p:tgtEl>
                                        <p:attrNameLst>
                                          <p:attrName>style.visibility</p:attrName>
                                        </p:attrNameLst>
                                      </p:cBhvr>
                                      <p:to>
                                        <p:strVal val="visible"/>
                                      </p:to>
                                    </p:set>
                                    <p:anim calcmode="lin" valueType="num">
                                      <p:cBhvr>
                                        <p:cTn id="76" dur="1000" fill="hold"/>
                                        <p:tgtEl>
                                          <p:spTgt spid="4"/>
                                        </p:tgtEl>
                                        <p:attrNameLst>
                                          <p:attrName>ppt_w</p:attrName>
                                        </p:attrNameLst>
                                      </p:cBhvr>
                                      <p:tavLst>
                                        <p:tav tm="0">
                                          <p:val>
                                            <p:fltVal val="0"/>
                                          </p:val>
                                        </p:tav>
                                        <p:tav tm="100000">
                                          <p:val>
                                            <p:strVal val="#ppt_w"/>
                                          </p:val>
                                        </p:tav>
                                      </p:tavLst>
                                    </p:anim>
                                    <p:anim calcmode="lin" valueType="num">
                                      <p:cBhvr>
                                        <p:cTn id="77" dur="1000" fill="hold"/>
                                        <p:tgtEl>
                                          <p:spTgt spid="4"/>
                                        </p:tgtEl>
                                        <p:attrNameLst>
                                          <p:attrName>ppt_h</p:attrName>
                                        </p:attrNameLst>
                                      </p:cBhvr>
                                      <p:tavLst>
                                        <p:tav tm="0">
                                          <p:val>
                                            <p:fltVal val="0"/>
                                          </p:val>
                                        </p:tav>
                                        <p:tav tm="100000">
                                          <p:val>
                                            <p:strVal val="#ppt_h"/>
                                          </p:val>
                                        </p:tav>
                                      </p:tavLst>
                                    </p:anim>
                                    <p:anim calcmode="lin" valueType="num">
                                      <p:cBhvr>
                                        <p:cTn id="78" dur="1000" fill="hold"/>
                                        <p:tgtEl>
                                          <p:spTgt spid="4"/>
                                        </p:tgtEl>
                                        <p:attrNameLst>
                                          <p:attrName>style.rotation</p:attrName>
                                        </p:attrNameLst>
                                      </p:cBhvr>
                                      <p:tavLst>
                                        <p:tav tm="0">
                                          <p:val>
                                            <p:fltVal val="90"/>
                                          </p:val>
                                        </p:tav>
                                        <p:tav tm="100000">
                                          <p:val>
                                            <p:fltVal val="0"/>
                                          </p:val>
                                        </p:tav>
                                      </p:tavLst>
                                    </p:anim>
                                    <p:animEffect transition="in" filter="fade">
                                      <p:cBhvr>
                                        <p:cTn id="79" dur="1000"/>
                                        <p:tgtEl>
                                          <p:spTgt spid="4"/>
                                        </p:tgtEl>
                                      </p:cBhvr>
                                    </p:animEffect>
                                  </p:childTnLst>
                                </p:cTn>
                              </p:par>
                            </p:childTnLst>
                          </p:cTn>
                        </p:par>
                        <p:par>
                          <p:cTn id="80" fill="hold">
                            <p:stCondLst>
                              <p:cond delay="10000"/>
                            </p:stCondLst>
                            <p:childTnLst>
                              <p:par>
                                <p:cTn id="81" presetID="31" presetClass="entr" presetSubtype="0" fill="hold" grpId="0" nodeType="afterEffect">
                                  <p:stCondLst>
                                    <p:cond delay="0"/>
                                  </p:stCondLst>
                                  <p:childTnLst>
                                    <p:set>
                                      <p:cBhvr>
                                        <p:cTn id="82" dur="1" fill="hold">
                                          <p:stCondLst>
                                            <p:cond delay="0"/>
                                          </p:stCondLst>
                                        </p:cTn>
                                        <p:tgtEl>
                                          <p:spTgt spid="49"/>
                                        </p:tgtEl>
                                        <p:attrNameLst>
                                          <p:attrName>style.visibility</p:attrName>
                                        </p:attrNameLst>
                                      </p:cBhvr>
                                      <p:to>
                                        <p:strVal val="visible"/>
                                      </p:to>
                                    </p:set>
                                    <p:anim calcmode="lin" valueType="num">
                                      <p:cBhvr>
                                        <p:cTn id="83" dur="1000" fill="hold"/>
                                        <p:tgtEl>
                                          <p:spTgt spid="49"/>
                                        </p:tgtEl>
                                        <p:attrNameLst>
                                          <p:attrName>ppt_w</p:attrName>
                                        </p:attrNameLst>
                                      </p:cBhvr>
                                      <p:tavLst>
                                        <p:tav tm="0">
                                          <p:val>
                                            <p:fltVal val="0"/>
                                          </p:val>
                                        </p:tav>
                                        <p:tav tm="100000">
                                          <p:val>
                                            <p:strVal val="#ppt_w"/>
                                          </p:val>
                                        </p:tav>
                                      </p:tavLst>
                                    </p:anim>
                                    <p:anim calcmode="lin" valueType="num">
                                      <p:cBhvr>
                                        <p:cTn id="84" dur="1000" fill="hold"/>
                                        <p:tgtEl>
                                          <p:spTgt spid="49"/>
                                        </p:tgtEl>
                                        <p:attrNameLst>
                                          <p:attrName>ppt_h</p:attrName>
                                        </p:attrNameLst>
                                      </p:cBhvr>
                                      <p:tavLst>
                                        <p:tav tm="0">
                                          <p:val>
                                            <p:fltVal val="0"/>
                                          </p:val>
                                        </p:tav>
                                        <p:tav tm="100000">
                                          <p:val>
                                            <p:strVal val="#ppt_h"/>
                                          </p:val>
                                        </p:tav>
                                      </p:tavLst>
                                    </p:anim>
                                    <p:anim calcmode="lin" valueType="num">
                                      <p:cBhvr>
                                        <p:cTn id="85" dur="1000" fill="hold"/>
                                        <p:tgtEl>
                                          <p:spTgt spid="49"/>
                                        </p:tgtEl>
                                        <p:attrNameLst>
                                          <p:attrName>style.rotation</p:attrName>
                                        </p:attrNameLst>
                                      </p:cBhvr>
                                      <p:tavLst>
                                        <p:tav tm="0">
                                          <p:val>
                                            <p:fltVal val="90"/>
                                          </p:val>
                                        </p:tav>
                                        <p:tav tm="100000">
                                          <p:val>
                                            <p:fltVal val="0"/>
                                          </p:val>
                                        </p:tav>
                                      </p:tavLst>
                                    </p:anim>
                                    <p:animEffect transition="in" filter="fade">
                                      <p:cBhvr>
                                        <p:cTn id="86" dur="1000"/>
                                        <p:tgtEl>
                                          <p:spTgt spid="49"/>
                                        </p:tgtEl>
                                      </p:cBhvr>
                                    </p:animEffect>
                                  </p:childTnLst>
                                </p:cTn>
                              </p:par>
                            </p:childTnLst>
                          </p:cTn>
                        </p:par>
                        <p:par>
                          <p:cTn id="87" fill="hold">
                            <p:stCondLst>
                              <p:cond delay="11000"/>
                            </p:stCondLst>
                            <p:childTnLst>
                              <p:par>
                                <p:cTn id="88" presetID="31" presetClass="entr" presetSubtype="0" fill="hold" grpId="0" nodeType="afterEffect">
                                  <p:stCondLst>
                                    <p:cond delay="0"/>
                                  </p:stCondLst>
                                  <p:childTnLst>
                                    <p:set>
                                      <p:cBhvr>
                                        <p:cTn id="89" dur="1" fill="hold">
                                          <p:stCondLst>
                                            <p:cond delay="0"/>
                                          </p:stCondLst>
                                        </p:cTn>
                                        <p:tgtEl>
                                          <p:spTgt spid="15"/>
                                        </p:tgtEl>
                                        <p:attrNameLst>
                                          <p:attrName>style.visibility</p:attrName>
                                        </p:attrNameLst>
                                      </p:cBhvr>
                                      <p:to>
                                        <p:strVal val="visible"/>
                                      </p:to>
                                    </p:set>
                                    <p:anim calcmode="lin" valueType="num">
                                      <p:cBhvr>
                                        <p:cTn id="90" dur="1000" fill="hold"/>
                                        <p:tgtEl>
                                          <p:spTgt spid="15"/>
                                        </p:tgtEl>
                                        <p:attrNameLst>
                                          <p:attrName>ppt_w</p:attrName>
                                        </p:attrNameLst>
                                      </p:cBhvr>
                                      <p:tavLst>
                                        <p:tav tm="0">
                                          <p:val>
                                            <p:fltVal val="0"/>
                                          </p:val>
                                        </p:tav>
                                        <p:tav tm="100000">
                                          <p:val>
                                            <p:strVal val="#ppt_w"/>
                                          </p:val>
                                        </p:tav>
                                      </p:tavLst>
                                    </p:anim>
                                    <p:anim calcmode="lin" valueType="num">
                                      <p:cBhvr>
                                        <p:cTn id="91" dur="1000" fill="hold"/>
                                        <p:tgtEl>
                                          <p:spTgt spid="15"/>
                                        </p:tgtEl>
                                        <p:attrNameLst>
                                          <p:attrName>ppt_h</p:attrName>
                                        </p:attrNameLst>
                                      </p:cBhvr>
                                      <p:tavLst>
                                        <p:tav tm="0">
                                          <p:val>
                                            <p:fltVal val="0"/>
                                          </p:val>
                                        </p:tav>
                                        <p:tav tm="100000">
                                          <p:val>
                                            <p:strVal val="#ppt_h"/>
                                          </p:val>
                                        </p:tav>
                                      </p:tavLst>
                                    </p:anim>
                                    <p:anim calcmode="lin" valueType="num">
                                      <p:cBhvr>
                                        <p:cTn id="92" dur="1000" fill="hold"/>
                                        <p:tgtEl>
                                          <p:spTgt spid="15"/>
                                        </p:tgtEl>
                                        <p:attrNameLst>
                                          <p:attrName>style.rotation</p:attrName>
                                        </p:attrNameLst>
                                      </p:cBhvr>
                                      <p:tavLst>
                                        <p:tav tm="0">
                                          <p:val>
                                            <p:fltVal val="90"/>
                                          </p:val>
                                        </p:tav>
                                        <p:tav tm="100000">
                                          <p:val>
                                            <p:fltVal val="0"/>
                                          </p:val>
                                        </p:tav>
                                      </p:tavLst>
                                    </p:anim>
                                    <p:animEffect transition="in" filter="fade">
                                      <p:cBhvr>
                                        <p:cTn id="93" dur="1000"/>
                                        <p:tgtEl>
                                          <p:spTgt spid="15"/>
                                        </p:tgtEl>
                                      </p:cBhvr>
                                    </p:animEffect>
                                  </p:childTnLst>
                                </p:cTn>
                              </p:par>
                            </p:childTnLst>
                          </p:cTn>
                        </p:par>
                        <p:par>
                          <p:cTn id="94" fill="hold">
                            <p:stCondLst>
                              <p:cond delay="12000"/>
                            </p:stCondLst>
                            <p:childTnLst>
                              <p:par>
                                <p:cTn id="95" presetID="31" presetClass="entr" presetSubtype="0" fill="hold" grpId="0" nodeType="afterEffect">
                                  <p:stCondLst>
                                    <p:cond delay="0"/>
                                  </p:stCondLst>
                                  <p:childTnLst>
                                    <p:set>
                                      <p:cBhvr>
                                        <p:cTn id="96" dur="1" fill="hold">
                                          <p:stCondLst>
                                            <p:cond delay="0"/>
                                          </p:stCondLst>
                                        </p:cTn>
                                        <p:tgtEl>
                                          <p:spTgt spid="24"/>
                                        </p:tgtEl>
                                        <p:attrNameLst>
                                          <p:attrName>style.visibility</p:attrName>
                                        </p:attrNameLst>
                                      </p:cBhvr>
                                      <p:to>
                                        <p:strVal val="visible"/>
                                      </p:to>
                                    </p:set>
                                    <p:anim calcmode="lin" valueType="num">
                                      <p:cBhvr>
                                        <p:cTn id="97" dur="1000" fill="hold"/>
                                        <p:tgtEl>
                                          <p:spTgt spid="24"/>
                                        </p:tgtEl>
                                        <p:attrNameLst>
                                          <p:attrName>ppt_w</p:attrName>
                                        </p:attrNameLst>
                                      </p:cBhvr>
                                      <p:tavLst>
                                        <p:tav tm="0">
                                          <p:val>
                                            <p:fltVal val="0"/>
                                          </p:val>
                                        </p:tav>
                                        <p:tav tm="100000">
                                          <p:val>
                                            <p:strVal val="#ppt_w"/>
                                          </p:val>
                                        </p:tav>
                                      </p:tavLst>
                                    </p:anim>
                                    <p:anim calcmode="lin" valueType="num">
                                      <p:cBhvr>
                                        <p:cTn id="98" dur="1000" fill="hold"/>
                                        <p:tgtEl>
                                          <p:spTgt spid="24"/>
                                        </p:tgtEl>
                                        <p:attrNameLst>
                                          <p:attrName>ppt_h</p:attrName>
                                        </p:attrNameLst>
                                      </p:cBhvr>
                                      <p:tavLst>
                                        <p:tav tm="0">
                                          <p:val>
                                            <p:fltVal val="0"/>
                                          </p:val>
                                        </p:tav>
                                        <p:tav tm="100000">
                                          <p:val>
                                            <p:strVal val="#ppt_h"/>
                                          </p:val>
                                        </p:tav>
                                      </p:tavLst>
                                    </p:anim>
                                    <p:anim calcmode="lin" valueType="num">
                                      <p:cBhvr>
                                        <p:cTn id="99" dur="1000" fill="hold"/>
                                        <p:tgtEl>
                                          <p:spTgt spid="24"/>
                                        </p:tgtEl>
                                        <p:attrNameLst>
                                          <p:attrName>style.rotation</p:attrName>
                                        </p:attrNameLst>
                                      </p:cBhvr>
                                      <p:tavLst>
                                        <p:tav tm="0">
                                          <p:val>
                                            <p:fltVal val="90"/>
                                          </p:val>
                                        </p:tav>
                                        <p:tav tm="100000">
                                          <p:val>
                                            <p:fltVal val="0"/>
                                          </p:val>
                                        </p:tav>
                                      </p:tavLst>
                                    </p:anim>
                                    <p:animEffect transition="in" filter="fade">
                                      <p:cBhvr>
                                        <p:cTn id="100" dur="1000"/>
                                        <p:tgtEl>
                                          <p:spTgt spid="24"/>
                                        </p:tgtEl>
                                      </p:cBhvr>
                                    </p:animEffect>
                                  </p:childTnLst>
                                </p:cTn>
                              </p:par>
                            </p:childTnLst>
                          </p:cTn>
                        </p:par>
                        <p:par>
                          <p:cTn id="101" fill="hold">
                            <p:stCondLst>
                              <p:cond delay="13000"/>
                            </p:stCondLst>
                            <p:childTnLst>
                              <p:par>
                                <p:cTn id="102" presetID="31" presetClass="entr" presetSubtype="0" fill="hold" grpId="0" nodeType="afterEffect">
                                  <p:stCondLst>
                                    <p:cond delay="0"/>
                                  </p:stCondLst>
                                  <p:childTnLst>
                                    <p:set>
                                      <p:cBhvr>
                                        <p:cTn id="103" dur="1" fill="hold">
                                          <p:stCondLst>
                                            <p:cond delay="0"/>
                                          </p:stCondLst>
                                        </p:cTn>
                                        <p:tgtEl>
                                          <p:spTgt spid="37"/>
                                        </p:tgtEl>
                                        <p:attrNameLst>
                                          <p:attrName>style.visibility</p:attrName>
                                        </p:attrNameLst>
                                      </p:cBhvr>
                                      <p:to>
                                        <p:strVal val="visible"/>
                                      </p:to>
                                    </p:set>
                                    <p:anim calcmode="lin" valueType="num">
                                      <p:cBhvr>
                                        <p:cTn id="104" dur="1000" fill="hold"/>
                                        <p:tgtEl>
                                          <p:spTgt spid="37"/>
                                        </p:tgtEl>
                                        <p:attrNameLst>
                                          <p:attrName>ppt_w</p:attrName>
                                        </p:attrNameLst>
                                      </p:cBhvr>
                                      <p:tavLst>
                                        <p:tav tm="0">
                                          <p:val>
                                            <p:fltVal val="0"/>
                                          </p:val>
                                        </p:tav>
                                        <p:tav tm="100000">
                                          <p:val>
                                            <p:strVal val="#ppt_w"/>
                                          </p:val>
                                        </p:tav>
                                      </p:tavLst>
                                    </p:anim>
                                    <p:anim calcmode="lin" valueType="num">
                                      <p:cBhvr>
                                        <p:cTn id="105" dur="1000" fill="hold"/>
                                        <p:tgtEl>
                                          <p:spTgt spid="37"/>
                                        </p:tgtEl>
                                        <p:attrNameLst>
                                          <p:attrName>ppt_h</p:attrName>
                                        </p:attrNameLst>
                                      </p:cBhvr>
                                      <p:tavLst>
                                        <p:tav tm="0">
                                          <p:val>
                                            <p:fltVal val="0"/>
                                          </p:val>
                                        </p:tav>
                                        <p:tav tm="100000">
                                          <p:val>
                                            <p:strVal val="#ppt_h"/>
                                          </p:val>
                                        </p:tav>
                                      </p:tavLst>
                                    </p:anim>
                                    <p:anim calcmode="lin" valueType="num">
                                      <p:cBhvr>
                                        <p:cTn id="106" dur="1000" fill="hold"/>
                                        <p:tgtEl>
                                          <p:spTgt spid="37"/>
                                        </p:tgtEl>
                                        <p:attrNameLst>
                                          <p:attrName>style.rotation</p:attrName>
                                        </p:attrNameLst>
                                      </p:cBhvr>
                                      <p:tavLst>
                                        <p:tav tm="0">
                                          <p:val>
                                            <p:fltVal val="90"/>
                                          </p:val>
                                        </p:tav>
                                        <p:tav tm="100000">
                                          <p:val>
                                            <p:fltVal val="0"/>
                                          </p:val>
                                        </p:tav>
                                      </p:tavLst>
                                    </p:anim>
                                    <p:animEffect transition="in" filter="fade">
                                      <p:cBhvr>
                                        <p:cTn id="107" dur="1000"/>
                                        <p:tgtEl>
                                          <p:spTgt spid="37"/>
                                        </p:tgtEl>
                                      </p:cBhvr>
                                    </p:animEffect>
                                  </p:childTnLst>
                                </p:cTn>
                              </p:par>
                            </p:childTnLst>
                          </p:cTn>
                        </p:par>
                        <p:par>
                          <p:cTn id="108" fill="hold">
                            <p:stCondLst>
                              <p:cond delay="14000"/>
                            </p:stCondLst>
                            <p:childTnLst>
                              <p:par>
                                <p:cTn id="109" presetID="31" presetClass="entr" presetSubtype="0" fill="hold" grpId="0" nodeType="afterEffect">
                                  <p:stCondLst>
                                    <p:cond delay="0"/>
                                  </p:stCondLst>
                                  <p:childTnLst>
                                    <p:set>
                                      <p:cBhvr>
                                        <p:cTn id="110" dur="1" fill="hold">
                                          <p:stCondLst>
                                            <p:cond delay="0"/>
                                          </p:stCondLst>
                                        </p:cTn>
                                        <p:tgtEl>
                                          <p:spTgt spid="30"/>
                                        </p:tgtEl>
                                        <p:attrNameLst>
                                          <p:attrName>style.visibility</p:attrName>
                                        </p:attrNameLst>
                                      </p:cBhvr>
                                      <p:to>
                                        <p:strVal val="visible"/>
                                      </p:to>
                                    </p:set>
                                    <p:anim calcmode="lin" valueType="num">
                                      <p:cBhvr>
                                        <p:cTn id="111" dur="1000" fill="hold"/>
                                        <p:tgtEl>
                                          <p:spTgt spid="30"/>
                                        </p:tgtEl>
                                        <p:attrNameLst>
                                          <p:attrName>ppt_w</p:attrName>
                                        </p:attrNameLst>
                                      </p:cBhvr>
                                      <p:tavLst>
                                        <p:tav tm="0">
                                          <p:val>
                                            <p:fltVal val="0"/>
                                          </p:val>
                                        </p:tav>
                                        <p:tav tm="100000">
                                          <p:val>
                                            <p:strVal val="#ppt_w"/>
                                          </p:val>
                                        </p:tav>
                                      </p:tavLst>
                                    </p:anim>
                                    <p:anim calcmode="lin" valueType="num">
                                      <p:cBhvr>
                                        <p:cTn id="112" dur="1000" fill="hold"/>
                                        <p:tgtEl>
                                          <p:spTgt spid="30"/>
                                        </p:tgtEl>
                                        <p:attrNameLst>
                                          <p:attrName>ppt_h</p:attrName>
                                        </p:attrNameLst>
                                      </p:cBhvr>
                                      <p:tavLst>
                                        <p:tav tm="0">
                                          <p:val>
                                            <p:fltVal val="0"/>
                                          </p:val>
                                        </p:tav>
                                        <p:tav tm="100000">
                                          <p:val>
                                            <p:strVal val="#ppt_h"/>
                                          </p:val>
                                        </p:tav>
                                      </p:tavLst>
                                    </p:anim>
                                    <p:anim calcmode="lin" valueType="num">
                                      <p:cBhvr>
                                        <p:cTn id="113" dur="1000" fill="hold"/>
                                        <p:tgtEl>
                                          <p:spTgt spid="30"/>
                                        </p:tgtEl>
                                        <p:attrNameLst>
                                          <p:attrName>style.rotation</p:attrName>
                                        </p:attrNameLst>
                                      </p:cBhvr>
                                      <p:tavLst>
                                        <p:tav tm="0">
                                          <p:val>
                                            <p:fltVal val="90"/>
                                          </p:val>
                                        </p:tav>
                                        <p:tav tm="100000">
                                          <p:val>
                                            <p:fltVal val="0"/>
                                          </p:val>
                                        </p:tav>
                                      </p:tavLst>
                                    </p:anim>
                                    <p:animEffect transition="in" filter="fade">
                                      <p:cBhvr>
                                        <p:cTn id="114" dur="1000"/>
                                        <p:tgtEl>
                                          <p:spTgt spid="30"/>
                                        </p:tgtEl>
                                      </p:cBhvr>
                                    </p:animEffect>
                                  </p:childTnLst>
                                </p:cTn>
                              </p:par>
                            </p:childTnLst>
                          </p:cTn>
                        </p:par>
                        <p:par>
                          <p:cTn id="115" fill="hold">
                            <p:stCondLst>
                              <p:cond delay="15000"/>
                            </p:stCondLst>
                            <p:childTnLst>
                              <p:par>
                                <p:cTn id="116" presetID="31" presetClass="entr" presetSubtype="0" fill="hold" grpId="0" nodeType="afterEffect">
                                  <p:stCondLst>
                                    <p:cond delay="0"/>
                                  </p:stCondLst>
                                  <p:childTnLst>
                                    <p:set>
                                      <p:cBhvr>
                                        <p:cTn id="117" dur="1" fill="hold">
                                          <p:stCondLst>
                                            <p:cond delay="0"/>
                                          </p:stCondLst>
                                        </p:cTn>
                                        <p:tgtEl>
                                          <p:spTgt spid="14"/>
                                        </p:tgtEl>
                                        <p:attrNameLst>
                                          <p:attrName>style.visibility</p:attrName>
                                        </p:attrNameLst>
                                      </p:cBhvr>
                                      <p:to>
                                        <p:strVal val="visible"/>
                                      </p:to>
                                    </p:set>
                                    <p:anim calcmode="lin" valueType="num">
                                      <p:cBhvr>
                                        <p:cTn id="118" dur="1000" fill="hold"/>
                                        <p:tgtEl>
                                          <p:spTgt spid="14"/>
                                        </p:tgtEl>
                                        <p:attrNameLst>
                                          <p:attrName>ppt_w</p:attrName>
                                        </p:attrNameLst>
                                      </p:cBhvr>
                                      <p:tavLst>
                                        <p:tav tm="0">
                                          <p:val>
                                            <p:fltVal val="0"/>
                                          </p:val>
                                        </p:tav>
                                        <p:tav tm="100000">
                                          <p:val>
                                            <p:strVal val="#ppt_w"/>
                                          </p:val>
                                        </p:tav>
                                      </p:tavLst>
                                    </p:anim>
                                    <p:anim calcmode="lin" valueType="num">
                                      <p:cBhvr>
                                        <p:cTn id="119" dur="1000" fill="hold"/>
                                        <p:tgtEl>
                                          <p:spTgt spid="14"/>
                                        </p:tgtEl>
                                        <p:attrNameLst>
                                          <p:attrName>ppt_h</p:attrName>
                                        </p:attrNameLst>
                                      </p:cBhvr>
                                      <p:tavLst>
                                        <p:tav tm="0">
                                          <p:val>
                                            <p:fltVal val="0"/>
                                          </p:val>
                                        </p:tav>
                                        <p:tav tm="100000">
                                          <p:val>
                                            <p:strVal val="#ppt_h"/>
                                          </p:val>
                                        </p:tav>
                                      </p:tavLst>
                                    </p:anim>
                                    <p:anim calcmode="lin" valueType="num">
                                      <p:cBhvr>
                                        <p:cTn id="120" dur="1000" fill="hold"/>
                                        <p:tgtEl>
                                          <p:spTgt spid="14"/>
                                        </p:tgtEl>
                                        <p:attrNameLst>
                                          <p:attrName>style.rotation</p:attrName>
                                        </p:attrNameLst>
                                      </p:cBhvr>
                                      <p:tavLst>
                                        <p:tav tm="0">
                                          <p:val>
                                            <p:fltVal val="90"/>
                                          </p:val>
                                        </p:tav>
                                        <p:tav tm="100000">
                                          <p:val>
                                            <p:fltVal val="0"/>
                                          </p:val>
                                        </p:tav>
                                      </p:tavLst>
                                    </p:anim>
                                    <p:animEffect transition="in" filter="fade">
                                      <p:cBhvr>
                                        <p:cTn id="121" dur="1000"/>
                                        <p:tgtEl>
                                          <p:spTgt spid="14"/>
                                        </p:tgtEl>
                                      </p:cBhvr>
                                    </p:animEffect>
                                  </p:childTnLst>
                                </p:cTn>
                              </p:par>
                            </p:childTnLst>
                          </p:cTn>
                        </p:par>
                        <p:par>
                          <p:cTn id="122" fill="hold">
                            <p:stCondLst>
                              <p:cond delay="16000"/>
                            </p:stCondLst>
                            <p:childTnLst>
                              <p:par>
                                <p:cTn id="123" presetID="31" presetClass="entr" presetSubtype="0" fill="hold" grpId="0" nodeType="afterEffect">
                                  <p:stCondLst>
                                    <p:cond delay="0"/>
                                  </p:stCondLst>
                                  <p:childTnLst>
                                    <p:set>
                                      <p:cBhvr>
                                        <p:cTn id="124" dur="1" fill="hold">
                                          <p:stCondLst>
                                            <p:cond delay="0"/>
                                          </p:stCondLst>
                                        </p:cTn>
                                        <p:tgtEl>
                                          <p:spTgt spid="23"/>
                                        </p:tgtEl>
                                        <p:attrNameLst>
                                          <p:attrName>style.visibility</p:attrName>
                                        </p:attrNameLst>
                                      </p:cBhvr>
                                      <p:to>
                                        <p:strVal val="visible"/>
                                      </p:to>
                                    </p:set>
                                    <p:anim calcmode="lin" valueType="num">
                                      <p:cBhvr>
                                        <p:cTn id="125" dur="1000" fill="hold"/>
                                        <p:tgtEl>
                                          <p:spTgt spid="23"/>
                                        </p:tgtEl>
                                        <p:attrNameLst>
                                          <p:attrName>ppt_w</p:attrName>
                                        </p:attrNameLst>
                                      </p:cBhvr>
                                      <p:tavLst>
                                        <p:tav tm="0">
                                          <p:val>
                                            <p:fltVal val="0"/>
                                          </p:val>
                                        </p:tav>
                                        <p:tav tm="100000">
                                          <p:val>
                                            <p:strVal val="#ppt_w"/>
                                          </p:val>
                                        </p:tav>
                                      </p:tavLst>
                                    </p:anim>
                                    <p:anim calcmode="lin" valueType="num">
                                      <p:cBhvr>
                                        <p:cTn id="126" dur="1000" fill="hold"/>
                                        <p:tgtEl>
                                          <p:spTgt spid="23"/>
                                        </p:tgtEl>
                                        <p:attrNameLst>
                                          <p:attrName>ppt_h</p:attrName>
                                        </p:attrNameLst>
                                      </p:cBhvr>
                                      <p:tavLst>
                                        <p:tav tm="0">
                                          <p:val>
                                            <p:fltVal val="0"/>
                                          </p:val>
                                        </p:tav>
                                        <p:tav tm="100000">
                                          <p:val>
                                            <p:strVal val="#ppt_h"/>
                                          </p:val>
                                        </p:tav>
                                      </p:tavLst>
                                    </p:anim>
                                    <p:anim calcmode="lin" valueType="num">
                                      <p:cBhvr>
                                        <p:cTn id="127" dur="1000" fill="hold"/>
                                        <p:tgtEl>
                                          <p:spTgt spid="23"/>
                                        </p:tgtEl>
                                        <p:attrNameLst>
                                          <p:attrName>style.rotation</p:attrName>
                                        </p:attrNameLst>
                                      </p:cBhvr>
                                      <p:tavLst>
                                        <p:tav tm="0">
                                          <p:val>
                                            <p:fltVal val="90"/>
                                          </p:val>
                                        </p:tav>
                                        <p:tav tm="100000">
                                          <p:val>
                                            <p:fltVal val="0"/>
                                          </p:val>
                                        </p:tav>
                                      </p:tavLst>
                                    </p:anim>
                                    <p:animEffect transition="in" filter="fade">
                                      <p:cBhvr>
                                        <p:cTn id="128" dur="1000"/>
                                        <p:tgtEl>
                                          <p:spTgt spid="23"/>
                                        </p:tgtEl>
                                      </p:cBhvr>
                                    </p:animEffect>
                                  </p:childTnLst>
                                </p:cTn>
                              </p:par>
                            </p:childTnLst>
                          </p:cTn>
                        </p:par>
                        <p:par>
                          <p:cTn id="129" fill="hold">
                            <p:stCondLst>
                              <p:cond delay="17000"/>
                            </p:stCondLst>
                            <p:childTnLst>
                              <p:par>
                                <p:cTn id="130" presetID="31" presetClass="entr" presetSubtype="0" fill="hold" grpId="0" nodeType="afterEffect">
                                  <p:stCondLst>
                                    <p:cond delay="0"/>
                                  </p:stCondLst>
                                  <p:childTnLst>
                                    <p:set>
                                      <p:cBhvr>
                                        <p:cTn id="131" dur="1" fill="hold">
                                          <p:stCondLst>
                                            <p:cond delay="0"/>
                                          </p:stCondLst>
                                        </p:cTn>
                                        <p:tgtEl>
                                          <p:spTgt spid="19"/>
                                        </p:tgtEl>
                                        <p:attrNameLst>
                                          <p:attrName>style.visibility</p:attrName>
                                        </p:attrNameLst>
                                      </p:cBhvr>
                                      <p:to>
                                        <p:strVal val="visible"/>
                                      </p:to>
                                    </p:set>
                                    <p:anim calcmode="lin" valueType="num">
                                      <p:cBhvr>
                                        <p:cTn id="132" dur="1000" fill="hold"/>
                                        <p:tgtEl>
                                          <p:spTgt spid="19"/>
                                        </p:tgtEl>
                                        <p:attrNameLst>
                                          <p:attrName>ppt_w</p:attrName>
                                        </p:attrNameLst>
                                      </p:cBhvr>
                                      <p:tavLst>
                                        <p:tav tm="0">
                                          <p:val>
                                            <p:fltVal val="0"/>
                                          </p:val>
                                        </p:tav>
                                        <p:tav tm="100000">
                                          <p:val>
                                            <p:strVal val="#ppt_w"/>
                                          </p:val>
                                        </p:tav>
                                      </p:tavLst>
                                    </p:anim>
                                    <p:anim calcmode="lin" valueType="num">
                                      <p:cBhvr>
                                        <p:cTn id="133" dur="1000" fill="hold"/>
                                        <p:tgtEl>
                                          <p:spTgt spid="19"/>
                                        </p:tgtEl>
                                        <p:attrNameLst>
                                          <p:attrName>ppt_h</p:attrName>
                                        </p:attrNameLst>
                                      </p:cBhvr>
                                      <p:tavLst>
                                        <p:tav tm="0">
                                          <p:val>
                                            <p:fltVal val="0"/>
                                          </p:val>
                                        </p:tav>
                                        <p:tav tm="100000">
                                          <p:val>
                                            <p:strVal val="#ppt_h"/>
                                          </p:val>
                                        </p:tav>
                                      </p:tavLst>
                                    </p:anim>
                                    <p:anim calcmode="lin" valueType="num">
                                      <p:cBhvr>
                                        <p:cTn id="134" dur="1000" fill="hold"/>
                                        <p:tgtEl>
                                          <p:spTgt spid="19"/>
                                        </p:tgtEl>
                                        <p:attrNameLst>
                                          <p:attrName>style.rotation</p:attrName>
                                        </p:attrNameLst>
                                      </p:cBhvr>
                                      <p:tavLst>
                                        <p:tav tm="0">
                                          <p:val>
                                            <p:fltVal val="90"/>
                                          </p:val>
                                        </p:tav>
                                        <p:tav tm="100000">
                                          <p:val>
                                            <p:fltVal val="0"/>
                                          </p:val>
                                        </p:tav>
                                      </p:tavLst>
                                    </p:anim>
                                    <p:animEffect transition="in" filter="fade">
                                      <p:cBhvr>
                                        <p:cTn id="135" dur="1000"/>
                                        <p:tgtEl>
                                          <p:spTgt spid="19"/>
                                        </p:tgtEl>
                                      </p:cBhvr>
                                    </p:animEffect>
                                  </p:childTnLst>
                                </p:cTn>
                              </p:par>
                            </p:childTnLst>
                          </p:cTn>
                        </p:par>
                        <p:par>
                          <p:cTn id="136" fill="hold">
                            <p:stCondLst>
                              <p:cond delay="18000"/>
                            </p:stCondLst>
                            <p:childTnLst>
                              <p:par>
                                <p:cTn id="137" presetID="31" presetClass="entr" presetSubtype="0" fill="hold" grpId="0" nodeType="afterEffect">
                                  <p:stCondLst>
                                    <p:cond delay="0"/>
                                  </p:stCondLst>
                                  <p:childTnLst>
                                    <p:set>
                                      <p:cBhvr>
                                        <p:cTn id="138" dur="1" fill="hold">
                                          <p:stCondLst>
                                            <p:cond delay="0"/>
                                          </p:stCondLst>
                                        </p:cTn>
                                        <p:tgtEl>
                                          <p:spTgt spid="33"/>
                                        </p:tgtEl>
                                        <p:attrNameLst>
                                          <p:attrName>style.visibility</p:attrName>
                                        </p:attrNameLst>
                                      </p:cBhvr>
                                      <p:to>
                                        <p:strVal val="visible"/>
                                      </p:to>
                                    </p:set>
                                    <p:anim calcmode="lin" valueType="num">
                                      <p:cBhvr>
                                        <p:cTn id="139" dur="1000" fill="hold"/>
                                        <p:tgtEl>
                                          <p:spTgt spid="33"/>
                                        </p:tgtEl>
                                        <p:attrNameLst>
                                          <p:attrName>ppt_w</p:attrName>
                                        </p:attrNameLst>
                                      </p:cBhvr>
                                      <p:tavLst>
                                        <p:tav tm="0">
                                          <p:val>
                                            <p:fltVal val="0"/>
                                          </p:val>
                                        </p:tav>
                                        <p:tav tm="100000">
                                          <p:val>
                                            <p:strVal val="#ppt_w"/>
                                          </p:val>
                                        </p:tav>
                                      </p:tavLst>
                                    </p:anim>
                                    <p:anim calcmode="lin" valueType="num">
                                      <p:cBhvr>
                                        <p:cTn id="140" dur="1000" fill="hold"/>
                                        <p:tgtEl>
                                          <p:spTgt spid="33"/>
                                        </p:tgtEl>
                                        <p:attrNameLst>
                                          <p:attrName>ppt_h</p:attrName>
                                        </p:attrNameLst>
                                      </p:cBhvr>
                                      <p:tavLst>
                                        <p:tav tm="0">
                                          <p:val>
                                            <p:fltVal val="0"/>
                                          </p:val>
                                        </p:tav>
                                        <p:tav tm="100000">
                                          <p:val>
                                            <p:strVal val="#ppt_h"/>
                                          </p:val>
                                        </p:tav>
                                      </p:tavLst>
                                    </p:anim>
                                    <p:anim calcmode="lin" valueType="num">
                                      <p:cBhvr>
                                        <p:cTn id="141" dur="1000" fill="hold"/>
                                        <p:tgtEl>
                                          <p:spTgt spid="33"/>
                                        </p:tgtEl>
                                        <p:attrNameLst>
                                          <p:attrName>style.rotation</p:attrName>
                                        </p:attrNameLst>
                                      </p:cBhvr>
                                      <p:tavLst>
                                        <p:tav tm="0">
                                          <p:val>
                                            <p:fltVal val="90"/>
                                          </p:val>
                                        </p:tav>
                                        <p:tav tm="100000">
                                          <p:val>
                                            <p:fltVal val="0"/>
                                          </p:val>
                                        </p:tav>
                                      </p:tavLst>
                                    </p:anim>
                                    <p:animEffect transition="in" filter="fade">
                                      <p:cBhvr>
                                        <p:cTn id="142" dur="1000"/>
                                        <p:tgtEl>
                                          <p:spTgt spid="33"/>
                                        </p:tgtEl>
                                      </p:cBhvr>
                                    </p:animEffect>
                                  </p:childTnLst>
                                </p:cTn>
                              </p:par>
                            </p:childTnLst>
                          </p:cTn>
                        </p:par>
                        <p:par>
                          <p:cTn id="143" fill="hold">
                            <p:stCondLst>
                              <p:cond delay="19000"/>
                            </p:stCondLst>
                            <p:childTnLst>
                              <p:par>
                                <p:cTn id="144" presetID="31" presetClass="entr" presetSubtype="0" fill="hold" grpId="0" nodeType="afterEffect">
                                  <p:stCondLst>
                                    <p:cond delay="0"/>
                                  </p:stCondLst>
                                  <p:childTnLst>
                                    <p:set>
                                      <p:cBhvr>
                                        <p:cTn id="145" dur="1" fill="hold">
                                          <p:stCondLst>
                                            <p:cond delay="0"/>
                                          </p:stCondLst>
                                        </p:cTn>
                                        <p:tgtEl>
                                          <p:spTgt spid="8"/>
                                        </p:tgtEl>
                                        <p:attrNameLst>
                                          <p:attrName>style.visibility</p:attrName>
                                        </p:attrNameLst>
                                      </p:cBhvr>
                                      <p:to>
                                        <p:strVal val="visible"/>
                                      </p:to>
                                    </p:set>
                                    <p:anim calcmode="lin" valueType="num">
                                      <p:cBhvr>
                                        <p:cTn id="146" dur="1000" fill="hold"/>
                                        <p:tgtEl>
                                          <p:spTgt spid="8"/>
                                        </p:tgtEl>
                                        <p:attrNameLst>
                                          <p:attrName>ppt_w</p:attrName>
                                        </p:attrNameLst>
                                      </p:cBhvr>
                                      <p:tavLst>
                                        <p:tav tm="0">
                                          <p:val>
                                            <p:fltVal val="0"/>
                                          </p:val>
                                        </p:tav>
                                        <p:tav tm="100000">
                                          <p:val>
                                            <p:strVal val="#ppt_w"/>
                                          </p:val>
                                        </p:tav>
                                      </p:tavLst>
                                    </p:anim>
                                    <p:anim calcmode="lin" valueType="num">
                                      <p:cBhvr>
                                        <p:cTn id="147" dur="1000" fill="hold"/>
                                        <p:tgtEl>
                                          <p:spTgt spid="8"/>
                                        </p:tgtEl>
                                        <p:attrNameLst>
                                          <p:attrName>ppt_h</p:attrName>
                                        </p:attrNameLst>
                                      </p:cBhvr>
                                      <p:tavLst>
                                        <p:tav tm="0">
                                          <p:val>
                                            <p:fltVal val="0"/>
                                          </p:val>
                                        </p:tav>
                                        <p:tav tm="100000">
                                          <p:val>
                                            <p:strVal val="#ppt_h"/>
                                          </p:val>
                                        </p:tav>
                                      </p:tavLst>
                                    </p:anim>
                                    <p:anim calcmode="lin" valueType="num">
                                      <p:cBhvr>
                                        <p:cTn id="148" dur="1000" fill="hold"/>
                                        <p:tgtEl>
                                          <p:spTgt spid="8"/>
                                        </p:tgtEl>
                                        <p:attrNameLst>
                                          <p:attrName>style.rotation</p:attrName>
                                        </p:attrNameLst>
                                      </p:cBhvr>
                                      <p:tavLst>
                                        <p:tav tm="0">
                                          <p:val>
                                            <p:fltVal val="90"/>
                                          </p:val>
                                        </p:tav>
                                        <p:tav tm="100000">
                                          <p:val>
                                            <p:fltVal val="0"/>
                                          </p:val>
                                        </p:tav>
                                      </p:tavLst>
                                    </p:anim>
                                    <p:animEffect transition="in" filter="fade">
                                      <p:cBhvr>
                                        <p:cTn id="149" dur="1000"/>
                                        <p:tgtEl>
                                          <p:spTgt spid="8"/>
                                        </p:tgtEl>
                                      </p:cBhvr>
                                    </p:animEffect>
                                  </p:childTnLst>
                                </p:cTn>
                              </p:par>
                            </p:childTnLst>
                          </p:cTn>
                        </p:par>
                        <p:par>
                          <p:cTn id="150" fill="hold">
                            <p:stCondLst>
                              <p:cond delay="20000"/>
                            </p:stCondLst>
                            <p:childTnLst>
                              <p:par>
                                <p:cTn id="151" presetID="31" presetClass="entr" presetSubtype="0" fill="hold" grpId="0" nodeType="afterEffect">
                                  <p:stCondLst>
                                    <p:cond delay="0"/>
                                  </p:stCondLst>
                                  <p:childTnLst>
                                    <p:set>
                                      <p:cBhvr>
                                        <p:cTn id="152" dur="1" fill="hold">
                                          <p:stCondLst>
                                            <p:cond delay="0"/>
                                          </p:stCondLst>
                                        </p:cTn>
                                        <p:tgtEl>
                                          <p:spTgt spid="12"/>
                                        </p:tgtEl>
                                        <p:attrNameLst>
                                          <p:attrName>style.visibility</p:attrName>
                                        </p:attrNameLst>
                                      </p:cBhvr>
                                      <p:to>
                                        <p:strVal val="visible"/>
                                      </p:to>
                                    </p:set>
                                    <p:anim calcmode="lin" valueType="num">
                                      <p:cBhvr>
                                        <p:cTn id="153" dur="1000" fill="hold"/>
                                        <p:tgtEl>
                                          <p:spTgt spid="12"/>
                                        </p:tgtEl>
                                        <p:attrNameLst>
                                          <p:attrName>ppt_w</p:attrName>
                                        </p:attrNameLst>
                                      </p:cBhvr>
                                      <p:tavLst>
                                        <p:tav tm="0">
                                          <p:val>
                                            <p:fltVal val="0"/>
                                          </p:val>
                                        </p:tav>
                                        <p:tav tm="100000">
                                          <p:val>
                                            <p:strVal val="#ppt_w"/>
                                          </p:val>
                                        </p:tav>
                                      </p:tavLst>
                                    </p:anim>
                                    <p:anim calcmode="lin" valueType="num">
                                      <p:cBhvr>
                                        <p:cTn id="154" dur="1000" fill="hold"/>
                                        <p:tgtEl>
                                          <p:spTgt spid="12"/>
                                        </p:tgtEl>
                                        <p:attrNameLst>
                                          <p:attrName>ppt_h</p:attrName>
                                        </p:attrNameLst>
                                      </p:cBhvr>
                                      <p:tavLst>
                                        <p:tav tm="0">
                                          <p:val>
                                            <p:fltVal val="0"/>
                                          </p:val>
                                        </p:tav>
                                        <p:tav tm="100000">
                                          <p:val>
                                            <p:strVal val="#ppt_h"/>
                                          </p:val>
                                        </p:tav>
                                      </p:tavLst>
                                    </p:anim>
                                    <p:anim calcmode="lin" valueType="num">
                                      <p:cBhvr>
                                        <p:cTn id="155" dur="1000" fill="hold"/>
                                        <p:tgtEl>
                                          <p:spTgt spid="12"/>
                                        </p:tgtEl>
                                        <p:attrNameLst>
                                          <p:attrName>style.rotation</p:attrName>
                                        </p:attrNameLst>
                                      </p:cBhvr>
                                      <p:tavLst>
                                        <p:tav tm="0">
                                          <p:val>
                                            <p:fltVal val="90"/>
                                          </p:val>
                                        </p:tav>
                                        <p:tav tm="100000">
                                          <p:val>
                                            <p:fltVal val="0"/>
                                          </p:val>
                                        </p:tav>
                                      </p:tavLst>
                                    </p:anim>
                                    <p:animEffect transition="in" filter="fade">
                                      <p:cBhvr>
                                        <p:cTn id="156" dur="1000"/>
                                        <p:tgtEl>
                                          <p:spTgt spid="12"/>
                                        </p:tgtEl>
                                      </p:cBhvr>
                                    </p:animEffect>
                                  </p:childTnLst>
                                </p:cTn>
                              </p:par>
                            </p:childTnLst>
                          </p:cTn>
                        </p:par>
                        <p:par>
                          <p:cTn id="157" fill="hold">
                            <p:stCondLst>
                              <p:cond delay="21000"/>
                            </p:stCondLst>
                            <p:childTnLst>
                              <p:par>
                                <p:cTn id="158" presetID="31" presetClass="entr" presetSubtype="0" fill="hold" grpId="0" nodeType="afterEffect">
                                  <p:stCondLst>
                                    <p:cond delay="0"/>
                                  </p:stCondLst>
                                  <p:childTnLst>
                                    <p:set>
                                      <p:cBhvr>
                                        <p:cTn id="159" dur="1" fill="hold">
                                          <p:stCondLst>
                                            <p:cond delay="0"/>
                                          </p:stCondLst>
                                        </p:cTn>
                                        <p:tgtEl>
                                          <p:spTgt spid="9"/>
                                        </p:tgtEl>
                                        <p:attrNameLst>
                                          <p:attrName>style.visibility</p:attrName>
                                        </p:attrNameLst>
                                      </p:cBhvr>
                                      <p:to>
                                        <p:strVal val="visible"/>
                                      </p:to>
                                    </p:set>
                                    <p:anim calcmode="lin" valueType="num">
                                      <p:cBhvr>
                                        <p:cTn id="160" dur="1000" fill="hold"/>
                                        <p:tgtEl>
                                          <p:spTgt spid="9"/>
                                        </p:tgtEl>
                                        <p:attrNameLst>
                                          <p:attrName>ppt_w</p:attrName>
                                        </p:attrNameLst>
                                      </p:cBhvr>
                                      <p:tavLst>
                                        <p:tav tm="0">
                                          <p:val>
                                            <p:fltVal val="0"/>
                                          </p:val>
                                        </p:tav>
                                        <p:tav tm="100000">
                                          <p:val>
                                            <p:strVal val="#ppt_w"/>
                                          </p:val>
                                        </p:tav>
                                      </p:tavLst>
                                    </p:anim>
                                    <p:anim calcmode="lin" valueType="num">
                                      <p:cBhvr>
                                        <p:cTn id="161" dur="1000" fill="hold"/>
                                        <p:tgtEl>
                                          <p:spTgt spid="9"/>
                                        </p:tgtEl>
                                        <p:attrNameLst>
                                          <p:attrName>ppt_h</p:attrName>
                                        </p:attrNameLst>
                                      </p:cBhvr>
                                      <p:tavLst>
                                        <p:tav tm="0">
                                          <p:val>
                                            <p:fltVal val="0"/>
                                          </p:val>
                                        </p:tav>
                                        <p:tav tm="100000">
                                          <p:val>
                                            <p:strVal val="#ppt_h"/>
                                          </p:val>
                                        </p:tav>
                                      </p:tavLst>
                                    </p:anim>
                                    <p:anim calcmode="lin" valueType="num">
                                      <p:cBhvr>
                                        <p:cTn id="162" dur="1000" fill="hold"/>
                                        <p:tgtEl>
                                          <p:spTgt spid="9"/>
                                        </p:tgtEl>
                                        <p:attrNameLst>
                                          <p:attrName>style.rotation</p:attrName>
                                        </p:attrNameLst>
                                      </p:cBhvr>
                                      <p:tavLst>
                                        <p:tav tm="0">
                                          <p:val>
                                            <p:fltVal val="90"/>
                                          </p:val>
                                        </p:tav>
                                        <p:tav tm="100000">
                                          <p:val>
                                            <p:fltVal val="0"/>
                                          </p:val>
                                        </p:tav>
                                      </p:tavLst>
                                    </p:anim>
                                    <p:animEffect transition="in" filter="fade">
                                      <p:cBhvr>
                                        <p:cTn id="163" dur="1000"/>
                                        <p:tgtEl>
                                          <p:spTgt spid="9"/>
                                        </p:tgtEl>
                                      </p:cBhvr>
                                    </p:animEffect>
                                  </p:childTnLst>
                                </p:cTn>
                              </p:par>
                            </p:childTnLst>
                          </p:cTn>
                        </p:par>
                        <p:par>
                          <p:cTn id="164" fill="hold">
                            <p:stCondLst>
                              <p:cond delay="22000"/>
                            </p:stCondLst>
                            <p:childTnLst>
                              <p:par>
                                <p:cTn id="165" presetID="31" presetClass="entr" presetSubtype="0" fill="hold" grpId="0" nodeType="afterEffect">
                                  <p:stCondLst>
                                    <p:cond delay="0"/>
                                  </p:stCondLst>
                                  <p:childTnLst>
                                    <p:set>
                                      <p:cBhvr>
                                        <p:cTn id="166" dur="1" fill="hold">
                                          <p:stCondLst>
                                            <p:cond delay="0"/>
                                          </p:stCondLst>
                                        </p:cTn>
                                        <p:tgtEl>
                                          <p:spTgt spid="31"/>
                                        </p:tgtEl>
                                        <p:attrNameLst>
                                          <p:attrName>style.visibility</p:attrName>
                                        </p:attrNameLst>
                                      </p:cBhvr>
                                      <p:to>
                                        <p:strVal val="visible"/>
                                      </p:to>
                                    </p:set>
                                    <p:anim calcmode="lin" valueType="num">
                                      <p:cBhvr>
                                        <p:cTn id="167" dur="1000" fill="hold"/>
                                        <p:tgtEl>
                                          <p:spTgt spid="31"/>
                                        </p:tgtEl>
                                        <p:attrNameLst>
                                          <p:attrName>ppt_w</p:attrName>
                                        </p:attrNameLst>
                                      </p:cBhvr>
                                      <p:tavLst>
                                        <p:tav tm="0">
                                          <p:val>
                                            <p:fltVal val="0"/>
                                          </p:val>
                                        </p:tav>
                                        <p:tav tm="100000">
                                          <p:val>
                                            <p:strVal val="#ppt_w"/>
                                          </p:val>
                                        </p:tav>
                                      </p:tavLst>
                                    </p:anim>
                                    <p:anim calcmode="lin" valueType="num">
                                      <p:cBhvr>
                                        <p:cTn id="168" dur="1000" fill="hold"/>
                                        <p:tgtEl>
                                          <p:spTgt spid="31"/>
                                        </p:tgtEl>
                                        <p:attrNameLst>
                                          <p:attrName>ppt_h</p:attrName>
                                        </p:attrNameLst>
                                      </p:cBhvr>
                                      <p:tavLst>
                                        <p:tav tm="0">
                                          <p:val>
                                            <p:fltVal val="0"/>
                                          </p:val>
                                        </p:tav>
                                        <p:tav tm="100000">
                                          <p:val>
                                            <p:strVal val="#ppt_h"/>
                                          </p:val>
                                        </p:tav>
                                      </p:tavLst>
                                    </p:anim>
                                    <p:anim calcmode="lin" valueType="num">
                                      <p:cBhvr>
                                        <p:cTn id="169" dur="1000" fill="hold"/>
                                        <p:tgtEl>
                                          <p:spTgt spid="31"/>
                                        </p:tgtEl>
                                        <p:attrNameLst>
                                          <p:attrName>style.rotation</p:attrName>
                                        </p:attrNameLst>
                                      </p:cBhvr>
                                      <p:tavLst>
                                        <p:tav tm="0">
                                          <p:val>
                                            <p:fltVal val="90"/>
                                          </p:val>
                                        </p:tav>
                                        <p:tav tm="100000">
                                          <p:val>
                                            <p:fltVal val="0"/>
                                          </p:val>
                                        </p:tav>
                                      </p:tavLst>
                                    </p:anim>
                                    <p:animEffect transition="in" filter="fade">
                                      <p:cBhvr>
                                        <p:cTn id="170" dur="1000"/>
                                        <p:tgtEl>
                                          <p:spTgt spid="31"/>
                                        </p:tgtEl>
                                      </p:cBhvr>
                                    </p:animEffect>
                                  </p:childTnLst>
                                </p:cTn>
                              </p:par>
                            </p:childTnLst>
                          </p:cTn>
                        </p:par>
                        <p:par>
                          <p:cTn id="171" fill="hold">
                            <p:stCondLst>
                              <p:cond delay="23000"/>
                            </p:stCondLst>
                            <p:childTnLst>
                              <p:par>
                                <p:cTn id="172" presetID="31" presetClass="entr" presetSubtype="0" fill="hold" grpId="0" nodeType="afterEffect">
                                  <p:stCondLst>
                                    <p:cond delay="0"/>
                                  </p:stCondLst>
                                  <p:childTnLst>
                                    <p:set>
                                      <p:cBhvr>
                                        <p:cTn id="173" dur="1" fill="hold">
                                          <p:stCondLst>
                                            <p:cond delay="0"/>
                                          </p:stCondLst>
                                        </p:cTn>
                                        <p:tgtEl>
                                          <p:spTgt spid="18"/>
                                        </p:tgtEl>
                                        <p:attrNameLst>
                                          <p:attrName>style.visibility</p:attrName>
                                        </p:attrNameLst>
                                      </p:cBhvr>
                                      <p:to>
                                        <p:strVal val="visible"/>
                                      </p:to>
                                    </p:set>
                                    <p:anim calcmode="lin" valueType="num">
                                      <p:cBhvr>
                                        <p:cTn id="174" dur="1000" fill="hold"/>
                                        <p:tgtEl>
                                          <p:spTgt spid="18"/>
                                        </p:tgtEl>
                                        <p:attrNameLst>
                                          <p:attrName>ppt_w</p:attrName>
                                        </p:attrNameLst>
                                      </p:cBhvr>
                                      <p:tavLst>
                                        <p:tav tm="0">
                                          <p:val>
                                            <p:fltVal val="0"/>
                                          </p:val>
                                        </p:tav>
                                        <p:tav tm="100000">
                                          <p:val>
                                            <p:strVal val="#ppt_w"/>
                                          </p:val>
                                        </p:tav>
                                      </p:tavLst>
                                    </p:anim>
                                    <p:anim calcmode="lin" valueType="num">
                                      <p:cBhvr>
                                        <p:cTn id="175" dur="1000" fill="hold"/>
                                        <p:tgtEl>
                                          <p:spTgt spid="18"/>
                                        </p:tgtEl>
                                        <p:attrNameLst>
                                          <p:attrName>ppt_h</p:attrName>
                                        </p:attrNameLst>
                                      </p:cBhvr>
                                      <p:tavLst>
                                        <p:tav tm="0">
                                          <p:val>
                                            <p:fltVal val="0"/>
                                          </p:val>
                                        </p:tav>
                                        <p:tav tm="100000">
                                          <p:val>
                                            <p:strVal val="#ppt_h"/>
                                          </p:val>
                                        </p:tav>
                                      </p:tavLst>
                                    </p:anim>
                                    <p:anim calcmode="lin" valueType="num">
                                      <p:cBhvr>
                                        <p:cTn id="176" dur="1000" fill="hold"/>
                                        <p:tgtEl>
                                          <p:spTgt spid="18"/>
                                        </p:tgtEl>
                                        <p:attrNameLst>
                                          <p:attrName>style.rotation</p:attrName>
                                        </p:attrNameLst>
                                      </p:cBhvr>
                                      <p:tavLst>
                                        <p:tav tm="0">
                                          <p:val>
                                            <p:fltVal val="90"/>
                                          </p:val>
                                        </p:tav>
                                        <p:tav tm="100000">
                                          <p:val>
                                            <p:fltVal val="0"/>
                                          </p:val>
                                        </p:tav>
                                      </p:tavLst>
                                    </p:anim>
                                    <p:animEffect transition="in" filter="fade">
                                      <p:cBhvr>
                                        <p:cTn id="177" dur="1000"/>
                                        <p:tgtEl>
                                          <p:spTgt spid="18"/>
                                        </p:tgtEl>
                                      </p:cBhvr>
                                    </p:animEffect>
                                  </p:childTnLst>
                                </p:cTn>
                              </p:par>
                            </p:childTnLst>
                          </p:cTn>
                        </p:par>
                        <p:par>
                          <p:cTn id="178" fill="hold">
                            <p:stCondLst>
                              <p:cond delay="24000"/>
                            </p:stCondLst>
                            <p:childTnLst>
                              <p:par>
                                <p:cTn id="179" presetID="31" presetClass="entr" presetSubtype="0" fill="hold" grpId="0" nodeType="afterEffect">
                                  <p:stCondLst>
                                    <p:cond delay="0"/>
                                  </p:stCondLst>
                                  <p:childTnLst>
                                    <p:set>
                                      <p:cBhvr>
                                        <p:cTn id="180" dur="1" fill="hold">
                                          <p:stCondLst>
                                            <p:cond delay="0"/>
                                          </p:stCondLst>
                                        </p:cTn>
                                        <p:tgtEl>
                                          <p:spTgt spid="26"/>
                                        </p:tgtEl>
                                        <p:attrNameLst>
                                          <p:attrName>style.visibility</p:attrName>
                                        </p:attrNameLst>
                                      </p:cBhvr>
                                      <p:to>
                                        <p:strVal val="visible"/>
                                      </p:to>
                                    </p:set>
                                    <p:anim calcmode="lin" valueType="num">
                                      <p:cBhvr>
                                        <p:cTn id="181" dur="1000" fill="hold"/>
                                        <p:tgtEl>
                                          <p:spTgt spid="26"/>
                                        </p:tgtEl>
                                        <p:attrNameLst>
                                          <p:attrName>ppt_w</p:attrName>
                                        </p:attrNameLst>
                                      </p:cBhvr>
                                      <p:tavLst>
                                        <p:tav tm="0">
                                          <p:val>
                                            <p:fltVal val="0"/>
                                          </p:val>
                                        </p:tav>
                                        <p:tav tm="100000">
                                          <p:val>
                                            <p:strVal val="#ppt_w"/>
                                          </p:val>
                                        </p:tav>
                                      </p:tavLst>
                                    </p:anim>
                                    <p:anim calcmode="lin" valueType="num">
                                      <p:cBhvr>
                                        <p:cTn id="182" dur="1000" fill="hold"/>
                                        <p:tgtEl>
                                          <p:spTgt spid="26"/>
                                        </p:tgtEl>
                                        <p:attrNameLst>
                                          <p:attrName>ppt_h</p:attrName>
                                        </p:attrNameLst>
                                      </p:cBhvr>
                                      <p:tavLst>
                                        <p:tav tm="0">
                                          <p:val>
                                            <p:fltVal val="0"/>
                                          </p:val>
                                        </p:tav>
                                        <p:tav tm="100000">
                                          <p:val>
                                            <p:strVal val="#ppt_h"/>
                                          </p:val>
                                        </p:tav>
                                      </p:tavLst>
                                    </p:anim>
                                    <p:anim calcmode="lin" valueType="num">
                                      <p:cBhvr>
                                        <p:cTn id="183" dur="1000" fill="hold"/>
                                        <p:tgtEl>
                                          <p:spTgt spid="26"/>
                                        </p:tgtEl>
                                        <p:attrNameLst>
                                          <p:attrName>style.rotation</p:attrName>
                                        </p:attrNameLst>
                                      </p:cBhvr>
                                      <p:tavLst>
                                        <p:tav tm="0">
                                          <p:val>
                                            <p:fltVal val="90"/>
                                          </p:val>
                                        </p:tav>
                                        <p:tav tm="100000">
                                          <p:val>
                                            <p:fltVal val="0"/>
                                          </p:val>
                                        </p:tav>
                                      </p:tavLst>
                                    </p:anim>
                                    <p:animEffect transition="in" filter="fade">
                                      <p:cBhvr>
                                        <p:cTn id="184" dur="1000"/>
                                        <p:tgtEl>
                                          <p:spTgt spid="26"/>
                                        </p:tgtEl>
                                      </p:cBhvr>
                                    </p:animEffect>
                                  </p:childTnLst>
                                </p:cTn>
                              </p:par>
                            </p:childTnLst>
                          </p:cTn>
                        </p:par>
                        <p:par>
                          <p:cTn id="185" fill="hold">
                            <p:stCondLst>
                              <p:cond delay="25000"/>
                            </p:stCondLst>
                            <p:childTnLst>
                              <p:par>
                                <p:cTn id="186" presetID="31" presetClass="entr" presetSubtype="0" fill="hold" grpId="0" nodeType="afterEffect">
                                  <p:stCondLst>
                                    <p:cond delay="0"/>
                                  </p:stCondLst>
                                  <p:childTnLst>
                                    <p:set>
                                      <p:cBhvr>
                                        <p:cTn id="187" dur="1" fill="hold">
                                          <p:stCondLst>
                                            <p:cond delay="0"/>
                                          </p:stCondLst>
                                        </p:cTn>
                                        <p:tgtEl>
                                          <p:spTgt spid="11"/>
                                        </p:tgtEl>
                                        <p:attrNameLst>
                                          <p:attrName>style.visibility</p:attrName>
                                        </p:attrNameLst>
                                      </p:cBhvr>
                                      <p:to>
                                        <p:strVal val="visible"/>
                                      </p:to>
                                    </p:set>
                                    <p:anim calcmode="lin" valueType="num">
                                      <p:cBhvr>
                                        <p:cTn id="188" dur="1000" fill="hold"/>
                                        <p:tgtEl>
                                          <p:spTgt spid="11"/>
                                        </p:tgtEl>
                                        <p:attrNameLst>
                                          <p:attrName>ppt_w</p:attrName>
                                        </p:attrNameLst>
                                      </p:cBhvr>
                                      <p:tavLst>
                                        <p:tav tm="0">
                                          <p:val>
                                            <p:fltVal val="0"/>
                                          </p:val>
                                        </p:tav>
                                        <p:tav tm="100000">
                                          <p:val>
                                            <p:strVal val="#ppt_w"/>
                                          </p:val>
                                        </p:tav>
                                      </p:tavLst>
                                    </p:anim>
                                    <p:anim calcmode="lin" valueType="num">
                                      <p:cBhvr>
                                        <p:cTn id="189" dur="1000" fill="hold"/>
                                        <p:tgtEl>
                                          <p:spTgt spid="11"/>
                                        </p:tgtEl>
                                        <p:attrNameLst>
                                          <p:attrName>ppt_h</p:attrName>
                                        </p:attrNameLst>
                                      </p:cBhvr>
                                      <p:tavLst>
                                        <p:tav tm="0">
                                          <p:val>
                                            <p:fltVal val="0"/>
                                          </p:val>
                                        </p:tav>
                                        <p:tav tm="100000">
                                          <p:val>
                                            <p:strVal val="#ppt_h"/>
                                          </p:val>
                                        </p:tav>
                                      </p:tavLst>
                                    </p:anim>
                                    <p:anim calcmode="lin" valueType="num">
                                      <p:cBhvr>
                                        <p:cTn id="190" dur="1000" fill="hold"/>
                                        <p:tgtEl>
                                          <p:spTgt spid="11"/>
                                        </p:tgtEl>
                                        <p:attrNameLst>
                                          <p:attrName>style.rotation</p:attrName>
                                        </p:attrNameLst>
                                      </p:cBhvr>
                                      <p:tavLst>
                                        <p:tav tm="0">
                                          <p:val>
                                            <p:fltVal val="90"/>
                                          </p:val>
                                        </p:tav>
                                        <p:tav tm="100000">
                                          <p:val>
                                            <p:fltVal val="0"/>
                                          </p:val>
                                        </p:tav>
                                      </p:tavLst>
                                    </p:anim>
                                    <p:animEffect transition="in" filter="fade">
                                      <p:cBhvr>
                                        <p:cTn id="191" dur="1000"/>
                                        <p:tgtEl>
                                          <p:spTgt spid="11"/>
                                        </p:tgtEl>
                                      </p:cBhvr>
                                    </p:animEffect>
                                  </p:childTnLst>
                                </p:cTn>
                              </p:par>
                            </p:childTnLst>
                          </p:cTn>
                        </p:par>
                        <p:par>
                          <p:cTn id="192" fill="hold">
                            <p:stCondLst>
                              <p:cond delay="26000"/>
                            </p:stCondLst>
                            <p:childTnLst>
                              <p:par>
                                <p:cTn id="193" presetID="31" presetClass="entr" presetSubtype="0" fill="hold" grpId="0" nodeType="afterEffect">
                                  <p:stCondLst>
                                    <p:cond delay="0"/>
                                  </p:stCondLst>
                                  <p:childTnLst>
                                    <p:set>
                                      <p:cBhvr>
                                        <p:cTn id="194" dur="1" fill="hold">
                                          <p:stCondLst>
                                            <p:cond delay="0"/>
                                          </p:stCondLst>
                                        </p:cTn>
                                        <p:tgtEl>
                                          <p:spTgt spid="43"/>
                                        </p:tgtEl>
                                        <p:attrNameLst>
                                          <p:attrName>style.visibility</p:attrName>
                                        </p:attrNameLst>
                                      </p:cBhvr>
                                      <p:to>
                                        <p:strVal val="visible"/>
                                      </p:to>
                                    </p:set>
                                    <p:anim calcmode="lin" valueType="num">
                                      <p:cBhvr>
                                        <p:cTn id="195" dur="1000" fill="hold"/>
                                        <p:tgtEl>
                                          <p:spTgt spid="43"/>
                                        </p:tgtEl>
                                        <p:attrNameLst>
                                          <p:attrName>ppt_w</p:attrName>
                                        </p:attrNameLst>
                                      </p:cBhvr>
                                      <p:tavLst>
                                        <p:tav tm="0">
                                          <p:val>
                                            <p:fltVal val="0"/>
                                          </p:val>
                                        </p:tav>
                                        <p:tav tm="100000">
                                          <p:val>
                                            <p:strVal val="#ppt_w"/>
                                          </p:val>
                                        </p:tav>
                                      </p:tavLst>
                                    </p:anim>
                                    <p:anim calcmode="lin" valueType="num">
                                      <p:cBhvr>
                                        <p:cTn id="196" dur="1000" fill="hold"/>
                                        <p:tgtEl>
                                          <p:spTgt spid="43"/>
                                        </p:tgtEl>
                                        <p:attrNameLst>
                                          <p:attrName>ppt_h</p:attrName>
                                        </p:attrNameLst>
                                      </p:cBhvr>
                                      <p:tavLst>
                                        <p:tav tm="0">
                                          <p:val>
                                            <p:fltVal val="0"/>
                                          </p:val>
                                        </p:tav>
                                        <p:tav tm="100000">
                                          <p:val>
                                            <p:strVal val="#ppt_h"/>
                                          </p:val>
                                        </p:tav>
                                      </p:tavLst>
                                    </p:anim>
                                    <p:anim calcmode="lin" valueType="num">
                                      <p:cBhvr>
                                        <p:cTn id="197" dur="1000" fill="hold"/>
                                        <p:tgtEl>
                                          <p:spTgt spid="43"/>
                                        </p:tgtEl>
                                        <p:attrNameLst>
                                          <p:attrName>style.rotation</p:attrName>
                                        </p:attrNameLst>
                                      </p:cBhvr>
                                      <p:tavLst>
                                        <p:tav tm="0">
                                          <p:val>
                                            <p:fltVal val="90"/>
                                          </p:val>
                                        </p:tav>
                                        <p:tav tm="100000">
                                          <p:val>
                                            <p:fltVal val="0"/>
                                          </p:val>
                                        </p:tav>
                                      </p:tavLst>
                                    </p:anim>
                                    <p:animEffect transition="in" filter="fade">
                                      <p:cBhvr>
                                        <p:cTn id="198" dur="1000"/>
                                        <p:tgtEl>
                                          <p:spTgt spid="43"/>
                                        </p:tgtEl>
                                      </p:cBhvr>
                                    </p:animEffect>
                                  </p:childTnLst>
                                </p:cTn>
                              </p:par>
                              <p:par>
                                <p:cTn id="199" presetID="31" presetClass="entr" presetSubtype="0" fill="hold" grpId="0" nodeType="withEffect">
                                  <p:stCondLst>
                                    <p:cond delay="0"/>
                                  </p:stCondLst>
                                  <p:childTnLst>
                                    <p:set>
                                      <p:cBhvr>
                                        <p:cTn id="200" dur="1" fill="hold">
                                          <p:stCondLst>
                                            <p:cond delay="0"/>
                                          </p:stCondLst>
                                        </p:cTn>
                                        <p:tgtEl>
                                          <p:spTgt spid="21"/>
                                        </p:tgtEl>
                                        <p:attrNameLst>
                                          <p:attrName>style.visibility</p:attrName>
                                        </p:attrNameLst>
                                      </p:cBhvr>
                                      <p:to>
                                        <p:strVal val="visible"/>
                                      </p:to>
                                    </p:set>
                                    <p:anim calcmode="lin" valueType="num">
                                      <p:cBhvr>
                                        <p:cTn id="201" dur="1000" fill="hold"/>
                                        <p:tgtEl>
                                          <p:spTgt spid="21"/>
                                        </p:tgtEl>
                                        <p:attrNameLst>
                                          <p:attrName>ppt_w</p:attrName>
                                        </p:attrNameLst>
                                      </p:cBhvr>
                                      <p:tavLst>
                                        <p:tav tm="0">
                                          <p:val>
                                            <p:fltVal val="0"/>
                                          </p:val>
                                        </p:tav>
                                        <p:tav tm="100000">
                                          <p:val>
                                            <p:strVal val="#ppt_w"/>
                                          </p:val>
                                        </p:tav>
                                      </p:tavLst>
                                    </p:anim>
                                    <p:anim calcmode="lin" valueType="num">
                                      <p:cBhvr>
                                        <p:cTn id="202" dur="1000" fill="hold"/>
                                        <p:tgtEl>
                                          <p:spTgt spid="21"/>
                                        </p:tgtEl>
                                        <p:attrNameLst>
                                          <p:attrName>ppt_h</p:attrName>
                                        </p:attrNameLst>
                                      </p:cBhvr>
                                      <p:tavLst>
                                        <p:tav tm="0">
                                          <p:val>
                                            <p:fltVal val="0"/>
                                          </p:val>
                                        </p:tav>
                                        <p:tav tm="100000">
                                          <p:val>
                                            <p:strVal val="#ppt_h"/>
                                          </p:val>
                                        </p:tav>
                                      </p:tavLst>
                                    </p:anim>
                                    <p:anim calcmode="lin" valueType="num">
                                      <p:cBhvr>
                                        <p:cTn id="203" dur="1000" fill="hold"/>
                                        <p:tgtEl>
                                          <p:spTgt spid="21"/>
                                        </p:tgtEl>
                                        <p:attrNameLst>
                                          <p:attrName>style.rotation</p:attrName>
                                        </p:attrNameLst>
                                      </p:cBhvr>
                                      <p:tavLst>
                                        <p:tav tm="0">
                                          <p:val>
                                            <p:fltVal val="90"/>
                                          </p:val>
                                        </p:tav>
                                        <p:tav tm="100000">
                                          <p:val>
                                            <p:fltVal val="0"/>
                                          </p:val>
                                        </p:tav>
                                      </p:tavLst>
                                    </p:anim>
                                    <p:animEffect transition="in" filter="fade">
                                      <p:cBhvr>
                                        <p:cTn id="204" dur="1000"/>
                                        <p:tgtEl>
                                          <p:spTgt spid="21"/>
                                        </p:tgtEl>
                                      </p:cBhvr>
                                    </p:animEffect>
                                  </p:childTnLst>
                                </p:cTn>
                              </p:par>
                            </p:childTnLst>
                          </p:cTn>
                        </p:par>
                        <p:par>
                          <p:cTn id="205" fill="hold">
                            <p:stCondLst>
                              <p:cond delay="27000"/>
                            </p:stCondLst>
                            <p:childTnLst>
                              <p:par>
                                <p:cTn id="206" presetID="31" presetClass="entr" presetSubtype="0" fill="hold" grpId="0" nodeType="afterEffect">
                                  <p:stCondLst>
                                    <p:cond delay="0"/>
                                  </p:stCondLst>
                                  <p:childTnLst>
                                    <p:set>
                                      <p:cBhvr>
                                        <p:cTn id="207" dur="1" fill="hold">
                                          <p:stCondLst>
                                            <p:cond delay="0"/>
                                          </p:stCondLst>
                                        </p:cTn>
                                        <p:tgtEl>
                                          <p:spTgt spid="39"/>
                                        </p:tgtEl>
                                        <p:attrNameLst>
                                          <p:attrName>style.visibility</p:attrName>
                                        </p:attrNameLst>
                                      </p:cBhvr>
                                      <p:to>
                                        <p:strVal val="visible"/>
                                      </p:to>
                                    </p:set>
                                    <p:anim calcmode="lin" valueType="num">
                                      <p:cBhvr>
                                        <p:cTn id="208" dur="1000" fill="hold"/>
                                        <p:tgtEl>
                                          <p:spTgt spid="39"/>
                                        </p:tgtEl>
                                        <p:attrNameLst>
                                          <p:attrName>ppt_w</p:attrName>
                                        </p:attrNameLst>
                                      </p:cBhvr>
                                      <p:tavLst>
                                        <p:tav tm="0">
                                          <p:val>
                                            <p:fltVal val="0"/>
                                          </p:val>
                                        </p:tav>
                                        <p:tav tm="100000">
                                          <p:val>
                                            <p:strVal val="#ppt_w"/>
                                          </p:val>
                                        </p:tav>
                                      </p:tavLst>
                                    </p:anim>
                                    <p:anim calcmode="lin" valueType="num">
                                      <p:cBhvr>
                                        <p:cTn id="209" dur="1000" fill="hold"/>
                                        <p:tgtEl>
                                          <p:spTgt spid="39"/>
                                        </p:tgtEl>
                                        <p:attrNameLst>
                                          <p:attrName>ppt_h</p:attrName>
                                        </p:attrNameLst>
                                      </p:cBhvr>
                                      <p:tavLst>
                                        <p:tav tm="0">
                                          <p:val>
                                            <p:fltVal val="0"/>
                                          </p:val>
                                        </p:tav>
                                        <p:tav tm="100000">
                                          <p:val>
                                            <p:strVal val="#ppt_h"/>
                                          </p:val>
                                        </p:tav>
                                      </p:tavLst>
                                    </p:anim>
                                    <p:anim calcmode="lin" valueType="num">
                                      <p:cBhvr>
                                        <p:cTn id="210" dur="1000" fill="hold"/>
                                        <p:tgtEl>
                                          <p:spTgt spid="39"/>
                                        </p:tgtEl>
                                        <p:attrNameLst>
                                          <p:attrName>style.rotation</p:attrName>
                                        </p:attrNameLst>
                                      </p:cBhvr>
                                      <p:tavLst>
                                        <p:tav tm="0">
                                          <p:val>
                                            <p:fltVal val="90"/>
                                          </p:val>
                                        </p:tav>
                                        <p:tav tm="100000">
                                          <p:val>
                                            <p:fltVal val="0"/>
                                          </p:val>
                                        </p:tav>
                                      </p:tavLst>
                                    </p:anim>
                                    <p:animEffect transition="in" filter="fade">
                                      <p:cBhvr>
                                        <p:cTn id="211" dur="1000"/>
                                        <p:tgtEl>
                                          <p:spTgt spid="39"/>
                                        </p:tgtEl>
                                      </p:cBhvr>
                                    </p:animEffect>
                                  </p:childTnLst>
                                </p:cTn>
                              </p:par>
                            </p:childTnLst>
                          </p:cTn>
                        </p:par>
                        <p:par>
                          <p:cTn id="212" fill="hold">
                            <p:stCondLst>
                              <p:cond delay="28000"/>
                            </p:stCondLst>
                            <p:childTnLst>
                              <p:par>
                                <p:cTn id="213" presetID="31" presetClass="entr" presetSubtype="0" fill="hold" grpId="0" nodeType="afterEffect">
                                  <p:stCondLst>
                                    <p:cond delay="0"/>
                                  </p:stCondLst>
                                  <p:childTnLst>
                                    <p:set>
                                      <p:cBhvr>
                                        <p:cTn id="214" dur="1" fill="hold">
                                          <p:stCondLst>
                                            <p:cond delay="0"/>
                                          </p:stCondLst>
                                        </p:cTn>
                                        <p:tgtEl>
                                          <p:spTgt spid="20"/>
                                        </p:tgtEl>
                                        <p:attrNameLst>
                                          <p:attrName>style.visibility</p:attrName>
                                        </p:attrNameLst>
                                      </p:cBhvr>
                                      <p:to>
                                        <p:strVal val="visible"/>
                                      </p:to>
                                    </p:set>
                                    <p:anim calcmode="lin" valueType="num">
                                      <p:cBhvr>
                                        <p:cTn id="215" dur="1000" fill="hold"/>
                                        <p:tgtEl>
                                          <p:spTgt spid="20"/>
                                        </p:tgtEl>
                                        <p:attrNameLst>
                                          <p:attrName>ppt_w</p:attrName>
                                        </p:attrNameLst>
                                      </p:cBhvr>
                                      <p:tavLst>
                                        <p:tav tm="0">
                                          <p:val>
                                            <p:fltVal val="0"/>
                                          </p:val>
                                        </p:tav>
                                        <p:tav tm="100000">
                                          <p:val>
                                            <p:strVal val="#ppt_w"/>
                                          </p:val>
                                        </p:tav>
                                      </p:tavLst>
                                    </p:anim>
                                    <p:anim calcmode="lin" valueType="num">
                                      <p:cBhvr>
                                        <p:cTn id="216" dur="1000" fill="hold"/>
                                        <p:tgtEl>
                                          <p:spTgt spid="20"/>
                                        </p:tgtEl>
                                        <p:attrNameLst>
                                          <p:attrName>ppt_h</p:attrName>
                                        </p:attrNameLst>
                                      </p:cBhvr>
                                      <p:tavLst>
                                        <p:tav tm="0">
                                          <p:val>
                                            <p:fltVal val="0"/>
                                          </p:val>
                                        </p:tav>
                                        <p:tav tm="100000">
                                          <p:val>
                                            <p:strVal val="#ppt_h"/>
                                          </p:val>
                                        </p:tav>
                                      </p:tavLst>
                                    </p:anim>
                                    <p:anim calcmode="lin" valueType="num">
                                      <p:cBhvr>
                                        <p:cTn id="217" dur="1000" fill="hold"/>
                                        <p:tgtEl>
                                          <p:spTgt spid="20"/>
                                        </p:tgtEl>
                                        <p:attrNameLst>
                                          <p:attrName>style.rotation</p:attrName>
                                        </p:attrNameLst>
                                      </p:cBhvr>
                                      <p:tavLst>
                                        <p:tav tm="0">
                                          <p:val>
                                            <p:fltVal val="90"/>
                                          </p:val>
                                        </p:tav>
                                        <p:tav tm="100000">
                                          <p:val>
                                            <p:fltVal val="0"/>
                                          </p:val>
                                        </p:tav>
                                      </p:tavLst>
                                    </p:anim>
                                    <p:animEffect transition="in" filter="fade">
                                      <p:cBhvr>
                                        <p:cTn id="218" dur="1000"/>
                                        <p:tgtEl>
                                          <p:spTgt spid="20"/>
                                        </p:tgtEl>
                                      </p:cBhvr>
                                    </p:animEffect>
                                  </p:childTnLst>
                                </p:cTn>
                              </p:par>
                            </p:childTnLst>
                          </p:cTn>
                        </p:par>
                        <p:par>
                          <p:cTn id="219" fill="hold">
                            <p:stCondLst>
                              <p:cond delay="29000"/>
                            </p:stCondLst>
                            <p:childTnLst>
                              <p:par>
                                <p:cTn id="220" presetID="31" presetClass="entr" presetSubtype="0" fill="hold" grpId="0" nodeType="afterEffect">
                                  <p:stCondLst>
                                    <p:cond delay="0"/>
                                  </p:stCondLst>
                                  <p:childTnLst>
                                    <p:set>
                                      <p:cBhvr>
                                        <p:cTn id="221" dur="1" fill="hold">
                                          <p:stCondLst>
                                            <p:cond delay="0"/>
                                          </p:stCondLst>
                                        </p:cTn>
                                        <p:tgtEl>
                                          <p:spTgt spid="17"/>
                                        </p:tgtEl>
                                        <p:attrNameLst>
                                          <p:attrName>style.visibility</p:attrName>
                                        </p:attrNameLst>
                                      </p:cBhvr>
                                      <p:to>
                                        <p:strVal val="visible"/>
                                      </p:to>
                                    </p:set>
                                    <p:anim calcmode="lin" valueType="num">
                                      <p:cBhvr>
                                        <p:cTn id="222" dur="1000" fill="hold"/>
                                        <p:tgtEl>
                                          <p:spTgt spid="17"/>
                                        </p:tgtEl>
                                        <p:attrNameLst>
                                          <p:attrName>ppt_w</p:attrName>
                                        </p:attrNameLst>
                                      </p:cBhvr>
                                      <p:tavLst>
                                        <p:tav tm="0">
                                          <p:val>
                                            <p:fltVal val="0"/>
                                          </p:val>
                                        </p:tav>
                                        <p:tav tm="100000">
                                          <p:val>
                                            <p:strVal val="#ppt_w"/>
                                          </p:val>
                                        </p:tav>
                                      </p:tavLst>
                                    </p:anim>
                                    <p:anim calcmode="lin" valueType="num">
                                      <p:cBhvr>
                                        <p:cTn id="223" dur="1000" fill="hold"/>
                                        <p:tgtEl>
                                          <p:spTgt spid="17"/>
                                        </p:tgtEl>
                                        <p:attrNameLst>
                                          <p:attrName>ppt_h</p:attrName>
                                        </p:attrNameLst>
                                      </p:cBhvr>
                                      <p:tavLst>
                                        <p:tav tm="0">
                                          <p:val>
                                            <p:fltVal val="0"/>
                                          </p:val>
                                        </p:tav>
                                        <p:tav tm="100000">
                                          <p:val>
                                            <p:strVal val="#ppt_h"/>
                                          </p:val>
                                        </p:tav>
                                      </p:tavLst>
                                    </p:anim>
                                    <p:anim calcmode="lin" valueType="num">
                                      <p:cBhvr>
                                        <p:cTn id="224" dur="1000" fill="hold"/>
                                        <p:tgtEl>
                                          <p:spTgt spid="17"/>
                                        </p:tgtEl>
                                        <p:attrNameLst>
                                          <p:attrName>style.rotation</p:attrName>
                                        </p:attrNameLst>
                                      </p:cBhvr>
                                      <p:tavLst>
                                        <p:tav tm="0">
                                          <p:val>
                                            <p:fltVal val="90"/>
                                          </p:val>
                                        </p:tav>
                                        <p:tav tm="100000">
                                          <p:val>
                                            <p:fltVal val="0"/>
                                          </p:val>
                                        </p:tav>
                                      </p:tavLst>
                                    </p:anim>
                                    <p:animEffect transition="in" filter="fade">
                                      <p:cBhvr>
                                        <p:cTn id="225" dur="1000"/>
                                        <p:tgtEl>
                                          <p:spTgt spid="17"/>
                                        </p:tgtEl>
                                      </p:cBhvr>
                                    </p:animEffect>
                                  </p:childTnLst>
                                </p:cTn>
                              </p:par>
                            </p:childTnLst>
                          </p:cTn>
                        </p:par>
                        <p:par>
                          <p:cTn id="226" fill="hold">
                            <p:stCondLst>
                              <p:cond delay="30000"/>
                            </p:stCondLst>
                            <p:childTnLst>
                              <p:par>
                                <p:cTn id="227" presetID="31" presetClass="entr" presetSubtype="0" fill="hold" grpId="0" nodeType="afterEffect">
                                  <p:stCondLst>
                                    <p:cond delay="0"/>
                                  </p:stCondLst>
                                  <p:childTnLst>
                                    <p:set>
                                      <p:cBhvr>
                                        <p:cTn id="228" dur="1" fill="hold">
                                          <p:stCondLst>
                                            <p:cond delay="0"/>
                                          </p:stCondLst>
                                        </p:cTn>
                                        <p:tgtEl>
                                          <p:spTgt spid="22"/>
                                        </p:tgtEl>
                                        <p:attrNameLst>
                                          <p:attrName>style.visibility</p:attrName>
                                        </p:attrNameLst>
                                      </p:cBhvr>
                                      <p:to>
                                        <p:strVal val="visible"/>
                                      </p:to>
                                    </p:set>
                                    <p:anim calcmode="lin" valueType="num">
                                      <p:cBhvr>
                                        <p:cTn id="229" dur="1000" fill="hold"/>
                                        <p:tgtEl>
                                          <p:spTgt spid="22"/>
                                        </p:tgtEl>
                                        <p:attrNameLst>
                                          <p:attrName>ppt_w</p:attrName>
                                        </p:attrNameLst>
                                      </p:cBhvr>
                                      <p:tavLst>
                                        <p:tav tm="0">
                                          <p:val>
                                            <p:fltVal val="0"/>
                                          </p:val>
                                        </p:tav>
                                        <p:tav tm="100000">
                                          <p:val>
                                            <p:strVal val="#ppt_w"/>
                                          </p:val>
                                        </p:tav>
                                      </p:tavLst>
                                    </p:anim>
                                    <p:anim calcmode="lin" valueType="num">
                                      <p:cBhvr>
                                        <p:cTn id="230" dur="1000" fill="hold"/>
                                        <p:tgtEl>
                                          <p:spTgt spid="22"/>
                                        </p:tgtEl>
                                        <p:attrNameLst>
                                          <p:attrName>ppt_h</p:attrName>
                                        </p:attrNameLst>
                                      </p:cBhvr>
                                      <p:tavLst>
                                        <p:tav tm="0">
                                          <p:val>
                                            <p:fltVal val="0"/>
                                          </p:val>
                                        </p:tav>
                                        <p:tav tm="100000">
                                          <p:val>
                                            <p:strVal val="#ppt_h"/>
                                          </p:val>
                                        </p:tav>
                                      </p:tavLst>
                                    </p:anim>
                                    <p:anim calcmode="lin" valueType="num">
                                      <p:cBhvr>
                                        <p:cTn id="231" dur="1000" fill="hold"/>
                                        <p:tgtEl>
                                          <p:spTgt spid="22"/>
                                        </p:tgtEl>
                                        <p:attrNameLst>
                                          <p:attrName>style.rotation</p:attrName>
                                        </p:attrNameLst>
                                      </p:cBhvr>
                                      <p:tavLst>
                                        <p:tav tm="0">
                                          <p:val>
                                            <p:fltVal val="90"/>
                                          </p:val>
                                        </p:tav>
                                        <p:tav tm="100000">
                                          <p:val>
                                            <p:fltVal val="0"/>
                                          </p:val>
                                        </p:tav>
                                      </p:tavLst>
                                    </p:anim>
                                    <p:animEffect transition="in" filter="fade">
                                      <p:cBhvr>
                                        <p:cTn id="232"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Have we met </a:t>
            </a:r>
            <a:r>
              <a:rPr lang="en-US" dirty="0" smtClean="0">
                <a:solidFill>
                  <a:srgbClr val="0084B4"/>
                </a:solidFill>
              </a:rPr>
              <a:t>our </a:t>
            </a:r>
            <a:r>
              <a:rPr lang="en-US" dirty="0">
                <a:solidFill>
                  <a:srgbClr val="0084B4"/>
                </a:solidFill>
              </a:rPr>
              <a:t>aim?</a:t>
            </a:r>
            <a:endParaRPr lang="en-US" dirty="0"/>
          </a:p>
        </p:txBody>
      </p:sp>
      <p:sp>
        <p:nvSpPr>
          <p:cNvPr id="3" name="Content Placeholder 2"/>
          <p:cNvSpPr>
            <a:spLocks noGrp="1"/>
          </p:cNvSpPr>
          <p:nvPr>
            <p:ph idx="1"/>
          </p:nvPr>
        </p:nvSpPr>
        <p:spPr/>
        <p:txBody>
          <a:bodyPr/>
          <a:lstStyle/>
          <a:p>
            <a:pPr marL="0" indent="0" algn="ctr">
              <a:buNone/>
            </a:pPr>
            <a:r>
              <a:rPr lang="en-US" dirty="0"/>
              <a:t>For you to be able to source and </a:t>
            </a:r>
            <a:r>
              <a:rPr lang="en-US" dirty="0" err="1"/>
              <a:t>utilise</a:t>
            </a:r>
            <a:r>
              <a:rPr lang="en-US" dirty="0"/>
              <a:t> a surface pressure chart to produce your own weather forecast</a:t>
            </a:r>
            <a:r>
              <a:rPr lang="is-IS" dirty="0"/>
              <a:t>…!</a:t>
            </a:r>
          </a:p>
          <a:p>
            <a:pPr marL="0" indent="0">
              <a:buNone/>
            </a:pPr>
            <a:endParaRPr lang="en-US" dirty="0"/>
          </a:p>
        </p:txBody>
      </p:sp>
    </p:spTree>
    <p:extLst>
      <p:ext uri="{BB962C8B-B14F-4D97-AF65-F5344CB8AC3E}">
        <p14:creationId xmlns:p14="http://schemas.microsoft.com/office/powerpoint/2010/main" val="198760301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Next Steps</a:t>
            </a:r>
            <a:endParaRPr lang="en-US" dirty="0"/>
          </a:p>
        </p:txBody>
      </p:sp>
      <p:sp>
        <p:nvSpPr>
          <p:cNvPr id="3" name="Content Placeholder 2"/>
          <p:cNvSpPr>
            <a:spLocks noGrp="1"/>
          </p:cNvSpPr>
          <p:nvPr>
            <p:ph idx="1"/>
          </p:nvPr>
        </p:nvSpPr>
        <p:spPr/>
        <p:txBody>
          <a:bodyPr>
            <a:normAutofit fontScale="92500" lnSpcReduction="20000"/>
          </a:bodyPr>
          <a:lstStyle/>
          <a:p>
            <a:r>
              <a:rPr lang="en-US" dirty="0"/>
              <a:t>Clouds</a:t>
            </a:r>
          </a:p>
          <a:p>
            <a:r>
              <a:rPr lang="en-US" dirty="0"/>
              <a:t>Topographical Weather Factors:</a:t>
            </a:r>
          </a:p>
          <a:p>
            <a:r>
              <a:rPr lang="en-US" dirty="0"/>
              <a:t>Orographic Lift</a:t>
            </a:r>
          </a:p>
          <a:p>
            <a:r>
              <a:rPr lang="en-US" dirty="0"/>
              <a:t>The </a:t>
            </a:r>
            <a:r>
              <a:rPr lang="en-US" dirty="0" err="1"/>
              <a:t>Fohn</a:t>
            </a:r>
            <a:r>
              <a:rPr lang="en-US" dirty="0"/>
              <a:t> Effect</a:t>
            </a:r>
          </a:p>
          <a:p>
            <a:r>
              <a:rPr lang="en-US" dirty="0"/>
              <a:t>Adiabatic Lapse Rates</a:t>
            </a:r>
          </a:p>
          <a:p>
            <a:r>
              <a:rPr lang="en-US" dirty="0"/>
              <a:t>Anabatic and Katabatic Winds</a:t>
            </a:r>
          </a:p>
          <a:p>
            <a:r>
              <a:rPr lang="en-US" dirty="0"/>
              <a:t>Thunder and Lightening </a:t>
            </a:r>
          </a:p>
          <a:p>
            <a:r>
              <a:rPr lang="en-US" dirty="0"/>
              <a:t>Beaufort Scale</a:t>
            </a:r>
          </a:p>
          <a:p>
            <a:endParaRPr lang="en-US" dirty="0"/>
          </a:p>
          <a:p>
            <a:endParaRPr lang="en-US" dirty="0"/>
          </a:p>
        </p:txBody>
      </p:sp>
    </p:spTree>
    <p:extLst>
      <p:ext uri="{BB962C8B-B14F-4D97-AF65-F5344CB8AC3E}">
        <p14:creationId xmlns:p14="http://schemas.microsoft.com/office/powerpoint/2010/main" val="33290861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Reference List</a:t>
            </a:r>
          </a:p>
        </p:txBody>
      </p:sp>
      <p:sp>
        <p:nvSpPr>
          <p:cNvPr id="3" name="Content Placeholder 2"/>
          <p:cNvSpPr>
            <a:spLocks noGrp="1"/>
          </p:cNvSpPr>
          <p:nvPr>
            <p:ph idx="1"/>
          </p:nvPr>
        </p:nvSpPr>
        <p:spPr/>
        <p:txBody>
          <a:bodyPr>
            <a:normAutofit fontScale="92500" lnSpcReduction="20000"/>
          </a:bodyPr>
          <a:lstStyle/>
          <a:p>
            <a:pPr marL="0" indent="0">
              <a:spcBef>
                <a:spcPts val="0"/>
              </a:spcBef>
              <a:buNone/>
              <a:defRPr/>
            </a:pPr>
            <a:r>
              <a:rPr lang="en-US" sz="2100" dirty="0"/>
              <a:t>BBC. (2011). </a:t>
            </a:r>
            <a:r>
              <a:rPr lang="en-US" sz="2100" i="1" dirty="0"/>
              <a:t>The Battle of The Weather Fronts</a:t>
            </a:r>
            <a:r>
              <a:rPr lang="en-US" sz="2100" dirty="0"/>
              <a:t>. </a:t>
            </a:r>
            <a:r>
              <a:rPr lang="en-US" sz="2100" dirty="0">
                <a:hlinkClick r:id="rId2"/>
              </a:rPr>
              <a:t>https://www.youtube.com/watch?v=1ltM3GYNmtQ</a:t>
            </a:r>
            <a:r>
              <a:rPr lang="en-US" sz="2100" dirty="0"/>
              <a:t> </a:t>
            </a:r>
            <a:r>
              <a:rPr lang="en-GB" sz="2100" dirty="0"/>
              <a:t>Accessed on 11</a:t>
            </a:r>
            <a:r>
              <a:rPr lang="en-GB" sz="2100" baseline="30000" dirty="0"/>
              <a:t>th</a:t>
            </a:r>
            <a:r>
              <a:rPr lang="en-GB" sz="2100" dirty="0"/>
              <a:t> February 2019.</a:t>
            </a:r>
            <a:endParaRPr lang="en-US" sz="2100" dirty="0"/>
          </a:p>
          <a:p>
            <a:pPr marL="0" indent="0">
              <a:spcBef>
                <a:spcPts val="0"/>
              </a:spcBef>
              <a:buNone/>
              <a:defRPr/>
            </a:pPr>
            <a:r>
              <a:rPr lang="en-US" sz="2100" dirty="0" err="1"/>
              <a:t>Creasey</a:t>
            </a:r>
            <a:r>
              <a:rPr lang="en-US" sz="2100" dirty="0"/>
              <a:t>, M. (2011). </a:t>
            </a:r>
            <a:r>
              <a:rPr lang="en-US" sz="2100" i="1" dirty="0"/>
              <a:t>The Complete Rock Climber. </a:t>
            </a:r>
            <a:r>
              <a:rPr lang="en-US" sz="2100" dirty="0" err="1"/>
              <a:t>Anness</a:t>
            </a:r>
            <a:r>
              <a:rPr lang="en-US" sz="2100" dirty="0"/>
              <a:t> Publishing Ltd. Leicestershire, UK.</a:t>
            </a:r>
          </a:p>
          <a:p>
            <a:pPr marL="0" indent="0">
              <a:spcBef>
                <a:spcPts val="0"/>
              </a:spcBef>
              <a:buNone/>
              <a:defRPr/>
            </a:pPr>
            <a:r>
              <a:rPr lang="en-US" sz="2100" dirty="0"/>
              <a:t>Hook, P. (2006). </a:t>
            </a:r>
            <a:r>
              <a:rPr lang="en-US" sz="2100" i="1" dirty="0"/>
              <a:t>Weather Watching</a:t>
            </a:r>
            <a:r>
              <a:rPr lang="en-US" sz="2100" dirty="0"/>
              <a:t>. </a:t>
            </a:r>
            <a:r>
              <a:rPr lang="en-US" sz="2100" dirty="0" err="1"/>
              <a:t>Haper</a:t>
            </a:r>
            <a:r>
              <a:rPr lang="en-US" sz="2100" dirty="0"/>
              <a:t> Collins Publishers. London, UK.</a:t>
            </a:r>
          </a:p>
          <a:p>
            <a:pPr marL="0" indent="0">
              <a:spcBef>
                <a:spcPts val="0"/>
              </a:spcBef>
              <a:buNone/>
              <a:defRPr/>
            </a:pPr>
            <a:r>
              <a:rPr lang="en-US" sz="2100" dirty="0"/>
              <a:t>Langmuir, E. (2004) </a:t>
            </a:r>
            <a:r>
              <a:rPr lang="en-US" sz="2100" i="1" dirty="0" err="1"/>
              <a:t>Mountaincraft</a:t>
            </a:r>
            <a:r>
              <a:rPr lang="en-US" sz="2100" i="1" dirty="0"/>
              <a:t> and Leadership</a:t>
            </a:r>
            <a:r>
              <a:rPr lang="en-US" sz="2100" dirty="0"/>
              <a:t>. Third Ed. Mountain Training UK. Manchester, UK. </a:t>
            </a:r>
          </a:p>
          <a:p>
            <a:pPr marL="0" indent="0">
              <a:spcBef>
                <a:spcPts val="0"/>
              </a:spcBef>
              <a:buNone/>
              <a:defRPr/>
            </a:pPr>
            <a:r>
              <a:rPr lang="en-US" sz="2100" dirty="0"/>
              <a:t>Long, S. (2014). </a:t>
            </a:r>
            <a:r>
              <a:rPr lang="en-US" sz="2100" i="1" dirty="0"/>
              <a:t>Hillwalking. </a:t>
            </a:r>
            <a:r>
              <a:rPr lang="en-US" sz="2100" dirty="0"/>
              <a:t>Mountain Training UK. Manchester, UK.</a:t>
            </a:r>
          </a:p>
          <a:p>
            <a:pPr marL="0" indent="0">
              <a:spcBef>
                <a:spcPts val="0"/>
              </a:spcBef>
              <a:buNone/>
              <a:defRPr/>
            </a:pPr>
            <a:r>
              <a:rPr lang="en-GB" sz="2100" dirty="0"/>
              <a:t>Met Office. (2019) </a:t>
            </a:r>
            <a:r>
              <a:rPr lang="en-GB" sz="2100" i="1" dirty="0"/>
              <a:t>Air Mass </a:t>
            </a:r>
            <a:r>
              <a:rPr lang="en-GB" sz="2100" i="1" dirty="0" err="1"/>
              <a:t>Types.</a:t>
            </a:r>
            <a:r>
              <a:rPr lang="en-GB" sz="2100" i="1" dirty="0" err="1">
                <a:hlinkClick r:id="rId3"/>
              </a:rPr>
              <a:t>http</a:t>
            </a:r>
            <a:r>
              <a:rPr lang="en-GB" sz="2100" dirty="0">
                <a:hlinkClick r:id="rId3"/>
              </a:rPr>
              <a:t>://www.metoffice.gov.uk/learning/learn-about-the-weather/how-weather-works/air-masses/types</a:t>
            </a:r>
            <a:r>
              <a:rPr lang="en-GB" sz="2100" dirty="0"/>
              <a:t> Accessed </a:t>
            </a:r>
            <a:r>
              <a:rPr lang="en-GB" sz="2100"/>
              <a:t>on 21</a:t>
            </a:r>
            <a:r>
              <a:rPr lang="en-GB" sz="2100" baseline="30000"/>
              <a:t>st</a:t>
            </a:r>
            <a:r>
              <a:rPr lang="en-GB" sz="2100"/>
              <a:t> </a:t>
            </a:r>
            <a:r>
              <a:rPr lang="en-GB" sz="2100" dirty="0"/>
              <a:t>February 2019.</a:t>
            </a:r>
          </a:p>
          <a:p>
            <a:pPr marL="0" indent="0">
              <a:spcBef>
                <a:spcPts val="0"/>
              </a:spcBef>
              <a:buNone/>
              <a:defRPr/>
            </a:pPr>
            <a:r>
              <a:rPr lang="en-GB" sz="2100" dirty="0"/>
              <a:t>NASA. (2015) </a:t>
            </a:r>
            <a:r>
              <a:rPr lang="en-GB" sz="2100" i="1" dirty="0"/>
              <a:t>Climate and </a:t>
            </a:r>
            <a:r>
              <a:rPr lang="en-GB" sz="2100" i="1" dirty="0" err="1"/>
              <a:t>Weather.</a:t>
            </a:r>
            <a:r>
              <a:rPr lang="en-GB" sz="2100" i="1" dirty="0" err="1">
                <a:hlinkClick r:id="rId4"/>
              </a:rPr>
              <a:t>http</a:t>
            </a:r>
            <a:r>
              <a:rPr lang="en-GB" sz="2100" dirty="0">
                <a:hlinkClick r:id="rId4"/>
              </a:rPr>
              <a:t>://www.nasa.gov/mission_pages/noaa-n/climate/climate_weather.html</a:t>
            </a:r>
            <a:r>
              <a:rPr lang="en-GB" sz="2100" dirty="0"/>
              <a:t> Accessed on 11</a:t>
            </a:r>
            <a:r>
              <a:rPr lang="en-GB" sz="2100" baseline="30000" dirty="0"/>
              <a:t>th</a:t>
            </a:r>
            <a:r>
              <a:rPr lang="en-GB" sz="2100" dirty="0"/>
              <a:t> February 2018.</a:t>
            </a:r>
          </a:p>
          <a:p>
            <a:pPr marL="0" indent="0">
              <a:spcBef>
                <a:spcPts val="0"/>
              </a:spcBef>
              <a:buNone/>
              <a:defRPr/>
            </a:pPr>
            <a:r>
              <a:rPr lang="en-US" sz="2100" dirty="0"/>
              <a:t>Thomas, M. (2007)</a:t>
            </a:r>
            <a:r>
              <a:rPr lang="en-US" sz="2100" i="1" dirty="0"/>
              <a:t>. Weather For Hill Walkers and Climbers</a:t>
            </a:r>
            <a:r>
              <a:rPr lang="en-US" sz="2100" dirty="0"/>
              <a:t>. Sutton Publishing. Gloucestershire, UK.</a:t>
            </a:r>
          </a:p>
          <a:p>
            <a:pPr>
              <a:spcBef>
                <a:spcPts val="0"/>
              </a:spcBef>
              <a:buFont typeface="Wingdings 2"/>
              <a:buChar char=""/>
              <a:defRPr/>
            </a:pPr>
            <a:endParaRPr lang="en-US" dirty="0"/>
          </a:p>
        </p:txBody>
      </p:sp>
    </p:spTree>
    <p:extLst>
      <p:ext uri="{BB962C8B-B14F-4D97-AF65-F5344CB8AC3E}">
        <p14:creationId xmlns:p14="http://schemas.microsoft.com/office/powerpoint/2010/main" val="189226477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Bibliography</a:t>
            </a:r>
            <a:r>
              <a:rPr lang="en-US" dirty="0"/>
              <a:t> </a:t>
            </a:r>
          </a:p>
        </p:txBody>
      </p:sp>
      <p:sp>
        <p:nvSpPr>
          <p:cNvPr id="3" name="Content Placeholder 2"/>
          <p:cNvSpPr>
            <a:spLocks noGrp="1"/>
          </p:cNvSpPr>
          <p:nvPr>
            <p:ph idx="1"/>
          </p:nvPr>
        </p:nvSpPr>
        <p:spPr/>
        <p:txBody>
          <a:bodyPr>
            <a:normAutofit fontScale="55000" lnSpcReduction="20000"/>
          </a:bodyPr>
          <a:lstStyle/>
          <a:p>
            <a:pPr marL="0" indent="0">
              <a:buNone/>
            </a:pPr>
            <a:r>
              <a:rPr lang="en-US" dirty="0"/>
              <a:t>British Mountaineering Council. (2010). </a:t>
            </a:r>
            <a:r>
              <a:rPr lang="en-US" i="1" dirty="0"/>
              <a:t>Safety on Mountains. </a:t>
            </a:r>
            <a:r>
              <a:rPr lang="en-US" dirty="0"/>
              <a:t>British Mountaineering Council. Manchester, UK.</a:t>
            </a:r>
          </a:p>
          <a:p>
            <a:pPr marL="0" indent="0">
              <a:buNone/>
            </a:pPr>
            <a:r>
              <a:rPr lang="en-US" dirty="0"/>
              <a:t>Collins Discovery Guides. (2016). </a:t>
            </a:r>
            <a:r>
              <a:rPr lang="en-US" i="1" dirty="0"/>
              <a:t>Weather Discover Our Ever-Changing Weather.</a:t>
            </a:r>
            <a:r>
              <a:rPr lang="en-US" dirty="0"/>
              <a:t> Harper Collins Publisher, London, UK.</a:t>
            </a:r>
          </a:p>
          <a:p>
            <a:pPr marL="0" indent="0">
              <a:buNone/>
            </a:pPr>
            <a:r>
              <a:rPr lang="en-US" dirty="0"/>
              <a:t>Cunningham, A. and Fyffe, A. (2007). </a:t>
            </a:r>
            <a:r>
              <a:rPr lang="en-US" i="1" dirty="0"/>
              <a:t>Winter Skills</a:t>
            </a:r>
            <a:r>
              <a:rPr lang="en-US" dirty="0"/>
              <a:t>. Mountain Training UK. Manchester, UK</a:t>
            </a:r>
          </a:p>
          <a:p>
            <a:pPr marL="0" indent="0">
              <a:buNone/>
            </a:pPr>
            <a:r>
              <a:rPr lang="en-US" dirty="0" err="1"/>
              <a:t>Holford</a:t>
            </a:r>
            <a:r>
              <a:rPr lang="en-US" dirty="0"/>
              <a:t>, I. (1985). </a:t>
            </a:r>
            <a:r>
              <a:rPr lang="en-US" i="1" dirty="0"/>
              <a:t>Looking at Weather. </a:t>
            </a:r>
            <a:r>
              <a:rPr lang="en-US" dirty="0"/>
              <a:t>Weather Publications. Hants, UK. </a:t>
            </a:r>
          </a:p>
          <a:p>
            <a:pPr marL="0" indent="0">
              <a:buNone/>
            </a:pPr>
            <a:r>
              <a:rPr lang="en-US" dirty="0"/>
              <a:t>Mountain Training UK. (2012). </a:t>
            </a:r>
            <a:r>
              <a:rPr lang="en-US" i="1" dirty="0"/>
              <a:t>International Mountain Trekking.</a:t>
            </a:r>
            <a:r>
              <a:rPr lang="en-US" dirty="0"/>
              <a:t> Mountain Training UK. Manchester, UK.</a:t>
            </a:r>
          </a:p>
          <a:p>
            <a:pPr marL="0" indent="0">
              <a:buNone/>
            </a:pPr>
            <a:r>
              <a:rPr lang="en-US" dirty="0"/>
              <a:t>Renner, J. (2005). </a:t>
            </a:r>
            <a:r>
              <a:rPr lang="en-US" i="1" dirty="0"/>
              <a:t>Mountain Weather.  </a:t>
            </a:r>
            <a:r>
              <a:rPr lang="en-US" dirty="0"/>
              <a:t>The Mountaineers Books, USA. </a:t>
            </a:r>
          </a:p>
          <a:p>
            <a:pPr marL="0" indent="0">
              <a:buNone/>
            </a:pPr>
            <a:r>
              <a:rPr lang="en-US" dirty="0"/>
              <a:t>Scottish Cycling. (2008). </a:t>
            </a:r>
            <a:r>
              <a:rPr lang="en-US" i="1" dirty="0"/>
              <a:t>Scottish Mountain Bike Leader Scheme Official Training Manual. </a:t>
            </a:r>
            <a:r>
              <a:rPr lang="en-US" dirty="0" err="1"/>
              <a:t>Summerhall</a:t>
            </a:r>
            <a:r>
              <a:rPr lang="en-US" dirty="0"/>
              <a:t>, UK.</a:t>
            </a:r>
          </a:p>
          <a:p>
            <a:pPr marL="0" indent="0">
              <a:buNone/>
            </a:pPr>
            <a:r>
              <a:rPr lang="en-US" dirty="0"/>
              <a:t>The Revision Guide. (2004). </a:t>
            </a:r>
            <a:r>
              <a:rPr lang="en-US" i="1" dirty="0"/>
              <a:t>AS-Level Geography. </a:t>
            </a:r>
            <a:r>
              <a:rPr lang="en-US" dirty="0"/>
              <a:t>Coordination Group Publications Ltd. Newcastle upon Tyne, UK.</a:t>
            </a:r>
          </a:p>
          <a:p>
            <a:endParaRPr lang="en-US" dirty="0"/>
          </a:p>
        </p:txBody>
      </p:sp>
    </p:spTree>
    <p:extLst>
      <p:ext uri="{BB962C8B-B14F-4D97-AF65-F5344CB8AC3E}">
        <p14:creationId xmlns:p14="http://schemas.microsoft.com/office/powerpoint/2010/main" val="392806979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elements/1.1/"/>
    <ds:schemaRef ds:uri="http://schemas.openxmlformats.org/package/2006/metadata/core-properties"/>
    <ds:schemaRef ds:uri="http://purl.org/dc/dcmitype/"/>
    <ds:schemaRef ds:uri="http://schemas.microsoft.com/office/infopath/2007/PartnerControls"/>
    <ds:schemaRef ds:uri="http://purl.org/dc/terms/"/>
    <ds:schemaRef ds:uri="http://schemas.microsoft.com/office/2006/metadata/properties"/>
    <ds:schemaRef ds:uri="http://schemas.microsoft.com/office/2006/documentManagement/types"/>
    <ds:schemaRef ds:uri="http://www.w3.org/XML/1998/namespace"/>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3467</TotalTime>
  <Words>1034</Words>
  <Application>Microsoft Office PowerPoint</Application>
  <PresentationFormat>On-screen Show (4:3)</PresentationFormat>
  <Paragraphs>204</Paragraphs>
  <Slides>34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Arial</vt:lpstr>
      <vt:lpstr>Calibri</vt:lpstr>
      <vt:lpstr>Comic Sans MS</vt:lpstr>
      <vt:lpstr>Myriad Pro</vt:lpstr>
      <vt:lpstr>Rockwell</vt:lpstr>
      <vt:lpstr>Times New Roman</vt:lpstr>
      <vt:lpstr>Wingdings</vt:lpstr>
      <vt:lpstr>Wingdings 2</vt:lpstr>
      <vt:lpstr>20140311PresentationUWTSDTemplate</vt:lpstr>
      <vt:lpstr>   Weather –  Can We Forecast A Good Day? Level 4   By Tom Moore </vt:lpstr>
      <vt:lpstr>Aim Of This Presentation</vt:lpstr>
      <vt:lpstr>Contents</vt:lpstr>
      <vt:lpstr>What Do We Know?</vt:lpstr>
      <vt:lpstr>Weather: What Is It?</vt:lpstr>
      <vt:lpstr>Put Simply…</vt:lpstr>
      <vt:lpstr>Air Masses</vt:lpstr>
      <vt:lpstr>Put Some Spin On It</vt:lpstr>
      <vt:lpstr>Put Some Spin On It</vt:lpstr>
      <vt:lpstr>Air Masses</vt:lpstr>
      <vt:lpstr>UK Air Masses</vt:lpstr>
      <vt:lpstr>Put Simply…</vt:lpstr>
      <vt:lpstr>Put Simply…</vt:lpstr>
      <vt:lpstr>Fronts</vt:lpstr>
      <vt:lpstr>Warm Fronts</vt:lpstr>
      <vt:lpstr>Cold Front</vt:lpstr>
      <vt:lpstr>Occluded Front</vt:lpstr>
      <vt:lpstr>In Real Life</vt:lpstr>
      <vt:lpstr>Isobars and Wind</vt:lpstr>
      <vt:lpstr>Isobars and Wind</vt:lpstr>
      <vt:lpstr>Surface Pressure Chart</vt:lpstr>
      <vt:lpstr>Surface Pressure Chart</vt:lpstr>
      <vt:lpstr>Surface Pressure Chart</vt:lpstr>
      <vt:lpstr>Surface Pressure Chart</vt:lpstr>
      <vt:lpstr>Surface Pressure Chart</vt:lpstr>
      <vt:lpstr>Surface Pressure Chart</vt:lpstr>
      <vt:lpstr>Surface Pressure Chart</vt:lpstr>
      <vt:lpstr>Forecasts</vt:lpstr>
      <vt:lpstr>Any Questions?</vt:lpstr>
      <vt:lpstr>What Do We Know, Now?</vt:lpstr>
      <vt:lpstr>Have we met our aim?</vt:lpstr>
      <vt:lpstr>Next Steps</vt:lpstr>
      <vt:lpstr>Reference List</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Thomas Moore</cp:lastModifiedBy>
  <cp:revision>213</cp:revision>
  <dcterms:created xsi:type="dcterms:W3CDTF">2015-04-14T15:21:28Z</dcterms:created>
  <dcterms:modified xsi:type="dcterms:W3CDTF">2019-02-22T11:06:47Z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