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6" r:id="rId2"/>
    <p:sldId id="257" r:id="rId3"/>
    <p:sldId id="259" r:id="rId4"/>
    <p:sldId id="269" r:id="rId5"/>
    <p:sldId id="265" r:id="rId6"/>
    <p:sldId id="263" r:id="rId7"/>
    <p:sldId id="267" r:id="rId8"/>
    <p:sldId id="270" r:id="rId9"/>
    <p:sldId id="271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5A66F7-E445-18D5-39AE-26021169E5F0}" v="32" dt="2026-01-20T16:45:46.468"/>
    <p1510:client id="{1A92D6BB-1B41-31BE-E86E-93A32BAA8155}" v="13" dt="2026-01-20T15:27:35.538"/>
    <p1510:client id="{24305BFC-C9CE-4A6F-01BA-4B819236667E}" v="94" dt="2026-01-22T08:11:41.244"/>
    <p1510:client id="{58920F77-2FA1-21BD-38B5-7A7BAA97072C}" v="41" dt="2026-01-21T11:17:25.464"/>
    <p1510:client id="{7A811A4E-B67D-62B6-9584-20EA71DAAE25}" v="53" dt="2026-01-21T16:09:26.630"/>
    <p1510:client id="{87337DEC-F242-BE77-62EF-7CABAFB78F49}" v="15" dt="2026-01-21T11:02:02.318"/>
    <p1510:client id="{BE96CCAB-22AA-4940-9756-BE60E5C66E40}" v="597" dt="2026-01-21T20:00:18.404"/>
    <p1510:client id="{C0311C24-BCE5-E0CB-201A-BC14B141ADCB}" v="62" dt="2026-01-21T17:33:05.950"/>
    <p1510:client id="{C2F03C24-A219-4547-D372-F3714F292C08}" v="61" dt="2026-01-20T16:29:23.149"/>
    <p1510:client id="{C31B5D65-DEAE-7235-BF16-143BE12FC28A}" v="2" dt="2026-01-21T19:10:37.187"/>
    <p1510:client id="{CD7974EA-70D4-A1F5-70ED-6E5B5DF4A3BC}" v="35" dt="2026-01-20T14:34:00.676"/>
    <p1510:client id="{CDB6357E-97D6-D315-A9A9-ED1C62862A63}" v="72" dt="2026-01-21T09:21:32.890"/>
    <p1510:client id="{D59888FF-53E6-89A9-6965-9FC5DC02D2C2}" v="8" dt="2026-01-20T15:25:25.905"/>
    <p1510:client id="{F8362936-2D68-617E-A12A-5269B5937289}" v="533" dt="2026-01-21T18:56:02.683"/>
    <p1510:client id="{FE234539-46FC-B090-320C-4CAF5179D13F}" v="62" dt="2026-01-21T21:39:15.0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67EAE8-CE18-4FA2-9FF5-792F7C1D4F79}" type="datetimeFigureOut">
              <a:t>1/22/2026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BAF397-471D-49BB-8146-C316A82E6C6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804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Journal name is by the digital Health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AF397-471D-49BB-8146-C316A82E6C69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3072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199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407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802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62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1/22/2026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19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1/22/2026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830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1/22/2026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160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618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293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547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758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9183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pos="576">
          <p15:clr>
            <a:srgbClr val="F26B43"/>
          </p15:clr>
        </p15:guide>
        <p15:guide id="6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viva.pressbooks.pub/mswresearch/chapter/23-grounded-theory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l/limitation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91/1478088706qp063oa" TargetMode="External"/><Relationship Id="rId2" Type="http://schemas.openxmlformats.org/officeDocument/2006/relationships/hyperlink" Target="https://doi.org/10.1037/h0085885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doi.org/10.1177/2055207624127771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69" y="663714"/>
            <a:ext cx="3566452" cy="376290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1900">
                <a:latin typeface="Helvetica"/>
                <a:cs typeface="Helvetica"/>
              </a:rPr>
            </a:br>
            <a:r>
              <a:rPr lang="en-GB" sz="1800">
                <a:latin typeface="Grandview Display"/>
                <a:cs typeface="Helvetica"/>
              </a:rPr>
              <a:t>A qualitative study exploring the digital</a:t>
            </a:r>
            <a:endParaRPr lang="en-US" sz="1800">
              <a:latin typeface="Grandview Display"/>
            </a:endParaRPr>
          </a:p>
          <a:p>
            <a:pPr>
              <a:lnSpc>
                <a:spcPct val="90000"/>
              </a:lnSpc>
            </a:pPr>
            <a:r>
              <a:rPr lang="en-GB" sz="1800">
                <a:latin typeface="Grandview Display"/>
                <a:cs typeface="Helvetica"/>
              </a:rPr>
              <a:t>therapeutic alliance with fully automated</a:t>
            </a:r>
            <a:endParaRPr lang="en-GB" sz="1800">
              <a:latin typeface="Grandview Display"/>
            </a:endParaRPr>
          </a:p>
          <a:p>
            <a:pPr>
              <a:lnSpc>
                <a:spcPct val="90000"/>
              </a:lnSpc>
            </a:pPr>
            <a:r>
              <a:rPr lang="en-GB" sz="1800">
                <a:latin typeface="Grandview Display"/>
                <a:cs typeface="Helvetica"/>
              </a:rPr>
              <a:t>smartphone apps</a:t>
            </a:r>
            <a:br>
              <a:rPr lang="en-GB" sz="1800">
                <a:latin typeface="Grandview Display"/>
                <a:cs typeface="Helvetica"/>
              </a:rPr>
            </a:br>
            <a:br>
              <a:rPr lang="en-GB" sz="1800">
                <a:latin typeface="Grandview Display"/>
                <a:cs typeface="Helvetica"/>
              </a:rPr>
            </a:br>
            <a:br>
              <a:rPr lang="en-GB" sz="1800">
                <a:latin typeface="Grandview Display"/>
                <a:cs typeface="Helvetica"/>
              </a:rPr>
            </a:br>
            <a:r>
              <a:rPr lang="en-GB" sz="1800">
                <a:latin typeface="Grandview Display"/>
                <a:cs typeface="Helvetica"/>
              </a:rPr>
              <a:t>By Rebecca Brotherdale, Katherine Berry and Sandra Bucci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7868" y="4214945"/>
            <a:ext cx="3566453" cy="1741871"/>
          </a:xfrm>
        </p:spPr>
        <p:txBody>
          <a:bodyPr anchor="t">
            <a:normAutofit/>
          </a:bodyPr>
          <a:lstStyle/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 b="0" dirty="0">
                <a:latin typeface="Calibri"/>
                <a:ea typeface="Calibri"/>
                <a:cs typeface="Calibri"/>
              </a:rPr>
              <a:t>Presented by Roxanne Osmundsen </a:t>
            </a:r>
            <a:endParaRPr lang="en-US" b="0" dirty="0"/>
          </a:p>
        </p:txBody>
      </p:sp>
      <p:pic>
        <p:nvPicPr>
          <p:cNvPr id="4" name="Picture 3" descr="A mosaic of colourful geometric shapes">
            <a:extLst>
              <a:ext uri="{FF2B5EF4-FFF2-40B4-BE49-F238E27FC236}">
                <a16:creationId xmlns:a16="http://schemas.microsoft.com/office/drawing/2014/main" id="{635A302A-9B09-B8A8-8EDE-960DFF515B0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1959" b="1"/>
          <a:stretch>
            <a:fillRect/>
          </a:stretch>
        </p:blipFill>
        <p:spPr>
          <a:xfrm>
            <a:off x="5299591" y="1000768"/>
            <a:ext cx="5409495" cy="495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D603B-04F9-E568-74CB-EE08E477C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       Introduction To The Topic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CFAC6A-8811-B196-2D48-BD1F5FFB8B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1970369"/>
            <a:ext cx="10757535" cy="43755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Aims 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Explore whether people with mental health difficulties can form a meaningful relationship with mental health apps.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Understand what makes up this relationship from the user’s point of view.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Understand how using a mental‑health app compares to working with a therapist in person, including both similarities and differences in the relationship.</a:t>
            </a:r>
          </a:p>
          <a:p>
            <a:pPr marL="0" indent="0">
              <a:buNone/>
            </a:pPr>
            <a:endParaRPr lang="en-GB" b="1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78EC5A-5080-9F08-B21E-583EE6619A1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GB" b="1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695083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A425A-9A6E-8417-762F-F8CA2C4D5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ea typeface="+mj-lt"/>
                <a:cs typeface="+mj-lt"/>
              </a:rPr>
              <a:t>         How the Study Was Conducted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4DE01-1390-21EA-E6E8-1A96A7B4A94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highlight>
                  <a:srgbClr val="FFFFFF"/>
                </a:highlight>
                <a:ea typeface="+mn-lt"/>
                <a:cs typeface="+mn-lt"/>
              </a:rPr>
              <a:t>The study designed its interview guide using Bordin’s ,(1979).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17 adults with mental‑health difficulties</a:t>
            </a:r>
          </a:p>
          <a:p>
            <a:r>
              <a:rPr lang="en-GB" dirty="0">
                <a:ea typeface="+mn-lt"/>
                <a:cs typeface="+mn-lt"/>
              </a:rPr>
              <a:t>Used a mental‑health app within the last 6 months.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Mix of ages, gender 14 females 3 males and cultural backgrounds. </a:t>
            </a:r>
            <a:endParaRPr lang="en-GB" dirty="0"/>
          </a:p>
          <a:p>
            <a:endParaRPr lang="en-GB" dirty="0">
              <a:highlight>
                <a:srgbClr val="FFFFFF"/>
              </a:highlight>
            </a:endParaRPr>
          </a:p>
          <a:p>
            <a:endParaRPr lang="en-GB" dirty="0"/>
          </a:p>
          <a:p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92A587-82BC-57DE-143D-7CA9CB1827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 dirty="0">
                <a:ea typeface="+mn-lt"/>
                <a:cs typeface="+mn-lt"/>
              </a:rPr>
              <a:t>Qualitative research.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(Braun &amp; Clarke, 2006).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459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D8ED1-0181-7D8B-22F6-0BC49FACC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/>
              <a:t>Materials Used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BE258-5A93-BF36-8C8D-C41774DE6A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068476"/>
            <a:ext cx="5105400" cy="39915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highlight>
                  <a:srgbClr val="FFFFFF"/>
                </a:highlight>
                <a:latin typeface="Grandview Display"/>
              </a:rPr>
              <a:t>Ethical approval was obtained from the participants</a:t>
            </a:r>
            <a:endParaRPr lang="en-US"/>
          </a:p>
          <a:p>
            <a:r>
              <a:rPr lang="en-GB" dirty="0">
                <a:highlight>
                  <a:srgbClr val="FFFFFF"/>
                </a:highlight>
                <a:latin typeface="Grandview Display"/>
              </a:rPr>
              <a:t>Individual semi-structured interviews were conducted online using video-conferencing platforms.</a:t>
            </a:r>
            <a:endParaRPr lang="en-US">
              <a:highlight>
                <a:srgbClr val="FFFFFF"/>
              </a:highlight>
              <a:latin typeface="Grandview Display"/>
            </a:endParaRPr>
          </a:p>
          <a:p>
            <a:r>
              <a:rPr lang="en-GB" dirty="0">
                <a:highlight>
                  <a:srgbClr val="FFFFFF"/>
                </a:highlight>
                <a:latin typeface="Grandview Display"/>
              </a:rPr>
              <a:t>Interviews lasted 35–75 minutes and were audio-recorded.</a:t>
            </a:r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537588-162F-A8F5-B75A-D85307DB44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b="1"/>
          </a:p>
          <a:p>
            <a:endParaRPr lang="en-GB"/>
          </a:p>
        </p:txBody>
      </p:sp>
      <p:pic>
        <p:nvPicPr>
          <p:cNvPr id="5" name="Picture 4" descr="Gratis illustration: App, Programvara, Kontur - Gratis bild på Pixabay ...">
            <a:extLst>
              <a:ext uri="{FF2B5EF4-FFF2-40B4-BE49-F238E27FC236}">
                <a16:creationId xmlns:a16="http://schemas.microsoft.com/office/drawing/2014/main" id="{F8B4DD5C-43A9-DC1E-2624-D5107C3AE2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7202" y="4067175"/>
            <a:ext cx="4567670" cy="2447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585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8486D-D814-9EDE-8160-D078062B3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ea typeface="+mj-lt"/>
                <a:cs typeface="+mj-lt"/>
              </a:rPr>
              <a:t>                         Findings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611D2-359B-19D9-2625-D744812B9E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179465"/>
            <a:ext cx="5166360" cy="416647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dirty="0"/>
              <a:t>1.Connection with “another”</a:t>
            </a:r>
            <a:endParaRPr lang="en-US" dirty="0"/>
          </a:p>
          <a:p>
            <a:pPr>
              <a:buNone/>
            </a:pPr>
            <a:r>
              <a:rPr lang="en-GB" dirty="0"/>
              <a:t>2. Accessibility</a:t>
            </a:r>
          </a:p>
          <a:p>
            <a:pPr>
              <a:buNone/>
            </a:pPr>
            <a:r>
              <a:rPr lang="en-GB" dirty="0"/>
              <a:t>3. Choice and Empowerment</a:t>
            </a:r>
          </a:p>
          <a:p>
            <a:pPr>
              <a:buNone/>
            </a:pPr>
            <a:r>
              <a:rPr lang="en-GB" dirty="0"/>
              <a:t>4. Goals and Expectations</a:t>
            </a:r>
          </a:p>
          <a:p>
            <a:pPr>
              <a:buNone/>
            </a:pPr>
            <a:r>
              <a:rPr lang="en-GB" dirty="0"/>
              <a:t>5. “Safe Place”</a:t>
            </a: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>
              <a:buAutoNum type="arabicPeriod"/>
            </a:pPr>
            <a:endParaRPr lang="en-GB" dirty="0"/>
          </a:p>
          <a:p>
            <a:pPr>
              <a:buNone/>
            </a:pPr>
            <a:r>
              <a:rPr lang="en-GB" dirty="0" err="1">
                <a:latin typeface="Grandview Display"/>
              </a:rPr>
              <a:t>Brotherdale</a:t>
            </a:r>
            <a:r>
              <a:rPr lang="en-GB" dirty="0">
                <a:latin typeface="Grandview Display"/>
              </a:rPr>
              <a:t>, R., Berry, K., &amp; Bucci, S. (2024).</a:t>
            </a:r>
          </a:p>
          <a:p>
            <a:pPr marL="0" indent="0">
              <a:buNone/>
            </a:pPr>
            <a:endParaRPr lang="en-GB" sz="2000" dirty="0">
              <a:latin typeface="Apto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971AE0-DB58-72DD-B592-E4FC815FAD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170394"/>
            <a:ext cx="5166360" cy="41755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highlight>
                <a:srgbClr val="FFFFFF"/>
              </a:highlight>
              <a:latin typeface="Grandview Display"/>
              <a:cs typeface="Arial"/>
            </a:endParaRPr>
          </a:p>
          <a:p>
            <a:pPr marL="0" indent="0">
              <a:buNone/>
            </a:pPr>
            <a:r>
              <a:rPr lang="en-GB" dirty="0">
                <a:highlight>
                  <a:srgbClr val="FFFFFF"/>
                </a:highlight>
                <a:latin typeface="Grandview Display"/>
                <a:cs typeface="Arial"/>
              </a:rPr>
              <a:t>The  app could be suitable  for early intervention, by providing accessible, low‑intensity support when people first begin to experience difficulties with mental health.</a:t>
            </a:r>
            <a:endParaRPr lang="en-GB" dirty="0"/>
          </a:p>
          <a:p>
            <a:pPr marL="0" indent="0">
              <a:buNone/>
            </a:pPr>
            <a:endParaRPr lang="en-GB">
              <a:highlight>
                <a:srgbClr val="FFFFFF"/>
              </a:highlight>
              <a:latin typeface="Grandview Display"/>
              <a:cs typeface="Arial"/>
            </a:endParaRPr>
          </a:p>
          <a:p>
            <a:pPr marL="0" indent="0">
              <a:buNone/>
            </a:pPr>
            <a:endParaRPr lang="en-GB">
              <a:highlight>
                <a:srgbClr val="FFFFFF"/>
              </a:highlight>
              <a:latin typeface="Grandview Display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335E21-E8E6-FFDA-CA1D-FA7E83DC15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01137" y="4257675"/>
            <a:ext cx="1752600" cy="160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9592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2E0D7-730D-2408-C7EA-E9AA3B3EF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Limitations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929C0-2B8C-B71A-7307-C5630274B2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151027"/>
            <a:ext cx="5141685" cy="390897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>
                <a:ea typeface="+mn-lt"/>
                <a:cs typeface="+mn-lt"/>
              </a:rPr>
              <a:t>Small group of participants:</a:t>
            </a:r>
            <a:r>
              <a:rPr lang="en-GB" sz="1800">
                <a:ea typeface="+mn-lt"/>
                <a:cs typeface="+mn-lt"/>
              </a:rPr>
              <a:t> Only a few people took part, so the results might not reflect all mental‑health app users.</a:t>
            </a:r>
            <a:endParaRPr lang="en-GB" sz="1800"/>
          </a:p>
          <a:p>
            <a:pPr>
              <a:buFont typeface="Arial"/>
              <a:buChar char="•"/>
            </a:pPr>
            <a:r>
              <a:rPr lang="en-GB" sz="1800" b="1">
                <a:ea typeface="+mn-lt"/>
                <a:cs typeface="+mn-lt"/>
              </a:rPr>
              <a:t>Volunteers may be biased:</a:t>
            </a:r>
            <a:r>
              <a:rPr lang="en-GB" sz="1800">
                <a:ea typeface="+mn-lt"/>
                <a:cs typeface="+mn-lt"/>
              </a:rPr>
              <a:t> People who chose to join the study were already interested in talking about apps, which could make the findings more positive than average.</a:t>
            </a:r>
            <a:endParaRPr lang="en-GB" sz="1800"/>
          </a:p>
          <a:p>
            <a:pPr>
              <a:buFont typeface="Arial"/>
              <a:buChar char="•"/>
            </a:pPr>
            <a:r>
              <a:rPr lang="en-GB" sz="1800" b="1"/>
              <a:t>Only one type of app studied:</a:t>
            </a:r>
            <a:r>
              <a:rPr lang="en-GB" sz="1800"/>
              <a:t> The research looked only at fully automated apps, so the results might not apply to apps that involve real therapists.</a:t>
            </a:r>
          </a:p>
          <a:p>
            <a:pPr>
              <a:buFont typeface="Arial"/>
              <a:buChar char="•"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6CBD5C-7467-499B-C2A2-B45259F46B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1630191"/>
            <a:ext cx="5166360" cy="471574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800" b="1"/>
          </a:p>
          <a:p>
            <a:pPr marL="285750" indent="-285750"/>
            <a:r>
              <a:rPr lang="en-GB" sz="1800" b="1"/>
              <a:t>Based on personal opinions:</a:t>
            </a:r>
            <a:r>
              <a:rPr lang="en-GB" sz="1800"/>
              <a:t> The findings rely on what users said about their experiences, which can differ a lot from person to person.</a:t>
            </a:r>
            <a:endParaRPr lang="en-US" sz="1800"/>
          </a:p>
          <a:p>
            <a:endParaRPr lang="en-GB" sz="1100"/>
          </a:p>
          <a:p>
            <a:endParaRPr lang="en-GB"/>
          </a:p>
        </p:txBody>
      </p:sp>
      <p:pic>
        <p:nvPicPr>
          <p:cNvPr id="5" name="Picture 4" descr="A sign with text on it&#10;&#10;AI-generated content may be incorrect.">
            <a:extLst>
              <a:ext uri="{FF2B5EF4-FFF2-40B4-BE49-F238E27FC236}">
                <a16:creationId xmlns:a16="http://schemas.microsoft.com/office/drawing/2014/main" id="{6131FB9A-10FF-7234-53DB-F64DDC025B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72350" y="3499485"/>
            <a:ext cx="3552825" cy="2364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32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B80F3-3B07-E4D0-C505-2FF00996F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                    Implications 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2732510-2E8B-0507-98E2-F79B388C71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8501A2D-45E9-B26E-345E-421221FAD1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Ethical issues </a:t>
            </a:r>
          </a:p>
          <a:p>
            <a:r>
              <a:rPr lang="en-GB" dirty="0"/>
              <a:t>Not a human</a:t>
            </a:r>
          </a:p>
          <a:p>
            <a:r>
              <a:rPr lang="en-GB" dirty="0"/>
              <a:t>Safeguarding issues </a:t>
            </a:r>
          </a:p>
          <a:p>
            <a:r>
              <a:rPr lang="en-GB" dirty="0">
                <a:ea typeface="+mn-lt"/>
                <a:cs typeface="+mn-lt"/>
              </a:rPr>
              <a:t>The female‑heavy sample means the findings may not fully represent men’s experiences, which is important to consider when applying the results.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912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E706A-634C-1234-A5A5-E53890326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C884D-086D-236E-74E7-861B373B3F3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Further research is needed to explore how people form emotional connections with apps while still understanding their safety limits, and how design can support this without creating unrealistic expectations..</a:t>
            </a:r>
            <a:endParaRPr lang="en-US" dirty="0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9D99F1-1467-7F81-CD4E-6CCFE0AC93A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As well as how important “goals” are in digital support, since the role of goals seems different from face‑to‑face therapy.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D422E6-8CF6-EF48-526E-13525FC30D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7E43A-7E41-4CFE-8677-BD7014B9A869}" type="datetime1"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C852AA-A62A-E2C2-0BE3-2750AF0FEE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A37A23-D793-8757-017C-CDEA6229B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355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E365D-8C0D-D056-06D5-3242CDC64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3F5C5-1F7F-31BA-C28E-168DA1A2C8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Bordin, E. S. (1979). The generalizability of the psychoanalytic concept of the working alliance. </a:t>
            </a:r>
            <a:r>
              <a:rPr lang="en-GB" sz="1200" i="1" dirty="0">
                <a:ea typeface="+mn-lt"/>
                <a:cs typeface="+mn-lt"/>
              </a:rPr>
              <a:t>Psychotherapy: Theory, Research &amp; Practice, 16</a:t>
            </a:r>
            <a:r>
              <a:rPr lang="en-GB" sz="1200" dirty="0">
                <a:ea typeface="+mn-lt"/>
                <a:cs typeface="+mn-lt"/>
              </a:rPr>
              <a:t>(3), 252–260. </a:t>
            </a:r>
            <a:r>
              <a:rPr lang="en-GB" sz="1200" dirty="0">
                <a:ea typeface="+mn-lt"/>
                <a:cs typeface="+mn-lt"/>
                <a:hlinkClick r:id="rId2"/>
              </a:rPr>
              <a:t>https://doi.org/10.1037/h0085885</a:t>
            </a:r>
            <a:endParaRPr lang="en-GB" sz="1200" u="sng" dirty="0">
              <a:latin typeface="Aptos"/>
            </a:endParaRP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Braun, V., &amp; Clarke, V. (2006). Using thematic analysis in psychology. </a:t>
            </a:r>
            <a:r>
              <a:rPr lang="en-GB" sz="1200" i="1" dirty="0">
                <a:ea typeface="+mn-lt"/>
                <a:cs typeface="+mn-lt"/>
              </a:rPr>
              <a:t>Qualitative Research in Psychology, 3</a:t>
            </a:r>
            <a:r>
              <a:rPr lang="en-GB" sz="1200" dirty="0">
                <a:ea typeface="+mn-lt"/>
                <a:cs typeface="+mn-lt"/>
              </a:rPr>
              <a:t>(2), 77–101. </a:t>
            </a:r>
            <a:r>
              <a:rPr lang="en-GB" sz="1200" dirty="0">
                <a:ea typeface="+mn-lt"/>
                <a:cs typeface="+mn-lt"/>
                <a:hlinkClick r:id="rId3"/>
              </a:rPr>
              <a:t>https://doi.org/10.1191/1478088706qp063oa</a:t>
            </a:r>
            <a:endParaRPr lang="en-GB"/>
          </a:p>
          <a:p>
            <a:pPr marL="0" indent="0">
              <a:buNone/>
            </a:pPr>
            <a:r>
              <a:rPr lang="en-GB" sz="1200" dirty="0" err="1">
                <a:ea typeface="+mn-lt"/>
                <a:cs typeface="+mn-lt"/>
              </a:rPr>
              <a:t>Brotherdale</a:t>
            </a:r>
            <a:r>
              <a:rPr lang="en-GB" sz="1200" dirty="0">
                <a:ea typeface="+mn-lt"/>
                <a:cs typeface="+mn-lt"/>
              </a:rPr>
              <a:t>, R., Berry, K., &amp; Bucci, S. (2024). A qualitative study exploring the digital therapeutic alliance with fully automated smartphone apps. </a:t>
            </a:r>
            <a:r>
              <a:rPr lang="en-GB" sz="1200" i="1" dirty="0">
                <a:ea typeface="+mn-lt"/>
                <a:cs typeface="+mn-lt"/>
              </a:rPr>
              <a:t>Digital Health, 10</a:t>
            </a:r>
            <a:r>
              <a:rPr lang="en-GB" sz="1200" dirty="0">
                <a:ea typeface="+mn-lt"/>
                <a:cs typeface="+mn-lt"/>
              </a:rPr>
              <a:t>, 1–15. </a:t>
            </a:r>
            <a:r>
              <a:rPr lang="en-GB" sz="1200" dirty="0">
                <a:ea typeface="+mn-lt"/>
                <a:cs typeface="+mn-lt"/>
                <a:hlinkClick r:id="rId4"/>
              </a:rPr>
              <a:t>https://doi.org/10.1177/20552076241277712</a:t>
            </a:r>
            <a:endParaRPr lang="en-GB"/>
          </a:p>
          <a:p>
            <a:endParaRPr lang="en-GB" sz="1200" u="sng" dirty="0">
              <a:latin typeface="Apto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93C3FA-555E-7589-9CBE-A8E1D2C8D3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F4BDA8-7E69-12B0-48C0-05D08E7F7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B1E75-ED7E-4E32-93D5-64D1EC0C9820}" type="datetime1">
              <a:t>1/22/2026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D476A9-678E-96C2-31D9-54958C87E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04B681-722B-CF48-69D7-80E4E0767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204751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DashVTI</vt:lpstr>
      <vt:lpstr> A qualitative study exploring the digital therapeutic alliance with fully automated smartphone apps   By Rebecca Brotherdale, Katherine Berry and Sandra Bucci </vt:lpstr>
      <vt:lpstr>              Introduction To The Topic </vt:lpstr>
      <vt:lpstr>         How the Study Was Conducted</vt:lpstr>
      <vt:lpstr>Materials Used</vt:lpstr>
      <vt:lpstr>                         Findings </vt:lpstr>
      <vt:lpstr>       Limitations </vt:lpstr>
      <vt:lpstr>                    Implications </vt:lpstr>
      <vt:lpstr>Conclusion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88</cp:revision>
  <dcterms:created xsi:type="dcterms:W3CDTF">2026-01-02T17:18:15Z</dcterms:created>
  <dcterms:modified xsi:type="dcterms:W3CDTF">2026-01-22T08:47:11Z</dcterms:modified>
</cp:coreProperties>
</file>