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4"/>
  </p:sldMasterIdLst>
  <p:notesMasterIdLst>
    <p:notesMasterId r:id="rId53"/>
  </p:notesMasterIdLst>
  <p:sldIdLst>
    <p:sldId id="294" r:id="rId5"/>
    <p:sldId id="319" r:id="rId6"/>
    <p:sldId id="370" r:id="rId7"/>
    <p:sldId id="257" r:id="rId8"/>
    <p:sldId id="372" r:id="rId9"/>
    <p:sldId id="373" r:id="rId10"/>
    <p:sldId id="374" r:id="rId11"/>
    <p:sldId id="375" r:id="rId12"/>
    <p:sldId id="291" r:id="rId13"/>
    <p:sldId id="376" r:id="rId14"/>
    <p:sldId id="377" r:id="rId15"/>
    <p:sldId id="292" r:id="rId16"/>
    <p:sldId id="320" r:id="rId17"/>
    <p:sldId id="277" r:id="rId18"/>
    <p:sldId id="278" r:id="rId19"/>
    <p:sldId id="279" r:id="rId20"/>
    <p:sldId id="293" r:id="rId21"/>
    <p:sldId id="281" r:id="rId22"/>
    <p:sldId id="378" r:id="rId23"/>
    <p:sldId id="295" r:id="rId24"/>
    <p:sldId id="276" r:id="rId25"/>
    <p:sldId id="369" r:id="rId26"/>
    <p:sldId id="282" r:id="rId27"/>
    <p:sldId id="300" r:id="rId28"/>
    <p:sldId id="296" r:id="rId29"/>
    <p:sldId id="297" r:id="rId30"/>
    <p:sldId id="301" r:id="rId31"/>
    <p:sldId id="298" r:id="rId32"/>
    <p:sldId id="304" r:id="rId33"/>
    <p:sldId id="303" r:id="rId34"/>
    <p:sldId id="305" r:id="rId35"/>
    <p:sldId id="308" r:id="rId36"/>
    <p:sldId id="306" r:id="rId37"/>
    <p:sldId id="307" r:id="rId38"/>
    <p:sldId id="355" r:id="rId39"/>
    <p:sldId id="268" r:id="rId40"/>
    <p:sldId id="358" r:id="rId41"/>
    <p:sldId id="360" r:id="rId42"/>
    <p:sldId id="362" r:id="rId43"/>
    <p:sldId id="363" r:id="rId44"/>
    <p:sldId id="364" r:id="rId45"/>
    <p:sldId id="365" r:id="rId46"/>
    <p:sldId id="366" r:id="rId47"/>
    <p:sldId id="367" r:id="rId48"/>
    <p:sldId id="368" r:id="rId49"/>
    <p:sldId id="289" r:id="rId50"/>
    <p:sldId id="288" r:id="rId51"/>
    <p:sldId id="275" r:id="rId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C10B37-00FA-4120-A16B-EA8DA7C5CBA3}" v="4" dt="2026-10-12T20:18:53.2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5" autoAdjust="0"/>
    <p:restoredTop sz="72500"/>
  </p:normalViewPr>
  <p:slideViewPr>
    <p:cSldViewPr snapToGrid="0">
      <p:cViewPr>
        <p:scale>
          <a:sx n="78" d="100"/>
          <a:sy n="78" d="100"/>
        </p:scale>
        <p:origin x="84" y="-354"/>
      </p:cViewPr>
      <p:guideLst/>
    </p:cSldViewPr>
  </p:slideViewPr>
  <p:notesTextViewPr>
    <p:cViewPr>
      <p:scale>
        <a:sx n="1" d="1"/>
        <a:sy n="1" d="1"/>
      </p:scale>
      <p:origin x="0" y="0"/>
    </p:cViewPr>
  </p:notesTextViewPr>
  <p:sorterViewPr>
    <p:cViewPr>
      <p:scale>
        <a:sx n="100" d="100"/>
        <a:sy n="100" d="100"/>
      </p:scale>
      <p:origin x="0" y="-7128"/>
    </p:cViewPr>
  </p:sorterViewPr>
  <p:notesViewPr>
    <p:cSldViewPr snapToGrid="0">
      <p:cViewPr>
        <p:scale>
          <a:sx n="81" d="100"/>
          <a:sy n="81" d="100"/>
        </p:scale>
        <p:origin x="1486" y="-55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 Cox" userId="01616e06-76e4-43d4-8c96-81271054808a" providerId="ADAL" clId="{05F3226F-030D-44E2-B3DF-E57D35DD0015}"/>
    <pc:docChg chg="undo custSel addSld delSld modSld sldOrd">
      <pc:chgData name="Tom Cox" userId="01616e06-76e4-43d4-8c96-81271054808a" providerId="ADAL" clId="{05F3226F-030D-44E2-B3DF-E57D35DD0015}" dt="2026-10-12T20:24:39.572" v="340" actId="47"/>
      <pc:docMkLst>
        <pc:docMk/>
      </pc:docMkLst>
      <pc:sldChg chg="modSp mod">
        <pc:chgData name="Tom Cox" userId="01616e06-76e4-43d4-8c96-81271054808a" providerId="ADAL" clId="{05F3226F-030D-44E2-B3DF-E57D35DD0015}" dt="2026-10-12T19:00:02.638" v="92" actId="14100"/>
        <pc:sldMkLst>
          <pc:docMk/>
          <pc:sldMk cId="2234321648" sldId="257"/>
        </pc:sldMkLst>
        <pc:spChg chg="mod">
          <ac:chgData name="Tom Cox" userId="01616e06-76e4-43d4-8c96-81271054808a" providerId="ADAL" clId="{05F3226F-030D-44E2-B3DF-E57D35DD0015}" dt="2026-10-12T18:51:19.859" v="58" actId="20577"/>
          <ac:spMkLst>
            <pc:docMk/>
            <pc:sldMk cId="2234321648" sldId="257"/>
            <ac:spMk id="3" creationId="{00000000-0000-0000-0000-000000000000}"/>
          </ac:spMkLst>
        </pc:spChg>
        <pc:picChg chg="mod">
          <ac:chgData name="Tom Cox" userId="01616e06-76e4-43d4-8c96-81271054808a" providerId="ADAL" clId="{05F3226F-030D-44E2-B3DF-E57D35DD0015}" dt="2026-10-12T19:00:02.638" v="92" actId="14100"/>
          <ac:picMkLst>
            <pc:docMk/>
            <pc:sldMk cId="2234321648" sldId="257"/>
            <ac:picMk id="4" creationId="{00000000-0000-0000-0000-000000000000}"/>
          </ac:picMkLst>
        </pc:picChg>
      </pc:sldChg>
      <pc:sldChg chg="addSp delSp modSp mod ord">
        <pc:chgData name="Tom Cox" userId="01616e06-76e4-43d4-8c96-81271054808a" providerId="ADAL" clId="{05F3226F-030D-44E2-B3DF-E57D35DD0015}" dt="2026-10-12T20:01:20.858" v="262"/>
        <pc:sldMkLst>
          <pc:docMk/>
          <pc:sldMk cId="3975385852" sldId="276"/>
        </pc:sldMkLst>
        <pc:spChg chg="del mod">
          <ac:chgData name="Tom Cox" userId="01616e06-76e4-43d4-8c96-81271054808a" providerId="ADAL" clId="{05F3226F-030D-44E2-B3DF-E57D35DD0015}" dt="2026-10-12T18:44:50.202" v="5" actId="478"/>
          <ac:spMkLst>
            <pc:docMk/>
            <pc:sldMk cId="3975385852" sldId="276"/>
            <ac:spMk id="3" creationId="{00000000-0000-0000-0000-000000000000}"/>
          </ac:spMkLst>
        </pc:spChg>
        <pc:spChg chg="add del mod">
          <ac:chgData name="Tom Cox" userId="01616e06-76e4-43d4-8c96-81271054808a" providerId="ADAL" clId="{05F3226F-030D-44E2-B3DF-E57D35DD0015}" dt="2026-10-12T18:44:55.021" v="6" actId="478"/>
          <ac:spMkLst>
            <pc:docMk/>
            <pc:sldMk cId="3975385852" sldId="276"/>
            <ac:spMk id="6" creationId="{83003058-2D7A-23BD-39EF-588897014269}"/>
          </ac:spMkLst>
        </pc:spChg>
        <pc:spChg chg="add del mod">
          <ac:chgData name="Tom Cox" userId="01616e06-76e4-43d4-8c96-81271054808a" providerId="ADAL" clId="{05F3226F-030D-44E2-B3DF-E57D35DD0015}" dt="2026-10-12T18:45:28.140" v="11" actId="478"/>
          <ac:spMkLst>
            <pc:docMk/>
            <pc:sldMk cId="3975385852" sldId="276"/>
            <ac:spMk id="9" creationId="{000E839C-63F6-F67A-6A21-FBB89732A202}"/>
          </ac:spMkLst>
        </pc:spChg>
        <pc:spChg chg="add mod">
          <ac:chgData name="Tom Cox" userId="01616e06-76e4-43d4-8c96-81271054808a" providerId="ADAL" clId="{05F3226F-030D-44E2-B3DF-E57D35DD0015}" dt="2026-10-12T18:46:05.053" v="15" actId="1076"/>
          <ac:spMkLst>
            <pc:docMk/>
            <pc:sldMk cId="3975385852" sldId="276"/>
            <ac:spMk id="11" creationId="{394C4764-9A42-855C-AD13-B3818722A663}"/>
          </ac:spMkLst>
        </pc:spChg>
      </pc:sldChg>
      <pc:sldChg chg="addSp delSp modSp mod ord">
        <pc:chgData name="Tom Cox" userId="01616e06-76e4-43d4-8c96-81271054808a" providerId="ADAL" clId="{05F3226F-030D-44E2-B3DF-E57D35DD0015}" dt="2026-10-12T20:24:06.139" v="339" actId="20577"/>
        <pc:sldMkLst>
          <pc:docMk/>
          <pc:sldMk cId="1576402088" sldId="281"/>
        </pc:sldMkLst>
        <pc:spChg chg="del mod">
          <ac:chgData name="Tom Cox" userId="01616e06-76e4-43d4-8c96-81271054808a" providerId="ADAL" clId="{05F3226F-030D-44E2-B3DF-E57D35DD0015}" dt="2026-10-12T20:22:10.061" v="288" actId="478"/>
          <ac:spMkLst>
            <pc:docMk/>
            <pc:sldMk cId="1576402088" sldId="281"/>
            <ac:spMk id="3" creationId="{00000000-0000-0000-0000-000000000000}"/>
          </ac:spMkLst>
        </pc:spChg>
        <pc:spChg chg="add del mod">
          <ac:chgData name="Tom Cox" userId="01616e06-76e4-43d4-8c96-81271054808a" providerId="ADAL" clId="{05F3226F-030D-44E2-B3DF-E57D35DD0015}" dt="2026-10-12T20:22:12.246" v="289" actId="478"/>
          <ac:spMkLst>
            <pc:docMk/>
            <pc:sldMk cId="1576402088" sldId="281"/>
            <ac:spMk id="6" creationId="{22FEABF9-1D34-9547-A9DF-C88D5E39C970}"/>
          </ac:spMkLst>
        </pc:spChg>
        <pc:spChg chg="add mod">
          <ac:chgData name="Tom Cox" userId="01616e06-76e4-43d4-8c96-81271054808a" providerId="ADAL" clId="{05F3226F-030D-44E2-B3DF-E57D35DD0015}" dt="2026-10-12T20:24:06.139" v="339" actId="20577"/>
          <ac:spMkLst>
            <pc:docMk/>
            <pc:sldMk cId="1576402088" sldId="281"/>
            <ac:spMk id="8" creationId="{D3E65EAC-C7C2-3F7E-90C2-8CFBC657534F}"/>
          </ac:spMkLst>
        </pc:spChg>
      </pc:sldChg>
      <pc:sldChg chg="modSp mod">
        <pc:chgData name="Tom Cox" userId="01616e06-76e4-43d4-8c96-81271054808a" providerId="ADAL" clId="{05F3226F-030D-44E2-B3DF-E57D35DD0015}" dt="2026-10-12T20:01:58.618" v="266" actId="1076"/>
        <pc:sldMkLst>
          <pc:docMk/>
          <pc:sldMk cId="2502465433" sldId="282"/>
        </pc:sldMkLst>
        <pc:picChg chg="mod">
          <ac:chgData name="Tom Cox" userId="01616e06-76e4-43d4-8c96-81271054808a" providerId="ADAL" clId="{05F3226F-030D-44E2-B3DF-E57D35DD0015}" dt="2026-10-12T20:01:58.618" v="266" actId="1076"/>
          <ac:picMkLst>
            <pc:docMk/>
            <pc:sldMk cId="2502465433" sldId="282"/>
            <ac:picMk id="7" creationId="{579CFE6F-6E93-260D-8D70-7D8C66781C93}"/>
          </ac:picMkLst>
        </pc:picChg>
      </pc:sldChg>
      <pc:sldChg chg="addSp modSp mod ord modNotesTx">
        <pc:chgData name="Tom Cox" userId="01616e06-76e4-43d4-8c96-81271054808a" providerId="ADAL" clId="{05F3226F-030D-44E2-B3DF-E57D35DD0015}" dt="2026-10-12T19:57:16.737" v="257"/>
        <pc:sldMkLst>
          <pc:docMk/>
          <pc:sldMk cId="1679026754" sldId="291"/>
        </pc:sldMkLst>
        <pc:spChg chg="mod">
          <ac:chgData name="Tom Cox" userId="01616e06-76e4-43d4-8c96-81271054808a" providerId="ADAL" clId="{05F3226F-030D-44E2-B3DF-E57D35DD0015}" dt="2026-10-12T19:57:16.737" v="257"/>
          <ac:spMkLst>
            <pc:docMk/>
            <pc:sldMk cId="1679026754" sldId="291"/>
            <ac:spMk id="5" creationId="{00000000-0000-0000-0000-000000000000}"/>
          </ac:spMkLst>
        </pc:spChg>
        <pc:spChg chg="add mod">
          <ac:chgData name="Tom Cox" userId="01616e06-76e4-43d4-8c96-81271054808a" providerId="ADAL" clId="{05F3226F-030D-44E2-B3DF-E57D35DD0015}" dt="2026-10-12T19:28:26.638" v="156" actId="113"/>
          <ac:spMkLst>
            <pc:docMk/>
            <pc:sldMk cId="1679026754" sldId="291"/>
            <ac:spMk id="6" creationId="{B2FD5CAE-DE01-0C1B-03E0-577A8A9476BF}"/>
          </ac:spMkLst>
        </pc:spChg>
      </pc:sldChg>
      <pc:sldChg chg="ord">
        <pc:chgData name="Tom Cox" userId="01616e06-76e4-43d4-8c96-81271054808a" providerId="ADAL" clId="{05F3226F-030D-44E2-B3DF-E57D35DD0015}" dt="2026-10-12T20:01:06.616" v="260"/>
        <pc:sldMkLst>
          <pc:docMk/>
          <pc:sldMk cId="1479660236" sldId="295"/>
        </pc:sldMkLst>
      </pc:sldChg>
      <pc:sldChg chg="mod modShow">
        <pc:chgData name="Tom Cox" userId="01616e06-76e4-43d4-8c96-81271054808a" providerId="ADAL" clId="{05F3226F-030D-44E2-B3DF-E57D35DD0015}" dt="2026-10-12T19:57:44.226" v="258" actId="729"/>
        <pc:sldMkLst>
          <pc:docMk/>
          <pc:sldMk cId="965581496" sldId="320"/>
        </pc:sldMkLst>
      </pc:sldChg>
      <pc:sldChg chg="addSp modSp new mod">
        <pc:chgData name="Tom Cox" userId="01616e06-76e4-43d4-8c96-81271054808a" providerId="ADAL" clId="{05F3226F-030D-44E2-B3DF-E57D35DD0015}" dt="2026-10-12T18:50:02.632" v="20"/>
        <pc:sldMkLst>
          <pc:docMk/>
          <pc:sldMk cId="1035545537" sldId="369"/>
        </pc:sldMkLst>
        <pc:picChg chg="add mod">
          <ac:chgData name="Tom Cox" userId="01616e06-76e4-43d4-8c96-81271054808a" providerId="ADAL" clId="{05F3226F-030D-44E2-B3DF-E57D35DD0015}" dt="2026-10-12T18:50:02.632" v="20"/>
          <ac:picMkLst>
            <pc:docMk/>
            <pc:sldMk cId="1035545537" sldId="369"/>
            <ac:picMk id="3" creationId="{1EF67A1C-1B88-64D0-17AD-5DB37510F153}"/>
          </ac:picMkLst>
        </pc:picChg>
      </pc:sldChg>
      <pc:sldChg chg="addSp modSp add mod">
        <pc:chgData name="Tom Cox" userId="01616e06-76e4-43d4-8c96-81271054808a" providerId="ADAL" clId="{05F3226F-030D-44E2-B3DF-E57D35DD0015}" dt="2026-10-12T18:59:36.865" v="90" actId="113"/>
        <pc:sldMkLst>
          <pc:docMk/>
          <pc:sldMk cId="763554661" sldId="370"/>
        </pc:sldMkLst>
        <pc:spChg chg="mod">
          <ac:chgData name="Tom Cox" userId="01616e06-76e4-43d4-8c96-81271054808a" providerId="ADAL" clId="{05F3226F-030D-44E2-B3DF-E57D35DD0015}" dt="2026-10-12T18:59:36.865" v="90" actId="113"/>
          <ac:spMkLst>
            <pc:docMk/>
            <pc:sldMk cId="763554661" sldId="370"/>
            <ac:spMk id="4" creationId="{071B6D0D-BABE-CC40-99F2-379B2ED60F92}"/>
          </ac:spMkLst>
        </pc:spChg>
        <pc:spChg chg="add mod">
          <ac:chgData name="Tom Cox" userId="01616e06-76e4-43d4-8c96-81271054808a" providerId="ADAL" clId="{05F3226F-030D-44E2-B3DF-E57D35DD0015}" dt="2026-10-12T18:58:41.845" v="86" actId="1076"/>
          <ac:spMkLst>
            <pc:docMk/>
            <pc:sldMk cId="763554661" sldId="370"/>
            <ac:spMk id="5" creationId="{7DC56350-8877-765E-AEA2-A7D315853A20}"/>
          </ac:spMkLst>
        </pc:spChg>
        <pc:picChg chg="mod">
          <ac:chgData name="Tom Cox" userId="01616e06-76e4-43d4-8c96-81271054808a" providerId="ADAL" clId="{05F3226F-030D-44E2-B3DF-E57D35DD0015}" dt="2026-10-12T18:58:20.122" v="82" actId="1076"/>
          <ac:picMkLst>
            <pc:docMk/>
            <pc:sldMk cId="763554661" sldId="370"/>
            <ac:picMk id="3" creationId="{255F61C6-CBEB-9F91-CA85-D8462FE8AB4C}"/>
          </ac:picMkLst>
        </pc:picChg>
      </pc:sldChg>
      <pc:sldChg chg="new del">
        <pc:chgData name="Tom Cox" userId="01616e06-76e4-43d4-8c96-81271054808a" providerId="ADAL" clId="{05F3226F-030D-44E2-B3DF-E57D35DD0015}" dt="2026-10-12T19:05:46.946" v="95" actId="47"/>
        <pc:sldMkLst>
          <pc:docMk/>
          <pc:sldMk cId="1358199624" sldId="371"/>
        </pc:sldMkLst>
      </pc:sldChg>
      <pc:sldChg chg="addSp delSp modSp new mod setBg">
        <pc:chgData name="Tom Cox" userId="01616e06-76e4-43d4-8c96-81271054808a" providerId="ADAL" clId="{05F3226F-030D-44E2-B3DF-E57D35DD0015}" dt="2026-10-12T19:18:40.887" v="122" actId="113"/>
        <pc:sldMkLst>
          <pc:docMk/>
          <pc:sldMk cId="2403156304" sldId="372"/>
        </pc:sldMkLst>
        <pc:spChg chg="add mod">
          <ac:chgData name="Tom Cox" userId="01616e06-76e4-43d4-8c96-81271054808a" providerId="ADAL" clId="{05F3226F-030D-44E2-B3DF-E57D35DD0015}" dt="2026-10-12T19:18:40.887" v="122" actId="113"/>
          <ac:spMkLst>
            <pc:docMk/>
            <pc:sldMk cId="2403156304" sldId="372"/>
            <ac:spMk id="5" creationId="{0719C20E-F1E9-C4EA-2C82-8DB6A70DBCAC}"/>
          </ac:spMkLst>
        </pc:spChg>
        <pc:spChg chg="add del">
          <ac:chgData name="Tom Cox" userId="01616e06-76e4-43d4-8c96-81271054808a" providerId="ADAL" clId="{05F3226F-030D-44E2-B3DF-E57D35DD0015}" dt="2026-10-12T19:06:53.924" v="100" actId="26606"/>
          <ac:spMkLst>
            <pc:docMk/>
            <pc:sldMk cId="2403156304" sldId="372"/>
            <ac:spMk id="8" creationId="{42A4FC2C-047E-45A5-965D-8E1E3BF09BC6}"/>
          </ac:spMkLst>
        </pc:spChg>
        <pc:picChg chg="add mod">
          <ac:chgData name="Tom Cox" userId="01616e06-76e4-43d4-8c96-81271054808a" providerId="ADAL" clId="{05F3226F-030D-44E2-B3DF-E57D35DD0015}" dt="2026-10-12T19:17:23.991" v="115" actId="1076"/>
          <ac:picMkLst>
            <pc:docMk/>
            <pc:sldMk cId="2403156304" sldId="372"/>
            <ac:picMk id="3" creationId="{53BED350-CB65-9361-9A43-E732397F8ED5}"/>
          </ac:picMkLst>
        </pc:picChg>
      </pc:sldChg>
      <pc:sldChg chg="addSp modSp add mod">
        <pc:chgData name="Tom Cox" userId="01616e06-76e4-43d4-8c96-81271054808a" providerId="ADAL" clId="{05F3226F-030D-44E2-B3DF-E57D35DD0015}" dt="2026-10-12T19:20:54.387" v="134" actId="14100"/>
        <pc:sldMkLst>
          <pc:docMk/>
          <pc:sldMk cId="3230830162" sldId="373"/>
        </pc:sldMkLst>
        <pc:spChg chg="add mod">
          <ac:chgData name="Tom Cox" userId="01616e06-76e4-43d4-8c96-81271054808a" providerId="ADAL" clId="{05F3226F-030D-44E2-B3DF-E57D35DD0015}" dt="2026-10-12T19:20:54.387" v="134" actId="14100"/>
          <ac:spMkLst>
            <pc:docMk/>
            <pc:sldMk cId="3230830162" sldId="373"/>
            <ac:spMk id="5" creationId="{EBE7B8C5-C85C-19AE-EA39-394623D6335C}"/>
          </ac:spMkLst>
        </pc:spChg>
        <pc:picChg chg="add mod">
          <ac:chgData name="Tom Cox" userId="01616e06-76e4-43d4-8c96-81271054808a" providerId="ADAL" clId="{05F3226F-030D-44E2-B3DF-E57D35DD0015}" dt="2026-10-12T19:07:45.156" v="104" actId="14100"/>
          <ac:picMkLst>
            <pc:docMk/>
            <pc:sldMk cId="3230830162" sldId="373"/>
            <ac:picMk id="3" creationId="{B0106E2A-11C0-65C8-B0B2-693EB88E7F67}"/>
          </ac:picMkLst>
        </pc:picChg>
      </pc:sldChg>
      <pc:sldChg chg="addSp modSp add mod">
        <pc:chgData name="Tom Cox" userId="01616e06-76e4-43d4-8c96-81271054808a" providerId="ADAL" clId="{05F3226F-030D-44E2-B3DF-E57D35DD0015}" dt="2026-10-12T19:22:34.092" v="141" actId="20577"/>
        <pc:sldMkLst>
          <pc:docMk/>
          <pc:sldMk cId="377331269" sldId="374"/>
        </pc:sldMkLst>
        <pc:spChg chg="add mod">
          <ac:chgData name="Tom Cox" userId="01616e06-76e4-43d4-8c96-81271054808a" providerId="ADAL" clId="{05F3226F-030D-44E2-B3DF-E57D35DD0015}" dt="2026-10-12T19:22:34.092" v="141" actId="20577"/>
          <ac:spMkLst>
            <pc:docMk/>
            <pc:sldMk cId="377331269" sldId="374"/>
            <ac:spMk id="5" creationId="{C9E7CEFC-9B85-33DD-F5F5-7EEF5532EBA6}"/>
          </ac:spMkLst>
        </pc:spChg>
        <pc:picChg chg="add mod">
          <ac:chgData name="Tom Cox" userId="01616e06-76e4-43d4-8c96-81271054808a" providerId="ADAL" clId="{05F3226F-030D-44E2-B3DF-E57D35DD0015}" dt="2026-10-12T19:13:44.337" v="107" actId="1076"/>
          <ac:picMkLst>
            <pc:docMk/>
            <pc:sldMk cId="377331269" sldId="374"/>
            <ac:picMk id="3" creationId="{83AA919E-370C-A677-6690-52F5ECB73C3E}"/>
          </ac:picMkLst>
        </pc:picChg>
      </pc:sldChg>
      <pc:sldChg chg="addSp modSp add mod">
        <pc:chgData name="Tom Cox" userId="01616e06-76e4-43d4-8c96-81271054808a" providerId="ADAL" clId="{05F3226F-030D-44E2-B3DF-E57D35DD0015}" dt="2026-10-12T19:24:31.587" v="149" actId="20577"/>
        <pc:sldMkLst>
          <pc:docMk/>
          <pc:sldMk cId="2903489291" sldId="375"/>
        </pc:sldMkLst>
        <pc:spChg chg="add mod">
          <ac:chgData name="Tom Cox" userId="01616e06-76e4-43d4-8c96-81271054808a" providerId="ADAL" clId="{05F3226F-030D-44E2-B3DF-E57D35DD0015}" dt="2026-10-12T19:24:31.587" v="149" actId="20577"/>
          <ac:spMkLst>
            <pc:docMk/>
            <pc:sldMk cId="2903489291" sldId="375"/>
            <ac:spMk id="5" creationId="{F83DA98A-2B9E-651E-3364-A7DD9F1145A8}"/>
          </ac:spMkLst>
        </pc:spChg>
        <pc:picChg chg="add mod">
          <ac:chgData name="Tom Cox" userId="01616e06-76e4-43d4-8c96-81271054808a" providerId="ADAL" clId="{05F3226F-030D-44E2-B3DF-E57D35DD0015}" dt="2026-10-12T19:14:14.926" v="109" actId="1076"/>
          <ac:picMkLst>
            <pc:docMk/>
            <pc:sldMk cId="2903489291" sldId="375"/>
            <ac:picMk id="3" creationId="{48A80B7E-9C94-E50D-59FB-347C7574EAB7}"/>
          </ac:picMkLst>
        </pc:picChg>
      </pc:sldChg>
      <pc:sldChg chg="modSp add mod">
        <pc:chgData name="Tom Cox" userId="01616e06-76e4-43d4-8c96-81271054808a" providerId="ADAL" clId="{05F3226F-030D-44E2-B3DF-E57D35DD0015}" dt="2026-10-12T19:41:46.780" v="232" actId="20577"/>
        <pc:sldMkLst>
          <pc:docMk/>
          <pc:sldMk cId="2403329859" sldId="376"/>
        </pc:sldMkLst>
        <pc:spChg chg="mod">
          <ac:chgData name="Tom Cox" userId="01616e06-76e4-43d4-8c96-81271054808a" providerId="ADAL" clId="{05F3226F-030D-44E2-B3DF-E57D35DD0015}" dt="2026-10-12T19:41:46.780" v="232" actId="20577"/>
          <ac:spMkLst>
            <pc:docMk/>
            <pc:sldMk cId="2403329859" sldId="376"/>
            <ac:spMk id="4" creationId="{29860F90-CD1D-EFF6-9387-2617EDCEE6C3}"/>
          </ac:spMkLst>
        </pc:spChg>
        <pc:spChg chg="mod">
          <ac:chgData name="Tom Cox" userId="01616e06-76e4-43d4-8c96-81271054808a" providerId="ADAL" clId="{05F3226F-030D-44E2-B3DF-E57D35DD0015}" dt="2026-10-12T19:39:56.447" v="160" actId="5793"/>
          <ac:spMkLst>
            <pc:docMk/>
            <pc:sldMk cId="2403329859" sldId="376"/>
            <ac:spMk id="5" creationId="{FE7E2C88-9727-7E71-7031-DBE8BF46F14D}"/>
          </ac:spMkLst>
        </pc:spChg>
      </pc:sldChg>
      <pc:sldChg chg="addSp delSp modSp add mod">
        <pc:chgData name="Tom Cox" userId="01616e06-76e4-43d4-8c96-81271054808a" providerId="ADAL" clId="{05F3226F-030D-44E2-B3DF-E57D35DD0015}" dt="2026-10-12T19:53:29.712" v="251" actId="1076"/>
        <pc:sldMkLst>
          <pc:docMk/>
          <pc:sldMk cId="2446019786" sldId="377"/>
        </pc:sldMkLst>
        <pc:spChg chg="del">
          <ac:chgData name="Tom Cox" userId="01616e06-76e4-43d4-8c96-81271054808a" providerId="ADAL" clId="{05F3226F-030D-44E2-B3DF-E57D35DD0015}" dt="2026-10-12T19:51:23.003" v="237" actId="478"/>
          <ac:spMkLst>
            <pc:docMk/>
            <pc:sldMk cId="2446019786" sldId="377"/>
            <ac:spMk id="6" creationId="{AE31CA37-750E-FEBA-1A2E-0DA05F1D3A54}"/>
          </ac:spMkLst>
        </pc:spChg>
        <pc:spChg chg="add del mod">
          <ac:chgData name="Tom Cox" userId="01616e06-76e4-43d4-8c96-81271054808a" providerId="ADAL" clId="{05F3226F-030D-44E2-B3DF-E57D35DD0015}" dt="2026-10-12T19:50:44.340" v="236" actId="478"/>
          <ac:spMkLst>
            <pc:docMk/>
            <pc:sldMk cId="2446019786" sldId="377"/>
            <ac:spMk id="7" creationId="{455E8228-2D70-31EB-47CE-CA3ED1B14024}"/>
          </ac:spMkLst>
        </pc:spChg>
        <pc:spChg chg="add mod">
          <ac:chgData name="Tom Cox" userId="01616e06-76e4-43d4-8c96-81271054808a" providerId="ADAL" clId="{05F3226F-030D-44E2-B3DF-E57D35DD0015}" dt="2026-10-12T19:53:24.681" v="250" actId="1076"/>
          <ac:spMkLst>
            <pc:docMk/>
            <pc:sldMk cId="2446019786" sldId="377"/>
            <ac:spMk id="9" creationId="{19A6C122-7B8E-113D-BF0F-18CA1FF1A832}"/>
          </ac:spMkLst>
        </pc:spChg>
        <pc:picChg chg="add mod">
          <ac:chgData name="Tom Cox" userId="01616e06-76e4-43d4-8c96-81271054808a" providerId="ADAL" clId="{05F3226F-030D-44E2-B3DF-E57D35DD0015}" dt="2026-10-12T19:53:29.712" v="251" actId="1076"/>
          <ac:picMkLst>
            <pc:docMk/>
            <pc:sldMk cId="2446019786" sldId="377"/>
            <ac:picMk id="11" creationId="{2510FFE8-D757-7C09-63C2-59D96562036E}"/>
          </ac:picMkLst>
        </pc:picChg>
      </pc:sldChg>
      <pc:sldChg chg="modSp add mod">
        <pc:chgData name="Tom Cox" userId="01616e06-76e4-43d4-8c96-81271054808a" providerId="ADAL" clId="{05F3226F-030D-44E2-B3DF-E57D35DD0015}" dt="2026-10-12T20:19:32.653" v="283" actId="1076"/>
        <pc:sldMkLst>
          <pc:docMk/>
          <pc:sldMk cId="4131145788" sldId="378"/>
        </pc:sldMkLst>
        <pc:spChg chg="mod">
          <ac:chgData name="Tom Cox" userId="01616e06-76e4-43d4-8c96-81271054808a" providerId="ADAL" clId="{05F3226F-030D-44E2-B3DF-E57D35DD0015}" dt="2026-10-12T20:19:32.653" v="283" actId="1076"/>
          <ac:spMkLst>
            <pc:docMk/>
            <pc:sldMk cId="4131145788" sldId="378"/>
            <ac:spMk id="3" creationId="{F103A424-96BB-712C-448A-84EA0F2E88B7}"/>
          </ac:spMkLst>
        </pc:spChg>
      </pc:sldChg>
      <pc:sldChg chg="add del">
        <pc:chgData name="Tom Cox" userId="01616e06-76e4-43d4-8c96-81271054808a" providerId="ADAL" clId="{05F3226F-030D-44E2-B3DF-E57D35DD0015}" dt="2026-10-12T20:24:39.572" v="340" actId="47"/>
        <pc:sldMkLst>
          <pc:docMk/>
          <pc:sldMk cId="1542264405" sldId="379"/>
        </pc:sldMkLst>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0.jpg"/></Relationships>
</file>

<file path=ppt/diagrams/_rels/data3.xml.rels><?xml version="1.0" encoding="UTF-8" standalone="yes"?>
<Relationships xmlns="http://schemas.openxmlformats.org/package/2006/relationships"><Relationship Id="rId1" Type="http://schemas.openxmlformats.org/officeDocument/2006/relationships/image" Target="../media/image13.png"/></Relationships>
</file>

<file path=ppt/diagrams/_rels/data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0.jpg"/></Relationships>
</file>

<file path=ppt/diagrams/_rels/drawing3.xml.rels><?xml version="1.0" encoding="UTF-8" standalone="yes"?>
<Relationships xmlns="http://schemas.openxmlformats.org/package/2006/relationships"><Relationship Id="rId1" Type="http://schemas.openxmlformats.org/officeDocument/2006/relationships/image" Target="../media/image13.png"/></Relationships>
</file>

<file path=ppt/diagrams/_rels/drawing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DFCD0E-19DA-4878-A5BB-DF3E306299C6}" type="doc">
      <dgm:prSet loTypeId="urn:microsoft.com/office/officeart/2005/8/layout/vList3" loCatId="list" qsTypeId="urn:microsoft.com/office/officeart/2005/8/quickstyle/simple1#1" qsCatId="simple" csTypeId="urn:microsoft.com/office/officeart/2005/8/colors/colorful1#1" csCatId="colorful" phldr="1"/>
      <dgm:spPr/>
    </dgm:pt>
    <dgm:pt modelId="{70495FD5-9C11-4DA0-9015-5B6EBB615B36}">
      <dgm:prSet phldrT="[Text]"/>
      <dgm:spPr/>
      <dgm:t>
        <a:bodyPr/>
        <a:lstStyle/>
        <a:p>
          <a:r>
            <a:rPr lang="en-US" dirty="0"/>
            <a:t>physical</a:t>
          </a:r>
        </a:p>
      </dgm:t>
    </dgm:pt>
    <dgm:pt modelId="{6E7AE7F7-3D81-47F1-88FF-26B8F20F8BC2}" type="parTrans" cxnId="{E0F109F1-D42C-43EF-BBE8-98693305CE22}">
      <dgm:prSet/>
      <dgm:spPr/>
      <dgm:t>
        <a:bodyPr/>
        <a:lstStyle/>
        <a:p>
          <a:endParaRPr lang="en-US"/>
        </a:p>
      </dgm:t>
    </dgm:pt>
    <dgm:pt modelId="{11774100-689A-4CD0-91D9-0CC609491059}" type="sibTrans" cxnId="{E0F109F1-D42C-43EF-BBE8-98693305CE22}">
      <dgm:prSet/>
      <dgm:spPr/>
      <dgm:t>
        <a:bodyPr/>
        <a:lstStyle/>
        <a:p>
          <a:endParaRPr lang="en-US"/>
        </a:p>
      </dgm:t>
    </dgm:pt>
    <dgm:pt modelId="{E05EDC65-ECFA-49BA-A4D2-A868030CCE4A}">
      <dgm:prSet phldrT="[Text]"/>
      <dgm:spPr/>
      <dgm:t>
        <a:bodyPr/>
        <a:lstStyle/>
        <a:p>
          <a:r>
            <a:rPr lang="en-US" dirty="0"/>
            <a:t>emotional</a:t>
          </a:r>
        </a:p>
      </dgm:t>
    </dgm:pt>
    <dgm:pt modelId="{FFD656ED-E2F4-4DA3-9BB8-5105046FA78A}" type="parTrans" cxnId="{E1E36381-ACD2-40F0-B7C2-8830C14AA9DD}">
      <dgm:prSet/>
      <dgm:spPr/>
      <dgm:t>
        <a:bodyPr/>
        <a:lstStyle/>
        <a:p>
          <a:endParaRPr lang="en-US"/>
        </a:p>
      </dgm:t>
    </dgm:pt>
    <dgm:pt modelId="{7206AE60-423D-43AF-BA0D-D833DB8D46B4}" type="sibTrans" cxnId="{E1E36381-ACD2-40F0-B7C2-8830C14AA9DD}">
      <dgm:prSet/>
      <dgm:spPr/>
      <dgm:t>
        <a:bodyPr/>
        <a:lstStyle/>
        <a:p>
          <a:endParaRPr lang="en-US"/>
        </a:p>
      </dgm:t>
    </dgm:pt>
    <dgm:pt modelId="{7C9B7642-EFB8-4C89-AA99-E1B9BDAB541E}">
      <dgm:prSet phldrT="[Text]"/>
      <dgm:spPr/>
      <dgm:t>
        <a:bodyPr/>
        <a:lstStyle/>
        <a:p>
          <a:r>
            <a:rPr lang="en-US" dirty="0"/>
            <a:t>economic</a:t>
          </a:r>
        </a:p>
      </dgm:t>
    </dgm:pt>
    <dgm:pt modelId="{4669A985-28CD-4F36-863D-DE1BDAE6DF3A}" type="parTrans" cxnId="{4334D4E8-5A47-49F5-96D1-ACFF2923C46E}">
      <dgm:prSet/>
      <dgm:spPr/>
      <dgm:t>
        <a:bodyPr/>
        <a:lstStyle/>
        <a:p>
          <a:endParaRPr lang="en-US"/>
        </a:p>
      </dgm:t>
    </dgm:pt>
    <dgm:pt modelId="{EF9E69E3-7E7A-4369-9330-53A5072CD108}" type="sibTrans" cxnId="{4334D4E8-5A47-49F5-96D1-ACFF2923C46E}">
      <dgm:prSet/>
      <dgm:spPr/>
      <dgm:t>
        <a:bodyPr/>
        <a:lstStyle/>
        <a:p>
          <a:endParaRPr lang="en-US"/>
        </a:p>
      </dgm:t>
    </dgm:pt>
    <dgm:pt modelId="{DE3BD7CB-609F-4302-BBD6-D0D9AB321D89}">
      <dgm:prSet phldrT="[Text]"/>
      <dgm:spPr/>
      <dgm:t>
        <a:bodyPr/>
        <a:lstStyle/>
        <a:p>
          <a:r>
            <a:rPr lang="en-US" dirty="0"/>
            <a:t>attitudinal</a:t>
          </a:r>
        </a:p>
      </dgm:t>
    </dgm:pt>
    <dgm:pt modelId="{8DF3F4CB-C3F7-4761-9E44-A9794AC7694C}" type="parTrans" cxnId="{59816A85-43B2-482B-8994-A619D0738EB6}">
      <dgm:prSet/>
      <dgm:spPr/>
      <dgm:t>
        <a:bodyPr/>
        <a:lstStyle/>
        <a:p>
          <a:endParaRPr lang="en-US"/>
        </a:p>
      </dgm:t>
    </dgm:pt>
    <dgm:pt modelId="{4B6A2396-5A4A-4440-8977-F173DD518235}" type="sibTrans" cxnId="{59816A85-43B2-482B-8994-A619D0738EB6}">
      <dgm:prSet/>
      <dgm:spPr/>
      <dgm:t>
        <a:bodyPr/>
        <a:lstStyle/>
        <a:p>
          <a:endParaRPr lang="en-US"/>
        </a:p>
      </dgm:t>
    </dgm:pt>
    <dgm:pt modelId="{EDE1D873-C14B-46AA-A1BC-1DBCF85A38C1}" type="pres">
      <dgm:prSet presAssocID="{70DFCD0E-19DA-4878-A5BB-DF3E306299C6}" presName="linearFlow" presStyleCnt="0">
        <dgm:presLayoutVars>
          <dgm:dir/>
          <dgm:resizeHandles val="exact"/>
        </dgm:presLayoutVars>
      </dgm:prSet>
      <dgm:spPr/>
    </dgm:pt>
    <dgm:pt modelId="{C0705939-0CAA-431D-BE23-15BAFB11AD30}" type="pres">
      <dgm:prSet presAssocID="{70495FD5-9C11-4DA0-9015-5B6EBB615B36}" presName="composite" presStyleCnt="0"/>
      <dgm:spPr/>
    </dgm:pt>
    <dgm:pt modelId="{39C423ED-11E3-44F3-94E3-42EB854BBCBA}" type="pres">
      <dgm:prSet presAssocID="{70495FD5-9C11-4DA0-9015-5B6EBB615B36}"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BC6FA16F-BA8E-4914-B25B-7901DE15EA47}" type="pres">
      <dgm:prSet presAssocID="{70495FD5-9C11-4DA0-9015-5B6EBB615B36}" presName="txShp" presStyleLbl="node1" presStyleIdx="0" presStyleCnt="4">
        <dgm:presLayoutVars>
          <dgm:bulletEnabled val="1"/>
        </dgm:presLayoutVars>
      </dgm:prSet>
      <dgm:spPr/>
    </dgm:pt>
    <dgm:pt modelId="{F41F7F82-9463-40B4-B4B4-43CD49D1AFE6}" type="pres">
      <dgm:prSet presAssocID="{11774100-689A-4CD0-91D9-0CC609491059}" presName="spacing" presStyleCnt="0"/>
      <dgm:spPr/>
    </dgm:pt>
    <dgm:pt modelId="{81196CF9-A609-45B9-9131-235A7828279A}" type="pres">
      <dgm:prSet presAssocID="{E05EDC65-ECFA-49BA-A4D2-A868030CCE4A}" presName="composite" presStyleCnt="0"/>
      <dgm:spPr/>
    </dgm:pt>
    <dgm:pt modelId="{5183B3EA-A137-4CE9-9091-6A2A503DB54F}" type="pres">
      <dgm:prSet presAssocID="{E05EDC65-ECFA-49BA-A4D2-A868030CCE4A}" presName="imgShp" presStyleLbl="fgImgPlace1" presStyleIdx="1" presStyleCnt="4"/>
      <dgm:spPr>
        <a:blipFill rotWithShape="1">
          <a:blip xmlns:r="http://schemas.openxmlformats.org/officeDocument/2006/relationships" r:embed="rId2"/>
          <a:stretch>
            <a:fillRect/>
          </a:stretch>
        </a:blipFill>
      </dgm:spPr>
    </dgm:pt>
    <dgm:pt modelId="{FCC00D34-6F35-4CD2-82F1-31C3B2056006}" type="pres">
      <dgm:prSet presAssocID="{E05EDC65-ECFA-49BA-A4D2-A868030CCE4A}" presName="txShp" presStyleLbl="node1" presStyleIdx="1" presStyleCnt="4">
        <dgm:presLayoutVars>
          <dgm:bulletEnabled val="1"/>
        </dgm:presLayoutVars>
      </dgm:prSet>
      <dgm:spPr/>
    </dgm:pt>
    <dgm:pt modelId="{6F9F7DEF-6164-4521-82AF-9EC1946648E8}" type="pres">
      <dgm:prSet presAssocID="{7206AE60-423D-43AF-BA0D-D833DB8D46B4}" presName="spacing" presStyleCnt="0"/>
      <dgm:spPr/>
    </dgm:pt>
    <dgm:pt modelId="{335C5597-5590-4406-8F68-B60B50C34E47}" type="pres">
      <dgm:prSet presAssocID="{7C9B7642-EFB8-4C89-AA99-E1B9BDAB541E}" presName="composite" presStyleCnt="0"/>
      <dgm:spPr/>
    </dgm:pt>
    <dgm:pt modelId="{4C12B02D-851F-4EF6-9DF2-FB2E1068EA80}" type="pres">
      <dgm:prSet presAssocID="{7C9B7642-EFB8-4C89-AA99-E1B9BDAB541E}" presName="imgShp" presStyleLbl="fgImgPlace1" presStyleIdx="2" presStyleCnt="4"/>
      <dgm:spPr>
        <a:blipFill rotWithShape="1">
          <a:blip xmlns:r="http://schemas.openxmlformats.org/officeDocument/2006/relationships" r:embed="rId2"/>
          <a:stretch>
            <a:fillRect/>
          </a:stretch>
        </a:blipFill>
      </dgm:spPr>
    </dgm:pt>
    <dgm:pt modelId="{D601DD4F-57D9-46C5-BFEF-B3FE596EA10B}" type="pres">
      <dgm:prSet presAssocID="{7C9B7642-EFB8-4C89-AA99-E1B9BDAB541E}" presName="txShp" presStyleLbl="node1" presStyleIdx="2" presStyleCnt="4">
        <dgm:presLayoutVars>
          <dgm:bulletEnabled val="1"/>
        </dgm:presLayoutVars>
      </dgm:prSet>
      <dgm:spPr/>
    </dgm:pt>
    <dgm:pt modelId="{9739E5EC-B849-467D-9B5D-53C841F66682}" type="pres">
      <dgm:prSet presAssocID="{EF9E69E3-7E7A-4369-9330-53A5072CD108}" presName="spacing" presStyleCnt="0"/>
      <dgm:spPr/>
    </dgm:pt>
    <dgm:pt modelId="{AA91FD48-0158-466E-9998-007EA37E3842}" type="pres">
      <dgm:prSet presAssocID="{DE3BD7CB-609F-4302-BBD6-D0D9AB321D89}" presName="composite" presStyleCnt="0"/>
      <dgm:spPr/>
    </dgm:pt>
    <dgm:pt modelId="{AF4003D1-E090-4A35-85DB-E4FA04E09D15}" type="pres">
      <dgm:prSet presAssocID="{DE3BD7CB-609F-4302-BBD6-D0D9AB321D89}" presName="imgShp" presStyleLbl="fgImgPlace1" presStyleIdx="3" presStyleCnt="4"/>
      <dgm:spPr>
        <a:blipFill rotWithShape="1">
          <a:blip xmlns:r="http://schemas.openxmlformats.org/officeDocument/2006/relationships" r:embed="rId2"/>
          <a:stretch>
            <a:fillRect/>
          </a:stretch>
        </a:blipFill>
      </dgm:spPr>
    </dgm:pt>
    <dgm:pt modelId="{300588FE-8584-43B4-AB86-D2C77986EA30}" type="pres">
      <dgm:prSet presAssocID="{DE3BD7CB-609F-4302-BBD6-D0D9AB321D89}" presName="txShp" presStyleLbl="node1" presStyleIdx="3" presStyleCnt="4">
        <dgm:presLayoutVars>
          <dgm:bulletEnabled val="1"/>
        </dgm:presLayoutVars>
      </dgm:prSet>
      <dgm:spPr/>
    </dgm:pt>
  </dgm:ptLst>
  <dgm:cxnLst>
    <dgm:cxn modelId="{C44EDE02-A540-46A5-AD4E-CE6A9C5297A4}" type="presOf" srcId="{70DFCD0E-19DA-4878-A5BB-DF3E306299C6}" destId="{EDE1D873-C14B-46AA-A1BC-1DBCF85A38C1}" srcOrd="0" destOrd="0" presId="urn:microsoft.com/office/officeart/2005/8/layout/vList3"/>
    <dgm:cxn modelId="{60739763-AFDD-4E06-87CA-376325464572}" type="presOf" srcId="{70495FD5-9C11-4DA0-9015-5B6EBB615B36}" destId="{BC6FA16F-BA8E-4914-B25B-7901DE15EA47}" srcOrd="0" destOrd="0" presId="urn:microsoft.com/office/officeart/2005/8/layout/vList3"/>
    <dgm:cxn modelId="{A2011D6C-B81F-4B5A-B537-959EA77642A7}" type="presOf" srcId="{E05EDC65-ECFA-49BA-A4D2-A868030CCE4A}" destId="{FCC00D34-6F35-4CD2-82F1-31C3B2056006}" srcOrd="0" destOrd="0" presId="urn:microsoft.com/office/officeart/2005/8/layout/vList3"/>
    <dgm:cxn modelId="{3631AC77-FB47-4C54-B118-3AD7C8D93761}" type="presOf" srcId="{7C9B7642-EFB8-4C89-AA99-E1B9BDAB541E}" destId="{D601DD4F-57D9-46C5-BFEF-B3FE596EA10B}" srcOrd="0" destOrd="0" presId="urn:microsoft.com/office/officeart/2005/8/layout/vList3"/>
    <dgm:cxn modelId="{E1E36381-ACD2-40F0-B7C2-8830C14AA9DD}" srcId="{70DFCD0E-19DA-4878-A5BB-DF3E306299C6}" destId="{E05EDC65-ECFA-49BA-A4D2-A868030CCE4A}" srcOrd="1" destOrd="0" parTransId="{FFD656ED-E2F4-4DA3-9BB8-5105046FA78A}" sibTransId="{7206AE60-423D-43AF-BA0D-D833DB8D46B4}"/>
    <dgm:cxn modelId="{59816A85-43B2-482B-8994-A619D0738EB6}" srcId="{70DFCD0E-19DA-4878-A5BB-DF3E306299C6}" destId="{DE3BD7CB-609F-4302-BBD6-D0D9AB321D89}" srcOrd="3" destOrd="0" parTransId="{8DF3F4CB-C3F7-4761-9E44-A9794AC7694C}" sibTransId="{4B6A2396-5A4A-4440-8977-F173DD518235}"/>
    <dgm:cxn modelId="{536A9FC4-DCDA-4056-B7F4-86E0C00C31BC}" type="presOf" srcId="{DE3BD7CB-609F-4302-BBD6-D0D9AB321D89}" destId="{300588FE-8584-43B4-AB86-D2C77986EA30}" srcOrd="0" destOrd="0" presId="urn:microsoft.com/office/officeart/2005/8/layout/vList3"/>
    <dgm:cxn modelId="{4334D4E8-5A47-49F5-96D1-ACFF2923C46E}" srcId="{70DFCD0E-19DA-4878-A5BB-DF3E306299C6}" destId="{7C9B7642-EFB8-4C89-AA99-E1B9BDAB541E}" srcOrd="2" destOrd="0" parTransId="{4669A985-28CD-4F36-863D-DE1BDAE6DF3A}" sibTransId="{EF9E69E3-7E7A-4369-9330-53A5072CD108}"/>
    <dgm:cxn modelId="{E0F109F1-D42C-43EF-BBE8-98693305CE22}" srcId="{70DFCD0E-19DA-4878-A5BB-DF3E306299C6}" destId="{70495FD5-9C11-4DA0-9015-5B6EBB615B36}" srcOrd="0" destOrd="0" parTransId="{6E7AE7F7-3D81-47F1-88FF-26B8F20F8BC2}" sibTransId="{11774100-689A-4CD0-91D9-0CC609491059}"/>
    <dgm:cxn modelId="{328D1805-B502-4343-9EB9-83F56E37836D}" type="presParOf" srcId="{EDE1D873-C14B-46AA-A1BC-1DBCF85A38C1}" destId="{C0705939-0CAA-431D-BE23-15BAFB11AD30}" srcOrd="0" destOrd="0" presId="urn:microsoft.com/office/officeart/2005/8/layout/vList3"/>
    <dgm:cxn modelId="{9A99E594-785D-41EE-AEDD-654F589B006C}" type="presParOf" srcId="{C0705939-0CAA-431D-BE23-15BAFB11AD30}" destId="{39C423ED-11E3-44F3-94E3-42EB854BBCBA}" srcOrd="0" destOrd="0" presId="urn:microsoft.com/office/officeart/2005/8/layout/vList3"/>
    <dgm:cxn modelId="{11E867C3-259F-45C2-87DF-5C23BB53393F}" type="presParOf" srcId="{C0705939-0CAA-431D-BE23-15BAFB11AD30}" destId="{BC6FA16F-BA8E-4914-B25B-7901DE15EA47}" srcOrd="1" destOrd="0" presId="urn:microsoft.com/office/officeart/2005/8/layout/vList3"/>
    <dgm:cxn modelId="{074F851B-AFFB-480D-848F-39F0F908F1E0}" type="presParOf" srcId="{EDE1D873-C14B-46AA-A1BC-1DBCF85A38C1}" destId="{F41F7F82-9463-40B4-B4B4-43CD49D1AFE6}" srcOrd="1" destOrd="0" presId="urn:microsoft.com/office/officeart/2005/8/layout/vList3"/>
    <dgm:cxn modelId="{926373F9-FCC1-4A65-BAD9-43B858D702EB}" type="presParOf" srcId="{EDE1D873-C14B-46AA-A1BC-1DBCF85A38C1}" destId="{81196CF9-A609-45B9-9131-235A7828279A}" srcOrd="2" destOrd="0" presId="urn:microsoft.com/office/officeart/2005/8/layout/vList3"/>
    <dgm:cxn modelId="{36ECF8F3-7005-4C78-9CCE-E0DB50CCDE30}" type="presParOf" srcId="{81196CF9-A609-45B9-9131-235A7828279A}" destId="{5183B3EA-A137-4CE9-9091-6A2A503DB54F}" srcOrd="0" destOrd="0" presId="urn:microsoft.com/office/officeart/2005/8/layout/vList3"/>
    <dgm:cxn modelId="{54073906-670E-4F04-BC35-9A42F2FD45F7}" type="presParOf" srcId="{81196CF9-A609-45B9-9131-235A7828279A}" destId="{FCC00D34-6F35-4CD2-82F1-31C3B2056006}" srcOrd="1" destOrd="0" presId="urn:microsoft.com/office/officeart/2005/8/layout/vList3"/>
    <dgm:cxn modelId="{846B1EEC-350D-4063-B969-4312050550A0}" type="presParOf" srcId="{EDE1D873-C14B-46AA-A1BC-1DBCF85A38C1}" destId="{6F9F7DEF-6164-4521-82AF-9EC1946648E8}" srcOrd="3" destOrd="0" presId="urn:microsoft.com/office/officeart/2005/8/layout/vList3"/>
    <dgm:cxn modelId="{B1F944A9-5211-44D8-B282-1BD1E76E8FE0}" type="presParOf" srcId="{EDE1D873-C14B-46AA-A1BC-1DBCF85A38C1}" destId="{335C5597-5590-4406-8F68-B60B50C34E47}" srcOrd="4" destOrd="0" presId="urn:microsoft.com/office/officeart/2005/8/layout/vList3"/>
    <dgm:cxn modelId="{A101D031-2EC2-4094-B13D-B7C84B5F6E10}" type="presParOf" srcId="{335C5597-5590-4406-8F68-B60B50C34E47}" destId="{4C12B02D-851F-4EF6-9DF2-FB2E1068EA80}" srcOrd="0" destOrd="0" presId="urn:microsoft.com/office/officeart/2005/8/layout/vList3"/>
    <dgm:cxn modelId="{820236F9-3234-462A-8155-DAAB9B3B9D62}" type="presParOf" srcId="{335C5597-5590-4406-8F68-B60B50C34E47}" destId="{D601DD4F-57D9-46C5-BFEF-B3FE596EA10B}" srcOrd="1" destOrd="0" presId="urn:microsoft.com/office/officeart/2005/8/layout/vList3"/>
    <dgm:cxn modelId="{BD88CABC-D652-4A84-BCF8-D91822C303D3}" type="presParOf" srcId="{EDE1D873-C14B-46AA-A1BC-1DBCF85A38C1}" destId="{9739E5EC-B849-467D-9B5D-53C841F66682}" srcOrd="5" destOrd="0" presId="urn:microsoft.com/office/officeart/2005/8/layout/vList3"/>
    <dgm:cxn modelId="{71711D6D-2C86-4F63-B1E3-386F64AF0124}" type="presParOf" srcId="{EDE1D873-C14B-46AA-A1BC-1DBCF85A38C1}" destId="{AA91FD48-0158-466E-9998-007EA37E3842}" srcOrd="6" destOrd="0" presId="urn:microsoft.com/office/officeart/2005/8/layout/vList3"/>
    <dgm:cxn modelId="{1C48E618-E651-4AA1-8FEB-446197C14072}" type="presParOf" srcId="{AA91FD48-0158-466E-9998-007EA37E3842}" destId="{AF4003D1-E090-4A35-85DB-E4FA04E09D15}" srcOrd="0" destOrd="0" presId="urn:microsoft.com/office/officeart/2005/8/layout/vList3"/>
    <dgm:cxn modelId="{2188094C-6C6E-4F46-B8BA-B293BD36C0E3}" type="presParOf" srcId="{AA91FD48-0158-466E-9998-007EA37E3842}" destId="{300588FE-8584-43B4-AB86-D2C77986EA30}"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0EA1A3-D0E5-E04B-A6B9-9D6648C2AD5E}" type="doc">
      <dgm:prSet loTypeId="urn:microsoft.com/office/officeart/2005/8/layout/cycle7" loCatId="cycle" qsTypeId="urn:microsoft.com/office/officeart/2005/8/quickstyle/simple4#1" qsCatId="simple" csTypeId="urn:microsoft.com/office/officeart/2005/8/colors/accent1_2#1" csCatId="accent1" phldr="1"/>
      <dgm:spPr/>
      <dgm:t>
        <a:bodyPr/>
        <a:lstStyle/>
        <a:p>
          <a:endParaRPr lang="en-US"/>
        </a:p>
      </dgm:t>
    </dgm:pt>
    <dgm:pt modelId="{E19D41FE-F159-9344-A85B-D6FC9C1993D8}">
      <dgm:prSet phldrT="[Text]"/>
      <dgm:spPr>
        <a:solidFill>
          <a:schemeClr val="accent2">
            <a:lumMod val="50000"/>
          </a:schemeClr>
        </a:solidFill>
      </dgm:spPr>
      <dgm:t>
        <a:bodyPr/>
        <a:lstStyle/>
        <a:p>
          <a:r>
            <a:rPr lang="en-US" dirty="0"/>
            <a:t>Relationships</a:t>
          </a:r>
        </a:p>
      </dgm:t>
    </dgm:pt>
    <dgm:pt modelId="{76C35B93-8945-C643-B952-64F53ACF0E0A}" type="parTrans" cxnId="{30DA51A6-00F8-1542-B080-831D6EBADEE4}">
      <dgm:prSet/>
      <dgm:spPr/>
      <dgm:t>
        <a:bodyPr/>
        <a:lstStyle/>
        <a:p>
          <a:endParaRPr lang="en-US"/>
        </a:p>
      </dgm:t>
    </dgm:pt>
    <dgm:pt modelId="{F082CEFD-B3EF-884F-9A79-93BEDAE50AEC}" type="sibTrans" cxnId="{30DA51A6-00F8-1542-B080-831D6EBADEE4}">
      <dgm:prSet/>
      <dgm:spPr/>
      <dgm:t>
        <a:bodyPr/>
        <a:lstStyle/>
        <a:p>
          <a:endParaRPr lang="en-US"/>
        </a:p>
      </dgm:t>
    </dgm:pt>
    <dgm:pt modelId="{EED8CB1A-6108-6F4C-8254-5A0495810A9B}">
      <dgm:prSet phldrT="[Text]"/>
      <dgm:spPr>
        <a:solidFill>
          <a:schemeClr val="tx2">
            <a:lumMod val="75000"/>
          </a:schemeClr>
        </a:solidFill>
      </dgm:spPr>
      <dgm:t>
        <a:bodyPr/>
        <a:lstStyle/>
        <a:p>
          <a:r>
            <a:rPr lang="en-US" dirty="0"/>
            <a:t>Being accepted</a:t>
          </a:r>
        </a:p>
      </dgm:t>
    </dgm:pt>
    <dgm:pt modelId="{B212A151-2C0E-6D44-AE47-40F9C57629CC}" type="parTrans" cxnId="{54779EA7-52C7-634C-B338-CCADF443B399}">
      <dgm:prSet/>
      <dgm:spPr/>
      <dgm:t>
        <a:bodyPr/>
        <a:lstStyle/>
        <a:p>
          <a:endParaRPr lang="en-US"/>
        </a:p>
      </dgm:t>
    </dgm:pt>
    <dgm:pt modelId="{A95B119D-789A-7149-B500-BEA4E63063A1}" type="sibTrans" cxnId="{54779EA7-52C7-634C-B338-CCADF443B399}">
      <dgm:prSet/>
      <dgm:spPr/>
      <dgm:t>
        <a:bodyPr/>
        <a:lstStyle/>
        <a:p>
          <a:endParaRPr lang="en-US"/>
        </a:p>
      </dgm:t>
    </dgm:pt>
    <dgm:pt modelId="{B813E7F9-EF24-6148-980C-418323DBD5E4}">
      <dgm:prSet phldrT="[Text]"/>
      <dgm:spPr>
        <a:solidFill>
          <a:schemeClr val="accent2">
            <a:lumMod val="75000"/>
          </a:schemeClr>
        </a:solidFill>
      </dgm:spPr>
      <dgm:t>
        <a:bodyPr/>
        <a:lstStyle/>
        <a:p>
          <a:r>
            <a:rPr lang="en-US" dirty="0"/>
            <a:t>Social Status</a:t>
          </a:r>
        </a:p>
      </dgm:t>
    </dgm:pt>
    <dgm:pt modelId="{5D793EEC-3D9C-F245-B560-93779CCF7E4E}" type="parTrans" cxnId="{FD790F75-C435-0842-B5F1-930D643E8CCE}">
      <dgm:prSet/>
      <dgm:spPr/>
      <dgm:t>
        <a:bodyPr/>
        <a:lstStyle/>
        <a:p>
          <a:endParaRPr lang="en-US"/>
        </a:p>
      </dgm:t>
    </dgm:pt>
    <dgm:pt modelId="{AD93A33A-D367-6C4F-82F5-C4217565545C}" type="sibTrans" cxnId="{FD790F75-C435-0842-B5F1-930D643E8CCE}">
      <dgm:prSet/>
      <dgm:spPr/>
      <dgm:t>
        <a:bodyPr/>
        <a:lstStyle/>
        <a:p>
          <a:endParaRPr lang="en-US"/>
        </a:p>
      </dgm:t>
    </dgm:pt>
    <dgm:pt modelId="{8CE1F033-F699-E946-957B-D21D4D67E31D}">
      <dgm:prSet phldrT="[Text]"/>
      <dgm:spPr>
        <a:solidFill>
          <a:srgbClr val="660066"/>
        </a:solidFill>
      </dgm:spPr>
      <dgm:t>
        <a:bodyPr/>
        <a:lstStyle/>
        <a:p>
          <a:r>
            <a:rPr lang="en-US" dirty="0" err="1"/>
            <a:t>Behaviour</a:t>
          </a:r>
          <a:endParaRPr lang="en-US" dirty="0"/>
        </a:p>
      </dgm:t>
    </dgm:pt>
    <dgm:pt modelId="{38F648C9-B3A2-444D-A021-E1F9694C8A87}" type="parTrans" cxnId="{6D915990-5E63-894F-B855-ADEC7FD9EC73}">
      <dgm:prSet/>
      <dgm:spPr/>
      <dgm:t>
        <a:bodyPr/>
        <a:lstStyle/>
        <a:p>
          <a:endParaRPr lang="en-US"/>
        </a:p>
      </dgm:t>
    </dgm:pt>
    <dgm:pt modelId="{BDEB5082-DAED-2744-A5B4-66D8A3494A83}" type="sibTrans" cxnId="{6D915990-5E63-894F-B855-ADEC7FD9EC73}">
      <dgm:prSet/>
      <dgm:spPr/>
      <dgm:t>
        <a:bodyPr/>
        <a:lstStyle/>
        <a:p>
          <a:endParaRPr lang="en-US"/>
        </a:p>
      </dgm:t>
    </dgm:pt>
    <dgm:pt modelId="{6112E4E3-7468-724B-9164-89FF76CDB040}" type="pres">
      <dgm:prSet presAssocID="{500EA1A3-D0E5-E04B-A6B9-9D6648C2AD5E}" presName="Name0" presStyleCnt="0">
        <dgm:presLayoutVars>
          <dgm:dir/>
          <dgm:resizeHandles val="exact"/>
        </dgm:presLayoutVars>
      </dgm:prSet>
      <dgm:spPr/>
    </dgm:pt>
    <dgm:pt modelId="{CD7C7F51-8B94-6041-9E98-1B6A494A8C7C}" type="pres">
      <dgm:prSet presAssocID="{E19D41FE-F159-9344-A85B-D6FC9C1993D8}" presName="node" presStyleLbl="node1" presStyleIdx="0" presStyleCnt="4" custRadScaleRad="100085" custRadScaleInc="0">
        <dgm:presLayoutVars>
          <dgm:bulletEnabled val="1"/>
        </dgm:presLayoutVars>
      </dgm:prSet>
      <dgm:spPr/>
    </dgm:pt>
    <dgm:pt modelId="{D3253546-232F-5B43-97CE-B521E63E64AD}" type="pres">
      <dgm:prSet presAssocID="{F082CEFD-B3EF-884F-9A79-93BEDAE50AEC}" presName="sibTrans" presStyleLbl="sibTrans2D1" presStyleIdx="0" presStyleCnt="4"/>
      <dgm:spPr/>
    </dgm:pt>
    <dgm:pt modelId="{7CB881A4-01F6-BD46-853F-E2BA5773E564}" type="pres">
      <dgm:prSet presAssocID="{F082CEFD-B3EF-884F-9A79-93BEDAE50AEC}" presName="connectorText" presStyleLbl="sibTrans2D1" presStyleIdx="0" presStyleCnt="4"/>
      <dgm:spPr/>
    </dgm:pt>
    <dgm:pt modelId="{C56C3E30-EF4A-CF49-A73E-D06D0B3B3CF1}" type="pres">
      <dgm:prSet presAssocID="{EED8CB1A-6108-6F4C-8254-5A0495810A9B}" presName="node" presStyleLbl="node1" presStyleIdx="1" presStyleCnt="4">
        <dgm:presLayoutVars>
          <dgm:bulletEnabled val="1"/>
        </dgm:presLayoutVars>
      </dgm:prSet>
      <dgm:spPr/>
    </dgm:pt>
    <dgm:pt modelId="{D1260416-43F5-E94E-A94C-E5EACA7D10D1}" type="pres">
      <dgm:prSet presAssocID="{A95B119D-789A-7149-B500-BEA4E63063A1}" presName="sibTrans" presStyleLbl="sibTrans2D1" presStyleIdx="1" presStyleCnt="4"/>
      <dgm:spPr/>
    </dgm:pt>
    <dgm:pt modelId="{3078E79A-4203-7546-AFD8-02C6E9F19BD6}" type="pres">
      <dgm:prSet presAssocID="{A95B119D-789A-7149-B500-BEA4E63063A1}" presName="connectorText" presStyleLbl="sibTrans2D1" presStyleIdx="1" presStyleCnt="4"/>
      <dgm:spPr/>
    </dgm:pt>
    <dgm:pt modelId="{C270DE62-FECE-2D48-9799-C5D2337405A6}" type="pres">
      <dgm:prSet presAssocID="{B813E7F9-EF24-6148-980C-418323DBD5E4}" presName="node" presStyleLbl="node1" presStyleIdx="2" presStyleCnt="4">
        <dgm:presLayoutVars>
          <dgm:bulletEnabled val="1"/>
        </dgm:presLayoutVars>
      </dgm:prSet>
      <dgm:spPr/>
    </dgm:pt>
    <dgm:pt modelId="{FD9AC430-76DC-9844-B8AD-6286C7A24390}" type="pres">
      <dgm:prSet presAssocID="{AD93A33A-D367-6C4F-82F5-C4217565545C}" presName="sibTrans" presStyleLbl="sibTrans2D1" presStyleIdx="2" presStyleCnt="4"/>
      <dgm:spPr/>
    </dgm:pt>
    <dgm:pt modelId="{132FE459-8FB1-EA4C-8A93-A7DBCB6F6B6E}" type="pres">
      <dgm:prSet presAssocID="{AD93A33A-D367-6C4F-82F5-C4217565545C}" presName="connectorText" presStyleLbl="sibTrans2D1" presStyleIdx="2" presStyleCnt="4"/>
      <dgm:spPr/>
    </dgm:pt>
    <dgm:pt modelId="{D646192A-C335-A440-A0EA-5F79FEBCD573}" type="pres">
      <dgm:prSet presAssocID="{8CE1F033-F699-E946-957B-D21D4D67E31D}" presName="node" presStyleLbl="node1" presStyleIdx="3" presStyleCnt="4">
        <dgm:presLayoutVars>
          <dgm:bulletEnabled val="1"/>
        </dgm:presLayoutVars>
      </dgm:prSet>
      <dgm:spPr/>
    </dgm:pt>
    <dgm:pt modelId="{E774695C-5F85-B34E-8951-EEBD79D1AE20}" type="pres">
      <dgm:prSet presAssocID="{BDEB5082-DAED-2744-A5B4-66D8A3494A83}" presName="sibTrans" presStyleLbl="sibTrans2D1" presStyleIdx="3" presStyleCnt="4"/>
      <dgm:spPr/>
    </dgm:pt>
    <dgm:pt modelId="{F2D7A4CA-0AFE-5A49-A198-48949B72A10F}" type="pres">
      <dgm:prSet presAssocID="{BDEB5082-DAED-2744-A5B4-66D8A3494A83}" presName="connectorText" presStyleLbl="sibTrans2D1" presStyleIdx="3" presStyleCnt="4"/>
      <dgm:spPr/>
    </dgm:pt>
  </dgm:ptLst>
  <dgm:cxnLst>
    <dgm:cxn modelId="{AB9EE70E-AF28-4443-A459-4FD39FCCE478}" type="presOf" srcId="{B813E7F9-EF24-6148-980C-418323DBD5E4}" destId="{C270DE62-FECE-2D48-9799-C5D2337405A6}" srcOrd="0" destOrd="0" presId="urn:microsoft.com/office/officeart/2005/8/layout/cycle7"/>
    <dgm:cxn modelId="{8A54172F-BD6D-8C43-AD25-D3FB6CFB20D1}" type="presOf" srcId="{F082CEFD-B3EF-884F-9A79-93BEDAE50AEC}" destId="{7CB881A4-01F6-BD46-853F-E2BA5773E564}" srcOrd="1" destOrd="0" presId="urn:microsoft.com/office/officeart/2005/8/layout/cycle7"/>
    <dgm:cxn modelId="{6C8F9E30-E135-634D-8192-09CDD5E0371D}" type="presOf" srcId="{AD93A33A-D367-6C4F-82F5-C4217565545C}" destId="{FD9AC430-76DC-9844-B8AD-6286C7A24390}" srcOrd="0" destOrd="0" presId="urn:microsoft.com/office/officeart/2005/8/layout/cycle7"/>
    <dgm:cxn modelId="{CE7C0B63-28B3-F245-B886-C478038E4F04}" type="presOf" srcId="{500EA1A3-D0E5-E04B-A6B9-9D6648C2AD5E}" destId="{6112E4E3-7468-724B-9164-89FF76CDB040}" srcOrd="0" destOrd="0" presId="urn:microsoft.com/office/officeart/2005/8/layout/cycle7"/>
    <dgm:cxn modelId="{10C5774C-44EC-244A-A4E1-A21E62923FF3}" type="presOf" srcId="{EED8CB1A-6108-6F4C-8254-5A0495810A9B}" destId="{C56C3E30-EF4A-CF49-A73E-D06D0B3B3CF1}" srcOrd="0" destOrd="0" presId="urn:microsoft.com/office/officeart/2005/8/layout/cycle7"/>
    <dgm:cxn modelId="{86F2CD74-D34D-C246-9D76-452C44C1CAEC}" type="presOf" srcId="{BDEB5082-DAED-2744-A5B4-66D8A3494A83}" destId="{E774695C-5F85-B34E-8951-EEBD79D1AE20}" srcOrd="0" destOrd="0" presId="urn:microsoft.com/office/officeart/2005/8/layout/cycle7"/>
    <dgm:cxn modelId="{FD790F75-C435-0842-B5F1-930D643E8CCE}" srcId="{500EA1A3-D0E5-E04B-A6B9-9D6648C2AD5E}" destId="{B813E7F9-EF24-6148-980C-418323DBD5E4}" srcOrd="2" destOrd="0" parTransId="{5D793EEC-3D9C-F245-B560-93779CCF7E4E}" sibTransId="{AD93A33A-D367-6C4F-82F5-C4217565545C}"/>
    <dgm:cxn modelId="{E4A21278-3A9C-3B49-93F9-BB65E25FC091}" type="presOf" srcId="{A95B119D-789A-7149-B500-BEA4E63063A1}" destId="{3078E79A-4203-7546-AFD8-02C6E9F19BD6}" srcOrd="1" destOrd="0" presId="urn:microsoft.com/office/officeart/2005/8/layout/cycle7"/>
    <dgm:cxn modelId="{6D915990-5E63-894F-B855-ADEC7FD9EC73}" srcId="{500EA1A3-D0E5-E04B-A6B9-9D6648C2AD5E}" destId="{8CE1F033-F699-E946-957B-D21D4D67E31D}" srcOrd="3" destOrd="0" parTransId="{38F648C9-B3A2-444D-A021-E1F9694C8A87}" sibTransId="{BDEB5082-DAED-2744-A5B4-66D8A3494A83}"/>
    <dgm:cxn modelId="{2F7A0195-4E71-4043-AE05-B8619B199523}" type="presOf" srcId="{BDEB5082-DAED-2744-A5B4-66D8A3494A83}" destId="{F2D7A4CA-0AFE-5A49-A198-48949B72A10F}" srcOrd="1" destOrd="0" presId="urn:microsoft.com/office/officeart/2005/8/layout/cycle7"/>
    <dgm:cxn modelId="{30DA51A6-00F8-1542-B080-831D6EBADEE4}" srcId="{500EA1A3-D0E5-E04B-A6B9-9D6648C2AD5E}" destId="{E19D41FE-F159-9344-A85B-D6FC9C1993D8}" srcOrd="0" destOrd="0" parTransId="{76C35B93-8945-C643-B952-64F53ACF0E0A}" sibTransId="{F082CEFD-B3EF-884F-9A79-93BEDAE50AEC}"/>
    <dgm:cxn modelId="{54779EA7-52C7-634C-B338-CCADF443B399}" srcId="{500EA1A3-D0E5-E04B-A6B9-9D6648C2AD5E}" destId="{EED8CB1A-6108-6F4C-8254-5A0495810A9B}" srcOrd="1" destOrd="0" parTransId="{B212A151-2C0E-6D44-AE47-40F9C57629CC}" sibTransId="{A95B119D-789A-7149-B500-BEA4E63063A1}"/>
    <dgm:cxn modelId="{10592DB0-5799-7840-9406-70B60F4D1717}" type="presOf" srcId="{AD93A33A-D367-6C4F-82F5-C4217565545C}" destId="{132FE459-8FB1-EA4C-8A93-A7DBCB6F6B6E}" srcOrd="1" destOrd="0" presId="urn:microsoft.com/office/officeart/2005/8/layout/cycle7"/>
    <dgm:cxn modelId="{E6C19BC4-3297-FE44-B9A3-89A73656A66B}" type="presOf" srcId="{8CE1F033-F699-E946-957B-D21D4D67E31D}" destId="{D646192A-C335-A440-A0EA-5F79FEBCD573}" srcOrd="0" destOrd="0" presId="urn:microsoft.com/office/officeart/2005/8/layout/cycle7"/>
    <dgm:cxn modelId="{A1D8EDCE-EC08-7F43-A700-150AFBD76FC1}" type="presOf" srcId="{F082CEFD-B3EF-884F-9A79-93BEDAE50AEC}" destId="{D3253546-232F-5B43-97CE-B521E63E64AD}" srcOrd="0" destOrd="0" presId="urn:microsoft.com/office/officeart/2005/8/layout/cycle7"/>
    <dgm:cxn modelId="{0ABACCD8-F28B-2247-AD84-0FFCA36D96BB}" type="presOf" srcId="{E19D41FE-F159-9344-A85B-D6FC9C1993D8}" destId="{CD7C7F51-8B94-6041-9E98-1B6A494A8C7C}" srcOrd="0" destOrd="0" presId="urn:microsoft.com/office/officeart/2005/8/layout/cycle7"/>
    <dgm:cxn modelId="{185D31ED-AA30-0042-B498-F30006B46146}" type="presOf" srcId="{A95B119D-789A-7149-B500-BEA4E63063A1}" destId="{D1260416-43F5-E94E-A94C-E5EACA7D10D1}" srcOrd="0" destOrd="0" presId="urn:microsoft.com/office/officeart/2005/8/layout/cycle7"/>
    <dgm:cxn modelId="{8BCF072A-58C1-5844-AB2C-AFBF64C2F91E}" type="presParOf" srcId="{6112E4E3-7468-724B-9164-89FF76CDB040}" destId="{CD7C7F51-8B94-6041-9E98-1B6A494A8C7C}" srcOrd="0" destOrd="0" presId="urn:microsoft.com/office/officeart/2005/8/layout/cycle7"/>
    <dgm:cxn modelId="{FC57A6F2-1278-444F-9F5C-C6AC4482C217}" type="presParOf" srcId="{6112E4E3-7468-724B-9164-89FF76CDB040}" destId="{D3253546-232F-5B43-97CE-B521E63E64AD}" srcOrd="1" destOrd="0" presId="urn:microsoft.com/office/officeart/2005/8/layout/cycle7"/>
    <dgm:cxn modelId="{4140A844-B1E8-5848-9F85-6D4E83A0D549}" type="presParOf" srcId="{D3253546-232F-5B43-97CE-B521E63E64AD}" destId="{7CB881A4-01F6-BD46-853F-E2BA5773E564}" srcOrd="0" destOrd="0" presId="urn:microsoft.com/office/officeart/2005/8/layout/cycle7"/>
    <dgm:cxn modelId="{EBB68B6A-B38D-114E-B053-9AD1F064AC63}" type="presParOf" srcId="{6112E4E3-7468-724B-9164-89FF76CDB040}" destId="{C56C3E30-EF4A-CF49-A73E-D06D0B3B3CF1}" srcOrd="2" destOrd="0" presId="urn:microsoft.com/office/officeart/2005/8/layout/cycle7"/>
    <dgm:cxn modelId="{93CEE58E-D80D-7243-9056-A742586C7B59}" type="presParOf" srcId="{6112E4E3-7468-724B-9164-89FF76CDB040}" destId="{D1260416-43F5-E94E-A94C-E5EACA7D10D1}" srcOrd="3" destOrd="0" presId="urn:microsoft.com/office/officeart/2005/8/layout/cycle7"/>
    <dgm:cxn modelId="{1F2690E7-3714-174C-B6D7-73C11AF97A22}" type="presParOf" srcId="{D1260416-43F5-E94E-A94C-E5EACA7D10D1}" destId="{3078E79A-4203-7546-AFD8-02C6E9F19BD6}" srcOrd="0" destOrd="0" presId="urn:microsoft.com/office/officeart/2005/8/layout/cycle7"/>
    <dgm:cxn modelId="{E7F678F9-6338-7746-B3C1-8EA7F94F260B}" type="presParOf" srcId="{6112E4E3-7468-724B-9164-89FF76CDB040}" destId="{C270DE62-FECE-2D48-9799-C5D2337405A6}" srcOrd="4" destOrd="0" presId="urn:microsoft.com/office/officeart/2005/8/layout/cycle7"/>
    <dgm:cxn modelId="{816733A5-4A6B-DB4B-85B8-00C9C99C5697}" type="presParOf" srcId="{6112E4E3-7468-724B-9164-89FF76CDB040}" destId="{FD9AC430-76DC-9844-B8AD-6286C7A24390}" srcOrd="5" destOrd="0" presId="urn:microsoft.com/office/officeart/2005/8/layout/cycle7"/>
    <dgm:cxn modelId="{950F394E-D524-984D-BC3E-0A8CA4F211FB}" type="presParOf" srcId="{FD9AC430-76DC-9844-B8AD-6286C7A24390}" destId="{132FE459-8FB1-EA4C-8A93-A7DBCB6F6B6E}" srcOrd="0" destOrd="0" presId="urn:microsoft.com/office/officeart/2005/8/layout/cycle7"/>
    <dgm:cxn modelId="{0AB59595-48E6-F34F-8EA4-EA21971698CB}" type="presParOf" srcId="{6112E4E3-7468-724B-9164-89FF76CDB040}" destId="{D646192A-C335-A440-A0EA-5F79FEBCD573}" srcOrd="6" destOrd="0" presId="urn:microsoft.com/office/officeart/2005/8/layout/cycle7"/>
    <dgm:cxn modelId="{FCA7A30C-EA78-9C4C-A7FE-611F5F3E131C}" type="presParOf" srcId="{6112E4E3-7468-724B-9164-89FF76CDB040}" destId="{E774695C-5F85-B34E-8951-EEBD79D1AE20}" srcOrd="7" destOrd="0" presId="urn:microsoft.com/office/officeart/2005/8/layout/cycle7"/>
    <dgm:cxn modelId="{770C94A9-AAC6-7749-B197-747AA09EA2DC}" type="presParOf" srcId="{E774695C-5F85-B34E-8951-EEBD79D1AE20}" destId="{F2D7A4CA-0AFE-5A49-A198-48949B72A10F}"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D684E7-5819-4A46-9307-B498B7BA6577}" type="doc">
      <dgm:prSet loTypeId="urn:microsoft.com/office/officeart/2005/8/layout/vList3" loCatId="list" qsTypeId="urn:microsoft.com/office/officeart/2005/8/quickstyle/simple4#2" qsCatId="simple" csTypeId="urn:microsoft.com/office/officeart/2005/8/colors/colorful5#1" csCatId="colorful" phldr="1"/>
      <dgm:spPr/>
    </dgm:pt>
    <dgm:pt modelId="{7786EBCC-2760-E244-8B6C-116365882A67}">
      <dgm:prSet phldrT="[Text]"/>
      <dgm:spPr/>
      <dgm:t>
        <a:bodyPr/>
        <a:lstStyle/>
        <a:p>
          <a:r>
            <a:rPr lang="en-US" dirty="0">
              <a:solidFill>
                <a:schemeClr val="tx1"/>
              </a:solidFill>
            </a:rPr>
            <a:t>Absence</a:t>
          </a:r>
        </a:p>
      </dgm:t>
    </dgm:pt>
    <dgm:pt modelId="{0C6B3FED-2F67-E042-BD55-8ABAD760E64B}" type="parTrans" cxnId="{52394069-C46D-2147-9D6A-F256FE81BCC4}">
      <dgm:prSet/>
      <dgm:spPr/>
      <dgm:t>
        <a:bodyPr/>
        <a:lstStyle/>
        <a:p>
          <a:endParaRPr lang="en-US"/>
        </a:p>
      </dgm:t>
    </dgm:pt>
    <dgm:pt modelId="{325A19B0-9DCE-194C-9175-7CF15F3FF9D3}" type="sibTrans" cxnId="{52394069-C46D-2147-9D6A-F256FE81BCC4}">
      <dgm:prSet/>
      <dgm:spPr/>
      <dgm:t>
        <a:bodyPr/>
        <a:lstStyle/>
        <a:p>
          <a:endParaRPr lang="en-US"/>
        </a:p>
      </dgm:t>
    </dgm:pt>
    <dgm:pt modelId="{AFA573F1-1C03-BE48-81AC-617EBCC67E06}">
      <dgm:prSet phldrT="[Text]"/>
      <dgm:spPr/>
      <dgm:t>
        <a:bodyPr/>
        <a:lstStyle/>
        <a:p>
          <a:r>
            <a:rPr lang="en-US" dirty="0">
              <a:solidFill>
                <a:schemeClr val="tx1"/>
              </a:solidFill>
            </a:rPr>
            <a:t>Stress</a:t>
          </a:r>
        </a:p>
      </dgm:t>
    </dgm:pt>
    <dgm:pt modelId="{EBF5537B-C5F5-E343-9605-3AA77FE4CD3A}" type="parTrans" cxnId="{0F71322C-D07F-4749-9F1B-6AEAEC43A4C3}">
      <dgm:prSet/>
      <dgm:spPr/>
      <dgm:t>
        <a:bodyPr/>
        <a:lstStyle/>
        <a:p>
          <a:endParaRPr lang="en-US"/>
        </a:p>
      </dgm:t>
    </dgm:pt>
    <dgm:pt modelId="{2B345700-6FD0-2D41-B79C-1F15A50E8493}" type="sibTrans" cxnId="{0F71322C-D07F-4749-9F1B-6AEAEC43A4C3}">
      <dgm:prSet/>
      <dgm:spPr/>
      <dgm:t>
        <a:bodyPr/>
        <a:lstStyle/>
        <a:p>
          <a:endParaRPr lang="en-US"/>
        </a:p>
      </dgm:t>
    </dgm:pt>
    <dgm:pt modelId="{A98F81F1-471B-894C-BE5F-88EBD550ECE5}">
      <dgm:prSet phldrT="[Text]"/>
      <dgm:spPr/>
      <dgm:t>
        <a:bodyPr/>
        <a:lstStyle/>
        <a:p>
          <a:r>
            <a:rPr lang="en-US" dirty="0">
              <a:solidFill>
                <a:schemeClr val="tx1"/>
              </a:solidFill>
            </a:rPr>
            <a:t>Paying attention</a:t>
          </a:r>
        </a:p>
      </dgm:t>
    </dgm:pt>
    <dgm:pt modelId="{7E470479-BD89-8347-951E-2D487F8DBBCD}" type="parTrans" cxnId="{F382471B-EF6E-F748-95B7-D3987334993B}">
      <dgm:prSet/>
      <dgm:spPr/>
      <dgm:t>
        <a:bodyPr/>
        <a:lstStyle/>
        <a:p>
          <a:endParaRPr lang="en-US"/>
        </a:p>
      </dgm:t>
    </dgm:pt>
    <dgm:pt modelId="{2238E961-7FD7-9845-9D0F-6618ED528100}" type="sibTrans" cxnId="{F382471B-EF6E-F748-95B7-D3987334993B}">
      <dgm:prSet/>
      <dgm:spPr/>
      <dgm:t>
        <a:bodyPr/>
        <a:lstStyle/>
        <a:p>
          <a:endParaRPr lang="en-US"/>
        </a:p>
      </dgm:t>
    </dgm:pt>
    <dgm:pt modelId="{548AB26F-FCD2-264A-B8D5-435FA8ABF4B2}">
      <dgm:prSet phldrT="[Text]"/>
      <dgm:spPr/>
      <dgm:t>
        <a:bodyPr/>
        <a:lstStyle/>
        <a:p>
          <a:r>
            <a:rPr lang="en-US" dirty="0">
              <a:solidFill>
                <a:schemeClr val="tx1"/>
              </a:solidFill>
            </a:rPr>
            <a:t>Concentration</a:t>
          </a:r>
        </a:p>
      </dgm:t>
    </dgm:pt>
    <dgm:pt modelId="{F206C0DE-1CD5-F644-8BDD-F6C2EAB28BA1}" type="parTrans" cxnId="{0FC13705-AC15-F048-82A9-59E52CE48C30}">
      <dgm:prSet/>
      <dgm:spPr/>
      <dgm:t>
        <a:bodyPr/>
        <a:lstStyle/>
        <a:p>
          <a:endParaRPr lang="en-US"/>
        </a:p>
      </dgm:t>
    </dgm:pt>
    <dgm:pt modelId="{AEA53716-B8D8-E143-ACCE-CE21B00EDBBA}" type="sibTrans" cxnId="{0FC13705-AC15-F048-82A9-59E52CE48C30}">
      <dgm:prSet/>
      <dgm:spPr/>
      <dgm:t>
        <a:bodyPr/>
        <a:lstStyle/>
        <a:p>
          <a:endParaRPr lang="en-US"/>
        </a:p>
      </dgm:t>
    </dgm:pt>
    <dgm:pt modelId="{16879AD9-DC74-7E40-B6A3-F972CC1D6357}">
      <dgm:prSet phldrT="[Text]"/>
      <dgm:spPr/>
      <dgm:t>
        <a:bodyPr/>
        <a:lstStyle/>
        <a:p>
          <a:r>
            <a:rPr lang="en-US" dirty="0">
              <a:solidFill>
                <a:schemeClr val="tx1"/>
              </a:solidFill>
            </a:rPr>
            <a:t>Motivation</a:t>
          </a:r>
        </a:p>
      </dgm:t>
    </dgm:pt>
    <dgm:pt modelId="{7C86B1E3-D45A-A54B-9A02-A503930BE24D}" type="parTrans" cxnId="{D2602C5C-CB4A-6343-92ED-5D59E0E9BD0C}">
      <dgm:prSet/>
      <dgm:spPr/>
      <dgm:t>
        <a:bodyPr/>
        <a:lstStyle/>
        <a:p>
          <a:endParaRPr lang="en-US"/>
        </a:p>
      </dgm:t>
    </dgm:pt>
    <dgm:pt modelId="{98FDEB54-295A-FB48-AA3C-98E496E0ED7B}" type="sibTrans" cxnId="{D2602C5C-CB4A-6343-92ED-5D59E0E9BD0C}">
      <dgm:prSet/>
      <dgm:spPr/>
      <dgm:t>
        <a:bodyPr/>
        <a:lstStyle/>
        <a:p>
          <a:endParaRPr lang="en-US"/>
        </a:p>
      </dgm:t>
    </dgm:pt>
    <dgm:pt modelId="{60244094-8BF9-4A43-891D-B6B94E5BCFCB}">
      <dgm:prSet phldrT="[Text]"/>
      <dgm:spPr/>
      <dgm:t>
        <a:bodyPr/>
        <a:lstStyle/>
        <a:p>
          <a:r>
            <a:rPr lang="en-US" dirty="0">
              <a:solidFill>
                <a:schemeClr val="tx1"/>
              </a:solidFill>
            </a:rPr>
            <a:t>Memory skills</a:t>
          </a:r>
        </a:p>
      </dgm:t>
    </dgm:pt>
    <dgm:pt modelId="{5430785E-7B37-6A4E-A930-BE86DB085293}" type="parTrans" cxnId="{F5E392C8-5FBC-4E49-B71E-4AA6B500F92D}">
      <dgm:prSet/>
      <dgm:spPr/>
      <dgm:t>
        <a:bodyPr/>
        <a:lstStyle/>
        <a:p>
          <a:endParaRPr lang="en-US"/>
        </a:p>
      </dgm:t>
    </dgm:pt>
    <dgm:pt modelId="{EA84E06E-03F2-0445-9281-EC3AE3D91C4D}" type="sibTrans" cxnId="{F5E392C8-5FBC-4E49-B71E-4AA6B500F92D}">
      <dgm:prSet/>
      <dgm:spPr/>
      <dgm:t>
        <a:bodyPr/>
        <a:lstStyle/>
        <a:p>
          <a:endParaRPr lang="en-US"/>
        </a:p>
      </dgm:t>
    </dgm:pt>
    <dgm:pt modelId="{FB14AB37-6DEF-B44D-B0B3-0773530B02E2}">
      <dgm:prSet phldrT="[Text]"/>
      <dgm:spPr/>
      <dgm:t>
        <a:bodyPr/>
        <a:lstStyle/>
        <a:p>
          <a:r>
            <a:rPr lang="en-US" dirty="0">
              <a:solidFill>
                <a:schemeClr val="tx1"/>
              </a:solidFill>
            </a:rPr>
            <a:t>Depression</a:t>
          </a:r>
        </a:p>
      </dgm:t>
    </dgm:pt>
    <dgm:pt modelId="{A65C0CA9-9BCE-124B-910E-C55DED8C2906}" type="parTrans" cxnId="{CC524045-408B-F945-881C-0F7D4658E445}">
      <dgm:prSet/>
      <dgm:spPr/>
      <dgm:t>
        <a:bodyPr/>
        <a:lstStyle/>
        <a:p>
          <a:endParaRPr lang="en-US"/>
        </a:p>
      </dgm:t>
    </dgm:pt>
    <dgm:pt modelId="{09C657EA-D43E-1347-BB11-4951080D5727}" type="sibTrans" cxnId="{CC524045-408B-F945-881C-0F7D4658E445}">
      <dgm:prSet/>
      <dgm:spPr/>
      <dgm:t>
        <a:bodyPr/>
        <a:lstStyle/>
        <a:p>
          <a:endParaRPr lang="en-US"/>
        </a:p>
      </dgm:t>
    </dgm:pt>
    <dgm:pt modelId="{24B0C622-22A5-0441-98A2-496278D82FBD}" type="pres">
      <dgm:prSet presAssocID="{39D684E7-5819-4A46-9307-B498B7BA6577}" presName="linearFlow" presStyleCnt="0">
        <dgm:presLayoutVars>
          <dgm:dir/>
          <dgm:resizeHandles val="exact"/>
        </dgm:presLayoutVars>
      </dgm:prSet>
      <dgm:spPr/>
    </dgm:pt>
    <dgm:pt modelId="{FD77A896-7047-7946-BCC6-4B5054C443CF}" type="pres">
      <dgm:prSet presAssocID="{7786EBCC-2760-E244-8B6C-116365882A67}" presName="composite" presStyleCnt="0"/>
      <dgm:spPr/>
    </dgm:pt>
    <dgm:pt modelId="{6A6A43E0-619D-4947-8FE5-F0FB6F88EE2D}" type="pres">
      <dgm:prSet presAssocID="{7786EBCC-2760-E244-8B6C-116365882A67}" presName="imgShp" presStyleLbl="fgImgPlace1" presStyleIdx="0" presStyleCnt="7"/>
      <dgm:spPr>
        <a:blipFill rotWithShape="1">
          <a:blip xmlns:r="http://schemas.openxmlformats.org/officeDocument/2006/relationships" r:embed="rId1"/>
          <a:stretch>
            <a:fillRect/>
          </a:stretch>
        </a:blipFill>
      </dgm:spPr>
    </dgm:pt>
    <dgm:pt modelId="{DEFF841C-A8AD-7748-BB50-0B1040615519}" type="pres">
      <dgm:prSet presAssocID="{7786EBCC-2760-E244-8B6C-116365882A67}" presName="txShp" presStyleLbl="node1" presStyleIdx="0" presStyleCnt="7">
        <dgm:presLayoutVars>
          <dgm:bulletEnabled val="1"/>
        </dgm:presLayoutVars>
      </dgm:prSet>
      <dgm:spPr/>
    </dgm:pt>
    <dgm:pt modelId="{F09DC2F3-699B-FF4C-9F27-C7287CDB8013}" type="pres">
      <dgm:prSet presAssocID="{325A19B0-9DCE-194C-9175-7CF15F3FF9D3}" presName="spacing" presStyleCnt="0"/>
      <dgm:spPr/>
    </dgm:pt>
    <dgm:pt modelId="{6A92E45E-D698-0D42-9592-DB1459916047}" type="pres">
      <dgm:prSet presAssocID="{AFA573F1-1C03-BE48-81AC-617EBCC67E06}" presName="composite" presStyleCnt="0"/>
      <dgm:spPr/>
    </dgm:pt>
    <dgm:pt modelId="{D02D194B-1FFA-1348-B454-2F717E38E0F2}" type="pres">
      <dgm:prSet presAssocID="{AFA573F1-1C03-BE48-81AC-617EBCC67E06}" presName="imgShp" presStyleLbl="fgImgPlace1" presStyleIdx="1" presStyleCnt="7"/>
      <dgm:spPr>
        <a:blipFill rotWithShape="1">
          <a:blip xmlns:r="http://schemas.openxmlformats.org/officeDocument/2006/relationships" r:embed="rId1"/>
          <a:stretch>
            <a:fillRect/>
          </a:stretch>
        </a:blipFill>
      </dgm:spPr>
    </dgm:pt>
    <dgm:pt modelId="{106DC911-DA8D-964F-B6C6-0BB2D97C2AD1}" type="pres">
      <dgm:prSet presAssocID="{AFA573F1-1C03-BE48-81AC-617EBCC67E06}" presName="txShp" presStyleLbl="node1" presStyleIdx="1" presStyleCnt="7">
        <dgm:presLayoutVars>
          <dgm:bulletEnabled val="1"/>
        </dgm:presLayoutVars>
      </dgm:prSet>
      <dgm:spPr/>
    </dgm:pt>
    <dgm:pt modelId="{DF5C7FEF-38FA-394F-9F82-4760799B4829}" type="pres">
      <dgm:prSet presAssocID="{2B345700-6FD0-2D41-B79C-1F15A50E8493}" presName="spacing" presStyleCnt="0"/>
      <dgm:spPr/>
    </dgm:pt>
    <dgm:pt modelId="{12275526-8BF3-754C-A117-043322935613}" type="pres">
      <dgm:prSet presAssocID="{A98F81F1-471B-894C-BE5F-88EBD550ECE5}" presName="composite" presStyleCnt="0"/>
      <dgm:spPr/>
    </dgm:pt>
    <dgm:pt modelId="{974E6629-135B-CB45-B710-F10E01B21A7F}" type="pres">
      <dgm:prSet presAssocID="{A98F81F1-471B-894C-BE5F-88EBD550ECE5}" presName="imgShp" presStyleLbl="fgImgPlace1" presStyleIdx="2" presStyleCnt="7"/>
      <dgm:spPr>
        <a:blipFill rotWithShape="1">
          <a:blip xmlns:r="http://schemas.openxmlformats.org/officeDocument/2006/relationships" r:embed="rId1"/>
          <a:stretch>
            <a:fillRect/>
          </a:stretch>
        </a:blipFill>
      </dgm:spPr>
    </dgm:pt>
    <dgm:pt modelId="{D7A3FA53-AD16-424D-BB20-2DF1E769001C}" type="pres">
      <dgm:prSet presAssocID="{A98F81F1-471B-894C-BE5F-88EBD550ECE5}" presName="txShp" presStyleLbl="node1" presStyleIdx="2" presStyleCnt="7">
        <dgm:presLayoutVars>
          <dgm:bulletEnabled val="1"/>
        </dgm:presLayoutVars>
      </dgm:prSet>
      <dgm:spPr/>
    </dgm:pt>
    <dgm:pt modelId="{4F2068EC-4698-134F-B7AE-F7B4FCA67DD2}" type="pres">
      <dgm:prSet presAssocID="{2238E961-7FD7-9845-9D0F-6618ED528100}" presName="spacing" presStyleCnt="0"/>
      <dgm:spPr/>
    </dgm:pt>
    <dgm:pt modelId="{7B652000-E264-F349-9795-8B6BDD76BFFF}" type="pres">
      <dgm:prSet presAssocID="{548AB26F-FCD2-264A-B8D5-435FA8ABF4B2}" presName="composite" presStyleCnt="0"/>
      <dgm:spPr/>
    </dgm:pt>
    <dgm:pt modelId="{EC298A6B-77F8-404C-863D-7C222A7C4F1E}" type="pres">
      <dgm:prSet presAssocID="{548AB26F-FCD2-264A-B8D5-435FA8ABF4B2}" presName="imgShp" presStyleLbl="fgImgPlace1" presStyleIdx="3" presStyleCnt="7"/>
      <dgm:spPr>
        <a:blipFill rotWithShape="1">
          <a:blip xmlns:r="http://schemas.openxmlformats.org/officeDocument/2006/relationships" r:embed="rId1"/>
          <a:stretch>
            <a:fillRect/>
          </a:stretch>
        </a:blipFill>
      </dgm:spPr>
    </dgm:pt>
    <dgm:pt modelId="{C8CE730C-2927-7E4B-8C87-E977E44E3668}" type="pres">
      <dgm:prSet presAssocID="{548AB26F-FCD2-264A-B8D5-435FA8ABF4B2}" presName="txShp" presStyleLbl="node1" presStyleIdx="3" presStyleCnt="7">
        <dgm:presLayoutVars>
          <dgm:bulletEnabled val="1"/>
        </dgm:presLayoutVars>
      </dgm:prSet>
      <dgm:spPr/>
    </dgm:pt>
    <dgm:pt modelId="{22021C7F-750B-024D-AF68-49DD6BA1E1DD}" type="pres">
      <dgm:prSet presAssocID="{AEA53716-B8D8-E143-ACCE-CE21B00EDBBA}" presName="spacing" presStyleCnt="0"/>
      <dgm:spPr/>
    </dgm:pt>
    <dgm:pt modelId="{C49AA81F-7BFD-9E44-B31A-FE2DA1114050}" type="pres">
      <dgm:prSet presAssocID="{16879AD9-DC74-7E40-B6A3-F972CC1D6357}" presName="composite" presStyleCnt="0"/>
      <dgm:spPr/>
    </dgm:pt>
    <dgm:pt modelId="{0E3B57F9-DBB0-9F49-A7EC-76C726D878FF}" type="pres">
      <dgm:prSet presAssocID="{16879AD9-DC74-7E40-B6A3-F972CC1D6357}" presName="imgShp" presStyleLbl="fgImgPlace1" presStyleIdx="4" presStyleCnt="7"/>
      <dgm:spPr>
        <a:blipFill rotWithShape="1">
          <a:blip xmlns:r="http://schemas.openxmlformats.org/officeDocument/2006/relationships" r:embed="rId1"/>
          <a:stretch>
            <a:fillRect/>
          </a:stretch>
        </a:blipFill>
      </dgm:spPr>
    </dgm:pt>
    <dgm:pt modelId="{2EC30399-B974-E84C-B276-A9D540EEBE99}" type="pres">
      <dgm:prSet presAssocID="{16879AD9-DC74-7E40-B6A3-F972CC1D6357}" presName="txShp" presStyleLbl="node1" presStyleIdx="4" presStyleCnt="7">
        <dgm:presLayoutVars>
          <dgm:bulletEnabled val="1"/>
        </dgm:presLayoutVars>
      </dgm:prSet>
      <dgm:spPr/>
    </dgm:pt>
    <dgm:pt modelId="{8BE99D4A-FCB2-484E-B723-91F467C900DB}" type="pres">
      <dgm:prSet presAssocID="{98FDEB54-295A-FB48-AA3C-98E496E0ED7B}" presName="spacing" presStyleCnt="0"/>
      <dgm:spPr/>
    </dgm:pt>
    <dgm:pt modelId="{1CB751AF-4BD2-174A-BEE8-4402F2D67BEB}" type="pres">
      <dgm:prSet presAssocID="{60244094-8BF9-4A43-891D-B6B94E5BCFCB}" presName="composite" presStyleCnt="0"/>
      <dgm:spPr/>
    </dgm:pt>
    <dgm:pt modelId="{CFD8BE54-55CA-954C-B4C8-C147CED570A2}" type="pres">
      <dgm:prSet presAssocID="{60244094-8BF9-4A43-891D-B6B94E5BCFCB}" presName="imgShp" presStyleLbl="fgImgPlace1" presStyleIdx="5" presStyleCnt="7"/>
      <dgm:spPr>
        <a:blipFill rotWithShape="1">
          <a:blip xmlns:r="http://schemas.openxmlformats.org/officeDocument/2006/relationships" r:embed="rId1"/>
          <a:stretch>
            <a:fillRect/>
          </a:stretch>
        </a:blipFill>
      </dgm:spPr>
    </dgm:pt>
    <dgm:pt modelId="{ABB55520-E799-DF4D-9AE7-D20C08F9BC33}" type="pres">
      <dgm:prSet presAssocID="{60244094-8BF9-4A43-891D-B6B94E5BCFCB}" presName="txShp" presStyleLbl="node1" presStyleIdx="5" presStyleCnt="7">
        <dgm:presLayoutVars>
          <dgm:bulletEnabled val="1"/>
        </dgm:presLayoutVars>
      </dgm:prSet>
      <dgm:spPr/>
    </dgm:pt>
    <dgm:pt modelId="{C00DECF0-BD25-0147-BBDB-A45D2077798C}" type="pres">
      <dgm:prSet presAssocID="{EA84E06E-03F2-0445-9281-EC3AE3D91C4D}" presName="spacing" presStyleCnt="0"/>
      <dgm:spPr/>
    </dgm:pt>
    <dgm:pt modelId="{56BCFFE4-B31B-AD45-A37E-8DB1C759247A}" type="pres">
      <dgm:prSet presAssocID="{FB14AB37-6DEF-B44D-B0B3-0773530B02E2}" presName="composite" presStyleCnt="0"/>
      <dgm:spPr/>
    </dgm:pt>
    <dgm:pt modelId="{88853949-DE1D-8345-8257-3007ACD6A2B8}" type="pres">
      <dgm:prSet presAssocID="{FB14AB37-6DEF-B44D-B0B3-0773530B02E2}" presName="imgShp" presStyleLbl="fgImgPlace1" presStyleIdx="6" presStyleCnt="7"/>
      <dgm:spPr>
        <a:blipFill rotWithShape="1">
          <a:blip xmlns:r="http://schemas.openxmlformats.org/officeDocument/2006/relationships" r:embed="rId1"/>
          <a:stretch>
            <a:fillRect/>
          </a:stretch>
        </a:blipFill>
      </dgm:spPr>
    </dgm:pt>
    <dgm:pt modelId="{F6929C06-0780-8F4A-A4BA-1B8027D0809A}" type="pres">
      <dgm:prSet presAssocID="{FB14AB37-6DEF-B44D-B0B3-0773530B02E2}" presName="txShp" presStyleLbl="node1" presStyleIdx="6" presStyleCnt="7">
        <dgm:presLayoutVars>
          <dgm:bulletEnabled val="1"/>
        </dgm:presLayoutVars>
      </dgm:prSet>
      <dgm:spPr/>
    </dgm:pt>
  </dgm:ptLst>
  <dgm:cxnLst>
    <dgm:cxn modelId="{0FC13705-AC15-F048-82A9-59E52CE48C30}" srcId="{39D684E7-5819-4A46-9307-B498B7BA6577}" destId="{548AB26F-FCD2-264A-B8D5-435FA8ABF4B2}" srcOrd="3" destOrd="0" parTransId="{F206C0DE-1CD5-F644-8BDD-F6C2EAB28BA1}" sibTransId="{AEA53716-B8D8-E143-ACCE-CE21B00EDBBA}"/>
    <dgm:cxn modelId="{F382471B-EF6E-F748-95B7-D3987334993B}" srcId="{39D684E7-5819-4A46-9307-B498B7BA6577}" destId="{A98F81F1-471B-894C-BE5F-88EBD550ECE5}" srcOrd="2" destOrd="0" parTransId="{7E470479-BD89-8347-951E-2D487F8DBBCD}" sibTransId="{2238E961-7FD7-9845-9D0F-6618ED528100}"/>
    <dgm:cxn modelId="{6915971D-9FFF-B746-B977-5CC365D6D2AF}" type="presOf" srcId="{FB14AB37-6DEF-B44D-B0B3-0773530B02E2}" destId="{F6929C06-0780-8F4A-A4BA-1B8027D0809A}" srcOrd="0" destOrd="0" presId="urn:microsoft.com/office/officeart/2005/8/layout/vList3"/>
    <dgm:cxn modelId="{0F71322C-D07F-4749-9F1B-6AEAEC43A4C3}" srcId="{39D684E7-5819-4A46-9307-B498B7BA6577}" destId="{AFA573F1-1C03-BE48-81AC-617EBCC67E06}" srcOrd="1" destOrd="0" parTransId="{EBF5537B-C5F5-E343-9605-3AA77FE4CD3A}" sibTransId="{2B345700-6FD0-2D41-B79C-1F15A50E8493}"/>
    <dgm:cxn modelId="{D2602C5C-CB4A-6343-92ED-5D59E0E9BD0C}" srcId="{39D684E7-5819-4A46-9307-B498B7BA6577}" destId="{16879AD9-DC74-7E40-B6A3-F972CC1D6357}" srcOrd="4" destOrd="0" parTransId="{7C86B1E3-D45A-A54B-9A02-A503930BE24D}" sibTransId="{98FDEB54-295A-FB48-AA3C-98E496E0ED7B}"/>
    <dgm:cxn modelId="{CC524045-408B-F945-881C-0F7D4658E445}" srcId="{39D684E7-5819-4A46-9307-B498B7BA6577}" destId="{FB14AB37-6DEF-B44D-B0B3-0773530B02E2}" srcOrd="6" destOrd="0" parTransId="{A65C0CA9-9BCE-124B-910E-C55DED8C2906}" sibTransId="{09C657EA-D43E-1347-BB11-4951080D5727}"/>
    <dgm:cxn modelId="{52394069-C46D-2147-9D6A-F256FE81BCC4}" srcId="{39D684E7-5819-4A46-9307-B498B7BA6577}" destId="{7786EBCC-2760-E244-8B6C-116365882A67}" srcOrd="0" destOrd="0" parTransId="{0C6B3FED-2F67-E042-BD55-8ABAD760E64B}" sibTransId="{325A19B0-9DCE-194C-9175-7CF15F3FF9D3}"/>
    <dgm:cxn modelId="{BA366E7A-0956-AB4E-A539-C27B9D6B4112}" type="presOf" srcId="{7786EBCC-2760-E244-8B6C-116365882A67}" destId="{DEFF841C-A8AD-7748-BB50-0B1040615519}" srcOrd="0" destOrd="0" presId="urn:microsoft.com/office/officeart/2005/8/layout/vList3"/>
    <dgm:cxn modelId="{31BCD181-B1DA-6549-9B38-79C18D880BD4}" type="presOf" srcId="{A98F81F1-471B-894C-BE5F-88EBD550ECE5}" destId="{D7A3FA53-AD16-424D-BB20-2DF1E769001C}" srcOrd="0" destOrd="0" presId="urn:microsoft.com/office/officeart/2005/8/layout/vList3"/>
    <dgm:cxn modelId="{F866BE9F-6B5D-794D-9B28-15E520A92B7F}" type="presOf" srcId="{548AB26F-FCD2-264A-B8D5-435FA8ABF4B2}" destId="{C8CE730C-2927-7E4B-8C87-E977E44E3668}" srcOrd="0" destOrd="0" presId="urn:microsoft.com/office/officeart/2005/8/layout/vList3"/>
    <dgm:cxn modelId="{54AC3DA6-2783-5846-B2F1-C7BC629962ED}" type="presOf" srcId="{AFA573F1-1C03-BE48-81AC-617EBCC67E06}" destId="{106DC911-DA8D-964F-B6C6-0BB2D97C2AD1}" srcOrd="0" destOrd="0" presId="urn:microsoft.com/office/officeart/2005/8/layout/vList3"/>
    <dgm:cxn modelId="{3FE7BAB2-64C6-7144-8154-D1FE51ACCDEA}" type="presOf" srcId="{60244094-8BF9-4A43-891D-B6B94E5BCFCB}" destId="{ABB55520-E799-DF4D-9AE7-D20C08F9BC33}" srcOrd="0" destOrd="0" presId="urn:microsoft.com/office/officeart/2005/8/layout/vList3"/>
    <dgm:cxn modelId="{45D6AEBA-15B4-A64B-9965-FEB861D85123}" type="presOf" srcId="{16879AD9-DC74-7E40-B6A3-F972CC1D6357}" destId="{2EC30399-B974-E84C-B276-A9D540EEBE99}" srcOrd="0" destOrd="0" presId="urn:microsoft.com/office/officeart/2005/8/layout/vList3"/>
    <dgm:cxn modelId="{F5E392C8-5FBC-4E49-B71E-4AA6B500F92D}" srcId="{39D684E7-5819-4A46-9307-B498B7BA6577}" destId="{60244094-8BF9-4A43-891D-B6B94E5BCFCB}" srcOrd="5" destOrd="0" parTransId="{5430785E-7B37-6A4E-A930-BE86DB085293}" sibTransId="{EA84E06E-03F2-0445-9281-EC3AE3D91C4D}"/>
    <dgm:cxn modelId="{898094FB-9F08-F042-AFB7-DDD47085F936}" type="presOf" srcId="{39D684E7-5819-4A46-9307-B498B7BA6577}" destId="{24B0C622-22A5-0441-98A2-496278D82FBD}" srcOrd="0" destOrd="0" presId="urn:microsoft.com/office/officeart/2005/8/layout/vList3"/>
    <dgm:cxn modelId="{85826AC7-4213-5947-83E0-2951C2EE674C}" type="presParOf" srcId="{24B0C622-22A5-0441-98A2-496278D82FBD}" destId="{FD77A896-7047-7946-BCC6-4B5054C443CF}" srcOrd="0" destOrd="0" presId="urn:microsoft.com/office/officeart/2005/8/layout/vList3"/>
    <dgm:cxn modelId="{9B3AE692-1766-7740-A08C-8C3CB3C735C1}" type="presParOf" srcId="{FD77A896-7047-7946-BCC6-4B5054C443CF}" destId="{6A6A43E0-619D-4947-8FE5-F0FB6F88EE2D}" srcOrd="0" destOrd="0" presId="urn:microsoft.com/office/officeart/2005/8/layout/vList3"/>
    <dgm:cxn modelId="{8C428CA6-6B89-5D41-B0D5-08C09CC08B7D}" type="presParOf" srcId="{FD77A896-7047-7946-BCC6-4B5054C443CF}" destId="{DEFF841C-A8AD-7748-BB50-0B1040615519}" srcOrd="1" destOrd="0" presId="urn:microsoft.com/office/officeart/2005/8/layout/vList3"/>
    <dgm:cxn modelId="{5B0599AF-B843-3046-8B3F-51FD050A388A}" type="presParOf" srcId="{24B0C622-22A5-0441-98A2-496278D82FBD}" destId="{F09DC2F3-699B-FF4C-9F27-C7287CDB8013}" srcOrd="1" destOrd="0" presId="urn:microsoft.com/office/officeart/2005/8/layout/vList3"/>
    <dgm:cxn modelId="{AF6C9F62-167D-5246-88C7-B1BA4A34CDF3}" type="presParOf" srcId="{24B0C622-22A5-0441-98A2-496278D82FBD}" destId="{6A92E45E-D698-0D42-9592-DB1459916047}" srcOrd="2" destOrd="0" presId="urn:microsoft.com/office/officeart/2005/8/layout/vList3"/>
    <dgm:cxn modelId="{7AB7BD6E-7FC1-AC48-899C-99FDB49AC1B5}" type="presParOf" srcId="{6A92E45E-D698-0D42-9592-DB1459916047}" destId="{D02D194B-1FFA-1348-B454-2F717E38E0F2}" srcOrd="0" destOrd="0" presId="urn:microsoft.com/office/officeart/2005/8/layout/vList3"/>
    <dgm:cxn modelId="{E5048A5E-0589-864A-A3CA-6DD5485BD9C4}" type="presParOf" srcId="{6A92E45E-D698-0D42-9592-DB1459916047}" destId="{106DC911-DA8D-964F-B6C6-0BB2D97C2AD1}" srcOrd="1" destOrd="0" presId="urn:microsoft.com/office/officeart/2005/8/layout/vList3"/>
    <dgm:cxn modelId="{8786D5D8-D721-A54F-AFEB-B0528D4D4E7D}" type="presParOf" srcId="{24B0C622-22A5-0441-98A2-496278D82FBD}" destId="{DF5C7FEF-38FA-394F-9F82-4760799B4829}" srcOrd="3" destOrd="0" presId="urn:microsoft.com/office/officeart/2005/8/layout/vList3"/>
    <dgm:cxn modelId="{64F30F92-08D0-C04A-BD75-2112EAD8F426}" type="presParOf" srcId="{24B0C622-22A5-0441-98A2-496278D82FBD}" destId="{12275526-8BF3-754C-A117-043322935613}" srcOrd="4" destOrd="0" presId="urn:microsoft.com/office/officeart/2005/8/layout/vList3"/>
    <dgm:cxn modelId="{717DDE2D-3884-0849-81B8-8C254C40EFEA}" type="presParOf" srcId="{12275526-8BF3-754C-A117-043322935613}" destId="{974E6629-135B-CB45-B710-F10E01B21A7F}" srcOrd="0" destOrd="0" presId="urn:microsoft.com/office/officeart/2005/8/layout/vList3"/>
    <dgm:cxn modelId="{149757DE-C1D6-AE45-939A-F34B14F3FEFE}" type="presParOf" srcId="{12275526-8BF3-754C-A117-043322935613}" destId="{D7A3FA53-AD16-424D-BB20-2DF1E769001C}" srcOrd="1" destOrd="0" presId="urn:microsoft.com/office/officeart/2005/8/layout/vList3"/>
    <dgm:cxn modelId="{39CA1CBB-B639-4049-9643-5CA05CEA9E5B}" type="presParOf" srcId="{24B0C622-22A5-0441-98A2-496278D82FBD}" destId="{4F2068EC-4698-134F-B7AE-F7B4FCA67DD2}" srcOrd="5" destOrd="0" presId="urn:microsoft.com/office/officeart/2005/8/layout/vList3"/>
    <dgm:cxn modelId="{4B72ABCD-4D8A-CF49-9E29-5D6457A39E34}" type="presParOf" srcId="{24B0C622-22A5-0441-98A2-496278D82FBD}" destId="{7B652000-E264-F349-9795-8B6BDD76BFFF}" srcOrd="6" destOrd="0" presId="urn:microsoft.com/office/officeart/2005/8/layout/vList3"/>
    <dgm:cxn modelId="{A243D8E1-0A97-6E4D-83C3-2DDB0A25883D}" type="presParOf" srcId="{7B652000-E264-F349-9795-8B6BDD76BFFF}" destId="{EC298A6B-77F8-404C-863D-7C222A7C4F1E}" srcOrd="0" destOrd="0" presId="urn:microsoft.com/office/officeart/2005/8/layout/vList3"/>
    <dgm:cxn modelId="{8E5D7AF3-63C9-C649-B140-7AB418FCAF56}" type="presParOf" srcId="{7B652000-E264-F349-9795-8B6BDD76BFFF}" destId="{C8CE730C-2927-7E4B-8C87-E977E44E3668}" srcOrd="1" destOrd="0" presId="urn:microsoft.com/office/officeart/2005/8/layout/vList3"/>
    <dgm:cxn modelId="{E35F04D3-68AD-4542-90C0-8AF21278AC3E}" type="presParOf" srcId="{24B0C622-22A5-0441-98A2-496278D82FBD}" destId="{22021C7F-750B-024D-AF68-49DD6BA1E1DD}" srcOrd="7" destOrd="0" presId="urn:microsoft.com/office/officeart/2005/8/layout/vList3"/>
    <dgm:cxn modelId="{3969A770-A39E-654E-8EEB-7984B9A31F90}" type="presParOf" srcId="{24B0C622-22A5-0441-98A2-496278D82FBD}" destId="{C49AA81F-7BFD-9E44-B31A-FE2DA1114050}" srcOrd="8" destOrd="0" presId="urn:microsoft.com/office/officeart/2005/8/layout/vList3"/>
    <dgm:cxn modelId="{46ACD790-6FB9-1E44-8995-66FA28C3B9FD}" type="presParOf" srcId="{C49AA81F-7BFD-9E44-B31A-FE2DA1114050}" destId="{0E3B57F9-DBB0-9F49-A7EC-76C726D878FF}" srcOrd="0" destOrd="0" presId="urn:microsoft.com/office/officeart/2005/8/layout/vList3"/>
    <dgm:cxn modelId="{D1BFE206-B575-3446-A7FE-0BFA4E73D920}" type="presParOf" srcId="{C49AA81F-7BFD-9E44-B31A-FE2DA1114050}" destId="{2EC30399-B974-E84C-B276-A9D540EEBE99}" srcOrd="1" destOrd="0" presId="urn:microsoft.com/office/officeart/2005/8/layout/vList3"/>
    <dgm:cxn modelId="{8466787E-830E-454B-A8F3-66CD785E2AC3}" type="presParOf" srcId="{24B0C622-22A5-0441-98A2-496278D82FBD}" destId="{8BE99D4A-FCB2-484E-B723-91F467C900DB}" srcOrd="9" destOrd="0" presId="urn:microsoft.com/office/officeart/2005/8/layout/vList3"/>
    <dgm:cxn modelId="{F38D3212-ED72-6249-ACCB-19F926167A7D}" type="presParOf" srcId="{24B0C622-22A5-0441-98A2-496278D82FBD}" destId="{1CB751AF-4BD2-174A-BEE8-4402F2D67BEB}" srcOrd="10" destOrd="0" presId="urn:microsoft.com/office/officeart/2005/8/layout/vList3"/>
    <dgm:cxn modelId="{007B13CB-65CC-984B-BD20-A2DBFA10B82E}" type="presParOf" srcId="{1CB751AF-4BD2-174A-BEE8-4402F2D67BEB}" destId="{CFD8BE54-55CA-954C-B4C8-C147CED570A2}" srcOrd="0" destOrd="0" presId="urn:microsoft.com/office/officeart/2005/8/layout/vList3"/>
    <dgm:cxn modelId="{2F4C3A79-D881-D048-813F-A8848924D1B7}" type="presParOf" srcId="{1CB751AF-4BD2-174A-BEE8-4402F2D67BEB}" destId="{ABB55520-E799-DF4D-9AE7-D20C08F9BC33}" srcOrd="1" destOrd="0" presId="urn:microsoft.com/office/officeart/2005/8/layout/vList3"/>
    <dgm:cxn modelId="{A234F7FB-4D11-454C-9576-D61036EA4B1B}" type="presParOf" srcId="{24B0C622-22A5-0441-98A2-496278D82FBD}" destId="{C00DECF0-BD25-0147-BBDB-A45D2077798C}" srcOrd="11" destOrd="0" presId="urn:microsoft.com/office/officeart/2005/8/layout/vList3"/>
    <dgm:cxn modelId="{69EE8039-1753-A247-8A73-BE1C848F22BD}" type="presParOf" srcId="{24B0C622-22A5-0441-98A2-496278D82FBD}" destId="{56BCFFE4-B31B-AD45-A37E-8DB1C759247A}" srcOrd="12" destOrd="0" presId="urn:microsoft.com/office/officeart/2005/8/layout/vList3"/>
    <dgm:cxn modelId="{EDF2E217-6E21-5C4F-BD07-66183289B774}" type="presParOf" srcId="{56BCFFE4-B31B-AD45-A37E-8DB1C759247A}" destId="{88853949-DE1D-8345-8257-3007ACD6A2B8}" srcOrd="0" destOrd="0" presId="urn:microsoft.com/office/officeart/2005/8/layout/vList3"/>
    <dgm:cxn modelId="{31C256FE-F218-2F4D-84C9-098C93103458}" type="presParOf" srcId="{56BCFFE4-B31B-AD45-A37E-8DB1C759247A}" destId="{F6929C06-0780-8F4A-A4BA-1B8027D0809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CAD493-61AB-0246-B862-111FAD0C001B}" type="doc">
      <dgm:prSet loTypeId="urn:microsoft.com/office/officeart/2005/8/layout/vList3" loCatId="list" qsTypeId="urn:microsoft.com/office/officeart/2005/8/quickstyle/simple4#3" qsCatId="simple" csTypeId="urn:microsoft.com/office/officeart/2005/8/colors/accent1_2#2" csCatId="accent1" phldr="1"/>
      <dgm:spPr/>
    </dgm:pt>
    <dgm:pt modelId="{209587F7-B9C0-0F47-ACA1-25DDCB0DAC94}">
      <dgm:prSet phldrT="[Text]"/>
      <dgm:spPr>
        <a:solidFill>
          <a:schemeClr val="tx2">
            <a:lumMod val="75000"/>
          </a:schemeClr>
        </a:solidFill>
      </dgm:spPr>
      <dgm:t>
        <a:bodyPr/>
        <a:lstStyle/>
        <a:p>
          <a:r>
            <a:rPr lang="en-US" dirty="0"/>
            <a:t>lack of nutrition</a:t>
          </a:r>
        </a:p>
      </dgm:t>
    </dgm:pt>
    <dgm:pt modelId="{FC732D6E-D6BC-D541-85F2-C2E43689052A}" type="parTrans" cxnId="{5F1EBCD4-697B-C649-A3A2-D2D2970FC6AE}">
      <dgm:prSet/>
      <dgm:spPr/>
      <dgm:t>
        <a:bodyPr/>
        <a:lstStyle/>
        <a:p>
          <a:endParaRPr lang="en-US"/>
        </a:p>
      </dgm:t>
    </dgm:pt>
    <dgm:pt modelId="{79FDCBFA-F540-784D-89CE-F08942A1E5FF}" type="sibTrans" cxnId="{5F1EBCD4-697B-C649-A3A2-D2D2970FC6AE}">
      <dgm:prSet/>
      <dgm:spPr/>
      <dgm:t>
        <a:bodyPr/>
        <a:lstStyle/>
        <a:p>
          <a:endParaRPr lang="en-US"/>
        </a:p>
      </dgm:t>
    </dgm:pt>
    <dgm:pt modelId="{DC7DE735-D4F6-954A-9323-0B52722E8F99}">
      <dgm:prSet phldrT="[Text]"/>
      <dgm:spPr>
        <a:solidFill>
          <a:schemeClr val="bg2">
            <a:lumMod val="50000"/>
          </a:schemeClr>
        </a:solidFill>
      </dgm:spPr>
      <dgm:t>
        <a:bodyPr/>
        <a:lstStyle/>
        <a:p>
          <a:r>
            <a:rPr lang="en-US" dirty="0"/>
            <a:t>environmental issues</a:t>
          </a:r>
        </a:p>
      </dgm:t>
    </dgm:pt>
    <dgm:pt modelId="{4B17A153-80E5-6E48-A826-2D4C7421469D}" type="parTrans" cxnId="{ED60AD0E-2BBC-A44C-8CFF-EA0F422DA1CF}">
      <dgm:prSet/>
      <dgm:spPr/>
      <dgm:t>
        <a:bodyPr/>
        <a:lstStyle/>
        <a:p>
          <a:endParaRPr lang="en-US"/>
        </a:p>
      </dgm:t>
    </dgm:pt>
    <dgm:pt modelId="{769C83AA-CF00-5D45-8681-05F80AC13C7B}" type="sibTrans" cxnId="{ED60AD0E-2BBC-A44C-8CFF-EA0F422DA1CF}">
      <dgm:prSet/>
      <dgm:spPr/>
      <dgm:t>
        <a:bodyPr/>
        <a:lstStyle/>
        <a:p>
          <a:endParaRPr lang="en-US"/>
        </a:p>
      </dgm:t>
    </dgm:pt>
    <dgm:pt modelId="{2C2DA3D4-3532-D540-9705-95E1FC53D826}">
      <dgm:prSet phldrT="[Text]"/>
      <dgm:spPr>
        <a:solidFill>
          <a:schemeClr val="accent1">
            <a:lumMod val="75000"/>
          </a:schemeClr>
        </a:solidFill>
      </dgm:spPr>
      <dgm:t>
        <a:bodyPr/>
        <a:lstStyle/>
        <a:p>
          <a:r>
            <a:rPr lang="en-US" dirty="0"/>
            <a:t>health care</a:t>
          </a:r>
        </a:p>
      </dgm:t>
    </dgm:pt>
    <dgm:pt modelId="{AF636F39-6539-724A-8772-E9FD126C3313}" type="parTrans" cxnId="{6F84079A-EE57-9D47-848D-612E8A926A38}">
      <dgm:prSet/>
      <dgm:spPr/>
      <dgm:t>
        <a:bodyPr/>
        <a:lstStyle/>
        <a:p>
          <a:endParaRPr lang="en-US"/>
        </a:p>
      </dgm:t>
    </dgm:pt>
    <dgm:pt modelId="{B4EF0FC7-FA26-B44C-AE27-5B05AD45D5A9}" type="sibTrans" cxnId="{6F84079A-EE57-9D47-848D-612E8A926A38}">
      <dgm:prSet/>
      <dgm:spPr/>
      <dgm:t>
        <a:bodyPr/>
        <a:lstStyle/>
        <a:p>
          <a:endParaRPr lang="en-US"/>
        </a:p>
      </dgm:t>
    </dgm:pt>
    <dgm:pt modelId="{FE9FAE2E-8EAD-4945-A8A4-6A87BDBDD7C6}">
      <dgm:prSet/>
      <dgm:spPr/>
      <dgm:t>
        <a:bodyPr/>
        <a:lstStyle/>
        <a:p>
          <a:r>
            <a:rPr lang="en-US" dirty="0"/>
            <a:t>health and safety</a:t>
          </a:r>
        </a:p>
      </dgm:t>
    </dgm:pt>
    <dgm:pt modelId="{A5652BFB-4239-4666-80C2-2FC565625BB8}" type="parTrans" cxnId="{52A6BC47-9C47-47C6-ABEE-F77A7F49C4C4}">
      <dgm:prSet/>
      <dgm:spPr/>
      <dgm:t>
        <a:bodyPr/>
        <a:lstStyle/>
        <a:p>
          <a:endParaRPr lang="en-US"/>
        </a:p>
      </dgm:t>
    </dgm:pt>
    <dgm:pt modelId="{2F0966A9-621B-4AF0-90BE-7D25B0477B9D}" type="sibTrans" cxnId="{52A6BC47-9C47-47C6-ABEE-F77A7F49C4C4}">
      <dgm:prSet/>
      <dgm:spPr/>
      <dgm:t>
        <a:bodyPr/>
        <a:lstStyle/>
        <a:p>
          <a:endParaRPr lang="en-US"/>
        </a:p>
      </dgm:t>
    </dgm:pt>
    <dgm:pt modelId="{72EA7A4A-E310-9C41-8DAD-0A1532B9FE97}" type="pres">
      <dgm:prSet presAssocID="{51CAD493-61AB-0246-B862-111FAD0C001B}" presName="linearFlow" presStyleCnt="0">
        <dgm:presLayoutVars>
          <dgm:dir/>
          <dgm:resizeHandles val="exact"/>
        </dgm:presLayoutVars>
      </dgm:prSet>
      <dgm:spPr/>
    </dgm:pt>
    <dgm:pt modelId="{FA7E30D8-0A51-594B-97F3-69854D490C59}" type="pres">
      <dgm:prSet presAssocID="{209587F7-B9C0-0F47-ACA1-25DDCB0DAC94}" presName="composite" presStyleCnt="0"/>
      <dgm:spPr/>
    </dgm:pt>
    <dgm:pt modelId="{EB96FB4F-1BE1-CE4C-8D19-3434E780A752}" type="pres">
      <dgm:prSet presAssocID="{209587F7-B9C0-0F47-ACA1-25DDCB0DAC94}"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131000" r="-131000"/>
          </a:stretch>
        </a:blipFill>
      </dgm:spPr>
    </dgm:pt>
    <dgm:pt modelId="{25291FCB-23ED-7844-A54E-48097E3D3EA3}" type="pres">
      <dgm:prSet presAssocID="{209587F7-B9C0-0F47-ACA1-25DDCB0DAC94}" presName="txShp" presStyleLbl="node1" presStyleIdx="0" presStyleCnt="4">
        <dgm:presLayoutVars>
          <dgm:bulletEnabled val="1"/>
        </dgm:presLayoutVars>
      </dgm:prSet>
      <dgm:spPr/>
    </dgm:pt>
    <dgm:pt modelId="{CB540FDA-E0FD-9B4F-BFCE-7A0F0CFAC3B0}" type="pres">
      <dgm:prSet presAssocID="{79FDCBFA-F540-784D-89CE-F08942A1E5FF}" presName="spacing" presStyleCnt="0"/>
      <dgm:spPr/>
    </dgm:pt>
    <dgm:pt modelId="{076912DD-2E7B-460A-BEEE-CC52F315A085}" type="pres">
      <dgm:prSet presAssocID="{FE9FAE2E-8EAD-4945-A8A4-6A87BDBDD7C6}" presName="composite" presStyleCnt="0"/>
      <dgm:spPr/>
    </dgm:pt>
    <dgm:pt modelId="{E6BD898E-4487-454C-891F-D1BBB69DA892}" type="pres">
      <dgm:prSet presAssocID="{FE9FAE2E-8EAD-4945-A8A4-6A87BDBDD7C6}" presName="imgShp" presStyleLbl="fgImgPlace1" presStyleIdx="1" presStyleCnt="4"/>
      <dgm:spPr>
        <a:blipFill rotWithShape="1">
          <a:blip xmlns:r="http://schemas.openxmlformats.org/officeDocument/2006/relationships" r:embed="rId2"/>
          <a:stretch>
            <a:fillRect/>
          </a:stretch>
        </a:blipFill>
      </dgm:spPr>
    </dgm:pt>
    <dgm:pt modelId="{1238C136-B199-4C15-9EE8-74BEF516A357}" type="pres">
      <dgm:prSet presAssocID="{FE9FAE2E-8EAD-4945-A8A4-6A87BDBDD7C6}" presName="txShp" presStyleLbl="node1" presStyleIdx="1" presStyleCnt="4" custScaleX="103028">
        <dgm:presLayoutVars>
          <dgm:bulletEnabled val="1"/>
        </dgm:presLayoutVars>
      </dgm:prSet>
      <dgm:spPr/>
    </dgm:pt>
    <dgm:pt modelId="{FBC91B3D-7A25-46F3-98A0-D7852D28C235}" type="pres">
      <dgm:prSet presAssocID="{2F0966A9-621B-4AF0-90BE-7D25B0477B9D}" presName="spacing" presStyleCnt="0"/>
      <dgm:spPr/>
    </dgm:pt>
    <dgm:pt modelId="{B784E513-707D-D444-BA3C-4238EEB48B3B}" type="pres">
      <dgm:prSet presAssocID="{DC7DE735-D4F6-954A-9323-0B52722E8F99}" presName="composite" presStyleCnt="0"/>
      <dgm:spPr/>
    </dgm:pt>
    <dgm:pt modelId="{88B0C190-0522-AD49-816A-98D307105CC0}" type="pres">
      <dgm:prSet presAssocID="{DC7DE735-D4F6-954A-9323-0B52722E8F99}" presName="imgShp" presStyleLbl="fgImgPlace1" presStyleIdx="2" presStyleCnt="4"/>
      <dgm:spPr>
        <a:blipFill rotWithShape="1">
          <a:blip xmlns:r="http://schemas.openxmlformats.org/officeDocument/2006/relationships" r:embed="rId2"/>
          <a:stretch>
            <a:fillRect/>
          </a:stretch>
        </a:blipFill>
      </dgm:spPr>
    </dgm:pt>
    <dgm:pt modelId="{D2777DCB-6916-4047-87DF-5A952720598D}" type="pres">
      <dgm:prSet presAssocID="{DC7DE735-D4F6-954A-9323-0B52722E8F99}" presName="txShp" presStyleLbl="node1" presStyleIdx="2" presStyleCnt="4">
        <dgm:presLayoutVars>
          <dgm:bulletEnabled val="1"/>
        </dgm:presLayoutVars>
      </dgm:prSet>
      <dgm:spPr/>
    </dgm:pt>
    <dgm:pt modelId="{FC9B7D43-3A0C-2C4C-BA05-1E12A9A79376}" type="pres">
      <dgm:prSet presAssocID="{769C83AA-CF00-5D45-8681-05F80AC13C7B}" presName="spacing" presStyleCnt="0"/>
      <dgm:spPr/>
    </dgm:pt>
    <dgm:pt modelId="{EE9E47C6-58E0-234D-8D0F-FCD7ABC5B3D1}" type="pres">
      <dgm:prSet presAssocID="{2C2DA3D4-3532-D540-9705-95E1FC53D826}" presName="composite" presStyleCnt="0"/>
      <dgm:spPr/>
    </dgm:pt>
    <dgm:pt modelId="{E0FA25C6-90D9-6C4A-AAED-470F17972E23}" type="pres">
      <dgm:prSet presAssocID="{2C2DA3D4-3532-D540-9705-95E1FC53D826}" presName="imgShp" presStyleLbl="fgImgPlace1" presStyleIdx="3" presStyleCnt="4"/>
      <dgm:spPr>
        <a:blipFill rotWithShape="1">
          <a:blip xmlns:r="http://schemas.openxmlformats.org/officeDocument/2006/relationships" r:embed="rId2"/>
          <a:stretch>
            <a:fillRect/>
          </a:stretch>
        </a:blipFill>
      </dgm:spPr>
    </dgm:pt>
    <dgm:pt modelId="{FD42B68C-21BB-3D4D-9BC1-C1D89823347C}" type="pres">
      <dgm:prSet presAssocID="{2C2DA3D4-3532-D540-9705-95E1FC53D826}" presName="txShp" presStyleLbl="node1" presStyleIdx="3" presStyleCnt="4">
        <dgm:presLayoutVars>
          <dgm:bulletEnabled val="1"/>
        </dgm:presLayoutVars>
      </dgm:prSet>
      <dgm:spPr/>
    </dgm:pt>
  </dgm:ptLst>
  <dgm:cxnLst>
    <dgm:cxn modelId="{ED60AD0E-2BBC-A44C-8CFF-EA0F422DA1CF}" srcId="{51CAD493-61AB-0246-B862-111FAD0C001B}" destId="{DC7DE735-D4F6-954A-9323-0B52722E8F99}" srcOrd="2" destOrd="0" parTransId="{4B17A153-80E5-6E48-A826-2D4C7421469D}" sibTransId="{769C83AA-CF00-5D45-8681-05F80AC13C7B}"/>
    <dgm:cxn modelId="{3F4F892D-38E7-7340-85B5-24C14E3B047C}" type="presOf" srcId="{209587F7-B9C0-0F47-ACA1-25DDCB0DAC94}" destId="{25291FCB-23ED-7844-A54E-48097E3D3EA3}" srcOrd="0" destOrd="0" presId="urn:microsoft.com/office/officeart/2005/8/layout/vList3"/>
    <dgm:cxn modelId="{52A6BC47-9C47-47C6-ABEE-F77A7F49C4C4}" srcId="{51CAD493-61AB-0246-B862-111FAD0C001B}" destId="{FE9FAE2E-8EAD-4945-A8A4-6A87BDBDD7C6}" srcOrd="1" destOrd="0" parTransId="{A5652BFB-4239-4666-80C2-2FC565625BB8}" sibTransId="{2F0966A9-621B-4AF0-90BE-7D25B0477B9D}"/>
    <dgm:cxn modelId="{07892C91-24D4-8644-A768-013B88F58923}" type="presOf" srcId="{51CAD493-61AB-0246-B862-111FAD0C001B}" destId="{72EA7A4A-E310-9C41-8DAD-0A1532B9FE97}" srcOrd="0" destOrd="0" presId="urn:microsoft.com/office/officeart/2005/8/layout/vList3"/>
    <dgm:cxn modelId="{6F84079A-EE57-9D47-848D-612E8A926A38}" srcId="{51CAD493-61AB-0246-B862-111FAD0C001B}" destId="{2C2DA3D4-3532-D540-9705-95E1FC53D826}" srcOrd="3" destOrd="0" parTransId="{AF636F39-6539-724A-8772-E9FD126C3313}" sibTransId="{B4EF0FC7-FA26-B44C-AE27-5B05AD45D5A9}"/>
    <dgm:cxn modelId="{FB4502B0-539D-44A0-99C2-6C6564178E44}" type="presOf" srcId="{FE9FAE2E-8EAD-4945-A8A4-6A87BDBDD7C6}" destId="{1238C136-B199-4C15-9EE8-74BEF516A357}" srcOrd="0" destOrd="0" presId="urn:microsoft.com/office/officeart/2005/8/layout/vList3"/>
    <dgm:cxn modelId="{76DABBB8-4CA8-BA44-AE96-E6E49E7E0E86}" type="presOf" srcId="{DC7DE735-D4F6-954A-9323-0B52722E8F99}" destId="{D2777DCB-6916-4047-87DF-5A952720598D}" srcOrd="0" destOrd="0" presId="urn:microsoft.com/office/officeart/2005/8/layout/vList3"/>
    <dgm:cxn modelId="{5F1EBCD4-697B-C649-A3A2-D2D2970FC6AE}" srcId="{51CAD493-61AB-0246-B862-111FAD0C001B}" destId="{209587F7-B9C0-0F47-ACA1-25DDCB0DAC94}" srcOrd="0" destOrd="0" parTransId="{FC732D6E-D6BC-D541-85F2-C2E43689052A}" sibTransId="{79FDCBFA-F540-784D-89CE-F08942A1E5FF}"/>
    <dgm:cxn modelId="{A3FAD9EB-1285-D245-8D9C-BF4D49739FFC}" type="presOf" srcId="{2C2DA3D4-3532-D540-9705-95E1FC53D826}" destId="{FD42B68C-21BB-3D4D-9BC1-C1D89823347C}" srcOrd="0" destOrd="0" presId="urn:microsoft.com/office/officeart/2005/8/layout/vList3"/>
    <dgm:cxn modelId="{C223FB52-9608-0345-A3D6-71EE65CCEE3D}" type="presParOf" srcId="{72EA7A4A-E310-9C41-8DAD-0A1532B9FE97}" destId="{FA7E30D8-0A51-594B-97F3-69854D490C59}" srcOrd="0" destOrd="0" presId="urn:microsoft.com/office/officeart/2005/8/layout/vList3"/>
    <dgm:cxn modelId="{5FAF00E1-6481-244B-A53D-13329ADED41F}" type="presParOf" srcId="{FA7E30D8-0A51-594B-97F3-69854D490C59}" destId="{EB96FB4F-1BE1-CE4C-8D19-3434E780A752}" srcOrd="0" destOrd="0" presId="urn:microsoft.com/office/officeart/2005/8/layout/vList3"/>
    <dgm:cxn modelId="{91C01520-5952-6149-8EFC-B20D973968C8}" type="presParOf" srcId="{FA7E30D8-0A51-594B-97F3-69854D490C59}" destId="{25291FCB-23ED-7844-A54E-48097E3D3EA3}" srcOrd="1" destOrd="0" presId="urn:microsoft.com/office/officeart/2005/8/layout/vList3"/>
    <dgm:cxn modelId="{54611D10-6187-4541-9C8D-B0199E07DF6E}" type="presParOf" srcId="{72EA7A4A-E310-9C41-8DAD-0A1532B9FE97}" destId="{CB540FDA-E0FD-9B4F-BFCE-7A0F0CFAC3B0}" srcOrd="1" destOrd="0" presId="urn:microsoft.com/office/officeart/2005/8/layout/vList3"/>
    <dgm:cxn modelId="{247AA120-3024-43C6-BC88-77ED8E56058D}" type="presParOf" srcId="{72EA7A4A-E310-9C41-8DAD-0A1532B9FE97}" destId="{076912DD-2E7B-460A-BEEE-CC52F315A085}" srcOrd="2" destOrd="0" presId="urn:microsoft.com/office/officeart/2005/8/layout/vList3"/>
    <dgm:cxn modelId="{D45E6CA5-196E-4B33-8F09-7BABE39A896A}" type="presParOf" srcId="{076912DD-2E7B-460A-BEEE-CC52F315A085}" destId="{E6BD898E-4487-454C-891F-D1BBB69DA892}" srcOrd="0" destOrd="0" presId="urn:microsoft.com/office/officeart/2005/8/layout/vList3"/>
    <dgm:cxn modelId="{F3FD1BDE-818E-4CC5-B9D5-3205D94CA5D0}" type="presParOf" srcId="{076912DD-2E7B-460A-BEEE-CC52F315A085}" destId="{1238C136-B199-4C15-9EE8-74BEF516A357}" srcOrd="1" destOrd="0" presId="urn:microsoft.com/office/officeart/2005/8/layout/vList3"/>
    <dgm:cxn modelId="{AAD3C6D4-C5F3-4FBE-88D2-13E709BC3BE6}" type="presParOf" srcId="{72EA7A4A-E310-9C41-8DAD-0A1532B9FE97}" destId="{FBC91B3D-7A25-46F3-98A0-D7852D28C235}" srcOrd="3" destOrd="0" presId="urn:microsoft.com/office/officeart/2005/8/layout/vList3"/>
    <dgm:cxn modelId="{62A8423B-4058-D140-94D0-EB238A2A59B4}" type="presParOf" srcId="{72EA7A4A-E310-9C41-8DAD-0A1532B9FE97}" destId="{B784E513-707D-D444-BA3C-4238EEB48B3B}" srcOrd="4" destOrd="0" presId="urn:microsoft.com/office/officeart/2005/8/layout/vList3"/>
    <dgm:cxn modelId="{FBF04462-0F3A-FC4C-9B67-B81E37ECA040}" type="presParOf" srcId="{B784E513-707D-D444-BA3C-4238EEB48B3B}" destId="{88B0C190-0522-AD49-816A-98D307105CC0}" srcOrd="0" destOrd="0" presId="urn:microsoft.com/office/officeart/2005/8/layout/vList3"/>
    <dgm:cxn modelId="{26162A68-DADD-CD43-B2F0-8D3DF09EA9CC}" type="presParOf" srcId="{B784E513-707D-D444-BA3C-4238EEB48B3B}" destId="{D2777DCB-6916-4047-87DF-5A952720598D}" srcOrd="1" destOrd="0" presId="urn:microsoft.com/office/officeart/2005/8/layout/vList3"/>
    <dgm:cxn modelId="{9A1DF5AE-3537-7542-8EB5-3082F94B6E8C}" type="presParOf" srcId="{72EA7A4A-E310-9C41-8DAD-0A1532B9FE97}" destId="{FC9B7D43-3A0C-2C4C-BA05-1E12A9A79376}" srcOrd="5" destOrd="0" presId="urn:microsoft.com/office/officeart/2005/8/layout/vList3"/>
    <dgm:cxn modelId="{B671CA60-827F-6F49-81F9-275DFDAA9F7D}" type="presParOf" srcId="{72EA7A4A-E310-9C41-8DAD-0A1532B9FE97}" destId="{EE9E47C6-58E0-234D-8D0F-FCD7ABC5B3D1}" srcOrd="6" destOrd="0" presId="urn:microsoft.com/office/officeart/2005/8/layout/vList3"/>
    <dgm:cxn modelId="{0BC0652E-23E1-6948-8126-A596C8B02020}" type="presParOf" srcId="{EE9E47C6-58E0-234D-8D0F-FCD7ABC5B3D1}" destId="{E0FA25C6-90D9-6C4A-AAED-470F17972E23}" srcOrd="0" destOrd="0" presId="urn:microsoft.com/office/officeart/2005/8/layout/vList3"/>
    <dgm:cxn modelId="{1D6E7FCE-FAE2-E848-BDFB-4CF194B10CA6}" type="presParOf" srcId="{EE9E47C6-58E0-234D-8D0F-FCD7ABC5B3D1}" destId="{FD42B68C-21BB-3D4D-9BC1-C1D89823347C}"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460265-E78B-406A-9013-A75267FD911F}" type="doc">
      <dgm:prSet loTypeId="urn:microsoft.com/office/officeart/2005/8/layout/cycle8" loCatId="cycle" qsTypeId="urn:microsoft.com/office/officeart/2005/8/quickstyle/simple5#1" qsCatId="simple" csTypeId="urn:microsoft.com/office/officeart/2005/8/colors/colorful1#2" csCatId="colorful" phldr="1"/>
      <dgm:spPr/>
    </dgm:pt>
    <dgm:pt modelId="{CC34229C-6D90-486D-8814-034CDAB31D91}">
      <dgm:prSet phldrT="[Text]"/>
      <dgm:spPr/>
      <dgm:t>
        <a:bodyPr/>
        <a:lstStyle/>
        <a:p>
          <a:r>
            <a:rPr lang="en-US" dirty="0"/>
            <a:t>teaching styles</a:t>
          </a:r>
        </a:p>
      </dgm:t>
    </dgm:pt>
    <dgm:pt modelId="{1F4BBC6F-95F4-4D36-A3A5-E1E77F503677}" type="parTrans" cxnId="{3E1BE47D-728D-4E72-B401-ACA146541CB6}">
      <dgm:prSet/>
      <dgm:spPr/>
      <dgm:t>
        <a:bodyPr/>
        <a:lstStyle/>
        <a:p>
          <a:endParaRPr lang="en-US"/>
        </a:p>
      </dgm:t>
    </dgm:pt>
    <dgm:pt modelId="{BF52AE04-F6DE-4472-8D37-1904082DB809}" type="sibTrans" cxnId="{3E1BE47D-728D-4E72-B401-ACA146541CB6}">
      <dgm:prSet/>
      <dgm:spPr/>
      <dgm:t>
        <a:bodyPr/>
        <a:lstStyle/>
        <a:p>
          <a:endParaRPr lang="en-US"/>
        </a:p>
      </dgm:t>
    </dgm:pt>
    <dgm:pt modelId="{F630A23F-52B0-4CA3-8346-258E8DBB76A1}">
      <dgm:prSet phldrT="[Text]"/>
      <dgm:spPr/>
      <dgm:t>
        <a:bodyPr/>
        <a:lstStyle/>
        <a:p>
          <a:r>
            <a:rPr lang="en-US" dirty="0"/>
            <a:t>curriculum access</a:t>
          </a:r>
        </a:p>
      </dgm:t>
    </dgm:pt>
    <dgm:pt modelId="{85B71985-16B4-447C-8285-D077DDC87127}" type="parTrans" cxnId="{E74FDF01-AC7B-4374-8211-AE2F084BA082}">
      <dgm:prSet/>
      <dgm:spPr/>
      <dgm:t>
        <a:bodyPr/>
        <a:lstStyle/>
        <a:p>
          <a:endParaRPr lang="en-US"/>
        </a:p>
      </dgm:t>
    </dgm:pt>
    <dgm:pt modelId="{9E8FC310-E960-4A5A-A673-A1092AF73FB1}" type="sibTrans" cxnId="{E74FDF01-AC7B-4374-8211-AE2F084BA082}">
      <dgm:prSet/>
      <dgm:spPr/>
      <dgm:t>
        <a:bodyPr/>
        <a:lstStyle/>
        <a:p>
          <a:endParaRPr lang="en-US"/>
        </a:p>
      </dgm:t>
    </dgm:pt>
    <dgm:pt modelId="{E5B834A8-CBDA-4FC6-B963-4FD46AEA1274}">
      <dgm:prSet phldrT="[Text]"/>
      <dgm:spPr/>
      <dgm:t>
        <a:bodyPr/>
        <a:lstStyle/>
        <a:p>
          <a:r>
            <a:rPr lang="en-US" dirty="0"/>
            <a:t>learning</a:t>
          </a:r>
        </a:p>
        <a:p>
          <a:r>
            <a:rPr lang="en-US" dirty="0"/>
            <a:t>objectives</a:t>
          </a:r>
        </a:p>
      </dgm:t>
    </dgm:pt>
    <dgm:pt modelId="{D0A59155-CE07-46DD-A9FD-571F5C359C15}" type="parTrans" cxnId="{F5B3D02B-17C3-4D0D-AA80-30EE58A53C79}">
      <dgm:prSet/>
      <dgm:spPr/>
      <dgm:t>
        <a:bodyPr/>
        <a:lstStyle/>
        <a:p>
          <a:endParaRPr lang="en-US"/>
        </a:p>
      </dgm:t>
    </dgm:pt>
    <dgm:pt modelId="{7D7D7A60-4B8B-4FD1-B8BE-44A4A6A06431}" type="sibTrans" cxnId="{F5B3D02B-17C3-4D0D-AA80-30EE58A53C79}">
      <dgm:prSet/>
      <dgm:spPr/>
      <dgm:t>
        <a:bodyPr/>
        <a:lstStyle/>
        <a:p>
          <a:endParaRPr lang="en-US"/>
        </a:p>
      </dgm:t>
    </dgm:pt>
    <dgm:pt modelId="{D0AC96B7-E352-4236-96A2-AEACA401D152}">
      <dgm:prSet phldrT="[Text]"/>
      <dgm:spPr/>
      <dgm:t>
        <a:bodyPr/>
        <a:lstStyle/>
        <a:p>
          <a:r>
            <a:rPr lang="en-US" dirty="0"/>
            <a:t>build resilience</a:t>
          </a:r>
        </a:p>
      </dgm:t>
    </dgm:pt>
    <dgm:pt modelId="{070B2911-2751-4E40-A196-70F237B310E4}" type="parTrans" cxnId="{6CF46688-79F9-49AE-8A94-2F4A88613D71}">
      <dgm:prSet/>
      <dgm:spPr/>
      <dgm:t>
        <a:bodyPr/>
        <a:lstStyle/>
        <a:p>
          <a:endParaRPr lang="en-US"/>
        </a:p>
      </dgm:t>
    </dgm:pt>
    <dgm:pt modelId="{E6CBF584-AB6A-403A-B2AE-6D59E9F1A427}" type="sibTrans" cxnId="{6CF46688-79F9-49AE-8A94-2F4A88613D71}">
      <dgm:prSet/>
      <dgm:spPr/>
      <dgm:t>
        <a:bodyPr/>
        <a:lstStyle/>
        <a:p>
          <a:endParaRPr lang="en-US"/>
        </a:p>
      </dgm:t>
    </dgm:pt>
    <dgm:pt modelId="{D646BCE2-6F38-4893-BEBB-7EFA48D52C94}">
      <dgm:prSet phldrT="[Text]"/>
      <dgm:spPr/>
      <dgm:t>
        <a:bodyPr/>
        <a:lstStyle/>
        <a:p>
          <a:r>
            <a:rPr lang="en-US" dirty="0"/>
            <a:t>well-being</a:t>
          </a:r>
        </a:p>
      </dgm:t>
    </dgm:pt>
    <dgm:pt modelId="{4F13BF3B-0D64-478F-BFCF-C44A6AD73832}" type="parTrans" cxnId="{DF25E10D-6279-4F8A-9E7E-FEA3347532CC}">
      <dgm:prSet/>
      <dgm:spPr/>
      <dgm:t>
        <a:bodyPr/>
        <a:lstStyle/>
        <a:p>
          <a:endParaRPr lang="en-US"/>
        </a:p>
      </dgm:t>
    </dgm:pt>
    <dgm:pt modelId="{06CE2284-2F36-4A74-9C23-063B397762E2}" type="sibTrans" cxnId="{DF25E10D-6279-4F8A-9E7E-FEA3347532CC}">
      <dgm:prSet/>
      <dgm:spPr/>
      <dgm:t>
        <a:bodyPr/>
        <a:lstStyle/>
        <a:p>
          <a:endParaRPr lang="en-US"/>
        </a:p>
      </dgm:t>
    </dgm:pt>
    <dgm:pt modelId="{26CE07E1-56D7-4365-9A9B-BCB9856DFEF3}" type="pres">
      <dgm:prSet presAssocID="{14460265-E78B-406A-9013-A75267FD911F}" presName="compositeShape" presStyleCnt="0">
        <dgm:presLayoutVars>
          <dgm:chMax val="7"/>
          <dgm:dir/>
          <dgm:resizeHandles val="exact"/>
        </dgm:presLayoutVars>
      </dgm:prSet>
      <dgm:spPr/>
    </dgm:pt>
    <dgm:pt modelId="{B23211A8-0F02-490D-9F34-2F7C3D66805D}" type="pres">
      <dgm:prSet presAssocID="{14460265-E78B-406A-9013-A75267FD911F}" presName="wedge1" presStyleLbl="node1" presStyleIdx="0" presStyleCnt="5"/>
      <dgm:spPr/>
    </dgm:pt>
    <dgm:pt modelId="{0B28FF43-2161-4F05-B705-AFAA05B6DDFE}" type="pres">
      <dgm:prSet presAssocID="{14460265-E78B-406A-9013-A75267FD911F}" presName="dummy1a" presStyleCnt="0"/>
      <dgm:spPr/>
    </dgm:pt>
    <dgm:pt modelId="{2069BCF8-4C8F-4BFF-9E3B-2921013A968E}" type="pres">
      <dgm:prSet presAssocID="{14460265-E78B-406A-9013-A75267FD911F}" presName="dummy1b" presStyleCnt="0"/>
      <dgm:spPr/>
    </dgm:pt>
    <dgm:pt modelId="{D1960C8B-1CC3-43E3-8673-780312527F88}" type="pres">
      <dgm:prSet presAssocID="{14460265-E78B-406A-9013-A75267FD911F}" presName="wedge1Tx" presStyleLbl="node1" presStyleIdx="0" presStyleCnt="5">
        <dgm:presLayoutVars>
          <dgm:chMax val="0"/>
          <dgm:chPref val="0"/>
          <dgm:bulletEnabled val="1"/>
        </dgm:presLayoutVars>
      </dgm:prSet>
      <dgm:spPr/>
    </dgm:pt>
    <dgm:pt modelId="{F91CEFE8-CD1E-464B-AE9D-B4B5F1C3CA5A}" type="pres">
      <dgm:prSet presAssocID="{14460265-E78B-406A-9013-A75267FD911F}" presName="wedge2" presStyleLbl="node1" presStyleIdx="1" presStyleCnt="5"/>
      <dgm:spPr/>
    </dgm:pt>
    <dgm:pt modelId="{CD95FD78-14F9-45E8-AD80-6BACA1EE0281}" type="pres">
      <dgm:prSet presAssocID="{14460265-E78B-406A-9013-A75267FD911F}" presName="dummy2a" presStyleCnt="0"/>
      <dgm:spPr/>
    </dgm:pt>
    <dgm:pt modelId="{A8B17063-A571-4F6C-92DA-9A2869DDB145}" type="pres">
      <dgm:prSet presAssocID="{14460265-E78B-406A-9013-A75267FD911F}" presName="dummy2b" presStyleCnt="0"/>
      <dgm:spPr/>
    </dgm:pt>
    <dgm:pt modelId="{CCF48919-9EA5-4F8A-B732-295D5B1E55E2}" type="pres">
      <dgm:prSet presAssocID="{14460265-E78B-406A-9013-A75267FD911F}" presName="wedge2Tx" presStyleLbl="node1" presStyleIdx="1" presStyleCnt="5">
        <dgm:presLayoutVars>
          <dgm:chMax val="0"/>
          <dgm:chPref val="0"/>
          <dgm:bulletEnabled val="1"/>
        </dgm:presLayoutVars>
      </dgm:prSet>
      <dgm:spPr/>
    </dgm:pt>
    <dgm:pt modelId="{0930E44F-F8B6-4C17-ADFF-4A2A6166A270}" type="pres">
      <dgm:prSet presAssocID="{14460265-E78B-406A-9013-A75267FD911F}" presName="wedge3" presStyleLbl="node1" presStyleIdx="2" presStyleCnt="5"/>
      <dgm:spPr/>
    </dgm:pt>
    <dgm:pt modelId="{50580D51-423D-423C-89AE-E01D33A5F196}" type="pres">
      <dgm:prSet presAssocID="{14460265-E78B-406A-9013-A75267FD911F}" presName="dummy3a" presStyleCnt="0"/>
      <dgm:spPr/>
    </dgm:pt>
    <dgm:pt modelId="{6BA79412-EDD3-4A75-88DD-FF7BC72B038B}" type="pres">
      <dgm:prSet presAssocID="{14460265-E78B-406A-9013-A75267FD911F}" presName="dummy3b" presStyleCnt="0"/>
      <dgm:spPr/>
    </dgm:pt>
    <dgm:pt modelId="{82D85497-96A5-4DEA-BBEC-1E7331867398}" type="pres">
      <dgm:prSet presAssocID="{14460265-E78B-406A-9013-A75267FD911F}" presName="wedge3Tx" presStyleLbl="node1" presStyleIdx="2" presStyleCnt="5">
        <dgm:presLayoutVars>
          <dgm:chMax val="0"/>
          <dgm:chPref val="0"/>
          <dgm:bulletEnabled val="1"/>
        </dgm:presLayoutVars>
      </dgm:prSet>
      <dgm:spPr/>
    </dgm:pt>
    <dgm:pt modelId="{8B601EA4-1B8E-42A3-95BD-291772DC5CB3}" type="pres">
      <dgm:prSet presAssocID="{14460265-E78B-406A-9013-A75267FD911F}" presName="wedge4" presStyleLbl="node1" presStyleIdx="3" presStyleCnt="5"/>
      <dgm:spPr/>
    </dgm:pt>
    <dgm:pt modelId="{0F1F88D6-572F-4A5E-9B8C-7D3081F1A4AF}" type="pres">
      <dgm:prSet presAssocID="{14460265-E78B-406A-9013-A75267FD911F}" presName="dummy4a" presStyleCnt="0"/>
      <dgm:spPr/>
    </dgm:pt>
    <dgm:pt modelId="{E170FCD6-7276-476E-B237-40BC62C8B1E9}" type="pres">
      <dgm:prSet presAssocID="{14460265-E78B-406A-9013-A75267FD911F}" presName="dummy4b" presStyleCnt="0"/>
      <dgm:spPr/>
    </dgm:pt>
    <dgm:pt modelId="{DF940B88-8ECA-46D9-B9E2-66AA0820B41C}" type="pres">
      <dgm:prSet presAssocID="{14460265-E78B-406A-9013-A75267FD911F}" presName="wedge4Tx" presStyleLbl="node1" presStyleIdx="3" presStyleCnt="5">
        <dgm:presLayoutVars>
          <dgm:chMax val="0"/>
          <dgm:chPref val="0"/>
          <dgm:bulletEnabled val="1"/>
        </dgm:presLayoutVars>
      </dgm:prSet>
      <dgm:spPr/>
    </dgm:pt>
    <dgm:pt modelId="{CD1C9175-D885-45AE-A1B2-9A0F1051A959}" type="pres">
      <dgm:prSet presAssocID="{14460265-E78B-406A-9013-A75267FD911F}" presName="wedge5" presStyleLbl="node1" presStyleIdx="4" presStyleCnt="5"/>
      <dgm:spPr/>
    </dgm:pt>
    <dgm:pt modelId="{F765E469-5B1E-4F90-9E7C-6D8232141EA9}" type="pres">
      <dgm:prSet presAssocID="{14460265-E78B-406A-9013-A75267FD911F}" presName="dummy5a" presStyleCnt="0"/>
      <dgm:spPr/>
    </dgm:pt>
    <dgm:pt modelId="{D5AA9FBE-321C-4C06-95DB-917B5938035F}" type="pres">
      <dgm:prSet presAssocID="{14460265-E78B-406A-9013-A75267FD911F}" presName="dummy5b" presStyleCnt="0"/>
      <dgm:spPr/>
    </dgm:pt>
    <dgm:pt modelId="{356AB0CC-14BB-45AE-B416-23EA48046966}" type="pres">
      <dgm:prSet presAssocID="{14460265-E78B-406A-9013-A75267FD911F}" presName="wedge5Tx" presStyleLbl="node1" presStyleIdx="4" presStyleCnt="5">
        <dgm:presLayoutVars>
          <dgm:chMax val="0"/>
          <dgm:chPref val="0"/>
          <dgm:bulletEnabled val="1"/>
        </dgm:presLayoutVars>
      </dgm:prSet>
      <dgm:spPr/>
    </dgm:pt>
    <dgm:pt modelId="{7BEE15AD-DF12-4DBE-84A4-AE00AC819C0D}" type="pres">
      <dgm:prSet presAssocID="{BF52AE04-F6DE-4472-8D37-1904082DB809}" presName="arrowWedge1" presStyleLbl="fgSibTrans2D1" presStyleIdx="0" presStyleCnt="5"/>
      <dgm:spPr/>
    </dgm:pt>
    <dgm:pt modelId="{3E332B09-7559-4839-9E2C-0FA759A50E8E}" type="pres">
      <dgm:prSet presAssocID="{9E8FC310-E960-4A5A-A673-A1092AF73FB1}" presName="arrowWedge2" presStyleLbl="fgSibTrans2D1" presStyleIdx="1" presStyleCnt="5"/>
      <dgm:spPr/>
    </dgm:pt>
    <dgm:pt modelId="{3DCBBD6B-03C5-4D02-8F49-A10D6C46FC44}" type="pres">
      <dgm:prSet presAssocID="{7D7D7A60-4B8B-4FD1-B8BE-44A4A6A06431}" presName="arrowWedge3" presStyleLbl="fgSibTrans2D1" presStyleIdx="2" presStyleCnt="5"/>
      <dgm:spPr/>
    </dgm:pt>
    <dgm:pt modelId="{001F12F7-B8FA-4B31-9C38-693C7060D61D}" type="pres">
      <dgm:prSet presAssocID="{E6CBF584-AB6A-403A-B2AE-6D59E9F1A427}" presName="arrowWedge4" presStyleLbl="fgSibTrans2D1" presStyleIdx="3" presStyleCnt="5"/>
      <dgm:spPr/>
    </dgm:pt>
    <dgm:pt modelId="{3F62CE74-6A23-4F13-9DCF-F054E07F44F8}" type="pres">
      <dgm:prSet presAssocID="{06CE2284-2F36-4A74-9C23-063B397762E2}" presName="arrowWedge5" presStyleLbl="fgSibTrans2D1" presStyleIdx="4" presStyleCnt="5"/>
      <dgm:spPr/>
    </dgm:pt>
  </dgm:ptLst>
  <dgm:cxnLst>
    <dgm:cxn modelId="{E74FDF01-AC7B-4374-8211-AE2F084BA082}" srcId="{14460265-E78B-406A-9013-A75267FD911F}" destId="{F630A23F-52B0-4CA3-8346-258E8DBB76A1}" srcOrd="1" destOrd="0" parTransId="{85B71985-16B4-447C-8285-D077DDC87127}" sibTransId="{9E8FC310-E960-4A5A-A673-A1092AF73FB1}"/>
    <dgm:cxn modelId="{DF25E10D-6279-4F8A-9E7E-FEA3347532CC}" srcId="{14460265-E78B-406A-9013-A75267FD911F}" destId="{D646BCE2-6F38-4893-BEBB-7EFA48D52C94}" srcOrd="4" destOrd="0" parTransId="{4F13BF3B-0D64-478F-BFCF-C44A6AD73832}" sibTransId="{06CE2284-2F36-4A74-9C23-063B397762E2}"/>
    <dgm:cxn modelId="{F5B3D02B-17C3-4D0D-AA80-30EE58A53C79}" srcId="{14460265-E78B-406A-9013-A75267FD911F}" destId="{E5B834A8-CBDA-4FC6-B963-4FD46AEA1274}" srcOrd="2" destOrd="0" parTransId="{D0A59155-CE07-46DD-A9FD-571F5C359C15}" sibTransId="{7D7D7A60-4B8B-4FD1-B8BE-44A4A6A06431}"/>
    <dgm:cxn modelId="{8D5E2430-6B60-44F1-BBDB-B9DFF2DF8A3A}" type="presOf" srcId="{D0AC96B7-E352-4236-96A2-AEACA401D152}" destId="{DF940B88-8ECA-46D9-B9E2-66AA0820B41C}" srcOrd="1" destOrd="0" presId="urn:microsoft.com/office/officeart/2005/8/layout/cycle8"/>
    <dgm:cxn modelId="{2CE34A34-9911-400A-8E53-38C49C27AF9E}" type="presOf" srcId="{E5B834A8-CBDA-4FC6-B963-4FD46AEA1274}" destId="{0930E44F-F8B6-4C17-ADFF-4A2A6166A270}" srcOrd="0" destOrd="0" presId="urn:microsoft.com/office/officeart/2005/8/layout/cycle8"/>
    <dgm:cxn modelId="{EA9F0275-20A0-4A59-88D2-34EEE85B507A}" type="presOf" srcId="{D0AC96B7-E352-4236-96A2-AEACA401D152}" destId="{8B601EA4-1B8E-42A3-95BD-291772DC5CB3}" srcOrd="0" destOrd="0" presId="urn:microsoft.com/office/officeart/2005/8/layout/cycle8"/>
    <dgm:cxn modelId="{AFD89B79-94F4-4EAF-942E-63003E82DD91}" type="presOf" srcId="{E5B834A8-CBDA-4FC6-B963-4FD46AEA1274}" destId="{82D85497-96A5-4DEA-BBEC-1E7331867398}" srcOrd="1" destOrd="0" presId="urn:microsoft.com/office/officeart/2005/8/layout/cycle8"/>
    <dgm:cxn modelId="{3E1BE47D-728D-4E72-B401-ACA146541CB6}" srcId="{14460265-E78B-406A-9013-A75267FD911F}" destId="{CC34229C-6D90-486D-8814-034CDAB31D91}" srcOrd="0" destOrd="0" parTransId="{1F4BBC6F-95F4-4D36-A3A5-E1E77F503677}" sibTransId="{BF52AE04-F6DE-4472-8D37-1904082DB809}"/>
    <dgm:cxn modelId="{6CF46688-79F9-49AE-8A94-2F4A88613D71}" srcId="{14460265-E78B-406A-9013-A75267FD911F}" destId="{D0AC96B7-E352-4236-96A2-AEACA401D152}" srcOrd="3" destOrd="0" parTransId="{070B2911-2751-4E40-A196-70F237B310E4}" sibTransId="{E6CBF584-AB6A-403A-B2AE-6D59E9F1A427}"/>
    <dgm:cxn modelId="{F28D849C-4BF2-4AB9-815F-6651C6ED047D}" type="presOf" srcId="{D646BCE2-6F38-4893-BEBB-7EFA48D52C94}" destId="{CD1C9175-D885-45AE-A1B2-9A0F1051A959}" srcOrd="0" destOrd="0" presId="urn:microsoft.com/office/officeart/2005/8/layout/cycle8"/>
    <dgm:cxn modelId="{5587EFBD-FD85-4696-B9ED-59849F4ADEC8}" type="presOf" srcId="{14460265-E78B-406A-9013-A75267FD911F}" destId="{26CE07E1-56D7-4365-9A9B-BCB9856DFEF3}" srcOrd="0" destOrd="0" presId="urn:microsoft.com/office/officeart/2005/8/layout/cycle8"/>
    <dgm:cxn modelId="{B91EB4D8-6E11-4A3A-8083-129BB35CBBB5}" type="presOf" srcId="{D646BCE2-6F38-4893-BEBB-7EFA48D52C94}" destId="{356AB0CC-14BB-45AE-B416-23EA48046966}" srcOrd="1" destOrd="0" presId="urn:microsoft.com/office/officeart/2005/8/layout/cycle8"/>
    <dgm:cxn modelId="{4C878BE6-62AB-4715-9A48-9C4574DD9037}" type="presOf" srcId="{F630A23F-52B0-4CA3-8346-258E8DBB76A1}" destId="{F91CEFE8-CD1E-464B-AE9D-B4B5F1C3CA5A}" srcOrd="0" destOrd="0" presId="urn:microsoft.com/office/officeart/2005/8/layout/cycle8"/>
    <dgm:cxn modelId="{8D8C98EC-1C0F-465B-BFC9-4A3A4B4DB940}" type="presOf" srcId="{CC34229C-6D90-486D-8814-034CDAB31D91}" destId="{B23211A8-0F02-490D-9F34-2F7C3D66805D}" srcOrd="0" destOrd="0" presId="urn:microsoft.com/office/officeart/2005/8/layout/cycle8"/>
    <dgm:cxn modelId="{CC67A7EF-7EB2-4DBA-9AD2-46F4A19A8B4D}" type="presOf" srcId="{F630A23F-52B0-4CA3-8346-258E8DBB76A1}" destId="{CCF48919-9EA5-4F8A-B732-295D5B1E55E2}" srcOrd="1" destOrd="0" presId="urn:microsoft.com/office/officeart/2005/8/layout/cycle8"/>
    <dgm:cxn modelId="{D172F1F5-59AD-46DD-9F72-58E48798F512}" type="presOf" srcId="{CC34229C-6D90-486D-8814-034CDAB31D91}" destId="{D1960C8B-1CC3-43E3-8673-780312527F88}" srcOrd="1" destOrd="0" presId="urn:microsoft.com/office/officeart/2005/8/layout/cycle8"/>
    <dgm:cxn modelId="{811C5FF0-5AF8-4066-A44E-84EDC374F67D}" type="presParOf" srcId="{26CE07E1-56D7-4365-9A9B-BCB9856DFEF3}" destId="{B23211A8-0F02-490D-9F34-2F7C3D66805D}" srcOrd="0" destOrd="0" presId="urn:microsoft.com/office/officeart/2005/8/layout/cycle8"/>
    <dgm:cxn modelId="{79ABD5BC-AB5B-47F3-9606-52B7754D5E99}" type="presParOf" srcId="{26CE07E1-56D7-4365-9A9B-BCB9856DFEF3}" destId="{0B28FF43-2161-4F05-B705-AFAA05B6DDFE}" srcOrd="1" destOrd="0" presId="urn:microsoft.com/office/officeart/2005/8/layout/cycle8"/>
    <dgm:cxn modelId="{A353455C-3035-4E92-9B1A-B756BDC55C2B}" type="presParOf" srcId="{26CE07E1-56D7-4365-9A9B-BCB9856DFEF3}" destId="{2069BCF8-4C8F-4BFF-9E3B-2921013A968E}" srcOrd="2" destOrd="0" presId="urn:microsoft.com/office/officeart/2005/8/layout/cycle8"/>
    <dgm:cxn modelId="{F7768EB6-424A-44B9-B439-C902DB2DB99C}" type="presParOf" srcId="{26CE07E1-56D7-4365-9A9B-BCB9856DFEF3}" destId="{D1960C8B-1CC3-43E3-8673-780312527F88}" srcOrd="3" destOrd="0" presId="urn:microsoft.com/office/officeart/2005/8/layout/cycle8"/>
    <dgm:cxn modelId="{E993D27B-0DAA-4DCC-B403-2DFEDC0FC238}" type="presParOf" srcId="{26CE07E1-56D7-4365-9A9B-BCB9856DFEF3}" destId="{F91CEFE8-CD1E-464B-AE9D-B4B5F1C3CA5A}" srcOrd="4" destOrd="0" presId="urn:microsoft.com/office/officeart/2005/8/layout/cycle8"/>
    <dgm:cxn modelId="{CC51FE35-CE0A-44F1-8B44-84339EACDA9C}" type="presParOf" srcId="{26CE07E1-56D7-4365-9A9B-BCB9856DFEF3}" destId="{CD95FD78-14F9-45E8-AD80-6BACA1EE0281}" srcOrd="5" destOrd="0" presId="urn:microsoft.com/office/officeart/2005/8/layout/cycle8"/>
    <dgm:cxn modelId="{64103F3F-D48C-46D5-91FC-CD7A50E702BD}" type="presParOf" srcId="{26CE07E1-56D7-4365-9A9B-BCB9856DFEF3}" destId="{A8B17063-A571-4F6C-92DA-9A2869DDB145}" srcOrd="6" destOrd="0" presId="urn:microsoft.com/office/officeart/2005/8/layout/cycle8"/>
    <dgm:cxn modelId="{064884DE-ADC2-4BDE-BA5A-16B1F221C7B7}" type="presParOf" srcId="{26CE07E1-56D7-4365-9A9B-BCB9856DFEF3}" destId="{CCF48919-9EA5-4F8A-B732-295D5B1E55E2}" srcOrd="7" destOrd="0" presId="urn:microsoft.com/office/officeart/2005/8/layout/cycle8"/>
    <dgm:cxn modelId="{CAE0317C-307C-4330-AA30-7F864E6FD98B}" type="presParOf" srcId="{26CE07E1-56D7-4365-9A9B-BCB9856DFEF3}" destId="{0930E44F-F8B6-4C17-ADFF-4A2A6166A270}" srcOrd="8" destOrd="0" presId="urn:microsoft.com/office/officeart/2005/8/layout/cycle8"/>
    <dgm:cxn modelId="{4C451C3E-DAC2-46FD-90EC-AD5688513F4F}" type="presParOf" srcId="{26CE07E1-56D7-4365-9A9B-BCB9856DFEF3}" destId="{50580D51-423D-423C-89AE-E01D33A5F196}" srcOrd="9" destOrd="0" presId="urn:microsoft.com/office/officeart/2005/8/layout/cycle8"/>
    <dgm:cxn modelId="{A80FD447-3F4F-489B-86DA-D511BFAEEAE9}" type="presParOf" srcId="{26CE07E1-56D7-4365-9A9B-BCB9856DFEF3}" destId="{6BA79412-EDD3-4A75-88DD-FF7BC72B038B}" srcOrd="10" destOrd="0" presId="urn:microsoft.com/office/officeart/2005/8/layout/cycle8"/>
    <dgm:cxn modelId="{55C6ECD7-B06F-429A-9426-13B0549E6F13}" type="presParOf" srcId="{26CE07E1-56D7-4365-9A9B-BCB9856DFEF3}" destId="{82D85497-96A5-4DEA-BBEC-1E7331867398}" srcOrd="11" destOrd="0" presId="urn:microsoft.com/office/officeart/2005/8/layout/cycle8"/>
    <dgm:cxn modelId="{1945164F-CAE0-47EF-A0F8-EC98A5D71BE1}" type="presParOf" srcId="{26CE07E1-56D7-4365-9A9B-BCB9856DFEF3}" destId="{8B601EA4-1B8E-42A3-95BD-291772DC5CB3}" srcOrd="12" destOrd="0" presId="urn:microsoft.com/office/officeart/2005/8/layout/cycle8"/>
    <dgm:cxn modelId="{D8189982-0249-4709-86BF-AEF8D8B22C5C}" type="presParOf" srcId="{26CE07E1-56D7-4365-9A9B-BCB9856DFEF3}" destId="{0F1F88D6-572F-4A5E-9B8C-7D3081F1A4AF}" srcOrd="13" destOrd="0" presId="urn:microsoft.com/office/officeart/2005/8/layout/cycle8"/>
    <dgm:cxn modelId="{C3460619-FECA-4395-900F-2C7A447D624C}" type="presParOf" srcId="{26CE07E1-56D7-4365-9A9B-BCB9856DFEF3}" destId="{E170FCD6-7276-476E-B237-40BC62C8B1E9}" srcOrd="14" destOrd="0" presId="urn:microsoft.com/office/officeart/2005/8/layout/cycle8"/>
    <dgm:cxn modelId="{DBF5C5DF-79FD-4AE5-B6E6-8F987463900D}" type="presParOf" srcId="{26CE07E1-56D7-4365-9A9B-BCB9856DFEF3}" destId="{DF940B88-8ECA-46D9-B9E2-66AA0820B41C}" srcOrd="15" destOrd="0" presId="urn:microsoft.com/office/officeart/2005/8/layout/cycle8"/>
    <dgm:cxn modelId="{CD1E008C-64A9-47B5-A604-BE3ED74129E9}" type="presParOf" srcId="{26CE07E1-56D7-4365-9A9B-BCB9856DFEF3}" destId="{CD1C9175-D885-45AE-A1B2-9A0F1051A959}" srcOrd="16" destOrd="0" presId="urn:microsoft.com/office/officeart/2005/8/layout/cycle8"/>
    <dgm:cxn modelId="{AC9FCD44-2ECA-4B05-93D3-3C05087736AE}" type="presParOf" srcId="{26CE07E1-56D7-4365-9A9B-BCB9856DFEF3}" destId="{F765E469-5B1E-4F90-9E7C-6D8232141EA9}" srcOrd="17" destOrd="0" presId="urn:microsoft.com/office/officeart/2005/8/layout/cycle8"/>
    <dgm:cxn modelId="{8C5854A2-BE98-4442-93B0-AADE7E156270}" type="presParOf" srcId="{26CE07E1-56D7-4365-9A9B-BCB9856DFEF3}" destId="{D5AA9FBE-321C-4C06-95DB-917B5938035F}" srcOrd="18" destOrd="0" presId="urn:microsoft.com/office/officeart/2005/8/layout/cycle8"/>
    <dgm:cxn modelId="{B7A4002C-3064-4EC5-867E-F4A175CFBE6E}" type="presParOf" srcId="{26CE07E1-56D7-4365-9A9B-BCB9856DFEF3}" destId="{356AB0CC-14BB-45AE-B416-23EA48046966}" srcOrd="19" destOrd="0" presId="urn:microsoft.com/office/officeart/2005/8/layout/cycle8"/>
    <dgm:cxn modelId="{BF09DD83-719E-40E7-908C-C0F82E01D6C6}" type="presParOf" srcId="{26CE07E1-56D7-4365-9A9B-BCB9856DFEF3}" destId="{7BEE15AD-DF12-4DBE-84A4-AE00AC819C0D}" srcOrd="20" destOrd="0" presId="urn:microsoft.com/office/officeart/2005/8/layout/cycle8"/>
    <dgm:cxn modelId="{885EF666-1BCB-429D-986B-EC2C741A00DA}" type="presParOf" srcId="{26CE07E1-56D7-4365-9A9B-BCB9856DFEF3}" destId="{3E332B09-7559-4839-9E2C-0FA759A50E8E}" srcOrd="21" destOrd="0" presId="urn:microsoft.com/office/officeart/2005/8/layout/cycle8"/>
    <dgm:cxn modelId="{4C8172E8-D571-4A04-9629-DB3187F2CF3E}" type="presParOf" srcId="{26CE07E1-56D7-4365-9A9B-BCB9856DFEF3}" destId="{3DCBBD6B-03C5-4D02-8F49-A10D6C46FC44}" srcOrd="22" destOrd="0" presId="urn:microsoft.com/office/officeart/2005/8/layout/cycle8"/>
    <dgm:cxn modelId="{BBBE1A1A-BFDC-4C06-B58A-1F30D489C13B}" type="presParOf" srcId="{26CE07E1-56D7-4365-9A9B-BCB9856DFEF3}" destId="{001F12F7-B8FA-4B31-9C38-693C7060D61D}" srcOrd="23" destOrd="0" presId="urn:microsoft.com/office/officeart/2005/8/layout/cycle8"/>
    <dgm:cxn modelId="{136E0604-48EC-459A-827C-8B3F66FEB9A6}" type="presParOf" srcId="{26CE07E1-56D7-4365-9A9B-BCB9856DFEF3}" destId="{3F62CE74-6A23-4F13-9DCF-F054E07F44F8}"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6FA16F-BA8E-4914-B25B-7901DE15EA47}">
      <dsp:nvSpPr>
        <dsp:cNvPr id="0" name=""/>
        <dsp:cNvSpPr/>
      </dsp:nvSpPr>
      <dsp:spPr>
        <a:xfrm rot="10800000">
          <a:off x="1364867" y="1586"/>
          <a:ext cx="4407290" cy="1019043"/>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physical</a:t>
          </a:r>
        </a:p>
      </dsp:txBody>
      <dsp:txXfrm rot="10800000">
        <a:off x="1619628" y="1586"/>
        <a:ext cx="4152529" cy="1019043"/>
      </dsp:txXfrm>
    </dsp:sp>
    <dsp:sp modelId="{39C423ED-11E3-44F3-94E3-42EB854BBCBA}">
      <dsp:nvSpPr>
        <dsp:cNvPr id="0" name=""/>
        <dsp:cNvSpPr/>
      </dsp:nvSpPr>
      <dsp:spPr>
        <a:xfrm>
          <a:off x="855346" y="1586"/>
          <a:ext cx="1019043" cy="101904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C00D34-6F35-4CD2-82F1-31C3B2056006}">
      <dsp:nvSpPr>
        <dsp:cNvPr id="0" name=""/>
        <dsp:cNvSpPr/>
      </dsp:nvSpPr>
      <dsp:spPr>
        <a:xfrm rot="10800000">
          <a:off x="1364867" y="1324821"/>
          <a:ext cx="4407290" cy="1019043"/>
        </a:xfrm>
        <a:prstGeom prst="homePlat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emotional</a:t>
          </a:r>
        </a:p>
      </dsp:txBody>
      <dsp:txXfrm rot="10800000">
        <a:off x="1619628" y="1324821"/>
        <a:ext cx="4152529" cy="1019043"/>
      </dsp:txXfrm>
    </dsp:sp>
    <dsp:sp modelId="{5183B3EA-A137-4CE9-9091-6A2A503DB54F}">
      <dsp:nvSpPr>
        <dsp:cNvPr id="0" name=""/>
        <dsp:cNvSpPr/>
      </dsp:nvSpPr>
      <dsp:spPr>
        <a:xfrm>
          <a:off x="855346" y="1324821"/>
          <a:ext cx="1019043" cy="101904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01DD4F-57D9-46C5-BFEF-B3FE596EA10B}">
      <dsp:nvSpPr>
        <dsp:cNvPr id="0" name=""/>
        <dsp:cNvSpPr/>
      </dsp:nvSpPr>
      <dsp:spPr>
        <a:xfrm rot="10800000">
          <a:off x="1364867" y="2648057"/>
          <a:ext cx="4407290" cy="1019043"/>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economic</a:t>
          </a:r>
        </a:p>
      </dsp:txBody>
      <dsp:txXfrm rot="10800000">
        <a:off x="1619628" y="2648057"/>
        <a:ext cx="4152529" cy="1019043"/>
      </dsp:txXfrm>
    </dsp:sp>
    <dsp:sp modelId="{4C12B02D-851F-4EF6-9DF2-FB2E1068EA80}">
      <dsp:nvSpPr>
        <dsp:cNvPr id="0" name=""/>
        <dsp:cNvSpPr/>
      </dsp:nvSpPr>
      <dsp:spPr>
        <a:xfrm>
          <a:off x="855346" y="2648057"/>
          <a:ext cx="1019043" cy="101904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0588FE-8584-43B4-AB86-D2C77986EA30}">
      <dsp:nvSpPr>
        <dsp:cNvPr id="0" name=""/>
        <dsp:cNvSpPr/>
      </dsp:nvSpPr>
      <dsp:spPr>
        <a:xfrm rot="10800000">
          <a:off x="1364867" y="3971293"/>
          <a:ext cx="4407290" cy="1019043"/>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attitudinal</a:t>
          </a:r>
        </a:p>
      </dsp:txBody>
      <dsp:txXfrm rot="10800000">
        <a:off x="1619628" y="3971293"/>
        <a:ext cx="4152529" cy="1019043"/>
      </dsp:txXfrm>
    </dsp:sp>
    <dsp:sp modelId="{AF4003D1-E090-4A35-85DB-E4FA04E09D15}">
      <dsp:nvSpPr>
        <dsp:cNvPr id="0" name=""/>
        <dsp:cNvSpPr/>
      </dsp:nvSpPr>
      <dsp:spPr>
        <a:xfrm>
          <a:off x="855346" y="3971293"/>
          <a:ext cx="1019043" cy="101904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C7F51-8B94-6041-9E98-1B6A494A8C7C}">
      <dsp:nvSpPr>
        <dsp:cNvPr id="0" name=""/>
        <dsp:cNvSpPr/>
      </dsp:nvSpPr>
      <dsp:spPr>
        <a:xfrm>
          <a:off x="2874309" y="0"/>
          <a:ext cx="2027584" cy="1013792"/>
        </a:xfrm>
        <a:prstGeom prst="roundRect">
          <a:avLst>
            <a:gd name="adj" fmla="val 10000"/>
          </a:avLst>
        </a:prstGeom>
        <a:solidFill>
          <a:schemeClr val="accent2">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Relationships</a:t>
          </a:r>
        </a:p>
      </dsp:txBody>
      <dsp:txXfrm>
        <a:off x="2904002" y="29693"/>
        <a:ext cx="1968198" cy="954406"/>
      </dsp:txXfrm>
    </dsp:sp>
    <dsp:sp modelId="{D3253546-232F-5B43-97CE-B521E63E64AD}">
      <dsp:nvSpPr>
        <dsp:cNvPr id="0" name=""/>
        <dsp:cNvSpPr/>
      </dsp:nvSpPr>
      <dsp:spPr>
        <a:xfrm rot="2701453">
          <a:off x="4333492" y="1305385"/>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4439940" y="1376350"/>
        <a:ext cx="846479" cy="212897"/>
      </dsp:txXfrm>
    </dsp:sp>
    <dsp:sp modelId="{C56C3E30-EF4A-CF49-A73E-D06D0B3B3CF1}">
      <dsp:nvSpPr>
        <dsp:cNvPr id="0" name=""/>
        <dsp:cNvSpPr/>
      </dsp:nvSpPr>
      <dsp:spPr>
        <a:xfrm>
          <a:off x="4824466" y="1951805"/>
          <a:ext cx="2027584" cy="1013792"/>
        </a:xfrm>
        <a:prstGeom prst="roundRect">
          <a:avLst>
            <a:gd name="adj" fmla="val 10000"/>
          </a:avLst>
        </a:prstGeom>
        <a:solidFill>
          <a:schemeClr val="tx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Being accepted</a:t>
          </a:r>
        </a:p>
      </dsp:txBody>
      <dsp:txXfrm>
        <a:off x="4854159" y="1981498"/>
        <a:ext cx="1968198" cy="954406"/>
      </dsp:txXfrm>
    </dsp:sp>
    <dsp:sp modelId="{D1260416-43F5-E94E-A94C-E5EACA7D10D1}">
      <dsp:nvSpPr>
        <dsp:cNvPr id="0" name=""/>
        <dsp:cNvSpPr/>
      </dsp:nvSpPr>
      <dsp:spPr>
        <a:xfrm rot="8100000">
          <a:off x="4333492" y="3256366"/>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4439940" y="3327331"/>
        <a:ext cx="846479" cy="212897"/>
      </dsp:txXfrm>
    </dsp:sp>
    <dsp:sp modelId="{C270DE62-FECE-2D48-9799-C5D2337405A6}">
      <dsp:nvSpPr>
        <dsp:cNvPr id="0" name=""/>
        <dsp:cNvSpPr/>
      </dsp:nvSpPr>
      <dsp:spPr>
        <a:xfrm>
          <a:off x="2874309" y="3901962"/>
          <a:ext cx="2027584" cy="1013792"/>
        </a:xfrm>
        <a:prstGeom prst="roundRect">
          <a:avLst>
            <a:gd name="adj" fmla="val 10000"/>
          </a:avLst>
        </a:prstGeom>
        <a:solidFill>
          <a:schemeClr val="accent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Social Status</a:t>
          </a:r>
        </a:p>
      </dsp:txBody>
      <dsp:txXfrm>
        <a:off x="2904002" y="3931655"/>
        <a:ext cx="1968198" cy="954406"/>
      </dsp:txXfrm>
    </dsp:sp>
    <dsp:sp modelId="{FD9AC430-76DC-9844-B8AD-6286C7A24390}">
      <dsp:nvSpPr>
        <dsp:cNvPr id="0" name=""/>
        <dsp:cNvSpPr/>
      </dsp:nvSpPr>
      <dsp:spPr>
        <a:xfrm rot="13500000">
          <a:off x="2383336" y="3256366"/>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2489784" y="3327331"/>
        <a:ext cx="846479" cy="212897"/>
      </dsp:txXfrm>
    </dsp:sp>
    <dsp:sp modelId="{D646192A-C335-A440-A0EA-5F79FEBCD573}">
      <dsp:nvSpPr>
        <dsp:cNvPr id="0" name=""/>
        <dsp:cNvSpPr/>
      </dsp:nvSpPr>
      <dsp:spPr>
        <a:xfrm>
          <a:off x="924153" y="1951805"/>
          <a:ext cx="2027584" cy="1013792"/>
        </a:xfrm>
        <a:prstGeom prst="roundRect">
          <a:avLst>
            <a:gd name="adj" fmla="val 10000"/>
          </a:avLst>
        </a:prstGeom>
        <a:solidFill>
          <a:srgbClr val="660066"/>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err="1"/>
            <a:t>Behaviour</a:t>
          </a:r>
          <a:endParaRPr lang="en-US" sz="2500" kern="1200" dirty="0"/>
        </a:p>
      </dsp:txBody>
      <dsp:txXfrm>
        <a:off x="953846" y="1981498"/>
        <a:ext cx="1968198" cy="954406"/>
      </dsp:txXfrm>
    </dsp:sp>
    <dsp:sp modelId="{E774695C-5F85-B34E-8951-EEBD79D1AE20}">
      <dsp:nvSpPr>
        <dsp:cNvPr id="0" name=""/>
        <dsp:cNvSpPr/>
      </dsp:nvSpPr>
      <dsp:spPr>
        <a:xfrm rot="18898547">
          <a:off x="2383336" y="1305385"/>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489784" y="1376350"/>
        <a:ext cx="846479" cy="2128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FF841C-A8AD-7748-BB50-0B1040615519}">
      <dsp:nvSpPr>
        <dsp:cNvPr id="0" name=""/>
        <dsp:cNvSpPr/>
      </dsp:nvSpPr>
      <dsp:spPr>
        <a:xfrm rot="10800000">
          <a:off x="1408567" y="1656"/>
          <a:ext cx="4964402" cy="632542"/>
        </a:xfrm>
        <a:prstGeom prst="homePlat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Absence</a:t>
          </a:r>
        </a:p>
      </dsp:txBody>
      <dsp:txXfrm rot="10800000">
        <a:off x="1566702" y="1656"/>
        <a:ext cx="4806267" cy="632542"/>
      </dsp:txXfrm>
    </dsp:sp>
    <dsp:sp modelId="{6A6A43E0-619D-4947-8FE5-F0FB6F88EE2D}">
      <dsp:nvSpPr>
        <dsp:cNvPr id="0" name=""/>
        <dsp:cNvSpPr/>
      </dsp:nvSpPr>
      <dsp:spPr>
        <a:xfrm>
          <a:off x="1092296" y="1656"/>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106DC911-DA8D-964F-B6C6-0BB2D97C2AD1}">
      <dsp:nvSpPr>
        <dsp:cNvPr id="0" name=""/>
        <dsp:cNvSpPr/>
      </dsp:nvSpPr>
      <dsp:spPr>
        <a:xfrm rot="10800000">
          <a:off x="1408567" y="823017"/>
          <a:ext cx="4964402" cy="632542"/>
        </a:xfrm>
        <a:prstGeom prst="homePlate">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Stress</a:t>
          </a:r>
        </a:p>
      </dsp:txBody>
      <dsp:txXfrm rot="10800000">
        <a:off x="1566702" y="823017"/>
        <a:ext cx="4806267" cy="632542"/>
      </dsp:txXfrm>
    </dsp:sp>
    <dsp:sp modelId="{D02D194B-1FFA-1348-B454-2F717E38E0F2}">
      <dsp:nvSpPr>
        <dsp:cNvPr id="0" name=""/>
        <dsp:cNvSpPr/>
      </dsp:nvSpPr>
      <dsp:spPr>
        <a:xfrm>
          <a:off x="1092296" y="823017"/>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D7A3FA53-AD16-424D-BB20-2DF1E769001C}">
      <dsp:nvSpPr>
        <dsp:cNvPr id="0" name=""/>
        <dsp:cNvSpPr/>
      </dsp:nvSpPr>
      <dsp:spPr>
        <a:xfrm rot="10800000">
          <a:off x="1408567" y="1644379"/>
          <a:ext cx="4964402" cy="632542"/>
        </a:xfrm>
        <a:prstGeom prst="homePlat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Paying attention</a:t>
          </a:r>
        </a:p>
      </dsp:txBody>
      <dsp:txXfrm rot="10800000">
        <a:off x="1566702" y="1644379"/>
        <a:ext cx="4806267" cy="632542"/>
      </dsp:txXfrm>
    </dsp:sp>
    <dsp:sp modelId="{974E6629-135B-CB45-B710-F10E01B21A7F}">
      <dsp:nvSpPr>
        <dsp:cNvPr id="0" name=""/>
        <dsp:cNvSpPr/>
      </dsp:nvSpPr>
      <dsp:spPr>
        <a:xfrm>
          <a:off x="1092296" y="1644379"/>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C8CE730C-2927-7E4B-8C87-E977E44E3668}">
      <dsp:nvSpPr>
        <dsp:cNvPr id="0" name=""/>
        <dsp:cNvSpPr/>
      </dsp:nvSpPr>
      <dsp:spPr>
        <a:xfrm rot="10800000">
          <a:off x="1408567" y="2465741"/>
          <a:ext cx="4964402" cy="632542"/>
        </a:xfrm>
        <a:prstGeom prst="homePlat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Concentration</a:t>
          </a:r>
        </a:p>
      </dsp:txBody>
      <dsp:txXfrm rot="10800000">
        <a:off x="1566702" y="2465741"/>
        <a:ext cx="4806267" cy="632542"/>
      </dsp:txXfrm>
    </dsp:sp>
    <dsp:sp modelId="{EC298A6B-77F8-404C-863D-7C222A7C4F1E}">
      <dsp:nvSpPr>
        <dsp:cNvPr id="0" name=""/>
        <dsp:cNvSpPr/>
      </dsp:nvSpPr>
      <dsp:spPr>
        <a:xfrm>
          <a:off x="1092296" y="2465741"/>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2EC30399-B974-E84C-B276-A9D540EEBE99}">
      <dsp:nvSpPr>
        <dsp:cNvPr id="0" name=""/>
        <dsp:cNvSpPr/>
      </dsp:nvSpPr>
      <dsp:spPr>
        <a:xfrm rot="10800000">
          <a:off x="1408567" y="3287102"/>
          <a:ext cx="4964402" cy="632542"/>
        </a:xfrm>
        <a:prstGeom prst="homePlat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Motivation</a:t>
          </a:r>
        </a:p>
      </dsp:txBody>
      <dsp:txXfrm rot="10800000">
        <a:off x="1566702" y="3287102"/>
        <a:ext cx="4806267" cy="632542"/>
      </dsp:txXfrm>
    </dsp:sp>
    <dsp:sp modelId="{0E3B57F9-DBB0-9F49-A7EC-76C726D878FF}">
      <dsp:nvSpPr>
        <dsp:cNvPr id="0" name=""/>
        <dsp:cNvSpPr/>
      </dsp:nvSpPr>
      <dsp:spPr>
        <a:xfrm>
          <a:off x="1092296" y="3287102"/>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ABB55520-E799-DF4D-9AE7-D20C08F9BC33}">
      <dsp:nvSpPr>
        <dsp:cNvPr id="0" name=""/>
        <dsp:cNvSpPr/>
      </dsp:nvSpPr>
      <dsp:spPr>
        <a:xfrm rot="10800000">
          <a:off x="1408567" y="4108464"/>
          <a:ext cx="4964402" cy="632542"/>
        </a:xfrm>
        <a:prstGeom prst="homePlate">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Memory skills</a:t>
          </a:r>
        </a:p>
      </dsp:txBody>
      <dsp:txXfrm rot="10800000">
        <a:off x="1566702" y="4108464"/>
        <a:ext cx="4806267" cy="632542"/>
      </dsp:txXfrm>
    </dsp:sp>
    <dsp:sp modelId="{CFD8BE54-55CA-954C-B4C8-C147CED570A2}">
      <dsp:nvSpPr>
        <dsp:cNvPr id="0" name=""/>
        <dsp:cNvSpPr/>
      </dsp:nvSpPr>
      <dsp:spPr>
        <a:xfrm>
          <a:off x="1092296" y="4108464"/>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F6929C06-0780-8F4A-A4BA-1B8027D0809A}">
      <dsp:nvSpPr>
        <dsp:cNvPr id="0" name=""/>
        <dsp:cNvSpPr/>
      </dsp:nvSpPr>
      <dsp:spPr>
        <a:xfrm rot="10800000">
          <a:off x="1408567" y="4929825"/>
          <a:ext cx="4964402" cy="632542"/>
        </a:xfrm>
        <a:prstGeom prst="homePlat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Depression</a:t>
          </a:r>
        </a:p>
      </dsp:txBody>
      <dsp:txXfrm rot="10800000">
        <a:off x="1566702" y="4929825"/>
        <a:ext cx="4806267" cy="632542"/>
      </dsp:txXfrm>
    </dsp:sp>
    <dsp:sp modelId="{88853949-DE1D-8345-8257-3007ACD6A2B8}">
      <dsp:nvSpPr>
        <dsp:cNvPr id="0" name=""/>
        <dsp:cNvSpPr/>
      </dsp:nvSpPr>
      <dsp:spPr>
        <a:xfrm>
          <a:off x="1092296" y="4929825"/>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91FCB-23ED-7844-A54E-48097E3D3EA3}">
      <dsp:nvSpPr>
        <dsp:cNvPr id="0" name=""/>
        <dsp:cNvSpPr/>
      </dsp:nvSpPr>
      <dsp:spPr>
        <a:xfrm rot="10800000">
          <a:off x="1611732" y="1611"/>
          <a:ext cx="5246108" cy="1161376"/>
        </a:xfrm>
        <a:prstGeom prst="homePlate">
          <a:avLst/>
        </a:prstGeom>
        <a:solidFill>
          <a:schemeClr val="tx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lack of nutrition</a:t>
          </a:r>
        </a:p>
      </dsp:txBody>
      <dsp:txXfrm rot="10800000">
        <a:off x="1902076" y="1611"/>
        <a:ext cx="4955764" cy="1161376"/>
      </dsp:txXfrm>
    </dsp:sp>
    <dsp:sp modelId="{EB96FB4F-1BE1-CE4C-8D19-3434E780A752}">
      <dsp:nvSpPr>
        <dsp:cNvPr id="0" name=""/>
        <dsp:cNvSpPr/>
      </dsp:nvSpPr>
      <dsp:spPr>
        <a:xfrm>
          <a:off x="1031044" y="1611"/>
          <a:ext cx="1161376" cy="1161376"/>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31000" r="-131000"/>
          </a:stretch>
        </a:blipFill>
        <a:ln>
          <a:noFill/>
        </a:ln>
        <a:effectLst/>
      </dsp:spPr>
      <dsp:style>
        <a:lnRef idx="0">
          <a:scrgbClr r="0" g="0" b="0"/>
        </a:lnRef>
        <a:fillRef idx="1">
          <a:scrgbClr r="0" g="0" b="0"/>
        </a:fillRef>
        <a:effectRef idx="2">
          <a:scrgbClr r="0" g="0" b="0"/>
        </a:effectRef>
        <a:fontRef idx="minor"/>
      </dsp:style>
    </dsp:sp>
    <dsp:sp modelId="{1238C136-B199-4C15-9EE8-74BEF516A357}">
      <dsp:nvSpPr>
        <dsp:cNvPr id="0" name=""/>
        <dsp:cNvSpPr/>
      </dsp:nvSpPr>
      <dsp:spPr>
        <a:xfrm rot="10800000">
          <a:off x="1492593" y="1509667"/>
          <a:ext cx="5404960" cy="1161376"/>
        </a:xfrm>
        <a:prstGeom prst="homePlat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health and safety</a:t>
          </a:r>
        </a:p>
      </dsp:txBody>
      <dsp:txXfrm rot="10800000">
        <a:off x="1782937" y="1509667"/>
        <a:ext cx="5114616" cy="1161376"/>
      </dsp:txXfrm>
    </dsp:sp>
    <dsp:sp modelId="{E6BD898E-4487-454C-891F-D1BBB69DA892}">
      <dsp:nvSpPr>
        <dsp:cNvPr id="0" name=""/>
        <dsp:cNvSpPr/>
      </dsp:nvSpPr>
      <dsp:spPr>
        <a:xfrm>
          <a:off x="991331" y="1509667"/>
          <a:ext cx="1161376" cy="1161376"/>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 modelId="{D2777DCB-6916-4047-87DF-5A952720598D}">
      <dsp:nvSpPr>
        <dsp:cNvPr id="0" name=""/>
        <dsp:cNvSpPr/>
      </dsp:nvSpPr>
      <dsp:spPr>
        <a:xfrm rot="10800000">
          <a:off x="1611732" y="3017723"/>
          <a:ext cx="5246108" cy="1161376"/>
        </a:xfrm>
        <a:prstGeom prst="homePlate">
          <a:avLst/>
        </a:prstGeom>
        <a:solidFill>
          <a:schemeClr val="bg2">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environmental issues</a:t>
          </a:r>
        </a:p>
      </dsp:txBody>
      <dsp:txXfrm rot="10800000">
        <a:off x="1902076" y="3017723"/>
        <a:ext cx="4955764" cy="1161376"/>
      </dsp:txXfrm>
    </dsp:sp>
    <dsp:sp modelId="{88B0C190-0522-AD49-816A-98D307105CC0}">
      <dsp:nvSpPr>
        <dsp:cNvPr id="0" name=""/>
        <dsp:cNvSpPr/>
      </dsp:nvSpPr>
      <dsp:spPr>
        <a:xfrm>
          <a:off x="1031044" y="3017723"/>
          <a:ext cx="1161376" cy="1161376"/>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 modelId="{FD42B68C-21BB-3D4D-9BC1-C1D89823347C}">
      <dsp:nvSpPr>
        <dsp:cNvPr id="0" name=""/>
        <dsp:cNvSpPr/>
      </dsp:nvSpPr>
      <dsp:spPr>
        <a:xfrm rot="10800000">
          <a:off x="1611732" y="4525779"/>
          <a:ext cx="5246108" cy="1161376"/>
        </a:xfrm>
        <a:prstGeom prst="homePlate">
          <a:avLst/>
        </a:prstGeom>
        <a:solidFill>
          <a:schemeClr val="accent1">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health care</a:t>
          </a:r>
        </a:p>
      </dsp:txBody>
      <dsp:txXfrm rot="10800000">
        <a:off x="1902076" y="4525779"/>
        <a:ext cx="4955764" cy="1161376"/>
      </dsp:txXfrm>
    </dsp:sp>
    <dsp:sp modelId="{E0FA25C6-90D9-6C4A-AAED-470F17972E23}">
      <dsp:nvSpPr>
        <dsp:cNvPr id="0" name=""/>
        <dsp:cNvSpPr/>
      </dsp:nvSpPr>
      <dsp:spPr>
        <a:xfrm>
          <a:off x="1031044" y="4525779"/>
          <a:ext cx="1161376" cy="1161376"/>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3211A8-0F02-490D-9F34-2F7C3D66805D}">
      <dsp:nvSpPr>
        <dsp:cNvPr id="0" name=""/>
        <dsp:cNvSpPr/>
      </dsp:nvSpPr>
      <dsp:spPr>
        <a:xfrm>
          <a:off x="2982843" y="363633"/>
          <a:ext cx="4934608" cy="4934608"/>
        </a:xfrm>
        <a:prstGeom prst="pie">
          <a:avLst>
            <a:gd name="adj1" fmla="val 16200000"/>
            <a:gd name="adj2" fmla="val 2052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teaching styles</a:t>
          </a:r>
        </a:p>
      </dsp:txBody>
      <dsp:txXfrm>
        <a:off x="5557064" y="1193117"/>
        <a:ext cx="1586124" cy="1057416"/>
      </dsp:txXfrm>
    </dsp:sp>
    <dsp:sp modelId="{F91CEFE8-CD1E-464B-AE9D-B4B5F1C3CA5A}">
      <dsp:nvSpPr>
        <dsp:cNvPr id="0" name=""/>
        <dsp:cNvSpPr/>
      </dsp:nvSpPr>
      <dsp:spPr>
        <a:xfrm>
          <a:off x="3025140" y="495223"/>
          <a:ext cx="4934608" cy="4934608"/>
        </a:xfrm>
        <a:prstGeom prst="pie">
          <a:avLst>
            <a:gd name="adj1" fmla="val 20520000"/>
            <a:gd name="adj2" fmla="val 324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curriculum access</a:t>
          </a:r>
        </a:p>
      </dsp:txBody>
      <dsp:txXfrm>
        <a:off x="6203263" y="2749869"/>
        <a:ext cx="1468633" cy="1174906"/>
      </dsp:txXfrm>
    </dsp:sp>
    <dsp:sp modelId="{0930E44F-F8B6-4C17-ADFF-4A2A6166A270}">
      <dsp:nvSpPr>
        <dsp:cNvPr id="0" name=""/>
        <dsp:cNvSpPr/>
      </dsp:nvSpPr>
      <dsp:spPr>
        <a:xfrm>
          <a:off x="2913524" y="576291"/>
          <a:ext cx="4934608" cy="4934608"/>
        </a:xfrm>
        <a:prstGeom prst="pie">
          <a:avLst>
            <a:gd name="adj1" fmla="val 3240000"/>
            <a:gd name="adj2" fmla="val 756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learning</a:t>
          </a:r>
        </a:p>
        <a:p>
          <a:pPr marL="0" lvl="0" indent="0" algn="ctr" defTabSz="1111250">
            <a:lnSpc>
              <a:spcPct val="90000"/>
            </a:lnSpc>
            <a:spcBef>
              <a:spcPct val="0"/>
            </a:spcBef>
            <a:spcAft>
              <a:spcPct val="35000"/>
            </a:spcAft>
            <a:buNone/>
          </a:pPr>
          <a:r>
            <a:rPr lang="en-US" sz="2500" kern="1200" dirty="0"/>
            <a:t>objectives</a:t>
          </a:r>
        </a:p>
      </dsp:txBody>
      <dsp:txXfrm>
        <a:off x="4675884" y="4042266"/>
        <a:ext cx="1409888" cy="1292397"/>
      </dsp:txXfrm>
    </dsp:sp>
    <dsp:sp modelId="{8B601EA4-1B8E-42A3-95BD-291772DC5CB3}">
      <dsp:nvSpPr>
        <dsp:cNvPr id="0" name=""/>
        <dsp:cNvSpPr/>
      </dsp:nvSpPr>
      <dsp:spPr>
        <a:xfrm>
          <a:off x="2801908" y="495223"/>
          <a:ext cx="4934608" cy="4934608"/>
        </a:xfrm>
        <a:prstGeom prst="pie">
          <a:avLst>
            <a:gd name="adj1" fmla="val 7560000"/>
            <a:gd name="adj2" fmla="val 1188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build resilience</a:t>
          </a:r>
        </a:p>
      </dsp:txBody>
      <dsp:txXfrm>
        <a:off x="3089760" y="2749869"/>
        <a:ext cx="1468633" cy="1174906"/>
      </dsp:txXfrm>
    </dsp:sp>
    <dsp:sp modelId="{CD1C9175-D885-45AE-A1B2-9A0F1051A959}">
      <dsp:nvSpPr>
        <dsp:cNvPr id="0" name=""/>
        <dsp:cNvSpPr/>
      </dsp:nvSpPr>
      <dsp:spPr>
        <a:xfrm>
          <a:off x="2844204" y="363633"/>
          <a:ext cx="4934608" cy="4934608"/>
        </a:xfrm>
        <a:prstGeom prst="pie">
          <a:avLst>
            <a:gd name="adj1" fmla="val 11880000"/>
            <a:gd name="adj2" fmla="val 1620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well-being</a:t>
          </a:r>
        </a:p>
      </dsp:txBody>
      <dsp:txXfrm>
        <a:off x="3618468" y="1193117"/>
        <a:ext cx="1586124" cy="1057416"/>
      </dsp:txXfrm>
    </dsp:sp>
    <dsp:sp modelId="{7BEE15AD-DF12-4DBE-84A4-AE00AC819C0D}">
      <dsp:nvSpPr>
        <dsp:cNvPr id="0" name=""/>
        <dsp:cNvSpPr/>
      </dsp:nvSpPr>
      <dsp:spPr>
        <a:xfrm>
          <a:off x="2677135" y="58157"/>
          <a:ext cx="5545560" cy="5545560"/>
        </a:xfrm>
        <a:prstGeom prst="circularArrow">
          <a:avLst>
            <a:gd name="adj1" fmla="val 5085"/>
            <a:gd name="adj2" fmla="val 327528"/>
            <a:gd name="adj3" fmla="val 20192361"/>
            <a:gd name="adj4" fmla="val 16200324"/>
            <a:gd name="adj5" fmla="val 5932"/>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E332B09-7559-4839-9E2C-0FA759A50E8E}">
      <dsp:nvSpPr>
        <dsp:cNvPr id="0" name=""/>
        <dsp:cNvSpPr/>
      </dsp:nvSpPr>
      <dsp:spPr>
        <a:xfrm>
          <a:off x="2720005" y="189704"/>
          <a:ext cx="5545560" cy="5545560"/>
        </a:xfrm>
        <a:prstGeom prst="circularArrow">
          <a:avLst>
            <a:gd name="adj1" fmla="val 5085"/>
            <a:gd name="adj2" fmla="val 327528"/>
            <a:gd name="adj3" fmla="val 2912753"/>
            <a:gd name="adj4" fmla="val 20519953"/>
            <a:gd name="adj5" fmla="val 5932"/>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DCBBD6B-03C5-4D02-8F49-A10D6C46FC44}">
      <dsp:nvSpPr>
        <dsp:cNvPr id="0" name=""/>
        <dsp:cNvSpPr/>
      </dsp:nvSpPr>
      <dsp:spPr>
        <a:xfrm>
          <a:off x="2608048" y="271020"/>
          <a:ext cx="5545560" cy="5545560"/>
        </a:xfrm>
        <a:prstGeom prst="circularArrow">
          <a:avLst>
            <a:gd name="adj1" fmla="val 5085"/>
            <a:gd name="adj2" fmla="val 327528"/>
            <a:gd name="adj3" fmla="val 7232777"/>
            <a:gd name="adj4" fmla="val 3239695"/>
            <a:gd name="adj5" fmla="val 5932"/>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01F12F7-B8FA-4B31-9C38-693C7060D61D}">
      <dsp:nvSpPr>
        <dsp:cNvPr id="0" name=""/>
        <dsp:cNvSpPr/>
      </dsp:nvSpPr>
      <dsp:spPr>
        <a:xfrm>
          <a:off x="2496091" y="189704"/>
          <a:ext cx="5545560" cy="5545560"/>
        </a:xfrm>
        <a:prstGeom prst="circularArrow">
          <a:avLst>
            <a:gd name="adj1" fmla="val 5085"/>
            <a:gd name="adj2" fmla="val 327528"/>
            <a:gd name="adj3" fmla="val 11552519"/>
            <a:gd name="adj4" fmla="val 7559718"/>
            <a:gd name="adj5" fmla="val 5932"/>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F62CE74-6A23-4F13-9DCF-F054E07F44F8}">
      <dsp:nvSpPr>
        <dsp:cNvPr id="0" name=""/>
        <dsp:cNvSpPr/>
      </dsp:nvSpPr>
      <dsp:spPr>
        <a:xfrm>
          <a:off x="2538961" y="58157"/>
          <a:ext cx="5545560" cy="5545560"/>
        </a:xfrm>
        <a:prstGeom prst="circularArrow">
          <a:avLst>
            <a:gd name="adj1" fmla="val 5085"/>
            <a:gd name="adj2" fmla="val 327528"/>
            <a:gd name="adj3" fmla="val 15872148"/>
            <a:gd name="adj4" fmla="val 11880111"/>
            <a:gd name="adj5" fmla="val 5932"/>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4165D-F1FF-493B-8877-5B407FD09FDA}"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D286F-6295-465D-8020-89DC0F2F8E4C}" type="slidenum">
              <a:rPr lang="en-GB" smtClean="0"/>
              <a:t>‹#›</a:t>
            </a:fld>
            <a:endParaRPr lang="en-GB"/>
          </a:p>
        </p:txBody>
      </p:sp>
    </p:spTree>
    <p:extLst>
      <p:ext uri="{BB962C8B-B14F-4D97-AF65-F5344CB8AC3E}">
        <p14:creationId xmlns:p14="http://schemas.microsoft.com/office/powerpoint/2010/main" val="162237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a:t>
            </a:fld>
            <a:endParaRPr lang="en-GB"/>
          </a:p>
        </p:txBody>
      </p:sp>
    </p:spTree>
    <p:extLst>
      <p:ext uri="{BB962C8B-B14F-4D97-AF65-F5344CB8AC3E}">
        <p14:creationId xmlns:p14="http://schemas.microsoft.com/office/powerpoint/2010/main" val="2144677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3</a:t>
            </a:fld>
            <a:endParaRPr lang="en-GB"/>
          </a:p>
        </p:txBody>
      </p:sp>
    </p:spTree>
    <p:extLst>
      <p:ext uri="{BB962C8B-B14F-4D97-AF65-F5344CB8AC3E}">
        <p14:creationId xmlns:p14="http://schemas.microsoft.com/office/powerpoint/2010/main" val="4261251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4</a:t>
            </a:fld>
            <a:endParaRPr lang="en-GB"/>
          </a:p>
        </p:txBody>
      </p:sp>
    </p:spTree>
    <p:extLst>
      <p:ext uri="{BB962C8B-B14F-4D97-AF65-F5344CB8AC3E}">
        <p14:creationId xmlns:p14="http://schemas.microsoft.com/office/powerpoint/2010/main" val="38038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6</a:t>
            </a:fld>
            <a:endParaRPr lang="en-GB"/>
          </a:p>
        </p:txBody>
      </p:sp>
    </p:spTree>
    <p:extLst>
      <p:ext uri="{BB962C8B-B14F-4D97-AF65-F5344CB8AC3E}">
        <p14:creationId xmlns:p14="http://schemas.microsoft.com/office/powerpoint/2010/main" val="3001955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8</a:t>
            </a:fld>
            <a:endParaRPr lang="en-GB"/>
          </a:p>
        </p:txBody>
      </p:sp>
    </p:spTree>
    <p:extLst>
      <p:ext uri="{BB962C8B-B14F-4D97-AF65-F5344CB8AC3E}">
        <p14:creationId xmlns:p14="http://schemas.microsoft.com/office/powerpoint/2010/main" val="3746913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A global definition of vulnerable children is someone who is under the age of 18 and is currently at high risk of lacking adequate care and protection.  You could argue that all children are vulnerable compared to us as adults but some are more critically vulnerable than others.  While you may find different definitions of vulnerable pupils in other documentation it is agreed that this concept is understood but difficult to define.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9</a:t>
            </a:fld>
            <a:endParaRPr lang="en-GB"/>
          </a:p>
        </p:txBody>
      </p:sp>
    </p:spTree>
    <p:extLst>
      <p:ext uri="{BB962C8B-B14F-4D97-AF65-F5344CB8AC3E}">
        <p14:creationId xmlns:p14="http://schemas.microsoft.com/office/powerpoint/2010/main" val="176709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5FA5C-7355-EED4-FC70-DD79D37793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2B0B6C-40D7-4430-153A-C08C881B08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97480B-575C-5EB0-E023-B9BDF189682A}"/>
              </a:ext>
            </a:extLst>
          </p:cNvPr>
          <p:cNvSpPr>
            <a:spLocks noGrp="1"/>
          </p:cNvSpPr>
          <p:nvPr>
            <p:ph type="body"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A global definition of vulnerable children is someone who is under the age of 18 and is currently at high risk of lacking adequate care and protection.  You could argue that all children are vulnerable compared to us as adults but some are more critically vulnerable than others.  While you may find different definitions of vulnerable pupils in other documentation it is agreed that this concept is understood but difficult to define.</a:t>
            </a:r>
          </a:p>
          <a:p>
            <a:endParaRPr lang="en-GB" dirty="0"/>
          </a:p>
        </p:txBody>
      </p:sp>
      <p:sp>
        <p:nvSpPr>
          <p:cNvPr id="4" name="Slide Number Placeholder 3">
            <a:extLst>
              <a:ext uri="{FF2B5EF4-FFF2-40B4-BE49-F238E27FC236}">
                <a16:creationId xmlns:a16="http://schemas.microsoft.com/office/drawing/2014/main" id="{43F70D08-3080-41E3-5C83-CEBDBC01A57E}"/>
              </a:ext>
            </a:extLst>
          </p:cNvPr>
          <p:cNvSpPr>
            <a:spLocks noGrp="1"/>
          </p:cNvSpPr>
          <p:nvPr>
            <p:ph type="sldNum" sz="quarter" idx="5"/>
          </p:nvPr>
        </p:nvSpPr>
        <p:spPr/>
        <p:txBody>
          <a:bodyPr/>
          <a:lstStyle/>
          <a:p>
            <a:fld id="{15CD286F-6295-465D-8020-89DC0F2F8E4C}" type="slidenum">
              <a:rPr lang="en-GB" smtClean="0"/>
              <a:t>10</a:t>
            </a:fld>
            <a:endParaRPr lang="en-GB"/>
          </a:p>
        </p:txBody>
      </p:sp>
    </p:spTree>
    <p:extLst>
      <p:ext uri="{BB962C8B-B14F-4D97-AF65-F5344CB8AC3E}">
        <p14:creationId xmlns:p14="http://schemas.microsoft.com/office/powerpoint/2010/main" val="3388650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F913B-1906-B17B-1487-B4B99E2387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31C077-D5EA-3957-9A36-AE5A92BE8E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9584C4-4CD4-C809-94D8-3F401B45E03C}"/>
              </a:ext>
            </a:extLst>
          </p:cNvPr>
          <p:cNvSpPr>
            <a:spLocks noGrp="1"/>
          </p:cNvSpPr>
          <p:nvPr>
            <p:ph type="body"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A global definition of vulnerable children is someone who is under the age of 18 and is currently at high risk of lacking adequate care and protection.  You could argue that all children are vulnerable compared to us as adults but some are more critically vulnerable than others.  While you may find different definitions of vulnerable pupils in other documentation it is agreed that this concept is understood but difficult to define.</a:t>
            </a:r>
          </a:p>
          <a:p>
            <a:endParaRPr lang="en-GB" dirty="0"/>
          </a:p>
        </p:txBody>
      </p:sp>
      <p:sp>
        <p:nvSpPr>
          <p:cNvPr id="4" name="Slide Number Placeholder 3">
            <a:extLst>
              <a:ext uri="{FF2B5EF4-FFF2-40B4-BE49-F238E27FC236}">
                <a16:creationId xmlns:a16="http://schemas.microsoft.com/office/drawing/2014/main" id="{69389BFB-B6BD-7C75-3ACD-0F61DA78B926}"/>
              </a:ext>
            </a:extLst>
          </p:cNvPr>
          <p:cNvSpPr>
            <a:spLocks noGrp="1"/>
          </p:cNvSpPr>
          <p:nvPr>
            <p:ph type="sldNum" sz="quarter" idx="5"/>
          </p:nvPr>
        </p:nvSpPr>
        <p:spPr/>
        <p:txBody>
          <a:bodyPr/>
          <a:lstStyle/>
          <a:p>
            <a:fld id="{15CD286F-6295-465D-8020-89DC0F2F8E4C}" type="slidenum">
              <a:rPr lang="en-GB" smtClean="0"/>
              <a:t>11</a:t>
            </a:fld>
            <a:endParaRPr lang="en-GB"/>
          </a:p>
        </p:txBody>
      </p:sp>
    </p:spTree>
    <p:extLst>
      <p:ext uri="{BB962C8B-B14F-4D97-AF65-F5344CB8AC3E}">
        <p14:creationId xmlns:p14="http://schemas.microsoft.com/office/powerpoint/2010/main" val="3550670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C</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onsensus that VC refers to a group of children who are at risk in some way, be it physically or emotionally because of safeguarding or ALN issues, or because of socio-economic status such as poverty.  </a:t>
            </a:r>
            <a:r>
              <a:rPr lang="en-GB" dirty="0">
                <a:solidFill>
                  <a:srgbClr val="212431"/>
                </a:solidFill>
                <a:effectLst/>
                <a:latin typeface="Calibri" panose="020F0502020204030204" pitchFamily="34" charset="0"/>
                <a:ea typeface="Calibri" panose="020F0502020204030204" pitchFamily="34" charset="0"/>
                <a:cs typeface="Calibri" panose="020F0502020204030204" pitchFamily="34" charset="0"/>
              </a:rPr>
              <a:t>While levels of child </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poverty have been decreasing gradually in Wales over the past few years, in some but not all cases, this can have a significant effect on their ability to learn and develop.  Schools use the Pupil Development Grant to support these children in providing them with enriching learning experiences or extra-curricular activities.  Attitude and mindset are other issues that may impact on their motivation, participation and engagement. </a:t>
            </a: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T</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hese pupils will need some type of intervention to meet their needs.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12</a:t>
            </a:fld>
            <a:endParaRPr lang="en-GB"/>
          </a:p>
        </p:txBody>
      </p:sp>
    </p:spTree>
    <p:extLst>
      <p:ext uri="{BB962C8B-B14F-4D97-AF65-F5344CB8AC3E}">
        <p14:creationId xmlns:p14="http://schemas.microsoft.com/office/powerpoint/2010/main" val="3353899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L</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ist of challenges that might possibly face more vulnerable learners. </a:t>
            </a: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T</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hese issues are important to all learners, regardless of need, risk or vulnerability.  </a:t>
            </a: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M</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ore pertinent to vulnerable learners because they may lack the support, the encouragement or the role model they need in order to succeed. These are a group of pupils who are at the highest risk of poor educational achievement and life outcomes.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14</a:t>
            </a:fld>
            <a:endParaRPr lang="en-GB"/>
          </a:p>
        </p:txBody>
      </p:sp>
    </p:spTree>
    <p:extLst>
      <p:ext uri="{BB962C8B-B14F-4D97-AF65-F5344CB8AC3E}">
        <p14:creationId xmlns:p14="http://schemas.microsoft.com/office/powerpoint/2010/main" val="12198751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15</a:t>
            </a:fld>
            <a:endParaRPr lang="en-GB"/>
          </a:p>
        </p:txBody>
      </p:sp>
    </p:spTree>
    <p:extLst>
      <p:ext uri="{BB962C8B-B14F-4D97-AF65-F5344CB8AC3E}">
        <p14:creationId xmlns:p14="http://schemas.microsoft.com/office/powerpoint/2010/main" val="41901562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16</a:t>
            </a:fld>
            <a:endParaRPr lang="en-GB"/>
          </a:p>
        </p:txBody>
      </p:sp>
    </p:spTree>
    <p:extLst>
      <p:ext uri="{BB962C8B-B14F-4D97-AF65-F5344CB8AC3E}">
        <p14:creationId xmlns:p14="http://schemas.microsoft.com/office/powerpoint/2010/main" val="15095040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Group task</a:t>
            </a:r>
          </a:p>
          <a:p>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T</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eachers need to focus on individual attributes, foster resilience and raise the standard of emotional well-being.  Parental influence, support and involvement is also vital but may be challenging at times due to lack of interest or engagement from the home.  High quality teaching, focusing on individual needs and adapting teaching styles to meet those needs is vital so that every learner can access the curriculum.  The effective use of resources will also lead to improving outcomes.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17</a:t>
            </a:fld>
            <a:endParaRPr lang="en-GB"/>
          </a:p>
        </p:txBody>
      </p:sp>
    </p:spTree>
    <p:extLst>
      <p:ext uri="{BB962C8B-B14F-4D97-AF65-F5344CB8AC3E}">
        <p14:creationId xmlns:p14="http://schemas.microsoft.com/office/powerpoint/2010/main" val="4480886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Safeguarding officer </a:t>
            </a:r>
            <a:r>
              <a:rPr lang="mr-IN" dirty="0"/>
              <a:t>–</a:t>
            </a:r>
            <a:r>
              <a:rPr lang="en-GB" dirty="0"/>
              <a:t> social services / </a:t>
            </a:r>
          </a:p>
        </p:txBody>
      </p:sp>
      <p:sp>
        <p:nvSpPr>
          <p:cNvPr id="4" name="Slide Number Placeholder 3"/>
          <p:cNvSpPr>
            <a:spLocks noGrp="1"/>
          </p:cNvSpPr>
          <p:nvPr>
            <p:ph type="sldNum" sz="quarter" idx="5"/>
          </p:nvPr>
        </p:nvSpPr>
        <p:spPr/>
        <p:txBody>
          <a:bodyPr/>
          <a:lstStyle/>
          <a:p>
            <a:fld id="{15CD286F-6295-465D-8020-89DC0F2F8E4C}" type="slidenum">
              <a:rPr lang="en-GB" smtClean="0"/>
              <a:t>18</a:t>
            </a:fld>
            <a:endParaRPr lang="en-GB"/>
          </a:p>
        </p:txBody>
      </p:sp>
    </p:spTree>
    <p:extLst>
      <p:ext uri="{BB962C8B-B14F-4D97-AF65-F5344CB8AC3E}">
        <p14:creationId xmlns:p14="http://schemas.microsoft.com/office/powerpoint/2010/main" val="6361722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EF6894-F3FE-401F-739F-CEB4A07795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6619F0-F805-836D-FA2B-E3249B177D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BD7423-F56E-EA4F-9308-1B7EA5EE9F90}"/>
              </a:ext>
            </a:extLst>
          </p:cNvPr>
          <p:cNvSpPr>
            <a:spLocks noGrp="1"/>
          </p:cNvSpPr>
          <p:nvPr>
            <p:ph type="body" idx="1"/>
          </p:nvPr>
        </p:nvSpPr>
        <p:spPr/>
        <p:txBody>
          <a:bodyPr/>
          <a:lstStyle/>
          <a:p>
            <a:r>
              <a:rPr lang="en-GB" dirty="0"/>
              <a:t>Safeguarding officer </a:t>
            </a:r>
            <a:r>
              <a:rPr lang="mr-IN" dirty="0"/>
              <a:t>–</a:t>
            </a:r>
            <a:r>
              <a:rPr lang="en-GB" dirty="0"/>
              <a:t> social services / </a:t>
            </a:r>
          </a:p>
        </p:txBody>
      </p:sp>
      <p:sp>
        <p:nvSpPr>
          <p:cNvPr id="4" name="Slide Number Placeholder 3">
            <a:extLst>
              <a:ext uri="{FF2B5EF4-FFF2-40B4-BE49-F238E27FC236}">
                <a16:creationId xmlns:a16="http://schemas.microsoft.com/office/drawing/2014/main" id="{409182D5-14FC-8B5F-4318-6A73764508F7}"/>
              </a:ext>
            </a:extLst>
          </p:cNvPr>
          <p:cNvSpPr>
            <a:spLocks noGrp="1"/>
          </p:cNvSpPr>
          <p:nvPr>
            <p:ph type="sldNum" sz="quarter" idx="5"/>
          </p:nvPr>
        </p:nvSpPr>
        <p:spPr/>
        <p:txBody>
          <a:bodyPr/>
          <a:lstStyle/>
          <a:p>
            <a:fld id="{15CD286F-6295-465D-8020-89DC0F2F8E4C}" type="slidenum">
              <a:rPr lang="en-GB" smtClean="0"/>
              <a:t>19</a:t>
            </a:fld>
            <a:endParaRPr lang="en-GB"/>
          </a:p>
        </p:txBody>
      </p:sp>
    </p:spTree>
    <p:extLst>
      <p:ext uri="{BB962C8B-B14F-4D97-AF65-F5344CB8AC3E}">
        <p14:creationId xmlns:p14="http://schemas.microsoft.com/office/powerpoint/2010/main" val="2274711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20</a:t>
            </a:fld>
            <a:endParaRPr lang="en-GB"/>
          </a:p>
        </p:txBody>
      </p:sp>
    </p:spTree>
    <p:extLst>
      <p:ext uri="{BB962C8B-B14F-4D97-AF65-F5344CB8AC3E}">
        <p14:creationId xmlns:p14="http://schemas.microsoft.com/office/powerpoint/2010/main" val="33978366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Welsh Government publish current statistics for Wales regularly on their SATS Wales website.  </a:t>
            </a: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G</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ives n overview of the diverse needs of pupils in Wales. So read the current statistics that you’ll be able to access from this link and look at what the statistics tell you about your local authority (home/PTE school).</a:t>
            </a:r>
          </a:p>
          <a:p>
            <a:r>
              <a:rPr lang="en-GB" dirty="0">
                <a:solidFill>
                  <a:srgbClr val="000000"/>
                </a:solidFill>
                <a:latin typeface="Calibri" panose="020F0502020204030204" pitchFamily="34" charset="0"/>
                <a:cs typeface="Times New Roman" panose="02020603050405020304" pitchFamily="18" charset="0"/>
              </a:rPr>
              <a:t>What are the implications for the school?</a:t>
            </a:r>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21</a:t>
            </a:fld>
            <a:endParaRPr lang="en-GB"/>
          </a:p>
        </p:txBody>
      </p:sp>
    </p:spTree>
    <p:extLst>
      <p:ext uri="{BB962C8B-B14F-4D97-AF65-F5344CB8AC3E}">
        <p14:creationId xmlns:p14="http://schemas.microsoft.com/office/powerpoint/2010/main" val="17596369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23</a:t>
            </a:fld>
            <a:endParaRPr lang="en-GB"/>
          </a:p>
        </p:txBody>
      </p:sp>
    </p:spTree>
    <p:extLst>
      <p:ext uri="{BB962C8B-B14F-4D97-AF65-F5344CB8AC3E}">
        <p14:creationId xmlns:p14="http://schemas.microsoft.com/office/powerpoint/2010/main" val="20302440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Bowlby believed that these attachment behaviors, such as crying and searching, were adaptive responses to separation from a primary attachment figure–someone who provides support, protection, and care. Because human infants cannot feed or protect themselves, they are dependent upon the care and protection of adults. Bowlby argued that infants who were able to use these behaviors to stay close to an attachment figure via would have been more likely to survive and reproduce. What Bowlby called the “attachment behavioral system” was gradually “designed” by natural selection to ensure closeness to an attachment figure.</a:t>
            </a:r>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27</a:t>
            </a:fld>
            <a:endParaRPr lang="en-GB"/>
          </a:p>
        </p:txBody>
      </p:sp>
    </p:spTree>
    <p:extLst>
      <p:ext uri="{BB962C8B-B14F-4D97-AF65-F5344CB8AC3E}">
        <p14:creationId xmlns:p14="http://schemas.microsoft.com/office/powerpoint/2010/main" val="18741021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C4858"/>
                </a:solidFill>
              </a:rPr>
              <a:t>A child will think</a:t>
            </a:r>
            <a:r>
              <a:rPr lang="mr-IN" sz="1200" dirty="0">
                <a:solidFill>
                  <a:srgbClr val="3C4858"/>
                </a:solidFill>
              </a:rPr>
              <a:t>…</a:t>
            </a:r>
            <a:r>
              <a:rPr lang="en-US" sz="1200" dirty="0">
                <a:solidFill>
                  <a:srgbClr val="3C4858"/>
                </a:solidFill>
              </a:rPr>
              <a:t>“Is the attachment figure nearby, accessible, and attentive.” If the child feels the answer to this question to be “yes,” then he or she feels</a:t>
            </a:r>
            <a:r>
              <a:rPr lang="en-US" sz="1200" baseline="0" dirty="0">
                <a:solidFill>
                  <a:srgbClr val="3C4858"/>
                </a:solidFill>
              </a:rPr>
              <a:t> </a:t>
            </a:r>
            <a:r>
              <a:rPr lang="en-US" sz="1200" dirty="0">
                <a:solidFill>
                  <a:srgbClr val="3C4858"/>
                </a:solidFill>
              </a:rPr>
              <a:t>loved, secure, and confident, and, behaviorally, is likely to explore his or her environment, play with others, and be sociable.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3C4858"/>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If, however, the child perceives the answer to be “no,” the she or he experiences anxiety and is likely to exhibit attachment behaviors ranging from simple visual searching on the low extreme to active following and vocal signaling on the other. These behaviors continue until either the child can reestablish a desirable level of physical or psychological proximity to the attachment figure, or until the child “wears down,” as may happen after a prolonged separation or loss. In such cases, Bowlby believed that young children experienced profound despair and depression.</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28</a:t>
            </a:fld>
            <a:endParaRPr lang="en-GB"/>
          </a:p>
        </p:txBody>
      </p:sp>
    </p:spTree>
    <p:extLst>
      <p:ext uri="{BB962C8B-B14F-4D97-AF65-F5344CB8AC3E}">
        <p14:creationId xmlns:p14="http://schemas.microsoft.com/office/powerpoint/2010/main" val="12338134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34</a:t>
            </a:fld>
            <a:endParaRPr lang="en-GB"/>
          </a:p>
        </p:txBody>
      </p:sp>
    </p:spTree>
    <p:extLst>
      <p:ext uri="{BB962C8B-B14F-4D97-AF65-F5344CB8AC3E}">
        <p14:creationId xmlns:p14="http://schemas.microsoft.com/office/powerpoint/2010/main" val="6057835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46</a:t>
            </a:fld>
            <a:endParaRPr lang="en-GB"/>
          </a:p>
        </p:txBody>
      </p:sp>
    </p:spTree>
    <p:extLst>
      <p:ext uri="{BB962C8B-B14F-4D97-AF65-F5344CB8AC3E}">
        <p14:creationId xmlns:p14="http://schemas.microsoft.com/office/powerpoint/2010/main" val="33473672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47</a:t>
            </a:fld>
            <a:endParaRPr lang="en-GB"/>
          </a:p>
        </p:txBody>
      </p:sp>
    </p:spTree>
    <p:extLst>
      <p:ext uri="{BB962C8B-B14F-4D97-AF65-F5344CB8AC3E}">
        <p14:creationId xmlns:p14="http://schemas.microsoft.com/office/powerpoint/2010/main" val="37521441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48</a:t>
            </a:fld>
            <a:endParaRPr lang="en-GB"/>
          </a:p>
        </p:txBody>
      </p:sp>
    </p:spTree>
    <p:extLst>
      <p:ext uri="{BB962C8B-B14F-4D97-AF65-F5344CB8AC3E}">
        <p14:creationId xmlns:p14="http://schemas.microsoft.com/office/powerpoint/2010/main" val="333985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10/12/2026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10/12/2026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10/12/2026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197089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QRTFEDM_9P0" TargetMode="External"/><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openxmlformats.org/officeDocument/2006/relationships/hyperlink" Target="https://youtu.be/QRTFEDM_9P0" TargetMode="Externa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stats.gov.wales%2Fen-GB%2Fd2120b16-0406-4242-a515-0dd7eaf79c98%2Fstart&amp;data=05%7C02%7Ct.cox%40uwtsd.ac.uk%7C0b871aab2f7a4904371708df28599f8e%7C4e0f11f9046e45059cb8db2152311e21%7C0%7C0%7C639274037523781282%7CUnknown%7CTWFpbGZsb3d8eyJFbXB0eU1hcGkiOnRydWUsIlYiOiIwLjAuMDAwMCIsIlAiOiJXaW4zMiIsIkFOIjoiTWFpbCIsIldUIjoyfQ%3D%3D%7C0%7C%7C%7C&amp;sdata=aLaQ3Csi0QyASnPT60ErgGzmPaGVZZEAH3HmPkU2r%2Fg%3D&amp;reserved=0"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youtube.com/watch?v=7L7V7S9ZKGg"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hyperlink" Target="file:///C:\Users\m.bowen\OneDrive%20-%20University%20of%20Wales%20Trinity%20Saint%20David\Desktop\2025%20-%2026\ECAD011%20Pwy%20BA2\Diogelwch%20ar%20lein%20Online%20safety\CLA%20Friendly%20Schools%20Resource%202nd%20Edn%202021.pdf"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s://courses.lumenlearning.com/wm-abnormalpsych/chapter/separation-anxiety-and-selective-mutism/" TargetMode="External"/><Relationship Id="rId2" Type="http://schemas.openxmlformats.org/officeDocument/2006/relationships/image" Target="../media/image29.jpe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hyperlink" Target="https://www.estyn.gov.wales/effective-practice/ensuring-effective-support-vulnerable-learners"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www.estyn.gov.wales/sites/www.estyn.gov.wales/files/documents/Effective%20school%20support%20for%20disadvantaged%20and%20vulnerable%20pupils%20en_0.pdf" TargetMode="External"/><Relationship Id="rId5" Type="http://schemas.openxmlformats.org/officeDocument/2006/relationships/hyperlink" Target="https://cprtrust.org.uk/wp-content/uploads/2015/07/Jopling-and-Vincent-report-20160427.pdf" TargetMode="External"/><Relationship Id="rId4" Type="http://schemas.openxmlformats.org/officeDocument/2006/relationships/hyperlink" Target="https://www.estyn.gov.wales/effective-practice/supporting-vulnerable-groups-pupi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DCDB8C7-9070-4F13-91DA-0E9A646A8512}"/>
              </a:ext>
            </a:extLst>
          </p:cNvPr>
          <p:cNvPicPr>
            <a:picLocks noChangeAspect="1"/>
          </p:cNvPicPr>
          <p:nvPr/>
        </p:nvPicPr>
        <p:blipFill>
          <a:blip r:embed="rId3"/>
          <a:stretch>
            <a:fillRect/>
          </a:stretch>
        </p:blipFill>
        <p:spPr>
          <a:xfrm>
            <a:off x="-29882" y="0"/>
            <a:ext cx="12221882" cy="6857155"/>
          </a:xfrm>
          <a:prstGeom prst="rect">
            <a:avLst/>
          </a:prstGeom>
        </p:spPr>
      </p:pic>
      <p:sp>
        <p:nvSpPr>
          <p:cNvPr id="2" name="Rectangle 1"/>
          <p:cNvSpPr/>
          <p:nvPr/>
        </p:nvSpPr>
        <p:spPr>
          <a:xfrm>
            <a:off x="1081068" y="634484"/>
            <a:ext cx="10029862" cy="1015663"/>
          </a:xfrm>
          <a:prstGeom prst="rect">
            <a:avLst/>
          </a:prstGeom>
        </p:spPr>
        <p:txBody>
          <a:bodyPr wrap="none">
            <a:spAutoFit/>
          </a:bodyPr>
          <a:lstStyle/>
          <a:p>
            <a:r>
              <a:rPr lang="en-GB" sz="6000" dirty="0">
                <a:solidFill>
                  <a:schemeClr val="bg1"/>
                </a:solidFill>
              </a:rPr>
              <a:t>Supporting Vulnerable Learners</a:t>
            </a:r>
          </a:p>
        </p:txBody>
      </p:sp>
    </p:spTree>
    <p:extLst>
      <p:ext uri="{BB962C8B-B14F-4D97-AF65-F5344CB8AC3E}">
        <p14:creationId xmlns:p14="http://schemas.microsoft.com/office/powerpoint/2010/main" val="36310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2422"/>
          <a:stretch/>
        </p:blipFill>
        <p:spPr>
          <a:xfrm>
            <a:off x="0" y="0"/>
            <a:ext cx="12192000" cy="6858000"/>
          </a:xfrm>
          <a:prstGeom prst="rect">
            <a:avLst/>
          </a:prstGeom>
        </p:spPr>
      </p:pic>
      <p:sp>
        <p:nvSpPr>
          <p:cNvPr id="4" name="Rectangle 3"/>
          <p:cNvSpPr/>
          <p:nvPr/>
        </p:nvSpPr>
        <p:spPr>
          <a:xfrm>
            <a:off x="1849126" y="1319748"/>
            <a:ext cx="2913374" cy="3785652"/>
          </a:xfrm>
          <a:prstGeom prst="rect">
            <a:avLst/>
          </a:prstGeom>
        </p:spPr>
        <p:txBody>
          <a:bodyPr wrap="square">
            <a:spAutoFit/>
          </a:bodyPr>
          <a:lstStyle/>
          <a:p>
            <a:r>
              <a:rPr lang="en-US" sz="4800" dirty="0">
                <a:solidFill>
                  <a:srgbClr val="FFFFFF"/>
                </a:solidFill>
              </a:rPr>
              <a:t>How would you define a vulnerable learner? </a:t>
            </a:r>
            <a:endParaRPr lang="en-US" sz="4800" dirty="0"/>
          </a:p>
        </p:txBody>
      </p:sp>
    </p:spTree>
    <p:extLst>
      <p:ext uri="{BB962C8B-B14F-4D97-AF65-F5344CB8AC3E}">
        <p14:creationId xmlns:p14="http://schemas.microsoft.com/office/powerpoint/2010/main" val="302088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E0EC36-14BF-2E6D-82BB-2F45A9C9031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55F61C6-CBEB-9F91-CA85-D8462FE8AB4C}"/>
              </a:ext>
            </a:extLst>
          </p:cNvPr>
          <p:cNvPicPr>
            <a:picLocks noChangeAspect="1"/>
          </p:cNvPicPr>
          <p:nvPr/>
        </p:nvPicPr>
        <p:blipFill rotWithShape="1">
          <a:blip r:embed="rId3">
            <a:extLst>
              <a:ext uri="{28A0092B-C50C-407E-A947-70E740481C1C}">
                <a14:useLocalDpi xmlns:a14="http://schemas.microsoft.com/office/drawing/2010/main" val="0"/>
              </a:ext>
            </a:extLst>
          </a:blip>
          <a:srcRect l="12422"/>
          <a:stretch/>
        </p:blipFill>
        <p:spPr>
          <a:xfrm>
            <a:off x="0" y="0"/>
            <a:ext cx="12192000" cy="6858000"/>
          </a:xfrm>
          <a:prstGeom prst="rect">
            <a:avLst/>
          </a:prstGeom>
        </p:spPr>
      </p:pic>
      <p:sp>
        <p:nvSpPr>
          <p:cNvPr id="4" name="Rectangle 3">
            <a:extLst>
              <a:ext uri="{FF2B5EF4-FFF2-40B4-BE49-F238E27FC236}">
                <a16:creationId xmlns:a16="http://schemas.microsoft.com/office/drawing/2014/main" id="{071B6D0D-BABE-CC40-99F2-379B2ED60F92}"/>
              </a:ext>
            </a:extLst>
          </p:cNvPr>
          <p:cNvSpPr/>
          <p:nvPr/>
        </p:nvSpPr>
        <p:spPr>
          <a:xfrm>
            <a:off x="1559080" y="550805"/>
            <a:ext cx="3755091" cy="4524315"/>
          </a:xfrm>
          <a:prstGeom prst="rect">
            <a:avLst/>
          </a:prstGeom>
        </p:spPr>
        <p:txBody>
          <a:bodyPr wrap="square">
            <a:spAutoFit/>
          </a:bodyPr>
          <a:lstStyle/>
          <a:p>
            <a:r>
              <a:rPr lang="en-GB" sz="2400" dirty="0"/>
              <a:t>In the Welsh education system, a vulnerable learner is generally understood to be a child or young person whose </a:t>
            </a:r>
            <a:r>
              <a:rPr lang="en-GB" sz="2400" b="1" dirty="0"/>
              <a:t>circumstances, needs or experiences </a:t>
            </a:r>
            <a:r>
              <a:rPr lang="en-GB" sz="2400" dirty="0"/>
              <a:t>may place them at </a:t>
            </a:r>
            <a:r>
              <a:rPr lang="en-GB" sz="2400" b="1" dirty="0"/>
              <a:t>greater risk of educational disadvantage, underachievement, exclusion, poor attendance or reduced access to learning opportunities</a:t>
            </a:r>
            <a:r>
              <a:rPr lang="en-GB" sz="2400" dirty="0"/>
              <a:t>.</a:t>
            </a:r>
            <a:endParaRPr lang="en-US" sz="2400" dirty="0"/>
          </a:p>
        </p:txBody>
      </p:sp>
      <p:sp>
        <p:nvSpPr>
          <p:cNvPr id="5" name="TextBox 4">
            <a:extLst>
              <a:ext uri="{FF2B5EF4-FFF2-40B4-BE49-F238E27FC236}">
                <a16:creationId xmlns:a16="http://schemas.microsoft.com/office/drawing/2014/main" id="{7DC56350-8877-765E-AEA2-A7D315853A20}"/>
              </a:ext>
            </a:extLst>
          </p:cNvPr>
          <p:cNvSpPr txBox="1"/>
          <p:nvPr/>
        </p:nvSpPr>
        <p:spPr>
          <a:xfrm>
            <a:off x="70538" y="6211669"/>
            <a:ext cx="10487266" cy="646331"/>
          </a:xfrm>
          <a:prstGeom prst="rect">
            <a:avLst/>
          </a:prstGeom>
          <a:noFill/>
        </p:spPr>
        <p:txBody>
          <a:bodyPr wrap="square">
            <a:spAutoFit/>
          </a:bodyPr>
          <a:lstStyle/>
          <a:p>
            <a:r>
              <a:rPr lang="en-GB" sz="3600" dirty="0"/>
              <a:t>What is meant by a vulnerable learner?</a:t>
            </a:r>
          </a:p>
        </p:txBody>
      </p:sp>
    </p:spTree>
    <p:extLst>
      <p:ext uri="{BB962C8B-B14F-4D97-AF65-F5344CB8AC3E}">
        <p14:creationId xmlns:p14="http://schemas.microsoft.com/office/powerpoint/2010/main" val="763554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90532" y="2189663"/>
            <a:ext cx="11209325" cy="5321500"/>
          </a:xfrm>
        </p:spPr>
        <p:txBody>
          <a:bodyPr anchor="ctr">
            <a:normAutofit/>
          </a:bodyPr>
          <a:lstStyle/>
          <a:p>
            <a:r>
              <a:rPr lang="en-GB" dirty="0"/>
              <a:t>Develop further understanding of what we mean by vulnerable learners</a:t>
            </a:r>
          </a:p>
          <a:p>
            <a:pPr marL="0" indent="0">
              <a:buNone/>
            </a:pPr>
            <a:endParaRPr lang="en-GB" dirty="0"/>
          </a:p>
          <a:p>
            <a:r>
              <a:rPr lang="en-GB" dirty="0"/>
              <a:t>Consider some of the challenges and barriers to learning and participation for vulnerable learners</a:t>
            </a:r>
          </a:p>
          <a:p>
            <a:endParaRPr lang="en-GB" dirty="0"/>
          </a:p>
          <a:p>
            <a:r>
              <a:rPr lang="en-GB" dirty="0"/>
              <a:t>Explore </a:t>
            </a:r>
            <a:r>
              <a:rPr lang="en-GB" sz="2800" dirty="0"/>
              <a:t>Looked After Children (LAC)</a:t>
            </a:r>
          </a:p>
          <a:p>
            <a:pPr marL="457200" lvl="1" indent="0">
              <a:buNone/>
            </a:pPr>
            <a:endParaRPr lang="en-GB" sz="2800" dirty="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043" y="208722"/>
            <a:ext cx="5274257" cy="1980941"/>
          </a:xfrm>
          <a:prstGeom prst="rect">
            <a:avLst/>
          </a:prstGeom>
        </p:spPr>
      </p:pic>
      <p:sp>
        <p:nvSpPr>
          <p:cNvPr id="2" name="Title 1"/>
          <p:cNvSpPr>
            <a:spLocks noGrp="1"/>
          </p:cNvSpPr>
          <p:nvPr>
            <p:ph type="title"/>
          </p:nvPr>
        </p:nvSpPr>
        <p:spPr>
          <a:xfrm>
            <a:off x="3641143" y="17963"/>
            <a:ext cx="2454052" cy="1182581"/>
          </a:xfrm>
        </p:spPr>
        <p:txBody>
          <a:bodyPr>
            <a:normAutofit/>
          </a:bodyPr>
          <a:lstStyle/>
          <a:p>
            <a:r>
              <a:rPr lang="en-GB" sz="6000" b="1" dirty="0">
                <a:solidFill>
                  <a:schemeClr val="bg1"/>
                </a:solidFill>
              </a:rPr>
              <a:t>Aims</a:t>
            </a:r>
          </a:p>
        </p:txBody>
      </p:sp>
    </p:spTree>
    <p:extLst>
      <p:ext uri="{BB962C8B-B14F-4D97-AF65-F5344CB8AC3E}">
        <p14:creationId xmlns:p14="http://schemas.microsoft.com/office/powerpoint/2010/main" val="2234321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BED350-CB65-9361-9A43-E732397F8ED5}"/>
              </a:ext>
            </a:extLst>
          </p:cNvPr>
          <p:cNvPicPr>
            <a:picLocks noChangeAspect="1"/>
          </p:cNvPicPr>
          <p:nvPr/>
        </p:nvPicPr>
        <p:blipFill>
          <a:blip r:embed="rId2"/>
          <a:stretch>
            <a:fillRect/>
          </a:stretch>
        </p:blipFill>
        <p:spPr>
          <a:xfrm>
            <a:off x="0" y="-1396802"/>
            <a:ext cx="12192000" cy="8254802"/>
          </a:xfrm>
          <a:prstGeom prst="rect">
            <a:avLst/>
          </a:prstGeom>
        </p:spPr>
      </p:pic>
      <p:sp>
        <p:nvSpPr>
          <p:cNvPr id="5" name="TextBox 4">
            <a:extLst>
              <a:ext uri="{FF2B5EF4-FFF2-40B4-BE49-F238E27FC236}">
                <a16:creationId xmlns:a16="http://schemas.microsoft.com/office/drawing/2014/main" id="{0719C20E-F1E9-C4EA-2C82-8DB6A70DBCAC}"/>
              </a:ext>
            </a:extLst>
          </p:cNvPr>
          <p:cNvSpPr txBox="1"/>
          <p:nvPr/>
        </p:nvSpPr>
        <p:spPr>
          <a:xfrm>
            <a:off x="170570" y="0"/>
            <a:ext cx="3079066" cy="4093428"/>
          </a:xfrm>
          <a:prstGeom prst="rect">
            <a:avLst/>
          </a:prstGeom>
          <a:noFill/>
        </p:spPr>
        <p:txBody>
          <a:bodyPr wrap="square">
            <a:spAutoFit/>
          </a:bodyPr>
          <a:lstStyle/>
          <a:p>
            <a:r>
              <a:rPr lang="en-GB" sz="2000" dirty="0"/>
              <a:t>Importantly, there is </a:t>
            </a:r>
            <a:r>
              <a:rPr lang="en-GB" sz="2000" b="1" dirty="0"/>
              <a:t>no single definition </a:t>
            </a:r>
            <a:r>
              <a:rPr lang="en-GB" sz="2000" dirty="0"/>
              <a:t>that applies universally across every Welsh education policy, school or research study. The term is used in different contexts, including safeguarding, additional learning needs (ALN), social disadvantage, educational inclusion and the monitoring of learner outcomes.</a:t>
            </a:r>
          </a:p>
        </p:txBody>
      </p:sp>
    </p:spTree>
    <p:extLst>
      <p:ext uri="{BB962C8B-B14F-4D97-AF65-F5344CB8AC3E}">
        <p14:creationId xmlns:p14="http://schemas.microsoft.com/office/powerpoint/2010/main" val="2403156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BE5677-E2C5-D794-4F81-041EB097608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0106E2A-11C0-65C8-B0B2-693EB88E7F67}"/>
              </a:ext>
            </a:extLst>
          </p:cNvPr>
          <p:cNvPicPr>
            <a:picLocks noChangeAspect="1"/>
          </p:cNvPicPr>
          <p:nvPr/>
        </p:nvPicPr>
        <p:blipFill>
          <a:blip r:embed="rId3"/>
          <a:stretch>
            <a:fillRect/>
          </a:stretch>
        </p:blipFill>
        <p:spPr>
          <a:xfrm>
            <a:off x="0" y="-637953"/>
            <a:ext cx="12191999" cy="8133906"/>
          </a:xfrm>
          <a:prstGeom prst="rect">
            <a:avLst/>
          </a:prstGeom>
        </p:spPr>
      </p:pic>
      <p:sp>
        <p:nvSpPr>
          <p:cNvPr id="5" name="TextBox 4">
            <a:extLst>
              <a:ext uri="{FF2B5EF4-FFF2-40B4-BE49-F238E27FC236}">
                <a16:creationId xmlns:a16="http://schemas.microsoft.com/office/drawing/2014/main" id="{EBE7B8C5-C85C-19AE-EA39-394623D6335C}"/>
              </a:ext>
            </a:extLst>
          </p:cNvPr>
          <p:cNvSpPr txBox="1"/>
          <p:nvPr/>
        </p:nvSpPr>
        <p:spPr>
          <a:xfrm>
            <a:off x="80889" y="0"/>
            <a:ext cx="3654083" cy="3785652"/>
          </a:xfrm>
          <a:prstGeom prst="rect">
            <a:avLst/>
          </a:prstGeom>
          <a:noFill/>
        </p:spPr>
        <p:txBody>
          <a:bodyPr wrap="square">
            <a:spAutoFit/>
          </a:bodyPr>
          <a:lstStyle/>
          <a:p>
            <a:r>
              <a:rPr lang="en-GB" sz="2400" b="1" dirty="0">
                <a:solidFill>
                  <a:schemeClr val="bg1"/>
                </a:solidFill>
              </a:rPr>
              <a:t>Vulnerability should not be understood as an inherent characteristic of a child. </a:t>
            </a:r>
          </a:p>
          <a:p>
            <a:endParaRPr lang="en-GB" sz="2400" b="1" dirty="0">
              <a:solidFill>
                <a:schemeClr val="bg1"/>
              </a:solidFill>
            </a:endParaRPr>
          </a:p>
          <a:p>
            <a:r>
              <a:rPr lang="en-GB" sz="2400" b="1" dirty="0">
                <a:solidFill>
                  <a:schemeClr val="bg1"/>
                </a:solidFill>
              </a:rPr>
              <a:t>Rather, it often arises from the interaction between a learner's circumstances and the barriers they encounter within education and society.</a:t>
            </a:r>
          </a:p>
        </p:txBody>
      </p:sp>
    </p:spTree>
    <p:extLst>
      <p:ext uri="{BB962C8B-B14F-4D97-AF65-F5344CB8AC3E}">
        <p14:creationId xmlns:p14="http://schemas.microsoft.com/office/powerpoint/2010/main" val="3230830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BA30E-8995-60C9-1545-0EE28DB04FE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3AA919E-370C-A677-6690-52F5ECB73C3E}"/>
              </a:ext>
            </a:extLst>
          </p:cNvPr>
          <p:cNvPicPr>
            <a:picLocks noChangeAspect="1"/>
          </p:cNvPicPr>
          <p:nvPr/>
        </p:nvPicPr>
        <p:blipFill>
          <a:blip r:embed="rId2"/>
          <a:stretch>
            <a:fillRect/>
          </a:stretch>
        </p:blipFill>
        <p:spPr>
          <a:xfrm>
            <a:off x="726831" y="1143000"/>
            <a:ext cx="6096000" cy="4572000"/>
          </a:xfrm>
          <a:prstGeom prst="rect">
            <a:avLst/>
          </a:prstGeom>
        </p:spPr>
      </p:pic>
      <p:sp>
        <p:nvSpPr>
          <p:cNvPr id="5" name="TextBox 4">
            <a:extLst>
              <a:ext uri="{FF2B5EF4-FFF2-40B4-BE49-F238E27FC236}">
                <a16:creationId xmlns:a16="http://schemas.microsoft.com/office/drawing/2014/main" id="{C9E7CEFC-9B85-33DD-F5F5-7EEF5532EBA6}"/>
              </a:ext>
            </a:extLst>
          </p:cNvPr>
          <p:cNvSpPr txBox="1"/>
          <p:nvPr/>
        </p:nvSpPr>
        <p:spPr>
          <a:xfrm>
            <a:off x="7406639" y="1313795"/>
            <a:ext cx="4199207" cy="4401205"/>
          </a:xfrm>
          <a:prstGeom prst="rect">
            <a:avLst/>
          </a:prstGeom>
          <a:noFill/>
        </p:spPr>
        <p:txBody>
          <a:bodyPr wrap="square">
            <a:spAutoFit/>
          </a:bodyPr>
          <a:lstStyle/>
          <a:p>
            <a:r>
              <a:rPr lang="en-GB" sz="2800" dirty="0"/>
              <a:t>A learner may be considered vulnerable because of poverty, unstable accommodation, caring responsibilities, additional learning needs, discrimination, disrupted schooling or difficulties accessing appropriate educational support.</a:t>
            </a:r>
          </a:p>
        </p:txBody>
      </p:sp>
    </p:spTree>
    <p:extLst>
      <p:ext uri="{BB962C8B-B14F-4D97-AF65-F5344CB8AC3E}">
        <p14:creationId xmlns:p14="http://schemas.microsoft.com/office/powerpoint/2010/main" val="377331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5218A-9191-E081-A910-10D6ED80162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8A80B7E-9C94-E50D-59FB-347C7574EAB7}"/>
              </a:ext>
            </a:extLst>
          </p:cNvPr>
          <p:cNvPicPr>
            <a:picLocks noChangeAspect="1"/>
          </p:cNvPicPr>
          <p:nvPr/>
        </p:nvPicPr>
        <p:blipFill>
          <a:blip r:embed="rId3"/>
          <a:stretch>
            <a:fillRect/>
          </a:stretch>
        </p:blipFill>
        <p:spPr>
          <a:xfrm>
            <a:off x="3048000" y="0"/>
            <a:ext cx="9144000" cy="6858000"/>
          </a:xfrm>
          <a:prstGeom prst="rect">
            <a:avLst/>
          </a:prstGeom>
        </p:spPr>
      </p:pic>
      <p:sp>
        <p:nvSpPr>
          <p:cNvPr id="5" name="TextBox 4">
            <a:extLst>
              <a:ext uri="{FF2B5EF4-FFF2-40B4-BE49-F238E27FC236}">
                <a16:creationId xmlns:a16="http://schemas.microsoft.com/office/drawing/2014/main" id="{F83DA98A-2B9E-651E-3364-A7DD9F1145A8}"/>
              </a:ext>
            </a:extLst>
          </p:cNvPr>
          <p:cNvSpPr txBox="1"/>
          <p:nvPr/>
        </p:nvSpPr>
        <p:spPr>
          <a:xfrm>
            <a:off x="212773" y="652699"/>
            <a:ext cx="2642968" cy="5632311"/>
          </a:xfrm>
          <a:prstGeom prst="rect">
            <a:avLst/>
          </a:prstGeom>
          <a:noFill/>
        </p:spPr>
        <p:txBody>
          <a:bodyPr wrap="square">
            <a:spAutoFit/>
          </a:bodyPr>
          <a:lstStyle/>
          <a:p>
            <a:r>
              <a:rPr lang="en-GB" sz="2000" dirty="0"/>
              <a:t>It is also important to distinguish between vulnerable learners and learners with additional learning needs. </a:t>
            </a:r>
          </a:p>
          <a:p>
            <a:endParaRPr lang="en-GB" sz="2000" dirty="0"/>
          </a:p>
          <a:p>
            <a:r>
              <a:rPr lang="en-GB" sz="2000" dirty="0"/>
              <a:t>These categories overlap, but they are not interchangeable: a learner may have ALN without experiencing wider social vulnerability, while another may experience substantial educational disadvantage without having ALN.</a:t>
            </a:r>
          </a:p>
        </p:txBody>
      </p:sp>
    </p:spTree>
    <p:extLst>
      <p:ext uri="{BB962C8B-B14F-4D97-AF65-F5344CB8AC3E}">
        <p14:creationId xmlns:p14="http://schemas.microsoft.com/office/powerpoint/2010/main" val="2903489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Vulnerable Learners</a:t>
            </a:r>
            <a:br>
              <a:rPr lang="en-GB" dirty="0"/>
            </a:br>
            <a:r>
              <a:rPr lang="en-GB" dirty="0"/>
              <a:t> (</a:t>
            </a:r>
            <a:r>
              <a:rPr lang="en-GB" dirty="0" err="1"/>
              <a:t>NfER</a:t>
            </a:r>
            <a:r>
              <a:rPr lang="en-GB" dirty="0"/>
              <a:t>, 2018)</a:t>
            </a:r>
          </a:p>
        </p:txBody>
      </p:sp>
      <p:sp>
        <p:nvSpPr>
          <p:cNvPr id="4" name="Content Placeholder 3"/>
          <p:cNvSpPr>
            <a:spLocks noGrp="1"/>
          </p:cNvSpPr>
          <p:nvPr>
            <p:ph sz="half" idx="1"/>
          </p:nvPr>
        </p:nvSpPr>
        <p:spPr>
          <a:xfrm>
            <a:off x="838200" y="2126221"/>
            <a:ext cx="5181600" cy="4351338"/>
          </a:xfrm>
        </p:spPr>
        <p:txBody>
          <a:bodyPr>
            <a:noAutofit/>
          </a:bodyPr>
          <a:lstStyle/>
          <a:p>
            <a:r>
              <a:rPr lang="en-GB" sz="2400" dirty="0"/>
              <a:t>Learners with ALN</a:t>
            </a:r>
          </a:p>
          <a:p>
            <a:r>
              <a:rPr lang="en-GB" sz="2400" dirty="0"/>
              <a:t>Looked after children (LAC) </a:t>
            </a:r>
          </a:p>
          <a:p>
            <a:r>
              <a:rPr lang="en-GB" sz="2400" dirty="0"/>
              <a:t>Children and young people living in poverty</a:t>
            </a:r>
          </a:p>
          <a:p>
            <a:r>
              <a:rPr lang="en-GB" sz="2400" dirty="0"/>
              <a:t>Excluded pupils and those at risk of exclusion</a:t>
            </a:r>
          </a:p>
          <a:p>
            <a:r>
              <a:rPr lang="en-GB" sz="2400" dirty="0"/>
              <a:t>Pupils with behaviour and attendance issues</a:t>
            </a:r>
          </a:p>
        </p:txBody>
      </p:sp>
      <p:sp>
        <p:nvSpPr>
          <p:cNvPr id="5" name="Content Placeholder 4"/>
          <p:cNvSpPr>
            <a:spLocks noGrp="1"/>
          </p:cNvSpPr>
          <p:nvPr>
            <p:ph sz="half" idx="2"/>
          </p:nvPr>
        </p:nvSpPr>
        <p:spPr>
          <a:xfrm>
            <a:off x="7190747" y="2126221"/>
            <a:ext cx="4313864" cy="4083509"/>
          </a:xfrm>
        </p:spPr>
        <p:txBody>
          <a:bodyPr>
            <a:normAutofit/>
          </a:bodyPr>
          <a:lstStyle/>
          <a:p>
            <a:r>
              <a:rPr lang="en-GB" sz="2600" dirty="0"/>
              <a:t>Gypsy Roma and Traveller pupils</a:t>
            </a:r>
          </a:p>
          <a:p>
            <a:r>
              <a:rPr lang="en-GB" sz="2600" dirty="0"/>
              <a:t>Asylum seekers, refugees and new migrants</a:t>
            </a:r>
          </a:p>
          <a:p>
            <a:r>
              <a:rPr lang="en-GB" sz="2600" dirty="0"/>
              <a:t>Young carers</a:t>
            </a:r>
          </a:p>
          <a:p>
            <a:r>
              <a:rPr lang="en-GB" sz="2600" dirty="0"/>
              <a:t>Young offenders</a:t>
            </a:r>
          </a:p>
          <a:p>
            <a:r>
              <a:rPr lang="en-GB" sz="2600" dirty="0"/>
              <a:t>Children and young people with mental health issues and medical needs</a:t>
            </a:r>
          </a:p>
          <a:p>
            <a:endParaRPr lang="en-GB" dirty="0"/>
          </a:p>
        </p:txBody>
      </p:sp>
      <p:sp>
        <p:nvSpPr>
          <p:cNvPr id="6" name="TextBox 5">
            <a:extLst>
              <a:ext uri="{FF2B5EF4-FFF2-40B4-BE49-F238E27FC236}">
                <a16:creationId xmlns:a16="http://schemas.microsoft.com/office/drawing/2014/main" id="{B2FD5CAE-DE01-0C1B-03E0-577A8A9476BF}"/>
              </a:ext>
            </a:extLst>
          </p:cNvPr>
          <p:cNvSpPr txBox="1"/>
          <p:nvPr/>
        </p:nvSpPr>
        <p:spPr>
          <a:xfrm>
            <a:off x="254977" y="5438393"/>
            <a:ext cx="6094826" cy="1200329"/>
          </a:xfrm>
          <a:prstGeom prst="rect">
            <a:avLst/>
          </a:prstGeom>
          <a:noFill/>
        </p:spPr>
        <p:txBody>
          <a:bodyPr wrap="square">
            <a:spAutoFit/>
          </a:bodyPr>
          <a:lstStyle/>
          <a:p>
            <a:r>
              <a:rPr lang="en-GB" dirty="0">
                <a:solidFill>
                  <a:schemeClr val="accent5">
                    <a:lumMod val="75000"/>
                  </a:schemeClr>
                </a:solidFill>
              </a:rPr>
              <a:t>Crucially, the guidance recognises that </a:t>
            </a:r>
            <a:r>
              <a:rPr lang="en-GB" b="1" dirty="0">
                <a:solidFill>
                  <a:schemeClr val="accent5">
                    <a:lumMod val="75000"/>
                  </a:schemeClr>
                </a:solidFill>
              </a:rPr>
              <a:t>membership</a:t>
            </a:r>
            <a:r>
              <a:rPr lang="en-GB" dirty="0">
                <a:solidFill>
                  <a:schemeClr val="accent5">
                    <a:lumMod val="75000"/>
                  </a:schemeClr>
                </a:solidFill>
              </a:rPr>
              <a:t> of one of these groups </a:t>
            </a:r>
            <a:r>
              <a:rPr lang="en-GB" b="1" dirty="0">
                <a:solidFill>
                  <a:schemeClr val="accent5">
                    <a:lumMod val="75000"/>
                  </a:schemeClr>
                </a:solidFill>
              </a:rPr>
              <a:t>does not automatically mean that a learner is vulnerable. </a:t>
            </a:r>
            <a:r>
              <a:rPr lang="en-GB" dirty="0">
                <a:solidFill>
                  <a:schemeClr val="accent5">
                    <a:lumMod val="75000"/>
                  </a:schemeClr>
                </a:solidFill>
              </a:rPr>
              <a:t>Individual circumstances and the barriers faced by the learner must be considered</a:t>
            </a:r>
          </a:p>
        </p:txBody>
      </p:sp>
    </p:spTree>
    <p:extLst>
      <p:ext uri="{BB962C8B-B14F-4D97-AF65-F5344CB8AC3E}">
        <p14:creationId xmlns:p14="http://schemas.microsoft.com/office/powerpoint/2010/main" val="1679026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D6F4C-7BAE-C469-3C03-089800E863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3C8E0A-E5F4-82A1-B4D9-F357EA2696BB}"/>
              </a:ext>
            </a:extLst>
          </p:cNvPr>
          <p:cNvSpPr>
            <a:spLocks noGrp="1"/>
          </p:cNvSpPr>
          <p:nvPr>
            <p:ph type="title"/>
          </p:nvPr>
        </p:nvSpPr>
        <p:spPr/>
        <p:txBody>
          <a:bodyPr/>
          <a:lstStyle/>
          <a:p>
            <a:r>
              <a:rPr lang="en-GB" dirty="0"/>
              <a:t>Defining Vulnerable Learners</a:t>
            </a:r>
            <a:br>
              <a:rPr lang="en-GB" dirty="0"/>
            </a:br>
            <a:r>
              <a:rPr lang="en-GB" dirty="0"/>
              <a:t> (</a:t>
            </a:r>
            <a:r>
              <a:rPr lang="en-GB" dirty="0" err="1"/>
              <a:t>NfER</a:t>
            </a:r>
            <a:r>
              <a:rPr lang="en-GB" dirty="0"/>
              <a:t>, 2018)</a:t>
            </a:r>
          </a:p>
        </p:txBody>
      </p:sp>
      <p:sp>
        <p:nvSpPr>
          <p:cNvPr id="4" name="Content Placeholder 3">
            <a:extLst>
              <a:ext uri="{FF2B5EF4-FFF2-40B4-BE49-F238E27FC236}">
                <a16:creationId xmlns:a16="http://schemas.microsoft.com/office/drawing/2014/main" id="{29860F90-CD1D-EFF6-9387-2617EDCEE6C3}"/>
              </a:ext>
            </a:extLst>
          </p:cNvPr>
          <p:cNvSpPr>
            <a:spLocks noGrp="1"/>
          </p:cNvSpPr>
          <p:nvPr>
            <p:ph sz="half" idx="1"/>
          </p:nvPr>
        </p:nvSpPr>
        <p:spPr>
          <a:xfrm>
            <a:off x="838200" y="2126221"/>
            <a:ext cx="5181600" cy="4351338"/>
          </a:xfrm>
        </p:spPr>
        <p:txBody>
          <a:bodyPr>
            <a:noAutofit/>
          </a:bodyPr>
          <a:lstStyle/>
          <a:p>
            <a:r>
              <a:rPr lang="en-GB" sz="2400" dirty="0"/>
              <a:t>What are your thoughts? </a:t>
            </a:r>
          </a:p>
          <a:p>
            <a:r>
              <a:rPr lang="en-GB" sz="2400" dirty="0"/>
              <a:t>Why do you think NFER have included this group?</a:t>
            </a:r>
          </a:p>
        </p:txBody>
      </p:sp>
      <p:sp>
        <p:nvSpPr>
          <p:cNvPr id="5" name="Content Placeholder 4">
            <a:extLst>
              <a:ext uri="{FF2B5EF4-FFF2-40B4-BE49-F238E27FC236}">
                <a16:creationId xmlns:a16="http://schemas.microsoft.com/office/drawing/2014/main" id="{FE7E2C88-9727-7E71-7031-DBE8BF46F14D}"/>
              </a:ext>
            </a:extLst>
          </p:cNvPr>
          <p:cNvSpPr>
            <a:spLocks noGrp="1"/>
          </p:cNvSpPr>
          <p:nvPr>
            <p:ph sz="half" idx="2"/>
          </p:nvPr>
        </p:nvSpPr>
        <p:spPr>
          <a:xfrm>
            <a:off x="7190747" y="2126221"/>
            <a:ext cx="4313864" cy="4083509"/>
          </a:xfrm>
        </p:spPr>
        <p:txBody>
          <a:bodyPr>
            <a:normAutofit/>
          </a:bodyPr>
          <a:lstStyle/>
          <a:p>
            <a:r>
              <a:rPr lang="en-GB" sz="2600" dirty="0"/>
              <a:t>Gypsy Roma and Traveller pupils</a:t>
            </a:r>
          </a:p>
          <a:p>
            <a:pPr marL="0" indent="0">
              <a:buNone/>
            </a:pPr>
            <a:endParaRPr lang="en-GB" dirty="0"/>
          </a:p>
        </p:txBody>
      </p:sp>
      <p:sp>
        <p:nvSpPr>
          <p:cNvPr id="6" name="TextBox 5">
            <a:extLst>
              <a:ext uri="{FF2B5EF4-FFF2-40B4-BE49-F238E27FC236}">
                <a16:creationId xmlns:a16="http://schemas.microsoft.com/office/drawing/2014/main" id="{6065D682-048A-DA76-781D-AA999B229408}"/>
              </a:ext>
            </a:extLst>
          </p:cNvPr>
          <p:cNvSpPr txBox="1"/>
          <p:nvPr/>
        </p:nvSpPr>
        <p:spPr>
          <a:xfrm>
            <a:off x="254977" y="5438393"/>
            <a:ext cx="6094826" cy="1200329"/>
          </a:xfrm>
          <a:prstGeom prst="rect">
            <a:avLst/>
          </a:prstGeom>
          <a:noFill/>
        </p:spPr>
        <p:txBody>
          <a:bodyPr wrap="square">
            <a:spAutoFit/>
          </a:bodyPr>
          <a:lstStyle/>
          <a:p>
            <a:r>
              <a:rPr lang="en-GB" dirty="0">
                <a:solidFill>
                  <a:schemeClr val="accent5">
                    <a:lumMod val="75000"/>
                  </a:schemeClr>
                </a:solidFill>
              </a:rPr>
              <a:t>Crucially, the guidance recognises that </a:t>
            </a:r>
            <a:r>
              <a:rPr lang="en-GB" b="1" dirty="0">
                <a:solidFill>
                  <a:schemeClr val="accent5">
                    <a:lumMod val="75000"/>
                  </a:schemeClr>
                </a:solidFill>
              </a:rPr>
              <a:t>membership</a:t>
            </a:r>
            <a:r>
              <a:rPr lang="en-GB" dirty="0">
                <a:solidFill>
                  <a:schemeClr val="accent5">
                    <a:lumMod val="75000"/>
                  </a:schemeClr>
                </a:solidFill>
              </a:rPr>
              <a:t> of one of these groups </a:t>
            </a:r>
            <a:r>
              <a:rPr lang="en-GB" b="1" dirty="0">
                <a:solidFill>
                  <a:schemeClr val="accent5">
                    <a:lumMod val="75000"/>
                  </a:schemeClr>
                </a:solidFill>
              </a:rPr>
              <a:t>does not automatically mean that a learner is vulnerable. </a:t>
            </a:r>
            <a:r>
              <a:rPr lang="en-GB" dirty="0">
                <a:solidFill>
                  <a:schemeClr val="accent5">
                    <a:lumMod val="75000"/>
                  </a:schemeClr>
                </a:solidFill>
              </a:rPr>
              <a:t>Individual circumstances and the barriers faced by the learner must be considered</a:t>
            </a:r>
          </a:p>
        </p:txBody>
      </p:sp>
    </p:spTree>
    <p:extLst>
      <p:ext uri="{BB962C8B-B14F-4D97-AF65-F5344CB8AC3E}">
        <p14:creationId xmlns:p14="http://schemas.microsoft.com/office/powerpoint/2010/main" val="2403329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848DA-4617-2C53-5EEB-3C53D75FDC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7F7812-ED0B-8C9E-C322-C4C747415D8E}"/>
              </a:ext>
            </a:extLst>
          </p:cNvPr>
          <p:cNvSpPr>
            <a:spLocks noGrp="1"/>
          </p:cNvSpPr>
          <p:nvPr>
            <p:ph type="title"/>
          </p:nvPr>
        </p:nvSpPr>
        <p:spPr/>
        <p:txBody>
          <a:bodyPr/>
          <a:lstStyle/>
          <a:p>
            <a:r>
              <a:rPr lang="en-GB" dirty="0"/>
              <a:t>Defining Vulnerable Learners</a:t>
            </a:r>
            <a:br>
              <a:rPr lang="en-GB" dirty="0"/>
            </a:br>
            <a:r>
              <a:rPr lang="en-GB" dirty="0"/>
              <a:t> (</a:t>
            </a:r>
            <a:r>
              <a:rPr lang="en-GB" dirty="0" err="1"/>
              <a:t>NfER</a:t>
            </a:r>
            <a:r>
              <a:rPr lang="en-GB" dirty="0"/>
              <a:t>, 2018)</a:t>
            </a:r>
          </a:p>
        </p:txBody>
      </p:sp>
      <p:sp>
        <p:nvSpPr>
          <p:cNvPr id="4" name="Content Placeholder 3">
            <a:extLst>
              <a:ext uri="{FF2B5EF4-FFF2-40B4-BE49-F238E27FC236}">
                <a16:creationId xmlns:a16="http://schemas.microsoft.com/office/drawing/2014/main" id="{4EC443A1-D8CC-E500-CC14-02896752FF5D}"/>
              </a:ext>
            </a:extLst>
          </p:cNvPr>
          <p:cNvSpPr>
            <a:spLocks noGrp="1"/>
          </p:cNvSpPr>
          <p:nvPr>
            <p:ph sz="half" idx="1"/>
          </p:nvPr>
        </p:nvSpPr>
        <p:spPr>
          <a:xfrm>
            <a:off x="838200" y="2126221"/>
            <a:ext cx="5181600" cy="4351338"/>
          </a:xfrm>
        </p:spPr>
        <p:txBody>
          <a:bodyPr>
            <a:noAutofit/>
          </a:bodyPr>
          <a:lstStyle/>
          <a:p>
            <a:r>
              <a:rPr lang="en-GB" sz="2400" dirty="0"/>
              <a:t>What are your thoughts? </a:t>
            </a:r>
          </a:p>
          <a:p>
            <a:r>
              <a:rPr lang="en-GB" sz="2400" dirty="0"/>
              <a:t>Why do you think NFER have included this group?</a:t>
            </a:r>
          </a:p>
        </p:txBody>
      </p:sp>
      <p:sp>
        <p:nvSpPr>
          <p:cNvPr id="5" name="Content Placeholder 4">
            <a:extLst>
              <a:ext uri="{FF2B5EF4-FFF2-40B4-BE49-F238E27FC236}">
                <a16:creationId xmlns:a16="http://schemas.microsoft.com/office/drawing/2014/main" id="{B35D084D-DB58-7725-42FB-25D4225ADBB0}"/>
              </a:ext>
            </a:extLst>
          </p:cNvPr>
          <p:cNvSpPr>
            <a:spLocks noGrp="1"/>
          </p:cNvSpPr>
          <p:nvPr>
            <p:ph sz="half" idx="2"/>
          </p:nvPr>
        </p:nvSpPr>
        <p:spPr>
          <a:xfrm>
            <a:off x="7190747" y="2126221"/>
            <a:ext cx="4313864" cy="4083509"/>
          </a:xfrm>
        </p:spPr>
        <p:txBody>
          <a:bodyPr>
            <a:normAutofit/>
          </a:bodyPr>
          <a:lstStyle/>
          <a:p>
            <a:r>
              <a:rPr lang="en-GB" sz="2600" dirty="0"/>
              <a:t>Gypsy Roma and Traveller pupils</a:t>
            </a:r>
          </a:p>
          <a:p>
            <a:pPr marL="0" indent="0">
              <a:buNone/>
            </a:pPr>
            <a:endParaRPr lang="en-GB" dirty="0"/>
          </a:p>
        </p:txBody>
      </p:sp>
      <p:sp>
        <p:nvSpPr>
          <p:cNvPr id="9" name="TextBox 8">
            <a:extLst>
              <a:ext uri="{FF2B5EF4-FFF2-40B4-BE49-F238E27FC236}">
                <a16:creationId xmlns:a16="http://schemas.microsoft.com/office/drawing/2014/main" id="{19A6C122-7B8E-113D-BF0F-18CA1FF1A832}"/>
              </a:ext>
            </a:extLst>
          </p:cNvPr>
          <p:cNvSpPr txBox="1"/>
          <p:nvPr/>
        </p:nvSpPr>
        <p:spPr>
          <a:xfrm>
            <a:off x="356383" y="3630553"/>
            <a:ext cx="7901353" cy="2862322"/>
          </a:xfrm>
          <a:prstGeom prst="rect">
            <a:avLst/>
          </a:prstGeom>
          <a:noFill/>
        </p:spPr>
        <p:txBody>
          <a:bodyPr wrap="square">
            <a:spAutoFit/>
          </a:bodyPr>
          <a:lstStyle/>
          <a:p>
            <a:r>
              <a:rPr lang="en-GB" sz="2000" dirty="0"/>
              <a:t>The Welsh Government's 2023 guidance, Celebrate and participate, focuses on helping GRT learners access education, develop their talents and achieve their potential. It recognises that these communities have diverse cultures, histories and lifestyles, and that learners' experiences of education vary considerably.</a:t>
            </a:r>
          </a:p>
          <a:p>
            <a:endParaRPr lang="en-GB" sz="2000" dirty="0"/>
          </a:p>
          <a:p>
            <a:r>
              <a:rPr lang="en-GB" sz="2000" dirty="0"/>
              <a:t>The guidance identifies discrimination, racism, bullying, inflexible educational practices and curriculum-related concerns among the barriers that some GRT learners experience.</a:t>
            </a:r>
          </a:p>
        </p:txBody>
      </p:sp>
      <p:pic>
        <p:nvPicPr>
          <p:cNvPr id="11" name="Picture 10">
            <a:extLst>
              <a:ext uri="{FF2B5EF4-FFF2-40B4-BE49-F238E27FC236}">
                <a16:creationId xmlns:a16="http://schemas.microsoft.com/office/drawing/2014/main" id="{2510FFE8-D757-7C09-63C2-59D96562036E}"/>
              </a:ext>
            </a:extLst>
          </p:cNvPr>
          <p:cNvPicPr>
            <a:picLocks noChangeAspect="1"/>
          </p:cNvPicPr>
          <p:nvPr/>
        </p:nvPicPr>
        <p:blipFill>
          <a:blip r:embed="rId3"/>
          <a:stretch>
            <a:fillRect/>
          </a:stretch>
        </p:blipFill>
        <p:spPr>
          <a:xfrm rot="1185242">
            <a:off x="8742264" y="2965628"/>
            <a:ext cx="2930490" cy="4192172"/>
          </a:xfrm>
          <a:prstGeom prst="rect">
            <a:avLst/>
          </a:prstGeom>
        </p:spPr>
      </p:pic>
    </p:spTree>
    <p:extLst>
      <p:ext uri="{BB962C8B-B14F-4D97-AF65-F5344CB8AC3E}">
        <p14:creationId xmlns:p14="http://schemas.microsoft.com/office/powerpoint/2010/main" val="2446019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vulnerability</a:t>
            </a:r>
          </a:p>
        </p:txBody>
      </p:sp>
      <p:graphicFrame>
        <p:nvGraphicFramePr>
          <p:cNvPr id="4" name="Diagram 3"/>
          <p:cNvGraphicFramePr/>
          <p:nvPr/>
        </p:nvGraphicFramePr>
        <p:xfrm>
          <a:off x="2592924" y="1477116"/>
          <a:ext cx="6627504" cy="4991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4309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3000" y="2628900"/>
            <a:ext cx="6350000" cy="4229100"/>
          </a:xfrm>
          <a:prstGeom prst="rect">
            <a:avLst/>
          </a:prstGeom>
        </p:spPr>
      </p:pic>
      <p:sp>
        <p:nvSpPr>
          <p:cNvPr id="3" name="Rectangle 2"/>
          <p:cNvSpPr/>
          <p:nvPr/>
        </p:nvSpPr>
        <p:spPr>
          <a:xfrm>
            <a:off x="1054100" y="3201085"/>
            <a:ext cx="7708900" cy="2123658"/>
          </a:xfrm>
          <a:prstGeom prst="rect">
            <a:avLst/>
          </a:prstGeom>
        </p:spPr>
        <p:txBody>
          <a:bodyPr wrap="square">
            <a:spAutoFit/>
          </a:bodyPr>
          <a:lstStyle/>
          <a:p>
            <a:pPr algn="ctr"/>
            <a:r>
              <a:rPr lang="en-US" sz="4400" dirty="0"/>
              <a:t>Are there any further challenges for this group of pupils as a result of Covid-19?</a:t>
            </a:r>
          </a:p>
        </p:txBody>
      </p:sp>
      <p:sp>
        <p:nvSpPr>
          <p:cNvPr id="4" name="Rectangle 3"/>
          <p:cNvSpPr/>
          <p:nvPr/>
        </p:nvSpPr>
        <p:spPr>
          <a:xfrm>
            <a:off x="1646695" y="1252329"/>
            <a:ext cx="6523709" cy="830997"/>
          </a:xfrm>
          <a:prstGeom prst="rect">
            <a:avLst/>
          </a:prstGeom>
        </p:spPr>
        <p:txBody>
          <a:bodyPr wrap="none">
            <a:spAutoFit/>
          </a:bodyPr>
          <a:lstStyle/>
          <a:p>
            <a:r>
              <a:rPr lang="en-US" sz="4800" dirty="0"/>
              <a:t>What are the challenges?</a:t>
            </a:r>
          </a:p>
        </p:txBody>
      </p:sp>
    </p:spTree>
    <p:extLst>
      <p:ext uri="{BB962C8B-B14F-4D97-AF65-F5344CB8AC3E}">
        <p14:creationId xmlns:p14="http://schemas.microsoft.com/office/powerpoint/2010/main" val="965581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sz="5400" dirty="0">
                <a:latin typeface="+mn-lt"/>
              </a:rPr>
              <a:t>Social</a:t>
            </a:r>
          </a:p>
        </p:txBody>
      </p:sp>
      <p:graphicFrame>
        <p:nvGraphicFramePr>
          <p:cNvPr id="4" name="Diagram 3"/>
          <p:cNvGraphicFramePr/>
          <p:nvPr>
            <p:extLst>
              <p:ext uri="{D42A27DB-BD31-4B8C-83A1-F6EECF244321}">
                <p14:modId xmlns:p14="http://schemas.microsoft.com/office/powerpoint/2010/main" val="1664598575"/>
              </p:ext>
            </p:extLst>
          </p:nvPr>
        </p:nvGraphicFramePr>
        <p:xfrm>
          <a:off x="2266951" y="1083116"/>
          <a:ext cx="7776204" cy="49174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09721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450" y="0"/>
            <a:ext cx="10515600" cy="1325563"/>
          </a:xfrm>
        </p:spPr>
        <p:txBody>
          <a:bodyPr/>
          <a:lstStyle/>
          <a:p>
            <a:pPr>
              <a:defRPr/>
            </a:pPr>
            <a:r>
              <a:rPr lang="en-US" b="1" dirty="0"/>
              <a:t>Intellectual</a:t>
            </a:r>
          </a:p>
        </p:txBody>
      </p:sp>
      <p:graphicFrame>
        <p:nvGraphicFramePr>
          <p:cNvPr id="3" name="Diagram 2"/>
          <p:cNvGraphicFramePr/>
          <p:nvPr>
            <p:extLst>
              <p:ext uri="{D42A27DB-BD31-4B8C-83A1-F6EECF244321}">
                <p14:modId xmlns:p14="http://schemas.microsoft.com/office/powerpoint/2010/main" val="1638780556"/>
              </p:ext>
            </p:extLst>
          </p:nvPr>
        </p:nvGraphicFramePr>
        <p:xfrm>
          <a:off x="2459783" y="1028700"/>
          <a:ext cx="7465267" cy="5564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2676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10515600" cy="1325563"/>
          </a:xfrm>
        </p:spPr>
        <p:txBody>
          <a:bodyPr>
            <a:normAutofit/>
          </a:bodyPr>
          <a:lstStyle/>
          <a:p>
            <a:pPr>
              <a:defRPr/>
            </a:pPr>
            <a:r>
              <a:rPr lang="en-US" b="1" dirty="0"/>
              <a:t>Physical</a:t>
            </a:r>
          </a:p>
        </p:txBody>
      </p:sp>
      <p:graphicFrame>
        <p:nvGraphicFramePr>
          <p:cNvPr id="3" name="Diagram 2"/>
          <p:cNvGraphicFramePr/>
          <p:nvPr>
            <p:extLst>
              <p:ext uri="{D42A27DB-BD31-4B8C-83A1-F6EECF244321}">
                <p14:modId xmlns:p14="http://schemas.microsoft.com/office/powerpoint/2010/main" val="1507031917"/>
              </p:ext>
            </p:extLst>
          </p:nvPr>
        </p:nvGraphicFramePr>
        <p:xfrm>
          <a:off x="2188564" y="914400"/>
          <a:ext cx="7888885" cy="56887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7649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42322" y="224060"/>
            <a:ext cx="10599387" cy="1280890"/>
          </a:xfrm>
        </p:spPr>
        <p:txBody>
          <a:bodyPr vert="horz" lIns="91440" tIns="45720" rIns="91440" bIns="45720" rtlCol="0" anchor="t">
            <a:noAutofit/>
          </a:bodyPr>
          <a:lstStyle/>
          <a:p>
            <a:r>
              <a:rPr lang="en-US" b="1" dirty="0">
                <a:solidFill>
                  <a:schemeClr val="tx1"/>
                </a:solidFill>
              </a:rPr>
              <a:t>How can we support our vulnerable learners?</a:t>
            </a:r>
          </a:p>
        </p:txBody>
      </p:sp>
      <p:graphicFrame>
        <p:nvGraphicFramePr>
          <p:cNvPr id="4" name="Diagram 3"/>
          <p:cNvGraphicFramePr/>
          <p:nvPr>
            <p:extLst>
              <p:ext uri="{D42A27DB-BD31-4B8C-83A1-F6EECF244321}">
                <p14:modId xmlns:p14="http://schemas.microsoft.com/office/powerpoint/2010/main" val="50113018"/>
              </p:ext>
            </p:extLst>
          </p:nvPr>
        </p:nvGraphicFramePr>
        <p:xfrm>
          <a:off x="880052" y="864505"/>
          <a:ext cx="10761657" cy="58745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369146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281" y="0"/>
            <a:ext cx="8911687" cy="1280890"/>
          </a:xfrm>
        </p:spPr>
        <p:txBody>
          <a:bodyPr/>
          <a:lstStyle/>
          <a:p>
            <a:r>
              <a:rPr lang="en-GB" b="1" dirty="0"/>
              <a:t>Looked After Children</a:t>
            </a:r>
          </a:p>
        </p:txBody>
      </p:sp>
      <p:pic>
        <p:nvPicPr>
          <p:cNvPr id="5" name="Picture 4"/>
          <p:cNvPicPr>
            <a:picLocks noChangeAspect="1"/>
          </p:cNvPicPr>
          <p:nvPr/>
        </p:nvPicPr>
        <p:blipFill>
          <a:blip r:embed="rId3"/>
          <a:stretch>
            <a:fillRect/>
          </a:stretch>
        </p:blipFill>
        <p:spPr>
          <a:xfrm rot="282850">
            <a:off x="8026767" y="448360"/>
            <a:ext cx="3745825" cy="5837135"/>
          </a:xfrm>
          <a:prstGeom prst="rect">
            <a:avLst/>
          </a:prstGeom>
        </p:spPr>
      </p:pic>
      <p:sp>
        <p:nvSpPr>
          <p:cNvPr id="8" name="TextBox 7">
            <a:extLst>
              <a:ext uri="{FF2B5EF4-FFF2-40B4-BE49-F238E27FC236}">
                <a16:creationId xmlns:a16="http://schemas.microsoft.com/office/drawing/2014/main" id="{D3E65EAC-C7C2-3F7E-90C2-8CFBC657534F}"/>
              </a:ext>
            </a:extLst>
          </p:cNvPr>
          <p:cNvSpPr txBox="1"/>
          <p:nvPr/>
        </p:nvSpPr>
        <p:spPr>
          <a:xfrm>
            <a:off x="876045" y="1595311"/>
            <a:ext cx="6097022" cy="4801314"/>
          </a:xfrm>
          <a:prstGeom prst="rect">
            <a:avLst/>
          </a:prstGeom>
          <a:noFill/>
        </p:spPr>
        <p:txBody>
          <a:bodyPr wrap="square">
            <a:spAutoFit/>
          </a:bodyPr>
          <a:lstStyle/>
          <a:p>
            <a:r>
              <a:rPr lang="en-GB" dirty="0"/>
              <a:t>What does the Welsh Government mean by a ‘looked-after child’?</a:t>
            </a:r>
          </a:p>
          <a:p>
            <a:endParaRPr lang="en-GB" dirty="0"/>
          </a:p>
          <a:p>
            <a:r>
              <a:rPr lang="en-GB" dirty="0"/>
              <a:t>In Wales, a looked-after child (LAC) is a child who is in the care of a local authority or who is accommodated by a local authority under the relevant legal provisions.</a:t>
            </a:r>
          </a:p>
          <a:p>
            <a:endParaRPr lang="en-GB" dirty="0"/>
          </a:p>
          <a:p>
            <a:r>
              <a:rPr lang="en-GB" dirty="0"/>
              <a:t>The term describes a child's </a:t>
            </a:r>
            <a:r>
              <a:rPr lang="en-GB" b="1" dirty="0"/>
              <a:t>legal care status</a:t>
            </a:r>
            <a:r>
              <a:rPr lang="en-GB" dirty="0"/>
              <a:t>, rather than simply indicating that the child is vulnerable or receives support from social services (Care Order in place by local authority).</a:t>
            </a:r>
          </a:p>
          <a:p>
            <a:endParaRPr lang="en-GB" dirty="0"/>
          </a:p>
          <a:p>
            <a:r>
              <a:rPr lang="en-GB" b="1" dirty="0"/>
              <a:t>A child may become looked after when their parents are unable to provide safe or appropriate care, when concerns about their welfare require the local authority to take responsibility for their care, or when the child needs accommodation provided by the local authority.</a:t>
            </a:r>
          </a:p>
        </p:txBody>
      </p:sp>
    </p:spTree>
    <p:extLst>
      <p:ext uri="{BB962C8B-B14F-4D97-AF65-F5344CB8AC3E}">
        <p14:creationId xmlns:p14="http://schemas.microsoft.com/office/powerpoint/2010/main" val="1576402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69ACF-1F75-2064-0C1E-2217F5C18B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2AE93E-5E48-076C-465E-65AA08E7C5C2}"/>
              </a:ext>
            </a:extLst>
          </p:cNvPr>
          <p:cNvSpPr>
            <a:spLocks noGrp="1"/>
          </p:cNvSpPr>
          <p:nvPr>
            <p:ph type="title"/>
          </p:nvPr>
        </p:nvSpPr>
        <p:spPr>
          <a:xfrm>
            <a:off x="575281" y="0"/>
            <a:ext cx="8911687" cy="1280890"/>
          </a:xfrm>
        </p:spPr>
        <p:txBody>
          <a:bodyPr/>
          <a:lstStyle/>
          <a:p>
            <a:r>
              <a:rPr lang="en-GB" b="1" dirty="0"/>
              <a:t>Looked After Children</a:t>
            </a:r>
          </a:p>
        </p:txBody>
      </p:sp>
      <p:sp>
        <p:nvSpPr>
          <p:cNvPr id="3" name="Content Placeholder 2">
            <a:extLst>
              <a:ext uri="{FF2B5EF4-FFF2-40B4-BE49-F238E27FC236}">
                <a16:creationId xmlns:a16="http://schemas.microsoft.com/office/drawing/2014/main" id="{F103A424-96BB-712C-448A-84EA0F2E88B7}"/>
              </a:ext>
            </a:extLst>
          </p:cNvPr>
          <p:cNvSpPr>
            <a:spLocks noGrp="1"/>
          </p:cNvSpPr>
          <p:nvPr>
            <p:ph idx="1"/>
          </p:nvPr>
        </p:nvSpPr>
        <p:spPr>
          <a:xfrm>
            <a:off x="250023" y="1458231"/>
            <a:ext cx="7372021" cy="4793974"/>
          </a:xfrm>
        </p:spPr>
        <p:txBody>
          <a:bodyPr>
            <a:normAutofit fontScale="62500" lnSpcReduction="20000"/>
          </a:bodyPr>
          <a:lstStyle/>
          <a:p>
            <a:pPr marL="0" indent="0">
              <a:buNone/>
            </a:pPr>
            <a:r>
              <a:rPr lang="en-GB" b="1" dirty="0"/>
              <a:t>Examples of looked-after children</a:t>
            </a:r>
          </a:p>
          <a:p>
            <a:pPr marL="0" indent="0">
              <a:buNone/>
            </a:pPr>
            <a:endParaRPr lang="en-GB" b="1" dirty="0"/>
          </a:p>
          <a:p>
            <a:r>
              <a:rPr lang="en-GB" dirty="0"/>
              <a:t>A child may be looked after in a range of circumstances:</a:t>
            </a:r>
          </a:p>
          <a:p>
            <a:pPr lvl="0"/>
            <a:r>
              <a:rPr lang="en-GB" b="1" dirty="0"/>
              <a:t>Foster care:</a:t>
            </a:r>
            <a:r>
              <a:rPr lang="en-GB" dirty="0"/>
              <a:t> the child lives with approved foster carers.</a:t>
            </a:r>
          </a:p>
          <a:p>
            <a:pPr lvl="0"/>
            <a:endParaRPr lang="en-GB" dirty="0"/>
          </a:p>
          <a:p>
            <a:pPr lvl="0"/>
            <a:r>
              <a:rPr lang="en-GB" b="1" dirty="0"/>
              <a:t>Residential care:</a:t>
            </a:r>
            <a:r>
              <a:rPr lang="en-GB" dirty="0"/>
              <a:t> the child lives in a children's home.</a:t>
            </a:r>
          </a:p>
          <a:p>
            <a:pPr lvl="0"/>
            <a:endParaRPr lang="en-GB" dirty="0"/>
          </a:p>
          <a:p>
            <a:pPr lvl="0"/>
            <a:r>
              <a:rPr lang="en-GB" b="1" dirty="0"/>
              <a:t>Kinship foster care:</a:t>
            </a:r>
            <a:r>
              <a:rPr lang="en-GB" dirty="0"/>
              <a:t> the child lives with a relative or someone they know who has been approved as a foster carer.</a:t>
            </a:r>
          </a:p>
          <a:p>
            <a:pPr lvl="0"/>
            <a:endParaRPr lang="en-GB" dirty="0"/>
          </a:p>
          <a:p>
            <a:pPr lvl="0"/>
            <a:r>
              <a:rPr lang="en-GB" b="1" dirty="0"/>
              <a:t>Voluntary accommodation:</a:t>
            </a:r>
            <a:r>
              <a:rPr lang="en-GB" dirty="0"/>
              <a:t> the local authority provides accommodation with the appropriate agreement, without necessarily having a court care order.</a:t>
            </a:r>
          </a:p>
          <a:p>
            <a:pPr lvl="0"/>
            <a:endParaRPr lang="en-GB" dirty="0"/>
          </a:p>
          <a:p>
            <a:pPr lvl="0"/>
            <a:r>
              <a:rPr lang="en-GB" b="1" dirty="0"/>
              <a:t>Short-break arrangements:</a:t>
            </a:r>
            <a:r>
              <a:rPr lang="en-GB" dirty="0"/>
              <a:t> some children receive planned periods of local authority care, for example to provide respite for their families. The precise legal and statistical classification depends on the arrangement.</a:t>
            </a:r>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9814CCA1-E546-E65C-78C2-ACBC49DE5AC0}"/>
              </a:ext>
            </a:extLst>
          </p:cNvPr>
          <p:cNvPicPr>
            <a:picLocks noChangeAspect="1"/>
          </p:cNvPicPr>
          <p:nvPr/>
        </p:nvPicPr>
        <p:blipFill>
          <a:blip r:embed="rId3"/>
          <a:stretch>
            <a:fillRect/>
          </a:stretch>
        </p:blipFill>
        <p:spPr>
          <a:xfrm rot="282850">
            <a:off x="8026767" y="448360"/>
            <a:ext cx="3745825" cy="5837135"/>
          </a:xfrm>
          <a:prstGeom prst="rect">
            <a:avLst/>
          </a:prstGeom>
        </p:spPr>
      </p:pic>
    </p:spTree>
    <p:extLst>
      <p:ext uri="{BB962C8B-B14F-4D97-AF65-F5344CB8AC3E}">
        <p14:creationId xmlns:p14="http://schemas.microsoft.com/office/powerpoint/2010/main" val="4131145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C5704-9177-43E8-B47B-A9A1A7B665F2}"/>
              </a:ext>
            </a:extLst>
          </p:cNvPr>
          <p:cNvSpPr>
            <a:spLocks noGrp="1"/>
          </p:cNvSpPr>
          <p:nvPr>
            <p:ph type="title"/>
          </p:nvPr>
        </p:nvSpPr>
        <p:spPr/>
        <p:txBody>
          <a:bodyPr/>
          <a:lstStyle/>
          <a:p>
            <a:r>
              <a:rPr lang="en-GB" dirty="0"/>
              <a:t>What are the challenges for LAC?</a:t>
            </a:r>
            <a:br>
              <a:rPr lang="en-GB" dirty="0"/>
            </a:br>
            <a:endParaRPr lang="en-GB" dirty="0"/>
          </a:p>
        </p:txBody>
      </p:sp>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20850" y="1187450"/>
            <a:ext cx="7851321" cy="4877163"/>
          </a:xfrm>
          <a:prstGeom prst="rect">
            <a:avLst/>
          </a:prstGeom>
        </p:spPr>
      </p:pic>
      <p:sp>
        <p:nvSpPr>
          <p:cNvPr id="5" name="Blwch Testun 4">
            <a:extLst>
              <a:ext uri="{FF2B5EF4-FFF2-40B4-BE49-F238E27FC236}">
                <a16:creationId xmlns:a16="http://schemas.microsoft.com/office/drawing/2014/main" id="{B0AADCAC-2A57-CF39-D531-2C6CA0516C11}"/>
              </a:ext>
            </a:extLst>
          </p:cNvPr>
          <p:cNvSpPr txBox="1"/>
          <p:nvPr/>
        </p:nvSpPr>
        <p:spPr>
          <a:xfrm>
            <a:off x="4122057" y="6308209"/>
            <a:ext cx="3708400" cy="646331"/>
          </a:xfrm>
          <a:prstGeom prst="rect">
            <a:avLst/>
          </a:prstGeom>
          <a:noFill/>
        </p:spPr>
        <p:txBody>
          <a:bodyPr wrap="square">
            <a:spAutoFit/>
          </a:bodyPr>
          <a:lstStyle/>
          <a:p>
            <a:r>
              <a:rPr lang="cy-GB" dirty="0">
                <a:hlinkClick r:id="rId5"/>
              </a:rPr>
              <a:t>https://youtu.be/QRTFEDM_9P0</a:t>
            </a:r>
            <a:endParaRPr lang="cy-GB" dirty="0"/>
          </a:p>
          <a:p>
            <a:endParaRPr lang="cy-GB" dirty="0"/>
          </a:p>
        </p:txBody>
      </p:sp>
    </p:spTree>
    <p:extLst>
      <p:ext uri="{BB962C8B-B14F-4D97-AF65-F5344CB8AC3E}">
        <p14:creationId xmlns:p14="http://schemas.microsoft.com/office/powerpoint/2010/main" val="14796602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055" y="148332"/>
            <a:ext cx="10515600" cy="1325563"/>
          </a:xfrm>
        </p:spPr>
        <p:txBody>
          <a:bodyPr/>
          <a:lstStyle/>
          <a:p>
            <a:r>
              <a:rPr lang="en-GB" b="1" dirty="0"/>
              <a:t>Looked After Children</a:t>
            </a:r>
          </a:p>
        </p:txBody>
      </p:sp>
      <p:sp>
        <p:nvSpPr>
          <p:cNvPr id="5" name="Rectangle 4"/>
          <p:cNvSpPr/>
          <p:nvPr/>
        </p:nvSpPr>
        <p:spPr>
          <a:xfrm>
            <a:off x="492055" y="1966178"/>
            <a:ext cx="5086350" cy="3046988"/>
          </a:xfrm>
          <a:prstGeom prst="rect">
            <a:avLst/>
          </a:prstGeom>
        </p:spPr>
        <p:txBody>
          <a:bodyPr wrap="square">
            <a:spAutoFit/>
          </a:bodyPr>
          <a:lstStyle/>
          <a:p>
            <a:r>
              <a:rPr lang="en-GB" sz="3200" dirty="0"/>
              <a:t>Look at the statistics for your local authority/Wales</a:t>
            </a:r>
          </a:p>
          <a:p>
            <a:endParaRPr lang="en-GB" sz="3200" dirty="0"/>
          </a:p>
          <a:p>
            <a:r>
              <a:rPr lang="en-GB" sz="3200" dirty="0"/>
              <a:t>What patterns emerge?</a:t>
            </a:r>
          </a:p>
          <a:p>
            <a:r>
              <a:rPr lang="en-GB" sz="3200" dirty="0"/>
              <a:t>What data do you find interesting / surprising?</a:t>
            </a:r>
          </a:p>
        </p:txBody>
      </p:sp>
      <p:pic>
        <p:nvPicPr>
          <p:cNvPr id="7" name="Llun 6">
            <a:extLst>
              <a:ext uri="{FF2B5EF4-FFF2-40B4-BE49-F238E27FC236}">
                <a16:creationId xmlns:a16="http://schemas.microsoft.com/office/drawing/2014/main" id="{18F5D74E-608B-AF12-322E-7A4C770A867C}"/>
              </a:ext>
            </a:extLst>
          </p:cNvPr>
          <p:cNvPicPr>
            <a:picLocks noChangeAspect="1"/>
          </p:cNvPicPr>
          <p:nvPr/>
        </p:nvPicPr>
        <p:blipFill>
          <a:blip r:embed="rId3"/>
          <a:srcRect l="14374" t="11640" r="14727" b="5290"/>
          <a:stretch>
            <a:fillRect/>
          </a:stretch>
        </p:blipFill>
        <p:spPr>
          <a:xfrm>
            <a:off x="5921305" y="1286387"/>
            <a:ext cx="5086350" cy="3972921"/>
          </a:xfrm>
          <a:prstGeom prst="rect">
            <a:avLst/>
          </a:prstGeom>
        </p:spPr>
      </p:pic>
      <p:sp>
        <p:nvSpPr>
          <p:cNvPr id="11" name="TextBox 10">
            <a:extLst>
              <a:ext uri="{FF2B5EF4-FFF2-40B4-BE49-F238E27FC236}">
                <a16:creationId xmlns:a16="http://schemas.microsoft.com/office/drawing/2014/main" id="{394C4764-9A42-855C-AD13-B3818722A663}"/>
              </a:ext>
            </a:extLst>
          </p:cNvPr>
          <p:cNvSpPr txBox="1"/>
          <p:nvPr/>
        </p:nvSpPr>
        <p:spPr>
          <a:xfrm>
            <a:off x="2266657" y="6028031"/>
            <a:ext cx="7137595" cy="369332"/>
          </a:xfrm>
          <a:prstGeom prst="rect">
            <a:avLst/>
          </a:prstGeom>
          <a:noFill/>
        </p:spPr>
        <p:txBody>
          <a:bodyPr wrap="square">
            <a:spAutoFit/>
          </a:bodyPr>
          <a:lstStyle/>
          <a:p>
            <a:r>
              <a:rPr lang="en-GB" dirty="0">
                <a:hlinkClick r:id="rId4"/>
              </a:rPr>
              <a:t>Children looked after on 31 March by gender and age group | </a:t>
            </a:r>
            <a:r>
              <a:rPr lang="en-GB" dirty="0" err="1">
                <a:hlinkClick r:id="rId4"/>
              </a:rPr>
              <a:t>StatsWales</a:t>
            </a:r>
            <a:endParaRPr lang="en-GB" dirty="0"/>
          </a:p>
        </p:txBody>
      </p:sp>
    </p:spTree>
    <p:extLst>
      <p:ext uri="{BB962C8B-B14F-4D97-AF65-F5344CB8AC3E}">
        <p14:creationId xmlns:p14="http://schemas.microsoft.com/office/powerpoint/2010/main" val="39753858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1EF67A1C-1B88-64D0-17AD-5DB37510F153}"/>
              </a:ext>
            </a:extLst>
          </p:cNvPr>
          <p:cNvPicPr>
            <a:picLocks noChangeAspect="1"/>
          </p:cNvPicPr>
          <p:nvPr/>
        </p:nvPicPr>
        <p:blipFill>
          <a:blip r:embed="rId3"/>
          <a:stretch>
            <a:fillRect/>
          </a:stretch>
        </p:blipFill>
        <p:spPr>
          <a:xfrm>
            <a:off x="0" y="7470"/>
            <a:ext cx="12192000" cy="6843059"/>
          </a:xfrm>
          <a:prstGeom prst="rect">
            <a:avLst/>
          </a:prstGeom>
        </p:spPr>
      </p:pic>
    </p:spTree>
    <p:extLst>
      <p:ext uri="{BB962C8B-B14F-4D97-AF65-F5344CB8AC3E}">
        <p14:creationId xmlns:p14="http://schemas.microsoft.com/office/powerpoint/2010/main" val="10355455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Group Task</a:t>
            </a:r>
          </a:p>
        </p:txBody>
      </p:sp>
      <p:sp>
        <p:nvSpPr>
          <p:cNvPr id="2" name="TextBox 1">
            <a:extLst>
              <a:ext uri="{FF2B5EF4-FFF2-40B4-BE49-F238E27FC236}">
                <a16:creationId xmlns:a16="http://schemas.microsoft.com/office/drawing/2014/main" id="{1563C77D-3BC6-4B40-B037-6D477139B78D}"/>
              </a:ext>
            </a:extLst>
          </p:cNvPr>
          <p:cNvSpPr txBox="1"/>
          <p:nvPr/>
        </p:nvSpPr>
        <p:spPr>
          <a:xfrm>
            <a:off x="637956" y="1690688"/>
            <a:ext cx="6410544" cy="4031873"/>
          </a:xfrm>
          <a:prstGeom prst="rect">
            <a:avLst/>
          </a:prstGeom>
          <a:noFill/>
        </p:spPr>
        <p:txBody>
          <a:bodyPr wrap="square" rtlCol="0">
            <a:spAutoFit/>
          </a:bodyPr>
          <a:lstStyle/>
          <a:p>
            <a:pPr marL="342900" indent="-342900">
              <a:buFont typeface="+mj-lt"/>
              <a:buAutoNum type="arabicPeriod"/>
            </a:pPr>
            <a:r>
              <a:rPr lang="en-GB" sz="3200" dirty="0"/>
              <a:t>Scan p.30- p.50 (you may want to share the work between group members)</a:t>
            </a:r>
          </a:p>
          <a:p>
            <a:pPr marL="342900" indent="-342900">
              <a:buFont typeface="+mj-lt"/>
              <a:buAutoNum type="arabicPeriod"/>
            </a:pPr>
            <a:r>
              <a:rPr lang="en-GB" sz="3200" dirty="0"/>
              <a:t>Identify 3 strategies/interventions to support Looked After Children.</a:t>
            </a:r>
          </a:p>
          <a:p>
            <a:pPr marL="342900" indent="-342900">
              <a:buFont typeface="+mj-lt"/>
              <a:buAutoNum type="arabicPeriod"/>
            </a:pPr>
            <a:r>
              <a:rPr lang="en-GB" sz="3200" dirty="0"/>
              <a:t>Be prepared to </a:t>
            </a:r>
            <a:r>
              <a:rPr lang="en-GB" sz="3200" b="1" dirty="0"/>
              <a:t>justify </a:t>
            </a:r>
            <a:r>
              <a:rPr lang="en-GB" sz="3200" dirty="0"/>
              <a:t>why you have chosen these strategies/interventions.</a:t>
            </a:r>
          </a:p>
        </p:txBody>
      </p:sp>
      <p:pic>
        <p:nvPicPr>
          <p:cNvPr id="7" name="Llun 6">
            <a:extLst>
              <a:ext uri="{FF2B5EF4-FFF2-40B4-BE49-F238E27FC236}">
                <a16:creationId xmlns:a16="http://schemas.microsoft.com/office/drawing/2014/main" id="{579CFE6F-6E93-260D-8D70-7D8C66781C93}"/>
              </a:ext>
            </a:extLst>
          </p:cNvPr>
          <p:cNvPicPr>
            <a:picLocks noChangeAspect="1"/>
          </p:cNvPicPr>
          <p:nvPr/>
        </p:nvPicPr>
        <p:blipFill>
          <a:blip r:embed="rId3"/>
          <a:srcRect l="34903" t="16557" r="35891" b="21799"/>
          <a:stretch>
            <a:fillRect/>
          </a:stretch>
        </p:blipFill>
        <p:spPr>
          <a:xfrm rot="696305">
            <a:off x="7539196" y="142136"/>
            <a:ext cx="3736960" cy="5258299"/>
          </a:xfrm>
          <a:prstGeom prst="rect">
            <a:avLst/>
          </a:prstGeom>
        </p:spPr>
      </p:pic>
      <p:sp>
        <p:nvSpPr>
          <p:cNvPr id="11" name="Blwch Testun 10">
            <a:extLst>
              <a:ext uri="{FF2B5EF4-FFF2-40B4-BE49-F238E27FC236}">
                <a16:creationId xmlns:a16="http://schemas.microsoft.com/office/drawing/2014/main" id="{2CFE7252-1D10-F737-7E15-A30A8A2ECEF7}"/>
              </a:ext>
            </a:extLst>
          </p:cNvPr>
          <p:cNvSpPr txBox="1"/>
          <p:nvPr/>
        </p:nvSpPr>
        <p:spPr>
          <a:xfrm>
            <a:off x="6647543" y="5660963"/>
            <a:ext cx="6096000" cy="369332"/>
          </a:xfrm>
          <a:prstGeom prst="rect">
            <a:avLst/>
          </a:prstGeom>
          <a:noFill/>
        </p:spPr>
        <p:txBody>
          <a:bodyPr wrap="square">
            <a:spAutoFit/>
          </a:bodyPr>
          <a:lstStyle/>
          <a:p>
            <a:r>
              <a:rPr lang="en-GB" dirty="0">
                <a:hlinkClick r:id="rId4"/>
              </a:rPr>
              <a:t>CLA Friendly Schools Resource 2nd </a:t>
            </a:r>
            <a:r>
              <a:rPr lang="en-GB" dirty="0" err="1">
                <a:hlinkClick r:id="rId4"/>
              </a:rPr>
              <a:t>Edn</a:t>
            </a:r>
            <a:r>
              <a:rPr lang="en-GB" dirty="0">
                <a:hlinkClick r:id="rId4"/>
              </a:rPr>
              <a:t> 2021.pdf</a:t>
            </a:r>
            <a:endParaRPr lang="cy-GB" dirty="0"/>
          </a:p>
        </p:txBody>
      </p:sp>
    </p:spTree>
    <p:extLst>
      <p:ext uri="{BB962C8B-B14F-4D97-AF65-F5344CB8AC3E}">
        <p14:creationId xmlns:p14="http://schemas.microsoft.com/office/powerpoint/2010/main" val="25024654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905749" y="892760"/>
            <a:ext cx="3924301" cy="5262979"/>
          </a:xfrm>
          <a:prstGeom prst="rect">
            <a:avLst/>
          </a:prstGeom>
        </p:spPr>
        <p:txBody>
          <a:bodyPr wrap="square">
            <a:spAutoFit/>
          </a:bodyPr>
          <a:lstStyle/>
          <a:p>
            <a:r>
              <a:rPr lang="en-US" sz="2800" b="1" dirty="0">
                <a:solidFill>
                  <a:srgbClr val="800000"/>
                </a:solidFill>
                <a:latin typeface="inherit" charset="0"/>
              </a:rPr>
              <a:t>“Young children, who for whatever reason are deprived of the continuous care and attention of a mother or a substitute-mother, are not only temporarily disturbed by such deprivation, but may in some cases suffer long-term effects which persist” (John Bowlby)</a:t>
            </a:r>
            <a:endParaRPr lang="en-US"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7750"/>
            <a:ext cx="7429500" cy="4953000"/>
          </a:xfrm>
          <a:prstGeom prst="rect">
            <a:avLst/>
          </a:prstGeom>
        </p:spPr>
      </p:pic>
    </p:spTree>
    <p:extLst>
      <p:ext uri="{BB962C8B-B14F-4D97-AF65-F5344CB8AC3E}">
        <p14:creationId xmlns:p14="http://schemas.microsoft.com/office/powerpoint/2010/main" val="7601604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17983" y="342757"/>
            <a:ext cx="9753600" cy="1938992"/>
          </a:xfrm>
          <a:prstGeom prst="rect">
            <a:avLst/>
          </a:prstGeom>
        </p:spPr>
        <p:txBody>
          <a:bodyPr wrap="square">
            <a:spAutoFit/>
          </a:bodyPr>
          <a:lstStyle/>
          <a:p>
            <a:r>
              <a:rPr lang="en-US" sz="4000" dirty="0">
                <a:solidFill>
                  <a:srgbClr val="00B0F0"/>
                </a:solidFill>
              </a:rPr>
              <a:t>Attachment theory </a:t>
            </a:r>
            <a:r>
              <a:rPr lang="en-US" sz="4000" dirty="0">
                <a:solidFill>
                  <a:srgbClr val="3C4858"/>
                </a:solidFill>
              </a:rPr>
              <a:t>is based on the idea that we learn whether the world is a safe place during the first _________years of our lives</a:t>
            </a:r>
            <a:r>
              <a:rPr lang="en-US" dirty="0">
                <a:solidFill>
                  <a:srgbClr val="3C4858"/>
                </a:solidFill>
                <a:latin typeface="Roboto" charset="0"/>
              </a:rPr>
              <a:t>.</a:t>
            </a:r>
            <a:endParaRPr lang="en-US" dirty="0"/>
          </a:p>
        </p:txBody>
      </p:sp>
      <p:sp>
        <p:nvSpPr>
          <p:cNvPr id="3" name="TextBox 2"/>
          <p:cNvSpPr txBox="1"/>
          <p:nvPr/>
        </p:nvSpPr>
        <p:spPr>
          <a:xfrm>
            <a:off x="5747624" y="1312253"/>
            <a:ext cx="540533" cy="1015663"/>
          </a:xfrm>
          <a:prstGeom prst="rect">
            <a:avLst/>
          </a:prstGeom>
          <a:noFill/>
        </p:spPr>
        <p:txBody>
          <a:bodyPr wrap="none" rtlCol="0">
            <a:spAutoFit/>
          </a:bodyPr>
          <a:lstStyle/>
          <a:p>
            <a:r>
              <a:rPr lang="en-US" sz="6000" dirty="0">
                <a:solidFill>
                  <a:srgbClr val="00B0F0"/>
                </a:solidFill>
              </a:rPr>
              <a:t>?</a:t>
            </a:r>
          </a:p>
        </p:txBody>
      </p:sp>
      <p:sp>
        <p:nvSpPr>
          <p:cNvPr id="4" name="Rectangle 3"/>
          <p:cNvSpPr/>
          <p:nvPr/>
        </p:nvSpPr>
        <p:spPr>
          <a:xfrm>
            <a:off x="1099930" y="4479380"/>
            <a:ext cx="10767391" cy="1815882"/>
          </a:xfrm>
          <a:prstGeom prst="rect">
            <a:avLst/>
          </a:prstGeom>
        </p:spPr>
        <p:txBody>
          <a:bodyPr wrap="square">
            <a:spAutoFit/>
          </a:bodyPr>
          <a:lstStyle/>
          <a:p>
            <a:r>
              <a:rPr lang="en-US" sz="2800" dirty="0">
                <a:solidFill>
                  <a:srgbClr val="3C4858"/>
                </a:solidFill>
                <a:latin typeface="Roboto" charset="0"/>
              </a:rPr>
              <a:t>During those years, we figure out if and how much we can trust other people. Our relationships with our “primary attachment figures” – typically our parents – during the first 1000 or so days of our lives, form the basis for our emotionally intimate relationships later in life.</a:t>
            </a:r>
            <a:endParaRPr lang="en-US" sz="28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934012">
            <a:off x="4733059" y="2795554"/>
            <a:ext cx="2029130" cy="1106277"/>
          </a:xfrm>
          <a:prstGeom prst="rect">
            <a:avLst/>
          </a:prstGeom>
        </p:spPr>
      </p:pic>
    </p:spTree>
    <p:extLst>
      <p:ext uri="{BB962C8B-B14F-4D97-AF65-F5344CB8AC3E}">
        <p14:creationId xmlns:p14="http://schemas.microsoft.com/office/powerpoint/2010/main" val="1226598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4965431" y="2438400"/>
            <a:ext cx="6586489" cy="378541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a:t>The theory was originally developed by John Bowlby (1907 – 1990), a British psychoanalyst who wanted to understand the intense distress he saw in infants separated from their parents. Bowlby observed that separated infants would go to great lengths (e.g., crying, clinging, frantically searching) to prevent separation from their parents or to reestablish closeness to a missing parent.</a:t>
            </a:r>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0760" r="4038"/>
          <a:stretch/>
        </p:blipFill>
        <p:spPr>
          <a:xfrm>
            <a:off x="20" y="10"/>
            <a:ext cx="4635571" cy="6857990"/>
          </a:xfrm>
          <a:prstGeom prst="rect">
            <a:avLst/>
          </a:prstGeom>
          <a:effectLst/>
        </p:spPr>
      </p:pic>
      <p:cxnSp>
        <p:nvCxnSpPr>
          <p:cNvPr id="8" name="Straight Connector 7">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1665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83023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p:cNvSpPr/>
          <p:nvPr/>
        </p:nvSpPr>
        <p:spPr>
          <a:xfrm>
            <a:off x="643469" y="1782981"/>
            <a:ext cx="4008384" cy="4393982"/>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a:t>The theory was originally developed by John Bowlby (1907 – 1990), a British psychoanalyst who wanted to understand the intense distress he saw in infants separated from their parents. Bowlby observed that separated infants would go to great lengths (e.g., crying, clinging, frantically searching) to prevent separation from their parents or to reestablish closeness to a missing parent.</a:t>
            </a:r>
          </a:p>
        </p:txBody>
      </p:sp>
      <p:grpSp>
        <p:nvGrpSpPr>
          <p:cNvPr id="21" name="Group 12">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2" name="Rectangle 13">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14">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5108" y="1782982"/>
            <a:ext cx="3813633" cy="2116558"/>
          </a:xfrm>
          <a:prstGeom prst="rect">
            <a:avLst/>
          </a:prstGeom>
        </p:spPr>
      </p:pic>
      <p:grpSp>
        <p:nvGrpSpPr>
          <p:cNvPr id="24" name="Group 1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8"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a:off x="6510265" y="4060406"/>
            <a:ext cx="3823322" cy="2084467"/>
          </a:xfrm>
          <a:prstGeom prst="rect">
            <a:avLst/>
          </a:prstGeom>
        </p:spPr>
      </p:pic>
    </p:spTree>
    <p:extLst>
      <p:ext uri="{BB962C8B-B14F-4D97-AF65-F5344CB8AC3E}">
        <p14:creationId xmlns:p14="http://schemas.microsoft.com/office/powerpoint/2010/main" val="5497195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3000" y="2628900"/>
            <a:ext cx="6350000" cy="4229100"/>
          </a:xfrm>
          <a:prstGeom prst="rect">
            <a:avLst/>
          </a:prstGeom>
        </p:spPr>
      </p:pic>
      <p:sp>
        <p:nvSpPr>
          <p:cNvPr id="5" name="Rectangle 4"/>
          <p:cNvSpPr/>
          <p:nvPr/>
        </p:nvSpPr>
        <p:spPr>
          <a:xfrm>
            <a:off x="324678" y="350354"/>
            <a:ext cx="5466239" cy="3416320"/>
          </a:xfrm>
          <a:prstGeom prst="rect">
            <a:avLst/>
          </a:prstGeom>
        </p:spPr>
        <p:txBody>
          <a:bodyPr wrap="square">
            <a:spAutoFit/>
          </a:bodyPr>
          <a:lstStyle/>
          <a:p>
            <a:r>
              <a:rPr lang="en-US" sz="3600" dirty="0">
                <a:solidFill>
                  <a:srgbClr val="3C4858"/>
                </a:solidFill>
              </a:rPr>
              <a:t>A child will think</a:t>
            </a:r>
            <a:r>
              <a:rPr lang="mr-IN" sz="3600" dirty="0">
                <a:solidFill>
                  <a:srgbClr val="3C4858"/>
                </a:solidFill>
              </a:rPr>
              <a:t>…</a:t>
            </a:r>
            <a:r>
              <a:rPr lang="en-US" sz="3600" dirty="0">
                <a:solidFill>
                  <a:srgbClr val="3C4858"/>
                </a:solidFill>
              </a:rPr>
              <a:t>“Is the attachment figure nearby, accessible, and attentive.” If the child feels the answer to this question to be “yes,” then he or she feels</a:t>
            </a:r>
            <a:r>
              <a:rPr lang="mr-IN" sz="3600" dirty="0">
                <a:solidFill>
                  <a:srgbClr val="3C4858"/>
                </a:solidFill>
              </a:rPr>
              <a:t>…</a:t>
            </a:r>
            <a:r>
              <a:rPr lang="en-GB" sz="3600" dirty="0">
                <a:solidFill>
                  <a:srgbClr val="3C4858"/>
                </a:solidFill>
              </a:rPr>
              <a:t>.?</a:t>
            </a:r>
            <a:r>
              <a:rPr lang="en-US" sz="3600" dirty="0">
                <a:solidFill>
                  <a:srgbClr val="3C4858"/>
                </a:solidFill>
              </a:rPr>
              <a:t> </a:t>
            </a:r>
            <a:endParaRPr lang="en-US" sz="3600" dirty="0"/>
          </a:p>
        </p:txBody>
      </p:sp>
      <p:sp>
        <p:nvSpPr>
          <p:cNvPr id="8" name="TextBox 7"/>
          <p:cNvSpPr txBox="1"/>
          <p:nvPr/>
        </p:nvSpPr>
        <p:spPr>
          <a:xfrm>
            <a:off x="2522390" y="4981616"/>
            <a:ext cx="5237972" cy="769441"/>
          </a:xfrm>
          <a:prstGeom prst="rect">
            <a:avLst/>
          </a:prstGeom>
          <a:noFill/>
        </p:spPr>
        <p:txBody>
          <a:bodyPr wrap="none" rtlCol="0">
            <a:spAutoFit/>
          </a:bodyPr>
          <a:lstStyle/>
          <a:p>
            <a:r>
              <a:rPr lang="en-US" sz="4400" dirty="0"/>
              <a:t>Explore environment?</a:t>
            </a:r>
          </a:p>
        </p:txBody>
      </p:sp>
      <p:sp>
        <p:nvSpPr>
          <p:cNvPr id="10" name="TextBox 9"/>
          <p:cNvSpPr txBox="1"/>
          <p:nvPr/>
        </p:nvSpPr>
        <p:spPr>
          <a:xfrm>
            <a:off x="9302338" y="384833"/>
            <a:ext cx="2350323" cy="769441"/>
          </a:xfrm>
          <a:prstGeom prst="rect">
            <a:avLst/>
          </a:prstGeom>
          <a:noFill/>
        </p:spPr>
        <p:txBody>
          <a:bodyPr wrap="none" rtlCol="0">
            <a:spAutoFit/>
          </a:bodyPr>
          <a:lstStyle/>
          <a:p>
            <a:r>
              <a:rPr lang="en-US" sz="4400" dirty="0"/>
              <a:t>Sociable?</a:t>
            </a:r>
          </a:p>
        </p:txBody>
      </p:sp>
      <p:sp>
        <p:nvSpPr>
          <p:cNvPr id="11" name="TextBox 10"/>
          <p:cNvSpPr txBox="1"/>
          <p:nvPr/>
        </p:nvSpPr>
        <p:spPr>
          <a:xfrm>
            <a:off x="4556323" y="3811740"/>
            <a:ext cx="4132350" cy="769441"/>
          </a:xfrm>
          <a:prstGeom prst="rect">
            <a:avLst/>
          </a:prstGeom>
          <a:noFill/>
        </p:spPr>
        <p:txBody>
          <a:bodyPr wrap="none" rtlCol="0">
            <a:spAutoFit/>
          </a:bodyPr>
          <a:lstStyle/>
          <a:p>
            <a:r>
              <a:rPr lang="en-US" sz="4400"/>
              <a:t>Play with others?</a:t>
            </a:r>
            <a:endParaRPr lang="en-US" sz="4400" dirty="0"/>
          </a:p>
        </p:txBody>
      </p:sp>
      <p:sp>
        <p:nvSpPr>
          <p:cNvPr id="12" name="TextBox 11"/>
          <p:cNvSpPr txBox="1"/>
          <p:nvPr/>
        </p:nvSpPr>
        <p:spPr>
          <a:xfrm>
            <a:off x="6414038" y="2578892"/>
            <a:ext cx="2698303" cy="769441"/>
          </a:xfrm>
          <a:prstGeom prst="rect">
            <a:avLst/>
          </a:prstGeom>
          <a:noFill/>
        </p:spPr>
        <p:txBody>
          <a:bodyPr wrap="none" rtlCol="0">
            <a:spAutoFit/>
          </a:bodyPr>
          <a:lstStyle/>
          <a:p>
            <a:r>
              <a:rPr lang="en-US" sz="4400"/>
              <a:t>Confident?</a:t>
            </a:r>
            <a:endParaRPr lang="en-US" sz="4400" dirty="0"/>
          </a:p>
        </p:txBody>
      </p:sp>
      <p:sp>
        <p:nvSpPr>
          <p:cNvPr id="13" name="TextBox 12"/>
          <p:cNvSpPr txBox="1"/>
          <p:nvPr/>
        </p:nvSpPr>
        <p:spPr>
          <a:xfrm>
            <a:off x="8116363" y="1389336"/>
            <a:ext cx="1991956" cy="769441"/>
          </a:xfrm>
          <a:prstGeom prst="rect">
            <a:avLst/>
          </a:prstGeom>
          <a:noFill/>
        </p:spPr>
        <p:txBody>
          <a:bodyPr wrap="none" rtlCol="0">
            <a:spAutoFit/>
          </a:bodyPr>
          <a:lstStyle/>
          <a:p>
            <a:r>
              <a:rPr lang="en-US" sz="4400" dirty="0"/>
              <a:t>Secure?</a:t>
            </a:r>
          </a:p>
        </p:txBody>
      </p:sp>
      <p:sp>
        <p:nvSpPr>
          <p:cNvPr id="14" name="Rectangle 13"/>
          <p:cNvSpPr/>
          <p:nvPr/>
        </p:nvSpPr>
        <p:spPr>
          <a:xfrm>
            <a:off x="351326" y="6074583"/>
            <a:ext cx="7752315" cy="523220"/>
          </a:xfrm>
          <a:prstGeom prst="rect">
            <a:avLst/>
          </a:prstGeom>
        </p:spPr>
        <p:txBody>
          <a:bodyPr wrap="none">
            <a:spAutoFit/>
          </a:bodyPr>
          <a:lstStyle/>
          <a:p>
            <a:r>
              <a:rPr lang="en-US" sz="2800" dirty="0">
                <a:solidFill>
                  <a:srgbClr val="3C4858"/>
                </a:solidFill>
              </a:rPr>
              <a:t>What if the child perceives the answer to be “no,”?  </a:t>
            </a:r>
            <a:endParaRPr lang="en-US" sz="2800" dirty="0"/>
          </a:p>
        </p:txBody>
      </p:sp>
    </p:spTree>
    <p:extLst>
      <p:ext uri="{BB962C8B-B14F-4D97-AF65-F5344CB8AC3E}">
        <p14:creationId xmlns:p14="http://schemas.microsoft.com/office/powerpoint/2010/main" val="18460020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0950" y="283767"/>
            <a:ext cx="9721850" cy="6288483"/>
          </a:xfrm>
          <a:prstGeom prst="rect">
            <a:avLst/>
          </a:prstGeom>
        </p:spPr>
      </p:pic>
    </p:spTree>
    <p:extLst>
      <p:ext uri="{BB962C8B-B14F-4D97-AF65-F5344CB8AC3E}">
        <p14:creationId xmlns:p14="http://schemas.microsoft.com/office/powerpoint/2010/main" val="19951853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8150" y="306318"/>
            <a:ext cx="8096250" cy="6124754"/>
          </a:xfrm>
          <a:prstGeom prst="rect">
            <a:avLst/>
          </a:prstGeom>
        </p:spPr>
        <p:txBody>
          <a:bodyPr wrap="square">
            <a:spAutoFit/>
          </a:bodyPr>
          <a:lstStyle/>
          <a:p>
            <a:r>
              <a:rPr lang="en-US" sz="2800" b="1" dirty="0">
                <a:solidFill>
                  <a:srgbClr val="222222"/>
                </a:solidFill>
              </a:rPr>
              <a:t>Secure attachment</a:t>
            </a:r>
            <a:r>
              <a:rPr lang="en-US" sz="2800" dirty="0">
                <a:solidFill>
                  <a:srgbClr val="222222"/>
                </a:solidFill>
              </a:rPr>
              <a:t> – This is seen when a child becomes distressed when they are separated from their primary caregiver, and, then exhibit joy when the caregiver returns.</a:t>
            </a:r>
          </a:p>
          <a:p>
            <a:endParaRPr lang="en-US" sz="2800" dirty="0">
              <a:solidFill>
                <a:srgbClr val="222222"/>
              </a:solidFill>
            </a:endParaRPr>
          </a:p>
          <a:p>
            <a:r>
              <a:rPr lang="en-US" sz="2800" dirty="0">
                <a:solidFill>
                  <a:srgbClr val="222222"/>
                </a:solidFill>
              </a:rPr>
              <a:t>They feel secure and able to depend on their adult caregivers seeing them as a secure base. When the adult leaves, then the child will become distressed and upset however, they will feel assured that the parent is returning.</a:t>
            </a:r>
          </a:p>
          <a:p>
            <a:endParaRPr lang="en-US" sz="2800" dirty="0">
              <a:solidFill>
                <a:srgbClr val="222222"/>
              </a:solidFill>
            </a:endParaRPr>
          </a:p>
          <a:p>
            <a:r>
              <a:rPr lang="en-US" sz="2800" dirty="0">
                <a:solidFill>
                  <a:srgbClr val="222222"/>
                </a:solidFill>
              </a:rPr>
              <a:t>If scared they will seek out their caregivers, knowing that they will receive the comfort they are needing from them.</a:t>
            </a:r>
            <a:endParaRPr lang="en-US" sz="2800"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r="74593"/>
          <a:stretch/>
        </p:blipFill>
        <p:spPr>
          <a:xfrm>
            <a:off x="9480549" y="449372"/>
            <a:ext cx="2349501" cy="5981700"/>
          </a:xfrm>
          <a:prstGeom prst="rect">
            <a:avLst/>
          </a:prstGeom>
        </p:spPr>
      </p:pic>
    </p:spTree>
    <p:extLst>
      <p:ext uri="{BB962C8B-B14F-4D97-AF65-F5344CB8AC3E}">
        <p14:creationId xmlns:p14="http://schemas.microsoft.com/office/powerpoint/2010/main" val="1875479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990850" y="231788"/>
            <a:ext cx="9201150" cy="6370975"/>
          </a:xfrm>
          <a:prstGeom prst="rect">
            <a:avLst/>
          </a:prstGeom>
        </p:spPr>
        <p:txBody>
          <a:bodyPr wrap="square">
            <a:spAutoFit/>
          </a:bodyPr>
          <a:lstStyle/>
          <a:p>
            <a:r>
              <a:rPr lang="en-US" sz="2400" b="1" dirty="0">
                <a:solidFill>
                  <a:srgbClr val="222222"/>
                </a:solidFill>
              </a:rPr>
              <a:t>Ambivalent attachment</a:t>
            </a:r>
            <a:r>
              <a:rPr lang="en-US" sz="2400" dirty="0">
                <a:solidFill>
                  <a:srgbClr val="222222"/>
                </a:solidFill>
              </a:rPr>
              <a:t> – </a:t>
            </a:r>
            <a:r>
              <a:rPr lang="en-US" sz="2400" dirty="0"/>
              <a:t>This attachment style is developed when the parent offers an inconsistent and unstable response to the child’s need for food and comfort. The child then feels lost and insecure. </a:t>
            </a:r>
          </a:p>
          <a:p>
            <a:endParaRPr lang="en-US" sz="2400" dirty="0"/>
          </a:p>
          <a:p>
            <a:r>
              <a:rPr lang="en-US" sz="2400" dirty="0"/>
              <a:t>They won’t be able to use the parent as a secure base as there is no trust and security established.</a:t>
            </a:r>
          </a:p>
          <a:p>
            <a:endParaRPr lang="en-US" sz="2400" dirty="0"/>
          </a:p>
          <a:p>
            <a:r>
              <a:rPr lang="en-US" sz="2400" dirty="0"/>
              <a:t>Children who are ambivalently attached tend to be extremely suspicious of strangers. </a:t>
            </a:r>
          </a:p>
          <a:p>
            <a:endParaRPr lang="en-US" sz="2400" dirty="0"/>
          </a:p>
          <a:p>
            <a:r>
              <a:rPr lang="en-US" sz="2400" dirty="0"/>
              <a:t>These children show considerable distress when separated from their parents or caregiver, the difference here is that they don’t seem to become reassured or comforted when the parent returns.</a:t>
            </a:r>
          </a:p>
          <a:p>
            <a:endParaRPr lang="en-US" sz="2400" dirty="0"/>
          </a:p>
          <a:p>
            <a:r>
              <a:rPr lang="en-US" sz="2400" dirty="0"/>
              <a:t>In some cases, the child may passively reject the parent, refusing to console themselves, or may openly display aggression towards the parent.</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44981" r="28811"/>
          <a:stretch/>
        </p:blipFill>
        <p:spPr>
          <a:xfrm>
            <a:off x="342900" y="408187"/>
            <a:ext cx="2438400" cy="6018179"/>
          </a:xfrm>
          <a:prstGeom prst="rect">
            <a:avLst/>
          </a:prstGeom>
        </p:spPr>
      </p:pic>
    </p:spTree>
    <p:extLst>
      <p:ext uri="{BB962C8B-B14F-4D97-AF65-F5344CB8AC3E}">
        <p14:creationId xmlns:p14="http://schemas.microsoft.com/office/powerpoint/2010/main" val="1232312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38150" y="620976"/>
            <a:ext cx="8915400" cy="5693866"/>
          </a:xfrm>
          <a:prstGeom prst="rect">
            <a:avLst/>
          </a:prstGeom>
        </p:spPr>
        <p:txBody>
          <a:bodyPr wrap="square">
            <a:spAutoFit/>
          </a:bodyPr>
          <a:lstStyle/>
          <a:p>
            <a:r>
              <a:rPr lang="en-US" sz="2800" b="1" dirty="0">
                <a:solidFill>
                  <a:srgbClr val="222222"/>
                </a:solidFill>
              </a:rPr>
              <a:t>Avoidant attachment</a:t>
            </a:r>
            <a:r>
              <a:rPr lang="en-US" sz="2800" dirty="0">
                <a:solidFill>
                  <a:srgbClr val="222222"/>
                </a:solidFill>
              </a:rPr>
              <a:t> – </a:t>
            </a:r>
            <a:r>
              <a:rPr lang="en-US" sz="2800" dirty="0"/>
              <a:t>This attachment style happens when the parent never responds to the child’s requests for food or comfort, the parent deciding to value the idea that independence of the child is best.</a:t>
            </a:r>
          </a:p>
          <a:p>
            <a:endParaRPr lang="en-US" sz="2800" dirty="0"/>
          </a:p>
          <a:p>
            <a:r>
              <a:rPr lang="en-US" sz="2800" dirty="0"/>
              <a:t>The result of this detached response is a lack of emotional exchange and introversion of emotions in the child. </a:t>
            </a:r>
          </a:p>
          <a:p>
            <a:endParaRPr lang="en-US" sz="2800" dirty="0"/>
          </a:p>
          <a:p>
            <a:r>
              <a:rPr lang="en-US" sz="2800" dirty="0"/>
              <a:t>The child is insecure not understanding and not reassured.  </a:t>
            </a:r>
          </a:p>
          <a:p>
            <a:endParaRPr lang="en-US" sz="2800" dirty="0"/>
          </a:p>
          <a:p>
            <a:r>
              <a:rPr lang="en-US" sz="2800" dirty="0"/>
              <a:t>The child will not show signs of distress in the event of separation with the parent and will focus on objects around them, they also won’t notice when the parent returns.</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2398" r="52230"/>
          <a:stretch/>
        </p:blipFill>
        <p:spPr>
          <a:xfrm>
            <a:off x="9353550" y="408186"/>
            <a:ext cx="2400300" cy="6119446"/>
          </a:xfrm>
          <a:prstGeom prst="rect">
            <a:avLst/>
          </a:prstGeom>
        </p:spPr>
      </p:pic>
    </p:spTree>
    <p:extLst>
      <p:ext uri="{BB962C8B-B14F-4D97-AF65-F5344CB8AC3E}">
        <p14:creationId xmlns:p14="http://schemas.microsoft.com/office/powerpoint/2010/main" val="170854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38150" y="1055886"/>
            <a:ext cx="8915400" cy="3970318"/>
          </a:xfrm>
          <a:prstGeom prst="rect">
            <a:avLst/>
          </a:prstGeom>
        </p:spPr>
        <p:txBody>
          <a:bodyPr wrap="square">
            <a:spAutoFit/>
          </a:bodyPr>
          <a:lstStyle/>
          <a:p>
            <a:r>
              <a:rPr lang="en-US" sz="2800" b="1" dirty="0">
                <a:solidFill>
                  <a:srgbClr val="222222"/>
                </a:solidFill>
              </a:rPr>
              <a:t>Avoidant attachment</a:t>
            </a:r>
            <a:r>
              <a:rPr lang="en-US" sz="2800" dirty="0">
                <a:solidFill>
                  <a:srgbClr val="222222"/>
                </a:solidFill>
              </a:rPr>
              <a:t> – these children will tend to avoid their caregivers. When offered a choice between their parent and a stranger they will show no preference. </a:t>
            </a:r>
          </a:p>
          <a:p>
            <a:endParaRPr lang="en-US" sz="2800" dirty="0">
              <a:solidFill>
                <a:srgbClr val="222222"/>
              </a:solidFill>
            </a:endParaRPr>
          </a:p>
          <a:p>
            <a:r>
              <a:rPr lang="en-US" sz="2800" dirty="0">
                <a:solidFill>
                  <a:srgbClr val="222222"/>
                </a:solidFill>
              </a:rPr>
              <a:t>Research has suggested that this attachment style may by the result of neglectful or abusive parents. </a:t>
            </a:r>
          </a:p>
          <a:p>
            <a:endParaRPr lang="en-US" sz="2800" dirty="0">
              <a:solidFill>
                <a:srgbClr val="222222"/>
              </a:solidFill>
            </a:endParaRPr>
          </a:p>
          <a:p>
            <a:r>
              <a:rPr lang="en-US" sz="2800" dirty="0">
                <a:solidFill>
                  <a:srgbClr val="222222"/>
                </a:solidFill>
              </a:rPr>
              <a:t>Children who are punished for relying on a caregiver will learn to avoid seeking comfort from them in the future.</a:t>
            </a:r>
            <a:endParaRPr lang="en-US" sz="28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2398" r="52230"/>
          <a:stretch/>
        </p:blipFill>
        <p:spPr>
          <a:xfrm>
            <a:off x="9353550" y="408186"/>
            <a:ext cx="2400300" cy="6119446"/>
          </a:xfrm>
          <a:prstGeom prst="rect">
            <a:avLst/>
          </a:prstGeom>
        </p:spPr>
      </p:pic>
    </p:spTree>
    <p:extLst>
      <p:ext uri="{BB962C8B-B14F-4D97-AF65-F5344CB8AC3E}">
        <p14:creationId xmlns:p14="http://schemas.microsoft.com/office/powerpoint/2010/main" val="9389580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68679" r="2045"/>
          <a:stretch/>
        </p:blipFill>
        <p:spPr>
          <a:xfrm>
            <a:off x="285750" y="258536"/>
            <a:ext cx="2857500" cy="6313714"/>
          </a:xfrm>
          <a:prstGeom prst="rect">
            <a:avLst/>
          </a:prstGeom>
        </p:spPr>
      </p:pic>
      <p:sp>
        <p:nvSpPr>
          <p:cNvPr id="3" name="Rectangle 2"/>
          <p:cNvSpPr/>
          <p:nvPr/>
        </p:nvSpPr>
        <p:spPr>
          <a:xfrm>
            <a:off x="3676650" y="783903"/>
            <a:ext cx="7772400" cy="5262979"/>
          </a:xfrm>
          <a:prstGeom prst="rect">
            <a:avLst/>
          </a:prstGeom>
        </p:spPr>
        <p:txBody>
          <a:bodyPr wrap="square">
            <a:spAutoFit/>
          </a:bodyPr>
          <a:lstStyle/>
          <a:p>
            <a:r>
              <a:rPr lang="en-US" sz="2800" b="1" dirty="0" err="1">
                <a:solidFill>
                  <a:srgbClr val="222222"/>
                </a:solidFill>
              </a:rPr>
              <a:t>Disorganised</a:t>
            </a:r>
            <a:r>
              <a:rPr lang="en-US" sz="2800" b="1" dirty="0">
                <a:solidFill>
                  <a:srgbClr val="222222"/>
                </a:solidFill>
              </a:rPr>
              <a:t> attachment</a:t>
            </a:r>
            <a:r>
              <a:rPr lang="en-US" sz="2800" dirty="0">
                <a:solidFill>
                  <a:srgbClr val="222222"/>
                </a:solidFill>
              </a:rPr>
              <a:t> – Children who display a confusing mix of </a:t>
            </a:r>
            <a:r>
              <a:rPr lang="en-US" sz="2800" dirty="0" err="1">
                <a:solidFill>
                  <a:srgbClr val="222222"/>
                </a:solidFill>
              </a:rPr>
              <a:t>behaviour</a:t>
            </a:r>
            <a:r>
              <a:rPr lang="en-US" sz="2800" dirty="0">
                <a:solidFill>
                  <a:srgbClr val="222222"/>
                </a:solidFill>
              </a:rPr>
              <a:t> are children </a:t>
            </a:r>
            <a:r>
              <a:rPr lang="en-US" sz="2800" dirty="0" err="1">
                <a:solidFill>
                  <a:srgbClr val="222222"/>
                </a:solidFill>
              </a:rPr>
              <a:t>categorised</a:t>
            </a:r>
            <a:r>
              <a:rPr lang="en-US" sz="2800" dirty="0">
                <a:solidFill>
                  <a:srgbClr val="222222"/>
                </a:solidFill>
              </a:rPr>
              <a:t> with the </a:t>
            </a:r>
            <a:r>
              <a:rPr lang="en-US" sz="2800" dirty="0" err="1">
                <a:solidFill>
                  <a:srgbClr val="222222"/>
                </a:solidFill>
              </a:rPr>
              <a:t>disorganised</a:t>
            </a:r>
            <a:r>
              <a:rPr lang="en-US" sz="2800" dirty="0">
                <a:solidFill>
                  <a:srgbClr val="222222"/>
                </a:solidFill>
              </a:rPr>
              <a:t> attachment. </a:t>
            </a:r>
          </a:p>
          <a:p>
            <a:endParaRPr lang="en-US" sz="2800" dirty="0">
              <a:solidFill>
                <a:srgbClr val="222222"/>
              </a:solidFill>
            </a:endParaRPr>
          </a:p>
          <a:p>
            <a:r>
              <a:rPr lang="en-US" sz="2800" dirty="0">
                <a:solidFill>
                  <a:srgbClr val="222222"/>
                </a:solidFill>
              </a:rPr>
              <a:t>They may appear dazed and confused and may avoid and resist the parent. Research has suggested that this attachment style is caused by inconsistent </a:t>
            </a:r>
            <a:r>
              <a:rPr lang="en-US" sz="2800" dirty="0" err="1">
                <a:solidFill>
                  <a:srgbClr val="222222"/>
                </a:solidFill>
              </a:rPr>
              <a:t>behaviour</a:t>
            </a:r>
            <a:r>
              <a:rPr lang="en-US" sz="2800" dirty="0">
                <a:solidFill>
                  <a:srgbClr val="222222"/>
                </a:solidFill>
              </a:rPr>
              <a:t> of the parent. </a:t>
            </a:r>
          </a:p>
          <a:p>
            <a:endParaRPr lang="en-US" sz="2800" dirty="0">
              <a:solidFill>
                <a:srgbClr val="222222"/>
              </a:solidFill>
            </a:endParaRPr>
          </a:p>
          <a:p>
            <a:r>
              <a:rPr lang="en-US" sz="2800" dirty="0">
                <a:solidFill>
                  <a:srgbClr val="222222"/>
                </a:solidFill>
              </a:rPr>
              <a:t>In some cases, parents may serve as a source of comfort and a source of fear, this leads to the child’s confusion.</a:t>
            </a:r>
            <a:endParaRPr lang="en-US" sz="2800" dirty="0"/>
          </a:p>
        </p:txBody>
      </p:sp>
    </p:spTree>
    <p:extLst>
      <p:ext uri="{BB962C8B-B14F-4D97-AF65-F5344CB8AC3E}">
        <p14:creationId xmlns:p14="http://schemas.microsoft.com/office/powerpoint/2010/main" val="17743147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D7C56EE5-947E-84BC-EE7A-5A44AFECE08F}"/>
              </a:ext>
            </a:extLst>
          </p:cNvPr>
          <p:cNvPicPr>
            <a:picLocks noChangeAspect="1"/>
          </p:cNvPicPr>
          <p:nvPr/>
        </p:nvPicPr>
        <p:blipFill>
          <a:blip r:embed="rId2"/>
          <a:stretch>
            <a:fillRect/>
          </a:stretch>
        </p:blipFill>
        <p:spPr>
          <a:xfrm>
            <a:off x="643015" y="684899"/>
            <a:ext cx="10905969" cy="4388066"/>
          </a:xfrm>
          <a:prstGeom prst="rect">
            <a:avLst/>
          </a:prstGeom>
        </p:spPr>
      </p:pic>
    </p:spTree>
    <p:extLst>
      <p:ext uri="{BB962C8B-B14F-4D97-AF65-F5344CB8AC3E}">
        <p14:creationId xmlns:p14="http://schemas.microsoft.com/office/powerpoint/2010/main" val="39061163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F39CCB-9D64-5D4A-A4BD-F7006D7322A1}"/>
              </a:ext>
            </a:extLst>
          </p:cNvPr>
          <p:cNvSpPr/>
          <p:nvPr/>
        </p:nvSpPr>
        <p:spPr>
          <a:xfrm>
            <a:off x="330200" y="735737"/>
            <a:ext cx="11226800" cy="1477328"/>
          </a:xfrm>
          <a:prstGeom prst="rect">
            <a:avLst/>
          </a:prstGeom>
        </p:spPr>
        <p:txBody>
          <a:bodyPr wrap="square">
            <a:spAutoFit/>
          </a:bodyPr>
          <a:lstStyle/>
          <a:p>
            <a:r>
              <a:rPr lang="en-GB">
                <a:solidFill>
                  <a:srgbClr val="000000"/>
                </a:solidFill>
              </a:rPr>
              <a:t>H</a:t>
            </a:r>
            <a:r>
              <a:rPr lang="en-GB" b="0" i="0" u="none" strike="noStrike">
                <a:solidFill>
                  <a:srgbClr val="000000"/>
                </a:solidFill>
                <a:effectLst/>
              </a:rPr>
              <a:t>ere are </a:t>
            </a:r>
            <a:r>
              <a:rPr lang="en-GB" b="1" i="0" u="none" strike="noStrike">
                <a:solidFill>
                  <a:srgbClr val="000000"/>
                </a:solidFill>
                <a:effectLst/>
              </a:rPr>
              <a:t>six short vignettes</a:t>
            </a:r>
            <a:r>
              <a:rPr lang="en-GB" b="0" i="0" u="none" strike="noStrike">
                <a:solidFill>
                  <a:srgbClr val="000000"/>
                </a:solidFill>
                <a:effectLst/>
              </a:rPr>
              <a:t> you can use for the </a:t>
            </a:r>
            <a:r>
              <a:rPr lang="en-GB" b="0" i="1" u="none" strike="noStrike">
                <a:solidFill>
                  <a:srgbClr val="000000"/>
                </a:solidFill>
                <a:effectLst/>
              </a:rPr>
              <a:t>Strange Situation-inspired coding exercise. </a:t>
            </a:r>
            <a:r>
              <a:rPr lang="en-GB" b="0" i="0" u="none" strike="noStrike">
                <a:solidFill>
                  <a:srgbClr val="000000"/>
                </a:solidFill>
                <a:effectLst/>
              </a:rPr>
              <a:t> </a:t>
            </a:r>
          </a:p>
          <a:p>
            <a:endParaRPr lang="en-GB">
              <a:solidFill>
                <a:srgbClr val="000000"/>
              </a:solidFill>
            </a:endParaRPr>
          </a:p>
          <a:p>
            <a:r>
              <a:rPr lang="en-GB" b="0" i="0" u="none" strike="noStrike">
                <a:solidFill>
                  <a:srgbClr val="000000"/>
                </a:solidFill>
                <a:effectLst/>
              </a:rPr>
              <a:t>They’re written in a way that student teachers can quickly read, code, and discuss in small groups.</a:t>
            </a:r>
          </a:p>
          <a:p>
            <a:endParaRPr lang="en-GB" b="0" i="0" u="none" strike="noStrike">
              <a:solidFill>
                <a:srgbClr val="000000"/>
              </a:solidFill>
              <a:effectLst/>
            </a:endParaRPr>
          </a:p>
          <a:p>
            <a:r>
              <a:rPr lang="en-GB" b="0" i="0" u="none" strike="noStrike">
                <a:solidFill>
                  <a:srgbClr val="000000"/>
                </a:solidFill>
                <a:effectLst/>
              </a:rPr>
              <a:t>Each vignette covers </a:t>
            </a:r>
            <a:r>
              <a:rPr lang="en-GB" b="1" i="0" u="none" strike="noStrike">
                <a:solidFill>
                  <a:srgbClr val="000000"/>
                </a:solidFill>
                <a:effectLst/>
              </a:rPr>
              <a:t>separation + reunion</a:t>
            </a:r>
            <a:r>
              <a:rPr lang="en-GB" b="0" i="0" u="none" strike="noStrike">
                <a:solidFill>
                  <a:srgbClr val="000000"/>
                </a:solidFill>
                <a:effectLst/>
              </a:rPr>
              <a:t> behaviour and is linked to an attachment classification.</a:t>
            </a:r>
          </a:p>
        </p:txBody>
      </p:sp>
      <p:sp>
        <p:nvSpPr>
          <p:cNvPr id="3" name="TextBox 2">
            <a:extLst>
              <a:ext uri="{FF2B5EF4-FFF2-40B4-BE49-F238E27FC236}">
                <a16:creationId xmlns:a16="http://schemas.microsoft.com/office/drawing/2014/main" id="{9DB09910-EAD0-EC4A-9508-9644E6AB657B}"/>
              </a:ext>
            </a:extLst>
          </p:cNvPr>
          <p:cNvSpPr txBox="1"/>
          <p:nvPr/>
        </p:nvSpPr>
        <p:spPr>
          <a:xfrm>
            <a:off x="330200" y="254000"/>
            <a:ext cx="1939634" cy="369332"/>
          </a:xfrm>
          <a:prstGeom prst="rect">
            <a:avLst/>
          </a:prstGeom>
          <a:noFill/>
        </p:spPr>
        <p:txBody>
          <a:bodyPr wrap="none" rtlCol="0">
            <a:spAutoFit/>
          </a:bodyPr>
          <a:lstStyle/>
          <a:p>
            <a:r>
              <a:rPr lang="en-US"/>
              <a:t>The coding activity</a:t>
            </a:r>
          </a:p>
        </p:txBody>
      </p:sp>
      <p:sp>
        <p:nvSpPr>
          <p:cNvPr id="4" name="TextBox 3">
            <a:extLst>
              <a:ext uri="{FF2B5EF4-FFF2-40B4-BE49-F238E27FC236}">
                <a16:creationId xmlns:a16="http://schemas.microsoft.com/office/drawing/2014/main" id="{19548002-B6D6-344F-A90F-289F19D1BA45}"/>
              </a:ext>
            </a:extLst>
          </p:cNvPr>
          <p:cNvSpPr txBox="1"/>
          <p:nvPr/>
        </p:nvSpPr>
        <p:spPr>
          <a:xfrm>
            <a:off x="4071812" y="2735807"/>
            <a:ext cx="3634393" cy="369332"/>
          </a:xfrm>
          <a:prstGeom prst="rect">
            <a:avLst/>
          </a:prstGeom>
          <a:noFill/>
        </p:spPr>
        <p:txBody>
          <a:bodyPr wrap="none" rtlCol="0">
            <a:spAutoFit/>
          </a:bodyPr>
          <a:lstStyle/>
          <a:p>
            <a:r>
              <a:rPr lang="en-US"/>
              <a:t>Here is the coding table they can use</a:t>
            </a:r>
          </a:p>
        </p:txBody>
      </p:sp>
      <p:sp>
        <p:nvSpPr>
          <p:cNvPr id="7" name="Rectangle 6">
            <a:extLst>
              <a:ext uri="{FF2B5EF4-FFF2-40B4-BE49-F238E27FC236}">
                <a16:creationId xmlns:a16="http://schemas.microsoft.com/office/drawing/2014/main" id="{E4B24EA7-AAB0-C84F-B627-6E157B166F93}"/>
              </a:ext>
            </a:extLst>
          </p:cNvPr>
          <p:cNvSpPr/>
          <p:nvPr/>
        </p:nvSpPr>
        <p:spPr>
          <a:xfrm>
            <a:off x="1811624" y="3429000"/>
            <a:ext cx="8263949" cy="1754326"/>
          </a:xfrm>
          <a:prstGeom prst="rect">
            <a:avLst/>
          </a:prstGeom>
        </p:spPr>
        <p:txBody>
          <a:bodyPr wrap="square">
            <a:spAutoFit/>
          </a:bodyPr>
          <a:lstStyle/>
          <a:p>
            <a:r>
              <a:rPr lang="en-GB" b="0" i="0" u="none" strike="noStrike">
                <a:solidFill>
                  <a:srgbClr val="000000"/>
                </a:solidFill>
                <a:effectLst/>
              </a:rPr>
              <a:t>The table has </a:t>
            </a:r>
            <a:r>
              <a:rPr lang="en-GB" b="1" i="0" u="none" strike="noStrike">
                <a:solidFill>
                  <a:srgbClr val="000000"/>
                </a:solidFill>
                <a:effectLst/>
              </a:rPr>
              <a:t>four checklist aspects</a:t>
            </a:r>
            <a:r>
              <a:rPr lang="en-GB" b="0" i="0" u="none" strike="noStrike">
                <a:solidFill>
                  <a:srgbClr val="000000"/>
                </a:solidFill>
                <a:effectLst/>
              </a:rPr>
              <a:t> (commonly used in Strange Situation coding):</a:t>
            </a:r>
          </a:p>
          <a:p>
            <a:pPr>
              <a:buFont typeface="+mj-lt"/>
              <a:buAutoNum type="arabicPeriod"/>
            </a:pPr>
            <a:r>
              <a:rPr lang="en-GB" b="1" i="0" u="none" strike="noStrike">
                <a:solidFill>
                  <a:srgbClr val="000000"/>
                </a:solidFill>
                <a:effectLst/>
              </a:rPr>
              <a:t>Distress on separation</a:t>
            </a:r>
            <a:r>
              <a:rPr lang="en-GB" b="0" i="0" u="none" strike="noStrike">
                <a:solidFill>
                  <a:srgbClr val="000000"/>
                </a:solidFill>
                <a:effectLst/>
              </a:rPr>
              <a:t> (low / moderate / high)</a:t>
            </a:r>
          </a:p>
          <a:p>
            <a:pPr>
              <a:buFont typeface="+mj-lt"/>
              <a:buAutoNum type="arabicPeriod"/>
            </a:pPr>
            <a:r>
              <a:rPr lang="en-GB" b="1" i="0" u="none" strike="noStrike">
                <a:solidFill>
                  <a:srgbClr val="000000"/>
                </a:solidFill>
                <a:effectLst/>
              </a:rPr>
              <a:t>Exploration while parent absent</a:t>
            </a:r>
            <a:r>
              <a:rPr lang="en-GB" b="0" i="0" u="none" strike="noStrike">
                <a:solidFill>
                  <a:srgbClr val="000000"/>
                </a:solidFill>
                <a:effectLst/>
              </a:rPr>
              <a:t> (active / limited / none)</a:t>
            </a:r>
          </a:p>
          <a:p>
            <a:pPr>
              <a:buFont typeface="+mj-lt"/>
              <a:buAutoNum type="arabicPeriod"/>
            </a:pPr>
            <a:r>
              <a:rPr lang="en-GB" b="1" i="0" u="none" strike="noStrike">
                <a:solidFill>
                  <a:srgbClr val="000000"/>
                </a:solidFill>
                <a:effectLst/>
              </a:rPr>
              <a:t>Response on reunion</a:t>
            </a:r>
            <a:r>
              <a:rPr lang="en-GB" b="0" i="0" u="none" strike="noStrike">
                <a:solidFill>
                  <a:srgbClr val="000000"/>
                </a:solidFill>
                <a:effectLst/>
              </a:rPr>
              <a:t> (warm approach / avoidance / ambivalence / disorganized/conflicted)</a:t>
            </a:r>
          </a:p>
          <a:p>
            <a:pPr>
              <a:buFont typeface="+mj-lt"/>
              <a:buAutoNum type="arabicPeriod"/>
            </a:pPr>
            <a:r>
              <a:rPr lang="en-GB" b="1" i="0" u="none" strike="noStrike">
                <a:solidFill>
                  <a:srgbClr val="000000"/>
                </a:solidFill>
                <a:effectLst/>
              </a:rPr>
              <a:t>Attachment classification</a:t>
            </a:r>
            <a:r>
              <a:rPr lang="en-GB" b="0" i="0" u="none" strike="noStrike">
                <a:solidFill>
                  <a:srgbClr val="000000"/>
                </a:solidFill>
                <a:effectLst/>
              </a:rPr>
              <a:t> (Secure, Avoidant, Resistant, Disorganized)</a:t>
            </a:r>
          </a:p>
        </p:txBody>
      </p:sp>
    </p:spTree>
    <p:extLst>
      <p:ext uri="{BB962C8B-B14F-4D97-AF65-F5344CB8AC3E}">
        <p14:creationId xmlns:p14="http://schemas.microsoft.com/office/powerpoint/2010/main" val="27311444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9603722A-5AC8-9D4E-8B48-6007DA36DF05}"/>
              </a:ext>
            </a:extLst>
          </p:cNvPr>
          <p:cNvPicPr>
            <a:picLocks noChangeAspect="1"/>
          </p:cNvPicPr>
          <p:nvPr/>
        </p:nvPicPr>
        <p:blipFill>
          <a:blip r:embed="rId2"/>
          <a:stretch>
            <a:fillRect/>
          </a:stretch>
        </p:blipFill>
        <p:spPr>
          <a:xfrm>
            <a:off x="204717" y="579973"/>
            <a:ext cx="11464119" cy="4510473"/>
          </a:xfrm>
          <a:prstGeom prst="rect">
            <a:avLst/>
          </a:prstGeom>
        </p:spPr>
      </p:pic>
    </p:spTree>
    <p:extLst>
      <p:ext uri="{BB962C8B-B14F-4D97-AF65-F5344CB8AC3E}">
        <p14:creationId xmlns:p14="http://schemas.microsoft.com/office/powerpoint/2010/main" val="25331283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F2505B42-95CA-DC07-5D3B-B25E46B1FB62}"/>
              </a:ext>
            </a:extLst>
          </p:cNvPr>
          <p:cNvSpPr txBox="1"/>
          <p:nvPr/>
        </p:nvSpPr>
        <p:spPr>
          <a:xfrm>
            <a:off x="773264" y="925768"/>
            <a:ext cx="5392571" cy="4247317"/>
          </a:xfrm>
          <a:prstGeom prst="rect">
            <a:avLst/>
          </a:prstGeom>
          <a:noFill/>
        </p:spPr>
        <p:txBody>
          <a:bodyPr wrap="square">
            <a:spAutoFit/>
          </a:bodyPr>
          <a:lstStyle/>
          <a:p>
            <a:r>
              <a:rPr lang="en-GB" b="1" i="0" u="none" strike="noStrike" dirty="0">
                <a:solidFill>
                  <a:srgbClr val="000000"/>
                </a:solidFill>
                <a:effectLst/>
              </a:rPr>
              <a:t>Vignette 1 – </a:t>
            </a:r>
            <a:endParaRPr lang="en-GB" b="1" i="0" u="none" strike="noStrike" dirty="0">
              <a:solidFill>
                <a:srgbClr val="FF0000"/>
              </a:solidFill>
              <a:effectLst/>
            </a:endParaRPr>
          </a:p>
          <a:p>
            <a:r>
              <a:rPr lang="en-GB" b="0" i="0" u="none" strike="noStrike" dirty="0">
                <a:solidFill>
                  <a:srgbClr val="000000"/>
                </a:solidFill>
                <a:effectLst/>
              </a:rPr>
              <a:t>At morning drop-off, Mia (age 4) clings briefly to her parent and looks worried. She accepts comfort from the teacher, watches as her parent leaves, and after a few minutes begins exploring the play area. When her parent returns, she runs to greet them, smiles, and shows a drawing she made.</a:t>
            </a:r>
          </a:p>
          <a:p>
            <a:endParaRPr lang="en-GB" dirty="0">
              <a:solidFill>
                <a:srgbClr val="000000"/>
              </a:solidFill>
            </a:endParaRPr>
          </a:p>
          <a:p>
            <a:endParaRPr lang="en-GB" b="0" i="0" u="none" strike="noStrike" dirty="0">
              <a:solidFill>
                <a:srgbClr val="000000"/>
              </a:solidFill>
              <a:effectLst/>
            </a:endParaRPr>
          </a:p>
          <a:p>
            <a:r>
              <a:rPr lang="en-GB" b="1" i="0" u="none" strike="noStrike" dirty="0">
                <a:solidFill>
                  <a:srgbClr val="000000"/>
                </a:solidFill>
                <a:effectLst/>
              </a:rPr>
              <a:t>Vignette 2 – </a:t>
            </a:r>
            <a:endParaRPr lang="en-GB" b="1" i="0" u="none" strike="noStrike" dirty="0">
              <a:solidFill>
                <a:srgbClr val="FF0000"/>
              </a:solidFill>
              <a:effectLst/>
            </a:endParaRPr>
          </a:p>
          <a:p>
            <a:r>
              <a:rPr lang="en-GB" b="0" i="0" u="none" strike="noStrike" dirty="0">
                <a:solidFill>
                  <a:srgbClr val="000000"/>
                </a:solidFill>
                <a:effectLst/>
              </a:rPr>
              <a:t>Liam (age 5) walks into the classroom without looking back at his parent. He goes straight to the Lego table, ignoring both his parent and the teacher. When the parent returns later, Liam stays at the Lego table, glances up briefly, but does not move towards them.</a:t>
            </a:r>
          </a:p>
        </p:txBody>
      </p:sp>
      <p:sp>
        <p:nvSpPr>
          <p:cNvPr id="2" name="Blwch Testun 1">
            <a:extLst>
              <a:ext uri="{FF2B5EF4-FFF2-40B4-BE49-F238E27FC236}">
                <a16:creationId xmlns:a16="http://schemas.microsoft.com/office/drawing/2014/main" id="{CE35192D-6508-711A-8D8C-117018CEFBA8}"/>
              </a:ext>
            </a:extLst>
          </p:cNvPr>
          <p:cNvSpPr txBox="1"/>
          <p:nvPr/>
        </p:nvSpPr>
        <p:spPr>
          <a:xfrm>
            <a:off x="6570964" y="925768"/>
            <a:ext cx="4955842" cy="4524315"/>
          </a:xfrm>
          <a:prstGeom prst="rect">
            <a:avLst/>
          </a:prstGeom>
          <a:noFill/>
        </p:spPr>
        <p:txBody>
          <a:bodyPr wrap="square">
            <a:spAutoFit/>
          </a:bodyPr>
          <a:lstStyle/>
          <a:p>
            <a:r>
              <a:rPr lang="en-GB" b="1" i="0" u="none" strike="noStrike" dirty="0">
                <a:solidFill>
                  <a:srgbClr val="000000"/>
                </a:solidFill>
                <a:effectLst/>
              </a:rPr>
              <a:t>Vignette 3 – </a:t>
            </a:r>
            <a:endParaRPr lang="en-GB" b="1" i="0" u="none" strike="noStrike" dirty="0">
              <a:solidFill>
                <a:srgbClr val="FF0000"/>
              </a:solidFill>
              <a:effectLst/>
            </a:endParaRPr>
          </a:p>
          <a:p>
            <a:r>
              <a:rPr lang="en-GB" b="0" i="0" u="none" strike="noStrike" dirty="0">
                <a:solidFill>
                  <a:srgbClr val="000000"/>
                </a:solidFill>
                <a:effectLst/>
              </a:rPr>
              <a:t>Sophie (age 4) cries intensely when her parent leaves, clings to the teacher but does not calm easily. Even when offered toys, she refuses to play. On reunion, Sophie runs to her parent but also hits them and cries harder, alternating between clinging and pushing away.</a:t>
            </a:r>
          </a:p>
          <a:p>
            <a:endParaRPr lang="en-GB" b="0" i="0" u="none" strike="noStrike" dirty="0">
              <a:solidFill>
                <a:srgbClr val="000000"/>
              </a:solidFill>
              <a:effectLst/>
            </a:endParaRPr>
          </a:p>
          <a:p>
            <a:r>
              <a:rPr lang="en-GB" b="1" i="0" u="none" strike="noStrike" dirty="0">
                <a:solidFill>
                  <a:srgbClr val="000000"/>
                </a:solidFill>
                <a:effectLst/>
              </a:rPr>
              <a:t>Vignette 4 – </a:t>
            </a:r>
            <a:endParaRPr lang="en-GB" b="1" i="0" u="none" strike="noStrike" dirty="0">
              <a:solidFill>
                <a:srgbClr val="FF0000"/>
              </a:solidFill>
              <a:effectLst/>
            </a:endParaRPr>
          </a:p>
          <a:p>
            <a:r>
              <a:rPr lang="en-GB" b="0" i="0" u="none" strike="noStrike" dirty="0">
                <a:solidFill>
                  <a:srgbClr val="000000"/>
                </a:solidFill>
                <a:effectLst/>
              </a:rPr>
              <a:t>Jayden (age 4) freezes and stares blankly when the parent leaves, then suddenly runs to hide under a table. The teacher approaches but Jayden seems confused — sometimes moving toward the teacher, sometimes turning away. When the parent returns, Jayden both runs toward them and then stops abruptly, covering their face.</a:t>
            </a:r>
          </a:p>
        </p:txBody>
      </p:sp>
    </p:spTree>
    <p:extLst>
      <p:ext uri="{BB962C8B-B14F-4D97-AF65-F5344CB8AC3E}">
        <p14:creationId xmlns:p14="http://schemas.microsoft.com/office/powerpoint/2010/main" val="17737582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4407775E-A2FA-80A7-314C-6AD27DDD5BA1}"/>
              </a:ext>
            </a:extLst>
          </p:cNvPr>
          <p:cNvSpPr txBox="1"/>
          <p:nvPr/>
        </p:nvSpPr>
        <p:spPr>
          <a:xfrm>
            <a:off x="747485" y="1215476"/>
            <a:ext cx="5606955" cy="3693319"/>
          </a:xfrm>
          <a:prstGeom prst="rect">
            <a:avLst/>
          </a:prstGeom>
          <a:noFill/>
        </p:spPr>
        <p:txBody>
          <a:bodyPr wrap="square">
            <a:spAutoFit/>
          </a:bodyPr>
          <a:lstStyle/>
          <a:p>
            <a:r>
              <a:rPr lang="en-GB" b="1" i="0" u="none" strike="noStrike" dirty="0">
                <a:solidFill>
                  <a:srgbClr val="000000"/>
                </a:solidFill>
                <a:effectLst/>
              </a:rPr>
              <a:t>Vignette 5 – </a:t>
            </a:r>
          </a:p>
          <a:p>
            <a:r>
              <a:rPr lang="en-GB" b="0" i="0" u="none" strike="noStrike" dirty="0">
                <a:solidFill>
                  <a:srgbClr val="000000"/>
                </a:solidFill>
                <a:effectLst/>
              </a:rPr>
              <a:t>Aria (age 5) looks back several times as her parent leaves but quickly engages with a puzzle. She occasionally checks in with the teacher, bringing pieces to show. On reunion, she greets her parent warmly and asks if they can look at the puzzle together.</a:t>
            </a:r>
          </a:p>
          <a:p>
            <a:endParaRPr lang="en-GB" b="0" i="0" u="none" strike="noStrike" dirty="0">
              <a:solidFill>
                <a:srgbClr val="000000"/>
              </a:solidFill>
              <a:effectLst/>
            </a:endParaRPr>
          </a:p>
          <a:p>
            <a:r>
              <a:rPr lang="en-GB" b="1" i="0" u="none" strike="noStrike" dirty="0">
                <a:solidFill>
                  <a:srgbClr val="000000"/>
                </a:solidFill>
                <a:effectLst/>
              </a:rPr>
              <a:t>Vignette 6 – </a:t>
            </a:r>
          </a:p>
          <a:p>
            <a:r>
              <a:rPr lang="en-GB" b="0" i="0" u="none" strike="noStrike" dirty="0">
                <a:solidFill>
                  <a:srgbClr val="000000"/>
                </a:solidFill>
                <a:effectLst/>
              </a:rPr>
              <a:t>Noah (age 4) sits at a table drawing while his parent leaves. He keeps his head down and does not show visible distress. When the parent returns, Noah does not acknowledge them, continues drawing, and shrugs when the parent tries to hug him.</a:t>
            </a:r>
          </a:p>
        </p:txBody>
      </p:sp>
      <p:pic>
        <p:nvPicPr>
          <p:cNvPr id="4" name="Llun 3" descr="Llun yn cynnwys dillad, person, awyr agored, daear&#10;&#10;Gall cynnwys a gynhyrchwyd gan AI fod yn anghywir.">
            <a:extLst>
              <a:ext uri="{FF2B5EF4-FFF2-40B4-BE49-F238E27FC236}">
                <a16:creationId xmlns:a16="http://schemas.microsoft.com/office/drawing/2014/main" id="{86BFC52E-7AD6-1B7B-DA18-5A84615A55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64296" y="983557"/>
            <a:ext cx="3369812" cy="5052252"/>
          </a:xfrm>
          <a:prstGeom prst="rect">
            <a:avLst/>
          </a:prstGeom>
          <a:ln>
            <a:noFill/>
          </a:ln>
          <a:effectLst>
            <a:outerShdw blurRad="292100" dist="139700" dir="2700000" algn="tl" rotWithShape="0">
              <a:srgbClr val="333333">
                <a:alpha val="65000"/>
              </a:srgbClr>
            </a:outerShdw>
          </a:effectLst>
        </p:spPr>
      </p:pic>
      <p:sp>
        <p:nvSpPr>
          <p:cNvPr id="6" name="Blwch Testun 5">
            <a:extLst>
              <a:ext uri="{FF2B5EF4-FFF2-40B4-BE49-F238E27FC236}">
                <a16:creationId xmlns:a16="http://schemas.microsoft.com/office/drawing/2014/main" id="{70A0DA62-13E9-18E3-FA82-AA9C285B6024}"/>
              </a:ext>
            </a:extLst>
          </p:cNvPr>
          <p:cNvSpPr txBox="1"/>
          <p:nvPr/>
        </p:nvSpPr>
        <p:spPr>
          <a:xfrm>
            <a:off x="8805902" y="6096587"/>
            <a:ext cx="2228205" cy="369332"/>
          </a:xfrm>
          <a:prstGeom prst="rect">
            <a:avLst/>
          </a:prstGeom>
          <a:noFill/>
        </p:spPr>
        <p:txBody>
          <a:bodyPr wrap="square" rtlCol="0">
            <a:spAutoFit/>
          </a:bodyPr>
          <a:lstStyle/>
          <a:p>
            <a:r>
              <a:rPr lang="cy-GB" sz="900"/>
              <a:t>Mae </a:t>
            </a:r>
            <a:r>
              <a:rPr lang="cy-GB" sz="900">
                <a:hlinkClick r:id="rId3" tooltip="https://courses.lumenlearning.com/wm-abnormalpsych/chapter/separation-anxiety-and-selective-mutism/"/>
              </a:rPr>
              <a:t>Y Llun Hwn</a:t>
            </a:r>
            <a:r>
              <a:rPr lang="cy-GB" sz="900"/>
              <a:t> gan Awdur Anhysbys wedi’i drwyddedu dan </a:t>
            </a:r>
            <a:r>
              <a:rPr lang="cy-GB" sz="900">
                <a:hlinkClick r:id="rId4" tooltip="https://creativecommons.org/licenses/by-sa/3.0/"/>
              </a:rPr>
              <a:t>CC BY-SA</a:t>
            </a:r>
            <a:endParaRPr lang="cy-GB" sz="900"/>
          </a:p>
        </p:txBody>
      </p:sp>
    </p:spTree>
    <p:extLst>
      <p:ext uri="{BB962C8B-B14F-4D97-AF65-F5344CB8AC3E}">
        <p14:creationId xmlns:p14="http://schemas.microsoft.com/office/powerpoint/2010/main" val="15929160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4311BAC0-79EF-F8F8-BBD5-90E42894A00C}"/>
              </a:ext>
            </a:extLst>
          </p:cNvPr>
          <p:cNvPicPr>
            <a:picLocks noChangeAspect="1"/>
          </p:cNvPicPr>
          <p:nvPr/>
        </p:nvPicPr>
        <p:blipFill>
          <a:blip r:embed="rId2"/>
          <a:stretch>
            <a:fillRect/>
          </a:stretch>
        </p:blipFill>
        <p:spPr>
          <a:xfrm>
            <a:off x="838200" y="2240280"/>
            <a:ext cx="10515600" cy="2377440"/>
          </a:xfrm>
          <a:prstGeom prst="rect">
            <a:avLst/>
          </a:prstGeom>
        </p:spPr>
      </p:pic>
      <p:sp>
        <p:nvSpPr>
          <p:cNvPr id="4" name="Blwch Testun 3">
            <a:extLst>
              <a:ext uri="{FF2B5EF4-FFF2-40B4-BE49-F238E27FC236}">
                <a16:creationId xmlns:a16="http://schemas.microsoft.com/office/drawing/2014/main" id="{8DD68EE9-2DD1-A48F-2C10-76BD2CE90C0C}"/>
              </a:ext>
            </a:extLst>
          </p:cNvPr>
          <p:cNvSpPr txBox="1"/>
          <p:nvPr/>
        </p:nvSpPr>
        <p:spPr>
          <a:xfrm>
            <a:off x="789865" y="582460"/>
            <a:ext cx="6097136" cy="86177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a:ln>
                  <a:noFill/>
                </a:ln>
                <a:solidFill>
                  <a:srgbClr val="000000"/>
                </a:solidFill>
                <a:effectLst/>
                <a:latin typeface="Arial" panose="020B0604020202020204" pitchFamily="34" charset="0"/>
              </a:rPr>
              <a:t>Completed Coding Tables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panose="020B0604020202020204" pitchFamily="34" charset="0"/>
              </a:rPr>
              <a:t>Vignette 1 – Secure Attachment</a:t>
            </a:r>
          </a:p>
        </p:txBody>
      </p:sp>
    </p:spTree>
    <p:extLst>
      <p:ext uri="{BB962C8B-B14F-4D97-AF65-F5344CB8AC3E}">
        <p14:creationId xmlns:p14="http://schemas.microsoft.com/office/powerpoint/2010/main" val="35294572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AC769A0E-DB7F-AA6E-043D-C8925FB0649D}"/>
              </a:ext>
            </a:extLst>
          </p:cNvPr>
          <p:cNvPicPr>
            <a:picLocks noChangeAspect="1"/>
          </p:cNvPicPr>
          <p:nvPr/>
        </p:nvPicPr>
        <p:blipFill>
          <a:blip r:embed="rId2"/>
          <a:stretch>
            <a:fillRect/>
          </a:stretch>
        </p:blipFill>
        <p:spPr>
          <a:xfrm>
            <a:off x="838200" y="2221173"/>
            <a:ext cx="10515600" cy="1828800"/>
          </a:xfrm>
          <a:prstGeom prst="rect">
            <a:avLst/>
          </a:prstGeom>
        </p:spPr>
      </p:pic>
      <p:sp>
        <p:nvSpPr>
          <p:cNvPr id="4" name="Blwch Testun 3">
            <a:extLst>
              <a:ext uri="{FF2B5EF4-FFF2-40B4-BE49-F238E27FC236}">
                <a16:creationId xmlns:a16="http://schemas.microsoft.com/office/drawing/2014/main" id="{9ADA1FFE-67A3-EDBE-0D27-DBA471D6690A}"/>
              </a:ext>
            </a:extLst>
          </p:cNvPr>
          <p:cNvSpPr txBox="1"/>
          <p:nvPr/>
        </p:nvSpPr>
        <p:spPr>
          <a:xfrm>
            <a:off x="838200" y="1306352"/>
            <a:ext cx="6097136"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panose="020B0604020202020204" pitchFamily="34" charset="0"/>
              </a:rPr>
              <a:t>Vignette 2 – Insecure-Avoidant</a:t>
            </a:r>
          </a:p>
        </p:txBody>
      </p:sp>
    </p:spTree>
    <p:extLst>
      <p:ext uri="{BB962C8B-B14F-4D97-AF65-F5344CB8AC3E}">
        <p14:creationId xmlns:p14="http://schemas.microsoft.com/office/powerpoint/2010/main" val="38637550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F1D3A911-9D92-CD3D-9375-9BC45FE4CCC6}"/>
              </a:ext>
            </a:extLst>
          </p:cNvPr>
          <p:cNvPicPr>
            <a:picLocks noChangeAspect="1"/>
          </p:cNvPicPr>
          <p:nvPr/>
        </p:nvPicPr>
        <p:blipFill>
          <a:blip r:embed="rId2"/>
          <a:stretch>
            <a:fillRect/>
          </a:stretch>
        </p:blipFill>
        <p:spPr>
          <a:xfrm>
            <a:off x="545910" y="1699146"/>
            <a:ext cx="10807890" cy="2781414"/>
          </a:xfrm>
          <a:prstGeom prst="rect">
            <a:avLst/>
          </a:prstGeom>
        </p:spPr>
      </p:pic>
      <p:sp>
        <p:nvSpPr>
          <p:cNvPr id="4" name="Blwch Testun 3">
            <a:extLst>
              <a:ext uri="{FF2B5EF4-FFF2-40B4-BE49-F238E27FC236}">
                <a16:creationId xmlns:a16="http://schemas.microsoft.com/office/drawing/2014/main" id="{E36A9BD3-26BC-0F55-040D-9F7A8D88219D}"/>
              </a:ext>
            </a:extLst>
          </p:cNvPr>
          <p:cNvSpPr txBox="1"/>
          <p:nvPr/>
        </p:nvSpPr>
        <p:spPr>
          <a:xfrm>
            <a:off x="598796" y="931038"/>
            <a:ext cx="6097136" cy="369332"/>
          </a:xfrm>
          <a:prstGeom prst="rect">
            <a:avLst/>
          </a:prstGeom>
          <a:noFill/>
        </p:spPr>
        <p:txBody>
          <a:bodyPr wrap="square">
            <a:spAutoFit/>
          </a:bodyPr>
          <a:lstStyle/>
          <a:p>
            <a:r>
              <a:rPr kumimoji="0" lang="en-US" altLang="en-US" sz="1800" b="1" i="0" u="none" strike="noStrike" cap="none" normalizeH="0" baseline="0">
                <a:ln>
                  <a:noFill/>
                </a:ln>
                <a:solidFill>
                  <a:srgbClr val="000000"/>
                </a:solidFill>
                <a:effectLst/>
                <a:latin typeface="Arial" panose="020B0604020202020204" pitchFamily="34" charset="0"/>
              </a:rPr>
              <a:t>Vignette 3 – Insecure-Resistant (Ambivalent)</a:t>
            </a:r>
            <a:endParaRPr lang="cy-GB"/>
          </a:p>
        </p:txBody>
      </p:sp>
    </p:spTree>
    <p:extLst>
      <p:ext uri="{BB962C8B-B14F-4D97-AF65-F5344CB8AC3E}">
        <p14:creationId xmlns:p14="http://schemas.microsoft.com/office/powerpoint/2010/main" val="29781139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70E2D52C-57DA-B0EC-D5CB-5B3731BF3FC6}"/>
              </a:ext>
            </a:extLst>
          </p:cNvPr>
          <p:cNvPicPr>
            <a:picLocks noChangeAspect="1"/>
          </p:cNvPicPr>
          <p:nvPr/>
        </p:nvPicPr>
        <p:blipFill>
          <a:blip r:embed="rId2"/>
          <a:stretch>
            <a:fillRect/>
          </a:stretch>
        </p:blipFill>
        <p:spPr>
          <a:xfrm>
            <a:off x="838200" y="2377440"/>
            <a:ext cx="10515600" cy="2103120"/>
          </a:xfrm>
          <a:prstGeom prst="rect">
            <a:avLst/>
          </a:prstGeom>
        </p:spPr>
      </p:pic>
      <p:sp>
        <p:nvSpPr>
          <p:cNvPr id="4" name="Blwch Testun 3">
            <a:extLst>
              <a:ext uri="{FF2B5EF4-FFF2-40B4-BE49-F238E27FC236}">
                <a16:creationId xmlns:a16="http://schemas.microsoft.com/office/drawing/2014/main" id="{3BC6A308-6141-F33D-AD35-F77876AB2840}"/>
              </a:ext>
            </a:extLst>
          </p:cNvPr>
          <p:cNvSpPr txBox="1"/>
          <p:nvPr/>
        </p:nvSpPr>
        <p:spPr>
          <a:xfrm>
            <a:off x="776216" y="1476948"/>
            <a:ext cx="6097136"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panose="020B0604020202020204" pitchFamily="34" charset="0"/>
              </a:rPr>
              <a:t>Vignette 4 – Disorganized Attachment</a:t>
            </a:r>
          </a:p>
        </p:txBody>
      </p:sp>
    </p:spTree>
    <p:extLst>
      <p:ext uri="{BB962C8B-B14F-4D97-AF65-F5344CB8AC3E}">
        <p14:creationId xmlns:p14="http://schemas.microsoft.com/office/powerpoint/2010/main" val="6329275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C4AF23C1-36D3-0997-1836-BD88EE8EF884}"/>
              </a:ext>
            </a:extLst>
          </p:cNvPr>
          <p:cNvPicPr>
            <a:picLocks noChangeAspect="1"/>
          </p:cNvPicPr>
          <p:nvPr/>
        </p:nvPicPr>
        <p:blipFill>
          <a:blip r:embed="rId2"/>
          <a:stretch>
            <a:fillRect/>
          </a:stretch>
        </p:blipFill>
        <p:spPr>
          <a:xfrm>
            <a:off x="838200" y="2240280"/>
            <a:ext cx="10515600" cy="2377440"/>
          </a:xfrm>
          <a:prstGeom prst="rect">
            <a:avLst/>
          </a:prstGeom>
        </p:spPr>
      </p:pic>
      <p:sp>
        <p:nvSpPr>
          <p:cNvPr id="4" name="Blwch Testun 3">
            <a:extLst>
              <a:ext uri="{FF2B5EF4-FFF2-40B4-BE49-F238E27FC236}">
                <a16:creationId xmlns:a16="http://schemas.microsoft.com/office/drawing/2014/main" id="{1AB14454-BE9A-7BBC-7283-C6F29ACEE81C}"/>
              </a:ext>
            </a:extLst>
          </p:cNvPr>
          <p:cNvSpPr txBox="1"/>
          <p:nvPr/>
        </p:nvSpPr>
        <p:spPr>
          <a:xfrm>
            <a:off x="838200" y="1476949"/>
            <a:ext cx="6097136"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panose="020B0604020202020204" pitchFamily="34" charset="0"/>
              </a:rPr>
              <a:t>Vignette 5 – Secure Attachment (variation)</a:t>
            </a:r>
          </a:p>
        </p:txBody>
      </p:sp>
    </p:spTree>
    <p:extLst>
      <p:ext uri="{BB962C8B-B14F-4D97-AF65-F5344CB8AC3E}">
        <p14:creationId xmlns:p14="http://schemas.microsoft.com/office/powerpoint/2010/main" val="34736619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99E70FA1-CCAE-3805-73ED-CED4695F97A7}"/>
              </a:ext>
            </a:extLst>
          </p:cNvPr>
          <p:cNvPicPr>
            <a:picLocks noChangeAspect="1"/>
          </p:cNvPicPr>
          <p:nvPr/>
        </p:nvPicPr>
        <p:blipFill>
          <a:blip r:embed="rId2"/>
          <a:stretch>
            <a:fillRect/>
          </a:stretch>
        </p:blipFill>
        <p:spPr>
          <a:xfrm>
            <a:off x="838200" y="2240280"/>
            <a:ext cx="10515600" cy="2377440"/>
          </a:xfrm>
          <a:prstGeom prst="rect">
            <a:avLst/>
          </a:prstGeom>
        </p:spPr>
      </p:pic>
      <p:sp>
        <p:nvSpPr>
          <p:cNvPr id="4" name="Blwch Testun 3">
            <a:extLst>
              <a:ext uri="{FF2B5EF4-FFF2-40B4-BE49-F238E27FC236}">
                <a16:creationId xmlns:a16="http://schemas.microsoft.com/office/drawing/2014/main" id="{4185DBBA-7EE0-A010-A342-03BD9F3D2DE0}"/>
              </a:ext>
            </a:extLst>
          </p:cNvPr>
          <p:cNvSpPr txBox="1"/>
          <p:nvPr/>
        </p:nvSpPr>
        <p:spPr>
          <a:xfrm>
            <a:off x="838200" y="1538364"/>
            <a:ext cx="6097136" cy="369332"/>
          </a:xfrm>
          <a:prstGeom prst="rect">
            <a:avLst/>
          </a:prstGeom>
          <a:noFill/>
        </p:spPr>
        <p:txBody>
          <a:bodyPr wrap="square">
            <a:spAutoFit/>
          </a:bodyPr>
          <a:lstStyle/>
          <a:p>
            <a:r>
              <a:rPr kumimoji="0" lang="en-US" altLang="en-US" sz="1800" b="1" i="0" u="none" strike="noStrike" cap="none" normalizeH="0" baseline="0">
                <a:ln>
                  <a:noFill/>
                </a:ln>
                <a:solidFill>
                  <a:srgbClr val="000000"/>
                </a:solidFill>
                <a:effectLst/>
                <a:latin typeface="Arial" panose="020B0604020202020204" pitchFamily="34" charset="0"/>
              </a:rPr>
              <a:t>Vignette 6 – Insecure-Avoidant (variation</a:t>
            </a:r>
            <a:endParaRPr lang="cy-GB"/>
          </a:p>
        </p:txBody>
      </p:sp>
    </p:spTree>
    <p:extLst>
      <p:ext uri="{BB962C8B-B14F-4D97-AF65-F5344CB8AC3E}">
        <p14:creationId xmlns:p14="http://schemas.microsoft.com/office/powerpoint/2010/main" val="39129638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a:t>Bowlby’s attachment theory (1958)</a:t>
            </a:r>
          </a:p>
        </p:txBody>
      </p:sp>
      <p:sp>
        <p:nvSpPr>
          <p:cNvPr id="4" name="Rounded Rectangular Callout 3"/>
          <p:cNvSpPr/>
          <p:nvPr/>
        </p:nvSpPr>
        <p:spPr>
          <a:xfrm>
            <a:off x="2828862" y="1549864"/>
            <a:ext cx="4650723" cy="1962022"/>
          </a:xfrm>
          <a:prstGeom prst="wedgeRoundRectCallout">
            <a:avLst>
              <a:gd name="adj1" fmla="val -8149"/>
              <a:gd name="adj2" fmla="val 6730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Bowlby (1969, p.194) defined attachment as a 'lasting psychological connectedness between human beings.'</a:t>
            </a:r>
          </a:p>
        </p:txBody>
      </p:sp>
      <p:sp>
        <p:nvSpPr>
          <p:cNvPr id="5" name="TextBox 4"/>
          <p:cNvSpPr txBox="1"/>
          <p:nvPr/>
        </p:nvSpPr>
        <p:spPr>
          <a:xfrm>
            <a:off x="838200" y="4180344"/>
            <a:ext cx="10515600" cy="1200329"/>
          </a:xfrm>
          <a:prstGeom prst="rect">
            <a:avLst/>
          </a:prstGeom>
          <a:noFill/>
        </p:spPr>
        <p:txBody>
          <a:bodyPr wrap="square" rtlCol="0">
            <a:spAutoFit/>
          </a:bodyPr>
          <a:lstStyle/>
          <a:p>
            <a:r>
              <a:rPr lang="en-GB" sz="2400" b="1" dirty="0"/>
              <a:t>GROUP DISCUSSION</a:t>
            </a:r>
          </a:p>
          <a:p>
            <a:pPr marL="285750" indent="-285750">
              <a:buFont typeface="Wingdings" panose="05000000000000000000" pitchFamily="2" charset="2"/>
              <a:buChar char="Ø"/>
            </a:pPr>
            <a:r>
              <a:rPr lang="en-GB" sz="2400" dirty="0"/>
              <a:t>How does Bowlby’s attachment theory link with Looked After Children?</a:t>
            </a:r>
          </a:p>
          <a:p>
            <a:pPr marL="285750" indent="-285750">
              <a:buFont typeface="Wingdings" panose="05000000000000000000" pitchFamily="2" charset="2"/>
              <a:buChar char="Ø"/>
            </a:pPr>
            <a:r>
              <a:rPr lang="en-GB" sz="2400" dirty="0"/>
              <a:t>How can teachers support these children?  Are there challenges?</a:t>
            </a:r>
          </a:p>
        </p:txBody>
      </p:sp>
    </p:spTree>
    <p:extLst>
      <p:ext uri="{BB962C8B-B14F-4D97-AF65-F5344CB8AC3E}">
        <p14:creationId xmlns:p14="http://schemas.microsoft.com/office/powerpoint/2010/main" val="23968891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Rectangle 2"/>
          <p:cNvSpPr/>
          <p:nvPr/>
        </p:nvSpPr>
        <p:spPr>
          <a:xfrm>
            <a:off x="1400175" y="2547938"/>
            <a:ext cx="9391650" cy="2800767"/>
          </a:xfrm>
          <a:prstGeom prst="rect">
            <a:avLst/>
          </a:prstGeom>
        </p:spPr>
        <p:txBody>
          <a:bodyPr wrap="square">
            <a:spAutoFit/>
          </a:bodyPr>
          <a:lstStyle/>
          <a:p>
            <a:r>
              <a:rPr lang="en-GB" sz="4400" dirty="0">
                <a:solidFill>
                  <a:srgbClr val="425563"/>
                </a:solidFill>
                <a:latin typeface="Montserrat"/>
              </a:rPr>
              <a:t>“There can be no keener revelation of a society’s soul than the way in which it treats its children.” </a:t>
            </a:r>
          </a:p>
          <a:p>
            <a:pPr algn="r"/>
            <a:r>
              <a:rPr lang="en-GB" sz="4400" dirty="0">
                <a:solidFill>
                  <a:srgbClr val="425563"/>
                </a:solidFill>
                <a:latin typeface="Montserrat"/>
              </a:rPr>
              <a:t>(Nelson Mandela)</a:t>
            </a:r>
            <a:endParaRPr lang="en-GB" sz="4400" dirty="0"/>
          </a:p>
        </p:txBody>
      </p:sp>
    </p:spTree>
    <p:extLst>
      <p:ext uri="{BB962C8B-B14F-4D97-AF65-F5344CB8AC3E}">
        <p14:creationId xmlns:p14="http://schemas.microsoft.com/office/powerpoint/2010/main" val="38643691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Further reading </a:t>
            </a:r>
            <a:br>
              <a:rPr lang="en-GB" dirty="0"/>
            </a:br>
            <a:r>
              <a:rPr lang="en-GB" dirty="0"/>
              <a:t>(best practice in schools)</a:t>
            </a:r>
          </a:p>
        </p:txBody>
      </p:sp>
      <p:sp>
        <p:nvSpPr>
          <p:cNvPr id="6" name="Content Placeholder 5"/>
          <p:cNvSpPr>
            <a:spLocks noGrp="1"/>
          </p:cNvSpPr>
          <p:nvPr>
            <p:ph idx="1"/>
          </p:nvPr>
        </p:nvSpPr>
        <p:spPr/>
        <p:txBody>
          <a:bodyPr>
            <a:normAutofit fontScale="92500" lnSpcReduction="20000"/>
          </a:bodyPr>
          <a:lstStyle/>
          <a:p>
            <a:pPr marL="0" indent="0">
              <a:buNone/>
            </a:pPr>
            <a:r>
              <a:rPr lang="en-GB" dirty="0">
                <a:hlinkClick r:id="rId3"/>
              </a:rPr>
              <a:t>https://www.estyn.gov.wales/effective-practice/ensuring-effective-support-vulnerable-learners</a:t>
            </a:r>
            <a:r>
              <a:rPr lang="en-GB" dirty="0"/>
              <a:t> </a:t>
            </a:r>
          </a:p>
          <a:p>
            <a:pPr marL="0" indent="0">
              <a:buNone/>
            </a:pPr>
            <a:endParaRPr lang="en-GB" dirty="0">
              <a:hlinkClick r:id="rId4"/>
            </a:endParaRPr>
          </a:p>
          <a:p>
            <a:pPr marL="0" indent="0">
              <a:buNone/>
            </a:pPr>
            <a:r>
              <a:rPr lang="en-GB" dirty="0">
                <a:hlinkClick r:id="rId4"/>
              </a:rPr>
              <a:t>https://www.estyn.gov.wales/effective-practice/supporting-vulnerable-groups-pupils</a:t>
            </a:r>
            <a:r>
              <a:rPr lang="en-GB" dirty="0"/>
              <a:t> </a:t>
            </a:r>
          </a:p>
          <a:p>
            <a:pPr marL="0" indent="0">
              <a:buNone/>
            </a:pPr>
            <a:endParaRPr lang="en-GB" dirty="0"/>
          </a:p>
          <a:p>
            <a:pPr marL="0" indent="0">
              <a:buNone/>
            </a:pPr>
            <a:r>
              <a:rPr lang="en-GB" dirty="0">
                <a:hlinkClick r:id="rId5"/>
              </a:rPr>
              <a:t>https://cprtrust.org.uk/wp-content/uploads/2015/07/Jopling-and-Vincent-report-20160427.pdf</a:t>
            </a:r>
            <a:endParaRPr lang="en-GB" dirty="0"/>
          </a:p>
          <a:p>
            <a:pPr marL="0" indent="0">
              <a:buNone/>
            </a:pPr>
            <a:endParaRPr lang="en-GB" dirty="0"/>
          </a:p>
          <a:p>
            <a:pPr marL="0" indent="0">
              <a:buNone/>
            </a:pPr>
            <a:r>
              <a:rPr lang="en-GB" dirty="0">
                <a:hlinkClick r:id="rId6" invalidUrl="https://www.estyn.gov.wales/sites/www.estyn.gov.wales/files/documents/Effective school support for disadvantaged and vulnerable pupils en_0.pdf"/>
              </a:rPr>
              <a:t>https://www.estyn.gov.wales/sites/www.estyn.gov.wales/files/documents/Effective%20school%20support%20for%20disadvantaged%20and%20vulnerable%20pupils%20en_0.pdf</a:t>
            </a: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292334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4" ma:contentTypeDescription="Create a new document." ma:contentTypeScope="" ma:versionID="dbe92236eb52756637cf95a5975600e6">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0779b79f0bdd1f697d581aed2de9f84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element name="Teams_Channel_Section_Location" ma:index="41" nillable="true" ma:displayName="Teams Channel Section Location" ma:internalName="Teams_Channel_Section_Loca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2C42E6-184E-4670-8F4F-D469DAECF4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28B553-A2F4-4639-B663-3F3222BCD701}">
  <ds:schemaRefs>
    <ds:schemaRef ds:uri="http://schemas.microsoft.com/office/2006/metadata/properties"/>
    <ds:schemaRef ds:uri="http://schemas.microsoft.com/office/infopath/2007/PartnerControls"/>
    <ds:schemaRef ds:uri="92c24619-d6d5-42cf-b618-23d930ad9f20"/>
  </ds:schemaRefs>
</ds:datastoreItem>
</file>

<file path=customXml/itemProps3.xml><?xml version="1.0" encoding="utf-8"?>
<ds:datastoreItem xmlns:ds="http://schemas.openxmlformats.org/officeDocument/2006/customXml" ds:itemID="{20E333BD-C22F-4188-8341-DFA1D65EF4D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106</TotalTime>
  <Words>3332</Words>
  <Application>Microsoft Office PowerPoint</Application>
  <PresentationFormat>Widescreen</PresentationFormat>
  <Paragraphs>248</Paragraphs>
  <Slides>48</Slides>
  <Notes>24</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inherit</vt:lpstr>
      <vt:lpstr>Arial</vt:lpstr>
      <vt:lpstr>Calibri</vt:lpstr>
      <vt:lpstr>Calibri Light</vt:lpstr>
      <vt:lpstr>Montserrat</vt:lpstr>
      <vt:lpstr>Roboto</vt:lpstr>
      <vt:lpstr>Wingdings</vt:lpstr>
      <vt:lpstr>Office Theme</vt:lpstr>
      <vt:lpstr>PowerPoint Presentation</vt:lpstr>
      <vt:lpstr>PowerPoint Presentation</vt:lpstr>
      <vt:lpstr>PowerPoint Presentation</vt:lpstr>
      <vt:lpstr>Aims</vt:lpstr>
      <vt:lpstr>PowerPoint Presentation</vt:lpstr>
      <vt:lpstr>PowerPoint Presentation</vt:lpstr>
      <vt:lpstr>PowerPoint Presentation</vt:lpstr>
      <vt:lpstr>PowerPoint Presentation</vt:lpstr>
      <vt:lpstr>Defining Vulnerable Learners  (NfER, 2018)</vt:lpstr>
      <vt:lpstr>Defining Vulnerable Learners  (NfER, 2018)</vt:lpstr>
      <vt:lpstr>Defining Vulnerable Learners  (NfER, 2018)</vt:lpstr>
      <vt:lpstr>Types of vulnerability</vt:lpstr>
      <vt:lpstr>PowerPoint Presentation</vt:lpstr>
      <vt:lpstr>Social</vt:lpstr>
      <vt:lpstr>Intellectual</vt:lpstr>
      <vt:lpstr>Physical</vt:lpstr>
      <vt:lpstr>How can we support our vulnerable learners?</vt:lpstr>
      <vt:lpstr>Looked After Children</vt:lpstr>
      <vt:lpstr>Looked After Children</vt:lpstr>
      <vt:lpstr>What are the challenges for LAC? </vt:lpstr>
      <vt:lpstr>Looked After Children</vt:lpstr>
      <vt:lpstr>PowerPoint Presentation</vt:lpstr>
      <vt:lpstr>Group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Bowlby’s attachment theory (1958)</vt:lpstr>
      <vt:lpstr>Conclusion</vt:lpstr>
      <vt:lpstr>Further reading  (best practice in schools)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vulnerable learners and key interventions</dc:title>
  <dc:creator>Nanna Ryder</dc:creator>
  <cp:lastModifiedBy>Tom Cox</cp:lastModifiedBy>
  <cp:revision>96</cp:revision>
  <dcterms:created xsi:type="dcterms:W3CDTF">2020-03-24T09:42:33Z</dcterms:created>
  <dcterms:modified xsi:type="dcterms:W3CDTF">2026-10-12T20:24:48Z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