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76" r:id="rId6"/>
    <p:sldId id="283" r:id="rId7"/>
    <p:sldId id="341" r:id="rId8"/>
    <p:sldId id="342" r:id="rId9"/>
    <p:sldId id="343" r:id="rId10"/>
    <p:sldId id="344" r:id="rId11"/>
    <p:sldId id="326" r:id="rId12"/>
    <p:sldId id="327" r:id="rId13"/>
    <p:sldId id="328" r:id="rId14"/>
    <p:sldId id="329" r:id="rId15"/>
    <p:sldId id="331" r:id="rId16"/>
    <p:sldId id="330" r:id="rId17"/>
    <p:sldId id="323" r:id="rId18"/>
    <p:sldId id="332" r:id="rId19"/>
    <p:sldId id="333" r:id="rId20"/>
    <p:sldId id="336" r:id="rId21"/>
    <p:sldId id="334" r:id="rId22"/>
    <p:sldId id="339" r:id="rId23"/>
    <p:sldId id="337" r:id="rId24"/>
    <p:sldId id="340" r:id="rId25"/>
    <p:sldId id="335" r:id="rId26"/>
    <p:sldId id="275" r:id="rId27"/>
    <p:sldId id="338" r:id="rId28"/>
    <p:sldId id="291"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0AA65F-95D9-E542-9694-80D8F4E24ED2}" v="274" dt="2021-10-04T19:32:21.8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25"/>
    <p:restoredTop sz="94787"/>
  </p:normalViewPr>
  <p:slideViewPr>
    <p:cSldViewPr>
      <p:cViewPr varScale="1">
        <p:scale>
          <a:sx n="120" d="100"/>
          <a:sy n="120" d="100"/>
        </p:scale>
        <p:origin x="1472"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kubo, Daminabo 2016 (PGR)" userId="89aa2b89-06b9-4225-bae4-c7e453f96e3b" providerId="ADAL" clId="{930AA65F-95D9-E542-9694-80D8F4E24ED2}"/>
    <pc:docChg chg="undo custSel addSld delSld modSld sldOrd">
      <pc:chgData name="Pokubo, Daminabo 2016 (PGR)" userId="89aa2b89-06b9-4225-bae4-c7e453f96e3b" providerId="ADAL" clId="{930AA65F-95D9-E542-9694-80D8F4E24ED2}" dt="2021-10-04T19:32:21.820" v="1283" actId="20577"/>
      <pc:docMkLst>
        <pc:docMk/>
      </pc:docMkLst>
      <pc:sldChg chg="modSp mod ord modAnim">
        <pc:chgData name="Pokubo, Daminabo 2016 (PGR)" userId="89aa2b89-06b9-4225-bae4-c7e453f96e3b" providerId="ADAL" clId="{930AA65F-95D9-E542-9694-80D8F4E24ED2}" dt="2021-10-04T19:32:21.820" v="1283" actId="20577"/>
        <pc:sldMkLst>
          <pc:docMk/>
          <pc:sldMk cId="673045607" sldId="283"/>
        </pc:sldMkLst>
        <pc:spChg chg="mod">
          <ac:chgData name="Pokubo, Daminabo 2016 (PGR)" userId="89aa2b89-06b9-4225-bae4-c7e453f96e3b" providerId="ADAL" clId="{930AA65F-95D9-E542-9694-80D8F4E24ED2}" dt="2021-10-04T19:32:21.820" v="1283" actId="20577"/>
          <ac:spMkLst>
            <pc:docMk/>
            <pc:sldMk cId="673045607" sldId="283"/>
            <ac:spMk id="3" creationId="{16E94382-DACE-4E00-9EDA-0779A57F51D8}"/>
          </ac:spMkLst>
        </pc:spChg>
        <pc:spChg chg="mod">
          <ac:chgData name="Pokubo, Daminabo 2016 (PGR)" userId="89aa2b89-06b9-4225-bae4-c7e453f96e3b" providerId="ADAL" clId="{930AA65F-95D9-E542-9694-80D8F4E24ED2}" dt="2021-10-04T19:29:33.116" v="1161" actId="27636"/>
          <ac:spMkLst>
            <pc:docMk/>
            <pc:sldMk cId="673045607" sldId="283"/>
            <ac:spMk id="5" creationId="{C0228ED1-D6E1-4732-B000-4F89824775E1}"/>
          </ac:spMkLst>
        </pc:spChg>
      </pc:sldChg>
      <pc:sldChg chg="modSp mod">
        <pc:chgData name="Pokubo, Daminabo 2016 (PGR)" userId="89aa2b89-06b9-4225-bae4-c7e453f96e3b" providerId="ADAL" clId="{930AA65F-95D9-E542-9694-80D8F4E24ED2}" dt="2021-10-03T16:52:51.975" v="69"/>
        <pc:sldMkLst>
          <pc:docMk/>
          <pc:sldMk cId="2047999211" sldId="330"/>
        </pc:sldMkLst>
        <pc:spChg chg="mod">
          <ac:chgData name="Pokubo, Daminabo 2016 (PGR)" userId="89aa2b89-06b9-4225-bae4-c7e453f96e3b" providerId="ADAL" clId="{930AA65F-95D9-E542-9694-80D8F4E24ED2}" dt="2021-10-03T16:52:51.975" v="69"/>
          <ac:spMkLst>
            <pc:docMk/>
            <pc:sldMk cId="2047999211" sldId="330"/>
            <ac:spMk id="2" creationId="{10861C55-489C-45DB-9AD8-21B47DF164DC}"/>
          </ac:spMkLst>
        </pc:spChg>
      </pc:sldChg>
      <pc:sldChg chg="modSp mod">
        <pc:chgData name="Pokubo, Daminabo 2016 (PGR)" userId="89aa2b89-06b9-4225-bae4-c7e453f96e3b" providerId="ADAL" clId="{930AA65F-95D9-E542-9694-80D8F4E24ED2}" dt="2021-10-03T17:21:14.528" v="427" actId="20577"/>
        <pc:sldMkLst>
          <pc:docMk/>
          <pc:sldMk cId="3192801928" sldId="331"/>
        </pc:sldMkLst>
        <pc:spChg chg="mod">
          <ac:chgData name="Pokubo, Daminabo 2016 (PGR)" userId="89aa2b89-06b9-4225-bae4-c7e453f96e3b" providerId="ADAL" clId="{930AA65F-95D9-E542-9694-80D8F4E24ED2}" dt="2021-10-03T17:21:14.528" v="427" actId="20577"/>
          <ac:spMkLst>
            <pc:docMk/>
            <pc:sldMk cId="3192801928" sldId="331"/>
            <ac:spMk id="2" creationId="{C7777078-1AD1-4B77-9DBB-7D0E304A65F6}"/>
          </ac:spMkLst>
        </pc:spChg>
        <pc:spChg chg="mod">
          <ac:chgData name="Pokubo, Daminabo 2016 (PGR)" userId="89aa2b89-06b9-4225-bae4-c7e453f96e3b" providerId="ADAL" clId="{930AA65F-95D9-E542-9694-80D8F4E24ED2}" dt="2021-10-03T16:46:11.714" v="63" actId="20577"/>
          <ac:spMkLst>
            <pc:docMk/>
            <pc:sldMk cId="3192801928" sldId="331"/>
            <ac:spMk id="3" creationId="{D72D013D-6F56-40E9-A607-A312947885DD}"/>
          </ac:spMkLst>
        </pc:spChg>
        <pc:picChg chg="mod modCrop">
          <ac:chgData name="Pokubo, Daminabo 2016 (PGR)" userId="89aa2b89-06b9-4225-bae4-c7e453f96e3b" providerId="ADAL" clId="{930AA65F-95D9-E542-9694-80D8F4E24ED2}" dt="2021-10-03T16:45:46.169" v="31" actId="14100"/>
          <ac:picMkLst>
            <pc:docMk/>
            <pc:sldMk cId="3192801928" sldId="331"/>
            <ac:picMk id="6" creationId="{1641C761-3AB7-B245-967C-497E77B83211}"/>
          </ac:picMkLst>
        </pc:picChg>
      </pc:sldChg>
      <pc:sldChg chg="modSp mod modNotesTx">
        <pc:chgData name="Pokubo, Daminabo 2016 (PGR)" userId="89aa2b89-06b9-4225-bae4-c7e453f96e3b" providerId="ADAL" clId="{930AA65F-95D9-E542-9694-80D8F4E24ED2}" dt="2021-10-03T17:22:33.210" v="432" actId="207"/>
        <pc:sldMkLst>
          <pc:docMk/>
          <pc:sldMk cId="2622761778" sldId="332"/>
        </pc:sldMkLst>
        <pc:spChg chg="mod">
          <ac:chgData name="Pokubo, Daminabo 2016 (PGR)" userId="89aa2b89-06b9-4225-bae4-c7e453f96e3b" providerId="ADAL" clId="{930AA65F-95D9-E542-9694-80D8F4E24ED2}" dt="2021-10-03T17:21:49.068" v="430" actId="20577"/>
          <ac:spMkLst>
            <pc:docMk/>
            <pc:sldMk cId="2622761778" sldId="332"/>
            <ac:spMk id="2" creationId="{816D5545-7487-4D27-B66B-CA7286B05583}"/>
          </ac:spMkLst>
        </pc:spChg>
        <pc:spChg chg="mod">
          <ac:chgData name="Pokubo, Daminabo 2016 (PGR)" userId="89aa2b89-06b9-4225-bae4-c7e453f96e3b" providerId="ADAL" clId="{930AA65F-95D9-E542-9694-80D8F4E24ED2}" dt="2021-10-03T17:22:33.210" v="432" actId="207"/>
          <ac:spMkLst>
            <pc:docMk/>
            <pc:sldMk cId="2622761778" sldId="332"/>
            <ac:spMk id="3" creationId="{EA2D00B2-FD90-4517-AC40-005D96E75DAA}"/>
          </ac:spMkLst>
        </pc:spChg>
      </pc:sldChg>
      <pc:sldChg chg="addSp delSp modSp mod ord delAnim">
        <pc:chgData name="Pokubo, Daminabo 2016 (PGR)" userId="89aa2b89-06b9-4225-bae4-c7e453f96e3b" providerId="ADAL" clId="{930AA65F-95D9-E542-9694-80D8F4E24ED2}" dt="2021-10-03T18:10:27.450" v="1023" actId="14100"/>
        <pc:sldMkLst>
          <pc:docMk/>
          <pc:sldMk cId="721810109" sldId="334"/>
        </pc:sldMkLst>
        <pc:spChg chg="mod">
          <ac:chgData name="Pokubo, Daminabo 2016 (PGR)" userId="89aa2b89-06b9-4225-bae4-c7e453f96e3b" providerId="ADAL" clId="{930AA65F-95D9-E542-9694-80D8F4E24ED2}" dt="2021-10-03T18:10:15.910" v="1019" actId="14100"/>
          <ac:spMkLst>
            <pc:docMk/>
            <pc:sldMk cId="721810109" sldId="334"/>
            <ac:spMk id="2" creationId="{5D1665E2-C8AC-4999-BF12-D3D0DA06E57B}"/>
          </ac:spMkLst>
        </pc:spChg>
        <pc:spChg chg="add mod">
          <ac:chgData name="Pokubo, Daminabo 2016 (PGR)" userId="89aa2b89-06b9-4225-bae4-c7e453f96e3b" providerId="ADAL" clId="{930AA65F-95D9-E542-9694-80D8F4E24ED2}" dt="2021-10-03T18:10:27.450" v="1023" actId="14100"/>
          <ac:spMkLst>
            <pc:docMk/>
            <pc:sldMk cId="721810109" sldId="334"/>
            <ac:spMk id="3" creationId="{AA50A98A-1169-0C48-95F7-A39332D63BE3}"/>
          </ac:spMkLst>
        </pc:spChg>
        <pc:spChg chg="del">
          <ac:chgData name="Pokubo, Daminabo 2016 (PGR)" userId="89aa2b89-06b9-4225-bae4-c7e453f96e3b" providerId="ADAL" clId="{930AA65F-95D9-E542-9694-80D8F4E24ED2}" dt="2021-10-03T17:57:40.169" v="587" actId="478"/>
          <ac:spMkLst>
            <pc:docMk/>
            <pc:sldMk cId="721810109" sldId="334"/>
            <ac:spMk id="9" creationId="{22F224F5-7B7E-478D-8748-D917692DF954}"/>
          </ac:spMkLst>
        </pc:spChg>
        <pc:spChg chg="del">
          <ac:chgData name="Pokubo, Daminabo 2016 (PGR)" userId="89aa2b89-06b9-4225-bae4-c7e453f96e3b" providerId="ADAL" clId="{930AA65F-95D9-E542-9694-80D8F4E24ED2}" dt="2021-10-03T17:57:45.135" v="589" actId="478"/>
          <ac:spMkLst>
            <pc:docMk/>
            <pc:sldMk cId="721810109" sldId="334"/>
            <ac:spMk id="10" creationId="{2669B335-B9B2-4998-AF0B-DB02E99EA2AA}"/>
          </ac:spMkLst>
        </pc:spChg>
        <pc:spChg chg="del">
          <ac:chgData name="Pokubo, Daminabo 2016 (PGR)" userId="89aa2b89-06b9-4225-bae4-c7e453f96e3b" providerId="ADAL" clId="{930AA65F-95D9-E542-9694-80D8F4E24ED2}" dt="2021-10-03T17:57:46.828" v="590" actId="478"/>
          <ac:spMkLst>
            <pc:docMk/>
            <pc:sldMk cId="721810109" sldId="334"/>
            <ac:spMk id="11" creationId="{FADC18B9-5395-49B3-996D-2425ECA0AA7C}"/>
          </ac:spMkLst>
        </pc:spChg>
        <pc:spChg chg="del">
          <ac:chgData name="Pokubo, Daminabo 2016 (PGR)" userId="89aa2b89-06b9-4225-bae4-c7e453f96e3b" providerId="ADAL" clId="{930AA65F-95D9-E542-9694-80D8F4E24ED2}" dt="2021-10-03T17:57:50.310" v="592" actId="478"/>
          <ac:spMkLst>
            <pc:docMk/>
            <pc:sldMk cId="721810109" sldId="334"/>
            <ac:spMk id="12" creationId="{609B398D-D0EA-4D69-B859-44AE665641E0}"/>
          </ac:spMkLst>
        </pc:spChg>
        <pc:spChg chg="del">
          <ac:chgData name="Pokubo, Daminabo 2016 (PGR)" userId="89aa2b89-06b9-4225-bae4-c7e453f96e3b" providerId="ADAL" clId="{930AA65F-95D9-E542-9694-80D8F4E24ED2}" dt="2021-10-03T17:57:42.562" v="588" actId="478"/>
          <ac:spMkLst>
            <pc:docMk/>
            <pc:sldMk cId="721810109" sldId="334"/>
            <ac:spMk id="13" creationId="{3A976312-8A14-40F1-BF4B-CE02D09D209A}"/>
          </ac:spMkLst>
        </pc:spChg>
        <pc:spChg chg="del">
          <ac:chgData name="Pokubo, Daminabo 2016 (PGR)" userId="89aa2b89-06b9-4225-bae4-c7e453f96e3b" providerId="ADAL" clId="{930AA65F-95D9-E542-9694-80D8F4E24ED2}" dt="2021-10-03T17:57:48.684" v="591" actId="478"/>
          <ac:spMkLst>
            <pc:docMk/>
            <pc:sldMk cId="721810109" sldId="334"/>
            <ac:spMk id="14" creationId="{81B438E0-5706-4B0C-AAFB-57C9D9E28FE6}"/>
          </ac:spMkLst>
        </pc:spChg>
        <pc:spChg chg="del">
          <ac:chgData name="Pokubo, Daminabo 2016 (PGR)" userId="89aa2b89-06b9-4225-bae4-c7e453f96e3b" providerId="ADAL" clId="{930AA65F-95D9-E542-9694-80D8F4E24ED2}" dt="2021-10-03T17:57:51.892" v="593" actId="478"/>
          <ac:spMkLst>
            <pc:docMk/>
            <pc:sldMk cId="721810109" sldId="334"/>
            <ac:spMk id="15" creationId="{F1321EBE-4AD7-4BD1-A27C-4F8A9F69C2A4}"/>
          </ac:spMkLst>
        </pc:spChg>
      </pc:sldChg>
      <pc:sldChg chg="ord">
        <pc:chgData name="Pokubo, Daminabo 2016 (PGR)" userId="89aa2b89-06b9-4225-bae4-c7e453f96e3b" providerId="ADAL" clId="{930AA65F-95D9-E542-9694-80D8F4E24ED2}" dt="2021-10-03T17:48:32.889" v="569" actId="20578"/>
        <pc:sldMkLst>
          <pc:docMk/>
          <pc:sldMk cId="682161264" sldId="336"/>
        </pc:sldMkLst>
      </pc:sldChg>
      <pc:sldChg chg="modSp">
        <pc:chgData name="Pokubo, Daminabo 2016 (PGR)" userId="89aa2b89-06b9-4225-bae4-c7e453f96e3b" providerId="ADAL" clId="{930AA65F-95D9-E542-9694-80D8F4E24ED2}" dt="2021-10-03T18:12:52.366" v="1027" actId="20577"/>
        <pc:sldMkLst>
          <pc:docMk/>
          <pc:sldMk cId="1188562655" sldId="337"/>
        </pc:sldMkLst>
        <pc:spChg chg="mod">
          <ac:chgData name="Pokubo, Daminabo 2016 (PGR)" userId="89aa2b89-06b9-4225-bae4-c7e453f96e3b" providerId="ADAL" clId="{930AA65F-95D9-E542-9694-80D8F4E24ED2}" dt="2021-10-03T18:12:52.366" v="1027" actId="20577"/>
          <ac:spMkLst>
            <pc:docMk/>
            <pc:sldMk cId="1188562655" sldId="337"/>
            <ac:spMk id="3" creationId="{6E8168AA-C43A-4AB5-96C8-B438414DA798}"/>
          </ac:spMkLst>
        </pc:spChg>
      </pc:sldChg>
      <pc:sldChg chg="modSp mod">
        <pc:chgData name="Pokubo, Daminabo 2016 (PGR)" userId="89aa2b89-06b9-4225-bae4-c7e453f96e3b" providerId="ADAL" clId="{930AA65F-95D9-E542-9694-80D8F4E24ED2}" dt="2021-10-03T18:32:43.363" v="1028" actId="20577"/>
        <pc:sldMkLst>
          <pc:docMk/>
          <pc:sldMk cId="526313775" sldId="338"/>
        </pc:sldMkLst>
        <pc:spChg chg="mod">
          <ac:chgData name="Pokubo, Daminabo 2016 (PGR)" userId="89aa2b89-06b9-4225-bae4-c7e453f96e3b" providerId="ADAL" clId="{930AA65F-95D9-E542-9694-80D8F4E24ED2}" dt="2021-10-03T18:32:43.363" v="1028" actId="20577"/>
          <ac:spMkLst>
            <pc:docMk/>
            <pc:sldMk cId="526313775" sldId="338"/>
            <ac:spMk id="3" creationId="{04B593E2-BF3C-4E97-A4D2-B2F376248E9C}"/>
          </ac:spMkLst>
        </pc:spChg>
      </pc:sldChg>
      <pc:sldChg chg="ord">
        <pc:chgData name="Pokubo, Daminabo 2016 (PGR)" userId="89aa2b89-06b9-4225-bae4-c7e453f96e3b" providerId="ADAL" clId="{930AA65F-95D9-E542-9694-80D8F4E24ED2}" dt="2021-10-03T17:57:23.396" v="571" actId="20578"/>
        <pc:sldMkLst>
          <pc:docMk/>
          <pc:sldMk cId="2946577992" sldId="339"/>
        </pc:sldMkLst>
      </pc:sldChg>
      <pc:sldChg chg="addSp delSp modSp new mod ord setBg delAnim modAnim">
        <pc:chgData name="Pokubo, Daminabo 2016 (PGR)" userId="89aa2b89-06b9-4225-bae4-c7e453f96e3b" providerId="ADAL" clId="{930AA65F-95D9-E542-9694-80D8F4E24ED2}" dt="2021-10-03T17:44:36.168" v="568" actId="14100"/>
        <pc:sldMkLst>
          <pc:docMk/>
          <pc:sldMk cId="2167469108" sldId="340"/>
        </pc:sldMkLst>
        <pc:spChg chg="mod">
          <ac:chgData name="Pokubo, Daminabo 2016 (PGR)" userId="89aa2b89-06b9-4225-bae4-c7e453f96e3b" providerId="ADAL" clId="{930AA65F-95D9-E542-9694-80D8F4E24ED2}" dt="2021-10-03T17:43:28.238" v="554" actId="207"/>
          <ac:spMkLst>
            <pc:docMk/>
            <pc:sldMk cId="2167469108" sldId="340"/>
            <ac:spMk id="2" creationId="{6F3A4CA0-725C-FD40-B4DF-3AC968392A47}"/>
          </ac:spMkLst>
        </pc:spChg>
        <pc:spChg chg="del">
          <ac:chgData name="Pokubo, Daminabo 2016 (PGR)" userId="89aa2b89-06b9-4225-bae4-c7e453f96e3b" providerId="ADAL" clId="{930AA65F-95D9-E542-9694-80D8F4E24ED2}" dt="2021-10-03T17:34:54.705" v="483" actId="931"/>
          <ac:spMkLst>
            <pc:docMk/>
            <pc:sldMk cId="2167469108" sldId="340"/>
            <ac:spMk id="3" creationId="{2B2AC043-5A83-7246-A445-05D385FA1DD9}"/>
          </ac:spMkLst>
        </pc:spChg>
        <pc:spChg chg="add del mod">
          <ac:chgData name="Pokubo, Daminabo 2016 (PGR)" userId="89aa2b89-06b9-4225-bae4-c7e453f96e3b" providerId="ADAL" clId="{930AA65F-95D9-E542-9694-80D8F4E24ED2}" dt="2021-10-03T17:37:57.773" v="490" actId="478"/>
          <ac:spMkLst>
            <pc:docMk/>
            <pc:sldMk cId="2167469108" sldId="340"/>
            <ac:spMk id="6" creationId="{DB76D8E8-A314-DC4B-B9EA-A55A92E2C304}"/>
          </ac:spMkLst>
        </pc:spChg>
        <pc:spChg chg="add del mod">
          <ac:chgData name="Pokubo, Daminabo 2016 (PGR)" userId="89aa2b89-06b9-4225-bae4-c7e453f96e3b" providerId="ADAL" clId="{930AA65F-95D9-E542-9694-80D8F4E24ED2}" dt="2021-10-03T17:39:23.124" v="492" actId="931"/>
          <ac:spMkLst>
            <pc:docMk/>
            <pc:sldMk cId="2167469108" sldId="340"/>
            <ac:spMk id="10" creationId="{4F315984-71A1-1745-B0ED-B43C357705FA}"/>
          </ac:spMkLst>
        </pc:spChg>
        <pc:spChg chg="add del mod">
          <ac:chgData name="Pokubo, Daminabo 2016 (PGR)" userId="89aa2b89-06b9-4225-bae4-c7e453f96e3b" providerId="ADAL" clId="{930AA65F-95D9-E542-9694-80D8F4E24ED2}" dt="2021-10-03T17:40:02.718" v="496" actId="478"/>
          <ac:spMkLst>
            <pc:docMk/>
            <pc:sldMk cId="2167469108" sldId="340"/>
            <ac:spMk id="13" creationId="{7D90101F-27DE-C147-834B-96DD19FE4868}"/>
          </ac:spMkLst>
        </pc:spChg>
        <pc:spChg chg="add del mod">
          <ac:chgData name="Pokubo, Daminabo 2016 (PGR)" userId="89aa2b89-06b9-4225-bae4-c7e453f96e3b" providerId="ADAL" clId="{930AA65F-95D9-E542-9694-80D8F4E24ED2}" dt="2021-10-03T17:40:05.982" v="497" actId="478"/>
          <ac:spMkLst>
            <pc:docMk/>
            <pc:sldMk cId="2167469108" sldId="340"/>
            <ac:spMk id="15" creationId="{8E094129-858D-9947-A288-98CC277AF466}"/>
          </ac:spMkLst>
        </pc:spChg>
        <pc:spChg chg="add del mod">
          <ac:chgData name="Pokubo, Daminabo 2016 (PGR)" userId="89aa2b89-06b9-4225-bae4-c7e453f96e3b" providerId="ADAL" clId="{930AA65F-95D9-E542-9694-80D8F4E24ED2}" dt="2021-10-03T17:41:40.077" v="536" actId="478"/>
          <ac:spMkLst>
            <pc:docMk/>
            <pc:sldMk cId="2167469108" sldId="340"/>
            <ac:spMk id="18" creationId="{39944BA8-F14A-FB43-A805-F4F36A157925}"/>
          </ac:spMkLst>
        </pc:spChg>
        <pc:picChg chg="add del mod">
          <ac:chgData name="Pokubo, Daminabo 2016 (PGR)" userId="89aa2b89-06b9-4225-bae4-c7e453f96e3b" providerId="ADAL" clId="{930AA65F-95D9-E542-9694-80D8F4E24ED2}" dt="2021-10-03T17:37:57.773" v="490" actId="478"/>
          <ac:picMkLst>
            <pc:docMk/>
            <pc:sldMk cId="2167469108" sldId="340"/>
            <ac:picMk id="5" creationId="{092D86D6-6828-FA49-8868-F7FB0673C122}"/>
          </ac:picMkLst>
        </pc:picChg>
        <pc:picChg chg="add del mod">
          <ac:chgData name="Pokubo, Daminabo 2016 (PGR)" userId="89aa2b89-06b9-4225-bae4-c7e453f96e3b" providerId="ADAL" clId="{930AA65F-95D9-E542-9694-80D8F4E24ED2}" dt="2021-10-03T17:36:09.342" v="487" actId="478"/>
          <ac:picMkLst>
            <pc:docMk/>
            <pc:sldMk cId="2167469108" sldId="340"/>
            <ac:picMk id="8" creationId="{750FF381-FD4E-064C-8A64-B9A72A3CCDB0}"/>
          </ac:picMkLst>
        </pc:picChg>
        <pc:picChg chg="add del mod">
          <ac:chgData name="Pokubo, Daminabo 2016 (PGR)" userId="89aa2b89-06b9-4225-bae4-c7e453f96e3b" providerId="ADAL" clId="{930AA65F-95D9-E542-9694-80D8F4E24ED2}" dt="2021-10-03T17:40:02.718" v="496" actId="478"/>
          <ac:picMkLst>
            <pc:docMk/>
            <pc:sldMk cId="2167469108" sldId="340"/>
            <ac:picMk id="12" creationId="{897D3F6E-C6D1-FA4C-9C15-3F8F9EE06DBB}"/>
          </ac:picMkLst>
        </pc:picChg>
        <pc:picChg chg="add del mod">
          <ac:chgData name="Pokubo, Daminabo 2016 (PGR)" userId="89aa2b89-06b9-4225-bae4-c7e453f96e3b" providerId="ADAL" clId="{930AA65F-95D9-E542-9694-80D8F4E24ED2}" dt="2021-10-03T17:41:40.077" v="536" actId="478"/>
          <ac:picMkLst>
            <pc:docMk/>
            <pc:sldMk cId="2167469108" sldId="340"/>
            <ac:picMk id="17" creationId="{1B8C5A63-0AF6-C349-B59B-1E3639CCF6AB}"/>
          </ac:picMkLst>
        </pc:picChg>
        <pc:picChg chg="add mod">
          <ac:chgData name="Pokubo, Daminabo 2016 (PGR)" userId="89aa2b89-06b9-4225-bae4-c7e453f96e3b" providerId="ADAL" clId="{930AA65F-95D9-E542-9694-80D8F4E24ED2}" dt="2021-10-03T17:43:26.527" v="552"/>
          <ac:picMkLst>
            <pc:docMk/>
            <pc:sldMk cId="2167469108" sldId="340"/>
            <ac:picMk id="19" creationId="{C10E69C3-A816-6E4B-9D67-EE25CE194B64}"/>
          </ac:picMkLst>
        </pc:picChg>
        <pc:picChg chg="add mod">
          <ac:chgData name="Pokubo, Daminabo 2016 (PGR)" userId="89aa2b89-06b9-4225-bae4-c7e453f96e3b" providerId="ADAL" clId="{930AA65F-95D9-E542-9694-80D8F4E24ED2}" dt="2021-10-03T17:44:36.168" v="568" actId="14100"/>
          <ac:picMkLst>
            <pc:docMk/>
            <pc:sldMk cId="2167469108" sldId="340"/>
            <ac:picMk id="20" creationId="{9B04B222-008C-6D40-B9CA-A832DB3C5659}"/>
          </ac:picMkLst>
        </pc:picChg>
      </pc:sldChg>
      <pc:sldChg chg="add del">
        <pc:chgData name="Pokubo, Daminabo 2016 (PGR)" userId="89aa2b89-06b9-4225-bae4-c7e453f96e3b" providerId="ADAL" clId="{930AA65F-95D9-E542-9694-80D8F4E24ED2}" dt="2021-10-03T18:11:48.680" v="1025"/>
        <pc:sldMkLst>
          <pc:docMk/>
          <pc:sldMk cId="259882828" sldId="341"/>
        </pc:sldMkLst>
      </pc:sldChg>
      <pc:sldChg chg="add">
        <pc:chgData name="Pokubo, Daminabo 2016 (PGR)" userId="89aa2b89-06b9-4225-bae4-c7e453f96e3b" providerId="ADAL" clId="{930AA65F-95D9-E542-9694-80D8F4E24ED2}" dt="2021-10-04T19:25:21.341" v="1029"/>
        <pc:sldMkLst>
          <pc:docMk/>
          <pc:sldMk cId="3132756905" sldId="341"/>
        </pc:sldMkLst>
      </pc:sldChg>
      <pc:sldChg chg="add ord">
        <pc:chgData name="Pokubo, Daminabo 2016 (PGR)" userId="89aa2b89-06b9-4225-bae4-c7e453f96e3b" providerId="ADAL" clId="{930AA65F-95D9-E542-9694-80D8F4E24ED2}" dt="2021-10-04T19:25:40.173" v="1031" actId="20578"/>
        <pc:sldMkLst>
          <pc:docMk/>
          <pc:sldMk cId="2670597111" sldId="342"/>
        </pc:sldMkLst>
      </pc:sldChg>
      <pc:sldChg chg="add">
        <pc:chgData name="Pokubo, Daminabo 2016 (PGR)" userId="89aa2b89-06b9-4225-bae4-c7e453f96e3b" providerId="ADAL" clId="{930AA65F-95D9-E542-9694-80D8F4E24ED2}" dt="2021-10-04T19:25:53.053" v="1032"/>
        <pc:sldMkLst>
          <pc:docMk/>
          <pc:sldMk cId="2634310805" sldId="343"/>
        </pc:sldMkLst>
      </pc:sldChg>
      <pc:sldChg chg="add">
        <pc:chgData name="Pokubo, Daminabo 2016 (PGR)" userId="89aa2b89-06b9-4225-bae4-c7e453f96e3b" providerId="ADAL" clId="{930AA65F-95D9-E542-9694-80D8F4E24ED2}" dt="2021-10-04T19:25:53.053" v="1032"/>
        <pc:sldMkLst>
          <pc:docMk/>
          <pc:sldMk cId="404010961" sldId="34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10/4/21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please allow time for students to copy and paste the link into their mobile phone browser or laptops. </a:t>
            </a:r>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2921303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is from the US but many of the points highlighted apply in the NHS also. Warning – it ends abruptly. </a:t>
            </a:r>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37917091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mindtools.com/pages/article/newTMM_84.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journals.sagepub.com/doi/10.1177/1046496408328703"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m7LcGS6GRmU?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tayu95atBP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(BMSW 4002)</a:t>
            </a:r>
            <a:br>
              <a:rPr lang="en-GB" sz="3200" b="1" dirty="0">
                <a:solidFill>
                  <a:schemeClr val="accent2">
                    <a:lumMod val="20000"/>
                    <a:lumOff val="80000"/>
                  </a:schemeClr>
                </a:solidFill>
              </a:rPr>
            </a:br>
            <a:r>
              <a:rPr lang="en-GB" sz="7300" b="1" dirty="0">
                <a:solidFill>
                  <a:schemeClr val="accent2">
                    <a:lumMod val="20000"/>
                    <a:lumOff val="80000"/>
                  </a:schemeClr>
                </a:solidFill>
              </a:rPr>
              <a:t>Creating Effective Teams</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a:bodyPr>
          <a:lstStyle/>
          <a:p>
            <a:r>
              <a:rPr lang="en-GB" dirty="0"/>
              <a:t>Got to know each other and Set class rules and Overviewed the module</a:t>
            </a:r>
          </a:p>
          <a:p>
            <a:r>
              <a:rPr lang="en-GB" dirty="0"/>
              <a:t>Defined groups </a:t>
            </a:r>
          </a:p>
          <a:p>
            <a:r>
              <a:rPr lang="en-GB" dirty="0"/>
              <a:t>Distinguished the different types of groups</a:t>
            </a:r>
          </a:p>
          <a:p>
            <a:r>
              <a:rPr lang="en-GB" dirty="0"/>
              <a:t>Discussed the team development </a:t>
            </a:r>
          </a:p>
          <a:p>
            <a:r>
              <a:rPr lang="en-GB" dirty="0"/>
              <a:t>Discuss the roles which are needed in a balanced team. </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So far…..</a:t>
            </a:r>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274638"/>
            <a:ext cx="8229600" cy="562074"/>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470484"/>
            <a:ext cx="8229600" cy="3917032"/>
          </a:xfrm>
        </p:spPr>
        <p:txBody>
          <a:bodyPr>
            <a:normAutofit fontScale="77500" lnSpcReduction="20000"/>
          </a:bodyPr>
          <a:lstStyle/>
          <a:p>
            <a:pPr marL="0" indent="0">
              <a:buNone/>
            </a:pPr>
            <a:r>
              <a:rPr lang="en-GB" b="1" dirty="0"/>
              <a:t>Session Objectives -  </a:t>
            </a:r>
            <a:r>
              <a:rPr lang="en-GB" dirty="0"/>
              <a:t>In this session we will discuss </a:t>
            </a:r>
            <a:endParaRPr lang="en-GB" b="1" dirty="0"/>
          </a:p>
          <a:p>
            <a:pPr marL="514350" indent="-514350">
              <a:buFont typeface="+mj-lt"/>
              <a:buAutoNum type="arabicPeriod"/>
            </a:pPr>
            <a:r>
              <a:rPr lang="en-GB" dirty="0"/>
              <a:t>How to create effective teams</a:t>
            </a:r>
          </a:p>
          <a:p>
            <a:pPr marL="514350" indent="-514350">
              <a:buFont typeface="+mj-lt"/>
              <a:buAutoNum type="arabicPeriod"/>
            </a:pPr>
            <a:r>
              <a:rPr lang="en-GB" dirty="0"/>
              <a:t>Cover the assignment brief for assignment 1</a:t>
            </a:r>
          </a:p>
          <a:p>
            <a:pPr marL="0" indent="0">
              <a:buNone/>
            </a:pPr>
            <a:endParaRPr lang="en-GB" dirty="0"/>
          </a:p>
          <a:p>
            <a:pPr marL="514350" indent="-514350">
              <a:buFont typeface="+mj-lt"/>
              <a:buAutoNum type="arabicPeriod"/>
            </a:pPr>
            <a:endParaRPr lang="en-GB" dirty="0"/>
          </a:p>
          <a:p>
            <a:pPr marL="0" indent="0">
              <a:buNone/>
            </a:pPr>
            <a:r>
              <a:rPr lang="en-GB" b="1" dirty="0"/>
              <a:t>Session Outcome </a:t>
            </a:r>
            <a:r>
              <a:rPr lang="en-GB" dirty="0"/>
              <a:t>- At the end of the lesson</a:t>
            </a:r>
          </a:p>
          <a:p>
            <a:pPr marL="514350" indent="-514350">
              <a:buAutoNum type="arabicPeriod"/>
            </a:pPr>
            <a:r>
              <a:rPr lang="en-GB" dirty="0"/>
              <a:t>You should be able to describe the factors that affect the effectiveness of a team.</a:t>
            </a:r>
          </a:p>
          <a:p>
            <a:pPr marL="514350" indent="-514350">
              <a:buAutoNum type="arabicPeriod"/>
            </a:pPr>
            <a:r>
              <a:rPr lang="en-GB" dirty="0"/>
              <a:t>Have detailed knowledge of what is required for assignment 1. </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B6E4A-13DD-4087-8574-936EE4B4EF23}"/>
              </a:ext>
            </a:extLst>
          </p:cNvPr>
          <p:cNvSpPr>
            <a:spLocks noGrp="1"/>
          </p:cNvSpPr>
          <p:nvPr>
            <p:ph type="title"/>
          </p:nvPr>
        </p:nvSpPr>
        <p:spPr>
          <a:xfrm>
            <a:off x="457200" y="274638"/>
            <a:ext cx="8229600" cy="994122"/>
          </a:xfrm>
        </p:spPr>
        <p:txBody>
          <a:bodyPr>
            <a:normAutofit/>
          </a:bodyPr>
          <a:lstStyle/>
          <a:p>
            <a:r>
              <a:rPr lang="en-GB" dirty="0"/>
              <a:t>Assessment 1 </a:t>
            </a:r>
          </a:p>
        </p:txBody>
      </p:sp>
      <p:sp>
        <p:nvSpPr>
          <p:cNvPr id="11" name="Content Placeholder 10">
            <a:extLst>
              <a:ext uri="{FF2B5EF4-FFF2-40B4-BE49-F238E27FC236}">
                <a16:creationId xmlns:a16="http://schemas.microsoft.com/office/drawing/2014/main" id="{506D7796-9BD2-4C90-B89B-1327BB2110B2}"/>
              </a:ext>
            </a:extLst>
          </p:cNvPr>
          <p:cNvSpPr>
            <a:spLocks noGrp="1"/>
          </p:cNvSpPr>
          <p:nvPr>
            <p:ph idx="1"/>
          </p:nvPr>
        </p:nvSpPr>
        <p:spPr>
          <a:xfrm>
            <a:off x="457200" y="1628800"/>
            <a:ext cx="8229600" cy="3312368"/>
          </a:xfrm>
        </p:spPr>
        <p:txBody>
          <a:bodyPr/>
          <a:lstStyle/>
          <a:p>
            <a:pPr marL="317500" marR="419100">
              <a:lnSpc>
                <a:spcPct val="98000"/>
              </a:lnSpc>
              <a:spcAft>
                <a:spcPts val="0"/>
              </a:spcAft>
            </a:pPr>
            <a:r>
              <a:rPr lang="en-GB" sz="3200" dirty="0">
                <a:effectLst/>
                <a:latin typeface="Calibri" panose="020F0502020204030204" pitchFamily="34" charset="0"/>
                <a:ea typeface="Calibri" panose="020F0502020204030204" pitchFamily="34" charset="0"/>
                <a:cs typeface="Arial" panose="020B0604020202020204" pitchFamily="34" charset="0"/>
              </a:rPr>
              <a:t>Hand-in date </a:t>
            </a:r>
            <a:r>
              <a:rPr lang="en-GB" sz="32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26</a:t>
            </a:r>
            <a:r>
              <a:rPr lang="en-GB" sz="3200" baseline="300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a:t>
            </a:r>
            <a:r>
              <a:rPr lang="en-GB" sz="32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 October 2021 by 3pm</a:t>
            </a:r>
            <a:r>
              <a:rPr lang="en-GB" sz="3200" dirty="0">
                <a:effectLst/>
                <a:latin typeface="Calibri" panose="020F0502020204030204" pitchFamily="34" charset="0"/>
                <a:ea typeface="Calibri" panose="020F0502020204030204" pitchFamily="34" charset="0"/>
                <a:cs typeface="Arial" panose="020B0604020202020204" pitchFamily="34" charset="0"/>
              </a:rPr>
              <a:t>. </a:t>
            </a:r>
            <a:endParaRPr lang="en-GB" sz="3200" dirty="0">
              <a:latin typeface="Calibri" panose="020F0502020204030204" pitchFamily="34" charset="0"/>
              <a:ea typeface="Calibri" panose="020F0502020204030204" pitchFamily="34" charset="0"/>
              <a:cs typeface="Arial" panose="020B0604020202020204" pitchFamily="34" charset="0"/>
            </a:endParaRPr>
          </a:p>
          <a:p>
            <a:pPr marL="317500" marR="419100">
              <a:lnSpc>
                <a:spcPct val="98000"/>
              </a:lnSpc>
              <a:spcAft>
                <a:spcPts val="0"/>
              </a:spcAft>
            </a:pPr>
            <a:r>
              <a:rPr lang="en-GB" sz="3200" dirty="0">
                <a:effectLst/>
                <a:latin typeface="Calibri" panose="020F0502020204030204" pitchFamily="34" charset="0"/>
                <a:ea typeface="Calibri" panose="020F0502020204030204" pitchFamily="34" charset="0"/>
                <a:cs typeface="Arial" panose="020B0604020202020204" pitchFamily="34" charset="0"/>
              </a:rPr>
              <a:t>2,000 (+ or – 10%).</a:t>
            </a:r>
          </a:p>
          <a:p>
            <a:pPr marL="317500" marR="419100">
              <a:lnSpc>
                <a:spcPct val="98000"/>
              </a:lnSpc>
            </a:pPr>
            <a:r>
              <a:rPr lang="en-GB" sz="3200" dirty="0">
                <a:effectLst/>
                <a:latin typeface="Calibri" panose="020F0502020204030204" pitchFamily="34" charset="0"/>
                <a:ea typeface="Calibri" panose="020F0502020204030204" pitchFamily="34" charset="0"/>
                <a:cs typeface="Arial" panose="020B0604020202020204" pitchFamily="34" charset="0"/>
              </a:rPr>
              <a:t>Write a report.</a:t>
            </a:r>
          </a:p>
          <a:p>
            <a:pPr marL="317500" marR="419100">
              <a:lnSpc>
                <a:spcPct val="98000"/>
              </a:lnSpc>
            </a:pPr>
            <a:r>
              <a:rPr lang="en-GB" dirty="0">
                <a:latin typeface="Calibri" panose="020F0502020204030204" pitchFamily="34" charset="0"/>
                <a:ea typeface="Calibri" panose="020F0502020204030204" pitchFamily="34" charset="0"/>
                <a:cs typeface="Arial" panose="020B0604020202020204" pitchFamily="34" charset="0"/>
              </a:rPr>
              <a:t>You must address the assessment question and demonstrate the learning outcomes. </a:t>
            </a:r>
            <a:endParaRPr lang="en-GB" dirty="0"/>
          </a:p>
        </p:txBody>
      </p:sp>
    </p:spTree>
    <p:extLst>
      <p:ext uri="{BB962C8B-B14F-4D97-AF65-F5344CB8AC3E}">
        <p14:creationId xmlns:p14="http://schemas.microsoft.com/office/powerpoint/2010/main" val="3132756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1476C-3718-4291-8A6B-26B146601B7E}"/>
              </a:ext>
            </a:extLst>
          </p:cNvPr>
          <p:cNvSpPr>
            <a:spLocks noGrp="1"/>
          </p:cNvSpPr>
          <p:nvPr>
            <p:ph type="title"/>
          </p:nvPr>
        </p:nvSpPr>
        <p:spPr>
          <a:xfrm>
            <a:off x="457200" y="274638"/>
            <a:ext cx="8229600" cy="562074"/>
          </a:xfrm>
        </p:spPr>
        <p:txBody>
          <a:bodyPr>
            <a:normAutofit fontScale="90000"/>
          </a:bodyPr>
          <a:lstStyle/>
          <a:p>
            <a:r>
              <a:rPr lang="en-GB" dirty="0"/>
              <a:t>Case Study Scenario </a:t>
            </a:r>
          </a:p>
        </p:txBody>
      </p:sp>
      <p:sp>
        <p:nvSpPr>
          <p:cNvPr id="3" name="Content Placeholder 2">
            <a:extLst>
              <a:ext uri="{FF2B5EF4-FFF2-40B4-BE49-F238E27FC236}">
                <a16:creationId xmlns:a16="http://schemas.microsoft.com/office/drawing/2014/main" id="{1BE60E83-E294-4540-BFD5-97794EC9F9CA}"/>
              </a:ext>
            </a:extLst>
          </p:cNvPr>
          <p:cNvSpPr>
            <a:spLocks noGrp="1"/>
          </p:cNvSpPr>
          <p:nvPr>
            <p:ph idx="1"/>
          </p:nvPr>
        </p:nvSpPr>
        <p:spPr>
          <a:xfrm>
            <a:off x="251520" y="980728"/>
            <a:ext cx="8712968" cy="4536505"/>
          </a:xfrm>
        </p:spPr>
        <p:txBody>
          <a:bodyPr>
            <a:normAutofit lnSpcReduction="10000"/>
          </a:bodyPr>
          <a:lstStyle/>
          <a:p>
            <a:pPr algn="just">
              <a:lnSpc>
                <a:spcPct val="150000"/>
              </a:lnSpc>
            </a:pPr>
            <a:r>
              <a:rPr lang="en-GB" sz="1800" dirty="0">
                <a:effectLst/>
                <a:latin typeface="Arial" panose="020B0604020202020204" pitchFamily="34" charset="0"/>
                <a:ea typeface="Arial" panose="020B0604020202020204" pitchFamily="34" charset="0"/>
                <a:cs typeface="Arial" panose="020B0604020202020204" pitchFamily="34" charset="0"/>
              </a:rPr>
              <a:t>The student cohort at the University of Wales Trinity Saint David is very diverse in terms of gender, demographics, age, background, and experience. While diversity presents its benefits to students, challenges due to diversity also inhibits teamwork/group work in classrooms. For example, students studying the Effective Teamwork and Communication Module are required to deliver a presentation as part of their assessment. </a:t>
            </a:r>
          </a:p>
          <a:p>
            <a:pPr algn="just">
              <a:lnSpc>
                <a:spcPct val="150000"/>
              </a:lnSpc>
            </a:pPr>
            <a:r>
              <a:rPr lang="en-GB" sz="1800" dirty="0">
                <a:effectLst/>
                <a:latin typeface="Arial" panose="020B0604020202020204" pitchFamily="34" charset="0"/>
                <a:ea typeface="Arial" panose="020B0604020202020204" pitchFamily="34" charset="0"/>
                <a:cs typeface="Arial" panose="020B0604020202020204" pitchFamily="34" charset="0"/>
              </a:rPr>
              <a:t>For this presentation students are randomly assigned to teams and are required to work collaboratively to tackle the presentation. However, due to the diversity of the student cohort conflict, communication challenges and team management issues are prevalent. Thus, acting as a barrier to effective teamwork within the teams.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70597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0C5BB-8C82-457C-871F-D194EDB12C6D}"/>
              </a:ext>
            </a:extLst>
          </p:cNvPr>
          <p:cNvSpPr>
            <a:spLocks noGrp="1"/>
          </p:cNvSpPr>
          <p:nvPr>
            <p:ph type="title"/>
          </p:nvPr>
        </p:nvSpPr>
        <p:spPr>
          <a:xfrm>
            <a:off x="457200" y="274638"/>
            <a:ext cx="8229600" cy="346050"/>
          </a:xfrm>
        </p:spPr>
        <p:txBody>
          <a:bodyPr>
            <a:normAutofit fontScale="90000"/>
          </a:bodyPr>
          <a:lstStyle/>
          <a:p>
            <a:r>
              <a:rPr lang="en-GB" dirty="0"/>
              <a:t>The Task</a:t>
            </a:r>
          </a:p>
        </p:txBody>
      </p:sp>
      <p:sp>
        <p:nvSpPr>
          <p:cNvPr id="3" name="Content Placeholder 2">
            <a:extLst>
              <a:ext uri="{FF2B5EF4-FFF2-40B4-BE49-F238E27FC236}">
                <a16:creationId xmlns:a16="http://schemas.microsoft.com/office/drawing/2014/main" id="{94F1C369-0360-4812-AE7B-4FB1224C7B49}"/>
              </a:ext>
            </a:extLst>
          </p:cNvPr>
          <p:cNvSpPr>
            <a:spLocks noGrp="1"/>
          </p:cNvSpPr>
          <p:nvPr>
            <p:ph idx="1"/>
          </p:nvPr>
        </p:nvSpPr>
        <p:spPr>
          <a:xfrm>
            <a:off x="251520" y="836712"/>
            <a:ext cx="8784976" cy="4680521"/>
          </a:xfrm>
        </p:spPr>
        <p:txBody>
          <a:bodyPr>
            <a:normAutofit fontScale="92500"/>
          </a:bodyPr>
          <a:lstStyle/>
          <a:p>
            <a:pPr marL="0" indent="0" algn="just">
              <a:lnSpc>
                <a:spcPct val="150000"/>
              </a:lnSpc>
              <a:buNone/>
            </a:pPr>
            <a:r>
              <a:rPr lang="en-GB" sz="2400" b="1" dirty="0">
                <a:effectLst/>
                <a:latin typeface="Arial" panose="020B0604020202020204" pitchFamily="34" charset="0"/>
                <a:ea typeface="Arial" panose="020B0604020202020204" pitchFamily="34" charset="0"/>
                <a:cs typeface="Arial" panose="020B0604020202020204" pitchFamily="34" charset="0"/>
              </a:rPr>
              <a:t>Based on the above case study scenario you have been asked to write a report to the module lecturing team detailing.</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tabLst>
                <a:tab pos="685800" algn="l"/>
              </a:tabLst>
            </a:pPr>
            <a:r>
              <a:rPr lang="en-GB" sz="2400" b="1" dirty="0">
                <a:effectLst/>
                <a:latin typeface="Arial" panose="020B0604020202020204" pitchFamily="34" charset="0"/>
                <a:ea typeface="Arial" panose="020B0604020202020204" pitchFamily="34" charset="0"/>
                <a:cs typeface="Arial" panose="020B0604020202020204" pitchFamily="34" charset="0"/>
              </a:rPr>
              <a:t>How students can develop an effective team.</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tabLst>
                <a:tab pos="685800" algn="l"/>
              </a:tabLst>
            </a:pPr>
            <a:r>
              <a:rPr lang="en-GB" sz="2400" b="1" dirty="0">
                <a:effectLst/>
                <a:latin typeface="Arial" panose="020B0604020202020204" pitchFamily="34" charset="0"/>
                <a:ea typeface="Arial" panose="020B0604020202020204" pitchFamily="34" charset="0"/>
                <a:cs typeface="Arial" panose="020B0604020202020204" pitchFamily="34" charset="0"/>
              </a:rPr>
              <a:t>The impact effective teamworking can have for team success.</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tabLst>
                <a:tab pos="685800" algn="l"/>
              </a:tabLst>
            </a:pPr>
            <a:r>
              <a:rPr lang="en-GB" sz="2400" b="1" dirty="0">
                <a:effectLst/>
                <a:latin typeface="Arial" panose="020B0604020202020204" pitchFamily="34" charset="0"/>
                <a:ea typeface="Arial" panose="020B0604020202020204" pitchFamily="34" charset="0"/>
                <a:cs typeface="Arial" panose="020B0604020202020204" pitchFamily="34" charset="0"/>
              </a:rPr>
              <a:t>Barriers to effective teamwork.</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tabLst>
                <a:tab pos="685800" algn="l"/>
              </a:tabLst>
            </a:pPr>
            <a:r>
              <a:rPr lang="en-GB" sz="2400" b="1" dirty="0">
                <a:effectLst/>
                <a:latin typeface="Arial" panose="020B0604020202020204" pitchFamily="34" charset="0"/>
                <a:ea typeface="Arial" panose="020B0604020202020204" pitchFamily="34" charset="0"/>
                <a:cs typeface="Arial" panose="020B0604020202020204" pitchFamily="34" charset="0"/>
              </a:rPr>
              <a:t>The types of roles that are needed to create a cohesive and effective team.</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34310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D7CE0-66CD-49EC-AC20-1DF5946604A9}"/>
              </a:ext>
            </a:extLst>
          </p:cNvPr>
          <p:cNvSpPr>
            <a:spLocks noGrp="1"/>
          </p:cNvSpPr>
          <p:nvPr>
            <p:ph type="title"/>
          </p:nvPr>
        </p:nvSpPr>
        <p:spPr>
          <a:xfrm>
            <a:off x="457200" y="274638"/>
            <a:ext cx="8229600" cy="706090"/>
          </a:xfrm>
        </p:spPr>
        <p:txBody>
          <a:bodyPr>
            <a:normAutofit fontScale="90000"/>
          </a:bodyPr>
          <a:lstStyle/>
          <a:p>
            <a:r>
              <a:rPr lang="en-GB" dirty="0"/>
              <a:t>General Advice </a:t>
            </a:r>
          </a:p>
        </p:txBody>
      </p:sp>
      <p:sp>
        <p:nvSpPr>
          <p:cNvPr id="3" name="Content Placeholder 2">
            <a:extLst>
              <a:ext uri="{FF2B5EF4-FFF2-40B4-BE49-F238E27FC236}">
                <a16:creationId xmlns:a16="http://schemas.microsoft.com/office/drawing/2014/main" id="{A36D3240-3503-417E-9720-A969F7DE72DE}"/>
              </a:ext>
            </a:extLst>
          </p:cNvPr>
          <p:cNvSpPr>
            <a:spLocks noGrp="1"/>
          </p:cNvSpPr>
          <p:nvPr>
            <p:ph idx="1"/>
          </p:nvPr>
        </p:nvSpPr>
        <p:spPr>
          <a:xfrm>
            <a:off x="323528" y="1124744"/>
            <a:ext cx="8496944" cy="4392489"/>
          </a:xfrm>
        </p:spPr>
        <p:txBody>
          <a:bodyPr>
            <a:normAutofit fontScale="92500" lnSpcReduction="10000"/>
          </a:bodyPr>
          <a:lstStyle/>
          <a:p>
            <a:pPr algn="just">
              <a:lnSpc>
                <a:spcPct val="150000"/>
              </a:lnSpc>
            </a:pPr>
            <a:r>
              <a:rPr lang="en-GB" sz="1800" dirty="0">
                <a:effectLst/>
                <a:latin typeface="Arial" panose="020B0604020202020204" pitchFamily="34" charset="0"/>
                <a:ea typeface="Arial" panose="020B0604020202020204" pitchFamily="34" charset="0"/>
                <a:cs typeface="Arial" panose="020B0604020202020204" pitchFamily="34" charset="0"/>
              </a:rPr>
              <a:t>Within your report you should link your points to theory and reference a minimum of eight (8) published literature. You can use examples from your own professional experience to support or enhance your points. The report is expected to have a professional presentation and marks will be awarded for having a suitable layout and length that is written with an acceptable use of academic/business English.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lgn="just">
              <a:lnSpc>
                <a:spcPct val="150000"/>
              </a:lnSpc>
              <a:buNone/>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pPr>
            <a:r>
              <a:rPr lang="en-GB" sz="1800" dirty="0">
                <a:effectLst/>
                <a:latin typeface="Arial" panose="020B0604020202020204" pitchFamily="34" charset="0"/>
                <a:ea typeface="Arial" panose="020B0604020202020204" pitchFamily="34" charset="0"/>
                <a:cs typeface="Arial" panose="020B0604020202020204" pitchFamily="34" charset="0"/>
              </a:rPr>
              <a:t>The report should include an abstract or executive summary that briefly summarises to aims and main conclusions of the report.  The main text should be divided into a logical sequence that identifies the problems and includes correctly cited illustrations (diagrams, graphs, and tables).  It is essential to include correctly cited references for all text and concepts originating from other authors.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4010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5CC23-32D4-4068-B4DC-B156F0DD17C2}"/>
              </a:ext>
            </a:extLst>
          </p:cNvPr>
          <p:cNvSpPr>
            <a:spLocks noGrp="1"/>
          </p:cNvSpPr>
          <p:nvPr>
            <p:ph type="title"/>
          </p:nvPr>
        </p:nvSpPr>
        <p:spPr/>
        <p:txBody>
          <a:bodyPr>
            <a:normAutofit fontScale="90000"/>
          </a:bodyPr>
          <a:lstStyle/>
          <a:p>
            <a:r>
              <a:rPr lang="en-GB" dirty="0"/>
              <a:t>The Culture Code – by Coyle (2018) </a:t>
            </a:r>
          </a:p>
        </p:txBody>
      </p:sp>
      <p:sp>
        <p:nvSpPr>
          <p:cNvPr id="3" name="Content Placeholder 2">
            <a:extLst>
              <a:ext uri="{FF2B5EF4-FFF2-40B4-BE49-F238E27FC236}">
                <a16:creationId xmlns:a16="http://schemas.microsoft.com/office/drawing/2014/main" id="{53F58B29-9E64-4A12-8F4B-9621AF21C514}"/>
              </a:ext>
            </a:extLst>
          </p:cNvPr>
          <p:cNvSpPr>
            <a:spLocks noGrp="1"/>
          </p:cNvSpPr>
          <p:nvPr>
            <p:ph idx="1"/>
          </p:nvPr>
        </p:nvSpPr>
        <p:spPr>
          <a:xfrm>
            <a:off x="565212" y="1371957"/>
            <a:ext cx="8229600" cy="1324743"/>
          </a:xfrm>
        </p:spPr>
        <p:txBody>
          <a:bodyPr>
            <a:normAutofit/>
          </a:bodyPr>
          <a:lstStyle/>
          <a:p>
            <a:pPr marL="0" indent="0">
              <a:buNone/>
            </a:pPr>
            <a:r>
              <a:rPr lang="en-GB" sz="2400" dirty="0">
                <a:latin typeface="Arial" panose="020B0604020202020204" pitchFamily="34" charset="0"/>
                <a:cs typeface="Arial" panose="020B0604020202020204" pitchFamily="34" charset="0"/>
              </a:rPr>
              <a:t>Coyle (2018) identifies the secrets of successful groups and discuss how this develops into effective teams. </a:t>
            </a:r>
          </a:p>
          <a:p>
            <a:endParaRPr lang="en-GB" dirty="0"/>
          </a:p>
        </p:txBody>
      </p:sp>
      <p:sp>
        <p:nvSpPr>
          <p:cNvPr id="6" name="Block Arc 5">
            <a:extLst>
              <a:ext uri="{FF2B5EF4-FFF2-40B4-BE49-F238E27FC236}">
                <a16:creationId xmlns:a16="http://schemas.microsoft.com/office/drawing/2014/main" id="{6F25A76A-7088-4483-B430-B0914F74BF8A}"/>
              </a:ext>
            </a:extLst>
          </p:cNvPr>
          <p:cNvSpPr/>
          <p:nvPr/>
        </p:nvSpPr>
        <p:spPr>
          <a:xfrm>
            <a:off x="-2605003" y="1749081"/>
            <a:ext cx="4092743" cy="4092743"/>
          </a:xfrm>
          <a:prstGeom prst="blockArc">
            <a:avLst>
              <a:gd name="adj1" fmla="val 18900000"/>
              <a:gd name="adj2" fmla="val 2700000"/>
              <a:gd name="adj3" fmla="val 528"/>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4332C5C1-DA21-43A0-A261-7B770A0F4785}"/>
              </a:ext>
            </a:extLst>
          </p:cNvPr>
          <p:cNvSpPr/>
          <p:nvPr/>
        </p:nvSpPr>
        <p:spPr>
          <a:xfrm>
            <a:off x="1252085" y="2580588"/>
            <a:ext cx="7241385" cy="607432"/>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75000"/>
                  </a:schemeClr>
                </a:solidFill>
              </a:rPr>
              <a:t>Skill 1 – Build Safety</a:t>
            </a:r>
          </a:p>
        </p:txBody>
      </p:sp>
      <p:sp>
        <p:nvSpPr>
          <p:cNvPr id="8" name="Oval 7">
            <a:extLst>
              <a:ext uri="{FF2B5EF4-FFF2-40B4-BE49-F238E27FC236}">
                <a16:creationId xmlns:a16="http://schemas.microsoft.com/office/drawing/2014/main" id="{A5E88FAA-439D-41A1-8430-93D6871E71FB}"/>
              </a:ext>
            </a:extLst>
          </p:cNvPr>
          <p:cNvSpPr/>
          <p:nvPr/>
        </p:nvSpPr>
        <p:spPr>
          <a:xfrm>
            <a:off x="872440" y="2504659"/>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67686D5E-6BBC-4EAD-8650-B4F7BCECC47E}"/>
              </a:ext>
            </a:extLst>
          </p:cNvPr>
          <p:cNvSpPr/>
          <p:nvPr/>
        </p:nvSpPr>
        <p:spPr>
          <a:xfrm>
            <a:off x="1472887" y="3491736"/>
            <a:ext cx="7020583" cy="607432"/>
          </a:xfrm>
          <a:custGeom>
            <a:avLst/>
            <a:gdLst>
              <a:gd name="connsiteX0" fmla="*/ 0 w 7020583"/>
              <a:gd name="connsiteY0" fmla="*/ 0 h 607432"/>
              <a:gd name="connsiteX1" fmla="*/ 7020583 w 7020583"/>
              <a:gd name="connsiteY1" fmla="*/ 0 h 607432"/>
              <a:gd name="connsiteX2" fmla="*/ 7020583 w 7020583"/>
              <a:gd name="connsiteY2" fmla="*/ 607432 h 607432"/>
              <a:gd name="connsiteX3" fmla="*/ 0 w 7020583"/>
              <a:gd name="connsiteY3" fmla="*/ 607432 h 607432"/>
              <a:gd name="connsiteX4" fmla="*/ 0 w 7020583"/>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0583" h="607432">
                <a:moveTo>
                  <a:pt x="0" y="0"/>
                </a:moveTo>
                <a:lnTo>
                  <a:pt x="7020583" y="0"/>
                </a:lnTo>
                <a:lnTo>
                  <a:pt x="7020583" y="607432"/>
                </a:lnTo>
                <a:lnTo>
                  <a:pt x="0" y="607432"/>
                </a:lnTo>
                <a:lnTo>
                  <a:pt x="0" y="0"/>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50000"/>
                  </a:schemeClr>
                </a:solidFill>
              </a:rPr>
              <a:t>Skill 2 – Share Vulnerability</a:t>
            </a:r>
          </a:p>
        </p:txBody>
      </p:sp>
      <p:sp>
        <p:nvSpPr>
          <p:cNvPr id="10" name="Oval 9">
            <a:extLst>
              <a:ext uri="{FF2B5EF4-FFF2-40B4-BE49-F238E27FC236}">
                <a16:creationId xmlns:a16="http://schemas.microsoft.com/office/drawing/2014/main" id="{731A6AC2-8653-4D4D-87C0-2AC8224C5E00}"/>
              </a:ext>
            </a:extLst>
          </p:cNvPr>
          <p:cNvSpPr/>
          <p:nvPr/>
        </p:nvSpPr>
        <p:spPr>
          <a:xfrm>
            <a:off x="1093242" y="3415807"/>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2B8A4C17-DE8A-46E1-9A98-8E58E198771F}"/>
              </a:ext>
            </a:extLst>
          </p:cNvPr>
          <p:cNvSpPr/>
          <p:nvPr/>
        </p:nvSpPr>
        <p:spPr>
          <a:xfrm>
            <a:off x="1252085" y="4402884"/>
            <a:ext cx="7241385" cy="607432"/>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20000"/>
                    <a:lumOff val="80000"/>
                  </a:schemeClr>
                </a:solidFill>
              </a:rPr>
              <a:t>Skill 3 – Establish Purpose</a:t>
            </a:r>
          </a:p>
        </p:txBody>
      </p:sp>
      <p:sp>
        <p:nvSpPr>
          <p:cNvPr id="12" name="Oval 11">
            <a:extLst>
              <a:ext uri="{FF2B5EF4-FFF2-40B4-BE49-F238E27FC236}">
                <a16:creationId xmlns:a16="http://schemas.microsoft.com/office/drawing/2014/main" id="{92469EBE-8F16-4CDE-8505-A2E2CE35F624}"/>
              </a:ext>
            </a:extLst>
          </p:cNvPr>
          <p:cNvSpPr/>
          <p:nvPr/>
        </p:nvSpPr>
        <p:spPr>
          <a:xfrm>
            <a:off x="872440" y="4326955"/>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258796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042A17-FAD8-4C19-819F-F89A0DE5C692}"/>
              </a:ext>
            </a:extLst>
          </p:cNvPr>
          <p:cNvSpPr>
            <a:spLocks noGrp="1"/>
          </p:cNvSpPr>
          <p:nvPr>
            <p:ph type="title"/>
          </p:nvPr>
        </p:nvSpPr>
        <p:spPr>
          <a:xfrm>
            <a:off x="457200" y="274638"/>
            <a:ext cx="8229600" cy="1143000"/>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a:solidFill>
                  <a:schemeClr val="accent4">
                    <a:lumMod val="75000"/>
                  </a:schemeClr>
                </a:solidFill>
              </a:rPr>
              <a:t>Skill 1 – Build Safety</a:t>
            </a:r>
            <a:endParaRPr lang="en-GB" sz="3200" kern="1200" dirty="0">
              <a:solidFill>
                <a:schemeClr val="accent4">
                  <a:lumMod val="75000"/>
                </a:schemeClr>
              </a:solidFill>
            </a:endParaRPr>
          </a:p>
        </p:txBody>
      </p:sp>
      <p:sp>
        <p:nvSpPr>
          <p:cNvPr id="7" name="Freeform: Shape 6">
            <a:extLst>
              <a:ext uri="{FF2B5EF4-FFF2-40B4-BE49-F238E27FC236}">
                <a16:creationId xmlns:a16="http://schemas.microsoft.com/office/drawing/2014/main" id="{F20426B7-6DB5-44A1-8B73-0AF92978EF65}"/>
              </a:ext>
            </a:extLst>
          </p:cNvPr>
          <p:cNvSpPr/>
          <p:nvPr/>
        </p:nvSpPr>
        <p:spPr>
          <a:xfrm>
            <a:off x="3687296" y="1558906"/>
            <a:ext cx="4845144" cy="727273"/>
          </a:xfrm>
          <a:custGeom>
            <a:avLst/>
            <a:gdLst>
              <a:gd name="connsiteX0" fmla="*/ 0 w 4845144"/>
              <a:gd name="connsiteY0" fmla="*/ 90909 h 727273"/>
              <a:gd name="connsiteX1" fmla="*/ 4481508 w 4845144"/>
              <a:gd name="connsiteY1" fmla="*/ 90909 h 727273"/>
              <a:gd name="connsiteX2" fmla="*/ 4481508 w 4845144"/>
              <a:gd name="connsiteY2" fmla="*/ 0 h 727273"/>
              <a:gd name="connsiteX3" fmla="*/ 4845144 w 4845144"/>
              <a:gd name="connsiteY3" fmla="*/ 363637 h 727273"/>
              <a:gd name="connsiteX4" fmla="*/ 4481508 w 4845144"/>
              <a:gd name="connsiteY4" fmla="*/ 727273 h 727273"/>
              <a:gd name="connsiteX5" fmla="*/ 4481508 w 4845144"/>
              <a:gd name="connsiteY5" fmla="*/ 636364 h 727273"/>
              <a:gd name="connsiteX6" fmla="*/ 0 w 4845144"/>
              <a:gd name="connsiteY6" fmla="*/ 636364 h 727273"/>
              <a:gd name="connsiteX7" fmla="*/ 0 w 4845144"/>
              <a:gd name="connsiteY7" fmla="*/ 90909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5144" h="727273">
                <a:moveTo>
                  <a:pt x="0" y="90909"/>
                </a:moveTo>
                <a:lnTo>
                  <a:pt x="4481508" y="90909"/>
                </a:lnTo>
                <a:lnTo>
                  <a:pt x="4481508" y="0"/>
                </a:lnTo>
                <a:lnTo>
                  <a:pt x="4845144" y="363637"/>
                </a:lnTo>
                <a:lnTo>
                  <a:pt x="4481508" y="727273"/>
                </a:lnTo>
                <a:lnTo>
                  <a:pt x="4481508" y="636364"/>
                </a:lnTo>
                <a:lnTo>
                  <a:pt x="0" y="636364"/>
                </a:lnTo>
                <a:lnTo>
                  <a:pt x="0" y="9090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525" tIns="100434" rIns="282252" bIns="100434" numCol="1" spcCol="1270" anchor="t" anchorCtr="0">
            <a:noAutofit/>
          </a:bodyPr>
          <a:lstStyle/>
          <a:p>
            <a:pPr marL="114300" lvl="1" indent="-114300" algn="l" defTabSz="666750">
              <a:lnSpc>
                <a:spcPct val="90000"/>
              </a:lnSpc>
              <a:spcBef>
                <a:spcPct val="0"/>
              </a:spcBef>
              <a:spcAft>
                <a:spcPct val="15000"/>
              </a:spcAft>
              <a:buChar char="•"/>
            </a:pPr>
            <a:r>
              <a:rPr lang="en-GB" sz="1500" kern="1200" dirty="0"/>
              <a:t>use body language and eye contact to show each other that you are attending to what they are saying. </a:t>
            </a:r>
          </a:p>
        </p:txBody>
      </p:sp>
      <p:sp>
        <p:nvSpPr>
          <p:cNvPr id="8" name="Freeform: Shape 7">
            <a:extLst>
              <a:ext uri="{FF2B5EF4-FFF2-40B4-BE49-F238E27FC236}">
                <a16:creationId xmlns:a16="http://schemas.microsoft.com/office/drawing/2014/main" id="{332BDFEA-E3C7-4049-8460-6DE10C0A242E}"/>
              </a:ext>
            </a:extLst>
          </p:cNvPr>
          <p:cNvSpPr/>
          <p:nvPr/>
        </p:nvSpPr>
        <p:spPr>
          <a:xfrm>
            <a:off x="457200" y="1558906"/>
            <a:ext cx="3230096" cy="727273"/>
          </a:xfrm>
          <a:custGeom>
            <a:avLst/>
            <a:gdLst>
              <a:gd name="connsiteX0" fmla="*/ 0 w 3230096"/>
              <a:gd name="connsiteY0" fmla="*/ 121215 h 727273"/>
              <a:gd name="connsiteX1" fmla="*/ 121215 w 3230096"/>
              <a:gd name="connsiteY1" fmla="*/ 0 h 727273"/>
              <a:gd name="connsiteX2" fmla="*/ 3108881 w 3230096"/>
              <a:gd name="connsiteY2" fmla="*/ 0 h 727273"/>
              <a:gd name="connsiteX3" fmla="*/ 3230096 w 3230096"/>
              <a:gd name="connsiteY3" fmla="*/ 121215 h 727273"/>
              <a:gd name="connsiteX4" fmla="*/ 3230096 w 3230096"/>
              <a:gd name="connsiteY4" fmla="*/ 606058 h 727273"/>
              <a:gd name="connsiteX5" fmla="*/ 3108881 w 3230096"/>
              <a:gd name="connsiteY5" fmla="*/ 727273 h 727273"/>
              <a:gd name="connsiteX6" fmla="*/ 121215 w 3230096"/>
              <a:gd name="connsiteY6" fmla="*/ 727273 h 727273"/>
              <a:gd name="connsiteX7" fmla="*/ 0 w 3230096"/>
              <a:gd name="connsiteY7" fmla="*/ 606058 h 727273"/>
              <a:gd name="connsiteX8" fmla="*/ 0 w 3230096"/>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0096" h="727273">
                <a:moveTo>
                  <a:pt x="0" y="121215"/>
                </a:moveTo>
                <a:cubicBezTo>
                  <a:pt x="0" y="54270"/>
                  <a:pt x="54270" y="0"/>
                  <a:pt x="121215" y="0"/>
                </a:cubicBezTo>
                <a:lnTo>
                  <a:pt x="3108881" y="0"/>
                </a:lnTo>
                <a:cubicBezTo>
                  <a:pt x="3175826" y="0"/>
                  <a:pt x="3230096" y="54270"/>
                  <a:pt x="3230096" y="121215"/>
                </a:cubicBezTo>
                <a:lnTo>
                  <a:pt x="3230096" y="606058"/>
                </a:lnTo>
                <a:cubicBezTo>
                  <a:pt x="3230096" y="673003"/>
                  <a:pt x="3175826" y="727273"/>
                  <a:pt x="3108881"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lvl="0" indent="0" algn="ctr" defTabSz="889000">
              <a:lnSpc>
                <a:spcPct val="90000"/>
              </a:lnSpc>
              <a:spcBef>
                <a:spcPct val="0"/>
              </a:spcBef>
              <a:spcAft>
                <a:spcPct val="35000"/>
              </a:spcAft>
              <a:buNone/>
            </a:pPr>
            <a:r>
              <a:rPr lang="en-GB" sz="2000" kern="1200" dirty="0"/>
              <a:t>Overcommunicate listening </a:t>
            </a:r>
          </a:p>
        </p:txBody>
      </p:sp>
      <p:sp>
        <p:nvSpPr>
          <p:cNvPr id="9" name="Freeform: Shape 8">
            <a:extLst>
              <a:ext uri="{FF2B5EF4-FFF2-40B4-BE49-F238E27FC236}">
                <a16:creationId xmlns:a16="http://schemas.microsoft.com/office/drawing/2014/main" id="{FAEF7DA1-36E2-449B-B2A4-C869027A9F7A}"/>
              </a:ext>
            </a:extLst>
          </p:cNvPr>
          <p:cNvSpPr/>
          <p:nvPr/>
        </p:nvSpPr>
        <p:spPr>
          <a:xfrm>
            <a:off x="3688084" y="2358907"/>
            <a:ext cx="4840412" cy="1714190"/>
          </a:xfrm>
          <a:custGeom>
            <a:avLst/>
            <a:gdLst>
              <a:gd name="connsiteX0" fmla="*/ 0 w 4840412"/>
              <a:gd name="connsiteY0" fmla="*/ 214274 h 1714190"/>
              <a:gd name="connsiteX1" fmla="*/ 3983317 w 4840412"/>
              <a:gd name="connsiteY1" fmla="*/ 214274 h 1714190"/>
              <a:gd name="connsiteX2" fmla="*/ 3983317 w 4840412"/>
              <a:gd name="connsiteY2" fmla="*/ 0 h 1714190"/>
              <a:gd name="connsiteX3" fmla="*/ 4840412 w 4840412"/>
              <a:gd name="connsiteY3" fmla="*/ 857095 h 1714190"/>
              <a:gd name="connsiteX4" fmla="*/ 3983317 w 4840412"/>
              <a:gd name="connsiteY4" fmla="*/ 1714190 h 1714190"/>
              <a:gd name="connsiteX5" fmla="*/ 3983317 w 4840412"/>
              <a:gd name="connsiteY5" fmla="*/ 1499916 h 1714190"/>
              <a:gd name="connsiteX6" fmla="*/ 0 w 4840412"/>
              <a:gd name="connsiteY6" fmla="*/ 1499916 h 1714190"/>
              <a:gd name="connsiteX7" fmla="*/ 0 w 4840412"/>
              <a:gd name="connsiteY7" fmla="*/ 214274 h 1714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0412" h="1714190">
                <a:moveTo>
                  <a:pt x="0" y="214274"/>
                </a:moveTo>
                <a:lnTo>
                  <a:pt x="3983317" y="214274"/>
                </a:lnTo>
                <a:lnTo>
                  <a:pt x="3983317" y="0"/>
                </a:lnTo>
                <a:lnTo>
                  <a:pt x="4840412" y="857095"/>
                </a:lnTo>
                <a:lnTo>
                  <a:pt x="3983317" y="1714190"/>
                </a:lnTo>
                <a:lnTo>
                  <a:pt x="3983317" y="1499916"/>
                </a:lnTo>
                <a:lnTo>
                  <a:pt x="0" y="1499916"/>
                </a:lnTo>
                <a:lnTo>
                  <a:pt x="0" y="214274"/>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24434" rIns="652981" bIns="224434" numCol="1" spcCol="1270" anchor="t" anchorCtr="0">
            <a:noAutofit/>
          </a:bodyPr>
          <a:lstStyle/>
          <a:p>
            <a:pPr marL="171450" lvl="1" indent="-171450" algn="l" defTabSz="711200">
              <a:lnSpc>
                <a:spcPct val="90000"/>
              </a:lnSpc>
              <a:spcBef>
                <a:spcPct val="0"/>
              </a:spcBef>
              <a:spcAft>
                <a:spcPct val="15000"/>
              </a:spcAft>
              <a:buChar char="•"/>
            </a:pPr>
            <a:r>
              <a:rPr lang="en-GB" sz="1600" kern="1200" dirty="0"/>
              <a:t>especially if you are the leader. </a:t>
            </a:r>
          </a:p>
          <a:p>
            <a:pPr marL="171450" lvl="1" indent="-171450" algn="l" defTabSz="711200">
              <a:lnSpc>
                <a:spcPct val="90000"/>
              </a:lnSpc>
              <a:spcBef>
                <a:spcPct val="0"/>
              </a:spcBef>
              <a:spcAft>
                <a:spcPct val="15000"/>
              </a:spcAft>
              <a:buChar char="•"/>
            </a:pPr>
            <a:r>
              <a:rPr lang="en-GB" sz="1600" kern="1200" dirty="0"/>
              <a:t>Use phrases like:</a:t>
            </a:r>
          </a:p>
          <a:p>
            <a:pPr marL="342900" lvl="2" indent="-171450" algn="l" defTabSz="711200">
              <a:lnSpc>
                <a:spcPct val="90000"/>
              </a:lnSpc>
              <a:spcBef>
                <a:spcPct val="0"/>
              </a:spcBef>
              <a:spcAft>
                <a:spcPct val="15000"/>
              </a:spcAft>
              <a:buChar char="•"/>
            </a:pPr>
            <a:r>
              <a:rPr lang="en-GB" sz="1600" kern="1200" dirty="0"/>
              <a:t>“Of course, I could be </a:t>
            </a:r>
            <a:r>
              <a:rPr lang="en-GB" sz="1600" kern="1200"/>
              <a:t>wrong.”</a:t>
            </a:r>
            <a:endParaRPr lang="en-GB" sz="1600" kern="1200" dirty="0"/>
          </a:p>
          <a:p>
            <a:pPr marL="342900" lvl="2" indent="-171450" algn="l" defTabSz="711200">
              <a:lnSpc>
                <a:spcPct val="90000"/>
              </a:lnSpc>
              <a:spcBef>
                <a:spcPct val="0"/>
              </a:spcBef>
              <a:spcAft>
                <a:spcPct val="15000"/>
              </a:spcAft>
              <a:buChar char="•"/>
            </a:pPr>
            <a:r>
              <a:rPr lang="en-GB" sz="1600" kern="1200" dirty="0"/>
              <a:t>“What am I missing?”</a:t>
            </a:r>
          </a:p>
          <a:p>
            <a:pPr marL="342900" lvl="2" indent="-171450" algn="l" defTabSz="711200">
              <a:lnSpc>
                <a:spcPct val="90000"/>
              </a:lnSpc>
              <a:spcBef>
                <a:spcPct val="0"/>
              </a:spcBef>
              <a:spcAft>
                <a:spcPct val="15000"/>
              </a:spcAft>
              <a:buChar char="•"/>
            </a:pPr>
            <a:r>
              <a:rPr lang="en-GB" sz="1600" kern="1200" dirty="0"/>
              <a:t>“What do you think?”</a:t>
            </a:r>
          </a:p>
        </p:txBody>
      </p:sp>
      <p:sp>
        <p:nvSpPr>
          <p:cNvPr id="10" name="Freeform: Shape 9">
            <a:extLst>
              <a:ext uri="{FF2B5EF4-FFF2-40B4-BE49-F238E27FC236}">
                <a16:creationId xmlns:a16="http://schemas.microsoft.com/office/drawing/2014/main" id="{7F77B049-168F-4AB7-9C6B-C3C6457FE264}"/>
              </a:ext>
            </a:extLst>
          </p:cNvPr>
          <p:cNvSpPr/>
          <p:nvPr/>
        </p:nvSpPr>
        <p:spPr>
          <a:xfrm>
            <a:off x="461142" y="2852365"/>
            <a:ext cx="3226941" cy="727273"/>
          </a:xfrm>
          <a:custGeom>
            <a:avLst/>
            <a:gdLst>
              <a:gd name="connsiteX0" fmla="*/ 0 w 3226941"/>
              <a:gd name="connsiteY0" fmla="*/ 121215 h 727273"/>
              <a:gd name="connsiteX1" fmla="*/ 121215 w 3226941"/>
              <a:gd name="connsiteY1" fmla="*/ 0 h 727273"/>
              <a:gd name="connsiteX2" fmla="*/ 3105726 w 3226941"/>
              <a:gd name="connsiteY2" fmla="*/ 0 h 727273"/>
              <a:gd name="connsiteX3" fmla="*/ 3226941 w 3226941"/>
              <a:gd name="connsiteY3" fmla="*/ 121215 h 727273"/>
              <a:gd name="connsiteX4" fmla="*/ 3226941 w 3226941"/>
              <a:gd name="connsiteY4" fmla="*/ 606058 h 727273"/>
              <a:gd name="connsiteX5" fmla="*/ 3105726 w 3226941"/>
              <a:gd name="connsiteY5" fmla="*/ 727273 h 727273"/>
              <a:gd name="connsiteX6" fmla="*/ 121215 w 3226941"/>
              <a:gd name="connsiteY6" fmla="*/ 727273 h 727273"/>
              <a:gd name="connsiteX7" fmla="*/ 0 w 3226941"/>
              <a:gd name="connsiteY7" fmla="*/ 606058 h 727273"/>
              <a:gd name="connsiteX8" fmla="*/ 0 w 3226941"/>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941" h="727273">
                <a:moveTo>
                  <a:pt x="0" y="121215"/>
                </a:moveTo>
                <a:cubicBezTo>
                  <a:pt x="0" y="54270"/>
                  <a:pt x="54270" y="0"/>
                  <a:pt x="121215" y="0"/>
                </a:cubicBezTo>
                <a:lnTo>
                  <a:pt x="3105726" y="0"/>
                </a:lnTo>
                <a:cubicBezTo>
                  <a:pt x="3172671" y="0"/>
                  <a:pt x="3226941" y="54270"/>
                  <a:pt x="3226941" y="121215"/>
                </a:cubicBezTo>
                <a:lnTo>
                  <a:pt x="3226941" y="606058"/>
                </a:lnTo>
                <a:cubicBezTo>
                  <a:pt x="3226941" y="673003"/>
                  <a:pt x="3172671" y="727273"/>
                  <a:pt x="3105726"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lvl="0" indent="0" algn="ctr" defTabSz="889000">
              <a:lnSpc>
                <a:spcPct val="90000"/>
              </a:lnSpc>
              <a:spcBef>
                <a:spcPct val="0"/>
              </a:spcBef>
              <a:spcAft>
                <a:spcPct val="35000"/>
              </a:spcAft>
              <a:buNone/>
            </a:pPr>
            <a:r>
              <a:rPr lang="en-GB" sz="2000" kern="1200" dirty="0"/>
              <a:t>Spotlight your fallibility early on </a:t>
            </a:r>
          </a:p>
        </p:txBody>
      </p:sp>
      <p:sp>
        <p:nvSpPr>
          <p:cNvPr id="11" name="Freeform: Shape 10">
            <a:extLst>
              <a:ext uri="{FF2B5EF4-FFF2-40B4-BE49-F238E27FC236}">
                <a16:creationId xmlns:a16="http://schemas.microsoft.com/office/drawing/2014/main" id="{658796C0-4129-4246-9A97-907163D7E216}"/>
              </a:ext>
            </a:extLst>
          </p:cNvPr>
          <p:cNvSpPr/>
          <p:nvPr/>
        </p:nvSpPr>
        <p:spPr>
          <a:xfrm>
            <a:off x="3688084" y="4145825"/>
            <a:ext cx="4840412" cy="1472852"/>
          </a:xfrm>
          <a:custGeom>
            <a:avLst/>
            <a:gdLst>
              <a:gd name="connsiteX0" fmla="*/ 0 w 4840412"/>
              <a:gd name="connsiteY0" fmla="*/ 184107 h 1472852"/>
              <a:gd name="connsiteX1" fmla="*/ 4103986 w 4840412"/>
              <a:gd name="connsiteY1" fmla="*/ 184107 h 1472852"/>
              <a:gd name="connsiteX2" fmla="*/ 4103986 w 4840412"/>
              <a:gd name="connsiteY2" fmla="*/ 0 h 1472852"/>
              <a:gd name="connsiteX3" fmla="*/ 4840412 w 4840412"/>
              <a:gd name="connsiteY3" fmla="*/ 736426 h 1472852"/>
              <a:gd name="connsiteX4" fmla="*/ 4103986 w 4840412"/>
              <a:gd name="connsiteY4" fmla="*/ 1472852 h 1472852"/>
              <a:gd name="connsiteX5" fmla="*/ 4103986 w 4840412"/>
              <a:gd name="connsiteY5" fmla="*/ 1288746 h 1472852"/>
              <a:gd name="connsiteX6" fmla="*/ 0 w 4840412"/>
              <a:gd name="connsiteY6" fmla="*/ 1288746 h 1472852"/>
              <a:gd name="connsiteX7" fmla="*/ 0 w 4840412"/>
              <a:gd name="connsiteY7" fmla="*/ 184107 h 1472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0412" h="1472852">
                <a:moveTo>
                  <a:pt x="0" y="184107"/>
                </a:moveTo>
                <a:lnTo>
                  <a:pt x="4103986" y="184107"/>
                </a:lnTo>
                <a:lnTo>
                  <a:pt x="4103986" y="0"/>
                </a:lnTo>
                <a:lnTo>
                  <a:pt x="4840412" y="736426"/>
                </a:lnTo>
                <a:lnTo>
                  <a:pt x="4103986" y="1472852"/>
                </a:lnTo>
                <a:lnTo>
                  <a:pt x="4103986" y="1288746"/>
                </a:lnTo>
                <a:lnTo>
                  <a:pt x="0" y="1288746"/>
                </a:lnTo>
                <a:lnTo>
                  <a:pt x="0" y="18410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194267" rIns="562479" bIns="19426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 if negative feedback or bad news is received from a team member, respond in a receptive way </a:t>
            </a:r>
          </a:p>
          <a:p>
            <a:pPr marL="342900" lvl="2" indent="-171450" algn="l" defTabSz="711200">
              <a:lnSpc>
                <a:spcPct val="90000"/>
              </a:lnSpc>
              <a:spcBef>
                <a:spcPct val="0"/>
              </a:spcBef>
              <a:spcAft>
                <a:spcPct val="15000"/>
              </a:spcAft>
              <a:buChar char="•"/>
            </a:pPr>
            <a:r>
              <a:rPr lang="en-GB" sz="1600" kern="1200" dirty="0"/>
              <a:t>“Thank you for letting us know”,</a:t>
            </a:r>
          </a:p>
          <a:p>
            <a:pPr marL="342900" lvl="2" indent="-171450" algn="l" defTabSz="711200">
              <a:lnSpc>
                <a:spcPct val="90000"/>
              </a:lnSpc>
              <a:spcBef>
                <a:spcPct val="0"/>
              </a:spcBef>
              <a:spcAft>
                <a:spcPct val="15000"/>
              </a:spcAft>
              <a:buChar char="•"/>
            </a:pPr>
            <a:r>
              <a:rPr lang="en-GB" sz="1600" kern="1200" dirty="0"/>
              <a:t> “I am pleased that you have told me”. </a:t>
            </a:r>
          </a:p>
        </p:txBody>
      </p:sp>
      <p:sp>
        <p:nvSpPr>
          <p:cNvPr id="12" name="Freeform: Shape 11">
            <a:extLst>
              <a:ext uri="{FF2B5EF4-FFF2-40B4-BE49-F238E27FC236}">
                <a16:creationId xmlns:a16="http://schemas.microsoft.com/office/drawing/2014/main" id="{AD380CD4-18DF-452C-94AF-39D16F3530F4}"/>
              </a:ext>
            </a:extLst>
          </p:cNvPr>
          <p:cNvSpPr/>
          <p:nvPr/>
        </p:nvSpPr>
        <p:spPr>
          <a:xfrm>
            <a:off x="461142" y="4518614"/>
            <a:ext cx="3226941" cy="727273"/>
          </a:xfrm>
          <a:custGeom>
            <a:avLst/>
            <a:gdLst>
              <a:gd name="connsiteX0" fmla="*/ 0 w 3226941"/>
              <a:gd name="connsiteY0" fmla="*/ 121215 h 727273"/>
              <a:gd name="connsiteX1" fmla="*/ 121215 w 3226941"/>
              <a:gd name="connsiteY1" fmla="*/ 0 h 727273"/>
              <a:gd name="connsiteX2" fmla="*/ 3105726 w 3226941"/>
              <a:gd name="connsiteY2" fmla="*/ 0 h 727273"/>
              <a:gd name="connsiteX3" fmla="*/ 3226941 w 3226941"/>
              <a:gd name="connsiteY3" fmla="*/ 121215 h 727273"/>
              <a:gd name="connsiteX4" fmla="*/ 3226941 w 3226941"/>
              <a:gd name="connsiteY4" fmla="*/ 606058 h 727273"/>
              <a:gd name="connsiteX5" fmla="*/ 3105726 w 3226941"/>
              <a:gd name="connsiteY5" fmla="*/ 727273 h 727273"/>
              <a:gd name="connsiteX6" fmla="*/ 121215 w 3226941"/>
              <a:gd name="connsiteY6" fmla="*/ 727273 h 727273"/>
              <a:gd name="connsiteX7" fmla="*/ 0 w 3226941"/>
              <a:gd name="connsiteY7" fmla="*/ 606058 h 727273"/>
              <a:gd name="connsiteX8" fmla="*/ 0 w 3226941"/>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941" h="727273">
                <a:moveTo>
                  <a:pt x="0" y="121215"/>
                </a:moveTo>
                <a:cubicBezTo>
                  <a:pt x="0" y="54270"/>
                  <a:pt x="54270" y="0"/>
                  <a:pt x="121215" y="0"/>
                </a:cubicBezTo>
                <a:lnTo>
                  <a:pt x="3105726" y="0"/>
                </a:lnTo>
                <a:cubicBezTo>
                  <a:pt x="3172671" y="0"/>
                  <a:pt x="3226941" y="54270"/>
                  <a:pt x="3226941" y="121215"/>
                </a:cubicBezTo>
                <a:lnTo>
                  <a:pt x="3226941" y="606058"/>
                </a:lnTo>
                <a:cubicBezTo>
                  <a:pt x="3226941" y="673003"/>
                  <a:pt x="3172671" y="727273"/>
                  <a:pt x="3105726"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lvl="0" indent="0" algn="ctr" defTabSz="889000">
              <a:lnSpc>
                <a:spcPct val="90000"/>
              </a:lnSpc>
              <a:spcBef>
                <a:spcPct val="0"/>
              </a:spcBef>
              <a:spcAft>
                <a:spcPct val="35000"/>
              </a:spcAft>
              <a:buNone/>
            </a:pPr>
            <a:r>
              <a:rPr lang="en-GB" sz="2000" kern="1200"/>
              <a:t>Embrace the messenger </a:t>
            </a:r>
          </a:p>
        </p:txBody>
      </p:sp>
      <p:sp>
        <p:nvSpPr>
          <p:cNvPr id="14" name="TextBox 13">
            <a:extLst>
              <a:ext uri="{FF2B5EF4-FFF2-40B4-BE49-F238E27FC236}">
                <a16:creationId xmlns:a16="http://schemas.microsoft.com/office/drawing/2014/main" id="{1FA56669-2737-4A18-BB4D-F0EFAE42FC2D}"/>
              </a:ext>
            </a:extLst>
          </p:cNvPr>
          <p:cNvSpPr txBox="1"/>
          <p:nvPr/>
        </p:nvSpPr>
        <p:spPr>
          <a:xfrm>
            <a:off x="7164288" y="968544"/>
            <a:ext cx="457200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Coyle (2018) </a:t>
            </a:r>
            <a:endParaRPr lang="en-GB" dirty="0"/>
          </a:p>
        </p:txBody>
      </p:sp>
    </p:spTree>
    <p:extLst>
      <p:ext uri="{BB962C8B-B14F-4D97-AF65-F5344CB8AC3E}">
        <p14:creationId xmlns:p14="http://schemas.microsoft.com/office/powerpoint/2010/main" val="368280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CFC8A8D-F73F-458D-AD9E-FFF49F481B59}"/>
              </a:ext>
            </a:extLst>
          </p:cNvPr>
          <p:cNvSpPr/>
          <p:nvPr/>
        </p:nvSpPr>
        <p:spPr>
          <a:xfrm>
            <a:off x="3726159" y="1417638"/>
            <a:ext cx="5310336" cy="1453229"/>
          </a:xfrm>
          <a:custGeom>
            <a:avLst/>
            <a:gdLst>
              <a:gd name="connsiteX0" fmla="*/ 0 w 4928120"/>
              <a:gd name="connsiteY0" fmla="*/ 164549 h 1316393"/>
              <a:gd name="connsiteX1" fmla="*/ 4269924 w 4928120"/>
              <a:gd name="connsiteY1" fmla="*/ 164549 h 1316393"/>
              <a:gd name="connsiteX2" fmla="*/ 4269924 w 4928120"/>
              <a:gd name="connsiteY2" fmla="*/ 0 h 1316393"/>
              <a:gd name="connsiteX3" fmla="*/ 4928120 w 4928120"/>
              <a:gd name="connsiteY3" fmla="*/ 658197 h 1316393"/>
              <a:gd name="connsiteX4" fmla="*/ 4269924 w 4928120"/>
              <a:gd name="connsiteY4" fmla="*/ 1316393 h 1316393"/>
              <a:gd name="connsiteX5" fmla="*/ 4269924 w 4928120"/>
              <a:gd name="connsiteY5" fmla="*/ 1151844 h 1316393"/>
              <a:gd name="connsiteX6" fmla="*/ 0 w 4928120"/>
              <a:gd name="connsiteY6" fmla="*/ 1151844 h 1316393"/>
              <a:gd name="connsiteX7" fmla="*/ 0 w 4928120"/>
              <a:gd name="connsiteY7" fmla="*/ 164549 h 1316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28120" h="1316393">
                <a:moveTo>
                  <a:pt x="0" y="164549"/>
                </a:moveTo>
                <a:lnTo>
                  <a:pt x="4269924" y="164549"/>
                </a:lnTo>
                <a:lnTo>
                  <a:pt x="4269924" y="0"/>
                </a:lnTo>
                <a:lnTo>
                  <a:pt x="4928120" y="658197"/>
                </a:lnTo>
                <a:lnTo>
                  <a:pt x="4269924" y="1316393"/>
                </a:lnTo>
                <a:lnTo>
                  <a:pt x="4269924" y="1151844"/>
                </a:lnTo>
                <a:lnTo>
                  <a:pt x="0" y="1151844"/>
                </a:lnTo>
                <a:lnTo>
                  <a:pt x="0" y="16454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70264" rIns="499362" bIns="170264" numCol="1" spcCol="1270" anchor="t" anchorCtr="0">
            <a:noAutofit/>
          </a:bodyPr>
          <a:lstStyle/>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Tell the truth to your team. </a:t>
            </a:r>
          </a:p>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Ask questions – “What is one thing that I currently do that you’d like me to continue to do? “ </a:t>
            </a:r>
          </a:p>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Remember that vulnerability is a strength not a weakness</a:t>
            </a:r>
            <a:r>
              <a:rPr lang="en-GB" sz="1400" kern="1200" dirty="0"/>
              <a:t>. </a:t>
            </a:r>
          </a:p>
        </p:txBody>
      </p:sp>
      <p:sp>
        <p:nvSpPr>
          <p:cNvPr id="10" name="Freeform: Shape 9">
            <a:extLst>
              <a:ext uri="{FF2B5EF4-FFF2-40B4-BE49-F238E27FC236}">
                <a16:creationId xmlns:a16="http://schemas.microsoft.com/office/drawing/2014/main" id="{7610C28D-4BF0-46EB-9588-5FEE7F79A62E}"/>
              </a:ext>
            </a:extLst>
          </p:cNvPr>
          <p:cNvSpPr/>
          <p:nvPr/>
        </p:nvSpPr>
        <p:spPr>
          <a:xfrm>
            <a:off x="463626" y="1535627"/>
            <a:ext cx="3285413" cy="1179880"/>
          </a:xfrm>
          <a:custGeom>
            <a:avLst/>
            <a:gdLst>
              <a:gd name="connsiteX0" fmla="*/ 0 w 3285413"/>
              <a:gd name="connsiteY0" fmla="*/ 196651 h 1179880"/>
              <a:gd name="connsiteX1" fmla="*/ 196651 w 3285413"/>
              <a:gd name="connsiteY1" fmla="*/ 0 h 1179880"/>
              <a:gd name="connsiteX2" fmla="*/ 3088762 w 3285413"/>
              <a:gd name="connsiteY2" fmla="*/ 0 h 1179880"/>
              <a:gd name="connsiteX3" fmla="*/ 3285413 w 3285413"/>
              <a:gd name="connsiteY3" fmla="*/ 196651 h 1179880"/>
              <a:gd name="connsiteX4" fmla="*/ 3285413 w 3285413"/>
              <a:gd name="connsiteY4" fmla="*/ 983229 h 1179880"/>
              <a:gd name="connsiteX5" fmla="*/ 3088762 w 3285413"/>
              <a:gd name="connsiteY5" fmla="*/ 1179880 h 1179880"/>
              <a:gd name="connsiteX6" fmla="*/ 196651 w 3285413"/>
              <a:gd name="connsiteY6" fmla="*/ 1179880 h 1179880"/>
              <a:gd name="connsiteX7" fmla="*/ 0 w 3285413"/>
              <a:gd name="connsiteY7" fmla="*/ 983229 h 1179880"/>
              <a:gd name="connsiteX8" fmla="*/ 0 w 3285413"/>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85413" h="1179880">
                <a:moveTo>
                  <a:pt x="0" y="196651"/>
                </a:moveTo>
                <a:cubicBezTo>
                  <a:pt x="0" y="88044"/>
                  <a:pt x="88044" y="0"/>
                  <a:pt x="196651" y="0"/>
                </a:cubicBezTo>
                <a:lnTo>
                  <a:pt x="3088762" y="0"/>
                </a:lnTo>
                <a:cubicBezTo>
                  <a:pt x="3197369" y="0"/>
                  <a:pt x="3285413" y="88044"/>
                  <a:pt x="3285413" y="196651"/>
                </a:cubicBezTo>
                <a:lnTo>
                  <a:pt x="3285413" y="983229"/>
                </a:lnTo>
                <a:cubicBezTo>
                  <a:pt x="3285413" y="1091836"/>
                  <a:pt x="3197369" y="1179880"/>
                  <a:pt x="3088762"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lvl="0" indent="0" algn="ctr" defTabSz="1022350">
              <a:lnSpc>
                <a:spcPct val="90000"/>
              </a:lnSpc>
              <a:spcBef>
                <a:spcPct val="0"/>
              </a:spcBef>
              <a:spcAft>
                <a:spcPct val="35000"/>
              </a:spcAft>
              <a:buNone/>
            </a:pPr>
            <a:r>
              <a:rPr lang="en-GB" sz="2300" kern="1200" dirty="0"/>
              <a:t>Make sure the leader is vulnerable first and often. </a:t>
            </a:r>
          </a:p>
        </p:txBody>
      </p:sp>
      <p:sp>
        <p:nvSpPr>
          <p:cNvPr id="11" name="Freeform: Shape 10">
            <a:extLst>
              <a:ext uri="{FF2B5EF4-FFF2-40B4-BE49-F238E27FC236}">
                <a16:creationId xmlns:a16="http://schemas.microsoft.com/office/drawing/2014/main" id="{3489CABC-5B43-4270-AFA2-1F427295BB57}"/>
              </a:ext>
            </a:extLst>
          </p:cNvPr>
          <p:cNvSpPr/>
          <p:nvPr/>
        </p:nvSpPr>
        <p:spPr>
          <a:xfrm>
            <a:off x="3721338" y="2788524"/>
            <a:ext cx="5315157" cy="1179880"/>
          </a:xfrm>
          <a:custGeom>
            <a:avLst/>
            <a:gdLst>
              <a:gd name="connsiteX0" fmla="*/ 0 w 4937760"/>
              <a:gd name="connsiteY0" fmla="*/ 147485 h 1179880"/>
              <a:gd name="connsiteX1" fmla="*/ 4347820 w 4937760"/>
              <a:gd name="connsiteY1" fmla="*/ 147485 h 1179880"/>
              <a:gd name="connsiteX2" fmla="*/ 4347820 w 4937760"/>
              <a:gd name="connsiteY2" fmla="*/ 0 h 1179880"/>
              <a:gd name="connsiteX3" fmla="*/ 4937760 w 4937760"/>
              <a:gd name="connsiteY3" fmla="*/ 589940 h 1179880"/>
              <a:gd name="connsiteX4" fmla="*/ 4347820 w 4937760"/>
              <a:gd name="connsiteY4" fmla="*/ 1179880 h 1179880"/>
              <a:gd name="connsiteX5" fmla="*/ 4347820 w 4937760"/>
              <a:gd name="connsiteY5" fmla="*/ 1032395 h 1179880"/>
              <a:gd name="connsiteX6" fmla="*/ 0 w 4937760"/>
              <a:gd name="connsiteY6" fmla="*/ 1032395 h 1179880"/>
              <a:gd name="connsiteX7" fmla="*/ 0 w 4937760"/>
              <a:gd name="connsiteY7" fmla="*/ 147485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179880">
                <a:moveTo>
                  <a:pt x="0" y="147485"/>
                </a:moveTo>
                <a:lnTo>
                  <a:pt x="4347820" y="147485"/>
                </a:lnTo>
                <a:lnTo>
                  <a:pt x="4347820" y="0"/>
                </a:lnTo>
                <a:lnTo>
                  <a:pt x="4937760" y="589940"/>
                </a:lnTo>
                <a:lnTo>
                  <a:pt x="4347820" y="1179880"/>
                </a:lnTo>
                <a:lnTo>
                  <a:pt x="4347820" y="1032395"/>
                </a:lnTo>
                <a:lnTo>
                  <a:pt x="0" y="1032395"/>
                </a:lnTo>
                <a:lnTo>
                  <a:pt x="0" y="1474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53200" rIns="448170" bIns="153200" numCol="1" spcCol="1270" anchor="t" anchorCtr="0">
            <a:noAutofit/>
          </a:bodyPr>
          <a:lstStyle/>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Any negative news or negative feedback should be done face-to-face. </a:t>
            </a:r>
          </a:p>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Reconnect immediately afterwards, “Let’s go get a coffee and plan how we move forward”. </a:t>
            </a:r>
          </a:p>
        </p:txBody>
      </p:sp>
      <p:sp>
        <p:nvSpPr>
          <p:cNvPr id="12" name="Freeform: Shape 11">
            <a:extLst>
              <a:ext uri="{FF2B5EF4-FFF2-40B4-BE49-F238E27FC236}">
                <a16:creationId xmlns:a16="http://schemas.microsoft.com/office/drawing/2014/main" id="{1DF3282E-165A-461D-BB71-2BC380D2B7C8}"/>
              </a:ext>
            </a:extLst>
          </p:cNvPr>
          <p:cNvSpPr/>
          <p:nvPr/>
        </p:nvSpPr>
        <p:spPr>
          <a:xfrm>
            <a:off x="445760" y="2788524"/>
            <a:ext cx="3291840" cy="1179880"/>
          </a:xfrm>
          <a:custGeom>
            <a:avLst/>
            <a:gdLst>
              <a:gd name="connsiteX0" fmla="*/ 0 w 3291840"/>
              <a:gd name="connsiteY0" fmla="*/ 196651 h 1179880"/>
              <a:gd name="connsiteX1" fmla="*/ 196651 w 3291840"/>
              <a:gd name="connsiteY1" fmla="*/ 0 h 1179880"/>
              <a:gd name="connsiteX2" fmla="*/ 3095189 w 3291840"/>
              <a:gd name="connsiteY2" fmla="*/ 0 h 1179880"/>
              <a:gd name="connsiteX3" fmla="*/ 3291840 w 3291840"/>
              <a:gd name="connsiteY3" fmla="*/ 196651 h 1179880"/>
              <a:gd name="connsiteX4" fmla="*/ 3291840 w 3291840"/>
              <a:gd name="connsiteY4" fmla="*/ 983229 h 1179880"/>
              <a:gd name="connsiteX5" fmla="*/ 3095189 w 3291840"/>
              <a:gd name="connsiteY5" fmla="*/ 1179880 h 1179880"/>
              <a:gd name="connsiteX6" fmla="*/ 196651 w 3291840"/>
              <a:gd name="connsiteY6" fmla="*/ 1179880 h 1179880"/>
              <a:gd name="connsiteX7" fmla="*/ 0 w 3291840"/>
              <a:gd name="connsiteY7" fmla="*/ 983229 h 1179880"/>
              <a:gd name="connsiteX8" fmla="*/ 0 w 3291840"/>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179880">
                <a:moveTo>
                  <a:pt x="0" y="196651"/>
                </a:moveTo>
                <a:cubicBezTo>
                  <a:pt x="0" y="88044"/>
                  <a:pt x="88044" y="0"/>
                  <a:pt x="196651" y="0"/>
                </a:cubicBezTo>
                <a:lnTo>
                  <a:pt x="3095189" y="0"/>
                </a:lnTo>
                <a:cubicBezTo>
                  <a:pt x="3203796" y="0"/>
                  <a:pt x="3291840" y="88044"/>
                  <a:pt x="3291840" y="196651"/>
                </a:cubicBezTo>
                <a:lnTo>
                  <a:pt x="3291840" y="983229"/>
                </a:lnTo>
                <a:cubicBezTo>
                  <a:pt x="3291840" y="1091836"/>
                  <a:pt x="3203796" y="1179880"/>
                  <a:pt x="3095189"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lvl="0" indent="0" algn="ctr" defTabSz="1022350">
              <a:lnSpc>
                <a:spcPct val="90000"/>
              </a:lnSpc>
              <a:spcBef>
                <a:spcPct val="0"/>
              </a:spcBef>
              <a:spcAft>
                <a:spcPct val="35000"/>
              </a:spcAft>
              <a:buNone/>
            </a:pPr>
            <a:r>
              <a:rPr lang="en-GB" sz="2300" kern="1200" dirty="0"/>
              <a:t>Deliver the negative stuff in person </a:t>
            </a:r>
          </a:p>
        </p:txBody>
      </p:sp>
      <p:sp>
        <p:nvSpPr>
          <p:cNvPr id="13" name="Freeform: Shape 12">
            <a:extLst>
              <a:ext uri="{FF2B5EF4-FFF2-40B4-BE49-F238E27FC236}">
                <a16:creationId xmlns:a16="http://schemas.microsoft.com/office/drawing/2014/main" id="{12590BC2-07C9-4048-A076-3AFFE6C03D54}"/>
              </a:ext>
            </a:extLst>
          </p:cNvPr>
          <p:cNvSpPr/>
          <p:nvPr/>
        </p:nvSpPr>
        <p:spPr>
          <a:xfrm>
            <a:off x="3749039" y="3645024"/>
            <a:ext cx="5287456" cy="2219592"/>
          </a:xfrm>
          <a:custGeom>
            <a:avLst/>
            <a:gdLst>
              <a:gd name="connsiteX0" fmla="*/ 0 w 4937760"/>
              <a:gd name="connsiteY0" fmla="*/ 147485 h 1179880"/>
              <a:gd name="connsiteX1" fmla="*/ 4347820 w 4937760"/>
              <a:gd name="connsiteY1" fmla="*/ 147485 h 1179880"/>
              <a:gd name="connsiteX2" fmla="*/ 4347820 w 4937760"/>
              <a:gd name="connsiteY2" fmla="*/ 0 h 1179880"/>
              <a:gd name="connsiteX3" fmla="*/ 4937760 w 4937760"/>
              <a:gd name="connsiteY3" fmla="*/ 589940 h 1179880"/>
              <a:gd name="connsiteX4" fmla="*/ 4347820 w 4937760"/>
              <a:gd name="connsiteY4" fmla="*/ 1179880 h 1179880"/>
              <a:gd name="connsiteX5" fmla="*/ 4347820 w 4937760"/>
              <a:gd name="connsiteY5" fmla="*/ 1032395 h 1179880"/>
              <a:gd name="connsiteX6" fmla="*/ 0 w 4937760"/>
              <a:gd name="connsiteY6" fmla="*/ 1032395 h 1179880"/>
              <a:gd name="connsiteX7" fmla="*/ 0 w 4937760"/>
              <a:gd name="connsiteY7" fmla="*/ 147485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179880">
                <a:moveTo>
                  <a:pt x="0" y="147485"/>
                </a:moveTo>
                <a:lnTo>
                  <a:pt x="4347820" y="147485"/>
                </a:lnTo>
                <a:lnTo>
                  <a:pt x="4347820" y="0"/>
                </a:lnTo>
                <a:lnTo>
                  <a:pt x="4937760" y="589940"/>
                </a:lnTo>
                <a:lnTo>
                  <a:pt x="4347820" y="1179880"/>
                </a:lnTo>
                <a:lnTo>
                  <a:pt x="4347820" y="1032395"/>
                </a:lnTo>
                <a:lnTo>
                  <a:pt x="0" y="1032395"/>
                </a:lnTo>
                <a:lnTo>
                  <a:pt x="0" y="1474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53200" rIns="448170" bIns="153200" numCol="1" spcCol="1270" anchor="t" anchorCtr="0">
            <a:noAutofit/>
          </a:bodyPr>
          <a:lstStyle/>
          <a:p>
            <a:pPr marL="57150" lvl="1" indent="-57150" algn="l" defTabSz="400050">
              <a:lnSpc>
                <a:spcPct val="90000"/>
              </a:lnSpc>
              <a:spcBef>
                <a:spcPct val="0"/>
              </a:spcBef>
              <a:spcAft>
                <a:spcPct val="15000"/>
              </a:spcAft>
              <a:buChar char="•"/>
            </a:pPr>
            <a:endParaRPr lang="en-GB" sz="1400" kern="1200" dirty="0">
              <a:latin typeface="Arial" panose="020B0604020202020204" pitchFamily="34" charset="0"/>
              <a:cs typeface="Arial" panose="020B0604020202020204" pitchFamily="34" charset="0"/>
            </a:endParaRPr>
          </a:p>
          <a:p>
            <a:pPr marL="0" lvl="1" algn="l" defTabSz="400050">
              <a:lnSpc>
                <a:spcPct val="90000"/>
              </a:lnSpc>
              <a:spcBef>
                <a:spcPct val="0"/>
              </a:spcBef>
              <a:spcAft>
                <a:spcPct val="15000"/>
              </a:spcAft>
            </a:pPr>
            <a:r>
              <a:rPr lang="en-GB" sz="1400" kern="1200" dirty="0">
                <a:latin typeface="Arial" panose="020B0604020202020204" pitchFamily="34" charset="0"/>
                <a:cs typeface="Arial" panose="020B0604020202020204" pitchFamily="34" charset="0"/>
              </a:rPr>
              <a:t>Good listening is more than nodding attentively; add insight and steer creative ideas.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Make the other person feel safe and supported.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Take a helping, cooperative stance.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Ask questions that gently challenge old assumptions.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Make occasional suggestions to open up alternative paths</a:t>
            </a:r>
            <a:r>
              <a:rPr lang="en-GB" sz="900" kern="1200" dirty="0"/>
              <a:t>. </a:t>
            </a:r>
          </a:p>
        </p:txBody>
      </p:sp>
      <p:sp>
        <p:nvSpPr>
          <p:cNvPr id="14" name="Freeform: Shape 13">
            <a:extLst>
              <a:ext uri="{FF2B5EF4-FFF2-40B4-BE49-F238E27FC236}">
                <a16:creationId xmlns:a16="http://schemas.microsoft.com/office/drawing/2014/main" id="{949292D4-9330-4BCF-A1C6-2D7DF49D5BAE}"/>
              </a:ext>
            </a:extLst>
          </p:cNvPr>
          <p:cNvSpPr/>
          <p:nvPr/>
        </p:nvSpPr>
        <p:spPr>
          <a:xfrm>
            <a:off x="443349" y="4137023"/>
            <a:ext cx="3291840" cy="1179880"/>
          </a:xfrm>
          <a:custGeom>
            <a:avLst/>
            <a:gdLst>
              <a:gd name="connsiteX0" fmla="*/ 0 w 3291840"/>
              <a:gd name="connsiteY0" fmla="*/ 196651 h 1179880"/>
              <a:gd name="connsiteX1" fmla="*/ 196651 w 3291840"/>
              <a:gd name="connsiteY1" fmla="*/ 0 h 1179880"/>
              <a:gd name="connsiteX2" fmla="*/ 3095189 w 3291840"/>
              <a:gd name="connsiteY2" fmla="*/ 0 h 1179880"/>
              <a:gd name="connsiteX3" fmla="*/ 3291840 w 3291840"/>
              <a:gd name="connsiteY3" fmla="*/ 196651 h 1179880"/>
              <a:gd name="connsiteX4" fmla="*/ 3291840 w 3291840"/>
              <a:gd name="connsiteY4" fmla="*/ 983229 h 1179880"/>
              <a:gd name="connsiteX5" fmla="*/ 3095189 w 3291840"/>
              <a:gd name="connsiteY5" fmla="*/ 1179880 h 1179880"/>
              <a:gd name="connsiteX6" fmla="*/ 196651 w 3291840"/>
              <a:gd name="connsiteY6" fmla="*/ 1179880 h 1179880"/>
              <a:gd name="connsiteX7" fmla="*/ 0 w 3291840"/>
              <a:gd name="connsiteY7" fmla="*/ 983229 h 1179880"/>
              <a:gd name="connsiteX8" fmla="*/ 0 w 3291840"/>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179880">
                <a:moveTo>
                  <a:pt x="0" y="196651"/>
                </a:moveTo>
                <a:cubicBezTo>
                  <a:pt x="0" y="88044"/>
                  <a:pt x="88044" y="0"/>
                  <a:pt x="196651" y="0"/>
                </a:cubicBezTo>
                <a:lnTo>
                  <a:pt x="3095189" y="0"/>
                </a:lnTo>
                <a:cubicBezTo>
                  <a:pt x="3203796" y="0"/>
                  <a:pt x="3291840" y="88044"/>
                  <a:pt x="3291840" y="196651"/>
                </a:cubicBezTo>
                <a:lnTo>
                  <a:pt x="3291840" y="983229"/>
                </a:lnTo>
                <a:cubicBezTo>
                  <a:pt x="3291840" y="1091836"/>
                  <a:pt x="3203796" y="1179880"/>
                  <a:pt x="3095189"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lvl="0" indent="0" algn="ctr" defTabSz="1022350">
              <a:lnSpc>
                <a:spcPct val="90000"/>
              </a:lnSpc>
              <a:spcBef>
                <a:spcPct val="0"/>
              </a:spcBef>
              <a:spcAft>
                <a:spcPct val="35000"/>
              </a:spcAft>
              <a:buNone/>
            </a:pPr>
            <a:r>
              <a:rPr lang="en-GB" sz="2300" kern="1200" dirty="0"/>
              <a:t>Listen like a Trampoline </a:t>
            </a:r>
          </a:p>
        </p:txBody>
      </p:sp>
      <p:sp>
        <p:nvSpPr>
          <p:cNvPr id="4" name="Title 3">
            <a:extLst>
              <a:ext uri="{FF2B5EF4-FFF2-40B4-BE49-F238E27FC236}">
                <a16:creationId xmlns:a16="http://schemas.microsoft.com/office/drawing/2014/main" id="{09D76596-89FD-44C0-BE17-51AF2E772236}"/>
              </a:ext>
            </a:extLst>
          </p:cNvPr>
          <p:cNvSpPr>
            <a:spLocks noGrp="1"/>
          </p:cNvSpPr>
          <p:nvPr>
            <p:ph type="title"/>
          </p:nvPr>
        </p:nvSpPr>
        <p:spPr>
          <a:xfrm>
            <a:off x="457200" y="274638"/>
            <a:ext cx="8229600" cy="1143000"/>
          </a:xfrm>
          <a:custGeom>
            <a:avLst/>
            <a:gdLst>
              <a:gd name="connsiteX0" fmla="*/ 0 w 7020583"/>
              <a:gd name="connsiteY0" fmla="*/ 0 h 607432"/>
              <a:gd name="connsiteX1" fmla="*/ 7020583 w 7020583"/>
              <a:gd name="connsiteY1" fmla="*/ 0 h 607432"/>
              <a:gd name="connsiteX2" fmla="*/ 7020583 w 7020583"/>
              <a:gd name="connsiteY2" fmla="*/ 607432 h 607432"/>
              <a:gd name="connsiteX3" fmla="*/ 0 w 7020583"/>
              <a:gd name="connsiteY3" fmla="*/ 607432 h 607432"/>
              <a:gd name="connsiteX4" fmla="*/ 0 w 7020583"/>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0583" h="607432">
                <a:moveTo>
                  <a:pt x="0" y="0"/>
                </a:moveTo>
                <a:lnTo>
                  <a:pt x="7020583" y="0"/>
                </a:lnTo>
                <a:lnTo>
                  <a:pt x="7020583" y="607432"/>
                </a:lnTo>
                <a:lnTo>
                  <a:pt x="0" y="607432"/>
                </a:lnTo>
                <a:lnTo>
                  <a:pt x="0" y="0"/>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50000"/>
                  </a:schemeClr>
                </a:solidFill>
              </a:rPr>
              <a:t>Skill 2 – Share Vulnerability</a:t>
            </a:r>
          </a:p>
        </p:txBody>
      </p:sp>
      <p:sp>
        <p:nvSpPr>
          <p:cNvPr id="7" name="TextBox 6">
            <a:extLst>
              <a:ext uri="{FF2B5EF4-FFF2-40B4-BE49-F238E27FC236}">
                <a16:creationId xmlns:a16="http://schemas.microsoft.com/office/drawing/2014/main" id="{499571D6-FBF9-4C38-8CA3-2DEFE0F1BB3A}"/>
              </a:ext>
            </a:extLst>
          </p:cNvPr>
          <p:cNvSpPr txBox="1"/>
          <p:nvPr/>
        </p:nvSpPr>
        <p:spPr>
          <a:xfrm>
            <a:off x="7092280" y="993384"/>
            <a:ext cx="457200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Coyle (2018) </a:t>
            </a:r>
            <a:endParaRPr lang="en-GB" dirty="0"/>
          </a:p>
        </p:txBody>
      </p:sp>
    </p:spTree>
    <p:extLst>
      <p:ext uri="{BB962C8B-B14F-4D97-AF65-F5344CB8AC3E}">
        <p14:creationId xmlns:p14="http://schemas.microsoft.com/office/powerpoint/2010/main" val="165892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D964160-F42B-4BEA-A68F-A4F74F399EE4}"/>
              </a:ext>
            </a:extLst>
          </p:cNvPr>
          <p:cNvSpPr/>
          <p:nvPr/>
        </p:nvSpPr>
        <p:spPr>
          <a:xfrm>
            <a:off x="3749039" y="1600678"/>
            <a:ext cx="4937760" cy="1864479"/>
          </a:xfrm>
          <a:custGeom>
            <a:avLst/>
            <a:gdLst>
              <a:gd name="connsiteX0" fmla="*/ 0 w 4937760"/>
              <a:gd name="connsiteY0" fmla="*/ 233060 h 1864479"/>
              <a:gd name="connsiteX1" fmla="*/ 4005521 w 4937760"/>
              <a:gd name="connsiteY1" fmla="*/ 233060 h 1864479"/>
              <a:gd name="connsiteX2" fmla="*/ 4005521 w 4937760"/>
              <a:gd name="connsiteY2" fmla="*/ 0 h 1864479"/>
              <a:gd name="connsiteX3" fmla="*/ 4937760 w 4937760"/>
              <a:gd name="connsiteY3" fmla="*/ 932240 h 1864479"/>
              <a:gd name="connsiteX4" fmla="*/ 4005521 w 4937760"/>
              <a:gd name="connsiteY4" fmla="*/ 1864479 h 1864479"/>
              <a:gd name="connsiteX5" fmla="*/ 4005521 w 4937760"/>
              <a:gd name="connsiteY5" fmla="*/ 1631419 h 1864479"/>
              <a:gd name="connsiteX6" fmla="*/ 0 w 4937760"/>
              <a:gd name="connsiteY6" fmla="*/ 1631419 h 1864479"/>
              <a:gd name="connsiteX7" fmla="*/ 0 w 4937760"/>
              <a:gd name="connsiteY7" fmla="*/ 233060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864479">
                <a:moveTo>
                  <a:pt x="0" y="233060"/>
                </a:moveTo>
                <a:lnTo>
                  <a:pt x="4005521" y="233060"/>
                </a:lnTo>
                <a:lnTo>
                  <a:pt x="4005521" y="0"/>
                </a:lnTo>
                <a:lnTo>
                  <a:pt x="4937760" y="932240"/>
                </a:lnTo>
                <a:lnTo>
                  <a:pt x="4005521" y="1864479"/>
                </a:lnTo>
                <a:lnTo>
                  <a:pt x="4005521" y="1631419"/>
                </a:lnTo>
                <a:lnTo>
                  <a:pt x="0" y="1631419"/>
                </a:lnTo>
                <a:lnTo>
                  <a:pt x="0" y="23306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43220" rIns="709340" bIns="24322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In order to move toward a target – you must first have a target.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Most successful groups have five or less.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How members treat each other is top of the list in successful teams.</a:t>
            </a:r>
          </a:p>
        </p:txBody>
      </p:sp>
      <p:sp>
        <p:nvSpPr>
          <p:cNvPr id="8" name="Freeform: Shape 7">
            <a:extLst>
              <a:ext uri="{FF2B5EF4-FFF2-40B4-BE49-F238E27FC236}">
                <a16:creationId xmlns:a16="http://schemas.microsoft.com/office/drawing/2014/main" id="{CAD684A1-E84D-4344-A295-9CFA2D84E7AE}"/>
              </a:ext>
            </a:extLst>
          </p:cNvPr>
          <p:cNvSpPr/>
          <p:nvPr/>
        </p:nvSpPr>
        <p:spPr>
          <a:xfrm>
            <a:off x="457200" y="1600678"/>
            <a:ext cx="3291840" cy="1864479"/>
          </a:xfrm>
          <a:custGeom>
            <a:avLst/>
            <a:gdLst>
              <a:gd name="connsiteX0" fmla="*/ 0 w 3291840"/>
              <a:gd name="connsiteY0" fmla="*/ 310753 h 1864479"/>
              <a:gd name="connsiteX1" fmla="*/ 310753 w 3291840"/>
              <a:gd name="connsiteY1" fmla="*/ 0 h 1864479"/>
              <a:gd name="connsiteX2" fmla="*/ 2981087 w 3291840"/>
              <a:gd name="connsiteY2" fmla="*/ 0 h 1864479"/>
              <a:gd name="connsiteX3" fmla="*/ 3291840 w 3291840"/>
              <a:gd name="connsiteY3" fmla="*/ 310753 h 1864479"/>
              <a:gd name="connsiteX4" fmla="*/ 3291840 w 3291840"/>
              <a:gd name="connsiteY4" fmla="*/ 1553726 h 1864479"/>
              <a:gd name="connsiteX5" fmla="*/ 2981087 w 3291840"/>
              <a:gd name="connsiteY5" fmla="*/ 1864479 h 1864479"/>
              <a:gd name="connsiteX6" fmla="*/ 310753 w 3291840"/>
              <a:gd name="connsiteY6" fmla="*/ 1864479 h 1864479"/>
              <a:gd name="connsiteX7" fmla="*/ 0 w 3291840"/>
              <a:gd name="connsiteY7" fmla="*/ 1553726 h 1864479"/>
              <a:gd name="connsiteX8" fmla="*/ 0 w 3291840"/>
              <a:gd name="connsiteY8" fmla="*/ 310753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864479">
                <a:moveTo>
                  <a:pt x="0" y="310753"/>
                </a:moveTo>
                <a:cubicBezTo>
                  <a:pt x="0" y="139129"/>
                  <a:pt x="139129" y="0"/>
                  <a:pt x="310753" y="0"/>
                </a:cubicBezTo>
                <a:lnTo>
                  <a:pt x="2981087" y="0"/>
                </a:lnTo>
                <a:cubicBezTo>
                  <a:pt x="3152711" y="0"/>
                  <a:pt x="3291840" y="139129"/>
                  <a:pt x="3291840" y="310753"/>
                </a:cubicBezTo>
                <a:lnTo>
                  <a:pt x="3291840" y="1553726"/>
                </a:lnTo>
                <a:cubicBezTo>
                  <a:pt x="3291840" y="1725350"/>
                  <a:pt x="3152711" y="1864479"/>
                  <a:pt x="2981087" y="1864479"/>
                </a:cubicBezTo>
                <a:lnTo>
                  <a:pt x="310753" y="1864479"/>
                </a:lnTo>
                <a:cubicBezTo>
                  <a:pt x="139129" y="1864479"/>
                  <a:pt x="0" y="1725350"/>
                  <a:pt x="0" y="1553726"/>
                </a:cubicBezTo>
                <a:lnTo>
                  <a:pt x="0" y="31075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266" tIns="138641" rIns="186266" bIns="138641"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Name and rank your priorities</a:t>
            </a:r>
          </a:p>
        </p:txBody>
      </p:sp>
      <p:sp>
        <p:nvSpPr>
          <p:cNvPr id="9" name="Freeform: Shape 8">
            <a:extLst>
              <a:ext uri="{FF2B5EF4-FFF2-40B4-BE49-F238E27FC236}">
                <a16:creationId xmlns:a16="http://schemas.microsoft.com/office/drawing/2014/main" id="{88082E9B-11AB-4893-B70D-FC4C72ECB644}"/>
              </a:ext>
            </a:extLst>
          </p:cNvPr>
          <p:cNvSpPr/>
          <p:nvPr/>
        </p:nvSpPr>
        <p:spPr>
          <a:xfrm>
            <a:off x="3749039" y="3651605"/>
            <a:ext cx="4937760" cy="1864479"/>
          </a:xfrm>
          <a:custGeom>
            <a:avLst/>
            <a:gdLst>
              <a:gd name="connsiteX0" fmla="*/ 0 w 4937760"/>
              <a:gd name="connsiteY0" fmla="*/ 233060 h 1864479"/>
              <a:gd name="connsiteX1" fmla="*/ 4005521 w 4937760"/>
              <a:gd name="connsiteY1" fmla="*/ 233060 h 1864479"/>
              <a:gd name="connsiteX2" fmla="*/ 4005521 w 4937760"/>
              <a:gd name="connsiteY2" fmla="*/ 0 h 1864479"/>
              <a:gd name="connsiteX3" fmla="*/ 4937760 w 4937760"/>
              <a:gd name="connsiteY3" fmla="*/ 932240 h 1864479"/>
              <a:gd name="connsiteX4" fmla="*/ 4005521 w 4937760"/>
              <a:gd name="connsiteY4" fmla="*/ 1864479 h 1864479"/>
              <a:gd name="connsiteX5" fmla="*/ 4005521 w 4937760"/>
              <a:gd name="connsiteY5" fmla="*/ 1631419 h 1864479"/>
              <a:gd name="connsiteX6" fmla="*/ 0 w 4937760"/>
              <a:gd name="connsiteY6" fmla="*/ 1631419 h 1864479"/>
              <a:gd name="connsiteX7" fmla="*/ 0 w 4937760"/>
              <a:gd name="connsiteY7" fmla="*/ 233060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864479">
                <a:moveTo>
                  <a:pt x="0" y="233060"/>
                </a:moveTo>
                <a:lnTo>
                  <a:pt x="4005521" y="233060"/>
                </a:lnTo>
                <a:lnTo>
                  <a:pt x="4005521" y="0"/>
                </a:lnTo>
                <a:lnTo>
                  <a:pt x="4937760" y="932240"/>
                </a:lnTo>
                <a:lnTo>
                  <a:pt x="4005521" y="1864479"/>
                </a:lnTo>
                <a:lnTo>
                  <a:pt x="4005521" y="1631419"/>
                </a:lnTo>
                <a:lnTo>
                  <a:pt x="0" y="1631419"/>
                </a:lnTo>
                <a:lnTo>
                  <a:pt x="0" y="23306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43220" rIns="709340" bIns="24322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Leaders should not assume team members know or remember them.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Paint priorities on the wall, stamp it on emails.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Test awareness – “</a:t>
            </a:r>
            <a:r>
              <a:rPr lang="en-GB" sz="1600" i="1" kern="1200" dirty="0">
                <a:latin typeface="Arial" panose="020B0604020202020204" pitchFamily="34" charset="0"/>
                <a:cs typeface="Arial" panose="020B0604020202020204" pitchFamily="34" charset="0"/>
              </a:rPr>
              <a:t>What are we about? Where are we headed?” </a:t>
            </a:r>
          </a:p>
        </p:txBody>
      </p:sp>
      <p:sp>
        <p:nvSpPr>
          <p:cNvPr id="10" name="Freeform: Shape 9">
            <a:extLst>
              <a:ext uri="{FF2B5EF4-FFF2-40B4-BE49-F238E27FC236}">
                <a16:creationId xmlns:a16="http://schemas.microsoft.com/office/drawing/2014/main" id="{0EAC5407-B4C9-40B7-A3B2-A3B3F454AA31}"/>
              </a:ext>
            </a:extLst>
          </p:cNvPr>
          <p:cNvSpPr/>
          <p:nvPr/>
        </p:nvSpPr>
        <p:spPr>
          <a:xfrm>
            <a:off x="457200" y="3651605"/>
            <a:ext cx="3291840" cy="1864479"/>
          </a:xfrm>
          <a:custGeom>
            <a:avLst/>
            <a:gdLst>
              <a:gd name="connsiteX0" fmla="*/ 0 w 3291840"/>
              <a:gd name="connsiteY0" fmla="*/ 310753 h 1864479"/>
              <a:gd name="connsiteX1" fmla="*/ 310753 w 3291840"/>
              <a:gd name="connsiteY1" fmla="*/ 0 h 1864479"/>
              <a:gd name="connsiteX2" fmla="*/ 2981087 w 3291840"/>
              <a:gd name="connsiteY2" fmla="*/ 0 h 1864479"/>
              <a:gd name="connsiteX3" fmla="*/ 3291840 w 3291840"/>
              <a:gd name="connsiteY3" fmla="*/ 310753 h 1864479"/>
              <a:gd name="connsiteX4" fmla="*/ 3291840 w 3291840"/>
              <a:gd name="connsiteY4" fmla="*/ 1553726 h 1864479"/>
              <a:gd name="connsiteX5" fmla="*/ 2981087 w 3291840"/>
              <a:gd name="connsiteY5" fmla="*/ 1864479 h 1864479"/>
              <a:gd name="connsiteX6" fmla="*/ 310753 w 3291840"/>
              <a:gd name="connsiteY6" fmla="*/ 1864479 h 1864479"/>
              <a:gd name="connsiteX7" fmla="*/ 0 w 3291840"/>
              <a:gd name="connsiteY7" fmla="*/ 1553726 h 1864479"/>
              <a:gd name="connsiteX8" fmla="*/ 0 w 3291840"/>
              <a:gd name="connsiteY8" fmla="*/ 310753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864479">
                <a:moveTo>
                  <a:pt x="0" y="310753"/>
                </a:moveTo>
                <a:cubicBezTo>
                  <a:pt x="0" y="139129"/>
                  <a:pt x="139129" y="0"/>
                  <a:pt x="310753" y="0"/>
                </a:cubicBezTo>
                <a:lnTo>
                  <a:pt x="2981087" y="0"/>
                </a:lnTo>
                <a:cubicBezTo>
                  <a:pt x="3152711" y="0"/>
                  <a:pt x="3291840" y="139129"/>
                  <a:pt x="3291840" y="310753"/>
                </a:cubicBezTo>
                <a:lnTo>
                  <a:pt x="3291840" y="1553726"/>
                </a:lnTo>
                <a:cubicBezTo>
                  <a:pt x="3291840" y="1725350"/>
                  <a:pt x="3152711" y="1864479"/>
                  <a:pt x="2981087" y="1864479"/>
                </a:cubicBezTo>
                <a:lnTo>
                  <a:pt x="310753" y="1864479"/>
                </a:lnTo>
                <a:cubicBezTo>
                  <a:pt x="139129" y="1864479"/>
                  <a:pt x="0" y="1725350"/>
                  <a:pt x="0" y="1553726"/>
                </a:cubicBezTo>
                <a:lnTo>
                  <a:pt x="0" y="31075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266" tIns="138641" rIns="186266" bIns="138641"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Be ten times as clearer about priorities than you think you should be. </a:t>
            </a:r>
          </a:p>
        </p:txBody>
      </p:sp>
      <p:sp>
        <p:nvSpPr>
          <p:cNvPr id="4" name="Title 3">
            <a:extLst>
              <a:ext uri="{FF2B5EF4-FFF2-40B4-BE49-F238E27FC236}">
                <a16:creationId xmlns:a16="http://schemas.microsoft.com/office/drawing/2014/main" id="{63B63D74-AF11-4B21-B341-3FBA37C71CC8}"/>
              </a:ext>
            </a:extLst>
          </p:cNvPr>
          <p:cNvSpPr>
            <a:spLocks noGrp="1"/>
          </p:cNvSpPr>
          <p:nvPr>
            <p:ph type="title"/>
          </p:nvPr>
        </p:nvSpPr>
        <p:spPr>
          <a:xfrm>
            <a:off x="457200" y="274638"/>
            <a:ext cx="8229600" cy="1143000"/>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20000"/>
                    <a:lumOff val="80000"/>
                  </a:schemeClr>
                </a:solidFill>
              </a:rPr>
              <a:t>Skill 3 – Establish Purpose</a:t>
            </a:r>
          </a:p>
        </p:txBody>
      </p:sp>
    </p:spTree>
    <p:extLst>
      <p:ext uri="{BB962C8B-B14F-4D97-AF65-F5344CB8AC3E}">
        <p14:creationId xmlns:p14="http://schemas.microsoft.com/office/powerpoint/2010/main" val="4111511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A6A3671-A637-4F1C-895C-D2DFD76C05E8}"/>
              </a:ext>
            </a:extLst>
          </p:cNvPr>
          <p:cNvSpPr/>
          <p:nvPr/>
        </p:nvSpPr>
        <p:spPr>
          <a:xfrm>
            <a:off x="755576" y="1417638"/>
            <a:ext cx="7474024" cy="2947466"/>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7777078-1AD1-4B77-9DBB-7D0E304A65F6}"/>
              </a:ext>
            </a:extLst>
          </p:cNvPr>
          <p:cNvSpPr>
            <a:spLocks noGrp="1"/>
          </p:cNvSpPr>
          <p:nvPr>
            <p:ph type="title"/>
          </p:nvPr>
        </p:nvSpPr>
        <p:spPr>
          <a:xfrm>
            <a:off x="457200" y="116632"/>
            <a:ext cx="8229600" cy="477171"/>
          </a:xfrm>
        </p:spPr>
        <p:txBody>
          <a:bodyPr>
            <a:normAutofit fontScale="90000"/>
          </a:bodyPr>
          <a:lstStyle/>
          <a:p>
            <a:r>
              <a:rPr lang="en-GB" sz="3600" dirty="0"/>
              <a:t>Activity 2 – 20 minutes</a:t>
            </a:r>
          </a:p>
        </p:txBody>
      </p:sp>
      <p:sp>
        <p:nvSpPr>
          <p:cNvPr id="3" name="Content Placeholder 2">
            <a:extLst>
              <a:ext uri="{FF2B5EF4-FFF2-40B4-BE49-F238E27FC236}">
                <a16:creationId xmlns:a16="http://schemas.microsoft.com/office/drawing/2014/main" id="{D72D013D-6F56-40E9-A607-A312947885DD}"/>
              </a:ext>
            </a:extLst>
          </p:cNvPr>
          <p:cNvSpPr>
            <a:spLocks noGrp="1"/>
          </p:cNvSpPr>
          <p:nvPr>
            <p:ph idx="1"/>
          </p:nvPr>
        </p:nvSpPr>
        <p:spPr>
          <a:xfrm>
            <a:off x="179512" y="1124745"/>
            <a:ext cx="3477282" cy="4315618"/>
          </a:xfrm>
        </p:spPr>
        <p:txBody>
          <a:bodyPr>
            <a:normAutofit/>
          </a:bodyPr>
          <a:lstStyle/>
          <a:p>
            <a:pPr marL="0" indent="0">
              <a:buNone/>
            </a:pPr>
            <a:r>
              <a:rPr lang="en-GB" sz="2000" dirty="0"/>
              <a:t>Reflecting on your experience and using Skill 3, as outlined by </a:t>
            </a:r>
            <a:r>
              <a:rPr lang="en-GB" sz="2000" dirty="0">
                <a:latin typeface="Arial" panose="020B0604020202020204" pitchFamily="34" charset="0"/>
                <a:cs typeface="Arial" panose="020B0604020202020204" pitchFamily="34" charset="0"/>
              </a:rPr>
              <a:t>Coyle (2018), provide</a:t>
            </a:r>
            <a:r>
              <a:rPr lang="en-GB" sz="2000" b="1" dirty="0">
                <a:solidFill>
                  <a:srgbClr val="FF0000"/>
                </a:solidFill>
                <a:latin typeface="Arial" panose="020B0604020202020204" pitchFamily="34" charset="0"/>
                <a:cs typeface="Arial" panose="020B0604020202020204" pitchFamily="34" charset="0"/>
              </a:rPr>
              <a:t> PRACTICAL EXAMPLES</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of how a team leader or you might </a:t>
            </a:r>
            <a:r>
              <a:rPr lang="en-GB" sz="2000" b="1" dirty="0">
                <a:solidFill>
                  <a:srgbClr val="FF0000"/>
                </a:solidFill>
                <a:latin typeface="Arial" panose="020B0604020202020204" pitchFamily="34" charset="0"/>
                <a:cs typeface="Arial" panose="020B0604020202020204" pitchFamily="34" charset="0"/>
              </a:rPr>
              <a:t>ESTABLISH PURPOSE</a:t>
            </a:r>
            <a:r>
              <a:rPr lang="en-GB" sz="2000" dirty="0">
                <a:latin typeface="Arial" panose="020B0604020202020204" pitchFamily="34" charset="0"/>
                <a:cs typeface="Arial" panose="020B0604020202020204" pitchFamily="34" charset="0"/>
              </a:rPr>
              <a:t> within a new team.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Reflect on your work experience or when you have worked in teams. </a:t>
            </a: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1641C761-3AB7-B245-967C-497E77B83211}"/>
              </a:ext>
            </a:extLst>
          </p:cNvPr>
          <p:cNvPicPr>
            <a:picLocks noChangeAspect="1"/>
          </p:cNvPicPr>
          <p:nvPr/>
        </p:nvPicPr>
        <p:blipFill rotWithShape="1">
          <a:blip r:embed="rId2">
            <a:extLst>
              <a:ext uri="{28A0092B-C50C-407E-A947-70E740481C1C}">
                <a14:useLocalDpi xmlns:a14="http://schemas.microsoft.com/office/drawing/2010/main" val="0"/>
              </a:ext>
            </a:extLst>
          </a:blip>
          <a:srcRect t="6856" r="3144"/>
          <a:stretch/>
        </p:blipFill>
        <p:spPr>
          <a:xfrm>
            <a:off x="3995936" y="1268760"/>
            <a:ext cx="5040560" cy="3744416"/>
          </a:xfrm>
          <a:prstGeom prst="rect">
            <a:avLst/>
          </a:prstGeom>
        </p:spPr>
      </p:pic>
    </p:spTree>
    <p:extLst>
      <p:ext uri="{BB962C8B-B14F-4D97-AF65-F5344CB8AC3E}">
        <p14:creationId xmlns:p14="http://schemas.microsoft.com/office/powerpoint/2010/main" val="3192801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61C55-489C-45DB-9AD8-21B47DF164DC}"/>
              </a:ext>
            </a:extLst>
          </p:cNvPr>
          <p:cNvSpPr>
            <a:spLocks noGrp="1"/>
          </p:cNvSpPr>
          <p:nvPr>
            <p:ph type="title"/>
          </p:nvPr>
        </p:nvSpPr>
        <p:spPr>
          <a:xfrm>
            <a:off x="457200" y="274638"/>
            <a:ext cx="8229600" cy="745043"/>
          </a:xfrm>
        </p:spPr>
        <p:txBody>
          <a:bodyPr>
            <a:normAutofit fontScale="90000"/>
          </a:bodyPr>
          <a:lstStyle/>
          <a:p>
            <a:r>
              <a:rPr lang="en-GB" dirty="0"/>
              <a:t>Are you a performing team?</a:t>
            </a:r>
          </a:p>
        </p:txBody>
      </p:sp>
      <p:sp>
        <p:nvSpPr>
          <p:cNvPr id="3" name="Content Placeholder 2">
            <a:extLst>
              <a:ext uri="{FF2B5EF4-FFF2-40B4-BE49-F238E27FC236}">
                <a16:creationId xmlns:a16="http://schemas.microsoft.com/office/drawing/2014/main" id="{66817900-F467-41CF-905B-13FC5B4DD7A5}"/>
              </a:ext>
            </a:extLst>
          </p:cNvPr>
          <p:cNvSpPr>
            <a:spLocks noGrp="1"/>
          </p:cNvSpPr>
          <p:nvPr>
            <p:ph idx="1"/>
          </p:nvPr>
        </p:nvSpPr>
        <p:spPr>
          <a:xfrm>
            <a:off x="283920" y="1312216"/>
            <a:ext cx="8229600" cy="2790791"/>
          </a:xfrm>
        </p:spPr>
        <p:txBody>
          <a:bodyPr/>
          <a:lstStyle/>
          <a:p>
            <a:pPr marL="0" indent="0">
              <a:buNone/>
            </a:pPr>
            <a:r>
              <a:rPr lang="en-GB" sz="2000" dirty="0">
                <a:latin typeface="Arial" panose="020B0604020202020204" pitchFamily="34" charset="0"/>
                <a:cs typeface="Arial" panose="020B0604020202020204" pitchFamily="34" charset="0"/>
              </a:rPr>
              <a:t>Pentland (2008) identified five key factors which drive performance within team. </a:t>
            </a:r>
          </a:p>
          <a:p>
            <a:pPr marL="0" indent="0">
              <a:buNone/>
            </a:pPr>
            <a:r>
              <a:rPr lang="en-GB" dirty="0"/>
              <a:t> </a:t>
            </a:r>
          </a:p>
        </p:txBody>
      </p:sp>
      <p:sp>
        <p:nvSpPr>
          <p:cNvPr id="8" name="Freeform: Shape 7">
            <a:extLst>
              <a:ext uri="{FF2B5EF4-FFF2-40B4-BE49-F238E27FC236}">
                <a16:creationId xmlns:a16="http://schemas.microsoft.com/office/drawing/2014/main" id="{86FF8136-9F75-4AE9-A3BB-FBDEC35D56F8}"/>
              </a:ext>
            </a:extLst>
          </p:cNvPr>
          <p:cNvSpPr/>
          <p:nvPr/>
        </p:nvSpPr>
        <p:spPr>
          <a:xfrm>
            <a:off x="4944092" y="1628751"/>
            <a:ext cx="1687688" cy="686593"/>
          </a:xfrm>
          <a:custGeom>
            <a:avLst/>
            <a:gdLst>
              <a:gd name="connsiteX0" fmla="*/ 0 w 1277064"/>
              <a:gd name="connsiteY0" fmla="*/ 0 h 686593"/>
              <a:gd name="connsiteX1" fmla="*/ 1277064 w 1277064"/>
              <a:gd name="connsiteY1" fmla="*/ 0 h 686593"/>
              <a:gd name="connsiteX2" fmla="*/ 1277064 w 1277064"/>
              <a:gd name="connsiteY2" fmla="*/ 686593 h 686593"/>
              <a:gd name="connsiteX3" fmla="*/ 0 w 1277064"/>
              <a:gd name="connsiteY3" fmla="*/ 686593 h 686593"/>
              <a:gd name="connsiteX4" fmla="*/ 0 w 1277064"/>
              <a:gd name="connsiteY4" fmla="*/ 0 h 686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7064" h="686593">
                <a:moveTo>
                  <a:pt x="0" y="0"/>
                </a:moveTo>
                <a:lnTo>
                  <a:pt x="1277064" y="0"/>
                </a:lnTo>
                <a:lnTo>
                  <a:pt x="1277064" y="686593"/>
                </a:lnTo>
                <a:lnTo>
                  <a:pt x="0" y="686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endParaRPr lang="en-GB" sz="3200" kern="1200"/>
          </a:p>
        </p:txBody>
      </p:sp>
      <p:sp>
        <p:nvSpPr>
          <p:cNvPr id="9" name="Freeform: Shape 8">
            <a:extLst>
              <a:ext uri="{FF2B5EF4-FFF2-40B4-BE49-F238E27FC236}">
                <a16:creationId xmlns:a16="http://schemas.microsoft.com/office/drawing/2014/main" id="{434F9FB3-544F-4112-AE9C-A54CC5CE5225}"/>
              </a:ext>
            </a:extLst>
          </p:cNvPr>
          <p:cNvSpPr/>
          <p:nvPr/>
        </p:nvSpPr>
        <p:spPr>
          <a:xfrm>
            <a:off x="322873" y="2013291"/>
            <a:ext cx="1954560"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lvl="0" indent="0" algn="ctr" defTabSz="1600200">
              <a:lnSpc>
                <a:spcPct val="90000"/>
              </a:lnSpc>
              <a:spcBef>
                <a:spcPct val="0"/>
              </a:spcBef>
              <a:spcAft>
                <a:spcPct val="35000"/>
              </a:spcAft>
              <a:buNone/>
            </a:pPr>
            <a:r>
              <a:rPr lang="en-GB" sz="1400" kern="1200" dirty="0">
                <a:solidFill>
                  <a:schemeClr val="tx1">
                    <a:lumMod val="75000"/>
                    <a:lumOff val="25000"/>
                  </a:schemeClr>
                </a:solidFill>
              </a:rPr>
              <a:t>Everyone in the team talks and listens in roughly equal measure, keeping contributions short</a:t>
            </a:r>
            <a:r>
              <a:rPr lang="en-GB" sz="1400" kern="1200" dirty="0"/>
              <a:t>. </a:t>
            </a:r>
          </a:p>
        </p:txBody>
      </p:sp>
      <p:sp>
        <p:nvSpPr>
          <p:cNvPr id="11" name="Rectangle 10">
            <a:extLst>
              <a:ext uri="{FF2B5EF4-FFF2-40B4-BE49-F238E27FC236}">
                <a16:creationId xmlns:a16="http://schemas.microsoft.com/office/drawing/2014/main" id="{DC9AC164-BD39-4F87-AA68-500E4B2EAC78}"/>
              </a:ext>
            </a:extLst>
          </p:cNvPr>
          <p:cNvSpPr/>
          <p:nvPr/>
        </p:nvSpPr>
        <p:spPr>
          <a:xfrm>
            <a:off x="1187624" y="2600052"/>
            <a:ext cx="1633246" cy="686593"/>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800FE981-8FB7-49D3-9480-E6EB213F077D}"/>
              </a:ext>
            </a:extLst>
          </p:cNvPr>
          <p:cNvSpPr/>
          <p:nvPr/>
        </p:nvSpPr>
        <p:spPr>
          <a:xfrm>
            <a:off x="3142184" y="1972047"/>
            <a:ext cx="1915614"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721" tIns="246905" rIns="223721" bIns="246902" numCol="1" spcCol="1270" anchor="ctr" anchorCtr="0">
            <a:noAutofit/>
          </a:bodyPr>
          <a:lstStyle/>
          <a:p>
            <a:pPr marL="0" lvl="0" indent="0" algn="ctr" defTabSz="800100">
              <a:lnSpc>
                <a:spcPct val="90000"/>
              </a:lnSpc>
              <a:spcBef>
                <a:spcPct val="0"/>
              </a:spcBef>
              <a:spcAft>
                <a:spcPct val="35000"/>
              </a:spcAft>
              <a:buNone/>
            </a:pPr>
            <a:r>
              <a:rPr lang="en-GB" sz="1400" kern="1200" dirty="0">
                <a:solidFill>
                  <a:schemeClr val="tx1">
                    <a:lumMod val="75000"/>
                    <a:lumOff val="25000"/>
                  </a:schemeClr>
                </a:solidFill>
              </a:rPr>
              <a:t>Members communicate directly with one another, not just with the team leader. </a:t>
            </a:r>
          </a:p>
        </p:txBody>
      </p:sp>
      <p:sp>
        <p:nvSpPr>
          <p:cNvPr id="15" name="Freeform: Shape 14">
            <a:extLst>
              <a:ext uri="{FF2B5EF4-FFF2-40B4-BE49-F238E27FC236}">
                <a16:creationId xmlns:a16="http://schemas.microsoft.com/office/drawing/2014/main" id="{BB4B816E-50F2-45DA-BC01-14F1FC58F01F}"/>
              </a:ext>
            </a:extLst>
          </p:cNvPr>
          <p:cNvSpPr/>
          <p:nvPr/>
        </p:nvSpPr>
        <p:spPr>
          <a:xfrm>
            <a:off x="1786239" y="3441341"/>
            <a:ext cx="1915614"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lvl="0" indent="0" algn="ctr" defTabSz="1600200">
              <a:lnSpc>
                <a:spcPct val="90000"/>
              </a:lnSpc>
              <a:spcBef>
                <a:spcPct val="0"/>
              </a:spcBef>
              <a:spcAft>
                <a:spcPct val="35000"/>
              </a:spcAft>
              <a:buNone/>
            </a:pPr>
            <a:r>
              <a:rPr lang="en-GB" sz="1400" kern="1200" dirty="0">
                <a:solidFill>
                  <a:schemeClr val="tx1">
                    <a:lumMod val="75000"/>
                    <a:lumOff val="25000"/>
                  </a:schemeClr>
                </a:solidFill>
              </a:rPr>
              <a:t>Members maintain high levels of eye contact, and their conversation and gestures are energetic. </a:t>
            </a:r>
          </a:p>
        </p:txBody>
      </p:sp>
      <p:sp>
        <p:nvSpPr>
          <p:cNvPr id="17" name="Freeform: Shape 16">
            <a:extLst>
              <a:ext uri="{FF2B5EF4-FFF2-40B4-BE49-F238E27FC236}">
                <a16:creationId xmlns:a16="http://schemas.microsoft.com/office/drawing/2014/main" id="{2E022E6B-2FE3-4123-8D76-895A9D2361B1}"/>
              </a:ext>
            </a:extLst>
          </p:cNvPr>
          <p:cNvSpPr/>
          <p:nvPr/>
        </p:nvSpPr>
        <p:spPr>
          <a:xfrm>
            <a:off x="1187624" y="4542655"/>
            <a:ext cx="1633246" cy="686593"/>
          </a:xfrm>
          <a:custGeom>
            <a:avLst/>
            <a:gdLst>
              <a:gd name="connsiteX0" fmla="*/ 0 w 1235868"/>
              <a:gd name="connsiteY0" fmla="*/ 0 h 686593"/>
              <a:gd name="connsiteX1" fmla="*/ 1235868 w 1235868"/>
              <a:gd name="connsiteY1" fmla="*/ 0 h 686593"/>
              <a:gd name="connsiteX2" fmla="*/ 1235868 w 1235868"/>
              <a:gd name="connsiteY2" fmla="*/ 686593 h 686593"/>
              <a:gd name="connsiteX3" fmla="*/ 0 w 1235868"/>
              <a:gd name="connsiteY3" fmla="*/ 686593 h 686593"/>
              <a:gd name="connsiteX4" fmla="*/ 0 w 1235868"/>
              <a:gd name="connsiteY4" fmla="*/ 0 h 686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868" h="686593">
                <a:moveTo>
                  <a:pt x="0" y="0"/>
                </a:moveTo>
                <a:lnTo>
                  <a:pt x="1235868" y="0"/>
                </a:lnTo>
                <a:lnTo>
                  <a:pt x="1235868" y="686593"/>
                </a:lnTo>
                <a:lnTo>
                  <a:pt x="0" y="686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ctr" anchorCtr="0">
            <a:noAutofit/>
          </a:bodyPr>
          <a:lstStyle/>
          <a:p>
            <a:pPr marL="0" lvl="0" indent="0" algn="r" defTabSz="1422400">
              <a:lnSpc>
                <a:spcPct val="90000"/>
              </a:lnSpc>
              <a:spcBef>
                <a:spcPct val="0"/>
              </a:spcBef>
              <a:spcAft>
                <a:spcPct val="35000"/>
              </a:spcAft>
              <a:buNone/>
            </a:pPr>
            <a:endParaRPr lang="en-GB" sz="3200" kern="1200"/>
          </a:p>
        </p:txBody>
      </p:sp>
      <p:sp>
        <p:nvSpPr>
          <p:cNvPr id="18" name="Freeform: Shape 17">
            <a:extLst>
              <a:ext uri="{FF2B5EF4-FFF2-40B4-BE49-F238E27FC236}">
                <a16:creationId xmlns:a16="http://schemas.microsoft.com/office/drawing/2014/main" id="{65E509A9-D1E6-4BC4-8F32-0E0D2D463DFE}"/>
              </a:ext>
            </a:extLst>
          </p:cNvPr>
          <p:cNvSpPr/>
          <p:nvPr/>
        </p:nvSpPr>
        <p:spPr>
          <a:xfrm>
            <a:off x="5560724" y="1987357"/>
            <a:ext cx="2011926" cy="2089715"/>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lvl="0" indent="0" algn="ctr" defTabSz="1600200">
              <a:lnSpc>
                <a:spcPct val="90000"/>
              </a:lnSpc>
              <a:spcBef>
                <a:spcPct val="0"/>
              </a:spcBef>
              <a:spcAft>
                <a:spcPct val="35000"/>
              </a:spcAft>
              <a:buNone/>
            </a:pPr>
            <a:r>
              <a:rPr lang="en-GB" sz="1400" kern="1200" dirty="0">
                <a:solidFill>
                  <a:schemeClr val="tx1">
                    <a:lumMod val="75000"/>
                    <a:lumOff val="25000"/>
                  </a:schemeClr>
                </a:solidFill>
              </a:rPr>
              <a:t>Members carry on back-channel or side conversations within the team. </a:t>
            </a:r>
          </a:p>
        </p:txBody>
      </p:sp>
      <p:sp>
        <p:nvSpPr>
          <p:cNvPr id="10" name="Freeform: Shape 9">
            <a:extLst>
              <a:ext uri="{FF2B5EF4-FFF2-40B4-BE49-F238E27FC236}">
                <a16:creationId xmlns:a16="http://schemas.microsoft.com/office/drawing/2014/main" id="{394905A7-937D-4E22-B60E-3A4B617834E1}"/>
              </a:ext>
            </a:extLst>
          </p:cNvPr>
          <p:cNvSpPr/>
          <p:nvPr/>
        </p:nvSpPr>
        <p:spPr>
          <a:xfrm>
            <a:off x="4355976" y="3529448"/>
            <a:ext cx="1924078" cy="2059792"/>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721" tIns="246905" rIns="223721" bIns="246902" numCol="1" spcCol="1270" anchor="ctr" anchorCtr="0">
            <a:noAutofit/>
          </a:bodyPr>
          <a:lstStyle/>
          <a:p>
            <a:pPr marL="0" lvl="0" indent="0" algn="ctr" defTabSz="800100">
              <a:lnSpc>
                <a:spcPct val="90000"/>
              </a:lnSpc>
              <a:spcBef>
                <a:spcPct val="0"/>
              </a:spcBef>
              <a:spcAft>
                <a:spcPct val="35000"/>
              </a:spcAft>
              <a:buNone/>
            </a:pPr>
            <a:r>
              <a:rPr lang="en-GB" sz="1400" kern="1200" dirty="0">
                <a:solidFill>
                  <a:schemeClr val="tx1">
                    <a:lumMod val="75000"/>
                    <a:lumOff val="25000"/>
                  </a:schemeClr>
                </a:solidFill>
              </a:rPr>
              <a:t>Members periodically break, go exploring outside the team, and bring information back to share</a:t>
            </a:r>
            <a:r>
              <a:rPr lang="en-GB" sz="1400" dirty="0">
                <a:solidFill>
                  <a:schemeClr val="tx1">
                    <a:lumMod val="75000"/>
                    <a:lumOff val="25000"/>
                  </a:schemeClr>
                </a:solidFill>
              </a:rPr>
              <a:t> w</a:t>
            </a:r>
            <a:r>
              <a:rPr lang="en-GB" sz="1400" kern="1200" dirty="0">
                <a:solidFill>
                  <a:schemeClr val="tx1">
                    <a:lumMod val="75000"/>
                    <a:lumOff val="25000"/>
                  </a:schemeClr>
                </a:solidFill>
              </a:rPr>
              <a:t>ith the others. </a:t>
            </a:r>
          </a:p>
        </p:txBody>
      </p:sp>
      <p:sp>
        <p:nvSpPr>
          <p:cNvPr id="19" name="TextBox 18">
            <a:extLst>
              <a:ext uri="{FF2B5EF4-FFF2-40B4-BE49-F238E27FC236}">
                <a16:creationId xmlns:a16="http://schemas.microsoft.com/office/drawing/2014/main" id="{09E6FBDC-765C-484F-9FB9-66E320F2D5BC}"/>
              </a:ext>
            </a:extLst>
          </p:cNvPr>
          <p:cNvSpPr txBox="1"/>
          <p:nvPr/>
        </p:nvSpPr>
        <p:spPr>
          <a:xfrm>
            <a:off x="6876256" y="4103007"/>
            <a:ext cx="1983824" cy="1477328"/>
          </a:xfrm>
          <a:prstGeom prst="rect">
            <a:avLst/>
          </a:prstGeom>
          <a:noFill/>
          <a:ln w="57150">
            <a:solidFill>
              <a:schemeClr val="tx1"/>
            </a:solidFill>
          </a:ln>
        </p:spPr>
        <p:txBody>
          <a:bodyPr wrap="square" rtlCol="0">
            <a:spAutoFit/>
          </a:bodyPr>
          <a:lstStyle/>
          <a:p>
            <a:r>
              <a:rPr lang="en-GB" dirty="0">
                <a:latin typeface="Arial" panose="020B0604020202020204" pitchFamily="34" charset="0"/>
                <a:cs typeface="Arial" panose="020B0604020202020204" pitchFamily="34" charset="0"/>
              </a:rPr>
              <a:t>Do you think teams that you work in or have worked in are performing? </a:t>
            </a:r>
          </a:p>
        </p:txBody>
      </p:sp>
    </p:spTree>
    <p:extLst>
      <p:ext uri="{BB962C8B-B14F-4D97-AF65-F5344CB8AC3E}">
        <p14:creationId xmlns:p14="http://schemas.microsoft.com/office/powerpoint/2010/main" val="204799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13" grpId="0" animBg="1"/>
      <p:bldP spid="15" grpId="0" animBg="1"/>
      <p:bldP spid="18" grpId="0" animBg="1"/>
      <p:bldP spid="10" grpId="0" animBg="1"/>
      <p:bldP spid="1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0F308-6B86-7949-93C6-5445813015FE}"/>
              </a:ext>
            </a:extLst>
          </p:cNvPr>
          <p:cNvSpPr>
            <a:spLocks noGrp="1"/>
          </p:cNvSpPr>
          <p:nvPr>
            <p:ph type="title"/>
          </p:nvPr>
        </p:nvSpPr>
        <p:spPr>
          <a:xfrm>
            <a:off x="457200" y="260648"/>
            <a:ext cx="8229600" cy="807863"/>
          </a:xfrm>
        </p:spPr>
        <p:txBody>
          <a:bodyPr/>
          <a:lstStyle/>
          <a:p>
            <a:r>
              <a:rPr lang="en-GB" dirty="0"/>
              <a:t>Being a good team member</a:t>
            </a:r>
          </a:p>
        </p:txBody>
      </p:sp>
      <p:sp>
        <p:nvSpPr>
          <p:cNvPr id="3" name="Content Placeholder 2">
            <a:extLst>
              <a:ext uri="{FF2B5EF4-FFF2-40B4-BE49-F238E27FC236}">
                <a16:creationId xmlns:a16="http://schemas.microsoft.com/office/drawing/2014/main" id="{0D0C0AB4-8CA6-3F47-903E-C051D929923B}"/>
              </a:ext>
            </a:extLst>
          </p:cNvPr>
          <p:cNvSpPr>
            <a:spLocks noGrp="1"/>
          </p:cNvSpPr>
          <p:nvPr>
            <p:ph idx="1"/>
          </p:nvPr>
        </p:nvSpPr>
        <p:spPr>
          <a:xfrm>
            <a:off x="440287" y="1071179"/>
            <a:ext cx="8229600" cy="3917032"/>
          </a:xfrm>
        </p:spPr>
        <p:txBody>
          <a:bodyPr>
            <a:normAutofit/>
          </a:bodyPr>
          <a:lstStyle/>
          <a:p>
            <a:pPr marL="0" indent="0">
              <a:buNone/>
            </a:pPr>
            <a:r>
              <a:rPr lang="en-GB" sz="2000" dirty="0">
                <a:latin typeface="Arial" panose="020B0604020202020204" pitchFamily="34" charset="0"/>
                <a:cs typeface="Arial" panose="020B0604020202020204" pitchFamily="34" charset="0"/>
              </a:rPr>
              <a:t>Wheelan (2014) outlines key advice for members of groups. </a:t>
            </a:r>
          </a:p>
        </p:txBody>
      </p:sp>
      <p:sp>
        <p:nvSpPr>
          <p:cNvPr id="6" name="Rectangle 5">
            <a:extLst>
              <a:ext uri="{FF2B5EF4-FFF2-40B4-BE49-F238E27FC236}">
                <a16:creationId xmlns:a16="http://schemas.microsoft.com/office/drawing/2014/main" id="{2232504C-5331-46F2-9772-8334FDB8CEB6}"/>
              </a:ext>
            </a:extLst>
          </p:cNvPr>
          <p:cNvSpPr/>
          <p:nvPr/>
        </p:nvSpPr>
        <p:spPr>
          <a:xfrm>
            <a:off x="179512" y="3075159"/>
            <a:ext cx="8784976" cy="302400"/>
          </a:xfrm>
          <a:prstGeom prst="rect">
            <a:avLst/>
          </a:pr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38702715-4619-42D7-BF7D-EF3E230CB470}"/>
              </a:ext>
            </a:extLst>
          </p:cNvPr>
          <p:cNvSpPr/>
          <p:nvPr/>
        </p:nvSpPr>
        <p:spPr>
          <a:xfrm>
            <a:off x="352185" y="1628800"/>
            <a:ext cx="8364202" cy="1471291"/>
          </a:xfrm>
          <a:custGeom>
            <a:avLst/>
            <a:gdLst>
              <a:gd name="connsiteX0" fmla="*/ 0 w 8364202"/>
              <a:gd name="connsiteY0" fmla="*/ 233218 h 1399283"/>
              <a:gd name="connsiteX1" fmla="*/ 233218 w 8364202"/>
              <a:gd name="connsiteY1" fmla="*/ 0 h 1399283"/>
              <a:gd name="connsiteX2" fmla="*/ 8130984 w 8364202"/>
              <a:gd name="connsiteY2" fmla="*/ 0 h 1399283"/>
              <a:gd name="connsiteX3" fmla="*/ 8364202 w 8364202"/>
              <a:gd name="connsiteY3" fmla="*/ 233218 h 1399283"/>
              <a:gd name="connsiteX4" fmla="*/ 8364202 w 8364202"/>
              <a:gd name="connsiteY4" fmla="*/ 1166065 h 1399283"/>
              <a:gd name="connsiteX5" fmla="*/ 8130984 w 8364202"/>
              <a:gd name="connsiteY5" fmla="*/ 1399283 h 1399283"/>
              <a:gd name="connsiteX6" fmla="*/ 233218 w 8364202"/>
              <a:gd name="connsiteY6" fmla="*/ 1399283 h 1399283"/>
              <a:gd name="connsiteX7" fmla="*/ 0 w 8364202"/>
              <a:gd name="connsiteY7" fmla="*/ 1166065 h 1399283"/>
              <a:gd name="connsiteX8" fmla="*/ 0 w 8364202"/>
              <a:gd name="connsiteY8" fmla="*/ 233218 h 1399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202" h="1399283">
                <a:moveTo>
                  <a:pt x="0" y="233218"/>
                </a:moveTo>
                <a:cubicBezTo>
                  <a:pt x="0" y="104415"/>
                  <a:pt x="104415" y="0"/>
                  <a:pt x="233218" y="0"/>
                </a:cubicBezTo>
                <a:lnTo>
                  <a:pt x="8130984" y="0"/>
                </a:lnTo>
                <a:cubicBezTo>
                  <a:pt x="8259787" y="0"/>
                  <a:pt x="8364202" y="104415"/>
                  <a:pt x="8364202" y="233218"/>
                </a:cubicBezTo>
                <a:lnTo>
                  <a:pt x="8364202" y="1166065"/>
                </a:lnTo>
                <a:cubicBezTo>
                  <a:pt x="8364202" y="1294868"/>
                  <a:pt x="8259787" y="1399283"/>
                  <a:pt x="8130984" y="1399283"/>
                </a:cubicBezTo>
                <a:lnTo>
                  <a:pt x="233218" y="1399283"/>
                </a:lnTo>
                <a:cubicBezTo>
                  <a:pt x="104415" y="1399283"/>
                  <a:pt x="0" y="1294868"/>
                  <a:pt x="0" y="1166065"/>
                </a:cubicBezTo>
                <a:lnTo>
                  <a:pt x="0" y="233218"/>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300743" tIns="68307" rIns="300743" bIns="68307"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Don’t blame others for group problems. </a:t>
            </a:r>
          </a:p>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a:t>
            </a:r>
            <a:r>
              <a:rPr lang="en-GB" sz="1400" kern="1200" dirty="0">
                <a:latin typeface="Arial" panose="020B0604020202020204" pitchFamily="34" charset="0"/>
                <a:cs typeface="Arial" panose="020B0604020202020204" pitchFamily="34" charset="0"/>
              </a:rPr>
              <a:t>- </a:t>
            </a:r>
            <a:r>
              <a:rPr lang="en-GB" sz="1600" kern="1200" dirty="0">
                <a:solidFill>
                  <a:schemeClr val="tx1">
                    <a:lumMod val="75000"/>
                    <a:lumOff val="25000"/>
                  </a:schemeClr>
                </a:solidFill>
                <a:latin typeface="Arial" panose="020B0604020202020204" pitchFamily="34" charset="0"/>
                <a:cs typeface="Arial" panose="020B0604020202020204" pitchFamily="34" charset="0"/>
              </a:rPr>
              <a:t>Give everyone the benefit of the doubt for the sake of the group . </a:t>
            </a:r>
          </a:p>
          <a:p>
            <a:pPr marL="0" lvl="0" indent="0" algn="l" defTabSz="889000">
              <a:lnSpc>
                <a:spcPct val="90000"/>
              </a:lnSpc>
              <a:spcBef>
                <a:spcPct val="0"/>
              </a:spcBef>
              <a:spcAft>
                <a:spcPct val="35000"/>
              </a:spcAft>
              <a:buNone/>
            </a:pPr>
            <a:r>
              <a:rPr lang="en-GB" sz="1600" kern="1200" dirty="0">
                <a:solidFill>
                  <a:schemeClr val="tx1">
                    <a:lumMod val="75000"/>
                    <a:lumOff val="25000"/>
                  </a:schemeClr>
                </a:solidFill>
                <a:latin typeface="Arial" panose="020B0604020202020204" pitchFamily="34" charset="0"/>
                <a:cs typeface="Arial" panose="020B0604020202020204" pitchFamily="34" charset="0"/>
              </a:rPr>
              <a:t>	- Blame starts a cycle of revenge and retaliation. </a:t>
            </a:r>
          </a:p>
          <a:p>
            <a:pPr marL="0" lvl="0" indent="0" algn="l" defTabSz="889000">
              <a:lnSpc>
                <a:spcPct val="90000"/>
              </a:lnSpc>
              <a:spcBef>
                <a:spcPct val="0"/>
              </a:spcBef>
              <a:spcAft>
                <a:spcPct val="35000"/>
              </a:spcAft>
              <a:buNone/>
            </a:pPr>
            <a:r>
              <a:rPr lang="en-GB" sz="1600" kern="1200" dirty="0">
                <a:solidFill>
                  <a:schemeClr val="tx1">
                    <a:lumMod val="75000"/>
                    <a:lumOff val="25000"/>
                  </a:schemeClr>
                </a:solidFill>
                <a:latin typeface="Arial" panose="020B0604020202020204" pitchFamily="34" charset="0"/>
                <a:cs typeface="Arial" panose="020B0604020202020204" pitchFamily="34" charset="0"/>
              </a:rPr>
              <a:t>	- Instead, find other factors that night be blocking progress and fix them</a:t>
            </a:r>
            <a:r>
              <a:rPr lang="en-GB" sz="2400" kern="1200" dirty="0">
                <a:solidFill>
                  <a:schemeClr val="tx1">
                    <a:lumMod val="75000"/>
                    <a:lumOff val="25000"/>
                  </a:schemeClr>
                </a:solidFill>
                <a:latin typeface="Arial" panose="020B0604020202020204" pitchFamily="34" charset="0"/>
                <a:cs typeface="Arial" panose="020B0604020202020204" pitchFamily="34" charset="0"/>
              </a:rPr>
              <a:t>,</a:t>
            </a:r>
            <a:r>
              <a:rPr lang="en-GB" sz="2400" kern="1200" dirty="0">
                <a:latin typeface="Arial" panose="020B0604020202020204" pitchFamily="34" charset="0"/>
                <a:cs typeface="Arial" panose="020B0604020202020204" pitchFamily="34" charset="0"/>
              </a:rPr>
              <a:t>  </a:t>
            </a:r>
          </a:p>
        </p:txBody>
      </p:sp>
      <p:sp>
        <p:nvSpPr>
          <p:cNvPr id="8" name="Rectangle 7">
            <a:extLst>
              <a:ext uri="{FF2B5EF4-FFF2-40B4-BE49-F238E27FC236}">
                <a16:creationId xmlns:a16="http://schemas.microsoft.com/office/drawing/2014/main" id="{9D16AE22-011E-477F-8A49-01C83B9D8114}"/>
              </a:ext>
            </a:extLst>
          </p:cNvPr>
          <p:cNvSpPr/>
          <p:nvPr/>
        </p:nvSpPr>
        <p:spPr>
          <a:xfrm>
            <a:off x="179512" y="4277813"/>
            <a:ext cx="8784976" cy="302400"/>
          </a:xfrm>
          <a:prstGeom prst="rect">
            <a:avLst/>
          </a:prstGeom>
        </p:spPr>
        <p:style>
          <a:lnRef idx="2">
            <a:schemeClr val="accent5">
              <a:hueOff val="-3311292"/>
              <a:satOff val="13270"/>
              <a:lumOff val="287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FE47F603-1198-4F78-9724-48DE3BFA29CA}"/>
              </a:ext>
            </a:extLst>
          </p:cNvPr>
          <p:cNvSpPr/>
          <p:nvPr/>
        </p:nvSpPr>
        <p:spPr>
          <a:xfrm>
            <a:off x="431880" y="3373038"/>
            <a:ext cx="8364202" cy="1012573"/>
          </a:xfrm>
          <a:custGeom>
            <a:avLst/>
            <a:gdLst>
              <a:gd name="connsiteX0" fmla="*/ 0 w 8364202"/>
              <a:gd name="connsiteY0" fmla="*/ 168766 h 1012573"/>
              <a:gd name="connsiteX1" fmla="*/ 168766 w 8364202"/>
              <a:gd name="connsiteY1" fmla="*/ 0 h 1012573"/>
              <a:gd name="connsiteX2" fmla="*/ 8195436 w 8364202"/>
              <a:gd name="connsiteY2" fmla="*/ 0 h 1012573"/>
              <a:gd name="connsiteX3" fmla="*/ 8364202 w 8364202"/>
              <a:gd name="connsiteY3" fmla="*/ 168766 h 1012573"/>
              <a:gd name="connsiteX4" fmla="*/ 8364202 w 8364202"/>
              <a:gd name="connsiteY4" fmla="*/ 843807 h 1012573"/>
              <a:gd name="connsiteX5" fmla="*/ 8195436 w 8364202"/>
              <a:gd name="connsiteY5" fmla="*/ 1012573 h 1012573"/>
              <a:gd name="connsiteX6" fmla="*/ 168766 w 8364202"/>
              <a:gd name="connsiteY6" fmla="*/ 1012573 h 1012573"/>
              <a:gd name="connsiteX7" fmla="*/ 0 w 8364202"/>
              <a:gd name="connsiteY7" fmla="*/ 843807 h 1012573"/>
              <a:gd name="connsiteX8" fmla="*/ 0 w 8364202"/>
              <a:gd name="connsiteY8" fmla="*/ 168766 h 1012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202" h="1012573">
                <a:moveTo>
                  <a:pt x="0" y="168766"/>
                </a:moveTo>
                <a:cubicBezTo>
                  <a:pt x="0" y="75559"/>
                  <a:pt x="75559" y="0"/>
                  <a:pt x="168766" y="0"/>
                </a:cubicBezTo>
                <a:lnTo>
                  <a:pt x="8195436" y="0"/>
                </a:lnTo>
                <a:cubicBezTo>
                  <a:pt x="8288643" y="0"/>
                  <a:pt x="8364202" y="75559"/>
                  <a:pt x="8364202" y="168766"/>
                </a:cubicBezTo>
                <a:lnTo>
                  <a:pt x="8364202" y="843807"/>
                </a:lnTo>
                <a:cubicBezTo>
                  <a:pt x="8364202" y="937014"/>
                  <a:pt x="8288643" y="1012573"/>
                  <a:pt x="8195436" y="1012573"/>
                </a:cubicBezTo>
                <a:lnTo>
                  <a:pt x="168766" y="1012573"/>
                </a:lnTo>
                <a:cubicBezTo>
                  <a:pt x="75559" y="1012573"/>
                  <a:pt x="0" y="937014"/>
                  <a:pt x="0" y="843807"/>
                </a:cubicBezTo>
                <a:lnTo>
                  <a:pt x="0" y="168766"/>
                </a:lnTo>
                <a:close/>
              </a:path>
            </a:pathLst>
          </a:custGeom>
        </p:spPr>
        <p:style>
          <a:lnRef idx="2">
            <a:schemeClr val="lt1">
              <a:hueOff val="0"/>
              <a:satOff val="0"/>
              <a:lumOff val="0"/>
              <a:alphaOff val="0"/>
            </a:schemeClr>
          </a:lnRef>
          <a:fillRef idx="1">
            <a:schemeClr val="accent5">
              <a:hueOff val="-3311292"/>
              <a:satOff val="13270"/>
              <a:lumOff val="2876"/>
              <a:alphaOff val="0"/>
            </a:schemeClr>
          </a:fillRef>
          <a:effectRef idx="0">
            <a:schemeClr val="accent5">
              <a:hueOff val="-3311292"/>
              <a:satOff val="13270"/>
              <a:lumOff val="2876"/>
              <a:alphaOff val="0"/>
            </a:schemeClr>
          </a:effectRef>
          <a:fontRef idx="minor">
            <a:schemeClr val="lt1"/>
          </a:fontRef>
        </p:style>
        <p:txBody>
          <a:bodyPr spcFirstLastPara="0" vert="horz" wrap="square" lIns="281866" tIns="49430" rIns="281866" bIns="4943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Encourage clarification. </a:t>
            </a:r>
          </a:p>
          <a:p>
            <a:pPr marL="0" lvl="0" indent="0" algn="l" defTabSz="889000">
              <a:lnSpc>
                <a:spcPct val="90000"/>
              </a:lnSpc>
              <a:spcBef>
                <a:spcPct val="0"/>
              </a:spcBef>
              <a:spcAft>
                <a:spcPct val="35000"/>
              </a:spcAft>
              <a:buNone/>
            </a:pPr>
            <a:r>
              <a:rPr lang="en-GB" sz="1400" kern="1200" dirty="0">
                <a:solidFill>
                  <a:schemeClr val="tx1">
                    <a:lumMod val="75000"/>
                    <a:lumOff val="25000"/>
                  </a:schemeClr>
                </a:solidFill>
                <a:latin typeface="Arial" panose="020B0604020202020204" pitchFamily="34" charset="0"/>
                <a:cs typeface="Arial" panose="020B0604020202020204" pitchFamily="34" charset="0"/>
              </a:rPr>
              <a:t>	- </a:t>
            </a:r>
            <a:r>
              <a:rPr lang="en-GB" sz="1600" kern="1200" dirty="0">
                <a:solidFill>
                  <a:schemeClr val="tx1">
                    <a:lumMod val="75000"/>
                    <a:lumOff val="25000"/>
                  </a:schemeClr>
                </a:solidFill>
                <a:latin typeface="Arial" panose="020B0604020202020204" pitchFamily="34" charset="0"/>
                <a:cs typeface="Arial" panose="020B0604020202020204" pitchFamily="34" charset="0"/>
              </a:rPr>
              <a:t>If you don’t know what is happening or understand why something is 	   happening ask questions. </a:t>
            </a:r>
            <a:endParaRPr lang="en-GB" sz="1400" kern="12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6BD45CDE-E4FA-4CCB-BD00-AAE15C5AA484}"/>
              </a:ext>
            </a:extLst>
          </p:cNvPr>
          <p:cNvSpPr/>
          <p:nvPr/>
        </p:nvSpPr>
        <p:spPr>
          <a:xfrm>
            <a:off x="179512" y="4822133"/>
            <a:ext cx="8784976" cy="302400"/>
          </a:xfrm>
          <a:prstGeom prst="rect">
            <a:avLst/>
          </a:prstGeom>
        </p:spPr>
        <p:style>
          <a:lnRef idx="2">
            <a:schemeClr val="accent5">
              <a:hueOff val="-6622584"/>
              <a:satOff val="26541"/>
              <a:lumOff val="575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9A08997D-1194-4A6D-968A-E045DC259533}"/>
              </a:ext>
            </a:extLst>
          </p:cNvPr>
          <p:cNvSpPr/>
          <p:nvPr/>
        </p:nvSpPr>
        <p:spPr>
          <a:xfrm>
            <a:off x="431880" y="4548171"/>
            <a:ext cx="8364592" cy="354240"/>
          </a:xfrm>
          <a:custGeom>
            <a:avLst/>
            <a:gdLst>
              <a:gd name="connsiteX0" fmla="*/ 0 w 8364592"/>
              <a:gd name="connsiteY0" fmla="*/ 59041 h 354240"/>
              <a:gd name="connsiteX1" fmla="*/ 59041 w 8364592"/>
              <a:gd name="connsiteY1" fmla="*/ 0 h 354240"/>
              <a:gd name="connsiteX2" fmla="*/ 8305551 w 8364592"/>
              <a:gd name="connsiteY2" fmla="*/ 0 h 354240"/>
              <a:gd name="connsiteX3" fmla="*/ 8364592 w 8364592"/>
              <a:gd name="connsiteY3" fmla="*/ 59041 h 354240"/>
              <a:gd name="connsiteX4" fmla="*/ 8364592 w 8364592"/>
              <a:gd name="connsiteY4" fmla="*/ 295199 h 354240"/>
              <a:gd name="connsiteX5" fmla="*/ 8305551 w 8364592"/>
              <a:gd name="connsiteY5" fmla="*/ 354240 h 354240"/>
              <a:gd name="connsiteX6" fmla="*/ 59041 w 8364592"/>
              <a:gd name="connsiteY6" fmla="*/ 354240 h 354240"/>
              <a:gd name="connsiteX7" fmla="*/ 0 w 8364592"/>
              <a:gd name="connsiteY7" fmla="*/ 295199 h 354240"/>
              <a:gd name="connsiteX8" fmla="*/ 0 w 8364592"/>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592" h="354240">
                <a:moveTo>
                  <a:pt x="0" y="59041"/>
                </a:moveTo>
                <a:cubicBezTo>
                  <a:pt x="0" y="26434"/>
                  <a:pt x="26434" y="0"/>
                  <a:pt x="59041" y="0"/>
                </a:cubicBezTo>
                <a:lnTo>
                  <a:pt x="8305551" y="0"/>
                </a:lnTo>
                <a:cubicBezTo>
                  <a:pt x="8338158" y="0"/>
                  <a:pt x="8364592" y="26434"/>
                  <a:pt x="8364592" y="59041"/>
                </a:cubicBezTo>
                <a:lnTo>
                  <a:pt x="8364592" y="295199"/>
                </a:lnTo>
                <a:cubicBezTo>
                  <a:pt x="8364592" y="327806"/>
                  <a:pt x="8338158" y="354240"/>
                  <a:pt x="8305551"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5">
              <a:hueOff val="-6622584"/>
              <a:satOff val="26541"/>
              <a:lumOff val="5752"/>
              <a:alphaOff val="0"/>
            </a:schemeClr>
          </a:fillRef>
          <a:effectRef idx="0">
            <a:schemeClr val="accent5">
              <a:hueOff val="-6622584"/>
              <a:satOff val="26541"/>
              <a:lumOff val="5752"/>
              <a:alphaOff val="0"/>
            </a:schemeClr>
          </a:effectRef>
          <a:fontRef idx="minor">
            <a:schemeClr val="lt1"/>
          </a:fontRef>
        </p:style>
        <p:txBody>
          <a:bodyPr spcFirstLastPara="0" vert="horz" wrap="square" lIns="249729" tIns="17293" rIns="249729" bIns="17293"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Listen to others input and be heard. </a:t>
            </a:r>
          </a:p>
        </p:txBody>
      </p:sp>
      <p:sp>
        <p:nvSpPr>
          <p:cNvPr id="12" name="Rectangle 11">
            <a:extLst>
              <a:ext uri="{FF2B5EF4-FFF2-40B4-BE49-F238E27FC236}">
                <a16:creationId xmlns:a16="http://schemas.microsoft.com/office/drawing/2014/main" id="{642EB74F-A499-43B8-B268-0397588FC26E}"/>
              </a:ext>
            </a:extLst>
          </p:cNvPr>
          <p:cNvSpPr/>
          <p:nvPr/>
        </p:nvSpPr>
        <p:spPr>
          <a:xfrm>
            <a:off x="179512" y="5366453"/>
            <a:ext cx="8784976" cy="302400"/>
          </a:xfrm>
          <a:prstGeom prst="rect">
            <a:avLst/>
          </a:prstGeom>
        </p:spPr>
        <p:style>
          <a:lnRef idx="2">
            <a:schemeClr val="accent5">
              <a:hueOff val="-9933876"/>
              <a:satOff val="39811"/>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2CF23865-0516-47A2-B991-E1CE774115DC}"/>
              </a:ext>
            </a:extLst>
          </p:cNvPr>
          <p:cNvSpPr/>
          <p:nvPr/>
        </p:nvSpPr>
        <p:spPr>
          <a:xfrm>
            <a:off x="457201" y="5170015"/>
            <a:ext cx="8356523" cy="498837"/>
          </a:xfrm>
          <a:custGeom>
            <a:avLst/>
            <a:gdLst>
              <a:gd name="connsiteX0" fmla="*/ 0 w 8356523"/>
              <a:gd name="connsiteY0" fmla="*/ 59041 h 354240"/>
              <a:gd name="connsiteX1" fmla="*/ 59041 w 8356523"/>
              <a:gd name="connsiteY1" fmla="*/ 0 h 354240"/>
              <a:gd name="connsiteX2" fmla="*/ 8297482 w 8356523"/>
              <a:gd name="connsiteY2" fmla="*/ 0 h 354240"/>
              <a:gd name="connsiteX3" fmla="*/ 8356523 w 8356523"/>
              <a:gd name="connsiteY3" fmla="*/ 59041 h 354240"/>
              <a:gd name="connsiteX4" fmla="*/ 8356523 w 8356523"/>
              <a:gd name="connsiteY4" fmla="*/ 295199 h 354240"/>
              <a:gd name="connsiteX5" fmla="*/ 8297482 w 8356523"/>
              <a:gd name="connsiteY5" fmla="*/ 354240 h 354240"/>
              <a:gd name="connsiteX6" fmla="*/ 59041 w 8356523"/>
              <a:gd name="connsiteY6" fmla="*/ 354240 h 354240"/>
              <a:gd name="connsiteX7" fmla="*/ 0 w 8356523"/>
              <a:gd name="connsiteY7" fmla="*/ 295199 h 354240"/>
              <a:gd name="connsiteX8" fmla="*/ 0 w 8356523"/>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56523" h="354240">
                <a:moveTo>
                  <a:pt x="0" y="59041"/>
                </a:moveTo>
                <a:cubicBezTo>
                  <a:pt x="0" y="26434"/>
                  <a:pt x="26434" y="0"/>
                  <a:pt x="59041" y="0"/>
                </a:cubicBezTo>
                <a:lnTo>
                  <a:pt x="8297482" y="0"/>
                </a:lnTo>
                <a:cubicBezTo>
                  <a:pt x="8330089" y="0"/>
                  <a:pt x="8356523" y="26434"/>
                  <a:pt x="8356523" y="59041"/>
                </a:cubicBezTo>
                <a:lnTo>
                  <a:pt x="8356523" y="295199"/>
                </a:lnTo>
                <a:cubicBezTo>
                  <a:pt x="8356523" y="327806"/>
                  <a:pt x="8330089" y="354240"/>
                  <a:pt x="8297482"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9729" tIns="17293" rIns="249729" bIns="17293" numCol="1" spcCol="1270" anchor="ctr" anchorCtr="0">
            <a:noAutofit/>
          </a:bodyPr>
          <a:lstStyle/>
          <a:p>
            <a:pPr marL="0" lvl="0" indent="0" algn="l" defTabSz="8001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Balance ‘task communications’ and ‘supportive communications’</a:t>
            </a:r>
            <a:endParaRPr lang="en-GB" sz="1400" kern="1200" dirty="0">
              <a:solidFill>
                <a:schemeClr val="tx1">
                  <a:lumMod val="75000"/>
                  <a:lumOff val="25000"/>
                </a:schemeClr>
              </a:solidFill>
            </a:endParaRPr>
          </a:p>
        </p:txBody>
      </p:sp>
    </p:spTree>
    <p:extLst>
      <p:ext uri="{BB962C8B-B14F-4D97-AF65-F5344CB8AC3E}">
        <p14:creationId xmlns:p14="http://schemas.microsoft.com/office/powerpoint/2010/main" val="412395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P spid="1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D5545-7487-4D27-B66B-CA7286B05583}"/>
              </a:ext>
            </a:extLst>
          </p:cNvPr>
          <p:cNvSpPr>
            <a:spLocks noGrp="1"/>
          </p:cNvSpPr>
          <p:nvPr>
            <p:ph type="title"/>
          </p:nvPr>
        </p:nvSpPr>
        <p:spPr>
          <a:xfrm>
            <a:off x="457200" y="520080"/>
            <a:ext cx="8229600" cy="316632"/>
          </a:xfrm>
        </p:spPr>
        <p:txBody>
          <a:bodyPr>
            <a:noAutofit/>
          </a:bodyPr>
          <a:lstStyle/>
          <a:p>
            <a:r>
              <a:rPr lang="en-GB" sz="3200" dirty="0"/>
              <a:t>Activity 3 - Are you an effective team member? </a:t>
            </a:r>
            <a:br>
              <a:rPr lang="en-GB" sz="3200" dirty="0"/>
            </a:br>
            <a:endParaRPr lang="en-GB" sz="3200" dirty="0"/>
          </a:p>
        </p:txBody>
      </p:sp>
      <p:sp>
        <p:nvSpPr>
          <p:cNvPr id="3" name="Content Placeholder 2">
            <a:extLst>
              <a:ext uri="{FF2B5EF4-FFF2-40B4-BE49-F238E27FC236}">
                <a16:creationId xmlns:a16="http://schemas.microsoft.com/office/drawing/2014/main" id="{EA2D00B2-FD90-4517-AC40-005D96E75DAA}"/>
              </a:ext>
            </a:extLst>
          </p:cNvPr>
          <p:cNvSpPr>
            <a:spLocks noGrp="1"/>
          </p:cNvSpPr>
          <p:nvPr>
            <p:ph idx="1"/>
          </p:nvPr>
        </p:nvSpPr>
        <p:spPr>
          <a:xfrm>
            <a:off x="457200" y="1628800"/>
            <a:ext cx="8229600" cy="3917032"/>
          </a:xfrm>
        </p:spPr>
        <p:txBody>
          <a:bodyPr>
            <a:normAutofit lnSpcReduction="10000"/>
          </a:bodyPr>
          <a:lstStyle/>
          <a:p>
            <a:pPr marL="0" indent="0">
              <a:buNone/>
            </a:pPr>
            <a:r>
              <a:rPr lang="en-GB" sz="2400" dirty="0"/>
              <a:t>Click on the link to find out.</a:t>
            </a:r>
          </a:p>
          <a:p>
            <a:pPr marL="0" indent="0">
              <a:buNone/>
            </a:pPr>
            <a:endParaRPr lang="en-GB" sz="2400" dirty="0"/>
          </a:p>
          <a:p>
            <a:pPr marL="0" indent="0">
              <a:buNone/>
            </a:pPr>
            <a:r>
              <a:rPr lang="en-GB" sz="2400" dirty="0">
                <a:hlinkClick r:id="rId3"/>
              </a:rPr>
              <a:t>https://www.mindtools.com/pages/article/newTMM_84.htm </a:t>
            </a:r>
            <a:endParaRPr lang="en-GB" sz="2400" dirty="0"/>
          </a:p>
          <a:p>
            <a:pPr marL="0" indent="0">
              <a:buNone/>
            </a:pPr>
            <a:endParaRPr lang="en-GB" sz="2400" dirty="0"/>
          </a:p>
          <a:p>
            <a:pPr marL="0" indent="0" algn="ctr">
              <a:buNone/>
            </a:pPr>
            <a:r>
              <a:rPr lang="en-GB" sz="2400" b="1" dirty="0">
                <a:solidFill>
                  <a:srgbClr val="FF0000"/>
                </a:solidFill>
              </a:rPr>
              <a:t>After answering all 15 questions click on ”</a:t>
            </a:r>
            <a:r>
              <a:rPr lang="en-GB" sz="2400" b="1" dirty="0"/>
              <a:t>calculate my total</a:t>
            </a:r>
            <a:r>
              <a:rPr lang="en-GB" sz="2400" b="1" dirty="0">
                <a:solidFill>
                  <a:srgbClr val="FF0000"/>
                </a:solidFill>
              </a:rPr>
              <a:t>” and compare your total score with the comments on the “</a:t>
            </a:r>
            <a:r>
              <a:rPr lang="en-GB" sz="2400" b="1" dirty="0"/>
              <a:t>score interpretation section</a:t>
            </a:r>
            <a:r>
              <a:rPr lang="en-GB" sz="2400" b="1" dirty="0">
                <a:solidFill>
                  <a:srgbClr val="FF0000"/>
                </a:solidFill>
              </a:rPr>
              <a:t>”</a:t>
            </a:r>
          </a:p>
          <a:p>
            <a:endParaRPr lang="en-GB" sz="2400" dirty="0"/>
          </a:p>
          <a:p>
            <a:pPr marL="0" indent="0">
              <a:buNone/>
            </a:pPr>
            <a:r>
              <a:rPr lang="en-GB" sz="2400" dirty="0"/>
              <a:t>Be honest and reflect on your strengths as well as areas for improvement. </a:t>
            </a:r>
          </a:p>
        </p:txBody>
      </p:sp>
    </p:spTree>
    <p:extLst>
      <p:ext uri="{BB962C8B-B14F-4D97-AF65-F5344CB8AC3E}">
        <p14:creationId xmlns:p14="http://schemas.microsoft.com/office/powerpoint/2010/main" val="2622761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CC6F7EC-E4A6-4A26-AC4E-1EC3CEC64FF9}"/>
              </a:ext>
            </a:extLst>
          </p:cNvPr>
          <p:cNvSpPr/>
          <p:nvPr/>
        </p:nvSpPr>
        <p:spPr>
          <a:xfrm>
            <a:off x="467544" y="188640"/>
            <a:ext cx="2007921" cy="1772297"/>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Size </a:t>
            </a:r>
          </a:p>
        </p:txBody>
      </p:sp>
      <p:sp>
        <p:nvSpPr>
          <p:cNvPr id="7" name="Freeform: Shape 6">
            <a:extLst>
              <a:ext uri="{FF2B5EF4-FFF2-40B4-BE49-F238E27FC236}">
                <a16:creationId xmlns:a16="http://schemas.microsoft.com/office/drawing/2014/main" id="{73DB16FD-5860-4557-A657-4880EEAC0FD3}"/>
              </a:ext>
            </a:extLst>
          </p:cNvPr>
          <p:cNvSpPr/>
          <p:nvPr/>
        </p:nvSpPr>
        <p:spPr>
          <a:xfrm>
            <a:off x="946026" y="2093055"/>
            <a:ext cx="943696" cy="943696"/>
          </a:xfrm>
          <a:custGeom>
            <a:avLst/>
            <a:gdLst>
              <a:gd name="connsiteX0" fmla="*/ 125087 w 943696"/>
              <a:gd name="connsiteY0" fmla="*/ 360869 h 943696"/>
              <a:gd name="connsiteX1" fmla="*/ 360869 w 943696"/>
              <a:gd name="connsiteY1" fmla="*/ 360869 h 943696"/>
              <a:gd name="connsiteX2" fmla="*/ 360869 w 943696"/>
              <a:gd name="connsiteY2" fmla="*/ 125087 h 943696"/>
              <a:gd name="connsiteX3" fmla="*/ 582827 w 943696"/>
              <a:gd name="connsiteY3" fmla="*/ 125087 h 943696"/>
              <a:gd name="connsiteX4" fmla="*/ 582827 w 943696"/>
              <a:gd name="connsiteY4" fmla="*/ 360869 h 943696"/>
              <a:gd name="connsiteX5" fmla="*/ 818609 w 943696"/>
              <a:gd name="connsiteY5" fmla="*/ 360869 h 943696"/>
              <a:gd name="connsiteX6" fmla="*/ 818609 w 943696"/>
              <a:gd name="connsiteY6" fmla="*/ 582827 h 943696"/>
              <a:gd name="connsiteX7" fmla="*/ 582827 w 943696"/>
              <a:gd name="connsiteY7" fmla="*/ 582827 h 943696"/>
              <a:gd name="connsiteX8" fmla="*/ 582827 w 943696"/>
              <a:gd name="connsiteY8" fmla="*/ 818609 h 943696"/>
              <a:gd name="connsiteX9" fmla="*/ 360869 w 943696"/>
              <a:gd name="connsiteY9" fmla="*/ 818609 h 943696"/>
              <a:gd name="connsiteX10" fmla="*/ 360869 w 943696"/>
              <a:gd name="connsiteY10" fmla="*/ 582827 h 943696"/>
              <a:gd name="connsiteX11" fmla="*/ 125087 w 943696"/>
              <a:gd name="connsiteY11" fmla="*/ 582827 h 943696"/>
              <a:gd name="connsiteX12" fmla="*/ 125087 w 943696"/>
              <a:gd name="connsiteY12" fmla="*/ 360869 h 943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3696" h="943696">
                <a:moveTo>
                  <a:pt x="125087" y="360869"/>
                </a:moveTo>
                <a:lnTo>
                  <a:pt x="360869" y="360869"/>
                </a:lnTo>
                <a:lnTo>
                  <a:pt x="360869" y="125087"/>
                </a:lnTo>
                <a:lnTo>
                  <a:pt x="582827" y="125087"/>
                </a:lnTo>
                <a:lnTo>
                  <a:pt x="582827" y="360869"/>
                </a:lnTo>
                <a:lnTo>
                  <a:pt x="818609" y="360869"/>
                </a:lnTo>
                <a:lnTo>
                  <a:pt x="818609" y="582827"/>
                </a:lnTo>
                <a:lnTo>
                  <a:pt x="582827" y="582827"/>
                </a:lnTo>
                <a:lnTo>
                  <a:pt x="582827" y="818609"/>
                </a:lnTo>
                <a:lnTo>
                  <a:pt x="360869" y="818609"/>
                </a:lnTo>
                <a:lnTo>
                  <a:pt x="360869" y="582827"/>
                </a:lnTo>
                <a:lnTo>
                  <a:pt x="125087" y="582827"/>
                </a:lnTo>
                <a:lnTo>
                  <a:pt x="125087" y="360869"/>
                </a:lnTo>
                <a:close/>
              </a:path>
            </a:pathLst>
          </a:custGeom>
          <a:solidFill>
            <a:schemeClr val="tx2"/>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25087" tIns="360869" rIns="125087" bIns="360869"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8" name="Freeform: Shape 7">
            <a:extLst>
              <a:ext uri="{FF2B5EF4-FFF2-40B4-BE49-F238E27FC236}">
                <a16:creationId xmlns:a16="http://schemas.microsoft.com/office/drawing/2014/main" id="{C75C83B0-6CA7-4FB7-B3ED-771153BE2512}"/>
              </a:ext>
            </a:extLst>
          </p:cNvPr>
          <p:cNvSpPr/>
          <p:nvPr/>
        </p:nvSpPr>
        <p:spPr>
          <a:xfrm>
            <a:off x="467544" y="3168869"/>
            <a:ext cx="2007921" cy="1842566"/>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Diversity</a:t>
            </a:r>
          </a:p>
        </p:txBody>
      </p:sp>
      <p:sp>
        <p:nvSpPr>
          <p:cNvPr id="9" name="Freeform: Shape 8">
            <a:extLst>
              <a:ext uri="{FF2B5EF4-FFF2-40B4-BE49-F238E27FC236}">
                <a16:creationId xmlns:a16="http://schemas.microsoft.com/office/drawing/2014/main" id="{31BE3DE3-28A5-4A43-93DA-D12555B9B02E}"/>
              </a:ext>
            </a:extLst>
          </p:cNvPr>
          <p:cNvSpPr/>
          <p:nvPr/>
        </p:nvSpPr>
        <p:spPr>
          <a:xfrm>
            <a:off x="2475465" y="2262270"/>
            <a:ext cx="517405" cy="605267"/>
          </a:xfrm>
          <a:custGeom>
            <a:avLst/>
            <a:gdLst>
              <a:gd name="connsiteX0" fmla="*/ 0 w 517405"/>
              <a:gd name="connsiteY0" fmla="*/ 121053 h 605267"/>
              <a:gd name="connsiteX1" fmla="*/ 258703 w 517405"/>
              <a:gd name="connsiteY1" fmla="*/ 121053 h 605267"/>
              <a:gd name="connsiteX2" fmla="*/ 258703 w 517405"/>
              <a:gd name="connsiteY2" fmla="*/ 0 h 605267"/>
              <a:gd name="connsiteX3" fmla="*/ 517405 w 517405"/>
              <a:gd name="connsiteY3" fmla="*/ 302634 h 605267"/>
              <a:gd name="connsiteX4" fmla="*/ 258703 w 517405"/>
              <a:gd name="connsiteY4" fmla="*/ 605267 h 605267"/>
              <a:gd name="connsiteX5" fmla="*/ 258703 w 517405"/>
              <a:gd name="connsiteY5" fmla="*/ 484214 h 605267"/>
              <a:gd name="connsiteX6" fmla="*/ 0 w 517405"/>
              <a:gd name="connsiteY6" fmla="*/ 484214 h 605267"/>
              <a:gd name="connsiteX7" fmla="*/ 0 w 517405"/>
              <a:gd name="connsiteY7" fmla="*/ 121053 h 60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05" h="605267">
                <a:moveTo>
                  <a:pt x="0" y="121053"/>
                </a:moveTo>
                <a:lnTo>
                  <a:pt x="258703" y="121053"/>
                </a:lnTo>
                <a:lnTo>
                  <a:pt x="258703" y="0"/>
                </a:lnTo>
                <a:lnTo>
                  <a:pt x="517405" y="302634"/>
                </a:lnTo>
                <a:lnTo>
                  <a:pt x="258703" y="605267"/>
                </a:lnTo>
                <a:lnTo>
                  <a:pt x="258703" y="484214"/>
                </a:lnTo>
                <a:lnTo>
                  <a:pt x="0" y="484214"/>
                </a:lnTo>
                <a:lnTo>
                  <a:pt x="0" y="121053"/>
                </a:lnTo>
                <a:close/>
              </a:path>
            </a:pathLst>
          </a:custGeom>
          <a:solidFill>
            <a:schemeClr val="tx2"/>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21053" rIns="155221" bIns="121053" numCol="1" spcCol="1270" anchor="ctr" anchorCtr="0">
            <a:noAutofit/>
          </a:bodyPr>
          <a:lstStyle/>
          <a:p>
            <a:pPr marL="0" lvl="0" indent="0" algn="ctr" defTabSz="844550">
              <a:lnSpc>
                <a:spcPct val="90000"/>
              </a:lnSpc>
              <a:spcBef>
                <a:spcPct val="0"/>
              </a:spcBef>
              <a:spcAft>
                <a:spcPct val="35000"/>
              </a:spcAft>
              <a:buNone/>
            </a:pPr>
            <a:endParaRPr lang="en-GB" sz="1900" kern="1200"/>
          </a:p>
        </p:txBody>
      </p:sp>
      <p:sp>
        <p:nvSpPr>
          <p:cNvPr id="10" name="Freeform: Shape 9">
            <a:extLst>
              <a:ext uri="{FF2B5EF4-FFF2-40B4-BE49-F238E27FC236}">
                <a16:creationId xmlns:a16="http://schemas.microsoft.com/office/drawing/2014/main" id="{70BC83D9-2856-44FF-A813-C55C6272889D}"/>
              </a:ext>
            </a:extLst>
          </p:cNvPr>
          <p:cNvSpPr/>
          <p:nvPr/>
        </p:nvSpPr>
        <p:spPr>
          <a:xfrm>
            <a:off x="3207643" y="937841"/>
            <a:ext cx="3380581" cy="3254125"/>
          </a:xfrm>
          <a:custGeom>
            <a:avLst/>
            <a:gdLst>
              <a:gd name="connsiteX0" fmla="*/ 0 w 3254125"/>
              <a:gd name="connsiteY0" fmla="*/ 1627063 h 3254125"/>
              <a:gd name="connsiteX1" fmla="*/ 1627063 w 3254125"/>
              <a:gd name="connsiteY1" fmla="*/ 0 h 3254125"/>
              <a:gd name="connsiteX2" fmla="*/ 3254126 w 3254125"/>
              <a:gd name="connsiteY2" fmla="*/ 1627063 h 3254125"/>
              <a:gd name="connsiteX3" fmla="*/ 1627063 w 3254125"/>
              <a:gd name="connsiteY3" fmla="*/ 3254126 h 3254125"/>
              <a:gd name="connsiteX4" fmla="*/ 0 w 3254125"/>
              <a:gd name="connsiteY4" fmla="*/ 1627063 h 3254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4125" h="3254125">
                <a:moveTo>
                  <a:pt x="0" y="1627063"/>
                </a:moveTo>
                <a:cubicBezTo>
                  <a:pt x="0" y="728461"/>
                  <a:pt x="728461" y="0"/>
                  <a:pt x="1627063" y="0"/>
                </a:cubicBezTo>
                <a:cubicBezTo>
                  <a:pt x="2525665" y="0"/>
                  <a:pt x="3254126" y="728461"/>
                  <a:pt x="3254126" y="1627063"/>
                </a:cubicBezTo>
                <a:cubicBezTo>
                  <a:pt x="3254126" y="2525665"/>
                  <a:pt x="2525665" y="3254126"/>
                  <a:pt x="1627063" y="3254126"/>
                </a:cubicBezTo>
                <a:cubicBezTo>
                  <a:pt x="728461" y="3254126"/>
                  <a:pt x="0" y="2525665"/>
                  <a:pt x="0" y="162706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18466" tIns="518466" rIns="518466" bIns="518466" numCol="1" spcCol="1270" anchor="ctr" anchorCtr="0">
            <a:noAutofit/>
          </a:bodyPr>
          <a:lstStyle/>
          <a:p>
            <a:pPr marL="0" lvl="0" indent="0" algn="ctr" defTabSz="1466850">
              <a:lnSpc>
                <a:spcPct val="90000"/>
              </a:lnSpc>
              <a:spcBef>
                <a:spcPct val="0"/>
              </a:spcBef>
              <a:spcAft>
                <a:spcPct val="35000"/>
              </a:spcAft>
              <a:buNone/>
            </a:pPr>
            <a:r>
              <a:rPr lang="en-GB" sz="3300" kern="1200" dirty="0"/>
              <a:t>Team composition</a:t>
            </a:r>
          </a:p>
        </p:txBody>
      </p:sp>
      <p:sp>
        <p:nvSpPr>
          <p:cNvPr id="11" name="TextBox 10">
            <a:extLst>
              <a:ext uri="{FF2B5EF4-FFF2-40B4-BE49-F238E27FC236}">
                <a16:creationId xmlns:a16="http://schemas.microsoft.com/office/drawing/2014/main" id="{257F73D3-CF92-4B5C-A781-BA7A5614F8B2}"/>
              </a:ext>
            </a:extLst>
          </p:cNvPr>
          <p:cNvSpPr txBox="1"/>
          <p:nvPr/>
        </p:nvSpPr>
        <p:spPr>
          <a:xfrm>
            <a:off x="4211960" y="4688269"/>
            <a:ext cx="4680521" cy="646331"/>
          </a:xfrm>
          <a:prstGeom prst="rect">
            <a:avLst/>
          </a:prstGeom>
          <a:noFill/>
          <a:ln w="38100">
            <a:solidFill>
              <a:schemeClr val="tx1"/>
            </a:solidFill>
          </a:ln>
        </p:spPr>
        <p:txBody>
          <a:bodyPr wrap="square" rtlCol="0">
            <a:spAutoFit/>
          </a:bodyPr>
          <a:lstStyle/>
          <a:p>
            <a:r>
              <a:rPr lang="en-GB" dirty="0"/>
              <a:t>Do team size and diversity make a difference to how effective a team can be?</a:t>
            </a:r>
          </a:p>
        </p:txBody>
      </p:sp>
    </p:spTree>
    <p:extLst>
      <p:ext uri="{BB962C8B-B14F-4D97-AF65-F5344CB8AC3E}">
        <p14:creationId xmlns:p14="http://schemas.microsoft.com/office/powerpoint/2010/main" val="398754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54525D-A0C6-4B3A-AB5F-BD539E7205B9}"/>
              </a:ext>
            </a:extLst>
          </p:cNvPr>
          <p:cNvSpPr>
            <a:spLocks noGrp="1"/>
          </p:cNvSpPr>
          <p:nvPr>
            <p:ph idx="1"/>
          </p:nvPr>
        </p:nvSpPr>
        <p:spPr>
          <a:xfrm>
            <a:off x="467544" y="836712"/>
            <a:ext cx="5688632" cy="4536503"/>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Wheelan (2016, p131) states that, </a:t>
            </a:r>
            <a:r>
              <a:rPr lang="en-GB" sz="2000" i="1" dirty="0">
                <a:latin typeface="Arial" panose="020B0604020202020204" pitchFamily="34" charset="0"/>
                <a:cs typeface="Arial" panose="020B0604020202020204" pitchFamily="34" charset="0"/>
              </a:rPr>
              <a:t>“In small groups, each individual member and the leader can discuss her or his ideas and participate in decision making. In larger groups, a number of members may not have the opportunity to speak; usually, a small number of members discuss things while the rest of the members listen.”</a:t>
            </a:r>
          </a:p>
          <a:p>
            <a:pPr marL="0" indent="0">
              <a:buNone/>
            </a:pPr>
            <a:endParaRPr lang="en-GB" sz="2000" i="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Every team will be different in terms of its goals, task and resources, for some teams four or five members will be optimum, whereas other teams will benefit from having eight to ten members. Larger teams will need greater support and leadership during the early phases of group development. </a:t>
            </a:r>
          </a:p>
        </p:txBody>
      </p:sp>
      <p:sp>
        <p:nvSpPr>
          <p:cNvPr id="4" name="Freeform: Shape 3">
            <a:extLst>
              <a:ext uri="{FF2B5EF4-FFF2-40B4-BE49-F238E27FC236}">
                <a16:creationId xmlns:a16="http://schemas.microsoft.com/office/drawing/2014/main" id="{451B0270-23DE-4F98-9750-F434FDE62F1B}"/>
              </a:ext>
            </a:extLst>
          </p:cNvPr>
          <p:cNvSpPr/>
          <p:nvPr/>
        </p:nvSpPr>
        <p:spPr>
          <a:xfrm>
            <a:off x="6752741" y="332656"/>
            <a:ext cx="1627062"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Size </a:t>
            </a:r>
          </a:p>
        </p:txBody>
      </p:sp>
      <p:pic>
        <p:nvPicPr>
          <p:cNvPr id="6" name="Graphic 5" descr="Group of people">
            <a:extLst>
              <a:ext uri="{FF2B5EF4-FFF2-40B4-BE49-F238E27FC236}">
                <a16:creationId xmlns:a16="http://schemas.microsoft.com/office/drawing/2014/main" id="{EECA3785-E67D-4876-99D5-DF3C9BB07B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56176" y="2553023"/>
            <a:ext cx="2820192" cy="2820192"/>
          </a:xfrm>
          <a:prstGeom prst="rect">
            <a:avLst/>
          </a:prstGeom>
        </p:spPr>
      </p:pic>
    </p:spTree>
    <p:extLst>
      <p:ext uri="{BB962C8B-B14F-4D97-AF65-F5344CB8AC3E}">
        <p14:creationId xmlns:p14="http://schemas.microsoft.com/office/powerpoint/2010/main" val="68216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665E2-C8AC-4999-BF12-D3D0DA06E57B}"/>
              </a:ext>
            </a:extLst>
          </p:cNvPr>
          <p:cNvSpPr>
            <a:spLocks noGrp="1"/>
          </p:cNvSpPr>
          <p:nvPr>
            <p:ph type="title"/>
          </p:nvPr>
        </p:nvSpPr>
        <p:spPr>
          <a:xfrm>
            <a:off x="457200" y="274638"/>
            <a:ext cx="8229600" cy="719301"/>
          </a:xfrm>
        </p:spPr>
        <p:txBody>
          <a:bodyPr vert="horz" lIns="91440" tIns="45720" rIns="91440" bIns="45720" rtlCol="0" anchor="ctr">
            <a:normAutofit/>
          </a:bodyPr>
          <a:lstStyle/>
          <a:p>
            <a:r>
              <a:rPr lang="en-GB" sz="3600" dirty="0"/>
              <a:t>Further Reading</a:t>
            </a:r>
          </a:p>
        </p:txBody>
      </p:sp>
      <p:sp>
        <p:nvSpPr>
          <p:cNvPr id="6" name="TextBox 5">
            <a:extLst>
              <a:ext uri="{FF2B5EF4-FFF2-40B4-BE49-F238E27FC236}">
                <a16:creationId xmlns:a16="http://schemas.microsoft.com/office/drawing/2014/main" id="{D75A68B5-E095-4BB4-928E-7EEBF0FA0A5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endParaRPr lang="en-GB" sz="2000" dirty="0"/>
          </a:p>
          <a:p>
            <a:pPr>
              <a:lnSpc>
                <a:spcPct val="90000"/>
              </a:lnSpc>
              <a:spcBef>
                <a:spcPct val="20000"/>
              </a:spcBef>
              <a:buFont typeface="Arial" pitchFamily="34" charset="0"/>
            </a:pPr>
            <a:endParaRPr lang="en-GB" sz="2000" dirty="0"/>
          </a:p>
          <a:p>
            <a:pPr>
              <a:lnSpc>
                <a:spcPct val="90000"/>
              </a:lnSpc>
              <a:spcBef>
                <a:spcPct val="20000"/>
              </a:spcBef>
              <a:buFont typeface="Arial" pitchFamily="34" charset="0"/>
            </a:pPr>
            <a:endParaRPr lang="en-GB" sz="2000" dirty="0"/>
          </a:p>
        </p:txBody>
      </p:sp>
      <p:sp>
        <p:nvSpPr>
          <p:cNvPr id="3" name="TextBox 2">
            <a:extLst>
              <a:ext uri="{FF2B5EF4-FFF2-40B4-BE49-F238E27FC236}">
                <a16:creationId xmlns:a16="http://schemas.microsoft.com/office/drawing/2014/main" id="{AA50A98A-1169-0C48-95F7-A39332D63BE3}"/>
              </a:ext>
            </a:extLst>
          </p:cNvPr>
          <p:cNvSpPr txBox="1"/>
          <p:nvPr/>
        </p:nvSpPr>
        <p:spPr>
          <a:xfrm>
            <a:off x="590872" y="1064926"/>
            <a:ext cx="8229600" cy="4524315"/>
          </a:xfrm>
          <a:prstGeom prst="rect">
            <a:avLst/>
          </a:prstGeom>
          <a:noFill/>
        </p:spPr>
        <p:txBody>
          <a:bodyPr wrap="square" rtlCol="0">
            <a:spAutoFit/>
          </a:bodyPr>
          <a:lstStyle/>
          <a:p>
            <a:r>
              <a:rPr lang="en-US" sz="2400" dirty="0"/>
              <a:t>In week 3 on </a:t>
            </a:r>
            <a:r>
              <a:rPr lang="en-US" sz="2400" dirty="0" err="1"/>
              <a:t>moodle</a:t>
            </a:r>
            <a:r>
              <a:rPr lang="en-US" sz="2400" dirty="0"/>
              <a:t> you will find an article titled </a:t>
            </a:r>
            <a:r>
              <a:rPr lang="en-US" sz="2400" b="1" dirty="0"/>
              <a:t>‘’</a:t>
            </a:r>
            <a:r>
              <a:rPr lang="en-GB" sz="2400" b="1" dirty="0">
                <a:solidFill>
                  <a:srgbClr val="FF0000"/>
                </a:solidFill>
              </a:rPr>
              <a:t>Group Size, Group Development, and Group Productivity” by </a:t>
            </a:r>
            <a:r>
              <a:rPr lang="en-GB" sz="2400" u="sng" dirty="0">
                <a:solidFill>
                  <a:srgbClr val="FF0000"/>
                </a:solidFill>
                <a:hlinkClick r:id="rId2">
                  <a:extLst>
                    <a:ext uri="{A12FA001-AC4F-418D-AE19-62706E023703}">
                      <ahyp:hlinkClr xmlns:ahyp="http://schemas.microsoft.com/office/drawing/2018/hyperlinkcolor" val="tx"/>
                    </a:ext>
                  </a:extLst>
                </a:hlinkClick>
              </a:rPr>
              <a:t>Susan A. Wheelan</a:t>
            </a:r>
            <a:endParaRPr lang="en-GB" sz="2400" u="sng" dirty="0">
              <a:solidFill>
                <a:srgbClr val="FF0000"/>
              </a:solidFill>
            </a:endParaRPr>
          </a:p>
          <a:p>
            <a:endParaRPr lang="en-GB" sz="2400" u="sng" dirty="0">
              <a:solidFill>
                <a:srgbClr val="FF0000"/>
              </a:solidFill>
            </a:endParaRPr>
          </a:p>
          <a:p>
            <a:endParaRPr lang="en-US" sz="2400" u="sng" dirty="0">
              <a:solidFill>
                <a:srgbClr val="FF0000"/>
              </a:solidFill>
            </a:endParaRPr>
          </a:p>
          <a:p>
            <a:endParaRPr lang="en-US" sz="2400" b="1" u="sng" dirty="0"/>
          </a:p>
          <a:p>
            <a:r>
              <a:rPr lang="en-US" sz="2400" dirty="0"/>
              <a:t>Read the article to understand the impact of team size on team productivity. This article can be used and cited for your assignment. You can click on this link to access the article </a:t>
            </a:r>
            <a:r>
              <a:rPr lang="en-GB" sz="2400" u="sng" dirty="0">
                <a:solidFill>
                  <a:srgbClr val="FF0000"/>
                </a:solidFill>
                <a:hlinkClick r:id="rId2">
                  <a:extLst>
                    <a:ext uri="{A12FA001-AC4F-418D-AE19-62706E023703}">
                      <ahyp:hlinkClr xmlns:ahyp="http://schemas.microsoft.com/office/drawing/2018/hyperlinkcolor" val="tx"/>
                    </a:ext>
                  </a:extLst>
                </a:hlinkClick>
              </a:rPr>
              <a:t>Susan A. Wheelan</a:t>
            </a:r>
            <a:endParaRPr lang="en-US" sz="2400" dirty="0"/>
          </a:p>
          <a:p>
            <a:endParaRPr lang="en-GB" sz="2400" b="1" u="sng" dirty="0"/>
          </a:p>
          <a:p>
            <a:r>
              <a:rPr lang="en-GB" sz="2400" b="1" dirty="0"/>
              <a:t>Next slide shows the abstract of the article</a:t>
            </a:r>
          </a:p>
        </p:txBody>
      </p:sp>
    </p:spTree>
    <p:extLst>
      <p:ext uri="{BB962C8B-B14F-4D97-AF65-F5344CB8AC3E}">
        <p14:creationId xmlns:p14="http://schemas.microsoft.com/office/powerpoint/2010/main" val="7218101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8"/>
            <a:ext cx="8928992" cy="5109091"/>
          </a:xfrm>
          <a:prstGeom prst="rect">
            <a:avLst/>
          </a:prstGeom>
          <a:ln w="19050">
            <a:solidFill>
              <a:schemeClr val="tx2"/>
            </a:solidFill>
          </a:ln>
        </p:spPr>
        <p:txBody>
          <a:bodyPr wrap="square">
            <a:spAutoFit/>
          </a:bodyPr>
          <a:lstStyle/>
          <a:p>
            <a:r>
              <a:rPr lang="en-GB" sz="2400" b="1" dirty="0"/>
              <a:t>Group Size, Group Development, and Group Productivity</a:t>
            </a:r>
          </a:p>
          <a:p>
            <a:r>
              <a:rPr lang="en-GB" sz="2400" dirty="0">
                <a:latin typeface="arial" panose="020B0604020202020204" pitchFamily="34" charset="0"/>
              </a:rPr>
              <a:t>Susan A. </a:t>
            </a:r>
            <a:r>
              <a:rPr lang="en-GB" sz="2400" dirty="0" err="1">
                <a:latin typeface="arial" panose="020B0604020202020204" pitchFamily="34" charset="0"/>
              </a:rPr>
              <a:t>Wheelan</a:t>
            </a:r>
            <a:r>
              <a:rPr lang="en-GB" sz="2400" dirty="0">
                <a:latin typeface="arial" panose="020B0604020202020204" pitchFamily="34" charset="0"/>
              </a:rPr>
              <a:t> (2009)</a:t>
            </a:r>
          </a:p>
          <a:p>
            <a:r>
              <a:rPr lang="en-GB" sz="2000" b="1" u="sng" dirty="0">
                <a:latin typeface="arial" panose="020B0604020202020204" pitchFamily="34" charset="0"/>
              </a:rPr>
              <a:t>Abstract</a:t>
            </a:r>
          </a:p>
          <a:p>
            <a:pPr algn="just"/>
            <a:r>
              <a:rPr lang="en-GB" sz="2000" dirty="0">
                <a:latin typeface="arial" panose="020B0604020202020204" pitchFamily="34" charset="0"/>
              </a:rPr>
              <a:t>This research investigated the impact of small and large work groups on developmental processes and group productivity. There were 329 work groups operating in for-profit and </a:t>
            </a:r>
            <a:r>
              <a:rPr lang="en-GB" sz="2000" dirty="0" err="1">
                <a:latin typeface="arial" panose="020B0604020202020204" pitchFamily="34" charset="0"/>
              </a:rPr>
              <a:t>nonprofit</a:t>
            </a:r>
            <a:r>
              <a:rPr lang="en-GB" sz="2000" dirty="0">
                <a:latin typeface="arial" panose="020B0604020202020204" pitchFamily="34" charset="0"/>
              </a:rPr>
              <a:t> organizations across the United States in this study. Groups containing 3 to 8 members were significantly more productive and more developmentally advanced than groups with 9 members or more. Groups containing 3 to 6 members were significantly more productive and more developmentally advanced than groups with 7 to 10 members or 11 members or more. The groups with 7 to 10 members or 11 members were not different from each other. Finally, groups containing 3 to 4 members were significantly more productive and more developmentally advanced on a number of measures than groups with 5 to 6 members. Work-group size is a crucial factor in increasing or decreasing both group development and productivity</a:t>
            </a:r>
            <a:endParaRPr lang="en-GB" sz="2000" b="0" i="0" dirty="0">
              <a:effectLst/>
              <a:latin typeface="arial" panose="020B0604020202020204" pitchFamily="34" charset="0"/>
            </a:endParaRPr>
          </a:p>
        </p:txBody>
      </p:sp>
    </p:spTree>
    <p:extLst>
      <p:ext uri="{BB962C8B-B14F-4D97-AF65-F5344CB8AC3E}">
        <p14:creationId xmlns:p14="http://schemas.microsoft.com/office/powerpoint/2010/main" val="2946577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8168AA-C43A-4AB5-96C8-B438414DA798}"/>
              </a:ext>
            </a:extLst>
          </p:cNvPr>
          <p:cNvSpPr>
            <a:spLocks noGrp="1"/>
          </p:cNvSpPr>
          <p:nvPr>
            <p:ph idx="1"/>
          </p:nvPr>
        </p:nvSpPr>
        <p:spPr>
          <a:xfrm>
            <a:off x="2483768" y="548680"/>
            <a:ext cx="6275040" cy="947509"/>
          </a:xfrm>
        </p:spPr>
        <p:txBody>
          <a:bodyPr>
            <a:normAutofit/>
          </a:bodyPr>
          <a:lstStyle/>
          <a:p>
            <a:pPr marL="0" indent="0">
              <a:buNone/>
            </a:pPr>
            <a:r>
              <a:rPr lang="en-GB" sz="2200" dirty="0">
                <a:latin typeface="Arial" panose="020B0604020202020204" pitchFamily="34" charset="0"/>
                <a:cs typeface="Arial" panose="020B0604020202020204" pitchFamily="34" charset="0"/>
              </a:rPr>
              <a:t>Van </a:t>
            </a:r>
            <a:r>
              <a:rPr lang="en-GB" sz="2200" dirty="0" err="1">
                <a:latin typeface="Arial" panose="020B0604020202020204" pitchFamily="34" charset="0"/>
                <a:cs typeface="Arial" panose="020B0604020202020204" pitchFamily="34" charset="0"/>
              </a:rPr>
              <a:t>Knippenburg</a:t>
            </a:r>
            <a:r>
              <a:rPr lang="en-GB" sz="2200" dirty="0">
                <a:latin typeface="Arial" panose="020B0604020202020204" pitchFamily="34" charset="0"/>
                <a:cs typeface="Arial" panose="020B0604020202020204" pitchFamily="34" charset="0"/>
              </a:rPr>
              <a:t> and Schippers (2007) found that the diversity of a team impacted their: </a:t>
            </a:r>
          </a:p>
          <a:p>
            <a:pPr marL="0" indent="0">
              <a:buNone/>
            </a:pPr>
            <a:endParaRPr lang="en-GB" dirty="0"/>
          </a:p>
        </p:txBody>
      </p:sp>
      <p:sp>
        <p:nvSpPr>
          <p:cNvPr id="5" name="Freeform: Shape 4">
            <a:extLst>
              <a:ext uri="{FF2B5EF4-FFF2-40B4-BE49-F238E27FC236}">
                <a16:creationId xmlns:a16="http://schemas.microsoft.com/office/drawing/2014/main" id="{BF8BF2ED-2141-4DDD-B4AA-571D90D3B4A7}"/>
              </a:ext>
            </a:extLst>
          </p:cNvPr>
          <p:cNvSpPr/>
          <p:nvPr/>
        </p:nvSpPr>
        <p:spPr>
          <a:xfrm>
            <a:off x="315848" y="208903"/>
            <a:ext cx="1738635"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Diversity</a:t>
            </a:r>
          </a:p>
        </p:txBody>
      </p:sp>
      <p:sp>
        <p:nvSpPr>
          <p:cNvPr id="8" name="Shape 7">
            <a:extLst>
              <a:ext uri="{FF2B5EF4-FFF2-40B4-BE49-F238E27FC236}">
                <a16:creationId xmlns:a16="http://schemas.microsoft.com/office/drawing/2014/main" id="{26ED19D4-2242-442E-9BF3-111D9BCB6DDE}"/>
              </a:ext>
            </a:extLst>
          </p:cNvPr>
          <p:cNvSpPr/>
          <p:nvPr/>
        </p:nvSpPr>
        <p:spPr>
          <a:xfrm>
            <a:off x="1655978" y="1557691"/>
            <a:ext cx="6678644" cy="1626862"/>
          </a:xfrm>
          <a:prstGeom prst="leftRightRibb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Freeform: Shape 8">
            <a:extLst>
              <a:ext uri="{FF2B5EF4-FFF2-40B4-BE49-F238E27FC236}">
                <a16:creationId xmlns:a16="http://schemas.microsoft.com/office/drawing/2014/main" id="{229A3112-BFB8-47DA-86D1-F20412BF5FC3}"/>
              </a:ext>
            </a:extLst>
          </p:cNvPr>
          <p:cNvSpPr/>
          <p:nvPr/>
        </p:nvSpPr>
        <p:spPr>
          <a:xfrm>
            <a:off x="2576693" y="1620888"/>
            <a:ext cx="2011680" cy="1194816"/>
          </a:xfrm>
          <a:custGeom>
            <a:avLst/>
            <a:gdLst>
              <a:gd name="connsiteX0" fmla="*/ 0 w 2011680"/>
              <a:gd name="connsiteY0" fmla="*/ 0 h 1194816"/>
              <a:gd name="connsiteX1" fmla="*/ 2011680 w 2011680"/>
              <a:gd name="connsiteY1" fmla="*/ 0 h 1194816"/>
              <a:gd name="connsiteX2" fmla="*/ 2011680 w 2011680"/>
              <a:gd name="connsiteY2" fmla="*/ 1194816 h 1194816"/>
              <a:gd name="connsiteX3" fmla="*/ 0 w 2011680"/>
              <a:gd name="connsiteY3" fmla="*/ 1194816 h 1194816"/>
              <a:gd name="connsiteX4" fmla="*/ 0 w 2011680"/>
              <a:gd name="connsiteY4" fmla="*/ 0 h 1194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680" h="1194816">
                <a:moveTo>
                  <a:pt x="0" y="0"/>
                </a:moveTo>
                <a:lnTo>
                  <a:pt x="2011680" y="0"/>
                </a:lnTo>
                <a:lnTo>
                  <a:pt x="2011680" y="1194816"/>
                </a:lnTo>
                <a:lnTo>
                  <a:pt x="0" y="1194816"/>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000" kern="1200" dirty="0"/>
              <a:t>Information and decision making</a:t>
            </a:r>
          </a:p>
        </p:txBody>
      </p:sp>
      <p:sp>
        <p:nvSpPr>
          <p:cNvPr id="10" name="Freeform: Shape 9">
            <a:extLst>
              <a:ext uri="{FF2B5EF4-FFF2-40B4-BE49-F238E27FC236}">
                <a16:creationId xmlns:a16="http://schemas.microsoft.com/office/drawing/2014/main" id="{1374946C-38F4-4DA7-A867-91889CC6FC73}"/>
              </a:ext>
            </a:extLst>
          </p:cNvPr>
          <p:cNvSpPr/>
          <p:nvPr/>
        </p:nvSpPr>
        <p:spPr>
          <a:xfrm>
            <a:off x="5110582" y="1913076"/>
            <a:ext cx="2377440" cy="1194816"/>
          </a:xfrm>
          <a:custGeom>
            <a:avLst/>
            <a:gdLst>
              <a:gd name="connsiteX0" fmla="*/ 0 w 2377440"/>
              <a:gd name="connsiteY0" fmla="*/ 0 h 1194816"/>
              <a:gd name="connsiteX1" fmla="*/ 2377440 w 2377440"/>
              <a:gd name="connsiteY1" fmla="*/ 0 h 1194816"/>
              <a:gd name="connsiteX2" fmla="*/ 2377440 w 2377440"/>
              <a:gd name="connsiteY2" fmla="*/ 1194816 h 1194816"/>
              <a:gd name="connsiteX3" fmla="*/ 0 w 2377440"/>
              <a:gd name="connsiteY3" fmla="*/ 1194816 h 1194816"/>
              <a:gd name="connsiteX4" fmla="*/ 0 w 2377440"/>
              <a:gd name="connsiteY4" fmla="*/ 0 h 1194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440" h="1194816">
                <a:moveTo>
                  <a:pt x="0" y="0"/>
                </a:moveTo>
                <a:lnTo>
                  <a:pt x="2377440" y="0"/>
                </a:lnTo>
                <a:lnTo>
                  <a:pt x="2377440" y="1194816"/>
                </a:lnTo>
                <a:lnTo>
                  <a:pt x="0" y="1194816"/>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000" kern="1200" dirty="0"/>
              <a:t>Inter group bias</a:t>
            </a:r>
          </a:p>
        </p:txBody>
      </p:sp>
      <p:sp>
        <p:nvSpPr>
          <p:cNvPr id="11" name="TextBox 10">
            <a:extLst>
              <a:ext uri="{FF2B5EF4-FFF2-40B4-BE49-F238E27FC236}">
                <a16:creationId xmlns:a16="http://schemas.microsoft.com/office/drawing/2014/main" id="{76206B3A-FE28-40BE-B776-3D2B093ED2DA}"/>
              </a:ext>
            </a:extLst>
          </p:cNvPr>
          <p:cNvSpPr txBox="1"/>
          <p:nvPr/>
        </p:nvSpPr>
        <p:spPr>
          <a:xfrm>
            <a:off x="315849" y="3369165"/>
            <a:ext cx="3845546" cy="2062103"/>
          </a:xfrm>
          <a:prstGeom prst="rect">
            <a:avLst/>
          </a:prstGeom>
          <a:noFill/>
          <a:ln w="38100">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 Diversity is an information resource to the team, the more diverse is age, gender, race, socioeconomic background that a team is the broader the pool of ‘task-relevant’ information, knowledge and perspectives are available to the team. Improving performance.</a:t>
            </a:r>
          </a:p>
        </p:txBody>
      </p:sp>
      <p:sp>
        <p:nvSpPr>
          <p:cNvPr id="13" name="TextBox 12">
            <a:extLst>
              <a:ext uri="{FF2B5EF4-FFF2-40B4-BE49-F238E27FC236}">
                <a16:creationId xmlns:a16="http://schemas.microsoft.com/office/drawing/2014/main" id="{CEE5F0FC-A20D-4624-8E8F-2ABCEFC2F63E}"/>
              </a:ext>
            </a:extLst>
          </p:cNvPr>
          <p:cNvSpPr txBox="1"/>
          <p:nvPr/>
        </p:nvSpPr>
        <p:spPr>
          <a:xfrm>
            <a:off x="4654352" y="3246055"/>
            <a:ext cx="4104456" cy="2308324"/>
          </a:xfrm>
          <a:prstGeom prst="rect">
            <a:avLst/>
          </a:prstGeom>
          <a:noFill/>
          <a:ln w="38100">
            <a:solidFill>
              <a:schemeClr val="tx1"/>
            </a:solidFill>
          </a:ln>
        </p:spPr>
        <p:txBody>
          <a:bodyPr wrap="square" rtlCol="0">
            <a:spAutoFit/>
          </a:bodyPr>
          <a:lstStyle/>
          <a:p>
            <a:pPr marL="285750" indent="-285750">
              <a:buFontTx/>
              <a:buChar char="-"/>
            </a:pPr>
            <a:r>
              <a:rPr lang="en-GB" sz="1600" dirty="0">
                <a:latin typeface="Arial" panose="020B0604020202020204" pitchFamily="34" charset="0"/>
                <a:cs typeface="Arial" panose="020B0604020202020204" pitchFamily="34" charset="0"/>
              </a:rPr>
              <a:t>The Social categorization perspective</a:t>
            </a:r>
          </a:p>
          <a:p>
            <a:r>
              <a:rPr lang="en-GB" sz="1600" dirty="0">
                <a:latin typeface="Arial" panose="020B0604020202020204" pitchFamily="34" charset="0"/>
                <a:cs typeface="Arial" panose="020B0604020202020204" pitchFamily="34" charset="0"/>
              </a:rPr>
              <a:t>views team diversity as a source of inter-group bias. ‘Us’ and ‘Them’ (nurses vs doctors or young vs old) with less liking, trust or cooperation with those who are dissimilar from ourselves which can disrupt team performance.   </a:t>
            </a:r>
            <a:r>
              <a:rPr lang="en-GB" sz="1600" b="1" dirty="0">
                <a:latin typeface="Arial" panose="020B0604020202020204" pitchFamily="34" charset="0"/>
                <a:cs typeface="Arial" panose="020B0604020202020204" pitchFamily="34" charset="0"/>
              </a:rPr>
              <a:t>This can be reduced by building a strong team identity which unites members. </a:t>
            </a:r>
          </a:p>
        </p:txBody>
      </p:sp>
    </p:spTree>
    <p:extLst>
      <p:ext uri="{BB962C8B-B14F-4D97-AF65-F5344CB8AC3E}">
        <p14:creationId xmlns:p14="http://schemas.microsoft.com/office/powerpoint/2010/main" val="118856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9" grpId="0"/>
      <p:bldP spid="10" grpId="0"/>
      <p:bldP spid="11" grpId="0" animBg="1"/>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A4CA0-725C-FD40-B4DF-3AC968392A47}"/>
              </a:ext>
            </a:extLst>
          </p:cNvPr>
          <p:cNvSpPr>
            <a:spLocks noGrp="1"/>
          </p:cNvSpPr>
          <p:nvPr>
            <p:ph type="title"/>
          </p:nvPr>
        </p:nvSpPr>
        <p:spPr>
          <a:xfrm>
            <a:off x="457200" y="274638"/>
            <a:ext cx="8229600" cy="346050"/>
          </a:xfrm>
        </p:spPr>
        <p:txBody>
          <a:bodyPr anchor="ctr">
            <a:noAutofit/>
          </a:bodyPr>
          <a:lstStyle/>
          <a:p>
            <a:r>
              <a:rPr lang="en-US" sz="2800" b="1" dirty="0"/>
              <a:t>Importance of diversity in teams and in the workplace</a:t>
            </a:r>
          </a:p>
        </p:txBody>
      </p:sp>
      <p:pic>
        <p:nvPicPr>
          <p:cNvPr id="20" name="Online Media 19" descr="Diversity and Inclusion in the Government Digital Service">
            <a:hlinkClick r:id="" action="ppaction://media"/>
            <a:extLst>
              <a:ext uri="{FF2B5EF4-FFF2-40B4-BE49-F238E27FC236}">
                <a16:creationId xmlns:a16="http://schemas.microsoft.com/office/drawing/2014/main" id="{9B04B222-008C-6D40-B9CA-A832DB3C5659}"/>
              </a:ext>
            </a:extLst>
          </p:cNvPr>
          <p:cNvPicPr>
            <a:picLocks noRot="1" noChangeAspect="1"/>
          </p:cNvPicPr>
          <p:nvPr>
            <a:videoFile r:link="rId1"/>
          </p:nvPr>
        </p:nvPicPr>
        <p:blipFill>
          <a:blip r:embed="rId3"/>
          <a:stretch>
            <a:fillRect/>
          </a:stretch>
        </p:blipFill>
        <p:spPr>
          <a:xfrm>
            <a:off x="0" y="836712"/>
            <a:ext cx="9144000" cy="5184576"/>
          </a:xfrm>
          <a:prstGeom prst="rect">
            <a:avLst/>
          </a:prstGeom>
        </p:spPr>
      </p:pic>
    </p:spTree>
    <p:extLst>
      <p:ext uri="{BB962C8B-B14F-4D97-AF65-F5344CB8AC3E}">
        <p14:creationId xmlns:p14="http://schemas.microsoft.com/office/powerpoint/2010/main" val="2167469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7535D-E9BF-46D2-B422-5B838FC1C303}"/>
              </a:ext>
            </a:extLst>
          </p:cNvPr>
          <p:cNvSpPr>
            <a:spLocks noGrp="1"/>
          </p:cNvSpPr>
          <p:nvPr>
            <p:ph type="title"/>
          </p:nvPr>
        </p:nvSpPr>
        <p:spPr>
          <a:xfrm>
            <a:off x="457200" y="274638"/>
            <a:ext cx="8229600" cy="1143000"/>
          </a:xfrm>
        </p:spPr>
        <p:txBody>
          <a:bodyPr anchor="ctr">
            <a:normAutofit/>
          </a:bodyPr>
          <a:lstStyle/>
          <a:p>
            <a:r>
              <a:rPr lang="en-GB" dirty="0"/>
              <a:t>Working as a team in healthcare. </a:t>
            </a:r>
          </a:p>
        </p:txBody>
      </p:sp>
      <p:pic>
        <p:nvPicPr>
          <p:cNvPr id="6" name="Content Placeholder 5" descr="Two people standing in a room&#10;&#10;Description automatically generated">
            <a:hlinkClick r:id="rId3"/>
            <a:extLst>
              <a:ext uri="{FF2B5EF4-FFF2-40B4-BE49-F238E27FC236}">
                <a16:creationId xmlns:a16="http://schemas.microsoft.com/office/drawing/2014/main" id="{D3812EBF-9302-446A-80E9-2B7957196376}"/>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t="6423" b="26774"/>
          <a:stretch/>
        </p:blipFill>
        <p:spPr>
          <a:xfrm>
            <a:off x="786408" y="1196752"/>
            <a:ext cx="7571184" cy="3603647"/>
          </a:xfrm>
          <a:noFill/>
        </p:spPr>
      </p:pic>
      <p:sp>
        <p:nvSpPr>
          <p:cNvPr id="7" name="TextBox 6">
            <a:extLst>
              <a:ext uri="{FF2B5EF4-FFF2-40B4-BE49-F238E27FC236}">
                <a16:creationId xmlns:a16="http://schemas.microsoft.com/office/drawing/2014/main" id="{9C448E5B-FDAA-47CA-B09E-07D1E82936BA}"/>
              </a:ext>
            </a:extLst>
          </p:cNvPr>
          <p:cNvSpPr txBox="1"/>
          <p:nvPr/>
        </p:nvSpPr>
        <p:spPr>
          <a:xfrm>
            <a:off x="107504" y="5085184"/>
            <a:ext cx="8784976" cy="369332"/>
          </a:xfrm>
          <a:prstGeom prst="rect">
            <a:avLst/>
          </a:prstGeom>
          <a:noFill/>
        </p:spPr>
        <p:txBody>
          <a:bodyPr wrap="square" rtlCol="0">
            <a:spAutoFit/>
          </a:bodyPr>
          <a:lstStyle/>
          <a:p>
            <a:r>
              <a:rPr lang="en-GB" dirty="0"/>
              <a:t>Do effective teams working in health and social care need additional characteristics? </a:t>
            </a:r>
          </a:p>
        </p:txBody>
      </p:sp>
    </p:spTree>
    <p:extLst>
      <p:ext uri="{BB962C8B-B14F-4D97-AF65-F5344CB8AC3E}">
        <p14:creationId xmlns:p14="http://schemas.microsoft.com/office/powerpoint/2010/main" val="956965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p:txBody>
          <a:bodyPr>
            <a:normAutofit lnSpcReduction="10000"/>
          </a:bodyPr>
          <a:lstStyle/>
          <a:p>
            <a:pPr marL="0" indent="0">
              <a:buNone/>
            </a:pPr>
            <a:r>
              <a:rPr lang="en-GB" dirty="0"/>
              <a:t>Can you explain the factors affecting the effectiveness of a Team?</a:t>
            </a:r>
          </a:p>
          <a:p>
            <a:pPr marL="0" indent="0">
              <a:buNone/>
            </a:pPr>
            <a:endParaRPr lang="en-GB" dirty="0"/>
          </a:p>
          <a:p>
            <a:pPr marL="0" indent="0">
              <a:buNone/>
            </a:pPr>
            <a:r>
              <a:rPr lang="en-GB" dirty="0"/>
              <a:t>Can you explain the methods to be used to turn individuals in to team players? </a:t>
            </a:r>
          </a:p>
          <a:p>
            <a:pPr marL="0" indent="0">
              <a:buNone/>
            </a:pPr>
            <a:endParaRPr lang="en-GB" dirty="0"/>
          </a:p>
          <a:p>
            <a:pPr marL="0" indent="0" algn="ctr">
              <a:buNone/>
            </a:pPr>
            <a:r>
              <a:rPr lang="en-GB" sz="4800" dirty="0"/>
              <a:t>Questions &amp; Answers</a:t>
            </a:r>
          </a:p>
        </p:txBody>
      </p:sp>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F29D1-71D9-47FF-B014-E67AD0475DB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4B593E2-BF3C-4E97-A4D2-B2F376248E9C}"/>
              </a:ext>
            </a:extLst>
          </p:cNvPr>
          <p:cNvSpPr>
            <a:spLocks noGrp="1"/>
          </p:cNvSpPr>
          <p:nvPr>
            <p:ph idx="1"/>
          </p:nvPr>
        </p:nvSpPr>
        <p:spPr>
          <a:xfrm>
            <a:off x="457200" y="1196752"/>
            <a:ext cx="8229600" cy="3917032"/>
          </a:xfrm>
        </p:spPr>
        <p:txBody>
          <a:bodyPr>
            <a:normAutofit/>
          </a:bodyPr>
          <a:lstStyle/>
          <a:p>
            <a:pPr marL="0" indent="0">
              <a:buNone/>
            </a:pPr>
            <a:r>
              <a:rPr lang="en-GB" sz="1800" dirty="0">
                <a:latin typeface="Arial" panose="020B0604020202020204" pitchFamily="34" charset="0"/>
                <a:cs typeface="Arial" panose="020B0604020202020204" pitchFamily="34" charset="0"/>
              </a:rPr>
              <a:t>Coyle, D. (2018), </a:t>
            </a:r>
            <a:r>
              <a:rPr lang="en-GB" sz="1800" i="1" dirty="0">
                <a:latin typeface="Arial" panose="020B0604020202020204" pitchFamily="34" charset="0"/>
                <a:cs typeface="Arial" panose="020B0604020202020204" pitchFamily="34" charset="0"/>
              </a:rPr>
              <a:t>The Culture Code</a:t>
            </a:r>
            <a:r>
              <a:rPr lang="en-GB" sz="1800" dirty="0">
                <a:latin typeface="Arial" panose="020B0604020202020204" pitchFamily="34" charset="0"/>
                <a:cs typeface="Arial" panose="020B0604020202020204" pitchFamily="34" charset="0"/>
              </a:rPr>
              <a:t>, London: Random House Business.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t>Morgan, P. (2017), </a:t>
            </a:r>
            <a:r>
              <a:rPr lang="en-GB" sz="1800" i="1" dirty="0"/>
              <a:t>The Business Student’s guide to study and employability</a:t>
            </a:r>
            <a:r>
              <a:rPr lang="en-GB" sz="1800" dirty="0"/>
              <a:t>, London: SAGE. </a:t>
            </a:r>
          </a:p>
          <a:p>
            <a:pPr marL="0" indent="0">
              <a:buNone/>
            </a:pPr>
            <a:endParaRPr lang="en-GB" sz="1800" dirty="0"/>
          </a:p>
          <a:p>
            <a:pPr marL="0" indent="0">
              <a:buNone/>
            </a:pPr>
            <a:r>
              <a:rPr lang="en-GB" sz="1800" dirty="0">
                <a:latin typeface="Arial" panose="020B0604020202020204" pitchFamily="34" charset="0"/>
                <a:cs typeface="Arial" panose="020B0604020202020204" pitchFamily="34" charset="0"/>
              </a:rPr>
              <a:t>Pentland, A. (2008), </a:t>
            </a:r>
            <a:r>
              <a:rPr lang="en-GB" sz="1800" i="1" dirty="0">
                <a:latin typeface="Arial" panose="020B0604020202020204" pitchFamily="34" charset="0"/>
                <a:cs typeface="Arial" panose="020B0604020202020204" pitchFamily="34" charset="0"/>
              </a:rPr>
              <a:t>Honest Signals</a:t>
            </a:r>
            <a:r>
              <a:rPr lang="en-GB" sz="1800" dirty="0">
                <a:latin typeface="Arial" panose="020B0604020202020204" pitchFamily="34" charset="0"/>
                <a:cs typeface="Arial" panose="020B0604020202020204" pitchFamily="34" charset="0"/>
              </a:rPr>
              <a:t>, Cambridge, MA: MIT Press.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Van </a:t>
            </a:r>
            <a:r>
              <a:rPr lang="en-GB" sz="1800" dirty="0" err="1">
                <a:latin typeface="Arial" panose="020B0604020202020204" pitchFamily="34" charset="0"/>
                <a:cs typeface="Arial" panose="020B0604020202020204" pitchFamily="34" charset="0"/>
              </a:rPr>
              <a:t>Knippenburg</a:t>
            </a:r>
            <a:r>
              <a:rPr lang="en-GB" sz="1800" dirty="0">
                <a:latin typeface="Arial" panose="020B0604020202020204" pitchFamily="34" charset="0"/>
                <a:cs typeface="Arial" panose="020B0604020202020204" pitchFamily="34" charset="0"/>
              </a:rPr>
              <a:t>, D. and </a:t>
            </a:r>
            <a:r>
              <a:rPr lang="en-GB" sz="1800" dirty="0" err="1">
                <a:latin typeface="Arial" panose="020B0604020202020204" pitchFamily="34" charset="0"/>
                <a:cs typeface="Arial" panose="020B0604020202020204" pitchFamily="34" charset="0"/>
              </a:rPr>
              <a:t>Schnippers</a:t>
            </a:r>
            <a:r>
              <a:rPr lang="en-GB" sz="1800" dirty="0">
                <a:latin typeface="Arial" panose="020B0604020202020204" pitchFamily="34" charset="0"/>
                <a:cs typeface="Arial" panose="020B0604020202020204" pitchFamily="34" charset="0"/>
              </a:rPr>
              <a:t>, M.C. (2007) ‘Work Group Diversity’. </a:t>
            </a:r>
            <a:r>
              <a:rPr lang="en-GB" sz="1800" i="1" dirty="0">
                <a:latin typeface="Arial" panose="020B0604020202020204" pitchFamily="34" charset="0"/>
                <a:cs typeface="Arial" panose="020B0604020202020204" pitchFamily="34" charset="0"/>
              </a:rPr>
              <a:t>Annual Review of Psychology</a:t>
            </a:r>
            <a:r>
              <a:rPr lang="en-GB" sz="1800" dirty="0">
                <a:latin typeface="Arial" panose="020B0604020202020204" pitchFamily="34" charset="0"/>
                <a:cs typeface="Arial" panose="020B0604020202020204" pitchFamily="34" charset="0"/>
              </a:rPr>
              <a:t>, 58, pp.515-541.</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t>Wheelan, S.A., (2016),  </a:t>
            </a:r>
            <a:r>
              <a:rPr lang="en-GB" sz="1800" i="1" dirty="0"/>
              <a:t>Creating Effective Teams</a:t>
            </a:r>
            <a:r>
              <a:rPr lang="en-GB" sz="1800" dirty="0"/>
              <a:t>, 5</a:t>
            </a:r>
            <a:r>
              <a:rPr lang="en-GB" sz="1800" baseline="30000" dirty="0"/>
              <a:t>th</a:t>
            </a:r>
            <a:r>
              <a:rPr lang="en-GB" sz="1800" dirty="0"/>
              <a:t> </a:t>
            </a:r>
            <a:r>
              <a:rPr lang="en-GB" sz="1800" dirty="0" err="1"/>
              <a:t>edn</a:t>
            </a:r>
            <a:r>
              <a:rPr lang="en-GB" sz="1800" dirty="0"/>
              <a:t>, London: SAGE</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63137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r>
              <a:rPr lang="en-GB" dirty="0"/>
              <a:t>We will look at;</a:t>
            </a:r>
          </a:p>
          <a:p>
            <a:pPr marL="0" indent="0">
              <a:buNone/>
            </a:pPr>
            <a:endParaRPr lang="en-GB" dirty="0"/>
          </a:p>
          <a:p>
            <a:pPr marL="0" indent="0">
              <a:buNone/>
            </a:pPr>
            <a:endParaRPr lang="en-GB" dirty="0"/>
          </a:p>
          <a:p>
            <a:pPr marL="0" indent="0" algn="ctr">
              <a:buNone/>
            </a:pPr>
            <a:r>
              <a:rPr lang="en-GB"/>
              <a:t>Group decision making</a:t>
            </a:r>
            <a:r>
              <a:rPr lang="en-GB" dirty="0"/>
              <a:t>.</a:t>
            </a:r>
          </a:p>
          <a:p>
            <a:pPr marL="0" indent="0">
              <a:buNone/>
            </a:pPr>
            <a:endParaRPr lang="en-GB" dirty="0"/>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purl.org/dc/elements/1.1/"/>
    <ds:schemaRef ds:uri="303dbf9b-b85b-46a0-94f1-894078c07ecd"/>
    <ds:schemaRef ds:uri="http://purl.org/dc/terms/"/>
    <ds:schemaRef ds:uri="http://www.w3.org/XML/1998/namespace"/>
    <ds:schemaRef ds:uri="http://schemas.microsoft.com/office/2006/documentManagement/types"/>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867</TotalTime>
  <Words>1976</Words>
  <Application>Microsoft Macintosh PowerPoint</Application>
  <PresentationFormat>On-screen Show (4:3)</PresentationFormat>
  <Paragraphs>165</Paragraphs>
  <Slides>25</Slides>
  <Notes>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arial</vt:lpstr>
      <vt:lpstr>Calibri</vt:lpstr>
      <vt:lpstr>Myriad Pro</vt:lpstr>
      <vt:lpstr>Rockwell Condensed</vt:lpstr>
      <vt:lpstr>Symbol</vt:lpstr>
      <vt:lpstr>20140311PresentationUWTSDTemplate</vt:lpstr>
      <vt:lpstr>Certificate of Higher Education in Skills for the Workplace   Effective Team Working &amp; Communications (BMSW 4002) Creating Effective Teams</vt:lpstr>
      <vt:lpstr>PowerPoint Presentation</vt:lpstr>
      <vt:lpstr>In this session…..</vt:lpstr>
      <vt:lpstr>Assessment 1 </vt:lpstr>
      <vt:lpstr>Case Study Scenario </vt:lpstr>
      <vt:lpstr>The Task</vt:lpstr>
      <vt:lpstr>General Advice </vt:lpstr>
      <vt:lpstr>The Culture Code – by Coyle (2018) </vt:lpstr>
      <vt:lpstr>Skill 1 – Build Safety</vt:lpstr>
      <vt:lpstr>Skill 2 – Share Vulnerability</vt:lpstr>
      <vt:lpstr>Skill 3 – Establish Purpose</vt:lpstr>
      <vt:lpstr>Activity 2 – 20 minutes</vt:lpstr>
      <vt:lpstr>Are you a performing team?</vt:lpstr>
      <vt:lpstr>Being a good team member</vt:lpstr>
      <vt:lpstr>Activity 3 - Are you an effective team member?  </vt:lpstr>
      <vt:lpstr>PowerPoint Presentation</vt:lpstr>
      <vt:lpstr>PowerPoint Presentation</vt:lpstr>
      <vt:lpstr>Further Reading</vt:lpstr>
      <vt:lpstr>PowerPoint Presentation</vt:lpstr>
      <vt:lpstr>PowerPoint Presentation</vt:lpstr>
      <vt:lpstr>Importance of diversity in teams and in the workplace</vt:lpstr>
      <vt:lpstr>Working as a team in healthcare. </vt:lpstr>
      <vt:lpstr>Summary</vt:lpstr>
      <vt:lpstr>References</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Creating Effective Teams</dc:title>
  <dc:creator>Buddhi Pathak</dc:creator>
  <cp:lastModifiedBy>Pokubo, Daminabo 2016 (PGR)</cp:lastModifiedBy>
  <cp:revision>20</cp:revision>
  <dcterms:created xsi:type="dcterms:W3CDTF">2020-06-28T09:39:14Z</dcterms:created>
  <dcterms:modified xsi:type="dcterms:W3CDTF">2021-10-04T19:32:34Z</dcterms:modified>
</cp:coreProperties>
</file>