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1" r:id="rId1"/>
  </p:sldMasterIdLst>
  <p:sldIdLst>
    <p:sldId id="256" r:id="rId2"/>
    <p:sldId id="257" r:id="rId3"/>
    <p:sldId id="258" r:id="rId4"/>
    <p:sldId id="259" r:id="rId5"/>
    <p:sldId id="260" r:id="rId6"/>
    <p:sldId id="261" r:id="rId7"/>
    <p:sldId id="262" r:id="rId8"/>
    <p:sldId id="263" r:id="rId9"/>
    <p:sldId id="268" r:id="rId10"/>
    <p:sldId id="265" r:id="rId11"/>
    <p:sldId id="267" r:id="rId12"/>
    <p:sldId id="271"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81" d="100"/>
          <a:sy n="81" d="100"/>
        </p:scale>
        <p:origin x="-258"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14EFD49-B82C-4AE0-B412-35473C8A3502}" type="datetimeFigureOut">
              <a:rPr lang="en-GB" smtClean="0"/>
              <a:t>12/08/2022</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A6443AA9-B0CB-4791-B9D1-92398892B8E9}"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130553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4EFD49-B82C-4AE0-B412-35473C8A3502}"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43AA9-B0CB-4791-B9D1-92398892B8E9}"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20380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4EFD49-B82C-4AE0-B412-35473C8A3502}"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43AA9-B0CB-4791-B9D1-92398892B8E9}"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823020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4EFD49-B82C-4AE0-B412-35473C8A3502}" type="datetimeFigureOut">
              <a:rPr lang="en-GB" smtClean="0"/>
              <a:t>12/08/2022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443AA9-B0CB-4791-B9D1-92398892B8E9}"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8666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4EFD49-B82C-4AE0-B412-35473C8A3502}" type="datetimeFigureOut">
              <a:rPr lang="en-GB" smtClean="0"/>
              <a:t>12/08/2022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443AA9-B0CB-4791-B9D1-92398892B8E9}"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234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4EFD49-B82C-4AE0-B412-35473C8A3502}" type="datetimeFigureOut">
              <a:rPr lang="en-GB" smtClean="0"/>
              <a:t>12/08/2022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443AA9-B0CB-4791-B9D1-92398892B8E9}"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47530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4EFD49-B82C-4AE0-B412-35473C8A3502}" type="datetimeFigureOut">
              <a:rPr lang="en-GB" smtClean="0"/>
              <a:t>12/08/2022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443AA9-B0CB-4791-B9D1-92398892B8E9}" type="slidenum">
              <a:rPr lang="en-GB" smtClean="0"/>
              <a:t>‹#›</a:t>
            </a:fld>
            <a:endParaRPr lang="en-GB"/>
          </a:p>
        </p:txBody>
      </p:sp>
    </p:spTree>
    <p:extLst>
      <p:ext uri="{BB962C8B-B14F-4D97-AF65-F5344CB8AC3E}">
        <p14:creationId xmlns:p14="http://schemas.microsoft.com/office/powerpoint/2010/main" val="20684601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4EFD49-B82C-4AE0-B412-35473C8A3502}" type="datetimeFigureOut">
              <a:rPr lang="en-GB" smtClean="0"/>
              <a:t>12/08/2022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443AA9-B0CB-4791-B9D1-92398892B8E9}"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52567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14EFD49-B82C-4AE0-B412-35473C8A3502}" type="datetimeFigureOut">
              <a:rPr lang="en-GB" smtClean="0"/>
              <a:t>12/08/2022</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A6443AA9-B0CB-4791-B9D1-92398892B8E9}"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97323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4EFD49-B82C-4AE0-B412-35473C8A3502}"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43AA9-B0CB-4791-B9D1-92398892B8E9}"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7452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4EFD49-B82C-4AE0-B412-35473C8A3502}"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43AA9-B0CB-4791-B9D1-92398892B8E9}"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62630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14EFD49-B82C-4AE0-B412-35473C8A3502}" type="datetimeFigureOut">
              <a:rPr lang="en-GB" smtClean="0"/>
              <a:t>12/08/2022</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6443AA9-B0CB-4791-B9D1-92398892B8E9}"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5180106"/>
      </p:ext>
    </p:extLst>
  </p:cSld>
  <p:clrMap bg1="lt1" tx1="dk1" bg2="lt2" tx2="dk2" accent1="accent1" accent2="accent2" accent3="accent3" accent4="accent4" accent5="accent5" accent6="accent6" hlink="hlink" folHlink="folHlink"/>
  <p:sldLayoutIdLst>
    <p:sldLayoutId id="2147483892" r:id="rId1"/>
    <p:sldLayoutId id="2147483893" r:id="rId2"/>
    <p:sldLayoutId id="2147483894" r:id="rId3"/>
    <p:sldLayoutId id="2147483895" r:id="rId4"/>
    <p:sldLayoutId id="2147483896" r:id="rId5"/>
    <p:sldLayoutId id="2147483897" r:id="rId6"/>
    <p:sldLayoutId id="2147483898" r:id="rId7"/>
    <p:sldLayoutId id="2147483899" r:id="rId8"/>
    <p:sldLayoutId id="2147483900" r:id="rId9"/>
    <p:sldLayoutId id="2147483901" r:id="rId10"/>
    <p:sldLayoutId id="2147483902"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uk.indeed.com/hire/job-description/hr-officer?gclid=EAIaIQobChMImJKE8_T9-AIVl-3tCh1JlAEDEAAYASAAEgJA8_D_BwE&amp;hl=en&amp;aceid=&amp;co=GB" TargetMode="External"/><Relationship Id="rId2" Type="http://schemas.openxmlformats.org/officeDocument/2006/relationships/hyperlink" Target="https://files.core.ac.uk/pdf/23/140136.pdf"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6A0BD8E-7D65-71FF-7753-8B1902A8A3AC}"/>
              </a:ext>
            </a:extLst>
          </p:cNvPr>
          <p:cNvSpPr>
            <a:spLocks noGrp="1"/>
          </p:cNvSpPr>
          <p:nvPr>
            <p:ph type="ctrTitle"/>
          </p:nvPr>
        </p:nvSpPr>
        <p:spPr>
          <a:xfrm>
            <a:off x="1547446" y="698464"/>
            <a:ext cx="8637073" cy="2541431"/>
          </a:xfrm>
        </p:spPr>
        <p:txBody>
          <a:bodyPr>
            <a:normAutofit/>
          </a:bodyPr>
          <a:lstStyle/>
          <a:p>
            <a:r>
              <a:rPr lang="en-GB" sz="4400" dirty="0"/>
              <a:t>Training and Development needs for an HR Officer </a:t>
            </a:r>
          </a:p>
        </p:txBody>
      </p:sp>
      <p:sp>
        <p:nvSpPr>
          <p:cNvPr id="3" name="Subtitle 2">
            <a:extLst>
              <a:ext uri="{FF2B5EF4-FFF2-40B4-BE49-F238E27FC236}">
                <a16:creationId xmlns:a16="http://schemas.microsoft.com/office/drawing/2014/main" xmlns="" id="{46A6E6F8-E97B-AC2E-9677-A4A34428B79B}"/>
              </a:ext>
            </a:extLst>
          </p:cNvPr>
          <p:cNvSpPr>
            <a:spLocks noGrp="1"/>
          </p:cNvSpPr>
          <p:nvPr>
            <p:ph type="subTitle" idx="1"/>
          </p:nvPr>
        </p:nvSpPr>
        <p:spPr>
          <a:xfrm>
            <a:off x="1524000" y="3524644"/>
            <a:ext cx="9144000" cy="1655762"/>
          </a:xfrm>
        </p:spPr>
        <p:txBody>
          <a:bodyPr>
            <a:normAutofit fontScale="92500" lnSpcReduction="20000"/>
          </a:bodyPr>
          <a:lstStyle/>
          <a:p>
            <a:r>
              <a:rPr lang="en-GB" dirty="0"/>
              <a:t>Student Name: Corina Bistriceanu</a:t>
            </a:r>
          </a:p>
          <a:p>
            <a:r>
              <a:rPr lang="en-GB" dirty="0"/>
              <a:t>Lecturer name: Gregory </a:t>
            </a:r>
            <a:r>
              <a:rPr lang="en-GB" dirty="0" smtClean="0"/>
              <a:t>cowan</a:t>
            </a:r>
          </a:p>
          <a:p>
            <a:r>
              <a:rPr lang="en-GB" dirty="0" smtClean="0"/>
              <a:t>Module: BMSW 5102</a:t>
            </a:r>
            <a:endParaRPr lang="en-GB" dirty="0"/>
          </a:p>
          <a:p>
            <a:r>
              <a:rPr lang="en-GB" dirty="0"/>
              <a:t>Student id: 2011101</a:t>
            </a:r>
          </a:p>
        </p:txBody>
      </p:sp>
    </p:spTree>
    <p:extLst>
      <p:ext uri="{BB962C8B-B14F-4D97-AF65-F5344CB8AC3E}">
        <p14:creationId xmlns:p14="http://schemas.microsoft.com/office/powerpoint/2010/main" val="4046820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95A7CA0-A6D0-7A5F-CEDE-72340D7D361A}"/>
              </a:ext>
            </a:extLst>
          </p:cNvPr>
          <p:cNvSpPr>
            <a:spLocks noGrp="1"/>
          </p:cNvSpPr>
          <p:nvPr>
            <p:ph type="title"/>
          </p:nvPr>
        </p:nvSpPr>
        <p:spPr>
          <a:xfrm>
            <a:off x="1125415" y="864158"/>
            <a:ext cx="9959584" cy="1061623"/>
          </a:xfrm>
        </p:spPr>
        <p:txBody>
          <a:bodyPr>
            <a:normAutofit/>
          </a:bodyPr>
          <a:lstStyle/>
          <a:p>
            <a:pPr algn="ctr"/>
            <a:r>
              <a:rPr lang="en-GB" dirty="0"/>
              <a:t>Ksb-Knowledge, skills and behaviours </a:t>
            </a:r>
          </a:p>
        </p:txBody>
      </p:sp>
      <p:graphicFrame>
        <p:nvGraphicFramePr>
          <p:cNvPr id="6" name="Table 6">
            <a:extLst>
              <a:ext uri="{FF2B5EF4-FFF2-40B4-BE49-F238E27FC236}">
                <a16:creationId xmlns:a16="http://schemas.microsoft.com/office/drawing/2014/main" xmlns="" id="{B70786A0-8AB2-A31E-5690-8AC31732CDDC}"/>
              </a:ext>
            </a:extLst>
          </p:cNvPr>
          <p:cNvGraphicFramePr>
            <a:graphicFrameLocks noGrp="1"/>
          </p:cNvGraphicFramePr>
          <p:nvPr>
            <p:ph idx="1"/>
            <p:extLst>
              <p:ext uri="{D42A27DB-BD31-4B8C-83A1-F6EECF244321}">
                <p14:modId xmlns:p14="http://schemas.microsoft.com/office/powerpoint/2010/main" val="1326290367"/>
              </p:ext>
            </p:extLst>
          </p:nvPr>
        </p:nvGraphicFramePr>
        <p:xfrm>
          <a:off x="1148862" y="1938571"/>
          <a:ext cx="10263020" cy="4145280"/>
        </p:xfrm>
        <a:graphic>
          <a:graphicData uri="http://schemas.openxmlformats.org/drawingml/2006/table">
            <a:tbl>
              <a:tblPr firstRow="1" bandRow="1">
                <a:tableStyleId>{5C22544A-7EE6-4342-B048-85BDC9FD1C3A}</a:tableStyleId>
              </a:tblPr>
              <a:tblGrid>
                <a:gridCol w="3255165">
                  <a:extLst>
                    <a:ext uri="{9D8B030D-6E8A-4147-A177-3AD203B41FA5}">
                      <a16:colId xmlns:a16="http://schemas.microsoft.com/office/drawing/2014/main" xmlns="" val="3748878219"/>
                    </a:ext>
                  </a:extLst>
                </a:gridCol>
                <a:gridCol w="3378669">
                  <a:extLst>
                    <a:ext uri="{9D8B030D-6E8A-4147-A177-3AD203B41FA5}">
                      <a16:colId xmlns:a16="http://schemas.microsoft.com/office/drawing/2014/main" xmlns="" val="3414847806"/>
                    </a:ext>
                  </a:extLst>
                </a:gridCol>
                <a:gridCol w="3629186">
                  <a:extLst>
                    <a:ext uri="{9D8B030D-6E8A-4147-A177-3AD203B41FA5}">
                      <a16:colId xmlns:a16="http://schemas.microsoft.com/office/drawing/2014/main" xmlns="" val="2251006792"/>
                    </a:ext>
                  </a:extLst>
                </a:gridCol>
              </a:tblGrid>
              <a:tr h="3653337">
                <a:tc>
                  <a:txBody>
                    <a:bodyPr/>
                    <a:lstStyle/>
                    <a:p>
                      <a:pPr marL="0" indent="0">
                        <a:buFont typeface="Arial" panose="020B0604020202020204" pitchFamily="34" charset="0"/>
                        <a:buNone/>
                      </a:pPr>
                      <a:r>
                        <a:rPr lang="en-IE" sz="1800" b="1" kern="1200" dirty="0">
                          <a:solidFill>
                            <a:schemeClr val="lt1"/>
                          </a:solidFill>
                          <a:effectLst/>
                          <a:latin typeface="+mn-lt"/>
                          <a:ea typeface="+mn-ea"/>
                          <a:cs typeface="+mn-cs"/>
                        </a:rPr>
                        <a:t>Knowledge</a:t>
                      </a:r>
                    </a:p>
                    <a:p>
                      <a:pPr marL="285750" indent="-285750">
                        <a:buFont typeface="Arial" panose="020B0604020202020204" pitchFamily="34" charset="0"/>
                        <a:buChar char="•"/>
                      </a:pPr>
                      <a:endParaRPr lang="en-GB" sz="1800" b="1" kern="1200" dirty="0">
                        <a:solidFill>
                          <a:schemeClr val="lt1"/>
                        </a:solidFill>
                        <a:effectLst/>
                        <a:latin typeface="+mn-lt"/>
                        <a:ea typeface="+mn-ea"/>
                        <a:cs typeface="+mn-cs"/>
                      </a:endParaRPr>
                    </a:p>
                    <a:p>
                      <a:pPr marL="285750" indent="-285750">
                        <a:buFont typeface="Arial" panose="020B0604020202020204" pitchFamily="34" charset="0"/>
                        <a:buChar char="•"/>
                      </a:pPr>
                      <a:r>
                        <a:rPr lang="en-IE" sz="1600" b="1" kern="1200" dirty="0">
                          <a:solidFill>
                            <a:schemeClr val="lt1"/>
                          </a:solidFill>
                          <a:effectLst/>
                          <a:latin typeface="+mn-lt"/>
                          <a:ea typeface="+mn-ea"/>
                          <a:cs typeface="+mn-cs"/>
                        </a:rPr>
                        <a:t>Knowledge is an essential acquired technical detail enabling someone to carry out work tasks and duties competently and proficiently</a:t>
                      </a:r>
                      <a:endParaRPr lang="en-GB" sz="1600" b="1" kern="1200" dirty="0">
                        <a:solidFill>
                          <a:schemeClr val="lt1"/>
                        </a:solidFill>
                        <a:effectLst/>
                        <a:latin typeface="+mn-lt"/>
                        <a:ea typeface="+mn-ea"/>
                        <a:cs typeface="+mn-cs"/>
                      </a:endParaRPr>
                    </a:p>
                    <a:p>
                      <a:pPr marL="285750" indent="-285750">
                        <a:buFont typeface="Arial" panose="020B0604020202020204" pitchFamily="34" charset="0"/>
                        <a:buChar char="•"/>
                      </a:pPr>
                      <a:r>
                        <a:rPr lang="en-GB" sz="1600" dirty="0"/>
                        <a:t>Knowledge</a:t>
                      </a:r>
                      <a:r>
                        <a:rPr lang="en-GB" sz="1600" baseline="0" dirty="0"/>
                        <a:t> is generally gained through learning, self-teaching and education</a:t>
                      </a:r>
                    </a:p>
                    <a:p>
                      <a:pPr marL="285750" indent="-285750">
                        <a:buFont typeface="Arial" panose="020B0604020202020204" pitchFamily="34" charset="0"/>
                        <a:buChar char="•"/>
                      </a:pPr>
                      <a:r>
                        <a:rPr lang="en-GB" sz="1600" baseline="0" dirty="0"/>
                        <a:t>Having knowledge has value and can be quantified and carry incentives</a:t>
                      </a:r>
                    </a:p>
                    <a:p>
                      <a:pPr marL="285750" indent="-285750">
                        <a:buFont typeface="Arial" panose="020B0604020202020204" pitchFamily="34" charset="0"/>
                        <a:buChar char="•"/>
                      </a:pPr>
                      <a:endParaRPr lang="en-GB" baseline="0" dirty="0"/>
                    </a:p>
                    <a:p>
                      <a:pPr marL="285750" indent="-285750">
                        <a:buFont typeface="Arial" panose="020B0604020202020204" pitchFamily="34" charset="0"/>
                        <a:buChar char="•"/>
                      </a:pPr>
                      <a:endParaRPr lang="en-GB" baseline="0" dirty="0"/>
                    </a:p>
                    <a:p>
                      <a:pPr marL="0" indent="0">
                        <a:buFont typeface="Arial" panose="020B0604020202020204" pitchFamily="34" charset="0"/>
                        <a:buNone/>
                      </a:pPr>
                      <a:endParaRPr lang="en-GB" baseline="0" dirty="0"/>
                    </a:p>
                  </a:txBody>
                  <a:tcPr/>
                </a:tc>
                <a:tc>
                  <a:txBody>
                    <a:bodyPr/>
                    <a:lstStyle/>
                    <a:p>
                      <a:pPr marL="0" indent="0">
                        <a:buFont typeface="Arial" panose="020B0604020202020204" pitchFamily="34" charset="0"/>
                        <a:buNone/>
                      </a:pPr>
                      <a:r>
                        <a:rPr lang="en-IE" sz="1800" b="1" kern="1200" dirty="0">
                          <a:solidFill>
                            <a:schemeClr val="lt1"/>
                          </a:solidFill>
                          <a:effectLst/>
                          <a:latin typeface="+mn-lt"/>
                          <a:ea typeface="+mn-ea"/>
                          <a:cs typeface="+mn-cs"/>
                        </a:rPr>
                        <a:t>Skills</a:t>
                      </a:r>
                    </a:p>
                    <a:p>
                      <a:pPr marL="285750" indent="-285750">
                        <a:buFont typeface="Arial" panose="020B0604020202020204" pitchFamily="34" charset="0"/>
                        <a:buChar char="•"/>
                      </a:pPr>
                      <a:endParaRPr lang="en-GB" sz="1800" b="1" kern="1200" dirty="0">
                        <a:solidFill>
                          <a:schemeClr val="lt1"/>
                        </a:solidFill>
                        <a:effectLst/>
                        <a:latin typeface="+mn-lt"/>
                        <a:ea typeface="+mn-ea"/>
                        <a:cs typeface="+mn-cs"/>
                      </a:endParaRPr>
                    </a:p>
                    <a:p>
                      <a:pPr marL="285750" indent="-285750">
                        <a:buFont typeface="Arial" panose="020B0604020202020204" pitchFamily="34" charset="0"/>
                        <a:buChar char="•"/>
                      </a:pPr>
                      <a:r>
                        <a:rPr lang="en-IE" sz="1600" b="1" kern="1200" dirty="0">
                          <a:solidFill>
                            <a:schemeClr val="lt1"/>
                          </a:solidFill>
                          <a:effectLst/>
                          <a:latin typeface="+mn-lt"/>
                          <a:ea typeface="+mn-ea"/>
                          <a:cs typeface="+mn-cs"/>
                        </a:rPr>
                        <a:t>Skills refer to someone’s specific practical knowledge gained through on-job training and repetition </a:t>
                      </a:r>
                    </a:p>
                    <a:p>
                      <a:pPr marL="285750" indent="-285750">
                        <a:buFont typeface="Arial" panose="020B0604020202020204" pitchFamily="34" charset="0"/>
                        <a:buChar char="•"/>
                      </a:pPr>
                      <a:r>
                        <a:rPr lang="en-IE" sz="1600" b="1" kern="1200" dirty="0">
                          <a:solidFill>
                            <a:schemeClr val="lt1"/>
                          </a:solidFill>
                          <a:effectLst/>
                          <a:latin typeface="+mn-lt"/>
                          <a:ea typeface="+mn-ea"/>
                          <a:cs typeface="+mn-cs"/>
                        </a:rPr>
                        <a:t>Skills</a:t>
                      </a:r>
                      <a:r>
                        <a:rPr lang="en-IE" sz="1600" b="1" kern="1200" baseline="0" dirty="0">
                          <a:solidFill>
                            <a:schemeClr val="lt1"/>
                          </a:solidFill>
                          <a:effectLst/>
                          <a:latin typeface="+mn-lt"/>
                          <a:ea typeface="+mn-ea"/>
                          <a:cs typeface="+mn-cs"/>
                        </a:rPr>
                        <a:t> can also refer to native abilities or talent</a:t>
                      </a:r>
                      <a:endParaRPr lang="en-GB" sz="1600" b="1" kern="1200" dirty="0">
                        <a:solidFill>
                          <a:schemeClr val="lt1"/>
                        </a:solidFill>
                        <a:effectLst/>
                        <a:latin typeface="+mn-lt"/>
                        <a:ea typeface="+mn-ea"/>
                        <a:cs typeface="+mn-cs"/>
                      </a:endParaRPr>
                    </a:p>
                    <a:p>
                      <a:pPr marL="285750" indent="-285750">
                        <a:buFont typeface="Arial" panose="020B0604020202020204" pitchFamily="34" charset="0"/>
                        <a:buChar char="•"/>
                      </a:pPr>
                      <a:r>
                        <a:rPr lang="en-IE" sz="1600" b="1" kern="1200" dirty="0">
                          <a:solidFill>
                            <a:schemeClr val="lt1"/>
                          </a:solidFill>
                          <a:effectLst/>
                          <a:latin typeface="+mn-lt"/>
                          <a:ea typeface="+mn-ea"/>
                          <a:cs typeface="+mn-cs"/>
                        </a:rPr>
                        <a:t>Although knowledge is very important,</a:t>
                      </a:r>
                      <a:r>
                        <a:rPr lang="en-IE" sz="1600" b="1" kern="1200" baseline="0" dirty="0">
                          <a:solidFill>
                            <a:schemeClr val="lt1"/>
                          </a:solidFill>
                          <a:effectLst/>
                          <a:latin typeface="+mn-lt"/>
                          <a:ea typeface="+mn-ea"/>
                          <a:cs typeface="+mn-cs"/>
                        </a:rPr>
                        <a:t>  being skilled is a personal asset that does not necessarily require a certified qualification</a:t>
                      </a:r>
                      <a:endParaRPr lang="en-GB" sz="1600" b="1" kern="1200" dirty="0">
                        <a:solidFill>
                          <a:schemeClr val="lt1"/>
                        </a:solidFill>
                        <a:effectLst/>
                        <a:latin typeface="+mn-lt"/>
                        <a:ea typeface="+mn-ea"/>
                        <a:cs typeface="+mn-cs"/>
                      </a:endParaRPr>
                    </a:p>
                    <a:p>
                      <a:pPr marL="285750" indent="-285750">
                        <a:buFont typeface="Arial" panose="020B0604020202020204" pitchFamily="34" charset="0"/>
                        <a:buChar char="•"/>
                      </a:pPr>
                      <a:endParaRPr lang="en-GB" dirty="0"/>
                    </a:p>
                  </a:txBody>
                  <a:tcPr/>
                </a:tc>
                <a:tc>
                  <a:txBody>
                    <a:bodyPr/>
                    <a:lstStyle/>
                    <a:p>
                      <a:pPr marL="0" indent="0">
                        <a:buFont typeface="Arial" panose="020B0604020202020204" pitchFamily="34" charset="0"/>
                        <a:buNone/>
                      </a:pPr>
                      <a:r>
                        <a:rPr lang="en-IE" sz="1800" b="1" kern="1200" dirty="0">
                          <a:solidFill>
                            <a:schemeClr val="lt1"/>
                          </a:solidFill>
                          <a:effectLst/>
                          <a:latin typeface="+mn-lt"/>
                          <a:ea typeface="+mn-ea"/>
                          <a:cs typeface="+mn-cs"/>
                        </a:rPr>
                        <a:t> Behaviours</a:t>
                      </a:r>
                    </a:p>
                    <a:p>
                      <a:pPr marL="285750" indent="-285750">
                        <a:buFont typeface="Arial" panose="020B0604020202020204" pitchFamily="34" charset="0"/>
                        <a:buChar char="•"/>
                      </a:pPr>
                      <a:endParaRPr lang="en-GB" sz="1800" b="1" kern="1200" dirty="0">
                        <a:solidFill>
                          <a:schemeClr val="lt1"/>
                        </a:solidFill>
                        <a:effectLst/>
                        <a:latin typeface="+mn-lt"/>
                        <a:ea typeface="+mn-ea"/>
                        <a:cs typeface="+mn-cs"/>
                      </a:endParaRPr>
                    </a:p>
                    <a:p>
                      <a:pPr marL="285750" indent="-285750">
                        <a:buFont typeface="Arial" panose="020B0604020202020204" pitchFamily="34" charset="0"/>
                        <a:buChar char="•"/>
                      </a:pPr>
                      <a:r>
                        <a:rPr lang="en-IE" sz="1600" b="1" kern="1200" dirty="0">
                          <a:solidFill>
                            <a:schemeClr val="lt1"/>
                          </a:solidFill>
                          <a:effectLst/>
                          <a:latin typeface="+mn-lt"/>
                          <a:ea typeface="+mn-ea"/>
                          <a:cs typeface="+mn-cs"/>
                        </a:rPr>
                        <a:t>Behaviour refers to someone’s native or acquired mind-set enabling the person to carry out tasks and duties diligently and professionally </a:t>
                      </a:r>
                    </a:p>
                    <a:p>
                      <a:pPr marL="285750" indent="-285750">
                        <a:buFont typeface="Arial" panose="020B0604020202020204" pitchFamily="34" charset="0"/>
                        <a:buChar char="•"/>
                      </a:pPr>
                      <a:r>
                        <a:rPr lang="en-IE" sz="1600" b="1" kern="1200" dirty="0">
                          <a:solidFill>
                            <a:schemeClr val="lt1"/>
                          </a:solidFill>
                          <a:effectLst/>
                          <a:latin typeface="+mn-lt"/>
                          <a:ea typeface="+mn-ea"/>
                          <a:cs typeface="+mn-cs"/>
                        </a:rPr>
                        <a:t>Behaviours</a:t>
                      </a:r>
                      <a:r>
                        <a:rPr lang="en-IE" sz="1600" b="1" kern="1200" baseline="0" dirty="0">
                          <a:solidFill>
                            <a:schemeClr val="lt1"/>
                          </a:solidFill>
                          <a:effectLst/>
                          <a:latin typeface="+mn-lt"/>
                          <a:ea typeface="+mn-ea"/>
                          <a:cs typeface="+mn-cs"/>
                        </a:rPr>
                        <a:t> also refer to the way someone conducts themselves and the example they emulate in others</a:t>
                      </a:r>
                    </a:p>
                    <a:p>
                      <a:pPr marL="285750" indent="-285750">
                        <a:buFont typeface="Arial" panose="020B0604020202020204" pitchFamily="34" charset="0"/>
                        <a:buChar char="•"/>
                      </a:pPr>
                      <a:r>
                        <a:rPr lang="en-IE" sz="1600" b="1" kern="1200" baseline="0" dirty="0">
                          <a:solidFill>
                            <a:schemeClr val="lt1"/>
                          </a:solidFill>
                          <a:effectLst/>
                          <a:latin typeface="+mn-lt"/>
                          <a:ea typeface="+mn-ea"/>
                          <a:cs typeface="+mn-cs"/>
                        </a:rPr>
                        <a:t>Behaviour refers as well to traits and attitudes and the way these are displayed by the </a:t>
                      </a:r>
                      <a:r>
                        <a:rPr lang="en-IE" sz="1600" b="1" kern="1200" baseline="0" dirty="0" smtClean="0">
                          <a:solidFill>
                            <a:schemeClr val="lt1"/>
                          </a:solidFill>
                          <a:effectLst/>
                          <a:latin typeface="+mn-lt"/>
                          <a:ea typeface="+mn-ea"/>
                          <a:cs typeface="+mn-cs"/>
                        </a:rPr>
                        <a:t>individual </a:t>
                      </a:r>
                      <a:endParaRPr lang="en-GB" sz="1600" b="1" kern="1200" dirty="0">
                        <a:solidFill>
                          <a:schemeClr val="lt1"/>
                        </a:solidFill>
                        <a:effectLst/>
                        <a:latin typeface="+mn-lt"/>
                        <a:ea typeface="+mn-ea"/>
                        <a:cs typeface="+mn-cs"/>
                      </a:endParaRPr>
                    </a:p>
                    <a:p>
                      <a:pPr marL="0" indent="0">
                        <a:buFont typeface="Arial" panose="020B0604020202020204" pitchFamily="34" charset="0"/>
                        <a:buNone/>
                      </a:pPr>
                      <a:r>
                        <a:rPr lang="en-IE" sz="1600" b="1" kern="1200" dirty="0">
                          <a:solidFill>
                            <a:schemeClr val="lt1"/>
                          </a:solidFill>
                          <a:effectLst/>
                          <a:latin typeface="+mn-lt"/>
                          <a:ea typeface="+mn-ea"/>
                          <a:cs typeface="+mn-cs"/>
                        </a:rPr>
                        <a:t> </a:t>
                      </a:r>
                      <a:endParaRPr lang="en-GB" sz="1600" b="1" kern="1200" dirty="0">
                        <a:solidFill>
                          <a:schemeClr val="lt1"/>
                        </a:solidFill>
                        <a:effectLst/>
                        <a:latin typeface="+mn-lt"/>
                        <a:ea typeface="+mn-ea"/>
                        <a:cs typeface="+mn-cs"/>
                      </a:endParaRPr>
                    </a:p>
                    <a:p>
                      <a:pPr marL="285750" indent="-285750">
                        <a:buFont typeface="Arial" panose="020B0604020202020204" pitchFamily="34" charset="0"/>
                        <a:buChar char="•"/>
                      </a:pPr>
                      <a:endParaRPr lang="en-GB" dirty="0"/>
                    </a:p>
                  </a:txBody>
                  <a:tcPr/>
                </a:tc>
                <a:extLst>
                  <a:ext uri="{0D108BD9-81ED-4DB2-BD59-A6C34878D82A}">
                    <a16:rowId xmlns:a16="http://schemas.microsoft.com/office/drawing/2014/main" xmlns="" val="3170135684"/>
                  </a:ext>
                </a:extLst>
              </a:tr>
            </a:tbl>
          </a:graphicData>
        </a:graphic>
      </p:graphicFrame>
      <p:pic>
        <p:nvPicPr>
          <p:cNvPr id="12" name="Picture 11">
            <a:extLst>
              <a:ext uri="{FF2B5EF4-FFF2-40B4-BE49-F238E27FC236}">
                <a16:creationId xmlns:a16="http://schemas.microsoft.com/office/drawing/2014/main" xmlns="" id="{1CF137A0-9DF0-75CC-9C00-2E19A7ACE779}"/>
              </a:ext>
            </a:extLst>
          </p:cNvPr>
          <p:cNvPicPr>
            <a:picLocks noChangeAspect="1"/>
          </p:cNvPicPr>
          <p:nvPr/>
        </p:nvPicPr>
        <p:blipFill>
          <a:blip r:embed="rId2"/>
          <a:stretch>
            <a:fillRect/>
          </a:stretch>
        </p:blipFill>
        <p:spPr>
          <a:xfrm>
            <a:off x="10784387" y="586426"/>
            <a:ext cx="952500" cy="952500"/>
          </a:xfrm>
          <a:prstGeom prst="rect">
            <a:avLst/>
          </a:prstGeom>
        </p:spPr>
      </p:pic>
    </p:spTree>
    <p:extLst>
      <p:ext uri="{BB962C8B-B14F-4D97-AF65-F5344CB8AC3E}">
        <p14:creationId xmlns:p14="http://schemas.microsoft.com/office/powerpoint/2010/main" val="2539713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A8B4A95-1EE8-2B5F-E40D-6620B4B986CC}"/>
              </a:ext>
            </a:extLst>
          </p:cNvPr>
          <p:cNvSpPr>
            <a:spLocks noGrp="1"/>
          </p:cNvSpPr>
          <p:nvPr>
            <p:ph type="title"/>
          </p:nvPr>
        </p:nvSpPr>
        <p:spPr/>
        <p:txBody>
          <a:bodyPr/>
          <a:lstStyle/>
          <a:p>
            <a:pPr algn="ctr"/>
            <a:r>
              <a:rPr lang="en-GB" dirty="0"/>
              <a:t>KSB’s for an HR Officer </a:t>
            </a:r>
          </a:p>
        </p:txBody>
      </p:sp>
      <p:graphicFrame>
        <p:nvGraphicFramePr>
          <p:cNvPr id="4" name="Table 4">
            <a:extLst>
              <a:ext uri="{FF2B5EF4-FFF2-40B4-BE49-F238E27FC236}">
                <a16:creationId xmlns:a16="http://schemas.microsoft.com/office/drawing/2014/main" xmlns="" id="{708654DB-F87F-0C9B-7B31-8A9C19BB3EE1}"/>
              </a:ext>
            </a:extLst>
          </p:cNvPr>
          <p:cNvGraphicFramePr>
            <a:graphicFrameLocks noGrp="1"/>
          </p:cNvGraphicFramePr>
          <p:nvPr>
            <p:ph idx="1"/>
            <p:extLst>
              <p:ext uri="{D42A27DB-BD31-4B8C-83A1-F6EECF244321}">
                <p14:modId xmlns:p14="http://schemas.microsoft.com/office/powerpoint/2010/main" val="3811449478"/>
              </p:ext>
            </p:extLst>
          </p:nvPr>
        </p:nvGraphicFramePr>
        <p:xfrm>
          <a:off x="1699848" y="2013710"/>
          <a:ext cx="9190893" cy="4114800"/>
        </p:xfrm>
        <a:graphic>
          <a:graphicData uri="http://schemas.openxmlformats.org/drawingml/2006/table">
            <a:tbl>
              <a:tblPr firstRow="1" bandRow="1">
                <a:tableStyleId>{5C22544A-7EE6-4342-B048-85BDC9FD1C3A}</a:tableStyleId>
              </a:tblPr>
              <a:tblGrid>
                <a:gridCol w="2894329">
                  <a:extLst>
                    <a:ext uri="{9D8B030D-6E8A-4147-A177-3AD203B41FA5}">
                      <a16:colId xmlns:a16="http://schemas.microsoft.com/office/drawing/2014/main" xmlns="" val="702174004"/>
                    </a:ext>
                  </a:extLst>
                </a:gridCol>
                <a:gridCol w="2885193">
                  <a:extLst>
                    <a:ext uri="{9D8B030D-6E8A-4147-A177-3AD203B41FA5}">
                      <a16:colId xmlns:a16="http://schemas.microsoft.com/office/drawing/2014/main" xmlns="" val="3990039972"/>
                    </a:ext>
                  </a:extLst>
                </a:gridCol>
                <a:gridCol w="3411371">
                  <a:extLst>
                    <a:ext uri="{9D8B030D-6E8A-4147-A177-3AD203B41FA5}">
                      <a16:colId xmlns:a16="http://schemas.microsoft.com/office/drawing/2014/main" xmlns="" val="301019220"/>
                    </a:ext>
                  </a:extLst>
                </a:gridCol>
              </a:tblGrid>
              <a:tr h="3765767">
                <a:tc>
                  <a:txBody>
                    <a:bodyPr/>
                    <a:lstStyle/>
                    <a:p>
                      <a:r>
                        <a:rPr lang="en-IE" sz="1800" b="1" kern="1200" dirty="0">
                          <a:solidFill>
                            <a:schemeClr val="lt1"/>
                          </a:solidFill>
                          <a:effectLst/>
                          <a:latin typeface="+mn-lt"/>
                          <a:ea typeface="+mn-ea"/>
                          <a:cs typeface="+mn-cs"/>
                        </a:rPr>
                        <a:t>Knowledge </a:t>
                      </a:r>
                    </a:p>
                    <a:p>
                      <a:endParaRPr lang="en-GB" sz="1800" b="1" kern="1200" dirty="0">
                        <a:solidFill>
                          <a:schemeClr val="lt1"/>
                        </a:solidFill>
                        <a:effectLst/>
                        <a:latin typeface="+mn-lt"/>
                        <a:ea typeface="+mn-ea"/>
                        <a:cs typeface="+mn-cs"/>
                      </a:endParaRPr>
                    </a:p>
                    <a:p>
                      <a:pPr marL="285750" lvl="0" indent="-285750">
                        <a:buFont typeface="Arial" panose="020B0604020202020204" pitchFamily="34" charset="0"/>
                        <a:buChar char="•"/>
                      </a:pPr>
                      <a:r>
                        <a:rPr lang="en-IE" sz="1400" b="1" kern="1200" dirty="0">
                          <a:solidFill>
                            <a:schemeClr val="lt1"/>
                          </a:solidFill>
                          <a:effectLst/>
                          <a:latin typeface="+mn-lt"/>
                          <a:ea typeface="+mn-ea"/>
                          <a:cs typeface="+mn-cs"/>
                        </a:rPr>
                        <a:t>Computer proficient </a:t>
                      </a:r>
                      <a:endParaRPr lang="en-GB" sz="1400" b="1" kern="1200" dirty="0">
                        <a:solidFill>
                          <a:schemeClr val="lt1"/>
                        </a:solidFill>
                        <a:effectLst/>
                        <a:latin typeface="+mn-lt"/>
                        <a:ea typeface="+mn-ea"/>
                        <a:cs typeface="+mn-cs"/>
                      </a:endParaRPr>
                    </a:p>
                    <a:p>
                      <a:pPr marL="285750" lvl="0" indent="-285750">
                        <a:buFont typeface="Arial" panose="020B0604020202020204" pitchFamily="34" charset="0"/>
                        <a:buChar char="•"/>
                      </a:pPr>
                      <a:r>
                        <a:rPr lang="en-IE" sz="1400" b="1" kern="1200" dirty="0">
                          <a:solidFill>
                            <a:schemeClr val="lt1"/>
                          </a:solidFill>
                          <a:effectLst/>
                          <a:latin typeface="+mn-lt"/>
                          <a:ea typeface="+mn-ea"/>
                          <a:cs typeface="+mn-cs"/>
                        </a:rPr>
                        <a:t>Health&amp;Safety</a:t>
                      </a:r>
                      <a:r>
                        <a:rPr lang="en-IE" sz="1400" b="1" kern="1200" baseline="0" dirty="0">
                          <a:solidFill>
                            <a:schemeClr val="lt1"/>
                          </a:solidFill>
                          <a:effectLst/>
                          <a:latin typeface="+mn-lt"/>
                          <a:ea typeface="+mn-ea"/>
                          <a:cs typeface="+mn-cs"/>
                        </a:rPr>
                        <a:t> ,  Security</a:t>
                      </a:r>
                      <a:endParaRPr lang="en-GB" sz="1400" b="1" kern="1200" dirty="0">
                        <a:solidFill>
                          <a:schemeClr val="lt1"/>
                        </a:solidFill>
                        <a:effectLst/>
                        <a:latin typeface="+mn-lt"/>
                        <a:ea typeface="+mn-ea"/>
                        <a:cs typeface="+mn-cs"/>
                      </a:endParaRPr>
                    </a:p>
                    <a:p>
                      <a:pPr marL="285750" indent="-285750">
                        <a:buFont typeface="Arial" panose="020B0604020202020204" pitchFamily="34" charset="0"/>
                        <a:buChar char="•"/>
                      </a:pPr>
                      <a:r>
                        <a:rPr lang="en-IE" sz="1400" b="1" kern="1200" dirty="0">
                          <a:solidFill>
                            <a:schemeClr val="lt1"/>
                          </a:solidFill>
                          <a:effectLst/>
                          <a:latin typeface="+mn-lt"/>
                          <a:ea typeface="+mn-ea"/>
                          <a:cs typeface="+mn-cs"/>
                        </a:rPr>
                        <a:t>Accounting and numeracy,  mathematics</a:t>
                      </a:r>
                    </a:p>
                    <a:p>
                      <a:pPr marL="285750" indent="-285750">
                        <a:buFont typeface="Arial" panose="020B0604020202020204" pitchFamily="34" charset="0"/>
                        <a:buChar char="•"/>
                      </a:pPr>
                      <a:r>
                        <a:rPr lang="en-IE" sz="1400" b="1" kern="1200" dirty="0">
                          <a:solidFill>
                            <a:schemeClr val="lt1"/>
                          </a:solidFill>
                          <a:effectLst/>
                          <a:latin typeface="+mn-lt"/>
                          <a:ea typeface="+mn-ea"/>
                          <a:cs typeface="+mn-cs"/>
                        </a:rPr>
                        <a:t>Education</a:t>
                      </a:r>
                      <a:r>
                        <a:rPr lang="en-IE" sz="1400" b="1" kern="1200" baseline="0" dirty="0">
                          <a:solidFill>
                            <a:schemeClr val="lt1"/>
                          </a:solidFill>
                          <a:effectLst/>
                          <a:latin typeface="+mn-lt"/>
                          <a:ea typeface="+mn-ea"/>
                          <a:cs typeface="+mn-cs"/>
                        </a:rPr>
                        <a:t> and training</a:t>
                      </a:r>
                      <a:endParaRPr lang="en-IE" sz="1400" b="1" kern="1200" dirty="0">
                        <a:solidFill>
                          <a:schemeClr val="lt1"/>
                        </a:solidFill>
                        <a:effectLst/>
                        <a:latin typeface="+mn-lt"/>
                        <a:ea typeface="+mn-ea"/>
                        <a:cs typeface="+mn-cs"/>
                      </a:endParaRPr>
                    </a:p>
                    <a:p>
                      <a:pPr marL="285750" indent="-285750">
                        <a:buFont typeface="Arial" panose="020B0604020202020204" pitchFamily="34" charset="0"/>
                        <a:buChar char="•"/>
                      </a:pPr>
                      <a:r>
                        <a:rPr lang="en-IE" sz="1400" b="1" kern="1200" dirty="0">
                          <a:solidFill>
                            <a:schemeClr val="lt1"/>
                          </a:solidFill>
                          <a:effectLst/>
                          <a:latin typeface="+mn-lt"/>
                          <a:ea typeface="+mn-ea"/>
                          <a:cs typeface="+mn-cs"/>
                        </a:rPr>
                        <a:t>Knowledge of High Performance Work Systems</a:t>
                      </a:r>
                    </a:p>
                    <a:p>
                      <a:pPr marL="285750" indent="-285750">
                        <a:buFont typeface="Arial" panose="020B0604020202020204" pitchFamily="34" charset="0"/>
                        <a:buChar char="•"/>
                      </a:pPr>
                      <a:r>
                        <a:rPr lang="en-IE" sz="1400" dirty="0"/>
                        <a:t>Management of financial and human resources </a:t>
                      </a:r>
                    </a:p>
                    <a:p>
                      <a:pPr marL="285750" indent="-285750">
                        <a:buFont typeface="Arial" panose="020B0604020202020204" pitchFamily="34" charset="0"/>
                        <a:buChar char="•"/>
                      </a:pPr>
                      <a:r>
                        <a:rPr lang="en-GB" sz="1400" dirty="0"/>
                        <a:t>Knowledge</a:t>
                      </a:r>
                      <a:r>
                        <a:rPr lang="en-GB" sz="1400" baseline="0" dirty="0"/>
                        <a:t> of principles and procedures for  selection, training, compensations and benefits</a:t>
                      </a:r>
                    </a:p>
                    <a:p>
                      <a:pPr marL="285750" indent="-285750">
                        <a:buFont typeface="Arial" panose="020B0604020202020204" pitchFamily="34" charset="0"/>
                        <a:buChar char="•"/>
                      </a:pPr>
                      <a:r>
                        <a:rPr lang="en-GB" sz="1400" dirty="0"/>
                        <a:t>Administration and management</a:t>
                      </a:r>
                    </a:p>
                  </a:txBody>
                  <a:tcPr marL="83516" marR="83516"/>
                </a:tc>
                <a:tc>
                  <a:txBody>
                    <a:bodyPr/>
                    <a:lstStyle/>
                    <a:p>
                      <a:r>
                        <a:rPr lang="en-IE" sz="1800" b="1" kern="1200" dirty="0">
                          <a:solidFill>
                            <a:schemeClr val="lt1"/>
                          </a:solidFill>
                          <a:effectLst/>
                          <a:latin typeface="+mn-lt"/>
                          <a:ea typeface="+mn-ea"/>
                          <a:cs typeface="+mn-cs"/>
                        </a:rPr>
                        <a:t>Skills</a:t>
                      </a:r>
                    </a:p>
                    <a:p>
                      <a:endParaRPr lang="en-GB" sz="1800" b="1" kern="1200" dirty="0">
                        <a:solidFill>
                          <a:schemeClr val="lt1"/>
                        </a:solidFill>
                        <a:effectLst/>
                        <a:latin typeface="+mn-lt"/>
                        <a:ea typeface="+mn-ea"/>
                        <a:cs typeface="+mn-cs"/>
                      </a:endParaRPr>
                    </a:p>
                    <a:p>
                      <a:pPr marL="285750" lvl="0" indent="-285750">
                        <a:buFont typeface="Arial" panose="020B0604020202020204" pitchFamily="34" charset="0"/>
                        <a:buChar char="•"/>
                      </a:pPr>
                      <a:r>
                        <a:rPr lang="en-IE" sz="1400" b="1" kern="1200" dirty="0">
                          <a:solidFill>
                            <a:schemeClr val="lt1"/>
                          </a:solidFill>
                          <a:effectLst/>
                          <a:latin typeface="+mn-lt"/>
                          <a:ea typeface="+mn-ea"/>
                          <a:cs typeface="+mn-cs"/>
                        </a:rPr>
                        <a:t>English</a:t>
                      </a:r>
                      <a:r>
                        <a:rPr lang="en-IE" sz="1400" b="1" kern="1200" baseline="0" dirty="0">
                          <a:solidFill>
                            <a:schemeClr val="lt1"/>
                          </a:solidFill>
                          <a:effectLst/>
                          <a:latin typeface="+mn-lt"/>
                          <a:ea typeface="+mn-ea"/>
                          <a:cs typeface="+mn-cs"/>
                        </a:rPr>
                        <a:t> proficient</a:t>
                      </a:r>
                      <a:endParaRPr lang="en-IE" sz="1400" b="1" kern="1200" dirty="0">
                        <a:solidFill>
                          <a:schemeClr val="lt1"/>
                        </a:solidFill>
                        <a:effectLst/>
                        <a:latin typeface="+mn-lt"/>
                        <a:ea typeface="+mn-ea"/>
                        <a:cs typeface="+mn-cs"/>
                      </a:endParaRPr>
                    </a:p>
                    <a:p>
                      <a:pPr marL="285750" lvl="0" indent="-285750">
                        <a:buFont typeface="Arial" panose="020B0604020202020204" pitchFamily="34" charset="0"/>
                        <a:buChar char="•"/>
                      </a:pPr>
                      <a:r>
                        <a:rPr lang="en-IE" sz="1400" b="1" kern="1200" dirty="0">
                          <a:solidFill>
                            <a:schemeClr val="lt1"/>
                          </a:solidFill>
                          <a:effectLst/>
                          <a:latin typeface="+mn-lt"/>
                          <a:ea typeface="+mn-ea"/>
                          <a:cs typeface="+mn-cs"/>
                        </a:rPr>
                        <a:t>Speaking and listening</a:t>
                      </a:r>
                      <a:endParaRPr lang="en-GB" sz="1400" b="1" kern="1200" dirty="0">
                        <a:solidFill>
                          <a:schemeClr val="lt1"/>
                        </a:solidFill>
                        <a:effectLst/>
                        <a:latin typeface="+mn-lt"/>
                        <a:ea typeface="+mn-ea"/>
                        <a:cs typeface="+mn-cs"/>
                      </a:endParaRPr>
                    </a:p>
                    <a:p>
                      <a:pPr marL="285750" lvl="0" indent="-285750">
                        <a:buFont typeface="Arial" panose="020B0604020202020204" pitchFamily="34" charset="0"/>
                        <a:buChar char="•"/>
                      </a:pPr>
                      <a:r>
                        <a:rPr lang="en-IE" sz="1400" b="1" kern="1200" dirty="0">
                          <a:solidFill>
                            <a:schemeClr val="lt1"/>
                          </a:solidFill>
                          <a:effectLst/>
                          <a:latin typeface="+mn-lt"/>
                          <a:ea typeface="+mn-ea"/>
                          <a:cs typeface="+mn-cs"/>
                        </a:rPr>
                        <a:t>Reading and writing</a:t>
                      </a:r>
                      <a:endParaRPr lang="en-GB" sz="1400" b="1" kern="1200" dirty="0">
                        <a:solidFill>
                          <a:schemeClr val="lt1"/>
                        </a:solidFill>
                        <a:effectLst/>
                        <a:latin typeface="+mn-lt"/>
                        <a:ea typeface="+mn-ea"/>
                        <a:cs typeface="+mn-cs"/>
                      </a:endParaRPr>
                    </a:p>
                    <a:p>
                      <a:pPr marL="285750" lvl="0" indent="-285750">
                        <a:buFont typeface="Arial" panose="020B0604020202020204" pitchFamily="34" charset="0"/>
                        <a:buChar char="•"/>
                      </a:pPr>
                      <a:r>
                        <a:rPr lang="en-IE" sz="1400" b="1" kern="1200" dirty="0">
                          <a:solidFill>
                            <a:schemeClr val="lt1"/>
                          </a:solidFill>
                          <a:effectLst/>
                          <a:latin typeface="+mn-lt"/>
                          <a:ea typeface="+mn-ea"/>
                          <a:cs typeface="+mn-cs"/>
                        </a:rPr>
                        <a:t>Communication</a:t>
                      </a:r>
                      <a:endParaRPr lang="en-GB" sz="1400" b="1" kern="1200" dirty="0">
                        <a:solidFill>
                          <a:schemeClr val="lt1"/>
                        </a:solidFill>
                        <a:effectLst/>
                        <a:latin typeface="+mn-lt"/>
                        <a:ea typeface="+mn-ea"/>
                        <a:cs typeface="+mn-cs"/>
                      </a:endParaRPr>
                    </a:p>
                    <a:p>
                      <a:pPr marL="285750" lvl="0" indent="-285750">
                        <a:buFont typeface="Arial" panose="020B0604020202020204" pitchFamily="34" charset="0"/>
                        <a:buChar char="•"/>
                      </a:pPr>
                      <a:r>
                        <a:rPr lang="en-IE" sz="1400" b="1" kern="1200" dirty="0">
                          <a:solidFill>
                            <a:schemeClr val="lt1"/>
                          </a:solidFill>
                          <a:effectLst/>
                          <a:latin typeface="+mn-lt"/>
                          <a:ea typeface="+mn-ea"/>
                          <a:cs typeface="+mn-cs"/>
                        </a:rPr>
                        <a:t>Coordination and negotiation abilities</a:t>
                      </a:r>
                      <a:endParaRPr lang="en-GB" sz="1400" b="1" kern="1200" dirty="0">
                        <a:solidFill>
                          <a:schemeClr val="lt1"/>
                        </a:solidFill>
                        <a:effectLst/>
                        <a:latin typeface="+mn-l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E" sz="1400" b="1" kern="1200" dirty="0">
                          <a:solidFill>
                            <a:schemeClr val="lt1"/>
                          </a:solidFill>
                          <a:effectLst/>
                          <a:latin typeface="+mn-lt"/>
                          <a:ea typeface="+mn-ea"/>
                          <a:cs typeface="+mn-cs"/>
                        </a:rPr>
                        <a:t>Presentation skills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E" sz="1400" b="1" kern="1200" dirty="0">
                          <a:solidFill>
                            <a:schemeClr val="lt1"/>
                          </a:solidFill>
                          <a:effectLst/>
                          <a:latin typeface="+mn-lt"/>
                          <a:ea typeface="+mn-ea"/>
                          <a:cs typeface="+mn-cs"/>
                        </a:rPr>
                        <a:t>Telephonic skills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E" sz="1400" b="1" kern="1200" dirty="0">
                          <a:solidFill>
                            <a:schemeClr val="lt1"/>
                          </a:solidFill>
                          <a:effectLst/>
                          <a:latin typeface="+mn-lt"/>
                          <a:ea typeface="+mn-ea"/>
                          <a:cs typeface="+mn-cs"/>
                        </a:rPr>
                        <a:t>Time management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E" sz="1400" b="1" kern="1200" dirty="0">
                          <a:solidFill>
                            <a:schemeClr val="lt1"/>
                          </a:solidFill>
                          <a:effectLst/>
                          <a:latin typeface="+mn-lt"/>
                          <a:ea typeface="+mn-ea"/>
                          <a:cs typeface="+mn-cs"/>
                        </a:rPr>
                        <a:t>Problem solving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E" sz="1400" b="1" kern="1200" dirty="0">
                          <a:solidFill>
                            <a:schemeClr val="lt1"/>
                          </a:solidFill>
                          <a:effectLst/>
                          <a:latin typeface="+mn-lt"/>
                          <a:ea typeface="+mn-ea"/>
                          <a:cs typeface="+mn-cs"/>
                        </a:rPr>
                        <a:t>Adaptability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E" sz="1400" b="1" kern="1200" dirty="0">
                          <a:solidFill>
                            <a:schemeClr val="lt1"/>
                          </a:solidFill>
                          <a:effectLst/>
                          <a:latin typeface="+mn-lt"/>
                          <a:ea typeface="+mn-ea"/>
                          <a:cs typeface="+mn-cs"/>
                        </a:rPr>
                        <a:t>Team</a:t>
                      </a:r>
                      <a:r>
                        <a:rPr lang="en-IE" sz="1400" b="1" kern="1200" baseline="0" dirty="0">
                          <a:solidFill>
                            <a:schemeClr val="lt1"/>
                          </a:solidFill>
                          <a:effectLst/>
                          <a:latin typeface="+mn-lt"/>
                          <a:ea typeface="+mn-ea"/>
                          <a:cs typeface="+mn-cs"/>
                        </a:rPr>
                        <a:t>work</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IE" sz="1400" b="1" kern="1200" baseline="0" dirty="0">
                          <a:solidFill>
                            <a:schemeClr val="lt1"/>
                          </a:solidFill>
                          <a:effectLst/>
                          <a:latin typeface="+mn-lt"/>
                          <a:ea typeface="+mn-ea"/>
                          <a:cs typeface="+mn-cs"/>
                        </a:rPr>
                        <a:t>Leadership</a:t>
                      </a:r>
                      <a:endParaRPr lang="en-IE" sz="1400" b="1" kern="1200" dirty="0">
                        <a:solidFill>
                          <a:schemeClr val="lt1"/>
                        </a:solidFill>
                        <a:effectLst/>
                        <a:latin typeface="+mn-l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1" kern="1200" dirty="0">
                          <a:solidFill>
                            <a:schemeClr val="lt1"/>
                          </a:solidFill>
                          <a:effectLst/>
                          <a:latin typeface="+mn-lt"/>
                          <a:ea typeface="+mn-ea"/>
                          <a:cs typeface="+mn-cs"/>
                        </a:rPr>
                        <a:t>People</a:t>
                      </a:r>
                      <a:r>
                        <a:rPr lang="en-GB" sz="1400" b="1" kern="1200" baseline="0" dirty="0">
                          <a:solidFill>
                            <a:schemeClr val="lt1"/>
                          </a:solidFill>
                          <a:effectLst/>
                          <a:latin typeface="+mn-lt"/>
                          <a:ea typeface="+mn-ea"/>
                          <a:cs typeface="+mn-cs"/>
                        </a:rPr>
                        <a:t> Skills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1" kern="1200" dirty="0">
                          <a:solidFill>
                            <a:schemeClr val="lt1"/>
                          </a:solidFill>
                          <a:effectLst/>
                          <a:latin typeface="+mn-lt"/>
                          <a:ea typeface="+mn-ea"/>
                          <a:cs typeface="+mn-cs"/>
                        </a:rPr>
                        <a:t>Conflict</a:t>
                      </a:r>
                      <a:r>
                        <a:rPr lang="en-GB" sz="1400" b="1" kern="1200" baseline="0" dirty="0">
                          <a:solidFill>
                            <a:schemeClr val="lt1"/>
                          </a:solidFill>
                          <a:effectLst/>
                          <a:latin typeface="+mn-lt"/>
                          <a:ea typeface="+mn-ea"/>
                          <a:cs typeface="+mn-cs"/>
                        </a:rPr>
                        <a:t> resolution</a:t>
                      </a:r>
                      <a:endParaRPr lang="en-GB" sz="1400" b="1" kern="1200" dirty="0">
                        <a:solidFill>
                          <a:schemeClr val="lt1"/>
                        </a:solidFill>
                        <a:effectLst/>
                        <a:latin typeface="+mn-lt"/>
                        <a:ea typeface="+mn-ea"/>
                        <a:cs typeface="+mn-cs"/>
                      </a:endParaRPr>
                    </a:p>
                    <a:p>
                      <a:endParaRPr lang="en-GB" dirty="0"/>
                    </a:p>
                  </a:txBody>
                  <a:tcPr marL="83516" marR="83516"/>
                </a:tc>
                <a:tc>
                  <a:txBody>
                    <a:bodyPr/>
                    <a:lstStyle/>
                    <a:p>
                      <a:r>
                        <a:rPr lang="en-IE" sz="1800" b="1" kern="1200" dirty="0">
                          <a:solidFill>
                            <a:schemeClr val="lt1"/>
                          </a:solidFill>
                          <a:effectLst/>
                          <a:latin typeface="+mn-lt"/>
                          <a:ea typeface="+mn-ea"/>
                          <a:cs typeface="+mn-cs"/>
                        </a:rPr>
                        <a:t>Behaviours </a:t>
                      </a:r>
                    </a:p>
                    <a:p>
                      <a:endParaRPr lang="en-GB" sz="1800" b="1" kern="1200" dirty="0">
                        <a:solidFill>
                          <a:schemeClr val="lt1"/>
                        </a:solidFill>
                        <a:effectLst/>
                        <a:latin typeface="+mn-lt"/>
                        <a:ea typeface="+mn-ea"/>
                        <a:cs typeface="+mn-cs"/>
                      </a:endParaRPr>
                    </a:p>
                    <a:p>
                      <a:pPr marL="285750" indent="-285750">
                        <a:buFont typeface="Arial" panose="020B0604020202020204" pitchFamily="34" charset="0"/>
                        <a:buChar char="•"/>
                      </a:pPr>
                      <a:r>
                        <a:rPr lang="en-GB" sz="1400" b="1" kern="1200" dirty="0">
                          <a:solidFill>
                            <a:schemeClr val="lt1"/>
                          </a:solidFill>
                          <a:effectLst/>
                          <a:latin typeface="+mn-lt"/>
                          <a:ea typeface="+mn-ea"/>
                          <a:cs typeface="+mn-cs"/>
                        </a:rPr>
                        <a:t>Polite and approachable </a:t>
                      </a:r>
                    </a:p>
                    <a:p>
                      <a:pPr marL="285750" indent="-285750">
                        <a:buFont typeface="Arial" panose="020B0604020202020204" pitchFamily="34" charset="0"/>
                        <a:buChar char="•"/>
                      </a:pPr>
                      <a:r>
                        <a:rPr lang="en-GB" sz="1400" b="1" kern="1200" dirty="0">
                          <a:solidFill>
                            <a:schemeClr val="lt1"/>
                          </a:solidFill>
                          <a:effectLst/>
                          <a:latin typeface="+mn-lt"/>
                          <a:ea typeface="+mn-ea"/>
                          <a:cs typeface="+mn-cs"/>
                        </a:rPr>
                        <a:t>Trustworthiness</a:t>
                      </a:r>
                      <a:r>
                        <a:rPr lang="en-GB" sz="1400" b="1" kern="1200" baseline="0" dirty="0">
                          <a:solidFill>
                            <a:schemeClr val="lt1"/>
                          </a:solidFill>
                          <a:effectLst/>
                          <a:latin typeface="+mn-lt"/>
                          <a:ea typeface="+mn-ea"/>
                          <a:cs typeface="+mn-cs"/>
                        </a:rPr>
                        <a:t> and transparency</a:t>
                      </a:r>
                    </a:p>
                    <a:p>
                      <a:pPr marL="285750" indent="-285750">
                        <a:buFont typeface="Arial" panose="020B0604020202020204" pitchFamily="34" charset="0"/>
                        <a:buChar char="•"/>
                      </a:pPr>
                      <a:r>
                        <a:rPr lang="en-GB" sz="1400" b="1" kern="1200" baseline="0" dirty="0">
                          <a:solidFill>
                            <a:schemeClr val="lt1"/>
                          </a:solidFill>
                          <a:effectLst/>
                          <a:latin typeface="+mn-lt"/>
                          <a:ea typeface="+mn-ea"/>
                          <a:cs typeface="+mn-cs"/>
                        </a:rPr>
                        <a:t>Confidentiality and professionalism </a:t>
                      </a:r>
                    </a:p>
                    <a:p>
                      <a:pPr marL="285750" indent="-285750">
                        <a:buFont typeface="Arial" panose="020B0604020202020204" pitchFamily="34" charset="0"/>
                        <a:buChar char="•"/>
                      </a:pPr>
                      <a:r>
                        <a:rPr lang="en-GB" sz="1400" b="1" kern="1200" baseline="0" dirty="0">
                          <a:solidFill>
                            <a:schemeClr val="lt1"/>
                          </a:solidFill>
                          <a:effectLst/>
                          <a:latin typeface="+mn-lt"/>
                          <a:ea typeface="+mn-ea"/>
                          <a:cs typeface="+mn-cs"/>
                        </a:rPr>
                        <a:t>Responsible and reliable</a:t>
                      </a:r>
                    </a:p>
                    <a:p>
                      <a:pPr marL="285750" indent="-285750">
                        <a:buFont typeface="Arial" panose="020B0604020202020204" pitchFamily="34" charset="0"/>
                        <a:buChar char="•"/>
                      </a:pPr>
                      <a:r>
                        <a:rPr lang="en-GB" sz="1400" b="1" kern="1200" baseline="0" dirty="0">
                          <a:solidFill>
                            <a:schemeClr val="lt1"/>
                          </a:solidFill>
                          <a:effectLst/>
                          <a:latin typeface="+mn-lt"/>
                          <a:ea typeface="+mn-ea"/>
                          <a:cs typeface="+mn-cs"/>
                        </a:rPr>
                        <a:t>Leading by personal example</a:t>
                      </a:r>
                    </a:p>
                    <a:p>
                      <a:pPr marL="285750" indent="-285750">
                        <a:buFont typeface="Arial" panose="020B0604020202020204" pitchFamily="34" charset="0"/>
                        <a:buChar char="•"/>
                      </a:pPr>
                      <a:r>
                        <a:rPr lang="en-GB" sz="1400" b="1" kern="1200" baseline="0" dirty="0">
                          <a:solidFill>
                            <a:schemeClr val="lt1"/>
                          </a:solidFill>
                          <a:effectLst/>
                          <a:latin typeface="+mn-lt"/>
                          <a:ea typeface="+mn-ea"/>
                          <a:cs typeface="+mn-cs"/>
                        </a:rPr>
                        <a:t>Fair and unbiased conduct</a:t>
                      </a:r>
                    </a:p>
                    <a:p>
                      <a:pPr marL="285750" indent="-285750">
                        <a:buFont typeface="Arial" panose="020B0604020202020204" pitchFamily="34" charset="0"/>
                        <a:buChar char="•"/>
                      </a:pPr>
                      <a:r>
                        <a:rPr lang="en-GB" sz="1400" b="1" kern="1200" baseline="0" dirty="0">
                          <a:solidFill>
                            <a:schemeClr val="lt1"/>
                          </a:solidFill>
                          <a:effectLst/>
                          <a:latin typeface="+mn-lt"/>
                          <a:ea typeface="+mn-ea"/>
                          <a:cs typeface="+mn-cs"/>
                        </a:rPr>
                        <a:t>Awareness  and compassionate manner </a:t>
                      </a:r>
                    </a:p>
                    <a:p>
                      <a:pPr marL="285750" indent="-285750">
                        <a:buFont typeface="Arial" panose="020B0604020202020204" pitchFamily="34" charset="0"/>
                        <a:buChar char="•"/>
                      </a:pPr>
                      <a:r>
                        <a:rPr lang="en-GB" sz="1400" b="1" kern="1200" baseline="0" dirty="0">
                          <a:solidFill>
                            <a:schemeClr val="lt1"/>
                          </a:solidFill>
                          <a:effectLst/>
                          <a:latin typeface="+mn-lt"/>
                          <a:ea typeface="+mn-ea"/>
                          <a:cs typeface="+mn-cs"/>
                        </a:rPr>
                        <a:t>Honest and ethical </a:t>
                      </a:r>
                      <a:r>
                        <a:rPr lang="en-GB" sz="1400" b="1" kern="1200" baseline="0" dirty="0" smtClean="0">
                          <a:solidFill>
                            <a:schemeClr val="lt1"/>
                          </a:solidFill>
                          <a:effectLst/>
                          <a:latin typeface="+mn-lt"/>
                          <a:ea typeface="+mn-ea"/>
                          <a:cs typeface="+mn-cs"/>
                        </a:rPr>
                        <a:t>conduct</a:t>
                      </a:r>
                      <a:endParaRPr lang="en-GB" sz="1400" b="1" kern="1200" baseline="0" dirty="0">
                        <a:solidFill>
                          <a:schemeClr val="lt1"/>
                        </a:solidFill>
                        <a:effectLst/>
                        <a:latin typeface="+mn-lt"/>
                        <a:ea typeface="+mn-ea"/>
                        <a:cs typeface="+mn-cs"/>
                      </a:endParaRPr>
                    </a:p>
                    <a:p>
                      <a:pPr marL="285750" indent="-285750">
                        <a:buFont typeface="Arial" panose="020B0604020202020204" pitchFamily="34" charset="0"/>
                        <a:buChar char="•"/>
                      </a:pPr>
                      <a:r>
                        <a:rPr lang="en-GB" sz="1400" b="1" kern="1200" baseline="0" dirty="0">
                          <a:solidFill>
                            <a:schemeClr val="lt1"/>
                          </a:solidFill>
                          <a:effectLst/>
                          <a:latin typeface="+mn-lt"/>
                          <a:ea typeface="+mn-ea"/>
                          <a:cs typeface="+mn-cs"/>
                        </a:rPr>
                        <a:t>Resilient </a:t>
                      </a:r>
                    </a:p>
                    <a:p>
                      <a:pPr marL="285750" indent="-285750">
                        <a:buFont typeface="Arial" panose="020B0604020202020204" pitchFamily="34" charset="0"/>
                        <a:buChar char="•"/>
                      </a:pPr>
                      <a:r>
                        <a:rPr lang="en-GB" sz="1400" b="1" kern="1200" baseline="0" dirty="0">
                          <a:solidFill>
                            <a:schemeClr val="lt1"/>
                          </a:solidFill>
                          <a:effectLst/>
                          <a:latin typeface="+mn-lt"/>
                          <a:ea typeface="+mn-ea"/>
                          <a:cs typeface="+mn-cs"/>
                        </a:rPr>
                        <a:t>Technology savvy</a:t>
                      </a:r>
                    </a:p>
                    <a:p>
                      <a:pPr marL="285750" indent="-285750">
                        <a:buFont typeface="Arial" panose="020B0604020202020204" pitchFamily="34" charset="0"/>
                        <a:buChar char="•"/>
                      </a:pPr>
                      <a:r>
                        <a:rPr lang="en-GB" sz="1400" b="1" kern="1200" baseline="0" dirty="0">
                          <a:solidFill>
                            <a:schemeClr val="lt1"/>
                          </a:solidFill>
                          <a:effectLst/>
                          <a:latin typeface="+mn-lt"/>
                          <a:ea typeface="+mn-ea"/>
                          <a:cs typeface="+mn-cs"/>
                        </a:rPr>
                        <a:t>Pro-active and solutions oriented</a:t>
                      </a:r>
                    </a:p>
                    <a:p>
                      <a:pPr marL="285750" indent="-285750">
                        <a:buFont typeface="Arial" panose="020B0604020202020204" pitchFamily="34" charset="0"/>
                        <a:buChar char="•"/>
                      </a:pPr>
                      <a:r>
                        <a:rPr lang="en-GB" sz="1400" b="1" kern="1200" baseline="0" dirty="0">
                          <a:solidFill>
                            <a:schemeClr val="lt1"/>
                          </a:solidFill>
                          <a:effectLst/>
                          <a:latin typeface="+mn-lt"/>
                          <a:ea typeface="+mn-ea"/>
                          <a:cs typeface="+mn-cs"/>
                        </a:rPr>
                        <a:t>Commends respect</a:t>
                      </a:r>
                    </a:p>
                    <a:p>
                      <a:pPr marL="285750" indent="-285750">
                        <a:buFont typeface="Arial" panose="020B0604020202020204" pitchFamily="34" charset="0"/>
                        <a:buChar char="•"/>
                      </a:pPr>
                      <a:r>
                        <a:rPr lang="en-GB" sz="1400" b="1" kern="1200" baseline="0" dirty="0" smtClean="0">
                          <a:solidFill>
                            <a:schemeClr val="lt1"/>
                          </a:solidFill>
                          <a:effectLst/>
                          <a:latin typeface="+mn-lt"/>
                          <a:ea typeface="+mn-ea"/>
                          <a:cs typeface="+mn-cs"/>
                        </a:rPr>
                        <a:t>Supportive and appreciative</a:t>
                      </a:r>
                    </a:p>
                    <a:p>
                      <a:pPr marL="285750" indent="-285750">
                        <a:buFont typeface="Arial" panose="020B0604020202020204" pitchFamily="34" charset="0"/>
                        <a:buChar char="•"/>
                      </a:pPr>
                      <a:r>
                        <a:rPr lang="en-GB" sz="1400" b="1" kern="1200" baseline="0" dirty="0" smtClean="0">
                          <a:solidFill>
                            <a:schemeClr val="lt1"/>
                          </a:solidFill>
                          <a:effectLst/>
                          <a:latin typeface="+mn-lt"/>
                          <a:ea typeface="+mn-ea"/>
                          <a:cs typeface="+mn-cs"/>
                        </a:rPr>
                        <a:t>Critical listening and </a:t>
                      </a:r>
                      <a:r>
                        <a:rPr lang="en-GB" sz="1400" b="1" kern="1200" baseline="0" dirty="0" err="1" smtClean="0">
                          <a:solidFill>
                            <a:schemeClr val="lt1"/>
                          </a:solidFill>
                          <a:effectLst/>
                          <a:latin typeface="+mn-lt"/>
                          <a:ea typeface="+mn-ea"/>
                          <a:cs typeface="+mn-cs"/>
                        </a:rPr>
                        <a:t>analyis</a:t>
                      </a:r>
                      <a:endParaRPr lang="en-GB" sz="1400" b="1" kern="1200" baseline="0" dirty="0">
                        <a:solidFill>
                          <a:schemeClr val="lt1"/>
                        </a:solidFill>
                        <a:effectLst/>
                        <a:latin typeface="+mn-lt"/>
                        <a:ea typeface="+mn-ea"/>
                        <a:cs typeface="+mn-cs"/>
                      </a:endParaRPr>
                    </a:p>
                    <a:p>
                      <a:pPr marL="0" indent="0">
                        <a:buFont typeface="Arial" panose="020B0604020202020204" pitchFamily="34" charset="0"/>
                        <a:buNone/>
                      </a:pPr>
                      <a:r>
                        <a:rPr lang="en-GB" sz="1400" b="1" kern="1200" baseline="0" dirty="0">
                          <a:solidFill>
                            <a:schemeClr val="lt1"/>
                          </a:solidFill>
                          <a:effectLst/>
                          <a:latin typeface="+mn-lt"/>
                          <a:ea typeface="+mn-ea"/>
                          <a:cs typeface="+mn-cs"/>
                        </a:rPr>
                        <a:t>                               </a:t>
                      </a:r>
                      <a:r>
                        <a:rPr lang="en-GB" sz="1600" b="1" kern="1200" baseline="0" dirty="0">
                          <a:solidFill>
                            <a:schemeClr val="lt1"/>
                          </a:solidFill>
                          <a:effectLst/>
                          <a:latin typeface="+mn-lt"/>
                          <a:ea typeface="+mn-ea"/>
                          <a:cs typeface="+mn-cs"/>
                        </a:rPr>
                        <a:t>     </a:t>
                      </a:r>
                      <a:r>
                        <a:rPr lang="en-GB" sz="1800" b="1" kern="1200" baseline="0" dirty="0">
                          <a:solidFill>
                            <a:schemeClr val="lt1"/>
                          </a:solidFill>
                          <a:effectLst/>
                          <a:latin typeface="+mn-lt"/>
                          <a:ea typeface="+mn-ea"/>
                          <a:cs typeface="+mn-cs"/>
                        </a:rPr>
                        <a:t>                     </a:t>
                      </a:r>
                    </a:p>
                  </a:txBody>
                  <a:tcPr marL="83516" marR="83516"/>
                </a:tc>
                <a:extLst>
                  <a:ext uri="{0D108BD9-81ED-4DB2-BD59-A6C34878D82A}">
                    <a16:rowId xmlns:a16="http://schemas.microsoft.com/office/drawing/2014/main" xmlns="" val="2359325171"/>
                  </a:ext>
                </a:extLst>
              </a:tr>
            </a:tbl>
          </a:graphicData>
        </a:graphic>
      </p:graphicFrame>
      <p:pic>
        <p:nvPicPr>
          <p:cNvPr id="6" name="Picture 5">
            <a:extLst>
              <a:ext uri="{FF2B5EF4-FFF2-40B4-BE49-F238E27FC236}">
                <a16:creationId xmlns:a16="http://schemas.microsoft.com/office/drawing/2014/main" xmlns="" id="{221E0ACF-682D-1795-8396-C7CDA52354CC}"/>
              </a:ext>
            </a:extLst>
          </p:cNvPr>
          <p:cNvPicPr>
            <a:picLocks noChangeAspect="1"/>
          </p:cNvPicPr>
          <p:nvPr/>
        </p:nvPicPr>
        <p:blipFill>
          <a:blip r:embed="rId2"/>
          <a:stretch>
            <a:fillRect/>
          </a:stretch>
        </p:blipFill>
        <p:spPr>
          <a:xfrm>
            <a:off x="2139192" y="643335"/>
            <a:ext cx="760777" cy="749237"/>
          </a:xfrm>
          <a:prstGeom prst="rect">
            <a:avLst/>
          </a:prstGeom>
        </p:spPr>
      </p:pic>
    </p:spTree>
    <p:extLst>
      <p:ext uri="{BB962C8B-B14F-4D97-AF65-F5344CB8AC3E}">
        <p14:creationId xmlns:p14="http://schemas.microsoft.com/office/powerpoint/2010/main" val="661074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A1BF8CD-AE5B-B008-A8BD-157024251262}"/>
              </a:ext>
            </a:extLst>
          </p:cNvPr>
          <p:cNvSpPr>
            <a:spLocks noGrp="1"/>
          </p:cNvSpPr>
          <p:nvPr>
            <p:ph type="title"/>
          </p:nvPr>
        </p:nvSpPr>
        <p:spPr/>
        <p:txBody>
          <a:bodyPr/>
          <a:lstStyle/>
          <a:p>
            <a:pPr algn="ctr"/>
            <a:r>
              <a:rPr lang="en-GB" dirty="0"/>
              <a:t>St Giles Hotel London </a:t>
            </a:r>
          </a:p>
        </p:txBody>
      </p:sp>
      <p:sp>
        <p:nvSpPr>
          <p:cNvPr id="3" name="Text Placeholder 2">
            <a:extLst>
              <a:ext uri="{FF2B5EF4-FFF2-40B4-BE49-F238E27FC236}">
                <a16:creationId xmlns:a16="http://schemas.microsoft.com/office/drawing/2014/main" xmlns="" id="{B877F5C2-414F-72CE-8A54-F300081C91CD}"/>
              </a:ext>
            </a:extLst>
          </p:cNvPr>
          <p:cNvSpPr>
            <a:spLocks noGrp="1"/>
          </p:cNvSpPr>
          <p:nvPr>
            <p:ph type="body" idx="1"/>
          </p:nvPr>
        </p:nvSpPr>
        <p:spPr/>
        <p:txBody>
          <a:bodyPr/>
          <a:lstStyle/>
          <a:p>
            <a:r>
              <a:rPr lang="en-IE" sz="2000" b="1" dirty="0">
                <a:effectLst/>
                <a:latin typeface="Calibri" panose="020F0502020204030204" pitchFamily="34" charset="0"/>
                <a:ea typeface="Calibri" panose="020F0502020204030204" pitchFamily="34" charset="0"/>
                <a:cs typeface="Times New Roman" panose="02020603050405020304" pitchFamily="18" charset="0"/>
              </a:rPr>
              <a:t>Overview of the organisation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xmlns="" id="{9FDD2BAA-BB7E-E1CC-5A53-18EF47A3EFD6}"/>
              </a:ext>
            </a:extLst>
          </p:cNvPr>
          <p:cNvSpPr>
            <a:spLocks noGrp="1"/>
          </p:cNvSpPr>
          <p:nvPr>
            <p:ph sz="half" idx="2"/>
          </p:nvPr>
        </p:nvSpPr>
        <p:spPr>
          <a:xfrm>
            <a:off x="553672" y="2323750"/>
            <a:ext cx="5679347" cy="3808602"/>
          </a:xfrm>
        </p:spPr>
        <p:txBody>
          <a:bodyPr>
            <a:noAutofit/>
          </a:bodyPr>
          <a:lstStyle/>
          <a:p>
            <a:pPr>
              <a:lnSpc>
                <a:spcPct val="115000"/>
              </a:lnSpc>
              <a:spcAft>
                <a:spcPts val="1000"/>
              </a:spcAft>
            </a:pPr>
            <a:r>
              <a:rPr lang="en-IE" sz="1400" dirty="0">
                <a:effectLst/>
                <a:latin typeface="Calibri" panose="020F0502020204030204" pitchFamily="34" charset="0"/>
                <a:ea typeface="Calibri" panose="020F0502020204030204" pitchFamily="34" charset="0"/>
                <a:cs typeface="Times New Roman" panose="02020603050405020304" pitchFamily="18" charset="0"/>
              </a:rPr>
              <a:t>Central London based 3 stars hotel located within the Theatre District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IE" sz="1400" dirty="0">
                <a:effectLst/>
                <a:latin typeface="Calibri" panose="020F0502020204030204" pitchFamily="34" charset="0"/>
                <a:ea typeface="Calibri" panose="020F0502020204030204" pitchFamily="34" charset="0"/>
                <a:cs typeface="Times New Roman" panose="02020603050405020304" pitchFamily="18" charset="0"/>
              </a:rPr>
              <a:t>Part of International Hotel chain catering for UK and International </a:t>
            </a:r>
            <a:r>
              <a:rPr lang="en-IE" sz="1400" dirty="0">
                <a:latin typeface="Calibri" panose="020F0502020204030204" pitchFamily="34" charset="0"/>
                <a:ea typeface="Calibri" panose="020F0502020204030204" pitchFamily="34" charset="0"/>
                <a:cs typeface="Times New Roman" panose="02020603050405020304" pitchFamily="18" charset="0"/>
              </a:rPr>
              <a:t>client base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IE" sz="1400" dirty="0">
                <a:latin typeface="Calibri" panose="020F0502020204030204" pitchFamily="34" charset="0"/>
                <a:ea typeface="Calibri" panose="020F0502020204030204" pitchFamily="34" charset="0"/>
                <a:cs typeface="Times New Roman" panose="02020603050405020304" pitchFamily="18" charset="0"/>
              </a:rPr>
              <a:t>Part of “Hotels with Hearts” initiative programme  for the vulnerable </a:t>
            </a:r>
          </a:p>
          <a:p>
            <a:pPr>
              <a:lnSpc>
                <a:spcPct val="115000"/>
              </a:lnSpc>
              <a:spcAft>
                <a:spcPts val="1000"/>
              </a:spcAft>
            </a:pPr>
            <a:r>
              <a:rPr lang="en-IE" sz="1400" dirty="0">
                <a:effectLst/>
                <a:latin typeface="Calibri" panose="020F0502020204030204" pitchFamily="34" charset="0"/>
                <a:ea typeface="Calibri" panose="020F0502020204030204" pitchFamily="34" charset="0"/>
                <a:cs typeface="Times New Roman" panose="02020603050405020304" pitchFamily="18" charset="0"/>
              </a:rPr>
              <a:t> Defined by a Hierarchal organisational structure</a:t>
            </a:r>
          </a:p>
          <a:p>
            <a:pPr>
              <a:lnSpc>
                <a:spcPct val="115000"/>
              </a:lnSpc>
              <a:spcAft>
                <a:spcPts val="1000"/>
              </a:spcAft>
            </a:pPr>
            <a:r>
              <a:rPr lang="en-IE" sz="1400" dirty="0">
                <a:latin typeface="Calibri" panose="020F0502020204030204" pitchFamily="34" charset="0"/>
                <a:ea typeface="Calibri" panose="020F0502020204030204" pitchFamily="34" charset="0"/>
                <a:cs typeface="Times New Roman" panose="02020603050405020304" pitchFamily="18" charset="0"/>
              </a:rPr>
              <a:t>Offering a range of services and accommodation across 732 guest bedrooms </a:t>
            </a:r>
          </a:p>
          <a:p>
            <a:pPr>
              <a:lnSpc>
                <a:spcPct val="115000"/>
              </a:lnSpc>
              <a:spcAft>
                <a:spcPts val="1000"/>
              </a:spcAft>
            </a:pPr>
            <a:r>
              <a:rPr lang="en-IE" sz="1400" dirty="0">
                <a:effectLst/>
                <a:latin typeface="Calibri" panose="020F0502020204030204" pitchFamily="34" charset="0"/>
                <a:ea typeface="Calibri" panose="020F0502020204030204" pitchFamily="34" charset="0"/>
                <a:cs typeface="Times New Roman" panose="02020603050405020304" pitchFamily="18" charset="0"/>
              </a:rPr>
              <a:t>Currently undergoing re-branding and improvement of room base</a:t>
            </a:r>
          </a:p>
          <a:p>
            <a:pPr>
              <a:lnSpc>
                <a:spcPct val="115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dirty="0"/>
          </a:p>
        </p:txBody>
      </p:sp>
      <p:sp>
        <p:nvSpPr>
          <p:cNvPr id="5" name="Text Placeholder 4">
            <a:extLst>
              <a:ext uri="{FF2B5EF4-FFF2-40B4-BE49-F238E27FC236}">
                <a16:creationId xmlns:a16="http://schemas.microsoft.com/office/drawing/2014/main" xmlns="" id="{D7890B22-4AA1-B3D4-0F37-E64E088EEE0F}"/>
              </a:ext>
            </a:extLst>
          </p:cNvPr>
          <p:cNvSpPr>
            <a:spLocks noGrp="1"/>
          </p:cNvSpPr>
          <p:nvPr>
            <p:ph type="body" sz="quarter" idx="3"/>
          </p:nvPr>
        </p:nvSpPr>
        <p:spPr/>
        <p:txBody>
          <a:bodyPr/>
          <a:lstStyle/>
          <a:p>
            <a:r>
              <a:rPr lang="en-IE" sz="2000" b="1" dirty="0">
                <a:effectLst/>
                <a:latin typeface="Calibri" panose="020F0502020204030204" pitchFamily="34" charset="0"/>
                <a:ea typeface="Calibri" panose="020F0502020204030204" pitchFamily="34" charset="0"/>
                <a:cs typeface="Times New Roman" panose="02020603050405020304" pitchFamily="18" charset="0"/>
              </a:rPr>
              <a:t>Top people in the organisation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6" name="Content Placeholder 5">
            <a:extLst>
              <a:ext uri="{FF2B5EF4-FFF2-40B4-BE49-F238E27FC236}">
                <a16:creationId xmlns:a16="http://schemas.microsoft.com/office/drawing/2014/main" xmlns="" id="{F7663D91-A058-84B4-363D-9BE8B6222FC6}"/>
              </a:ext>
            </a:extLst>
          </p:cNvPr>
          <p:cNvSpPr>
            <a:spLocks noGrp="1"/>
          </p:cNvSpPr>
          <p:nvPr>
            <p:ph sz="quarter" idx="4"/>
          </p:nvPr>
        </p:nvSpPr>
        <p:spPr>
          <a:xfrm>
            <a:off x="6099659" y="2323750"/>
            <a:ext cx="5538667" cy="3548544"/>
          </a:xfrm>
        </p:spPr>
        <p:txBody>
          <a:bodyPr>
            <a:noAutofit/>
          </a:bodyPr>
          <a:lstStyle/>
          <a:p>
            <a:pPr>
              <a:lnSpc>
                <a:spcPct val="115000"/>
              </a:lnSpc>
              <a:spcAft>
                <a:spcPts val="1000"/>
              </a:spcAft>
            </a:pPr>
            <a:r>
              <a:rPr lang="en-GB" sz="1400" b="1" dirty="0">
                <a:latin typeface="Calibri" panose="020F0502020204030204" pitchFamily="34" charset="0"/>
              </a:rPr>
              <a:t>CEO</a:t>
            </a:r>
            <a:r>
              <a:rPr lang="en-GB" sz="1400" dirty="0">
                <a:latin typeface="Calibri" panose="020F0502020204030204" pitchFamily="34" charset="0"/>
              </a:rPr>
              <a:t>-policy planner and development-responsible for the organisation </a:t>
            </a:r>
          </a:p>
          <a:p>
            <a:pPr>
              <a:lnSpc>
                <a:spcPct val="115000"/>
              </a:lnSpc>
              <a:spcAft>
                <a:spcPts val="1000"/>
              </a:spcAft>
            </a:pPr>
            <a:r>
              <a:rPr lang="en-GB" sz="1400" b="1" dirty="0">
                <a:latin typeface="Calibri" panose="020F0502020204030204" pitchFamily="34" charset="0"/>
              </a:rPr>
              <a:t>General Manager-</a:t>
            </a:r>
            <a:r>
              <a:rPr lang="en-GB" sz="1400" dirty="0">
                <a:latin typeface="Calibri" panose="020F0502020204030204" pitchFamily="34" charset="0"/>
              </a:rPr>
              <a:t>responsible of daily operations and business </a:t>
            </a:r>
            <a:r>
              <a:rPr lang="en-GB" sz="1400" dirty="0" smtClean="0">
                <a:latin typeface="Calibri" panose="020F0502020204030204" pitchFamily="34" charset="0"/>
              </a:rPr>
              <a:t>running</a:t>
            </a:r>
            <a:r>
              <a:rPr lang="en-GB" sz="1400" dirty="0" smtClean="0">
                <a:latin typeface="Calibri" panose="020F0502020204030204" pitchFamily="34" charset="0"/>
              </a:rPr>
              <a:t> </a:t>
            </a:r>
            <a:r>
              <a:rPr lang="en-GB" sz="1400" dirty="0">
                <a:latin typeface="Calibri" panose="020F0502020204030204" pitchFamily="34" charset="0"/>
              </a:rPr>
              <a:t>aspects of the company</a:t>
            </a:r>
          </a:p>
          <a:p>
            <a:pPr>
              <a:lnSpc>
                <a:spcPct val="115000"/>
              </a:lnSpc>
              <a:spcAft>
                <a:spcPts val="1000"/>
              </a:spcAft>
            </a:pPr>
            <a:r>
              <a:rPr lang="en-GB" sz="1400" b="1" dirty="0">
                <a:latin typeface="Calibri" panose="020F0502020204030204" pitchFamily="34" charset="0"/>
              </a:rPr>
              <a:t>Human Resources Manager-</a:t>
            </a:r>
            <a:r>
              <a:rPr lang="en-GB" sz="1400" dirty="0">
                <a:latin typeface="Calibri" panose="020F0502020204030204" pitchFamily="34" charset="0"/>
              </a:rPr>
              <a:t>leading</a:t>
            </a:r>
            <a:r>
              <a:rPr lang="en-GB" sz="1400" b="1" dirty="0">
                <a:latin typeface="Calibri" panose="020F0502020204030204" pitchFamily="34" charset="0"/>
              </a:rPr>
              <a:t> </a:t>
            </a:r>
            <a:r>
              <a:rPr lang="en-GB" sz="1400" dirty="0">
                <a:latin typeface="Calibri" panose="020F0502020204030204" pitchFamily="34" charset="0"/>
              </a:rPr>
              <a:t>recruitment, training and development, payroll, human resources </a:t>
            </a:r>
            <a:r>
              <a:rPr lang="en-GB" sz="1400" dirty="0" smtClean="0">
                <a:latin typeface="Calibri" panose="020F0502020204030204" pitchFamily="34" charset="0"/>
              </a:rPr>
              <a:t>functions and climate within the organisation</a:t>
            </a:r>
            <a:endParaRPr lang="en-GB" sz="1400" dirty="0">
              <a:latin typeface="Calibri" panose="020F0502020204030204" pitchFamily="34" charset="0"/>
            </a:endParaRPr>
          </a:p>
          <a:p>
            <a:pPr>
              <a:lnSpc>
                <a:spcPct val="115000"/>
              </a:lnSpc>
              <a:spcAft>
                <a:spcPts val="1000"/>
              </a:spcAft>
            </a:pPr>
            <a:r>
              <a:rPr lang="en-GB" sz="1400" b="1" dirty="0">
                <a:latin typeface="Calibri" panose="020F0502020204030204" pitchFamily="34" charset="0"/>
              </a:rPr>
              <a:t>Financial Controller-</a:t>
            </a:r>
            <a:r>
              <a:rPr lang="en-GB" sz="1400" dirty="0">
                <a:latin typeface="Calibri" panose="020F0502020204030204" pitchFamily="34" charset="0"/>
              </a:rPr>
              <a:t>responsible of </a:t>
            </a:r>
            <a:r>
              <a:rPr lang="en-GB" sz="1400" dirty="0" smtClean="0">
                <a:latin typeface="Calibri" panose="020F0502020204030204" pitchFamily="34" charset="0"/>
              </a:rPr>
              <a:t>ledger, financial </a:t>
            </a:r>
            <a:r>
              <a:rPr lang="en-GB" sz="1400" dirty="0">
                <a:latin typeface="Calibri" panose="020F0502020204030204" pitchFamily="34" charset="0"/>
              </a:rPr>
              <a:t>forecasting and budgeting strategy for the company  </a:t>
            </a:r>
          </a:p>
          <a:p>
            <a:pPr>
              <a:lnSpc>
                <a:spcPct val="115000"/>
              </a:lnSpc>
              <a:spcAft>
                <a:spcPts val="1000"/>
              </a:spcAft>
            </a:pPr>
            <a:r>
              <a:rPr lang="en-GB" sz="1400" b="1" dirty="0" smtClean="0">
                <a:latin typeface="Calibri" panose="020F0502020204030204" pitchFamily="34" charset="0"/>
              </a:rPr>
              <a:t>Operations</a:t>
            </a:r>
            <a:r>
              <a:rPr lang="en-GB" sz="1400" b="1" dirty="0" smtClean="0">
                <a:latin typeface="Calibri" panose="020F0502020204030204" pitchFamily="34" charset="0"/>
              </a:rPr>
              <a:t> Manager-in </a:t>
            </a:r>
            <a:r>
              <a:rPr lang="en-GB" sz="1400" dirty="0">
                <a:latin typeface="Calibri" panose="020F0502020204030204" pitchFamily="34" charset="0"/>
              </a:rPr>
              <a:t>charge of Reception, Housekeeping and Guest Services operations and functions </a:t>
            </a:r>
          </a:p>
        </p:txBody>
      </p:sp>
    </p:spTree>
    <p:extLst>
      <p:ext uri="{BB962C8B-B14F-4D97-AF65-F5344CB8AC3E}">
        <p14:creationId xmlns:p14="http://schemas.microsoft.com/office/powerpoint/2010/main" val="35916941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CF323E6-E3AD-D9AD-B1B8-BB718D94D8C1}"/>
              </a:ext>
            </a:extLst>
          </p:cNvPr>
          <p:cNvSpPr>
            <a:spLocks noGrp="1"/>
          </p:cNvSpPr>
          <p:nvPr>
            <p:ph type="title"/>
          </p:nvPr>
        </p:nvSpPr>
        <p:spPr/>
        <p:txBody>
          <a:bodyPr/>
          <a:lstStyle/>
          <a:p>
            <a:pPr algn="ctr"/>
            <a:r>
              <a:rPr lang="en-GB" dirty="0"/>
              <a:t>Aims of the Organisation </a:t>
            </a:r>
          </a:p>
        </p:txBody>
      </p:sp>
      <p:sp>
        <p:nvSpPr>
          <p:cNvPr id="3" name="Content Placeholder 2">
            <a:extLst>
              <a:ext uri="{FF2B5EF4-FFF2-40B4-BE49-F238E27FC236}">
                <a16:creationId xmlns:a16="http://schemas.microsoft.com/office/drawing/2014/main" xmlns="" id="{7906129A-418D-709E-5EF8-DE63DDE355E7}"/>
              </a:ext>
            </a:extLst>
          </p:cNvPr>
          <p:cNvSpPr>
            <a:spLocks noGrp="1"/>
          </p:cNvSpPr>
          <p:nvPr>
            <p:ph idx="1"/>
          </p:nvPr>
        </p:nvSpPr>
        <p:spPr>
          <a:xfrm>
            <a:off x="867508" y="2286000"/>
            <a:ext cx="10919023" cy="3217178"/>
          </a:xfrm>
        </p:spPr>
        <p:txBody>
          <a:bodyPr>
            <a:normAutofit fontScale="92500" lnSpcReduction="20000"/>
          </a:bodyPr>
          <a:lstStyle/>
          <a:p>
            <a:r>
              <a:rPr lang="en-IE" sz="1800" dirty="0">
                <a:effectLst/>
                <a:latin typeface="Calibri" panose="020F0502020204030204" pitchFamily="34" charset="0"/>
                <a:ea typeface="Calibri" panose="020F0502020204030204" pitchFamily="34" charset="0"/>
                <a:cs typeface="Times New Roman" panose="02020603050405020304" pitchFamily="18" charset="0"/>
              </a:rPr>
              <a:t>Provide custo</a:t>
            </a:r>
            <a:r>
              <a:rPr lang="en-IE" sz="1800" dirty="0">
                <a:latin typeface="Calibri" panose="020F0502020204030204" pitchFamily="34" charset="0"/>
                <a:ea typeface="Calibri" panose="020F0502020204030204" pitchFamily="34" charset="0"/>
                <a:cs typeface="Times New Roman" panose="02020603050405020304" pitchFamily="18" charset="0"/>
              </a:rPr>
              <a:t>mers with outstanding memorable positive experiences and increased guest satisfaction</a:t>
            </a:r>
          </a:p>
          <a:p>
            <a:r>
              <a:rPr lang="en-IE" sz="1800" dirty="0">
                <a:latin typeface="Calibri" panose="020F0502020204030204" pitchFamily="34" charset="0"/>
                <a:ea typeface="Calibri" panose="020F0502020204030204" pitchFamily="34" charset="0"/>
                <a:cs typeface="Times New Roman" panose="02020603050405020304" pitchFamily="18" charset="0"/>
              </a:rPr>
              <a:t>P</a:t>
            </a:r>
            <a:r>
              <a:rPr lang="en-IE" sz="1800" dirty="0">
                <a:effectLst/>
                <a:latin typeface="Calibri" panose="020F0502020204030204" pitchFamily="34" charset="0"/>
                <a:ea typeface="Calibri" panose="020F0502020204030204" pitchFamily="34" charset="0"/>
                <a:cs typeface="Times New Roman" panose="02020603050405020304" pitchFamily="18" charset="0"/>
              </a:rPr>
              <a:t>roviding a range of quality services, accommodation and facilities to attract a diverse client base </a:t>
            </a:r>
          </a:p>
          <a:p>
            <a:r>
              <a:rPr lang="en-IE" sz="1800" dirty="0">
                <a:latin typeface="Calibri" panose="020F0502020204030204" pitchFamily="34" charset="0"/>
                <a:ea typeface="Calibri" panose="020F0502020204030204" pitchFamily="34" charset="0"/>
                <a:cs typeface="Times New Roman" panose="02020603050405020304" pitchFamily="18" charset="0"/>
              </a:rPr>
              <a:t>Investor in people to maximise staff retention, opportunities for growth and business performance</a:t>
            </a:r>
            <a:endParaRPr lang="en-IE" sz="1800" dirty="0">
              <a:effectLst/>
              <a:latin typeface="Calibri" panose="020F0502020204030204" pitchFamily="34" charset="0"/>
              <a:ea typeface="Calibri" panose="020F0502020204030204" pitchFamily="34" charset="0"/>
              <a:cs typeface="Times New Roman" panose="02020603050405020304" pitchFamily="18" charset="0"/>
            </a:endParaRPr>
          </a:p>
          <a:p>
            <a:r>
              <a:rPr lang="en-IE" sz="1800" dirty="0">
                <a:effectLst/>
                <a:latin typeface="Calibri" panose="020F0502020204030204" pitchFamily="34" charset="0"/>
                <a:ea typeface="Calibri" panose="020F0502020204030204" pitchFamily="34" charset="0"/>
                <a:cs typeface="Times New Roman" panose="02020603050405020304" pitchFamily="18" charset="0"/>
              </a:rPr>
              <a:t>Supporting social </a:t>
            </a:r>
            <a:r>
              <a:rPr lang="en-IE" sz="1800" dirty="0" smtClean="0">
                <a:effectLst/>
                <a:latin typeface="Calibri" panose="020F0502020204030204" pitchFamily="34" charset="0"/>
                <a:ea typeface="Calibri" panose="020F0502020204030204" pitchFamily="34" charset="0"/>
                <a:cs typeface="Times New Roman" panose="02020603050405020304" pitchFamily="18" charset="0"/>
              </a:rPr>
              <a:t>projects for the vulnerable, </a:t>
            </a:r>
            <a:r>
              <a:rPr lang="en-IE" sz="1800" dirty="0">
                <a:effectLst/>
                <a:latin typeface="Calibri" panose="020F0502020204030204" pitchFamily="34" charset="0"/>
                <a:ea typeface="Calibri" panose="020F0502020204030204" pitchFamily="34" charset="0"/>
                <a:cs typeface="Times New Roman" panose="02020603050405020304" pitchFamily="18" charset="0"/>
              </a:rPr>
              <a:t>advocates for inclusion, equal opportunities and diversity </a:t>
            </a:r>
          </a:p>
          <a:p>
            <a:r>
              <a:rPr lang="en-IE" sz="1800" dirty="0">
                <a:latin typeface="Calibri" panose="020F0502020204030204" pitchFamily="34" charset="0"/>
                <a:cs typeface="Times New Roman" panose="02020603050405020304" pitchFamily="18" charset="0"/>
              </a:rPr>
              <a:t>Performance driven, focused on achieving and exceeding set budgets, increase revenue, expand target markets </a:t>
            </a:r>
          </a:p>
          <a:p>
            <a:r>
              <a:rPr lang="en-IE" sz="1800" dirty="0">
                <a:latin typeface="Calibri" panose="020F0502020204030204" pitchFamily="34" charset="0"/>
                <a:cs typeface="Times New Roman" panose="02020603050405020304" pitchFamily="18" charset="0"/>
              </a:rPr>
              <a:t>Continuously refining  marketing strategies to increase presence of corporate clientele and business</a:t>
            </a:r>
          </a:p>
          <a:p>
            <a:r>
              <a:rPr lang="en-US" sz="1800" dirty="0">
                <a:latin typeface="Calibri" panose="020F0502020204030204" pitchFamily="34" charset="0"/>
                <a:cs typeface="Times New Roman" panose="02020603050405020304" pitchFamily="18" charset="0"/>
              </a:rPr>
              <a:t>Maximize profitability by improving current room base standard to increase ADR (Average Daily Rate)</a:t>
            </a:r>
          </a:p>
          <a:p>
            <a:r>
              <a:rPr lang="en-US" sz="1800" dirty="0">
                <a:latin typeface="Calibri" panose="020F0502020204030204" pitchFamily="34" charset="0"/>
                <a:cs typeface="Times New Roman" panose="02020603050405020304" pitchFamily="18" charset="0"/>
              </a:rPr>
              <a:t>Focused on competitive advantage gain on the representative segment market and business expansion</a:t>
            </a:r>
          </a:p>
          <a:p>
            <a:endParaRPr lang="en-US" sz="1800" dirty="0">
              <a:latin typeface="Calibri" panose="020F0502020204030204" pitchFamily="34" charset="0"/>
              <a:cs typeface="Times New Roman" panose="02020603050405020304" pitchFamily="18" charset="0"/>
            </a:endParaRPr>
          </a:p>
          <a:p>
            <a:endParaRPr lang="en-IE" sz="1800" dirty="0">
              <a:latin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xmlns="" id="{BB617AF9-E1BA-F0A2-3AAF-2E1EFE2F2190}"/>
              </a:ext>
            </a:extLst>
          </p:cNvPr>
          <p:cNvPicPr>
            <a:picLocks noChangeAspect="1"/>
          </p:cNvPicPr>
          <p:nvPr/>
        </p:nvPicPr>
        <p:blipFill>
          <a:blip r:embed="rId2"/>
          <a:stretch>
            <a:fillRect/>
          </a:stretch>
        </p:blipFill>
        <p:spPr>
          <a:xfrm>
            <a:off x="1451579" y="523962"/>
            <a:ext cx="899735" cy="899735"/>
          </a:xfrm>
          <a:prstGeom prst="rect">
            <a:avLst/>
          </a:prstGeom>
        </p:spPr>
      </p:pic>
    </p:spTree>
    <p:extLst>
      <p:ext uri="{BB962C8B-B14F-4D97-AF65-F5344CB8AC3E}">
        <p14:creationId xmlns:p14="http://schemas.microsoft.com/office/powerpoint/2010/main" val="1377414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64F6AC-A8BD-25F7-2B67-25BA75252144}"/>
              </a:ext>
            </a:extLst>
          </p:cNvPr>
          <p:cNvSpPr>
            <a:spLocks noGrp="1"/>
          </p:cNvSpPr>
          <p:nvPr>
            <p:ph type="title"/>
          </p:nvPr>
        </p:nvSpPr>
        <p:spPr/>
        <p:txBody>
          <a:bodyPr/>
          <a:lstStyle/>
          <a:p>
            <a:r>
              <a:rPr lang="en-GB" dirty="0"/>
              <a:t>Unique selling point </a:t>
            </a:r>
          </a:p>
        </p:txBody>
      </p:sp>
      <p:pic>
        <p:nvPicPr>
          <p:cNvPr id="6" name="Content Placeholder 5" descr="Bar graph with upward trend">
            <a:extLst>
              <a:ext uri="{FF2B5EF4-FFF2-40B4-BE49-F238E27FC236}">
                <a16:creationId xmlns:a16="http://schemas.microsoft.com/office/drawing/2014/main" xmlns="" id="{ADE3C397-7C97-295B-49E8-DDDBDB20BAEA}"/>
              </a:ext>
            </a:extLst>
          </p:cNvPr>
          <p:cNvPicPr>
            <a:picLocks noGrp="1" noChangeAspect="1"/>
          </p:cNvPicPr>
          <p:nvPr>
            <p:ph idx="1"/>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flipH="1">
            <a:off x="5956183" y="2038524"/>
            <a:ext cx="1266737" cy="1390476"/>
          </a:xfrm>
        </p:spPr>
      </p:pic>
      <p:sp>
        <p:nvSpPr>
          <p:cNvPr id="4" name="Text Placeholder 3">
            <a:extLst>
              <a:ext uri="{FF2B5EF4-FFF2-40B4-BE49-F238E27FC236}">
                <a16:creationId xmlns:a16="http://schemas.microsoft.com/office/drawing/2014/main" xmlns="" id="{1ADA6355-E662-D8E5-FAF9-3B5626BCE356}"/>
              </a:ext>
            </a:extLst>
          </p:cNvPr>
          <p:cNvSpPr>
            <a:spLocks noGrp="1"/>
          </p:cNvSpPr>
          <p:nvPr>
            <p:ph type="body" sz="half" idx="2"/>
          </p:nvPr>
        </p:nvSpPr>
        <p:spPr/>
        <p:txBody>
          <a:bodyPr/>
          <a:lstStyle/>
          <a:p>
            <a:r>
              <a:rPr lang="en-GB" dirty="0"/>
              <a:t>The LOCATION </a:t>
            </a:r>
          </a:p>
        </p:txBody>
      </p:sp>
      <p:sp>
        <p:nvSpPr>
          <p:cNvPr id="8" name="TextBox 7">
            <a:extLst>
              <a:ext uri="{FF2B5EF4-FFF2-40B4-BE49-F238E27FC236}">
                <a16:creationId xmlns:a16="http://schemas.microsoft.com/office/drawing/2014/main" xmlns="" id="{895A42A4-FB7C-8FE5-72FE-A29F1CC1859D}"/>
              </a:ext>
            </a:extLst>
          </p:cNvPr>
          <p:cNvSpPr txBox="1"/>
          <p:nvPr/>
        </p:nvSpPr>
        <p:spPr>
          <a:xfrm>
            <a:off x="8036653" y="503339"/>
            <a:ext cx="1428894" cy="4233467"/>
          </a:xfrm>
          <a:prstGeom prst="rect">
            <a:avLst/>
          </a:prstGeom>
          <a:noFill/>
        </p:spPr>
        <p:txBody>
          <a:bodyPr wrap="square">
            <a:spAutoFit/>
          </a:bodyPr>
          <a:lstStyle/>
          <a:p>
            <a:pPr>
              <a:lnSpc>
                <a:spcPct val="115000"/>
              </a:lnSpc>
              <a:spcAft>
                <a:spcPts val="1000"/>
              </a:spcAft>
            </a:pPr>
            <a:r>
              <a:rPr lang="en-IE" sz="1800" dirty="0">
                <a:effectLst/>
                <a:latin typeface="Calibri" panose="020F0502020204030204" pitchFamily="34" charset="0"/>
                <a:ea typeface="Calibri" panose="020F0502020204030204" pitchFamily="34" charset="0"/>
                <a:cs typeface="Times New Roman" panose="02020603050405020304" pitchFamily="18" charset="0"/>
              </a:rPr>
              <a:t>The Hotel is strategically located within walking distance to Oxford Street, Leicester Square and Tottenham Court Road Station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75599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3F759D9-407E-A951-7125-D1FF8A779CBD}"/>
              </a:ext>
            </a:extLst>
          </p:cNvPr>
          <p:cNvSpPr>
            <a:spLocks noGrp="1"/>
          </p:cNvSpPr>
          <p:nvPr>
            <p:ph type="title"/>
          </p:nvPr>
        </p:nvSpPr>
        <p:spPr/>
        <p:txBody>
          <a:bodyPr/>
          <a:lstStyle/>
          <a:p>
            <a:r>
              <a:rPr lang="en-GB" dirty="0"/>
              <a:t>My responsibilities as a trainee HR officer</a:t>
            </a:r>
            <a:br>
              <a:rPr lang="en-GB" dirty="0"/>
            </a:br>
            <a:endParaRPr lang="en-GB" dirty="0"/>
          </a:p>
        </p:txBody>
      </p:sp>
      <p:sp>
        <p:nvSpPr>
          <p:cNvPr id="3" name="Content Placeholder 2">
            <a:extLst>
              <a:ext uri="{FF2B5EF4-FFF2-40B4-BE49-F238E27FC236}">
                <a16:creationId xmlns:a16="http://schemas.microsoft.com/office/drawing/2014/main" xmlns="" id="{562D254E-1DC9-6FEF-7805-BF86FB801097}"/>
              </a:ext>
            </a:extLst>
          </p:cNvPr>
          <p:cNvSpPr>
            <a:spLocks noGrp="1"/>
          </p:cNvSpPr>
          <p:nvPr>
            <p:ph idx="1"/>
          </p:nvPr>
        </p:nvSpPr>
        <p:spPr>
          <a:xfrm>
            <a:off x="629174" y="2114025"/>
            <a:ext cx="11082180" cy="4087483"/>
          </a:xfrm>
        </p:spPr>
        <p:txBody>
          <a:bodyPr>
            <a:normAutofit/>
          </a:bodyPr>
          <a:lstStyle/>
          <a:p>
            <a:r>
              <a:rPr lang="en-GB" sz="1400" dirty="0"/>
              <a:t>Provide assistance to HR manager with recruitment and onboarding processes</a:t>
            </a:r>
          </a:p>
          <a:p>
            <a:r>
              <a:rPr lang="en-GB" sz="1400" dirty="0"/>
              <a:t>Complete offer letters, contracts and induction for new employees,  conduct appraisals for junior team members  </a:t>
            </a:r>
          </a:p>
          <a:p>
            <a:r>
              <a:rPr lang="en-GB" sz="1400" dirty="0"/>
              <a:t>Offer assistance in managing payroll and Health&amp;Safety systems implementation,  policies development and good practice </a:t>
            </a:r>
          </a:p>
          <a:p>
            <a:r>
              <a:rPr lang="en-GB" sz="1400" dirty="0"/>
              <a:t>Maintain starter and leavers checklists and current employees records, provide regular updates on Government policy  and changes</a:t>
            </a:r>
          </a:p>
          <a:p>
            <a:r>
              <a:rPr lang="en-GB" sz="1400" dirty="0"/>
              <a:t>Assist with conflict resolution HR management such as grievances and disciplinary processes, manage sickness and absence</a:t>
            </a:r>
          </a:p>
          <a:p>
            <a:r>
              <a:rPr lang="en-GB" sz="1400" dirty="0"/>
              <a:t>Assist with employee recognition programmes, identify training and development needs and programmes suitable for our business model</a:t>
            </a:r>
          </a:p>
          <a:p>
            <a:r>
              <a:rPr lang="en-GB" sz="1400" dirty="0"/>
              <a:t>Actively maintain Intranet pages,  collate and share relevant info on company's projects,  progress and achievements </a:t>
            </a:r>
          </a:p>
          <a:p>
            <a:r>
              <a:rPr lang="en-GB" sz="1400" dirty="0"/>
              <a:t>Provide assistance with managing </a:t>
            </a:r>
            <a:r>
              <a:rPr lang="en-GB" sz="1400" dirty="0" smtClean="0"/>
              <a:t>Company’s designated </a:t>
            </a:r>
            <a:r>
              <a:rPr lang="en-GB" sz="1400" dirty="0"/>
              <a:t>payroll systems, offer appropriate employee support and assistance </a:t>
            </a:r>
          </a:p>
          <a:p>
            <a:r>
              <a:rPr lang="en-GB" sz="1400" dirty="0"/>
              <a:t>Take notes and provide assistance during Executive board of directors meetings, send internal email communications and updates</a:t>
            </a:r>
          </a:p>
          <a:p>
            <a:r>
              <a:rPr lang="en-GB" sz="1400" dirty="0"/>
              <a:t>Provide suitable absence cover for HR Manager, conduct staff surveys to asses the climate in the organization, provide feedback  </a:t>
            </a:r>
          </a:p>
          <a:p>
            <a:endParaRPr lang="en-GB" sz="1400" dirty="0"/>
          </a:p>
        </p:txBody>
      </p:sp>
    </p:spTree>
    <p:extLst>
      <p:ext uri="{BB962C8B-B14F-4D97-AF65-F5344CB8AC3E}">
        <p14:creationId xmlns:p14="http://schemas.microsoft.com/office/powerpoint/2010/main" val="2238686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8E0CFC-CC76-DB86-B9D9-A52990F18856}"/>
              </a:ext>
            </a:extLst>
          </p:cNvPr>
          <p:cNvSpPr>
            <a:spLocks noGrp="1"/>
          </p:cNvSpPr>
          <p:nvPr>
            <p:ph type="title"/>
          </p:nvPr>
        </p:nvSpPr>
        <p:spPr>
          <a:xfrm>
            <a:off x="1452072" y="804519"/>
            <a:ext cx="9603275" cy="1049235"/>
          </a:xfrm>
        </p:spPr>
        <p:txBody>
          <a:bodyPr/>
          <a:lstStyle/>
          <a:p>
            <a:r>
              <a:rPr lang="en-GB" dirty="0"/>
              <a:t>PERSONAL Swot analysis</a:t>
            </a:r>
          </a:p>
        </p:txBody>
      </p:sp>
      <p:graphicFrame>
        <p:nvGraphicFramePr>
          <p:cNvPr id="4" name="Table 4">
            <a:extLst>
              <a:ext uri="{FF2B5EF4-FFF2-40B4-BE49-F238E27FC236}">
                <a16:creationId xmlns:a16="http://schemas.microsoft.com/office/drawing/2014/main" xmlns="" id="{F78F973E-60FC-CF15-1673-D791691F8B18}"/>
              </a:ext>
            </a:extLst>
          </p:cNvPr>
          <p:cNvGraphicFramePr>
            <a:graphicFrameLocks noGrp="1"/>
          </p:cNvGraphicFramePr>
          <p:nvPr>
            <p:ph idx="1"/>
            <p:extLst>
              <p:ext uri="{D42A27DB-BD31-4B8C-83A1-F6EECF244321}">
                <p14:modId xmlns:p14="http://schemas.microsoft.com/office/powerpoint/2010/main" val="3088633070"/>
              </p:ext>
            </p:extLst>
          </p:nvPr>
        </p:nvGraphicFramePr>
        <p:xfrm>
          <a:off x="1450975" y="2016125"/>
          <a:ext cx="9604372" cy="3845560"/>
        </p:xfrm>
        <a:graphic>
          <a:graphicData uri="http://schemas.openxmlformats.org/drawingml/2006/table">
            <a:tbl>
              <a:tblPr firstRow="1" bandRow="1">
                <a:tableStyleId>{5C22544A-7EE6-4342-B048-85BDC9FD1C3A}</a:tableStyleId>
              </a:tblPr>
              <a:tblGrid>
                <a:gridCol w="2399572">
                  <a:extLst>
                    <a:ext uri="{9D8B030D-6E8A-4147-A177-3AD203B41FA5}">
                      <a16:colId xmlns:a16="http://schemas.microsoft.com/office/drawing/2014/main" xmlns="" val="2598108776"/>
                    </a:ext>
                  </a:extLst>
                </a:gridCol>
                <a:gridCol w="2402614">
                  <a:extLst>
                    <a:ext uri="{9D8B030D-6E8A-4147-A177-3AD203B41FA5}">
                      <a16:colId xmlns:a16="http://schemas.microsoft.com/office/drawing/2014/main" xmlns="" val="816946140"/>
                    </a:ext>
                  </a:extLst>
                </a:gridCol>
                <a:gridCol w="2401093">
                  <a:extLst>
                    <a:ext uri="{9D8B030D-6E8A-4147-A177-3AD203B41FA5}">
                      <a16:colId xmlns:a16="http://schemas.microsoft.com/office/drawing/2014/main" xmlns="" val="2327143899"/>
                    </a:ext>
                  </a:extLst>
                </a:gridCol>
                <a:gridCol w="2401093">
                  <a:extLst>
                    <a:ext uri="{9D8B030D-6E8A-4147-A177-3AD203B41FA5}">
                      <a16:colId xmlns:a16="http://schemas.microsoft.com/office/drawing/2014/main" xmlns="" val="2492545463"/>
                    </a:ext>
                  </a:extLst>
                </a:gridCol>
              </a:tblGrid>
              <a:tr h="370840">
                <a:tc>
                  <a:txBody>
                    <a:bodyPr/>
                    <a:lstStyle/>
                    <a:p>
                      <a:r>
                        <a:rPr lang="en-GB" dirty="0"/>
                        <a:t>STRENGHTS</a:t>
                      </a:r>
                    </a:p>
                  </a:txBody>
                  <a:tcPr/>
                </a:tc>
                <a:tc>
                  <a:txBody>
                    <a:bodyPr/>
                    <a:lstStyle/>
                    <a:p>
                      <a:r>
                        <a:rPr lang="en-GB" dirty="0"/>
                        <a:t>WEAKNESSES </a:t>
                      </a:r>
                    </a:p>
                  </a:txBody>
                  <a:tcPr/>
                </a:tc>
                <a:tc>
                  <a:txBody>
                    <a:bodyPr/>
                    <a:lstStyle/>
                    <a:p>
                      <a:r>
                        <a:rPr lang="en-GB" dirty="0"/>
                        <a:t>OPPORTUNITIES</a:t>
                      </a:r>
                    </a:p>
                  </a:txBody>
                  <a:tcPr/>
                </a:tc>
                <a:tc>
                  <a:txBody>
                    <a:bodyPr/>
                    <a:lstStyle/>
                    <a:p>
                      <a:r>
                        <a:rPr lang="en-GB" dirty="0"/>
                        <a:t>THREATS </a:t>
                      </a:r>
                    </a:p>
                  </a:txBody>
                  <a:tcPr/>
                </a:tc>
                <a:extLst>
                  <a:ext uri="{0D108BD9-81ED-4DB2-BD59-A6C34878D82A}">
                    <a16:rowId xmlns:a16="http://schemas.microsoft.com/office/drawing/2014/main" xmlns="" val="473850858"/>
                  </a:ext>
                </a:extLst>
              </a:tr>
              <a:tr h="370840">
                <a:tc>
                  <a:txBody>
                    <a:bodyPr/>
                    <a:lstStyle/>
                    <a:p>
                      <a:r>
                        <a:rPr lang="en-GB" dirty="0" smtClean="0"/>
                        <a:t>Hard</a:t>
                      </a:r>
                      <a:r>
                        <a:rPr lang="en-GB" baseline="0" dirty="0" smtClean="0"/>
                        <a:t> working</a:t>
                      </a:r>
                      <a:endParaRPr lang="en-GB" dirty="0"/>
                    </a:p>
                  </a:txBody>
                  <a:tcPr/>
                </a:tc>
                <a:tc>
                  <a:txBody>
                    <a:bodyPr/>
                    <a:lstStyle/>
                    <a:p>
                      <a:r>
                        <a:rPr lang="en-GB" dirty="0" smtClean="0"/>
                        <a:t>Public</a:t>
                      </a:r>
                      <a:r>
                        <a:rPr lang="en-GB" baseline="0" dirty="0" smtClean="0"/>
                        <a:t> Speaking</a:t>
                      </a:r>
                      <a:endParaRPr lang="en-GB" dirty="0"/>
                    </a:p>
                  </a:txBody>
                  <a:tcPr/>
                </a:tc>
                <a:tc>
                  <a:txBody>
                    <a:bodyPr/>
                    <a:lstStyle/>
                    <a:p>
                      <a:r>
                        <a:rPr lang="en-GB" dirty="0" smtClean="0"/>
                        <a:t>Improve presentation</a:t>
                      </a:r>
                      <a:r>
                        <a:rPr lang="en-GB" baseline="0" dirty="0" smtClean="0"/>
                        <a:t> skills</a:t>
                      </a:r>
                      <a:endParaRPr lang="en-GB" dirty="0"/>
                    </a:p>
                  </a:txBody>
                  <a:tcPr/>
                </a:tc>
                <a:tc>
                  <a:txBody>
                    <a:bodyPr/>
                    <a:lstStyle/>
                    <a:p>
                      <a:r>
                        <a:rPr lang="en-GB" dirty="0" smtClean="0"/>
                        <a:t>Self-depreciating</a:t>
                      </a:r>
                      <a:r>
                        <a:rPr lang="en-GB" baseline="0" dirty="0" smtClean="0"/>
                        <a:t> </a:t>
                      </a:r>
                      <a:endParaRPr lang="en-GB" dirty="0"/>
                    </a:p>
                  </a:txBody>
                  <a:tcPr/>
                </a:tc>
                <a:extLst>
                  <a:ext uri="{0D108BD9-81ED-4DB2-BD59-A6C34878D82A}">
                    <a16:rowId xmlns:a16="http://schemas.microsoft.com/office/drawing/2014/main" xmlns="" val="1997849921"/>
                  </a:ext>
                </a:extLst>
              </a:tr>
              <a:tr h="370840">
                <a:tc>
                  <a:txBody>
                    <a:bodyPr/>
                    <a:lstStyle/>
                    <a:p>
                      <a:r>
                        <a:rPr lang="en-GB" dirty="0" smtClean="0"/>
                        <a:t>Adaptable&amp;resourceful</a:t>
                      </a:r>
                    </a:p>
                    <a:p>
                      <a:endParaRPr lang="en-GB" dirty="0"/>
                    </a:p>
                  </a:txBody>
                  <a:tcPr/>
                </a:tc>
                <a:tc>
                  <a:txBody>
                    <a:bodyPr/>
                    <a:lstStyle/>
                    <a:p>
                      <a:r>
                        <a:rPr lang="en-GB" dirty="0" smtClean="0"/>
                        <a:t>Tend to defer tasks</a:t>
                      </a:r>
                    </a:p>
                  </a:txBody>
                  <a:tcPr/>
                </a:tc>
                <a:tc>
                  <a:txBody>
                    <a:bodyPr/>
                    <a:lstStyle/>
                    <a:p>
                      <a:r>
                        <a:rPr lang="en-GB" dirty="0" smtClean="0"/>
                        <a:t>Improve time management skills</a:t>
                      </a:r>
                    </a:p>
                  </a:txBody>
                  <a:tcPr/>
                </a:tc>
                <a:tc>
                  <a:txBody>
                    <a:bodyPr/>
                    <a:lstStyle/>
                    <a:p>
                      <a:r>
                        <a:rPr lang="en-GB" dirty="0" smtClean="0"/>
                        <a:t>Disorganised</a:t>
                      </a:r>
                      <a:endParaRPr lang="en-GB" dirty="0"/>
                    </a:p>
                  </a:txBody>
                  <a:tcPr/>
                </a:tc>
                <a:extLst>
                  <a:ext uri="{0D108BD9-81ED-4DB2-BD59-A6C34878D82A}">
                    <a16:rowId xmlns:a16="http://schemas.microsoft.com/office/drawing/2014/main" xmlns="" val="1565258015"/>
                  </a:ext>
                </a:extLst>
              </a:tr>
              <a:tr h="370840">
                <a:tc>
                  <a:txBody>
                    <a:bodyPr/>
                    <a:lstStyle/>
                    <a:p>
                      <a:r>
                        <a:rPr lang="en-GB" dirty="0" smtClean="0"/>
                        <a:t>Customer focused oriented/Approachable</a:t>
                      </a:r>
                      <a:endParaRPr lang="en-GB" dirty="0"/>
                    </a:p>
                  </a:txBody>
                  <a:tcPr/>
                </a:tc>
                <a:tc>
                  <a:txBody>
                    <a:bodyPr/>
                    <a:lstStyle/>
                    <a:p>
                      <a:r>
                        <a:rPr lang="en-GB" dirty="0"/>
                        <a:t>Poor</a:t>
                      </a:r>
                      <a:r>
                        <a:rPr lang="en-GB" baseline="0" dirty="0"/>
                        <a:t> listener</a:t>
                      </a:r>
                      <a:endParaRPr lang="en-GB" dirty="0"/>
                    </a:p>
                  </a:txBody>
                  <a:tcPr/>
                </a:tc>
                <a:tc>
                  <a:txBody>
                    <a:bodyPr/>
                    <a:lstStyle/>
                    <a:p>
                      <a:r>
                        <a:rPr lang="en-GB" dirty="0"/>
                        <a:t>Improve </a:t>
                      </a:r>
                      <a:r>
                        <a:rPr lang="en-GB" dirty="0" smtClean="0"/>
                        <a:t>communication</a:t>
                      </a:r>
                      <a:r>
                        <a:rPr lang="en-GB" baseline="0" dirty="0" smtClean="0"/>
                        <a:t> </a:t>
                      </a:r>
                      <a:r>
                        <a:rPr lang="en-GB" dirty="0" smtClean="0"/>
                        <a:t>skills </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Stressful,</a:t>
                      </a:r>
                      <a:r>
                        <a:rPr lang="en-GB" baseline="0" dirty="0" smtClean="0"/>
                        <a:t>  fast-pace environment </a:t>
                      </a:r>
                      <a:endParaRPr lang="en-GB" dirty="0"/>
                    </a:p>
                    <a:p>
                      <a:endParaRPr lang="en-IE" dirty="0"/>
                    </a:p>
                  </a:txBody>
                  <a:tcPr/>
                </a:tc>
                <a:extLst>
                  <a:ext uri="{0D108BD9-81ED-4DB2-BD59-A6C34878D82A}">
                    <a16:rowId xmlns:a16="http://schemas.microsoft.com/office/drawing/2014/main" xmlns="" val="982903608"/>
                  </a:ext>
                </a:extLst>
              </a:tr>
              <a:tr h="370840">
                <a:tc>
                  <a:txBody>
                    <a:bodyPr/>
                    <a:lstStyle/>
                    <a:p>
                      <a:r>
                        <a:rPr lang="en-GB" dirty="0" smtClean="0"/>
                        <a:t>Familiar</a:t>
                      </a:r>
                      <a:r>
                        <a:rPr lang="en-GB" baseline="0" dirty="0" smtClean="0"/>
                        <a:t> with the organisation</a:t>
                      </a:r>
                      <a:endParaRPr lang="en-GB" dirty="0"/>
                    </a:p>
                  </a:txBody>
                  <a:tcPr/>
                </a:tc>
                <a:tc>
                  <a:txBody>
                    <a:bodyPr/>
                    <a:lstStyle/>
                    <a:p>
                      <a:r>
                        <a:rPr lang="en-GB" dirty="0" smtClean="0"/>
                        <a:t>Lack of HR experience</a:t>
                      </a:r>
                    </a:p>
                  </a:txBody>
                  <a:tcPr/>
                </a:tc>
                <a:tc>
                  <a:txBody>
                    <a:bodyPr/>
                    <a:lstStyle/>
                    <a:p>
                      <a:r>
                        <a:rPr lang="en-GB" dirty="0"/>
                        <a:t>Learn new skills</a:t>
                      </a:r>
                    </a:p>
                  </a:txBody>
                  <a:tcPr/>
                </a:tc>
                <a:tc>
                  <a:txBody>
                    <a:bodyPr/>
                    <a:lstStyle/>
                    <a:p>
                      <a:r>
                        <a:rPr lang="en-IE" dirty="0" smtClean="0"/>
                        <a:t>Competition</a:t>
                      </a:r>
                      <a:endParaRPr lang="en-IE" dirty="0"/>
                    </a:p>
                  </a:txBody>
                  <a:tcPr/>
                </a:tc>
                <a:extLst>
                  <a:ext uri="{0D108BD9-81ED-4DB2-BD59-A6C34878D82A}">
                    <a16:rowId xmlns:a16="http://schemas.microsoft.com/office/drawing/2014/main" xmlns="" val="1971176490"/>
                  </a:ext>
                </a:extLst>
              </a:tr>
              <a:tr h="370840">
                <a:tc>
                  <a:txBody>
                    <a:bodyPr/>
                    <a:lstStyle/>
                    <a:p>
                      <a:r>
                        <a:rPr lang="en-GB" dirty="0" smtClean="0"/>
                        <a:t>Self-motivated</a:t>
                      </a:r>
                    </a:p>
                    <a:p>
                      <a:endParaRPr lang="en-GB" dirty="0"/>
                    </a:p>
                  </a:txBody>
                  <a:tcPr/>
                </a:tc>
                <a:tc>
                  <a:txBody>
                    <a:bodyPr/>
                    <a:lstStyle/>
                    <a:p>
                      <a:r>
                        <a:rPr lang="en-US" dirty="0" smtClean="0"/>
                        <a:t>Technology</a:t>
                      </a:r>
                      <a:endParaRPr lang="en-GB" dirty="0"/>
                    </a:p>
                  </a:txBody>
                  <a:tcPr/>
                </a:tc>
                <a:tc>
                  <a:txBody>
                    <a:bodyPr/>
                    <a:lstStyle/>
                    <a:p>
                      <a:r>
                        <a:rPr lang="en-US" dirty="0" smtClean="0"/>
                        <a:t>Improve</a:t>
                      </a:r>
                      <a:r>
                        <a:rPr lang="en-US" baseline="0" dirty="0" smtClean="0"/>
                        <a:t> technology skills</a:t>
                      </a:r>
                      <a:endParaRPr lang="en-GB" dirty="0"/>
                    </a:p>
                  </a:txBody>
                  <a:tcPr/>
                </a:tc>
                <a:tc>
                  <a:txBody>
                    <a:bodyPr/>
                    <a:lstStyle/>
                    <a:p>
                      <a:r>
                        <a:rPr lang="en-IE" dirty="0" smtClean="0"/>
                        <a:t>Evolving</a:t>
                      </a:r>
                      <a:r>
                        <a:rPr lang="en-IE" baseline="0" dirty="0" smtClean="0"/>
                        <a:t> technology</a:t>
                      </a:r>
                      <a:endParaRPr lang="en-IE" dirty="0"/>
                    </a:p>
                  </a:txBody>
                  <a:tcPr/>
                </a:tc>
                <a:extLst>
                  <a:ext uri="{0D108BD9-81ED-4DB2-BD59-A6C34878D82A}">
                    <a16:rowId xmlns:a16="http://schemas.microsoft.com/office/drawing/2014/main" xmlns="" val="10005"/>
                  </a:ext>
                </a:extLst>
              </a:tr>
            </a:tbl>
          </a:graphicData>
        </a:graphic>
      </p:graphicFrame>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76558" y="919040"/>
            <a:ext cx="774700" cy="774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20685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4BE6351-6372-815E-007D-B1D6E30658B5}"/>
              </a:ext>
            </a:extLst>
          </p:cNvPr>
          <p:cNvSpPr>
            <a:spLocks noGrp="1"/>
          </p:cNvSpPr>
          <p:nvPr>
            <p:ph type="title"/>
          </p:nvPr>
        </p:nvSpPr>
        <p:spPr/>
        <p:txBody>
          <a:bodyPr/>
          <a:lstStyle/>
          <a:p>
            <a:r>
              <a:rPr lang="en-US" dirty="0"/>
              <a:t>SWOT ANALYSIS FOR THE ORGANISATON </a:t>
            </a:r>
            <a:endParaRPr lang="en-GB" dirty="0"/>
          </a:p>
        </p:txBody>
      </p:sp>
      <p:graphicFrame>
        <p:nvGraphicFramePr>
          <p:cNvPr id="7" name="Table 7">
            <a:extLst>
              <a:ext uri="{FF2B5EF4-FFF2-40B4-BE49-F238E27FC236}">
                <a16:creationId xmlns:a16="http://schemas.microsoft.com/office/drawing/2014/main" xmlns="" id="{688EAA9A-ECBA-8206-11EC-96A3DDCE017C}"/>
              </a:ext>
            </a:extLst>
          </p:cNvPr>
          <p:cNvGraphicFramePr>
            <a:graphicFrameLocks noGrp="1"/>
          </p:cNvGraphicFramePr>
          <p:nvPr>
            <p:ph idx="1"/>
            <p:extLst>
              <p:ext uri="{D42A27DB-BD31-4B8C-83A1-F6EECF244321}">
                <p14:modId xmlns:p14="http://schemas.microsoft.com/office/powerpoint/2010/main" val="3334589305"/>
              </p:ext>
            </p:extLst>
          </p:nvPr>
        </p:nvGraphicFramePr>
        <p:xfrm>
          <a:off x="1450975" y="2016125"/>
          <a:ext cx="9604372" cy="3571240"/>
        </p:xfrm>
        <a:graphic>
          <a:graphicData uri="http://schemas.openxmlformats.org/drawingml/2006/table">
            <a:tbl>
              <a:tblPr firstRow="1" bandRow="1">
                <a:tableStyleId>{5C22544A-7EE6-4342-B048-85BDC9FD1C3A}</a:tableStyleId>
              </a:tblPr>
              <a:tblGrid>
                <a:gridCol w="2401093">
                  <a:extLst>
                    <a:ext uri="{9D8B030D-6E8A-4147-A177-3AD203B41FA5}">
                      <a16:colId xmlns:a16="http://schemas.microsoft.com/office/drawing/2014/main" xmlns="" val="1860674740"/>
                    </a:ext>
                  </a:extLst>
                </a:gridCol>
                <a:gridCol w="2401093">
                  <a:extLst>
                    <a:ext uri="{9D8B030D-6E8A-4147-A177-3AD203B41FA5}">
                      <a16:colId xmlns:a16="http://schemas.microsoft.com/office/drawing/2014/main" xmlns="" val="389883946"/>
                    </a:ext>
                  </a:extLst>
                </a:gridCol>
                <a:gridCol w="2401093">
                  <a:extLst>
                    <a:ext uri="{9D8B030D-6E8A-4147-A177-3AD203B41FA5}">
                      <a16:colId xmlns:a16="http://schemas.microsoft.com/office/drawing/2014/main" xmlns="" val="3951511125"/>
                    </a:ext>
                  </a:extLst>
                </a:gridCol>
                <a:gridCol w="2401093">
                  <a:extLst>
                    <a:ext uri="{9D8B030D-6E8A-4147-A177-3AD203B41FA5}">
                      <a16:colId xmlns:a16="http://schemas.microsoft.com/office/drawing/2014/main" xmlns="" val="562057373"/>
                    </a:ext>
                  </a:extLst>
                </a:gridCol>
              </a:tblGrid>
              <a:tr h="370840">
                <a:tc>
                  <a:txBody>
                    <a:bodyPr/>
                    <a:lstStyle/>
                    <a:p>
                      <a:r>
                        <a:rPr lang="en-US" dirty="0"/>
                        <a:t>STRENGHTS</a:t>
                      </a:r>
                      <a:endParaRPr lang="en-GB" dirty="0"/>
                    </a:p>
                  </a:txBody>
                  <a:tcPr/>
                </a:tc>
                <a:tc>
                  <a:txBody>
                    <a:bodyPr/>
                    <a:lstStyle/>
                    <a:p>
                      <a:r>
                        <a:rPr lang="en-US" dirty="0"/>
                        <a:t>WEAKNESSES </a:t>
                      </a:r>
                      <a:endParaRPr lang="en-GB" dirty="0"/>
                    </a:p>
                  </a:txBody>
                  <a:tcPr/>
                </a:tc>
                <a:tc>
                  <a:txBody>
                    <a:bodyPr/>
                    <a:lstStyle/>
                    <a:p>
                      <a:r>
                        <a:rPr lang="en-US" dirty="0"/>
                        <a:t>OPPORTUNITES </a:t>
                      </a:r>
                      <a:endParaRPr lang="en-GB" dirty="0"/>
                    </a:p>
                  </a:txBody>
                  <a:tcPr/>
                </a:tc>
                <a:tc>
                  <a:txBody>
                    <a:bodyPr/>
                    <a:lstStyle/>
                    <a:p>
                      <a:r>
                        <a:rPr lang="en-US" dirty="0"/>
                        <a:t>THREATS </a:t>
                      </a:r>
                      <a:endParaRPr lang="en-GB" dirty="0"/>
                    </a:p>
                  </a:txBody>
                  <a:tcPr/>
                </a:tc>
                <a:extLst>
                  <a:ext uri="{0D108BD9-81ED-4DB2-BD59-A6C34878D82A}">
                    <a16:rowId xmlns:a16="http://schemas.microsoft.com/office/drawing/2014/main" xmlns="" val="561311943"/>
                  </a:ext>
                </a:extLst>
              </a:tr>
              <a:tr h="370840">
                <a:tc>
                  <a:txBody>
                    <a:bodyPr/>
                    <a:lstStyle/>
                    <a:p>
                      <a:r>
                        <a:rPr lang="en-US" dirty="0"/>
                        <a:t>Low employee turnover </a:t>
                      </a:r>
                      <a:endParaRPr lang="en-GB" dirty="0"/>
                    </a:p>
                  </a:txBody>
                  <a:tcPr/>
                </a:tc>
                <a:tc>
                  <a:txBody>
                    <a:bodyPr/>
                    <a:lstStyle/>
                    <a:p>
                      <a:r>
                        <a:rPr lang="en-US" dirty="0"/>
                        <a:t>Outsource of certain services/activities </a:t>
                      </a:r>
                      <a:endParaRPr lang="en-GB" dirty="0"/>
                    </a:p>
                  </a:txBody>
                  <a:tcPr/>
                </a:tc>
                <a:tc>
                  <a:txBody>
                    <a:bodyPr/>
                    <a:lstStyle/>
                    <a:p>
                      <a:r>
                        <a:rPr lang="en-US" dirty="0"/>
                        <a:t>Look at sourcing in house</a:t>
                      </a:r>
                      <a:endParaRPr lang="en-GB" dirty="0"/>
                    </a:p>
                  </a:txBody>
                  <a:tcPr/>
                </a:tc>
                <a:tc>
                  <a:txBody>
                    <a:bodyPr/>
                    <a:lstStyle/>
                    <a:p>
                      <a:r>
                        <a:rPr lang="en-US" dirty="0"/>
                        <a:t>Financial restraints</a:t>
                      </a:r>
                    </a:p>
                  </a:txBody>
                  <a:tcPr/>
                </a:tc>
                <a:extLst>
                  <a:ext uri="{0D108BD9-81ED-4DB2-BD59-A6C34878D82A}">
                    <a16:rowId xmlns:a16="http://schemas.microsoft.com/office/drawing/2014/main" xmlns="" val="961343176"/>
                  </a:ext>
                </a:extLst>
              </a:tr>
              <a:tr h="370840">
                <a:tc>
                  <a:txBody>
                    <a:bodyPr/>
                    <a:lstStyle/>
                    <a:p>
                      <a:r>
                        <a:rPr lang="en-US" dirty="0"/>
                        <a:t>Good compensation </a:t>
                      </a:r>
                      <a:r>
                        <a:rPr lang="en-US" dirty="0" smtClean="0"/>
                        <a:t>package</a:t>
                      </a:r>
                      <a:endParaRPr lang="en-GB" dirty="0"/>
                    </a:p>
                  </a:txBody>
                  <a:tcPr/>
                </a:tc>
                <a:tc>
                  <a:txBody>
                    <a:bodyPr/>
                    <a:lstStyle/>
                    <a:p>
                      <a:r>
                        <a:rPr lang="en-US" dirty="0" smtClean="0"/>
                        <a:t>Core</a:t>
                      </a:r>
                      <a:r>
                        <a:rPr lang="en-US" baseline="0" dirty="0" smtClean="0"/>
                        <a:t> staff only</a:t>
                      </a:r>
                      <a:endParaRPr lang="en-GB" dirty="0"/>
                    </a:p>
                  </a:txBody>
                  <a:tcPr/>
                </a:tc>
                <a:tc>
                  <a:txBody>
                    <a:bodyPr/>
                    <a:lstStyle/>
                    <a:p>
                      <a:r>
                        <a:rPr lang="en-US" dirty="0"/>
                        <a:t>Include outsource and increase retention</a:t>
                      </a:r>
                      <a:endParaRPr lang="en-GB" dirty="0"/>
                    </a:p>
                  </a:txBody>
                  <a:tcPr/>
                </a:tc>
                <a:tc>
                  <a:txBody>
                    <a:bodyPr/>
                    <a:lstStyle/>
                    <a:p>
                      <a:r>
                        <a:rPr lang="en-US" dirty="0"/>
                        <a:t>Recession/Inflation/</a:t>
                      </a:r>
                    </a:p>
                    <a:p>
                      <a:r>
                        <a:rPr lang="en-US" dirty="0"/>
                        <a:t>Taxation</a:t>
                      </a:r>
                      <a:endParaRPr lang="en-GB" dirty="0"/>
                    </a:p>
                  </a:txBody>
                  <a:tcPr/>
                </a:tc>
                <a:extLst>
                  <a:ext uri="{0D108BD9-81ED-4DB2-BD59-A6C34878D82A}">
                    <a16:rowId xmlns:a16="http://schemas.microsoft.com/office/drawing/2014/main" xmlns="" val="599083866"/>
                  </a:ext>
                </a:extLst>
              </a:tr>
              <a:tr h="370840">
                <a:tc>
                  <a:txBody>
                    <a:bodyPr/>
                    <a:lstStyle/>
                    <a:p>
                      <a:r>
                        <a:rPr lang="en-US" dirty="0"/>
                        <a:t>HRIS</a:t>
                      </a:r>
                      <a:endParaRPr lang="en-GB" dirty="0"/>
                    </a:p>
                  </a:txBody>
                  <a:tcPr/>
                </a:tc>
                <a:tc>
                  <a:txBody>
                    <a:bodyPr/>
                    <a:lstStyle/>
                    <a:p>
                      <a:r>
                        <a:rPr lang="en-US" dirty="0"/>
                        <a:t>Evolving technology</a:t>
                      </a:r>
                      <a:endParaRPr lang="en-GB" dirty="0"/>
                    </a:p>
                  </a:txBody>
                  <a:tcPr/>
                </a:tc>
                <a:tc>
                  <a:txBody>
                    <a:bodyPr/>
                    <a:lstStyle/>
                    <a:p>
                      <a:r>
                        <a:rPr lang="en-US" dirty="0"/>
                        <a:t>Updates</a:t>
                      </a:r>
                      <a:endParaRPr lang="en-GB" dirty="0"/>
                    </a:p>
                  </a:txBody>
                  <a:tcPr/>
                </a:tc>
                <a:tc>
                  <a:txBody>
                    <a:bodyPr/>
                    <a:lstStyle/>
                    <a:p>
                      <a:r>
                        <a:rPr lang="en-GB" dirty="0"/>
                        <a:t>Budget restraints </a:t>
                      </a:r>
                    </a:p>
                    <a:p>
                      <a:endParaRPr lang="en-GB" dirty="0"/>
                    </a:p>
                  </a:txBody>
                  <a:tcPr/>
                </a:tc>
                <a:extLst>
                  <a:ext uri="{0D108BD9-81ED-4DB2-BD59-A6C34878D82A}">
                    <a16:rowId xmlns:a16="http://schemas.microsoft.com/office/drawing/2014/main" xmlns="" val="1508495794"/>
                  </a:ext>
                </a:extLst>
              </a:tr>
              <a:tr h="370840">
                <a:tc>
                  <a:txBody>
                    <a:bodyPr/>
                    <a:lstStyle/>
                    <a:p>
                      <a:r>
                        <a:rPr lang="en-GB" dirty="0" smtClean="0"/>
                        <a:t>Customer</a:t>
                      </a:r>
                      <a:r>
                        <a:rPr lang="en-GB" baseline="0" dirty="0" smtClean="0"/>
                        <a:t> service oriented</a:t>
                      </a:r>
                      <a:endParaRPr lang="en-GB" dirty="0"/>
                    </a:p>
                  </a:txBody>
                  <a:tcPr/>
                </a:tc>
                <a:tc>
                  <a:txBody>
                    <a:bodyPr/>
                    <a:lstStyle/>
                    <a:p>
                      <a:r>
                        <a:rPr lang="en-US" dirty="0"/>
                        <a:t>Lack of experience/junior staff</a:t>
                      </a:r>
                      <a:endParaRPr lang="en-GB" dirty="0"/>
                    </a:p>
                  </a:txBody>
                  <a:tcPr/>
                </a:tc>
                <a:tc>
                  <a:txBody>
                    <a:bodyPr/>
                    <a:lstStyle/>
                    <a:p>
                      <a:r>
                        <a:rPr lang="en-US" dirty="0"/>
                        <a:t>Training&amp;Development</a:t>
                      </a:r>
                      <a:endParaRPr lang="en-GB" dirty="0"/>
                    </a:p>
                  </a:txBody>
                  <a:tcPr/>
                </a:tc>
                <a:tc>
                  <a:txBody>
                    <a:bodyPr/>
                    <a:lstStyle/>
                    <a:p>
                      <a:r>
                        <a:rPr lang="en-US" dirty="0"/>
                        <a:t>Competition</a:t>
                      </a:r>
                      <a:endParaRPr lang="en-GB" dirty="0"/>
                    </a:p>
                  </a:txBody>
                  <a:tcPr/>
                </a:tc>
                <a:extLst>
                  <a:ext uri="{0D108BD9-81ED-4DB2-BD59-A6C34878D82A}">
                    <a16:rowId xmlns:a16="http://schemas.microsoft.com/office/drawing/2014/main" xmlns="" val="1900676518"/>
                  </a:ext>
                </a:extLst>
              </a:tr>
              <a:tr h="370840">
                <a:tc>
                  <a:txBody>
                    <a:bodyPr/>
                    <a:lstStyle/>
                    <a:p>
                      <a:r>
                        <a:rPr lang="en-US" dirty="0"/>
                        <a:t>Good financial performance</a:t>
                      </a:r>
                      <a:endParaRPr lang="en-GB" dirty="0"/>
                    </a:p>
                  </a:txBody>
                  <a:tcPr/>
                </a:tc>
                <a:tc>
                  <a:txBody>
                    <a:bodyPr/>
                    <a:lstStyle/>
                    <a:p>
                      <a:r>
                        <a:rPr lang="en-US" dirty="0"/>
                        <a:t>Ageing room base </a:t>
                      </a:r>
                      <a:endParaRPr lang="en-GB" dirty="0"/>
                    </a:p>
                  </a:txBody>
                  <a:tcPr/>
                </a:tc>
                <a:tc>
                  <a:txBody>
                    <a:bodyPr/>
                    <a:lstStyle/>
                    <a:p>
                      <a:r>
                        <a:rPr lang="en-US" dirty="0"/>
                        <a:t>Refurbishment</a:t>
                      </a:r>
                      <a:endParaRPr lang="en-GB" dirty="0"/>
                    </a:p>
                  </a:txBody>
                  <a:tcPr/>
                </a:tc>
                <a:tc>
                  <a:txBody>
                    <a:bodyPr/>
                    <a:lstStyle/>
                    <a:p>
                      <a:r>
                        <a:rPr lang="en-US" dirty="0"/>
                        <a:t>Declining economic climate</a:t>
                      </a:r>
                      <a:endParaRPr lang="en-GB" dirty="0"/>
                    </a:p>
                  </a:txBody>
                  <a:tcPr/>
                </a:tc>
                <a:extLst>
                  <a:ext uri="{0D108BD9-81ED-4DB2-BD59-A6C34878D82A}">
                    <a16:rowId xmlns:a16="http://schemas.microsoft.com/office/drawing/2014/main" xmlns="" val="1515132534"/>
                  </a:ext>
                </a:extLst>
              </a:tr>
            </a:tbl>
          </a:graphicData>
        </a:graphic>
      </p:graphicFrame>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38163" y="718894"/>
            <a:ext cx="969963" cy="987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55552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0F90783-6A30-2C23-7673-DA681D46E0C1}"/>
              </a:ext>
            </a:extLst>
          </p:cNvPr>
          <p:cNvSpPr>
            <a:spLocks noGrp="1"/>
          </p:cNvSpPr>
          <p:nvPr>
            <p:ph type="title"/>
          </p:nvPr>
        </p:nvSpPr>
        <p:spPr/>
        <p:txBody>
          <a:bodyPr/>
          <a:lstStyle/>
          <a:p>
            <a:r>
              <a:rPr lang="en-GB" dirty="0"/>
              <a:t>Training and development for </a:t>
            </a:r>
            <a:r>
              <a:rPr lang="en-GB" dirty="0" smtClean="0"/>
              <a:t>my role</a:t>
            </a:r>
            <a:endParaRPr lang="en-GB" dirty="0"/>
          </a:p>
        </p:txBody>
      </p:sp>
      <p:sp>
        <p:nvSpPr>
          <p:cNvPr id="3" name="Content Placeholder 2">
            <a:extLst>
              <a:ext uri="{FF2B5EF4-FFF2-40B4-BE49-F238E27FC236}">
                <a16:creationId xmlns:a16="http://schemas.microsoft.com/office/drawing/2014/main" xmlns="" id="{20FA4BBA-B76A-90F3-6EC9-F5EB01A2D2DC}"/>
              </a:ext>
            </a:extLst>
          </p:cNvPr>
          <p:cNvSpPr>
            <a:spLocks noGrp="1"/>
          </p:cNvSpPr>
          <p:nvPr>
            <p:ph sz="half" idx="1"/>
          </p:nvPr>
        </p:nvSpPr>
        <p:spPr>
          <a:xfrm>
            <a:off x="762000" y="2041023"/>
            <a:ext cx="5330483" cy="3861013"/>
          </a:xfrm>
        </p:spPr>
        <p:txBody>
          <a:bodyPr>
            <a:normAutofit fontScale="85000" lnSpcReduction="20000"/>
          </a:bodyPr>
          <a:lstStyle/>
          <a:p>
            <a:r>
              <a:rPr lang="en-GB" dirty="0" smtClean="0"/>
              <a:t>Employment law, benefits and compensations</a:t>
            </a:r>
            <a:endParaRPr lang="en-GB" dirty="0"/>
          </a:p>
          <a:p>
            <a:r>
              <a:rPr lang="en-GB" dirty="0" smtClean="0"/>
              <a:t>Conflict resolution </a:t>
            </a:r>
            <a:endParaRPr lang="en-GB" dirty="0"/>
          </a:p>
          <a:p>
            <a:r>
              <a:rPr lang="en-GB" dirty="0" smtClean="0"/>
              <a:t>Payroll systems and HR management tools</a:t>
            </a:r>
            <a:endParaRPr lang="en-GB" dirty="0"/>
          </a:p>
          <a:p>
            <a:r>
              <a:rPr lang="en-GB" dirty="0" smtClean="0"/>
              <a:t>HR </a:t>
            </a:r>
            <a:r>
              <a:rPr lang="en-GB" dirty="0"/>
              <a:t>Management practices and policies </a:t>
            </a:r>
            <a:r>
              <a:rPr lang="en-GB" dirty="0" smtClean="0"/>
              <a:t>training</a:t>
            </a:r>
            <a:endParaRPr lang="en-GB" dirty="0"/>
          </a:p>
          <a:p>
            <a:r>
              <a:rPr lang="en-GB" dirty="0"/>
              <a:t>Introduction to existing staff incentive schemes and qualifying criteria</a:t>
            </a:r>
          </a:p>
          <a:p>
            <a:r>
              <a:rPr lang="en-GB" dirty="0"/>
              <a:t>Introduction to available employee support schemes</a:t>
            </a:r>
          </a:p>
          <a:p>
            <a:r>
              <a:rPr lang="en-GB" dirty="0" smtClean="0"/>
              <a:t>Staff Training&amp;Development resources</a:t>
            </a:r>
          </a:p>
          <a:p>
            <a:r>
              <a:rPr lang="en-GB" dirty="0" smtClean="0"/>
              <a:t>Health&amp;Safety, Security policy and awareness</a:t>
            </a:r>
          </a:p>
          <a:p>
            <a:r>
              <a:rPr lang="en-GB" dirty="0" smtClean="0"/>
              <a:t>Law and Government </a:t>
            </a:r>
          </a:p>
          <a:p>
            <a:endParaRPr lang="en-GB" dirty="0"/>
          </a:p>
        </p:txBody>
      </p:sp>
      <p:sp>
        <p:nvSpPr>
          <p:cNvPr id="4" name="Content Placeholder 3">
            <a:extLst>
              <a:ext uri="{FF2B5EF4-FFF2-40B4-BE49-F238E27FC236}">
                <a16:creationId xmlns:a16="http://schemas.microsoft.com/office/drawing/2014/main" xmlns="" id="{7B94CE17-8890-62D2-EB2B-656AAC633407}"/>
              </a:ext>
            </a:extLst>
          </p:cNvPr>
          <p:cNvSpPr>
            <a:spLocks noGrp="1"/>
          </p:cNvSpPr>
          <p:nvPr>
            <p:ph sz="half" idx="2"/>
          </p:nvPr>
        </p:nvSpPr>
        <p:spPr>
          <a:xfrm>
            <a:off x="6093157" y="1981200"/>
            <a:ext cx="4865941" cy="4281055"/>
          </a:xfrm>
        </p:spPr>
        <p:txBody>
          <a:bodyPr>
            <a:normAutofit fontScale="85000" lnSpcReduction="20000"/>
          </a:bodyPr>
          <a:lstStyle/>
          <a:p>
            <a:r>
              <a:rPr lang="en-GB" dirty="0" smtClean="0"/>
              <a:t>Planning and recruitment </a:t>
            </a:r>
            <a:endParaRPr lang="en-GB" dirty="0" smtClean="0"/>
          </a:p>
          <a:p>
            <a:r>
              <a:rPr lang="en-GB" dirty="0" smtClean="0"/>
              <a:t>Onboarding services</a:t>
            </a:r>
          </a:p>
          <a:p>
            <a:r>
              <a:rPr lang="en-GB" dirty="0" smtClean="0"/>
              <a:t>Standard </a:t>
            </a:r>
            <a:r>
              <a:rPr lang="en-GB" dirty="0"/>
              <a:t>Operation Procedures </a:t>
            </a:r>
          </a:p>
          <a:p>
            <a:r>
              <a:rPr lang="en-GB" dirty="0"/>
              <a:t>Training materials and </a:t>
            </a:r>
            <a:r>
              <a:rPr lang="en-GB" dirty="0" smtClean="0"/>
              <a:t>resources</a:t>
            </a:r>
            <a:endParaRPr lang="en-GB" dirty="0"/>
          </a:p>
          <a:p>
            <a:r>
              <a:rPr lang="en-GB" dirty="0" smtClean="0"/>
              <a:t>Critical listening, critical analysis</a:t>
            </a:r>
            <a:endParaRPr lang="en-GB" dirty="0"/>
          </a:p>
          <a:p>
            <a:r>
              <a:rPr lang="en-GB" dirty="0"/>
              <a:t>Consultation, Critical </a:t>
            </a:r>
            <a:r>
              <a:rPr lang="en-GB" dirty="0" smtClean="0"/>
              <a:t>Evaluation</a:t>
            </a:r>
          </a:p>
          <a:p>
            <a:r>
              <a:rPr lang="en-GB" dirty="0" smtClean="0"/>
              <a:t>Equal opportunities policy</a:t>
            </a:r>
          </a:p>
          <a:p>
            <a:r>
              <a:rPr lang="en-GB" dirty="0" smtClean="0"/>
              <a:t>Redundancy and pay </a:t>
            </a:r>
          </a:p>
          <a:p>
            <a:r>
              <a:rPr lang="en-GB" dirty="0" smtClean="0"/>
              <a:t>Employee counselling </a:t>
            </a:r>
            <a:endParaRPr lang="en-GB" dirty="0"/>
          </a:p>
          <a:p>
            <a:r>
              <a:rPr lang="en-GB" dirty="0"/>
              <a:t>Introduction to management board and </a:t>
            </a:r>
            <a:r>
              <a:rPr lang="en-GB" dirty="0" smtClean="0"/>
              <a:t>meetings</a:t>
            </a:r>
          </a:p>
          <a:p>
            <a:pPr marL="0" indent="0">
              <a:buNone/>
            </a:pPr>
            <a:endParaRPr lang="en-GB" dirty="0"/>
          </a:p>
        </p:txBody>
      </p:sp>
      <p:pic>
        <p:nvPicPr>
          <p:cNvPr id="7" name="Picture 6">
            <a:extLst>
              <a:ext uri="{FF2B5EF4-FFF2-40B4-BE49-F238E27FC236}">
                <a16:creationId xmlns:a16="http://schemas.microsoft.com/office/drawing/2014/main" xmlns="" id="{02C8FBCC-4AAF-907A-61C8-14D9F4AD0D55}"/>
              </a:ext>
            </a:extLst>
          </p:cNvPr>
          <p:cNvPicPr>
            <a:picLocks noChangeAspect="1"/>
          </p:cNvPicPr>
          <p:nvPr/>
        </p:nvPicPr>
        <p:blipFill>
          <a:blip r:embed="rId2"/>
          <a:stretch>
            <a:fillRect/>
          </a:stretch>
        </p:blipFill>
        <p:spPr>
          <a:xfrm>
            <a:off x="10345398" y="1092598"/>
            <a:ext cx="613700" cy="544540"/>
          </a:xfrm>
          <a:prstGeom prst="rect">
            <a:avLst/>
          </a:prstGeom>
        </p:spPr>
      </p:pic>
    </p:spTree>
    <p:extLst>
      <p:ext uri="{BB962C8B-B14F-4D97-AF65-F5344CB8AC3E}">
        <p14:creationId xmlns:p14="http://schemas.microsoft.com/office/powerpoint/2010/main" val="6162623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Benefits for the organisation</a:t>
            </a:r>
          </a:p>
        </p:txBody>
      </p:sp>
      <p:sp>
        <p:nvSpPr>
          <p:cNvPr id="3" name="Content Placeholder 2"/>
          <p:cNvSpPr>
            <a:spLocks noGrp="1"/>
          </p:cNvSpPr>
          <p:nvPr>
            <p:ph idx="1"/>
          </p:nvPr>
        </p:nvSpPr>
        <p:spPr>
          <a:xfrm>
            <a:off x="961292" y="2015732"/>
            <a:ext cx="10093563" cy="3927868"/>
          </a:xfrm>
        </p:spPr>
        <p:txBody>
          <a:bodyPr>
            <a:normAutofit fontScale="85000" lnSpcReduction="10000"/>
          </a:bodyPr>
          <a:lstStyle/>
          <a:p>
            <a:r>
              <a:rPr lang="en-IE" dirty="0"/>
              <a:t>F</a:t>
            </a:r>
            <a:r>
              <a:rPr lang="en-IE" dirty="0" smtClean="0"/>
              <a:t>amiliar </a:t>
            </a:r>
            <a:r>
              <a:rPr lang="en-IE" dirty="0"/>
              <a:t>with the organisation </a:t>
            </a:r>
            <a:r>
              <a:rPr lang="en-IE" dirty="0" smtClean="0"/>
              <a:t>and climate in the organisation, able to contribute for progress </a:t>
            </a:r>
          </a:p>
          <a:p>
            <a:r>
              <a:rPr lang="en-IE" dirty="0" smtClean="0"/>
              <a:t>Desire </a:t>
            </a:r>
            <a:r>
              <a:rPr lang="en-IE" dirty="0"/>
              <a:t>to bring my contribution to the business to promote further stability and success</a:t>
            </a:r>
          </a:p>
          <a:p>
            <a:r>
              <a:rPr lang="en-IE" dirty="0"/>
              <a:t>Loyalty and commitment-reflected in the length of service and current achievements</a:t>
            </a:r>
          </a:p>
          <a:p>
            <a:r>
              <a:rPr lang="en-IE" dirty="0"/>
              <a:t>Team-oriented, ability and passion for promoting and maintaining a safe and ethical climate within the organisation</a:t>
            </a:r>
          </a:p>
          <a:p>
            <a:r>
              <a:rPr lang="en-IE" dirty="0"/>
              <a:t>A drive for success and business continuity improvement, </a:t>
            </a:r>
            <a:r>
              <a:rPr lang="en-IE" dirty="0" smtClean="0"/>
              <a:t>promotor </a:t>
            </a:r>
            <a:r>
              <a:rPr lang="en-IE" dirty="0" smtClean="0"/>
              <a:t>for </a:t>
            </a:r>
            <a:r>
              <a:rPr lang="en-IE" dirty="0" smtClean="0"/>
              <a:t>discipline </a:t>
            </a:r>
            <a:r>
              <a:rPr lang="en-IE" dirty="0"/>
              <a:t>and achievement </a:t>
            </a:r>
          </a:p>
          <a:p>
            <a:r>
              <a:rPr lang="en-IE" dirty="0"/>
              <a:t>Good </a:t>
            </a:r>
            <a:r>
              <a:rPr lang="en-IE" dirty="0" smtClean="0"/>
              <a:t>motivator-taking </a:t>
            </a:r>
            <a:r>
              <a:rPr lang="en-IE" dirty="0"/>
              <a:t>satisfaction in helping team members attain growth and career progression</a:t>
            </a:r>
          </a:p>
          <a:p>
            <a:r>
              <a:rPr lang="en-IE" dirty="0"/>
              <a:t>Diligently adhering to company’s procedures and health and safety policies, actively promoting good practice </a:t>
            </a:r>
          </a:p>
          <a:p>
            <a:r>
              <a:rPr lang="en-IE" dirty="0"/>
              <a:t>Actively committed to improving my skills and promote the business by delivering continuous excellent customer service and team assistance </a:t>
            </a:r>
          </a:p>
          <a:p>
            <a:endParaRPr lang="en-IE" dirty="0"/>
          </a:p>
          <a:p>
            <a:endParaRPr lang="en-IE" dirty="0"/>
          </a:p>
          <a:p>
            <a:endParaRPr lang="en-IE" dirty="0"/>
          </a:p>
        </p:txBody>
      </p:sp>
      <p:sp>
        <p:nvSpPr>
          <p:cNvPr id="4" name="AutoShape 2" descr="Image result for building ic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E"/>
          </a:p>
        </p:txBody>
      </p:sp>
      <p:sp>
        <p:nvSpPr>
          <p:cNvPr id="5" name="AutoShape 4" descr="Image result for building icon"/>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E"/>
          </a:p>
        </p:txBody>
      </p:sp>
      <p:sp>
        <p:nvSpPr>
          <p:cNvPr id="6" name="AutoShape 6" descr="Image result for building icon"/>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E"/>
          </a:p>
        </p:txBody>
      </p:sp>
      <p:pic>
        <p:nvPicPr>
          <p:cNvPr id="103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87124" y="685275"/>
            <a:ext cx="619125" cy="619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40213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B16589-C7C0-4364-8ABC-E38CD7FFE148}"/>
              </a:ext>
            </a:extLst>
          </p:cNvPr>
          <p:cNvSpPr>
            <a:spLocks noGrp="1"/>
          </p:cNvSpPr>
          <p:nvPr>
            <p:ph type="title"/>
          </p:nvPr>
        </p:nvSpPr>
        <p:spPr/>
        <p:txBody>
          <a:bodyPr/>
          <a:lstStyle/>
          <a:p>
            <a:r>
              <a:rPr lang="en-US" dirty="0"/>
              <a:t>Conclusion </a:t>
            </a:r>
            <a:endParaRPr lang="en-GB" dirty="0"/>
          </a:p>
        </p:txBody>
      </p:sp>
      <p:sp>
        <p:nvSpPr>
          <p:cNvPr id="3" name="Content Placeholder 2">
            <a:extLst>
              <a:ext uri="{FF2B5EF4-FFF2-40B4-BE49-F238E27FC236}">
                <a16:creationId xmlns:a16="http://schemas.microsoft.com/office/drawing/2014/main" xmlns="" id="{50D97A5C-B3ED-90D8-2CF0-BDC387788EC7}"/>
              </a:ext>
            </a:extLst>
          </p:cNvPr>
          <p:cNvSpPr>
            <a:spLocks noGrp="1"/>
          </p:cNvSpPr>
          <p:nvPr>
            <p:ph idx="1"/>
          </p:nvPr>
        </p:nvSpPr>
        <p:spPr/>
        <p:txBody>
          <a:bodyPr>
            <a:normAutofit fontScale="92500" lnSpcReduction="20000"/>
          </a:bodyPr>
          <a:lstStyle/>
          <a:p>
            <a:r>
              <a:rPr lang="en-GB" dirty="0" smtClean="0"/>
              <a:t>Working as a HR officer carries great responsibility, both for the organisation</a:t>
            </a:r>
            <a:r>
              <a:rPr lang="en-GB" dirty="0" smtClean="0"/>
              <a:t> and it’s team members. The responsibility also extends further to customers and stake holders and mirror the culture within the organisation. </a:t>
            </a:r>
          </a:p>
          <a:p>
            <a:r>
              <a:rPr lang="en-GB" dirty="0" smtClean="0"/>
              <a:t>A healthy culture within the organisation promotes increased employee engagement,  satisfaction and motivation translated into gaining competitive advantage and higher customer satisfaction levels and profitability.</a:t>
            </a:r>
          </a:p>
          <a:p>
            <a:r>
              <a:rPr lang="en-GB" dirty="0" smtClean="0"/>
              <a:t>Having the opportunity of working as a trainee HR officer will give me the fantastic opportunity of developing new skills and contributing directly to my organisation’s performance and bringing my positive contribution to supporting Company’s aims and progress.</a:t>
            </a:r>
          </a:p>
        </p:txBody>
      </p:sp>
    </p:spTree>
    <p:extLst>
      <p:ext uri="{BB962C8B-B14F-4D97-AF65-F5344CB8AC3E}">
        <p14:creationId xmlns:p14="http://schemas.microsoft.com/office/powerpoint/2010/main" val="1890558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58D428D-2118-CA13-6495-415C64CF3E2B}"/>
              </a:ext>
            </a:extLst>
          </p:cNvPr>
          <p:cNvSpPr>
            <a:spLocks noGrp="1"/>
          </p:cNvSpPr>
          <p:nvPr>
            <p:ph type="title"/>
          </p:nvPr>
        </p:nvSpPr>
        <p:spPr/>
        <p:txBody>
          <a:bodyPr/>
          <a:lstStyle/>
          <a:p>
            <a:r>
              <a:rPr lang="en-GB" dirty="0"/>
              <a:t>References </a:t>
            </a:r>
          </a:p>
        </p:txBody>
      </p:sp>
      <p:sp>
        <p:nvSpPr>
          <p:cNvPr id="4" name="TextBox 3">
            <a:extLst>
              <a:ext uri="{FF2B5EF4-FFF2-40B4-BE49-F238E27FC236}">
                <a16:creationId xmlns:a16="http://schemas.microsoft.com/office/drawing/2014/main" xmlns="" id="{54FDA445-35C6-C7A4-B9A8-EE0167F9BB0F}"/>
              </a:ext>
            </a:extLst>
          </p:cNvPr>
          <p:cNvSpPr txBox="1"/>
          <p:nvPr/>
        </p:nvSpPr>
        <p:spPr>
          <a:xfrm>
            <a:off x="733529" y="2053593"/>
            <a:ext cx="10982849" cy="4028539"/>
          </a:xfrm>
          <a:prstGeom prst="rect">
            <a:avLst/>
          </a:prstGeom>
          <a:noFill/>
        </p:spPr>
        <p:txBody>
          <a:bodyPr wrap="square">
            <a:spAutoFit/>
          </a:bodyPr>
          <a:lstStyle/>
          <a:p>
            <a:pPr>
              <a:lnSpc>
                <a:spcPct val="115000"/>
              </a:lnSpc>
              <a:spcAft>
                <a:spcPts val="1000"/>
              </a:spcAft>
            </a:pPr>
            <a:r>
              <a:rPr lang="en-IE" sz="1800" dirty="0">
                <a:effectLst/>
                <a:latin typeface="Calibri" panose="020F0502020204030204" pitchFamily="34" charset="0"/>
                <a:ea typeface="Calibri" panose="020F0502020204030204" pitchFamily="34" charset="0"/>
                <a:cs typeface="Times New Roman" panose="02020603050405020304" pitchFamily="18" charset="0"/>
              </a:rPr>
              <a:t>The Impact of the Investors in People Standard on People Management Practices and Firm Performance, Centre for Business Performance Cranfield School of Management,</a:t>
            </a:r>
            <a:r>
              <a:rPr lang="en-IE" sz="1100" dirty="0">
                <a:effectLst/>
                <a:latin typeface="Calibri" panose="020F0502020204030204" pitchFamily="34" charset="0"/>
                <a:ea typeface="Calibri" panose="020F0502020204030204" pitchFamily="34" charset="0"/>
                <a:cs typeface="Times New Roman" panose="02020603050405020304" pitchFamily="18" charset="0"/>
              </a:rPr>
              <a:t> </a:t>
            </a:r>
            <a:r>
              <a:rPr lang="en-IE" sz="1800" dirty="0">
                <a:effectLst/>
                <a:latin typeface="Calibri" panose="020F0502020204030204" pitchFamily="34" charset="0"/>
                <a:ea typeface="Calibri" panose="020F0502020204030204" pitchFamily="34" charset="0"/>
                <a:cs typeface="Times New Roman" panose="02020603050405020304" pitchFamily="18" charset="0"/>
              </a:rPr>
              <a:t>Prof. Mike </a:t>
            </a:r>
            <a:r>
              <a:rPr lang="en-IE" sz="1800" dirty="0" err="1">
                <a:effectLst/>
                <a:latin typeface="Calibri" panose="020F0502020204030204" pitchFamily="34" charset="0"/>
                <a:ea typeface="Calibri" panose="020F0502020204030204" pitchFamily="34" charset="0"/>
                <a:cs typeface="Times New Roman" panose="02020603050405020304" pitchFamily="18" charset="0"/>
              </a:rPr>
              <a:t>Bourne</a:t>
            </a:r>
            <a:r>
              <a:rPr lang="en-IE" sz="1800" dirty="0">
                <a:effectLst/>
                <a:latin typeface="Calibri" panose="020F0502020204030204" pitchFamily="34" charset="0"/>
                <a:ea typeface="Calibri" panose="020F0502020204030204" pitchFamily="34" charset="0"/>
                <a:cs typeface="Times New Roman" panose="02020603050405020304" pitchFamily="18" charset="0"/>
              </a:rPr>
              <a:t> </a:t>
            </a:r>
            <a:r>
              <a:rPr lang="en-IE" sz="1800" dirty="0" err="1">
                <a:effectLst/>
                <a:latin typeface="Calibri" panose="020F0502020204030204" pitchFamily="34" charset="0"/>
                <a:ea typeface="Calibri" panose="020F0502020204030204" pitchFamily="34" charset="0"/>
                <a:cs typeface="Times New Roman" panose="02020603050405020304" pitchFamily="18" charset="0"/>
              </a:rPr>
              <a:t>Dr.</a:t>
            </a:r>
            <a:r>
              <a:rPr lang="en-IE" sz="1800" dirty="0">
                <a:effectLst/>
                <a:latin typeface="Calibri" panose="020F0502020204030204" pitchFamily="34" charset="0"/>
                <a:ea typeface="Calibri" panose="020F0502020204030204" pitchFamily="34" charset="0"/>
                <a:cs typeface="Times New Roman" panose="02020603050405020304" pitchFamily="18" charset="0"/>
              </a:rPr>
              <a:t> Monica Franco-Santos Andrey Pavlov </a:t>
            </a:r>
            <a:r>
              <a:rPr lang="en-IE" sz="1800" dirty="0" err="1">
                <a:effectLst/>
                <a:latin typeface="Calibri" panose="020F0502020204030204" pitchFamily="34" charset="0"/>
                <a:ea typeface="Calibri" panose="020F0502020204030204" pitchFamily="34" charset="0"/>
                <a:cs typeface="Times New Roman" panose="02020603050405020304" pitchFamily="18" charset="0"/>
              </a:rPr>
              <a:t>Dr.</a:t>
            </a:r>
            <a:r>
              <a:rPr lang="en-IE" sz="1800" dirty="0">
                <a:effectLst/>
                <a:latin typeface="Calibri" panose="020F0502020204030204" pitchFamily="34" charset="0"/>
                <a:ea typeface="Calibri" panose="020F0502020204030204" pitchFamily="34" charset="0"/>
                <a:cs typeface="Times New Roman" panose="02020603050405020304" pitchFamily="18" charset="0"/>
              </a:rPr>
              <a:t> Lorenzo </a:t>
            </a:r>
            <a:r>
              <a:rPr lang="en-IE" sz="1800" dirty="0" err="1">
                <a:effectLst/>
                <a:latin typeface="Calibri" panose="020F0502020204030204" pitchFamily="34" charset="0"/>
                <a:ea typeface="Calibri" panose="020F0502020204030204" pitchFamily="34" charset="0"/>
                <a:cs typeface="Times New Roman" panose="02020603050405020304" pitchFamily="18" charset="0"/>
              </a:rPr>
              <a:t>Lucianetti</a:t>
            </a:r>
            <a:r>
              <a:rPr lang="en-IE" sz="1800" dirty="0">
                <a:effectLst/>
                <a:latin typeface="Calibri" panose="020F0502020204030204" pitchFamily="34" charset="0"/>
                <a:ea typeface="Calibri" panose="020F0502020204030204" pitchFamily="34" charset="0"/>
                <a:cs typeface="Times New Roman" panose="02020603050405020304" pitchFamily="18" charset="0"/>
              </a:rPr>
              <a:t> </a:t>
            </a:r>
            <a:r>
              <a:rPr lang="en-IE" sz="1800" dirty="0" err="1">
                <a:effectLst/>
                <a:latin typeface="Calibri" panose="020F0502020204030204" pitchFamily="34" charset="0"/>
                <a:ea typeface="Calibri" panose="020F0502020204030204" pitchFamily="34" charset="0"/>
                <a:cs typeface="Times New Roman" panose="02020603050405020304" pitchFamily="18" charset="0"/>
              </a:rPr>
              <a:t>Dr.</a:t>
            </a:r>
            <a:r>
              <a:rPr lang="en-IE" sz="1800" dirty="0">
                <a:effectLst/>
                <a:latin typeface="Calibri" panose="020F0502020204030204" pitchFamily="34" charset="0"/>
                <a:ea typeface="Calibri" panose="020F0502020204030204" pitchFamily="34" charset="0"/>
                <a:cs typeface="Times New Roman" panose="02020603050405020304" pitchFamily="18" charset="0"/>
              </a:rPr>
              <a:t> Verónica Martinez </a:t>
            </a:r>
            <a:r>
              <a:rPr lang="en-IE" sz="1800" dirty="0" err="1">
                <a:effectLst/>
                <a:latin typeface="Calibri" panose="020F0502020204030204" pitchFamily="34" charset="0"/>
                <a:ea typeface="Calibri" panose="020F0502020204030204" pitchFamily="34" charset="0"/>
                <a:cs typeface="Times New Roman" panose="02020603050405020304" pitchFamily="18" charset="0"/>
              </a:rPr>
              <a:t>Dr.</a:t>
            </a:r>
            <a:r>
              <a:rPr lang="en-IE" sz="1800" dirty="0">
                <a:effectLst/>
                <a:latin typeface="Calibri" panose="020F0502020204030204" pitchFamily="34" charset="0"/>
                <a:ea typeface="Calibri" panose="020F0502020204030204" pitchFamily="34" charset="0"/>
                <a:cs typeface="Times New Roman" panose="02020603050405020304" pitchFamily="18" charset="0"/>
              </a:rPr>
              <a:t> Matteo Mura, 2008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IE" sz="1800" u="sng" dirty="0">
                <a:solidFill>
                  <a:srgbClr val="0000FF"/>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hlinkClick r:id="rId2"/>
              </a:rPr>
              <a:t>https://files.core.ac.uk/pdf/23/140136.pdf</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IE" sz="1800" b="1" kern="150" spc="-75" dirty="0">
                <a:solidFill>
                  <a:srgbClr val="2D2D2D"/>
                </a:solidFill>
                <a:effectLst/>
                <a:latin typeface="Arial" panose="020B0604020202020204" pitchFamily="34" charset="0"/>
                <a:ea typeface="Times New Roman" panose="02020603050405020304" pitchFamily="18" charset="0"/>
                <a:cs typeface="Times New Roman" panose="02020603050405020304" pitchFamily="18" charset="0"/>
              </a:rPr>
              <a:t>HR Officer Job Description: Top Duties and Qualifications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IE" sz="1800" u="sng" dirty="0">
                <a:solidFill>
                  <a:srgbClr val="0000FF"/>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hlinkClick r:id="rId3"/>
              </a:rPr>
              <a:t>https://uk.indeed.com/hire/job-description/hr-officer?gclid=EAIaIQobChMImJKE8_T9-AIVl-3tCh1JlAEDEAAYASAAEgJA8_D_BwE&amp;hl=en&amp;aceid=&amp;co=GB</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IE" sz="1800" dirty="0">
                <a:effectLst/>
                <a:latin typeface="Calibri" panose="020F0502020204030204" pitchFamily="34" charset="0"/>
                <a:ea typeface="Calibri" panose="020F0502020204030204" pitchFamily="34" charset="0"/>
                <a:cs typeface="Times New Roman" panose="02020603050405020304" pitchFamily="18" charset="0"/>
              </a:rPr>
              <a:t> </a:t>
            </a:r>
            <a:r>
              <a:rPr lang="en-IE" dirty="0">
                <a:latin typeface="Calibri" panose="020F0502020204030204" pitchFamily="34" charset="0"/>
                <a:ea typeface="Calibri" panose="020F0502020204030204" pitchFamily="34" charset="0"/>
                <a:cs typeface="Times New Roman" panose="02020603050405020304" pitchFamily="18" charset="0"/>
              </a:rPr>
              <a:t>https://www.mymajors.com/career/human-resources-officer-hr-officer-/skills/</a:t>
            </a:r>
          </a:p>
          <a:p>
            <a:pPr>
              <a:lnSpc>
                <a:spcPct val="115000"/>
              </a:lnSpc>
              <a:spcAft>
                <a:spcPts val="1000"/>
              </a:spcAft>
            </a:pPr>
            <a:r>
              <a:rPr lang="en-IE" dirty="0">
                <a:latin typeface="Calibri" panose="020F0502020204030204" pitchFamily="34" charset="0"/>
                <a:ea typeface="Calibri" panose="020F0502020204030204" pitchFamily="34" charset="0"/>
                <a:cs typeface="Times New Roman" panose="02020603050405020304" pitchFamily="18" charset="0"/>
              </a:rPr>
              <a:t>https://pestleanalysis.com/hr-swot-analysis/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IE" sz="1800" dirty="0">
                <a:effectLst/>
                <a:latin typeface="Calibri" panose="020F0502020204030204" pitchFamily="34" charset="0"/>
                <a:ea typeface="Calibri" panose="020F0502020204030204" pitchFamily="34" charset="0"/>
                <a:cs typeface="Times New Roman" panose="02020603050405020304" pitchFamily="18" charset="0"/>
              </a:rPr>
              <a:t> </a:t>
            </a:r>
            <a:r>
              <a:rPr lang="en-IE" dirty="0">
                <a:latin typeface="Calibri" panose="020F0502020204030204" pitchFamily="34" charset="0"/>
                <a:ea typeface="Calibri" panose="020F0502020204030204" pitchFamily="34" charset="0"/>
                <a:cs typeface="Times New Roman" panose="02020603050405020304" pitchFamily="18" charset="0"/>
              </a:rPr>
              <a:t>https://www.subscribe-hr.com.au/blog/top-5-behaviours-of-successful-hr-managers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0294647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xmlns=""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1191</TotalTime>
  <Words>1187</Words>
  <Application>Microsoft Office PowerPoint</Application>
  <PresentationFormat>Custom</PresentationFormat>
  <Paragraphs>197</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Gallery</vt:lpstr>
      <vt:lpstr>Training and Development needs for an HR Officer </vt:lpstr>
      <vt:lpstr>Ksb-Knowledge, skills and behaviours </vt:lpstr>
      <vt:lpstr>KSB’s for an HR Officer </vt:lpstr>
      <vt:lpstr>St Giles Hotel London </vt:lpstr>
      <vt:lpstr>Aims of the Organisation </vt:lpstr>
      <vt:lpstr>Unique selling point </vt:lpstr>
      <vt:lpstr>My responsibilities as a trainee HR officer </vt:lpstr>
      <vt:lpstr>PERSONAL Swot analysis</vt:lpstr>
      <vt:lpstr>SWOT ANALYSIS FOR THE ORGANISATON </vt:lpstr>
      <vt:lpstr>Training and development for my role</vt:lpstr>
      <vt:lpstr>Benefits for the organisation</vt:lpstr>
      <vt:lpstr>Conclusion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an HR Officer</dc:title>
  <dc:creator>Bianca Bistriceanu</dc:creator>
  <cp:lastModifiedBy>Bianca</cp:lastModifiedBy>
  <cp:revision>40</cp:revision>
  <dcterms:created xsi:type="dcterms:W3CDTF">2022-07-21T17:01:14Z</dcterms:created>
  <dcterms:modified xsi:type="dcterms:W3CDTF">2022-08-12T22:39:45Z</dcterms:modified>
</cp:coreProperties>
</file>