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66" r:id="rId5"/>
    <p:sldMasterId id="2147483737" r:id="rId6"/>
    <p:sldMasterId id="2147483648" r:id="rId7"/>
  </p:sldMasterIdLst>
  <p:notesMasterIdLst>
    <p:notesMasterId r:id="rId54"/>
  </p:notesMasterIdLst>
  <p:sldIdLst>
    <p:sldId id="257" r:id="rId8"/>
    <p:sldId id="258" r:id="rId9"/>
    <p:sldId id="259" r:id="rId10"/>
    <p:sldId id="260" r:id="rId11"/>
    <p:sldId id="261" r:id="rId12"/>
    <p:sldId id="262" r:id="rId13"/>
    <p:sldId id="263" r:id="rId14"/>
    <p:sldId id="264" r:id="rId15"/>
    <p:sldId id="265" r:id="rId16"/>
    <p:sldId id="266" r:id="rId17"/>
    <p:sldId id="267" r:id="rId18"/>
    <p:sldId id="268" r:id="rId19"/>
    <p:sldId id="316" r:id="rId20"/>
    <p:sldId id="270" r:id="rId21"/>
    <p:sldId id="317" r:id="rId22"/>
    <p:sldId id="271" r:id="rId23"/>
    <p:sldId id="318" r:id="rId24"/>
    <p:sldId id="319" r:id="rId25"/>
    <p:sldId id="273" r:id="rId26"/>
    <p:sldId id="274" r:id="rId27"/>
    <p:sldId id="313" r:id="rId28"/>
    <p:sldId id="300" r:id="rId29"/>
    <p:sldId id="301" r:id="rId30"/>
    <p:sldId id="302" r:id="rId31"/>
    <p:sldId id="303" r:id="rId32"/>
    <p:sldId id="281" r:id="rId33"/>
    <p:sldId id="282" r:id="rId34"/>
    <p:sldId id="283" r:id="rId35"/>
    <p:sldId id="284" r:id="rId36"/>
    <p:sldId id="285" r:id="rId37"/>
    <p:sldId id="286" r:id="rId38"/>
    <p:sldId id="287" r:id="rId39"/>
    <p:sldId id="288" r:id="rId40"/>
    <p:sldId id="289" r:id="rId41"/>
    <p:sldId id="290" r:id="rId42"/>
    <p:sldId id="291" r:id="rId43"/>
    <p:sldId id="304" r:id="rId44"/>
    <p:sldId id="312" r:id="rId45"/>
    <p:sldId id="305" r:id="rId46"/>
    <p:sldId id="306" r:id="rId47"/>
    <p:sldId id="307" r:id="rId48"/>
    <p:sldId id="308" r:id="rId49"/>
    <p:sldId id="309" r:id="rId50"/>
    <p:sldId id="320" r:id="rId51"/>
    <p:sldId id="310" r:id="rId52"/>
    <p:sldId id="31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91DC7-E7E5-F687-65B4-BCBA2BA63A17}" v="301" dt="2020-10-15T19:42:18.980"/>
    <p1510:client id="{127BA3F6-CDD6-4345-BAB8-B574C355E16E}" v="1994" dt="2020-10-15T19:40:30.503"/>
    <p1510:client id="{42E13555-657D-1287-2BDC-49CD02713D07}" v="84" dt="2020-10-14T22:36:25.755"/>
    <p1510:client id="{7ED88807-B1C6-4F91-9B1B-AE303F0D9CCA}" v="1" dt="2020-10-15T19:52:23.898"/>
    <p1510:client id="{9572CCF7-E5D6-8C80-CBCB-F2FE62C45472}" v="97" dt="2020-10-14T21:20:35.923"/>
    <p1510:client id="{A962CCC7-BC25-47AC-B477-C624F58A487A}" v="7" dt="2020-10-15T13:13:14.096"/>
    <p1510:client id="{B6840702-8DF5-A309-F0EC-19FAD9717AE8}" v="772" dt="2020-10-15T15:48:16.030"/>
    <p1510:client id="{D23FA3EE-61DB-1F16-1269-2D8312E3D6D4}" v="543" dt="2020-10-14T22:02:16.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theme" Target="theme/theme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55319-483B-49EE-A5FD-7A52619DFBA1}" type="datetimeFigureOut">
              <a:rPr lang="en-GB" smtClean="0"/>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814F89-AD7C-4DB7-93E7-27B4659D2F08}" type="slidenum">
              <a:rPr lang="en-GB" smtClean="0"/>
              <a:t>‹#›</a:t>
            </a:fld>
            <a:endParaRPr lang="en-GB"/>
          </a:p>
        </p:txBody>
      </p:sp>
    </p:spTree>
    <p:extLst>
      <p:ext uri="{BB962C8B-B14F-4D97-AF65-F5344CB8AC3E}">
        <p14:creationId xmlns:p14="http://schemas.microsoft.com/office/powerpoint/2010/main" val="1011705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814F89-AD7C-4DB7-93E7-27B4659D2F08}" type="slidenum">
              <a:rPr lang="en-GB" smtClean="0"/>
              <a:t>4</a:t>
            </a:fld>
            <a:endParaRPr lang="en-GB"/>
          </a:p>
        </p:txBody>
      </p:sp>
    </p:spTree>
    <p:extLst>
      <p:ext uri="{BB962C8B-B14F-4D97-AF65-F5344CB8AC3E}">
        <p14:creationId xmlns:p14="http://schemas.microsoft.com/office/powerpoint/2010/main" val="1173737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80858D-78FE-476B-A122-3C4EF5382A7A}" type="slidenum">
              <a:rPr lang="en-GB" smtClean="0"/>
              <a:t>15</a:t>
            </a:fld>
            <a:endParaRPr lang="en-GB"/>
          </a:p>
        </p:txBody>
      </p:sp>
    </p:spTree>
    <p:extLst>
      <p:ext uri="{BB962C8B-B14F-4D97-AF65-F5344CB8AC3E}">
        <p14:creationId xmlns:p14="http://schemas.microsoft.com/office/powerpoint/2010/main" val="2986251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1B6C4-28EF-4A02-8D8A-C838E66894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F2EECD-8A46-468A-BB6D-BD2F8FEFB6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90F91-3B0B-429F-A308-741ACD52EBCC}"/>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1D5D3E5C-9C12-4789-9AD8-2ACF76844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F4BBB-5C94-4BC2-B6DD-FA03BD0F88AD}"/>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24694735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EA2F2-8549-43EF-BC46-096D936605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783ED5-1F0C-4C97-A46B-824F1FD56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F67153-3FF6-4383-A9AF-038CB24AB233}"/>
              </a:ext>
            </a:extLst>
          </p:cNvPr>
          <p:cNvSpPr>
            <a:spLocks noGrp="1"/>
          </p:cNvSpPr>
          <p:nvPr>
            <p:ph type="dt" sz="half" idx="10"/>
          </p:nvPr>
        </p:nvSpPr>
        <p:spPr/>
        <p:txBody>
          <a:body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757E2223-5436-4AD6-8046-471AEA0DF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18855-7F76-4F82-BEED-BEF80F7A558F}"/>
              </a:ext>
            </a:extLst>
          </p:cNvPr>
          <p:cNvSpPr>
            <a:spLocks noGrp="1"/>
          </p:cNvSpPr>
          <p:nvPr>
            <p:ph type="sldNum" sz="quarter" idx="12"/>
          </p:nvPr>
        </p:nvSpPr>
        <p:spPr/>
        <p:txBody>
          <a:bodyPr/>
          <a:lstStyle/>
          <a:p>
            <a:fld id="{590447B0-FEA5-43E4-AA76-6EB1B65C50E5}" type="slidenum">
              <a:rPr lang="en-GB" smtClean="0"/>
              <a:t>‹#›</a:t>
            </a:fld>
            <a:endParaRPr lang="en-GB"/>
          </a:p>
        </p:txBody>
      </p:sp>
    </p:spTree>
    <p:extLst>
      <p:ext uri="{BB962C8B-B14F-4D97-AF65-F5344CB8AC3E}">
        <p14:creationId xmlns:p14="http://schemas.microsoft.com/office/powerpoint/2010/main" val="39098518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10/15/2020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831626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78D9-08D7-4EE1-8DC3-97069F5B0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52491-919E-47D0-B9EA-5D371DF4B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738C6-5C98-4981-B5FC-CA48B8E4661C}"/>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49006B7-8E45-48B7-8FD7-0EC796880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1EC2F-BC60-44EA-9855-7171E3120D2E}"/>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408806277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4C294-FE7A-4269-B8B6-A4ACD7C1F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6C9F5C-AB58-472A-8986-4C45DF002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F5F688-57D2-453F-B2A1-650082B6D52D}"/>
              </a:ext>
            </a:extLst>
          </p:cNvPr>
          <p:cNvSpPr>
            <a:spLocks noGrp="1"/>
          </p:cNvSpPr>
          <p:nvPr>
            <p:ph type="dt" sz="half" idx="10"/>
          </p:nvPr>
        </p:nvSpPr>
        <p:spPr/>
        <p:txBody>
          <a:body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FD245C49-98C4-471A-9BF6-7DF23BB9B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782A2-23FB-48AB-83AF-E2FEA04CE930}"/>
              </a:ext>
            </a:extLst>
          </p:cNvPr>
          <p:cNvSpPr>
            <a:spLocks noGrp="1"/>
          </p:cNvSpPr>
          <p:nvPr>
            <p:ph type="sldNum" sz="quarter" idx="12"/>
          </p:nvPr>
        </p:nvSpPr>
        <p:spPr/>
        <p:txBody>
          <a:bodyPr/>
          <a:lstStyle/>
          <a:p>
            <a:fld id="{D2395C78-1BA0-4B7C-BA76-ABAF56163806}" type="slidenum">
              <a:rPr lang="en-GB" smtClean="0"/>
              <a:t>‹#›</a:t>
            </a:fld>
            <a:endParaRPr lang="en-GB"/>
          </a:p>
        </p:txBody>
      </p:sp>
    </p:spTree>
    <p:extLst>
      <p:ext uri="{BB962C8B-B14F-4D97-AF65-F5344CB8AC3E}">
        <p14:creationId xmlns:p14="http://schemas.microsoft.com/office/powerpoint/2010/main" val="30203711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263733416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727A87-7900-4B4A-96A0-98D41EB70CC8}" type="datetimeFigureOut">
              <a:rPr lang="en-GB" smtClean="0"/>
              <a:t>15/10/2020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0F42D-0D28-4221-8504-C68BE9CAC036}" type="slidenum">
              <a:rPr lang="en-GB" smtClean="0"/>
              <a:t>‹#›</a:t>
            </a:fld>
            <a:endParaRPr lang="en-GB"/>
          </a:p>
        </p:txBody>
      </p:sp>
    </p:spTree>
    <p:extLst>
      <p:ext uri="{BB962C8B-B14F-4D97-AF65-F5344CB8AC3E}">
        <p14:creationId xmlns:p14="http://schemas.microsoft.com/office/powerpoint/2010/main" val="3074402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4EE7C-FE73-4BBD-B937-798437C31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53453-DCFF-40F7-98E6-5E1FB101F9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AD42E7-021E-42C6-83A0-C92B3F5C5174}"/>
              </a:ext>
            </a:extLst>
          </p:cNvPr>
          <p:cNvSpPr>
            <a:spLocks noGrp="1"/>
          </p:cNvSpPr>
          <p:nvPr>
            <p:ph type="dt" sz="half" idx="10"/>
          </p:nvPr>
        </p:nvSpPr>
        <p:spPr/>
        <p:txBody>
          <a:body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941700B2-75F5-4B14-A61A-D05CAB673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9FD63-7648-41E9-B5DD-92C0B06FC5B7}"/>
              </a:ext>
            </a:extLst>
          </p:cNvPr>
          <p:cNvSpPr>
            <a:spLocks noGrp="1"/>
          </p:cNvSpPr>
          <p:nvPr>
            <p:ph type="sldNum" sz="quarter" idx="12"/>
          </p:nvPr>
        </p:nvSpPr>
        <p:spPr/>
        <p:txBody>
          <a:bodyPr/>
          <a:lstStyle/>
          <a:p>
            <a:fld id="{CD5A45D7-3ACC-4DD2-92E0-AF7B7D7EA0E9}" type="slidenum">
              <a:rPr lang="en-GB" smtClean="0"/>
              <a:t>‹#›</a:t>
            </a:fld>
            <a:endParaRPr lang="en-GB"/>
          </a:p>
        </p:txBody>
      </p:sp>
    </p:spTree>
    <p:extLst>
      <p:ext uri="{BB962C8B-B14F-4D97-AF65-F5344CB8AC3E}">
        <p14:creationId xmlns:p14="http://schemas.microsoft.com/office/powerpoint/2010/main" val="283039192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D5F736-4E70-4F1A-A995-9B053863B3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FB9A4E-49FC-4B02-BEAE-01169B0374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2A27E-5897-4C31-A6E6-B166A920DE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528527-98C8-4996-B105-76E6DF8DFF4C}" type="datetimeFigureOut">
              <a:rPr lang="en-GB" smtClean="0"/>
              <a:t>15/10/2020</a:t>
            </a:fld>
            <a:endParaRPr lang="en-GB"/>
          </a:p>
        </p:txBody>
      </p:sp>
      <p:sp>
        <p:nvSpPr>
          <p:cNvPr id="5" name="Footer Placeholder 4">
            <a:extLst>
              <a:ext uri="{FF2B5EF4-FFF2-40B4-BE49-F238E27FC236}">
                <a16:creationId xmlns:a16="http://schemas.microsoft.com/office/drawing/2014/main" id="{5341A107-2DD8-489E-8818-882821C6E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A54D18-0315-458B-BDB7-0BE3AA6838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0447B0-FEA5-43E4-AA76-6EB1B65C50E5}" type="slidenum">
              <a:rPr lang="en-GB" smtClean="0"/>
              <a:t>‹#›</a:t>
            </a:fld>
            <a:endParaRPr lang="en-GB"/>
          </a:p>
        </p:txBody>
      </p:sp>
    </p:spTree>
    <p:extLst>
      <p:ext uri="{BB962C8B-B14F-4D97-AF65-F5344CB8AC3E}">
        <p14:creationId xmlns:p14="http://schemas.microsoft.com/office/powerpoint/2010/main" val="2855234562"/>
      </p:ext>
    </p:extLst>
  </p:cSld>
  <p:clrMap bg1="lt1" tx1="dk1" bg2="lt2" tx2="dk2" accent1="accent1" accent2="accent2" accent3="accent3" accent4="accent4" accent5="accent5" accent6="accent6" hlink="hlink" folHlink="folHlink"/>
  <p:sldLayoutIdLst>
    <p:sldLayoutId id="2147483665" r:id="rId1"/>
    <p:sldLayoutId id="2147483664" r:id="rId2"/>
    <p:sldLayoutId id="2147483739" r:id="rId3"/>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B6DA99-A6B5-4C54-964C-0D570F301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04435-D58F-4C64-AAC9-D9779FE002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4825-B447-4013-B179-309DB2330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E4F8D-7462-4997-9A81-7F78995F77E5}" type="datetimeFigureOut">
              <a:rPr lang="en-GB" smtClean="0"/>
              <a:t>15/10/2020</a:t>
            </a:fld>
            <a:endParaRPr lang="en-GB"/>
          </a:p>
        </p:txBody>
      </p:sp>
      <p:sp>
        <p:nvSpPr>
          <p:cNvPr id="5" name="Footer Placeholder 4">
            <a:extLst>
              <a:ext uri="{FF2B5EF4-FFF2-40B4-BE49-F238E27FC236}">
                <a16:creationId xmlns:a16="http://schemas.microsoft.com/office/drawing/2014/main" id="{E6D26671-7D5B-4A50-B4F6-544781124A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8FB4EC-0735-4087-BC02-734F424A3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395C78-1BA0-4B7C-BA76-ABAF56163806}" type="slidenum">
              <a:rPr lang="en-GB" smtClean="0"/>
              <a:t>‹#›</a:t>
            </a:fld>
            <a:endParaRPr lang="en-GB"/>
          </a:p>
        </p:txBody>
      </p:sp>
    </p:spTree>
    <p:extLst>
      <p:ext uri="{BB962C8B-B14F-4D97-AF65-F5344CB8AC3E}">
        <p14:creationId xmlns:p14="http://schemas.microsoft.com/office/powerpoint/2010/main" val="518666303"/>
      </p:ext>
    </p:extLst>
  </p:cSld>
  <p:clrMap bg1="lt1" tx1="dk1" bg2="lt2" tx2="dk2" accent1="accent1" accent2="accent2" accent3="accent3" accent4="accent4" accent5="accent5" accent6="accent6" hlink="hlink" folHlink="folHlink"/>
  <p:sldLayoutIdLst>
    <p:sldLayoutId id="2147483667" r:id="rId1"/>
    <p:sldLayoutId id="214748366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727A87-7900-4B4A-96A0-98D41EB70CC8}" type="datetimeFigureOut">
              <a:rPr lang="en-GB" smtClean="0"/>
              <a:t>15/10/2020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20F42D-0D28-4221-8504-C68BE9CAC036}" type="slidenum">
              <a:rPr lang="en-GB" smtClean="0"/>
              <a:t>‹#›</a:t>
            </a:fld>
            <a:endParaRPr lang="en-GB"/>
          </a:p>
        </p:txBody>
      </p:sp>
    </p:spTree>
    <p:extLst>
      <p:ext uri="{BB962C8B-B14F-4D97-AF65-F5344CB8AC3E}">
        <p14:creationId xmlns:p14="http://schemas.microsoft.com/office/powerpoint/2010/main" val="77563693"/>
      </p:ext>
    </p:extLst>
  </p:cSld>
  <p:clrMap bg1="lt1" tx1="dk1" bg2="lt2" tx2="dk2" accent1="accent1" accent2="accent2" accent3="accent3" accent4="accent4" accent5="accent5" accent6="accent6" hlink="hlink" folHlink="folHlink"/>
  <p:sldLayoutIdLst>
    <p:sldLayoutId id="2147483738" r:id="rId1"/>
    <p:sldLayoutId id="2147483649" r:id="rId2"/>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4E5ACA-2227-47AE-B107-ED098B80B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616410-850A-4C4B-BEA2-441120408D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256F4-7460-489B-B9EF-1A76007CF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F41597-A1F4-4574-9950-026004EABC9F}" type="datetimeFigureOut">
              <a:rPr lang="en-GB" smtClean="0"/>
              <a:t>15/10/2020</a:t>
            </a:fld>
            <a:endParaRPr lang="en-GB"/>
          </a:p>
        </p:txBody>
      </p:sp>
      <p:sp>
        <p:nvSpPr>
          <p:cNvPr id="5" name="Footer Placeholder 4">
            <a:extLst>
              <a:ext uri="{FF2B5EF4-FFF2-40B4-BE49-F238E27FC236}">
                <a16:creationId xmlns:a16="http://schemas.microsoft.com/office/drawing/2014/main" id="{2DC9F115-7C31-4915-AC07-338FCCBF3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41E4ED-86DC-4188-91D0-44BCD31FDB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5A45D7-3ACC-4DD2-92E0-AF7B7D7EA0E9}" type="slidenum">
              <a:rPr lang="en-GB" smtClean="0"/>
              <a:t>‹#›</a:t>
            </a:fld>
            <a:endParaRPr lang="en-GB"/>
          </a:p>
        </p:txBody>
      </p:sp>
    </p:spTree>
    <p:extLst>
      <p:ext uri="{BB962C8B-B14F-4D97-AF65-F5344CB8AC3E}">
        <p14:creationId xmlns:p14="http://schemas.microsoft.com/office/powerpoint/2010/main" val="1184461348"/>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xml"/><Relationship Id="rId5" Type="http://schemas.openxmlformats.org/officeDocument/2006/relationships/image" Target="../media/image34.svg"/><Relationship Id="rId4" Type="http://schemas.openxmlformats.org/officeDocument/2006/relationships/image" Target="../media/image33.png"/></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8" Type="http://schemas.openxmlformats.org/officeDocument/2006/relationships/hyperlink" Target="http://stuckonsocialwork.com/2014/09/13/whyistayed-whyileft-and-the-power-and-control-wheel/" TargetMode="External"/><Relationship Id="rId3" Type="http://schemas.openxmlformats.org/officeDocument/2006/relationships/hyperlink" Target="https://internetprotocol.co/hype-news/2020/01/27/an-interactive-coronavirus-online-map/" TargetMode="External"/><Relationship Id="rId7" Type="http://schemas.openxmlformats.org/officeDocument/2006/relationships/hyperlink" Target="https://www.ecdc.europa.eu/en/publications-data/infection-prevention-and-control-and-preparedness-covid-19-healthcare-settings#copy-to-clipboard" TargetMode="External"/><Relationship Id="rId2" Type="http://schemas.openxmlformats.org/officeDocument/2006/relationships/hyperlink" Target="https://www.gov.uk/government/news/further-support-for-children-affected-by-domestic-abuse" TargetMode="External"/><Relationship Id="rId1" Type="http://schemas.openxmlformats.org/officeDocument/2006/relationships/slideLayout" Target="../slideLayouts/slideLayout3.xml"/><Relationship Id="rId6" Type="http://schemas.openxmlformats.org/officeDocument/2006/relationships/hyperlink" Target="https://www.cdc.gov/coronavirus/2019-ncov/cdcresponse/about-COVID-19.html" TargetMode="External"/><Relationship Id="rId5" Type="http://schemas.openxmlformats.org/officeDocument/2006/relationships/hyperlink" Target="https://www.ncbi.nlm.nih.gov/pmc/articles/PMC7152912/" TargetMode="External"/><Relationship Id="rId10" Type="http://schemas.openxmlformats.org/officeDocument/2006/relationships/hyperlink" Target="https://theconversation.com/domestic-violence-shadow-pandemic-has-not-gone-away-after-lockdown-138696" TargetMode="External"/><Relationship Id="rId4" Type="http://schemas.openxmlformats.org/officeDocument/2006/relationships/hyperlink" Target="https://www.bbc.co.uk/news/av/world-53014211" TargetMode="External"/><Relationship Id="rId9" Type="http://schemas.openxmlformats.org/officeDocument/2006/relationships/hyperlink" Target="https://onlinelibrary.wiley.com/doi/full/10.1111/inm.12735"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allcatsrgrey.org.uk/wp/download/governance/clinical_governance/safeguarding/download.pdf" TargetMode="External"/><Relationship Id="rId3" Type="http://schemas.openxmlformats.org/officeDocument/2006/relationships/hyperlink" Target="https://www.gov.uk/guidance/covid-19-funding-for-domestic-abuse-and-sexual-violence-support-services.%20Accessed%20on%202/10/2020" TargetMode="External"/><Relationship Id="rId7" Type="http://schemas.openxmlformats.org/officeDocument/2006/relationships/hyperlink" Target="https://www.theguardian.com/society/2020/apr/15/domestic-abuse-killings-more-than-double-amid-covid-19-lockdown" TargetMode="External"/><Relationship Id="rId2" Type="http://schemas.openxmlformats.org/officeDocument/2006/relationships/hyperlink" Target="https://time.com/5803887/coronavirus-domestic-violence-victims/" TargetMode="External"/><Relationship Id="rId1" Type="http://schemas.openxmlformats.org/officeDocument/2006/relationships/slideLayout" Target="../slideLayouts/slideLayout3.xml"/><Relationship Id="rId6" Type="http://schemas.openxmlformats.org/officeDocument/2006/relationships/hyperlink" Target="https://www.theguardian.com/society/2020/apr/15/domestic-abuse-killings--more-than-doubled-amid-covid-19-lockdown" TargetMode="External"/><Relationship Id="rId5" Type="http://schemas.openxmlformats.org/officeDocument/2006/relationships/hyperlink" Target="https://www.theguardian.com/society/2020/mar/31/call-for-uk-domestic-violence-refuges-to-get-coronavirus-funding" TargetMode="External"/><Relationship Id="rId4" Type="http://schemas.openxmlformats.org/officeDocument/2006/relationships/hyperlink" Target="https://www.gov.uk/government/publications/full-guidance-on-staying-at-home-and-away-from-other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nhs.uk/live-well/healthy-body/getting-help-for-domestic-violence/" TargetMode="External"/><Relationship Id="rId3" Type="http://schemas.openxmlformats.org/officeDocument/2006/relationships/hyperlink" Target="https://www.lse.ac.uk/News/Latest-news-from-LSE/2020/g-July-20/Big-rise-in-domestic-abuse-calls-during-lockdown" TargetMode="External"/><Relationship Id="rId7" Type="http://schemas.openxmlformats.org/officeDocument/2006/relationships/hyperlink" Target="https://nawo.org.uk/event/un-women-nc-uk-gender-equality-macroeconomics-achieving-transformative-social-change/" TargetMode="External"/><Relationship Id="rId2" Type="http://schemas.openxmlformats.org/officeDocument/2006/relationships/hyperlink" Target="https://publications.parliament.uk/pa/cm5801/cmselect/cmhaff/321/32105.html" TargetMode="External"/><Relationship Id="rId1" Type="http://schemas.openxmlformats.org/officeDocument/2006/relationships/slideLayout" Target="../slideLayouts/slideLayout3.xml"/><Relationship Id="rId6" Type="http://schemas.openxmlformats.org/officeDocument/2006/relationships/hyperlink" Target="https://www.bbc.co.uk/news/av/world-53014211" TargetMode="External"/><Relationship Id="rId5" Type="http://schemas.openxmlformats.org/officeDocument/2006/relationships/hyperlink" Target="https://www.advertiserandtimes.co.uk/domestic-abuse-lockdown" TargetMode="External"/><Relationship Id="rId10" Type="http://schemas.openxmlformats.org/officeDocument/2006/relationships/hyperlink" Target="https://www.nspcc.org.uk/about-us/news-opinion/2020/Calls-about-domestic-abuse-highest-on-record-following-lockdown-increase/" TargetMode="External"/><Relationship Id="rId4" Type="http://schemas.openxmlformats.org/officeDocument/2006/relationships/hyperlink" Target="https://blogs.lse.ac.uk/covid19/2020/06/30/home-is-not-a-safe-place-for-everyone-domestic-abuse-between-current-partners-increased-during-lockdown" TargetMode="External"/><Relationship Id="rId9" Type="http://schemas.openxmlformats.org/officeDocument/2006/relationships/hyperlink" Target="https://www.nice.org.uk/guidance/ph50/chapter/5-Recommendations-for-research"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www.scie.org.uk/care-providers/covid-19/safeguarding/domestic-violence-abuse" TargetMode="External"/><Relationship Id="rId3" Type="http://schemas.openxmlformats.org/officeDocument/2006/relationships/hyperlink" Target="https://www.webmd.com/lung/coronavirus-history" TargetMode="External"/><Relationship Id="rId7" Type="http://schemas.openxmlformats.org/officeDocument/2006/relationships/hyperlink" Target="https://safelives.org.uk/sites/default/files/resources/Effective%20chairing%20at%20Marac" TargetMode="External"/><Relationship Id="rId2" Type="http://schemas.openxmlformats.org/officeDocument/2006/relationships/hyperlink" Target="https://www.wiltshire-pcc.gov.uk/article/6157/COVID-19-funding-for-domestic-abuse-and-sexual-violence-support-services" TargetMode="External"/><Relationship Id="rId1" Type="http://schemas.openxmlformats.org/officeDocument/2006/relationships/slideLayout" Target="../slideLayouts/slideLayout3.xml"/><Relationship Id="rId6" Type="http://schemas.openxmlformats.org/officeDocument/2006/relationships/hyperlink" Target="https://larryrothwachs.files.wordpress.com/2018/10/youarenotalone.jpg?w=1000&amp;h=569&amp;crop=1" TargetMode="External"/><Relationship Id="rId5" Type="http://schemas.openxmlformats.org/officeDocument/2006/relationships/hyperlink" Target="https://www.refuge.org.uk/our-work/forms-of-violence-and-abuse/domestic-violence/barriers-to-leaving/" TargetMode="External"/><Relationship Id="rId10" Type="http://schemas.openxmlformats.org/officeDocument/2006/relationships/hyperlink" Target="https://www.scie.org.uk/care-providers/coronavirus-covid-19/safeguarding/domestic-violence-abuse%2030.09.2020" TargetMode="External"/><Relationship Id="rId4" Type="http://schemas.openxmlformats.org/officeDocument/2006/relationships/hyperlink" Target="https://manifesto.co.uk/stay-home-save-lives/" TargetMode="External"/><Relationship Id="rId9" Type="http://schemas.openxmlformats.org/officeDocument/2006/relationships/hyperlink" Target="https://www.scie.org.uk/care-providers/coronavirus-covid-19/safeguarding/domestic-violence-abuse"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unwomenuk.org/covid-19" TargetMode="External"/><Relationship Id="rId3" Type="http://schemas.openxmlformats.org/officeDocument/2006/relationships/hyperlink" Target="https://www.psychologytoday.com/us/blog/making-sense-chaos/202005/why-the-increase-in-domestic-violence-during-covid-19" TargetMode="External"/><Relationship Id="rId7" Type="http://schemas.openxmlformats.org/officeDocument/2006/relationships/hyperlink" Target="https://www.unwomen.org/en/news/in-focus/in-focus-gender-equality-in-covid-19-response/violence-against-women-during-covid-19?gclid=EAIaIQobChMInLTvt8-L7AIVQubtCh1YDQ6IEAAYASAAEgIyIfD_BwE" TargetMode="External"/><Relationship Id="rId2" Type="http://schemas.openxmlformats.org/officeDocument/2006/relationships/hyperlink" Target="https://journals.sagepub.com/doi/10.1177/0022018320948280" TargetMode="External"/><Relationship Id="rId1" Type="http://schemas.openxmlformats.org/officeDocument/2006/relationships/slideLayout" Target="../slideLayouts/slideLayout1.xml"/><Relationship Id="rId6" Type="http://schemas.openxmlformats.org/officeDocument/2006/relationships/hyperlink" Target="https://www.unwomen.org/en/news/in-focus/in-focus-gender-equality-in-covid-19-response/un-women-response-to-covid-19-crisis?gclid=EAIaIQobChMIqfax1dCL7AIVkOntCh3gBgIdEAAYASACEgJO3_D_BwE" TargetMode="External"/><Relationship Id="rId5" Type="http://schemas.openxmlformats.org/officeDocument/2006/relationships/hyperlink" Target="https://www.travellerstimes.org.uk/advice/womens-aid" TargetMode="External"/><Relationship Id="rId4" Type="http://schemas.openxmlformats.org/officeDocument/2006/relationships/hyperlink" Target="https://www.theguardian.com/society/2020/apr/12/domestic-violence-surges-seven-hundred-per-cent-uk-coronavirus" TargetMode="External"/><Relationship Id="rId9" Type="http://schemas.openxmlformats.org/officeDocument/2006/relationships/hyperlink" Target="https://www.unwomenuk.org/"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womensaid.org.uk/information-support/what-is-domestic-abuse/" TargetMode="External"/><Relationship Id="rId2" Type="http://schemas.openxmlformats.org/officeDocument/2006/relationships/hyperlink" Target="https://www.womensaid.org.uk/about-us/" TargetMode="External"/><Relationship Id="rId1" Type="http://schemas.openxmlformats.org/officeDocument/2006/relationships/slideLayout" Target="../slideLayouts/slideLayout3.xml"/><Relationship Id="rId6" Type="http://schemas.openxmlformats.org/officeDocument/2006/relationships/hyperlink" Target="https://www.womensaid.org.uk/covid-19-resource-hub/#1585739910691-6b8d326b-5792" TargetMode="External"/><Relationship Id="rId5" Type="http://schemas.openxmlformats.org/officeDocument/2006/relationships/hyperlink" Target="https://www.womensaid.org.uk/a-perfect-storm-the-impact-of-the-covid-19-pandemic-on-domestic-abuse-survivors-and-the-services-supporting-them/" TargetMode="External"/><Relationship Id="rId4" Type="http://schemas.openxmlformats.org/officeDocument/2006/relationships/hyperlink" Target="https://www.womensaid.org.uk/womens-aid-calls-for-emergency-cash-injection-during-covid-19-crisi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wrc.org.uk/" TargetMode="External"/><Relationship Id="rId2" Type="http://schemas.openxmlformats.org/officeDocument/2006/relationships/hyperlink" Target="https://www.womensaid.org.uk/wp-content/uploads/2020/05/The-impact-of-Covid-19-on-domestic-abuse-support-services-1.pdf" TargetMode="External"/><Relationship Id="rId1" Type="http://schemas.openxmlformats.org/officeDocument/2006/relationships/slideLayout" Target="../slideLayouts/slideLayout3.xml"/><Relationship Id="rId6" Type="http://schemas.openxmlformats.org/officeDocument/2006/relationships/hyperlink" Target="https://www.who.int/news-room/q-a-detail/q-a-how-is-covid-19-transmitted" TargetMode="External"/><Relationship Id="rId5" Type="http://schemas.openxmlformats.org/officeDocument/2006/relationships/hyperlink" Target="https://www.who.int/reproductivehealth/publications/emergencies/COVID-19-VAW-full-text.pdf" TargetMode="External"/><Relationship Id="rId4" Type="http://schemas.openxmlformats.org/officeDocument/2006/relationships/hyperlink" Target="https://apps.who.int/iris/bitstream/handle/10665/85239/9789241564625_eng.pdf;jsessionid=B83EFCC812DE283179C96615A65B1E6A?sequence=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4A6FD31-7026-4427-931E-481706707682}"/>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8E6C9-5698-415A-B3D1-73022E4CD105}"/>
              </a:ext>
            </a:extLst>
          </p:cNvPr>
          <p:cNvSpPr>
            <a:spLocks noGrp="1"/>
          </p:cNvSpPr>
          <p:nvPr>
            <p:ph type="ctrTitle"/>
          </p:nvPr>
        </p:nvSpPr>
        <p:spPr>
          <a:xfrm>
            <a:off x="477981" y="1122363"/>
            <a:ext cx="4023360" cy="3204134"/>
          </a:xfrm>
        </p:spPr>
        <p:txBody>
          <a:bodyPr anchor="b">
            <a:normAutofit/>
          </a:bodyPr>
          <a:lstStyle/>
          <a:p>
            <a:pPr algn="l"/>
            <a:r>
              <a:rPr lang="en-GB" sz="3200" b="1">
                <a:latin typeface="Arial" panose="020B0604020202020204" pitchFamily="34" charset="0"/>
                <a:cs typeface="Arial" panose="020B0604020202020204" pitchFamily="34" charset="0"/>
              </a:rPr>
              <a:t>DOMESTIC VIOLENCE AND COMMUNITY SUPPORT SYSTEM</a:t>
            </a:r>
          </a:p>
        </p:txBody>
      </p:sp>
      <p:sp>
        <p:nvSpPr>
          <p:cNvPr id="3" name="Subtitle 2">
            <a:extLst>
              <a:ext uri="{FF2B5EF4-FFF2-40B4-BE49-F238E27FC236}">
                <a16:creationId xmlns:a16="http://schemas.microsoft.com/office/drawing/2014/main" id="{3ED89AAE-FF65-4BB9-9415-8AC9E3CA9357}"/>
              </a:ext>
            </a:extLst>
          </p:cNvPr>
          <p:cNvSpPr>
            <a:spLocks noGrp="1"/>
          </p:cNvSpPr>
          <p:nvPr>
            <p:ph type="subTitle" idx="1"/>
          </p:nvPr>
        </p:nvSpPr>
        <p:spPr>
          <a:xfrm>
            <a:off x="477980" y="4872922"/>
            <a:ext cx="4023359" cy="1208141"/>
          </a:xfrm>
        </p:spPr>
        <p:txBody>
          <a:bodyPr>
            <a:normAutofit/>
          </a:bodyPr>
          <a:lstStyle/>
          <a:p>
            <a:pPr algn="l"/>
            <a:r>
              <a:rPr lang="en-GB" sz="2000" b="1"/>
              <a:t>A HIDDEN CRISIS DURING THE COVID-19 PANDEMIC</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D841D9D-59B9-47C6-BB5A-0306CD2EBE51}"/>
              </a:ext>
            </a:extLst>
          </p:cNvPr>
          <p:cNvSpPr txBox="1"/>
          <p:nvPr/>
        </p:nvSpPr>
        <p:spPr>
          <a:xfrm flipH="1">
            <a:off x="9339209" y="5109327"/>
            <a:ext cx="2791749" cy="1477328"/>
          </a:xfrm>
          <a:prstGeom prst="rect">
            <a:avLst/>
          </a:prstGeom>
          <a:noFill/>
        </p:spPr>
        <p:txBody>
          <a:bodyPr wrap="square" rtlCol="0">
            <a:spAutoFit/>
          </a:bodyPr>
          <a:lstStyle/>
          <a:p>
            <a:r>
              <a:rPr lang="en-GB">
                <a:solidFill>
                  <a:schemeClr val="bg1">
                    <a:lumMod val="95000"/>
                    <a:lumOff val="5000"/>
                  </a:schemeClr>
                </a:solidFill>
              </a:rPr>
              <a:t>Kushba Begum- 1713328</a:t>
            </a:r>
          </a:p>
          <a:p>
            <a:r>
              <a:rPr lang="en-GB">
                <a:solidFill>
                  <a:schemeClr val="bg1">
                    <a:lumMod val="95000"/>
                    <a:lumOff val="5000"/>
                  </a:schemeClr>
                </a:solidFill>
              </a:rPr>
              <a:t>Misbah Yaseen- 1713336</a:t>
            </a:r>
          </a:p>
          <a:p>
            <a:r>
              <a:rPr lang="en-GB" err="1">
                <a:solidFill>
                  <a:schemeClr val="bg1">
                    <a:lumMod val="95000"/>
                    <a:lumOff val="5000"/>
                  </a:schemeClr>
                </a:solidFill>
              </a:rPr>
              <a:t>Naheed</a:t>
            </a:r>
            <a:r>
              <a:rPr lang="en-GB">
                <a:solidFill>
                  <a:schemeClr val="bg1">
                    <a:lumMod val="95000"/>
                    <a:lumOff val="5000"/>
                  </a:schemeClr>
                </a:solidFill>
              </a:rPr>
              <a:t> Rehman- 1714919</a:t>
            </a:r>
          </a:p>
          <a:p>
            <a:r>
              <a:rPr lang="en-GB">
                <a:solidFill>
                  <a:schemeClr val="bg1">
                    <a:lumMod val="95000"/>
                    <a:lumOff val="5000"/>
                  </a:schemeClr>
                </a:solidFill>
              </a:rPr>
              <a:t>Samina Rehman- 1714937</a:t>
            </a:r>
          </a:p>
          <a:p>
            <a:r>
              <a:rPr lang="en-GB">
                <a:solidFill>
                  <a:schemeClr val="bg1">
                    <a:lumMod val="95000"/>
                    <a:lumOff val="5000"/>
                  </a:schemeClr>
                </a:solidFill>
              </a:rPr>
              <a:t>Ayesha Begum- 1810150</a:t>
            </a:r>
          </a:p>
        </p:txBody>
      </p:sp>
      <p:sp>
        <p:nvSpPr>
          <p:cNvPr id="6" name="TextBox 5">
            <a:extLst>
              <a:ext uri="{FF2B5EF4-FFF2-40B4-BE49-F238E27FC236}">
                <a16:creationId xmlns:a16="http://schemas.microsoft.com/office/drawing/2014/main" id="{6AD37AEF-AACE-4BF9-8505-A72FE61551EE}"/>
              </a:ext>
            </a:extLst>
          </p:cNvPr>
          <p:cNvSpPr txBox="1"/>
          <p:nvPr/>
        </p:nvSpPr>
        <p:spPr>
          <a:xfrm flipH="1">
            <a:off x="364858" y="160760"/>
            <a:ext cx="7864742" cy="369332"/>
          </a:xfrm>
          <a:prstGeom prst="rect">
            <a:avLst/>
          </a:prstGeom>
          <a:noFill/>
        </p:spPr>
        <p:txBody>
          <a:bodyPr wrap="square" rtlCol="0">
            <a:spAutoFit/>
          </a:bodyPr>
          <a:lstStyle/>
          <a:p>
            <a:r>
              <a:rPr lang="en-GB" dirty="0"/>
              <a:t>Public Health Policy Presentation: BMHP 5013: Lecturer: Dr </a:t>
            </a:r>
            <a:r>
              <a:rPr lang="en-GB" dirty="0" err="1"/>
              <a:t>Besty</a:t>
            </a:r>
            <a:r>
              <a:rPr lang="en-GB" dirty="0"/>
              <a:t> Jose</a:t>
            </a:r>
          </a:p>
        </p:txBody>
      </p:sp>
    </p:spTree>
    <p:extLst>
      <p:ext uri="{BB962C8B-B14F-4D97-AF65-F5344CB8AC3E}">
        <p14:creationId xmlns:p14="http://schemas.microsoft.com/office/powerpoint/2010/main" val="21702427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7AC8ED-C9C2-4F55-B24A-DC95CD74DC5F}"/>
              </a:ext>
            </a:extLst>
          </p:cNvPr>
          <p:cNvSpPr>
            <a:spLocks noGrp="1"/>
          </p:cNvSpPr>
          <p:nvPr>
            <p:ph type="title"/>
          </p:nvPr>
        </p:nvSpPr>
        <p:spPr>
          <a:xfrm>
            <a:off x="934872" y="982272"/>
            <a:ext cx="3388419" cy="4560970"/>
          </a:xfrm>
        </p:spPr>
        <p:txBody>
          <a:bodyPr>
            <a:normAutofit/>
          </a:bodyPr>
          <a:lstStyle/>
          <a:p>
            <a:r>
              <a:rPr lang="en-GB" sz="3700">
                <a:solidFill>
                  <a:srgbClr val="FFFFFF"/>
                </a:solidFill>
              </a:rPr>
              <a:t>INTRODUCTION</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DE4063F1-7B1F-44ED-8E9A-E2E5EECE82E3}"/>
              </a:ext>
            </a:extLst>
          </p:cNvPr>
          <p:cNvSpPr>
            <a:spLocks noGrp="1"/>
          </p:cNvSpPr>
          <p:nvPr>
            <p:ph idx="1"/>
          </p:nvPr>
        </p:nvSpPr>
        <p:spPr>
          <a:xfrm>
            <a:off x="5221862" y="1719618"/>
            <a:ext cx="5948831" cy="4334629"/>
          </a:xfrm>
        </p:spPr>
        <p:txBody>
          <a:bodyPr anchor="ctr">
            <a:normAutofit/>
          </a:bodyPr>
          <a:lstStyle/>
          <a:p>
            <a:r>
              <a:rPr lang="en-GB" sz="2400">
                <a:solidFill>
                  <a:srgbClr val="FEFFFF"/>
                </a:solidFill>
              </a:rPr>
              <a:t>WHAT IS COVID-19?</a:t>
            </a:r>
          </a:p>
          <a:p>
            <a:r>
              <a:rPr lang="en-GB" sz="2400">
                <a:solidFill>
                  <a:srgbClr val="FEFFFF"/>
                </a:solidFill>
              </a:rPr>
              <a:t>WHO ARE OUR TARGET GROUP</a:t>
            </a:r>
          </a:p>
          <a:p>
            <a:r>
              <a:rPr lang="en-GB" sz="2400">
                <a:solidFill>
                  <a:srgbClr val="FEFFFF"/>
                </a:solidFill>
              </a:rPr>
              <a:t>PURPOSE OF PRESENTATION</a:t>
            </a:r>
          </a:p>
          <a:p>
            <a:r>
              <a:rPr lang="en-GB" sz="2400">
                <a:solidFill>
                  <a:srgbClr val="FEFFFF"/>
                </a:solidFill>
              </a:rPr>
              <a:t>WHAT IS GENDER BASED VIOLENCE?</a:t>
            </a:r>
          </a:p>
          <a:p>
            <a:r>
              <a:rPr lang="en-GB" sz="2400">
                <a:solidFill>
                  <a:srgbClr val="FEFFFF"/>
                </a:solidFill>
              </a:rPr>
              <a:t>IMPACTS ON VICTIMS</a:t>
            </a:r>
          </a:p>
          <a:p>
            <a:r>
              <a:rPr lang="en-GB" sz="2400">
                <a:solidFill>
                  <a:srgbClr val="FEFFFF"/>
                </a:solidFill>
              </a:rPr>
              <a:t>SUGGESTIONS FOR SURVIVORS</a:t>
            </a:r>
          </a:p>
          <a:p>
            <a:r>
              <a:rPr lang="en-GB" sz="2400">
                <a:solidFill>
                  <a:srgbClr val="FEFFFF"/>
                </a:solidFill>
              </a:rPr>
              <a:t>GOVERNMENTS RESPONSE</a:t>
            </a:r>
          </a:p>
          <a:p>
            <a:endParaRPr lang="en-GB" sz="2400">
              <a:solidFill>
                <a:srgbClr val="FEFFFF"/>
              </a:solidFill>
            </a:endParaRPr>
          </a:p>
          <a:p>
            <a:endParaRPr lang="en-GB" sz="2400">
              <a:solidFill>
                <a:srgbClr val="FEFFFF"/>
              </a:solidFill>
            </a:endParaRPr>
          </a:p>
        </p:txBody>
      </p:sp>
    </p:spTree>
    <p:extLst>
      <p:ext uri="{BB962C8B-B14F-4D97-AF65-F5344CB8AC3E}">
        <p14:creationId xmlns:p14="http://schemas.microsoft.com/office/powerpoint/2010/main" val="2836047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5" name="Freeform: Shape 74">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78">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2577DB21-1505-4E05-BFC1-84869287D5D2}"/>
              </a:ext>
            </a:extLst>
          </p:cNvPr>
          <p:cNvPicPr>
            <a:picLocks noChangeAspect="1"/>
          </p:cNvPicPr>
          <p:nvPr/>
        </p:nvPicPr>
        <p:blipFill rotWithShape="1">
          <a:blip r:embed="rId2">
            <a:extLst>
              <a:ext uri="{28A0092B-C50C-407E-A947-70E740481C1C}">
                <a14:useLocalDpi xmlns:a14="http://schemas.microsoft.com/office/drawing/2010/main" val="0"/>
              </a:ext>
            </a:extLst>
          </a:blip>
          <a:srcRect l="11488" r="13509"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026" name="Picture 2">
            <a:extLst>
              <a:ext uri="{FF2B5EF4-FFF2-40B4-BE49-F238E27FC236}">
                <a16:creationId xmlns:a16="http://schemas.microsoft.com/office/drawing/2014/main" id="{6DB4F577-C9F2-4881-A720-357B463E97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4" r="1286" b="1"/>
          <a:stretch/>
        </p:blipFill>
        <p:spPr bwMode="auto">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E23BE74-13C2-4111-AF32-D43B8244B0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100" r="1" b="1"/>
          <a:stretch/>
        </p:blipFill>
        <p:spPr bwMode="auto">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noFill/>
          <a:extLst>
            <a:ext uri="{909E8E84-426E-40DD-AFC4-6F175D3DCCD1}">
              <a14:hiddenFill xmlns:a14="http://schemas.microsoft.com/office/drawing/2010/main">
                <a:solidFill>
                  <a:srgbClr val="FFFFFF"/>
                </a:solidFill>
              </a14:hiddenFill>
            </a:ext>
          </a:extLst>
        </p:spPr>
      </p:pic>
      <p:sp>
        <p:nvSpPr>
          <p:cNvPr id="1031" name="Content Placeholder 1031">
            <a:extLst>
              <a:ext uri="{FF2B5EF4-FFF2-40B4-BE49-F238E27FC236}">
                <a16:creationId xmlns:a16="http://schemas.microsoft.com/office/drawing/2014/main" id="{6CADA475-3F88-4DB0-AE1A-2212F4417641}"/>
              </a:ext>
            </a:extLst>
          </p:cNvPr>
          <p:cNvSpPr>
            <a:spLocks noGrp="1"/>
          </p:cNvSpPr>
          <p:nvPr>
            <p:ph idx="1"/>
          </p:nvPr>
        </p:nvSpPr>
        <p:spPr>
          <a:xfrm>
            <a:off x="6940296" y="2871982"/>
            <a:ext cx="4668256" cy="3181684"/>
          </a:xfrm>
        </p:spPr>
        <p:txBody>
          <a:bodyPr anchor="t">
            <a:normAutofit fontScale="92500" lnSpcReduction="10000"/>
          </a:bodyPr>
          <a:lstStyle/>
          <a:p>
            <a:r>
              <a:rPr lang="en-US" sz="1800"/>
              <a:t>Originated in Wuhan, china </a:t>
            </a:r>
          </a:p>
          <a:p>
            <a:r>
              <a:rPr lang="en-US" sz="1800"/>
              <a:t>Rapidly Spread all over the world</a:t>
            </a:r>
          </a:p>
          <a:p>
            <a:r>
              <a:rPr lang="en-US" sz="1800"/>
              <a:t>Human to human </a:t>
            </a:r>
          </a:p>
          <a:p>
            <a:r>
              <a:rPr lang="en-US" sz="1800"/>
              <a:t>Pangolins are the suspected causes</a:t>
            </a:r>
          </a:p>
          <a:p>
            <a:r>
              <a:rPr lang="en-US" sz="1800"/>
              <a:t>Scientists are trying to find vaccines </a:t>
            </a:r>
          </a:p>
          <a:p>
            <a:r>
              <a:rPr lang="en-US" sz="1800"/>
              <a:t>Test and trace is set up</a:t>
            </a:r>
          </a:p>
          <a:p>
            <a:r>
              <a:rPr lang="en-US" sz="1800"/>
              <a:t>World went into a Lockdown to contain the spread</a:t>
            </a:r>
          </a:p>
          <a:p>
            <a:r>
              <a:rPr lang="en-US" sz="1800"/>
              <a:t>Many have tested positive and recovered</a:t>
            </a:r>
          </a:p>
          <a:p>
            <a:r>
              <a:rPr lang="en-US" sz="1800"/>
              <a:t>MILLIONS tested positive and died</a:t>
            </a:r>
          </a:p>
          <a:p>
            <a:endParaRPr lang="en-US" sz="1800"/>
          </a:p>
        </p:txBody>
      </p:sp>
      <p:pic>
        <p:nvPicPr>
          <p:cNvPr id="9" name="Picture 8">
            <a:extLst>
              <a:ext uri="{FF2B5EF4-FFF2-40B4-BE49-F238E27FC236}">
                <a16:creationId xmlns:a16="http://schemas.microsoft.com/office/drawing/2014/main" id="{B31E675C-9EA5-41D6-9564-FD794EB45F34}"/>
              </a:ext>
            </a:extLst>
          </p:cNvPr>
          <p:cNvPicPr>
            <a:picLocks noChangeAspect="1"/>
          </p:cNvPicPr>
          <p:nvPr/>
        </p:nvPicPr>
        <p:blipFill>
          <a:blip r:embed="rId5"/>
          <a:stretch>
            <a:fillRect/>
          </a:stretch>
        </p:blipFill>
        <p:spPr>
          <a:xfrm>
            <a:off x="6582207" y="1246159"/>
            <a:ext cx="5195085" cy="1264971"/>
          </a:xfrm>
          <a:prstGeom prst="rect">
            <a:avLst/>
          </a:prstGeom>
        </p:spPr>
      </p:pic>
      <p:sp>
        <p:nvSpPr>
          <p:cNvPr id="2" name="TextBox 1">
            <a:extLst>
              <a:ext uri="{FF2B5EF4-FFF2-40B4-BE49-F238E27FC236}">
                <a16:creationId xmlns:a16="http://schemas.microsoft.com/office/drawing/2014/main" id="{BFFE6AE6-0503-47E8-8C9C-E20F96A0D8FF}"/>
              </a:ext>
            </a:extLst>
          </p:cNvPr>
          <p:cNvSpPr txBox="1"/>
          <p:nvPr/>
        </p:nvSpPr>
        <p:spPr>
          <a:xfrm flipH="1">
            <a:off x="7201120" y="6053666"/>
            <a:ext cx="3052588" cy="804964"/>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 </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(Rath,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04FA04FE-6BB9-473B-B5E6-3AD3BDB72493}"/>
              </a:ext>
            </a:extLst>
          </p:cNvPr>
          <p:cNvSpPr txBox="1"/>
          <p:nvPr/>
        </p:nvSpPr>
        <p:spPr>
          <a:xfrm flipH="1">
            <a:off x="4133222" y="256529"/>
            <a:ext cx="3229112" cy="215444"/>
          </a:xfrm>
          <a:prstGeom prst="rect">
            <a:avLst/>
          </a:prstGeom>
          <a:noFill/>
        </p:spPr>
        <p:txBody>
          <a:bodyPr wrap="square" rtlCol="0">
            <a:spAutoFit/>
          </a:bodyPr>
          <a:lstStyle/>
          <a:p>
            <a:r>
              <a:rPr lang="en-GB" sz="800"/>
              <a:t>Sources: </a:t>
            </a:r>
            <a:r>
              <a:rPr lang="en-GB" sz="800" dirty="0"/>
              <a:t>(Internetprotocal</a:t>
            </a:r>
            <a:r>
              <a:rPr lang="en-GB" sz="800"/>
              <a:t>.</a:t>
            </a:r>
            <a:r>
              <a:rPr lang="en-GB" sz="800" dirty="0"/>
              <a:t>2019)</a:t>
            </a:r>
            <a:endParaRPr lang="en-GB"/>
          </a:p>
        </p:txBody>
      </p:sp>
    </p:spTree>
    <p:extLst>
      <p:ext uri="{BB962C8B-B14F-4D97-AF65-F5344CB8AC3E}">
        <p14:creationId xmlns:p14="http://schemas.microsoft.com/office/powerpoint/2010/main" val="1621545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75F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Diagram&#10;&#10;Description automatically generated">
            <a:extLst>
              <a:ext uri="{FF2B5EF4-FFF2-40B4-BE49-F238E27FC236}">
                <a16:creationId xmlns:a16="http://schemas.microsoft.com/office/drawing/2014/main" id="{6E1E3C85-24A3-45F8-BA4A-0BAE6E2A3298}"/>
              </a:ext>
            </a:extLst>
          </p:cNvPr>
          <p:cNvPicPr>
            <a:picLocks noChangeAspect="1"/>
          </p:cNvPicPr>
          <p:nvPr/>
        </p:nvPicPr>
        <p:blipFill rotWithShape="1">
          <a:blip r:embed="rId3">
            <a:extLst>
              <a:ext uri="{28A0092B-C50C-407E-A947-70E740481C1C}">
                <a14:useLocalDpi xmlns:a14="http://schemas.microsoft.com/office/drawing/2010/main" val="0"/>
              </a:ext>
            </a:extLst>
          </a:blip>
          <a:srcRect l="2321" r="2610" b="4"/>
          <a:stretch/>
        </p:blipFill>
        <p:spPr>
          <a:xfrm>
            <a:off x="327546" y="2454902"/>
            <a:ext cx="3442801" cy="3935385"/>
          </a:xfrm>
          <a:prstGeom prst="rect">
            <a:avLst/>
          </a:prstGeom>
        </p:spPr>
      </p:pic>
      <p:pic>
        <p:nvPicPr>
          <p:cNvPr id="9" name="Content Placeholder 8" descr="Text&#10;&#10;Description automatically generated">
            <a:extLst>
              <a:ext uri="{FF2B5EF4-FFF2-40B4-BE49-F238E27FC236}">
                <a16:creationId xmlns:a16="http://schemas.microsoft.com/office/drawing/2014/main" id="{6F2F0893-0B1B-4607-9837-74755B03F995}"/>
              </a:ext>
            </a:extLst>
          </p:cNvPr>
          <p:cNvPicPr>
            <a:picLocks noChangeAspect="1"/>
          </p:cNvPicPr>
          <p:nvPr/>
        </p:nvPicPr>
        <p:blipFill rotWithShape="1">
          <a:blip r:embed="rId4">
            <a:extLst>
              <a:ext uri="{28A0092B-C50C-407E-A947-70E740481C1C}">
                <a14:useLocalDpi xmlns:a14="http://schemas.microsoft.com/office/drawing/2010/main" val="0"/>
              </a:ext>
            </a:extLst>
          </a:blip>
          <a:srcRect l="1644" r="2242" b="-1"/>
          <a:stretch/>
        </p:blipFill>
        <p:spPr>
          <a:xfrm>
            <a:off x="722731" y="328899"/>
            <a:ext cx="6290628" cy="1958184"/>
          </a:xfrm>
          <a:prstGeom prst="rect">
            <a:avLst/>
          </a:prstGeom>
        </p:spPr>
      </p:pic>
      <p:sp>
        <p:nvSpPr>
          <p:cNvPr id="71" name="Rectangle 7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Content Placeholder 65">
            <a:extLst>
              <a:ext uri="{FF2B5EF4-FFF2-40B4-BE49-F238E27FC236}">
                <a16:creationId xmlns:a16="http://schemas.microsoft.com/office/drawing/2014/main" id="{52B7CEAF-E8B2-4123-8A28-BA31A18313FA}"/>
              </a:ext>
            </a:extLst>
          </p:cNvPr>
          <p:cNvSpPr>
            <a:spLocks noGrp="1"/>
          </p:cNvSpPr>
          <p:nvPr>
            <p:ph idx="1"/>
          </p:nvPr>
        </p:nvSpPr>
        <p:spPr>
          <a:xfrm>
            <a:off x="7957973" y="763523"/>
            <a:ext cx="3511296" cy="5330952"/>
          </a:xfrm>
        </p:spPr>
        <p:txBody>
          <a:bodyPr anchor="ctr">
            <a:normAutofit/>
          </a:bodyPr>
          <a:lstStyle/>
          <a:p>
            <a:r>
              <a:rPr lang="en-US" sz="2200">
                <a:solidFill>
                  <a:srgbClr val="FFFFFF"/>
                </a:solidFill>
              </a:rPr>
              <a:t>Main Symptoms: high temperature, new consistent dry cough and loss of smell or taste</a:t>
            </a:r>
          </a:p>
          <a:p>
            <a:r>
              <a:rPr lang="en-US" sz="2200">
                <a:solidFill>
                  <a:srgbClr val="FFFFFF"/>
                </a:solidFill>
              </a:rPr>
              <a:t>Transmission from person to person</a:t>
            </a:r>
          </a:p>
          <a:p>
            <a:r>
              <a:rPr lang="en-US" sz="2200">
                <a:solidFill>
                  <a:srgbClr val="FFFFFF"/>
                </a:solidFill>
              </a:rPr>
              <a:t>Prevention- face covering, keep a safe distance, wash hands regularly </a:t>
            </a:r>
          </a:p>
          <a:p>
            <a:r>
              <a:rPr lang="en-US" sz="2200">
                <a:solidFill>
                  <a:srgbClr val="FFFFFF"/>
                </a:solidFill>
              </a:rPr>
              <a:t>UK governments sets new rules, policies and curfews</a:t>
            </a:r>
          </a:p>
          <a:p>
            <a:r>
              <a:rPr lang="en-US" sz="2200">
                <a:solidFill>
                  <a:srgbClr val="FFFFFF"/>
                </a:solidFill>
              </a:rPr>
              <a:t>WHO declare a global ER pandemic</a:t>
            </a:r>
          </a:p>
          <a:p>
            <a:endParaRPr lang="en-US" sz="2200">
              <a:solidFill>
                <a:srgbClr val="FFFFFF"/>
              </a:solidFill>
            </a:endParaRPr>
          </a:p>
        </p:txBody>
      </p:sp>
      <p:pic>
        <p:nvPicPr>
          <p:cNvPr id="4" name="Picture 3" descr="Graphical user interface, text&#10;&#10;Description automatically generated">
            <a:extLst>
              <a:ext uri="{FF2B5EF4-FFF2-40B4-BE49-F238E27FC236}">
                <a16:creationId xmlns:a16="http://schemas.microsoft.com/office/drawing/2014/main" id="{D3391BE7-8676-4DB9-A91C-0351A80A795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41469" y="2461515"/>
            <a:ext cx="3214508" cy="4278650"/>
          </a:xfrm>
          <a:prstGeom prst="rect">
            <a:avLst/>
          </a:prstGeom>
        </p:spPr>
      </p:pic>
      <p:sp>
        <p:nvSpPr>
          <p:cNvPr id="2" name="TextBox 1">
            <a:extLst>
              <a:ext uri="{FF2B5EF4-FFF2-40B4-BE49-F238E27FC236}">
                <a16:creationId xmlns:a16="http://schemas.microsoft.com/office/drawing/2014/main" id="{C8C3C95F-5EB6-4848-9910-D9C20548CDEF}"/>
              </a:ext>
            </a:extLst>
          </p:cNvPr>
          <p:cNvSpPr txBox="1"/>
          <p:nvPr/>
        </p:nvSpPr>
        <p:spPr>
          <a:xfrm flipH="1">
            <a:off x="7795925" y="5761372"/>
            <a:ext cx="2758294"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(Cui, 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a:effectLst/>
                <a:latin typeface="Arial" panose="020B0604020202020204" pitchFamily="34" charset="0"/>
                <a:ea typeface="Calibri" panose="020F0502020204030204" pitchFamily="34" charset="0"/>
                <a:cs typeface="Times New Roman" panose="02020603050405020304" pitchFamily="18" charset="0"/>
              </a:rPr>
              <a:t>2019)</a:t>
            </a:r>
          </a:p>
        </p:txBody>
      </p:sp>
      <p:sp>
        <p:nvSpPr>
          <p:cNvPr id="6" name="TextBox 5">
            <a:extLst>
              <a:ext uri="{FF2B5EF4-FFF2-40B4-BE49-F238E27FC236}">
                <a16:creationId xmlns:a16="http://schemas.microsoft.com/office/drawing/2014/main" id="{30237C31-9312-4FC2-A850-843237714D8E}"/>
              </a:ext>
            </a:extLst>
          </p:cNvPr>
          <p:cNvSpPr txBox="1"/>
          <p:nvPr/>
        </p:nvSpPr>
        <p:spPr>
          <a:xfrm flipH="1">
            <a:off x="290816" y="6391373"/>
            <a:ext cx="1707666" cy="215444"/>
          </a:xfrm>
          <a:prstGeom prst="rect">
            <a:avLst/>
          </a:prstGeom>
          <a:noFill/>
        </p:spPr>
        <p:txBody>
          <a:bodyPr wrap="square" rtlCol="0">
            <a:spAutoFit/>
          </a:bodyPr>
          <a:lstStyle/>
          <a:p>
            <a:r>
              <a:rPr lang="en-GB" sz="800" dirty="0"/>
              <a:t>Sources: (</a:t>
            </a:r>
            <a:r>
              <a:rPr lang="en-GB" sz="800" err="1"/>
              <a:t>valuewalk</a:t>
            </a:r>
            <a:r>
              <a:rPr lang="en-GB" sz="800" dirty="0"/>
              <a:t>. 2020)</a:t>
            </a:r>
            <a:endParaRPr lang="en-GB" sz="800"/>
          </a:p>
        </p:txBody>
      </p:sp>
    </p:spTree>
    <p:extLst>
      <p:ext uri="{BB962C8B-B14F-4D97-AF65-F5344CB8AC3E}">
        <p14:creationId xmlns:p14="http://schemas.microsoft.com/office/powerpoint/2010/main" val="245708131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95150A2F-1E77-4411-99BD-D5BF292EA54C}"/>
              </a:ext>
            </a:extLst>
          </p:cNvPr>
          <p:cNvPicPr>
            <a:picLocks noGrp="1" noChangeAspect="1"/>
          </p:cNvPicPr>
          <p:nvPr>
            <p:ph idx="1"/>
          </p:nvPr>
        </p:nvPicPr>
        <p:blipFill rotWithShape="1">
          <a:blip r:embed="rId2"/>
          <a:srcRect r="-1" b="9936"/>
          <a:stretch/>
        </p:blipFill>
        <p:spPr>
          <a:xfrm>
            <a:off x="321733" y="1217277"/>
            <a:ext cx="11548534" cy="5318990"/>
          </a:xfrm>
          <a:prstGeom prst="rect">
            <a:avLst/>
          </a:prstGeom>
        </p:spPr>
      </p:pic>
      <p:sp>
        <p:nvSpPr>
          <p:cNvPr id="2" name="TextBox 1">
            <a:extLst>
              <a:ext uri="{FF2B5EF4-FFF2-40B4-BE49-F238E27FC236}">
                <a16:creationId xmlns:a16="http://schemas.microsoft.com/office/drawing/2014/main" id="{C3B547AF-B1BB-4AA4-93F0-E67964ADE517}"/>
              </a:ext>
            </a:extLst>
          </p:cNvPr>
          <p:cNvSpPr txBox="1"/>
          <p:nvPr/>
        </p:nvSpPr>
        <p:spPr>
          <a:xfrm flipH="1">
            <a:off x="6844683" y="514905"/>
            <a:ext cx="5157927"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(Social Care Institute for Excellence,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09980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74DA1-5269-4F7A-AAA7-359654777EDB}"/>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a:solidFill>
                  <a:srgbClr val="FFFFFF"/>
                </a:solidFill>
              </a:rPr>
              <a:t>PURPOSE OF PRESENTATION</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7122F3-9DF1-4212-88C8-7C4EB51895A4}"/>
              </a:ext>
            </a:extLst>
          </p:cNvPr>
          <p:cNvSpPr txBox="1"/>
          <p:nvPr/>
        </p:nvSpPr>
        <p:spPr>
          <a:xfrm flipH="1">
            <a:off x="9065432" y="6208776"/>
            <a:ext cx="2641936" cy="383823"/>
          </a:xfrm>
          <a:prstGeom prst="rect">
            <a:avLst/>
          </a:prstGeom>
          <a:noFill/>
        </p:spPr>
        <p:txBody>
          <a:bodyPr wrap="square" rtlCol="0">
            <a:spAutoFit/>
          </a:bodyPr>
          <a:lstStyle/>
          <a:p>
            <a:pPr>
              <a:lnSpc>
                <a:spcPct val="115000"/>
              </a:lnSpc>
              <a:spcAft>
                <a:spcPts val="800"/>
              </a:spcAft>
            </a:pPr>
            <a:r>
              <a:rPr lang="en-US" sz="1800">
                <a:effectLst/>
                <a:latin typeface="Arial" panose="020B0604020202020204" pitchFamily="34" charset="0"/>
                <a:ea typeface="Calibri" panose="020F0502020204030204" pitchFamily="34" charset="0"/>
                <a:cs typeface="Times New Roman" panose="02020603050405020304" pitchFamily="18" charset="0"/>
              </a:rPr>
              <a:t>(Stanley,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Content Placeholder 7">
            <a:extLst>
              <a:ext uri="{FF2B5EF4-FFF2-40B4-BE49-F238E27FC236}">
                <a16:creationId xmlns:a16="http://schemas.microsoft.com/office/drawing/2014/main" id="{3860272B-6CD8-478E-B5E8-1E7B52D1C0A8}"/>
              </a:ext>
            </a:extLst>
          </p:cNvPr>
          <p:cNvPicPr>
            <a:picLocks noGrp="1" noChangeAspect="1"/>
          </p:cNvPicPr>
          <p:nvPr>
            <p:ph idx="1"/>
          </p:nvPr>
        </p:nvPicPr>
        <p:blipFill>
          <a:blip r:embed="rId2"/>
          <a:stretch>
            <a:fillRect/>
          </a:stretch>
        </p:blipFill>
        <p:spPr>
          <a:xfrm>
            <a:off x="973283" y="1010863"/>
            <a:ext cx="6694366" cy="4351338"/>
          </a:xfrm>
        </p:spPr>
      </p:pic>
      <p:sp>
        <p:nvSpPr>
          <p:cNvPr id="4" name="TextBox 3">
            <a:extLst>
              <a:ext uri="{FF2B5EF4-FFF2-40B4-BE49-F238E27FC236}">
                <a16:creationId xmlns:a16="http://schemas.microsoft.com/office/drawing/2014/main" id="{0278C8A1-4F7D-4363-974F-466EFA0C0E07}"/>
              </a:ext>
            </a:extLst>
          </p:cNvPr>
          <p:cNvSpPr txBox="1"/>
          <p:nvPr/>
        </p:nvSpPr>
        <p:spPr>
          <a:xfrm>
            <a:off x="851572" y="5739111"/>
            <a:ext cx="1392007" cy="215444"/>
          </a:xfrm>
          <a:prstGeom prst="rect">
            <a:avLst/>
          </a:prstGeom>
          <a:noFill/>
        </p:spPr>
        <p:txBody>
          <a:bodyPr wrap="square" rtlCol="0">
            <a:spAutoFit/>
          </a:bodyPr>
          <a:lstStyle/>
          <a:p>
            <a:r>
              <a:rPr lang="en-GB" sz="800"/>
              <a:t>Sources: </a:t>
            </a:r>
            <a:r>
              <a:rPr lang="en-GB" sz="800" dirty="0"/>
              <a:t>(</a:t>
            </a:r>
            <a:r>
              <a:rPr lang="en-GB" sz="800"/>
              <a:t>signhealth.</a:t>
            </a:r>
            <a:r>
              <a:rPr lang="en-GB" sz="800" dirty="0"/>
              <a:t>2020)</a:t>
            </a:r>
            <a:endParaRPr lang="en-GB"/>
          </a:p>
        </p:txBody>
      </p:sp>
    </p:spTree>
    <p:extLst>
      <p:ext uri="{BB962C8B-B14F-4D97-AF65-F5344CB8AC3E}">
        <p14:creationId xmlns:p14="http://schemas.microsoft.com/office/powerpoint/2010/main" val="164248167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425D4AB-CD98-4DD6-9398-3C8961DE0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69" y="0"/>
            <a:ext cx="755293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97818316-E7CB-4E73-AF79-E9CAB873E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F106D2-7995-438E-9908-3E23039D7004}"/>
              </a:ext>
            </a:extLst>
          </p:cNvPr>
          <p:cNvSpPr>
            <a:spLocks noGrp="1"/>
          </p:cNvSpPr>
          <p:nvPr>
            <p:ph type="title"/>
          </p:nvPr>
        </p:nvSpPr>
        <p:spPr>
          <a:xfrm>
            <a:off x="814167" y="802955"/>
            <a:ext cx="4133690" cy="1454051"/>
          </a:xfrm>
        </p:spPr>
        <p:txBody>
          <a:bodyPr>
            <a:normAutofit/>
          </a:bodyPr>
          <a:lstStyle/>
          <a:p>
            <a:r>
              <a:rPr lang="en-GB" sz="3200" b="1" dirty="0">
                <a:solidFill>
                  <a:srgbClr val="000000"/>
                </a:solidFill>
              </a:rPr>
              <a:t>Domestic violence surges during lockdown </a:t>
            </a:r>
          </a:p>
        </p:txBody>
      </p:sp>
      <p:sp>
        <p:nvSpPr>
          <p:cNvPr id="28" name="Oval 27">
            <a:extLst>
              <a:ext uri="{FF2B5EF4-FFF2-40B4-BE49-F238E27FC236}">
                <a16:creationId xmlns:a16="http://schemas.microsoft.com/office/drawing/2014/main" id="{D8B47C9F-A960-4902-8507-38F18DD3D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695" y="511733"/>
            <a:ext cx="1857636" cy="185763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shape&#10;&#10;Description automatically generated">
            <a:extLst>
              <a:ext uri="{FF2B5EF4-FFF2-40B4-BE49-F238E27FC236}">
                <a16:creationId xmlns:a16="http://schemas.microsoft.com/office/drawing/2014/main" id="{44280323-8ED1-493D-B34A-9815D95570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6695" y="937868"/>
            <a:ext cx="1748133" cy="1366271"/>
          </a:xfrm>
          <a:prstGeom prst="rect">
            <a:avLst/>
          </a:prstGeom>
        </p:spPr>
      </p:pic>
      <p:sp>
        <p:nvSpPr>
          <p:cNvPr id="3" name="Content Placeholder 2">
            <a:extLst>
              <a:ext uri="{FF2B5EF4-FFF2-40B4-BE49-F238E27FC236}">
                <a16:creationId xmlns:a16="http://schemas.microsoft.com/office/drawing/2014/main" id="{A218CF11-9001-489F-ABD7-AFE04D27ED2E}"/>
              </a:ext>
            </a:extLst>
          </p:cNvPr>
          <p:cNvSpPr>
            <a:spLocks noGrp="1"/>
          </p:cNvSpPr>
          <p:nvPr>
            <p:ph idx="1"/>
          </p:nvPr>
        </p:nvSpPr>
        <p:spPr>
          <a:xfrm>
            <a:off x="810568" y="2421682"/>
            <a:ext cx="4133360" cy="3639289"/>
          </a:xfrm>
        </p:spPr>
        <p:txBody>
          <a:bodyPr anchor="ctr">
            <a:normAutofit/>
          </a:bodyPr>
          <a:lstStyle/>
          <a:p>
            <a:endParaRPr lang="en-GB" sz="2000">
              <a:solidFill>
                <a:srgbClr val="000000"/>
              </a:solidFill>
            </a:endParaRPr>
          </a:p>
          <a:p>
            <a:endParaRPr lang="en-GB" sz="2000">
              <a:solidFill>
                <a:srgbClr val="000000"/>
              </a:solidFill>
            </a:endParaRPr>
          </a:p>
          <a:p>
            <a:pPr marL="0" indent="0">
              <a:buNone/>
            </a:pPr>
            <a:endParaRPr lang="en-GB" sz="2000">
              <a:solidFill>
                <a:srgbClr val="000000"/>
              </a:solidFill>
            </a:endParaRPr>
          </a:p>
        </p:txBody>
      </p:sp>
      <p:sp>
        <p:nvSpPr>
          <p:cNvPr id="30" name="Oval 29">
            <a:extLst>
              <a:ext uri="{FF2B5EF4-FFF2-40B4-BE49-F238E27FC236}">
                <a16:creationId xmlns:a16="http://schemas.microsoft.com/office/drawing/2014/main" id="{D4E15E95-445D-4A45-BC1E-8468CE170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677" y="2933578"/>
            <a:ext cx="2737876" cy="273787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75">
            <a:extLst>
              <a:ext uri="{FF2B5EF4-FFF2-40B4-BE49-F238E27FC236}">
                <a16:creationId xmlns:a16="http://schemas.microsoft.com/office/drawing/2014/main" id="{133B9781-B73C-44F8-97CB-D1807A63B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996" y="-26552"/>
            <a:ext cx="4082004" cy="3428999"/>
          </a:xfrm>
          <a:custGeom>
            <a:avLst/>
            <a:gdLst>
              <a:gd name="connsiteX0" fmla="*/ 350681 w 4082004"/>
              <a:gd name="connsiteY0" fmla="*/ 0 h 3428999"/>
              <a:gd name="connsiteX1" fmla="*/ 4082004 w 4082004"/>
              <a:gd name="connsiteY1" fmla="*/ 0 h 3428999"/>
              <a:gd name="connsiteX2" fmla="*/ 4082004 w 4082004"/>
              <a:gd name="connsiteY2" fmla="*/ 2444823 h 3428999"/>
              <a:gd name="connsiteX3" fmla="*/ 4081788 w 4082004"/>
              <a:gd name="connsiteY3" fmla="*/ 2445178 h 3428999"/>
              <a:gd name="connsiteX4" fmla="*/ 2231442 w 4082004"/>
              <a:gd name="connsiteY4" fmla="*/ 3428999 h 3428999"/>
              <a:gd name="connsiteX5" fmla="*/ 0 w 4082004"/>
              <a:gd name="connsiteY5" fmla="*/ 1197557 h 3428999"/>
              <a:gd name="connsiteX6" fmla="*/ 269323 w 4082004"/>
              <a:gd name="connsiteY6" fmla="*/ 133920 h 3428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82004" h="3428999">
                <a:moveTo>
                  <a:pt x="350681" y="0"/>
                </a:moveTo>
                <a:lnTo>
                  <a:pt x="4082004" y="0"/>
                </a:lnTo>
                <a:lnTo>
                  <a:pt x="4082004" y="2444823"/>
                </a:lnTo>
                <a:lnTo>
                  <a:pt x="4081788" y="2445178"/>
                </a:lnTo>
                <a:cubicBezTo>
                  <a:pt x="3680782" y="3038745"/>
                  <a:pt x="3001686" y="3428999"/>
                  <a:pt x="2231442" y="3428999"/>
                </a:cubicBezTo>
                <a:cubicBezTo>
                  <a:pt x="999051" y="3428999"/>
                  <a:pt x="0" y="2429948"/>
                  <a:pt x="0" y="1197557"/>
                </a:cubicBezTo>
                <a:cubicBezTo>
                  <a:pt x="0" y="812435"/>
                  <a:pt x="97564" y="450100"/>
                  <a:pt x="269323" y="13392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79">
            <a:extLst>
              <a:ext uri="{FF2B5EF4-FFF2-40B4-BE49-F238E27FC236}">
                <a16:creationId xmlns:a16="http://schemas.microsoft.com/office/drawing/2014/main" id="{1FCEDCAD-7B1A-4AE2-818E-D93A4875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3618" y="4326947"/>
            <a:ext cx="3068382" cy="2540529"/>
          </a:xfrm>
          <a:custGeom>
            <a:avLst/>
            <a:gdLst>
              <a:gd name="connsiteX0" fmla="*/ 1612418 w 3068382"/>
              <a:gd name="connsiteY0" fmla="*/ 0 h 2540529"/>
              <a:gd name="connsiteX1" fmla="*/ 3030226 w 3068382"/>
              <a:gd name="connsiteY1" fmla="*/ 843844 h 2540529"/>
              <a:gd name="connsiteX2" fmla="*/ 3068382 w 3068382"/>
              <a:gd name="connsiteY2" fmla="*/ 923051 h 2540529"/>
              <a:gd name="connsiteX3" fmla="*/ 3068382 w 3068382"/>
              <a:gd name="connsiteY3" fmla="*/ 2301785 h 2540529"/>
              <a:gd name="connsiteX4" fmla="*/ 3030226 w 3068382"/>
              <a:gd name="connsiteY4" fmla="*/ 2380992 h 2540529"/>
              <a:gd name="connsiteX5" fmla="*/ 2949460 w 3068382"/>
              <a:gd name="connsiteY5" fmla="*/ 2513937 h 2540529"/>
              <a:gd name="connsiteX6" fmla="*/ 2929575 w 3068382"/>
              <a:gd name="connsiteY6" fmla="*/ 2540529 h 2540529"/>
              <a:gd name="connsiteX7" fmla="*/ 295261 w 3068382"/>
              <a:gd name="connsiteY7" fmla="*/ 2540529 h 2540529"/>
              <a:gd name="connsiteX8" fmla="*/ 275376 w 3068382"/>
              <a:gd name="connsiteY8" fmla="*/ 2513937 h 2540529"/>
              <a:gd name="connsiteX9" fmla="*/ 0 w 3068382"/>
              <a:gd name="connsiteY9" fmla="*/ 1612418 h 2540529"/>
              <a:gd name="connsiteX10" fmla="*/ 1612418 w 3068382"/>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8382" h="2540529">
                <a:moveTo>
                  <a:pt x="1612418" y="0"/>
                </a:moveTo>
                <a:cubicBezTo>
                  <a:pt x="2224646" y="0"/>
                  <a:pt x="2757180" y="341213"/>
                  <a:pt x="3030226" y="843844"/>
                </a:cubicBezTo>
                <a:lnTo>
                  <a:pt x="3068382" y="923051"/>
                </a:lnTo>
                <a:lnTo>
                  <a:pt x="3068382" y="2301785"/>
                </a:lnTo>
                <a:lnTo>
                  <a:pt x="3030226" y="2380992"/>
                </a:lnTo>
                <a:cubicBezTo>
                  <a:pt x="3005403"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A picture containing dark, sitting, cat, game&#10;&#10;Description automatically generated">
            <a:extLst>
              <a:ext uri="{FF2B5EF4-FFF2-40B4-BE49-F238E27FC236}">
                <a16:creationId xmlns:a16="http://schemas.microsoft.com/office/drawing/2014/main" id="{946D021F-9F9E-4774-88A6-38A3E8D913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0046" y="5166835"/>
            <a:ext cx="2345355" cy="1336852"/>
          </a:xfrm>
          <a:prstGeom prst="rect">
            <a:avLst/>
          </a:prstGeom>
        </p:spPr>
      </p:pic>
      <p:sp>
        <p:nvSpPr>
          <p:cNvPr id="4" name="TextBox 3">
            <a:extLst>
              <a:ext uri="{FF2B5EF4-FFF2-40B4-BE49-F238E27FC236}">
                <a16:creationId xmlns:a16="http://schemas.microsoft.com/office/drawing/2014/main" id="{34E60364-1171-446A-9DE3-5AED39FF42D6}"/>
              </a:ext>
            </a:extLst>
          </p:cNvPr>
          <p:cNvSpPr txBox="1"/>
          <p:nvPr/>
        </p:nvSpPr>
        <p:spPr>
          <a:xfrm>
            <a:off x="5297684" y="6300893"/>
            <a:ext cx="3217333" cy="405587"/>
          </a:xfrm>
          <a:prstGeom prst="rect">
            <a:avLst/>
          </a:prstGeom>
          <a:solidFill>
            <a:srgbClr val="000000">
              <a:alpha val="50000"/>
            </a:srgbClr>
          </a:solidFill>
          <a:ln>
            <a:noFill/>
          </a:ln>
        </p:spPr>
        <p:txBody>
          <a:bodyPr wrap="square" rtlCol="0">
            <a:noAutofit/>
          </a:bodyPr>
          <a:lstStyle/>
          <a:p>
            <a:pPr algn="ctr">
              <a:lnSpc>
                <a:spcPct val="115000"/>
              </a:lnSpc>
              <a:spcAft>
                <a:spcPts val="800"/>
              </a:spcAft>
            </a:pPr>
            <a:r>
              <a:rPr lang="en-US" sz="1300" dirty="0">
                <a:solidFill>
                  <a:srgbClr val="FFFFFF"/>
                </a:solidFill>
                <a:effectLst/>
              </a:rPr>
              <a:t>(Bradley, 2020)</a:t>
            </a:r>
            <a:endParaRPr lang="en-GB" sz="1300" dirty="0">
              <a:solidFill>
                <a:srgbClr val="FFFFFF"/>
              </a:solidFill>
              <a:effectLst/>
            </a:endParaRPr>
          </a:p>
        </p:txBody>
      </p:sp>
      <p:sp>
        <p:nvSpPr>
          <p:cNvPr id="6" name="TextBox 5">
            <a:extLst>
              <a:ext uri="{FF2B5EF4-FFF2-40B4-BE49-F238E27FC236}">
                <a16:creationId xmlns:a16="http://schemas.microsoft.com/office/drawing/2014/main" id="{B2EA874B-4717-41FA-B21A-7AFEA556F64A}"/>
              </a:ext>
            </a:extLst>
          </p:cNvPr>
          <p:cNvSpPr txBox="1"/>
          <p:nvPr/>
        </p:nvSpPr>
        <p:spPr>
          <a:xfrm flipH="1">
            <a:off x="9086124" y="2396824"/>
            <a:ext cx="2519786" cy="230832"/>
          </a:xfrm>
          <a:prstGeom prst="rect">
            <a:avLst/>
          </a:prstGeom>
          <a:noFill/>
        </p:spPr>
        <p:txBody>
          <a:bodyPr wrap="square" rtlCol="0">
            <a:spAutoFit/>
          </a:bodyPr>
          <a:lstStyle/>
          <a:p>
            <a:r>
              <a:rPr lang="en-GB" sz="900" dirty="0"/>
              <a:t>Source: (</a:t>
            </a:r>
            <a:r>
              <a:rPr lang="en-GB" sz="900" dirty="0" err="1"/>
              <a:t>newsfitzrovia</a:t>
            </a:r>
            <a:r>
              <a:rPr lang="en-GB" sz="900" dirty="0"/>
              <a:t>. 2020)</a:t>
            </a:r>
          </a:p>
        </p:txBody>
      </p:sp>
      <p:sp>
        <p:nvSpPr>
          <p:cNvPr id="7" name="TextBox 6">
            <a:extLst>
              <a:ext uri="{FF2B5EF4-FFF2-40B4-BE49-F238E27FC236}">
                <a16:creationId xmlns:a16="http://schemas.microsoft.com/office/drawing/2014/main" id="{79935B3E-E0CA-44B0-9710-3D9AD45FD5BD}"/>
              </a:ext>
            </a:extLst>
          </p:cNvPr>
          <p:cNvSpPr txBox="1"/>
          <p:nvPr/>
        </p:nvSpPr>
        <p:spPr>
          <a:xfrm flipH="1">
            <a:off x="503969" y="5769675"/>
            <a:ext cx="2127806" cy="230832"/>
          </a:xfrm>
          <a:prstGeom prst="rect">
            <a:avLst/>
          </a:prstGeom>
          <a:noFill/>
        </p:spPr>
        <p:txBody>
          <a:bodyPr wrap="square" rtlCol="0">
            <a:spAutoFit/>
          </a:bodyPr>
          <a:lstStyle/>
          <a:p>
            <a:r>
              <a:rPr lang="en-GB" sz="900" dirty="0"/>
              <a:t>Source: (</a:t>
            </a:r>
            <a:r>
              <a:rPr lang="en-GB" sz="900" err="1"/>
              <a:t>Erreger</a:t>
            </a:r>
            <a:r>
              <a:rPr lang="en-GB" sz="900" dirty="0"/>
              <a:t>. </a:t>
            </a:r>
            <a:r>
              <a:rPr lang="en-GB" sz="900"/>
              <a:t>2014</a:t>
            </a:r>
            <a:r>
              <a:rPr lang="en-GB" sz="900" dirty="0"/>
              <a:t>)</a:t>
            </a:r>
          </a:p>
        </p:txBody>
      </p:sp>
      <p:sp>
        <p:nvSpPr>
          <p:cNvPr id="8" name="TextBox 7">
            <a:extLst>
              <a:ext uri="{FF2B5EF4-FFF2-40B4-BE49-F238E27FC236}">
                <a16:creationId xmlns:a16="http://schemas.microsoft.com/office/drawing/2014/main" id="{4C8DEB48-C521-453C-8EFD-F951CDAEB922}"/>
              </a:ext>
            </a:extLst>
          </p:cNvPr>
          <p:cNvSpPr txBox="1"/>
          <p:nvPr/>
        </p:nvSpPr>
        <p:spPr>
          <a:xfrm flipH="1">
            <a:off x="9709707" y="4730455"/>
            <a:ext cx="1896203" cy="230832"/>
          </a:xfrm>
          <a:prstGeom prst="rect">
            <a:avLst/>
          </a:prstGeom>
          <a:noFill/>
        </p:spPr>
        <p:txBody>
          <a:bodyPr wrap="square" rtlCol="0">
            <a:spAutoFit/>
          </a:bodyPr>
          <a:lstStyle/>
          <a:p>
            <a:r>
              <a:rPr lang="en-GB" sz="900" dirty="0"/>
              <a:t>Source: (</a:t>
            </a:r>
            <a:r>
              <a:rPr lang="en-GB" sz="900" err="1"/>
              <a:t>Rothwachs</a:t>
            </a:r>
            <a:r>
              <a:rPr lang="en-GB" sz="900" dirty="0"/>
              <a:t>. </a:t>
            </a:r>
            <a:r>
              <a:rPr lang="en-GB" sz="900"/>
              <a:t>2018</a:t>
            </a:r>
            <a:r>
              <a:rPr lang="en-GB" sz="900" dirty="0"/>
              <a:t>)</a:t>
            </a:r>
          </a:p>
        </p:txBody>
      </p:sp>
      <p:sp>
        <p:nvSpPr>
          <p:cNvPr id="10" name="TextBox 9">
            <a:extLst>
              <a:ext uri="{FF2B5EF4-FFF2-40B4-BE49-F238E27FC236}">
                <a16:creationId xmlns:a16="http://schemas.microsoft.com/office/drawing/2014/main" id="{EF35EC8E-4295-49EE-8154-67BB5B6B05FF}"/>
              </a:ext>
            </a:extLst>
          </p:cNvPr>
          <p:cNvSpPr txBox="1"/>
          <p:nvPr/>
        </p:nvSpPr>
        <p:spPr>
          <a:xfrm flipH="1">
            <a:off x="5862056" y="744718"/>
            <a:ext cx="2088590" cy="230832"/>
          </a:xfrm>
          <a:prstGeom prst="rect">
            <a:avLst/>
          </a:prstGeom>
          <a:noFill/>
        </p:spPr>
        <p:txBody>
          <a:bodyPr wrap="square" rtlCol="0">
            <a:spAutoFit/>
          </a:bodyPr>
          <a:lstStyle/>
          <a:p>
            <a:r>
              <a:rPr lang="en-GB" sz="900" dirty="0"/>
              <a:t>Source: (</a:t>
            </a:r>
            <a:r>
              <a:rPr lang="en-GB" sz="900" dirty="0" err="1"/>
              <a:t>Womens</a:t>
            </a:r>
            <a:r>
              <a:rPr lang="en-GB" sz="900" dirty="0"/>
              <a:t> Aid, 2020)</a:t>
            </a:r>
          </a:p>
        </p:txBody>
      </p:sp>
      <p:pic>
        <p:nvPicPr>
          <p:cNvPr id="14" name="Picture 13">
            <a:extLst>
              <a:ext uri="{FF2B5EF4-FFF2-40B4-BE49-F238E27FC236}">
                <a16:creationId xmlns:a16="http://schemas.microsoft.com/office/drawing/2014/main" id="{69BD11EA-41B3-4CC7-B7D2-F5D9D6B5C68C}"/>
              </a:ext>
            </a:extLst>
          </p:cNvPr>
          <p:cNvPicPr>
            <a:picLocks noChangeAspect="1"/>
          </p:cNvPicPr>
          <p:nvPr/>
        </p:nvPicPr>
        <p:blipFill>
          <a:blip r:embed="rId5"/>
          <a:stretch>
            <a:fillRect/>
          </a:stretch>
        </p:blipFill>
        <p:spPr>
          <a:xfrm>
            <a:off x="1031049" y="2180157"/>
            <a:ext cx="3785501" cy="3576242"/>
          </a:xfrm>
          <a:prstGeom prst="rect">
            <a:avLst/>
          </a:prstGeom>
        </p:spPr>
      </p:pic>
      <p:pic>
        <p:nvPicPr>
          <p:cNvPr id="16" name="Picture 15">
            <a:extLst>
              <a:ext uri="{FF2B5EF4-FFF2-40B4-BE49-F238E27FC236}">
                <a16:creationId xmlns:a16="http://schemas.microsoft.com/office/drawing/2014/main" id="{DF4ACAC5-A390-46AF-B120-B0A9C24456AD}"/>
              </a:ext>
            </a:extLst>
          </p:cNvPr>
          <p:cNvPicPr>
            <a:picLocks noChangeAspect="1"/>
          </p:cNvPicPr>
          <p:nvPr/>
        </p:nvPicPr>
        <p:blipFill>
          <a:blip r:embed="rId6"/>
          <a:stretch>
            <a:fillRect/>
          </a:stretch>
        </p:blipFill>
        <p:spPr>
          <a:xfrm>
            <a:off x="8757553" y="344299"/>
            <a:ext cx="2962978" cy="1846977"/>
          </a:xfrm>
          <a:prstGeom prst="rect">
            <a:avLst/>
          </a:prstGeom>
        </p:spPr>
      </p:pic>
      <p:sp>
        <p:nvSpPr>
          <p:cNvPr id="17" name="TextBox 16">
            <a:extLst>
              <a:ext uri="{FF2B5EF4-FFF2-40B4-BE49-F238E27FC236}">
                <a16:creationId xmlns:a16="http://schemas.microsoft.com/office/drawing/2014/main" id="{BFF20540-2175-4BBD-AC0A-D08589526B74}"/>
              </a:ext>
            </a:extLst>
          </p:cNvPr>
          <p:cNvSpPr txBox="1"/>
          <p:nvPr/>
        </p:nvSpPr>
        <p:spPr>
          <a:xfrm flipH="1">
            <a:off x="5354425" y="3167406"/>
            <a:ext cx="3346387" cy="923330"/>
          </a:xfrm>
          <a:prstGeom prst="rect">
            <a:avLst/>
          </a:prstGeom>
          <a:noFill/>
        </p:spPr>
        <p:txBody>
          <a:bodyPr wrap="square" rtlCol="0">
            <a:spAutoFit/>
          </a:bodyPr>
          <a:lstStyle/>
          <a:p>
            <a:r>
              <a:rPr lang="en-GB" dirty="0"/>
              <a:t>This tool represents the experience of women who live with an abuser</a:t>
            </a:r>
          </a:p>
        </p:txBody>
      </p:sp>
      <p:cxnSp>
        <p:nvCxnSpPr>
          <p:cNvPr id="20" name="Straight Arrow Connector 19">
            <a:extLst>
              <a:ext uri="{FF2B5EF4-FFF2-40B4-BE49-F238E27FC236}">
                <a16:creationId xmlns:a16="http://schemas.microsoft.com/office/drawing/2014/main" id="{1F142956-107F-4E52-8646-45B13316046E}"/>
              </a:ext>
            </a:extLst>
          </p:cNvPr>
          <p:cNvCxnSpPr>
            <a:cxnSpLocks/>
          </p:cNvCxnSpPr>
          <p:nvPr/>
        </p:nvCxnSpPr>
        <p:spPr>
          <a:xfrm flipH="1">
            <a:off x="4787341" y="3550138"/>
            <a:ext cx="4609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F677910-C19B-4A18-90B3-1A754475A655}"/>
              </a:ext>
            </a:extLst>
          </p:cNvPr>
          <p:cNvSpPr txBox="1"/>
          <p:nvPr/>
        </p:nvSpPr>
        <p:spPr>
          <a:xfrm flipH="1">
            <a:off x="5038771" y="4602350"/>
            <a:ext cx="3824902" cy="646331"/>
          </a:xfrm>
          <a:prstGeom prst="rect">
            <a:avLst/>
          </a:prstGeom>
          <a:noFill/>
        </p:spPr>
        <p:txBody>
          <a:bodyPr wrap="square" rtlCol="0">
            <a:spAutoFit/>
          </a:bodyPr>
          <a:lstStyle/>
          <a:p>
            <a:r>
              <a:rPr lang="en-GB" dirty="0"/>
              <a:t>The behaviours in this wheel are indicative of an abuser</a:t>
            </a:r>
          </a:p>
        </p:txBody>
      </p:sp>
      <p:cxnSp>
        <p:nvCxnSpPr>
          <p:cNvPr id="25" name="Connector: Elbow 24">
            <a:extLst>
              <a:ext uri="{FF2B5EF4-FFF2-40B4-BE49-F238E27FC236}">
                <a16:creationId xmlns:a16="http://schemas.microsoft.com/office/drawing/2014/main" id="{D18506AD-28E0-4AE2-B853-39795EBE2C69}"/>
              </a:ext>
            </a:extLst>
          </p:cNvPr>
          <p:cNvCxnSpPr>
            <a:cxnSpLocks/>
          </p:cNvCxnSpPr>
          <p:nvPr/>
        </p:nvCxnSpPr>
        <p:spPr>
          <a:xfrm rot="10800000" flipV="1">
            <a:off x="3354095" y="4990892"/>
            <a:ext cx="1503924" cy="623346"/>
          </a:xfrm>
          <a:prstGeom prst="bentConnector3">
            <a:avLst>
              <a:gd name="adj1" fmla="val 27435"/>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98019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Content Placeholder 4">
            <a:extLst>
              <a:ext uri="{FF2B5EF4-FFF2-40B4-BE49-F238E27FC236}">
                <a16:creationId xmlns:a16="http://schemas.microsoft.com/office/drawing/2014/main" id="{FEBA2AB9-891C-4F5E-AA3F-3E66AE6EDC7A}"/>
              </a:ext>
            </a:extLst>
          </p:cNvPr>
          <p:cNvPicPr>
            <a:picLocks noGrp="1" noChangeAspect="1"/>
          </p:cNvPicPr>
          <p:nvPr>
            <p:ph idx="1"/>
          </p:nvPr>
        </p:nvPicPr>
        <p:blipFill rotWithShape="1">
          <a:blip r:embed="rId2"/>
          <a:srcRect r="1" b="2023"/>
          <a:stretch/>
        </p:blipFill>
        <p:spPr>
          <a:xfrm>
            <a:off x="626590" y="317578"/>
            <a:ext cx="10851111" cy="3508437"/>
          </a:xfrm>
          <a:prstGeom prst="rect">
            <a:avLst/>
          </a:prstGeom>
        </p:spPr>
      </p:pic>
      <p:grpSp>
        <p:nvGrpSpPr>
          <p:cNvPr id="56"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0"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0FD7EF4-107E-452E-B8D2-EA3C8555CD9A}"/>
              </a:ext>
            </a:extLst>
          </p:cNvPr>
          <p:cNvSpPr>
            <a:spLocks noGrp="1"/>
          </p:cNvSpPr>
          <p:nvPr>
            <p:ph type="title"/>
          </p:nvPr>
        </p:nvSpPr>
        <p:spPr>
          <a:xfrm>
            <a:off x="630936" y="4018137"/>
            <a:ext cx="4569060" cy="2129586"/>
          </a:xfrm>
          <a:noFill/>
        </p:spPr>
        <p:txBody>
          <a:bodyPr vert="horz" lIns="91440" tIns="45720" rIns="91440" bIns="45720" rtlCol="0" anchor="t">
            <a:normAutofit/>
          </a:bodyPr>
          <a:lstStyle/>
          <a:p>
            <a:r>
              <a:rPr lang="en-US" sz="3700">
                <a:solidFill>
                  <a:schemeClr val="bg1"/>
                </a:solidFill>
              </a:rPr>
              <a:t>Many don’t know what is Domestic violence</a:t>
            </a:r>
            <a:br>
              <a:rPr lang="en-US" sz="3700">
                <a:solidFill>
                  <a:schemeClr val="bg1"/>
                </a:solidFill>
              </a:rPr>
            </a:br>
            <a:endParaRPr lang="en-US" sz="3700">
              <a:solidFill>
                <a:schemeClr val="bg1"/>
              </a:solidFill>
            </a:endParaRPr>
          </a:p>
        </p:txBody>
      </p:sp>
      <p:sp>
        <p:nvSpPr>
          <p:cNvPr id="3" name="TextBox 2">
            <a:extLst>
              <a:ext uri="{FF2B5EF4-FFF2-40B4-BE49-F238E27FC236}">
                <a16:creationId xmlns:a16="http://schemas.microsoft.com/office/drawing/2014/main" id="{2D6D5154-9128-4E7C-B2B4-0359EF1A77C0}"/>
              </a:ext>
            </a:extLst>
          </p:cNvPr>
          <p:cNvSpPr txBox="1"/>
          <p:nvPr/>
        </p:nvSpPr>
        <p:spPr>
          <a:xfrm>
            <a:off x="5486080" y="4018143"/>
            <a:ext cx="5674105" cy="2129599"/>
          </a:xfrm>
          <a:prstGeom prst="rect">
            <a:avLst/>
          </a:prstGeom>
          <a:noFill/>
        </p:spPr>
        <p:txBody>
          <a:bodyPr vert="horz" lIns="91440" tIns="45720" rIns="91440" bIns="45720" rtlCol="0" anchor="t">
            <a:normAutofit fontScale="92500" lnSpcReduction="20000"/>
          </a:bodyPr>
          <a:lstStyle/>
          <a:p>
            <a:pPr>
              <a:lnSpc>
                <a:spcPct val="90000"/>
              </a:lnSpc>
              <a:spcAft>
                <a:spcPts val="600"/>
              </a:spcAft>
            </a:pPr>
            <a:r>
              <a:rPr lang="en-US">
                <a:solidFill>
                  <a:schemeClr val="bg1"/>
                </a:solidFill>
              </a:rPr>
              <a:t>What is classed as domestic violence?</a:t>
            </a:r>
          </a:p>
          <a:p>
            <a:pPr>
              <a:lnSpc>
                <a:spcPct val="90000"/>
              </a:lnSpc>
              <a:spcAft>
                <a:spcPts val="600"/>
              </a:spcAft>
            </a:pPr>
            <a:r>
              <a:rPr lang="en-US">
                <a:solidFill>
                  <a:schemeClr val="bg1"/>
                </a:solidFill>
              </a:rPr>
              <a:t>The most obvious form of domestic violence is </a:t>
            </a:r>
          </a:p>
          <a:p>
            <a:pPr indent="-228600">
              <a:lnSpc>
                <a:spcPct val="90000"/>
              </a:lnSpc>
              <a:spcAft>
                <a:spcPts val="600"/>
              </a:spcAft>
              <a:buFont typeface="Arial" panose="020B0604020202020204" pitchFamily="34" charset="0"/>
              <a:buChar char="•"/>
            </a:pPr>
            <a:r>
              <a:rPr lang="en-US">
                <a:solidFill>
                  <a:schemeClr val="bg1"/>
                </a:solidFill>
              </a:rPr>
              <a:t>physical violence</a:t>
            </a:r>
          </a:p>
          <a:p>
            <a:pPr indent="-228600">
              <a:lnSpc>
                <a:spcPct val="90000"/>
              </a:lnSpc>
              <a:spcAft>
                <a:spcPts val="600"/>
              </a:spcAft>
              <a:buFont typeface="Arial" panose="020B0604020202020204" pitchFamily="34" charset="0"/>
              <a:buChar char="•"/>
            </a:pPr>
            <a:r>
              <a:rPr lang="en-US">
                <a:solidFill>
                  <a:schemeClr val="bg1"/>
                </a:solidFill>
              </a:rPr>
              <a:t> sexual violence</a:t>
            </a:r>
          </a:p>
          <a:p>
            <a:pPr indent="-228600">
              <a:lnSpc>
                <a:spcPct val="90000"/>
              </a:lnSpc>
              <a:spcAft>
                <a:spcPts val="600"/>
              </a:spcAft>
              <a:buFont typeface="Arial" panose="020B0604020202020204" pitchFamily="34" charset="0"/>
              <a:buChar char="•"/>
            </a:pPr>
            <a:r>
              <a:rPr lang="en-US">
                <a:solidFill>
                  <a:schemeClr val="bg1"/>
                </a:solidFill>
              </a:rPr>
              <a:t> emotional violence</a:t>
            </a:r>
          </a:p>
          <a:p>
            <a:pPr indent="-228600">
              <a:lnSpc>
                <a:spcPct val="90000"/>
              </a:lnSpc>
              <a:spcAft>
                <a:spcPts val="600"/>
              </a:spcAft>
              <a:buFont typeface="Arial" panose="020B0604020202020204" pitchFamily="34" charset="0"/>
              <a:buChar char="•"/>
            </a:pPr>
            <a:r>
              <a:rPr lang="en-US">
                <a:solidFill>
                  <a:schemeClr val="bg1"/>
                </a:solidFill>
              </a:rPr>
              <a:t>Verbal violence </a:t>
            </a:r>
          </a:p>
          <a:p>
            <a:pPr indent="-228600">
              <a:lnSpc>
                <a:spcPct val="90000"/>
              </a:lnSpc>
              <a:spcAft>
                <a:spcPts val="600"/>
              </a:spcAft>
              <a:buFont typeface="Arial" panose="020B0604020202020204" pitchFamily="34" charset="0"/>
              <a:buChar char="•"/>
            </a:pPr>
            <a:r>
              <a:rPr lang="en-US">
                <a:solidFill>
                  <a:schemeClr val="bg1"/>
                </a:solidFill>
              </a:rPr>
              <a:t>Economic violence </a:t>
            </a:r>
          </a:p>
          <a:p>
            <a:pPr indent="-228600">
              <a:lnSpc>
                <a:spcPct val="90000"/>
              </a:lnSpc>
              <a:spcAft>
                <a:spcPts val="600"/>
              </a:spcAft>
              <a:buFont typeface="Arial" panose="020B0604020202020204" pitchFamily="34" charset="0"/>
              <a:buChar char="•"/>
            </a:pPr>
            <a:r>
              <a:rPr lang="en-US">
                <a:solidFill>
                  <a:schemeClr val="bg1"/>
                </a:solidFill>
              </a:rPr>
              <a:t>online abuse and coercive control are also included</a:t>
            </a:r>
          </a:p>
        </p:txBody>
      </p:sp>
      <p:sp>
        <p:nvSpPr>
          <p:cNvPr id="6" name="TextBox 5">
            <a:extLst>
              <a:ext uri="{FF2B5EF4-FFF2-40B4-BE49-F238E27FC236}">
                <a16:creationId xmlns:a16="http://schemas.microsoft.com/office/drawing/2014/main" id="{B2420166-B977-4E34-A075-6A40043491FF}"/>
              </a:ext>
            </a:extLst>
          </p:cNvPr>
          <p:cNvSpPr txBox="1"/>
          <p:nvPr/>
        </p:nvSpPr>
        <p:spPr>
          <a:xfrm flipH="1">
            <a:off x="7100942" y="6215064"/>
            <a:ext cx="2309387" cy="383823"/>
          </a:xfrm>
          <a:prstGeom prst="rect">
            <a:avLst/>
          </a:prstGeom>
          <a:noFill/>
        </p:spPr>
        <p:txBody>
          <a:bodyPr wrap="square" rtlCol="0">
            <a:spAutoFit/>
          </a:bodyPr>
          <a:lstStyle/>
          <a:p>
            <a:pPr>
              <a:lnSpc>
                <a:spcPct val="115000"/>
              </a:lnSpc>
              <a:spcAft>
                <a:spcPts val="800"/>
              </a:spcAft>
            </a:pPr>
            <a:r>
              <a:rPr lang="en-GB">
                <a:solidFill>
                  <a:srgbClr val="0070C0"/>
                </a:solidFill>
                <a:latin typeface="Arial" panose="020B0604020202020204" pitchFamily="34" charset="0"/>
                <a:ea typeface="Calibri" panose="020F0502020204030204" pitchFamily="34" charset="0"/>
                <a:cs typeface="Times New Roman" panose="02020603050405020304" pitchFamily="18" charset="0"/>
              </a:rPr>
              <a:t>(</a:t>
            </a:r>
            <a:r>
              <a:rPr lang="en-GB" sz="180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Women’s Aid, 2020)</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D64FC3A-D7AF-47B5-BE8A-1A58473ED39F}"/>
              </a:ext>
            </a:extLst>
          </p:cNvPr>
          <p:cNvSpPr txBox="1"/>
          <p:nvPr/>
        </p:nvSpPr>
        <p:spPr>
          <a:xfrm flipH="1">
            <a:off x="10001857" y="433396"/>
            <a:ext cx="1368288" cy="230832"/>
          </a:xfrm>
          <a:prstGeom prst="rect">
            <a:avLst/>
          </a:prstGeom>
          <a:noFill/>
        </p:spPr>
        <p:txBody>
          <a:bodyPr wrap="square" rtlCol="0">
            <a:spAutoFit/>
          </a:bodyPr>
          <a:lstStyle/>
          <a:p>
            <a:r>
              <a:rPr lang="en-GB" sz="900" dirty="0"/>
              <a:t>Source: (</a:t>
            </a:r>
            <a:r>
              <a:rPr lang="en-GB" sz="900" err="1"/>
              <a:t>wakefield</a:t>
            </a:r>
            <a:r>
              <a:rPr lang="en-GB" sz="900" dirty="0"/>
              <a:t>. </a:t>
            </a:r>
            <a:r>
              <a:rPr lang="en-GB" sz="900"/>
              <a:t>2019</a:t>
            </a:r>
            <a:r>
              <a:rPr lang="en-GB" sz="900" dirty="0"/>
              <a:t>)</a:t>
            </a:r>
            <a:endParaRPr lang="en-GB" sz="900"/>
          </a:p>
        </p:txBody>
      </p:sp>
    </p:spTree>
    <p:extLst>
      <p:ext uri="{BB962C8B-B14F-4D97-AF65-F5344CB8AC3E}">
        <p14:creationId xmlns:p14="http://schemas.microsoft.com/office/powerpoint/2010/main" val="26917305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BE9417-3F6B-405B-88AD-22D2CA2069D3}"/>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Effects of covid-19 on domestic abuse victims</a:t>
            </a:r>
          </a:p>
        </p:txBody>
      </p:sp>
      <p:sp>
        <p:nvSpPr>
          <p:cNvPr id="4" name="Content Placeholder 3">
            <a:extLst>
              <a:ext uri="{FF2B5EF4-FFF2-40B4-BE49-F238E27FC236}">
                <a16:creationId xmlns:a16="http://schemas.microsoft.com/office/drawing/2014/main" id="{CC14282D-C95B-4891-8451-A668C3DEB363}"/>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Physical effects</a:t>
            </a:r>
          </a:p>
          <a:p>
            <a:r>
              <a:rPr lang="en-US" sz="2000"/>
              <a:t>Psychological effects</a:t>
            </a:r>
          </a:p>
          <a:p>
            <a:r>
              <a:rPr lang="en-US" sz="2000"/>
              <a:t>Social effects</a:t>
            </a:r>
          </a:p>
          <a:p>
            <a:r>
              <a:rPr lang="en-US" sz="2000"/>
              <a:t>Psychosomatic illnesses</a:t>
            </a:r>
          </a:p>
          <a:p>
            <a:r>
              <a:rPr lang="en-US" sz="2000"/>
              <a:t>Mental health problems</a:t>
            </a:r>
          </a:p>
          <a:p>
            <a:r>
              <a:rPr lang="en-US" sz="2000"/>
              <a:t>Low Self esteem</a:t>
            </a:r>
          </a:p>
          <a:p>
            <a:r>
              <a:rPr lang="en-US" sz="2000"/>
              <a:t>Eating disorder</a:t>
            </a:r>
          </a:p>
          <a:p>
            <a:r>
              <a:rPr lang="en-US" sz="2000"/>
              <a:t>Constant fear </a:t>
            </a:r>
          </a:p>
        </p:txBody>
      </p:sp>
      <p:sp>
        <p:nvSpPr>
          <p:cNvPr id="6" name="TextBox 5">
            <a:extLst>
              <a:ext uri="{FF2B5EF4-FFF2-40B4-BE49-F238E27FC236}">
                <a16:creationId xmlns:a16="http://schemas.microsoft.com/office/drawing/2014/main" id="{BF507ADF-8A03-46D6-8182-F7A67FC580AD}"/>
              </a:ext>
            </a:extLst>
          </p:cNvPr>
          <p:cNvSpPr txBox="1"/>
          <p:nvPr/>
        </p:nvSpPr>
        <p:spPr>
          <a:xfrm>
            <a:off x="10011462" y="6275295"/>
            <a:ext cx="2005047" cy="433368"/>
          </a:xfrm>
          <a:prstGeom prst="rect">
            <a:avLst/>
          </a:prstGeom>
        </p:spPr>
        <p:txBody>
          <a:bodyPr vert="horz" lIns="91440" tIns="45720" rIns="91440" bIns="45720" rtlCol="0">
            <a:normAutofit/>
          </a:bodyPr>
          <a:lstStyle/>
          <a:p>
            <a:pPr>
              <a:lnSpc>
                <a:spcPct val="90000"/>
              </a:lnSpc>
              <a:spcAft>
                <a:spcPts val="600"/>
              </a:spcAft>
            </a:pPr>
            <a:r>
              <a:rPr lang="en-US" sz="2000"/>
              <a:t>(Gluck, 2012)</a:t>
            </a:r>
          </a:p>
        </p:txBody>
      </p:sp>
    </p:spTree>
    <p:extLst>
      <p:ext uri="{BB962C8B-B14F-4D97-AF65-F5344CB8AC3E}">
        <p14:creationId xmlns:p14="http://schemas.microsoft.com/office/powerpoint/2010/main" val="137340791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B7853B7-2644-4AB9-9960-416CF6213858}"/>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Suggestions for domestic violence survivors</a:t>
            </a:r>
          </a:p>
        </p:txBody>
      </p:sp>
      <p:sp>
        <p:nvSpPr>
          <p:cNvPr id="6" name="TextBox 5">
            <a:extLst>
              <a:ext uri="{FF2B5EF4-FFF2-40B4-BE49-F238E27FC236}">
                <a16:creationId xmlns:a16="http://schemas.microsoft.com/office/drawing/2014/main" id="{6AC8D262-7E03-4742-A94A-B627CDCE4991}"/>
              </a:ext>
            </a:extLst>
          </p:cNvPr>
          <p:cNvSpPr txBox="1"/>
          <p:nvPr/>
        </p:nvSpPr>
        <p:spPr>
          <a:xfrm flipH="1">
            <a:off x="363985" y="5781974"/>
            <a:ext cx="2311999" cy="383823"/>
          </a:xfrm>
          <a:prstGeom prst="rect">
            <a:avLst/>
          </a:prstGeom>
          <a:noFill/>
        </p:spPr>
        <p:txBody>
          <a:bodyPr wrap="square" rtlCol="0">
            <a:spAutoFit/>
          </a:bodyPr>
          <a:lstStyle/>
          <a:p>
            <a:pPr>
              <a:lnSpc>
                <a:spcPct val="115000"/>
              </a:lnSpc>
              <a:spcAft>
                <a:spcPts val="800"/>
              </a:spcAft>
            </a:pPr>
            <a:r>
              <a:rPr lang="en-GB" sz="1800">
                <a:effectLst/>
                <a:latin typeface="Arial" panose="020B0604020202020204" pitchFamily="34" charset="0"/>
                <a:ea typeface="Calibri" panose="020F0502020204030204" pitchFamily="34" charset="0"/>
                <a:cs typeface="Times New Roman" panose="02020603050405020304" pitchFamily="18" charset="0"/>
              </a:rPr>
              <a:t>(Grierson, 2020)</a:t>
            </a:r>
          </a:p>
        </p:txBody>
      </p:sp>
    </p:spTree>
    <p:extLst>
      <p:ext uri="{BB962C8B-B14F-4D97-AF65-F5344CB8AC3E}">
        <p14:creationId xmlns:p14="http://schemas.microsoft.com/office/powerpoint/2010/main" val="14792242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CF8A47-316E-4012-A1A2-9968CBFFFDFA}"/>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4700" kern="1200">
                <a:solidFill>
                  <a:srgbClr val="FFFFFF"/>
                </a:solidFill>
                <a:latin typeface="+mj-lt"/>
                <a:ea typeface="+mj-ea"/>
                <a:cs typeface="+mj-cs"/>
              </a:rPr>
              <a:t>What steps the government has taken to stop this crisis</a:t>
            </a:r>
          </a:p>
        </p:txBody>
      </p:sp>
      <p:sp>
        <p:nvSpPr>
          <p:cNvPr id="4" name="TextBox 3">
            <a:extLst>
              <a:ext uri="{FF2B5EF4-FFF2-40B4-BE49-F238E27FC236}">
                <a16:creationId xmlns:a16="http://schemas.microsoft.com/office/drawing/2014/main" id="{D71562BD-4185-41A6-BD40-64ABBAC0FA24}"/>
              </a:ext>
            </a:extLst>
          </p:cNvPr>
          <p:cNvSpPr txBox="1"/>
          <p:nvPr/>
        </p:nvSpPr>
        <p:spPr>
          <a:xfrm>
            <a:off x="9242611" y="6051177"/>
            <a:ext cx="2814918" cy="369332"/>
          </a:xfrm>
          <a:prstGeom prst="rect">
            <a:avLst/>
          </a:prstGeom>
          <a:noFill/>
        </p:spPr>
        <p:txBody>
          <a:bodyPr wrap="square" rtlCol="0">
            <a:spAutoFit/>
          </a:bodyPr>
          <a:lstStyle/>
          <a:p>
            <a:r>
              <a:rPr lang="en-GB"/>
              <a:t>(GOV.UK, 2020)</a:t>
            </a:r>
          </a:p>
        </p:txBody>
      </p:sp>
    </p:spTree>
    <p:extLst>
      <p:ext uri="{BB962C8B-B14F-4D97-AF65-F5344CB8AC3E}">
        <p14:creationId xmlns:p14="http://schemas.microsoft.com/office/powerpoint/2010/main" val="198555344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0372AA-12E1-4094-B31A-1B0F57FC3E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39D6959F-CC49-41BE-8428-A99EC5E44DE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2346"/>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534655"/>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354D-7CD6-43C5-9F37-41ABD790CC85}"/>
              </a:ext>
            </a:extLst>
          </p:cNvPr>
          <p:cNvSpPr>
            <a:spLocks noGrp="1"/>
          </p:cNvSpPr>
          <p:nvPr>
            <p:ph type="ctrTitle"/>
          </p:nvPr>
        </p:nvSpPr>
        <p:spPr>
          <a:xfrm>
            <a:off x="321733" y="2306963"/>
            <a:ext cx="10672316" cy="3670255"/>
          </a:xfrm>
        </p:spPr>
        <p:txBody>
          <a:bodyPr anchor="b">
            <a:normAutofit/>
          </a:bodyPr>
          <a:lstStyle/>
          <a:p>
            <a:pPr algn="l"/>
            <a:r>
              <a:rPr lang="en-GB" sz="5200">
                <a:solidFill>
                  <a:srgbClr val="FFFFFF"/>
                </a:solidFill>
                <a:cs typeface="Calibri Light"/>
              </a:rPr>
              <a:t>Geographical distribution </a:t>
            </a:r>
            <a:endParaRPr lang="en-GB" sz="5200">
              <a:solidFill>
                <a:srgbClr val="FFFFFF"/>
              </a:solidFill>
            </a:endParaRPr>
          </a:p>
        </p:txBody>
      </p:sp>
      <p:sp>
        <p:nvSpPr>
          <p:cNvPr id="3" name="Subtitle 2">
            <a:extLst>
              <a:ext uri="{FF2B5EF4-FFF2-40B4-BE49-F238E27FC236}">
                <a16:creationId xmlns:a16="http://schemas.microsoft.com/office/drawing/2014/main" id="{364C3D1A-7781-4361-9445-E8D252F0FC34}"/>
              </a:ext>
            </a:extLst>
          </p:cNvPr>
          <p:cNvSpPr>
            <a:spLocks noGrp="1"/>
          </p:cNvSpPr>
          <p:nvPr>
            <p:ph type="subTitle" idx="1"/>
          </p:nvPr>
        </p:nvSpPr>
        <p:spPr>
          <a:xfrm>
            <a:off x="318683" y="321733"/>
            <a:ext cx="10675136" cy="4383130"/>
          </a:xfrm>
        </p:spPr>
        <p:txBody>
          <a:bodyPr vert="horz" lIns="91440" tIns="45720" rIns="91440" bIns="45720" rtlCol="0" anchor="t">
            <a:normAutofit/>
          </a:bodyPr>
          <a:lstStyle/>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Geographical distribution refers to global interruption.</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UK has also been affected by this unexpected event, leading to a difficult period.</a:t>
            </a:r>
            <a:endParaRPr lang="en-US" sz="2800">
              <a:solidFill>
                <a:srgbClr val="FFFFFF"/>
              </a:solidFill>
              <a:latin typeface="Arial" panose="020B0604020202020204" pitchFamily="34" charset="0"/>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The UN has described the worldwide increase in domestic abuse as a "shadow pandemic" alongside Covid-19.</a:t>
            </a:r>
            <a:endParaRPr lang="en-GB" sz="2800">
              <a:solidFill>
                <a:srgbClr val="FFFFFF"/>
              </a:solidFill>
              <a:latin typeface="Arial" panose="020B0604020202020204" pitchFamily="34" charset="0"/>
              <a:ea typeface="+mn-lt"/>
              <a:cs typeface="Arial" panose="020B0604020202020204" pitchFamily="34" charset="0"/>
            </a:endParaRP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It’s thought cases have increased by 20% during the lockdown, as many people are trapped at home with their abuser. (BBC News, 2020)</a:t>
            </a:r>
          </a:p>
          <a:p>
            <a:pPr marL="285750" indent="-285750" algn="l">
              <a:buFont typeface="Arial"/>
              <a:buChar char="•"/>
            </a:pPr>
            <a:r>
              <a:rPr lang="en-GB" sz="2800">
                <a:solidFill>
                  <a:srgbClr val="FFFFFF"/>
                </a:solidFill>
                <a:latin typeface="Arial" panose="020B0604020202020204" pitchFamily="34" charset="0"/>
                <a:cs typeface="Arial" panose="020B0604020202020204" pitchFamily="34" charset="0"/>
              </a:rPr>
              <a:t>Numbers are high in most deprived areas all over the UK</a:t>
            </a: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a:p>
            <a:pPr marL="285750" indent="-285750" algn="l">
              <a:buFont typeface="Arial"/>
              <a:buChar char="•"/>
            </a:pPr>
            <a:endParaRPr lang="en-GB" sz="1300">
              <a:solidFill>
                <a:srgbClr val="FFFFFF"/>
              </a:solidFill>
              <a:cs typeface="Calibri"/>
            </a:endParaRPr>
          </a:p>
        </p:txBody>
      </p:sp>
    </p:spTree>
    <p:extLst>
      <p:ext uri="{BB962C8B-B14F-4D97-AF65-F5344CB8AC3E}">
        <p14:creationId xmlns:p14="http://schemas.microsoft.com/office/powerpoint/2010/main" val="308902920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829AC-3461-48E5-8FB9-0BCCE6D4E46D}"/>
              </a:ext>
            </a:extLst>
          </p:cNvPr>
          <p:cNvSpPr>
            <a:spLocks noGrp="1"/>
          </p:cNvSpPr>
          <p:nvPr>
            <p:ph type="ctrTitle"/>
          </p:nvPr>
        </p:nvSpPr>
        <p:spPr>
          <a:xfrm>
            <a:off x="1653363" y="365760"/>
            <a:ext cx="9367203" cy="1188720"/>
          </a:xfrm>
        </p:spPr>
        <p:txBody>
          <a:bodyPr vert="horz" lIns="91440" tIns="45720" rIns="91440" bIns="45720" rtlCol="0" anchor="ctr">
            <a:normAutofit/>
          </a:bodyPr>
          <a:lstStyle/>
          <a:p>
            <a:pPr algn="l"/>
            <a:r>
              <a:rPr lang="en-US" sz="4400" kern="1200">
                <a:solidFill>
                  <a:schemeClr val="tx1"/>
                </a:solidFill>
                <a:latin typeface="+mj-lt"/>
                <a:ea typeface="+mj-ea"/>
                <a:cs typeface="+mj-cs"/>
              </a:rPr>
              <a:t>Rates of COVID-19 in general public</a:t>
            </a:r>
          </a:p>
        </p:txBody>
      </p:sp>
      <p:sp>
        <p:nvSpPr>
          <p:cNvPr id="58" name="Freeform: Shape 5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Shape 5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Shape 6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8BB6C28-5FD3-4813-9205-966349101F8D}"/>
              </a:ext>
            </a:extLst>
          </p:cNvPr>
          <p:cNvSpPr>
            <a:spLocks noGrp="1"/>
          </p:cNvSpPr>
          <p:nvPr>
            <p:ph type="subTitle" idx="1"/>
          </p:nvPr>
        </p:nvSpPr>
        <p:spPr>
          <a:xfrm>
            <a:off x="1653363" y="2176272"/>
            <a:ext cx="9367204" cy="4041648"/>
          </a:xfrm>
        </p:spPr>
        <p:txBody>
          <a:bodyPr vert="horz" lIns="91440" tIns="45720" rIns="91440" bIns="45720" rtlCol="0" anchor="t">
            <a:normAutofit fontScale="85000" lnSpcReduction="10000"/>
          </a:bodyPr>
          <a:lstStyle/>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In total, there have been almost 52,000 deaths involving COVID-19 registered up to 11 September, 89% of which have been people aged 65 years and over.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 Including deaths from other causes, the total rises to more than 58,000 excess deaths since the first COVID-19 death was registered in the week ending 13 March. </a:t>
            </a:r>
          </a:p>
          <a:p>
            <a:pPr marL="342900" indent="-228600" algn="l">
              <a:buFont typeface="Arial" panose="020B0604020202020204" pitchFamily="34" charset="0"/>
              <a:buChar char="•"/>
            </a:pPr>
            <a:r>
              <a:rPr lang="en-US" sz="2600" b="0" i="0">
                <a:effectLst/>
                <a:latin typeface="Arial" panose="020B0604020202020204" pitchFamily="34" charset="0"/>
                <a:cs typeface="Arial" panose="020B0604020202020204" pitchFamily="34" charset="0"/>
              </a:rPr>
              <a:t>Men and women working in social care, a group including care workers and home </a:t>
            </a:r>
            <a:r>
              <a:rPr lang="en-US" sz="2600" b="0" i="0" err="1">
                <a:effectLst/>
                <a:latin typeface="Arial" panose="020B0604020202020204" pitchFamily="34" charset="0"/>
                <a:cs typeface="Arial" panose="020B0604020202020204" pitchFamily="34" charset="0"/>
              </a:rPr>
              <a:t>carer</a:t>
            </a:r>
            <a:r>
              <a:rPr lang="en-US" sz="2600" err="1">
                <a:latin typeface="Arial" panose="020B0604020202020204" pitchFamily="34" charset="0"/>
                <a:cs typeface="Arial" panose="020B0604020202020204" pitchFamily="34" charset="0"/>
              </a:rPr>
              <a:t>s</a:t>
            </a:r>
            <a:r>
              <a:rPr lang="en-US" sz="2600" b="0" i="0">
                <a:effectLst/>
                <a:latin typeface="Arial" panose="020B0604020202020204" pitchFamily="34" charset="0"/>
                <a:cs typeface="Arial" panose="020B0604020202020204" pitchFamily="34" charset="0"/>
              </a:rPr>
              <a:t> both had significantly raised rates of death involving COVID-19, with rates of 50.1 deaths per 100,000 men (97 deaths) and 19.1 deaths per 100,000 women (171 deaths).</a:t>
            </a:r>
          </a:p>
          <a:p>
            <a:pPr marL="342900" indent="-228600" algn="l">
              <a:buFont typeface="Arial" panose="020B0604020202020204" pitchFamily="34" charset="0"/>
              <a:buChar char="•"/>
            </a:pPr>
            <a:endParaRPr lang="en-US" sz="2000"/>
          </a:p>
          <a:p>
            <a:pPr marL="342900" indent="-228600" algn="l">
              <a:buFont typeface="Arial" panose="020B0604020202020204" pitchFamily="34" charset="0"/>
              <a:buChar char="•"/>
            </a:pPr>
            <a:endParaRPr lang="en-US" sz="2000"/>
          </a:p>
          <a:p>
            <a:pPr algn="l"/>
            <a:r>
              <a:rPr lang="en-US" sz="2000"/>
              <a:t> (ONS, 2020)</a:t>
            </a:r>
            <a:endParaRPr lang="en-US" sz="2000" b="0" i="0">
              <a:effectLst/>
            </a:endParaRPr>
          </a:p>
          <a:p>
            <a:pPr marL="342900" indent="-228600" algn="l">
              <a:buFont typeface="Arial" panose="020B0604020202020204" pitchFamily="34" charset="0"/>
              <a:buChar char="•"/>
            </a:pPr>
            <a:endParaRPr lang="en-US" sz="2000" b="0" i="0">
              <a:effectLst/>
            </a:endParaRPr>
          </a:p>
          <a:p>
            <a:pPr marL="342900"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00571472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E3B7-C4CF-403C-836F-33E3B397595C}"/>
              </a:ext>
            </a:extLst>
          </p:cNvPr>
          <p:cNvSpPr>
            <a:spLocks noGrp="1"/>
          </p:cNvSpPr>
          <p:nvPr>
            <p:ph type="title"/>
          </p:nvPr>
        </p:nvSpPr>
        <p:spPr>
          <a:xfrm>
            <a:off x="1653363" y="365760"/>
            <a:ext cx="9367203" cy="1188720"/>
          </a:xfrm>
        </p:spPr>
        <p:txBody>
          <a:bodyPr>
            <a:normAutofit/>
          </a:bodyPr>
          <a:lstStyle/>
          <a:p>
            <a:r>
              <a:rPr lang="en-GB"/>
              <a:t>Rates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33F5BB5-1C13-4868-A88E-A46D5FC3FB35}"/>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t>The home is the least safe space for many women and children.</a:t>
            </a:r>
            <a:endParaRPr lang="en-US" sz="2400"/>
          </a:p>
          <a:p>
            <a:r>
              <a:rPr lang="en-GB" sz="2400"/>
              <a:t> 831,000 children and young people are experiencing domestic abuse at home. </a:t>
            </a:r>
          </a:p>
          <a:p>
            <a:r>
              <a:rPr lang="en-GB" sz="2400"/>
              <a:t>The UK’s largest domestic abuse charity, Refuge, has reported a 700% increase in calls to its helpline in a single day.</a:t>
            </a:r>
          </a:p>
          <a:p>
            <a:r>
              <a:rPr lang="en-GB" sz="2400"/>
              <a:t>The victims ranged in age from two years old to 82 (Gabriel, 2020).</a:t>
            </a:r>
            <a:endParaRPr lang="en-GB" sz="2400">
              <a:cs typeface="Calibri"/>
            </a:endParaRPr>
          </a:p>
          <a:p>
            <a:r>
              <a:rPr lang="en-GB" sz="2400"/>
              <a:t>A separate helpline for criminals of domestic abuse seeking help received 25% more calls after the start of lockdown.</a:t>
            </a:r>
          </a:p>
          <a:p>
            <a:r>
              <a:rPr lang="en-GB" sz="2400"/>
              <a:t>16 women and girls were killed in cases of suspected domestic violence during the first month of lockdown in the UK (Townsend, 2020).</a:t>
            </a:r>
          </a:p>
          <a:p>
            <a:endParaRPr lang="en-GB" sz="2400"/>
          </a:p>
          <a:p>
            <a:endParaRPr lang="en-GB" sz="2400"/>
          </a:p>
          <a:p>
            <a:endParaRPr lang="en-GB" sz="2400"/>
          </a:p>
        </p:txBody>
      </p:sp>
    </p:spTree>
    <p:extLst>
      <p:ext uri="{BB962C8B-B14F-4D97-AF65-F5344CB8AC3E}">
        <p14:creationId xmlns:p14="http://schemas.microsoft.com/office/powerpoint/2010/main" val="113597342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4C9DC14-ED77-40AC-9A30-BDDEC83BD7BC}"/>
              </a:ext>
            </a:extLst>
          </p:cNvPr>
          <p:cNvSpPr txBox="1"/>
          <p:nvPr/>
        </p:nvSpPr>
        <p:spPr>
          <a:xfrm>
            <a:off x="1204913" y="1716087"/>
            <a:ext cx="3098800" cy="4772261"/>
          </a:xfrm>
          <a:prstGeom prst="rect">
            <a:avLst/>
          </a:prstGeom>
          <a:noFill/>
        </p:spPr>
        <p:txBody>
          <a:bodyPr wrap="square" rtlCol="0" anchor="t">
            <a:normAutofit fontScale="92500" lnSpcReduction="20000"/>
          </a:bodyPr>
          <a:lstStyle/>
          <a:p>
            <a:pPr algn="l" fontAlgn="base">
              <a:lnSpc>
                <a:spcPct val="90000"/>
              </a:lnSpc>
              <a:spcAft>
                <a:spcPts val="600"/>
              </a:spcAft>
            </a:pPr>
            <a:r>
              <a:rPr lang="en-GB" sz="1400">
                <a:latin typeface="Arial" panose="020B0604020202020204" pitchFamily="34" charset="0"/>
                <a:cs typeface="Arial" panose="020B0604020202020204" pitchFamily="34" charset="0"/>
              </a:rPr>
              <a:t>As you can see from the figure on the right, the BBC shows that trends of Covid-19 are gradually increasing as time goes by. </a:t>
            </a:r>
          </a:p>
          <a:p>
            <a:pPr algn="l" fontAlgn="base">
              <a:lnSpc>
                <a:spcPct val="90000"/>
              </a:lnSpc>
              <a:spcAft>
                <a:spcPts val="600"/>
              </a:spcAft>
            </a:pPr>
            <a:endParaRPr lang="en-GB" sz="1400">
              <a:latin typeface="Arial" panose="020B0604020202020204" pitchFamily="34" charset="0"/>
              <a:cs typeface="Arial" panose="020B0604020202020204" pitchFamily="34" charset="0"/>
            </a:endParaRPr>
          </a:p>
          <a:p>
            <a:pPr algn="l" fontAlgn="base">
              <a:lnSpc>
                <a:spcPct val="90000"/>
              </a:lnSpc>
              <a:spcAft>
                <a:spcPts val="600"/>
              </a:spcAft>
            </a:pPr>
            <a:r>
              <a:rPr lang="en-GB" sz="1400" b="1" i="0">
                <a:solidFill>
                  <a:srgbClr val="3F3F42"/>
                </a:solidFill>
                <a:effectLst/>
                <a:latin typeface="Arial" panose="020B0604020202020204" pitchFamily="34" charset="0"/>
                <a:cs typeface="Arial" panose="020B0604020202020204" pitchFamily="34" charset="0"/>
              </a:rPr>
              <a:t>There have been 600,000 confirmed cases of coronavirus so far in the UK and more than 40,000 people have died .</a:t>
            </a:r>
            <a:r>
              <a:rPr lang="en-GB" sz="1400" b="0" i="0">
                <a:solidFill>
                  <a:srgbClr val="3F3F42"/>
                </a:solidFill>
                <a:effectLst/>
                <a:latin typeface="Arial" panose="020B0604020202020204" pitchFamily="34" charset="0"/>
                <a:cs typeface="Arial" panose="020B0604020202020204" pitchFamily="34" charset="0"/>
              </a:rPr>
              <a:t> </a:t>
            </a:r>
          </a:p>
          <a:p>
            <a:pPr algn="l" fontAlgn="base">
              <a:lnSpc>
                <a:spcPct val="90000"/>
              </a:lnSpc>
              <a:spcAft>
                <a:spcPts val="600"/>
              </a:spcAft>
            </a:pPr>
            <a:endParaRPr lang="en-GB" sz="1400">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Restrictions have been tightened in many areas of the UK in recent weeks </a:t>
            </a: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i="0">
              <a:solidFill>
                <a:srgbClr val="3F3F42"/>
              </a:solidFill>
              <a:effectLst/>
              <a:latin typeface="Arial" panose="020B0604020202020204" pitchFamily="34" charset="0"/>
              <a:cs typeface="Arial" panose="020B0604020202020204" pitchFamily="34" charset="0"/>
            </a:endParaRPr>
          </a:p>
          <a:p>
            <a:pPr algn="l" fontAlgn="base">
              <a:lnSpc>
                <a:spcPct val="90000"/>
              </a:lnSpc>
              <a:spcAft>
                <a:spcPts val="600"/>
              </a:spcAft>
            </a:pPr>
            <a:endParaRPr lang="en-GB" sz="1400" b="1">
              <a:solidFill>
                <a:srgbClr val="3F3F42"/>
              </a:solidFill>
              <a:latin typeface="Arial" panose="020B0604020202020204" pitchFamily="34" charset="0"/>
              <a:cs typeface="Arial" panose="020B0604020202020204" pitchFamily="34" charset="0"/>
            </a:endParaRPr>
          </a:p>
          <a:p>
            <a:pPr algn="l" fontAlgn="base">
              <a:lnSpc>
                <a:spcPct val="90000"/>
              </a:lnSpc>
              <a:spcAft>
                <a:spcPts val="600"/>
              </a:spcAft>
            </a:pPr>
            <a:r>
              <a:rPr lang="en-GB" sz="1400" b="0" i="0">
                <a:solidFill>
                  <a:srgbClr val="3F3F42"/>
                </a:solidFill>
                <a:effectLst/>
                <a:latin typeface="Arial" panose="020B0604020202020204" pitchFamily="34" charset="0"/>
                <a:cs typeface="Arial" panose="020B0604020202020204" pitchFamily="34" charset="0"/>
              </a:rPr>
              <a:t> In England, a new three-tier lockdown system has been introduced .</a:t>
            </a:r>
          </a:p>
          <a:p>
            <a:pPr algn="l" fontAlgn="base">
              <a:lnSpc>
                <a:spcPct val="90000"/>
              </a:lnSpc>
              <a:spcAft>
                <a:spcPts val="600"/>
              </a:spcAft>
            </a:pPr>
            <a:endParaRPr lang="en-GB" sz="900">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i="0">
              <a:solidFill>
                <a:srgbClr val="3F3F42"/>
              </a:solidFill>
              <a:effectLst/>
              <a:latin typeface="ReithSans"/>
            </a:endParaRPr>
          </a:p>
          <a:p>
            <a:pPr algn="l" fontAlgn="base">
              <a:lnSpc>
                <a:spcPct val="90000"/>
              </a:lnSpc>
              <a:spcAft>
                <a:spcPts val="600"/>
              </a:spcAft>
            </a:pPr>
            <a:endParaRPr lang="en-GB" sz="900" b="1">
              <a:solidFill>
                <a:srgbClr val="3F3F42"/>
              </a:solidFill>
              <a:latin typeface="ReithSans"/>
            </a:endParaRPr>
          </a:p>
          <a:p>
            <a:pPr fontAlgn="base">
              <a:lnSpc>
                <a:spcPct val="90000"/>
              </a:lnSpc>
              <a:spcAft>
                <a:spcPts val="600"/>
              </a:spcAft>
            </a:pPr>
            <a:r>
              <a:rPr lang="en-GB" sz="900">
                <a:latin typeface="Arial" panose="020B0604020202020204" pitchFamily="34" charset="0"/>
                <a:cs typeface="Arial" panose="020B0604020202020204" pitchFamily="34" charset="0"/>
              </a:rPr>
              <a:t>(BBC, 2020)</a:t>
            </a:r>
          </a:p>
          <a:p>
            <a:pPr algn="l" fontAlgn="base">
              <a:lnSpc>
                <a:spcPct val="90000"/>
              </a:lnSpc>
              <a:spcAft>
                <a:spcPts val="600"/>
              </a:spcAft>
            </a:pPr>
            <a:endParaRPr lang="en-GB" sz="900" b="1" i="0">
              <a:solidFill>
                <a:srgbClr val="3F3F42"/>
              </a:solidFill>
              <a:effectLst/>
              <a:latin typeface="inherit"/>
            </a:endParaRPr>
          </a:p>
          <a:p>
            <a:pPr algn="l" fontAlgn="base">
              <a:lnSpc>
                <a:spcPct val="90000"/>
              </a:lnSpc>
              <a:spcAft>
                <a:spcPts val="600"/>
              </a:spcAft>
            </a:pPr>
            <a:endParaRPr lang="en-GB" sz="900" b="0" i="0">
              <a:solidFill>
                <a:srgbClr val="3F3F42"/>
              </a:solidFill>
              <a:effectLst/>
              <a:latin typeface="ReithSans"/>
            </a:endParaRPr>
          </a:p>
          <a:p>
            <a:pPr>
              <a:lnSpc>
                <a:spcPct val="90000"/>
              </a:lnSpc>
              <a:spcAft>
                <a:spcPts val="600"/>
              </a:spcAft>
            </a:pPr>
            <a:r>
              <a:rPr lang="en-GB" sz="900">
                <a:latin typeface="Arial" panose="020B0604020202020204" pitchFamily="34" charset="0"/>
                <a:cs typeface="Arial" panose="020B0604020202020204" pitchFamily="34" charset="0"/>
              </a:rPr>
              <a:t> </a:t>
            </a: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a:p>
            <a:pPr>
              <a:lnSpc>
                <a:spcPct val="90000"/>
              </a:lnSpc>
              <a:spcAft>
                <a:spcPts val="600"/>
              </a:spcAft>
            </a:pPr>
            <a:endParaRPr lang="en-GB" sz="90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endParaRPr lang="en-GB" sz="900">
              <a:latin typeface="Arial" panose="020B0604020202020204" pitchFamily="34" charset="0"/>
              <a:cs typeface="Arial" panose="020B0604020202020204" pitchFamily="34" charset="0"/>
            </a:endParaRPr>
          </a:p>
        </p:txBody>
      </p:sp>
      <p:pic>
        <p:nvPicPr>
          <p:cNvPr id="1026" name="Picture 2" descr="Chart shows daily confirmed cases remain high">
            <a:extLst>
              <a:ext uri="{FF2B5EF4-FFF2-40B4-BE49-F238E27FC236}">
                <a16:creationId xmlns:a16="http://schemas.microsoft.com/office/drawing/2014/main" id="{0CD31C37-2A28-43A2-A5FC-194C22E47B1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82" r="-682" b="6495"/>
          <a:stretch/>
        </p:blipFill>
        <p:spPr bwMode="auto">
          <a:xfrm>
            <a:off x="4874233" y="1716087"/>
            <a:ext cx="6599238" cy="431165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F81CD0-5B88-4A7A-93CE-21876696955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Trends of Covid19 in general public</a:t>
            </a:r>
          </a:p>
        </p:txBody>
      </p:sp>
    </p:spTree>
    <p:extLst>
      <p:ext uri="{BB962C8B-B14F-4D97-AF65-F5344CB8AC3E}">
        <p14:creationId xmlns:p14="http://schemas.microsoft.com/office/powerpoint/2010/main" val="301721578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D079-5E9A-46D3-872F-4E439AE00782}"/>
              </a:ext>
            </a:extLst>
          </p:cNvPr>
          <p:cNvSpPr>
            <a:spLocks noGrp="1"/>
          </p:cNvSpPr>
          <p:nvPr>
            <p:ph type="title"/>
          </p:nvPr>
        </p:nvSpPr>
        <p:spPr>
          <a:xfrm>
            <a:off x="838200" y="365126"/>
            <a:ext cx="5340605" cy="1146176"/>
          </a:xfrm>
        </p:spPr>
        <p:txBody>
          <a:bodyPr>
            <a:normAutofit/>
          </a:bodyPr>
          <a:lstStyle/>
          <a:p>
            <a:r>
              <a:rPr lang="en-GB"/>
              <a:t>Trends </a:t>
            </a:r>
          </a:p>
        </p:txBody>
      </p:sp>
      <p:sp>
        <p:nvSpPr>
          <p:cNvPr id="20"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D302B3D-B800-4ACC-8EAA-5845C1539033}"/>
              </a:ext>
            </a:extLst>
          </p:cNvPr>
          <p:cNvSpPr>
            <a:spLocks noGrp="1"/>
          </p:cNvSpPr>
          <p:nvPr>
            <p:ph idx="1"/>
          </p:nvPr>
        </p:nvSpPr>
        <p:spPr>
          <a:xfrm>
            <a:off x="504825" y="1791093"/>
            <a:ext cx="3603171" cy="4701781"/>
          </a:xfrm>
        </p:spPr>
        <p:txBody>
          <a:bodyPr vert="horz" lIns="91440" tIns="45720" rIns="91440" bIns="45720" rtlCol="0" anchor="ctr">
            <a:normAutofit/>
          </a:bodyPr>
          <a:lstStyle/>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GB" sz="1700">
              <a:solidFill>
                <a:srgbClr val="FFFFFF"/>
              </a:solidFill>
              <a:latin typeface="Verdana" panose="020B0604030504040204" pitchFamily="34" charset="0"/>
              <a:ea typeface="Verdana" panose="020B0604030504040204" pitchFamily="34" charset="0"/>
              <a:cs typeface="Verdana" panose="020B0604030504040204" pitchFamily="34" charset="0"/>
            </a:endParaRPr>
          </a:p>
        </p:txBody>
      </p:sp>
      <p:pic>
        <p:nvPicPr>
          <p:cNvPr id="4" name="Picture 4" descr="Chart, line chart&#10;&#10;Description automatically generated">
            <a:extLst>
              <a:ext uri="{FF2B5EF4-FFF2-40B4-BE49-F238E27FC236}">
                <a16:creationId xmlns:a16="http://schemas.microsoft.com/office/drawing/2014/main" id="{191E3FA6-F05E-4C4C-99DB-8063653F0D22}"/>
              </a:ext>
            </a:extLst>
          </p:cNvPr>
          <p:cNvPicPr>
            <a:picLocks noChangeAspect="1"/>
          </p:cNvPicPr>
          <p:nvPr/>
        </p:nvPicPr>
        <p:blipFill>
          <a:blip r:embed="rId2"/>
          <a:stretch>
            <a:fillRect/>
          </a:stretch>
        </p:blipFill>
        <p:spPr>
          <a:xfrm>
            <a:off x="6183088" y="2339522"/>
            <a:ext cx="5170711" cy="3671204"/>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TextBox 5">
            <a:extLst>
              <a:ext uri="{FF2B5EF4-FFF2-40B4-BE49-F238E27FC236}">
                <a16:creationId xmlns:a16="http://schemas.microsoft.com/office/drawing/2014/main" id="{EC87A2C5-0553-456B-8262-8F6E7D5950CC}"/>
              </a:ext>
            </a:extLst>
          </p:cNvPr>
          <p:cNvSpPr txBox="1"/>
          <p:nvPr/>
        </p:nvSpPr>
        <p:spPr>
          <a:xfrm>
            <a:off x="6096000" y="6190112"/>
            <a:ext cx="5170711" cy="36712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a:t>
            </a:r>
            <a:r>
              <a:rPr lang="en-GB" sz="1300" err="1">
                <a:solidFill>
                  <a:srgbClr val="FFFFFF"/>
                </a:solidFill>
              </a:rPr>
              <a:t>Ivandic</a:t>
            </a:r>
            <a:r>
              <a:rPr lang="en-GB" sz="1300">
                <a:solidFill>
                  <a:srgbClr val="FFFFFF"/>
                </a:solidFill>
              </a:rPr>
              <a:t>, 2020)</a:t>
            </a:r>
          </a:p>
        </p:txBody>
      </p:sp>
      <p:sp>
        <p:nvSpPr>
          <p:cNvPr id="5" name="TextBox 4">
            <a:extLst>
              <a:ext uri="{FF2B5EF4-FFF2-40B4-BE49-F238E27FC236}">
                <a16:creationId xmlns:a16="http://schemas.microsoft.com/office/drawing/2014/main" id="{6FE9E232-2734-4A7D-B64B-D2CB3C18C024}"/>
              </a:ext>
            </a:extLst>
          </p:cNvPr>
          <p:cNvSpPr txBox="1"/>
          <p:nvPr/>
        </p:nvSpPr>
        <p:spPr>
          <a:xfrm>
            <a:off x="433633" y="1879804"/>
            <a:ext cx="4062953" cy="3946914"/>
          </a:xfrm>
          <a:prstGeom prst="rect">
            <a:avLst/>
          </a:prstGeom>
          <a:noFill/>
        </p:spPr>
        <p:txBody>
          <a:bodyPr wrap="square" rtlCol="0">
            <a:spAutoFit/>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a:ln>
                <a:noFill/>
              </a:ln>
              <a:solidFill>
                <a:srgbClr val="FFFFFF"/>
              </a:solidFill>
              <a:effectLst/>
              <a:uLnTx/>
              <a:uFillTx/>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endParaRPr lang="en-GB" sz="1400">
              <a:solidFill>
                <a:srgbClr val="FFFFFF"/>
              </a:solidFill>
              <a:latin typeface="Arial"/>
              <a:ea typeface="Verdan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Arial"/>
              </a:rPr>
              <a:t>On average a total of 3 women a week died from the abuse during the start of lockdown</a:t>
            </a:r>
            <a:endParaRPr kumimoji="0" lang="en-US"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The rates were higher for both black and Asian women. (Parliament, 2020).</a:t>
            </a:r>
            <a:endParaRPr kumimoji="0" lang="en-GB" sz="1400" b="0" i="0" u="none" strike="noStrike" kern="1200" cap="none" spc="0" normalizeH="0" baseline="0" noProof="0">
              <a:ln>
                <a:noFill/>
              </a:ln>
              <a:solidFill>
                <a:srgbClr val="FFFFFF"/>
              </a:solidFill>
              <a:effectLst/>
              <a:uLnTx/>
              <a:uFillTx/>
              <a:latin typeface="Arial"/>
              <a:ea typeface="+mn-ea"/>
              <a:cs typeface="Arial"/>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Verdana"/>
                <a:cs typeface="Verdana"/>
              </a:rPr>
              <a:t>Numbers increasing for women from cultural differences, religion etc.</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Arial"/>
                <a:ea typeface="+mn-lt"/>
                <a:cs typeface="Calibri" panose="020F0502020204030204"/>
              </a:rPr>
              <a:t>Migrant women in are at risk because they are forced to self-isolate with their abusers</a:t>
            </a:r>
            <a:r>
              <a:rPr kumimoji="0" lang="en-GB" sz="1400" b="0" i="0" u="none" strike="noStrike" kern="1200" cap="none" spc="0" normalizeH="0" baseline="0" noProof="0">
                <a:ln>
                  <a:noFill/>
                </a:ln>
                <a:solidFill>
                  <a:srgbClr val="FFFFFF"/>
                </a:solidFill>
                <a:effectLst/>
                <a:uLnTx/>
                <a:uFillTx/>
                <a:latin typeface="Calibri" panose="020F0502020204030204"/>
                <a:ea typeface="+mn-lt"/>
                <a:cs typeface="Calibri" panose="020F0502020204030204"/>
              </a:rPr>
              <a:t>. </a:t>
            </a:r>
            <a:endParaRPr kumimoji="0" lang="en-GB" sz="1400" b="0" i="0" u="none" strike="noStrike" kern="1200" cap="none" spc="0" normalizeH="0" baseline="0" noProof="0">
              <a:ln>
                <a:noFill/>
              </a:ln>
              <a:solidFill>
                <a:srgbClr val="FFFFFF"/>
              </a:solidFill>
              <a:effectLst/>
              <a:uLnTx/>
              <a:uFillTx/>
              <a:latin typeface="Verdana" panose="020B0604030504040204" pitchFamily="34" charset="0"/>
              <a:ea typeface="Verdana"/>
              <a:cs typeface="Verdana"/>
            </a:endParaRP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400" b="0" i="0" u="none" strike="noStrike" kern="1200" cap="none" spc="0" normalizeH="0" baseline="0" noProof="0">
                <a:ln>
                  <a:noFill/>
                </a:ln>
                <a:solidFill>
                  <a:srgbClr val="FFFFFF"/>
                </a:solidFill>
                <a:effectLst/>
                <a:uLnTx/>
                <a:uFillTx/>
                <a:latin typeface="Calibri"/>
                <a:ea typeface="Verdana"/>
                <a:cs typeface="Calibri"/>
              </a:rPr>
              <a:t>The LSE shows in the chart that there is an increase. (</a:t>
            </a:r>
            <a:r>
              <a:rPr kumimoji="0" lang="en-GB" sz="1400" b="0" i="0" u="none" strike="noStrike" kern="1200" cap="none" spc="0" normalizeH="0" baseline="0" noProof="0" err="1">
                <a:ln>
                  <a:noFill/>
                </a:ln>
                <a:solidFill>
                  <a:srgbClr val="FFFFFF"/>
                </a:solidFill>
                <a:effectLst/>
                <a:uLnTx/>
                <a:uFillTx/>
                <a:latin typeface="Calibri"/>
                <a:ea typeface="Verdana"/>
                <a:cs typeface="Calibri"/>
              </a:rPr>
              <a:t>Ivandic</a:t>
            </a:r>
            <a:r>
              <a:rPr kumimoji="0" lang="en-GB" sz="1400" b="0" i="0" u="none" strike="noStrike" kern="1200" cap="none" spc="0" normalizeH="0" baseline="0" noProof="0">
                <a:ln>
                  <a:noFill/>
                </a:ln>
                <a:solidFill>
                  <a:srgbClr val="FFFFFF"/>
                </a:solidFill>
                <a:effectLst/>
                <a:uLnTx/>
                <a:uFillTx/>
                <a:latin typeface="Calibri"/>
                <a:ea typeface="Verdana"/>
                <a:cs typeface="Calibri"/>
              </a:rPr>
              <a:t>, 2020)</a:t>
            </a:r>
          </a:p>
        </p:txBody>
      </p:sp>
    </p:spTree>
    <p:extLst>
      <p:ext uri="{BB962C8B-B14F-4D97-AF65-F5344CB8AC3E}">
        <p14:creationId xmlns:p14="http://schemas.microsoft.com/office/powerpoint/2010/main" val="87798206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CBD1F4-17C5-47BA-B34F-9063D511472B}"/>
              </a:ext>
            </a:extLst>
          </p:cNvPr>
          <p:cNvSpPr>
            <a:spLocks noGrp="1"/>
          </p:cNvSpPr>
          <p:nvPr>
            <p:ph type="title"/>
          </p:nvPr>
        </p:nvSpPr>
        <p:spPr>
          <a:xfrm>
            <a:off x="686834" y="1153572"/>
            <a:ext cx="3200400" cy="4461163"/>
          </a:xfrm>
        </p:spPr>
        <p:txBody>
          <a:bodyPr>
            <a:normAutofit/>
          </a:bodyPr>
          <a:lstStyle/>
          <a:p>
            <a:r>
              <a:rPr lang="en-GB">
                <a:solidFill>
                  <a:srgbClr val="FFFFFF"/>
                </a:solidFill>
              </a:rPr>
              <a:t>causes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71409-6AE2-4BDD-825C-F554D2A0795E}"/>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endParaRPr lang="en-GB" sz="2200">
              <a:cs typeface="Calibri"/>
            </a:endParaRPr>
          </a:p>
          <a:p>
            <a:r>
              <a:rPr lang="en-GB" sz="2200"/>
              <a:t>It is dramatically increased as family members spend more time in close contact. </a:t>
            </a:r>
            <a:endParaRPr lang="en-GB" sz="2200">
              <a:cs typeface="Calibri"/>
            </a:endParaRPr>
          </a:p>
          <a:p>
            <a:r>
              <a:rPr lang="en-GB" sz="2200"/>
              <a:t>Additional stress and potential economic or job losses.</a:t>
            </a:r>
            <a:endParaRPr lang="en-GB" sz="2200">
              <a:cs typeface="Calibri"/>
            </a:endParaRPr>
          </a:p>
          <a:p>
            <a:r>
              <a:rPr lang="en-GB" sz="2200"/>
              <a:t>Women may have less contact with family and friends who may provide support and protection from violence. </a:t>
            </a:r>
          </a:p>
          <a:p>
            <a:r>
              <a:rPr lang="en-GB" sz="2200"/>
              <a:t>Women bear the brunt of increased care work during this pandemic. </a:t>
            </a:r>
          </a:p>
          <a:p>
            <a:r>
              <a:rPr lang="en-GB" sz="2200"/>
              <a:t> School closures further make this more of a problem and more stressful on parents and children.</a:t>
            </a:r>
            <a:endParaRPr lang="en-GB" sz="2200">
              <a:cs typeface="Calibri"/>
            </a:endParaRPr>
          </a:p>
          <a:p>
            <a:r>
              <a:rPr lang="en-GB" sz="2200"/>
              <a:t>The disruption of livelihoods and ability to earn a living and getting necessities needed to provide for families.</a:t>
            </a:r>
            <a:endParaRPr lang="en-GB" sz="2200">
              <a:cs typeface="Calibri"/>
            </a:endParaRPr>
          </a:p>
          <a:p>
            <a:r>
              <a:rPr lang="en-GB" sz="2200"/>
              <a:t>Criminals of abuse may use their power over their partners to limit access to services, help and psychosocial support.                                   </a:t>
            </a:r>
          </a:p>
          <a:p>
            <a:endParaRPr lang="en-GB" sz="2200"/>
          </a:p>
          <a:p>
            <a:pPr marL="0" indent="0">
              <a:buNone/>
            </a:pPr>
            <a:r>
              <a:rPr lang="en-GB" sz="2200"/>
              <a:t> (WHO, 2020).</a:t>
            </a:r>
            <a:endParaRPr lang="en-GB" sz="2200">
              <a:cs typeface="Calibri"/>
            </a:endParaRPr>
          </a:p>
        </p:txBody>
      </p:sp>
    </p:spTree>
    <p:extLst>
      <p:ext uri="{BB962C8B-B14F-4D97-AF65-F5344CB8AC3E}">
        <p14:creationId xmlns:p14="http://schemas.microsoft.com/office/powerpoint/2010/main" val="656808322"/>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B645D7-2AF1-4755-A957-4FC08458D0DD}"/>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Covid-19 causes, spread, control</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B1F1C9-4681-4977-9021-723A18C83F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a:ea typeface="+mn-lt"/>
                <a:cs typeface="+mn-lt"/>
              </a:rPr>
              <a:t>Coronavirus disease 2019 (COVID-19) is caused by a new coronavirus first identified in Wuhan, China, in December 2019. </a:t>
            </a:r>
          </a:p>
          <a:p>
            <a:r>
              <a:rPr lang="en-US" sz="2000">
                <a:ea typeface="+mn-lt"/>
                <a:cs typeface="+mn-lt"/>
              </a:rPr>
              <a:t>Although most people who have COVID-19 have mild symptoms, COVID-19 can also cause severe illness and even death. (CDC, 2020)</a:t>
            </a:r>
            <a:endParaRPr lang="en-US" sz="2000">
              <a:cs typeface="Calibri"/>
            </a:endParaRPr>
          </a:p>
          <a:p>
            <a:r>
              <a:rPr lang="en-US" sz="2000">
                <a:cs typeface="Calibri"/>
              </a:rPr>
              <a:t>Current evidence suggests that COVID-19 spreads between people through direct, indirect (through contaminated objects or surfaces), or close contact with infected people via mouth or even through the air.</a:t>
            </a:r>
            <a:endParaRPr lang="en-US" sz="2000"/>
          </a:p>
          <a:p>
            <a:r>
              <a:rPr lang="en-US" sz="2000">
                <a:cs typeface="Calibri"/>
              </a:rPr>
              <a:t> These are released from the mouth or nose when an infected person coughs, sneezes, speaks or sings, for example (WHO,2020)</a:t>
            </a:r>
          </a:p>
          <a:p>
            <a:r>
              <a:rPr lang="en-US" sz="2000">
                <a:ea typeface="+mn-lt"/>
                <a:cs typeface="+mn-lt"/>
              </a:rPr>
              <a:t>The mainstays of infection prevention and control (IPC) in all healthcare facilities are administrative measures, physical distancing, hand hygiene and the appropriate use of personal protective equipment (PPE). (ECDC, 2020) </a:t>
            </a:r>
          </a:p>
          <a:p>
            <a:endParaRPr lang="en-US" sz="2000">
              <a:cs typeface="Calibri"/>
            </a:endParaRPr>
          </a:p>
        </p:txBody>
      </p:sp>
    </p:spTree>
    <p:extLst>
      <p:ext uri="{BB962C8B-B14F-4D97-AF65-F5344CB8AC3E}">
        <p14:creationId xmlns:p14="http://schemas.microsoft.com/office/powerpoint/2010/main" val="275422000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66759-7DF0-4620-83E8-B3A1BB7996E8}"/>
              </a:ext>
            </a:extLst>
          </p:cNvPr>
          <p:cNvSpPr>
            <a:spLocks noGrp="1"/>
          </p:cNvSpPr>
          <p:nvPr>
            <p:ph type="title"/>
          </p:nvPr>
        </p:nvSpPr>
        <p:spPr>
          <a:xfrm>
            <a:off x="838200" y="365125"/>
            <a:ext cx="5558489" cy="1325563"/>
          </a:xfrm>
        </p:spPr>
        <p:txBody>
          <a:bodyPr>
            <a:normAutofit/>
          </a:bodyPr>
          <a:lstStyle/>
          <a:p>
            <a:r>
              <a:rPr lang="en-GB"/>
              <a:t>Spread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7A6A86-5096-446B-814D-FB372B80A8FE}"/>
              </a:ext>
            </a:extLst>
          </p:cNvPr>
          <p:cNvSpPr>
            <a:spLocks noGrp="1"/>
          </p:cNvSpPr>
          <p:nvPr>
            <p:ph idx="1"/>
          </p:nvPr>
        </p:nvSpPr>
        <p:spPr>
          <a:xfrm>
            <a:off x="838200" y="1825625"/>
            <a:ext cx="5558489" cy="4832350"/>
          </a:xfrm>
        </p:spPr>
        <p:txBody>
          <a:bodyPr vert="horz" lIns="91440" tIns="45720" rIns="91440" bIns="45720" rtlCol="0">
            <a:normAutofit/>
          </a:bodyPr>
          <a:lstStyle/>
          <a:p>
            <a:r>
              <a:rPr lang="en-GB" sz="2600">
                <a:ea typeface="+mn-lt"/>
                <a:cs typeface="+mn-lt"/>
              </a:rPr>
              <a:t>Domestic violence has mentally, physically, socially and economically impacted our country with many cases occurring in the UK. </a:t>
            </a:r>
            <a:endParaRPr lang="en-US" sz="2600"/>
          </a:p>
          <a:p>
            <a:r>
              <a:rPr lang="en-GB" sz="2600">
                <a:cs typeface="Calibri"/>
              </a:rPr>
              <a:t>Due to factors such as anxiety, stress, fear and embarrassment; female victims are more likely to suffer from domestic violence</a:t>
            </a:r>
          </a:p>
          <a:p>
            <a:r>
              <a:rPr lang="en-GB" sz="2600">
                <a:ea typeface="+mn-lt"/>
                <a:cs typeface="+mn-lt"/>
              </a:rPr>
              <a:t>Lack of funding from fundraising charities during the </a:t>
            </a:r>
            <a:r>
              <a:rPr lang="en-GB" sz="2600" err="1">
                <a:ea typeface="+mn-lt"/>
                <a:cs typeface="+mn-lt"/>
              </a:rPr>
              <a:t>Covid</a:t>
            </a:r>
            <a:r>
              <a:rPr lang="en-GB" sz="2600">
                <a:ea typeface="+mn-lt"/>
                <a:cs typeface="+mn-lt"/>
              </a:rPr>
              <a:t> 19 pandemic.</a:t>
            </a:r>
          </a:p>
          <a:p>
            <a:pPr marL="0" indent="0">
              <a:buNone/>
            </a:pPr>
            <a:r>
              <a:rPr lang="en-GB" sz="1600" b="0" i="0">
                <a:solidFill>
                  <a:srgbClr val="000000"/>
                </a:solidFill>
                <a:effectLst/>
                <a:latin typeface="verdana" panose="020B0604030504040204" pitchFamily="34" charset="0"/>
              </a:rPr>
              <a:t>(Local Government Association, 2020). </a:t>
            </a:r>
            <a:endParaRPr lang="en-GB" sz="2600">
              <a:ea typeface="+mn-lt"/>
              <a:cs typeface="+mn-lt"/>
            </a:endParaRPr>
          </a:p>
          <a:p>
            <a:endParaRPr lang="en-GB" sz="2600">
              <a:ea typeface="+mn-lt"/>
              <a:cs typeface="+mn-lt"/>
            </a:endParaRPr>
          </a:p>
          <a:p>
            <a:endParaRPr lang="en-GB" sz="2600">
              <a:cs typeface="Calibri"/>
            </a:endParaRPr>
          </a:p>
          <a:p>
            <a:endParaRPr lang="en-GB" sz="2600">
              <a:cs typeface="Calibri"/>
            </a:endParaRPr>
          </a:p>
          <a:p>
            <a:endParaRPr lang="en-GB" sz="2600">
              <a:cs typeface="Calibri"/>
            </a:endParaRPr>
          </a:p>
          <a:p>
            <a:endParaRPr lang="en-GB" sz="2600">
              <a:cs typeface="Calibri"/>
            </a:endParaRPr>
          </a:p>
          <a:p>
            <a:pPr marL="0" indent="0">
              <a:buNone/>
            </a:pPr>
            <a:endParaRPr lang="en-GB" sz="2600">
              <a:cs typeface="Calibri"/>
            </a:endParaRPr>
          </a:p>
          <a:p>
            <a:pPr marL="0" indent="0">
              <a:buNone/>
            </a:pPr>
            <a:endParaRPr lang="en-GB" sz="2600">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277112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CCBB3C-F0A0-4C73-983E-44F708D33D0C}"/>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cs typeface="Calibri Light"/>
              </a:rPr>
              <a:t>Control</a:t>
            </a:r>
            <a:endParaRPr lang="en-GB">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E457C0C-A5E6-43CA-A606-3ECBA0FBEDF6}"/>
              </a:ext>
            </a:extLst>
          </p:cNvPr>
          <p:cNvSpPr>
            <a:spLocks noGrp="1"/>
          </p:cNvSpPr>
          <p:nvPr>
            <p:ph idx="1"/>
          </p:nvPr>
        </p:nvSpPr>
        <p:spPr>
          <a:xfrm>
            <a:off x="1463040" y="1431042"/>
            <a:ext cx="3927826" cy="3995916"/>
          </a:xfrm>
        </p:spPr>
        <p:txBody>
          <a:bodyPr vert="horz" lIns="91440" tIns="45720" rIns="91440" bIns="45720" rtlCol="0" anchor="ctr">
            <a:normAutofit/>
          </a:bodyPr>
          <a:lstStyle/>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a:p>
            <a:endParaRPr lang="en-GB" sz="1800">
              <a:solidFill>
                <a:schemeClr val="tx1">
                  <a:lumMod val="85000"/>
                  <a:lumOff val="15000"/>
                </a:schemeClr>
              </a:solidFill>
              <a:cs typeface="Calibri"/>
            </a:endParaRPr>
          </a:p>
        </p:txBody>
      </p:sp>
      <p:sp>
        <p:nvSpPr>
          <p:cNvPr id="4" name="TextBox 3">
            <a:extLst>
              <a:ext uri="{FF2B5EF4-FFF2-40B4-BE49-F238E27FC236}">
                <a16:creationId xmlns:a16="http://schemas.microsoft.com/office/drawing/2014/main" id="{72B04EF4-86CA-4774-B0B7-8B379C5B2822}"/>
              </a:ext>
            </a:extLst>
          </p:cNvPr>
          <p:cNvSpPr txBox="1"/>
          <p:nvPr/>
        </p:nvSpPr>
        <p:spPr>
          <a:xfrm flipH="1">
            <a:off x="469925" y="637035"/>
            <a:ext cx="5393547" cy="6294031"/>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1,500 adults contacted the NSPCC Helpline about the risks to children who are trapped behind closed doors.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58% led to referrals or a referral update to the local authority.(NSPCC, 2020).</a:t>
            </a:r>
            <a:endPar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lt"/>
              <a:cs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Children attending school receive safeguarding through their teachers and trained supervisors (tutors).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Different agencies work really hard through this challenging matter to make sure everyone is safe</a:t>
            </a:r>
            <a:r>
              <a:rPr kumimoji="0" lang="en-GB" sz="1800" b="0" i="0" u="none" strike="noStrike" kern="1200" cap="none" spc="0" normalizeH="0" baseline="0" noProof="0">
                <a:ln>
                  <a:noFill/>
                </a:ln>
                <a:solidFill>
                  <a:prstClr val="black">
                    <a:lumMod val="85000"/>
                    <a:lumOff val="15000"/>
                  </a:prstClr>
                </a:solidFill>
                <a:effectLst/>
                <a:uLnTx/>
                <a:uFillTx/>
                <a:latin typeface="Calibri" panose="020F0502020204030204"/>
                <a:ea typeface="+mn-ea"/>
                <a:cs typeface="Calibri"/>
              </a:rPr>
              <a:t>.</a:t>
            </a:r>
          </a:p>
        </p:txBody>
      </p:sp>
    </p:spTree>
    <p:extLst>
      <p:ext uri="{BB962C8B-B14F-4D97-AF65-F5344CB8AC3E}">
        <p14:creationId xmlns:p14="http://schemas.microsoft.com/office/powerpoint/2010/main" val="37705478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2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58856-704B-425C-85B9-2FF52282FADB}"/>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a:solidFill>
                  <a:schemeClr val="accent1"/>
                </a:solidFill>
                <a:latin typeface="+mj-lt"/>
                <a:ea typeface="+mj-ea"/>
                <a:cs typeface="+mj-cs"/>
              </a:rPr>
              <a:t>Policies regarding covid-19</a:t>
            </a:r>
          </a:p>
        </p:txBody>
      </p:sp>
      <p:cxnSp>
        <p:nvCxnSpPr>
          <p:cNvPr id="48" name="Straight Connector 26">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9D1460F-D122-41A1-A0CE-D5E2FCABE515}"/>
              </a:ext>
            </a:extLst>
          </p:cNvPr>
          <p:cNvSpPr>
            <a:spLocks noGrp="1"/>
          </p:cNvSpPr>
          <p:nvPr>
            <p:ph type="subTitle" idx="1"/>
          </p:nvPr>
        </p:nvSpPr>
        <p:spPr>
          <a:xfrm>
            <a:off x="4976030" y="963507"/>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4" name="TextBox 3">
            <a:extLst>
              <a:ext uri="{FF2B5EF4-FFF2-40B4-BE49-F238E27FC236}">
                <a16:creationId xmlns:a16="http://schemas.microsoft.com/office/drawing/2014/main" id="{8F344122-1782-4590-AFA8-91B24AB03F0A}"/>
              </a:ext>
            </a:extLst>
          </p:cNvPr>
          <p:cNvSpPr txBox="1"/>
          <p:nvPr/>
        </p:nvSpPr>
        <p:spPr>
          <a:xfrm>
            <a:off x="5102860" y="963507"/>
            <a:ext cx="6250940" cy="49309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55000" lnSpcReduction="20000"/>
          </a:bodyPr>
          <a:lstStyle/>
          <a:p>
            <a:pPr>
              <a:lnSpc>
                <a:spcPct val="120000"/>
              </a:lnSpc>
              <a:spcAft>
                <a:spcPts val="600"/>
              </a:spcAft>
            </a:pPr>
            <a:r>
              <a:rPr lang="en-US" sz="2900">
                <a:latin typeface="Arial" panose="020B0604020202020204" pitchFamily="34" charset="0"/>
                <a:cs typeface="Arial" panose="020B0604020202020204" pitchFamily="34" charset="0"/>
              </a:rPr>
              <a:t>The following policies which government  introduced in late March  2020, to curb down the transmission of COVID-19. such as stay home, save lives and protect the NHS, also, Covid-19 emergency funding,  was designed to help the population from the spread of the virus, but the recent pandemic, isolation and quarantine caused mental health issues such as anxiety and depression.  </a:t>
            </a:r>
          </a:p>
          <a:p>
            <a:pPr>
              <a:lnSpc>
                <a:spcPct val="120000"/>
              </a:lnSpc>
              <a:spcAft>
                <a:spcPts val="600"/>
              </a:spcAft>
            </a:pPr>
            <a:r>
              <a:rPr lang="en-US" sz="2900">
                <a:latin typeface="Arial" panose="020B0604020202020204" pitchFamily="34" charset="0"/>
                <a:cs typeface="Arial" panose="020B0604020202020204" pitchFamily="34" charset="0"/>
              </a:rPr>
              <a:t>People separated from their loved ones because of staying home.</a:t>
            </a:r>
          </a:p>
          <a:p>
            <a:pPr>
              <a:lnSpc>
                <a:spcPct val="120000"/>
              </a:lnSpc>
              <a:spcAft>
                <a:spcPts val="600"/>
              </a:spcAft>
            </a:pPr>
            <a:r>
              <a:rPr lang="en-US" sz="2900">
                <a:latin typeface="Arial" panose="020B0604020202020204" pitchFamily="34" charset="0"/>
                <a:cs typeface="Arial" panose="020B0604020202020204" pitchFamily="34" charset="0"/>
              </a:rPr>
              <a:t>With these restriction people lost their liberty and many lost their jobs. </a:t>
            </a:r>
          </a:p>
          <a:p>
            <a:pPr>
              <a:lnSpc>
                <a:spcPct val="120000"/>
              </a:lnSpc>
              <a:spcAft>
                <a:spcPts val="600"/>
              </a:spcAft>
            </a:pPr>
            <a:r>
              <a:rPr lang="en-US" sz="2900">
                <a:latin typeface="Arial" panose="020B0604020202020204" pitchFamily="34" charset="0"/>
                <a:cs typeface="Arial" panose="020B0604020202020204" pitchFamily="34" charset="0"/>
              </a:rPr>
              <a:t>It also contributed to boredom, low mood, frustration</a:t>
            </a:r>
          </a:p>
          <a:p>
            <a:pPr>
              <a:lnSpc>
                <a:spcPct val="120000"/>
              </a:lnSpc>
              <a:spcAft>
                <a:spcPts val="600"/>
              </a:spcAft>
            </a:pPr>
            <a:r>
              <a:rPr lang="en-US" sz="2900">
                <a:latin typeface="Arial" panose="020B0604020202020204" pitchFamily="34" charset="0"/>
                <a:cs typeface="Arial" panose="020B0604020202020204" pitchFamily="34" charset="0"/>
              </a:rPr>
              <a:t>Money was made available for different agencies through various sources to help the victims of many vulnerabilities.  </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a:p>
            <a:pPr>
              <a:lnSpc>
                <a:spcPct val="90000"/>
              </a:lnSpc>
              <a:spcAft>
                <a:spcPts val="600"/>
              </a:spcAft>
            </a:pPr>
            <a:r>
              <a:rPr lang="en-US" sz="700"/>
              <a:t>  </a:t>
            </a:r>
            <a:r>
              <a:rPr lang="en-US" sz="1700"/>
              <a:t>(Venkatesh, 2020)</a:t>
            </a:r>
          </a:p>
          <a:p>
            <a:pPr indent="-228600">
              <a:lnSpc>
                <a:spcPct val="90000"/>
              </a:lnSpc>
              <a:spcAft>
                <a:spcPts val="600"/>
              </a:spcAft>
              <a:buFont typeface="Arial" panose="020B0604020202020204" pitchFamily="34" charset="0"/>
              <a:buChar char="•"/>
            </a:pPr>
            <a:endParaRPr lang="en-US" sz="700"/>
          </a:p>
        </p:txBody>
      </p:sp>
    </p:spTree>
    <p:extLst>
      <p:ext uri="{BB962C8B-B14F-4D97-AF65-F5344CB8AC3E}">
        <p14:creationId xmlns:p14="http://schemas.microsoft.com/office/powerpoint/2010/main" val="299931145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0C588-3E4E-40F1-A54A-C7FB0C5C45DE}"/>
              </a:ext>
            </a:extLst>
          </p:cNvPr>
          <p:cNvSpPr>
            <a:spLocks noGrp="1"/>
          </p:cNvSpPr>
          <p:nvPr>
            <p:ph type="title"/>
          </p:nvPr>
        </p:nvSpPr>
        <p:spPr>
          <a:xfrm>
            <a:off x="1136428" y="627564"/>
            <a:ext cx="7474172" cy="607347"/>
          </a:xfrm>
        </p:spPr>
        <p:txBody>
          <a:bodyPr>
            <a:normAutofit fontScale="90000"/>
          </a:bodyPr>
          <a:lstStyle/>
          <a:p>
            <a:r>
              <a:rPr lang="en-US"/>
              <a:t>Policies regarding domestic violence during covid-19</a:t>
            </a:r>
            <a:endParaRPr lang="en-GB"/>
          </a:p>
        </p:txBody>
      </p:sp>
      <p:sp>
        <p:nvSpPr>
          <p:cNvPr id="3" name="Content Placeholder 2">
            <a:extLst>
              <a:ext uri="{FF2B5EF4-FFF2-40B4-BE49-F238E27FC236}">
                <a16:creationId xmlns:a16="http://schemas.microsoft.com/office/drawing/2014/main" id="{08CDDBEF-2381-43E3-8E86-37236692BF5D}"/>
              </a:ext>
            </a:extLst>
          </p:cNvPr>
          <p:cNvSpPr>
            <a:spLocks noGrp="1"/>
          </p:cNvSpPr>
          <p:nvPr>
            <p:ph idx="1"/>
          </p:nvPr>
        </p:nvSpPr>
        <p:spPr>
          <a:xfrm>
            <a:off x="1308408" y="1508289"/>
            <a:ext cx="6661615" cy="5097544"/>
          </a:xfrm>
        </p:spPr>
        <p:txBody>
          <a:bodyPr anchor="ctr">
            <a:normAutofit/>
          </a:bodyPr>
          <a:lstStyle/>
          <a:p>
            <a:pPr marL="0" indent="0">
              <a:buNone/>
            </a:pPr>
            <a:endParaRPr lang="en-GB" sz="800"/>
          </a:p>
          <a:p>
            <a:pPr marL="0" indent="0">
              <a:buNone/>
            </a:pPr>
            <a:endParaRPr lang="en-GB" sz="800"/>
          </a:p>
          <a:p>
            <a:endParaRPr lang="en-GB" sz="800"/>
          </a:p>
          <a:p>
            <a:endParaRPr lang="en-GB" sz="800"/>
          </a:p>
          <a:p>
            <a:endParaRPr lang="en-GB" sz="800"/>
          </a:p>
          <a:p>
            <a:endParaRPr lang="en-GB" sz="800"/>
          </a:p>
          <a:p>
            <a:endParaRPr lang="en-GB" sz="800"/>
          </a:p>
          <a:p>
            <a:pPr marL="0" indent="0">
              <a:buNone/>
            </a:pPr>
            <a:endParaRPr lang="en-GB" sz="800"/>
          </a:p>
          <a:p>
            <a:pPr marL="0" indent="0">
              <a:buNone/>
            </a:pPr>
            <a:endParaRPr lang="en-GB" sz="800"/>
          </a:p>
          <a:p>
            <a:pPr marL="0" indent="0">
              <a:buNone/>
            </a:pPr>
            <a:endParaRPr lang="en-GB" sz="800"/>
          </a:p>
          <a:p>
            <a:endParaRPr lang="en-GB" sz="800"/>
          </a:p>
        </p:txBody>
      </p:sp>
      <p:sp>
        <p:nvSpPr>
          <p:cNvPr id="26" name="Rectangle 25">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F3E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55D47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83F56A-8821-4C34-855E-EB9D5843FB90}"/>
              </a:ext>
            </a:extLst>
          </p:cNvPr>
          <p:cNvPicPr>
            <a:picLocks noChangeAspect="1"/>
          </p:cNvPicPr>
          <p:nvPr/>
        </p:nvPicPr>
        <p:blipFill>
          <a:blip r:embed="rId2"/>
          <a:stretch>
            <a:fillRect/>
          </a:stretch>
        </p:blipFill>
        <p:spPr>
          <a:xfrm>
            <a:off x="9254442" y="2907370"/>
            <a:ext cx="1462088" cy="1043260"/>
          </a:xfrm>
          <a:prstGeom prst="rect">
            <a:avLst/>
          </a:prstGeom>
        </p:spPr>
      </p:pic>
      <p:sp>
        <p:nvSpPr>
          <p:cNvPr id="4" name="TextBox 3">
            <a:extLst>
              <a:ext uri="{FF2B5EF4-FFF2-40B4-BE49-F238E27FC236}">
                <a16:creationId xmlns:a16="http://schemas.microsoft.com/office/drawing/2014/main" id="{B368623B-56E1-412F-9FE3-272E727F16C1}"/>
              </a:ext>
            </a:extLst>
          </p:cNvPr>
          <p:cNvSpPr txBox="1"/>
          <p:nvPr/>
        </p:nvSpPr>
        <p:spPr>
          <a:xfrm flipH="1">
            <a:off x="1136428" y="1787465"/>
            <a:ext cx="6961197" cy="4359142"/>
          </a:xfrm>
          <a:prstGeom prst="rect">
            <a:avLst/>
          </a:prstGeom>
          <a:no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13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Stay home, save lives and protect NHS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The UK Government imposed regulations and restrictions amid at containing the spread of the coronavirus and in late March the Government announced a nationwide lockdown (WRC</a:t>
            </a:r>
            <a:r>
              <a:rPr lang="en-GB" sz="1300" dirty="0">
                <a:solidFill>
                  <a:prstClr val="black"/>
                </a:solidFill>
                <a:latin typeface="Calibri" panose="020F0502020204030204"/>
              </a:rPr>
              <a:t>, </a:t>
            </a: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The united Kingdom (government) introduced new measures on 23</a:t>
            </a:r>
            <a:r>
              <a:rPr kumimoji="0" lang="en-GB" sz="1300" b="0" i="0" u="none" strike="noStrike" kern="1200" cap="none" spc="0" normalizeH="0" baseline="30000" noProof="0" dirty="0">
                <a:ln>
                  <a:noFill/>
                </a:ln>
                <a:solidFill>
                  <a:prstClr val="black"/>
                </a:solidFill>
                <a:effectLst/>
                <a:uLnTx/>
                <a:uFillTx/>
                <a:latin typeface="Calibri" panose="020F0502020204030204"/>
                <a:ea typeface="+mn-ea"/>
                <a:cs typeface="+mn-cs"/>
              </a:rPr>
              <a:t>rd</a:t>
            </a: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 March 2020 to protect NHS and to lower the infection rate down (Gov</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.uk</a:t>
            </a: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People only allowed to go out for daily exercise, travel to work or work from home or go for groceries.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Domestic abuse organisations observed the main reason of household tension and domestic violence is due to forced living, economic stress, and fears about the virus</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a:t>
            </a:r>
            <a:endPar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Increased isolation could cause an escalation in abuse, where those living with an abusive partner or family member may be hard to ask for help (SCIE, 2020).</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The UK’s largest domestic abuse charity, Refuge, reported an increasing number of calls and web-based contacts over various 24- hour periods of between 25% and 700% compared to pre- lockdown levels</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a:t>
            </a:r>
          </a:p>
          <a:p>
            <a:pPr marL="228600" indent="-228600">
              <a:lnSpc>
                <a:spcPct val="90000"/>
              </a:lnSpc>
              <a:spcBef>
                <a:spcPts val="1000"/>
              </a:spcBef>
              <a:buFont typeface="Arial" panose="020B0604020202020204" pitchFamily="34" charset="0"/>
              <a:buChar char="•"/>
              <a:defRPr/>
            </a:pP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These measures directed the closure of non- essential business and venues</a:t>
            </a: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300" b="0" i="0" u="none" strike="noStrike" kern="1200" cap="none" spc="0" normalizeH="0" baseline="0" noProof="0">
                <a:ln>
                  <a:noFill/>
                </a:ln>
                <a:solidFill>
                  <a:prstClr val="black"/>
                </a:solidFill>
                <a:effectLst/>
                <a:uLnTx/>
                <a:uFillTx/>
                <a:latin typeface="Calibri" panose="020F0502020204030204"/>
                <a:ea typeface="+mn-ea"/>
                <a:cs typeface="+mn-cs"/>
              </a:rPr>
              <a:t>only two people can gather at that time.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Calibri" panose="020F0502020204030204"/>
                <a:ea typeface="+mn-ea"/>
                <a:cs typeface="+mn-cs"/>
              </a:rPr>
              <a:t>Similarly the male victims of abuse also reported the number of calls weekly increased by 16.6% and with traffic to their advice website rose by up to 125% (Speed et al, 2020). </a:t>
            </a:r>
          </a:p>
        </p:txBody>
      </p:sp>
    </p:spTree>
    <p:extLst>
      <p:ext uri="{BB962C8B-B14F-4D97-AF65-F5344CB8AC3E}">
        <p14:creationId xmlns:p14="http://schemas.microsoft.com/office/powerpoint/2010/main" val="3255492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9">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1">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74C9012F-750C-4111-9102-95DCBB365288}"/>
              </a:ext>
            </a:extLst>
          </p:cNvPr>
          <p:cNvSpPr>
            <a:spLocks noGrp="1"/>
          </p:cNvSpPr>
          <p:nvPr>
            <p:ph idx="1"/>
          </p:nvPr>
        </p:nvSpPr>
        <p:spPr>
          <a:xfrm>
            <a:off x="841248" y="731520"/>
            <a:ext cx="5802657" cy="5857816"/>
          </a:xfrm>
        </p:spPr>
        <p:txBody>
          <a:bodyPr anchor="ctr">
            <a:normAutofit/>
          </a:bodyPr>
          <a:lstStyle/>
          <a:p>
            <a:pPr marL="0" indent="0">
              <a:buNone/>
            </a:pPr>
            <a:endParaRPr lang="en-GB" sz="1000"/>
          </a:p>
          <a:p>
            <a:endParaRPr lang="en-GB" sz="1000"/>
          </a:p>
          <a:p>
            <a:pPr marL="0" indent="0">
              <a:buNone/>
            </a:pPr>
            <a:endParaRPr lang="en-GB" sz="1000"/>
          </a:p>
          <a:p>
            <a:pPr marL="0" indent="0">
              <a:buNone/>
            </a:pPr>
            <a:endParaRPr lang="en-GB" sz="1000"/>
          </a:p>
        </p:txBody>
      </p:sp>
      <p:pic>
        <p:nvPicPr>
          <p:cNvPr id="5" name="Picture 4">
            <a:extLst>
              <a:ext uri="{FF2B5EF4-FFF2-40B4-BE49-F238E27FC236}">
                <a16:creationId xmlns:a16="http://schemas.microsoft.com/office/drawing/2014/main" id="{174FDE5D-3BF6-420F-AB53-497D6CBB685C}"/>
              </a:ext>
            </a:extLst>
          </p:cNvPr>
          <p:cNvPicPr>
            <a:picLocks noChangeAspect="1"/>
          </p:cNvPicPr>
          <p:nvPr/>
        </p:nvPicPr>
        <p:blipFill>
          <a:blip r:embed="rId2"/>
          <a:stretch>
            <a:fillRect/>
          </a:stretch>
        </p:blipFill>
        <p:spPr>
          <a:xfrm>
            <a:off x="7534654" y="1427944"/>
            <a:ext cx="4008102" cy="2859111"/>
          </a:xfrm>
          <a:prstGeom prst="rect">
            <a:avLst/>
          </a:prstGeom>
        </p:spPr>
      </p:pic>
      <p:sp>
        <p:nvSpPr>
          <p:cNvPr id="2" name="TextBox 1">
            <a:extLst>
              <a:ext uri="{FF2B5EF4-FFF2-40B4-BE49-F238E27FC236}">
                <a16:creationId xmlns:a16="http://schemas.microsoft.com/office/drawing/2014/main" id="{5E3314AF-520F-4320-872B-ADCB5A53FC7E}"/>
              </a:ext>
            </a:extLst>
          </p:cNvPr>
          <p:cNvSpPr txBox="1"/>
          <p:nvPr/>
        </p:nvSpPr>
        <p:spPr>
          <a:xfrm flipH="1">
            <a:off x="611327" y="961534"/>
            <a:ext cx="6735278" cy="429348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For people who are experiencing domestic violence, mandatory lockdowns to curb the spread of Covid-19 have trapped them in their homes with their abusers, isolated from the people and the resources that could help them.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Health system is loaded that’s why difficult to get medical care or therapies.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Many victims also feel that they can no longer seek refuge at their parents’ home, for fear that they could expose their elderly parents to the virus.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Travel restrictions may limit their ability to stay with loved ones.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Women’s shelter may be overcrowded or close their doors if the risk of infection is deemed too high.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The coronavirus push the world economy into a recession, it may also difficult for victims to leave abusive relationships (Godin,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100" b="0" i="0" u="none" strike="noStrike" kern="1200" cap="none" spc="0" normalizeH="0" baseline="0" noProof="0">
                <a:ln>
                  <a:noFill/>
                </a:ln>
                <a:solidFill>
                  <a:prstClr val="black"/>
                </a:solidFill>
                <a:effectLst/>
                <a:uLnTx/>
                <a:uFillTx/>
                <a:latin typeface="Calibri" panose="020F0502020204030204"/>
                <a:ea typeface="+mn-ea"/>
                <a:cs typeface="+mn-cs"/>
              </a:rPr>
              <a:t>As the virus continues to spread bringing more multiple stresses such as physical and psychological health risks, isolation and loneliness, the closure of schools and businesses, economic vulnerability and job losses. The mother and children are vulnerable to the risk of domestic violence (Bradbury- Jones,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There were at least 14 women were killed by domestic violence and 2 children between 23rd March and 12 April (House of Commons, 2020).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The abuser-imposed restrictions  and continue  close observation of social media, internet, and mobile phones may also limit the ability of victims to reach for help electrically.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prstClr val="black"/>
                </a:solidFill>
                <a:effectLst/>
                <a:uLnTx/>
                <a:uFillTx/>
                <a:latin typeface="Calibri" panose="020F0502020204030204"/>
                <a:ea typeface="+mn-ea"/>
                <a:cs typeface="+mn-cs"/>
              </a:rPr>
              <a:t>Families who are victims of domestic violence and abuse in the home indicates the institutions  such as schools, libraries, and churches where they can get emotional support and help but during covid-19 they are not able to get help (Campbell, 2020). </a:t>
            </a:r>
          </a:p>
        </p:txBody>
      </p:sp>
      <p:sp>
        <p:nvSpPr>
          <p:cNvPr id="4" name="TextBox 3">
            <a:extLst>
              <a:ext uri="{FF2B5EF4-FFF2-40B4-BE49-F238E27FC236}">
                <a16:creationId xmlns:a16="http://schemas.microsoft.com/office/drawing/2014/main" id="{96E5A96E-C87B-4F0C-8386-F856C29FB3E1}"/>
              </a:ext>
            </a:extLst>
          </p:cNvPr>
          <p:cNvSpPr txBox="1"/>
          <p:nvPr/>
        </p:nvSpPr>
        <p:spPr>
          <a:xfrm flipH="1">
            <a:off x="841248" y="508204"/>
            <a:ext cx="5225070" cy="369332"/>
          </a:xfrm>
          <a:prstGeom prst="rect">
            <a:avLst/>
          </a:prstGeom>
          <a:noFill/>
        </p:spPr>
        <p:txBody>
          <a:bodyPr wrap="square" rtlCol="0">
            <a:spAutoFit/>
          </a:bodyPr>
          <a:lstStyle/>
          <a:p>
            <a:r>
              <a:rPr lang="en-GB" dirty="0"/>
              <a:t>Limitations:</a:t>
            </a:r>
          </a:p>
        </p:txBody>
      </p:sp>
    </p:spTree>
    <p:extLst>
      <p:ext uri="{BB962C8B-B14F-4D97-AF65-F5344CB8AC3E}">
        <p14:creationId xmlns:p14="http://schemas.microsoft.com/office/powerpoint/2010/main" val="1894138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AF9D80B-2C68-4DC9-B95A-3FB3A21D9071}"/>
              </a:ext>
            </a:extLst>
          </p:cNvPr>
          <p:cNvSpPr>
            <a:spLocks noGrp="1"/>
          </p:cNvSpPr>
          <p:nvPr>
            <p:ph type="title"/>
          </p:nvPr>
        </p:nvSpPr>
        <p:spPr>
          <a:xfrm>
            <a:off x="838201" y="365125"/>
            <a:ext cx="5393360" cy="1325563"/>
          </a:xfrm>
        </p:spPr>
        <p:txBody>
          <a:bodyPr>
            <a:normAutofit/>
          </a:bodyPr>
          <a:lstStyle/>
          <a:p>
            <a:r>
              <a:rPr lang="en-US"/>
              <a:t> </a:t>
            </a:r>
            <a:endParaRPr lang="en-GB"/>
          </a:p>
        </p:txBody>
      </p:sp>
      <p:sp>
        <p:nvSpPr>
          <p:cNvPr id="19"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C8BFF30-A2F2-4FB6-891B-A05A7DC76B73}"/>
              </a:ext>
            </a:extLst>
          </p:cNvPr>
          <p:cNvSpPr>
            <a:spLocks noGrp="1"/>
          </p:cNvSpPr>
          <p:nvPr>
            <p:ph idx="1"/>
          </p:nvPr>
        </p:nvSpPr>
        <p:spPr>
          <a:xfrm>
            <a:off x="580034" y="810940"/>
            <a:ext cx="5393361" cy="5203212"/>
          </a:xfrm>
        </p:spPr>
        <p:txBody>
          <a:bodyPr>
            <a:normAutofit/>
          </a:bodyPr>
          <a:lstStyle/>
          <a:p>
            <a:pPr marL="0" indent="0">
              <a:buNone/>
            </a:pPr>
            <a:r>
              <a:rPr lang="en-GB" sz="1100">
                <a:highlight>
                  <a:srgbClr val="FFFF00"/>
                </a:highlight>
                <a:latin typeface="Arial" panose="020B0604020202020204" pitchFamily="34" charset="0"/>
                <a:cs typeface="Arial" panose="020B0604020202020204" pitchFamily="34" charset="0"/>
              </a:rPr>
              <a:t>COVID-19 EMERGENCY FUNDING:</a:t>
            </a:r>
          </a:p>
          <a:p>
            <a:r>
              <a:rPr lang="en-GB" sz="1100" dirty="0">
                <a:latin typeface="Arial" panose="020B0604020202020204" pitchFamily="34" charset="0"/>
                <a:cs typeface="Arial" panose="020B0604020202020204" pitchFamily="34" charset="0"/>
              </a:rPr>
              <a:t>The experts of domestic violence and abuse are calling on the government to provide emergency funds due to refuges prepare for an arrival of referrals amid fears the covid-19 outbreak will increase to stay at home</a:t>
            </a:r>
            <a:r>
              <a:rPr lang="en-GB" sz="110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Nicole Jacobs, the domestic abuse commissioner has said that the government should provide support to the charities which are working for victims of violence in the home throughout the crisis as they face major financial stress (The Guardian, 2020).</a:t>
            </a:r>
          </a:p>
          <a:p>
            <a:r>
              <a:rPr lang="en-GB" sz="1100" dirty="0">
                <a:latin typeface="Arial" panose="020B0604020202020204" pitchFamily="34" charset="0"/>
                <a:cs typeface="Arial" panose="020B0604020202020204" pitchFamily="34" charset="0"/>
              </a:rPr>
              <a:t>Ministry of justice has secured £25 million as part of a £76 million government package of support to charities.</a:t>
            </a:r>
          </a:p>
          <a:p>
            <a:r>
              <a:rPr lang="en-GB" sz="1100" dirty="0">
                <a:latin typeface="Arial" panose="020B0604020202020204" pitchFamily="34" charset="0"/>
                <a:cs typeface="Arial" panose="020B0604020202020204" pitchFamily="34" charset="0"/>
              </a:rPr>
              <a:t>Supporting vulnerable people including victims of domestic abuse and sexual violence. </a:t>
            </a:r>
          </a:p>
          <a:p>
            <a:r>
              <a:rPr lang="en-GB" sz="1100" dirty="0">
                <a:latin typeface="Arial" panose="020B0604020202020204" pitchFamily="34" charset="0"/>
                <a:cs typeface="Arial" panose="020B0604020202020204" pitchFamily="34" charset="0"/>
              </a:rPr>
              <a:t>Two more funds will be distributed such as Police and Crime Commissioners and sexual Abuse Support fund. </a:t>
            </a:r>
          </a:p>
          <a:p>
            <a:r>
              <a:rPr lang="en-GB" sz="1100" dirty="0">
                <a:latin typeface="Arial" panose="020B0604020202020204" pitchFamily="34" charset="0"/>
                <a:cs typeface="Arial" panose="020B0604020202020204" pitchFamily="34" charset="0"/>
              </a:rPr>
              <a:t>MOJ will also provide £3 million to PCCs specifically to fund Independent sexual advisors (ISVAs)</a:t>
            </a:r>
            <a:r>
              <a:rPr lang="en-GB" sz="110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until 2022 (Gov.uk, 2020).</a:t>
            </a:r>
            <a:r>
              <a:rPr lang="en-US"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The government should inform people where can they get services locally, for example</a:t>
            </a:r>
          </a:p>
          <a:p>
            <a:r>
              <a:rPr lang="en-US" sz="1100" dirty="0">
                <a:latin typeface="Arial" panose="020B0604020202020204" pitchFamily="34" charset="0"/>
                <a:cs typeface="Arial" panose="020B0604020202020204" pitchFamily="34" charset="0"/>
              </a:rPr>
              <a:t>Hotlines, tele- health, respite services, shelters, rape crisis </a:t>
            </a:r>
            <a:r>
              <a:rPr lang="en-US" sz="1100">
                <a:latin typeface="Arial" panose="020B0604020202020204" pitchFamily="34" charset="0"/>
                <a:cs typeface="Arial" panose="020B0604020202020204" pitchFamily="34" charset="0"/>
              </a:rPr>
              <a:t>centers </a:t>
            </a:r>
            <a:r>
              <a:rPr lang="en-US" sz="1100" dirty="0">
                <a:latin typeface="Arial" panose="020B0604020202020204" pitchFamily="34" charset="0"/>
                <a:cs typeface="Arial" panose="020B0604020202020204" pitchFamily="34" charset="0"/>
              </a:rPr>
              <a:t>and counselling.</a:t>
            </a:r>
          </a:p>
          <a:p>
            <a:r>
              <a:rPr lang="en-US" sz="1100" dirty="0">
                <a:latin typeface="Arial" panose="020B0604020202020204" pitchFamily="34" charset="0"/>
                <a:cs typeface="Arial" panose="020B0604020202020204" pitchFamily="34" charset="0"/>
              </a:rPr>
              <a:t>With the funding mental health professionals can support people by providing first line psychological support, including listening empathetically and without judgment, enquiring about needs and concerns, validating peoples’ experiences and feelings, enhancing safety, and connecting people to relevant support services (</a:t>
            </a:r>
            <a:r>
              <a:rPr lang="en-US" sz="1100" dirty="0" err="1">
                <a:latin typeface="Arial" panose="020B0604020202020204" pitchFamily="34" charset="0"/>
                <a:cs typeface="Arial" panose="020B0604020202020204" pitchFamily="34" charset="0"/>
              </a:rPr>
              <a:t>Facmhn</a:t>
            </a:r>
            <a:r>
              <a:rPr lang="en-US" sz="1100" dirty="0">
                <a:latin typeface="Arial" panose="020B0604020202020204" pitchFamily="34" charset="0"/>
                <a:cs typeface="Arial" panose="020B0604020202020204" pitchFamily="34" charset="0"/>
              </a:rPr>
              <a:t> et al, 2020).</a:t>
            </a: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900" dirty="0"/>
          </a:p>
        </p:txBody>
      </p:sp>
      <p:sp>
        <p:nvSpPr>
          <p:cNvPr id="21"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9A472F68-F0D1-4E1E-9BCB-706E70B8F545}"/>
              </a:ext>
            </a:extLst>
          </p:cNvPr>
          <p:cNvPicPr>
            <a:picLocks noChangeAspect="1"/>
          </p:cNvPicPr>
          <p:nvPr/>
        </p:nvPicPr>
        <p:blipFill rotWithShape="1">
          <a:blip r:embed="rId2"/>
          <a:srcRect l="12189" r="12062" b="2"/>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188467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157A6-26E5-42B5-81C3-24179390C3DF}"/>
              </a:ext>
            </a:extLst>
          </p:cNvPr>
          <p:cNvSpPr>
            <a:spLocks noGrp="1"/>
          </p:cNvSpPr>
          <p:nvPr>
            <p:ph type="title"/>
          </p:nvPr>
        </p:nvSpPr>
        <p:spPr>
          <a:xfrm>
            <a:off x="1653363" y="365760"/>
            <a:ext cx="9367203" cy="1188720"/>
          </a:xfrm>
        </p:spPr>
        <p:txBody>
          <a:bodyPr>
            <a:normAutofit/>
          </a:bodyPr>
          <a:lstStyle/>
          <a:p>
            <a:br>
              <a:rPr lang="en-GB" sz="3700"/>
            </a:br>
            <a:endParaRPr lang="en-GB" sz="370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6DD7357-0968-4FEA-B4E4-3C4768834475}"/>
              </a:ext>
            </a:extLst>
          </p:cNvPr>
          <p:cNvSpPr>
            <a:spLocks noGrp="1"/>
          </p:cNvSpPr>
          <p:nvPr>
            <p:ph idx="1"/>
          </p:nvPr>
        </p:nvSpPr>
        <p:spPr>
          <a:xfrm>
            <a:off x="1653363" y="2176272"/>
            <a:ext cx="9367204" cy="4041648"/>
          </a:xfrm>
        </p:spPr>
        <p:txBody>
          <a:bodyPr anchor="t">
            <a:normAutofit/>
          </a:bodyPr>
          <a:lstStyle/>
          <a:p>
            <a:r>
              <a:rPr lang="en-GB" sz="1500"/>
              <a:t> Isabella Mulholland, a caseworker at the Public Interest Law Centre said that “the reality is that local authorities are not able to support and protect women well unless the government provides adequate resources, guidance and training. Unless and until this happens, survivors will continue to suffer”.</a:t>
            </a:r>
          </a:p>
          <a:p>
            <a:r>
              <a:rPr lang="en-GB" sz="1500"/>
              <a:t>Nicole Jacobs said smaller charities will come under pressure if the government assistance to keep the vital services float (The Guardian, 2020). </a:t>
            </a:r>
          </a:p>
          <a:p>
            <a:r>
              <a:rPr lang="en-GB" sz="1500"/>
              <a:t> According to Women’s Aid, Local services desperately need funding to cope with both demand and challenges of delivering services remotely, managing isolation within refuges, and having staff ill and in isolation.</a:t>
            </a:r>
          </a:p>
          <a:p>
            <a:r>
              <a:rPr lang="en-GB" sz="1500"/>
              <a:t>Funding must be delivered immediately, simply and fairly to the national network of services.</a:t>
            </a:r>
          </a:p>
          <a:p>
            <a:r>
              <a:rPr lang="en-GB" sz="1500"/>
              <a:t>Additional staffing costs for professionals supporting women, children and young people.</a:t>
            </a:r>
          </a:p>
          <a:p>
            <a:r>
              <a:rPr lang="en-GB" sz="1500"/>
              <a:t>Hardship fund for women and children.</a:t>
            </a:r>
          </a:p>
          <a:p>
            <a:r>
              <a:rPr lang="en-GB" sz="1500"/>
              <a:t>Costs for remote working, childcare and staff wellbeing.  </a:t>
            </a:r>
          </a:p>
          <a:p>
            <a:r>
              <a:rPr lang="en-GB" sz="1500"/>
              <a:t>The fund must deliver directly to the services not through local authorities, police and Crime Commissioners which risks additional bureaucracy, delay and the exclusion of ‘ by and for’ services (women’s aid, 2020).</a:t>
            </a:r>
          </a:p>
        </p:txBody>
      </p:sp>
      <p:sp>
        <p:nvSpPr>
          <p:cNvPr id="4" name="TextBox 3">
            <a:extLst>
              <a:ext uri="{FF2B5EF4-FFF2-40B4-BE49-F238E27FC236}">
                <a16:creationId xmlns:a16="http://schemas.microsoft.com/office/drawing/2014/main" id="{A20C3254-19F4-4F86-B704-E9C1C9813A83}"/>
              </a:ext>
            </a:extLst>
          </p:cNvPr>
          <p:cNvSpPr txBox="1"/>
          <p:nvPr/>
        </p:nvSpPr>
        <p:spPr>
          <a:xfrm flipH="1">
            <a:off x="2049114" y="669263"/>
            <a:ext cx="5148450" cy="523220"/>
          </a:xfrm>
          <a:prstGeom prst="rect">
            <a:avLst/>
          </a:prstGeom>
          <a:noFill/>
        </p:spPr>
        <p:txBody>
          <a:bodyPr wrap="square" rtlCol="0">
            <a:spAutoFit/>
          </a:bodyPr>
          <a:lstStyle/>
          <a:p>
            <a:r>
              <a:rPr lang="en-GB" sz="2800" b="1"/>
              <a:t>Limitation/recommendations</a:t>
            </a:r>
            <a:endParaRPr lang="en-GB" dirty="0"/>
          </a:p>
        </p:txBody>
      </p:sp>
    </p:spTree>
    <p:extLst>
      <p:ext uri="{BB962C8B-B14F-4D97-AF65-F5344CB8AC3E}">
        <p14:creationId xmlns:p14="http://schemas.microsoft.com/office/powerpoint/2010/main" val="9935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kern="1200">
                <a:solidFill>
                  <a:srgbClr val="FFFFFF"/>
                </a:solidFill>
                <a:latin typeface="+mj-lt"/>
                <a:ea typeface="+mj-ea"/>
                <a:cs typeface="+mj-cs"/>
              </a:rPr>
              <a:t>Women’s aid </a:t>
            </a:r>
          </a:p>
        </p:txBody>
      </p:sp>
      <p:sp>
        <p:nvSpPr>
          <p:cNvPr id="48" name="Rectangle 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9" name="Rectangle 4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6" name="Rectangle 4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endParaRPr lang="en-US" sz="1900"/>
          </a:p>
          <a:p>
            <a:pPr algn="l"/>
            <a:r>
              <a:rPr lang="en-US" sz="1900"/>
              <a:t>There are many agencies working in public health sector such as World health Organization (WHO), police, health practitioners, united nation women's united kingdom and women’s aid etc.</a:t>
            </a:r>
            <a:endParaRPr lang="en-US" sz="1900" dirty="0">
              <a:cs typeface="Calibri"/>
            </a:endParaRPr>
          </a:p>
          <a:p>
            <a:pPr marL="342900" indent="-342900" algn="l">
              <a:buFont typeface="Arial" panose="020B0604020202020204" pitchFamily="34" charset="0"/>
              <a:buChar char="•"/>
            </a:pPr>
            <a:r>
              <a:rPr lang="en-US" sz="1900"/>
              <a:t> Women’s aid is a National charity agency in United Kingdom working to help women and children      suffering from domestic violence in UK.</a:t>
            </a:r>
            <a:endParaRPr lang="en-US" sz="1900">
              <a:cs typeface="Calibri"/>
            </a:endParaRPr>
          </a:p>
          <a:p>
            <a:pPr marL="342900" indent="-342900" algn="l">
              <a:buFont typeface="Arial" panose="020B0604020202020204" pitchFamily="34" charset="0"/>
              <a:buChar char="•"/>
            </a:pPr>
            <a:r>
              <a:rPr lang="en-US" sz="1900"/>
              <a:t>Women’s aid has aim to work together to establish safe life and better future.</a:t>
            </a:r>
            <a:endParaRPr lang="en-US" sz="1900">
              <a:cs typeface="Calibri"/>
            </a:endParaRPr>
          </a:p>
          <a:p>
            <a:pPr marL="342900" indent="-342900" algn="l">
              <a:buFont typeface="Arial" panose="020B0604020202020204" pitchFamily="34" charset="0"/>
              <a:buChar char="•"/>
            </a:pPr>
            <a:r>
              <a:rPr lang="en-US" sz="1900"/>
              <a:t> 18 August 2020 women’s aid published new report.</a:t>
            </a:r>
            <a:endParaRPr lang="en-US" sz="1900">
              <a:cs typeface="Calibri"/>
            </a:endParaRPr>
          </a:p>
          <a:p>
            <a:pPr marL="342900" indent="-342900" algn="l">
              <a:buFont typeface="Arial" panose="020B0604020202020204" pitchFamily="34" charset="0"/>
              <a:buChar char="•"/>
            </a:pPr>
            <a:r>
              <a:rPr lang="en-US" sz="1900"/>
              <a:t> This report shows that how domestic violence has become a major crisis during covid-19 pandemic.</a:t>
            </a:r>
            <a:endParaRPr lang="en-US" sz="1900">
              <a:cs typeface="Calibri"/>
            </a:endParaRPr>
          </a:p>
          <a:p>
            <a:pPr algn="l"/>
            <a:r>
              <a:rPr lang="en-US" sz="1900"/>
              <a:t>(Women’s aid, 2019)</a:t>
            </a:r>
            <a:endParaRPr lang="en-US" sz="1900">
              <a:cs typeface="Calibri"/>
            </a:endParaRPr>
          </a:p>
        </p:txBody>
      </p:sp>
    </p:spTree>
    <p:extLst>
      <p:ext uri="{BB962C8B-B14F-4D97-AF65-F5344CB8AC3E}">
        <p14:creationId xmlns:p14="http://schemas.microsoft.com/office/powerpoint/2010/main" val="42708824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Women’s aid  “A Perfect Storm report”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55164" y="2269319"/>
            <a:ext cx="5948831" cy="4334629"/>
          </a:xfrm>
        </p:spPr>
        <p:txBody>
          <a:bodyPr anchor="ctr">
            <a:normAutofit/>
          </a:bodyPr>
          <a:lstStyle/>
          <a:p>
            <a:pPr marL="0" indent="0">
              <a:buNone/>
            </a:pPr>
            <a:r>
              <a:rPr lang="en-GB" sz="1500">
                <a:solidFill>
                  <a:srgbClr val="FEFFFF"/>
                </a:solidFill>
              </a:rPr>
              <a:t> 1: </a:t>
            </a:r>
            <a:r>
              <a:rPr lang="en-GB" sz="1500" b="1">
                <a:solidFill>
                  <a:srgbClr val="FEFFFF"/>
                </a:solidFill>
              </a:rPr>
              <a:t>Impact on survivors</a:t>
            </a:r>
          </a:p>
          <a:p>
            <a:pPr marL="0" indent="0">
              <a:buNone/>
            </a:pPr>
            <a:r>
              <a:rPr lang="en-GB" sz="1500">
                <a:solidFill>
                  <a:srgbClr val="FEFFFF"/>
                </a:solidFill>
              </a:rPr>
              <a:t>91% of survivors experienced that the covid-19 pandemic had negative  impacted in at least one way. </a:t>
            </a:r>
          </a:p>
          <a:p>
            <a:pPr marL="0" indent="0">
              <a:buNone/>
            </a:pPr>
            <a:r>
              <a:rPr lang="en-GB" sz="1500">
                <a:solidFill>
                  <a:srgbClr val="FEFFFF"/>
                </a:solidFill>
              </a:rPr>
              <a:t>61%  said that the violence had worsened. </a:t>
            </a:r>
          </a:p>
          <a:p>
            <a:pPr marL="0" indent="0">
              <a:buNone/>
            </a:pPr>
            <a:r>
              <a:rPr lang="en-GB" sz="1500">
                <a:solidFill>
                  <a:srgbClr val="FEFFFF"/>
                </a:solidFill>
              </a:rPr>
              <a:t>68% said that  they felt very lonely during the  lockdown.</a:t>
            </a:r>
          </a:p>
          <a:p>
            <a:pPr marL="0" indent="0">
              <a:buNone/>
            </a:pPr>
            <a:r>
              <a:rPr lang="en-GB" sz="1500">
                <a:solidFill>
                  <a:srgbClr val="FEFFFF"/>
                </a:solidFill>
              </a:rPr>
              <a:t>2: </a:t>
            </a:r>
            <a:r>
              <a:rPr lang="en-GB" sz="1500" b="1">
                <a:solidFill>
                  <a:srgbClr val="FEFFFF"/>
                </a:solidFill>
              </a:rPr>
              <a:t>tools of abuse</a:t>
            </a:r>
            <a:r>
              <a:rPr lang="en-GB" sz="1500">
                <a:solidFill>
                  <a:srgbClr val="FEFFFF"/>
                </a:solidFill>
              </a:rPr>
              <a:t>:</a:t>
            </a:r>
          </a:p>
          <a:p>
            <a:pPr marL="0" indent="0">
              <a:buNone/>
            </a:pPr>
            <a:r>
              <a:rPr lang="en-GB" sz="1500">
                <a:solidFill>
                  <a:srgbClr val="FEFFFF"/>
                </a:solidFill>
              </a:rPr>
              <a:t>Abusers used the pandemic as a tool to increase fear and anxiety.</a:t>
            </a:r>
          </a:p>
          <a:p>
            <a:pPr marL="0" indent="0">
              <a:buNone/>
            </a:pPr>
            <a:r>
              <a:rPr lang="en-GB" sz="1500">
                <a:solidFill>
                  <a:srgbClr val="FEFFFF"/>
                </a:solidFill>
              </a:rPr>
              <a:t>67% of women who were currently experiencing abuse said that covid-19 had been used as part of the abuse.</a:t>
            </a:r>
          </a:p>
          <a:p>
            <a:pPr marL="0" indent="0">
              <a:buNone/>
            </a:pPr>
            <a:r>
              <a:rPr lang="en-GB" sz="1500">
                <a:solidFill>
                  <a:srgbClr val="FEFFFF"/>
                </a:solidFill>
              </a:rPr>
              <a:t>Survivors said that the abusers used this pandemic as a threat. In one case abuser spat on the women’s face to make her scared of the virus.</a:t>
            </a:r>
          </a:p>
          <a:p>
            <a:pPr marL="0" indent="0">
              <a:buNone/>
            </a:pPr>
            <a:r>
              <a:rPr lang="en-GB" sz="1500">
                <a:solidFill>
                  <a:srgbClr val="FEFFFF"/>
                </a:solidFill>
              </a:rPr>
              <a:t>38% of survivors said that the abuser used children for further abuse e.g. not returning children or stopping mothers to see their children </a:t>
            </a:r>
          </a:p>
          <a:p>
            <a:pPr marL="0" indent="0">
              <a:buNone/>
            </a:pPr>
            <a:r>
              <a:rPr lang="en-GB" sz="1500">
                <a:solidFill>
                  <a:srgbClr val="FEFFFF"/>
                </a:solidFill>
              </a:rPr>
              <a:t>(women’s aid, 2020)</a:t>
            </a: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a:p>
            <a:pPr marL="0" indent="0">
              <a:buNone/>
            </a:pPr>
            <a:endParaRPr lang="en-GB" sz="1500">
              <a:solidFill>
                <a:srgbClr val="FEFFFF"/>
              </a:solidFill>
            </a:endParaRPr>
          </a:p>
        </p:txBody>
      </p:sp>
    </p:spTree>
    <p:extLst>
      <p:ext uri="{BB962C8B-B14F-4D97-AF65-F5344CB8AC3E}">
        <p14:creationId xmlns:p14="http://schemas.microsoft.com/office/powerpoint/2010/main" val="75284129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role of United nation women in UK</a:t>
            </a:r>
          </a:p>
        </p:txBody>
      </p:sp>
      <p:sp>
        <p:nvSpPr>
          <p:cNvPr id="3" name="Content Placeholder 2"/>
          <p:cNvSpPr>
            <a:spLocks noGrp="1"/>
          </p:cNvSpPr>
          <p:nvPr>
            <p:ph idx="1"/>
          </p:nvPr>
        </p:nvSpPr>
        <p:spPr>
          <a:xfrm>
            <a:off x="1367624" y="2490436"/>
            <a:ext cx="9708995" cy="3567173"/>
          </a:xfrm>
        </p:spPr>
        <p:txBody>
          <a:bodyPr anchor="ctr">
            <a:normAutofit fontScale="85000" lnSpcReduction="20000"/>
          </a:bodyPr>
          <a:lstStyle/>
          <a:p>
            <a:pPr marL="0" indent="0">
              <a:buNone/>
            </a:pPr>
            <a:r>
              <a:rPr lang="en-GB" sz="2200">
                <a:latin typeface="Arial" panose="020B0604020202020204" pitchFamily="34" charset="0"/>
                <a:cs typeface="Arial" panose="020B0604020202020204" pitchFamily="34" charset="0"/>
              </a:rPr>
              <a:t>1: One in three women worldwide experience physical or sexual violence by their partners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2: Since the outbreak of COVID-19, emerging data and reports from those on the front lines, have shown that all types of violence against women and girls, particularly domestic violence has increased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3: During social isolation, domestic violence is rising, women are losing their financial independence, and the burden of care work is growing (UN women UK, 2020).</a:t>
            </a:r>
          </a:p>
          <a:p>
            <a:pPr marL="0" indent="0">
              <a:buNone/>
            </a:pPr>
            <a:endParaRPr lang="en-GB" sz="2200">
              <a:latin typeface="Arial" panose="020B0604020202020204" pitchFamily="34" charset="0"/>
              <a:cs typeface="Arial" panose="020B0604020202020204" pitchFamily="34" charset="0"/>
            </a:endParaRPr>
          </a:p>
          <a:p>
            <a:pPr marL="0" indent="0">
              <a:buNone/>
            </a:pPr>
            <a:r>
              <a:rPr lang="en-GB" sz="2200">
                <a:latin typeface="Arial" panose="020B0604020202020204" pitchFamily="34" charset="0"/>
                <a:cs typeface="Arial" panose="020B0604020202020204" pitchFamily="34" charset="0"/>
              </a:rPr>
              <a:t>4: UN women UK working alongside WHO, and on the ground all over the world, to ensure women’s needs are heard and protected during this challenging time (UN women UK, 2020).</a:t>
            </a:r>
          </a:p>
          <a:p>
            <a:pPr marL="0" indent="0">
              <a:buNone/>
            </a:pPr>
            <a:endParaRPr lang="en-GB" sz="2200"/>
          </a:p>
        </p:txBody>
      </p:sp>
    </p:spTree>
    <p:extLst>
      <p:ext uri="{BB962C8B-B14F-4D97-AF65-F5344CB8AC3E}">
        <p14:creationId xmlns:p14="http://schemas.microsoft.com/office/powerpoint/2010/main" val="3313687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Barriers stopping victims to leaving </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Protection</a:t>
            </a:r>
          </a:p>
          <a:p>
            <a:r>
              <a:rPr lang="en-GB" sz="1800">
                <a:solidFill>
                  <a:schemeClr val="bg1"/>
                </a:solidFill>
              </a:rPr>
              <a:t>Lack of self-esteem </a:t>
            </a:r>
          </a:p>
          <a:p>
            <a:r>
              <a:rPr lang="en-GB" sz="1800">
                <a:solidFill>
                  <a:schemeClr val="bg1"/>
                </a:solidFill>
              </a:rPr>
              <a:t>Shame</a:t>
            </a:r>
          </a:p>
          <a:p>
            <a:r>
              <a:rPr lang="en-GB" sz="1800">
                <a:solidFill>
                  <a:schemeClr val="bg1"/>
                </a:solidFill>
              </a:rPr>
              <a:t>Denial</a:t>
            </a:r>
          </a:p>
          <a:p>
            <a:r>
              <a:rPr lang="en-GB" sz="1800">
                <a:solidFill>
                  <a:schemeClr val="bg1"/>
                </a:solidFill>
              </a:rPr>
              <a:t>Financial dependence</a:t>
            </a:r>
          </a:p>
          <a:p>
            <a:r>
              <a:rPr lang="en-GB" sz="1800">
                <a:solidFill>
                  <a:schemeClr val="bg1"/>
                </a:solidFill>
              </a:rPr>
              <a:t>Guilt</a:t>
            </a:r>
          </a:p>
          <a:p>
            <a:r>
              <a:rPr lang="en-GB" sz="1800">
                <a:solidFill>
                  <a:schemeClr val="bg1"/>
                </a:solidFill>
              </a:rPr>
              <a:t>Loyalty</a:t>
            </a:r>
          </a:p>
          <a:p>
            <a:r>
              <a:rPr lang="en-GB" sz="1800">
                <a:solidFill>
                  <a:schemeClr val="bg1"/>
                </a:solidFill>
              </a:rPr>
              <a:t>Lack of support/ information</a:t>
            </a:r>
          </a:p>
          <a:p>
            <a:r>
              <a:rPr lang="en-GB" sz="1800">
                <a:solidFill>
                  <a:schemeClr val="bg1"/>
                </a:solidFill>
              </a:rPr>
              <a:t>Hope </a:t>
            </a:r>
          </a:p>
          <a:p>
            <a:r>
              <a:rPr lang="en-GB" sz="1800">
                <a:solidFill>
                  <a:schemeClr val="bg1"/>
                </a:solidFill>
              </a:rPr>
              <a:t>Pressure </a:t>
            </a:r>
          </a:p>
          <a:p>
            <a:r>
              <a:rPr lang="en-GB" sz="1800">
                <a:solidFill>
                  <a:schemeClr val="bg1"/>
                </a:solidFill>
              </a:rPr>
              <a:t>religion/ community </a:t>
            </a:r>
          </a:p>
          <a:p>
            <a:pPr marL="0" indent="0">
              <a:buNone/>
            </a:pPr>
            <a:r>
              <a:rPr lang="en-GB" sz="1800">
                <a:solidFill>
                  <a:schemeClr val="bg1"/>
                </a:solidFill>
              </a:rPr>
              <a:t>                                                         </a:t>
            </a:r>
          </a:p>
          <a:p>
            <a:pPr marL="0" indent="0">
              <a:buNone/>
            </a:pPr>
            <a:r>
              <a:rPr lang="en-GB" sz="1800">
                <a:solidFill>
                  <a:schemeClr val="bg1"/>
                </a:solidFill>
              </a:rPr>
              <a:t>    (Refuge, 2017)</a:t>
            </a:r>
          </a:p>
        </p:txBody>
      </p:sp>
    </p:spTree>
    <p:extLst>
      <p:ext uri="{BB962C8B-B14F-4D97-AF65-F5344CB8AC3E}">
        <p14:creationId xmlns:p14="http://schemas.microsoft.com/office/powerpoint/2010/main" val="39121497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5" y="1463040"/>
            <a:ext cx="3796306" cy="2690949"/>
          </a:xfrm>
        </p:spPr>
        <p:txBody>
          <a:bodyPr anchor="t">
            <a:normAutofit/>
          </a:bodyPr>
          <a:lstStyle/>
          <a:p>
            <a:r>
              <a:rPr lang="en-GB" sz="3700"/>
              <a:t>Agencies barriers/limitations</a:t>
            </a:r>
          </a:p>
        </p:txBody>
      </p:sp>
      <p:grpSp>
        <p:nvGrpSpPr>
          <p:cNvPr id="48" name="Group 4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49" name="Rectangle 4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Connector 4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1" name="Rectangle 4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615162" y="782440"/>
            <a:ext cx="5542387" cy="5292483"/>
          </a:xfrm>
        </p:spPr>
        <p:txBody>
          <a:bodyPr vert="horz" lIns="91440" tIns="45720" rIns="91440" bIns="45720" rtlCol="0" anchor="t">
            <a:noAutofit/>
          </a:bodyPr>
          <a:lstStyle/>
          <a:p>
            <a:pPr marL="0" indent="0">
              <a:buNone/>
            </a:pPr>
            <a:endParaRPr lang="en-GB" sz="10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pPr marL="0" indent="0">
              <a:buNone/>
            </a:pPr>
            <a:r>
              <a:rPr lang="en-GB" sz="1400">
                <a:highlight>
                  <a:srgbClr val="FFFF00"/>
                </a:highlight>
                <a:latin typeface="Arial"/>
                <a:cs typeface="Arial"/>
              </a:rPr>
              <a:t>Impact of domestic violence services during lockdown:</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Challenges to accommodate victims during lockdown.</a:t>
            </a:r>
          </a:p>
          <a:p>
            <a:endParaRPr lang="en-GB" sz="1400">
              <a:latin typeface="Arial" panose="020B0604020202020204" pitchFamily="34" charset="0"/>
              <a:cs typeface="Arial" panose="020B0604020202020204" pitchFamily="34" charset="0"/>
            </a:endParaRPr>
          </a:p>
          <a:p>
            <a:r>
              <a:rPr lang="en-GB" sz="1400">
                <a:latin typeface="Arial"/>
                <a:cs typeface="Arial"/>
              </a:rPr>
              <a:t>Victims do not co-operate with agencies and they are scared to share their feelings.</a:t>
            </a:r>
          </a:p>
          <a:p>
            <a:endParaRPr lang="en-GB" sz="1400">
              <a:latin typeface="Arial" panose="020B0604020202020204" pitchFamily="34" charset="0"/>
              <a:cs typeface="Arial" panose="020B0604020202020204" pitchFamily="34" charset="0"/>
            </a:endParaRPr>
          </a:p>
          <a:p>
            <a:r>
              <a:rPr lang="en-GB" sz="1400">
                <a:latin typeface="Arial"/>
                <a:cs typeface="Arial"/>
              </a:rPr>
              <a:t> Impact on staffing. </a:t>
            </a:r>
            <a:endParaRPr lang="en-GB" sz="1400">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r>
              <a:rPr lang="en-GB" sz="1400">
                <a:latin typeface="Arial"/>
                <a:cs typeface="Arial"/>
              </a:rPr>
              <a:t> Reduction and cancellation of one or more services.</a:t>
            </a:r>
          </a:p>
          <a:p>
            <a:endParaRPr lang="en-GB" sz="1400">
              <a:latin typeface="Arial" panose="020B0604020202020204" pitchFamily="34" charset="0"/>
              <a:cs typeface="Arial" panose="020B0604020202020204" pitchFamily="34" charset="0"/>
            </a:endParaRPr>
          </a:p>
          <a:p>
            <a:r>
              <a:rPr lang="en-GB" sz="1400">
                <a:latin typeface="Arial"/>
                <a:cs typeface="Arial"/>
              </a:rPr>
              <a:t> Managing refuges camps without PPE, staff worried about exposure.</a:t>
            </a:r>
          </a:p>
          <a:p>
            <a:pPr marL="0" indent="0">
              <a:buNone/>
            </a:pPr>
            <a:r>
              <a:rPr lang="en-GB" sz="1600">
                <a:latin typeface="Arial"/>
                <a:cs typeface="Arial"/>
              </a:rPr>
              <a:t>                                        (Women’s Aid, 2020)</a:t>
            </a: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353642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sz="4100">
                <a:solidFill>
                  <a:srgbClr val="FFFFFF"/>
                </a:solidFill>
              </a:rPr>
              <a:t>Recommendation to agencies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93655" y="195440"/>
            <a:ext cx="5257799" cy="5482781"/>
          </a:xfrm>
        </p:spPr>
        <p:txBody>
          <a:bodyPr anchor="t">
            <a:noAutofit/>
          </a:bodyPr>
          <a:lstStyle/>
          <a:p>
            <a:pPr>
              <a:lnSpc>
                <a:spcPct val="170000"/>
              </a:lnSpc>
            </a:pPr>
            <a:r>
              <a:rPr lang="en-GB" sz="1400">
                <a:latin typeface="Arial" panose="020B0604020202020204" pitchFamily="34" charset="0"/>
                <a:cs typeface="Arial" panose="020B0604020202020204" pitchFamily="34" charset="0"/>
              </a:rPr>
              <a:t>Agencies need to share plans managing domestic violence. </a:t>
            </a:r>
          </a:p>
          <a:p>
            <a:pPr>
              <a:lnSpc>
                <a:spcPct val="170000"/>
              </a:lnSpc>
            </a:pPr>
            <a:r>
              <a:rPr lang="en-GB" sz="1400">
                <a:latin typeface="Arial" panose="020B0604020202020204" pitchFamily="34" charset="0"/>
                <a:cs typeface="Arial" panose="020B0604020202020204" pitchFamily="34" charset="0"/>
              </a:rPr>
              <a:t>Each agency should clarify how it intends to engage with families over this period and as lockdown eases.</a:t>
            </a:r>
          </a:p>
          <a:p>
            <a:pPr>
              <a:lnSpc>
                <a:spcPct val="170000"/>
              </a:lnSpc>
            </a:pPr>
            <a:r>
              <a:rPr lang="en-GB" sz="1400">
                <a:latin typeface="Arial" panose="020B0604020202020204" pitchFamily="34" charset="0"/>
                <a:cs typeface="Arial" panose="020B0604020202020204" pitchFamily="34" charset="0"/>
              </a:rPr>
              <a:t>Agencies work remotely, create safe and secure atmosphere.</a:t>
            </a:r>
          </a:p>
          <a:p>
            <a:pPr>
              <a:lnSpc>
                <a:spcPct val="170000"/>
              </a:lnSpc>
            </a:pPr>
            <a:r>
              <a:rPr lang="en-GB" sz="1400">
                <a:latin typeface="Arial" panose="020B0604020202020204" pitchFamily="34" charset="0"/>
                <a:cs typeface="Arial" panose="020B0604020202020204" pitchFamily="34" charset="0"/>
              </a:rPr>
              <a:t>Multi agencies make a virtual platform to support women and girls. (</a:t>
            </a:r>
            <a:r>
              <a:rPr lang="en-GB" sz="1400">
                <a:latin typeface="Arial"/>
                <a:cs typeface="Arial"/>
              </a:rPr>
              <a:t>UN Women UK, 2020).</a:t>
            </a:r>
            <a:endParaRPr lang="en-GB" sz="1400">
              <a:latin typeface="Arial" panose="020B0604020202020204" pitchFamily="34" charset="0"/>
              <a:cs typeface="Arial" panose="020B0604020202020204" pitchFamily="34" charset="0"/>
            </a:endParaRPr>
          </a:p>
          <a:p>
            <a:pPr>
              <a:lnSpc>
                <a:spcPct val="170000"/>
              </a:lnSpc>
            </a:pPr>
            <a:r>
              <a:rPr lang="en-GB" sz="1400">
                <a:latin typeface="Arial" panose="020B0604020202020204" pitchFamily="34" charset="0"/>
                <a:cs typeface="Arial" panose="020B0604020202020204" pitchFamily="34" charset="0"/>
              </a:rPr>
              <a:t>Chairs of multi-agency forum should be skilled in managing virtual meetings. </a:t>
            </a:r>
          </a:p>
          <a:p>
            <a:pPr>
              <a:lnSpc>
                <a:spcPct val="170000"/>
              </a:lnSpc>
            </a:pPr>
            <a:r>
              <a:rPr lang="en-GB" sz="1400">
                <a:latin typeface="Arial" panose="020B0604020202020204" pitchFamily="34" charset="0"/>
                <a:cs typeface="Arial" panose="020B0604020202020204" pitchFamily="34" charset="0"/>
              </a:rPr>
              <a:t>If virtual meetings become a challenge, agencies could consider report submission to be discussed within a smaller group of key professionals.</a:t>
            </a:r>
            <a:r>
              <a:rPr lang="en-GB" sz="1400">
                <a:latin typeface="Arial"/>
                <a:cs typeface="Arial"/>
              </a:rPr>
              <a:t> (Social care institute for excellence, 2020).</a:t>
            </a:r>
            <a:r>
              <a:rPr lang="en-GB" sz="1400">
                <a:latin typeface="Arial" panose="020B0604020202020204" pitchFamily="34" charset="0"/>
                <a:cs typeface="Arial" panose="020B0604020202020204" pitchFamily="34" charset="0"/>
              </a:rPr>
              <a:t> </a:t>
            </a:r>
          </a:p>
          <a:p>
            <a:pPr>
              <a:lnSpc>
                <a:spcPct val="170000"/>
              </a:lnSpc>
            </a:pPr>
            <a:r>
              <a:rPr lang="en-GB" sz="1400">
                <a:latin typeface="Arial" panose="020B0604020202020204" pitchFamily="34" charset="0"/>
                <a:cs typeface="Arial" panose="020B0604020202020204" pitchFamily="34" charset="0"/>
              </a:rPr>
              <a:t>Share advice about how to reach out to people in local community who need help, including easy triage to critical services and avoiding them becoming completely isolated. (Safelives.org, 2015).</a:t>
            </a:r>
          </a:p>
          <a:p>
            <a:endParaRPr lang="en-GB" sz="1400">
              <a:latin typeface="Arial"/>
              <a:cs typeface="Arial"/>
            </a:endParaRPr>
          </a:p>
          <a:p>
            <a:pPr marL="0" indent="0">
              <a:buNone/>
            </a:pPr>
            <a:endParaRPr lang="en-GB" sz="1400">
              <a:latin typeface="Arial"/>
              <a:cs typeface="Arial"/>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477148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4B8A-BBF1-456E-96D9-25883F63F2D4}"/>
              </a:ext>
            </a:extLst>
          </p:cNvPr>
          <p:cNvSpPr>
            <a:spLocks noGrp="1"/>
          </p:cNvSpPr>
          <p:nvPr>
            <p:ph type="title"/>
          </p:nvPr>
        </p:nvSpPr>
        <p:spPr/>
        <p:txBody>
          <a:bodyPr/>
          <a:lstStyle/>
          <a:p>
            <a:r>
              <a:rPr lang="en-GB"/>
              <a:t>TO CONCLUDE……</a:t>
            </a:r>
          </a:p>
        </p:txBody>
      </p:sp>
      <p:sp>
        <p:nvSpPr>
          <p:cNvPr id="3" name="Content Placeholder 2">
            <a:extLst>
              <a:ext uri="{FF2B5EF4-FFF2-40B4-BE49-F238E27FC236}">
                <a16:creationId xmlns:a16="http://schemas.microsoft.com/office/drawing/2014/main" id="{61397B07-4625-4DDC-910A-BCDD944E9662}"/>
              </a:ext>
            </a:extLst>
          </p:cNvPr>
          <p:cNvSpPr>
            <a:spLocks noGrp="1"/>
          </p:cNvSpPr>
          <p:nvPr>
            <p:ph idx="1"/>
          </p:nvPr>
        </p:nvSpPr>
        <p:spPr>
          <a:xfrm>
            <a:off x="174664" y="2053955"/>
            <a:ext cx="7180293" cy="3694176"/>
          </a:xfrm>
        </p:spPr>
        <p:txBody>
          <a:bodyPr vert="horz" lIns="91440" tIns="45720" rIns="91440" bIns="45720" rtlCol="0" anchor="t">
            <a:normAutofit/>
          </a:bodyPr>
          <a:lstStyle/>
          <a:p>
            <a:r>
              <a:rPr lang="en-GB" sz="1800">
                <a:effectLst/>
                <a:latin typeface="Arial"/>
                <a:ea typeface="Calibri" panose="020F0502020204030204" pitchFamily="34" charset="0"/>
                <a:cs typeface="Arial"/>
              </a:rPr>
              <a:t>Domestic violence has increased during the pandemic, especially due to the lockdown. It is said that there has been a 20% increase (Mohan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There has been an increase in murders that are suspected of domestic violence </a:t>
            </a:r>
            <a:r>
              <a:rPr lang="en-GB" sz="1800">
                <a:effectLst/>
                <a:latin typeface="Arial"/>
                <a:ea typeface="Calibri" panose="020F0502020204030204" pitchFamily="34" charset="0"/>
                <a:cs typeface="Arial"/>
              </a:rPr>
              <a:t>(Grierson</a:t>
            </a:r>
            <a:r>
              <a:rPr lang="en-GB" sz="1800">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r>
              <a:rPr lang="en-GB" sz="1800">
                <a:latin typeface="Arial"/>
                <a:cs typeface="Arial"/>
              </a:rPr>
              <a:t>Helplines and police stations have seen an increase in calls to report domestic abuse </a:t>
            </a:r>
            <a:r>
              <a:rPr lang="en-GB" sz="1800">
                <a:effectLst/>
                <a:latin typeface="Arial"/>
                <a:ea typeface="Calibri" panose="020F0502020204030204" pitchFamily="34" charset="0"/>
                <a:cs typeface="Arial"/>
              </a:rPr>
              <a:t>(</a:t>
            </a:r>
            <a:r>
              <a:rPr lang="en-GB" sz="1800" err="1">
                <a:effectLst/>
                <a:latin typeface="Arial"/>
                <a:ea typeface="Calibri" panose="020F0502020204030204" pitchFamily="34" charset="0"/>
                <a:cs typeface="Arial"/>
              </a:rPr>
              <a:t>Ivandic</a:t>
            </a:r>
            <a:r>
              <a:rPr lang="en-GB" sz="1800">
                <a:effectLst/>
                <a:latin typeface="Arial"/>
                <a:ea typeface="Calibri" panose="020F0502020204030204" pitchFamily="34" charset="0"/>
                <a:cs typeface="Arial"/>
              </a:rPr>
              <a:t>, 2020).</a:t>
            </a:r>
            <a:endParaRPr lang="en-GB" sz="1800">
              <a:latin typeface="Arial"/>
              <a:ea typeface="Calibri" panose="020F0502020204030204" pitchFamily="34" charset="0"/>
              <a:cs typeface="Arial"/>
            </a:endParaRPr>
          </a:p>
          <a:p>
            <a:r>
              <a:rPr lang="en-GB" sz="1800">
                <a:effectLst/>
                <a:latin typeface="Arial"/>
                <a:ea typeface="Calibri" panose="020F0502020204030204" pitchFamily="34" charset="0"/>
                <a:cs typeface="Arial"/>
              </a:rPr>
              <a:t>With school closures it increases the risk for children to face domestic violence.</a:t>
            </a:r>
            <a:r>
              <a:rPr lang="en-GB" sz="1800">
                <a:latin typeface="Arial"/>
                <a:ea typeface="Calibri" panose="020F0502020204030204" pitchFamily="34" charset="0"/>
                <a:cs typeface="Arial"/>
              </a:rPr>
              <a:t> </a:t>
            </a:r>
            <a:endParaRPr lang="en-GB" sz="1800">
              <a:solidFill>
                <a:srgbClr val="000000"/>
              </a:solidFill>
              <a:effectLst/>
              <a:latin typeface="Arial" panose="020B0604020202020204" pitchFamily="34" charset="0"/>
              <a:ea typeface="Calibri" panose="020F0502020204030204" pitchFamily="34" charset="0"/>
            </a:endParaRPr>
          </a:p>
          <a:p>
            <a:r>
              <a:rPr lang="en-GB" sz="1800">
                <a:effectLst/>
                <a:latin typeface="Arial"/>
                <a:ea typeface="Calibri" panose="020F0502020204030204" pitchFamily="34" charset="0"/>
                <a:cs typeface="Arial"/>
              </a:rPr>
              <a:t>There are many causes that lead to domestic violence in relationships. Such as mental health issues.</a:t>
            </a:r>
            <a:endParaRPr lang="en-GB" sz="1800">
              <a:latin typeface="Arial"/>
              <a:cs typeface="Arial"/>
            </a:endParaRPr>
          </a:p>
          <a:p>
            <a:pPr marL="0" indent="0">
              <a:buNone/>
            </a:pPr>
            <a:endParaRPr lang="en-GB"/>
          </a:p>
        </p:txBody>
      </p:sp>
      <p:pic>
        <p:nvPicPr>
          <p:cNvPr id="5" name="Picture 2" descr="Domestic abuse">
            <a:extLst>
              <a:ext uri="{FF2B5EF4-FFF2-40B4-BE49-F238E27FC236}">
                <a16:creationId xmlns:a16="http://schemas.microsoft.com/office/drawing/2014/main" id="{96C8FDB5-76BD-44DB-B709-B64D7C7CF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4957" y="2133192"/>
            <a:ext cx="4386470" cy="25916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3AC1559-E7AF-4FD0-96E6-4F9822742461}"/>
              </a:ext>
            </a:extLst>
          </p:cNvPr>
          <p:cNvSpPr txBox="1"/>
          <p:nvPr/>
        </p:nvSpPr>
        <p:spPr>
          <a:xfrm>
            <a:off x="7354957" y="4773547"/>
            <a:ext cx="5218971"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(March,2020).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332983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080BE2-C449-4062-AAFD-F7CA18EB496E}"/>
              </a:ext>
            </a:extLst>
          </p:cNvPr>
          <p:cNvSpPr txBox="1"/>
          <p:nvPr/>
        </p:nvSpPr>
        <p:spPr>
          <a:xfrm>
            <a:off x="429502" y="786778"/>
            <a:ext cx="3572655" cy="5632311"/>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a:latin typeface="Arial"/>
                <a:cs typeface="Arial"/>
              </a:rPr>
              <a:t>Domestic violence doesn’t just stop at physical abuse. </a:t>
            </a:r>
          </a:p>
          <a:p>
            <a:pPr marL="342900" indent="-342900">
              <a:buFont typeface="Arial" panose="020B0604020202020204" pitchFamily="34" charset="0"/>
              <a:buChar char="•"/>
            </a:pPr>
            <a:r>
              <a:rPr lang="en-GB" sz="2400">
                <a:latin typeface="Arial"/>
                <a:cs typeface="Arial"/>
              </a:rPr>
              <a:t>It also can lead to further issues such as depression, anxiety and other mental disorders. </a:t>
            </a:r>
          </a:p>
          <a:p>
            <a:pPr marL="342900" indent="-342900">
              <a:buFont typeface="Arial" panose="020B0604020202020204" pitchFamily="34" charset="0"/>
              <a:buChar char="•"/>
            </a:pPr>
            <a:r>
              <a:rPr lang="en-GB" sz="2400">
                <a:latin typeface="Arial"/>
                <a:cs typeface="Arial"/>
              </a:rPr>
              <a:t>Substance abuse may also arise due to domestic abuse.</a:t>
            </a:r>
          </a:p>
          <a:p>
            <a:pPr marL="342900" indent="-342900">
              <a:buFont typeface="Arial" panose="020B0604020202020204" pitchFamily="34" charset="0"/>
              <a:buChar char="•"/>
            </a:pPr>
            <a:r>
              <a:rPr lang="en-GB" sz="2400">
                <a:latin typeface="Arial"/>
                <a:cs typeface="Arial"/>
              </a:rPr>
              <a:t>In serious cases domestic violence can lead to death or suicide.</a:t>
            </a:r>
          </a:p>
        </p:txBody>
      </p:sp>
      <p:pic>
        <p:nvPicPr>
          <p:cNvPr id="4" name="Picture 3">
            <a:extLst>
              <a:ext uri="{FF2B5EF4-FFF2-40B4-BE49-F238E27FC236}">
                <a16:creationId xmlns:a16="http://schemas.microsoft.com/office/drawing/2014/main" id="{F3EC80BF-058D-4048-9B51-2D3E75046AB3}"/>
              </a:ext>
            </a:extLst>
          </p:cNvPr>
          <p:cNvPicPr>
            <a:picLocks noChangeAspect="1"/>
          </p:cNvPicPr>
          <p:nvPr/>
        </p:nvPicPr>
        <p:blipFill rotWithShape="1">
          <a:blip r:embed="rId2"/>
          <a:srcRect l="29385" t="19657" r="29549" b="13863"/>
          <a:stretch/>
        </p:blipFill>
        <p:spPr>
          <a:xfrm>
            <a:off x="5587855" y="289104"/>
            <a:ext cx="6510986" cy="5926166"/>
          </a:xfrm>
          <a:prstGeom prst="rect">
            <a:avLst/>
          </a:prstGeom>
        </p:spPr>
      </p:pic>
      <p:sp>
        <p:nvSpPr>
          <p:cNvPr id="2" name="TextBox 1">
            <a:extLst>
              <a:ext uri="{FF2B5EF4-FFF2-40B4-BE49-F238E27FC236}">
                <a16:creationId xmlns:a16="http://schemas.microsoft.com/office/drawing/2014/main" id="{43F9FE14-530F-4A28-ADDD-FA30CA806CA4}"/>
              </a:ext>
            </a:extLst>
          </p:cNvPr>
          <p:cNvSpPr txBox="1"/>
          <p:nvPr/>
        </p:nvSpPr>
        <p:spPr>
          <a:xfrm>
            <a:off x="5831457" y="621964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(WHO, 2013)</a:t>
            </a:r>
          </a:p>
        </p:txBody>
      </p:sp>
    </p:spTree>
    <p:extLst>
      <p:ext uri="{BB962C8B-B14F-4D97-AF65-F5344CB8AC3E}">
        <p14:creationId xmlns:p14="http://schemas.microsoft.com/office/powerpoint/2010/main" val="239289900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313BDC-DA09-4AE8-B4B2-E4921605CF56}"/>
              </a:ext>
            </a:extLst>
          </p:cNvPr>
          <p:cNvSpPr txBox="1"/>
          <p:nvPr/>
        </p:nvSpPr>
        <p:spPr>
          <a:xfrm>
            <a:off x="6566452" y="622851"/>
            <a:ext cx="5446643" cy="563231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To overcome the pandemic policies were put in place to control the number of cases of covid-19. Stay home and save lives was one of the regulations.</a:t>
            </a:r>
            <a:r>
              <a:rPr lang="en-GB">
                <a:latin typeface="Arial"/>
                <a:ea typeface="Calibri" panose="020F0502020204030204" pitchFamily="34" charset="0"/>
                <a:cs typeface="Arial"/>
              </a:rPr>
              <a:t> </a:t>
            </a:r>
            <a:endParaRPr lang="en-GB" sz="180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It took an effect on women who are exposed and were already in an abusive relationship.</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abusers were taking their anger out on their partners due to the stress of lockdown, financial stress, and emotional stress</a:t>
            </a:r>
            <a:r>
              <a:rPr lang="en-GB">
                <a:latin typeface="Arial"/>
                <a:ea typeface="Calibri" panose="020F0502020204030204" pitchFamily="34" charset="0"/>
                <a:cs typeface="Arial"/>
              </a:rPr>
              <a:t>.</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 effect of this policy had negative impact on women.</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Polices such as social distancing, lockdown and restricted travel made violence in family homes more prevalent, also making children at risk of abuse. This not only affects the UK population but also all around the world (Campbell, 2020).</a:t>
            </a:r>
            <a:r>
              <a:rPr lang="en-GB">
                <a:latin typeface="Arial"/>
                <a:ea typeface="Calibri" panose="020F0502020204030204" pitchFamily="34" charset="0"/>
                <a:cs typeface="Arial"/>
              </a:rPr>
              <a:t> </a:t>
            </a:r>
            <a:endParaRPr lang="en-GB">
              <a:latin typeface="Arial" panose="020B0604020202020204" pitchFamily="34" charset="0"/>
              <a:ea typeface="Calibri" panose="020F0502020204030204" pitchFamily="34" charset="0"/>
              <a:cs typeface="Arial"/>
            </a:endParaRPr>
          </a:p>
          <a:p>
            <a:pPr marL="285750" indent="-285750">
              <a:buFont typeface="Arial" panose="020B0604020202020204" pitchFamily="34" charset="0"/>
              <a:buChar char="•"/>
            </a:pPr>
            <a:r>
              <a:rPr lang="en-GB" sz="1800">
                <a:solidFill>
                  <a:srgbClr val="000000"/>
                </a:solidFill>
                <a:effectLst/>
                <a:latin typeface="Arial"/>
                <a:ea typeface="Calibri" panose="020F0502020204030204" pitchFamily="34" charset="0"/>
                <a:cs typeface="Arial"/>
              </a:rPr>
              <a:t>The ministry of justice made extra funding available for organisations aiding in helping victims of domestic abuse </a:t>
            </a:r>
            <a:r>
              <a:rPr lang="en-GB" sz="1800">
                <a:effectLst/>
                <a:latin typeface="Arial"/>
                <a:ea typeface="Calibri" panose="020F0502020204030204" pitchFamily="34" charset="0"/>
                <a:cs typeface="Arial"/>
              </a:rPr>
              <a:t>(Police and Crime Commissioner, 2020).</a:t>
            </a:r>
            <a:r>
              <a:rPr lang="en-GB" sz="1800">
                <a:effectLst/>
                <a:latin typeface="Verdana"/>
                <a:ea typeface="Calibri" panose="020F0502020204030204" pitchFamily="34" charset="0"/>
                <a:cs typeface="Times New Roman"/>
              </a:rPr>
              <a:t> </a:t>
            </a:r>
            <a:endParaRPr lang="en-GB">
              <a:latin typeface="Verdana"/>
              <a:cs typeface="Times New Roman"/>
            </a:endParaRPr>
          </a:p>
        </p:txBody>
      </p:sp>
      <p:pic>
        <p:nvPicPr>
          <p:cNvPr id="3074" name="Picture 2">
            <a:extLst>
              <a:ext uri="{FF2B5EF4-FFF2-40B4-BE49-F238E27FC236}">
                <a16:creationId xmlns:a16="http://schemas.microsoft.com/office/drawing/2014/main" id="{F96A3724-CC0A-4719-B971-AC85F2969D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905" y="1225506"/>
            <a:ext cx="6341165" cy="35669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5628E7-4877-4385-B62E-52A93FC1847A}"/>
              </a:ext>
            </a:extLst>
          </p:cNvPr>
          <p:cNvSpPr txBox="1"/>
          <p:nvPr/>
        </p:nvSpPr>
        <p:spPr>
          <a:xfrm>
            <a:off x="168965" y="4792411"/>
            <a:ext cx="3180522" cy="276999"/>
          </a:xfrm>
          <a:prstGeom prst="rect">
            <a:avLst/>
          </a:prstGeom>
          <a:noFill/>
        </p:spPr>
        <p:txBody>
          <a:bodyPr wrap="square" rtlCol="0">
            <a:spAutoFit/>
          </a:bodyPr>
          <a:lstStyle/>
          <a:p>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(Reeve,2020)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850130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257BCD-7B41-47D5-840D-16F04B6CE2D7}"/>
              </a:ext>
            </a:extLst>
          </p:cNvPr>
          <p:cNvSpPr txBox="1"/>
          <p:nvPr/>
        </p:nvSpPr>
        <p:spPr>
          <a:xfrm>
            <a:off x="371061" y="463826"/>
            <a:ext cx="5618922" cy="341632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800">
                <a:effectLst/>
                <a:latin typeface="Arial"/>
                <a:ea typeface="Calibri" panose="020F0502020204030204" pitchFamily="34" charset="0"/>
                <a:cs typeface="Arial"/>
              </a:rPr>
              <a:t>Many agencies have been organised in order to help women and children facing domestic violence. Women’s aid is a charity helping women and children who face domestic violence (Women’s Aid, 2019).</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UN women </a:t>
            </a:r>
            <a:r>
              <a:rPr lang="en-GB">
                <a:latin typeface="Arial"/>
                <a:ea typeface="Calibri" panose="020F0502020204030204" pitchFamily="34" charset="0"/>
                <a:cs typeface="Arial"/>
              </a:rPr>
              <a:t>UK </a:t>
            </a:r>
            <a:r>
              <a:rPr lang="en-GB" sz="1800">
                <a:effectLst/>
                <a:latin typeface="Arial"/>
                <a:ea typeface="Calibri" panose="020F0502020204030204" pitchFamily="34" charset="0"/>
                <a:cs typeface="Arial"/>
              </a:rPr>
              <a:t>is also an organisation who support woman who face domestic abuse.</a:t>
            </a:r>
            <a:endParaRPr lang="en-GB">
              <a:latin typeface="Arial"/>
              <a:ea typeface="Calibri" panose="020F0502020204030204" pitchFamily="34" charset="0"/>
              <a:cs typeface="Arial"/>
            </a:endParaRPr>
          </a:p>
          <a:p>
            <a:pPr marL="285750" indent="-285750">
              <a:buFont typeface="Arial" panose="020B0604020202020204" pitchFamily="34" charset="0"/>
              <a:buChar char="•"/>
            </a:pPr>
            <a:r>
              <a:rPr lang="en-GB" sz="1800">
                <a:effectLst/>
                <a:latin typeface="Arial"/>
                <a:ea typeface="Calibri" panose="020F0502020204030204" pitchFamily="34" charset="0"/>
                <a:cs typeface="Arial"/>
              </a:rPr>
              <a:t>Safe Space Now project </a:t>
            </a:r>
            <a:r>
              <a:rPr lang="en-GB">
                <a:latin typeface="Arial"/>
                <a:ea typeface="Calibri" panose="020F0502020204030204" pitchFamily="34" charset="0"/>
                <a:cs typeface="Arial"/>
              </a:rPr>
              <a:t>has been set up </a:t>
            </a:r>
            <a:r>
              <a:rPr lang="en-GB" sz="1800">
                <a:effectLst/>
                <a:latin typeface="Arial"/>
                <a:ea typeface="Calibri" panose="020F0502020204030204" pitchFamily="34" charset="0"/>
                <a:cs typeface="Arial"/>
              </a:rPr>
              <a:t>(Women's aid</a:t>
            </a:r>
            <a:r>
              <a:rPr lang="en-GB">
                <a:latin typeface="Arial"/>
                <a:ea typeface="Calibri" panose="020F0502020204030204" pitchFamily="34" charset="0"/>
                <a:cs typeface="Arial"/>
              </a:rPr>
              <a:t>,</a:t>
            </a:r>
            <a:r>
              <a:rPr lang="en-GB" sz="1800">
                <a:effectLst/>
                <a:latin typeface="Arial"/>
                <a:ea typeface="Calibri" panose="020F0502020204030204" pitchFamily="34" charset="0"/>
                <a:cs typeface="Arial"/>
              </a:rPr>
              <a:t> 2020). </a:t>
            </a:r>
          </a:p>
          <a:p>
            <a:pPr marL="285750" indent="-285750">
              <a:buFont typeface="Arial" panose="020B0604020202020204" pitchFamily="34" charset="0"/>
              <a:buChar char="•"/>
            </a:pPr>
            <a:r>
              <a:rPr lang="en-GB" sz="1800">
                <a:effectLst/>
                <a:latin typeface="Arial"/>
                <a:ea typeface="Calibri" panose="020F0502020204030204" pitchFamily="34" charset="0"/>
                <a:cs typeface="Arial"/>
              </a:rPr>
              <a:t>There are many barriers that stop women from leaving abusive relationships, as mentioned previously</a:t>
            </a:r>
            <a:r>
              <a:rPr lang="en-GB">
                <a:solidFill>
                  <a:srgbClr val="FF0000"/>
                </a:solidFill>
                <a:latin typeface="Arial"/>
                <a:ea typeface="Calibri" panose="020F0502020204030204" pitchFamily="34" charset="0"/>
                <a:cs typeface="Arial"/>
              </a:rPr>
              <a:t>.</a:t>
            </a:r>
            <a:endParaRPr lang="en-GB">
              <a:latin typeface="Arial"/>
              <a:cs typeface="Arial"/>
            </a:endParaRPr>
          </a:p>
        </p:txBody>
      </p:sp>
      <p:pic>
        <p:nvPicPr>
          <p:cNvPr id="1026" name="Picture 2" descr="womens aid">
            <a:extLst>
              <a:ext uri="{FF2B5EF4-FFF2-40B4-BE49-F238E27FC236}">
                <a16:creationId xmlns:a16="http://schemas.microsoft.com/office/drawing/2014/main" id="{FCA0D2AD-F497-4737-880B-CE2BABFAB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28" b="3996"/>
          <a:stretch/>
        </p:blipFill>
        <p:spPr bwMode="auto">
          <a:xfrm>
            <a:off x="7063409" y="198369"/>
            <a:ext cx="4267200" cy="34163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73C26B0-FB0C-41C3-BF63-AA03485DFA0C}"/>
              </a:ext>
            </a:extLst>
          </p:cNvPr>
          <p:cNvSpPr txBox="1"/>
          <p:nvPr/>
        </p:nvSpPr>
        <p:spPr>
          <a:xfrm>
            <a:off x="7063409" y="2860593"/>
            <a:ext cx="3710609" cy="369332"/>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Travellers Times, 2020</a:t>
            </a:r>
            <a:r>
              <a:rPr lang="en-GB" sz="140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8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E93CEDC8-F36B-431A-93E2-4EDFDF3D4F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659" y="4130024"/>
            <a:ext cx="8134350" cy="1762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BCAECE-9E6A-4BFF-B461-64C67BAC54AE}"/>
              </a:ext>
            </a:extLst>
          </p:cNvPr>
          <p:cNvSpPr txBox="1"/>
          <p:nvPr/>
        </p:nvSpPr>
        <p:spPr>
          <a:xfrm>
            <a:off x="1723282" y="5897612"/>
            <a:ext cx="2252869" cy="261610"/>
          </a:xfrm>
          <a:prstGeom prst="rect">
            <a:avLst/>
          </a:prstGeom>
          <a:noFill/>
        </p:spPr>
        <p:txBody>
          <a:bodyPr wrap="square" rtlCol="0">
            <a:spAutoFit/>
          </a:bodyPr>
          <a:lstStyle/>
          <a:p>
            <a:r>
              <a:rPr lang="en-GB" sz="1100">
                <a:solidFill>
                  <a:srgbClr val="000000"/>
                </a:solidFill>
                <a:effectLst/>
                <a:latin typeface="Arial" panose="020B0604020202020204" pitchFamily="34" charset="0"/>
                <a:ea typeface="Calibri" panose="020F0502020204030204" pitchFamily="34" charset="0"/>
                <a:cs typeface="Arial" panose="020B0604020202020204" pitchFamily="34" charset="0"/>
              </a:rPr>
              <a:t>(NAWO, 2016). </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81068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14EB-CCBF-48B3-BB62-451FDABD45B0}"/>
              </a:ext>
            </a:extLst>
          </p:cNvPr>
          <p:cNvSpPr>
            <a:spLocks noGrp="1"/>
          </p:cNvSpPr>
          <p:nvPr>
            <p:ph type="title"/>
          </p:nvPr>
        </p:nvSpPr>
        <p:spPr/>
        <p:txBody>
          <a:bodyPr>
            <a:normAutofit/>
          </a:bodyPr>
          <a:lstStyle/>
          <a:p>
            <a:r>
              <a:rPr lang="en-GB"/>
              <a:t>Recommendations</a:t>
            </a:r>
          </a:p>
        </p:txBody>
      </p:sp>
      <p:sp>
        <p:nvSpPr>
          <p:cNvPr id="3" name="Content Placeholder 2">
            <a:extLst>
              <a:ext uri="{FF2B5EF4-FFF2-40B4-BE49-F238E27FC236}">
                <a16:creationId xmlns:a16="http://schemas.microsoft.com/office/drawing/2014/main" id="{8A6131CE-004E-4B31-84C4-F5809721535C}"/>
              </a:ext>
            </a:extLst>
          </p:cNvPr>
          <p:cNvSpPr>
            <a:spLocks noGrp="1"/>
          </p:cNvSpPr>
          <p:nvPr>
            <p:ph idx="1"/>
          </p:nvPr>
        </p:nvSpPr>
        <p:spPr>
          <a:xfrm>
            <a:off x="6750272" y="2321169"/>
            <a:ext cx="3872243" cy="3694176"/>
          </a:xfrm>
        </p:spPr>
        <p:txBody>
          <a:bodyPr anchor="ctr">
            <a:normAutofit/>
          </a:bodyPr>
          <a:lstStyle/>
          <a:p>
            <a:pPr>
              <a:lnSpc>
                <a:spcPct val="100000"/>
              </a:lnSpc>
            </a:pPr>
            <a:r>
              <a:rPr lang="en-GB" sz="1400">
                <a:effectLst/>
                <a:latin typeface="Arial" panose="020B0604020202020204" pitchFamily="34" charset="0"/>
                <a:ea typeface="Calibri" panose="020F0502020204030204" pitchFamily="34" charset="0"/>
              </a:rPr>
              <a:t>To combat this crisis governments should have a strategic plan put in place to aid in combating the crisis of domestic violence, e.g. help centres.</a:t>
            </a:r>
          </a:p>
          <a:p>
            <a:pPr>
              <a:lnSpc>
                <a:spcPct val="100000"/>
              </a:lnSpc>
            </a:pPr>
            <a:r>
              <a:rPr lang="en-GB" sz="1400">
                <a:effectLst/>
                <a:latin typeface="Arial" panose="020B0604020202020204" pitchFamily="34" charset="0"/>
                <a:ea typeface="Calibri" panose="020F0502020204030204" pitchFamily="34" charset="0"/>
              </a:rPr>
              <a:t>Bigger well-known corporate companies can work together and produce solutions in order to help women who face domestic violence</a:t>
            </a:r>
            <a:endParaRPr lang="en-GB" sz="1100">
              <a:effectLst/>
              <a:latin typeface="Arial" panose="020B0604020202020204" pitchFamily="34" charset="0"/>
              <a:ea typeface="Calibri" panose="020F0502020204030204" pitchFamily="34" charset="0"/>
            </a:endParaRPr>
          </a:p>
          <a:p>
            <a:pPr>
              <a:lnSpc>
                <a:spcPct val="100000"/>
              </a:lnSpc>
            </a:pPr>
            <a:r>
              <a:rPr lang="en-GB" sz="1400">
                <a:effectLst/>
                <a:latin typeface="Arial" panose="020B0604020202020204" pitchFamily="34" charset="0"/>
                <a:ea typeface="Calibri" panose="020F0502020204030204" pitchFamily="34" charset="0"/>
              </a:rPr>
              <a:t>Agencies who help women who have faced, or are currently facing, domestic abuse should look at how effective the objectives of their programmes and see how tackles it the crisis of domestic abuse (NICE, 2014). </a:t>
            </a:r>
            <a:endParaRPr lang="en-GB" sz="1400"/>
          </a:p>
        </p:txBody>
      </p:sp>
      <p:pic>
        <p:nvPicPr>
          <p:cNvPr id="1026" name="Picture 2" descr="Domestic abuse graphic">
            <a:extLst>
              <a:ext uri="{FF2B5EF4-FFF2-40B4-BE49-F238E27FC236}">
                <a16:creationId xmlns:a16="http://schemas.microsoft.com/office/drawing/2014/main" id="{AE1E8673-204B-4768-8689-2DDFBE01B9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82" t="171" r="10099" b="-2284"/>
          <a:stretch/>
        </p:blipFill>
        <p:spPr bwMode="auto">
          <a:xfrm>
            <a:off x="1444487" y="2478023"/>
            <a:ext cx="4890052" cy="3989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F1E180-8A17-4521-A794-06675ABF23F3}"/>
              </a:ext>
            </a:extLst>
          </p:cNvPr>
          <p:cNvSpPr txBox="1"/>
          <p:nvPr/>
        </p:nvSpPr>
        <p:spPr>
          <a:xfrm>
            <a:off x="1444487" y="6467060"/>
            <a:ext cx="3180522" cy="276999"/>
          </a:xfrm>
          <a:prstGeom prst="rect">
            <a:avLst/>
          </a:prstGeom>
          <a:noFill/>
        </p:spPr>
        <p:txBody>
          <a:bodyPr wrap="square" rtlCol="0">
            <a:spAutoFit/>
          </a:bodyPr>
          <a:lstStyle/>
          <a:p>
            <a:r>
              <a:rPr lang="en-GB" sz="1200">
                <a:solidFill>
                  <a:srgbClr val="000000"/>
                </a:solidFill>
                <a:latin typeface="Arial" panose="020B0604020202020204" pitchFamily="34" charset="0"/>
                <a:ea typeface="Calibri" panose="020F0502020204030204" pitchFamily="34" charset="0"/>
                <a:cs typeface="Arial" panose="020B0604020202020204" pitchFamily="34" charset="0"/>
              </a:rPr>
              <a:t>(</a:t>
            </a:r>
            <a:r>
              <a:rPr lang="en-GB" sz="1200">
                <a:solidFill>
                  <a:srgbClr val="000000"/>
                </a:solidFill>
                <a:effectLst/>
                <a:latin typeface="Arial" panose="020B0604020202020204" pitchFamily="34" charset="0"/>
                <a:ea typeface="Calibri" panose="020F0502020204030204" pitchFamily="34" charset="0"/>
                <a:cs typeface="Arial" panose="020B0604020202020204" pitchFamily="34" charset="0"/>
              </a:rPr>
              <a:t>Atkins, 2020).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43880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 application&#10;&#10;Description automatically generated">
            <a:extLst>
              <a:ext uri="{FF2B5EF4-FFF2-40B4-BE49-F238E27FC236}">
                <a16:creationId xmlns:a16="http://schemas.microsoft.com/office/drawing/2014/main" id="{A2E8B46D-54A6-4C28-B1DE-BFDD0B998B69}"/>
              </a:ext>
            </a:extLst>
          </p:cNvPr>
          <p:cNvPicPr>
            <a:picLocks noChangeAspect="1"/>
          </p:cNvPicPr>
          <p:nvPr/>
        </p:nvPicPr>
        <p:blipFill rotWithShape="1">
          <a:blip r:embed="rId2"/>
          <a:srcRect l="28713" t="26929" r="10396" b="11233"/>
          <a:stretch/>
        </p:blipFill>
        <p:spPr>
          <a:xfrm>
            <a:off x="-5751" y="1714"/>
            <a:ext cx="12256527" cy="7000530"/>
          </a:xfrm>
          <a:prstGeom prst="rect">
            <a:avLst/>
          </a:prstGeom>
        </p:spPr>
      </p:pic>
    </p:spTree>
    <p:extLst>
      <p:ext uri="{BB962C8B-B14F-4D97-AF65-F5344CB8AC3E}">
        <p14:creationId xmlns:p14="http://schemas.microsoft.com/office/powerpoint/2010/main" val="19514774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2ED9-8BFA-4986-A762-9B53682AF124}"/>
              </a:ext>
            </a:extLst>
          </p:cNvPr>
          <p:cNvSpPr>
            <a:spLocks noGrp="1"/>
          </p:cNvSpPr>
          <p:nvPr>
            <p:ph type="title"/>
          </p:nvPr>
        </p:nvSpPr>
        <p:spPr>
          <a:xfrm>
            <a:off x="5513816" y="978408"/>
            <a:ext cx="6003511" cy="1106424"/>
          </a:xfrm>
        </p:spPr>
        <p:txBody>
          <a:bodyPr>
            <a:normAutofit/>
          </a:bodyPr>
          <a:lstStyle/>
          <a:p>
            <a:r>
              <a:rPr lang="en-GB" sz="2800">
                <a:solidFill>
                  <a:srgbClr val="FF0000"/>
                </a:solidFill>
              </a:rPr>
              <a:t>HOW WE AIM TO HELP AND WHY?</a:t>
            </a:r>
          </a:p>
        </p:txBody>
      </p:sp>
      <p:sp>
        <p:nvSpPr>
          <p:cNvPr id="3" name="Content Placeholder 2">
            <a:extLst>
              <a:ext uri="{FF2B5EF4-FFF2-40B4-BE49-F238E27FC236}">
                <a16:creationId xmlns:a16="http://schemas.microsoft.com/office/drawing/2014/main" id="{DF7127DC-B8D4-4B98-A2BC-960E729E04B6}"/>
              </a:ext>
            </a:extLst>
          </p:cNvPr>
          <p:cNvSpPr>
            <a:spLocks noGrp="1"/>
          </p:cNvSpPr>
          <p:nvPr>
            <p:ph idx="1"/>
          </p:nvPr>
        </p:nvSpPr>
        <p:spPr>
          <a:xfrm>
            <a:off x="5516864" y="2359152"/>
            <a:ext cx="6003511" cy="3429000"/>
          </a:xfrm>
        </p:spPr>
        <p:txBody>
          <a:bodyPr>
            <a:normAutofit/>
          </a:bodyPr>
          <a:lstStyle/>
          <a:p>
            <a:r>
              <a:rPr lang="en-GB" sz="2000">
                <a:effectLst/>
                <a:latin typeface="Arial" panose="020B0604020202020204" pitchFamily="34" charset="0"/>
                <a:ea typeface="Calibri" panose="020F0502020204030204" pitchFamily="34" charset="0"/>
              </a:rPr>
              <a:t>We as small groups should get together with local schools and create a safe space for women.</a:t>
            </a:r>
          </a:p>
          <a:p>
            <a:r>
              <a:rPr lang="en-GB" sz="2000">
                <a:latin typeface="Arial" panose="020B0604020202020204" pitchFamily="34" charset="0"/>
                <a:cs typeface="Arial" panose="020B0604020202020204" pitchFamily="34" charset="0"/>
              </a:rPr>
              <a:t>Why should we open hubs in local schools? </a:t>
            </a:r>
          </a:p>
        </p:txBody>
      </p:sp>
      <p:pic>
        <p:nvPicPr>
          <p:cNvPr id="7" name="Graphic 6" descr="Schoolhouse">
            <a:extLst>
              <a:ext uri="{FF2B5EF4-FFF2-40B4-BE49-F238E27FC236}">
                <a16:creationId xmlns:a16="http://schemas.microsoft.com/office/drawing/2014/main" id="{BC50163C-BC6E-448C-9FD0-E3814A2B48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2436" y="633619"/>
            <a:ext cx="2651760" cy="2651760"/>
          </a:xfrm>
          <a:prstGeom prst="rect">
            <a:avLst/>
          </a:prstGeom>
        </p:spPr>
      </p:pic>
      <p:pic>
        <p:nvPicPr>
          <p:cNvPr id="5" name="Graphic 4" descr="Group of women">
            <a:extLst>
              <a:ext uri="{FF2B5EF4-FFF2-40B4-BE49-F238E27FC236}">
                <a16:creationId xmlns:a16="http://schemas.microsoft.com/office/drawing/2014/main" id="{A59CD0BD-5DEF-4FFF-A3A8-6ED7B18C57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00658" y="3472468"/>
            <a:ext cx="2651760" cy="2651760"/>
          </a:xfrm>
          <a:prstGeom prst="rect">
            <a:avLst/>
          </a:prstGeom>
        </p:spPr>
      </p:pic>
    </p:spTree>
    <p:extLst>
      <p:ext uri="{BB962C8B-B14F-4D97-AF65-F5344CB8AC3E}">
        <p14:creationId xmlns:p14="http://schemas.microsoft.com/office/powerpoint/2010/main" val="31593106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F95A92-77E2-4E71-951B-9AEE8F0AF834}"/>
              </a:ext>
            </a:extLst>
          </p:cNvPr>
          <p:cNvPicPr>
            <a:picLocks noChangeAspect="1"/>
          </p:cNvPicPr>
          <p:nvPr/>
        </p:nvPicPr>
        <p:blipFill rotWithShape="1">
          <a:blip r:embed="rId2"/>
          <a:srcRect l="23423" t="22961" r="12192" b="11776"/>
          <a:stretch/>
        </p:blipFill>
        <p:spPr>
          <a:xfrm>
            <a:off x="581464" y="410837"/>
            <a:ext cx="11029071" cy="6285385"/>
          </a:xfrm>
          <a:prstGeom prst="rect">
            <a:avLst/>
          </a:prstGeom>
        </p:spPr>
      </p:pic>
    </p:spTree>
    <p:extLst>
      <p:ext uri="{BB962C8B-B14F-4D97-AF65-F5344CB8AC3E}">
        <p14:creationId xmlns:p14="http://schemas.microsoft.com/office/powerpoint/2010/main" val="89215300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C379D0-AA5D-4D0A-A19D-E7187BA69DD1}"/>
              </a:ext>
            </a:extLst>
          </p:cNvPr>
          <p:cNvSpPr txBox="1"/>
          <p:nvPr/>
        </p:nvSpPr>
        <p:spPr>
          <a:xfrm>
            <a:off x="253219" y="0"/>
            <a:ext cx="10367889" cy="7118615"/>
          </a:xfrm>
          <a:prstGeom prst="rect">
            <a:avLst/>
          </a:prstGeom>
          <a:noFill/>
        </p:spPr>
        <p:txBody>
          <a:bodyPr wrap="square" lIns="91440" tIns="45720" rIns="91440" bIns="45720" rtlCol="0" anchor="t">
            <a:spAutoFit/>
          </a:bodyPr>
          <a:lstStyle/>
          <a:p>
            <a:r>
              <a:rPr lang="en-GB" b="1">
                <a:latin typeface="Arial"/>
                <a:cs typeface="Arial"/>
              </a:rPr>
              <a:t>References:</a:t>
            </a:r>
          </a:p>
          <a:p>
            <a:endParaRPr lang="en-GB" sz="180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Atkins, V. (2020) </a:t>
            </a:r>
            <a:r>
              <a:rPr lang="en-GB" sz="1100" i="1">
                <a:solidFill>
                  <a:srgbClr val="000000"/>
                </a:solidFill>
                <a:effectLst/>
                <a:latin typeface="Arial"/>
                <a:ea typeface="Arial" panose="020B0604020202020204" pitchFamily="34" charset="0"/>
                <a:cs typeface="Times New Roman"/>
              </a:rPr>
              <a:t>Further support for children affected by domestic abuse.</a:t>
            </a:r>
            <a:r>
              <a:rPr lang="en-GB" sz="1100">
                <a:effectLst/>
                <a:latin typeface="Arial"/>
                <a:ea typeface="Times New Roman" panose="02020603050405020304" pitchFamily="18" charset="0"/>
                <a:cs typeface="Times New Roman"/>
              </a:rPr>
              <a:t> Available at: </a:t>
            </a:r>
            <a:r>
              <a:rPr lang="en-GB" sz="1100" u="sng">
                <a:solidFill>
                  <a:srgbClr val="0563C1"/>
                </a:solidFill>
                <a:effectLst/>
                <a:latin typeface="Arial"/>
                <a:ea typeface="Times New Roman" panose="02020603050405020304" pitchFamily="18" charset="0"/>
                <a:cs typeface="Times New Roman"/>
                <a:hlinkClick r:id="rId2"/>
              </a:rPr>
              <a:t>https://www.gov.uk/government/news/further-support-for-children-affected-by-domestic-abuse</a:t>
            </a:r>
            <a:r>
              <a:rPr lang="en-GB" sz="1100">
                <a:effectLst/>
                <a:latin typeface="Arial"/>
                <a:ea typeface="Times New Roman" panose="02020603050405020304" pitchFamily="18" charset="0"/>
                <a:cs typeface="Times New Roman"/>
              </a:rPr>
              <a:t> (Accessed 6th Oct 2020).</a:t>
            </a:r>
            <a:r>
              <a:rPr lang="en-GB" sz="1100">
                <a:latin typeface="Arial"/>
                <a:ea typeface="Times New Roman" panose="02020603050405020304" pitchFamily="18" charset="0"/>
                <a:cs typeface="Times New Roman"/>
              </a:rPr>
              <a:t> </a:t>
            </a:r>
            <a:endParaRPr lang="en-GB" sz="1100">
              <a:solidFill>
                <a:srgbClr val="FF0000"/>
              </a:solidFill>
              <a:latin typeface="Arial"/>
              <a:ea typeface="Times New Roman" panose="02020603050405020304" pitchFamily="18" charset="0"/>
              <a:cs typeface="Times New Roman"/>
            </a:endParaRPr>
          </a:p>
          <a:p>
            <a:pPr marL="171450" indent="-171450">
              <a:lnSpc>
                <a:spcPct val="107000"/>
              </a:lnSpc>
              <a:spcAft>
                <a:spcPts val="800"/>
              </a:spcAft>
              <a:buFont typeface="Arial" panose="020B0604020202020204" pitchFamily="34" charset="0"/>
              <a:buChar char="•"/>
            </a:pPr>
            <a:r>
              <a:rPr lang="en-GB" sz="1100" b="0" i="0">
                <a:solidFill>
                  <a:srgbClr val="000000"/>
                </a:solidFill>
                <a:effectLst/>
                <a:latin typeface="verdana"/>
                <a:ea typeface="verdana"/>
                <a:cs typeface="verdana"/>
              </a:rPr>
              <a:t>Bafta, M. (2020). </a:t>
            </a:r>
            <a:r>
              <a:rPr lang="en-GB" sz="1100" b="0" i="1">
                <a:solidFill>
                  <a:srgbClr val="000000"/>
                </a:solidFill>
                <a:effectLst/>
                <a:latin typeface="verdana"/>
                <a:ea typeface="verdana"/>
                <a:cs typeface="verdana"/>
              </a:rPr>
              <a:t>coronavirus online map shows how the virus spread across the globe.</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3"/>
              </a:rPr>
              <a:t>https://internetprotocol.co/hype-news/2020/01/27/an-interactive-coronavirus-online-map/</a:t>
            </a:r>
            <a:r>
              <a:rPr lang="en-GB" sz="1100" b="0" i="0">
                <a:solidFill>
                  <a:srgbClr val="000000"/>
                </a:solidFill>
                <a:effectLst/>
                <a:latin typeface="verdana"/>
                <a:ea typeface="verdana"/>
                <a:cs typeface="verdana"/>
              </a:rPr>
              <a:t>. [Accessed 28/09/2020].</a:t>
            </a:r>
            <a:r>
              <a:rPr lang="en-GB" sz="1100">
                <a:solidFill>
                  <a:srgbClr val="000000"/>
                </a:solidFill>
                <a:latin typeface="verdana"/>
                <a:ea typeface="verdana"/>
                <a:cs typeface="verdana"/>
              </a:rPr>
              <a:t> </a:t>
            </a:r>
            <a:endParaRPr lang="en-GB" sz="1100" b="1">
              <a:solidFill>
                <a:srgbClr val="FF0000"/>
              </a:solidFill>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BBC (2020) </a:t>
            </a:r>
            <a:r>
              <a:rPr lang="en-GB" sz="1100" i="1">
                <a:effectLst/>
                <a:latin typeface="Arial"/>
                <a:ea typeface="Calibri" panose="020F0502020204030204" pitchFamily="34" charset="0"/>
                <a:cs typeface="Times New Roman"/>
              </a:rPr>
              <a:t>Stopping Lockdown Domestic Abuse On My Street</a:t>
            </a:r>
            <a:r>
              <a:rPr lang="en-GB" sz="1100">
                <a:effectLst/>
                <a:latin typeface="Arial"/>
                <a:ea typeface="Calibri" panose="020F0502020204030204" pitchFamily="34" charset="0"/>
                <a:cs typeface="Times New Roman"/>
              </a:rPr>
              <a:t>. [online] Available at: </a:t>
            </a:r>
            <a:r>
              <a:rPr lang="en-GB" sz="1100" u="sng">
                <a:solidFill>
                  <a:srgbClr val="0563C1"/>
                </a:solidFill>
                <a:effectLst/>
                <a:latin typeface="Arial"/>
                <a:ea typeface="Calibri" panose="020F0502020204030204" pitchFamily="34" charset="0"/>
                <a:cs typeface="Times New Roman"/>
                <a:hlinkClick r:id="rId4"/>
              </a:rPr>
              <a:t>https://www.bbc.co.uk/news/av/world-53014211</a:t>
            </a:r>
            <a:r>
              <a:rPr lang="en-GB" sz="1100">
                <a:effectLst/>
                <a:latin typeface="Arial"/>
                <a:ea typeface="Calibri" panose="020F0502020204030204" pitchFamily="34" charset="0"/>
                <a:cs typeface="Times New Roman"/>
              </a:rPr>
              <a:t>  [Accessed 2 October 2020].</a:t>
            </a: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Bradbury-jones, C and Isham. L. (2020). The pandemic paradox: The consequences of COVID-19 on domestic violence. </a:t>
            </a:r>
            <a:r>
              <a:rPr lang="en-US" sz="1100" i="1">
                <a:effectLst/>
                <a:latin typeface="Arial"/>
                <a:ea typeface="Calibri" panose="020F0502020204030204" pitchFamily="34" charset="0"/>
                <a:cs typeface="Times New Roman"/>
              </a:rPr>
              <a:t>Journal of Clinical Nursing. Vol 29.</a:t>
            </a:r>
            <a:r>
              <a:rPr lang="en-US" sz="1100" i="1">
                <a:latin typeface="Arial"/>
                <a:ea typeface="Calibri" panose="020F0502020204030204" pitchFamily="34" charset="0"/>
                <a:cs typeface="Times New Roman"/>
              </a:rPr>
              <a:t> </a:t>
            </a:r>
            <a:r>
              <a:rPr lang="en-US" sz="1100">
                <a:effectLst/>
                <a:latin typeface="Arial"/>
                <a:ea typeface="Calibri" panose="020F0502020204030204" pitchFamily="34" charset="0"/>
                <a:cs typeface="Times New Roman"/>
              </a:rPr>
              <a:t> Accessed on 1/10/2020.</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Bradley, E. (2020). </a:t>
            </a:r>
            <a:r>
              <a:rPr lang="en-US" sz="1100" i="1">
                <a:effectLst/>
                <a:latin typeface="Arial"/>
                <a:ea typeface="Calibri" panose="020F0502020204030204" pitchFamily="34" charset="0"/>
                <a:cs typeface="Times New Roman"/>
              </a:rPr>
              <a:t>Covid-19 has shone a light on the lack of support for domestic abuse victims.</a:t>
            </a:r>
            <a:r>
              <a:rPr lang="en-US" sz="1100">
                <a:effectLst/>
                <a:latin typeface="Arial"/>
                <a:ea typeface="Calibri" panose="020F0502020204030204" pitchFamily="34" charset="0"/>
                <a:cs typeface="Times New Roman"/>
              </a:rPr>
              <a:t> [online]. Available at: https://wwwklc.ac.uk/news/covid-19-has-shone-a-light-on-the-lack-of-support-for-domestic-abuse-victims. [Accessed 29 09 2020].</a:t>
            </a:r>
            <a:r>
              <a:rPr lang="en-US" sz="1100">
                <a:latin typeface="Arial"/>
                <a:ea typeface="Calibri" panose="020F0502020204030204" pitchFamily="34" charset="0"/>
                <a:cs typeface="Times New Roman"/>
              </a:rPr>
              <a:t> </a:t>
            </a:r>
            <a:endParaRPr lang="en-GB" sz="1100">
              <a:effectLst/>
              <a:latin typeface="Arial"/>
              <a:ea typeface="Calibri" panose="020F0502020204030204" pitchFamily="34" charset="0"/>
              <a:cs typeface="Times New Roman"/>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Times New Roman"/>
              </a:rPr>
              <a:t>Campbell, A.M. (2020) ‘An increasing risk of family violence during the Covid-19 pandemic: Strengthening community collaborations to save lives’, </a:t>
            </a:r>
            <a:r>
              <a:rPr lang="en-GB" sz="1100" i="1">
                <a:effectLst/>
                <a:latin typeface="Arial"/>
                <a:ea typeface="Times New Roman" panose="02020603050405020304" pitchFamily="18" charset="0"/>
                <a:cs typeface="Times New Roman"/>
              </a:rPr>
              <a:t>Forensic Science International</a:t>
            </a:r>
            <a:r>
              <a:rPr lang="en-GB" sz="1100">
                <a:effectLst/>
                <a:latin typeface="Arial"/>
                <a:ea typeface="Times New Roman" panose="02020603050405020304" pitchFamily="18" charset="0"/>
                <a:cs typeface="Times New Roman"/>
              </a:rPr>
              <a:t>, p.100089.</a:t>
            </a:r>
            <a:r>
              <a:rPr lang="en-GB" sz="1100">
                <a:latin typeface="Arial"/>
                <a:ea typeface="Times New Roman" panose="02020603050405020304" pitchFamily="18" charset="0"/>
                <a:cs typeface="Times New Roman"/>
              </a:rPr>
              <a:t> </a:t>
            </a:r>
            <a:endParaRPr lang="en-GB" sz="1100">
              <a:solidFill>
                <a:srgbClr val="FF0000"/>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Campbell, M, A. (2020). </a:t>
            </a:r>
            <a:r>
              <a:rPr lang="en-GB" sz="1100" i="1">
                <a:effectLst/>
                <a:latin typeface="Arial"/>
                <a:ea typeface="Calibri" panose="020F0502020204030204" pitchFamily="34" charset="0"/>
                <a:cs typeface="Times New Roman"/>
              </a:rPr>
              <a:t>An increasing risk of family violence during the Covid-19 pandemic: Strengthening community collaborations to save lives. </a:t>
            </a:r>
            <a:r>
              <a:rPr lang="en-GB" sz="1100">
                <a:effectLst/>
                <a:latin typeface="Arial"/>
                <a:ea typeface="Calibri" panose="020F0502020204030204" pitchFamily="34" charset="0"/>
                <a:cs typeface="Times New Roman"/>
              </a:rPr>
              <a:t>Elsevier public Emergency Collection</a:t>
            </a:r>
            <a:r>
              <a:rPr lang="en-GB" sz="1100" i="1">
                <a:effectLst/>
                <a:latin typeface="Arial"/>
                <a:ea typeface="Calibri" panose="020F0502020204030204" pitchFamily="34" charset="0"/>
                <a:cs typeface="Times New Roman"/>
              </a:rPr>
              <a:t>. </a:t>
            </a:r>
            <a:r>
              <a:rPr lang="en-GB" sz="1100">
                <a:latin typeface="Arial"/>
                <a:ea typeface="Calibri" panose="020F0502020204030204" pitchFamily="34" charset="0"/>
                <a:cs typeface="Times New Roman"/>
              </a:rPr>
              <a:t>[</a:t>
            </a:r>
            <a:r>
              <a:rPr lang="en-GB" sz="1100">
                <a:effectLst/>
                <a:latin typeface="Arial"/>
                <a:ea typeface="Calibri" panose="020F0502020204030204" pitchFamily="34" charset="0"/>
                <a:cs typeface="Times New Roman"/>
              </a:rPr>
              <a:t>online]. Available at</a:t>
            </a:r>
            <a:r>
              <a:rPr lang="en-GB" sz="1100">
                <a:latin typeface="Arial"/>
                <a:ea typeface="Calibri" panose="020F0502020204030204" pitchFamily="34" charset="0"/>
                <a:cs typeface="Times New Roman"/>
              </a:rPr>
              <a:t>:. </a:t>
            </a:r>
            <a:r>
              <a:rPr lang="en-GB" sz="1100" u="sng">
                <a:solidFill>
                  <a:srgbClr val="0563C1"/>
                </a:solidFill>
                <a:effectLst/>
                <a:latin typeface="Arial"/>
                <a:ea typeface="Calibri" panose="020F0502020204030204" pitchFamily="34" charset="0"/>
                <a:cs typeface="Times New Roman"/>
                <a:hlinkClick r:id="rId5"/>
              </a:rPr>
              <a:t>https://www.ncbi.nlm.nih.gov/pmc/articles/PMC7152912/</a:t>
            </a:r>
            <a:r>
              <a:rPr lang="en-GB" sz="1100">
                <a:effectLst/>
                <a:latin typeface="Arial"/>
                <a:ea typeface="Calibri" panose="020F0502020204030204" pitchFamily="34" charset="0"/>
                <a:cs typeface="Times New Roman"/>
              </a:rPr>
              <a:t>.</a:t>
            </a:r>
            <a:r>
              <a:rPr lang="en-GB" sz="1100">
                <a:latin typeface="Arial"/>
                <a:ea typeface="Calibri" panose="020F0502020204030204" pitchFamily="34" charset="0"/>
                <a:cs typeface="Times New Roman"/>
              </a:rPr>
              <a:t> </a:t>
            </a:r>
            <a:r>
              <a:rPr lang="en-GB" sz="1100">
                <a:effectLst/>
                <a:latin typeface="Arial"/>
                <a:ea typeface="Calibri" panose="020F0502020204030204" pitchFamily="34" charset="0"/>
                <a:cs typeface="Times New Roman"/>
              </a:rPr>
              <a:t> [Accessed: 6/10/2020].</a:t>
            </a:r>
          </a:p>
          <a:p>
            <a:pPr marL="171450" indent="-171450">
              <a:lnSpc>
                <a:spcPct val="107000"/>
              </a:lnSpc>
              <a:spcAft>
                <a:spcPts val="800"/>
              </a:spcAft>
              <a:buFont typeface="Arial" panose="020B0604020202020204" pitchFamily="34" charset="0"/>
              <a:buChar char="•"/>
            </a:pPr>
            <a:r>
              <a:rPr lang="en-GB" sz="1100">
                <a:latin typeface="Arial"/>
                <a:ea typeface="Calibri" panose="020F0502020204030204" pitchFamily="34" charset="0"/>
                <a:cs typeface="Times New Roman"/>
              </a:rPr>
              <a:t>Centres for Disease Control and Prevention (2019), </a:t>
            </a:r>
            <a:r>
              <a:rPr lang="en-GB" sz="1100" i="1">
                <a:latin typeface="Arial"/>
                <a:ea typeface="Calibri" panose="020F0502020204030204" pitchFamily="34" charset="0"/>
                <a:cs typeface="Times New Roman"/>
              </a:rPr>
              <a:t>About COVID-19; Coronavirus Disease</a:t>
            </a:r>
            <a:r>
              <a:rPr lang="en-GB" sz="1100">
                <a:latin typeface="Arial"/>
                <a:ea typeface="Calibri" panose="020F0502020204030204" pitchFamily="34" charset="0"/>
                <a:cs typeface="Times New Roman"/>
              </a:rPr>
              <a:t>, (online</a:t>
            </a:r>
            <a:r>
              <a:rPr lang="en-GB" sz="1100">
                <a:latin typeface="Arial"/>
                <a:ea typeface="+mn-lt"/>
                <a:cs typeface="Times New Roman"/>
              </a:rPr>
              <a:t>) Available at: </a:t>
            </a:r>
            <a:r>
              <a:rPr lang="en-GB" sz="1100">
                <a:ea typeface="+mn-lt"/>
                <a:cs typeface="+mn-lt"/>
                <a:hlinkClick r:id="rId6"/>
              </a:rPr>
              <a:t>https://www.cdc.gov/coronavirus/2019-ncov/cdcresponse/about-COVID-19.html</a:t>
            </a:r>
            <a:r>
              <a:rPr lang="en-GB" sz="1100">
                <a:ea typeface="+mn-lt"/>
                <a:cs typeface="+mn-lt"/>
              </a:rPr>
              <a:t> (Accessed: 15/10/20)</a:t>
            </a:r>
            <a:endParaRPr lang="en-GB" sz="1100">
              <a:latin typeface="Arial" panose="020B060402020202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Times New Roman"/>
              </a:rPr>
              <a:t>Cui, J., Li, F. &amp; Li-Shi, Z., (2019). Origin and evolution of pathogenic coronaviruses. </a:t>
            </a:r>
            <a:r>
              <a:rPr lang="en-US" sz="1100" i="1">
                <a:effectLst/>
                <a:latin typeface="Arial"/>
                <a:ea typeface="Calibri" panose="020F0502020204030204" pitchFamily="34" charset="0"/>
                <a:cs typeface="Times New Roman"/>
              </a:rPr>
              <a:t>Nat Rev Microbiol, </a:t>
            </a:r>
            <a:r>
              <a:rPr lang="en-US" sz="1100">
                <a:effectLst/>
                <a:latin typeface="Arial"/>
                <a:ea typeface="Calibri" panose="020F0502020204030204" pitchFamily="34" charset="0"/>
                <a:cs typeface="Times New Roman"/>
              </a:rPr>
              <a:t>17(3), pp. 181-192.</a:t>
            </a:r>
            <a:r>
              <a:rPr lang="en-US" sz="1100">
                <a:latin typeface="Arial"/>
                <a:ea typeface="Calibri" panose="020F0502020204030204" pitchFamily="34" charset="0"/>
                <a:cs typeface="Times New Roman"/>
              </a:rPr>
              <a:t>  </a:t>
            </a:r>
            <a:endParaRPr lang="en-GB" sz="1100" b="1">
              <a:effectLst/>
              <a:latin typeface="Calibri"/>
              <a:ea typeface="Calibri" panose="020F0502020204030204" pitchFamily="34" charset="0"/>
              <a:cs typeface="Times New Roman" panose="02020603050405020304" pitchFamily="18" charset="0"/>
            </a:endParaRPr>
          </a:p>
          <a:p>
            <a:pPr marL="171450" indent="-171450">
              <a:lnSpc>
                <a:spcPct val="107000"/>
              </a:lnSpc>
              <a:buFont typeface="Arial" panose="020B0604020202020204" pitchFamily="34" charset="0"/>
              <a:buChar char="•"/>
            </a:pPr>
            <a:r>
              <a:rPr lang="en-US" sz="1100">
                <a:latin typeface="Arial"/>
                <a:cs typeface="Arial"/>
              </a:rPr>
              <a:t>European Centre for Disease Prevention and Control (2020). Infection prevention and control and preparedness for COVID-19 in healthcare settings [online] Available at: </a:t>
            </a:r>
            <a:r>
              <a:rPr lang="en-US" sz="1100">
                <a:ea typeface="+mn-lt"/>
                <a:cs typeface="+mn-lt"/>
                <a:hlinkClick r:id="rId7"/>
              </a:rPr>
              <a:t>https://www.ecdc.europa.eu/en/publications-data/infection-prevention-and-control-and-preparedness-covid-19-healthcare-settings#copy-to-clipboard</a:t>
            </a:r>
            <a:r>
              <a:rPr lang="en-US" sz="1100">
                <a:latin typeface="Neue Haas Grotesk Text Pro"/>
                <a:cs typeface="Arial"/>
              </a:rPr>
              <a:t> </a:t>
            </a:r>
            <a:r>
              <a:rPr lang="en-US" sz="1100">
                <a:latin typeface="Arial"/>
                <a:cs typeface="Arial"/>
              </a:rPr>
              <a:t> 15th October 2020</a:t>
            </a:r>
          </a:p>
          <a:p>
            <a:pPr marL="171450" indent="-171450">
              <a:lnSpc>
                <a:spcPct val="107000"/>
              </a:lnSpc>
              <a:buFont typeface="Arial" panose="020B0604020202020204" pitchFamily="34" charset="0"/>
              <a:buChar char="•"/>
            </a:pPr>
            <a:endParaRPr lang="en-US" sz="1100">
              <a:latin typeface="Arial"/>
              <a:cs typeface="Arial"/>
            </a:endParaRPr>
          </a:p>
          <a:p>
            <a:pPr marL="171450" indent="-171450">
              <a:lnSpc>
                <a:spcPct val="107000"/>
              </a:lnSpc>
              <a:buFont typeface="Arial" panose="020B0604020202020204" pitchFamily="34" charset="0"/>
              <a:buChar char="•"/>
            </a:pPr>
            <a:r>
              <a:rPr lang="en-GB" sz="1100" err="1">
                <a:solidFill>
                  <a:srgbClr val="000000"/>
                </a:solidFill>
                <a:latin typeface="verdana"/>
                <a:ea typeface="verdana"/>
                <a:cs typeface="verdana"/>
              </a:rPr>
              <a:t>Erreger</a:t>
            </a:r>
            <a:r>
              <a:rPr lang="en-GB" sz="1100">
                <a:solidFill>
                  <a:srgbClr val="000000"/>
                </a:solidFill>
                <a:latin typeface="verdana"/>
                <a:ea typeface="verdana"/>
                <a:cs typeface="verdana"/>
              </a:rPr>
              <a:t>, S.</a:t>
            </a:r>
            <a:r>
              <a:rPr lang="en-GB" sz="1100" b="0" i="0">
                <a:solidFill>
                  <a:srgbClr val="000000"/>
                </a:solidFill>
                <a:effectLst/>
                <a:latin typeface="verdana"/>
                <a:ea typeface="verdana"/>
                <a:cs typeface="verdana"/>
              </a:rPr>
              <a:t> (2014). </a:t>
            </a:r>
            <a:r>
              <a:rPr lang="en-GB" sz="1100" b="0" i="1">
                <a:solidFill>
                  <a:srgbClr val="000000"/>
                </a:solidFill>
                <a:effectLst/>
                <a:latin typeface="verdana"/>
                <a:ea typeface="verdana"/>
                <a:cs typeface="verdana"/>
              </a:rPr>
              <a:t>#WhyIStayed, #WhyILeft, and the Power and Control Wheel.</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8"/>
              </a:rPr>
              <a:t>http://stuckonsocialwork.com/2014/09/13/whyistayed-whyileft-and-the-power-and-control-wheel/</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US" sz="1100" b="1">
              <a:solidFill>
                <a:srgbClr val="0070C0"/>
              </a:solidFill>
            </a:endParaRPr>
          </a:p>
          <a:p>
            <a:pPr marL="171450" indent="-171450">
              <a:lnSpc>
                <a:spcPct val="107000"/>
              </a:lnSpc>
              <a:buFont typeface="Arial" panose="020B0604020202020204" pitchFamily="34" charset="0"/>
              <a:buChar char="•"/>
            </a:pPr>
            <a:endParaRPr lang="en-US" sz="1100">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r>
              <a:rPr lang="en-US" sz="1100" err="1">
                <a:effectLst/>
                <a:latin typeface="Arial"/>
                <a:ea typeface="Calibri" panose="020F0502020204030204" pitchFamily="34" charset="0"/>
                <a:cs typeface="Times New Roman"/>
              </a:rPr>
              <a:t>Facmhn</a:t>
            </a:r>
            <a:r>
              <a:rPr lang="en-US" sz="1100">
                <a:effectLst/>
                <a:latin typeface="Arial"/>
                <a:ea typeface="Calibri" panose="020F0502020204030204" pitchFamily="34" charset="0"/>
                <a:cs typeface="Times New Roman"/>
              </a:rPr>
              <a:t>, U,K. Bhullar, N. Durkin, J. Gyamfi, N., and </a:t>
            </a:r>
            <a:r>
              <a:rPr lang="en-US" sz="1100" err="1">
                <a:effectLst/>
                <a:latin typeface="Arial"/>
                <a:ea typeface="Calibri" panose="020F0502020204030204" pitchFamily="34" charset="0"/>
                <a:cs typeface="Times New Roman"/>
              </a:rPr>
              <a:t>Jacjson,D</a:t>
            </a:r>
            <a:r>
              <a:rPr lang="en-US" sz="1100">
                <a:effectLst/>
                <a:latin typeface="Arial"/>
                <a:ea typeface="Calibri" panose="020F0502020204030204" pitchFamily="34" charset="0"/>
                <a:cs typeface="Times New Roman"/>
              </a:rPr>
              <a:t> (2020). ‘Family violence and COVID</a:t>
            </a:r>
            <a:r>
              <a:rPr lang="en-US" sz="1100">
                <a:effectLst/>
                <a:latin typeface="Cambria Math"/>
                <a:ea typeface="Calibri" panose="020F0502020204030204" pitchFamily="34" charset="0"/>
                <a:cs typeface="Cambria Math" panose="02040503050406030204" pitchFamily="18" charset="0"/>
              </a:rPr>
              <a:t>‐</a:t>
            </a:r>
            <a:r>
              <a:rPr lang="en-US" sz="1100">
                <a:effectLst/>
                <a:latin typeface="Arial"/>
                <a:ea typeface="Calibri" panose="020F0502020204030204" pitchFamily="34" charset="0"/>
                <a:cs typeface="Times New Roman"/>
              </a:rPr>
              <a:t>19: Increased vulnerability and reduced options for support</a:t>
            </a:r>
            <a:r>
              <a:rPr lang="en-US" sz="1100" i="1">
                <a:effectLst/>
                <a:latin typeface="Arial"/>
                <a:ea typeface="Calibri" panose="020F0502020204030204" pitchFamily="34" charset="0"/>
                <a:cs typeface="Times New Roman"/>
              </a:rPr>
              <a:t>’. International journal of mental health nursing. </a:t>
            </a:r>
            <a:r>
              <a:rPr lang="en-US" sz="1100">
                <a:effectLst/>
                <a:latin typeface="Arial"/>
                <a:ea typeface="Calibri" panose="020F0502020204030204" pitchFamily="34" charset="0"/>
                <a:cs typeface="Times New Roman"/>
              </a:rPr>
              <a:t>Volume 29, issue 4.Available at: </a:t>
            </a:r>
            <a:r>
              <a:rPr lang="en-US" sz="1100" u="sng">
                <a:solidFill>
                  <a:srgbClr val="0563C1"/>
                </a:solidFill>
                <a:effectLst/>
                <a:latin typeface="Arial"/>
                <a:ea typeface="Calibri" panose="020F0502020204030204" pitchFamily="34" charset="0"/>
                <a:cs typeface="Times New Roman"/>
                <a:hlinkClick r:id="rId9"/>
              </a:rPr>
              <a:t>https://onlinelibrary.wiley.com/doi/full/10.1111/inm.12735</a:t>
            </a:r>
            <a:r>
              <a:rPr lang="en-US" sz="1100">
                <a:effectLst/>
                <a:latin typeface="Arial"/>
                <a:ea typeface="Calibri" panose="020F0502020204030204" pitchFamily="34" charset="0"/>
                <a:cs typeface="Times New Roman"/>
              </a:rPr>
              <a:t>. Accessed on :3/10/2020.</a:t>
            </a:r>
            <a:r>
              <a:rPr lang="en-US" sz="1100">
                <a:latin typeface="Arial"/>
                <a:ea typeface="Calibri" panose="020F0502020204030204" pitchFamily="34" charset="0"/>
                <a:cs typeface="Times New Roman"/>
              </a:rPr>
              <a:t> </a:t>
            </a:r>
            <a:endParaRPr lang="en-GB" sz="1100">
              <a:effectLst/>
              <a:latin typeface="Calibri"/>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Times New Roman"/>
              </a:rPr>
              <a:t>Gabriel, L., (2020). </a:t>
            </a:r>
            <a:r>
              <a:rPr lang="en-GB" sz="1100" i="1">
                <a:effectLst/>
                <a:latin typeface="Arial"/>
                <a:ea typeface="Calibri" panose="020F0502020204030204" pitchFamily="34" charset="0"/>
                <a:cs typeface="Times New Roman"/>
              </a:rPr>
              <a:t>Domestic Violence Shadow Pandemic Has Not Gone Away After Lockdown</a:t>
            </a:r>
            <a:r>
              <a:rPr lang="en-GB" sz="1100">
                <a:effectLst/>
                <a:latin typeface="Arial"/>
                <a:ea typeface="Calibri" panose="020F0502020204030204" pitchFamily="34" charset="0"/>
                <a:cs typeface="Times New Roman"/>
              </a:rPr>
              <a:t>. [online] The Conversation. Available at: </a:t>
            </a:r>
            <a:r>
              <a:rPr lang="en-GB" sz="1100" u="sng">
                <a:solidFill>
                  <a:srgbClr val="0563C1"/>
                </a:solidFill>
                <a:effectLst/>
                <a:latin typeface="Arial"/>
                <a:ea typeface="Calibri" panose="020F0502020204030204" pitchFamily="34" charset="0"/>
                <a:cs typeface="Times New Roman"/>
                <a:hlinkClick r:id="rId10"/>
              </a:rPr>
              <a:t>https://theconversation.com/domestic-violence-shadow-pandemic-has-not-gone-away-after-lockdown-138696</a:t>
            </a:r>
            <a:r>
              <a:rPr lang="en-GB" sz="1100">
                <a:effectLst/>
                <a:latin typeface="Arial"/>
                <a:ea typeface="Calibri" panose="020F0502020204030204" pitchFamily="34" charset="0"/>
                <a:cs typeface="Times New Roman"/>
              </a:rPr>
              <a:t>  [Accessed 28 September 2020].</a:t>
            </a:r>
          </a:p>
          <a:p>
            <a:pPr marL="171450" indent="-171450">
              <a:lnSpc>
                <a:spcPct val="107000"/>
              </a:lnSpc>
              <a:spcAft>
                <a:spcPts val="800"/>
              </a:spcAft>
              <a:buFont typeface="Arial" panose="020B0604020202020204" pitchFamily="34" charset="0"/>
              <a:buChar char="•"/>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27625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7A3479-2CC2-44BF-995D-8B64F3888BA5}"/>
              </a:ext>
            </a:extLst>
          </p:cNvPr>
          <p:cNvSpPr txBox="1"/>
          <p:nvPr/>
        </p:nvSpPr>
        <p:spPr>
          <a:xfrm>
            <a:off x="343486" y="172036"/>
            <a:ext cx="11141612" cy="7106754"/>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Gluck, S. (2012). </a:t>
            </a:r>
            <a:r>
              <a:rPr lang="en-GB" sz="1100" i="1">
                <a:effectLst/>
                <a:latin typeface="Arial"/>
                <a:ea typeface="Calibri" panose="020F0502020204030204" pitchFamily="34" charset="0"/>
                <a:cs typeface="Arial"/>
              </a:rPr>
              <a:t>Effects of Domestic Violence, Domestic Abuse on Women and Children, </a:t>
            </a:r>
            <a:r>
              <a:rPr lang="en-GB" sz="1100" i="1" err="1">
                <a:effectLst/>
                <a:latin typeface="Arial"/>
                <a:ea typeface="Calibri" panose="020F0502020204030204" pitchFamily="34" charset="0"/>
                <a:cs typeface="Arial"/>
              </a:rPr>
              <a:t>HealthyPlace</a:t>
            </a:r>
            <a:r>
              <a:rPr lang="en-GB" sz="1100">
                <a:effectLst/>
                <a:latin typeface="Arial"/>
                <a:ea typeface="Calibri" panose="020F0502020204030204" pitchFamily="34" charset="0"/>
                <a:cs typeface="Arial"/>
              </a:rPr>
              <a:t>. [online]. Available </a:t>
            </a:r>
            <a:r>
              <a:rPr lang="en-GB" sz="1100" err="1">
                <a:effectLst/>
                <a:latin typeface="Arial"/>
                <a:ea typeface="Calibri" panose="020F0502020204030204" pitchFamily="34" charset="0"/>
                <a:cs typeface="Arial"/>
              </a:rPr>
              <a:t>at:https</a:t>
            </a:r>
            <a:r>
              <a:rPr lang="en-GB" sz="1100">
                <a:effectLst/>
                <a:latin typeface="Arial"/>
                <a:ea typeface="Calibri" panose="020F0502020204030204" pitchFamily="34" charset="0"/>
                <a:cs typeface="Arial"/>
              </a:rPr>
              <a:t>://www.healthyplace.com/abuse/domestic-violence/effects-of-domestic-violence-domestic-abuse-on-women-and-children.</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07/10/2020].</a:t>
            </a:r>
            <a:r>
              <a:rPr lang="en-GB"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Godin, M (2020). As Cities around the world go on lockdown, victims of domestic violence for a way out. </a:t>
            </a:r>
            <a:r>
              <a:rPr lang="en-US" sz="1100" i="1">
                <a:effectLst/>
                <a:latin typeface="Arial"/>
                <a:ea typeface="Calibri" panose="020F0502020204030204" pitchFamily="34" charset="0"/>
                <a:cs typeface="Arial"/>
              </a:rPr>
              <a:t>Time newsletter. Available at:</a:t>
            </a:r>
            <a:r>
              <a:rPr lang="en-US" sz="1100" u="sng">
                <a:solidFill>
                  <a:srgbClr val="0563C1"/>
                </a:solidFill>
                <a:effectLst/>
                <a:latin typeface="Arial"/>
                <a:ea typeface="Calibri" panose="020F0502020204030204" pitchFamily="34" charset="0"/>
                <a:cs typeface="Arial"/>
                <a:hlinkClick r:id="rId2"/>
              </a:rPr>
              <a:t>https://time.com/5803887/coronavirus-domestic-violence-victims/</a:t>
            </a:r>
            <a:r>
              <a:rPr lang="en-US" sz="1100">
                <a:effectLst/>
                <a:latin typeface="Arial"/>
                <a:ea typeface="Calibri" panose="020F0502020204030204" pitchFamily="34" charset="0"/>
                <a:cs typeface="Arial"/>
              </a:rPr>
              <a:t> .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a:t>
            </a:r>
            <a:r>
              <a:rPr lang="en-US" sz="1100" i="1">
                <a:effectLst/>
                <a:latin typeface="Arial"/>
                <a:ea typeface="Calibri" panose="020F0502020204030204" pitchFamily="34" charset="0"/>
                <a:cs typeface="Arial"/>
              </a:rPr>
              <a:t>Domestic abuse-get help during the coronavirus (COVID-19) outbreak,</a:t>
            </a:r>
            <a:r>
              <a:rPr lang="en-US" sz="1100">
                <a:effectLst/>
                <a:latin typeface="Arial"/>
                <a:ea typeface="Calibri" panose="020F0502020204030204" pitchFamily="34" charset="0"/>
                <a:cs typeface="Arial"/>
              </a:rPr>
              <a:t> [online]. Available at: https://www.gov.uk/guidance/domestic-abuse-how-to-get-help. [Accessed 30 09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 (2020) </a:t>
            </a:r>
            <a:r>
              <a:rPr lang="en-US" sz="1100" i="1">
                <a:effectLst/>
                <a:latin typeface="Arial"/>
                <a:ea typeface="Calibri" panose="020F0502020204030204" pitchFamily="34" charset="0"/>
                <a:cs typeface="Arial"/>
              </a:rPr>
              <a:t>Covid-19 funding for domestic abuse and sexual violence support services, Guidance and support</a:t>
            </a:r>
            <a:r>
              <a:rPr lang="en-US" sz="1100">
                <a:effectLst/>
                <a:latin typeface="Arial"/>
                <a:ea typeface="Calibri" panose="020F0502020204030204" pitchFamily="34" charset="0"/>
                <a:cs typeface="Arial"/>
              </a:rPr>
              <a:t>. [online]. Available at: </a:t>
            </a:r>
            <a:r>
              <a:rPr lang="en-US" sz="1100" u="sng">
                <a:solidFill>
                  <a:srgbClr val="0563C1"/>
                </a:solidFill>
                <a:effectLst/>
                <a:latin typeface="Arial"/>
                <a:ea typeface="Calibri" panose="020F0502020204030204" pitchFamily="34" charset="0"/>
                <a:cs typeface="Arial"/>
                <a:hlinkClick r:id="rId3"/>
              </a:rPr>
              <a:t>https://www.gov.uk/guidance/covid-19-funding-for-domestic-abuse-and-sexual-violence-support-services. Accessed on 2/10/2020</a:t>
            </a:r>
            <a:r>
              <a:rPr lang="en-US" sz="1100">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Gov.uk(2020). </a:t>
            </a:r>
            <a:r>
              <a:rPr lang="en-US" sz="1100" i="1">
                <a:effectLst/>
                <a:latin typeface="Arial"/>
                <a:ea typeface="Calibri" panose="020F0502020204030204" pitchFamily="34" charset="0"/>
                <a:cs typeface="Arial"/>
              </a:rPr>
              <a:t>Staying at home and away from others (Social distancing)</a:t>
            </a:r>
            <a:r>
              <a:rPr lang="en-US" sz="1100" i="1">
                <a:latin typeface="Arial"/>
                <a:ea typeface="Calibri" panose="020F0502020204030204" pitchFamily="34" charset="0"/>
                <a:cs typeface="Arial"/>
              </a:rPr>
              <a:t> </a:t>
            </a:r>
            <a:r>
              <a:rPr lang="en-US" sz="1100" i="1">
                <a:effectLst/>
                <a:latin typeface="Arial"/>
                <a:ea typeface="Calibri" panose="020F0502020204030204" pitchFamily="34" charset="0"/>
                <a:cs typeface="Arial"/>
              </a:rPr>
              <a:t> Coronavirus (Covid-19) Guidance and support. [online]. </a:t>
            </a:r>
            <a:r>
              <a:rPr lang="en-US" sz="1100">
                <a:effectLst/>
                <a:latin typeface="Arial"/>
                <a:ea typeface="Calibri" panose="020F0502020204030204" pitchFamily="34" charset="0"/>
                <a:cs typeface="Arial"/>
              </a:rPr>
              <a:t>Available at:</a:t>
            </a:r>
            <a:r>
              <a:rPr lang="en-US" sz="1100" u="sng">
                <a:solidFill>
                  <a:srgbClr val="0563C1"/>
                </a:solidFill>
                <a:effectLst/>
                <a:latin typeface="Arial"/>
                <a:ea typeface="Calibri" panose="020F0502020204030204" pitchFamily="34" charset="0"/>
                <a:cs typeface="Arial"/>
                <a:hlinkClick r:id="rId4"/>
              </a:rPr>
              <a:t>https://www.gov.uk/government/publications/full-guidance-on-staying-at-home-and-away-from-others</a:t>
            </a:r>
            <a:r>
              <a:rPr lang="en-US" sz="1100">
                <a:effectLst/>
                <a:latin typeface="Arial"/>
                <a:ea typeface="Calibri" panose="020F0502020204030204" pitchFamily="34" charset="0"/>
                <a:cs typeface="Arial"/>
              </a:rPr>
              <a:t>. [Accessed on: 3/10/2020].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a:t>
            </a:r>
            <a:r>
              <a:rPr lang="en-GB" sz="1100" i="1">
                <a:effectLst/>
                <a:latin typeface="Arial"/>
                <a:ea typeface="Calibri" panose="020F0502020204030204" pitchFamily="34" charset="0"/>
                <a:cs typeface="Arial"/>
              </a:rPr>
              <a:t>). Calls for funds to house domestic violence victims during Covid-19 outbreak. </a:t>
            </a:r>
            <a:r>
              <a:rPr lang="en-GB" sz="1100">
                <a:effectLst/>
                <a:latin typeface="Arial"/>
                <a:ea typeface="Calibri" panose="020F0502020204030204" pitchFamily="34" charset="0"/>
                <a:cs typeface="Arial"/>
              </a:rPr>
              <a:t>The Guardian. [online].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5"/>
              </a:rPr>
              <a:t>https://www.theguardian.com/society/2020/mar/31/call-for-uk-domestic-violence-refuges-to-get-coronavirus-funding</a:t>
            </a:r>
            <a:r>
              <a:rPr lang="en-GB" sz="1100">
                <a:effectLst/>
                <a:latin typeface="Arial"/>
                <a:ea typeface="Calibri" panose="020F0502020204030204" pitchFamily="34" charset="0"/>
                <a:cs typeface="Arial"/>
              </a:rPr>
              <a:t>. [Accessed on: 4/10/2020].</a:t>
            </a: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Grierson, J. (2020) </a:t>
            </a:r>
            <a:r>
              <a:rPr lang="en-GB" sz="1100" i="1">
                <a:effectLst/>
                <a:latin typeface="Arial"/>
                <a:ea typeface="Calibri" panose="020F0502020204030204" pitchFamily="34" charset="0"/>
                <a:cs typeface="Arial"/>
              </a:rPr>
              <a:t>Domestic abuse killings ‘more than doubled’ amid Covid-19 lockdown</a:t>
            </a:r>
            <a:r>
              <a:rPr lang="en-GB" sz="1100">
                <a:effectLst/>
                <a:latin typeface="Arial"/>
                <a:ea typeface="Calibri" panose="020F0502020204030204" pitchFamily="34" charset="0"/>
                <a:cs typeface="Arial"/>
              </a:rPr>
              <a:t>, [online] Available at: </a:t>
            </a:r>
            <a:r>
              <a:rPr lang="en-GB" sz="1100" u="sng">
                <a:solidFill>
                  <a:srgbClr val="0563C1"/>
                </a:solidFill>
                <a:effectLst/>
                <a:latin typeface="Arial"/>
                <a:ea typeface="Calibri" panose="020F0502020204030204" pitchFamily="34" charset="0"/>
                <a:cs typeface="Arial"/>
                <a:hlinkClick r:id="rId6"/>
              </a:rPr>
              <a:t>https://www.theguardian.com/society/2020/apr/15/domestic-abuse-killings--more-than-doubled-amid-covid-19-lockdown</a:t>
            </a:r>
            <a:r>
              <a:rPr lang="en-GB" sz="1100" u="sng">
                <a:effectLst/>
                <a:latin typeface="Arial"/>
                <a:ea typeface="Calibri" panose="020F0502020204030204" pitchFamily="34" charset="0"/>
                <a:cs typeface="Arial"/>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 09 2020].</a:t>
            </a:r>
            <a:r>
              <a:rPr lang="en-GB"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Grierson, J. (2020) </a:t>
            </a:r>
            <a:r>
              <a:rPr lang="en-GB" sz="1100" i="1">
                <a:effectLst/>
                <a:latin typeface="Arial"/>
                <a:ea typeface="Times New Roman" panose="02020603050405020304" pitchFamily="18" charset="0"/>
                <a:cs typeface="Arial"/>
              </a:rPr>
              <a:t>Domestic abuse killings 'more than double' amid Covid-19 lockdown.</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7"/>
              </a:rPr>
              <a:t>https://www.theguardian.com/society/2020/apr/15/domestic-abuse-killings-more-than-double-amid-covid-19-lockdown</a:t>
            </a:r>
            <a:r>
              <a:rPr lang="en-GB" sz="1100">
                <a:effectLst/>
                <a:latin typeface="Arial"/>
                <a:ea typeface="Times New Roman" panose="02020603050405020304" pitchFamily="18" charset="0"/>
                <a:cs typeface="Arial"/>
              </a:rPr>
              <a:t> (Accessed 3rd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Home office preparedness for Covid-19 (Coronavirus): domestic abuse and risks of harm within the home (2020). </a:t>
            </a:r>
            <a:r>
              <a:rPr lang="en-US" sz="1100" i="1">
                <a:effectLst/>
                <a:latin typeface="Arial"/>
                <a:ea typeface="Calibri" panose="020F0502020204030204" pitchFamily="34" charset="0"/>
                <a:cs typeface="Arial"/>
              </a:rPr>
              <a:t>House of Commons: Home Affairs Committee</a:t>
            </a:r>
            <a:r>
              <a:rPr lang="en-US" sz="1100">
                <a:effectLst/>
                <a:latin typeface="Arial"/>
                <a:ea typeface="Calibri" panose="020F0502020204030204" pitchFamily="34" charset="0"/>
                <a:cs typeface="Arial"/>
              </a:rPr>
              <a:t>. P.4. Available at: </a:t>
            </a:r>
            <a:r>
              <a:rPr lang="en-US" sz="1100" u="sng">
                <a:solidFill>
                  <a:srgbClr val="0563C1"/>
                </a:solidFill>
                <a:effectLst/>
                <a:latin typeface="Arial"/>
                <a:ea typeface="Calibri" panose="020F0502020204030204" pitchFamily="34" charset="0"/>
                <a:cs typeface="Arial"/>
                <a:hlinkClick r:id="rId8"/>
              </a:rPr>
              <a:t>http://allcatsrgrey.org.uk/wp/download/governance/clinical_governance/safeguarding/download.pdf</a:t>
            </a:r>
            <a:r>
              <a:rPr lang="en-US" sz="1100">
                <a:effectLst/>
                <a:latin typeface="Arial"/>
                <a:ea typeface="Calibri" panose="020F0502020204030204" pitchFamily="34" charset="0"/>
                <a:cs typeface="Arial"/>
              </a:rPr>
              <a:t> . Accessed on: 4/10/2020.</a:t>
            </a:r>
            <a:r>
              <a:rPr lang="en-US" sz="1100">
                <a:latin typeface="Arial"/>
                <a:ea typeface="Calibri" panose="020F0502020204030204" pitchFamily="34"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9249293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C6F018-7798-4362-B5D9-6FB9234711C7}"/>
              </a:ext>
            </a:extLst>
          </p:cNvPr>
          <p:cNvSpPr txBox="1"/>
          <p:nvPr/>
        </p:nvSpPr>
        <p:spPr>
          <a:xfrm>
            <a:off x="114300" y="345079"/>
            <a:ext cx="12315825" cy="6167842"/>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Home Office preparedness for Covid-19(Coronavirus) (2020): Domestic abuse and risks of harm within the home [online] Available at: </a:t>
            </a:r>
            <a:r>
              <a:rPr lang="en-GB" sz="1000" u="sng">
                <a:solidFill>
                  <a:srgbClr val="0563C1"/>
                </a:solidFill>
                <a:effectLst/>
                <a:latin typeface="Arial"/>
                <a:ea typeface="Calibri" panose="020F0502020204030204" pitchFamily="34" charset="0"/>
                <a:cs typeface="Arial"/>
                <a:hlinkClick r:id="rId2"/>
              </a:rPr>
              <a:t>https://publications.parliament.uk/pa/cm5801/cmselect/cmhaff/321/32105.html</a:t>
            </a:r>
            <a:r>
              <a:rPr lang="en-GB" sz="1000">
                <a:effectLst/>
                <a:latin typeface="Arial"/>
                <a:ea typeface="Calibri" panose="020F0502020204030204" pitchFamily="34" charset="0"/>
                <a:cs typeface="Arial"/>
              </a:rPr>
              <a:t>  [Accessed 2 October 2020].</a:t>
            </a: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solidFill>
                  <a:srgbClr val="000000"/>
                </a:solidFill>
                <a:effectLst/>
                <a:latin typeface="Arial"/>
                <a:ea typeface="Arial" panose="020B0604020202020204" pitchFamily="34" charset="0"/>
                <a:cs typeface="Arial"/>
              </a:rPr>
              <a:t>Ivandic</a:t>
            </a:r>
            <a:r>
              <a:rPr lang="en-GB" sz="1000">
                <a:effectLst/>
                <a:latin typeface="Arial"/>
                <a:ea typeface="Times New Roman" panose="02020603050405020304" pitchFamily="18" charset="0"/>
                <a:cs typeface="Arial"/>
              </a:rPr>
              <a:t>, R. (2020) </a:t>
            </a:r>
            <a:r>
              <a:rPr lang="en-GB" sz="1000" i="1">
                <a:effectLst/>
                <a:latin typeface="Arial"/>
                <a:ea typeface="Times New Roman" panose="02020603050405020304" pitchFamily="18" charset="0"/>
                <a:cs typeface="Arial"/>
              </a:rPr>
              <a:t>Big rise in domestic abuse calls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3"/>
              </a:rPr>
              <a:t>https://www.lse.ac.uk/News/Latest-news-from-LSE/2020/g-July-20/Big-rise-in-domestic-abuse-calls-during-lockdown</a:t>
            </a:r>
            <a:r>
              <a:rPr lang="en-GB" sz="1000">
                <a:effectLst/>
                <a:latin typeface="Arial"/>
                <a:ea typeface="Times New Roman" panose="02020603050405020304" pitchFamily="18" charset="0"/>
                <a:cs typeface="Arial"/>
              </a:rPr>
              <a:t> (Accessed 3rd Oct 2020).</a:t>
            </a:r>
            <a:r>
              <a:rPr lang="en-GB" sz="1000">
                <a:solidFill>
                  <a:srgbClr val="000000"/>
                </a:solidFill>
                <a:latin typeface="Arial"/>
                <a:ea typeface="Times New Roman" panose="02020603050405020304" pitchFamily="18" charset="0"/>
                <a:cs typeface="Arial"/>
              </a:rPr>
              <a:t> </a:t>
            </a:r>
            <a:endParaRPr lang="en-GB" sz="100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err="1">
                <a:effectLst/>
                <a:latin typeface="Arial"/>
                <a:ea typeface="Calibri" panose="020F0502020204030204" pitchFamily="34" charset="0"/>
                <a:cs typeface="Arial"/>
              </a:rPr>
              <a:t>Ivandic</a:t>
            </a:r>
            <a:r>
              <a:rPr lang="en-GB" sz="1000">
                <a:effectLst/>
                <a:latin typeface="Arial"/>
                <a:ea typeface="Calibri" panose="020F0502020204030204" pitchFamily="34" charset="0"/>
                <a:cs typeface="Arial"/>
              </a:rPr>
              <a:t>, R., 2020. </a:t>
            </a:r>
            <a:r>
              <a:rPr lang="en-GB" sz="1000" i="1">
                <a:effectLst/>
                <a:latin typeface="Arial"/>
                <a:ea typeface="Calibri" panose="020F0502020204030204" pitchFamily="34" charset="0"/>
                <a:cs typeface="Arial"/>
              </a:rPr>
              <a:t>Home Is Not A Safe Place For Everyone: Domestic Abuse Between Partners Increased During Lockdown</a:t>
            </a:r>
            <a:r>
              <a:rPr lang="en-GB" sz="1000">
                <a:effectLst/>
                <a:latin typeface="Arial"/>
                <a:ea typeface="Calibri" panose="020F0502020204030204" pitchFamily="34" charset="0"/>
                <a:cs typeface="Arial"/>
              </a:rPr>
              <a:t>. [online] LSE. Available at: </a:t>
            </a:r>
            <a:r>
              <a:rPr lang="en-GB" sz="1000" u="sng">
                <a:solidFill>
                  <a:srgbClr val="0563C1"/>
                </a:solidFill>
                <a:effectLst/>
                <a:latin typeface="Arial"/>
                <a:ea typeface="Calibri" panose="020F0502020204030204" pitchFamily="34" charset="0"/>
                <a:cs typeface="Arial"/>
                <a:hlinkClick r:id="rId4"/>
              </a:rPr>
              <a:t>https://blogs.lse.ac.uk/covid19/2020/06/30/home-is-not-a-safe-place-for-everyone-domestic-abuse-between-current-partners-increased-during-lockdown</a:t>
            </a:r>
            <a:r>
              <a:rPr lang="en-GB" sz="1000">
                <a:effectLst/>
                <a:latin typeface="Arial"/>
                <a:ea typeface="Calibri" panose="020F0502020204030204" pitchFamily="34" charset="0"/>
                <a:cs typeface="Arial"/>
              </a:rPr>
              <a:t>  [Accessed 5 October 2020].</a:t>
            </a:r>
          </a:p>
          <a:p>
            <a:pPr marL="171450" indent="-171450">
              <a:lnSpc>
                <a:spcPct val="107000"/>
              </a:lnSpc>
              <a:spcAft>
                <a:spcPts val="800"/>
              </a:spcAft>
              <a:buFont typeface="Arial" panose="020B0604020202020204" pitchFamily="34" charset="0"/>
              <a:buChar char="•"/>
            </a:pPr>
            <a:r>
              <a:rPr lang="en-GB" sz="1000" b="0" i="0">
                <a:solidFill>
                  <a:srgbClr val="000000"/>
                </a:solidFill>
                <a:effectLst/>
                <a:latin typeface="verdana"/>
                <a:ea typeface="verdana"/>
                <a:cs typeface="verdana"/>
              </a:rPr>
              <a:t>Local Government Association. (2020). </a:t>
            </a:r>
            <a:r>
              <a:rPr lang="en-GB" sz="1000" b="0" i="1">
                <a:solidFill>
                  <a:srgbClr val="000000"/>
                </a:solidFill>
                <a:effectLst/>
                <a:latin typeface="verdana"/>
                <a:ea typeface="verdana"/>
                <a:cs typeface="verdana"/>
              </a:rPr>
              <a:t>Tackling domestic abuse during the COVID-19 pandemic.</a:t>
            </a:r>
            <a:r>
              <a:rPr lang="en-GB" sz="1000" b="0" i="0">
                <a:solidFill>
                  <a:srgbClr val="000000"/>
                </a:solidFill>
                <a:effectLst/>
                <a:latin typeface="verdana"/>
                <a:ea typeface="verdana"/>
                <a:cs typeface="verdana"/>
              </a:rPr>
              <a:t> Available: https://www.local.gov.uk/tackling-domestic-abuse-during-covid-19-pandemic. </a:t>
            </a:r>
            <a:r>
              <a:rPr lang="en-GB" sz="1000">
                <a:solidFill>
                  <a:srgbClr val="000000"/>
                </a:solidFill>
                <a:latin typeface="verdana"/>
                <a:ea typeface="verdana"/>
                <a:cs typeface="verdana"/>
              </a:rPr>
              <a:t>[A</a:t>
            </a:r>
            <a:r>
              <a:rPr lang="en-GB" sz="1000" b="0" i="0">
                <a:solidFill>
                  <a:srgbClr val="000000"/>
                </a:solidFill>
                <a:effectLst/>
                <a:latin typeface="verdana"/>
                <a:ea typeface="verdana"/>
                <a:cs typeface="verdana"/>
              </a:rPr>
              <a:t>ccessed 15/10/2020].</a:t>
            </a:r>
            <a:endParaRPr lang="en-GB" sz="1000">
              <a:effectLst/>
              <a:latin typeface="verdana"/>
              <a:ea typeface="verdana"/>
              <a:cs typeface="verdana"/>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March,</a:t>
            </a:r>
            <a:r>
              <a:rPr lang="en-GB" sz="1000" b="1">
                <a:solidFill>
                  <a:srgbClr val="000000"/>
                </a:solidFill>
                <a:effectLst/>
                <a:latin typeface="Arial"/>
                <a:ea typeface="Arial" panose="020B0604020202020204" pitchFamily="34" charset="0"/>
                <a:cs typeface="Arial"/>
              </a:rPr>
              <a:t> </a:t>
            </a:r>
            <a:r>
              <a:rPr lang="en-GB" sz="1000">
                <a:solidFill>
                  <a:srgbClr val="000000"/>
                </a:solidFill>
                <a:effectLst/>
                <a:latin typeface="Arial"/>
                <a:ea typeface="Arial" panose="020B0604020202020204" pitchFamily="34" charset="0"/>
                <a:cs typeface="Arial"/>
              </a:rPr>
              <a:t>C. (2020) </a:t>
            </a:r>
            <a:r>
              <a:rPr lang="en-GB" sz="1000" i="1">
                <a:effectLst/>
                <a:latin typeface="Arial"/>
                <a:ea typeface="Times New Roman" panose="02020603050405020304" pitchFamily="18" charset="0"/>
                <a:cs typeface="Arial"/>
              </a:rPr>
              <a:t>Police fear rise in domestic abuse as lockdown confines households.</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5"/>
              </a:rPr>
              <a:t>https://www.advertiserandtimes.co.uk/domestic-abuse-lockdown</a:t>
            </a:r>
            <a:r>
              <a:rPr lang="en-GB" sz="1000">
                <a:effectLst/>
                <a:latin typeface="Arial"/>
                <a:ea typeface="Times New Roman" panose="02020603050405020304" pitchFamily="18" charset="0"/>
                <a:cs typeface="Arial"/>
              </a:rPr>
              <a:t> (Accessed 4th Oct 2020).</a:t>
            </a:r>
            <a:r>
              <a:rPr lang="en-GB" sz="1000">
                <a:latin typeface="Arial"/>
                <a:ea typeface="Times New Roman" panose="02020603050405020304" pitchFamily="18" charset="0"/>
                <a:cs typeface="Arial"/>
              </a:rPr>
              <a:t> </a:t>
            </a:r>
            <a:endParaRPr lang="en-GB" sz="1000">
              <a:solidFill>
                <a:srgbClr val="FF0000"/>
              </a:solidFill>
              <a:latin typeface="Arial"/>
              <a:ea typeface="Times New Roman" panose="02020603050405020304" pitchFamily="18" charset="0"/>
              <a:cs typeface="Arial"/>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Mohan, M. (2020) </a:t>
            </a:r>
            <a:r>
              <a:rPr lang="en-GB" sz="1000" i="1">
                <a:solidFill>
                  <a:srgbClr val="000000"/>
                </a:solidFill>
                <a:effectLst/>
                <a:latin typeface="Arial"/>
                <a:ea typeface="Arial" panose="020B0604020202020204" pitchFamily="34" charset="0"/>
                <a:cs typeface="Arial"/>
              </a:rPr>
              <a:t>Coronavirus: Domestic violence 'increases globally during lockdown'.</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6"/>
              </a:rPr>
              <a:t>https://www.bbc.co.uk/news/av/world-53014211</a:t>
            </a:r>
            <a:r>
              <a:rPr lang="en-GB" sz="1000">
                <a:effectLst/>
                <a:latin typeface="Arial"/>
                <a:ea typeface="Times New Roman" panose="02020603050405020304" pitchFamily="18" charset="0"/>
                <a:cs typeface="Arial"/>
              </a:rPr>
              <a:t> (Accessed 3rd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NAWO. (2016) </a:t>
            </a:r>
            <a:r>
              <a:rPr lang="en-GB" sz="1000" i="1">
                <a:solidFill>
                  <a:srgbClr val="000000"/>
                </a:solidFill>
                <a:effectLst/>
                <a:latin typeface="Arial"/>
                <a:ea typeface="Arial" panose="020B0604020202020204" pitchFamily="34" charset="0"/>
                <a:cs typeface="Arial"/>
              </a:rPr>
              <a:t>UN Women NC UK – Gender Equality &amp; Macroeconomics: Achieving Transformative Social Change.</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7"/>
              </a:rPr>
              <a:t>https://nawo.org.uk/event/un-women-nc-uk-gender-equality-macroeconomics-achieving-transformative-social-change/</a:t>
            </a:r>
            <a:r>
              <a:rPr lang="en-GB" sz="1000">
                <a:effectLst/>
                <a:latin typeface="Arial"/>
                <a:ea typeface="Times New Roman" panose="02020603050405020304" pitchFamily="18" charset="0"/>
                <a:cs typeface="Arial"/>
              </a:rPr>
              <a:t> (Accessed 5th Oct 2020).</a:t>
            </a:r>
            <a:r>
              <a:rPr lang="en-GB" sz="1000">
                <a:latin typeface="Arial"/>
                <a:ea typeface="Times New Roman" panose="02020603050405020304" pitchFamily="18" charset="0"/>
                <a:cs typeface="Arial"/>
              </a:rPr>
              <a:t> </a:t>
            </a: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solidFill>
                <a:srgbClr val="FF0000"/>
              </a:solidFill>
              <a:effectLst/>
              <a:latin typeface="Times New Roman"/>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a typeface="+mn-lt"/>
                <a:cs typeface="+mn-lt"/>
              </a:rPr>
              <a:t>NHS. (2019). </a:t>
            </a:r>
            <a:r>
              <a:rPr lang="en-GB" sz="1000" i="1">
                <a:ea typeface="+mn-lt"/>
                <a:cs typeface="+mn-lt"/>
              </a:rPr>
              <a:t>Domestic violence and abuse.</a:t>
            </a:r>
            <a:r>
              <a:rPr lang="en-GB" sz="1000">
                <a:ea typeface="+mn-lt"/>
                <a:cs typeface="+mn-lt"/>
              </a:rPr>
              <a:t> Available at: </a:t>
            </a:r>
            <a:r>
              <a:rPr lang="en-GB" sz="1000">
                <a:ea typeface="+mn-lt"/>
                <a:cs typeface="+mn-lt"/>
                <a:hlinkClick r:id="rId8"/>
              </a:rPr>
              <a:t>https://www.nhs.uk/live-well/healthy-body/getting-help-for-domestic-violence/</a:t>
            </a:r>
            <a:r>
              <a:rPr lang="en-GB" sz="1000">
                <a:ea typeface="+mn-lt"/>
                <a:cs typeface="+mn-lt"/>
              </a:rPr>
              <a:t>. (Accessed 15th October 2020).  </a:t>
            </a:r>
            <a:endParaRPr lang="en-GB" sz="1000">
              <a:solidFill>
                <a:srgbClr val="FF0000"/>
              </a:solidFill>
              <a:latin typeface="Calibri"/>
              <a:ea typeface="Arial" panose="020B0604020202020204" pitchFamily="34" charset="0"/>
              <a:cs typeface="Calibri"/>
            </a:endParaRPr>
          </a:p>
          <a:p>
            <a:pPr marL="171450" indent="-171450">
              <a:lnSpc>
                <a:spcPct val="107000"/>
              </a:lnSpc>
              <a:spcAft>
                <a:spcPts val="800"/>
              </a:spcAft>
              <a:buFont typeface="Arial" panose="020B0604020202020204" pitchFamily="34" charset="0"/>
              <a:buChar char="•"/>
            </a:pPr>
            <a:endParaRPr lang="en-GB" sz="1000">
              <a:solidFill>
                <a:srgbClr val="000000"/>
              </a:solidFill>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solidFill>
                  <a:srgbClr val="000000"/>
                </a:solidFill>
                <a:effectLst/>
                <a:latin typeface="Arial"/>
                <a:ea typeface="Arial" panose="020B0604020202020204" pitchFamily="34" charset="0"/>
                <a:cs typeface="Arial"/>
              </a:rPr>
              <a:t>NICE. (2014) </a:t>
            </a:r>
            <a:r>
              <a:rPr lang="en-GB" sz="1000" i="1">
                <a:solidFill>
                  <a:srgbClr val="000000"/>
                </a:solidFill>
                <a:effectLst/>
                <a:latin typeface="Arial"/>
                <a:ea typeface="Arial" panose="020B0604020202020204" pitchFamily="34" charset="0"/>
                <a:cs typeface="Arial"/>
              </a:rPr>
              <a:t>Domestic violence and abuse: multi-agency working.</a:t>
            </a:r>
            <a:r>
              <a:rPr lang="en-GB" sz="1000">
                <a:effectLst/>
                <a:latin typeface="Arial"/>
                <a:ea typeface="Times New Roman" panose="02020603050405020304" pitchFamily="18" charset="0"/>
                <a:cs typeface="Arial"/>
              </a:rPr>
              <a:t> Available at: </a:t>
            </a:r>
            <a:r>
              <a:rPr lang="en-GB" sz="1000" u="sng">
                <a:solidFill>
                  <a:srgbClr val="0563C1"/>
                </a:solidFill>
                <a:effectLst/>
                <a:latin typeface="Arial"/>
                <a:ea typeface="Times New Roman" panose="02020603050405020304" pitchFamily="18" charset="0"/>
                <a:cs typeface="Arial"/>
                <a:hlinkClick r:id="rId9"/>
              </a:rPr>
              <a:t>https://www.nice.org.uk/guidance/ph50/chapter/5-Recommendations-for-research</a:t>
            </a:r>
            <a:r>
              <a:rPr lang="en-GB" sz="1000">
                <a:effectLst/>
                <a:latin typeface="Arial"/>
                <a:ea typeface="Times New Roman" panose="02020603050405020304" pitchFamily="18" charset="0"/>
                <a:cs typeface="Arial"/>
              </a:rPr>
              <a:t> (Accessed 6th Oct 2020</a:t>
            </a:r>
            <a:r>
              <a:rPr lang="en-GB" sz="1000">
                <a:solidFill>
                  <a:srgbClr val="000000"/>
                </a:solidFill>
                <a:effectLst/>
                <a:latin typeface="Arial"/>
                <a:ea typeface="Arial" panose="020B0604020202020204" pitchFamily="34" charset="0"/>
                <a:cs typeface="Arial"/>
              </a:rPr>
              <a:t>).</a:t>
            </a:r>
            <a:r>
              <a:rPr lang="en-GB" sz="1000">
                <a:solidFill>
                  <a:srgbClr val="000000"/>
                </a:solidFill>
                <a:latin typeface="Arial"/>
                <a:ea typeface="Arial" panose="020B0604020202020204" pitchFamily="34" charset="0"/>
                <a:cs typeface="Arial"/>
              </a:rPr>
              <a:t> </a:t>
            </a:r>
            <a:endParaRPr lang="en-GB" sz="10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000">
                <a:effectLst/>
                <a:latin typeface="Arial"/>
                <a:ea typeface="Calibri" panose="020F0502020204030204" pitchFamily="34" charset="0"/>
                <a:cs typeface="Arial"/>
              </a:rPr>
              <a:t>NSPCC. (2020) </a:t>
            </a:r>
            <a:r>
              <a:rPr lang="en-GB" sz="1000" i="1">
                <a:effectLst/>
                <a:latin typeface="Arial"/>
                <a:ea typeface="Calibri" panose="020F0502020204030204" pitchFamily="34" charset="0"/>
                <a:cs typeface="Arial"/>
              </a:rPr>
              <a:t>Calls About Domestic Abuse Highest On Record Following Lockdown Increase</a:t>
            </a:r>
            <a:r>
              <a:rPr lang="en-GB" sz="1000">
                <a:effectLst/>
                <a:latin typeface="Arial"/>
                <a:ea typeface="Calibri" panose="020F0502020204030204" pitchFamily="34" charset="0"/>
                <a:cs typeface="Arial"/>
              </a:rPr>
              <a:t>. [online] Available at: </a:t>
            </a:r>
            <a:r>
              <a:rPr lang="en-GB" sz="1000" u="sng">
                <a:solidFill>
                  <a:srgbClr val="0563C1"/>
                </a:solidFill>
                <a:effectLst/>
                <a:latin typeface="Arial"/>
                <a:ea typeface="Calibri" panose="020F0502020204030204" pitchFamily="34" charset="0"/>
                <a:cs typeface="Arial"/>
                <a:hlinkClick r:id="rId10"/>
              </a:rPr>
              <a:t>https://www.nspcc.org.uk/about-us/news-opinion/2020/Calls-about-domestic-abuse-highest-on-record-following-lockdown-increase/</a:t>
            </a:r>
            <a:r>
              <a:rPr lang="en-GB" sz="1000">
                <a:effectLst/>
                <a:latin typeface="Arial"/>
                <a:ea typeface="Calibri" panose="020F0502020204030204" pitchFamily="34" charset="0"/>
                <a:cs typeface="Arial"/>
              </a:rPr>
              <a:t>  [Accessed 2 October 2020].</a:t>
            </a:r>
          </a:p>
          <a:p>
            <a:endParaRPr lang="en-GB" dirty="0"/>
          </a:p>
        </p:txBody>
      </p:sp>
    </p:spTree>
    <p:extLst>
      <p:ext uri="{BB962C8B-B14F-4D97-AF65-F5344CB8AC3E}">
        <p14:creationId xmlns:p14="http://schemas.microsoft.com/office/powerpoint/2010/main" val="328950627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39620F-BA55-4999-BF6C-47252B6E995F}"/>
              </a:ext>
            </a:extLst>
          </p:cNvPr>
          <p:cNvSpPr txBox="1"/>
          <p:nvPr/>
        </p:nvSpPr>
        <p:spPr>
          <a:xfrm>
            <a:off x="140677" y="0"/>
            <a:ext cx="11662117" cy="6460743"/>
          </a:xfrm>
          <a:prstGeom prst="rect">
            <a:avLst/>
          </a:prstGeom>
          <a:noFill/>
        </p:spPr>
        <p:txBody>
          <a:bodyPr wrap="square" lIns="91440" tIns="45720" rIns="91440" bIns="45720" rtlCol="0" anchor="t">
            <a:spAutoFit/>
          </a:bodyPr>
          <a:lstStyle/>
          <a:p>
            <a:pPr marL="171450" indent="-171450">
              <a:lnSpc>
                <a:spcPct val="107000"/>
              </a:lnSpc>
              <a:spcAft>
                <a:spcPts val="800"/>
              </a:spcAft>
              <a:buFont typeface="Arial" panose="020B0604020202020204" pitchFamily="34" charset="0"/>
              <a:buChar char="•"/>
            </a:pPr>
            <a:endParaRPr lang="en-GB" sz="110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Police and Crime Commissioner. (2020</a:t>
            </a:r>
            <a:r>
              <a:rPr lang="en-GB" sz="1100" b="1">
                <a:solidFill>
                  <a:srgbClr val="000000"/>
                </a:solidFill>
                <a:effectLst/>
                <a:latin typeface="Arial"/>
                <a:ea typeface="Arial" panose="020B0604020202020204" pitchFamily="34" charset="0"/>
                <a:cs typeface="Arial"/>
              </a:rPr>
              <a:t>)</a:t>
            </a:r>
            <a:r>
              <a:rPr lang="en-GB" sz="1100">
                <a:solidFill>
                  <a:srgbClr val="000000"/>
                </a:solidFill>
                <a:effectLst/>
                <a:latin typeface="Arial"/>
                <a:ea typeface="Arial" panose="020B0604020202020204" pitchFamily="34" charset="0"/>
                <a:cs typeface="Arial"/>
              </a:rPr>
              <a:t> </a:t>
            </a:r>
            <a:r>
              <a:rPr lang="en-GB" sz="1100" i="1">
                <a:effectLst/>
                <a:latin typeface="Arial"/>
                <a:ea typeface="Times New Roman" panose="02020603050405020304" pitchFamily="18" charset="0"/>
                <a:cs typeface="Arial"/>
              </a:rPr>
              <a:t>COVID-19 funding for domestic abuse and sexual violence support services.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2"/>
              </a:rPr>
              <a:t>https://www.wiltshire-pcc.gov.uk/article/6157/COVID-19-funding-for-domestic-abuse-and-sexual-violence-support-services</a:t>
            </a:r>
            <a:r>
              <a:rPr lang="en-GB" sz="1100">
                <a:effectLst/>
                <a:latin typeface="Arial"/>
                <a:ea typeface="Times New Roman" panose="02020603050405020304" pitchFamily="18" charset="0"/>
                <a:cs typeface="Arial"/>
              </a:rPr>
              <a:t> (Accessed 4th Oct 2020).</a:t>
            </a:r>
            <a:r>
              <a:rPr lang="en-GB" sz="1100">
                <a:solidFill>
                  <a:srgbClr val="000000"/>
                </a:solidFill>
                <a:latin typeface="Arial"/>
                <a:ea typeface="Times New Roman" panose="02020603050405020304" pitchFamily="18" charset="0"/>
                <a:cs typeface="Arial"/>
              </a:rPr>
              <a:t>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latin typeface="Arial"/>
                <a:ea typeface="Calibri" panose="020F0502020204030204" pitchFamily="34" charset="0"/>
                <a:cs typeface="Arial"/>
              </a:rPr>
              <a:t>R</a:t>
            </a:r>
            <a:r>
              <a:rPr lang="en-US" sz="1100">
                <a:effectLst/>
                <a:latin typeface="Arial"/>
                <a:ea typeface="Calibri" panose="020F0502020204030204" pitchFamily="34" charset="0"/>
                <a:cs typeface="Arial"/>
              </a:rPr>
              <a:t>ath, L., (2020). </a:t>
            </a:r>
            <a:r>
              <a:rPr lang="en-US" sz="1100" i="1">
                <a:effectLst/>
                <a:latin typeface="Arial"/>
                <a:ea typeface="Calibri" panose="020F0502020204030204" pitchFamily="34" charset="0"/>
                <a:cs typeface="Arial"/>
              </a:rPr>
              <a:t>Coronavirus History: How did the virus start?. </a:t>
            </a:r>
            <a:r>
              <a:rPr lang="en-US" sz="1100">
                <a:effectLst/>
                <a:latin typeface="Arial"/>
                <a:ea typeface="Calibri" panose="020F0502020204030204" pitchFamily="34" charset="0"/>
                <a:cs typeface="Arial"/>
              </a:rPr>
              <a:t>[Online] Available at: </a:t>
            </a:r>
            <a:r>
              <a:rPr lang="en-US" sz="1100" u="sng">
                <a:effectLst/>
                <a:latin typeface="Arial"/>
                <a:ea typeface="Calibri" panose="020F0502020204030204" pitchFamily="34" charset="0"/>
                <a:cs typeface="Arial"/>
                <a:hlinkClick r:id="rId3">
                  <a:extLst>
                    <a:ext uri="{A12FA001-AC4F-418D-AE19-62706E023703}">
                      <ahyp:hlinkClr xmlns:ahyp="http://schemas.microsoft.com/office/drawing/2018/hyperlinkcolor" val="tx"/>
                    </a:ext>
                  </a:extLst>
                </a:hlinkClick>
              </a:rPr>
              <a:t>https://www.webmd.com/lung/coronavirus-history</a:t>
            </a:r>
            <a:r>
              <a:rPr lang="en-US" sz="1100" u="sng">
                <a:latin typeface="Arial"/>
                <a:ea typeface="Calibri" panose="020F0502020204030204" pitchFamily="34" charset="0"/>
                <a:cs typeface="Arial"/>
              </a:rPr>
              <a:t>  </a:t>
            </a:r>
            <a:r>
              <a:rPr lang="en-US" sz="1100">
                <a:effectLst/>
                <a:latin typeface="Arial"/>
                <a:ea typeface="Calibri" panose="020F0502020204030204" pitchFamily="34" charset="0"/>
                <a:cs typeface="Arial"/>
              </a:rPr>
              <a:t>[Accessed 30 09 2020]. </a:t>
            </a:r>
            <a:r>
              <a:rPr lang="en-US" sz="1100" b="1">
                <a:solidFill>
                  <a:srgbClr val="0070C0"/>
                </a:solidFill>
                <a:effectLst/>
                <a:latin typeface="Arial"/>
                <a:ea typeface="Calibri" panose="020F0502020204030204" pitchFamily="34" charset="0"/>
                <a:cs typeface="Arial"/>
              </a:rPr>
              <a:t>KUSH</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000000"/>
              </a:solidFill>
              <a:latin typeface="Arial"/>
              <a:ea typeface="Arial" panose="020B0604020202020204" pitchFamily="34" charset="0"/>
              <a:cs typeface="Arial"/>
            </a:endParaRPr>
          </a:p>
          <a:p>
            <a:pPr marL="171450" indent="-171450">
              <a:lnSpc>
                <a:spcPct val="107000"/>
              </a:lnSpc>
              <a:spcAft>
                <a:spcPts val="800"/>
              </a:spcAft>
              <a:buFont typeface="Arial" panose="020B0604020202020204" pitchFamily="34" charset="0"/>
              <a:buChar char="•"/>
            </a:pPr>
            <a:r>
              <a:rPr lang="en-GB" sz="1100">
                <a:solidFill>
                  <a:srgbClr val="000000"/>
                </a:solidFill>
                <a:effectLst/>
                <a:latin typeface="Arial"/>
                <a:ea typeface="Arial" panose="020B0604020202020204" pitchFamily="34" charset="0"/>
                <a:cs typeface="Arial"/>
              </a:rPr>
              <a:t>Reeve, G. (2020) </a:t>
            </a:r>
            <a:r>
              <a:rPr lang="en-GB" sz="1100" i="1">
                <a:effectLst/>
                <a:latin typeface="Arial"/>
                <a:ea typeface="Times New Roman" panose="02020603050405020304" pitchFamily="18" charset="0"/>
                <a:cs typeface="Arial"/>
              </a:rPr>
              <a:t>Stay home, save lives.</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4"/>
              </a:rPr>
              <a:t>https://manifesto.co.uk/stay-home-save-lives/</a:t>
            </a:r>
            <a:r>
              <a:rPr lang="en-GB" sz="1100">
                <a:effectLst/>
                <a:latin typeface="Arial"/>
                <a:ea typeface="Times New Roman" panose="02020603050405020304" pitchFamily="18" charset="0"/>
                <a:cs typeface="Arial"/>
              </a:rPr>
              <a:t> (Accessed 4th Oct 2020)</a:t>
            </a:r>
            <a:r>
              <a:rPr lang="en-GB" sz="1100">
                <a:latin typeface="Arial"/>
                <a:ea typeface="Times New Roman" panose="02020603050405020304" pitchFamily="18" charset="0"/>
                <a:cs typeface="Arial"/>
              </a:rPr>
              <a:t>. </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Refuge for women and children against domestic violence (2017). </a:t>
            </a:r>
            <a:r>
              <a:rPr lang="en-GB" sz="1100" i="1">
                <a:effectLst/>
                <a:latin typeface="Arial"/>
                <a:ea typeface="Calibri" panose="020F0502020204030204" pitchFamily="34" charset="0"/>
                <a:cs typeface="Arial"/>
              </a:rPr>
              <a:t>Barriers to leaving</a:t>
            </a:r>
            <a:r>
              <a:rPr lang="en-GB" sz="1100">
                <a:effectLst/>
                <a:latin typeface="Arial"/>
                <a:ea typeface="Calibri" panose="020F0502020204030204" pitchFamily="34" charset="0"/>
                <a:cs typeface="Arial"/>
              </a:rPr>
              <a:t>. Available [online</a:t>
            </a:r>
            <a:r>
              <a:rPr lang="en-GB" sz="1100">
                <a:latin typeface="Arial"/>
                <a:ea typeface="Calibri" panose="020F0502020204030204" pitchFamily="34" charset="0"/>
                <a:cs typeface="Arial"/>
              </a:rPr>
              <a:t>]</a:t>
            </a:r>
            <a:r>
              <a:rPr lang="en-GB" sz="1100">
                <a:effectLst/>
                <a:latin typeface="Arial"/>
                <a:ea typeface="Calibri" panose="020F0502020204030204" pitchFamily="34" charset="0"/>
                <a:cs typeface="Arial"/>
              </a:rPr>
              <a:t> </a:t>
            </a:r>
            <a:r>
              <a:rPr lang="en-GB" sz="11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https://www.refuge.org.uk/our-work/forms-of-violence-and-abuse/domestic-violence/barriers-to-leaving</a:t>
            </a:r>
            <a:r>
              <a:rPr lang="en-GB" sz="11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[Accessed 28.09.2020</a:t>
            </a:r>
            <a:r>
              <a:rPr lang="en-GB" sz="1100">
                <a:latin typeface="Arial"/>
                <a:ea typeface="Calibri" panose="020F0502020204030204" pitchFamily="34" charset="0"/>
                <a:cs typeface="Arial"/>
              </a:rPr>
              <a:t>].</a:t>
            </a:r>
          </a:p>
          <a:p>
            <a:pPr marL="171450" indent="-171450">
              <a:lnSpc>
                <a:spcPct val="107000"/>
              </a:lnSpc>
              <a:spcAft>
                <a:spcPts val="800"/>
              </a:spcAft>
              <a:buFont typeface="Arial" panose="020B0604020202020204" pitchFamily="34" charset="0"/>
              <a:buChar char="•"/>
            </a:pPr>
            <a:r>
              <a:rPr lang="en-GB" sz="1100" b="0" i="0" err="1">
                <a:solidFill>
                  <a:srgbClr val="000000"/>
                </a:solidFill>
                <a:effectLst/>
                <a:latin typeface="verdana"/>
                <a:ea typeface="verdana"/>
                <a:cs typeface="verdana"/>
              </a:rPr>
              <a:t>Rothwachs</a:t>
            </a:r>
            <a:r>
              <a:rPr lang="en-GB" sz="1100" b="0" i="0">
                <a:solidFill>
                  <a:srgbClr val="000000"/>
                </a:solidFill>
                <a:effectLst/>
                <a:latin typeface="verdana"/>
                <a:ea typeface="verdana"/>
                <a:cs typeface="verdana"/>
              </a:rPr>
              <a:t>, R.L. (2018). </a:t>
            </a:r>
            <a:r>
              <a:rPr lang="en-GB" sz="1100" b="0" i="1">
                <a:solidFill>
                  <a:srgbClr val="000000"/>
                </a:solidFill>
                <a:effectLst/>
                <a:latin typeface="verdana"/>
                <a:ea typeface="verdana"/>
                <a:cs typeface="verdana"/>
              </a:rPr>
              <a:t>you are not alone jpg.</a:t>
            </a:r>
            <a:r>
              <a:rPr lang="en-GB" sz="1100" b="0" i="0">
                <a:solidFill>
                  <a:srgbClr val="000000"/>
                </a:solidFill>
                <a:effectLst/>
                <a:latin typeface="verdana"/>
                <a:ea typeface="verdana"/>
                <a:cs typeface="verdana"/>
              </a:rPr>
              <a:t> Available: </a:t>
            </a:r>
            <a:r>
              <a:rPr lang="en-GB" sz="1100" b="0" i="0">
                <a:solidFill>
                  <a:srgbClr val="000000"/>
                </a:solidFill>
                <a:effectLst/>
                <a:latin typeface="verdana"/>
                <a:ea typeface="verdana"/>
                <a:cs typeface="verdana"/>
                <a:hlinkClick r:id="rId6"/>
              </a:rPr>
              <a:t>https://larryrothwachs.files.wordpress.com/2018/10/youarenotalone.jpg?w=1000&amp;h=569&amp;crop=1</a:t>
            </a:r>
            <a:r>
              <a:rPr lang="en-GB" sz="1100" b="0" i="0">
                <a:solidFill>
                  <a:srgbClr val="000000"/>
                </a:solidFill>
                <a:effectLst/>
                <a:latin typeface="verdana"/>
                <a:ea typeface="verdana"/>
                <a:cs typeface="verdana"/>
              </a:rPr>
              <a:t>. [Accessed 30/09/2020].</a:t>
            </a:r>
            <a:r>
              <a:rPr lang="en-GB" sz="1100">
                <a:solidFill>
                  <a:srgbClr val="000000"/>
                </a:solidFill>
                <a:latin typeface="verdana"/>
                <a:ea typeface="verdana"/>
                <a:cs typeface="verdana"/>
              </a:rPr>
              <a:t> </a:t>
            </a:r>
            <a:endParaRPr lang="en-GB" sz="1100" b="1">
              <a:solidFill>
                <a:srgbClr val="0070C0"/>
              </a:solidFill>
              <a:latin typeface="Arial"/>
              <a:cs typeface="Arial"/>
            </a:endParaRPr>
          </a:p>
          <a:p>
            <a:pPr marL="171450" indent="-171450">
              <a:lnSpc>
                <a:spcPct val="107000"/>
              </a:lnSpc>
              <a:spcAft>
                <a:spcPts val="800"/>
              </a:spcAft>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Safe lives Organisation UK (2015</a:t>
            </a:r>
            <a:r>
              <a:rPr lang="en-GB" sz="1100" i="1">
                <a:effectLst/>
                <a:latin typeface="Arial"/>
                <a:ea typeface="Calibri" panose="020F0502020204030204" pitchFamily="34" charset="0"/>
                <a:cs typeface="Arial"/>
              </a:rPr>
              <a:t>) Effective Chairing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7">
                  <a:extLst>
                    <a:ext uri="{A12FA001-AC4F-418D-AE19-62706E023703}">
                      <ahyp:hlinkClr xmlns:ahyp="http://schemas.microsoft.com/office/drawing/2018/hyperlinkcolor" val="tx"/>
                    </a:ext>
                  </a:extLst>
                </a:hlinkClick>
              </a:rPr>
              <a:t>https://safelives.org.uk/sites/default/files/resources/Effective%20chairing%20at%20Marac</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30.09.2020</a:t>
            </a:r>
            <a:r>
              <a:rPr lang="en-GB" sz="1100">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Social Care Institute for Excellence, (2020) </a:t>
            </a:r>
            <a:r>
              <a:rPr lang="en-US" sz="1100" i="1">
                <a:effectLst/>
                <a:latin typeface="Arial"/>
                <a:ea typeface="Calibri" panose="020F0502020204030204" pitchFamily="34" charset="0"/>
                <a:cs typeface="Arial"/>
              </a:rPr>
              <a:t>Domestic violence and abuse: safeguarding during the COVID-19 crisis. </a:t>
            </a:r>
            <a:r>
              <a:rPr lang="en-US" sz="1100">
                <a:effectLst/>
                <a:latin typeface="Arial"/>
                <a:ea typeface="Calibri" panose="020F0502020204030204" pitchFamily="34" charset="0"/>
                <a:cs typeface="Arial"/>
              </a:rPr>
              <a:t>[online]. Available at: https:// </a:t>
            </a:r>
            <a:r>
              <a:rPr lang="en-US" sz="1100" u="sng">
                <a:solidFill>
                  <a:srgbClr val="0563C1"/>
                </a:solidFill>
                <a:effectLst/>
                <a:latin typeface="Arial"/>
                <a:ea typeface="Calibri" panose="020F0502020204030204" pitchFamily="34" charset="0"/>
                <a:cs typeface="Arial"/>
                <a:hlinkClick r:id="rId8"/>
              </a:rPr>
              <a:t>www.scie.org.uk/care-providers/covid-19/safeguarding/domestic-violence-abuse</a:t>
            </a:r>
            <a:r>
              <a:rPr lang="en-US" sz="1100">
                <a:effectLst/>
                <a:latin typeface="Arial"/>
                <a:ea typeface="Calibri" panose="020F0502020204030204" pitchFamily="34" charset="0"/>
                <a:cs typeface="Arial"/>
              </a:rPr>
              <a:t>. [Accessed 01 10 2020].</a:t>
            </a:r>
            <a:r>
              <a:rPr lang="en-US" sz="1100">
                <a:latin typeface="Arial"/>
                <a:ea typeface="Calibri" panose="020F0502020204030204" pitchFamily="34" charset="0"/>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US" sz="1100" i="1">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i="1">
                <a:effectLst/>
                <a:latin typeface="Arial"/>
                <a:ea typeface="Calibri" panose="020F0502020204030204" pitchFamily="34" charset="0"/>
                <a:cs typeface="Arial"/>
              </a:rPr>
              <a:t>Social care institute for excellence </a:t>
            </a:r>
            <a:r>
              <a:rPr lang="en-US" sz="1100">
                <a:effectLst/>
                <a:latin typeface="Arial"/>
                <a:ea typeface="Calibri" panose="020F0502020204030204" pitchFamily="34" charset="0"/>
                <a:cs typeface="Arial"/>
              </a:rPr>
              <a:t>(2020</a:t>
            </a:r>
            <a:r>
              <a:rPr lang="en-US" sz="1100" i="1">
                <a:effectLst/>
                <a:latin typeface="Arial"/>
                <a:ea typeface="Calibri" panose="020F0502020204030204" pitchFamily="34" charset="0"/>
                <a:cs typeface="Arial"/>
              </a:rPr>
              <a:t>) Domestic violence and abuse: Safeguarding during the COVID- 19 crisis . [online]. </a:t>
            </a:r>
            <a:r>
              <a:rPr lang="en-US" sz="1100">
                <a:effectLst/>
                <a:latin typeface="Arial"/>
                <a:ea typeface="Calibri" panose="020F0502020204030204" pitchFamily="34" charset="0"/>
                <a:cs typeface="Arial"/>
              </a:rPr>
              <a:t>Available at: </a:t>
            </a:r>
            <a:r>
              <a:rPr lang="en-US" sz="1100" u="sng">
                <a:solidFill>
                  <a:srgbClr val="0563C1"/>
                </a:solidFill>
                <a:effectLst/>
                <a:latin typeface="Arial"/>
                <a:ea typeface="Calibri" panose="020F0502020204030204" pitchFamily="34" charset="0"/>
                <a:cs typeface="Arial"/>
                <a:hlinkClick r:id="rId9"/>
              </a:rPr>
              <a:t>https://www.scie.org.uk/care-providers/coronavirus-covid-19/safeguarding/domestic-violence-abuse</a:t>
            </a:r>
            <a:r>
              <a:rPr lang="en-US" sz="1100">
                <a:effectLst/>
                <a:latin typeface="Arial"/>
                <a:ea typeface="Calibri" panose="020F0502020204030204" pitchFamily="34" charset="0"/>
                <a:cs typeface="Arial"/>
              </a:rPr>
              <a:t>. [Accessed on 2/10/2020].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Social Care Institute for Excellence (2020). </a:t>
            </a:r>
            <a:r>
              <a:rPr lang="en-GB" sz="1100" i="1">
                <a:effectLst/>
                <a:latin typeface="Arial"/>
                <a:ea typeface="Calibri" panose="020F0502020204030204" pitchFamily="34" charset="0"/>
                <a:cs typeface="Arial"/>
              </a:rPr>
              <a:t>Domestic violence and abuse: Safeguarding during the COVID-19 crisis </a:t>
            </a:r>
            <a:r>
              <a:rPr lang="en-GB" sz="1100">
                <a:effectLst/>
                <a:latin typeface="Arial"/>
                <a:ea typeface="Calibri" panose="020F0502020204030204" pitchFamily="34" charset="0"/>
                <a:cs typeface="Arial"/>
              </a:rPr>
              <a:t>[online] Available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https://www.scie.org.uk/care-providers/coronavirus-covid-19/safeguarding/domestic-violence-abuse .</a:t>
            </a:r>
            <a:r>
              <a:rPr lang="en-GB" sz="1100" u="sng">
                <a:solidFill>
                  <a:srgbClr val="0563C1"/>
                </a:solidFill>
                <a:latin typeface="Arial"/>
                <a:ea typeface="Calibri" panose="020F0502020204030204" pitchFamily="34" charset="0"/>
                <a:cs typeface="Arial"/>
                <a:hlinkClick r:id="rId10"/>
              </a:rPr>
              <a:t> </a:t>
            </a:r>
            <a:r>
              <a:rPr lang="en-GB" sz="1100" u="sng">
                <a:solidFill>
                  <a:srgbClr val="0563C1"/>
                </a:solidFill>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 </a:t>
            </a:r>
            <a:r>
              <a:rPr lang="en-GB" sz="1100">
                <a:solidFill>
                  <a:srgbClr val="0563C1"/>
                </a:solidFill>
                <a:effectLst/>
                <a:latin typeface="Arial"/>
                <a:ea typeface="Calibri" panose="020F0502020204030204" pitchFamily="34" charset="0"/>
                <a:cs typeface="Arial"/>
                <a:hlinkClick r:id="rId10">
                  <a:extLst>
                    <a:ext uri="{A12FA001-AC4F-418D-AE19-62706E023703}">
                      <ahyp:hlinkClr xmlns:ahyp="http://schemas.microsoft.com/office/drawing/2018/hyperlinkcolor" val="tx"/>
                    </a:ext>
                  </a:extLst>
                </a:hlinkClick>
              </a:rPr>
              <a:t>(Accessed 30.09.2020</a:t>
            </a:r>
            <a:r>
              <a:rPr lang="en-GB" sz="1100">
                <a:solidFill>
                  <a:srgbClr val="0563C1"/>
                </a:solidFill>
                <a:effectLst/>
                <a:latin typeface="Arial"/>
                <a:ea typeface="Calibri" panose="020F0502020204030204" pitchFamily="34" charset="0"/>
                <a:cs typeface="Arial"/>
              </a:rPr>
              <a:t>)</a:t>
            </a:r>
            <a:endParaRPr lang="en-GB" sz="1100">
              <a:effectLst/>
              <a:latin typeface="Arial"/>
              <a:ea typeface="Calibri" panose="020F0502020204030204" pitchFamily="34" charset="0"/>
              <a:cs typeface="Arial"/>
            </a:endParaRPr>
          </a:p>
          <a:p>
            <a:endParaRPr lang="en-GB" dirty="0"/>
          </a:p>
        </p:txBody>
      </p:sp>
    </p:spTree>
    <p:extLst>
      <p:ext uri="{BB962C8B-B14F-4D97-AF65-F5344CB8AC3E}">
        <p14:creationId xmlns:p14="http://schemas.microsoft.com/office/powerpoint/2010/main" val="18726216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AB67E0-674C-42C9-9818-DC5E2425306E}"/>
              </a:ext>
            </a:extLst>
          </p:cNvPr>
          <p:cNvSpPr>
            <a:spLocks noGrp="1"/>
          </p:cNvSpPr>
          <p:nvPr>
            <p:ph idx="1"/>
          </p:nvPr>
        </p:nvSpPr>
        <p:spPr>
          <a:xfrm>
            <a:off x="1115568" y="447675"/>
            <a:ext cx="10168128" cy="5962650"/>
          </a:xfrm>
        </p:spPr>
        <p:txBody>
          <a:bodyPr vert="horz" lIns="91440" tIns="45720" rIns="91440" bIns="45720" rtlCol="0" anchor="t">
            <a:normAutofit fontScale="92500"/>
          </a:bodyPr>
          <a:lstStyle/>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r>
              <a:rPr lang="en-US" sz="1100">
                <a:effectLst/>
                <a:latin typeface="Arial"/>
                <a:ea typeface="Calibri" panose="020F0502020204030204" pitchFamily="34" charset="0"/>
                <a:cs typeface="Arial"/>
              </a:rPr>
              <a:t>Speed, A., Thomson, C., and Richardson. K (2020). Stay home, stay safe, save lives? An analysis of the impact of COVID -19 on the ability of victims of gender- based violence to access justice. </a:t>
            </a:r>
            <a:r>
              <a:rPr lang="en-US" sz="1100" i="1">
                <a:effectLst/>
                <a:latin typeface="Arial"/>
                <a:ea typeface="Calibri" panose="020F0502020204030204" pitchFamily="34" charset="0"/>
                <a:cs typeface="Arial"/>
              </a:rPr>
              <a:t>The Journal of Criminal Law</a:t>
            </a:r>
            <a:r>
              <a:rPr lang="en-US" sz="1100">
                <a:effectLst/>
                <a:latin typeface="Arial"/>
                <a:ea typeface="Calibri" panose="020F0502020204030204" pitchFamily="34" charset="0"/>
                <a:cs typeface="Arial"/>
              </a:rPr>
              <a:t>, P. 2. Available at: </a:t>
            </a:r>
            <a:r>
              <a:rPr lang="en-US" sz="1100" u="sng">
                <a:solidFill>
                  <a:srgbClr val="0563C1"/>
                </a:solidFill>
                <a:effectLst/>
                <a:latin typeface="Arial"/>
                <a:ea typeface="Calibri" panose="020F0502020204030204" pitchFamily="34" charset="0"/>
                <a:cs typeface="Arial"/>
                <a:hlinkClick r:id="rId2"/>
              </a:rPr>
              <a:t>https://journals.sagepub.com/doi/10.1177/0022018320948280</a:t>
            </a:r>
            <a:r>
              <a:rPr lang="en-US" sz="1100">
                <a:effectLst/>
                <a:latin typeface="Arial"/>
                <a:ea typeface="Calibri" panose="020F0502020204030204" pitchFamily="34" charset="0"/>
                <a:cs typeface="Arial"/>
              </a:rPr>
              <a:t>. Accessed at: 4/10/2020.</a:t>
            </a:r>
            <a:endParaRPr lang="en-GB" sz="1100">
              <a:effectLst/>
              <a:latin typeface="Arial"/>
              <a:ea typeface="Calibri" panose="020F0502020204030204" pitchFamily="34" charset="0"/>
              <a:cs typeface="Arial"/>
            </a:endParaRPr>
          </a:p>
          <a:p>
            <a:pPr marL="171450" indent="-171450">
              <a:lnSpc>
                <a:spcPct val="107000"/>
              </a:lnSpc>
              <a:spcAft>
                <a:spcPts val="800"/>
              </a:spcAft>
              <a:buFont typeface="Arial" panose="020B0604020202020204" pitchFamily="34" charset="0"/>
              <a:buChar char="•"/>
            </a:pPr>
            <a:endParaRPr lang="en-US"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pPr>
            <a:r>
              <a:rPr lang="en-GB" sz="1100" b="0" i="0">
                <a:solidFill>
                  <a:srgbClr val="000000"/>
                </a:solidFill>
                <a:effectLst/>
                <a:latin typeface="verdana"/>
                <a:ea typeface="verdana"/>
                <a:cs typeface="verdana"/>
              </a:rPr>
              <a:t>Stanley, M. (2020). </a:t>
            </a:r>
            <a:r>
              <a:rPr lang="en-GB" sz="1100" b="0" i="1">
                <a:solidFill>
                  <a:srgbClr val="000000"/>
                </a:solidFill>
                <a:effectLst/>
                <a:latin typeface="verdana"/>
                <a:ea typeface="verdana"/>
                <a:cs typeface="verdana"/>
              </a:rPr>
              <a:t>Why the Increase in Domestic Violence During COVID-19?.</a:t>
            </a:r>
            <a:r>
              <a:rPr lang="en-GB" sz="1100" b="0" i="0">
                <a:solidFill>
                  <a:srgbClr val="000000"/>
                </a:solidFill>
                <a:effectLst/>
                <a:latin typeface="verdana"/>
                <a:ea typeface="verdana"/>
                <a:cs typeface="verdana"/>
              </a:rPr>
              <a:t> Available at: </a:t>
            </a:r>
            <a:r>
              <a:rPr lang="en-GB" sz="1100" b="0" i="0">
                <a:solidFill>
                  <a:srgbClr val="000000"/>
                </a:solidFill>
                <a:effectLst/>
                <a:latin typeface="verdana"/>
                <a:ea typeface="verdana"/>
                <a:cs typeface="verdana"/>
                <a:hlinkClick r:id="rId3"/>
              </a:rPr>
              <a:t>https://www.psychologytoday.com/us/blog/making-sense-chaos/202005/why-the-increase-in-domestic-violence-during-covid-19</a:t>
            </a:r>
            <a:r>
              <a:rPr lang="en-GB" sz="1100" b="0" i="0">
                <a:solidFill>
                  <a:srgbClr val="000000"/>
                </a:solidFill>
                <a:effectLst/>
                <a:latin typeface="verdana"/>
                <a:ea typeface="verdana"/>
                <a:cs typeface="verdana"/>
              </a:rPr>
              <a:t>.</a:t>
            </a:r>
            <a:r>
              <a:rPr lang="en-GB" sz="1100">
                <a:solidFill>
                  <a:srgbClr val="000000"/>
                </a:solidFill>
                <a:latin typeface="verdana"/>
                <a:ea typeface="verdana"/>
                <a:cs typeface="verdana"/>
              </a:rPr>
              <a:t> </a:t>
            </a:r>
            <a:r>
              <a:rPr lang="en-GB" sz="1100" b="0" i="0">
                <a:solidFill>
                  <a:srgbClr val="000000"/>
                </a:solidFill>
                <a:effectLst/>
                <a:latin typeface="verdana"/>
                <a:ea typeface="verdana"/>
                <a:cs typeface="verdana"/>
              </a:rPr>
              <a:t> </a:t>
            </a:r>
            <a:r>
              <a:rPr lang="en-GB" sz="1100">
                <a:solidFill>
                  <a:srgbClr val="000000"/>
                </a:solidFill>
                <a:latin typeface="verdana"/>
                <a:ea typeface="verdana"/>
                <a:cs typeface="verdana"/>
              </a:rPr>
              <a:t>[A</a:t>
            </a:r>
            <a:r>
              <a:rPr lang="en-GB" sz="1100" b="0" i="0">
                <a:solidFill>
                  <a:srgbClr val="000000"/>
                </a:solidFill>
                <a:effectLst/>
                <a:latin typeface="verdana"/>
                <a:ea typeface="verdana"/>
                <a:cs typeface="verdana"/>
              </a:rPr>
              <a:t>ccessed 30/09/2020].</a:t>
            </a:r>
            <a:r>
              <a:rPr lang="en-GB" sz="1100">
                <a:solidFill>
                  <a:srgbClr val="000000"/>
                </a:solidFill>
                <a:latin typeface="verdana"/>
                <a:ea typeface="verdana"/>
                <a:cs typeface="verdana"/>
              </a:rPr>
              <a:t> </a:t>
            </a:r>
            <a:endParaRPr lang="en-GB" sz="1100">
              <a:solidFill>
                <a:srgbClr val="000000"/>
              </a:solidFill>
              <a:latin typeface="Arial"/>
              <a:ea typeface="verdana"/>
              <a:cs typeface="Arial"/>
            </a:endParaRPr>
          </a:p>
          <a:p>
            <a:pPr marL="171450" indent="-171450">
              <a:lnSpc>
                <a:spcPct val="107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Townsend, M., (2020) </a:t>
            </a:r>
            <a:r>
              <a:rPr lang="en-GB" sz="1100" i="1">
                <a:effectLst/>
                <a:latin typeface="Arial"/>
                <a:ea typeface="Calibri" panose="020F0502020204030204" pitchFamily="34" charset="0"/>
                <a:cs typeface="Arial"/>
              </a:rPr>
              <a:t>Revealed: Surge In Domestic Violence During Covid-19 Crisis</a:t>
            </a:r>
            <a:r>
              <a:rPr lang="en-GB" sz="1100">
                <a:effectLst/>
                <a:latin typeface="Arial"/>
                <a:ea typeface="Calibri" panose="020F0502020204030204" pitchFamily="34" charset="0"/>
                <a:cs typeface="Arial"/>
              </a:rPr>
              <a:t>. [online] The Guardian. Available at: </a:t>
            </a:r>
            <a:r>
              <a:rPr lang="en-GB" sz="1100" u="sng">
                <a:solidFill>
                  <a:srgbClr val="0563C1"/>
                </a:solidFill>
                <a:effectLst/>
                <a:latin typeface="Arial"/>
                <a:ea typeface="Calibri" panose="020F0502020204030204" pitchFamily="34" charset="0"/>
                <a:cs typeface="Arial"/>
                <a:hlinkClick r:id="rId4"/>
              </a:rPr>
              <a:t>https://www.theguardian.com/society/2020/apr/12/domestic-violence-surges-seven-hundred-per-cent-uk-coronavirus</a:t>
            </a:r>
            <a:r>
              <a:rPr lang="en-GB" sz="1100">
                <a:effectLst/>
                <a:latin typeface="Arial"/>
                <a:ea typeface="Calibri" panose="020F0502020204030204" pitchFamily="34" charset="0"/>
                <a:cs typeface="Arial"/>
              </a:rPr>
              <a:t>   [Accessed 1st October 2020].</a:t>
            </a:r>
            <a:endParaRPr lang="en-GB" sz="1100">
              <a:solidFill>
                <a:srgbClr val="000000"/>
              </a:solidFill>
              <a:effectLst/>
              <a:latin typeface="Calibri"/>
              <a:ea typeface="Arial" panose="020B0604020202020204" pitchFamily="34" charset="0"/>
              <a:cs typeface="Arial" panose="020B0604020202020204" pitchFamily="34" charset="0"/>
            </a:endParaRPr>
          </a:p>
          <a:p>
            <a:pPr>
              <a:lnSpc>
                <a:spcPct val="107000"/>
              </a:lnSpc>
              <a:spcAft>
                <a:spcPts val="800"/>
              </a:spcAft>
            </a:pPr>
            <a:r>
              <a:rPr lang="en-GB" sz="1100">
                <a:solidFill>
                  <a:srgbClr val="000000"/>
                </a:solidFill>
                <a:effectLst/>
                <a:latin typeface="Arial"/>
                <a:ea typeface="Arial" panose="020B0604020202020204" pitchFamily="34" charset="0"/>
                <a:cs typeface="Arial"/>
              </a:rPr>
              <a:t>Travellers Times. (2020) </a:t>
            </a:r>
            <a:r>
              <a:rPr lang="en-GB" sz="1100" i="1">
                <a:effectLst/>
                <a:latin typeface="Arial"/>
                <a:ea typeface="Times New Roman" panose="02020603050405020304" pitchFamily="18" charset="0"/>
                <a:cs typeface="Arial"/>
              </a:rPr>
              <a:t>WOMEN'S AID.</a:t>
            </a:r>
            <a:r>
              <a:rPr lang="en-GB" sz="1100">
                <a:effectLst/>
                <a:latin typeface="Arial"/>
                <a:ea typeface="Times New Roman" panose="02020603050405020304" pitchFamily="18" charset="0"/>
                <a:cs typeface="Arial"/>
              </a:rPr>
              <a:t> Available at: </a:t>
            </a:r>
            <a:r>
              <a:rPr lang="en-GB" sz="1100" u="sng">
                <a:solidFill>
                  <a:srgbClr val="0563C1"/>
                </a:solidFill>
                <a:effectLst/>
                <a:latin typeface="Arial"/>
                <a:ea typeface="Times New Roman" panose="02020603050405020304" pitchFamily="18" charset="0"/>
                <a:cs typeface="Arial"/>
                <a:hlinkClick r:id="rId5"/>
              </a:rPr>
              <a:t>https://www.travellerstimes.org.uk/advice/womens-aid</a:t>
            </a:r>
            <a:r>
              <a:rPr lang="en-GB" sz="1100">
                <a:effectLst/>
                <a:latin typeface="Arial"/>
                <a:ea typeface="Times New Roman" panose="02020603050405020304" pitchFamily="18" charset="0"/>
                <a:cs typeface="Arial"/>
              </a:rPr>
              <a:t> (Accessed 5th Oct 2020).</a:t>
            </a:r>
            <a:r>
              <a:rPr lang="en-GB" sz="1100">
                <a:latin typeface="Arial"/>
                <a:ea typeface="Times New Roman" panose="02020603050405020304" pitchFamily="18" charset="0"/>
                <a:cs typeface="Arial"/>
              </a:rPr>
              <a:t> </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UN Women response to COVID-19 crisis.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6"/>
              </a:rPr>
              <a:t>https://www.unwomen.org/en/news/in-focus/in-focus-gender-equality-in-covid-19-response/un-women-response-to-covid-19-crisis?gclid=EAIaIQobChMIqfax1dCL7AIVkOntCh3gBgIdEAAYASACEgJO3_D_BwE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(2020</a:t>
            </a:r>
            <a:r>
              <a:rPr lang="en-GB" sz="1100" i="1">
                <a:effectLst/>
                <a:latin typeface="Arial"/>
                <a:ea typeface="Calibri" panose="020F0502020204030204" pitchFamily="34" charset="0"/>
                <a:cs typeface="Arial"/>
              </a:rPr>
              <a:t>) The shadow pandemic: violence against women during COVID-19.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7"/>
              </a:rPr>
              <a:t>https://www.unwomen.org/en/news/in-focus/in-focus-gender-equality-in-covid-19-response/violence-against-women-during-covid-19?gclid=EAIaIQobChMInLTvt8-L7AIVQubtCh1YDQ6IEAAYASAAEgIyIfD_BwE</a:t>
            </a:r>
            <a:r>
              <a:rPr lang="en-GB" sz="1100">
                <a:effectLst/>
                <a:latin typeface="Arial"/>
                <a:ea typeface="Calibri" panose="020F0502020204030204" pitchFamily="34" charset="0"/>
                <a:cs typeface="Arial"/>
              </a:rPr>
              <a:t> (Accessed 02.10.2020).</a:t>
            </a:r>
          </a:p>
          <a:p>
            <a:pPr>
              <a:lnSpc>
                <a:spcPct val="150000"/>
              </a:lnSpc>
              <a:spcAft>
                <a:spcPts val="800"/>
              </a:spcAft>
            </a:pPr>
            <a:r>
              <a:rPr lang="en-GB" sz="1100">
                <a:effectLst/>
                <a:latin typeface="Arial"/>
                <a:ea typeface="Calibri" panose="020F0502020204030204" pitchFamily="34" charset="0"/>
                <a:cs typeface="Arial"/>
              </a:rPr>
              <a:t>UN Women United Kingdom (2020</a:t>
            </a:r>
            <a:r>
              <a:rPr lang="en-GB" sz="1100" i="1">
                <a:effectLst/>
                <a:latin typeface="Arial"/>
                <a:ea typeface="Calibri" panose="020F0502020204030204" pitchFamily="34" charset="0"/>
                <a:cs typeface="Arial"/>
              </a:rPr>
              <a:t>). Keeping women and girls safe during coronavirus </a:t>
            </a:r>
            <a:r>
              <a:rPr lang="en-GB" sz="1100">
                <a:effectLst/>
                <a:latin typeface="Arial"/>
                <a:ea typeface="Calibri" panose="020F0502020204030204" pitchFamily="34" charset="0"/>
                <a:cs typeface="Arial"/>
              </a:rPr>
              <a:t>[Online] Available at: </a:t>
            </a:r>
            <a:r>
              <a:rPr lang="en-GB" sz="1100">
                <a:effectLst/>
                <a:latin typeface="Arial"/>
                <a:ea typeface="Calibri" panose="020F0502020204030204" pitchFamily="34" charset="0"/>
                <a:cs typeface="Arial"/>
                <a:hlinkClick r:id="rId8">
                  <a:extLst>
                    <a:ext uri="{A12FA001-AC4F-418D-AE19-62706E023703}">
                      <ahyp:hlinkClr xmlns:ahyp="http://schemas.microsoft.com/office/drawing/2018/hyperlinkcolor" val="tx"/>
                    </a:ext>
                  </a:extLst>
                </a:hlinkClick>
              </a:rPr>
              <a:t>https://www.unwomenuk.org/covid-19</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(Accessed on 02.10.2020) </a:t>
            </a:r>
          </a:p>
          <a:p>
            <a:pPr>
              <a:lnSpc>
                <a:spcPct val="150000"/>
              </a:lnSpc>
              <a:spcAft>
                <a:spcPts val="800"/>
              </a:spcAft>
            </a:pPr>
            <a:r>
              <a:rPr lang="en-GB" sz="1100">
                <a:effectLst/>
                <a:latin typeface="Arial"/>
                <a:ea typeface="Calibri" panose="020F0502020204030204" pitchFamily="34" charset="0"/>
                <a:cs typeface="Arial"/>
              </a:rPr>
              <a:t>UN Women United Kingdom (2020). </a:t>
            </a:r>
            <a:r>
              <a:rPr lang="en-GB" sz="1100" i="1">
                <a:effectLst/>
                <a:latin typeface="Arial"/>
                <a:ea typeface="Calibri" panose="020F0502020204030204" pitchFamily="34" charset="0"/>
                <a:cs typeface="Arial"/>
              </a:rPr>
              <a:t>Our mission is to ensure every woman and girls has access to safety, choice and a voice </a:t>
            </a:r>
            <a:r>
              <a:rPr lang="en-GB" sz="1100">
                <a:effectLst/>
                <a:latin typeface="Arial"/>
                <a:ea typeface="Calibri" panose="020F0502020204030204" pitchFamily="34" charset="0"/>
                <a:cs typeface="Arial"/>
              </a:rPr>
              <a:t>[online] Available at: </a:t>
            </a:r>
            <a:r>
              <a:rPr lang="en-GB" sz="1100" u="sng">
                <a:solidFill>
                  <a:srgbClr val="0563C1"/>
                </a:solidFill>
                <a:effectLst/>
                <a:latin typeface="Arial"/>
                <a:ea typeface="Calibri" panose="020F0502020204030204" pitchFamily="34" charset="0"/>
                <a:cs typeface="Arial"/>
                <a:hlinkClick r:id="rId9"/>
              </a:rPr>
              <a:t>https://www.unwomenuk.org/</a:t>
            </a:r>
            <a:r>
              <a:rPr lang="en-GB" sz="1100">
                <a:effectLst/>
                <a:latin typeface="Arial"/>
                <a:ea typeface="Calibri" panose="020F0502020204030204" pitchFamily="34" charset="0"/>
                <a:cs typeface="Arial"/>
              </a:rPr>
              <a:t> (Accessed on 02.10.2020).</a:t>
            </a:r>
          </a:p>
          <a:p>
            <a:pPr>
              <a:lnSpc>
                <a:spcPct val="150000"/>
              </a:lnSpc>
              <a:spcAft>
                <a:spcPts val="800"/>
              </a:spcAft>
            </a:pPr>
            <a:r>
              <a:rPr lang="en-GB" sz="1100" b="0" i="0" err="1">
                <a:solidFill>
                  <a:srgbClr val="000000"/>
                </a:solidFill>
                <a:effectLst/>
                <a:latin typeface="Arial"/>
                <a:cs typeface="Arial"/>
              </a:rPr>
              <a:t>valuewalk</a:t>
            </a:r>
            <a:r>
              <a:rPr lang="en-GB" sz="1100" b="0" i="0">
                <a:solidFill>
                  <a:srgbClr val="000000"/>
                </a:solidFill>
                <a:effectLst/>
                <a:latin typeface="Arial"/>
                <a:cs typeface="Arial"/>
              </a:rPr>
              <a:t>. (2020). </a:t>
            </a:r>
            <a:r>
              <a:rPr lang="en-GB" sz="1100" b="0" i="1">
                <a:solidFill>
                  <a:srgbClr val="000000"/>
                </a:solidFill>
                <a:effectLst/>
                <a:latin typeface="Arial"/>
                <a:cs typeface="Arial"/>
              </a:rPr>
              <a:t>CORONAVIRUS SYMPTOMS, CAUSES, PREVENTION AND CURE.</a:t>
            </a:r>
            <a:r>
              <a:rPr lang="en-GB" sz="1100" b="0" i="0">
                <a:solidFill>
                  <a:srgbClr val="000000"/>
                </a:solidFill>
                <a:effectLst/>
                <a:latin typeface="Arial"/>
                <a:cs typeface="Arial"/>
              </a:rPr>
              <a:t> Available at: https://www.valuewalk.com/china-coronavirus/. </a:t>
            </a:r>
            <a:r>
              <a:rPr lang="en-GB" sz="1100">
                <a:solidFill>
                  <a:srgbClr val="000000"/>
                </a:solidFill>
                <a:latin typeface="Arial"/>
                <a:cs typeface="Arial"/>
              </a:rPr>
              <a:t>[A</a:t>
            </a:r>
            <a:r>
              <a:rPr lang="en-GB" sz="1100" b="0" i="0">
                <a:solidFill>
                  <a:srgbClr val="000000"/>
                </a:solidFill>
                <a:effectLst/>
                <a:latin typeface="Arial"/>
                <a:cs typeface="Arial"/>
              </a:rPr>
              <a:t>ccessed 30/09/2020].</a:t>
            </a:r>
            <a:r>
              <a:rPr lang="en-GB" sz="1100">
                <a:solidFill>
                  <a:srgbClr val="000000"/>
                </a:solidFill>
                <a:latin typeface="Arial"/>
                <a:cs typeface="Arial"/>
              </a:rPr>
              <a:t> </a:t>
            </a:r>
            <a:endParaRPr lang="en-GB" sz="1100" b="1">
              <a:solidFill>
                <a:srgbClr val="0070C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a:solidFill>
                <a:srgbClr val="FF0000"/>
              </a:solidFill>
              <a:latin typeface="Arial"/>
              <a:ea typeface="Times New Roman" panose="02020603050405020304" pitchFamily="18" charset="0"/>
              <a:cs typeface="Arial"/>
            </a:endParaRPr>
          </a:p>
          <a:p>
            <a:pPr>
              <a:lnSpc>
                <a:spcPct val="107000"/>
              </a:lnSpc>
              <a:spcAft>
                <a:spcPts val="800"/>
              </a:spcAft>
            </a:pP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70659881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8BC32-C3A0-42FA-88D1-58616A48BA77}"/>
              </a:ext>
            </a:extLst>
          </p:cNvPr>
          <p:cNvSpPr txBox="1"/>
          <p:nvPr/>
        </p:nvSpPr>
        <p:spPr>
          <a:xfrm>
            <a:off x="126609" y="140676"/>
            <a:ext cx="11183816" cy="6331220"/>
          </a:xfrm>
          <a:prstGeom prst="rect">
            <a:avLst/>
          </a:prstGeom>
          <a:noFill/>
        </p:spPr>
        <p:txBody>
          <a:bodyPr wrap="square" lIns="91440" tIns="45720" rIns="91440" bIns="45720" rtlCol="0" anchor="t">
            <a:spAutoFit/>
          </a:bodyPr>
          <a:lstStyle/>
          <a:p>
            <a:pPr marL="285750" indent="-285750">
              <a:lnSpc>
                <a:spcPct val="150000"/>
              </a:lnSpc>
              <a:spcAft>
                <a:spcPts val="800"/>
              </a:spcAft>
              <a:buFont typeface="Arial" panose="020B0604020202020204" pitchFamily="34" charset="0"/>
              <a:buChar char="•"/>
            </a:pPr>
            <a:r>
              <a:rPr lang="en-US" sz="1400">
                <a:effectLst/>
                <a:latin typeface="Arial"/>
                <a:cs typeface="Arial"/>
              </a:rPr>
              <a:t>Venkatesh</a:t>
            </a:r>
            <a:r>
              <a:rPr lang="en-US" sz="1400">
                <a:latin typeface="Arial"/>
                <a:cs typeface="Arial"/>
              </a:rPr>
              <a:t>. A and </a:t>
            </a:r>
            <a:r>
              <a:rPr lang="en-US" sz="1400" err="1">
                <a:effectLst/>
                <a:latin typeface="Arial"/>
                <a:cs typeface="Arial"/>
              </a:rPr>
              <a:t>Edirappuli</a:t>
            </a:r>
            <a:r>
              <a:rPr lang="en-US" sz="1400">
                <a:effectLst/>
                <a:latin typeface="Arial"/>
                <a:cs typeface="Arial"/>
              </a:rPr>
              <a:t>, S. (2020).</a:t>
            </a:r>
            <a:r>
              <a:rPr lang="en-US" sz="1400" i="1">
                <a:effectLst/>
                <a:latin typeface="Arial"/>
                <a:cs typeface="Arial"/>
              </a:rPr>
              <a:t> </a:t>
            </a:r>
            <a:r>
              <a:rPr lang="en-US" sz="1400">
                <a:effectLst/>
                <a:latin typeface="Arial"/>
                <a:cs typeface="Arial"/>
              </a:rPr>
              <a:t>Social distancing in covid-19: what are the mental health implications?. </a:t>
            </a:r>
            <a:r>
              <a:rPr lang="en-US" sz="1400" i="1">
                <a:effectLst/>
                <a:latin typeface="Arial"/>
                <a:cs typeface="Arial"/>
              </a:rPr>
              <a:t>The BMJ</a:t>
            </a:r>
            <a:r>
              <a:rPr lang="en-US" sz="1400">
                <a:effectLst/>
                <a:latin typeface="Arial"/>
                <a:cs typeface="Arial"/>
              </a:rPr>
              <a:t>,</a:t>
            </a:r>
            <a:r>
              <a:rPr lang="en-US" sz="1400">
                <a:latin typeface="Arial"/>
                <a:cs typeface="Arial"/>
              </a:rPr>
              <a:t> </a:t>
            </a:r>
            <a:r>
              <a:rPr lang="en-US" sz="1400">
                <a:effectLst/>
                <a:latin typeface="Arial"/>
                <a:cs typeface="Arial"/>
              </a:rPr>
              <a:t> 1 (1), 1.</a:t>
            </a:r>
          </a:p>
          <a:p>
            <a:pPr marL="285750" indent="-285750">
              <a:lnSpc>
                <a:spcPct val="150000"/>
              </a:lnSpc>
              <a:spcAft>
                <a:spcPts val="800"/>
              </a:spcAft>
              <a:buFont typeface="Arial" panose="020B0604020202020204" pitchFamily="34" charset="0"/>
              <a:buChar char="•"/>
            </a:pPr>
            <a:r>
              <a:rPr lang="en-GB" sz="1400" b="0" i="0" err="1">
                <a:solidFill>
                  <a:srgbClr val="000000"/>
                </a:solidFill>
                <a:effectLst/>
                <a:latin typeface="Arial"/>
                <a:cs typeface="Arial"/>
              </a:rPr>
              <a:t>wakefield</a:t>
            </a:r>
            <a:r>
              <a:rPr lang="en-GB" sz="1400" b="0" i="0">
                <a:solidFill>
                  <a:srgbClr val="000000"/>
                </a:solidFill>
                <a:effectLst/>
                <a:latin typeface="Arial"/>
                <a:cs typeface="Arial"/>
              </a:rPr>
              <a:t> council. (2019). </a:t>
            </a:r>
            <a:r>
              <a:rPr lang="en-GB" sz="1400" b="0" i="1">
                <a:solidFill>
                  <a:srgbClr val="000000"/>
                </a:solidFill>
                <a:effectLst/>
                <a:latin typeface="Arial"/>
                <a:cs typeface="Arial"/>
              </a:rPr>
              <a:t>Domestic abuse- here to help.</a:t>
            </a:r>
            <a:r>
              <a:rPr lang="en-GB" sz="1400" b="0" i="0">
                <a:solidFill>
                  <a:srgbClr val="000000"/>
                </a:solidFill>
                <a:effectLst/>
                <a:latin typeface="Arial"/>
                <a:cs typeface="Arial"/>
              </a:rPr>
              <a:t> Available: https://www.wakefield.gov.uk/health-care-and-advice/adults-and-older-people-services/domestic-abuse?. </a:t>
            </a:r>
            <a:r>
              <a:rPr lang="en-GB" sz="1400">
                <a:solidFill>
                  <a:srgbClr val="000000"/>
                </a:solidFill>
                <a:latin typeface="Arial"/>
                <a:cs typeface="Arial"/>
              </a:rPr>
              <a:t>[A</a:t>
            </a:r>
            <a:r>
              <a:rPr lang="en-GB" sz="1400" b="0" i="0">
                <a:solidFill>
                  <a:srgbClr val="000000"/>
                </a:solidFill>
                <a:effectLst/>
                <a:latin typeface="Arial"/>
                <a:cs typeface="Arial"/>
              </a:rPr>
              <a:t>ccessed 30/09/2020].</a:t>
            </a:r>
            <a:r>
              <a:rPr lang="en-GB" sz="1400">
                <a:solidFill>
                  <a:srgbClr val="000000"/>
                </a:solidFill>
                <a:latin typeface="Arial"/>
                <a:cs typeface="Arial"/>
              </a:rPr>
              <a:t> </a:t>
            </a:r>
            <a:endParaRPr lang="en-US" sz="1400" b="1">
              <a:solidFill>
                <a:srgbClr val="0070C0"/>
              </a:solidFill>
              <a:effectLst/>
              <a:latin typeface="Arial" panose="020B060402020202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(2019</a:t>
            </a:r>
            <a:r>
              <a:rPr lang="en-GB" sz="1400" i="1">
                <a:effectLst/>
                <a:latin typeface="Arial"/>
                <a:ea typeface="Calibri" panose="020F0502020204030204" pitchFamily="34" charset="0"/>
                <a:cs typeface="Arial"/>
              </a:rPr>
              <a:t>) About us</a:t>
            </a:r>
            <a:r>
              <a:rPr lang="en-GB" sz="1400">
                <a:effectLst/>
                <a:latin typeface="Arial"/>
                <a:ea typeface="Calibri" panose="020F0502020204030204" pitchFamily="34" charset="0"/>
                <a:cs typeface="Arial"/>
              </a:rPr>
              <a:t> Available at: </a:t>
            </a:r>
            <a:r>
              <a:rPr lang="en-GB" sz="1400" u="sng">
                <a:solidFill>
                  <a:srgbClr val="0563C1"/>
                </a:solidFill>
                <a:effectLst/>
                <a:latin typeface="Arial"/>
                <a:ea typeface="Calibri" panose="020F0502020204030204" pitchFamily="34" charset="0"/>
                <a:cs typeface="Arial"/>
                <a:hlinkClick r:id="rId2"/>
              </a:rPr>
              <a:t>https://www.womensaid.org.uk/about-us/</a:t>
            </a:r>
            <a:r>
              <a:rPr lang="en-GB" sz="1400">
                <a:effectLst/>
                <a:latin typeface="Arial"/>
                <a:ea typeface="Calibri" panose="020F0502020204030204" pitchFamily="34" charset="0"/>
                <a:cs typeface="Arial"/>
              </a:rPr>
              <a:t> (Accessed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Aid. (2019) </a:t>
            </a:r>
            <a:r>
              <a:rPr lang="en-GB" sz="1400" i="1">
                <a:effectLst/>
                <a:latin typeface="Arial"/>
                <a:ea typeface="Times New Roman" panose="02020603050405020304" pitchFamily="18" charset="0"/>
                <a:cs typeface="Arial"/>
              </a:rPr>
              <a:t>About us.</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2"/>
              </a:rPr>
              <a:t>https://www.womensaid.org.uk/about-us/</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latin typeface="Arial"/>
              <a:ea typeface="Times New Roman" panose="02020603050405020304" pitchFamily="18" charset="0"/>
              <a:cs typeface="Arial"/>
            </a:endParaRP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What is domestic abuse? </a:t>
            </a:r>
            <a:r>
              <a:rPr lang="en-GB" sz="1400">
                <a:effectLst/>
                <a:latin typeface="Arial"/>
                <a:ea typeface="Calibri" panose="020F0502020204030204" pitchFamily="34" charset="0"/>
                <a:cs typeface="Arial"/>
              </a:rPr>
              <a:t>Available at: </a:t>
            </a:r>
            <a:r>
              <a:rPr lang="en-GB" sz="1400" u="sng">
                <a:solidFill>
                  <a:srgbClr val="0563C1"/>
                </a:solidFill>
                <a:effectLst/>
                <a:latin typeface="Arial"/>
                <a:ea typeface="Calibri" panose="020F0502020204030204" pitchFamily="34" charset="0"/>
                <a:cs typeface="Arial"/>
                <a:hlinkClick r:id="rId3"/>
              </a:rPr>
              <a:t>https://www.womensaid.org.uk/information-support/what-is-domestic-abuse/</a:t>
            </a:r>
            <a:r>
              <a:rPr lang="en-GB" sz="1400" u="sng">
                <a:effectLst/>
                <a:latin typeface="Arial"/>
                <a:ea typeface="Calibri" panose="020F0502020204030204" pitchFamily="34" charset="0"/>
                <a:cs typeface="Arial"/>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 </a:t>
            </a:r>
            <a:r>
              <a:rPr lang="en-GB" sz="1400" u="sng">
                <a:effectLst/>
                <a:latin typeface="Arial"/>
                <a:ea typeface="Calibri" panose="020F0502020204030204" pitchFamily="34" charset="0"/>
                <a:cs typeface="Arial"/>
              </a:rPr>
              <a:t>[</a:t>
            </a:r>
            <a:r>
              <a:rPr lang="en-GB" sz="1400">
                <a:effectLst/>
                <a:latin typeface="Arial"/>
                <a:ea typeface="Calibri" panose="020F0502020204030204" pitchFamily="34" charset="0"/>
                <a:cs typeface="Arial"/>
              </a:rPr>
              <a:t>Accessed on 28 09 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a:t>
            </a:r>
            <a:r>
              <a:rPr lang="en-GB" sz="1400" i="1">
                <a:effectLst/>
                <a:latin typeface="Arial"/>
                <a:ea typeface="Calibri" panose="020F0502020204030204" pitchFamily="34" charset="0"/>
                <a:cs typeface="Arial"/>
              </a:rPr>
              <a:t>Women’s Aid calls for emergency cash injection during Covid-19 crisis</a:t>
            </a:r>
            <a:r>
              <a:rPr lang="en-GB" sz="1400">
                <a:effectLst/>
                <a:latin typeface="Arial"/>
                <a:ea typeface="Calibri" panose="020F0502020204030204" pitchFamily="34" charset="0"/>
                <a:cs typeface="Arial"/>
              </a:rPr>
              <a:t>. Women’s aid. Available at: </a:t>
            </a:r>
            <a:r>
              <a:rPr lang="en-GB" sz="1400" u="sng">
                <a:solidFill>
                  <a:srgbClr val="0563C1"/>
                </a:solidFill>
                <a:effectLst/>
                <a:latin typeface="Arial"/>
                <a:ea typeface="Calibri" panose="020F0502020204030204" pitchFamily="34" charset="0"/>
                <a:cs typeface="Arial"/>
                <a:hlinkClick r:id="rId4"/>
              </a:rPr>
              <a:t>https://www.womensaid.org.uk/womens-aid-calls-for-emergency-cash-injection-during-covid-19-crisis/</a:t>
            </a:r>
            <a:r>
              <a:rPr lang="en-GB" sz="1400">
                <a:effectLst/>
                <a:latin typeface="Arial"/>
                <a:ea typeface="Calibri" panose="020F0502020204030204" pitchFamily="34" charset="0"/>
                <a:cs typeface="Arial"/>
              </a:rPr>
              <a:t>. [Accessed on: 5/10/2020].</a:t>
            </a:r>
          </a:p>
          <a:p>
            <a:pPr marL="285750" indent="-285750">
              <a:lnSpc>
                <a:spcPct val="150000"/>
              </a:lnSpc>
              <a:spcAft>
                <a:spcPts val="800"/>
              </a:spcAft>
              <a:buFont typeface="Arial" panose="020B0604020202020204" pitchFamily="34" charset="0"/>
              <a:buChar char="•"/>
            </a:pPr>
            <a:r>
              <a:rPr lang="en-GB" sz="1400">
                <a:effectLst/>
                <a:latin typeface="Arial"/>
                <a:ea typeface="Calibri" panose="020F0502020204030204" pitchFamily="34" charset="0"/>
                <a:cs typeface="Arial"/>
              </a:rPr>
              <a:t>Women’s aid (2020) </a:t>
            </a:r>
            <a:r>
              <a:rPr lang="en-GB" sz="1400" i="1">
                <a:effectLst/>
                <a:latin typeface="Arial"/>
                <a:ea typeface="Calibri" panose="020F0502020204030204" pitchFamily="34" charset="0"/>
                <a:cs typeface="Arial"/>
              </a:rPr>
              <a:t>A perfect storm: The impact of the Covid-19 pandemic on domestic abuse survivors and the services supporting them </a:t>
            </a:r>
            <a:r>
              <a:rPr lang="en-GB" sz="1400" i="1">
                <a:latin typeface="Arial"/>
                <a:ea typeface="Calibri" panose="020F0502020204030204" pitchFamily="34" charset="0"/>
                <a:cs typeface="Arial"/>
              </a:rPr>
              <a:t>. </a:t>
            </a:r>
            <a:r>
              <a:rPr lang="en-GB" sz="1400">
                <a:effectLst/>
                <a:latin typeface="Arial"/>
                <a:ea typeface="Calibri" panose="020F0502020204030204" pitchFamily="34" charset="0"/>
                <a:cs typeface="Arial"/>
              </a:rPr>
              <a:t>Available at: </a:t>
            </a:r>
            <a:r>
              <a:rPr lang="en-GB" sz="1400">
                <a:effectLst/>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https://www.womensaid.org.uk/a-perfect-storm-the-impact-of-the-covid-19-pandemic-on-domestic-abuse-survivors-and-the-services-supporting-them</a:t>
            </a:r>
            <a:r>
              <a:rPr lang="en-GB" sz="1400">
                <a:latin typeface="Arial"/>
                <a:ea typeface="Calibri" panose="020F0502020204030204" pitchFamily="34" charset="0"/>
                <a:cs typeface="Arial"/>
                <a:hlinkClick r:id="rId5">
                  <a:extLst>
                    <a:ext uri="{A12FA001-AC4F-418D-AE19-62706E023703}">
                      <ahyp:hlinkClr xmlns:ahyp="http://schemas.microsoft.com/office/drawing/2018/hyperlinkcolor" val="tx"/>
                    </a:ext>
                  </a:extLst>
                </a:hlinkClick>
              </a:rPr>
              <a:t>/</a:t>
            </a:r>
            <a:r>
              <a:rPr lang="en-GB" sz="1400">
                <a:latin typeface="Arial"/>
                <a:ea typeface="Calibri" panose="020F0502020204030204" pitchFamily="34" charset="0"/>
                <a:cs typeface="Arial"/>
              </a:rPr>
              <a:t>  (</a:t>
            </a:r>
            <a:r>
              <a:rPr lang="en-GB" sz="1400">
                <a:effectLst/>
                <a:latin typeface="Arial"/>
                <a:ea typeface="Calibri" panose="020F0502020204030204" pitchFamily="34" charset="0"/>
                <a:cs typeface="Arial"/>
              </a:rPr>
              <a:t>Accessed on 26.09.2020).</a:t>
            </a:r>
          </a:p>
          <a:p>
            <a:pPr marL="285750" indent="-285750">
              <a:lnSpc>
                <a:spcPct val="150000"/>
              </a:lnSpc>
              <a:spcAft>
                <a:spcPts val="800"/>
              </a:spcAft>
              <a:buFont typeface="Arial" panose="020B0604020202020204" pitchFamily="34" charset="0"/>
              <a:buChar char="•"/>
            </a:pPr>
            <a:r>
              <a:rPr lang="en-GB" sz="1400">
                <a:solidFill>
                  <a:srgbClr val="000000"/>
                </a:solidFill>
                <a:effectLst/>
                <a:latin typeface="Arial"/>
                <a:ea typeface="Arial" panose="020B0604020202020204" pitchFamily="34" charset="0"/>
                <a:cs typeface="Arial"/>
              </a:rPr>
              <a:t>Women's </a:t>
            </a:r>
            <a:r>
              <a:rPr lang="en-GB" sz="1400">
                <a:effectLst/>
                <a:latin typeface="Arial"/>
                <a:ea typeface="Times New Roman" panose="02020603050405020304" pitchFamily="18" charset="0"/>
                <a:cs typeface="Arial"/>
              </a:rPr>
              <a:t>aid. (2020) </a:t>
            </a:r>
            <a:r>
              <a:rPr lang="en-GB" sz="1400" i="1">
                <a:effectLst/>
                <a:latin typeface="Arial"/>
                <a:ea typeface="Times New Roman" panose="02020603050405020304" pitchFamily="18" charset="0"/>
                <a:cs typeface="Arial"/>
              </a:rPr>
              <a:t>Impact.</a:t>
            </a:r>
            <a:r>
              <a:rPr lang="en-GB" sz="1400">
                <a:effectLst/>
                <a:latin typeface="Arial"/>
                <a:ea typeface="Times New Roman" panose="02020603050405020304" pitchFamily="18" charset="0"/>
                <a:cs typeface="Arial"/>
              </a:rPr>
              <a:t> Available at: </a:t>
            </a:r>
            <a:r>
              <a:rPr lang="en-GB" sz="1400" u="sng">
                <a:solidFill>
                  <a:srgbClr val="0563C1"/>
                </a:solidFill>
                <a:effectLst/>
                <a:latin typeface="Arial"/>
                <a:ea typeface="Times New Roman" panose="02020603050405020304" pitchFamily="18" charset="0"/>
                <a:cs typeface="Arial"/>
                <a:hlinkClick r:id="rId6"/>
              </a:rPr>
              <a:t>https://www.womensaid.org.uk/covid-19-resource-hub/#1585739910691-6b8d326b-5792</a:t>
            </a:r>
            <a:r>
              <a:rPr lang="en-GB" sz="1400">
                <a:effectLst/>
                <a:latin typeface="Arial"/>
                <a:ea typeface="Times New Roman" panose="02020603050405020304" pitchFamily="18" charset="0"/>
                <a:cs typeface="Arial"/>
              </a:rPr>
              <a:t> (Accessed 5th Oct 2020).</a:t>
            </a:r>
            <a:r>
              <a:rPr lang="en-GB" sz="1400">
                <a:solidFill>
                  <a:srgbClr val="000000"/>
                </a:solidFill>
                <a:latin typeface="Arial"/>
                <a:ea typeface="Times New Roman" panose="02020603050405020304" pitchFamily="18" charset="0"/>
                <a:cs typeface="Arial"/>
              </a:rPr>
              <a:t> </a:t>
            </a:r>
            <a:endParaRPr lang="en-GB" sz="1400">
              <a:solidFill>
                <a:srgbClr val="FF0000"/>
              </a:solidFill>
              <a:effectLst/>
              <a:latin typeface="Arial"/>
              <a:ea typeface="Calibri" panose="020F0502020204030204" pitchFamily="34" charset="0"/>
              <a:cs typeface="Arial"/>
            </a:endParaRPr>
          </a:p>
          <a:p>
            <a:pPr>
              <a:lnSpc>
                <a:spcPct val="107000"/>
              </a:lnSpc>
              <a:spcAft>
                <a:spcPts val="800"/>
              </a:spcAft>
            </a:pPr>
            <a:endParaRPr lang="en-GB" sz="1400">
              <a:latin typeface="Arial" panose="020B0604020202020204" pitchFamily="34" charset="0"/>
              <a:cs typeface="Arial" panose="020B0604020202020204" pitchFamily="34" charset="0"/>
            </a:endParaRPr>
          </a:p>
          <a:p>
            <a:pPr>
              <a:lnSpc>
                <a:spcPct val="107000"/>
              </a:lnSpc>
              <a:spcAft>
                <a:spcPts val="800"/>
              </a:spcAft>
            </a:pPr>
            <a:endParaRPr lang="en-GB" sz="1100">
              <a:latin typeface="Arial" panose="020B0604020202020204" pitchFamily="34" charset="0"/>
              <a:cs typeface="Arial" panose="020B0604020202020204" pitchFamily="34" charset="0"/>
            </a:endParaRPr>
          </a:p>
          <a:p>
            <a:endParaRPr lang="en-GB">
              <a:latin typeface="Neue Haas Grotesk Text Pro"/>
              <a:cs typeface="Arial" panose="020B0604020202020204" pitchFamily="34" charset="0"/>
            </a:endParaRPr>
          </a:p>
        </p:txBody>
      </p:sp>
    </p:spTree>
    <p:extLst>
      <p:ext uri="{BB962C8B-B14F-4D97-AF65-F5344CB8AC3E}">
        <p14:creationId xmlns:p14="http://schemas.microsoft.com/office/powerpoint/2010/main" val="127628754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6158C2-FC5D-400D-B9BE-3D3C8BD1DBAD}"/>
              </a:ext>
            </a:extLst>
          </p:cNvPr>
          <p:cNvSpPr txBox="1"/>
          <p:nvPr/>
        </p:nvSpPr>
        <p:spPr>
          <a:xfrm>
            <a:off x="933509" y="968223"/>
            <a:ext cx="10128739" cy="4488473"/>
          </a:xfrm>
          <a:prstGeom prst="rect">
            <a:avLst/>
          </a:prstGeom>
          <a:noFill/>
        </p:spPr>
        <p:txBody>
          <a:bodyPr wrap="square" lIns="91440" tIns="45720" rIns="91440" bIns="45720" rtlCol="0" anchor="t">
            <a:spAutoFit/>
          </a:bodyPr>
          <a:lstStyle/>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Aid Organisation United Kingdom (2020) </a:t>
            </a:r>
            <a:r>
              <a:rPr lang="en-GB" sz="1100" i="1">
                <a:effectLst/>
                <a:latin typeface="Arial"/>
                <a:ea typeface="Calibri" panose="020F0502020204030204" pitchFamily="34" charset="0"/>
                <a:cs typeface="Arial"/>
              </a:rPr>
              <a:t>The impact of Covid-19 on domestic abuse support services: findings from an initial Women’s Aid survey. </a:t>
            </a:r>
            <a:r>
              <a:rPr lang="en-GB" sz="1100">
                <a:effectLst/>
                <a:latin typeface="Arial"/>
                <a:ea typeface="Calibri" panose="020F0502020204030204" pitchFamily="34" charset="0"/>
                <a:cs typeface="Arial"/>
              </a:rPr>
              <a:t>Available at: </a:t>
            </a:r>
            <a:r>
              <a:rPr lang="en-GB" sz="1100" u="sng">
                <a:solidFill>
                  <a:srgbClr val="0563C1"/>
                </a:solidFill>
                <a:effectLst/>
                <a:latin typeface="Arial"/>
                <a:ea typeface="Calibri" panose="020F0502020204030204" pitchFamily="34" charset="0"/>
                <a:cs typeface="Arial"/>
                <a:hlinkClick r:id="rId2"/>
              </a:rPr>
              <a:t>https://www.womensaid.org.uk/wp-content/uploads/2020/05/The-impact-of-Covid-19-on-domestic-abuse-support-services-1.pdf</a:t>
            </a:r>
            <a:r>
              <a:rPr lang="en-GB" sz="1100">
                <a:effectLst/>
                <a:latin typeface="Arial"/>
                <a:ea typeface="Calibri" panose="020F0502020204030204" pitchFamily="34" charset="0"/>
                <a:cs typeface="Arial"/>
              </a:rPr>
              <a:t> (Accessed 04.10.2020).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Women’s resource centre (2020). </a:t>
            </a:r>
            <a:r>
              <a:rPr lang="en-GB" sz="1100" i="1">
                <a:effectLst/>
                <a:latin typeface="Arial"/>
                <a:ea typeface="Calibri" panose="020F0502020204030204" pitchFamily="34" charset="0"/>
                <a:cs typeface="Arial"/>
              </a:rPr>
              <a:t>The impact of the COVID-19 crisis on the UK women’s sector </a:t>
            </a:r>
            <a:r>
              <a:rPr lang="en-GB" sz="1100">
                <a:effectLst/>
                <a:latin typeface="Arial"/>
                <a:ea typeface="Calibri" panose="020F0502020204030204" pitchFamily="34" charset="0"/>
                <a:cs typeface="Arial"/>
              </a:rPr>
              <a:t>Women’s resource centre. Available at:</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t>
            </a:r>
            <a:r>
              <a:rPr lang="en-GB" sz="1100" u="sng">
                <a:solidFill>
                  <a:srgbClr val="0563C1"/>
                </a:solidFill>
                <a:effectLst/>
                <a:latin typeface="Arial"/>
                <a:ea typeface="Calibri" panose="020F0502020204030204" pitchFamily="34" charset="0"/>
                <a:cs typeface="Arial"/>
                <a:hlinkClick r:id="rId3"/>
              </a:rPr>
              <a:t>https://www.wrc.org.uk/</a:t>
            </a:r>
            <a:r>
              <a:rPr lang="en-GB" sz="1100">
                <a:effectLst/>
                <a:latin typeface="Arial"/>
                <a:ea typeface="Calibri" panose="020F0502020204030204" pitchFamily="34" charset="0"/>
                <a:cs typeface="Arial"/>
              </a:rPr>
              <a:t>. [Accessed on 4/10/2020].</a:t>
            </a:r>
            <a:endParaRPr lang="en-GB" sz="1100">
              <a:effectLst/>
              <a:latin typeface="Arial" panose="020B0604020202020204" pitchFamily="34" charset="0"/>
              <a:ea typeface="Arial" panose="020B060402020202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Arial" panose="020B0604020202020204" pitchFamily="34" charset="0"/>
                <a:cs typeface="Arial"/>
              </a:rPr>
              <a:t>WHO.(</a:t>
            </a:r>
            <a:r>
              <a:rPr lang="en-GB" sz="1100">
                <a:effectLst/>
                <a:latin typeface="Arial"/>
                <a:ea typeface="Times New Roman" panose="02020603050405020304" pitchFamily="18" charset="0"/>
                <a:cs typeface="Arial"/>
              </a:rPr>
              <a:t>2013) </a:t>
            </a:r>
            <a:r>
              <a:rPr lang="en-GB" sz="1100" i="1">
                <a:effectLst/>
                <a:latin typeface="Arial"/>
                <a:ea typeface="Times New Roman" panose="02020603050405020304" pitchFamily="18" charset="0"/>
                <a:cs typeface="Arial"/>
              </a:rPr>
              <a:t>Prevalence and health effect of intimate partner violence and non-partner sexual violence.</a:t>
            </a:r>
            <a:r>
              <a:rPr lang="en-GB" sz="1100">
                <a:effectLst/>
                <a:latin typeface="Arial"/>
                <a:ea typeface="Times New Roman" panose="02020603050405020304" pitchFamily="18" charset="0"/>
                <a:cs typeface="Arial"/>
              </a:rPr>
              <a:t> Available at:</a:t>
            </a:r>
            <a:r>
              <a:rPr lang="en-GB" sz="1100" u="sng">
                <a:solidFill>
                  <a:srgbClr val="0563C1"/>
                </a:solidFill>
                <a:effectLst/>
                <a:latin typeface="Arial"/>
                <a:ea typeface="Times New Roman" panose="02020603050405020304" pitchFamily="18" charset="0"/>
                <a:cs typeface="Arial"/>
                <a:hlinkClick r:id="rId4"/>
              </a:rPr>
              <a:t>https://apps.who.int/iris/bitstream/handle/10665/85239/9789241564625_eng.pdf;jsessionid=B83EFCC812DE283179C96615A65B1E6A?sequence=1</a:t>
            </a:r>
            <a:r>
              <a:rPr lang="en-GB" sz="1100">
                <a:effectLst/>
                <a:latin typeface="Arial"/>
                <a:ea typeface="Times New Roman" panose="02020603050405020304" pitchFamily="18" charset="0"/>
                <a:cs typeface="Arial"/>
              </a:rPr>
              <a:t> (Accessed 9</a:t>
            </a:r>
            <a:r>
              <a:rPr lang="en-GB" sz="1100" baseline="30000">
                <a:effectLst/>
                <a:latin typeface="Arial"/>
                <a:ea typeface="Times New Roman" panose="02020603050405020304" pitchFamily="18" charset="0"/>
                <a:cs typeface="Arial"/>
              </a:rPr>
              <a:t>th</a:t>
            </a:r>
            <a:r>
              <a:rPr lang="en-GB" sz="1100">
                <a:effectLst/>
                <a:latin typeface="Arial"/>
                <a:ea typeface="Times New Roman" panose="02020603050405020304" pitchFamily="18" charset="0"/>
                <a:cs typeface="Arial"/>
              </a:rPr>
              <a:t> October 2020).</a:t>
            </a:r>
            <a:endParaRPr lang="en-GB" sz="1100">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50000"/>
              </a:lnSpc>
              <a:spcAft>
                <a:spcPts val="800"/>
              </a:spcAft>
              <a:buFont typeface="Arial" panose="020B0604020202020204" pitchFamily="34" charset="0"/>
              <a:buChar char="•"/>
            </a:pPr>
            <a:r>
              <a:rPr lang="en-GB" sz="1100">
                <a:effectLst/>
                <a:latin typeface="Arial"/>
                <a:ea typeface="Calibri" panose="020F0502020204030204" pitchFamily="34" charset="0"/>
                <a:cs typeface="Arial"/>
              </a:rPr>
              <a:t>World Health Organisation (2020) </a:t>
            </a:r>
            <a:r>
              <a:rPr lang="en-GB" sz="1100" i="1">
                <a:effectLst/>
                <a:latin typeface="Arial"/>
                <a:ea typeface="Calibri" panose="020F0502020204030204" pitchFamily="34" charset="0"/>
                <a:cs typeface="Arial"/>
              </a:rPr>
              <a:t>COVID-19 And Violence Against Women What The Health Sector/System Can Do</a:t>
            </a:r>
            <a:r>
              <a:rPr lang="en-GB" sz="1100" i="1">
                <a:latin typeface="Arial"/>
                <a:ea typeface="Calibri" panose="020F0502020204030204" pitchFamily="34" charset="0"/>
                <a:cs typeface="Arial"/>
              </a:rPr>
              <a:t>.[online]</a:t>
            </a:r>
            <a:r>
              <a:rPr lang="en-GB" sz="1100">
                <a:latin typeface="Arial"/>
                <a:ea typeface="Calibri" panose="020F0502020204030204" pitchFamily="34" charset="0"/>
                <a:cs typeface="Arial"/>
              </a:rPr>
              <a:t>. </a:t>
            </a:r>
            <a:r>
              <a:rPr lang="en-GB" sz="1100">
                <a:effectLst/>
                <a:latin typeface="Arial"/>
                <a:ea typeface="Calibri" panose="020F0502020204030204" pitchFamily="34" charset="0"/>
                <a:cs typeface="Arial"/>
              </a:rPr>
              <a:t> Available at: </a:t>
            </a:r>
            <a:r>
              <a:rPr lang="en-GB" sz="1100" u="sng">
                <a:solidFill>
                  <a:srgbClr val="0563C1"/>
                </a:solidFill>
                <a:effectLst/>
                <a:latin typeface="Arial"/>
                <a:ea typeface="Calibri" panose="020F0502020204030204" pitchFamily="34" charset="0"/>
                <a:cs typeface="Arial"/>
                <a:hlinkClick r:id="rId5"/>
              </a:rPr>
              <a:t>https://www.who.int/reproductivehealth/publications/emergencies/COVID-19-VAW-full-text.pdf</a:t>
            </a:r>
            <a:r>
              <a:rPr lang="en-GB" sz="1100">
                <a:effectLst/>
                <a:latin typeface="Arial"/>
                <a:ea typeface="Calibri" panose="020F0502020204030204" pitchFamily="34" charset="0"/>
                <a:cs typeface="Arial"/>
              </a:rPr>
              <a:t>  [Accessed 1 October 2020].</a:t>
            </a:r>
          </a:p>
          <a:p>
            <a:pPr marL="171450" indent="-171450">
              <a:lnSpc>
                <a:spcPct val="150000"/>
              </a:lnSpc>
              <a:spcAft>
                <a:spcPts val="800"/>
              </a:spcAft>
              <a:buFont typeface="Arial" panose="020B0604020202020204" pitchFamily="34" charset="0"/>
              <a:buChar char="•"/>
            </a:pPr>
            <a:r>
              <a:rPr lang="en-GB" sz="1100">
                <a:latin typeface="Arial" panose="020B0604020202020204" pitchFamily="34" charset="0"/>
                <a:ea typeface="Calibri" panose="020F0502020204030204" pitchFamily="34" charset="0"/>
                <a:cs typeface="Arial" panose="020B0604020202020204" pitchFamily="34" charset="0"/>
              </a:rPr>
              <a:t>World Health Organisation (2020) "How is COVID-19 transmitted [online] Available at: " </a:t>
            </a:r>
            <a:r>
              <a:rPr lang="en-GB" sz="1100">
                <a:latin typeface="Arial" panose="020B0604020202020204" pitchFamily="34" charset="0"/>
                <a:ea typeface="+mn-lt"/>
                <a:cs typeface="Arial" panose="020B0604020202020204" pitchFamily="34" charset="0"/>
                <a:hlinkClick r:id="rId6"/>
              </a:rPr>
              <a:t>https://www.who.int/news-room/q-a-detail/q-a-how-is-covid-19-transmitted</a:t>
            </a:r>
            <a:r>
              <a:rPr lang="en-GB" sz="1100">
                <a:latin typeface="Arial" panose="020B0604020202020204" pitchFamily="34" charset="0"/>
                <a:ea typeface="+mn-lt"/>
                <a:cs typeface="Arial" panose="020B0604020202020204" pitchFamily="34" charset="0"/>
              </a:rPr>
              <a:t> (Accessed 15th October 2020) </a:t>
            </a:r>
            <a:endParaRPr lang="en-GB" sz="110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nSpc>
                <a:spcPct val="107000"/>
              </a:lnSpc>
              <a:spcAft>
                <a:spcPts val="800"/>
              </a:spcAft>
              <a:buFont typeface="Arial" panose="020B0604020202020204" pitchFamily="34" charset="0"/>
              <a:buChar char="•"/>
            </a:pPr>
            <a:endParaRPr lang="en-GB" sz="105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9003557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AD0D0E-6A9C-4DAF-A311-B94DE55B5511}">
  <ds:schemaRefs>
    <ds:schemaRef ds:uri="http://schemas.microsoft.com/sharepoint/v3/contenttype/forms"/>
  </ds:schemaRefs>
</ds:datastoreItem>
</file>

<file path=customXml/itemProps2.xml><?xml version="1.0" encoding="utf-8"?>
<ds:datastoreItem xmlns:ds="http://schemas.openxmlformats.org/officeDocument/2006/customXml" ds:itemID="{7FA5D7EF-0E79-4DD2-A3CF-D566E510DB76}">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9C47366-BEAD-4337-887D-A6224DA30310}">
  <ds:schemaRefs>
    <ds:schemaRef ds:uri="3f49fdf5-e317-45d2-ba65-50e9f4d179a3"/>
    <ds:schemaRef ds:uri="ae32177b-cee5-4987-b7ff-4c3bf7b9469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TotalTime>
  <Words>6341</Words>
  <Application>Microsoft Office PowerPoint</Application>
  <PresentationFormat>Widescreen</PresentationFormat>
  <Paragraphs>429</Paragraphs>
  <Slides>46</Slides>
  <Notes>2</Notes>
  <HiddenSlides>0</HiddenSlides>
  <MMClips>1</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46</vt:i4>
      </vt:variant>
    </vt:vector>
  </HeadingPairs>
  <TitlesOfParts>
    <vt:vector size="61" baseType="lpstr">
      <vt:lpstr>Arial</vt:lpstr>
      <vt:lpstr>Calibri</vt:lpstr>
      <vt:lpstr>Calibri Light</vt:lpstr>
      <vt:lpstr>Cambria Math</vt:lpstr>
      <vt:lpstr>inherit</vt:lpstr>
      <vt:lpstr>Neue Haas Grotesk Text Pro</vt:lpstr>
      <vt:lpstr>ReithSans</vt:lpstr>
      <vt:lpstr>Times New Roman</vt:lpstr>
      <vt:lpstr>Verdana</vt:lpstr>
      <vt:lpstr>Verdana</vt:lpstr>
      <vt:lpstr>Wingdings</vt:lpstr>
      <vt:lpstr>Office Theme</vt:lpstr>
      <vt:lpstr>Office Theme</vt:lpstr>
      <vt:lpstr>Office Theme</vt:lpstr>
      <vt:lpstr>Office Theme</vt:lpstr>
      <vt:lpstr>DOMESTIC VIOLENCE AND COMMUNITY SUPPORT SYSTEM</vt:lpstr>
      <vt:lpstr>INTRODUCTION</vt:lpstr>
      <vt:lpstr>PowerPoint Presentation</vt:lpstr>
      <vt:lpstr>PowerPoint Presentation</vt:lpstr>
      <vt:lpstr>PowerPoint Presentation</vt:lpstr>
      <vt:lpstr>PURPOSE OF PRESENTATION</vt:lpstr>
      <vt:lpstr>Domestic violence surges during lockdown </vt:lpstr>
      <vt:lpstr>Many don’t know what is Domestic violence </vt:lpstr>
      <vt:lpstr>Effects of covid-19 on domestic abuse victims</vt:lpstr>
      <vt:lpstr>Suggestions for domestic violence survivors</vt:lpstr>
      <vt:lpstr>What steps the government has taken to stop this crisis</vt:lpstr>
      <vt:lpstr>Geographical distribution </vt:lpstr>
      <vt:lpstr>Rates of COVID-19 in general public</vt:lpstr>
      <vt:lpstr>Rates</vt:lpstr>
      <vt:lpstr>Trends of Covid19 in general public</vt:lpstr>
      <vt:lpstr>Trends </vt:lpstr>
      <vt:lpstr>causes</vt:lpstr>
      <vt:lpstr>Covid-19 causes, spread, control</vt:lpstr>
      <vt:lpstr>Spread </vt:lpstr>
      <vt:lpstr>Control</vt:lpstr>
      <vt:lpstr>Policies regarding covid-19</vt:lpstr>
      <vt:lpstr>Policies regarding domestic violence during covid-19</vt:lpstr>
      <vt:lpstr>PowerPoint Presentation</vt:lpstr>
      <vt:lpstr> </vt:lpstr>
      <vt:lpstr> </vt:lpstr>
      <vt:lpstr>Women’s aid </vt:lpstr>
      <vt:lpstr>Women’s aid  “A Perfect Storm report”</vt:lpstr>
      <vt:lpstr>The role of United nation women in UK</vt:lpstr>
      <vt:lpstr>Barriers stopping victims to leaving </vt:lpstr>
      <vt:lpstr>Agencies barriers/limitations</vt:lpstr>
      <vt:lpstr>Recommendation to agencies</vt:lpstr>
      <vt:lpstr>TO CONCLUDE……</vt:lpstr>
      <vt:lpstr>PowerPoint Presentation</vt:lpstr>
      <vt:lpstr>PowerPoint Presentation</vt:lpstr>
      <vt:lpstr>PowerPoint Presentation</vt:lpstr>
      <vt:lpstr>Recommendations</vt:lpstr>
      <vt:lpstr>PowerPoint Presentation</vt:lpstr>
      <vt:lpstr>HOW WE AIM TO HELP AND WHY?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 AND COMMUNITY SUPPORT SYSTEM</dc:title>
  <dc:creator>Kushba Begum</dc:creator>
  <cp:lastModifiedBy>Naheed Rehman (1714919)</cp:lastModifiedBy>
  <cp:revision>2</cp:revision>
  <dcterms:created xsi:type="dcterms:W3CDTF">2020-10-14T21:50:59Z</dcterms:created>
  <dcterms:modified xsi:type="dcterms:W3CDTF">2020-10-15T19:52:24Z</dcterms:modified>
</cp:coreProperties>
</file>