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1" autoAdjust="0"/>
    <p:restoredTop sz="94660"/>
  </p:normalViewPr>
  <p:slideViewPr>
    <p:cSldViewPr snapToGrid="0">
      <p:cViewPr varScale="1">
        <p:scale>
          <a:sx n="59" d="100"/>
          <a:sy n="59" d="100"/>
        </p:scale>
        <p:origin x="9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C59B-24CB-D2B0-7E97-C26E6FF8C6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C45036-75C2-7F49-9772-076A7DF5AC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4259D9-B8CF-68A0-9B3D-179286564CE4}"/>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ECA43111-5E3E-0D13-FF2C-4374F1B50C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7ACB67-3482-7F34-26AA-CFF6E820FC26}"/>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791968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C6071-7A73-D23B-69C2-FB0E34C891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EC4783-7357-3A69-4A6C-94969F9FA9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91089F-EF94-C009-4728-5BD212BE7B3C}"/>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4A2A577A-1B9F-754F-FB22-28930F0C8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DED665-F827-4964-A4C4-E9AD6D797FDE}"/>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3071215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1B46B-81D5-8881-9281-7B446C01C7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EDAE2E-6372-BA57-9DBF-13209B28E8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B73ABB-D1E9-6B8A-B0F2-7BB7251425FC}"/>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4EA1A990-F08B-F8F1-25E8-208709DA2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50B743-5F51-D638-54DF-19A711FEFB51}"/>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3404962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D5D7-DDA0-D003-1F1C-BB4BA087C8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E54DB2-A470-87A3-C0D4-41023C5305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586713-E806-8FC1-3D70-68C0E482EF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B04912-00D1-0A2E-0DA5-B0CA65D39888}"/>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6" name="Footer Placeholder 5">
            <a:extLst>
              <a:ext uri="{FF2B5EF4-FFF2-40B4-BE49-F238E27FC236}">
                <a16:creationId xmlns:a16="http://schemas.microsoft.com/office/drawing/2014/main" id="{753C1A09-D57D-C159-24BD-DB82954B66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A701F9-DAD6-9FFC-8DA7-F5BE9F1C5BA5}"/>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987683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E6B5E-7421-F444-F505-233E46E304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9854D2-565E-AA8B-E9E4-1109140513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546303-71C2-3591-1058-4EDD7E285F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8E350E-C6E7-5287-E6CF-A68A12A33B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75CCC88-BEF5-781A-B73A-8C49ED498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E5AA9F-8B7D-BB63-DAB8-F572A9FDCEEA}"/>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8" name="Footer Placeholder 7">
            <a:extLst>
              <a:ext uri="{FF2B5EF4-FFF2-40B4-BE49-F238E27FC236}">
                <a16:creationId xmlns:a16="http://schemas.microsoft.com/office/drawing/2014/main" id="{0933EA4E-48E9-0EEC-74D5-36C562AEB1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657251-A7A2-EEA5-E20A-B8184FEC12E3}"/>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3770523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5D62-6EEF-2BB9-C528-87DDE2D0F3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1A9201-E505-7BF9-7FC4-694355FA4A01}"/>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4" name="Footer Placeholder 3">
            <a:extLst>
              <a:ext uri="{FF2B5EF4-FFF2-40B4-BE49-F238E27FC236}">
                <a16:creationId xmlns:a16="http://schemas.microsoft.com/office/drawing/2014/main" id="{9A8ACD73-9E27-B5EA-D7FB-390F6EF17A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C4B8DE-C29A-E1E0-F3DF-EE05A81E8C88}"/>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1919297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0487B-137F-58AA-DB2C-FE25BCCA5A1D}"/>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3" name="Footer Placeholder 2">
            <a:extLst>
              <a:ext uri="{FF2B5EF4-FFF2-40B4-BE49-F238E27FC236}">
                <a16:creationId xmlns:a16="http://schemas.microsoft.com/office/drawing/2014/main" id="{060702C7-97B7-37CF-8064-57E1259567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C9120D-A65C-48C5-C1F4-6343F8001F35}"/>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2894361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BCB29-3A7D-AB21-2EFD-81C702082E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102F86-62DE-A659-9B39-BF220F6B31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CCE7A1-CD17-1BEF-38A7-B19F486E98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BA857-2887-BD37-448F-F396DEB39555}"/>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6" name="Footer Placeholder 5">
            <a:extLst>
              <a:ext uri="{FF2B5EF4-FFF2-40B4-BE49-F238E27FC236}">
                <a16:creationId xmlns:a16="http://schemas.microsoft.com/office/drawing/2014/main" id="{29A062AE-66B5-F480-4C64-DC0C125B15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2F8E1A-B5C9-CF6C-C6A0-56D64D2B8D42}"/>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2460054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4E43F-652E-3650-1159-89C643C06B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B34D03-EE98-B470-CE5D-97777A2615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A1C763-2EB5-708D-AC5D-93073A1F29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485BE5-7E05-E63C-65D1-7CC05774EE4A}"/>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6" name="Footer Placeholder 5">
            <a:extLst>
              <a:ext uri="{FF2B5EF4-FFF2-40B4-BE49-F238E27FC236}">
                <a16:creationId xmlns:a16="http://schemas.microsoft.com/office/drawing/2014/main" id="{E3BD04C7-0F91-22AD-B445-976D14E6DB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FF43A-519A-08D3-96AA-6F37BF57C59B}"/>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2222903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A0A42-EF17-93D4-69BF-02389427FC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C16928-B9D5-7816-63DD-EB68EBCF0B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9661DE-93F5-B4A8-12EA-F841FA489DB1}"/>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3B7B378C-825E-1434-7C15-567DD3DE6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5AD476-F145-FA96-4DD3-4D1E4C0E0DED}"/>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1353134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E43FD9-E90E-D263-1D4D-F0052616EC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83FBD1-54D1-ADE0-1858-F6A063E893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7F848-8FC4-0B69-8F88-BFE46BCB4129}"/>
              </a:ext>
            </a:extLst>
          </p:cNvPr>
          <p:cNvSpPr>
            <a:spLocks noGrp="1"/>
          </p:cNvSpPr>
          <p:nvPr>
            <p:ph type="dt" sz="half" idx="10"/>
          </p:nvPr>
        </p:nvSpPr>
        <p:spPr/>
        <p:txBody>
          <a:body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31366E46-A284-F0C9-89A0-EB15A8804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53E74E-1CAE-AE34-0E0A-ECD6ED66A758}"/>
              </a:ext>
            </a:extLst>
          </p:cNvPr>
          <p:cNvSpPr>
            <a:spLocks noGrp="1"/>
          </p:cNvSpPr>
          <p:nvPr>
            <p:ph type="sldNum" sz="quarter" idx="12"/>
          </p:nvPr>
        </p:nvSpPr>
        <p:spPr/>
        <p:txBody>
          <a:bodyPr/>
          <a:lstStyle/>
          <a:p>
            <a:fld id="{9E85D811-18B6-44EB-9D08-7F7E347B8E33}" type="slidenum">
              <a:rPr lang="en-GB" smtClean="0"/>
              <a:t>‹#›</a:t>
            </a:fld>
            <a:endParaRPr lang="en-GB"/>
          </a:p>
        </p:txBody>
      </p:sp>
    </p:spTree>
    <p:extLst>
      <p:ext uri="{BB962C8B-B14F-4D97-AF65-F5344CB8AC3E}">
        <p14:creationId xmlns:p14="http://schemas.microsoft.com/office/powerpoint/2010/main" val="4133557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865870-C6B9-95FB-FD3B-9EA0D05EF1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C27267-D962-1214-C824-B3BE1F1510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534053-D47B-8BC2-4452-5770DF5068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B4CA6B-CF31-43EA-AC71-D7EF4F8B2D4F}" type="datetimeFigureOut">
              <a:rPr lang="en-GB" smtClean="0"/>
              <a:t>21/03/2023</a:t>
            </a:fld>
            <a:endParaRPr lang="en-GB"/>
          </a:p>
        </p:txBody>
      </p:sp>
      <p:sp>
        <p:nvSpPr>
          <p:cNvPr id="5" name="Footer Placeholder 4">
            <a:extLst>
              <a:ext uri="{FF2B5EF4-FFF2-40B4-BE49-F238E27FC236}">
                <a16:creationId xmlns:a16="http://schemas.microsoft.com/office/drawing/2014/main" id="{C222448D-536C-6379-76E6-5F53C901A6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C1E0C9-06C4-7FFE-EDD3-0A7567C8CC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85D811-18B6-44EB-9D08-7F7E347B8E33}" type="slidenum">
              <a:rPr lang="en-GB" smtClean="0"/>
              <a:t>‹#›</a:t>
            </a:fld>
            <a:endParaRPr lang="en-GB"/>
          </a:p>
        </p:txBody>
      </p:sp>
    </p:spTree>
    <p:extLst>
      <p:ext uri="{BB962C8B-B14F-4D97-AF65-F5344CB8AC3E}">
        <p14:creationId xmlns:p14="http://schemas.microsoft.com/office/powerpoint/2010/main" val="1869027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2C6717-05F6-9295-FE09-EF50AFDA217E}"/>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0B3BC7-B2F3-87D7-1341-2EEB9563D431}"/>
              </a:ext>
            </a:extLst>
          </p:cNvPr>
          <p:cNvSpPr>
            <a:spLocks noGrp="1"/>
          </p:cNvSpPr>
          <p:nvPr>
            <p:ph type="ctrTitle"/>
          </p:nvPr>
        </p:nvSpPr>
        <p:spPr>
          <a:xfrm>
            <a:off x="477981" y="1122363"/>
            <a:ext cx="4023360" cy="3204134"/>
          </a:xfrm>
        </p:spPr>
        <p:txBody>
          <a:bodyPr anchor="b">
            <a:normAutofit/>
          </a:bodyPr>
          <a:lstStyle/>
          <a:p>
            <a:pPr algn="l"/>
            <a:r>
              <a:rPr lang="en-GB" sz="2600" dirty="0">
                <a:effectLst/>
                <a:latin typeface="Times New Roman" panose="02020603050405020304" pitchFamily="18" charset="0"/>
                <a:ea typeface="Calibri" panose="020F0502020204030204" pitchFamily="34" charset="0"/>
                <a:cs typeface="Times New Roman" panose="02020603050405020304" pitchFamily="18" charset="0"/>
              </a:rPr>
              <a:t>Presenting a critical discussion behind the study "Neural basis of language switching in the brain: fMRI evidence from Korean–Chinese early bilinguals" by Lei et al. (2014) </a:t>
            </a:r>
            <a:endParaRPr lang="en-GB" sz="2600"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17870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9166"/>
    </mc:Choice>
    <mc:Fallback xmlns="">
      <p:transition spd="slow" advTm="1916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BFFCB-9000-8D10-EED5-957144294204}"/>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cs typeface="Times New Roman" panose="02020603050405020304" pitchFamily="18" charset="0"/>
              </a:rPr>
              <a:t>Presenting the study</a:t>
            </a:r>
          </a:p>
        </p:txBody>
      </p:sp>
      <p:sp>
        <p:nvSpPr>
          <p:cNvPr id="3" name="Content Placeholder 2">
            <a:extLst>
              <a:ext uri="{FF2B5EF4-FFF2-40B4-BE49-F238E27FC236}">
                <a16:creationId xmlns:a16="http://schemas.microsoft.com/office/drawing/2014/main" id="{49BAE739-A82B-261E-FDC7-AAB8C492763C}"/>
              </a:ext>
            </a:extLst>
          </p:cNvPr>
          <p:cNvSpPr>
            <a:spLocks noGrp="1"/>
          </p:cNvSpPr>
          <p:nvPr>
            <p:ph idx="1"/>
          </p:nvPr>
        </p:nvSpPr>
        <p:spPr>
          <a:xfrm>
            <a:off x="1371599" y="2318197"/>
            <a:ext cx="9724031" cy="3683358"/>
          </a:xfrm>
        </p:spPr>
        <p:txBody>
          <a:bodyPr anchor="ctr">
            <a:normAutofit lnSpcReduction="10000"/>
          </a:bodyPr>
          <a:lstStyle/>
          <a:p>
            <a:pPr>
              <a:spcAft>
                <a:spcPts val="800"/>
              </a:spcAft>
            </a:pPr>
            <a:r>
              <a:rPr lang="en-GB" sz="1100" kern="100" dirty="0">
                <a:effectLst/>
                <a:latin typeface="Times New Roman" panose="02020603050405020304" pitchFamily="18" charset="0"/>
                <a:ea typeface="Calibri" panose="020F0502020204030204" pitchFamily="34" charset="0"/>
              </a:rPr>
              <a:t>The study "Neural basis of language switching in the brain: fMRI evidence from Korean–Chinese early bilinguals" by Lei et al. (2014) aimed to investigate the neural basis of language switching in early bilinguals, with a focus on identifying the brain regions involved in language switching and how the strength of a person's language representation may affect the cognitive demands of language switching. This study is important because it contributes to the growing body of literature on language processing and the neural mechanisms involved in language switching.</a:t>
            </a:r>
          </a:p>
          <a:p>
            <a:pPr>
              <a:spcAft>
                <a:spcPts val="800"/>
              </a:spcAft>
            </a:pPr>
            <a:r>
              <a:rPr lang="en-GB" sz="1100" kern="100" dirty="0">
                <a:effectLst/>
                <a:latin typeface="Times New Roman" panose="02020603050405020304" pitchFamily="18" charset="0"/>
                <a:ea typeface="Calibri" panose="020F0502020204030204" pitchFamily="34" charset="0"/>
              </a:rPr>
              <a:t>The researchers provided a clear hypothesis for their study in the introduction section, where they proposed that the neural mechanisms of language switching in early bilinguals would differ from those in late bilinguals. Specifically, they suggested that early bilinguals would rely more on language-specific neural networks during language switching, whereas late bilinguals would rely more on domain-general cognitive control networks. The authors' hypothesis is supported by previous studies that have suggested that early bilinguals may have a different neural organization for language processing than late bilinguals (</a:t>
            </a:r>
            <a:r>
              <a:rPr lang="en-GB" sz="1100" kern="100" dirty="0" err="1">
                <a:effectLst/>
                <a:latin typeface="Times New Roman" panose="02020603050405020304" pitchFamily="18" charset="0"/>
                <a:ea typeface="Calibri" panose="020F0502020204030204" pitchFamily="34" charset="0"/>
              </a:rPr>
              <a:t>Abutalebi</a:t>
            </a:r>
            <a:r>
              <a:rPr lang="en-GB" sz="1100" kern="100" dirty="0">
                <a:effectLst/>
                <a:latin typeface="Times New Roman" panose="02020603050405020304" pitchFamily="18" charset="0"/>
                <a:ea typeface="Calibri" panose="020F0502020204030204" pitchFamily="34" charset="0"/>
              </a:rPr>
              <a:t> &amp; Green, 2007). The rationale behind the is to understand the neural mechanisms involved in language switching in bilingual individuals.</a:t>
            </a:r>
          </a:p>
          <a:p>
            <a:pPr>
              <a:spcAft>
                <a:spcPts val="800"/>
              </a:spcAft>
            </a:pPr>
            <a:r>
              <a:rPr lang="en-GB" sz="1100" kern="100" dirty="0">
                <a:effectLst/>
                <a:latin typeface="Times New Roman" panose="02020603050405020304" pitchFamily="18" charset="0"/>
                <a:ea typeface="Calibri" panose="020F0502020204030204" pitchFamily="34" charset="0"/>
              </a:rPr>
              <a:t>The findings of the study support the researchers' hypothesis, as bilinguals who switch between languages show increased activity in the prefrontal cortex, anterior cingulate cortex, and left caudate nucleus compared to when they speak only one language. Specifically, findings show that when participants switched from one language to another, there was increased activation in the left inferior frontal gyrus and the anterior cingulate cortex, which are known to be involved in cognitive control. </a:t>
            </a:r>
            <a:r>
              <a:rPr lang="en-GB" sz="1100" kern="100" dirty="0">
                <a:latin typeface="Times New Roman" panose="02020603050405020304" pitchFamily="18" charset="0"/>
                <a:ea typeface="Calibri" panose="020F0502020204030204" pitchFamily="34" charset="0"/>
              </a:rPr>
              <a:t>It was also </a:t>
            </a:r>
            <a:r>
              <a:rPr lang="en-GB" sz="1100" kern="100" dirty="0">
                <a:effectLst/>
                <a:latin typeface="Times New Roman" panose="02020603050405020304" pitchFamily="18" charset="0"/>
                <a:ea typeface="Calibri" panose="020F0502020204030204" pitchFamily="34" charset="0"/>
              </a:rPr>
              <a:t>found that switching between languages was associated with increased activation in the left caudate nucleus, which is involved in reward processing and has been linked to language learning and processing.</a:t>
            </a:r>
          </a:p>
          <a:p>
            <a:pPr>
              <a:spcAft>
                <a:spcPts val="800"/>
              </a:spcAft>
            </a:pP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he study </a:t>
            </a:r>
            <a:r>
              <a:rPr lang="en-GB" sz="1100" kern="100" dirty="0">
                <a:latin typeface="Times New Roman" panose="02020603050405020304" pitchFamily="18" charset="0"/>
                <a:ea typeface="Calibri" panose="020F0502020204030204" pitchFamily="34" charset="0"/>
              </a:rPr>
              <a:t>of</a:t>
            </a:r>
            <a:r>
              <a:rPr lang="en-GB" sz="1100" kern="100" dirty="0">
                <a:effectLst/>
                <a:latin typeface="Times New Roman" panose="02020603050405020304" pitchFamily="18" charset="0"/>
                <a:ea typeface="Calibri" panose="020F0502020204030204" pitchFamily="34" charset="0"/>
              </a:rPr>
              <a:t> Lei et al. (2014) provides important insights into the neural basis of language switching in early bilinguals, highlighting the brain regions involved in language switching and the cognitive demands required to switch between languages. These findings have important implications for language education, as understanding the cognitive processes involved in language switching can help educators and language learners to develop more effective language learning strategies, particularly for bilingual individuals. Additionally, the study may have clinical applications, as bilingualism has been linked to various cognitive and neural benefits, including improved executive functioning and delayed onset of age-related cognitive decline (Bialystok, Craik, &amp; Freedman, 2007). Further research in this area may help to develop interventions for individuals with language impairments or neurodegenerative diseases.</a:t>
            </a:r>
          </a:p>
        </p:txBody>
      </p:sp>
    </p:spTree>
    <p:extLst>
      <p:ext uri="{BB962C8B-B14F-4D97-AF65-F5344CB8AC3E}">
        <p14:creationId xmlns:p14="http://schemas.microsoft.com/office/powerpoint/2010/main" val="3975618208"/>
      </p:ext>
    </p:extLst>
  </p:cSld>
  <p:clrMapOvr>
    <a:masterClrMapping/>
  </p:clrMapOvr>
  <mc:AlternateContent xmlns:mc="http://schemas.openxmlformats.org/markup-compatibility/2006" xmlns:p14="http://schemas.microsoft.com/office/powerpoint/2010/main">
    <mc:Choice Requires="p14">
      <p:transition spd="slow" p14:dur="2000" advTm="181357"/>
    </mc:Choice>
    <mc:Fallback xmlns="">
      <p:transition spd="slow" advTm="18135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75A86-6DC7-A98A-1794-CCE728F948D9}"/>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B</a:t>
            </a:r>
            <a:r>
              <a:rPr lang="en-GB" sz="40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enefits of the study presented </a:t>
            </a:r>
            <a:endParaRPr lang="en-GB" sz="40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CDEE0DB-9F22-771B-82F2-CA77B243316E}"/>
              </a:ext>
            </a:extLst>
          </p:cNvPr>
          <p:cNvSpPr>
            <a:spLocks noGrp="1"/>
          </p:cNvSpPr>
          <p:nvPr>
            <p:ph idx="1"/>
          </p:nvPr>
        </p:nvSpPr>
        <p:spPr>
          <a:xfrm>
            <a:off x="1371599" y="2318197"/>
            <a:ext cx="9724031" cy="3683358"/>
          </a:xfrm>
        </p:spPr>
        <p:txBody>
          <a:bodyPr anchor="ctr">
            <a:normAutofit/>
          </a:bodyPr>
          <a:lstStyle/>
          <a:p>
            <a:pPr marL="0" indent="0">
              <a:spcAft>
                <a:spcPts val="800"/>
              </a:spcAft>
              <a:buNone/>
            </a:pPr>
            <a:r>
              <a:rPr lang="en-GB" sz="1600" kern="100" dirty="0">
                <a:effectLst/>
                <a:latin typeface="Times New Roman" panose="02020603050405020304" pitchFamily="18" charset="0"/>
                <a:ea typeface="Calibri" panose="020F0502020204030204" pitchFamily="34" charset="0"/>
              </a:rPr>
              <a:t>The study of neural mechanisms involved in language switching has important implications for improving our understanding of language processing. As pointed out by Hernandez and </a:t>
            </a:r>
            <a:r>
              <a:rPr lang="en-GB" sz="1600" kern="100" dirty="0" err="1">
                <a:effectLst/>
                <a:latin typeface="Times New Roman" panose="02020603050405020304" pitchFamily="18" charset="0"/>
                <a:ea typeface="Calibri" panose="020F0502020204030204" pitchFamily="34" charset="0"/>
              </a:rPr>
              <a:t>Kohnert</a:t>
            </a:r>
            <a:r>
              <a:rPr lang="en-GB" sz="1600" kern="100" dirty="0">
                <a:effectLst/>
                <a:latin typeface="Times New Roman" panose="02020603050405020304" pitchFamily="18" charset="0"/>
                <a:ea typeface="Calibri" panose="020F0502020204030204" pitchFamily="34" charset="0"/>
              </a:rPr>
              <a:t> (2014), studying the neural basis of language switching can provide insights into how the brain processes and represents multiple languages. This, in turn, can help educators and language learners develop more effective language learning strategies, particularly for bilinguals. Bilingualism has been linked to various cognitive and neural benefits, including improved executive functioning and delayed onset of age-related cognitive decline. Consequently, studying the neural basis of language switching has important clinical applications as it may help further understand these benefits and develop interventions for individuals with language impairments or neurodegenerative diseases (</a:t>
            </a:r>
            <a:r>
              <a:rPr lang="en-GB" sz="1600" kern="100" dirty="0" err="1">
                <a:effectLst/>
                <a:latin typeface="Times New Roman" panose="02020603050405020304" pitchFamily="18" charset="0"/>
                <a:ea typeface="Calibri" panose="020F0502020204030204" pitchFamily="34" charset="0"/>
              </a:rPr>
              <a:t>Luk</a:t>
            </a:r>
            <a:r>
              <a:rPr lang="en-GB" sz="1600" kern="100" dirty="0">
                <a:effectLst/>
                <a:latin typeface="Times New Roman" panose="02020603050405020304" pitchFamily="18" charset="0"/>
                <a:ea typeface="Calibri" panose="020F0502020204030204" pitchFamily="34" charset="0"/>
              </a:rPr>
              <a:t> et al., 2014).Finally, in an increasingly globalized world, where bilingualism is becoming more common, understanding the neural basis of language switching can have significant societal benefits. This includes promoting cultural understanding and facilitating communication in multilingual societies (</a:t>
            </a:r>
            <a:r>
              <a:rPr lang="en-GB" sz="1600" kern="100" dirty="0" err="1">
                <a:effectLst/>
                <a:latin typeface="Times New Roman" panose="02020603050405020304" pitchFamily="18" charset="0"/>
                <a:ea typeface="Calibri" panose="020F0502020204030204" pitchFamily="34" charset="0"/>
              </a:rPr>
              <a:t>Abutalebi</a:t>
            </a:r>
            <a:r>
              <a:rPr lang="en-GB" sz="1600" kern="100" dirty="0">
                <a:effectLst/>
                <a:latin typeface="Times New Roman" panose="02020603050405020304" pitchFamily="18" charset="0"/>
                <a:ea typeface="Calibri" panose="020F0502020204030204" pitchFamily="34" charset="0"/>
              </a:rPr>
              <a:t> &amp; Green, 2007).</a:t>
            </a:r>
            <a:r>
              <a:rPr lang="en-GB" sz="1600" kern="100" dirty="0">
                <a:latin typeface="Times New Roman" panose="02020603050405020304" pitchFamily="18" charset="0"/>
                <a:ea typeface="Calibri" panose="020F0502020204030204" pitchFamily="34" charset="0"/>
              </a:rPr>
              <a:t>S</a:t>
            </a:r>
            <a:r>
              <a:rPr lang="en-GB" sz="1600" kern="100" dirty="0">
                <a:effectLst/>
                <a:latin typeface="Times New Roman" panose="02020603050405020304" pitchFamily="18" charset="0"/>
                <a:ea typeface="Calibri" panose="020F0502020204030204" pitchFamily="34" charset="0"/>
              </a:rPr>
              <a:t>tudying the neural basis of language switching has important implications for language education, clinical applications, and societal benefits. It can help to develop more effective language learning strategies, understand the cognitive and neural benefits of bilingualism, and promote cultural understanding and communication in multilingual societies.</a:t>
            </a:r>
          </a:p>
          <a:p>
            <a:endParaRPr lang="en-GB" sz="1600" dirty="0"/>
          </a:p>
        </p:txBody>
      </p:sp>
    </p:spTree>
    <p:extLst>
      <p:ext uri="{BB962C8B-B14F-4D97-AF65-F5344CB8AC3E}">
        <p14:creationId xmlns:p14="http://schemas.microsoft.com/office/powerpoint/2010/main" val="1711187652"/>
      </p:ext>
    </p:extLst>
  </p:cSld>
  <p:clrMapOvr>
    <a:masterClrMapping/>
  </p:clrMapOvr>
  <mc:AlternateContent xmlns:mc="http://schemas.openxmlformats.org/markup-compatibility/2006" xmlns:p14="http://schemas.microsoft.com/office/powerpoint/2010/main">
    <mc:Choice Requires="p14">
      <p:transition spd="slow" p14:dur="2000" advTm="64002"/>
    </mc:Choice>
    <mc:Fallback xmlns="">
      <p:transition spd="slow" advTm="6400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4FADE-B48A-A846-E0FB-A5344C65906C}"/>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cs typeface="Times New Roman" panose="02020603050405020304" pitchFamily="18" charset="0"/>
              </a:rPr>
              <a:t>Design of the study</a:t>
            </a:r>
          </a:p>
        </p:txBody>
      </p:sp>
      <p:sp>
        <p:nvSpPr>
          <p:cNvPr id="3" name="Content Placeholder 2">
            <a:extLst>
              <a:ext uri="{FF2B5EF4-FFF2-40B4-BE49-F238E27FC236}">
                <a16:creationId xmlns:a16="http://schemas.microsoft.com/office/drawing/2014/main" id="{E94747A9-9EFE-CF73-EE27-EB3D761D9C2B}"/>
              </a:ext>
            </a:extLst>
          </p:cNvPr>
          <p:cNvSpPr>
            <a:spLocks noGrp="1"/>
          </p:cNvSpPr>
          <p:nvPr>
            <p:ph idx="1"/>
          </p:nvPr>
        </p:nvSpPr>
        <p:spPr>
          <a:xfrm>
            <a:off x="1371599" y="2318197"/>
            <a:ext cx="9724031" cy="3683358"/>
          </a:xfrm>
        </p:spPr>
        <p:txBody>
          <a:bodyPr anchor="ctr">
            <a:normAutofit/>
          </a:bodyPr>
          <a:lstStyle/>
          <a:p>
            <a:pPr>
              <a:spcAft>
                <a:spcPts val="800"/>
              </a:spcAft>
            </a:pPr>
            <a:r>
              <a:rPr lang="en-GB" sz="1100" kern="100" dirty="0">
                <a:effectLst/>
                <a:latin typeface="Times New Roman" panose="02020603050405020304" pitchFamily="18" charset="0"/>
                <a:ea typeface="Calibri" panose="020F0502020204030204" pitchFamily="34" charset="0"/>
              </a:rPr>
              <a:t>The study employed a within-subjects design to investigate the neural basis of language switching in the brains of Korean-Chinese early bilinguals. This design involved recruiting a group of Korean-Chinese early bilinguals and using functional magnetic resonance imaging (fMRI) to measure brain activity while participants performed a language switching task. The language switching task required participants to name a picture in either Korean or Chinese, depending on the colour of the frame surrounding the picture. The colour cue changed randomly between trials, requiring participants to switch between languages.</a:t>
            </a:r>
          </a:p>
          <a:p>
            <a:pPr>
              <a:spcAft>
                <a:spcPts val="800"/>
              </a:spcAft>
            </a:pPr>
            <a:r>
              <a:rPr lang="en-GB" sz="1100" kern="100" dirty="0">
                <a:effectLst/>
                <a:latin typeface="Times New Roman" panose="02020603050405020304" pitchFamily="18" charset="0"/>
                <a:ea typeface="Calibri" panose="020F0502020204030204" pitchFamily="34" charset="0"/>
              </a:rPr>
              <a:t>The within-subjects design allowed for the comparison of brain activity patterns during language switching between the two languages and the investigation of the effects of language representation on language switching. This design is particularly useful for minimizing individual differences in cognitive and neural processes, which can confound between-subjects designs.</a:t>
            </a:r>
          </a:p>
          <a:p>
            <a:pPr>
              <a:spcAft>
                <a:spcPts val="800"/>
              </a:spcAft>
            </a:pPr>
            <a:r>
              <a:rPr lang="en-GB" sz="1100" kern="100" dirty="0">
                <a:effectLst/>
                <a:latin typeface="Times New Roman" panose="02020603050405020304" pitchFamily="18" charset="0"/>
                <a:ea typeface="Calibri" panose="020F0502020204030204" pitchFamily="34" charset="0"/>
              </a:rPr>
              <a:t>The use of fMRI in this study allowed for the identification of specific brain regions involved in language switching. Previous studies have shown that language switching is associated with increased activity in the prefrontal cortex, anterior cingulate cortex, and left caudate nucleus (</a:t>
            </a:r>
            <a:r>
              <a:rPr lang="en-GB" sz="1100" kern="100" dirty="0" err="1">
                <a:effectLst/>
                <a:latin typeface="Times New Roman" panose="02020603050405020304" pitchFamily="18" charset="0"/>
                <a:ea typeface="Calibri" panose="020F0502020204030204" pitchFamily="34" charset="0"/>
              </a:rPr>
              <a:t>Abutalebi</a:t>
            </a:r>
            <a:r>
              <a:rPr lang="en-GB" sz="1100" kern="100" dirty="0">
                <a:effectLst/>
                <a:latin typeface="Times New Roman" panose="02020603050405020304" pitchFamily="18" charset="0"/>
                <a:ea typeface="Calibri" panose="020F0502020204030204" pitchFamily="34" charset="0"/>
              </a:rPr>
              <a:t> &amp; Green, 2007; Hernandez et al., 2013). The findings of the study by Lei et al. (2014) were consistent with these previous findings, as they found increased activation in the left inferior frontal gyrus and the anterior cingulate cortex during language switching tasks. Additionally, they found increased activation in the left caudate nucleus, which has been linked to reward processing and language learning (</a:t>
            </a:r>
            <a:r>
              <a:rPr lang="en-GB" sz="1100" kern="100" dirty="0" err="1">
                <a:effectLst/>
                <a:latin typeface="Times New Roman" panose="02020603050405020304" pitchFamily="18" charset="0"/>
                <a:ea typeface="Calibri" panose="020F0502020204030204" pitchFamily="34" charset="0"/>
              </a:rPr>
              <a:t>Grahn</a:t>
            </a:r>
            <a:r>
              <a:rPr lang="en-GB" sz="1100" kern="100" dirty="0">
                <a:effectLst/>
                <a:latin typeface="Times New Roman" panose="02020603050405020304" pitchFamily="18" charset="0"/>
                <a:ea typeface="Calibri" panose="020F0502020204030204" pitchFamily="34" charset="0"/>
              </a:rPr>
              <a:t> et al., 2009). This study's design can be considered strong in the field of cognitive neuroscience due to its use of functional magnetic resonance imaging (fMRI) to measure brain activity during a language switching task. fMRI provides a non-invasive and detailed view of neural activity, enabling researchers to identify brain regions involved in language processing and switching.</a:t>
            </a:r>
          </a:p>
          <a:p>
            <a:pPr>
              <a:spcAft>
                <a:spcPts val="800"/>
              </a:spcAft>
            </a:pPr>
            <a:r>
              <a:rPr lang="en-GB" sz="1100" kern="100" dirty="0">
                <a:effectLst/>
                <a:latin typeface="Times New Roman" panose="02020603050405020304" pitchFamily="18" charset="0"/>
                <a:ea typeface="Calibri" panose="020F0502020204030204" pitchFamily="34" charset="0"/>
              </a:rPr>
              <a:t>The within-subjects design used in this study is another strength, as it reduces individual differences in response to the language switching task and allows for the investigation of language-specific effects on brain activity during language switching. </a:t>
            </a: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his design can increase statistical power, making the study results more reliable.</a:t>
            </a:r>
          </a:p>
          <a:p>
            <a:endParaRPr lang="en-GB" sz="1100" dirty="0"/>
          </a:p>
        </p:txBody>
      </p:sp>
    </p:spTree>
    <p:extLst>
      <p:ext uri="{BB962C8B-B14F-4D97-AF65-F5344CB8AC3E}">
        <p14:creationId xmlns:p14="http://schemas.microsoft.com/office/powerpoint/2010/main" val="268048100"/>
      </p:ext>
    </p:extLst>
  </p:cSld>
  <p:clrMapOvr>
    <a:masterClrMapping/>
  </p:clrMapOvr>
  <mc:AlternateContent xmlns:mc="http://schemas.openxmlformats.org/markup-compatibility/2006" xmlns:p14="http://schemas.microsoft.com/office/powerpoint/2010/main">
    <mc:Choice Requires="p14">
      <p:transition spd="slow" p14:dur="2000" advTm="130808"/>
    </mc:Choice>
    <mc:Fallback xmlns="">
      <p:transition spd="slow" advTm="13080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61F2A3-525D-F1D2-7D32-AE87E2018471}"/>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cs typeface="Times New Roman" panose="02020603050405020304" pitchFamily="18" charset="0"/>
              </a:rPr>
              <a:t>Procedure </a:t>
            </a:r>
          </a:p>
        </p:txBody>
      </p:sp>
      <p:sp>
        <p:nvSpPr>
          <p:cNvPr id="3" name="Content Placeholder 2">
            <a:extLst>
              <a:ext uri="{FF2B5EF4-FFF2-40B4-BE49-F238E27FC236}">
                <a16:creationId xmlns:a16="http://schemas.microsoft.com/office/drawing/2014/main" id="{7F3C45E9-3F58-E919-758C-C01B81CA26AD}"/>
              </a:ext>
            </a:extLst>
          </p:cNvPr>
          <p:cNvSpPr>
            <a:spLocks noGrp="1"/>
          </p:cNvSpPr>
          <p:nvPr>
            <p:ph idx="1"/>
          </p:nvPr>
        </p:nvSpPr>
        <p:spPr>
          <a:xfrm>
            <a:off x="1371599" y="2318197"/>
            <a:ext cx="9724031" cy="3683358"/>
          </a:xfrm>
        </p:spPr>
        <p:txBody>
          <a:bodyPr anchor="ctr">
            <a:normAutofit/>
          </a:bodyPr>
          <a:lstStyle/>
          <a:p>
            <a:pPr>
              <a:spcAft>
                <a:spcPts val="800"/>
              </a:spcAft>
            </a:pPr>
            <a:r>
              <a:rPr lang="en-GB" sz="1400" kern="100" dirty="0">
                <a:effectLst/>
                <a:latin typeface="Times New Roman" panose="02020603050405020304" pitchFamily="18" charset="0"/>
                <a:ea typeface="Calibri" panose="020F0502020204030204" pitchFamily="34" charset="0"/>
              </a:rPr>
              <a:t>The researchers used a block design for the fMRI task, which alternated blocks of Korean and Chinese trials with blocks of rest. This design allowed the authors to isolate the neural activity associated with language switching from the neural activity associated with language processing. Additionally, they used appropriate statistical methods, including whole-brain analyses and region-of-interest analyses, to analyse the fMRI data. They also corrected for multiple comparisons using a cluster-level threshold and applied a Bonferroni correction for multiple comparisons within the region of interest analyses.</a:t>
            </a:r>
          </a:p>
          <a:p>
            <a:pPr>
              <a:spcAft>
                <a:spcPts val="800"/>
              </a:spcAft>
            </a:pPr>
            <a:r>
              <a:rPr lang="en-GB" sz="1400" kern="100" dirty="0">
                <a:effectLst/>
                <a:latin typeface="Times New Roman" panose="02020603050405020304" pitchFamily="18" charset="0"/>
                <a:ea typeface="Calibri" panose="020F0502020204030204" pitchFamily="34" charset="0"/>
              </a:rPr>
              <a:t>The use of fMRI in this study has been shown to be an appropriate and effective method for investigating the neural basis of language switching in bilingual individuals. In a review of fMRI studies on language switching, </a:t>
            </a:r>
            <a:r>
              <a:rPr lang="en-GB" sz="1400" kern="100" dirty="0" err="1">
                <a:effectLst/>
                <a:latin typeface="Times New Roman" panose="02020603050405020304" pitchFamily="18" charset="0"/>
                <a:ea typeface="Calibri" panose="020F0502020204030204" pitchFamily="34" charset="0"/>
              </a:rPr>
              <a:t>Abutalebi</a:t>
            </a:r>
            <a:r>
              <a:rPr lang="en-GB" sz="1400" kern="100" dirty="0">
                <a:effectLst/>
                <a:latin typeface="Times New Roman" panose="02020603050405020304" pitchFamily="18" charset="0"/>
                <a:ea typeface="Calibri" panose="020F0502020204030204" pitchFamily="34" charset="0"/>
              </a:rPr>
              <a:t> and Green (2008) noted that fMRI has been successfully used to identify the neural correlates of language switching in bilingual individuals. Additionally, the use of appropriate statistical methods is crucial for ensuring the reliability and validity of fMRI results (</a:t>
            </a:r>
            <a:r>
              <a:rPr lang="en-GB" sz="1400" kern="100" dirty="0" err="1">
                <a:effectLst/>
                <a:latin typeface="Times New Roman" panose="02020603050405020304" pitchFamily="18" charset="0"/>
                <a:ea typeface="Calibri" panose="020F0502020204030204" pitchFamily="34" charset="0"/>
              </a:rPr>
              <a:t>Poldrack</a:t>
            </a:r>
            <a:r>
              <a:rPr lang="en-GB" sz="1400" kern="100" dirty="0">
                <a:effectLst/>
                <a:latin typeface="Times New Roman" panose="02020603050405020304" pitchFamily="18" charset="0"/>
                <a:ea typeface="Calibri" panose="020F0502020204030204" pitchFamily="34" charset="0"/>
              </a:rPr>
              <a:t> et al., 2008).</a:t>
            </a:r>
          </a:p>
          <a:p>
            <a:pPr>
              <a:spcAft>
                <a:spcPts val="800"/>
              </a:spcAft>
            </a:pPr>
            <a:r>
              <a:rPr lang="en-GB" sz="1400" kern="100" dirty="0">
                <a:effectLst/>
                <a:latin typeface="Times New Roman" panose="02020603050405020304" pitchFamily="18" charset="0"/>
                <a:ea typeface="Calibri" panose="020F0502020204030204" pitchFamily="34" charset="0"/>
              </a:rPr>
              <a:t>The procedure and use of fMRI in the study by Lei et al. (2014) were appropriate for the aims of the study. The authors' use of appropriate statistical methods further supports the reliability and validity of the fMRI results in identifying the neural mechanisms of language switching in bilingual individuals.</a:t>
            </a:r>
          </a:p>
          <a:p>
            <a:endParaRPr lang="en-GB" sz="1400" dirty="0"/>
          </a:p>
        </p:txBody>
      </p:sp>
    </p:spTree>
    <p:extLst>
      <p:ext uri="{BB962C8B-B14F-4D97-AF65-F5344CB8AC3E}">
        <p14:creationId xmlns:p14="http://schemas.microsoft.com/office/powerpoint/2010/main" val="2545720287"/>
      </p:ext>
    </p:extLst>
  </p:cSld>
  <p:clrMapOvr>
    <a:masterClrMapping/>
  </p:clrMapOvr>
  <mc:AlternateContent xmlns:mc="http://schemas.openxmlformats.org/markup-compatibility/2006" xmlns:p14="http://schemas.microsoft.com/office/powerpoint/2010/main">
    <mc:Choice Requires="p14">
      <p:transition spd="slow" p14:dur="2000" advTm="121503"/>
    </mc:Choice>
    <mc:Fallback xmlns="">
      <p:transition spd="slow" advTm="12150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7596E-289C-C3CC-25E6-18DF24CEEB77}"/>
              </a:ext>
            </a:extLst>
          </p:cNvPr>
          <p:cNvSpPr>
            <a:spLocks noGrp="1"/>
          </p:cNvSpPr>
          <p:nvPr>
            <p:ph type="title"/>
          </p:nvPr>
        </p:nvSpPr>
        <p:spPr>
          <a:xfrm>
            <a:off x="1371599" y="294538"/>
            <a:ext cx="9895951" cy="1033669"/>
          </a:xfrm>
        </p:spPr>
        <p:txBody>
          <a:bodyPr>
            <a:normAutofit/>
          </a:bodyPr>
          <a:lstStyle/>
          <a:p>
            <a:pPr algn="ctr"/>
            <a:r>
              <a:rPr lang="en-GB" sz="3400" kern="100" dirty="0">
                <a:solidFill>
                  <a:srgbClr val="FFFFFF"/>
                </a:solidFill>
                <a:effectLst/>
                <a:latin typeface="Times New Roman" panose="02020603050405020304" pitchFamily="18" charset="0"/>
                <a:ea typeface="Calibri" panose="020F0502020204030204" pitchFamily="34" charset="0"/>
              </a:rPr>
              <a:t>Restrictions/Limitations</a:t>
            </a:r>
            <a:br>
              <a:rPr lang="en-GB" sz="3400" kern="100" dirty="0">
                <a:solidFill>
                  <a:srgbClr val="FFFFFF"/>
                </a:solidFill>
                <a:effectLst/>
                <a:latin typeface="Times New Roman" panose="02020603050405020304" pitchFamily="18" charset="0"/>
                <a:ea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2ABDFC02-B66F-B6EA-3A42-191D4D327EBE}"/>
              </a:ext>
            </a:extLst>
          </p:cNvPr>
          <p:cNvSpPr>
            <a:spLocks noGrp="1"/>
          </p:cNvSpPr>
          <p:nvPr>
            <p:ph idx="1"/>
          </p:nvPr>
        </p:nvSpPr>
        <p:spPr>
          <a:xfrm>
            <a:off x="1371599" y="2318197"/>
            <a:ext cx="9724031" cy="3683358"/>
          </a:xfrm>
        </p:spPr>
        <p:txBody>
          <a:bodyPr anchor="ctr">
            <a:normAutofit/>
          </a:bodyPr>
          <a:lstStyle/>
          <a:p>
            <a:pPr>
              <a:spcAft>
                <a:spcPts val="800"/>
              </a:spcAft>
            </a:pPr>
            <a:r>
              <a:rPr lang="en-GB" sz="1100" kern="100" dirty="0">
                <a:effectLst/>
                <a:latin typeface="Times New Roman" panose="02020603050405020304" pitchFamily="18" charset="0"/>
                <a:ea typeface="Calibri" panose="020F0502020204030204" pitchFamily="34" charset="0"/>
              </a:rPr>
              <a:t>A potential limitation of the study "Neural basis of language switching in the brain: fMRI evidence from Korean–Chinese early bilinguals" by Lei et al. (2014) is the small sample size. The study had a sample size of 12 early bilingual participants who were proficient in both Korean and Chinese, which may limit the generalizability of the findings to other bilingual populations. While the small sample size is a limitation, it is worth noting that studies involving neuroimaging techniques such as fMRI typically have smaller sample sizes due to the high cost and time-intensive nature of data collection and analysis (Button et al., 2013).</a:t>
            </a:r>
          </a:p>
          <a:p>
            <a:pPr>
              <a:spcAft>
                <a:spcPts val="800"/>
              </a:spcAft>
            </a:pPr>
            <a:r>
              <a:rPr lang="en-GB" sz="1100" kern="100" dirty="0">
                <a:effectLst/>
                <a:latin typeface="Times New Roman" panose="02020603050405020304" pitchFamily="18" charset="0"/>
                <a:ea typeface="Calibri" panose="020F0502020204030204" pitchFamily="34" charset="0"/>
              </a:rPr>
              <a:t>Another potential limitation is the limited range of cognitive processes investigated in the study. The authors focused on the neural basis of language switching but did not investigate other cognitive processes that may influence language switching, such as working memory or inhibitory control. Future studies could explore these cognitive processes to provide a more comprehensive understanding of language switching in the brain.</a:t>
            </a:r>
          </a:p>
          <a:p>
            <a:pPr>
              <a:spcAft>
                <a:spcPts val="800"/>
              </a:spcAft>
            </a:pP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he study used a block design for the fMRI task, which involved alternating blocks of Korean and Chinese trials with blocks of rest. While this design allowed the authors to isolate the neural activity associated with language switching, it may not fully capture the dynamic nature of language switching in real-life situations. Future studies could consider using event-related designs to investigate the neural activity associated with language switching during more naturalistic language use.</a:t>
            </a:r>
          </a:p>
          <a:p>
            <a:pPr>
              <a:spcAft>
                <a:spcPts val="800"/>
              </a:spcAft>
            </a:pP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he study was limited to examining only Korean and Chinese languages, and the results may not generalize to other language pairs. It is possible that different neural networks may be involved in language switching for different language pairs, depending on the level of similarity between the languages and the individual's level of proficiency in each language.</a:t>
            </a:r>
          </a:p>
          <a:p>
            <a:pPr>
              <a:spcAft>
                <a:spcPts val="800"/>
              </a:spcAft>
            </a:pPr>
            <a:r>
              <a:rPr lang="en-GB" sz="1100" kern="100" dirty="0">
                <a:effectLst/>
                <a:latin typeface="Times New Roman" panose="02020603050405020304" pitchFamily="18" charset="0"/>
                <a:ea typeface="Calibri" panose="020F0502020204030204" pitchFamily="34" charset="0"/>
              </a:rPr>
              <a:t>Overall, while the study provides valuable insights into the neural basis of language switching in early bilinguals, it is important to consider these potential limitations and future research directions to build upon the current knowledge of language processing and language switching in the brain.</a:t>
            </a:r>
          </a:p>
        </p:txBody>
      </p:sp>
    </p:spTree>
    <p:extLst>
      <p:ext uri="{BB962C8B-B14F-4D97-AF65-F5344CB8AC3E}">
        <p14:creationId xmlns:p14="http://schemas.microsoft.com/office/powerpoint/2010/main" val="2474410632"/>
      </p:ext>
    </p:extLst>
  </p:cSld>
  <p:clrMapOvr>
    <a:masterClrMapping/>
  </p:clrMapOvr>
  <mc:AlternateContent xmlns:mc="http://schemas.openxmlformats.org/markup-compatibility/2006" xmlns:p14="http://schemas.microsoft.com/office/powerpoint/2010/main">
    <mc:Choice Requires="p14">
      <p:transition spd="slow" p14:dur="2000" advTm="113741"/>
    </mc:Choice>
    <mc:Fallback xmlns="">
      <p:transition spd="slow" advTm="11374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73857-9201-E61E-BD1C-C1B4546933DB}"/>
              </a:ext>
            </a:extLst>
          </p:cNvPr>
          <p:cNvSpPr>
            <a:spLocks noGrp="1"/>
          </p:cNvSpPr>
          <p:nvPr>
            <p:ph type="title"/>
          </p:nvPr>
        </p:nvSpPr>
        <p:spPr>
          <a:xfrm>
            <a:off x="1371599" y="294538"/>
            <a:ext cx="9895951" cy="1033669"/>
          </a:xfrm>
        </p:spPr>
        <p:txBody>
          <a:bodyPr>
            <a:normAutofit/>
          </a:bodyPr>
          <a:lstStyle/>
          <a:p>
            <a:pPr algn="ctr"/>
            <a:r>
              <a:rPr lang="en-GB" sz="3400" kern="100" dirty="0">
                <a:solidFill>
                  <a:srgbClr val="FFFFFF"/>
                </a:solidFill>
                <a:effectLst/>
                <a:latin typeface="Times New Roman" panose="02020603050405020304" pitchFamily="18" charset="0"/>
                <a:ea typeface="Calibri" panose="020F0502020204030204" pitchFamily="34" charset="0"/>
              </a:rPr>
              <a:t>Findings </a:t>
            </a:r>
            <a:br>
              <a:rPr lang="en-GB" sz="3400" kern="100" dirty="0">
                <a:solidFill>
                  <a:srgbClr val="FFFFFF"/>
                </a:solidFill>
                <a:effectLst/>
                <a:latin typeface="Times New Roman" panose="02020603050405020304" pitchFamily="18" charset="0"/>
                <a:ea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92048381-7818-B138-6979-FC19F3E0BF8F}"/>
              </a:ext>
            </a:extLst>
          </p:cNvPr>
          <p:cNvSpPr>
            <a:spLocks noGrp="1"/>
          </p:cNvSpPr>
          <p:nvPr>
            <p:ph idx="1"/>
          </p:nvPr>
        </p:nvSpPr>
        <p:spPr>
          <a:xfrm>
            <a:off x="1371599" y="2318197"/>
            <a:ext cx="9724031" cy="3683358"/>
          </a:xfrm>
        </p:spPr>
        <p:txBody>
          <a:bodyPr anchor="ctr">
            <a:normAutofit fontScale="85000" lnSpcReduction="20000"/>
          </a:bodyPr>
          <a:lstStyle/>
          <a:p>
            <a:pPr>
              <a:spcAft>
                <a:spcPts val="800"/>
              </a:spcAft>
            </a:pPr>
            <a:r>
              <a:rPr lang="en-GB" sz="1900" kern="100" dirty="0">
                <a:effectLst/>
                <a:latin typeface="Times New Roman" panose="02020603050405020304" pitchFamily="18" charset="0"/>
                <a:ea typeface="Calibri" panose="020F0502020204030204" pitchFamily="34" charset="0"/>
              </a:rPr>
              <a:t>The results of the study on the neural basis of language switching in Korean Chinese early bilinguals are specific to this particular group of participants and the language switching task that was used. The study's findings cannot be applied to other bilingual populations, different language pairs, or various language switching tasks, as different mechanisms may be involved. </a:t>
            </a:r>
            <a:r>
              <a:rPr lang="en-GB" sz="1900" kern="100" dirty="0">
                <a:latin typeface="Times New Roman" panose="02020603050405020304" pitchFamily="18" charset="0"/>
                <a:ea typeface="Calibri" panose="020F0502020204030204" pitchFamily="34" charset="0"/>
              </a:rPr>
              <a:t>I</a:t>
            </a:r>
            <a:r>
              <a:rPr lang="en-GB" sz="1900" kern="100" dirty="0">
                <a:effectLst/>
                <a:latin typeface="Times New Roman" panose="02020603050405020304" pitchFamily="18" charset="0"/>
                <a:ea typeface="Calibri" panose="020F0502020204030204" pitchFamily="34" charset="0"/>
              </a:rPr>
              <a:t>t is crucial to consider the specific characteristics of each bilingual population and task when studying language switching.</a:t>
            </a:r>
          </a:p>
          <a:p>
            <a:pPr>
              <a:spcAft>
                <a:spcPts val="800"/>
              </a:spcAft>
            </a:pPr>
            <a:r>
              <a:rPr lang="en-GB" sz="1900" kern="100" dirty="0">
                <a:latin typeface="Times New Roman" panose="02020603050405020304" pitchFamily="18" charset="0"/>
                <a:ea typeface="Calibri" panose="020F0502020204030204" pitchFamily="34" charset="0"/>
              </a:rPr>
              <a:t>T</a:t>
            </a:r>
            <a:r>
              <a:rPr lang="en-GB" sz="1900" kern="100" dirty="0">
                <a:effectLst/>
                <a:latin typeface="Times New Roman" panose="02020603050405020304" pitchFamily="18" charset="0"/>
                <a:ea typeface="Calibri" panose="020F0502020204030204" pitchFamily="34" charset="0"/>
              </a:rPr>
              <a:t>he neural mechanisms of language switching can vary between early and late bilinguals, as well as between different types of bilinguals who acquired their languages through different means. Language proficiency, language dominance, and task demands can also impact the neural mechanisms involved in language switching.</a:t>
            </a:r>
          </a:p>
          <a:p>
            <a:pPr>
              <a:spcAft>
                <a:spcPts val="800"/>
              </a:spcAft>
            </a:pPr>
            <a:r>
              <a:rPr lang="en-GB" sz="1900" kern="100" dirty="0">
                <a:latin typeface="Times New Roman" panose="02020603050405020304" pitchFamily="18" charset="0"/>
                <a:ea typeface="Calibri" panose="020F0502020204030204" pitchFamily="34" charset="0"/>
              </a:rPr>
              <a:t>I</a:t>
            </a:r>
            <a:r>
              <a:rPr lang="en-GB" sz="1900" kern="100" dirty="0">
                <a:effectLst/>
                <a:latin typeface="Times New Roman" panose="02020603050405020304" pitchFamily="18" charset="0"/>
                <a:ea typeface="Calibri" panose="020F0502020204030204" pitchFamily="34" charset="0"/>
              </a:rPr>
              <a:t>t is important to recognize that the results of this study are limited to language switching and may not be generalizable to other cognitive functions or neural processes. The neural regions and networks involved in different cognitive processes can differ, making it necessary to replicate the study's findings with other tasks and populations to determine their generalizability.</a:t>
            </a:r>
          </a:p>
          <a:p>
            <a:pPr>
              <a:spcAft>
                <a:spcPts val="800"/>
              </a:spcAft>
            </a:pPr>
            <a:r>
              <a:rPr lang="en-GB" sz="1900" kern="100" dirty="0">
                <a:effectLst/>
                <a:latin typeface="Times New Roman" panose="02020603050405020304" pitchFamily="18" charset="0"/>
                <a:ea typeface="Calibri" panose="020F0502020204030204" pitchFamily="34" charset="0"/>
              </a:rPr>
              <a:t> The study highlights the complexity of language switching and the importance of considering multiple factors when studying its neural basis. It also underscores the need for further research in this area to fully understand the neural mechanisms involved in language switching in bilingual populations.</a:t>
            </a:r>
          </a:p>
          <a:p>
            <a:pPr>
              <a:spcAft>
                <a:spcPts val="800"/>
              </a:spcAft>
            </a:pPr>
            <a:endParaRPr lang="en-GB" sz="19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016518821"/>
      </p:ext>
    </p:extLst>
  </p:cSld>
  <p:clrMapOvr>
    <a:masterClrMapping/>
  </p:clrMapOvr>
  <mc:AlternateContent xmlns:mc="http://schemas.openxmlformats.org/markup-compatibility/2006" xmlns:p14="http://schemas.microsoft.com/office/powerpoint/2010/main">
    <mc:Choice Requires="p14">
      <p:transition spd="slow" p14:dur="2000" advTm="58242"/>
    </mc:Choice>
    <mc:Fallback xmlns="">
      <p:transition spd="slow" advTm="582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B5820-51CE-CC80-DD0B-7C6EC809121C}"/>
              </a:ext>
            </a:extLst>
          </p:cNvPr>
          <p:cNvSpPr>
            <a:spLocks noGrp="1"/>
          </p:cNvSpPr>
          <p:nvPr>
            <p:ph type="title"/>
          </p:nvPr>
        </p:nvSpPr>
        <p:spPr>
          <a:xfrm>
            <a:off x="1371599" y="294538"/>
            <a:ext cx="9895951" cy="1033669"/>
          </a:xfrm>
        </p:spPr>
        <p:txBody>
          <a:bodyPr>
            <a:normAutofit/>
          </a:bodyPr>
          <a:lstStyle/>
          <a:p>
            <a:pPr algn="ctr"/>
            <a:r>
              <a:rPr lang="en-GB" sz="2500" dirty="0">
                <a:solidFill>
                  <a:srgbClr val="FFFFFF"/>
                </a:solidFill>
                <a:latin typeface="Times New Roman" panose="02020603050405020304" pitchFamily="18" charset="0"/>
                <a:cs typeface="Times New Roman" panose="02020603050405020304" pitchFamily="18" charset="0"/>
              </a:rPr>
              <a:t>O</a:t>
            </a:r>
            <a:r>
              <a:rPr lang="en-GB" sz="2500" b="0" i="0" dirty="0">
                <a:solidFill>
                  <a:srgbClr val="FFFFFF"/>
                </a:solidFill>
                <a:effectLst/>
                <a:latin typeface="Times New Roman" panose="02020603050405020304" pitchFamily="18" charset="0"/>
                <a:cs typeface="Times New Roman" panose="02020603050405020304" pitchFamily="18" charset="0"/>
              </a:rPr>
              <a:t>ther neuroscientific approaches </a:t>
            </a:r>
            <a:r>
              <a:rPr lang="en-GB" sz="25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that can be utilised for future research</a:t>
            </a:r>
            <a:br>
              <a:rPr lang="en-GB" sz="2500" kern="1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br>
            <a:endParaRPr lang="en-GB" sz="25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40DC09-9D5B-1547-C209-BFC100E0C883}"/>
              </a:ext>
            </a:extLst>
          </p:cNvPr>
          <p:cNvSpPr>
            <a:spLocks noGrp="1"/>
          </p:cNvSpPr>
          <p:nvPr>
            <p:ph idx="1"/>
          </p:nvPr>
        </p:nvSpPr>
        <p:spPr>
          <a:xfrm>
            <a:off x="1371599" y="2318197"/>
            <a:ext cx="9724031" cy="3683358"/>
          </a:xfrm>
        </p:spPr>
        <p:txBody>
          <a:bodyPr anchor="ctr">
            <a:normAutofit/>
          </a:bodyPr>
          <a:lstStyle/>
          <a:p>
            <a:pPr>
              <a:spcAft>
                <a:spcPts val="800"/>
              </a:spcAft>
            </a:pPr>
            <a:r>
              <a:rPr lang="en-GB" sz="1700" kern="100" dirty="0">
                <a:effectLst/>
                <a:latin typeface="Times New Roman" panose="02020603050405020304" pitchFamily="18" charset="0"/>
                <a:ea typeface="Calibri" panose="020F0502020204030204" pitchFamily="34" charset="0"/>
              </a:rPr>
              <a:t>Neuroimaging techniques such as fMRI are commonly used to study language processing and language switching in the brain. As pointed out by the researcher, other neuroscientific approaches could be considered to provide a more comprehensive understanding of the neural basis of language switching.</a:t>
            </a:r>
          </a:p>
          <a:p>
            <a:pPr>
              <a:spcAft>
                <a:spcPts val="800"/>
              </a:spcAft>
            </a:pPr>
            <a:r>
              <a:rPr lang="en-GB" sz="1700" kern="100" dirty="0">
                <a:effectLst/>
                <a:latin typeface="Times New Roman" panose="02020603050405020304" pitchFamily="18" charset="0"/>
                <a:ea typeface="Calibri" panose="020F0502020204030204" pitchFamily="34" charset="0"/>
              </a:rPr>
              <a:t>For example, EEG (Electroencephalogram</a:t>
            </a:r>
            <a:r>
              <a:rPr lang="en-GB" sz="1700" kern="100" dirty="0">
                <a:latin typeface="Times New Roman" panose="02020603050405020304" pitchFamily="18" charset="0"/>
                <a:ea typeface="Calibri" panose="020F0502020204030204" pitchFamily="34" charset="0"/>
              </a:rPr>
              <a:t>)</a:t>
            </a:r>
            <a:r>
              <a:rPr lang="en-GB" sz="1700" kern="100" dirty="0">
                <a:effectLst/>
                <a:latin typeface="Times New Roman" panose="02020603050405020304" pitchFamily="18" charset="0"/>
                <a:ea typeface="Calibri" panose="020F0502020204030204" pitchFamily="34" charset="0"/>
              </a:rPr>
              <a:t> and MEG (Magnetoence</a:t>
            </a:r>
            <a:r>
              <a:rPr lang="en-GB" sz="1700" kern="100" dirty="0">
                <a:latin typeface="Times New Roman" panose="02020603050405020304" pitchFamily="18" charset="0"/>
                <a:ea typeface="Calibri" panose="020F0502020204030204" pitchFamily="34" charset="0"/>
              </a:rPr>
              <a:t>phalography)</a:t>
            </a:r>
            <a:r>
              <a:rPr lang="en-GB" sz="1700" kern="100" dirty="0">
                <a:effectLst/>
                <a:latin typeface="Times New Roman" panose="02020603050405020304" pitchFamily="18" charset="0"/>
                <a:ea typeface="Calibri" panose="020F0502020204030204" pitchFamily="34" charset="0"/>
              </a:rPr>
              <a:t> have high temporal resolution, allowing for the examination of rapid changes in brain activity during language processing and language switching (</a:t>
            </a:r>
            <a:r>
              <a:rPr lang="en-GB" sz="1700" kern="100" dirty="0" err="1">
                <a:effectLst/>
                <a:latin typeface="Times New Roman" panose="02020603050405020304" pitchFamily="18" charset="0"/>
                <a:ea typeface="Calibri" panose="020F0502020204030204" pitchFamily="34" charset="0"/>
              </a:rPr>
              <a:t>Hagoort</a:t>
            </a:r>
            <a:r>
              <a:rPr lang="en-GB" sz="1700" kern="100" dirty="0">
                <a:effectLst/>
                <a:latin typeface="Times New Roman" panose="02020603050405020304" pitchFamily="18" charset="0"/>
                <a:ea typeface="Calibri" panose="020F0502020204030204" pitchFamily="34" charset="0"/>
              </a:rPr>
              <a:t>, 2013). TMS (Transcranial magnetic stimulation) can be used to investigate the causal relationship between specific brain regions and language processing and language switching (Price, 2012). DTI (Diffusion tensor imaging ), can provide information on the structural connectivity of neural networks involved in language processing and language switching (Catani &amp; </a:t>
            </a:r>
            <a:r>
              <a:rPr lang="en-GB" sz="1700" kern="100" dirty="0" err="1">
                <a:effectLst/>
                <a:latin typeface="Times New Roman" panose="02020603050405020304" pitchFamily="18" charset="0"/>
                <a:ea typeface="Calibri" panose="020F0502020204030204" pitchFamily="34" charset="0"/>
              </a:rPr>
              <a:t>Thiebaut</a:t>
            </a:r>
            <a:r>
              <a:rPr lang="en-GB" sz="1700" kern="100" dirty="0">
                <a:effectLst/>
                <a:latin typeface="Times New Roman" panose="02020603050405020304" pitchFamily="18" charset="0"/>
                <a:ea typeface="Calibri" panose="020F0502020204030204" pitchFamily="34" charset="0"/>
              </a:rPr>
              <a:t> de </a:t>
            </a:r>
            <a:r>
              <a:rPr lang="en-GB" sz="1700" kern="100" dirty="0" err="1">
                <a:effectLst/>
                <a:latin typeface="Times New Roman" panose="02020603050405020304" pitchFamily="18" charset="0"/>
                <a:ea typeface="Calibri" panose="020F0502020204030204" pitchFamily="34" charset="0"/>
              </a:rPr>
              <a:t>Schotten</a:t>
            </a:r>
            <a:r>
              <a:rPr lang="en-GB" sz="1700" kern="100" dirty="0">
                <a:effectLst/>
                <a:latin typeface="Times New Roman" panose="02020603050405020304" pitchFamily="18" charset="0"/>
                <a:ea typeface="Calibri" panose="020F0502020204030204" pitchFamily="34" charset="0"/>
              </a:rPr>
              <a:t>, 2008).</a:t>
            </a:r>
          </a:p>
          <a:p>
            <a:pPr>
              <a:spcAft>
                <a:spcPts val="800"/>
              </a:spcAft>
            </a:pPr>
            <a:r>
              <a:rPr lang="en-GB" sz="1700" kern="100" dirty="0">
                <a:effectLst/>
                <a:latin typeface="Times New Roman" panose="02020603050405020304" pitchFamily="18" charset="0"/>
                <a:ea typeface="Calibri" panose="020F0502020204030204" pitchFamily="34" charset="0"/>
              </a:rPr>
              <a:t>While the study by Lei et al. (2014) did not utilize these other neuroscientific approaches, it is important for future studies to consider using these techniques in combination with fMRI to gain a more comprehensive understanding of the neural mechanisms of language switching in the brain.</a:t>
            </a:r>
          </a:p>
          <a:p>
            <a:endParaRPr lang="en-GB" sz="1700" dirty="0"/>
          </a:p>
        </p:txBody>
      </p:sp>
    </p:spTree>
    <p:extLst>
      <p:ext uri="{BB962C8B-B14F-4D97-AF65-F5344CB8AC3E}">
        <p14:creationId xmlns:p14="http://schemas.microsoft.com/office/powerpoint/2010/main" val="575772592"/>
      </p:ext>
    </p:extLst>
  </p:cSld>
  <p:clrMapOvr>
    <a:masterClrMapping/>
  </p:clrMapOvr>
  <mc:AlternateContent xmlns:mc="http://schemas.openxmlformats.org/markup-compatibility/2006" xmlns:p14="http://schemas.microsoft.com/office/powerpoint/2010/main">
    <mc:Choice Requires="p14">
      <p:transition spd="slow" p14:dur="2000" advTm="102503"/>
    </mc:Choice>
    <mc:Fallback xmlns="">
      <p:transition spd="slow" advTm="10250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3D475E-B035-8243-F16F-5C60B12ACA63}"/>
              </a:ext>
            </a:extLst>
          </p:cNvPr>
          <p:cNvSpPr>
            <a:spLocks noGrp="1"/>
          </p:cNvSpPr>
          <p:nvPr>
            <p:ph type="title"/>
          </p:nvPr>
        </p:nvSpPr>
        <p:spPr>
          <a:xfrm>
            <a:off x="1371599" y="294538"/>
            <a:ext cx="9895951" cy="1033669"/>
          </a:xfrm>
        </p:spPr>
        <p:txBody>
          <a:bodyPr>
            <a:normAutofit/>
          </a:bodyPr>
          <a:lstStyle/>
          <a:p>
            <a:pPr algn="ctr"/>
            <a:r>
              <a:rPr lang="en-GB" sz="3400" kern="100" dirty="0">
                <a:solidFill>
                  <a:srgbClr val="FFFFFF"/>
                </a:solidFill>
                <a:effectLst/>
                <a:latin typeface="Times New Roman" panose="02020603050405020304" pitchFamily="18" charset="0"/>
                <a:ea typeface="Calibri" panose="020F0502020204030204" pitchFamily="34" charset="0"/>
              </a:rPr>
              <a:t>Optimising the study </a:t>
            </a:r>
            <a:br>
              <a:rPr lang="en-GB" sz="3400" kern="100" dirty="0">
                <a:solidFill>
                  <a:srgbClr val="FFFFFF"/>
                </a:solidFill>
                <a:effectLst/>
                <a:latin typeface="Times New Roman" panose="02020603050405020304" pitchFamily="18" charset="0"/>
                <a:ea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0BC0303F-6855-8C26-A0F2-96E57B586AA5}"/>
              </a:ext>
            </a:extLst>
          </p:cNvPr>
          <p:cNvSpPr>
            <a:spLocks noGrp="1"/>
          </p:cNvSpPr>
          <p:nvPr>
            <p:ph idx="1"/>
          </p:nvPr>
        </p:nvSpPr>
        <p:spPr>
          <a:xfrm>
            <a:off x="1371599" y="2274654"/>
            <a:ext cx="9724031" cy="4086731"/>
          </a:xfrm>
        </p:spPr>
        <p:txBody>
          <a:bodyPr anchor="ctr">
            <a:normAutofit/>
          </a:bodyPr>
          <a:lstStyle/>
          <a:p>
            <a:pPr>
              <a:spcAft>
                <a:spcPts val="800"/>
              </a:spcAft>
            </a:pPr>
            <a:r>
              <a:rPr lang="en-GB" sz="1100" kern="100" dirty="0">
                <a:effectLst/>
                <a:latin typeface="Times New Roman" panose="02020603050405020304" pitchFamily="18" charset="0"/>
                <a:ea typeface="Calibri" panose="020F0502020204030204" pitchFamily="34" charset="0"/>
              </a:rPr>
              <a:t>Recent studies have highlighted potential limitations of the study "Neural basis of language switching in the brain: fMRI evidence from Korean–Chinese early bilinguals" by Lei et al. (2014). To address these limitations, various approaches could have been taken:</a:t>
            </a:r>
          </a:p>
          <a:p>
            <a:pPr>
              <a:spcAft>
                <a:spcPts val="800"/>
              </a:spcAft>
            </a:pPr>
            <a:r>
              <a:rPr lang="en-GB" sz="1100" kern="100" dirty="0">
                <a:effectLst/>
                <a:latin typeface="Times New Roman" panose="02020603050405020304" pitchFamily="18" charset="0"/>
                <a:ea typeface="Calibri" panose="020F0502020204030204" pitchFamily="34" charset="0"/>
              </a:rPr>
              <a:t>Increasing the sample size would provide more participants to analyse, which could increase the statistical power of the study, reducing the risk of false positives or negatives. </a:t>
            </a:r>
            <a:r>
              <a:rPr lang="en-GB" sz="1100" kern="100" dirty="0">
                <a:latin typeface="Times New Roman" panose="02020603050405020304" pitchFamily="18" charset="0"/>
                <a:ea typeface="Calibri" panose="020F0502020204030204" pitchFamily="34" charset="0"/>
              </a:rPr>
              <a:t>T</a:t>
            </a:r>
            <a:r>
              <a:rPr lang="en-GB" sz="1100" kern="100" dirty="0">
                <a:effectLst/>
                <a:latin typeface="Times New Roman" panose="02020603050405020304" pitchFamily="18" charset="0"/>
                <a:ea typeface="Calibri" panose="020F0502020204030204" pitchFamily="34" charset="0"/>
              </a:rPr>
              <a:t>his could increase the generalizability of the findings to other bilingual populations, which is a potential restriction of the study due to the small sample size.</a:t>
            </a:r>
          </a:p>
          <a:p>
            <a:pPr>
              <a:spcAft>
                <a:spcPts val="800"/>
              </a:spcAft>
            </a:pPr>
            <a:r>
              <a:rPr lang="en-GB" sz="1100" kern="100" dirty="0">
                <a:effectLst/>
                <a:latin typeface="Times New Roman" panose="02020603050405020304" pitchFamily="18" charset="0"/>
                <a:ea typeface="Calibri" panose="020F0502020204030204" pitchFamily="34" charset="0"/>
              </a:rPr>
              <a:t>Using a more complex fMRI task design, such as an event-related design, could provide more insight into the neural mechanisms underlying language switching. It may also help to better capture the dynamic nature of language switching in real-life situations, which the block design used in the study may not fully capture.</a:t>
            </a:r>
          </a:p>
          <a:p>
            <a:pPr>
              <a:spcAft>
                <a:spcPts val="800"/>
              </a:spcAft>
            </a:pPr>
            <a:r>
              <a:rPr lang="en-GB" sz="1100" kern="100" dirty="0">
                <a:effectLst/>
                <a:latin typeface="Times New Roman" panose="02020603050405020304" pitchFamily="18" charset="0"/>
                <a:ea typeface="Calibri" panose="020F0502020204030204" pitchFamily="34" charset="0"/>
              </a:rPr>
              <a:t>Including a wider range of cognitive processes, such as working memory or inhibitory control, could help to identify additional neural networks involved in language switching and provide a more comprehensive understanding of the cognitive processes underlying language switching. This could reduce the potential restriction of the limited range of cognitive processes investigated in the study.</a:t>
            </a:r>
          </a:p>
          <a:p>
            <a:pPr>
              <a:spcAft>
                <a:spcPts val="800"/>
              </a:spcAft>
            </a:pPr>
            <a:r>
              <a:rPr lang="en-GB" sz="1100" kern="100" dirty="0">
                <a:effectLst/>
                <a:latin typeface="Times New Roman" panose="02020603050405020304" pitchFamily="18" charset="0"/>
                <a:ea typeface="Calibri" panose="020F0502020204030204" pitchFamily="34" charset="0"/>
              </a:rPr>
              <a:t>Examining the neural basis of language switching in a wider range of language pairs could help to identify commonalities and differences in the neural networks involved in language switching across different languages and language pairs. This could reduce the potential restriction of the study being limited to examining only Korean and Chinese languages.</a:t>
            </a:r>
          </a:p>
          <a:p>
            <a:pPr>
              <a:spcAft>
                <a:spcPts val="800"/>
              </a:spcAft>
            </a:pPr>
            <a:r>
              <a:rPr lang="en-GB" sz="1100" kern="100" dirty="0">
                <a:effectLst/>
                <a:latin typeface="Times New Roman" panose="02020603050405020304" pitchFamily="18" charset="0"/>
                <a:ea typeface="Calibri" panose="020F0502020204030204" pitchFamily="34" charset="0"/>
              </a:rPr>
              <a:t>These approaches have their advantages and limitations, and the most appropriate approach will depend on the research question and the specific population being studied. For example, including a wider range of cognitive processes or examining a wider range of language pairs may require a larger sample size to ensure adequate power.</a:t>
            </a:r>
          </a:p>
        </p:txBody>
      </p:sp>
    </p:spTree>
    <p:extLst>
      <p:ext uri="{BB962C8B-B14F-4D97-AF65-F5344CB8AC3E}">
        <p14:creationId xmlns:p14="http://schemas.microsoft.com/office/powerpoint/2010/main" val="3180009871"/>
      </p:ext>
    </p:extLst>
  </p:cSld>
  <p:clrMapOvr>
    <a:masterClrMapping/>
  </p:clrMapOvr>
  <mc:AlternateContent xmlns:mc="http://schemas.openxmlformats.org/markup-compatibility/2006" xmlns:p14="http://schemas.microsoft.com/office/powerpoint/2010/main">
    <mc:Choice Requires="p14">
      <p:transition spd="slow" p14:dur="2000" advTm="125095"/>
    </mc:Choice>
    <mc:Fallback xmlns="">
      <p:transition spd="slow" advTm="12509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8E7AB-E29C-5184-F2E4-E807135EF654}"/>
              </a:ext>
            </a:extLst>
          </p:cNvPr>
          <p:cNvSpPr>
            <a:spLocks noGrp="1"/>
          </p:cNvSpPr>
          <p:nvPr>
            <p:ph type="title"/>
          </p:nvPr>
        </p:nvSpPr>
        <p:spPr>
          <a:xfrm>
            <a:off x="1371599" y="294538"/>
            <a:ext cx="9895951" cy="1033669"/>
          </a:xfrm>
        </p:spPr>
        <p:txBody>
          <a:bodyPr>
            <a:normAutofit/>
          </a:bodyPr>
          <a:lstStyle/>
          <a:p>
            <a:pPr algn="ctr"/>
            <a:r>
              <a:rPr lang="en-GB" sz="4000" dirty="0">
                <a:solidFill>
                  <a:srgbClr val="FFFFFF"/>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EECD3EB-A7D1-65FB-0733-4485D9B653C5}"/>
              </a:ext>
            </a:extLst>
          </p:cNvPr>
          <p:cNvSpPr>
            <a:spLocks noGrp="1"/>
          </p:cNvSpPr>
          <p:nvPr>
            <p:ph idx="1"/>
          </p:nvPr>
        </p:nvSpPr>
        <p:spPr>
          <a:xfrm>
            <a:off x="1371599" y="2379346"/>
            <a:ext cx="9724031" cy="3683358"/>
          </a:xfrm>
        </p:spPr>
        <p:txBody>
          <a:bodyPr anchor="ctr">
            <a:normAutofit/>
          </a:bodyPr>
          <a:lstStyle/>
          <a:p>
            <a:pPr marL="0" indent="0">
              <a:buNone/>
            </a:pPr>
            <a:r>
              <a:rPr lang="en-GB" sz="2000" kern="100" dirty="0">
                <a:effectLst/>
                <a:latin typeface="Times New Roman" panose="02020603050405020304" pitchFamily="18" charset="0"/>
                <a:ea typeface="Calibri" panose="020F0502020204030204" pitchFamily="34" charset="0"/>
              </a:rPr>
              <a:t>In conclusion, the study provides compelling evidence that language switching among early bilinguals. The approach employed in the research as well analysis methods used raise the study's significance in the disciplines of bilingualism and cognitive neuroscience. Further research is needed ,as a result of the study’s limitations, such as its small sample size and lack of investigation of the specific impact of language proficiency on language switching. Yet, the findings of this study may contribute to the development of treatments and language-learning programmes that enhance language control in bilinguals. The use of fMRI and the focus on a unique bilingual population provide valuable insights, and the findings of the study contribute to our understanding of how the brain processes and represents multiple languages. </a:t>
            </a:r>
            <a:r>
              <a:rPr lang="en-GB" sz="2000" kern="100" dirty="0">
                <a:latin typeface="Times New Roman" panose="02020603050405020304" pitchFamily="18" charset="0"/>
                <a:ea typeface="Calibri" panose="020F0502020204030204" pitchFamily="34" charset="0"/>
              </a:rPr>
              <a:t>A </a:t>
            </a:r>
            <a:r>
              <a:rPr lang="en-GB" sz="2000" kern="100" dirty="0">
                <a:effectLst/>
                <a:latin typeface="Times New Roman" panose="02020603050405020304" pitchFamily="18" charset="0"/>
                <a:ea typeface="Calibri" panose="020F0502020204030204" pitchFamily="34" charset="0"/>
              </a:rPr>
              <a:t>more nuanced understanding of language switching, and bilingualism can lead to improved language education and intervention strategies that take into account the specific characteristics of different bilingual populations.</a:t>
            </a:r>
          </a:p>
          <a:p>
            <a:endParaRPr lang="en-GB" sz="2000" dirty="0"/>
          </a:p>
        </p:txBody>
      </p:sp>
    </p:spTree>
    <p:extLst>
      <p:ext uri="{BB962C8B-B14F-4D97-AF65-F5344CB8AC3E}">
        <p14:creationId xmlns:p14="http://schemas.microsoft.com/office/powerpoint/2010/main" val="539795458"/>
      </p:ext>
    </p:extLst>
  </p:cSld>
  <p:clrMapOvr>
    <a:masterClrMapping/>
  </p:clrMapOvr>
  <mc:AlternateContent xmlns:mc="http://schemas.openxmlformats.org/markup-compatibility/2006" xmlns:p14="http://schemas.microsoft.com/office/powerpoint/2010/main">
    <mc:Choice Requires="p14">
      <p:transition spd="slow" p14:dur="2000" advTm="87379"/>
    </mc:Choice>
    <mc:Fallback xmlns="">
      <p:transition spd="slow" advTm="8737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50E8D-96AF-0CA4-1CE0-AFF44D1A8684}"/>
              </a:ext>
            </a:extLst>
          </p:cNvPr>
          <p:cNvSpPr>
            <a:spLocks noGrp="1"/>
          </p:cNvSpPr>
          <p:nvPr>
            <p:ph type="title"/>
          </p:nvPr>
        </p:nvSpPr>
        <p:spPr/>
        <p:txBody>
          <a:bodyPr>
            <a:normAutofit/>
          </a:bodyPr>
          <a:lstStyle/>
          <a:p>
            <a:r>
              <a:rPr lang="en-GB" sz="3200"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111BDF7-7FE7-EAC5-7746-D3C58CDD47BD}"/>
              </a:ext>
            </a:extLst>
          </p:cNvPr>
          <p:cNvSpPr>
            <a:spLocks noGrp="1"/>
          </p:cNvSpPr>
          <p:nvPr>
            <p:ph idx="1"/>
          </p:nvPr>
        </p:nvSpPr>
        <p:spPr/>
        <p:txBody>
          <a:bodyPr>
            <a:normAutofit/>
          </a:bodyPr>
          <a:lstStyle/>
          <a:p>
            <a:pPr marL="0" indent="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rPr>
              <a:t>Button, K. S., Ioannidis, J. P. A., </a:t>
            </a:r>
            <a:r>
              <a:rPr lang="en-GB" sz="1600" kern="100" dirty="0" err="1">
                <a:effectLst/>
                <a:latin typeface="Times New Roman" panose="02020603050405020304" pitchFamily="18" charset="0"/>
                <a:ea typeface="Calibri" panose="020F0502020204030204" pitchFamily="34" charset="0"/>
              </a:rPr>
              <a:t>Mokrysz</a:t>
            </a:r>
            <a:r>
              <a:rPr lang="en-GB" sz="1600" kern="100" dirty="0">
                <a:effectLst/>
                <a:latin typeface="Times New Roman" panose="02020603050405020304" pitchFamily="18" charset="0"/>
                <a:ea typeface="Calibri" panose="020F0502020204030204" pitchFamily="34" charset="0"/>
              </a:rPr>
              <a:t>, C., </a:t>
            </a:r>
            <a:r>
              <a:rPr lang="en-GB" sz="1600" kern="100" dirty="0" err="1">
                <a:effectLst/>
                <a:latin typeface="Times New Roman" panose="02020603050405020304" pitchFamily="18" charset="0"/>
                <a:ea typeface="Calibri" panose="020F0502020204030204" pitchFamily="34" charset="0"/>
              </a:rPr>
              <a:t>Nosek</a:t>
            </a:r>
            <a:r>
              <a:rPr lang="en-GB" sz="1600" kern="100" dirty="0">
                <a:effectLst/>
                <a:latin typeface="Times New Roman" panose="02020603050405020304" pitchFamily="18" charset="0"/>
                <a:ea typeface="Calibri" panose="020F0502020204030204" pitchFamily="34" charset="0"/>
              </a:rPr>
              <a:t>, B. A., Flint, J., Robinson, E. S. J., &amp; </a:t>
            </a:r>
            <a:r>
              <a:rPr lang="en-GB" sz="1600" kern="100" dirty="0" err="1">
                <a:effectLst/>
                <a:latin typeface="Times New Roman" panose="02020603050405020304" pitchFamily="18" charset="0"/>
                <a:ea typeface="Calibri" panose="020F0502020204030204" pitchFamily="34" charset="0"/>
              </a:rPr>
              <a:t>Munafò</a:t>
            </a:r>
            <a:r>
              <a:rPr lang="en-GB" sz="1600" kern="100" dirty="0">
                <a:effectLst/>
                <a:latin typeface="Times New Roman" panose="02020603050405020304" pitchFamily="18" charset="0"/>
                <a:ea typeface="Calibri" panose="020F0502020204030204" pitchFamily="34" charset="0"/>
              </a:rPr>
              <a:t>, M. R. (2013). Power failure: why small sample size undermines the reliability of neuroscience. Nature Reviews Neuroscience, 14(5), 365–376. https://doi.org/10.1038/nrn3475</a:t>
            </a:r>
          </a:p>
          <a:p>
            <a:pPr marL="0" indent="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rPr>
              <a:t>Catani, M., &amp; </a:t>
            </a:r>
            <a:r>
              <a:rPr lang="en-GB" sz="1600" kern="100" dirty="0" err="1">
                <a:effectLst/>
                <a:latin typeface="Times New Roman" panose="02020603050405020304" pitchFamily="18" charset="0"/>
                <a:ea typeface="Calibri" panose="020F0502020204030204" pitchFamily="34" charset="0"/>
              </a:rPr>
              <a:t>Thiebaut</a:t>
            </a:r>
            <a:r>
              <a:rPr lang="en-GB" sz="1600" kern="100" dirty="0">
                <a:effectLst/>
                <a:latin typeface="Times New Roman" panose="02020603050405020304" pitchFamily="18" charset="0"/>
                <a:ea typeface="Calibri" panose="020F0502020204030204" pitchFamily="34" charset="0"/>
              </a:rPr>
              <a:t> de </a:t>
            </a:r>
            <a:r>
              <a:rPr lang="en-GB" sz="1600" kern="100" dirty="0" err="1">
                <a:effectLst/>
                <a:latin typeface="Times New Roman" panose="02020603050405020304" pitchFamily="18" charset="0"/>
                <a:ea typeface="Calibri" panose="020F0502020204030204" pitchFamily="34" charset="0"/>
              </a:rPr>
              <a:t>Schotten</a:t>
            </a:r>
            <a:r>
              <a:rPr lang="en-GB" sz="1600" kern="100" dirty="0">
                <a:effectLst/>
                <a:latin typeface="Times New Roman" panose="02020603050405020304" pitchFamily="18" charset="0"/>
                <a:ea typeface="Calibri" panose="020F0502020204030204" pitchFamily="34" charset="0"/>
              </a:rPr>
              <a:t>, M. (2008). A diffusion tensor imaging tractography atlas for virtual in vivo dissections. Cortex, 44(8), 1105-1132.</a:t>
            </a:r>
          </a:p>
          <a:p>
            <a:pPr marL="0" indent="0">
              <a:lnSpc>
                <a:spcPct val="107000"/>
              </a:lnSpc>
              <a:spcAft>
                <a:spcPts val="800"/>
              </a:spcAft>
              <a:buNone/>
            </a:pPr>
            <a:r>
              <a:rPr lang="en-GB" sz="1600" kern="100" dirty="0" err="1">
                <a:effectLst/>
                <a:latin typeface="Times New Roman" panose="02020603050405020304" pitchFamily="18" charset="0"/>
                <a:ea typeface="Calibri" panose="020F0502020204030204" pitchFamily="34" charset="0"/>
              </a:rPr>
              <a:t>Hagoort</a:t>
            </a:r>
            <a:r>
              <a:rPr lang="en-GB" sz="1600" kern="100" dirty="0">
                <a:effectLst/>
                <a:latin typeface="Times New Roman" panose="02020603050405020304" pitchFamily="18" charset="0"/>
                <a:ea typeface="Calibri" panose="020F0502020204030204" pitchFamily="34" charset="0"/>
              </a:rPr>
              <a:t>, P. (2013). MUC (Memory, Unification, Control) and beyond. Frontiers in psychology, 4, 416. https://doi.org/10.3389/fpsyg.2013.00416</a:t>
            </a:r>
          </a:p>
          <a:p>
            <a:pPr marL="0" indent="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rPr>
              <a:t>Lei, M., </a:t>
            </a:r>
            <a:r>
              <a:rPr lang="en-GB" sz="1600" kern="100" dirty="0" err="1">
                <a:effectLst/>
                <a:latin typeface="Times New Roman" panose="02020603050405020304" pitchFamily="18" charset="0"/>
                <a:ea typeface="Calibri" panose="020F0502020204030204" pitchFamily="34" charset="0"/>
              </a:rPr>
              <a:t>Akama</a:t>
            </a:r>
            <a:r>
              <a:rPr lang="en-GB" sz="1600" kern="100" dirty="0">
                <a:effectLst/>
                <a:latin typeface="Times New Roman" panose="02020603050405020304" pitchFamily="18" charset="0"/>
                <a:ea typeface="Calibri" panose="020F0502020204030204" pitchFamily="34" charset="0"/>
              </a:rPr>
              <a:t>, H., &amp; Murphy, B. (2014). Neural basis of language switching in the brain: fMRI evidence from Korean–Chinese early bilinguals. Brain and Language, 138, 12-18. https://doi.org/10.1016/j.bandl.2014.08.003</a:t>
            </a:r>
          </a:p>
          <a:p>
            <a:pPr marL="0" indent="0">
              <a:lnSpc>
                <a:spcPct val="107000"/>
              </a:lnSpc>
              <a:spcAft>
                <a:spcPts val="800"/>
              </a:spcAft>
              <a:buNone/>
            </a:pPr>
            <a:r>
              <a:rPr lang="en-GB" sz="1600" kern="100" dirty="0">
                <a:effectLst/>
                <a:latin typeface="Times New Roman" panose="02020603050405020304" pitchFamily="18" charset="0"/>
                <a:ea typeface="Calibri" panose="020F0502020204030204" pitchFamily="34" charset="0"/>
              </a:rPr>
              <a:t>Price, C. J. (2012). A review and synthesis of the first 20 years of PET and fMRI studies of heard speech, spoken language and reading. </a:t>
            </a:r>
            <a:r>
              <a:rPr lang="en-GB" sz="1600" kern="100" dirty="0" err="1">
                <a:effectLst/>
                <a:latin typeface="Times New Roman" panose="02020603050405020304" pitchFamily="18" charset="0"/>
                <a:ea typeface="Calibri" panose="020F0502020204030204" pitchFamily="34" charset="0"/>
              </a:rPr>
              <a:t>NeuroImage</a:t>
            </a:r>
            <a:r>
              <a:rPr lang="en-GB" sz="1600" kern="100" dirty="0">
                <a:effectLst/>
                <a:latin typeface="Times New Roman" panose="02020603050405020304" pitchFamily="18" charset="0"/>
                <a:ea typeface="Calibri" panose="020F0502020204030204" pitchFamily="34" charset="0"/>
              </a:rPr>
              <a:t>, 62(2), 816-847. https://doi.org/10.1016/j.neuroimage.2012.04.062</a:t>
            </a:r>
          </a:p>
        </p:txBody>
      </p:sp>
    </p:spTree>
    <p:extLst>
      <p:ext uri="{BB962C8B-B14F-4D97-AF65-F5344CB8AC3E}">
        <p14:creationId xmlns:p14="http://schemas.microsoft.com/office/powerpoint/2010/main" val="2190074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3747A-1E34-0D77-88B1-FEE1ADCE4A1C}"/>
              </a:ext>
            </a:extLst>
          </p:cNvPr>
          <p:cNvSpPr>
            <a:spLocks noGrp="1"/>
          </p:cNvSpPr>
          <p:nvPr>
            <p:ph type="title"/>
          </p:nvPr>
        </p:nvSpPr>
        <p:spPr/>
        <p:txBody>
          <a:bodyPr/>
          <a:lstStyle/>
          <a:p>
            <a:r>
              <a:rPr lang="en-GB" dirty="0"/>
              <a:t>Notes</a:t>
            </a:r>
          </a:p>
        </p:txBody>
      </p:sp>
      <p:sp>
        <p:nvSpPr>
          <p:cNvPr id="3" name="Content Placeholder 2">
            <a:extLst>
              <a:ext uri="{FF2B5EF4-FFF2-40B4-BE49-F238E27FC236}">
                <a16:creationId xmlns:a16="http://schemas.microsoft.com/office/drawing/2014/main" id="{FBA92D3F-AC47-2864-8BBC-4F9A0F0D541B}"/>
              </a:ext>
            </a:extLst>
          </p:cNvPr>
          <p:cNvSpPr>
            <a:spLocks noGrp="1"/>
          </p:cNvSpPr>
          <p:nvPr>
            <p:ph idx="1"/>
          </p:nvPr>
        </p:nvSpPr>
        <p:spPr>
          <a:xfrm>
            <a:off x="756006" y="1253331"/>
            <a:ext cx="10515600" cy="4351338"/>
          </a:xfrm>
        </p:spPr>
        <p:txBody>
          <a:bodyPr>
            <a:normAutofit fontScale="25000" lnSpcReduction="20000"/>
          </a:bodyPr>
          <a:lstStyle/>
          <a:p>
            <a:pPr algn="l"/>
            <a:r>
              <a:rPr lang="en-GB" b="0" i="0" dirty="0">
                <a:solidFill>
                  <a:srgbClr val="000000"/>
                </a:solidFill>
                <a:effectLst/>
                <a:latin typeface="Times New Roman" panose="02020603050405020304" pitchFamily="18" charset="0"/>
              </a:rPr>
              <a:t>Slide 1 -Presenting a critical discussion behind the study "Neural basis of language switching in the brain: fMRI evidence from Korean–Chinese early bilinguals" by Lei et al. (2014)</a:t>
            </a:r>
          </a:p>
          <a:p>
            <a:pPr algn="l"/>
            <a:r>
              <a:rPr lang="en-GB">
                <a:solidFill>
                  <a:srgbClr val="000000"/>
                </a:solidFill>
                <a:latin typeface="Times New Roman" panose="02020603050405020304" pitchFamily="18" charset="0"/>
              </a:rPr>
              <a:t>Hello, </a:t>
            </a:r>
            <a:r>
              <a:rPr lang="en-GB" b="0" i="0">
                <a:solidFill>
                  <a:srgbClr val="000000"/>
                </a:solidFill>
                <a:effectLst/>
                <a:latin typeface="Times New Roman" panose="02020603050405020304" pitchFamily="18" charset="0"/>
              </a:rPr>
              <a:t>Today</a:t>
            </a:r>
            <a:r>
              <a:rPr lang="en-GB" b="0" i="0" dirty="0">
                <a:solidFill>
                  <a:srgbClr val="000000"/>
                </a:solidFill>
                <a:effectLst/>
                <a:latin typeface="Times New Roman" panose="02020603050405020304" pitchFamily="18" charset="0"/>
              </a:rPr>
              <a:t>, I will be presenting a study titled "Neural basis of language switching in the brain: fMRI evidence from Korean-Chinese early bilinguals" conducted by Lei et al. in 2014.</a:t>
            </a:r>
          </a:p>
          <a:p>
            <a:pPr algn="l"/>
            <a:r>
              <a:rPr lang="en-GB" b="0" i="0" dirty="0">
                <a:solidFill>
                  <a:srgbClr val="000000"/>
                </a:solidFill>
                <a:effectLst/>
                <a:latin typeface="Times New Roman" panose="02020603050405020304" pitchFamily="18" charset="0"/>
              </a:rPr>
              <a:t>Slide 2 Presenting the Study</a:t>
            </a:r>
          </a:p>
          <a:p>
            <a:pPr algn="l"/>
            <a:r>
              <a:rPr lang="en-GB" b="0" i="0" dirty="0">
                <a:solidFill>
                  <a:srgbClr val="000000"/>
                </a:solidFill>
                <a:effectLst/>
                <a:latin typeface="Times New Roman" panose="02020603050405020304" pitchFamily="18" charset="0"/>
              </a:rPr>
              <a:t>The main objective of the study was to explore the neural mechanisms that underlie language switching in early bilinguals and to identify the specific brain regions involved in this cognitive process.</a:t>
            </a:r>
          </a:p>
          <a:p>
            <a:pPr algn="l"/>
            <a:r>
              <a:rPr lang="en-GB" b="0" i="0" dirty="0">
                <a:solidFill>
                  <a:srgbClr val="000000"/>
                </a:solidFill>
                <a:effectLst/>
                <a:latin typeface="Times New Roman" panose="02020603050405020304" pitchFamily="18" charset="0"/>
              </a:rPr>
              <a:t>this study is significant because it adds to the growing body of literature on language processing and the neural mechanisms involved in language switching. Moreover, the findings of this study have practical implications for language education and clinical interventions.</a:t>
            </a:r>
          </a:p>
          <a:p>
            <a:pPr algn="l"/>
            <a:r>
              <a:rPr lang="en-GB" b="0" i="0" dirty="0">
                <a:solidFill>
                  <a:srgbClr val="000000"/>
                </a:solidFill>
                <a:effectLst/>
                <a:latin typeface="Times New Roman" panose="02020603050405020304" pitchFamily="18" charset="0"/>
              </a:rPr>
              <a:t>The researchers provided a clear hypothesis for their study, suggesting that the neural mechanisms of language switching in early bilinguals would differ from those in late bilinguals. They proposed that early bilinguals would rely more on language-specific neural networks during language switching, whereas late bilinguals would rely more on domain-general cognitive control networks. This hypothesis is supported by previous research that indicates that early bilinguals may have a different neural organization for language processing than late bilinguals.</a:t>
            </a:r>
          </a:p>
          <a:p>
            <a:pPr algn="l"/>
            <a:r>
              <a:rPr lang="en-GB" b="0" i="0" dirty="0">
                <a:solidFill>
                  <a:srgbClr val="000000"/>
                </a:solidFill>
                <a:effectLst/>
                <a:latin typeface="Times New Roman" panose="02020603050405020304" pitchFamily="18" charset="0"/>
              </a:rPr>
              <a:t>To test their hypothesis, the study used functional magnetic resonance imaging (fMRI) to measure brain activity in Korean-Chinese early bilinguals while they performed a language switching task. The results of the study support the researchers' hypothesis, as bilinguals who switch between languages showed increased activity in the prefrontal cortex, anterior cingulate cortex, and left caudate nucleus compared to when they speak only one language. Specifically, the findings showed that when participants switched from one language to another, there was increased activation in the left inferior frontal gyrus and the anterior cingulate cortex, which are known to be involved in cognitive control. It was also found that switching between languages was associated with increased activation in the left caudate nucleus, which is involved in reward processing and has been linked to language learning and processing.</a:t>
            </a:r>
          </a:p>
          <a:p>
            <a:pPr algn="l"/>
            <a:r>
              <a:rPr lang="en-GB" b="0" i="0" dirty="0">
                <a:solidFill>
                  <a:srgbClr val="000000"/>
                </a:solidFill>
                <a:effectLst/>
                <a:latin typeface="Times New Roman" panose="02020603050405020304" pitchFamily="18" charset="0"/>
              </a:rPr>
              <a:t>the study provides important insights into the neural basis of language switching in early bilinguals. It highlights the brain regions involved in language switching and the cognitive demands required to switch between languages. These findings have significant implications for language education, as understanding the cognitive processes involved in language switching can help educators and language learners to develop more effective language learning strategies, particularly for bilingual individuals. Additionally, the study may have clinical applications, as bilingualism has been linked to various cognitive and neural benefits, including improved executive functioning and delayed onset of age-related cognitive decline. Further research in this area may help to develop interventions for individuals with language impairments or neurodegenerative diseases.</a:t>
            </a:r>
          </a:p>
          <a:p>
            <a:pPr algn="l"/>
            <a:r>
              <a:rPr lang="en-GB" b="0" i="0" dirty="0">
                <a:solidFill>
                  <a:srgbClr val="000000"/>
                </a:solidFill>
                <a:effectLst/>
                <a:latin typeface="Times New Roman" panose="02020603050405020304" pitchFamily="18" charset="0"/>
              </a:rPr>
              <a:t>Slide 3- Benefits of the study</a:t>
            </a:r>
          </a:p>
          <a:p>
            <a:pPr algn="l"/>
            <a:r>
              <a:rPr lang="en-GB" b="0" i="0" dirty="0">
                <a:solidFill>
                  <a:srgbClr val="000000"/>
                </a:solidFill>
                <a:effectLst/>
                <a:latin typeface="Times New Roman" panose="02020603050405020304" pitchFamily="18" charset="0"/>
              </a:rPr>
              <a:t>As pointed out by researchers studying the neural basis of language switching can provide insights into how the brain processes and represents multiple languages. By understanding how the brain switches between languages, linguistics can develop more effective language learning strategies, particularly for bilinguals. Bilingualism has been linked to various cognitive and neural benefits, including improved executive functioning and delayed onset of age-related cognitive decline. Therefore, understanding the neural basis of language switching can help further understand these benefits and develop interventions for individuals with language impairments or neurodegenerative diseases.</a:t>
            </a:r>
          </a:p>
          <a:p>
            <a:pPr algn="l"/>
            <a:r>
              <a:rPr lang="en-GB" b="0" i="0" dirty="0">
                <a:solidFill>
                  <a:srgbClr val="000000"/>
                </a:solidFill>
                <a:effectLst/>
                <a:latin typeface="Times New Roman" panose="02020603050405020304" pitchFamily="18" charset="0"/>
              </a:rPr>
              <a:t>In an increasingly globalized world where bilingualism is becoming more common, understanding the neural basis of language switching can have significant societal benefits. This includes promoting cultural understanding and facilitating communication in multilingual societies.</a:t>
            </a:r>
          </a:p>
          <a:p>
            <a:pPr algn="l"/>
            <a:r>
              <a:rPr lang="en-GB" b="0" i="0" dirty="0">
                <a:solidFill>
                  <a:srgbClr val="000000"/>
                </a:solidFill>
                <a:effectLst/>
                <a:latin typeface="Times New Roman" panose="02020603050405020304" pitchFamily="18" charset="0"/>
              </a:rPr>
              <a:t>Slide 4- Design of the study</a:t>
            </a:r>
          </a:p>
          <a:p>
            <a:pPr algn="l"/>
            <a:r>
              <a:rPr lang="en-GB" b="0" i="0" dirty="0">
                <a:solidFill>
                  <a:srgbClr val="000000"/>
                </a:solidFill>
                <a:effectLst/>
                <a:latin typeface="Times New Roman" panose="02020603050405020304" pitchFamily="18" charset="0"/>
              </a:rPr>
              <a:t>The within-subjects design involved recruiting a group of Korean-Chinese early bilinguals and using functional magnetic resonance imaging (fMRI) to measure brain activity while participants performed a language switching task. The task required participants to name a picture in either Korean or Chinese, depending on the </a:t>
            </a:r>
            <a:r>
              <a:rPr lang="en-GB" b="0" i="0" dirty="0" err="1">
                <a:solidFill>
                  <a:srgbClr val="000000"/>
                </a:solidFill>
                <a:effectLst/>
                <a:latin typeface="Times New Roman" panose="02020603050405020304" pitchFamily="18" charset="0"/>
              </a:rPr>
              <a:t>color</a:t>
            </a:r>
            <a:r>
              <a:rPr lang="en-GB" b="0" i="0" dirty="0">
                <a:solidFill>
                  <a:srgbClr val="000000"/>
                </a:solidFill>
                <a:effectLst/>
                <a:latin typeface="Times New Roman" panose="02020603050405020304" pitchFamily="18" charset="0"/>
              </a:rPr>
              <a:t> of the frame surrounding the picture. The </a:t>
            </a:r>
            <a:r>
              <a:rPr lang="en-GB" b="0" i="0" dirty="0" err="1">
                <a:solidFill>
                  <a:srgbClr val="000000"/>
                </a:solidFill>
                <a:effectLst/>
                <a:latin typeface="Times New Roman" panose="02020603050405020304" pitchFamily="18" charset="0"/>
              </a:rPr>
              <a:t>color</a:t>
            </a:r>
            <a:r>
              <a:rPr lang="en-GB" b="0" i="0" dirty="0">
                <a:solidFill>
                  <a:srgbClr val="000000"/>
                </a:solidFill>
                <a:effectLst/>
                <a:latin typeface="Times New Roman" panose="02020603050405020304" pitchFamily="18" charset="0"/>
              </a:rPr>
              <a:t> cue changed randomly between trials, requiring participants to switch between languages.</a:t>
            </a:r>
          </a:p>
          <a:p>
            <a:pPr algn="l"/>
            <a:r>
              <a:rPr lang="en-GB" b="0" i="0" dirty="0">
                <a:solidFill>
                  <a:srgbClr val="000000"/>
                </a:solidFill>
                <a:effectLst/>
                <a:latin typeface="Times New Roman" panose="02020603050405020304" pitchFamily="18" charset="0"/>
              </a:rPr>
              <a:t>The within-subjects design allowed for the comparison of brain activity patterns during language switching between the two languages and the investigation of the effects of language representation on language switching. This design is particularly useful for minimizing individual differences in cognitive and neural processes, which can confound between-subjects designs.</a:t>
            </a:r>
          </a:p>
          <a:p>
            <a:pPr algn="l"/>
            <a:r>
              <a:rPr lang="en-GB" b="0" i="0" dirty="0">
                <a:solidFill>
                  <a:srgbClr val="000000"/>
                </a:solidFill>
                <a:effectLst/>
                <a:latin typeface="Times New Roman" panose="02020603050405020304" pitchFamily="18" charset="0"/>
              </a:rPr>
              <a:t>The use of fMRI in this study allowed for the identification of specific brain regions involved in language switching. Previous studies have shown that language switching is associated with increased activity in the prefrontal cortex, anterior cingulate cortex, and left caudate nucleus. The findings of the study were consistent with these previous findings, as they found increased activation in the left inferior frontal gyrus and the anterior cingulate cortex during language switching tasks. Additionally, they found increased activation in the left caudate nucleus, which has been linked to reward processing and language </a:t>
            </a:r>
            <a:r>
              <a:rPr lang="en-GB" b="0" i="0" dirty="0" err="1">
                <a:solidFill>
                  <a:srgbClr val="000000"/>
                </a:solidFill>
                <a:effectLst/>
                <a:latin typeface="Times New Roman" panose="02020603050405020304" pitchFamily="18" charset="0"/>
              </a:rPr>
              <a:t>learning.The</a:t>
            </a:r>
            <a:r>
              <a:rPr lang="en-GB" b="0" i="0" dirty="0">
                <a:solidFill>
                  <a:srgbClr val="000000"/>
                </a:solidFill>
                <a:effectLst/>
                <a:latin typeface="Times New Roman" panose="02020603050405020304" pitchFamily="18" charset="0"/>
              </a:rPr>
              <a:t> study's design can be considered strong in the field of cognitive neuroscience due to its use of functional magnetic resonance imaging (fMRI) to measure brain activity during a language switching task. fMRI provides a non-invasive and detailed view of neural activity, enabling researchers to identify brain regions involved in language processing and </a:t>
            </a:r>
            <a:r>
              <a:rPr lang="en-GB" b="0" i="0" dirty="0" err="1">
                <a:solidFill>
                  <a:srgbClr val="000000"/>
                </a:solidFill>
                <a:effectLst/>
                <a:latin typeface="Times New Roman" panose="02020603050405020304" pitchFamily="18" charset="0"/>
              </a:rPr>
              <a:t>switching.The</a:t>
            </a:r>
            <a:r>
              <a:rPr lang="en-GB" b="0" i="0" dirty="0">
                <a:solidFill>
                  <a:srgbClr val="000000"/>
                </a:solidFill>
                <a:effectLst/>
                <a:latin typeface="Times New Roman" panose="02020603050405020304" pitchFamily="18" charset="0"/>
              </a:rPr>
              <a:t> within-subjects design used in this study is another strength, as it reduces individual differences in response to the language switching task and allows for the investigation of language-specific effects on brain activity during language switching. This design can increase statistical power, making the study results more reliable.</a:t>
            </a:r>
          </a:p>
          <a:p>
            <a:pPr algn="l"/>
            <a:r>
              <a:rPr lang="en-GB" b="0" i="0" dirty="0">
                <a:solidFill>
                  <a:srgbClr val="000000"/>
                </a:solidFill>
                <a:effectLst/>
                <a:latin typeface="Times New Roman" panose="02020603050405020304" pitchFamily="18" charset="0"/>
              </a:rPr>
              <a:t>Slide 5- Procedure utilised in study</a:t>
            </a:r>
          </a:p>
          <a:p>
            <a:pPr algn="l"/>
            <a:r>
              <a:rPr lang="en-GB" b="0" i="0" dirty="0">
                <a:solidFill>
                  <a:srgbClr val="000000"/>
                </a:solidFill>
                <a:effectLst/>
                <a:latin typeface="Times New Roman" panose="02020603050405020304" pitchFamily="18" charset="0"/>
              </a:rPr>
              <a:t>The study utilized a block design for the fMRI task, which is a commonly used method in cognitive neuroscience research. The block design involved alternating blocks of Korean and Chinese trials with blocks of rest. This design allowed the authors to isolate the neural</a:t>
            </a:r>
          </a:p>
          <a:p>
            <a:pPr algn="l"/>
            <a:r>
              <a:rPr lang="en-GB" b="0" i="0" dirty="0">
                <a:solidFill>
                  <a:srgbClr val="000000"/>
                </a:solidFill>
                <a:effectLst/>
                <a:latin typeface="Times New Roman" panose="02020603050405020304" pitchFamily="18" charset="0"/>
              </a:rPr>
              <a:t>activity associated with language switching from the neural activity associated with language processing, as well as to examine the effects of language representation on language switching. The use of a block design is also advantageous as it reduces the potential impact of trial-by-trial variability, thereby increasing the statistical power of the study.</a:t>
            </a:r>
          </a:p>
          <a:p>
            <a:pPr algn="l"/>
            <a:r>
              <a:rPr lang="en-GB" b="0" i="0" dirty="0">
                <a:solidFill>
                  <a:srgbClr val="000000"/>
                </a:solidFill>
                <a:effectLst/>
                <a:latin typeface="Times New Roman" panose="02020603050405020304" pitchFamily="18" charset="0"/>
              </a:rPr>
              <a:t>The authors used appropriate statistical methods to </a:t>
            </a:r>
            <a:r>
              <a:rPr lang="en-GB" b="0" i="0" dirty="0" err="1">
                <a:solidFill>
                  <a:srgbClr val="000000"/>
                </a:solidFill>
                <a:effectLst/>
                <a:latin typeface="Times New Roman" panose="02020603050405020304" pitchFamily="18" charset="0"/>
              </a:rPr>
              <a:t>analyze</a:t>
            </a:r>
            <a:r>
              <a:rPr lang="en-GB" b="0" i="0" dirty="0">
                <a:solidFill>
                  <a:srgbClr val="000000"/>
                </a:solidFill>
                <a:effectLst/>
                <a:latin typeface="Times New Roman" panose="02020603050405020304" pitchFamily="18" charset="0"/>
              </a:rPr>
              <a:t> the fMRI data, including whole-brain analyses and region-of-interest analyses. Whole-brain analyses involve examining the entire brain to identify regions of significant neural activity, while region-of-interest analyses focus on specific brain regions thought to be involved in language processing and switching. The authors corrected for multiple comparisons using a cluster-level threshold and applied a Bonferroni correction for multiple comparisons within the region of interest analyses. This approach is important to control for the likelihood of finding false-positive results and to increase the confidence in the findings.</a:t>
            </a:r>
          </a:p>
          <a:p>
            <a:pPr algn="l"/>
            <a:r>
              <a:rPr lang="en-GB" b="0" i="0" dirty="0">
                <a:solidFill>
                  <a:srgbClr val="000000"/>
                </a:solidFill>
                <a:effectLst/>
                <a:latin typeface="Times New Roman" panose="02020603050405020304" pitchFamily="18" charset="0"/>
              </a:rPr>
              <a:t>The use of fMRI in investigating the neural basis of language switching in bilingual individuals has been demonstrated to be a reliable and valid method in numerous studies. Researchers reported that fMRI has been successfully used to identify the neural correlates of language switching in bilingual individuals, and it has been widely used in the field of cognitive neuroscience. However, it is important to acknowledge the limitations of fMRI, such as the potential for participant motion artifacts and the limited temporal resolution of the technique.</a:t>
            </a:r>
          </a:p>
          <a:p>
            <a:pPr algn="l"/>
            <a:r>
              <a:rPr lang="en-GB" b="0" i="0" dirty="0">
                <a:solidFill>
                  <a:srgbClr val="000000"/>
                </a:solidFill>
                <a:effectLst/>
                <a:latin typeface="Times New Roman" panose="02020603050405020304" pitchFamily="18" charset="0"/>
              </a:rPr>
              <a:t>Slide 6- Study limitations</a:t>
            </a:r>
          </a:p>
          <a:p>
            <a:pPr algn="l"/>
            <a:r>
              <a:rPr lang="en-GB" b="0" i="0" dirty="0">
                <a:solidFill>
                  <a:srgbClr val="000000"/>
                </a:solidFill>
                <a:effectLst/>
                <a:latin typeface="Times New Roman" panose="02020603050405020304" pitchFamily="18" charset="0"/>
              </a:rPr>
              <a:t>While the study provides valuable insights, there are some potential limitations that should be </a:t>
            </a:r>
            <a:r>
              <a:rPr lang="en-GB" b="0" i="0" dirty="0" err="1">
                <a:solidFill>
                  <a:srgbClr val="000000"/>
                </a:solidFill>
                <a:effectLst/>
                <a:latin typeface="Times New Roman" panose="02020603050405020304" pitchFamily="18" charset="0"/>
              </a:rPr>
              <a:t>considered.One</a:t>
            </a:r>
            <a:r>
              <a:rPr lang="en-GB" b="0" i="0" dirty="0">
                <a:solidFill>
                  <a:srgbClr val="000000"/>
                </a:solidFill>
                <a:effectLst/>
                <a:latin typeface="Times New Roman" panose="02020603050405020304" pitchFamily="18" charset="0"/>
              </a:rPr>
              <a:t> potential limitation is the small sample size of the study. The study had a sample size of only 12 early bilingual participants who were proficient in both Korean and Chinese. While the small sample size is a limitation, it is worth noting that studies involving neuroimaging techniques such as fMRI typically have smaller sample sizes due to the high cost and time-intensive nature of data collection and analysis. Another limitation is the limited range of cognitive processes investigated in the study. The authors focused solely on the neural basis of language switching and did not investigate other cognitive processes that may influence language switching, such as working memory or inhibitory control. Future studies could explore these cognitive processes to provide a more comprehensive understanding of language switching in the brain.</a:t>
            </a:r>
          </a:p>
          <a:p>
            <a:pPr algn="l"/>
            <a:r>
              <a:rPr lang="en-GB" b="0" i="0" dirty="0">
                <a:solidFill>
                  <a:srgbClr val="000000"/>
                </a:solidFill>
                <a:effectLst/>
                <a:latin typeface="Times New Roman" panose="02020603050405020304" pitchFamily="18" charset="0"/>
              </a:rPr>
              <a:t>Additionally, the study used a block design for the fMRI task, which involved alternating blocks of Korean and Chinese trials with blocks of rest. While this design allowed the authors to isolate the neural activity associated with language switching, it may not fully capture the dynamic nature of language switching in real-life situations. Future studies could consider using event-related designs to investigate the neural activity associated with language switching during more naturalistic language use.</a:t>
            </a:r>
          </a:p>
          <a:p>
            <a:pPr algn="l"/>
            <a:r>
              <a:rPr lang="en-GB" b="0" i="0" dirty="0">
                <a:solidFill>
                  <a:srgbClr val="000000"/>
                </a:solidFill>
                <a:effectLst/>
                <a:latin typeface="Times New Roman" panose="02020603050405020304" pitchFamily="18" charset="0"/>
              </a:rPr>
              <a:t>Moreover, the study was limited to examining only Korean and Chinese languages, and the results may not generalize to other language pairs. It is possible that different neural networks may be involved in language switching for different language pairs, depending on the level of similarity between the languages and the individual's level of proficiency in each language.</a:t>
            </a:r>
          </a:p>
          <a:p>
            <a:pPr algn="l"/>
            <a:r>
              <a:rPr lang="en-GB" b="0" i="0" dirty="0">
                <a:solidFill>
                  <a:srgbClr val="000000"/>
                </a:solidFill>
                <a:effectLst/>
                <a:latin typeface="Times New Roman" panose="02020603050405020304" pitchFamily="18" charset="0"/>
              </a:rPr>
              <a:t>Slide 7- Findings</a:t>
            </a:r>
          </a:p>
          <a:p>
            <a:pPr algn="l"/>
            <a:r>
              <a:rPr lang="en-GB" b="0" i="0" dirty="0">
                <a:solidFill>
                  <a:srgbClr val="000000"/>
                </a:solidFill>
                <a:effectLst/>
                <a:latin typeface="Times New Roman" panose="02020603050405020304" pitchFamily="18" charset="0"/>
              </a:rPr>
              <a:t>it is important to recognize that the study's findings are specific to language switching and may not be applicable to other cognitive functions or neural processes. Different cognitive processes involve different neural regions and networks, making it necessary to replicate the study's findings with other tasks and populations to determine their </a:t>
            </a:r>
            <a:r>
              <a:rPr lang="en-GB" b="0" i="0" dirty="0" err="1">
                <a:solidFill>
                  <a:srgbClr val="000000"/>
                </a:solidFill>
                <a:effectLst/>
                <a:latin typeface="Times New Roman" panose="02020603050405020304" pitchFamily="18" charset="0"/>
              </a:rPr>
              <a:t>generalizability.The</a:t>
            </a:r>
            <a:r>
              <a:rPr lang="en-GB" b="0" i="0" dirty="0">
                <a:solidFill>
                  <a:srgbClr val="000000"/>
                </a:solidFill>
                <a:effectLst/>
                <a:latin typeface="Times New Roman" panose="02020603050405020304" pitchFamily="18" charset="0"/>
              </a:rPr>
              <a:t> study underscores the complexity of language switching and the importance of considering multiple factors when studying its neural basis. It highlights the need for further research in this area to fully understand the neural mechanisms involved in language switching in bilingual populations. Future studies can expand on the current knowledge by examining other cognitive processes, exploring different bilingual populations and language pairs, and investigating the neural mechanisms of language switching in more naturalistic settings.</a:t>
            </a:r>
          </a:p>
          <a:p>
            <a:pPr algn="l"/>
            <a:r>
              <a:rPr lang="en-GB" b="0" i="0" dirty="0">
                <a:solidFill>
                  <a:srgbClr val="000000"/>
                </a:solidFill>
                <a:effectLst/>
                <a:latin typeface="Times New Roman" panose="02020603050405020304" pitchFamily="18" charset="0"/>
              </a:rPr>
              <a:t>Slide 8- Other neuroscientific approaches that can be utilised for future research</a:t>
            </a:r>
          </a:p>
          <a:p>
            <a:pPr algn="l"/>
            <a:r>
              <a:rPr lang="en-GB" b="0" i="0" dirty="0">
                <a:solidFill>
                  <a:srgbClr val="000000"/>
                </a:solidFill>
                <a:effectLst/>
                <a:latin typeface="Times New Roman" panose="02020603050405020304" pitchFamily="18" charset="0"/>
              </a:rPr>
              <a:t>Neuroimaging techniques such as fMRI have been instrumental in advancing our understanding of language processing and language switching in the brain. However, as pointed out by researchers, other neuroscientific approaches could be used to provide a more comprehensive understanding of the neural basis of language switching. For example, EEG and MEG have high temporal resolution, allowing for the examination of rapid changes in brain activity during language processing and language switching. These techniques can provide valuable information on the temporal dynamics of language switching in the brain.</a:t>
            </a:r>
          </a:p>
          <a:p>
            <a:pPr algn="l"/>
            <a:r>
              <a:rPr lang="en-GB" b="0" i="0" dirty="0">
                <a:solidFill>
                  <a:srgbClr val="000000"/>
                </a:solidFill>
                <a:effectLst/>
                <a:latin typeface="Times New Roman" panose="02020603050405020304" pitchFamily="18" charset="0"/>
              </a:rPr>
              <a:t>TMS can be used to investigate the causal relationship between specific brain regions and language processing and language switching. By temporarily disrupting the activity of a particular brain region, TMS can reveal the role of that region in language processing and language switching. DTI, on the other hand, can provide information on the structural connectivity of neural networks involved in language processing and language switching. This technique can help to identify the white matter tracts connecting different brain regions and provide insight into how these regions work together during language switching.</a:t>
            </a:r>
          </a:p>
          <a:p>
            <a:pPr algn="l"/>
            <a:r>
              <a:rPr lang="en-GB" b="0" i="0" dirty="0">
                <a:solidFill>
                  <a:srgbClr val="000000"/>
                </a:solidFill>
                <a:effectLst/>
                <a:latin typeface="Times New Roman" panose="02020603050405020304" pitchFamily="18" charset="0"/>
              </a:rPr>
              <a:t>While the study did not utilize these other neuroscientific approaches, it is important for future studies to consider using these techniques in combination with fMRI to gain a more comprehensive understanding of the neural mechanisms of language switching in the brain. The use of multiple neuroimaging techniques can provide a more complete picture of the neural processes involved in language switching and help to elucidate the underlying mechanisms that drive this complex cognitive function.</a:t>
            </a:r>
          </a:p>
          <a:p>
            <a:pPr algn="l"/>
            <a:r>
              <a:rPr lang="en-GB" b="0" i="0" dirty="0">
                <a:solidFill>
                  <a:srgbClr val="000000"/>
                </a:solidFill>
                <a:effectLst/>
                <a:latin typeface="Times New Roman" panose="02020603050405020304" pitchFamily="18" charset="0"/>
              </a:rPr>
              <a:t>Slide 9- . Ways of Optimising the study</a:t>
            </a:r>
          </a:p>
          <a:p>
            <a:pPr algn="l"/>
            <a:r>
              <a:rPr lang="en-GB" b="0" i="0" dirty="0">
                <a:solidFill>
                  <a:srgbClr val="000000"/>
                </a:solidFill>
                <a:effectLst/>
                <a:latin typeface="Times New Roman" panose="02020603050405020304" pitchFamily="18" charset="0"/>
              </a:rPr>
              <a:t>To address the limitations of the study, various approaches could have been taken.</a:t>
            </a:r>
          </a:p>
          <a:p>
            <a:pPr algn="l"/>
            <a:r>
              <a:rPr lang="en-GB" b="0" i="0" dirty="0">
                <a:solidFill>
                  <a:srgbClr val="000000"/>
                </a:solidFill>
                <a:effectLst/>
                <a:latin typeface="Times New Roman" panose="02020603050405020304" pitchFamily="18" charset="0"/>
              </a:rPr>
              <a:t>One approach could have been to increase the sample size of the study. A larger sample size would provide more participants to analyse, which could increase the statistical power of the study. This, in turn, could reduce the risk of false positives or negatives and increase the generalizability of the findings to other bilingual populations. The small sample size of the study is a potential restriction, and increasing the sample size could address this limitation.</a:t>
            </a:r>
          </a:p>
          <a:p>
            <a:pPr algn="l"/>
            <a:r>
              <a:rPr lang="en-GB" b="0" i="0" dirty="0">
                <a:solidFill>
                  <a:srgbClr val="000000"/>
                </a:solidFill>
                <a:effectLst/>
                <a:latin typeface="Times New Roman" panose="02020603050405020304" pitchFamily="18" charset="0"/>
              </a:rPr>
              <a:t>Another approach could have been to use a more complex fMRI task design, such as an event-related design. This could provide more insight into the neural mechanisms underlying language switching and help to better capture the dynamic nature of language switching in real-life situations. The block design used in the study may not fully capture the complexity</a:t>
            </a:r>
          </a:p>
          <a:p>
            <a:pPr algn="l"/>
            <a:r>
              <a:rPr lang="en-GB" b="0" i="0" dirty="0">
                <a:solidFill>
                  <a:srgbClr val="000000"/>
                </a:solidFill>
                <a:effectLst/>
                <a:latin typeface="Times New Roman" panose="02020603050405020304" pitchFamily="18" charset="0"/>
              </a:rPr>
              <a:t>of language switching, and a more complex task design could address this </a:t>
            </a:r>
            <a:r>
              <a:rPr lang="en-GB" b="0" i="0" dirty="0" err="1">
                <a:solidFill>
                  <a:srgbClr val="000000"/>
                </a:solidFill>
                <a:effectLst/>
                <a:latin typeface="Times New Roman" panose="02020603050405020304" pitchFamily="18" charset="0"/>
              </a:rPr>
              <a:t>limitation.Including</a:t>
            </a:r>
            <a:r>
              <a:rPr lang="en-GB" b="0" i="0" dirty="0">
                <a:solidFill>
                  <a:srgbClr val="000000"/>
                </a:solidFill>
                <a:effectLst/>
                <a:latin typeface="Times New Roman" panose="02020603050405020304" pitchFamily="18" charset="0"/>
              </a:rPr>
              <a:t> a wider range of cognitive processes, such as working memory or inhibitory control, could also help to identify additional neural networks involved in language switching and provide a more comprehensive understanding of the cognitive processes underlying language switching. The limited range of cognitive processes investigated in the study is a potential restriction, and including a wider range of cognitive processes could address this </a:t>
            </a:r>
            <a:r>
              <a:rPr lang="en-GB" b="0" i="0" dirty="0" err="1">
                <a:solidFill>
                  <a:srgbClr val="000000"/>
                </a:solidFill>
                <a:effectLst/>
                <a:latin typeface="Times New Roman" panose="02020603050405020304" pitchFamily="18" charset="0"/>
              </a:rPr>
              <a:t>limitation.Examining</a:t>
            </a:r>
            <a:r>
              <a:rPr lang="en-GB" b="0" i="0" dirty="0">
                <a:solidFill>
                  <a:srgbClr val="000000"/>
                </a:solidFill>
                <a:effectLst/>
                <a:latin typeface="Times New Roman" panose="02020603050405020304" pitchFamily="18" charset="0"/>
              </a:rPr>
              <a:t> the neural basis of language switching in a wider range of language pairs could also help to identify commonalities and differences in the neural networks involved in language switching across different languages and language pairs. This could reduce the potential restriction of the study being limited to examining only Korean and Chinese languages.</a:t>
            </a:r>
          </a:p>
          <a:p>
            <a:pPr algn="l"/>
            <a:r>
              <a:rPr lang="en-GB" b="0" i="0" dirty="0">
                <a:solidFill>
                  <a:srgbClr val="000000"/>
                </a:solidFill>
                <a:effectLst/>
                <a:latin typeface="Times New Roman" panose="02020603050405020304" pitchFamily="18" charset="0"/>
              </a:rPr>
              <a:t>Each of these approaches has its advantages and limitations, and the most appropriate approach will depend on the research question and the specific population being studied. For example, including a wider range of cognitive processes or examining a wider range of language pairs may require a larger sample size to ensure adequate power.</a:t>
            </a:r>
          </a:p>
          <a:p>
            <a:pPr algn="l"/>
            <a:r>
              <a:rPr lang="en-GB" b="0" i="0" dirty="0">
                <a:solidFill>
                  <a:srgbClr val="000000"/>
                </a:solidFill>
                <a:effectLst/>
                <a:latin typeface="Times New Roman" panose="02020603050405020304" pitchFamily="18" charset="0"/>
              </a:rPr>
              <a:t>Slide 10- Conclusion</a:t>
            </a:r>
          </a:p>
          <a:p>
            <a:pPr algn="l"/>
            <a:r>
              <a:rPr lang="en-GB" b="0" i="0" dirty="0">
                <a:solidFill>
                  <a:srgbClr val="000000"/>
                </a:solidFill>
                <a:effectLst/>
                <a:latin typeface="Times New Roman" panose="02020603050405020304" pitchFamily="18" charset="0"/>
              </a:rPr>
              <a:t>To summarise, The study investigated the neural mechanisms of language switching in early bilinguals using fMRI, and the findings provide compelling evidence of the neural basis of language switching.</a:t>
            </a:r>
          </a:p>
          <a:p>
            <a:pPr algn="l"/>
            <a:r>
              <a:rPr lang="en-GB" b="0" i="0" dirty="0">
                <a:solidFill>
                  <a:srgbClr val="000000"/>
                </a:solidFill>
                <a:effectLst/>
                <a:latin typeface="Times New Roman" panose="02020603050405020304" pitchFamily="18" charset="0"/>
              </a:rPr>
              <a:t>The approach employed in the research, as well as the analysis methods used, raise the study's significance in the disciplines of bilingualism and cognitive neuroscience. However, the study also has some limitations, such as a small sample size and a lack of investigation into the specific impact of language proficiency on language switching. Therefore, further research is needed to address these limitations.</a:t>
            </a:r>
          </a:p>
          <a:p>
            <a:pPr algn="l"/>
            <a:r>
              <a:rPr lang="en-GB" b="0" i="0" dirty="0">
                <a:solidFill>
                  <a:srgbClr val="000000"/>
                </a:solidFill>
                <a:effectLst/>
                <a:latin typeface="Times New Roman" panose="02020603050405020304" pitchFamily="18" charset="0"/>
              </a:rPr>
              <a:t>Nevertheless, the findings of this study may contribute to the development of treatments and language-learning programmes that enhance language control in bilinguals. By using fMRI and focusing on a unique bilingual population, the study provides valuable insights into how the brain processes and represents multiple languages. A more nuanced understanding of language switching and bilingualism can lead to improved language education and intervention strategies that take into account the specific characteristics of different bilingual populations.</a:t>
            </a:r>
          </a:p>
          <a:p>
            <a:pPr algn="l"/>
            <a:r>
              <a:rPr lang="en-GB" b="0" i="0" dirty="0">
                <a:solidFill>
                  <a:srgbClr val="000000"/>
                </a:solidFill>
                <a:effectLst/>
                <a:latin typeface="Times New Roman" panose="02020603050405020304" pitchFamily="18" charset="0"/>
              </a:rPr>
              <a:t>Thank you for listening.</a:t>
            </a:r>
          </a:p>
          <a:p>
            <a:endParaRPr lang="en-GB" dirty="0"/>
          </a:p>
        </p:txBody>
      </p:sp>
    </p:spTree>
    <p:extLst>
      <p:ext uri="{BB962C8B-B14F-4D97-AF65-F5344CB8AC3E}">
        <p14:creationId xmlns:p14="http://schemas.microsoft.com/office/powerpoint/2010/main" val="1762917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3941</TotalTime>
  <Words>5513</Words>
  <Application>Microsoft Office PowerPoint</Application>
  <PresentationFormat>Widescreen</PresentationFormat>
  <Paragraphs>89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Presenting a critical discussion behind the study "Neural basis of language switching in the brain: fMRI evidence from Korean–Chinese early bilinguals" by Lei et al. (2014) </vt:lpstr>
      <vt:lpstr>Presenting the study</vt:lpstr>
      <vt:lpstr>Benefits of the study presented </vt:lpstr>
      <vt:lpstr>Design of the study</vt:lpstr>
      <vt:lpstr>Procedure </vt:lpstr>
      <vt:lpstr>Restrictions/Limitations </vt:lpstr>
      <vt:lpstr>Findings  </vt:lpstr>
      <vt:lpstr>Other neuroscientific approaches that can be utilised for future research </vt:lpstr>
      <vt:lpstr>Optimising the study  </vt:lpstr>
      <vt:lpstr>Conclusion</vt:lpstr>
      <vt:lpstr>References </vt:lpstr>
      <vt:lpstr>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Presenting a critical discussion behind the study "Neural basis of language switching in the brain: fMRI evidence from Korean–Chinese early bilinguals" by Lei et al. (2014)</dc:title>
  <dc:creator>Alexander Williams (1904087)</dc:creator>
  <cp:lastModifiedBy>Alexander Williams (1904087)</cp:lastModifiedBy>
  <cp:revision>14</cp:revision>
  <dcterms:created xsi:type="dcterms:W3CDTF">2023-03-17T18:04:02Z</dcterms:created>
  <dcterms:modified xsi:type="dcterms:W3CDTF">2023-03-21T22:39:37Z</dcterms:modified>
</cp:coreProperties>
</file>