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notesMasterIdLst>
    <p:notesMasterId r:id="rId36"/>
  </p:notesMasterIdLst>
  <p:sldIdLst>
    <p:sldId id="265" r:id="rId2"/>
    <p:sldId id="256" r:id="rId3"/>
    <p:sldId id="257" r:id="rId4"/>
    <p:sldId id="260" r:id="rId5"/>
    <p:sldId id="264" r:id="rId6"/>
    <p:sldId id="261" r:id="rId7"/>
    <p:sldId id="262" r:id="rId8"/>
    <p:sldId id="263" r:id="rId9"/>
    <p:sldId id="273" r:id="rId10"/>
    <p:sldId id="274" r:id="rId11"/>
    <p:sldId id="275" r:id="rId12"/>
    <p:sldId id="276" r:id="rId13"/>
    <p:sldId id="277" r:id="rId14"/>
    <p:sldId id="278" r:id="rId15"/>
    <p:sldId id="279" r:id="rId16"/>
    <p:sldId id="280" r:id="rId17"/>
    <p:sldId id="281" r:id="rId18"/>
    <p:sldId id="282" r:id="rId19"/>
    <p:sldId id="283" r:id="rId20"/>
    <p:sldId id="258" r:id="rId21"/>
    <p:sldId id="284" r:id="rId22"/>
    <p:sldId id="285" r:id="rId23"/>
    <p:sldId id="286" r:id="rId24"/>
    <p:sldId id="259" r:id="rId25"/>
    <p:sldId id="287" r:id="rId26"/>
    <p:sldId id="288" r:id="rId27"/>
    <p:sldId id="289" r:id="rId28"/>
    <p:sldId id="290" r:id="rId29"/>
    <p:sldId id="268" r:id="rId30"/>
    <p:sldId id="291" r:id="rId31"/>
    <p:sldId id="270" r:id="rId32"/>
    <p:sldId id="271" r:id="rId33"/>
    <p:sldId id="292" r:id="rId34"/>
    <p:sldId id="29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672B5B-A26A-5A4F-9CDD-793540E56E0F}" v="396" dt="2026-06-13T18:38:38.4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7" d="100"/>
          <a:sy n="47" d="100"/>
        </p:scale>
        <p:origin x="1027"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C95A26-1734-7C4C-82AF-9A4B6288B4CE}" type="datetimeFigureOut">
              <a:rPr lang="en-US" smtClean="0"/>
              <a:t>6/15/2026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A78A3F-D52F-6A4C-97AC-1D9056D248EC}" type="slidenum">
              <a:rPr lang="en-US" smtClean="0"/>
              <a:t>‹#›</a:t>
            </a:fld>
            <a:endParaRPr lang="en-US"/>
          </a:p>
        </p:txBody>
      </p:sp>
    </p:spTree>
    <p:extLst>
      <p:ext uri="{BB962C8B-B14F-4D97-AF65-F5344CB8AC3E}">
        <p14:creationId xmlns:p14="http://schemas.microsoft.com/office/powerpoint/2010/main" val="492259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looks into how Microsoft Word can improve care-related documentation at Riverdale Nursing Home. Riverdale provides daily personal care, medication support, and monitoring for older adults. Accurate documentation is essential because staff need to record resident information, care plans, medication updates, incidents, and daily observations. The case study highlights challenges in selecting appropriate Microsoft 365 tools for workplace tasks. I will explain why Microsoft Word is the most suitable tool for creating and maintaining care-related documents, how it improves efficiency and communication, and discuss its advantages and limitations within the nursing home environment.</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21</a:t>
            </a:fld>
            <a:endParaRPr lang="en-KE"/>
          </a:p>
        </p:txBody>
      </p:sp>
    </p:spTree>
    <p:extLst>
      <p:ext uri="{BB962C8B-B14F-4D97-AF65-F5344CB8AC3E}">
        <p14:creationId xmlns:p14="http://schemas.microsoft.com/office/powerpoint/2010/main" val="3775953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Care-related documentation is a critical responsibility at Riverdale Nursing Home. Staff must accurately record information about residents, including care plans, medication schedules, daily observations, and treatment outcomes. Documentation also includes incident reports, risk assessments, and updates to residents' health conditions. These records help staff provide consistent care across different shifts and buildings. Accurate documentation supports communication among </a:t>
            </a:r>
            <a:r>
              <a:rPr lang="en-US" err="1"/>
              <a:t>carers</a:t>
            </a:r>
            <a:r>
              <a:rPr lang="en-US"/>
              <a:t>, nurses, and management while helping the organisation comply with healthcare regulations and professional standards. Poor documentation can lead to errors, misunderstandings, and reduced quality of care. Therefore, Riverdale requires a reliable digital tool that allows staff to create, edit, and maintain professional records efficiently.</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22</a:t>
            </a:fld>
            <a:endParaRPr lang="en-KE"/>
          </a:p>
        </p:txBody>
      </p:sp>
    </p:spTree>
    <p:extLst>
      <p:ext uri="{BB962C8B-B14F-4D97-AF65-F5344CB8AC3E}">
        <p14:creationId xmlns:p14="http://schemas.microsoft.com/office/powerpoint/2010/main" val="1084604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is the most suitable Microsoft 365 tool for care-related documentation. Word enables staff to create professional documents that are easy to read and update. Templates can be used to </a:t>
            </a:r>
            <a:r>
              <a:rPr lang="en-US" err="1"/>
              <a:t>standardise</a:t>
            </a:r>
            <a:r>
              <a:rPr lang="en-US"/>
              <a:t> care plans, medication records, and incident reports, helping staff maintain consistency. Built-in spelling and grammar tools improve the quality and accuracy of documentation. Word also offers formatting features such as headings, tables, and bullet points, making information easier to organise. Because Word is widely used, many employees are already familiar with its functions, reducing the amount of training required and supporting efficient document management.</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23</a:t>
            </a:fld>
            <a:endParaRPr lang="en-KE"/>
          </a:p>
        </p:txBody>
      </p:sp>
    </p:spTree>
    <p:extLst>
      <p:ext uri="{BB962C8B-B14F-4D97-AF65-F5344CB8AC3E}">
        <p14:creationId xmlns:p14="http://schemas.microsoft.com/office/powerpoint/2010/main" val="2566539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is highly suitable because it directly supports the documentation needs of Riverdale Nursing Home. </a:t>
            </a:r>
            <a:r>
              <a:rPr lang="en-US" err="1"/>
              <a:t>Standardised</a:t>
            </a:r>
            <a:r>
              <a:rPr lang="en-US"/>
              <a:t> templates help ensure that all staff record information in the same format, reducing inconsistencies. Word allows detailed records to be maintained while keeping information organised and easy to read. Staff can quickly update care plans and resident information as needs change. Features such as spell-checking and formatting improve document quality and reduce mistakes. These benefits help ensure accurate record keeping, better communication between staff members, and more effective care planning for residents throughout the organisation.</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24</a:t>
            </a:fld>
            <a:endParaRPr lang="en-KE"/>
          </a:p>
        </p:txBody>
      </p:sp>
    </p:spTree>
    <p:extLst>
      <p:ext uri="{BB962C8B-B14F-4D97-AF65-F5344CB8AC3E}">
        <p14:creationId xmlns:p14="http://schemas.microsoft.com/office/powerpoint/2010/main" val="23140949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improves efficiency by enabling staff to create and update care documents quickly. Information can be organised clearly, making it easier for colleagues to understand and use. Accurate documentation helps ensure continuity of care when different staff members work with the same resident across shifts. </a:t>
            </a:r>
            <a:r>
              <a:rPr lang="en-US" err="1"/>
              <a:t>Standardised</a:t>
            </a:r>
            <a:r>
              <a:rPr lang="en-US"/>
              <a:t> formats reduce duplication and confusion while improving record quality. Staff can revise documents without rewriting entire reports, saving valuable time. Better documentation supports communication among </a:t>
            </a:r>
            <a:r>
              <a:rPr lang="en-US" err="1"/>
              <a:t>carers</a:t>
            </a:r>
            <a:r>
              <a:rPr lang="en-US"/>
              <a:t>, nurses, and administrators, ensuring everyone has access to accurate information needed to provide safe and effective care.</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25</a:t>
            </a:fld>
            <a:endParaRPr lang="en-KE"/>
          </a:p>
        </p:txBody>
      </p:sp>
    </p:spTree>
    <p:extLst>
      <p:ext uri="{BB962C8B-B14F-4D97-AF65-F5344CB8AC3E}">
        <p14:creationId xmlns:p14="http://schemas.microsoft.com/office/powerpoint/2010/main" val="3573621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provides numerous advantages for care-related documentation at Riverdale Nursing Home. It is easy to use, allowing staff to create professional documents without extensive training. Features such as templates, spell-checking, and formatting tools help maintain accurate and consistent records. Word supports detailed documentation and integrates well with other Microsoft 365 applications. Documents can be printed, shared, and secured using password protection when necessary. Furthermore, </a:t>
            </a:r>
            <a:r>
              <a:rPr lang="en-US" err="1"/>
              <a:t>standardised</a:t>
            </a:r>
            <a:r>
              <a:rPr lang="en-US"/>
              <a:t> templates promote consistency among </a:t>
            </a:r>
            <a:r>
              <a:rPr lang="en-US" err="1"/>
              <a:t>carers</a:t>
            </a:r>
            <a:r>
              <a:rPr lang="en-US"/>
              <a:t>, nurses, and administrative staff.</a:t>
            </a:r>
          </a:p>
          <a:p>
            <a:r>
              <a:rPr lang="en-US"/>
              <a:t>However, Word also has limitations. Documentation relies heavily on manual data entry, meaning human errors can still occur. Multiple versions of the same document may create confusion, particularly if updates are not properly managed. Unlike collaborative platforms, Word offers limited real-time communication features. Large numbers of resident records can become difficult to organise, and staff may not always follow standard templates. Secure storage procedures must also be maintained to protect confidential resident information. Despite these limitations, Word remains a highly effective solution for professional care documentation.</a:t>
            </a:r>
          </a:p>
          <a:p>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26</a:t>
            </a:fld>
            <a:endParaRPr lang="en-KE"/>
          </a:p>
        </p:txBody>
      </p:sp>
    </p:spTree>
    <p:extLst>
      <p:ext uri="{BB962C8B-B14F-4D97-AF65-F5344CB8AC3E}">
        <p14:creationId xmlns:p14="http://schemas.microsoft.com/office/powerpoint/2010/main" val="447176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care-related documentation is essential for maintaining high-quality care at Riverdale Nursing Home. Microsoft Word is the most appropriate Microsoft 365 tool because it supports the creation of professional, accurate, and consistent documents. The software helps staff organise information, update records efficiently, and communicate important resident information across shifts and departments. Although there are some limitations, the advantages significantly outweigh the challenges. By implementing Microsoft Word as the primary tool for care documentation, Riverdale can improve efficiency, strengthen communication, maintain regulatory compliance, and support better outcomes for residents.</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27</a:t>
            </a:fld>
            <a:endParaRPr lang="en-KE"/>
          </a:p>
        </p:txBody>
      </p:sp>
    </p:spTree>
    <p:extLst>
      <p:ext uri="{BB962C8B-B14F-4D97-AF65-F5344CB8AC3E}">
        <p14:creationId xmlns:p14="http://schemas.microsoft.com/office/powerpoint/2010/main" val="1053824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3D39BA2-F127-4DB1-B8FD-D5A70CC3E01B}" type="slidenum">
              <a:rPr lang="en-US" smtClean="0"/>
              <a:t>29</a:t>
            </a:fld>
            <a:endParaRPr lang="en-US"/>
          </a:p>
        </p:txBody>
      </p:sp>
    </p:spTree>
    <p:extLst>
      <p:ext uri="{BB962C8B-B14F-4D97-AF65-F5344CB8AC3E}">
        <p14:creationId xmlns:p14="http://schemas.microsoft.com/office/powerpoint/2010/main" val="2738549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30153-19EC-638E-A3D7-1FA186E9420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4CB211D-2D29-F797-F57A-8188BB53B8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8E32CF2-5764-C09D-F70D-19031FD6B04E}"/>
              </a:ext>
            </a:extLst>
          </p:cNvPr>
          <p:cNvSpPr>
            <a:spLocks noGrp="1"/>
          </p:cNvSpPr>
          <p:nvPr>
            <p:ph type="dt" sz="half" idx="10"/>
          </p:nvPr>
        </p:nvSpPr>
        <p:spPr/>
        <p:txBody>
          <a:bodyPr/>
          <a:lstStyle/>
          <a:p>
            <a:fld id="{48A87A34-81AB-432B-8DAE-1953F412C126}" type="datetimeFigureOut">
              <a:rPr lang="en-US" smtClean="0"/>
              <a:t>6/15/2026</a:t>
            </a:fld>
            <a:endParaRPr lang="en-US"/>
          </a:p>
        </p:txBody>
      </p:sp>
      <p:sp>
        <p:nvSpPr>
          <p:cNvPr id="5" name="Footer Placeholder 4">
            <a:extLst>
              <a:ext uri="{FF2B5EF4-FFF2-40B4-BE49-F238E27FC236}">
                <a16:creationId xmlns:a16="http://schemas.microsoft.com/office/drawing/2014/main" id="{E3074C62-B6BF-2BB4-0643-87506DA3E0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9E81D9-C46D-4A95-D4A2-9B582945BA2A}"/>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547292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FAC3-7EE8-9063-4F5B-00A71AE186F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E9AF5DB-65E6-2014-67BA-CCE06D8B8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F3A35A-A9D8-EA00-125D-E58DE0D7CE01}"/>
              </a:ext>
            </a:extLst>
          </p:cNvPr>
          <p:cNvSpPr>
            <a:spLocks noGrp="1"/>
          </p:cNvSpPr>
          <p:nvPr>
            <p:ph type="dt" sz="half" idx="10"/>
          </p:nvPr>
        </p:nvSpPr>
        <p:spPr/>
        <p:txBody>
          <a:bodyPr/>
          <a:lstStyle/>
          <a:p>
            <a:fld id="{48A87A34-81AB-432B-8DAE-1953F412C126}" type="datetimeFigureOut">
              <a:rPr lang="en-US" smtClean="0"/>
              <a:t>6/15/2026</a:t>
            </a:fld>
            <a:endParaRPr lang="en-US"/>
          </a:p>
        </p:txBody>
      </p:sp>
      <p:sp>
        <p:nvSpPr>
          <p:cNvPr id="5" name="Footer Placeholder 4">
            <a:extLst>
              <a:ext uri="{FF2B5EF4-FFF2-40B4-BE49-F238E27FC236}">
                <a16:creationId xmlns:a16="http://schemas.microsoft.com/office/drawing/2014/main" id="{8B8B44C9-4625-A1C4-BE0F-708D64D5B5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08CDAA-60EC-1EDE-3BFE-20DD83300795}"/>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50860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08ABA-E587-9C76-FE64-FD00E12DDA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D7291D8-9EB5-E72F-D16C-D3D25F2357D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84DA4C-C249-D5F9-451B-7FAC3858974D}"/>
              </a:ext>
            </a:extLst>
          </p:cNvPr>
          <p:cNvSpPr>
            <a:spLocks noGrp="1"/>
          </p:cNvSpPr>
          <p:nvPr>
            <p:ph type="dt" sz="half" idx="10"/>
          </p:nvPr>
        </p:nvSpPr>
        <p:spPr/>
        <p:txBody>
          <a:bodyPr/>
          <a:lstStyle/>
          <a:p>
            <a:fld id="{48A87A34-81AB-432B-8DAE-1953F412C126}" type="datetimeFigureOut">
              <a:rPr lang="en-US" smtClean="0"/>
              <a:pPr/>
              <a:t>6/15/2026</a:t>
            </a:fld>
            <a:endParaRPr lang="en-US"/>
          </a:p>
        </p:txBody>
      </p:sp>
      <p:sp>
        <p:nvSpPr>
          <p:cNvPr id="5" name="Footer Placeholder 4">
            <a:extLst>
              <a:ext uri="{FF2B5EF4-FFF2-40B4-BE49-F238E27FC236}">
                <a16:creationId xmlns:a16="http://schemas.microsoft.com/office/drawing/2014/main" id="{0B16BA6E-4FF4-8557-0AE6-15145F95C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4D75F9-84D0-7D63-364F-5EBC79E973C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59526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CE7AD-F0D1-5A0D-C492-ACD17FCA99B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0569F2-3383-ABB0-B735-35E349184E6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9588FE2-7648-D9B2-14D5-3913CC9F7B3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AA0F8C2-83BC-432E-7A51-7CCAA0C1B320}"/>
              </a:ext>
            </a:extLst>
          </p:cNvPr>
          <p:cNvSpPr>
            <a:spLocks noGrp="1"/>
          </p:cNvSpPr>
          <p:nvPr>
            <p:ph type="dt" sz="half" idx="10"/>
          </p:nvPr>
        </p:nvSpPr>
        <p:spPr/>
        <p:txBody>
          <a:bodyPr/>
          <a:lstStyle/>
          <a:p>
            <a:fld id="{48A87A34-81AB-432B-8DAE-1953F412C126}" type="datetimeFigureOut">
              <a:rPr lang="en-US" smtClean="0"/>
              <a:t>6/15/2026</a:t>
            </a:fld>
            <a:endParaRPr lang="en-US"/>
          </a:p>
        </p:txBody>
      </p:sp>
      <p:sp>
        <p:nvSpPr>
          <p:cNvPr id="6" name="Footer Placeholder 5">
            <a:extLst>
              <a:ext uri="{FF2B5EF4-FFF2-40B4-BE49-F238E27FC236}">
                <a16:creationId xmlns:a16="http://schemas.microsoft.com/office/drawing/2014/main" id="{7FDDA861-A759-45BD-9E47-A2CC37B41E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401D8B-AA62-DD8A-0AB0-C04A1D76734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7928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1D432-A480-4BA6-082F-AD038F0BCD7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26BBE54-76AC-1F1F-D965-4E6CD428D5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524D91-827B-511C-DDCF-044E66607A6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FB0F8E6-D9E3-4325-4BFF-FBF2BE3FD6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8536D2F-005E-C1CB-78BA-FF3090C50A2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1AE7B77-0535-B1E3-09D2-E4327617DC0B}"/>
              </a:ext>
            </a:extLst>
          </p:cNvPr>
          <p:cNvSpPr>
            <a:spLocks noGrp="1"/>
          </p:cNvSpPr>
          <p:nvPr>
            <p:ph type="dt" sz="half" idx="10"/>
          </p:nvPr>
        </p:nvSpPr>
        <p:spPr/>
        <p:txBody>
          <a:bodyPr/>
          <a:lstStyle/>
          <a:p>
            <a:fld id="{48A87A34-81AB-432B-8DAE-1953F412C126}" type="datetimeFigureOut">
              <a:rPr lang="en-US" smtClean="0"/>
              <a:t>6/15/2026</a:t>
            </a:fld>
            <a:endParaRPr lang="en-US"/>
          </a:p>
        </p:txBody>
      </p:sp>
      <p:sp>
        <p:nvSpPr>
          <p:cNvPr id="8" name="Footer Placeholder 7">
            <a:extLst>
              <a:ext uri="{FF2B5EF4-FFF2-40B4-BE49-F238E27FC236}">
                <a16:creationId xmlns:a16="http://schemas.microsoft.com/office/drawing/2014/main" id="{F98FEAF5-94DD-7F02-344B-B9D9E600D3D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23F9C9B-D514-5856-0CC0-5C86D3D7FEFD}"/>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781606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20A4A-BB95-72BD-6648-80E0AAB3BF2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3948679-9834-36C4-0CDC-A13B7DDC6ECC}"/>
              </a:ext>
            </a:extLst>
          </p:cNvPr>
          <p:cNvSpPr>
            <a:spLocks noGrp="1"/>
          </p:cNvSpPr>
          <p:nvPr>
            <p:ph type="dt" sz="half" idx="10"/>
          </p:nvPr>
        </p:nvSpPr>
        <p:spPr/>
        <p:txBody>
          <a:bodyPr/>
          <a:lstStyle/>
          <a:p>
            <a:fld id="{48A87A34-81AB-432B-8DAE-1953F412C126}" type="datetimeFigureOut">
              <a:rPr lang="en-US" smtClean="0"/>
              <a:t>6/15/2026</a:t>
            </a:fld>
            <a:endParaRPr lang="en-US"/>
          </a:p>
        </p:txBody>
      </p:sp>
      <p:sp>
        <p:nvSpPr>
          <p:cNvPr id="4" name="Footer Placeholder 3">
            <a:extLst>
              <a:ext uri="{FF2B5EF4-FFF2-40B4-BE49-F238E27FC236}">
                <a16:creationId xmlns:a16="http://schemas.microsoft.com/office/drawing/2014/main" id="{55C2D65D-129B-DF86-3346-04100203AA7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54465C3-0438-CED1-132B-02F9FDF37986}"/>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45107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19D2BF-E916-3C03-2C59-80ED737A6816}"/>
              </a:ext>
            </a:extLst>
          </p:cNvPr>
          <p:cNvSpPr>
            <a:spLocks noGrp="1"/>
          </p:cNvSpPr>
          <p:nvPr>
            <p:ph type="dt" sz="half" idx="10"/>
          </p:nvPr>
        </p:nvSpPr>
        <p:spPr/>
        <p:txBody>
          <a:bodyPr/>
          <a:lstStyle/>
          <a:p>
            <a:fld id="{48A87A34-81AB-432B-8DAE-1953F412C126}" type="datetimeFigureOut">
              <a:rPr lang="en-US" smtClean="0"/>
              <a:t>6/15/2026</a:t>
            </a:fld>
            <a:endParaRPr lang="en-US"/>
          </a:p>
        </p:txBody>
      </p:sp>
      <p:sp>
        <p:nvSpPr>
          <p:cNvPr id="3" name="Footer Placeholder 2">
            <a:extLst>
              <a:ext uri="{FF2B5EF4-FFF2-40B4-BE49-F238E27FC236}">
                <a16:creationId xmlns:a16="http://schemas.microsoft.com/office/drawing/2014/main" id="{88371B0C-6B56-8660-B57B-59960226F45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C1076B3-32E1-8EF4-6853-2A5515C8BDA4}"/>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1849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410A6-29FE-03FC-91CD-4844FC7AF4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2D15238-E39D-6EA6-C189-5D7B5E214F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1E97AC7-E913-9F14-2287-E074A79DB6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6B1AD6-51D6-1C16-CBFC-429A69F30256}"/>
              </a:ext>
            </a:extLst>
          </p:cNvPr>
          <p:cNvSpPr>
            <a:spLocks noGrp="1"/>
          </p:cNvSpPr>
          <p:nvPr>
            <p:ph type="dt" sz="half" idx="10"/>
          </p:nvPr>
        </p:nvSpPr>
        <p:spPr/>
        <p:txBody>
          <a:bodyPr/>
          <a:lstStyle/>
          <a:p>
            <a:fld id="{48A87A34-81AB-432B-8DAE-1953F412C126}" type="datetimeFigureOut">
              <a:rPr lang="en-US" smtClean="0"/>
              <a:t>6/15/2026</a:t>
            </a:fld>
            <a:endParaRPr lang="en-US"/>
          </a:p>
        </p:txBody>
      </p:sp>
      <p:sp>
        <p:nvSpPr>
          <p:cNvPr id="6" name="Footer Placeholder 5">
            <a:extLst>
              <a:ext uri="{FF2B5EF4-FFF2-40B4-BE49-F238E27FC236}">
                <a16:creationId xmlns:a16="http://schemas.microsoft.com/office/drawing/2014/main" id="{33C3461A-AE1F-E772-0236-2D985AA063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8444CC-3B2B-230D-D073-0D72484C993A}"/>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937725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D08F6-76DB-DC12-0FC6-A04ABE836A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41EBA5A-9D66-E021-F32F-8686F3DA12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5E6F964-15B8-277B-CF42-AC2F42FCC6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D97576-E2FC-6E50-688F-5AA4899E100C}"/>
              </a:ext>
            </a:extLst>
          </p:cNvPr>
          <p:cNvSpPr>
            <a:spLocks noGrp="1"/>
          </p:cNvSpPr>
          <p:nvPr>
            <p:ph type="dt" sz="half" idx="10"/>
          </p:nvPr>
        </p:nvSpPr>
        <p:spPr/>
        <p:txBody>
          <a:bodyPr/>
          <a:lstStyle/>
          <a:p>
            <a:fld id="{48A87A34-81AB-432B-8DAE-1953F412C126}" type="datetimeFigureOut">
              <a:rPr lang="en-US" smtClean="0"/>
              <a:t>6/15/2026</a:t>
            </a:fld>
            <a:endParaRPr lang="en-US"/>
          </a:p>
        </p:txBody>
      </p:sp>
      <p:sp>
        <p:nvSpPr>
          <p:cNvPr id="6" name="Footer Placeholder 5">
            <a:extLst>
              <a:ext uri="{FF2B5EF4-FFF2-40B4-BE49-F238E27FC236}">
                <a16:creationId xmlns:a16="http://schemas.microsoft.com/office/drawing/2014/main" id="{775E420D-913D-AF08-2613-AAD8256E86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360493-52C1-6930-2D86-413BAFBBFB6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055177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6AF3A-1830-DB0F-C402-8FD7D2156FA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686DD4-5A11-B5E8-824E-7D5047B522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8E8968-537B-68E4-098A-5CAE5680E458}"/>
              </a:ext>
            </a:extLst>
          </p:cNvPr>
          <p:cNvSpPr>
            <a:spLocks noGrp="1"/>
          </p:cNvSpPr>
          <p:nvPr>
            <p:ph type="dt" sz="half" idx="10"/>
          </p:nvPr>
        </p:nvSpPr>
        <p:spPr/>
        <p:txBody>
          <a:bodyPr/>
          <a:lstStyle/>
          <a:p>
            <a:fld id="{48A87A34-81AB-432B-8DAE-1953F412C126}" type="datetimeFigureOut">
              <a:rPr lang="en-US" smtClean="0"/>
              <a:t>6/15/2026</a:t>
            </a:fld>
            <a:endParaRPr lang="en-US"/>
          </a:p>
        </p:txBody>
      </p:sp>
      <p:sp>
        <p:nvSpPr>
          <p:cNvPr id="5" name="Footer Placeholder 4">
            <a:extLst>
              <a:ext uri="{FF2B5EF4-FFF2-40B4-BE49-F238E27FC236}">
                <a16:creationId xmlns:a16="http://schemas.microsoft.com/office/drawing/2014/main" id="{A1B81BB3-D845-9D0A-67B9-689CCF701E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525585-D580-1802-5BFB-79802770503F}"/>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104458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15D904-AE8B-611B-5F40-00B3F189383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0C335C1-B52F-CBB0-F68E-BE0C9DC6DB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6A5F5E-428E-FE56-3087-A8CA04C87966}"/>
              </a:ext>
            </a:extLst>
          </p:cNvPr>
          <p:cNvSpPr>
            <a:spLocks noGrp="1"/>
          </p:cNvSpPr>
          <p:nvPr>
            <p:ph type="dt" sz="half" idx="10"/>
          </p:nvPr>
        </p:nvSpPr>
        <p:spPr/>
        <p:txBody>
          <a:bodyPr/>
          <a:lstStyle/>
          <a:p>
            <a:fld id="{48A87A34-81AB-432B-8DAE-1953F412C126}" type="datetimeFigureOut">
              <a:rPr lang="en-US" smtClean="0"/>
              <a:pPr/>
              <a:t>6/15/2026</a:t>
            </a:fld>
            <a:endParaRPr lang="en-US"/>
          </a:p>
        </p:txBody>
      </p:sp>
      <p:sp>
        <p:nvSpPr>
          <p:cNvPr id="5" name="Footer Placeholder 4">
            <a:extLst>
              <a:ext uri="{FF2B5EF4-FFF2-40B4-BE49-F238E27FC236}">
                <a16:creationId xmlns:a16="http://schemas.microsoft.com/office/drawing/2014/main" id="{794E2F44-7E01-5C2C-18D0-5DD513BFCC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05D30B-5156-D45E-35A9-D6642BAE56C1}"/>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27686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9C94FD3-9930-41FA-8D20-72E10B4D4096}"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A7443-6041-45D6-A6F5-DE28FE62158D}" type="slidenum">
              <a:rPr lang="en-GB" smtClean="0"/>
              <a:t>‹#›</a:t>
            </a:fld>
            <a:endParaRPr lang="en-GB"/>
          </a:p>
        </p:txBody>
      </p:sp>
    </p:spTree>
    <p:extLst>
      <p:ext uri="{BB962C8B-B14F-4D97-AF65-F5344CB8AC3E}">
        <p14:creationId xmlns:p14="http://schemas.microsoft.com/office/powerpoint/2010/main" val="3203438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09A5FD-01A7-5BB3-A53B-04AC4CEED3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DBC1E70-4149-79D6-2293-78E6F9709B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89D4D9-8BB0-54FC-815F-FBB250815A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8A87A34-81AB-432B-8DAE-1953F412C126}" type="datetimeFigureOut">
              <a:rPr lang="en-US" smtClean="0"/>
              <a:pPr/>
              <a:t>6/15/2026</a:t>
            </a:fld>
            <a:endParaRPr lang="en-US"/>
          </a:p>
        </p:txBody>
      </p:sp>
      <p:sp>
        <p:nvSpPr>
          <p:cNvPr id="5" name="Footer Placeholder 4">
            <a:extLst>
              <a:ext uri="{FF2B5EF4-FFF2-40B4-BE49-F238E27FC236}">
                <a16:creationId xmlns:a16="http://schemas.microsoft.com/office/drawing/2014/main" id="{626FE799-7ED6-53BE-6DD0-BBDAF2EFF0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10203BE-5875-3351-558A-7DA47AB79E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1121454214"/>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lthub.ubc.ca/guides/microsoft-teams-instructor-guide/"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microsoft.com/MICROSOFT-365" TargetMode="External"/><Relationship Id="rId2" Type="http://schemas.openxmlformats.org/officeDocument/2006/relationships/hyperlink" Target="https://www.microsoft.com/EN-GB/MICROSOFT-TEAMS" TargetMode="External"/><Relationship Id="rId1" Type="http://schemas.openxmlformats.org/officeDocument/2006/relationships/slideLayout" Target="../slideLayouts/slideLayout2.xml"/><Relationship Id="rId4" Type="http://schemas.openxmlformats.org/officeDocument/2006/relationships/hyperlink" Target="https://www.england.nhs.uk/"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vectorstock.com/royalty-free-vector/cartoon-nursing-home-building-in-nature-for-elder-vector-23531649" TargetMode="External"/><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hyperlink" Target="https://www.publicdomainpictures.net/en/view-image.php?image=585347&amp;picture=nursing"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ositek.net/easy-backup-cloud-storage/" TargetMode="External"/><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vecteezy.com/vector-art/10631853-cartoon-padlock-and-key"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vectorstock.com/royalty-free-vector/cartoon-nursing-home-building-in-nature-for-elder-vector-23531649" TargetMode="External"/><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nice.org.uk/guidance/sg1"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DC5E7-2083-8C61-7812-076B00E3AA1D}"/>
              </a:ext>
            </a:extLst>
          </p:cNvPr>
          <p:cNvSpPr>
            <a:spLocks noGrp="1"/>
          </p:cNvSpPr>
          <p:nvPr>
            <p:ph type="title"/>
          </p:nvPr>
        </p:nvSpPr>
        <p:spPr>
          <a:xfrm>
            <a:off x="1661160" y="547202"/>
            <a:ext cx="8705850" cy="2104557"/>
          </a:xfrm>
        </p:spPr>
        <p:txBody>
          <a:bodyPr>
            <a:normAutofit fontScale="90000"/>
          </a:bodyPr>
          <a:lstStyle/>
          <a:p>
            <a:pPr algn="ctr"/>
            <a:r>
              <a:rPr lang="en-US">
                <a:solidFill>
                  <a:schemeClr val="accent1">
                    <a:lumMod val="40000"/>
                    <a:lumOff val="60000"/>
                  </a:schemeClr>
                </a:solidFill>
              </a:rPr>
              <a:t>GROUP DETAILS </a:t>
            </a:r>
            <a:br>
              <a:rPr lang="en-US">
                <a:solidFill>
                  <a:schemeClr val="accent1">
                    <a:lumMod val="40000"/>
                    <a:lumOff val="60000"/>
                  </a:schemeClr>
                </a:solidFill>
              </a:rPr>
            </a:br>
            <a:r>
              <a:rPr lang="en-US">
                <a:solidFill>
                  <a:schemeClr val="accent1">
                    <a:lumMod val="40000"/>
                    <a:lumOff val="60000"/>
                  </a:schemeClr>
                </a:solidFill>
              </a:rPr>
              <a:t>GROUP 3</a:t>
            </a:r>
            <a:br>
              <a:rPr lang="en-US">
                <a:solidFill>
                  <a:schemeClr val="accent1">
                    <a:lumMod val="40000"/>
                    <a:lumOff val="60000"/>
                  </a:schemeClr>
                </a:solidFill>
              </a:rPr>
            </a:br>
            <a:r>
              <a:rPr lang="en-US">
                <a:solidFill>
                  <a:schemeClr val="accent1">
                    <a:lumMod val="40000"/>
                    <a:lumOff val="60000"/>
                  </a:schemeClr>
                </a:solidFill>
              </a:rPr>
              <a:t>DIGITAL SKILLS AND RESEARCH METHODS  </a:t>
            </a:r>
          </a:p>
        </p:txBody>
      </p:sp>
      <p:sp>
        <p:nvSpPr>
          <p:cNvPr id="3" name="Content Placeholder 2">
            <a:extLst>
              <a:ext uri="{FF2B5EF4-FFF2-40B4-BE49-F238E27FC236}">
                <a16:creationId xmlns:a16="http://schemas.microsoft.com/office/drawing/2014/main" id="{5A719DCF-5426-793D-03FB-1FEEC025B5A0}"/>
              </a:ext>
            </a:extLst>
          </p:cNvPr>
          <p:cNvSpPr>
            <a:spLocks noGrp="1"/>
          </p:cNvSpPr>
          <p:nvPr>
            <p:ph idx="1"/>
          </p:nvPr>
        </p:nvSpPr>
        <p:spPr>
          <a:xfrm>
            <a:off x="878205" y="3146742"/>
            <a:ext cx="10435590" cy="2191068"/>
          </a:xfrm>
        </p:spPr>
        <p:txBody>
          <a:bodyPr/>
          <a:lstStyle/>
          <a:p>
            <a:r>
              <a:rPr lang="en-US" sz="2000"/>
              <a:t>CHARLIE-ANN EDWARDS (2519460)</a:t>
            </a:r>
          </a:p>
          <a:p>
            <a:r>
              <a:rPr lang="en-US" sz="2000"/>
              <a:t>CLAIRE HARPER (2540389)</a:t>
            </a:r>
          </a:p>
          <a:p>
            <a:r>
              <a:rPr lang="en-US" sz="2000"/>
              <a:t>ZABEEN AKHTAR (2540389)</a:t>
            </a:r>
          </a:p>
          <a:p>
            <a:r>
              <a:rPr lang="en-US" sz="2000"/>
              <a:t>HALIMA BEGUM(2519777)</a:t>
            </a:r>
          </a:p>
          <a:p>
            <a:r>
              <a:rPr lang="en-US" sz="2000"/>
              <a:t>SARWAT JABEEN (2536481)</a:t>
            </a:r>
          </a:p>
          <a:p>
            <a:pPr marL="0" indent="0">
              <a:buNone/>
            </a:pPr>
            <a:endParaRPr lang="en-US"/>
          </a:p>
        </p:txBody>
      </p:sp>
    </p:spTree>
    <p:extLst>
      <p:ext uri="{BB962C8B-B14F-4D97-AF65-F5344CB8AC3E}">
        <p14:creationId xmlns:p14="http://schemas.microsoft.com/office/powerpoint/2010/main" val="1842632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9EF7D-006B-7FD0-D72A-1620E2CD6291}"/>
              </a:ext>
            </a:extLst>
          </p:cNvPr>
          <p:cNvSpPr>
            <a:spLocks noGrp="1"/>
          </p:cNvSpPr>
          <p:nvPr>
            <p:ph type="ctrTitle"/>
          </p:nvPr>
        </p:nvSpPr>
        <p:spPr>
          <a:xfrm>
            <a:off x="2895600" y="764373"/>
            <a:ext cx="8610600" cy="1293028"/>
          </a:xfrm>
        </p:spPr>
        <p:txBody>
          <a:bodyPr vert="horz" lIns="91440" tIns="45720" rIns="91440" bIns="45720" rtlCol="0" anchor="ctr">
            <a:normAutofit/>
          </a:bodyPr>
          <a:lstStyle/>
          <a:p>
            <a:pPr algn="r"/>
            <a:r>
              <a:rPr lang="en-US" sz="4000" b="1" kern="1200" cap="all" baseline="0">
                <a:ln w="9525">
                  <a:solidFill>
                    <a:schemeClr val="bg1"/>
                  </a:solidFill>
                  <a:prstDash val="solid"/>
                </a:ln>
                <a:solidFill>
                  <a:schemeClr val="accent4">
                    <a:lumMod val="60000"/>
                    <a:lumOff val="40000"/>
                  </a:schemeClr>
                </a:solidFill>
                <a:effectLst>
                  <a:outerShdw blurRad="12700" dist="38100" dir="2700000" algn="tl" rotWithShape="0">
                    <a:schemeClr val="bg1">
                      <a:lumMod val="50000"/>
                    </a:schemeClr>
                  </a:outerShdw>
                </a:effectLst>
                <a:latin typeface="+mj-lt"/>
                <a:ea typeface="+mj-ea"/>
                <a:cs typeface="+mj-cs"/>
              </a:rPr>
              <a:t>STAFF COMMUNICATION AT RIVERDALE NURSING HOME </a:t>
            </a:r>
          </a:p>
        </p:txBody>
      </p:sp>
      <p:sp>
        <p:nvSpPr>
          <p:cNvPr id="3" name="Subtitle 2">
            <a:extLst>
              <a:ext uri="{FF2B5EF4-FFF2-40B4-BE49-F238E27FC236}">
                <a16:creationId xmlns:a16="http://schemas.microsoft.com/office/drawing/2014/main" id="{15E1C227-2281-5F39-CE50-09D1EB290335}"/>
              </a:ext>
            </a:extLst>
          </p:cNvPr>
          <p:cNvSpPr>
            <a:spLocks noGrp="1"/>
          </p:cNvSpPr>
          <p:nvPr>
            <p:ph type="subTitle" idx="1"/>
          </p:nvPr>
        </p:nvSpPr>
        <p:spPr>
          <a:xfrm>
            <a:off x="677333" y="2194560"/>
            <a:ext cx="5816600" cy="4024125"/>
          </a:xfrm>
        </p:spPr>
        <p:txBody>
          <a:bodyPr vert="horz" lIns="91440" tIns="45720" rIns="91440" bIns="45720" rtlCol="0">
            <a:normAutofit/>
          </a:bodyPr>
          <a:lstStyle/>
          <a:p>
            <a:pPr indent="-228600">
              <a:buFont typeface="Arial" panose="020B0604020202020204" pitchFamily="34" charset="0"/>
              <a:buChar char="•"/>
            </a:pPr>
            <a:r>
              <a:rPr lang="en-US" sz="1700"/>
              <a:t>Recommended Microsoft 365 Tool: Microsoft Teams </a:t>
            </a:r>
          </a:p>
          <a:p>
            <a:pPr indent="-228600">
              <a:buFont typeface="Arial" panose="020B0604020202020204" pitchFamily="34" charset="0"/>
              <a:buChar char="•"/>
            </a:pPr>
            <a:endParaRPr lang="en-US" sz="1700"/>
          </a:p>
          <a:p>
            <a:pPr indent="-228600">
              <a:buFont typeface="Arial" panose="020B0604020202020204" pitchFamily="34" charset="0"/>
              <a:buChar char="•"/>
            </a:pPr>
            <a:r>
              <a:rPr lang="en-US" sz="1700"/>
              <a:t>Student Name: Charlie Ann Edwards </a:t>
            </a:r>
          </a:p>
          <a:p>
            <a:pPr indent="-228600">
              <a:buFont typeface="Arial" panose="020B0604020202020204" pitchFamily="34" charset="0"/>
              <a:buChar char="•"/>
            </a:pPr>
            <a:r>
              <a:rPr lang="en-US" sz="1700"/>
              <a:t>Module: LCHS4007</a:t>
            </a:r>
          </a:p>
          <a:p>
            <a:pPr indent="-228600">
              <a:buFont typeface="Arial" panose="020B0604020202020204" pitchFamily="34" charset="0"/>
              <a:buChar char="•"/>
            </a:pPr>
            <a:r>
              <a:rPr lang="en-US" sz="1700"/>
              <a:t>Date: 15 June 2026</a:t>
            </a:r>
          </a:p>
          <a:p>
            <a:pPr indent="-228600">
              <a:buFont typeface="Arial" panose="020B0604020202020204" pitchFamily="34" charset="0"/>
              <a:buChar char="•"/>
            </a:pPr>
            <a:r>
              <a:rPr lang="en-US" sz="1700"/>
              <a:t>LECTURER: MASUD SIDDIQUI</a:t>
            </a:r>
          </a:p>
          <a:p>
            <a:pPr indent="-228600">
              <a:buFont typeface="Arial" panose="020B0604020202020204" pitchFamily="34" charset="0"/>
              <a:buChar char="•"/>
            </a:pPr>
            <a:endParaRPr lang="en-US" sz="1700"/>
          </a:p>
          <a:p>
            <a:pPr indent="-228600">
              <a:buFont typeface="Arial" panose="020B0604020202020204" pitchFamily="34" charset="0"/>
              <a:buChar char="•"/>
            </a:pPr>
            <a:r>
              <a:rPr lang="en-US" sz="1700"/>
              <a:t>I will speak on the workplace task of staff communication at Riverdale Nursing Home and explain why Microsoft Teams is the most suitable Microsoft 365 tool for improving communication and efficiency!</a:t>
            </a:r>
          </a:p>
        </p:txBody>
      </p:sp>
      <p:pic>
        <p:nvPicPr>
          <p:cNvPr id="7" name="Graphic 6" descr="Group">
            <a:extLst>
              <a:ext uri="{FF2B5EF4-FFF2-40B4-BE49-F238E27FC236}">
                <a16:creationId xmlns:a16="http://schemas.microsoft.com/office/drawing/2014/main" id="{56ABDBBF-DA49-F067-E1C0-8574D332B8E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425931" y="2272748"/>
            <a:ext cx="3639337" cy="3639337"/>
          </a:xfrm>
          <a:prstGeom prst="rect">
            <a:avLst/>
          </a:prstGeom>
        </p:spPr>
      </p:pic>
    </p:spTree>
    <p:extLst>
      <p:ext uri="{BB962C8B-B14F-4D97-AF65-F5344CB8AC3E}">
        <p14:creationId xmlns:p14="http://schemas.microsoft.com/office/powerpoint/2010/main" val="2594941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Doctor friendly shaking hands with a patient">
            <a:extLst>
              <a:ext uri="{FF2B5EF4-FFF2-40B4-BE49-F238E27FC236}">
                <a16:creationId xmlns:a16="http://schemas.microsoft.com/office/drawing/2014/main" id="{A34FF048-A0CE-EB2F-8E3D-4E3D6C4C6E27}"/>
              </a:ext>
            </a:extLst>
          </p:cNvPr>
          <p:cNvPicPr>
            <a:picLocks noChangeAspect="1"/>
          </p:cNvPicPr>
          <p:nvPr/>
        </p:nvPicPr>
        <p:blipFill>
          <a:blip r:embed="rId2"/>
          <a:srcRect l="48408" r="4405" b="-2"/>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3" name="TextBox 2">
            <a:extLst>
              <a:ext uri="{FF2B5EF4-FFF2-40B4-BE49-F238E27FC236}">
                <a16:creationId xmlns:a16="http://schemas.microsoft.com/office/drawing/2014/main" id="{BE65132E-AC75-2EBF-7700-BD2C22FF324C}"/>
              </a:ext>
            </a:extLst>
          </p:cNvPr>
          <p:cNvSpPr txBox="1"/>
          <p:nvPr/>
        </p:nvSpPr>
        <p:spPr>
          <a:xfrm>
            <a:off x="481012" y="485775"/>
            <a:ext cx="2825506" cy="571976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a:latin typeface="+mj-lt"/>
                <a:ea typeface="+mj-ea"/>
                <a:cs typeface="+mj-cs"/>
              </a:rPr>
              <a:t>STAFF COMMUNICATION INVOLVES</a:t>
            </a:r>
          </a:p>
        </p:txBody>
      </p:sp>
      <p:sp>
        <p:nvSpPr>
          <p:cNvPr id="7" name="Content Placeholder 6">
            <a:extLst>
              <a:ext uri="{FF2B5EF4-FFF2-40B4-BE49-F238E27FC236}">
                <a16:creationId xmlns:a16="http://schemas.microsoft.com/office/drawing/2014/main" id="{7E067CBB-10E9-8705-4FD2-53AA3E2DFBE1}"/>
              </a:ext>
            </a:extLst>
          </p:cNvPr>
          <p:cNvSpPr>
            <a:spLocks noGrp="1"/>
          </p:cNvSpPr>
          <p:nvPr>
            <p:ph idx="1"/>
          </p:nvPr>
        </p:nvSpPr>
        <p:spPr>
          <a:xfrm>
            <a:off x="8416925" y="485774"/>
            <a:ext cx="3292475" cy="5719763"/>
          </a:xfrm>
        </p:spPr>
        <p:txBody>
          <a:bodyPr vert="horz" lIns="91440" tIns="45720" rIns="91440" bIns="45720" rtlCol="0" anchor="ctr">
            <a:normAutofit/>
          </a:bodyPr>
          <a:lstStyle/>
          <a:p>
            <a:r>
              <a:rPr lang="en-US" sz="1500"/>
              <a:t>SHARING INFORMATION BETWEEN CAREERS, NURSES AND MANAGERS</a:t>
            </a:r>
          </a:p>
          <a:p>
            <a:r>
              <a:rPr lang="en-US" sz="1500"/>
              <a:t>REPORTING RESIDENT CARE UPDATES </a:t>
            </a:r>
          </a:p>
          <a:p>
            <a:r>
              <a:rPr lang="en-US" sz="1500"/>
              <a:t>INFORMING STAFF OF SHIFT CHANGES </a:t>
            </a:r>
          </a:p>
          <a:p>
            <a:r>
              <a:rPr lang="en-US" sz="1500"/>
              <a:t>COMMUNICATION ACROSS TWO BUILDINGS </a:t>
            </a:r>
          </a:p>
          <a:p>
            <a:r>
              <a:rPr lang="en-US" sz="1500"/>
              <a:t>MAKING SURE ALL IMPORTANT MESSAGES REACH ALL STAFF MEMBERS</a:t>
            </a:r>
          </a:p>
          <a:p>
            <a:endParaRPr lang="en-US" sz="1500"/>
          </a:p>
          <a:p>
            <a:pPr marL="0"/>
            <a:endParaRPr lang="en-US" sz="1500"/>
          </a:p>
          <a:p>
            <a:pPr marL="0"/>
            <a:r>
              <a:rPr lang="en-US" sz="1500"/>
              <a:t>RIVERDALE’S PROBLEM</a:t>
            </a:r>
          </a:p>
          <a:p>
            <a:r>
              <a:rPr lang="en-US" sz="1500"/>
              <a:t>MISSED MESSAGES </a:t>
            </a:r>
          </a:p>
          <a:p>
            <a:r>
              <a:rPr lang="en-US" sz="1500"/>
              <a:t>DUPLICATED WORK </a:t>
            </a:r>
          </a:p>
          <a:p>
            <a:r>
              <a:rPr lang="en-US" sz="1500"/>
              <a:t>COMMUNICATION DELAYS </a:t>
            </a:r>
          </a:p>
          <a:p>
            <a:r>
              <a:rPr lang="en-US" sz="1500"/>
              <a:t>POOR WORK PRACTISE </a:t>
            </a:r>
          </a:p>
          <a:p>
            <a:pPr marL="0"/>
            <a:endParaRPr lang="en-US" sz="1500"/>
          </a:p>
          <a:p>
            <a:pPr marL="0"/>
            <a:endParaRPr lang="en-US" sz="1500"/>
          </a:p>
        </p:txBody>
      </p:sp>
    </p:spTree>
    <p:extLst>
      <p:ext uri="{BB962C8B-B14F-4D97-AF65-F5344CB8AC3E}">
        <p14:creationId xmlns:p14="http://schemas.microsoft.com/office/powerpoint/2010/main" val="4027631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43D31-261F-3CF7-23B3-ADD2AFE4A076}"/>
              </a:ext>
            </a:extLst>
          </p:cNvPr>
          <p:cNvSpPr>
            <a:spLocks noGrp="1"/>
          </p:cNvSpPr>
          <p:nvPr>
            <p:ph type="title"/>
          </p:nvPr>
        </p:nvSpPr>
        <p:spPr>
          <a:xfrm>
            <a:off x="2921876" y="0"/>
            <a:ext cx="8610600" cy="1293028"/>
          </a:xfrm>
        </p:spPr>
        <p:txBody>
          <a:bodyPr/>
          <a:lstStyle/>
          <a:p>
            <a:r>
              <a:rPr lang="en-US">
                <a:solidFill>
                  <a:schemeClr val="accent4">
                    <a:lumMod val="60000"/>
                    <a:lumOff val="40000"/>
                  </a:schemeClr>
                </a:solidFill>
              </a:rPr>
              <a:t>WHAT IS MICROSOFT TEAMS?</a:t>
            </a:r>
          </a:p>
        </p:txBody>
      </p:sp>
      <p:sp>
        <p:nvSpPr>
          <p:cNvPr id="7" name="Content Placeholder 6">
            <a:extLst>
              <a:ext uri="{FF2B5EF4-FFF2-40B4-BE49-F238E27FC236}">
                <a16:creationId xmlns:a16="http://schemas.microsoft.com/office/drawing/2014/main" id="{9F263375-1FED-873E-C77B-5100F64718D0}"/>
              </a:ext>
            </a:extLst>
          </p:cNvPr>
          <p:cNvSpPr>
            <a:spLocks noGrp="1"/>
          </p:cNvSpPr>
          <p:nvPr>
            <p:ph idx="1"/>
          </p:nvPr>
        </p:nvSpPr>
        <p:spPr>
          <a:xfrm>
            <a:off x="712076" y="1293028"/>
            <a:ext cx="10820400" cy="4024125"/>
          </a:xfrm>
        </p:spPr>
        <p:txBody>
          <a:bodyPr>
            <a:normAutofit fontScale="62500" lnSpcReduction="20000"/>
          </a:bodyPr>
          <a:lstStyle/>
          <a:p>
            <a:pPr marL="0" indent="0">
              <a:buNone/>
            </a:pPr>
            <a:r>
              <a:rPr lang="en-US"/>
              <a:t>WHAT IS MICROSOFT TEAMS?</a:t>
            </a:r>
          </a:p>
          <a:p>
            <a:r>
              <a:rPr lang="en-US"/>
              <a:t>COMMUNICATION AND COLLABORATION PLATFORM</a:t>
            </a:r>
          </a:p>
          <a:p>
            <a:r>
              <a:rPr lang="en-US"/>
              <a:t>INSTANT MESSAGING </a:t>
            </a:r>
          </a:p>
          <a:p>
            <a:r>
              <a:rPr lang="en-US"/>
              <a:t>VOICE AND VIDEO CALLS </a:t>
            </a:r>
          </a:p>
          <a:p>
            <a:r>
              <a:rPr lang="en-US"/>
              <a:t>TEAM CHANNELS </a:t>
            </a:r>
          </a:p>
          <a:p>
            <a:r>
              <a:rPr lang="en-US"/>
              <a:t>FILE SHARING </a:t>
            </a:r>
          </a:p>
          <a:p>
            <a:r>
              <a:rPr lang="en-US"/>
              <a:t>MOBILE AND DESKTOP ACCESS </a:t>
            </a:r>
          </a:p>
          <a:p>
            <a:endParaRPr lang="en-US"/>
          </a:p>
          <a:p>
            <a:pPr marL="0" indent="0">
              <a:buNone/>
            </a:pPr>
            <a:r>
              <a:rPr lang="en-US"/>
              <a:t>KEY FEATURES</a:t>
            </a:r>
          </a:p>
          <a:p>
            <a:r>
              <a:rPr lang="en-US"/>
              <a:t>GROUP CHATS </a:t>
            </a:r>
          </a:p>
          <a:p>
            <a:r>
              <a:rPr lang="en-US"/>
              <a:t>VIDEO MEETINGS</a:t>
            </a:r>
          </a:p>
          <a:p>
            <a:r>
              <a:rPr lang="en-US"/>
              <a:t>NOTIFICATIONS</a:t>
            </a:r>
          </a:p>
          <a:p>
            <a:pPr marL="0" indent="0">
              <a:buNone/>
            </a:pPr>
            <a:endParaRPr lang="en-US"/>
          </a:p>
          <a:p>
            <a:pPr marL="0" indent="0">
              <a:buNone/>
            </a:pPr>
            <a:endParaRPr lang="en-US"/>
          </a:p>
        </p:txBody>
      </p:sp>
      <p:sp>
        <p:nvSpPr>
          <p:cNvPr id="4" name="TextBox 3">
            <a:extLst>
              <a:ext uri="{FF2B5EF4-FFF2-40B4-BE49-F238E27FC236}">
                <a16:creationId xmlns:a16="http://schemas.microsoft.com/office/drawing/2014/main" id="{FD4C1163-19F2-7EC1-BC0A-5BCEC6FEE614}"/>
              </a:ext>
            </a:extLst>
          </p:cNvPr>
          <p:cNvSpPr txBox="1"/>
          <p:nvPr/>
        </p:nvSpPr>
        <p:spPr>
          <a:xfrm>
            <a:off x="659524" y="5424114"/>
            <a:ext cx="10478814" cy="923330"/>
          </a:xfrm>
          <a:prstGeom prst="rect">
            <a:avLst/>
          </a:prstGeom>
          <a:noFill/>
        </p:spPr>
        <p:txBody>
          <a:bodyPr wrap="square" rtlCol="0">
            <a:spAutoFit/>
          </a:bodyPr>
          <a:lstStyle/>
          <a:p>
            <a:r>
              <a:rPr lang="en-US"/>
              <a:t>MICROSFT TEAMS PROVIDES A COMMUNICATION PLATFORM WHICH STAFF CAN COMMUICATE QUICKLY AND EFFICIENTLY. THIS REDUCES THE NEED TO SWITCH BETWEEN MUTIPLE COMMUINCATION METHODS. (MICROSOFT, 2024)</a:t>
            </a:r>
          </a:p>
        </p:txBody>
      </p:sp>
      <p:pic>
        <p:nvPicPr>
          <p:cNvPr id="9" name="Picture 8" descr="UBC Microsoft Teams Guide | Learning Technology Hub">
            <a:extLst>
              <a:ext uri="{FF2B5EF4-FFF2-40B4-BE49-F238E27FC236}">
                <a16:creationId xmlns:a16="http://schemas.microsoft.com/office/drawing/2014/main" id="{1C61BA82-D6CE-CF55-A030-3839306A8B1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flipV="1">
            <a:off x="2408903" y="-70128673"/>
            <a:ext cx="75423298" cy="70143663"/>
          </a:xfrm>
          <a:prstGeom prst="rect">
            <a:avLst/>
          </a:prstGeom>
        </p:spPr>
      </p:pic>
      <p:pic>
        <p:nvPicPr>
          <p:cNvPr id="12" name="Picture 11" descr="UBC Microsoft Teams Guide | Learning Technology Hub">
            <a:extLst>
              <a:ext uri="{FF2B5EF4-FFF2-40B4-BE49-F238E27FC236}">
                <a16:creationId xmlns:a16="http://schemas.microsoft.com/office/drawing/2014/main" id="{D218553E-3E75-8C32-EEBD-D4AF9ED1105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08392" y="1540847"/>
            <a:ext cx="3057883" cy="2843831"/>
          </a:xfrm>
          <a:prstGeom prst="rect">
            <a:avLst/>
          </a:prstGeom>
        </p:spPr>
      </p:pic>
      <p:sp>
        <p:nvSpPr>
          <p:cNvPr id="13" name="TextBox 12">
            <a:extLst>
              <a:ext uri="{FF2B5EF4-FFF2-40B4-BE49-F238E27FC236}">
                <a16:creationId xmlns:a16="http://schemas.microsoft.com/office/drawing/2014/main" id="{BB6E7B0F-6700-C368-528E-0DD19F49C72E}"/>
              </a:ext>
            </a:extLst>
          </p:cNvPr>
          <p:cNvSpPr txBox="1"/>
          <p:nvPr/>
        </p:nvSpPr>
        <p:spPr>
          <a:xfrm>
            <a:off x="7808393" y="8398847"/>
            <a:ext cx="2901202" cy="230832"/>
          </a:xfrm>
          <a:prstGeom prst="rect">
            <a:avLst/>
          </a:prstGeom>
          <a:noFill/>
        </p:spPr>
        <p:txBody>
          <a:bodyPr wrap="square" rtlCol="0">
            <a:spAutoFit/>
          </a:bodyPr>
          <a:lstStyle/>
          <a:p>
            <a:r>
              <a:rPr lang="en-US" sz="900">
                <a:hlinkClick r:id="rId3" tooltip="https://lthub.ubc.ca/guides/microsoft-teams-instructor-guide/"/>
              </a:rPr>
              <a:t>This Photo</a:t>
            </a:r>
            <a:r>
              <a:rPr lang="en-US" sz="900"/>
              <a:t> by Unknown Author is licensed under </a:t>
            </a:r>
            <a:r>
              <a:rPr lang="en-US" sz="900">
                <a:hlinkClick r:id="rId4" tooltip="https://creativecommons.org/licenses/by/3.0/"/>
              </a:rPr>
              <a:t>CC BY</a:t>
            </a:r>
            <a:endParaRPr lang="en-US" sz="900"/>
          </a:p>
        </p:txBody>
      </p:sp>
    </p:spTree>
    <p:extLst>
      <p:ext uri="{BB962C8B-B14F-4D97-AF65-F5344CB8AC3E}">
        <p14:creationId xmlns:p14="http://schemas.microsoft.com/office/powerpoint/2010/main" val="3746789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9EEE9-FBFA-4D27-BDE0-B6E2EF78D6BD}"/>
              </a:ext>
            </a:extLst>
          </p:cNvPr>
          <p:cNvSpPr>
            <a:spLocks noGrp="1"/>
          </p:cNvSpPr>
          <p:nvPr>
            <p:ph type="title"/>
          </p:nvPr>
        </p:nvSpPr>
        <p:spPr/>
        <p:txBody>
          <a:bodyPr>
            <a:normAutofit/>
          </a:bodyPr>
          <a:lstStyle/>
          <a:p>
            <a:r>
              <a:rPr lang="en-US" sz="2800">
                <a:solidFill>
                  <a:schemeClr val="accent4">
                    <a:lumMod val="60000"/>
                    <a:lumOff val="40000"/>
                  </a:schemeClr>
                </a:solidFill>
              </a:rPr>
              <a:t>WHY MICROSOFT TEAMS?</a:t>
            </a:r>
          </a:p>
        </p:txBody>
      </p:sp>
      <p:sp>
        <p:nvSpPr>
          <p:cNvPr id="3" name="Content Placeholder 2">
            <a:extLst>
              <a:ext uri="{FF2B5EF4-FFF2-40B4-BE49-F238E27FC236}">
                <a16:creationId xmlns:a16="http://schemas.microsoft.com/office/drawing/2014/main" id="{0026F8DC-A301-8A28-EF6A-C1D20F8CEBCE}"/>
              </a:ext>
            </a:extLst>
          </p:cNvPr>
          <p:cNvSpPr>
            <a:spLocks noGrp="1"/>
          </p:cNvSpPr>
          <p:nvPr>
            <p:ph idx="1"/>
          </p:nvPr>
        </p:nvSpPr>
        <p:spPr/>
        <p:txBody>
          <a:bodyPr>
            <a:noAutofit/>
          </a:bodyPr>
          <a:lstStyle/>
          <a:p>
            <a:pPr marL="0" indent="0">
              <a:buNone/>
            </a:pPr>
            <a:r>
              <a:rPr lang="en-US" sz="2000"/>
              <a:t>TEAMS IS SUITABLE BECAUSE IT:</a:t>
            </a:r>
          </a:p>
          <a:p>
            <a:r>
              <a:rPr lang="en-US" sz="2000"/>
              <a:t>PROVIDES INSTANT COMMUNICATION</a:t>
            </a:r>
          </a:p>
          <a:p>
            <a:r>
              <a:rPr lang="en-US" sz="2000"/>
              <a:t>CONNECTS STAFF ACROSS DIFFERENT BUILDINGS </a:t>
            </a:r>
          </a:p>
          <a:p>
            <a:r>
              <a:rPr lang="en-US" sz="2000"/>
              <a:t>ALLOWS GROUP CHATS </a:t>
            </a:r>
          </a:p>
          <a:p>
            <a:r>
              <a:rPr lang="en-US" sz="2000"/>
              <a:t>REAL TIME UPDATES</a:t>
            </a:r>
          </a:p>
          <a:p>
            <a:r>
              <a:rPr lang="en-US" sz="2000"/>
              <a:t>WORKS ON MOBILES AND COMPUTERS</a:t>
            </a:r>
          </a:p>
          <a:p>
            <a:pPr marL="0" indent="0">
              <a:buNone/>
            </a:pPr>
            <a:endParaRPr lang="en-US" sz="2000"/>
          </a:p>
          <a:p>
            <a:pPr marL="0" indent="0">
              <a:buNone/>
            </a:pPr>
            <a:r>
              <a:rPr lang="en-US" sz="2000"/>
              <a:t>TEAMS IS SUITABLE BECAUSE NURSING HOME STAFF WORK IN DIFFERENT LOCATIONS AND SHIFTS. IT ENABLES QUICK COMMUNICATIONS AND ENSURE EVERYONE HAS ACCESS TO THE SAME INFORMATION (MICROSOFT, 2024).</a:t>
            </a:r>
          </a:p>
        </p:txBody>
      </p:sp>
    </p:spTree>
    <p:extLst>
      <p:ext uri="{BB962C8B-B14F-4D97-AF65-F5344CB8AC3E}">
        <p14:creationId xmlns:p14="http://schemas.microsoft.com/office/powerpoint/2010/main" val="1483020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F5577-5489-99A8-A0DB-6AC17449A346}"/>
              </a:ext>
            </a:extLst>
          </p:cNvPr>
          <p:cNvSpPr>
            <a:spLocks noGrp="1"/>
          </p:cNvSpPr>
          <p:nvPr>
            <p:ph type="title"/>
          </p:nvPr>
        </p:nvSpPr>
        <p:spPr>
          <a:xfrm>
            <a:off x="2895599" y="294995"/>
            <a:ext cx="8610600" cy="1293028"/>
          </a:xfrm>
        </p:spPr>
        <p:txBody>
          <a:bodyPr>
            <a:normAutofit fontScale="90000"/>
          </a:bodyPr>
          <a:lstStyle/>
          <a:p>
            <a:r>
              <a:rPr lang="en-US">
                <a:solidFill>
                  <a:schemeClr val="accent4">
                    <a:lumMod val="60000"/>
                    <a:lumOff val="40000"/>
                  </a:schemeClr>
                </a:solidFill>
              </a:rPr>
              <a:t>HOW TEAMS IMPROVES EFFICIENCY AND COMMUNICATION </a:t>
            </a:r>
          </a:p>
        </p:txBody>
      </p:sp>
      <p:sp>
        <p:nvSpPr>
          <p:cNvPr id="3" name="Content Placeholder 2">
            <a:extLst>
              <a:ext uri="{FF2B5EF4-FFF2-40B4-BE49-F238E27FC236}">
                <a16:creationId xmlns:a16="http://schemas.microsoft.com/office/drawing/2014/main" id="{EAB3C10B-AED8-72E4-3C01-C8BDF748DB34}"/>
              </a:ext>
            </a:extLst>
          </p:cNvPr>
          <p:cNvSpPr>
            <a:spLocks noGrp="1"/>
          </p:cNvSpPr>
          <p:nvPr>
            <p:ph idx="1"/>
          </p:nvPr>
        </p:nvSpPr>
        <p:spPr>
          <a:xfrm>
            <a:off x="685799" y="1661973"/>
            <a:ext cx="8941677" cy="555710"/>
          </a:xfrm>
        </p:spPr>
        <p:txBody>
          <a:bodyPr/>
          <a:lstStyle/>
          <a:p>
            <a:r>
              <a:rPr lang="en-US"/>
              <a:t>BENEFITS FOR RIVERDALE NURSING HOME </a:t>
            </a:r>
          </a:p>
        </p:txBody>
      </p:sp>
      <p:graphicFrame>
        <p:nvGraphicFramePr>
          <p:cNvPr id="4" name="Table 3">
            <a:extLst>
              <a:ext uri="{FF2B5EF4-FFF2-40B4-BE49-F238E27FC236}">
                <a16:creationId xmlns:a16="http://schemas.microsoft.com/office/drawing/2014/main" id="{C54334E9-BECA-A864-3D1D-B2796ED6B610}"/>
              </a:ext>
            </a:extLst>
          </p:cNvPr>
          <p:cNvGraphicFramePr>
            <a:graphicFrameLocks noGrp="1"/>
          </p:cNvGraphicFramePr>
          <p:nvPr>
            <p:extLst>
              <p:ext uri="{D42A27DB-BD31-4B8C-83A1-F6EECF244321}">
                <p14:modId xmlns:p14="http://schemas.microsoft.com/office/powerpoint/2010/main" val="2242875353"/>
              </p:ext>
            </p:extLst>
          </p:nvPr>
        </p:nvGraphicFramePr>
        <p:xfrm>
          <a:off x="685799" y="2291633"/>
          <a:ext cx="10820400" cy="2349270"/>
        </p:xfrm>
        <a:graphic>
          <a:graphicData uri="http://schemas.openxmlformats.org/drawingml/2006/table">
            <a:tbl>
              <a:tblPr firstRow="1" bandRow="1">
                <a:tableStyleId>{073A0DAA-6AF3-43AB-8588-CEC1D06C72B9}</a:tableStyleId>
              </a:tblPr>
              <a:tblGrid>
                <a:gridCol w="5424191">
                  <a:extLst>
                    <a:ext uri="{9D8B030D-6E8A-4147-A177-3AD203B41FA5}">
                      <a16:colId xmlns:a16="http://schemas.microsoft.com/office/drawing/2014/main" val="561734701"/>
                    </a:ext>
                  </a:extLst>
                </a:gridCol>
                <a:gridCol w="5396209">
                  <a:extLst>
                    <a:ext uri="{9D8B030D-6E8A-4147-A177-3AD203B41FA5}">
                      <a16:colId xmlns:a16="http://schemas.microsoft.com/office/drawing/2014/main" val="2252734290"/>
                    </a:ext>
                  </a:extLst>
                </a:gridCol>
              </a:tblGrid>
              <a:tr h="297412">
                <a:tc>
                  <a:txBody>
                    <a:bodyPr/>
                    <a:lstStyle/>
                    <a:p>
                      <a:r>
                        <a:rPr lang="en-US"/>
                        <a:t>PROBLEMS</a:t>
                      </a:r>
                    </a:p>
                  </a:txBody>
                  <a:tcPr/>
                </a:tc>
                <a:tc>
                  <a:txBody>
                    <a:bodyPr/>
                    <a:lstStyle/>
                    <a:p>
                      <a:r>
                        <a:rPr lang="en-US"/>
                        <a:t>TEAMS SOLUTION</a:t>
                      </a:r>
                    </a:p>
                  </a:txBody>
                  <a:tcPr/>
                </a:tc>
                <a:extLst>
                  <a:ext uri="{0D108BD9-81ED-4DB2-BD59-A6C34878D82A}">
                    <a16:rowId xmlns:a16="http://schemas.microsoft.com/office/drawing/2014/main" val="3738848522"/>
                  </a:ext>
                </a:extLst>
              </a:tr>
              <a:tr h="520470">
                <a:tc>
                  <a:txBody>
                    <a:bodyPr/>
                    <a:lstStyle/>
                    <a:p>
                      <a:r>
                        <a:rPr lang="en-US"/>
                        <a:t>DIFFFERENT SHIFTS </a:t>
                      </a:r>
                    </a:p>
                  </a:txBody>
                  <a:tcPr/>
                </a:tc>
                <a:tc>
                  <a:txBody>
                    <a:bodyPr/>
                    <a:lstStyle/>
                    <a:p>
                      <a:r>
                        <a:rPr lang="en-US"/>
                        <a:t>SHARED CHANNELS KEEP INFORMATION AVAILBLE </a:t>
                      </a:r>
                    </a:p>
                  </a:txBody>
                  <a:tcPr/>
                </a:tc>
                <a:extLst>
                  <a:ext uri="{0D108BD9-81ED-4DB2-BD59-A6C34878D82A}">
                    <a16:rowId xmlns:a16="http://schemas.microsoft.com/office/drawing/2014/main" val="85623165"/>
                  </a:ext>
                </a:extLst>
              </a:tr>
              <a:tr h="362178">
                <a:tc>
                  <a:txBody>
                    <a:bodyPr/>
                    <a:lstStyle/>
                    <a:p>
                      <a:r>
                        <a:rPr lang="en-US"/>
                        <a:t>MISSED MESSAGES </a:t>
                      </a:r>
                    </a:p>
                  </a:txBody>
                  <a:tcPr/>
                </a:tc>
                <a:tc>
                  <a:txBody>
                    <a:bodyPr/>
                    <a:lstStyle/>
                    <a:p>
                      <a:r>
                        <a:rPr lang="en-US"/>
                        <a:t>INSTANT MESSAGING AND NOTIFCATIONS </a:t>
                      </a:r>
                    </a:p>
                  </a:txBody>
                  <a:tcPr/>
                </a:tc>
                <a:extLst>
                  <a:ext uri="{0D108BD9-81ED-4DB2-BD59-A6C34878D82A}">
                    <a16:rowId xmlns:a16="http://schemas.microsoft.com/office/drawing/2014/main" val="824195435"/>
                  </a:ext>
                </a:extLst>
              </a:tr>
              <a:tr h="297412">
                <a:tc>
                  <a:txBody>
                    <a:bodyPr/>
                    <a:lstStyle/>
                    <a:p>
                      <a:r>
                        <a:rPr lang="en-US"/>
                        <a:t>STAFF IN DIFFERENT BUILDINGS</a:t>
                      </a:r>
                    </a:p>
                  </a:txBody>
                  <a:tcPr/>
                </a:tc>
                <a:tc>
                  <a:txBody>
                    <a:bodyPr/>
                    <a:lstStyle/>
                    <a:p>
                      <a:r>
                        <a:rPr lang="en-US"/>
                        <a:t>REAL-TIME COMMUNICATION </a:t>
                      </a:r>
                    </a:p>
                  </a:txBody>
                  <a:tcPr/>
                </a:tc>
                <a:extLst>
                  <a:ext uri="{0D108BD9-81ED-4DB2-BD59-A6C34878D82A}">
                    <a16:rowId xmlns:a16="http://schemas.microsoft.com/office/drawing/2014/main" val="2001159008"/>
                  </a:ext>
                </a:extLst>
              </a:tr>
              <a:tr h="362178">
                <a:tc>
                  <a:txBody>
                    <a:bodyPr/>
                    <a:lstStyle/>
                    <a:p>
                      <a:r>
                        <a:rPr lang="en-US"/>
                        <a:t>DUPLICATE WORK </a:t>
                      </a:r>
                    </a:p>
                  </a:txBody>
                  <a:tcPr/>
                </a:tc>
                <a:tc>
                  <a:txBody>
                    <a:bodyPr/>
                    <a:lstStyle/>
                    <a:p>
                      <a:r>
                        <a:rPr lang="en-US"/>
                        <a:t>SHARED UPDATES VISIBLE FOR ALL STAFF</a:t>
                      </a:r>
                    </a:p>
                  </a:txBody>
                  <a:tcPr/>
                </a:tc>
                <a:extLst>
                  <a:ext uri="{0D108BD9-81ED-4DB2-BD59-A6C34878D82A}">
                    <a16:rowId xmlns:a16="http://schemas.microsoft.com/office/drawing/2014/main" val="1936086553"/>
                  </a:ext>
                </a:extLst>
              </a:tr>
              <a:tr h="362178">
                <a:tc>
                  <a:txBody>
                    <a:bodyPr/>
                    <a:lstStyle/>
                    <a:p>
                      <a:r>
                        <a:rPr lang="en-US"/>
                        <a:t>SLOW INFORMATION SHARING </a:t>
                      </a:r>
                    </a:p>
                  </a:txBody>
                  <a:tcPr/>
                </a:tc>
                <a:tc>
                  <a:txBody>
                    <a:bodyPr/>
                    <a:lstStyle/>
                    <a:p>
                      <a:r>
                        <a:rPr lang="en-US"/>
                        <a:t>QUICK MESSAGING AND FILE SHARING</a:t>
                      </a:r>
                    </a:p>
                  </a:txBody>
                  <a:tcPr/>
                </a:tc>
                <a:extLst>
                  <a:ext uri="{0D108BD9-81ED-4DB2-BD59-A6C34878D82A}">
                    <a16:rowId xmlns:a16="http://schemas.microsoft.com/office/drawing/2014/main" val="1903008077"/>
                  </a:ext>
                </a:extLst>
              </a:tr>
            </a:tbl>
          </a:graphicData>
        </a:graphic>
      </p:graphicFrame>
      <p:sp>
        <p:nvSpPr>
          <p:cNvPr id="6" name="TextBox 5">
            <a:extLst>
              <a:ext uri="{FF2B5EF4-FFF2-40B4-BE49-F238E27FC236}">
                <a16:creationId xmlns:a16="http://schemas.microsoft.com/office/drawing/2014/main" id="{042BA7A5-3A1C-71E2-C92D-5447165F9E64}"/>
              </a:ext>
            </a:extLst>
          </p:cNvPr>
          <p:cNvSpPr txBox="1"/>
          <p:nvPr/>
        </p:nvSpPr>
        <p:spPr>
          <a:xfrm>
            <a:off x="893380" y="5002458"/>
            <a:ext cx="10100441" cy="1477328"/>
          </a:xfrm>
          <a:prstGeom prst="rect">
            <a:avLst/>
          </a:prstGeom>
          <a:noFill/>
        </p:spPr>
        <p:txBody>
          <a:bodyPr wrap="square" rtlCol="0">
            <a:spAutoFit/>
          </a:bodyPr>
          <a:lstStyle/>
          <a:p>
            <a:r>
              <a:rPr lang="en-US"/>
              <a:t>TEAMS IMPROVES COMMUNICATION BY ALLOWING STAFF TO SEND MESSAGES INSTANTLY AND ACCESS INFORMATION AT ANY TIME, REGARDLESS OF THEIR SHIFT PATTERN OR LOCATION. </a:t>
            </a:r>
          </a:p>
          <a:p>
            <a:r>
              <a:rPr lang="en-US"/>
              <a:t>EFFECTIVE COMMUNICATION IMPROVES TEAMWORK AND QUALITY OF CARE (NHS ENGLAND, 2023).</a:t>
            </a:r>
          </a:p>
        </p:txBody>
      </p:sp>
    </p:spTree>
    <p:extLst>
      <p:ext uri="{BB962C8B-B14F-4D97-AF65-F5344CB8AC3E}">
        <p14:creationId xmlns:p14="http://schemas.microsoft.com/office/powerpoint/2010/main" val="1204568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1AA25-3AE6-1815-7148-6E1C36408152}"/>
              </a:ext>
            </a:extLst>
          </p:cNvPr>
          <p:cNvSpPr>
            <a:spLocks noGrp="1"/>
          </p:cNvSpPr>
          <p:nvPr>
            <p:ph type="title"/>
          </p:nvPr>
        </p:nvSpPr>
        <p:spPr/>
        <p:txBody>
          <a:bodyPr/>
          <a:lstStyle/>
          <a:p>
            <a:r>
              <a:rPr lang="en-US">
                <a:solidFill>
                  <a:schemeClr val="accent4">
                    <a:lumMod val="60000"/>
                    <a:lumOff val="40000"/>
                  </a:schemeClr>
                </a:solidFill>
              </a:rPr>
              <a:t>ADVANTAGES AND LIMITATIONS OF TEAMS  </a:t>
            </a:r>
          </a:p>
        </p:txBody>
      </p:sp>
      <p:sp>
        <p:nvSpPr>
          <p:cNvPr id="3" name="Content Placeholder 2">
            <a:extLst>
              <a:ext uri="{FF2B5EF4-FFF2-40B4-BE49-F238E27FC236}">
                <a16:creationId xmlns:a16="http://schemas.microsoft.com/office/drawing/2014/main" id="{E8CE32BD-FBDC-A759-F4F7-202BFB847E47}"/>
              </a:ext>
            </a:extLst>
          </p:cNvPr>
          <p:cNvSpPr>
            <a:spLocks noGrp="1"/>
          </p:cNvSpPr>
          <p:nvPr>
            <p:ph idx="1"/>
          </p:nvPr>
        </p:nvSpPr>
        <p:spPr>
          <a:xfrm>
            <a:off x="584198" y="1977016"/>
            <a:ext cx="10475688" cy="2166255"/>
          </a:xfrm>
        </p:spPr>
        <p:txBody>
          <a:bodyPr>
            <a:normAutofit fontScale="92500" lnSpcReduction="20000"/>
          </a:bodyPr>
          <a:lstStyle/>
          <a:p>
            <a:pPr marL="0" indent="0">
              <a:buNone/>
            </a:pPr>
            <a:r>
              <a:rPr lang="en-US" sz="2400">
                <a:solidFill>
                  <a:schemeClr val="accent4">
                    <a:lumMod val="60000"/>
                    <a:lumOff val="40000"/>
                  </a:schemeClr>
                </a:solidFill>
              </a:rPr>
              <a:t>ADVANTAGES</a:t>
            </a:r>
          </a:p>
          <a:p>
            <a:r>
              <a:rPr lang="en-US" sz="2400"/>
              <a:t>FAST COMMUNICATION </a:t>
            </a:r>
          </a:p>
          <a:p>
            <a:r>
              <a:rPr lang="en-US" sz="2400"/>
              <a:t>SUPPORTS TEAMWORK </a:t>
            </a:r>
          </a:p>
          <a:p>
            <a:r>
              <a:rPr lang="en-US" sz="2400"/>
              <a:t>EASY FILE SHARING</a:t>
            </a:r>
          </a:p>
          <a:p>
            <a:r>
              <a:rPr lang="en-US" sz="2400"/>
              <a:t>CAN ACCESS ANYWHERE</a:t>
            </a:r>
          </a:p>
          <a:p>
            <a:r>
              <a:rPr lang="en-US" sz="2400"/>
              <a:t>LESS EMAIL OVERLOAD</a:t>
            </a:r>
          </a:p>
        </p:txBody>
      </p:sp>
      <p:sp>
        <p:nvSpPr>
          <p:cNvPr id="4" name="TextBox 3">
            <a:extLst>
              <a:ext uri="{FF2B5EF4-FFF2-40B4-BE49-F238E27FC236}">
                <a16:creationId xmlns:a16="http://schemas.microsoft.com/office/drawing/2014/main" id="{44BD97B1-B97D-D931-2327-86C70950CF0F}"/>
              </a:ext>
            </a:extLst>
          </p:cNvPr>
          <p:cNvSpPr txBox="1"/>
          <p:nvPr/>
        </p:nvSpPr>
        <p:spPr>
          <a:xfrm>
            <a:off x="584198" y="4429599"/>
            <a:ext cx="7239001" cy="1754326"/>
          </a:xfrm>
          <a:prstGeom prst="rect">
            <a:avLst/>
          </a:prstGeom>
          <a:noFill/>
        </p:spPr>
        <p:txBody>
          <a:bodyPr wrap="square" rtlCol="0">
            <a:spAutoFit/>
          </a:bodyPr>
          <a:lstStyle/>
          <a:p>
            <a:r>
              <a:rPr lang="en-US">
                <a:solidFill>
                  <a:schemeClr val="accent4">
                    <a:lumMod val="60000"/>
                    <a:lumOff val="40000"/>
                  </a:schemeClr>
                </a:solidFill>
              </a:rPr>
              <a:t>LIMITATIONS</a:t>
            </a:r>
          </a:p>
          <a:p>
            <a:pPr marL="285750" indent="-285750">
              <a:buFont typeface="Arial" panose="020B0604020202020204" pitchFamily="34" charset="0"/>
              <a:buChar char="•"/>
            </a:pPr>
            <a:r>
              <a:rPr lang="en-US"/>
              <a:t>REQUIRES INTERNET ACCESS </a:t>
            </a:r>
          </a:p>
          <a:p>
            <a:pPr marL="285750" indent="-285750">
              <a:buFont typeface="Arial" panose="020B0604020202020204" pitchFamily="34" charset="0"/>
              <a:buChar char="•"/>
            </a:pPr>
            <a:r>
              <a:rPr lang="en-US"/>
              <a:t>STAFF NEED TRAINGING</a:t>
            </a:r>
          </a:p>
          <a:p>
            <a:pPr marL="285750" indent="-285750">
              <a:buFont typeface="Arial" panose="020B0604020202020204" pitchFamily="34" charset="0"/>
              <a:buChar char="•"/>
            </a:pPr>
            <a:r>
              <a:rPr lang="en-US"/>
              <a:t>TOO MANY NOTIFICATIONS</a:t>
            </a:r>
          </a:p>
          <a:p>
            <a:pPr marL="285750" indent="-285750">
              <a:buFont typeface="Arial" panose="020B0604020202020204" pitchFamily="34" charset="0"/>
              <a:buChar char="•"/>
            </a:pPr>
            <a:r>
              <a:rPr lang="en-US"/>
              <a:t>SOME STAFF MAY PREFER FACE TO FACE COMMUNICATION</a:t>
            </a:r>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146215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ADEDB4-6613-3E3A-30C7-0CAD9351DA79}"/>
              </a:ext>
            </a:extLst>
          </p:cNvPr>
          <p:cNvSpPr>
            <a:spLocks noGrp="1"/>
          </p:cNvSpPr>
          <p:nvPr>
            <p:ph idx="1"/>
          </p:nvPr>
        </p:nvSpPr>
        <p:spPr/>
        <p:txBody>
          <a:bodyPr>
            <a:normAutofit fontScale="55000" lnSpcReduction="20000"/>
          </a:bodyPr>
          <a:lstStyle/>
          <a:p>
            <a:pPr marL="0" indent="0">
              <a:buNone/>
            </a:pPr>
            <a:r>
              <a:rPr lang="en-US">
                <a:solidFill>
                  <a:schemeClr val="accent4">
                    <a:lumMod val="60000"/>
                    <a:lumOff val="40000"/>
                  </a:schemeClr>
                </a:solidFill>
              </a:rPr>
              <a:t>RECOMMENDATION FOR RIVERDALE NURSING HOME </a:t>
            </a:r>
          </a:p>
          <a:p>
            <a:pPr marL="0" indent="0">
              <a:buNone/>
            </a:pPr>
            <a:endParaRPr lang="en-US"/>
          </a:p>
          <a:p>
            <a:r>
              <a:rPr lang="en-US"/>
              <a:t>CREATE SEPARATE CHANNELS FOR DEPARTMENTS</a:t>
            </a:r>
          </a:p>
          <a:p>
            <a:r>
              <a:rPr lang="en-US"/>
              <a:t>ENCOURAGE DAILY USE FOR UPDATES AND SHIFT COMMUNICATION</a:t>
            </a:r>
          </a:p>
          <a:p>
            <a:r>
              <a:rPr lang="en-US"/>
              <a:t>MICROSOFT TEAMS AS THE PRIMARY COMMUNICATION TOOL </a:t>
            </a:r>
          </a:p>
          <a:p>
            <a:r>
              <a:rPr lang="en-US"/>
              <a:t>PROVIDE STAFF TRAINING </a:t>
            </a:r>
          </a:p>
          <a:p>
            <a:pPr marL="0" indent="0">
              <a:buNone/>
            </a:pPr>
            <a:r>
              <a:rPr lang="en-US">
                <a:solidFill>
                  <a:schemeClr val="accent1">
                    <a:lumMod val="40000"/>
                    <a:lumOff val="60000"/>
                  </a:schemeClr>
                </a:solidFill>
              </a:rPr>
              <a:t>CONCLUSION</a:t>
            </a:r>
          </a:p>
          <a:p>
            <a:pPr marL="0" indent="0">
              <a:buNone/>
            </a:pPr>
            <a:r>
              <a:rPr lang="en-US"/>
              <a:t>MICROSOFT TEAMS WOULD IMPROVE COMMUNICATION, REDUCED MISSED MESSAGES AND HELP RIVERDALE NURSING HOME MORE EFFICIENTLY</a:t>
            </a:r>
          </a:p>
          <a:p>
            <a:pPr marL="0" indent="0">
              <a:buNone/>
            </a:pPr>
            <a:endParaRPr lang="en-US"/>
          </a:p>
          <a:p>
            <a:pPr marL="0" indent="0">
              <a:buNone/>
            </a:pPr>
            <a:r>
              <a:rPr lang="en-US">
                <a:solidFill>
                  <a:schemeClr val="accent4">
                    <a:lumMod val="60000"/>
                    <a:lumOff val="40000"/>
                  </a:schemeClr>
                </a:solidFill>
              </a:rPr>
              <a:t>REFERENCES </a:t>
            </a:r>
          </a:p>
          <a:p>
            <a:r>
              <a:rPr lang="en-US"/>
              <a:t>MICROSOFT (2024) MICROSOFT TEAMS. AVAILABLE AT: </a:t>
            </a:r>
            <a:r>
              <a:rPr lang="en-US">
                <a:hlinkClick r:id="rId2"/>
              </a:rPr>
              <a:t>HTTPS://WWW.MICROSOFT.COM/EN-GB/MICROSOFT-TEAMS</a:t>
            </a:r>
            <a:r>
              <a:rPr lang="en-US"/>
              <a:t> (ACCESSED: 11</a:t>
            </a:r>
            <a:r>
              <a:rPr lang="en-US" baseline="30000"/>
              <a:t>TH</a:t>
            </a:r>
            <a:r>
              <a:rPr lang="en-US"/>
              <a:t> JUNE 2025).</a:t>
            </a:r>
          </a:p>
          <a:p>
            <a:r>
              <a:rPr lang="en-US"/>
              <a:t>MICROSOFT (2024) MICROSOFT 365. AVAILABLE AT: </a:t>
            </a:r>
            <a:r>
              <a:rPr lang="en-US">
                <a:hlinkClick r:id="rId3"/>
              </a:rPr>
              <a:t>HTTPS://WWW.MICROSOFT.COM/MICROSOFT-365</a:t>
            </a:r>
            <a:r>
              <a:rPr lang="en-US"/>
              <a:t> (ACCESSED: 11</a:t>
            </a:r>
            <a:r>
              <a:rPr lang="en-US" baseline="30000"/>
              <a:t>TH</a:t>
            </a:r>
            <a:r>
              <a:rPr lang="en-US"/>
              <a:t> JUNE 2025).</a:t>
            </a:r>
          </a:p>
          <a:p>
            <a:r>
              <a:rPr lang="en-US"/>
              <a:t>NHS ENGLAND (2023) IMPROVING COMMUNICATION IN HEALTH AND SOCIAL CARE. AVAILABLE AT </a:t>
            </a:r>
            <a:r>
              <a:rPr lang="en-US">
                <a:hlinkClick r:id="rId4"/>
              </a:rPr>
              <a:t>HTTPS://WWW.ENGLAND.NHS.UK</a:t>
            </a:r>
            <a:r>
              <a:rPr lang="en-US"/>
              <a:t> (ACCESSED 11</a:t>
            </a:r>
            <a:r>
              <a:rPr lang="en-US" baseline="30000"/>
              <a:t>TH</a:t>
            </a:r>
            <a:r>
              <a:rPr lang="en-US"/>
              <a:t> JUNE 2025).</a:t>
            </a:r>
          </a:p>
          <a:p>
            <a:endParaRPr lang="en-US"/>
          </a:p>
          <a:p>
            <a:pPr marL="0" indent="0">
              <a:buNone/>
            </a:pPr>
            <a:endParaRPr lang="en-US"/>
          </a:p>
        </p:txBody>
      </p:sp>
      <p:sp>
        <p:nvSpPr>
          <p:cNvPr id="4" name="TextBox 3">
            <a:extLst>
              <a:ext uri="{FF2B5EF4-FFF2-40B4-BE49-F238E27FC236}">
                <a16:creationId xmlns:a16="http://schemas.microsoft.com/office/drawing/2014/main" id="{25CB2973-0BFD-EE7F-AF73-45C767085A99}"/>
              </a:ext>
            </a:extLst>
          </p:cNvPr>
          <p:cNvSpPr txBox="1"/>
          <p:nvPr/>
        </p:nvSpPr>
        <p:spPr>
          <a:xfrm>
            <a:off x="1371600" y="639316"/>
            <a:ext cx="10134600" cy="707886"/>
          </a:xfrm>
          <a:prstGeom prst="rect">
            <a:avLst/>
          </a:prstGeom>
          <a:noFill/>
        </p:spPr>
        <p:txBody>
          <a:bodyPr wrap="square" rtlCol="0">
            <a:spAutoFit/>
          </a:bodyPr>
          <a:lstStyle/>
          <a:p>
            <a:r>
              <a:rPr lang="en-US" sz="4000">
                <a:solidFill>
                  <a:schemeClr val="accent4">
                    <a:lumMod val="60000"/>
                    <a:lumOff val="40000"/>
                  </a:schemeClr>
                </a:solidFill>
              </a:rPr>
              <a:t>RECOMMENDATIONS AND REFERENCES </a:t>
            </a:r>
          </a:p>
        </p:txBody>
      </p:sp>
    </p:spTree>
    <p:extLst>
      <p:ext uri="{BB962C8B-B14F-4D97-AF65-F5344CB8AC3E}">
        <p14:creationId xmlns:p14="http://schemas.microsoft.com/office/powerpoint/2010/main" val="3745802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72913" y="1754515"/>
            <a:ext cx="1081303" cy="591768"/>
          </a:xfrm>
          <a:custGeom>
            <a:avLst/>
            <a:gdLst/>
            <a:ahLst/>
            <a:cxnLst/>
            <a:rect l="l" t="t" r="r" b="b"/>
            <a:pathLst>
              <a:path w="1621955" h="887652">
                <a:moveTo>
                  <a:pt x="0" y="0"/>
                </a:moveTo>
                <a:lnTo>
                  <a:pt x="1621955" y="0"/>
                </a:lnTo>
                <a:lnTo>
                  <a:pt x="1621955" y="887652"/>
                </a:lnTo>
                <a:lnTo>
                  <a:pt x="0" y="88765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sz="1200"/>
          </a:p>
        </p:txBody>
      </p:sp>
      <p:sp>
        <p:nvSpPr>
          <p:cNvPr id="3" name="Freeform 3"/>
          <p:cNvSpPr/>
          <p:nvPr/>
        </p:nvSpPr>
        <p:spPr>
          <a:xfrm>
            <a:off x="9437785" y="4511717"/>
            <a:ext cx="1081303" cy="591768"/>
          </a:xfrm>
          <a:custGeom>
            <a:avLst/>
            <a:gdLst/>
            <a:ahLst/>
            <a:cxnLst/>
            <a:rect l="l" t="t" r="r" b="b"/>
            <a:pathLst>
              <a:path w="1621955" h="887652">
                <a:moveTo>
                  <a:pt x="0" y="0"/>
                </a:moveTo>
                <a:lnTo>
                  <a:pt x="1621955" y="0"/>
                </a:lnTo>
                <a:lnTo>
                  <a:pt x="1621955" y="887652"/>
                </a:lnTo>
                <a:lnTo>
                  <a:pt x="0" y="88765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sz="1200"/>
          </a:p>
        </p:txBody>
      </p:sp>
      <p:sp>
        <p:nvSpPr>
          <p:cNvPr id="4" name="TextBox 4"/>
          <p:cNvSpPr txBox="1"/>
          <p:nvPr/>
        </p:nvSpPr>
        <p:spPr>
          <a:xfrm>
            <a:off x="2387600" y="2105015"/>
            <a:ext cx="7818326" cy="1072473"/>
          </a:xfrm>
          <a:prstGeom prst="rect">
            <a:avLst/>
          </a:prstGeom>
        </p:spPr>
        <p:txBody>
          <a:bodyPr lIns="0" tIns="0" rIns="0" bIns="0" rtlCol="0" anchor="t">
            <a:spAutoFit/>
          </a:bodyPr>
          <a:lstStyle/>
          <a:p>
            <a:pPr algn="ctr">
              <a:lnSpc>
                <a:spcPts val="4096"/>
              </a:lnSpc>
            </a:pPr>
            <a:r>
              <a:rPr lang="en-US" sz="4500">
                <a:solidFill>
                  <a:srgbClr val="272C37"/>
                </a:solidFill>
                <a:latin typeface="Canva Sans"/>
                <a:ea typeface="Canva Sans"/>
                <a:cs typeface="Canva Sans"/>
                <a:sym typeface="Canva Sans"/>
              </a:rPr>
              <a:t>STAFF SCHEDULING AT RIVERDALE NURSING HOME</a:t>
            </a:r>
          </a:p>
        </p:txBody>
      </p:sp>
      <p:sp>
        <p:nvSpPr>
          <p:cNvPr id="5" name="TextBox 5"/>
          <p:cNvSpPr txBox="1"/>
          <p:nvPr/>
        </p:nvSpPr>
        <p:spPr>
          <a:xfrm>
            <a:off x="2552701" y="3616393"/>
            <a:ext cx="5783991" cy="128240"/>
          </a:xfrm>
          <a:prstGeom prst="rect">
            <a:avLst/>
          </a:prstGeom>
        </p:spPr>
        <p:txBody>
          <a:bodyPr lIns="0" tIns="0" rIns="0" bIns="0" rtlCol="0" anchor="t">
            <a:spAutoFit/>
          </a:bodyPr>
          <a:lstStyle/>
          <a:p>
            <a:pPr algn="ctr">
              <a:lnSpc>
                <a:spcPts val="1028"/>
              </a:lnSpc>
              <a:spcBef>
                <a:spcPct val="0"/>
              </a:spcBef>
            </a:pPr>
            <a:r>
              <a:rPr lang="en-US" sz="857">
                <a:solidFill>
                  <a:srgbClr val="272C37"/>
                </a:solidFill>
                <a:latin typeface="Canva Sans"/>
                <a:ea typeface="Canva Sans"/>
                <a:cs typeface="Canva Sans"/>
                <a:sym typeface="Canva Sans"/>
              </a:rPr>
              <a:t>GROUP MEMBER NAME : HALIMA BEGUM</a:t>
            </a:r>
          </a:p>
        </p:txBody>
      </p:sp>
      <p:sp>
        <p:nvSpPr>
          <p:cNvPr id="6" name="TextBox 6"/>
          <p:cNvSpPr txBox="1"/>
          <p:nvPr/>
        </p:nvSpPr>
        <p:spPr>
          <a:xfrm>
            <a:off x="4994910" y="3429000"/>
            <a:ext cx="1820136" cy="132922"/>
          </a:xfrm>
          <a:prstGeom prst="rect">
            <a:avLst/>
          </a:prstGeom>
        </p:spPr>
        <p:txBody>
          <a:bodyPr lIns="0" tIns="0" rIns="0" bIns="0" rtlCol="0" anchor="t">
            <a:spAutoFit/>
          </a:bodyPr>
          <a:lstStyle/>
          <a:p>
            <a:pPr>
              <a:lnSpc>
                <a:spcPts val="1119"/>
              </a:lnSpc>
              <a:spcBef>
                <a:spcPct val="0"/>
              </a:spcBef>
            </a:pPr>
            <a:r>
              <a:rPr lang="en-US" sz="800">
                <a:solidFill>
                  <a:srgbClr val="272C37"/>
                </a:solidFill>
                <a:latin typeface="Canva Sans"/>
                <a:ea typeface="Canva Sans"/>
                <a:cs typeface="Canva Sans"/>
                <a:sym typeface="Canva Sans"/>
              </a:rPr>
              <a:t>RIVERDALE NURSING HOME</a:t>
            </a:r>
          </a:p>
        </p:txBody>
      </p:sp>
      <p:sp>
        <p:nvSpPr>
          <p:cNvPr id="7" name="TextBox 6">
            <a:extLst>
              <a:ext uri="{FF2B5EF4-FFF2-40B4-BE49-F238E27FC236}">
                <a16:creationId xmlns:a16="http://schemas.microsoft.com/office/drawing/2014/main" id="{3FABEE48-6067-70A2-A0A7-D7C0167430ED}"/>
              </a:ext>
            </a:extLst>
          </p:cNvPr>
          <p:cNvSpPr txBox="1"/>
          <p:nvPr/>
        </p:nvSpPr>
        <p:spPr>
          <a:xfrm>
            <a:off x="4638675" y="3799104"/>
            <a:ext cx="2914650" cy="577081"/>
          </a:xfrm>
          <a:prstGeom prst="rect">
            <a:avLst/>
          </a:prstGeom>
          <a:noFill/>
        </p:spPr>
        <p:txBody>
          <a:bodyPr wrap="square" rtlCol="0">
            <a:spAutoFit/>
          </a:bodyPr>
          <a:lstStyle/>
          <a:p>
            <a:r>
              <a:rPr lang="en-US" sz="1050"/>
              <a:t>MODULE: LCHS4007</a:t>
            </a:r>
          </a:p>
          <a:p>
            <a:r>
              <a:rPr lang="en-US" sz="1050"/>
              <a:t>DATE: 15</a:t>
            </a:r>
            <a:r>
              <a:rPr lang="en-US" sz="1050" baseline="30000"/>
              <a:t>TH</a:t>
            </a:r>
            <a:r>
              <a:rPr lang="en-US" sz="1050"/>
              <a:t> JUNE 2026 </a:t>
            </a:r>
          </a:p>
          <a:p>
            <a:r>
              <a:rPr lang="en-US" sz="1050"/>
              <a:t>LECTURER: MASUD SIDDIQUI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54000" y="2540000"/>
            <a:ext cx="7747000" cy="401457"/>
          </a:xfrm>
          <a:prstGeom prst="rect">
            <a:avLst/>
          </a:prstGeom>
        </p:spPr>
        <p:txBody>
          <a:bodyPr wrap="square" lIns="0" tIns="0" rIns="0" bIns="0" rtlCol="0" anchor="t">
            <a:spAutoFit/>
          </a:bodyPr>
          <a:lstStyle/>
          <a:p>
            <a:pPr>
              <a:lnSpc>
                <a:spcPts val="3033"/>
              </a:lnSpc>
              <a:spcBef>
                <a:spcPct val="0"/>
              </a:spcBef>
            </a:pPr>
            <a:r>
              <a:rPr lang="en-US" sz="3334">
                <a:solidFill>
                  <a:srgbClr val="272C37"/>
                </a:solidFill>
                <a:latin typeface="Canva Sans"/>
                <a:ea typeface="Canva Sans"/>
                <a:cs typeface="Canva Sans"/>
                <a:sym typeface="Canva Sans"/>
              </a:rPr>
              <a:t>WHAT IS STAFF SCHEDULING AT RIVERDALE?</a:t>
            </a:r>
          </a:p>
        </p:txBody>
      </p:sp>
      <p:sp>
        <p:nvSpPr>
          <p:cNvPr id="3" name="TextBox 3"/>
          <p:cNvSpPr txBox="1"/>
          <p:nvPr/>
        </p:nvSpPr>
        <p:spPr>
          <a:xfrm>
            <a:off x="703026" y="685800"/>
            <a:ext cx="2781162" cy="153888"/>
          </a:xfrm>
          <a:prstGeom prst="rect">
            <a:avLst/>
          </a:prstGeom>
        </p:spPr>
        <p:txBody>
          <a:bodyPr lIns="0" tIns="0" rIns="0" bIns="0" rtlCol="0" anchor="t">
            <a:spAutoFit/>
          </a:bodyPr>
          <a:lstStyle/>
          <a:p>
            <a:pPr>
              <a:lnSpc>
                <a:spcPts val="1236"/>
              </a:lnSpc>
              <a:spcBef>
                <a:spcPct val="0"/>
              </a:spcBef>
            </a:pPr>
            <a:r>
              <a:rPr lang="en-US" sz="1030">
                <a:solidFill>
                  <a:srgbClr val="272C37"/>
                </a:solidFill>
                <a:latin typeface="Canva Sans"/>
                <a:ea typeface="Canva Sans"/>
                <a:cs typeface="Canva Sans"/>
                <a:sym typeface="Canva Sans"/>
              </a:rPr>
              <a:t>Staff Scheduling at Riverdale Nursing Home</a:t>
            </a:r>
          </a:p>
        </p:txBody>
      </p:sp>
      <p:grpSp>
        <p:nvGrpSpPr>
          <p:cNvPr id="4" name="Group 4"/>
          <p:cNvGrpSpPr/>
          <p:nvPr/>
        </p:nvGrpSpPr>
        <p:grpSpPr>
          <a:xfrm>
            <a:off x="8707669" y="107164"/>
            <a:ext cx="3156737" cy="3156737"/>
            <a:chOff x="0" y="0"/>
            <a:chExt cx="812800" cy="812800"/>
          </a:xfrm>
        </p:grpSpPr>
        <p:sp>
          <p:nvSpPr>
            <p:cNvPr id="5" name="Freeform 5"/>
            <p:cNvSpPr/>
            <p:nvPr/>
          </p:nvSpPr>
          <p:spPr>
            <a:xfrm>
              <a:off x="0" y="0"/>
              <a:ext cx="812800" cy="812800"/>
            </a:xfrm>
            <a:custGeom>
              <a:avLst/>
              <a:gdLst/>
              <a:ahLst/>
              <a:cxnLst/>
              <a:rect l="l" t="t" r="r" b="b"/>
              <a:pathLst>
                <a:path w="812800" h="812800">
                  <a:moveTo>
                    <a:pt x="37605" y="0"/>
                  </a:moveTo>
                  <a:lnTo>
                    <a:pt x="775195" y="0"/>
                  </a:lnTo>
                  <a:cubicBezTo>
                    <a:pt x="785168" y="0"/>
                    <a:pt x="794733" y="3962"/>
                    <a:pt x="801786" y="11014"/>
                  </a:cubicBezTo>
                  <a:cubicBezTo>
                    <a:pt x="808838" y="18067"/>
                    <a:pt x="812800" y="27632"/>
                    <a:pt x="812800" y="37605"/>
                  </a:cubicBezTo>
                  <a:lnTo>
                    <a:pt x="812800" y="775195"/>
                  </a:lnTo>
                  <a:cubicBezTo>
                    <a:pt x="812800" y="785168"/>
                    <a:pt x="808838" y="794733"/>
                    <a:pt x="801786" y="801786"/>
                  </a:cubicBezTo>
                  <a:cubicBezTo>
                    <a:pt x="794733" y="808838"/>
                    <a:pt x="785168" y="812800"/>
                    <a:pt x="775195" y="812800"/>
                  </a:cubicBezTo>
                  <a:lnTo>
                    <a:pt x="37605" y="812800"/>
                  </a:lnTo>
                  <a:cubicBezTo>
                    <a:pt x="27632" y="812800"/>
                    <a:pt x="18067" y="808838"/>
                    <a:pt x="11014" y="801786"/>
                  </a:cubicBezTo>
                  <a:cubicBezTo>
                    <a:pt x="3962" y="794733"/>
                    <a:pt x="0" y="785168"/>
                    <a:pt x="0" y="775195"/>
                  </a:cubicBezTo>
                  <a:lnTo>
                    <a:pt x="0" y="37605"/>
                  </a:lnTo>
                  <a:cubicBezTo>
                    <a:pt x="0" y="27632"/>
                    <a:pt x="3962" y="18067"/>
                    <a:pt x="11014" y="11014"/>
                  </a:cubicBezTo>
                  <a:cubicBezTo>
                    <a:pt x="18067" y="3962"/>
                    <a:pt x="27632" y="0"/>
                    <a:pt x="37605" y="0"/>
                  </a:cubicBezTo>
                  <a:close/>
                </a:path>
              </a:pathLst>
            </a:custGeom>
            <a:blipFill>
              <a:blip r:embed="rId2"/>
              <a:stretch>
                <a:fillRect/>
              </a:stretch>
            </a:blipFill>
          </p:spPr>
          <p:txBody>
            <a:bodyPr/>
            <a:lstStyle/>
            <a:p>
              <a:endParaRPr lang="en-US" sz="1200"/>
            </a:p>
          </p:txBody>
        </p:sp>
      </p:grpSp>
      <p:sp>
        <p:nvSpPr>
          <p:cNvPr id="6" name="Freeform 6"/>
          <p:cNvSpPr/>
          <p:nvPr/>
        </p:nvSpPr>
        <p:spPr>
          <a:xfrm>
            <a:off x="508001" y="1054419"/>
            <a:ext cx="1624531" cy="1014335"/>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7" name="Freeform 7"/>
          <p:cNvSpPr/>
          <p:nvPr/>
        </p:nvSpPr>
        <p:spPr>
          <a:xfrm>
            <a:off x="10617201" y="5816600"/>
            <a:ext cx="1523999" cy="902018"/>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8" name="TextBox 8"/>
          <p:cNvSpPr txBox="1"/>
          <p:nvPr/>
        </p:nvSpPr>
        <p:spPr>
          <a:xfrm>
            <a:off x="152400" y="3338595"/>
            <a:ext cx="10160000" cy="3257623"/>
          </a:xfrm>
          <a:prstGeom prst="rect">
            <a:avLst/>
          </a:prstGeom>
        </p:spPr>
        <p:txBody>
          <a:bodyPr lIns="0" tIns="0" rIns="0" bIns="0" rtlCol="0" anchor="t">
            <a:spAutoFit/>
          </a:bodyPr>
          <a:lstStyle/>
          <a:p>
            <a:pPr marL="190510" indent="-190510" algn="just">
              <a:lnSpc>
                <a:spcPct val="150000"/>
              </a:lnSpc>
              <a:spcBef>
                <a:spcPct val="0"/>
              </a:spcBef>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Two-building operation requiring coordinated shift management (Case Study Brief, 2026). </a:t>
            </a:r>
          </a:p>
          <a:p>
            <a:pPr marL="190510" indent="-190510" algn="just">
              <a:lnSpc>
                <a:spcPct val="150000"/>
              </a:lnSpc>
              <a:spcBef>
                <a:spcPct val="0"/>
              </a:spcBef>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Covers day, evening, and night shifts across multiple staff roles. Poor scheduling linked to patient harm and staff burnout (</a:t>
            </a:r>
            <a:r>
              <a:rPr lang="en-GB" sz="2400" err="1">
                <a:latin typeface="Times New Roman" panose="02020603050405020304" pitchFamily="18" charset="0"/>
                <a:cs typeface="Times New Roman" panose="02020603050405020304" pitchFamily="18" charset="0"/>
              </a:rPr>
              <a:t>Valdano</a:t>
            </a:r>
            <a:r>
              <a:rPr lang="en-GB" sz="2400">
                <a:latin typeface="Times New Roman" panose="02020603050405020304" pitchFamily="18" charset="0"/>
                <a:cs typeface="Times New Roman" panose="02020603050405020304" pitchFamily="18" charset="0"/>
              </a:rPr>
              <a:t> et al., 2021).</a:t>
            </a:r>
          </a:p>
          <a:p>
            <a:pPr marL="190510" indent="-190510" algn="just">
              <a:lnSpc>
                <a:spcPct val="150000"/>
              </a:lnSpc>
              <a:spcBef>
                <a:spcPct val="0"/>
              </a:spcBef>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 Current issues include missed messages, duplicated work, and inefficient practices (Case Study Brief, 2026).</a:t>
            </a:r>
            <a:endParaRPr lang="en-US" sz="2400">
              <a:solidFill>
                <a:srgbClr val="505050"/>
              </a:solidFill>
              <a:latin typeface="Times New Roman" panose="02020603050405020304" pitchFamily="18" charset="0"/>
              <a:ea typeface="Telegraf"/>
              <a:cs typeface="Times New Roman" panose="02020603050405020304" pitchFamily="18" charset="0"/>
              <a:sym typeface="Telegraf"/>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981136" y="1244600"/>
            <a:ext cx="4114803" cy="2483787"/>
            <a:chOff x="0" y="0"/>
            <a:chExt cx="956236" cy="577205"/>
          </a:xfrm>
        </p:grpSpPr>
        <p:sp>
          <p:nvSpPr>
            <p:cNvPr id="3" name="Freeform 3"/>
            <p:cNvSpPr/>
            <p:nvPr/>
          </p:nvSpPr>
          <p:spPr>
            <a:xfrm>
              <a:off x="0" y="0"/>
              <a:ext cx="956236" cy="577205"/>
            </a:xfrm>
            <a:custGeom>
              <a:avLst/>
              <a:gdLst/>
              <a:ahLst/>
              <a:cxnLst/>
              <a:rect l="l" t="t" r="r" b="b"/>
              <a:pathLst>
                <a:path w="956236" h="577205">
                  <a:moveTo>
                    <a:pt x="28849" y="0"/>
                  </a:moveTo>
                  <a:lnTo>
                    <a:pt x="927387" y="0"/>
                  </a:lnTo>
                  <a:cubicBezTo>
                    <a:pt x="943320" y="0"/>
                    <a:pt x="956236" y="12916"/>
                    <a:pt x="956236" y="28849"/>
                  </a:cubicBezTo>
                  <a:lnTo>
                    <a:pt x="956236" y="548356"/>
                  </a:lnTo>
                  <a:cubicBezTo>
                    <a:pt x="956236" y="564289"/>
                    <a:pt x="943320" y="577205"/>
                    <a:pt x="927387" y="577205"/>
                  </a:cubicBezTo>
                  <a:lnTo>
                    <a:pt x="28849" y="577205"/>
                  </a:lnTo>
                  <a:cubicBezTo>
                    <a:pt x="12916" y="577205"/>
                    <a:pt x="0" y="564289"/>
                    <a:pt x="0" y="548356"/>
                  </a:cubicBezTo>
                  <a:lnTo>
                    <a:pt x="0" y="28849"/>
                  </a:lnTo>
                  <a:cubicBezTo>
                    <a:pt x="0" y="12916"/>
                    <a:pt x="12916" y="0"/>
                    <a:pt x="28849" y="0"/>
                  </a:cubicBezTo>
                  <a:close/>
                </a:path>
              </a:pathLst>
            </a:custGeom>
            <a:blipFill>
              <a:blip r:embed="rId2"/>
              <a:stretch>
                <a:fillRect t="-31" b="-31"/>
              </a:stretch>
            </a:blipFill>
          </p:spPr>
          <p:txBody>
            <a:bodyPr/>
            <a:lstStyle/>
            <a:p>
              <a:endParaRPr lang="en-US" sz="1200"/>
            </a:p>
          </p:txBody>
        </p:sp>
      </p:grpSp>
      <p:grpSp>
        <p:nvGrpSpPr>
          <p:cNvPr id="4" name="Group 4"/>
          <p:cNvGrpSpPr/>
          <p:nvPr/>
        </p:nvGrpSpPr>
        <p:grpSpPr>
          <a:xfrm>
            <a:off x="7670800" y="3993435"/>
            <a:ext cx="3290950" cy="2236631"/>
            <a:chOff x="0" y="0"/>
            <a:chExt cx="764781" cy="519769"/>
          </a:xfrm>
        </p:grpSpPr>
        <p:sp>
          <p:nvSpPr>
            <p:cNvPr id="5" name="Freeform 5"/>
            <p:cNvSpPr/>
            <p:nvPr/>
          </p:nvSpPr>
          <p:spPr>
            <a:xfrm>
              <a:off x="0" y="0"/>
              <a:ext cx="764781" cy="519769"/>
            </a:xfrm>
            <a:custGeom>
              <a:avLst/>
              <a:gdLst/>
              <a:ahLst/>
              <a:cxnLst/>
              <a:rect l="l" t="t" r="r" b="b"/>
              <a:pathLst>
                <a:path w="764781" h="519769">
                  <a:moveTo>
                    <a:pt x="36071" y="0"/>
                  </a:moveTo>
                  <a:lnTo>
                    <a:pt x="728710" y="0"/>
                  </a:lnTo>
                  <a:cubicBezTo>
                    <a:pt x="748632" y="0"/>
                    <a:pt x="764781" y="16150"/>
                    <a:pt x="764781" y="36071"/>
                  </a:cubicBezTo>
                  <a:lnTo>
                    <a:pt x="764781" y="483697"/>
                  </a:lnTo>
                  <a:cubicBezTo>
                    <a:pt x="764781" y="503619"/>
                    <a:pt x="748632" y="519769"/>
                    <a:pt x="728710" y="519769"/>
                  </a:cubicBezTo>
                  <a:lnTo>
                    <a:pt x="36071" y="519769"/>
                  </a:lnTo>
                  <a:cubicBezTo>
                    <a:pt x="16150" y="519769"/>
                    <a:pt x="0" y="503619"/>
                    <a:pt x="0" y="483697"/>
                  </a:cubicBezTo>
                  <a:lnTo>
                    <a:pt x="0" y="36071"/>
                  </a:lnTo>
                  <a:cubicBezTo>
                    <a:pt x="0" y="16150"/>
                    <a:pt x="16150" y="0"/>
                    <a:pt x="36071" y="0"/>
                  </a:cubicBezTo>
                  <a:close/>
                </a:path>
              </a:pathLst>
            </a:custGeom>
            <a:blipFill>
              <a:blip r:embed="rId3"/>
              <a:stretch>
                <a:fillRect t="-38" b="-38"/>
              </a:stretch>
            </a:blipFill>
          </p:spPr>
          <p:txBody>
            <a:bodyPr/>
            <a:lstStyle/>
            <a:p>
              <a:endParaRPr lang="en-US" sz="1200"/>
            </a:p>
          </p:txBody>
        </p:sp>
      </p:grpSp>
      <p:sp>
        <p:nvSpPr>
          <p:cNvPr id="6" name="TextBox 6"/>
          <p:cNvSpPr txBox="1"/>
          <p:nvPr/>
        </p:nvSpPr>
        <p:spPr>
          <a:xfrm>
            <a:off x="1270000" y="1295400"/>
            <a:ext cx="6076950" cy="734368"/>
          </a:xfrm>
          <a:prstGeom prst="rect">
            <a:avLst/>
          </a:prstGeom>
        </p:spPr>
        <p:txBody>
          <a:bodyPr lIns="0" tIns="0" rIns="0" bIns="0" rtlCol="0" anchor="t">
            <a:spAutoFit/>
          </a:bodyPr>
          <a:lstStyle/>
          <a:p>
            <a:pPr>
              <a:lnSpc>
                <a:spcPts val="2849"/>
              </a:lnSpc>
              <a:spcBef>
                <a:spcPct val="0"/>
              </a:spcBef>
            </a:pPr>
            <a:r>
              <a:rPr lang="en-US" sz="3130">
                <a:solidFill>
                  <a:srgbClr val="272C37"/>
                </a:solidFill>
                <a:latin typeface="Canva Sans"/>
                <a:ea typeface="Canva Sans"/>
                <a:cs typeface="Canva Sans"/>
                <a:sym typeface="Canva Sans"/>
              </a:rPr>
              <a:t>THE CHOSEN TOOL:</a:t>
            </a:r>
          </a:p>
          <a:p>
            <a:pPr>
              <a:lnSpc>
                <a:spcPts val="2849"/>
              </a:lnSpc>
              <a:spcBef>
                <a:spcPct val="0"/>
              </a:spcBef>
            </a:pPr>
            <a:r>
              <a:rPr lang="en-US" sz="3130">
                <a:solidFill>
                  <a:srgbClr val="272C37"/>
                </a:solidFill>
                <a:latin typeface="Canva Sans"/>
                <a:ea typeface="Canva Sans"/>
                <a:cs typeface="Canva Sans"/>
                <a:sym typeface="Canva Sans"/>
              </a:rPr>
              <a:t>MICROSOFT EXCEL</a:t>
            </a:r>
          </a:p>
        </p:txBody>
      </p:sp>
      <p:sp>
        <p:nvSpPr>
          <p:cNvPr id="7" name="TextBox 7"/>
          <p:cNvSpPr txBox="1"/>
          <p:nvPr/>
        </p:nvSpPr>
        <p:spPr>
          <a:xfrm>
            <a:off x="8757332" y="685800"/>
            <a:ext cx="2748869" cy="123303"/>
          </a:xfrm>
          <a:prstGeom prst="rect">
            <a:avLst/>
          </a:prstGeom>
        </p:spPr>
        <p:txBody>
          <a:bodyPr lIns="0" tIns="0" rIns="0" bIns="0" rtlCol="0" anchor="t">
            <a:spAutoFit/>
          </a:bodyPr>
          <a:lstStyle/>
          <a:p>
            <a:pPr algn="r">
              <a:lnSpc>
                <a:spcPts val="959"/>
              </a:lnSpc>
            </a:pPr>
            <a:r>
              <a:rPr lang="en-US" sz="800">
                <a:solidFill>
                  <a:srgbClr val="272C37"/>
                </a:solidFill>
                <a:latin typeface="Canva Sans"/>
                <a:ea typeface="Canva Sans"/>
                <a:cs typeface="Canva Sans"/>
                <a:sym typeface="Canva Sans"/>
              </a:rPr>
              <a:t>Staff Scheduling at Riverdale Nursing Home</a:t>
            </a:r>
          </a:p>
        </p:txBody>
      </p:sp>
      <p:sp>
        <p:nvSpPr>
          <p:cNvPr id="8" name="Freeform 8"/>
          <p:cNvSpPr/>
          <p:nvPr/>
        </p:nvSpPr>
        <p:spPr>
          <a:xfrm>
            <a:off x="508001" y="450241"/>
            <a:ext cx="1081303" cy="591768"/>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200"/>
          </a:p>
        </p:txBody>
      </p:sp>
      <p:sp>
        <p:nvSpPr>
          <p:cNvPr id="9" name="Freeform 9"/>
          <p:cNvSpPr/>
          <p:nvPr/>
        </p:nvSpPr>
        <p:spPr>
          <a:xfrm>
            <a:off x="11023601" y="6188635"/>
            <a:ext cx="1081303" cy="591768"/>
          </a:xfrm>
          <a:custGeom>
            <a:avLst/>
            <a:gdLst/>
            <a:ahLst/>
            <a:cxnLst/>
            <a:rect l="l" t="t" r="r" b="b"/>
            <a:pathLst>
              <a:path w="1621955" h="887652">
                <a:moveTo>
                  <a:pt x="0" y="0"/>
                </a:moveTo>
                <a:lnTo>
                  <a:pt x="1621955" y="0"/>
                </a:lnTo>
                <a:lnTo>
                  <a:pt x="1621955" y="887652"/>
                </a:lnTo>
                <a:lnTo>
                  <a:pt x="0" y="88765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200"/>
          </a:p>
        </p:txBody>
      </p:sp>
      <p:sp>
        <p:nvSpPr>
          <p:cNvPr id="10" name="TextBox 10"/>
          <p:cNvSpPr txBox="1"/>
          <p:nvPr/>
        </p:nvSpPr>
        <p:spPr>
          <a:xfrm>
            <a:off x="355600" y="2436048"/>
            <a:ext cx="6350000" cy="4884799"/>
          </a:xfrm>
          <a:prstGeom prst="rect">
            <a:avLst/>
          </a:prstGeom>
        </p:spPr>
        <p:txBody>
          <a:bodyPr lIns="0" tIns="0" rIns="0" bIns="0" rtlCol="0" anchor="t">
            <a:spAutoFit/>
          </a:bodyPr>
          <a:lstStyle/>
          <a:p>
            <a:pPr marL="190510" indent="-190510" algn="just">
              <a:lnSpc>
                <a:spcPct val="150000"/>
              </a:lnSpc>
              <a:buFont typeface="Arial" panose="020B0604020202020204" pitchFamily="34" charset="0"/>
              <a:buChar char="•"/>
            </a:pPr>
            <a:r>
              <a:rPr lang="en-GB" sz="1867">
                <a:latin typeface="Times New Roman" panose="02020603050405020304" pitchFamily="18" charset="0"/>
                <a:cs typeface="Times New Roman" panose="02020603050405020304" pitchFamily="18" charset="0"/>
              </a:rPr>
              <a:t>Already included in Riverdale's Microsoft 365 subscription, no additional cost (</a:t>
            </a:r>
            <a:r>
              <a:rPr lang="en-GB" sz="1867" err="1">
                <a:latin typeface="Times New Roman" panose="02020603050405020304" pitchFamily="18" charset="0"/>
                <a:cs typeface="Times New Roman" panose="02020603050405020304" pitchFamily="18" charset="0"/>
              </a:rPr>
              <a:t>ms.codes</a:t>
            </a:r>
            <a:r>
              <a:rPr lang="en-GB" sz="1867">
                <a:latin typeface="Times New Roman" panose="02020603050405020304" pitchFamily="18" charset="0"/>
                <a:cs typeface="Times New Roman" panose="02020603050405020304" pitchFamily="18" charset="0"/>
              </a:rPr>
              <a:t>, 2024).</a:t>
            </a:r>
          </a:p>
          <a:p>
            <a:pPr marL="190510" indent="-190510" algn="just">
              <a:lnSpc>
                <a:spcPct val="150000"/>
              </a:lnSpc>
              <a:buFont typeface="Arial" panose="020B0604020202020204" pitchFamily="34" charset="0"/>
              <a:buChar char="•"/>
            </a:pPr>
            <a:r>
              <a:rPr lang="en-GB" sz="1867">
                <a:latin typeface="Times New Roman" panose="02020603050405020304" pitchFamily="18" charset="0"/>
                <a:cs typeface="Times New Roman" panose="02020603050405020304" pitchFamily="18" charset="0"/>
              </a:rPr>
              <a:t>Fully customisable rota templates for Riverdale's shift patterns and staff roles.</a:t>
            </a:r>
          </a:p>
          <a:p>
            <a:pPr marL="190510" indent="-190510" algn="just">
              <a:lnSpc>
                <a:spcPct val="150000"/>
              </a:lnSpc>
              <a:buFont typeface="Arial" panose="020B0604020202020204" pitchFamily="34" charset="0"/>
              <a:buChar char="•"/>
            </a:pPr>
            <a:r>
              <a:rPr lang="en-GB" sz="1867">
                <a:latin typeface="Times New Roman" panose="02020603050405020304" pitchFamily="18" charset="0"/>
                <a:cs typeface="Times New Roman" panose="02020603050405020304" pitchFamily="18" charset="0"/>
              </a:rPr>
              <a:t>Conditional formatting colour-codes shifts for immediate visual overview (</a:t>
            </a:r>
            <a:r>
              <a:rPr lang="en-GB" sz="1867" err="1">
                <a:latin typeface="Times New Roman" panose="02020603050405020304" pitchFamily="18" charset="0"/>
                <a:cs typeface="Times New Roman" panose="02020603050405020304" pitchFamily="18" charset="0"/>
              </a:rPr>
              <a:t>MyExcelOnline</a:t>
            </a:r>
            <a:r>
              <a:rPr lang="en-GB" sz="1867">
                <a:latin typeface="Times New Roman" panose="02020603050405020304" pitchFamily="18" charset="0"/>
                <a:cs typeface="Times New Roman" panose="02020603050405020304" pitchFamily="18" charset="0"/>
              </a:rPr>
              <a:t>, 2025).</a:t>
            </a:r>
          </a:p>
          <a:p>
            <a:pPr marL="190510" indent="-190510" algn="just">
              <a:lnSpc>
                <a:spcPct val="150000"/>
              </a:lnSpc>
              <a:buFont typeface="Arial" panose="020B0604020202020204" pitchFamily="34" charset="0"/>
              <a:buChar char="•"/>
            </a:pPr>
            <a:r>
              <a:rPr lang="en-GB" sz="1867">
                <a:latin typeface="Times New Roman" panose="02020603050405020304" pitchFamily="18" charset="0"/>
                <a:cs typeface="Times New Roman" panose="02020603050405020304" pitchFamily="18" charset="0"/>
              </a:rPr>
              <a:t>Built-in formulas automate hours calculations and flag staffing issues.</a:t>
            </a:r>
          </a:p>
          <a:p>
            <a:pPr marL="190510" indent="-190510" algn="just">
              <a:lnSpc>
                <a:spcPct val="150000"/>
              </a:lnSpc>
              <a:buFont typeface="Arial" panose="020B0604020202020204" pitchFamily="34" charset="0"/>
              <a:buChar char="•"/>
            </a:pPr>
            <a:r>
              <a:rPr lang="en-GB" sz="1867">
                <a:latin typeface="Times New Roman" panose="02020603050405020304" pitchFamily="18" charset="0"/>
                <a:cs typeface="Times New Roman" panose="02020603050405020304" pitchFamily="18" charset="0"/>
              </a:rPr>
              <a:t>OneDrive integration enables real-time access across both buildings (Microsoft Support, 2023).</a:t>
            </a:r>
          </a:p>
          <a:p>
            <a:pPr algn="just"/>
            <a:br>
              <a:rPr lang="en-GB" sz="1867">
                <a:latin typeface="Times New Roman" panose="02020603050405020304" pitchFamily="18" charset="0"/>
                <a:cs typeface="Times New Roman" panose="02020603050405020304" pitchFamily="18" charset="0"/>
              </a:rPr>
            </a:br>
            <a:endParaRPr lang="en-GB" sz="1867">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70985" y="204378"/>
            <a:ext cx="5715000" cy="628890"/>
          </a:xfrm>
          <a:prstGeom prst="rect">
            <a:avLst/>
          </a:prstGeom>
        </p:spPr>
        <p:txBody>
          <a:bodyPr lIns="0" tIns="0" rIns="0" bIns="0" rtlCol="0" anchor="t">
            <a:spAutoFit/>
          </a:bodyPr>
          <a:lstStyle/>
          <a:p>
            <a:pPr>
              <a:lnSpc>
                <a:spcPts val="2399"/>
              </a:lnSpc>
              <a:spcBef>
                <a:spcPct val="0"/>
              </a:spcBef>
            </a:pPr>
            <a:r>
              <a:rPr lang="en-US" sz="2666">
                <a:solidFill>
                  <a:srgbClr val="272C37"/>
                </a:solidFill>
                <a:latin typeface="Canva Sans"/>
                <a:ea typeface="Canva Sans"/>
                <a:cs typeface="Canva Sans"/>
                <a:sym typeface="Canva Sans"/>
              </a:rPr>
              <a:t>WHY EXCEL?</a:t>
            </a:r>
          </a:p>
          <a:p>
            <a:pPr>
              <a:lnSpc>
                <a:spcPts val="2399"/>
              </a:lnSpc>
              <a:spcBef>
                <a:spcPct val="0"/>
              </a:spcBef>
            </a:pPr>
            <a:r>
              <a:rPr lang="en-US" sz="2666">
                <a:solidFill>
                  <a:srgbClr val="272C37"/>
                </a:solidFill>
                <a:latin typeface="Canva Sans"/>
                <a:ea typeface="Canva Sans"/>
                <a:cs typeface="Canva Sans"/>
                <a:sym typeface="Canva Sans"/>
              </a:rPr>
              <a:t>ADVANTAGES AND LIMITATIONS</a:t>
            </a:r>
          </a:p>
        </p:txBody>
      </p:sp>
      <p:sp>
        <p:nvSpPr>
          <p:cNvPr id="3" name="TextBox 3"/>
          <p:cNvSpPr txBox="1"/>
          <p:nvPr/>
        </p:nvSpPr>
        <p:spPr>
          <a:xfrm>
            <a:off x="170985" y="826678"/>
            <a:ext cx="5397500" cy="3279744"/>
          </a:xfrm>
          <a:prstGeom prst="rect">
            <a:avLst/>
          </a:prstGeom>
        </p:spPr>
        <p:txBody>
          <a:bodyPr lIns="0" tIns="0" rIns="0" bIns="0" rtlCol="0" anchor="t">
            <a:spAutoFit/>
          </a:bodyPr>
          <a:lstStyle/>
          <a:p>
            <a:pPr>
              <a:lnSpc>
                <a:spcPct val="150000"/>
              </a:lnSpc>
            </a:pPr>
            <a:r>
              <a:rPr lang="en-GB" sz="1600" b="1">
                <a:latin typeface="Times New Roman" panose="02020603050405020304" pitchFamily="18" charset="0"/>
                <a:cs typeface="Times New Roman" panose="02020603050405020304" pitchFamily="18" charset="0"/>
              </a:rPr>
              <a:t>Advantages:</a:t>
            </a:r>
            <a:endParaRPr lang="en-GB" sz="1600">
              <a:latin typeface="Times New Roman" panose="02020603050405020304" pitchFamily="18" charset="0"/>
              <a:cs typeface="Times New Roman" panose="02020603050405020304" pitchFamily="18" charset="0"/>
            </a:endParaRP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Cost-effective, no additional expenditure required (</a:t>
            </a:r>
            <a:r>
              <a:rPr lang="en-GB" sz="1600" err="1">
                <a:latin typeface="Times New Roman" panose="02020603050405020304" pitchFamily="18" charset="0"/>
                <a:cs typeface="Times New Roman" panose="02020603050405020304" pitchFamily="18" charset="0"/>
              </a:rPr>
              <a:t>ms.codes</a:t>
            </a:r>
            <a:r>
              <a:rPr lang="en-GB" sz="1600">
                <a:latin typeface="Times New Roman" panose="02020603050405020304" pitchFamily="18" charset="0"/>
                <a:cs typeface="Times New Roman" panose="02020603050405020304" pitchFamily="18" charset="0"/>
              </a:rPr>
              <a:t>, 2024).</a:t>
            </a: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Widely used in healthcare scheduling and workforce management (</a:t>
            </a:r>
            <a:r>
              <a:rPr lang="en-GB" sz="1600" err="1">
                <a:latin typeface="Times New Roman" panose="02020603050405020304" pitchFamily="18" charset="0"/>
                <a:cs typeface="Times New Roman" panose="02020603050405020304" pitchFamily="18" charset="0"/>
              </a:rPr>
              <a:t>ms.codes</a:t>
            </a:r>
            <a:r>
              <a:rPr lang="en-GB" sz="1600">
                <a:latin typeface="Times New Roman" panose="02020603050405020304" pitchFamily="18" charset="0"/>
                <a:cs typeface="Times New Roman" panose="02020603050405020304" pitchFamily="18" charset="0"/>
              </a:rPr>
              <a:t>, 2024).</a:t>
            </a: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Reduced ward manager tasks from 19 to 8 steps in nursing settings (</a:t>
            </a:r>
            <a:r>
              <a:rPr lang="en-GB" sz="1600" err="1">
                <a:latin typeface="Times New Roman" panose="02020603050405020304" pitchFamily="18" charset="0"/>
                <a:cs typeface="Times New Roman" panose="02020603050405020304" pitchFamily="18" charset="0"/>
              </a:rPr>
              <a:t>Academia.edu</a:t>
            </a:r>
            <a:r>
              <a:rPr lang="en-GB" sz="1600">
                <a:latin typeface="Times New Roman" panose="02020603050405020304" pitchFamily="18" charset="0"/>
                <a:cs typeface="Times New Roman" panose="02020603050405020304" pitchFamily="18" charset="0"/>
              </a:rPr>
              <a:t>, 2016).</a:t>
            </a: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OneDrive retains version history for error recovery (</a:t>
            </a:r>
            <a:r>
              <a:rPr lang="en-GB" sz="1600" err="1">
                <a:latin typeface="Times New Roman" panose="02020603050405020304" pitchFamily="18" charset="0"/>
                <a:cs typeface="Times New Roman" panose="02020603050405020304" pitchFamily="18" charset="0"/>
              </a:rPr>
              <a:t>MyExcelOnline</a:t>
            </a:r>
            <a:r>
              <a:rPr lang="en-GB" sz="1600">
                <a:latin typeface="Times New Roman" panose="02020603050405020304" pitchFamily="18" charset="0"/>
                <a:cs typeface="Times New Roman" panose="02020603050405020304" pitchFamily="18" charset="0"/>
              </a:rPr>
              <a:t>, 2025).</a:t>
            </a:r>
          </a:p>
        </p:txBody>
      </p:sp>
      <p:sp>
        <p:nvSpPr>
          <p:cNvPr id="4" name="TextBox 4"/>
          <p:cNvSpPr txBox="1"/>
          <p:nvPr/>
        </p:nvSpPr>
        <p:spPr>
          <a:xfrm>
            <a:off x="6051395" y="685800"/>
            <a:ext cx="5397500" cy="3405356"/>
          </a:xfrm>
          <a:prstGeom prst="rect">
            <a:avLst/>
          </a:prstGeom>
        </p:spPr>
        <p:txBody>
          <a:bodyPr lIns="0" tIns="0" rIns="0" bIns="0" rtlCol="0" anchor="t">
            <a:spAutoFit/>
          </a:bodyPr>
          <a:lstStyle/>
          <a:p>
            <a:pPr marL="190510" indent="-190510" algn="just">
              <a:lnSpc>
                <a:spcPts val="1040"/>
              </a:lnSpc>
              <a:spcBef>
                <a:spcPct val="0"/>
              </a:spcBef>
              <a:buFont typeface="Arial" panose="020B0604020202020204" pitchFamily="34" charset="0"/>
              <a:buChar char="•"/>
            </a:pPr>
            <a:endParaRPr lang="en-US" sz="1067">
              <a:solidFill>
                <a:srgbClr val="505050"/>
              </a:solidFill>
              <a:latin typeface="Telegraf"/>
              <a:ea typeface="Telegraf"/>
              <a:cs typeface="Telegraf"/>
              <a:sym typeface="Telegraf"/>
            </a:endParaRPr>
          </a:p>
          <a:p>
            <a:pPr>
              <a:lnSpc>
                <a:spcPct val="150000"/>
              </a:lnSpc>
            </a:pPr>
            <a:r>
              <a:rPr lang="en-GB" sz="1600" b="1"/>
              <a:t>Limitations:</a:t>
            </a:r>
            <a:endParaRPr lang="en-GB" sz="1600"/>
          </a:p>
          <a:p>
            <a:pPr marL="190510" indent="-190510">
              <a:lnSpc>
                <a:spcPct val="150000"/>
              </a:lnSpc>
              <a:buFont typeface="Arial" panose="020B0604020202020204" pitchFamily="34" charset="0"/>
              <a:buChar char="•"/>
            </a:pPr>
            <a:r>
              <a:rPr lang="en-GB" sz="1600"/>
              <a:t>No automated conflict detection unlike specialist software (</a:t>
            </a:r>
            <a:r>
              <a:rPr lang="en-GB" sz="1600" err="1"/>
              <a:t>OfficerND</a:t>
            </a:r>
            <a:r>
              <a:rPr lang="en-GB" sz="1600"/>
              <a:t>, 2024).</a:t>
            </a:r>
          </a:p>
          <a:p>
            <a:pPr marL="190510" indent="-190510">
              <a:lnSpc>
                <a:spcPct val="150000"/>
              </a:lnSpc>
              <a:buFont typeface="Arial" panose="020B0604020202020204" pitchFamily="34" charset="0"/>
              <a:buChar char="•"/>
            </a:pPr>
            <a:r>
              <a:rPr lang="en-GB" sz="1600"/>
              <a:t>Some features restricted in co-authored workbooks (Microsoft Support, 2023).</a:t>
            </a:r>
          </a:p>
          <a:p>
            <a:pPr marL="190510" indent="-190510">
              <a:lnSpc>
                <a:spcPct val="150000"/>
              </a:lnSpc>
              <a:buFont typeface="Arial" panose="020B0604020202020204" pitchFamily="34" charset="0"/>
              <a:buChar char="•"/>
            </a:pPr>
            <a:r>
              <a:rPr lang="en-GB" sz="1600"/>
              <a:t>Risk of human error corrupting formulas and affecting shift cover.</a:t>
            </a:r>
          </a:p>
          <a:p>
            <a:pPr marL="190510" indent="-190510">
              <a:lnSpc>
                <a:spcPct val="150000"/>
              </a:lnSpc>
              <a:buFont typeface="Arial" panose="020B0604020202020204" pitchFamily="34" charset="0"/>
              <a:buChar char="•"/>
            </a:pPr>
            <a:r>
              <a:rPr lang="en-GB" sz="1600"/>
              <a:t>Limited scalability for larger organisations (</a:t>
            </a:r>
            <a:r>
              <a:rPr lang="en-GB" sz="1600" err="1"/>
              <a:t>OfficerND</a:t>
            </a:r>
            <a:r>
              <a:rPr lang="en-GB" sz="1600"/>
              <a:t>, 2024).</a:t>
            </a:r>
          </a:p>
        </p:txBody>
      </p:sp>
      <p:grpSp>
        <p:nvGrpSpPr>
          <p:cNvPr id="5" name="Group 5"/>
          <p:cNvGrpSpPr/>
          <p:nvPr/>
        </p:nvGrpSpPr>
        <p:grpSpPr>
          <a:xfrm>
            <a:off x="7416800" y="3870831"/>
            <a:ext cx="4267200" cy="2870200"/>
            <a:chOff x="0" y="0"/>
            <a:chExt cx="5715000" cy="5715000"/>
          </a:xfrm>
        </p:grpSpPr>
        <p:sp>
          <p:nvSpPr>
            <p:cNvPr id="6" name="Freeform 6"/>
            <p:cNvSpPr/>
            <p:nvPr/>
          </p:nvSpPr>
          <p:spPr>
            <a:xfrm>
              <a:off x="0" y="0"/>
              <a:ext cx="5715000" cy="5715000"/>
            </a:xfrm>
            <a:custGeom>
              <a:avLst/>
              <a:gdLst/>
              <a:ahLst/>
              <a:cxnLst/>
              <a:rect l="l" t="t" r="r" b="b"/>
              <a:pathLst>
                <a:path w="5715000" h="5715000">
                  <a:moveTo>
                    <a:pt x="571500" y="0"/>
                  </a:moveTo>
                  <a:lnTo>
                    <a:pt x="5143500" y="0"/>
                  </a:lnTo>
                  <a:cubicBezTo>
                    <a:pt x="5459131" y="0"/>
                    <a:pt x="5715000" y="255869"/>
                    <a:pt x="5715000" y="571500"/>
                  </a:cubicBezTo>
                  <a:lnTo>
                    <a:pt x="5715000" y="5143500"/>
                  </a:lnTo>
                  <a:cubicBezTo>
                    <a:pt x="5715000" y="5459131"/>
                    <a:pt x="5459131" y="5715000"/>
                    <a:pt x="5143500" y="5715000"/>
                  </a:cubicBezTo>
                  <a:lnTo>
                    <a:pt x="571500" y="5715000"/>
                  </a:lnTo>
                  <a:cubicBezTo>
                    <a:pt x="255869" y="5715000"/>
                    <a:pt x="0" y="5459131"/>
                    <a:pt x="0" y="5143500"/>
                  </a:cubicBezTo>
                  <a:lnTo>
                    <a:pt x="0" y="571500"/>
                  </a:lnTo>
                  <a:cubicBezTo>
                    <a:pt x="0" y="255869"/>
                    <a:pt x="255869" y="0"/>
                    <a:pt x="571500" y="0"/>
                  </a:cubicBezTo>
                  <a:close/>
                </a:path>
              </a:pathLst>
            </a:custGeom>
            <a:blipFill>
              <a:blip r:embed="rId2"/>
              <a:stretch>
                <a:fillRect/>
              </a:stretch>
            </a:blipFill>
          </p:spPr>
          <p:txBody>
            <a:bodyPr/>
            <a:lstStyle/>
            <a:p>
              <a:endParaRPr lang="en-US" sz="1200"/>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737600" y="1247748"/>
            <a:ext cx="3156737" cy="3156737"/>
            <a:chOff x="0" y="0"/>
            <a:chExt cx="812800" cy="812800"/>
          </a:xfrm>
        </p:grpSpPr>
        <p:sp>
          <p:nvSpPr>
            <p:cNvPr id="3" name="Freeform 3"/>
            <p:cNvSpPr/>
            <p:nvPr/>
          </p:nvSpPr>
          <p:spPr>
            <a:xfrm>
              <a:off x="0" y="0"/>
              <a:ext cx="812800" cy="812800"/>
            </a:xfrm>
            <a:custGeom>
              <a:avLst/>
              <a:gdLst/>
              <a:ahLst/>
              <a:cxnLst/>
              <a:rect l="l" t="t" r="r" b="b"/>
              <a:pathLst>
                <a:path w="812800" h="812800">
                  <a:moveTo>
                    <a:pt x="37605" y="0"/>
                  </a:moveTo>
                  <a:lnTo>
                    <a:pt x="775195" y="0"/>
                  </a:lnTo>
                  <a:cubicBezTo>
                    <a:pt x="785168" y="0"/>
                    <a:pt x="794733" y="3962"/>
                    <a:pt x="801786" y="11014"/>
                  </a:cubicBezTo>
                  <a:cubicBezTo>
                    <a:pt x="808838" y="18067"/>
                    <a:pt x="812800" y="27632"/>
                    <a:pt x="812800" y="37605"/>
                  </a:cubicBezTo>
                  <a:lnTo>
                    <a:pt x="812800" y="775195"/>
                  </a:lnTo>
                  <a:cubicBezTo>
                    <a:pt x="812800" y="785168"/>
                    <a:pt x="808838" y="794733"/>
                    <a:pt x="801786" y="801786"/>
                  </a:cubicBezTo>
                  <a:cubicBezTo>
                    <a:pt x="794733" y="808838"/>
                    <a:pt x="785168" y="812800"/>
                    <a:pt x="775195" y="812800"/>
                  </a:cubicBezTo>
                  <a:lnTo>
                    <a:pt x="37605" y="812800"/>
                  </a:lnTo>
                  <a:cubicBezTo>
                    <a:pt x="27632" y="812800"/>
                    <a:pt x="18067" y="808838"/>
                    <a:pt x="11014" y="801786"/>
                  </a:cubicBezTo>
                  <a:cubicBezTo>
                    <a:pt x="3962" y="794733"/>
                    <a:pt x="0" y="785168"/>
                    <a:pt x="0" y="775195"/>
                  </a:cubicBezTo>
                  <a:lnTo>
                    <a:pt x="0" y="37605"/>
                  </a:lnTo>
                  <a:cubicBezTo>
                    <a:pt x="0" y="27632"/>
                    <a:pt x="3962" y="18067"/>
                    <a:pt x="11014" y="11014"/>
                  </a:cubicBezTo>
                  <a:cubicBezTo>
                    <a:pt x="18067" y="3962"/>
                    <a:pt x="27632" y="0"/>
                    <a:pt x="37605" y="0"/>
                  </a:cubicBezTo>
                  <a:close/>
                </a:path>
              </a:pathLst>
            </a:custGeom>
            <a:blipFill>
              <a:blip r:embed="rId2"/>
              <a:stretch>
                <a:fillRect/>
              </a:stretch>
            </a:blipFill>
          </p:spPr>
          <p:txBody>
            <a:bodyPr/>
            <a:lstStyle/>
            <a:p>
              <a:endParaRPr lang="en-US" sz="1200"/>
            </a:p>
          </p:txBody>
        </p:sp>
      </p:grpSp>
      <p:sp>
        <p:nvSpPr>
          <p:cNvPr id="4" name="Freeform 4"/>
          <p:cNvSpPr/>
          <p:nvPr/>
        </p:nvSpPr>
        <p:spPr>
          <a:xfrm>
            <a:off x="509069" y="1270159"/>
            <a:ext cx="1081303" cy="591768"/>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5" name="Freeform 5"/>
          <p:cNvSpPr/>
          <p:nvPr/>
        </p:nvSpPr>
        <p:spPr>
          <a:xfrm>
            <a:off x="10109201" y="5715000"/>
            <a:ext cx="1081303" cy="591768"/>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6" name="TextBox 6"/>
          <p:cNvSpPr txBox="1"/>
          <p:nvPr/>
        </p:nvSpPr>
        <p:spPr>
          <a:xfrm>
            <a:off x="2095500" y="1092201"/>
            <a:ext cx="5715000" cy="680507"/>
          </a:xfrm>
          <a:prstGeom prst="rect">
            <a:avLst/>
          </a:prstGeom>
        </p:spPr>
        <p:txBody>
          <a:bodyPr lIns="0" tIns="0" rIns="0" bIns="0" rtlCol="0" anchor="t">
            <a:spAutoFit/>
          </a:bodyPr>
          <a:lstStyle/>
          <a:p>
            <a:pPr>
              <a:lnSpc>
                <a:spcPts val="2579"/>
              </a:lnSpc>
              <a:spcBef>
                <a:spcPct val="0"/>
              </a:spcBef>
            </a:pPr>
            <a:r>
              <a:rPr lang="en-US" sz="2866">
                <a:solidFill>
                  <a:srgbClr val="272C37"/>
                </a:solidFill>
                <a:latin typeface="Canva Sans"/>
                <a:ea typeface="Canva Sans"/>
                <a:cs typeface="Canva Sans"/>
                <a:sym typeface="Canva Sans"/>
              </a:rPr>
              <a:t>HOW EXCEL IMPROVES</a:t>
            </a:r>
          </a:p>
          <a:p>
            <a:pPr>
              <a:lnSpc>
                <a:spcPts val="2579"/>
              </a:lnSpc>
              <a:spcBef>
                <a:spcPct val="0"/>
              </a:spcBef>
            </a:pPr>
            <a:r>
              <a:rPr lang="en-US" sz="2866">
                <a:solidFill>
                  <a:srgbClr val="272C37"/>
                </a:solidFill>
                <a:latin typeface="Canva Sans"/>
                <a:ea typeface="Canva Sans"/>
                <a:cs typeface="Canva Sans"/>
                <a:sym typeface="Canva Sans"/>
              </a:rPr>
              <a:t>EFFICIENCY AT RIVERDALE</a:t>
            </a:r>
          </a:p>
        </p:txBody>
      </p:sp>
      <p:sp>
        <p:nvSpPr>
          <p:cNvPr id="7" name="TextBox 7"/>
          <p:cNvSpPr txBox="1"/>
          <p:nvPr/>
        </p:nvSpPr>
        <p:spPr>
          <a:xfrm>
            <a:off x="522698" y="547637"/>
            <a:ext cx="2781300" cy="123303"/>
          </a:xfrm>
          <a:prstGeom prst="rect">
            <a:avLst/>
          </a:prstGeom>
        </p:spPr>
        <p:txBody>
          <a:bodyPr lIns="0" tIns="0" rIns="0" bIns="0" rtlCol="0" anchor="t">
            <a:spAutoFit/>
          </a:bodyPr>
          <a:lstStyle/>
          <a:p>
            <a:pPr>
              <a:lnSpc>
                <a:spcPts val="959"/>
              </a:lnSpc>
              <a:spcBef>
                <a:spcPct val="0"/>
              </a:spcBef>
            </a:pPr>
            <a:r>
              <a:rPr lang="en-US" sz="800">
                <a:solidFill>
                  <a:srgbClr val="272C37"/>
                </a:solidFill>
                <a:latin typeface="Canva Sans"/>
                <a:ea typeface="Canva Sans"/>
                <a:cs typeface="Canva Sans"/>
                <a:sym typeface="Canva Sans"/>
              </a:rPr>
              <a:t>Staff Scheduling at Riverdale Nursing Home | Microsoft Excel</a:t>
            </a:r>
          </a:p>
        </p:txBody>
      </p:sp>
      <p:sp>
        <p:nvSpPr>
          <p:cNvPr id="10" name="TextBox 9">
            <a:extLst>
              <a:ext uri="{FF2B5EF4-FFF2-40B4-BE49-F238E27FC236}">
                <a16:creationId xmlns:a16="http://schemas.microsoft.com/office/drawing/2014/main" id="{66C2B656-0B3E-7EC2-C09E-B6663B58C7B5}"/>
              </a:ext>
            </a:extLst>
          </p:cNvPr>
          <p:cNvSpPr txBox="1"/>
          <p:nvPr/>
        </p:nvSpPr>
        <p:spPr>
          <a:xfrm>
            <a:off x="609600" y="2463800"/>
            <a:ext cx="6248400" cy="3372077"/>
          </a:xfrm>
          <a:prstGeom prst="rect">
            <a:avLst/>
          </a:prstGeom>
          <a:noFill/>
        </p:spPr>
        <p:txBody>
          <a:bodyPr wrap="square">
            <a:spAutoFit/>
          </a:bodyPr>
          <a:lstStyle/>
          <a:p>
            <a:pPr marL="190510" indent="-190510" algn="just">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Shared OneDrive rota eliminates email distribution and version conflicts (</a:t>
            </a:r>
            <a:r>
              <a:rPr lang="en-GB" sz="1600" err="1">
                <a:latin typeface="Times New Roman" panose="02020603050405020304" pitchFamily="18" charset="0"/>
                <a:cs typeface="Times New Roman" panose="02020603050405020304" pitchFamily="18" charset="0"/>
              </a:rPr>
              <a:t>MyExcelOnline</a:t>
            </a:r>
            <a:r>
              <a:rPr lang="en-GB" sz="1600">
                <a:latin typeface="Times New Roman" panose="02020603050405020304" pitchFamily="18" charset="0"/>
                <a:cs typeface="Times New Roman" panose="02020603050405020304" pitchFamily="18" charset="0"/>
              </a:rPr>
              <a:t>, 2025).</a:t>
            </a:r>
          </a:p>
          <a:p>
            <a:pPr marL="190510" indent="-190510" algn="just">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Conditional formatting identifies coverage gaps before shifts begin.</a:t>
            </a:r>
          </a:p>
          <a:p>
            <a:pPr marL="190510" indent="-190510" algn="just">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Reduced administrative tasks from 19 to 8 steps in comparable settings (</a:t>
            </a:r>
            <a:r>
              <a:rPr lang="en-GB" sz="1600" err="1">
                <a:latin typeface="Times New Roman" panose="02020603050405020304" pitchFamily="18" charset="0"/>
                <a:cs typeface="Times New Roman" panose="02020603050405020304" pitchFamily="18" charset="0"/>
              </a:rPr>
              <a:t>Academia.edu</a:t>
            </a:r>
            <a:r>
              <a:rPr lang="en-GB" sz="1600">
                <a:latin typeface="Times New Roman" panose="02020603050405020304" pitchFamily="18" charset="0"/>
                <a:cs typeface="Times New Roman" panose="02020603050405020304" pitchFamily="18" charset="0"/>
              </a:rPr>
              <a:t>, 2016).</a:t>
            </a:r>
          </a:p>
          <a:p>
            <a:pPr marL="190510" indent="-190510" algn="just">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Fair scheduling linked to improved staff satisfaction and reduced turnover (Gerlach et al., 2025).</a:t>
            </a:r>
          </a:p>
          <a:p>
            <a:pPr marL="190510" indent="-190510" algn="just">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Practical, cost-effective solution within Riverdale's existing Microsoft 365 infrastructure.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2180706"/>
            <a:chOff x="0" y="0"/>
            <a:chExt cx="2514545" cy="506773"/>
          </a:xfrm>
        </p:grpSpPr>
        <p:sp>
          <p:nvSpPr>
            <p:cNvPr id="3" name="Freeform 3"/>
            <p:cNvSpPr/>
            <p:nvPr/>
          </p:nvSpPr>
          <p:spPr>
            <a:xfrm>
              <a:off x="0" y="0"/>
              <a:ext cx="2514545" cy="506773"/>
            </a:xfrm>
            <a:custGeom>
              <a:avLst/>
              <a:gdLst/>
              <a:ahLst/>
              <a:cxnLst/>
              <a:rect l="l" t="t" r="r" b="b"/>
              <a:pathLst>
                <a:path w="2514545" h="506773">
                  <a:moveTo>
                    <a:pt x="10971" y="0"/>
                  </a:moveTo>
                  <a:lnTo>
                    <a:pt x="2503574" y="0"/>
                  </a:lnTo>
                  <a:cubicBezTo>
                    <a:pt x="2509633" y="0"/>
                    <a:pt x="2514545" y="4912"/>
                    <a:pt x="2514545" y="10971"/>
                  </a:cubicBezTo>
                  <a:lnTo>
                    <a:pt x="2514545" y="495802"/>
                  </a:lnTo>
                  <a:cubicBezTo>
                    <a:pt x="2514545" y="501861"/>
                    <a:pt x="2509633" y="506773"/>
                    <a:pt x="2503574" y="506773"/>
                  </a:cubicBezTo>
                  <a:lnTo>
                    <a:pt x="10971" y="506773"/>
                  </a:lnTo>
                  <a:cubicBezTo>
                    <a:pt x="4912" y="506773"/>
                    <a:pt x="0" y="501861"/>
                    <a:pt x="0" y="495802"/>
                  </a:cubicBezTo>
                  <a:lnTo>
                    <a:pt x="0" y="10971"/>
                  </a:lnTo>
                  <a:cubicBezTo>
                    <a:pt x="0" y="4912"/>
                    <a:pt x="4912" y="0"/>
                    <a:pt x="10971" y="0"/>
                  </a:cubicBezTo>
                  <a:close/>
                </a:path>
              </a:pathLst>
            </a:custGeom>
            <a:blipFill>
              <a:blip r:embed="rId2"/>
              <a:stretch>
                <a:fillRect t="-91413" b="-91413"/>
              </a:stretch>
            </a:blipFill>
          </p:spPr>
          <p:txBody>
            <a:bodyPr/>
            <a:lstStyle/>
            <a:p>
              <a:endParaRPr lang="en-US" sz="1200"/>
            </a:p>
          </p:txBody>
        </p:sp>
      </p:grpSp>
      <p:sp>
        <p:nvSpPr>
          <p:cNvPr id="4" name="TextBox 4"/>
          <p:cNvSpPr txBox="1"/>
          <p:nvPr/>
        </p:nvSpPr>
        <p:spPr>
          <a:xfrm>
            <a:off x="863600" y="2108200"/>
            <a:ext cx="5715000" cy="321114"/>
          </a:xfrm>
          <a:prstGeom prst="rect">
            <a:avLst/>
          </a:prstGeom>
        </p:spPr>
        <p:txBody>
          <a:bodyPr lIns="0" tIns="0" rIns="0" bIns="0" rtlCol="0" anchor="t">
            <a:spAutoFit/>
          </a:bodyPr>
          <a:lstStyle/>
          <a:p>
            <a:pPr>
              <a:lnSpc>
                <a:spcPts val="2399"/>
              </a:lnSpc>
              <a:spcBef>
                <a:spcPct val="0"/>
              </a:spcBef>
            </a:pPr>
            <a:r>
              <a:rPr lang="en-US" sz="2666">
                <a:solidFill>
                  <a:srgbClr val="272C37"/>
                </a:solidFill>
                <a:latin typeface="Canva Sans"/>
                <a:ea typeface="Canva Sans"/>
                <a:cs typeface="Canva Sans"/>
                <a:sym typeface="Canva Sans"/>
              </a:rPr>
              <a:t>REFERENCES</a:t>
            </a:r>
          </a:p>
        </p:txBody>
      </p:sp>
      <p:sp>
        <p:nvSpPr>
          <p:cNvPr id="5" name="TextBox 5"/>
          <p:cNvSpPr txBox="1"/>
          <p:nvPr/>
        </p:nvSpPr>
        <p:spPr>
          <a:xfrm>
            <a:off x="845671" y="3035608"/>
            <a:ext cx="10795000" cy="2312364"/>
          </a:xfrm>
          <a:prstGeom prst="rect">
            <a:avLst/>
          </a:prstGeom>
        </p:spPr>
        <p:txBody>
          <a:bodyPr lIns="0" tIns="0" rIns="0" bIns="0" rtlCol="0" anchor="t">
            <a:spAutoFit/>
          </a:bodyPr>
          <a:lstStyle/>
          <a:p>
            <a:pPr algn="just">
              <a:lnSpc>
                <a:spcPts val="1027"/>
              </a:lnSpc>
              <a:spcBef>
                <a:spcPct val="0"/>
              </a:spcBef>
            </a:pPr>
            <a:r>
              <a:rPr lang="en-US" sz="1067" err="1">
                <a:solidFill>
                  <a:srgbClr val="505050"/>
                </a:solidFill>
                <a:latin typeface="Telegraf"/>
                <a:ea typeface="Telegraf"/>
                <a:cs typeface="Telegraf"/>
                <a:sym typeface="Telegraf"/>
              </a:rPr>
              <a:t>Academia.edu</a:t>
            </a:r>
            <a:r>
              <a:rPr lang="en-US" sz="1067">
                <a:solidFill>
                  <a:srgbClr val="505050"/>
                </a:solidFill>
                <a:latin typeface="Telegraf"/>
                <a:ea typeface="Telegraf"/>
                <a:cs typeface="Telegraf"/>
                <a:sym typeface="Telegraf"/>
              </a:rPr>
              <a:t> (2016) A real-time Excel-based scheduling solution for nursing staff reallocation. Available at: https://</a:t>
            </a:r>
            <a:r>
              <a:rPr lang="en-US" sz="1067" err="1">
                <a:solidFill>
                  <a:srgbClr val="505050"/>
                </a:solidFill>
                <a:latin typeface="Telegraf"/>
                <a:ea typeface="Telegraf"/>
                <a:cs typeface="Telegraf"/>
                <a:sym typeface="Telegraf"/>
              </a:rPr>
              <a:t>www.academia.edu</a:t>
            </a:r>
            <a:r>
              <a:rPr lang="en-US" sz="1067">
                <a:solidFill>
                  <a:srgbClr val="505050"/>
                </a:solidFill>
                <a:latin typeface="Telegraf"/>
                <a:ea typeface="Telegraf"/>
                <a:cs typeface="Telegraf"/>
                <a:sym typeface="Telegraf"/>
              </a:rPr>
              <a:t>/30358400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a:solidFill>
                  <a:srgbClr val="505050"/>
                </a:solidFill>
                <a:latin typeface="Telegraf"/>
                <a:ea typeface="Telegraf"/>
                <a:cs typeface="Telegraf"/>
                <a:sym typeface="Telegraf"/>
              </a:rPr>
              <a:t>Cardiff University (2024) Healthcare analytics with Excel: spreadsheet modelling and </a:t>
            </a:r>
            <a:r>
              <a:rPr lang="en-US" sz="1067" err="1">
                <a:solidFill>
                  <a:srgbClr val="505050"/>
                </a:solidFill>
                <a:latin typeface="Telegraf"/>
                <a:ea typeface="Telegraf"/>
                <a:cs typeface="Telegraf"/>
                <a:sym typeface="Telegraf"/>
              </a:rPr>
              <a:t>optimisation</a:t>
            </a:r>
            <a:r>
              <a:rPr lang="en-US" sz="1067">
                <a:solidFill>
                  <a:srgbClr val="505050"/>
                </a:solidFill>
                <a:latin typeface="Telegraf"/>
                <a:ea typeface="Telegraf"/>
                <a:cs typeface="Telegraf"/>
                <a:sym typeface="Telegraf"/>
              </a:rPr>
              <a:t>. Available at: https://</a:t>
            </a:r>
            <a:r>
              <a:rPr lang="en-US" sz="1067" err="1">
                <a:solidFill>
                  <a:srgbClr val="505050"/>
                </a:solidFill>
                <a:latin typeface="Telegraf"/>
                <a:ea typeface="Telegraf"/>
                <a:cs typeface="Telegraf"/>
                <a:sym typeface="Telegraf"/>
              </a:rPr>
              <a:t>www.cardiff.ac.uk</a:t>
            </a:r>
            <a:r>
              <a:rPr lang="en-US" sz="1067">
                <a:solidFill>
                  <a:srgbClr val="505050"/>
                </a:solidFill>
                <a:latin typeface="Telegraf"/>
                <a:ea typeface="Telegraf"/>
                <a:cs typeface="Telegraf"/>
                <a:sym typeface="Telegraf"/>
              </a:rPr>
              <a:t>/professional-development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a:solidFill>
                  <a:srgbClr val="505050"/>
                </a:solidFill>
                <a:latin typeface="Telegraf"/>
                <a:ea typeface="Telegraf"/>
                <a:cs typeface="Telegraf"/>
                <a:sym typeface="Telegraf"/>
              </a:rPr>
              <a:t>Gerlach, M., Renggli, F.J., Bieri, J.S., </a:t>
            </a:r>
            <a:r>
              <a:rPr lang="en-US" sz="1067" err="1">
                <a:solidFill>
                  <a:srgbClr val="505050"/>
                </a:solidFill>
                <a:latin typeface="Telegraf"/>
                <a:ea typeface="Telegraf"/>
                <a:cs typeface="Telegraf"/>
                <a:sym typeface="Telegraf"/>
              </a:rPr>
              <a:t>Sariyar</a:t>
            </a:r>
            <a:r>
              <a:rPr lang="en-US" sz="1067">
                <a:solidFill>
                  <a:srgbClr val="505050"/>
                </a:solidFill>
                <a:latin typeface="Telegraf"/>
                <a:ea typeface="Telegraf"/>
                <a:cs typeface="Telegraf"/>
                <a:sym typeface="Telegraf"/>
              </a:rPr>
              <a:t>, M. and Golz, C. (2025) 'Exploring nurse perspectives on AI-based shift scheduling for fairness, transparency, and work-life balance', BMC Nursing. </a:t>
            </a:r>
            <a:r>
              <a:rPr lang="en-US" sz="1067" err="1">
                <a:solidFill>
                  <a:srgbClr val="505050"/>
                </a:solidFill>
                <a:latin typeface="Telegraf"/>
                <a:ea typeface="Telegraf"/>
                <a:cs typeface="Telegraf"/>
                <a:sym typeface="Telegraf"/>
              </a:rPr>
              <a:t>doi</a:t>
            </a:r>
            <a:r>
              <a:rPr lang="en-US" sz="1067">
                <a:solidFill>
                  <a:srgbClr val="505050"/>
                </a:solidFill>
                <a:latin typeface="Telegraf"/>
                <a:ea typeface="Telegraf"/>
                <a:cs typeface="Telegraf"/>
                <a:sym typeface="Telegraf"/>
              </a:rPr>
              <a:t>: 10.1186/s12912-025-03808-0.</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a:solidFill>
                  <a:srgbClr val="505050"/>
                </a:solidFill>
                <a:latin typeface="Telegraf"/>
                <a:ea typeface="Telegraf"/>
                <a:cs typeface="Telegraf"/>
                <a:sym typeface="Telegraf"/>
              </a:rPr>
              <a:t>Microsoft Support (2023) About the shared workbook feature. Available at: https://</a:t>
            </a:r>
            <a:r>
              <a:rPr lang="en-US" sz="1067" err="1">
                <a:solidFill>
                  <a:srgbClr val="505050"/>
                </a:solidFill>
                <a:latin typeface="Telegraf"/>
                <a:ea typeface="Telegraf"/>
                <a:cs typeface="Telegraf"/>
                <a:sym typeface="Telegraf"/>
              </a:rPr>
              <a:t>support.microsoft.com</a:t>
            </a:r>
            <a:r>
              <a:rPr lang="en-US" sz="1067">
                <a:solidFill>
                  <a:srgbClr val="505050"/>
                </a:solidFill>
                <a:latin typeface="Telegraf"/>
                <a:ea typeface="Telegraf"/>
                <a:cs typeface="Telegraf"/>
                <a:sym typeface="Telegraf"/>
              </a:rPr>
              <a:t>/</a:t>
            </a:r>
            <a:r>
              <a:rPr lang="en-US" sz="1067" err="1">
                <a:solidFill>
                  <a:srgbClr val="505050"/>
                </a:solidFill>
                <a:latin typeface="Telegraf"/>
                <a:ea typeface="Telegraf"/>
                <a:cs typeface="Telegraf"/>
                <a:sym typeface="Telegraf"/>
              </a:rPr>
              <a:t>en</a:t>
            </a:r>
            <a:r>
              <a:rPr lang="en-US" sz="1067">
                <a:solidFill>
                  <a:srgbClr val="505050"/>
                </a:solidFill>
                <a:latin typeface="Telegraf"/>
                <a:ea typeface="Telegraf"/>
                <a:cs typeface="Telegraf"/>
                <a:sym typeface="Telegraf"/>
              </a:rPr>
              <a:t>-us/office/about-the-shared-workbook-feature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ms.codes</a:t>
            </a:r>
            <a:r>
              <a:rPr lang="en-US" sz="1067">
                <a:solidFill>
                  <a:srgbClr val="505050"/>
                </a:solidFill>
                <a:latin typeface="Telegraf"/>
                <a:ea typeface="Telegraf"/>
                <a:cs typeface="Telegraf"/>
                <a:sym typeface="Telegraf"/>
              </a:rPr>
              <a:t> (2024) How is Microsoft Excel used in the medical field. Available at: https://</a:t>
            </a:r>
            <a:r>
              <a:rPr lang="en-US" sz="1067" err="1">
                <a:solidFill>
                  <a:srgbClr val="505050"/>
                </a:solidFill>
                <a:latin typeface="Telegraf"/>
                <a:ea typeface="Telegraf"/>
                <a:cs typeface="Telegraf"/>
                <a:sym typeface="Telegraf"/>
              </a:rPr>
              <a:t>ms.codes</a:t>
            </a:r>
            <a:r>
              <a:rPr lang="en-US" sz="1067">
                <a:solidFill>
                  <a:srgbClr val="505050"/>
                </a:solidFill>
                <a:latin typeface="Telegraf"/>
                <a:ea typeface="Telegraf"/>
                <a:cs typeface="Telegraf"/>
                <a:sym typeface="Telegraf"/>
              </a:rPr>
              <a:t>/blogs/</a:t>
            </a:r>
            <a:r>
              <a:rPr lang="en-US" sz="1067" err="1">
                <a:solidFill>
                  <a:srgbClr val="505050"/>
                </a:solidFill>
                <a:latin typeface="Telegraf"/>
                <a:ea typeface="Telegraf"/>
                <a:cs typeface="Telegraf"/>
                <a:sym typeface="Telegraf"/>
              </a:rPr>
              <a:t>microsoft</a:t>
            </a:r>
            <a:r>
              <a:rPr lang="en-US" sz="1067">
                <a:solidFill>
                  <a:srgbClr val="505050"/>
                </a:solidFill>
                <a:latin typeface="Telegraf"/>
                <a:ea typeface="Telegraf"/>
                <a:cs typeface="Telegraf"/>
                <a:sym typeface="Telegraf"/>
              </a:rPr>
              <a:t>-office/how-is-</a:t>
            </a:r>
            <a:r>
              <a:rPr lang="en-US" sz="1067" err="1">
                <a:solidFill>
                  <a:srgbClr val="505050"/>
                </a:solidFill>
                <a:latin typeface="Telegraf"/>
                <a:ea typeface="Telegraf"/>
                <a:cs typeface="Telegraf"/>
                <a:sym typeface="Telegraf"/>
              </a:rPr>
              <a:t>microsoft</a:t>
            </a:r>
            <a:r>
              <a:rPr lang="en-US" sz="1067">
                <a:solidFill>
                  <a:srgbClr val="505050"/>
                </a:solidFill>
                <a:latin typeface="Telegraf"/>
                <a:ea typeface="Telegraf"/>
                <a:cs typeface="Telegraf"/>
                <a:sym typeface="Telegraf"/>
              </a:rPr>
              <a:t>-excel-used-in-the-medical-field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MyExcelOnline</a:t>
            </a:r>
            <a:r>
              <a:rPr lang="en-US" sz="1067">
                <a:solidFill>
                  <a:srgbClr val="505050"/>
                </a:solidFill>
                <a:latin typeface="Telegraf"/>
                <a:ea typeface="Telegraf"/>
                <a:cs typeface="Telegraf"/>
                <a:sym typeface="Telegraf"/>
              </a:rPr>
              <a:t> (2025) The ultimate guide to shared workbooks in Excel. Available at: https://</a:t>
            </a:r>
            <a:r>
              <a:rPr lang="en-US" sz="1067" err="1">
                <a:solidFill>
                  <a:srgbClr val="505050"/>
                </a:solidFill>
                <a:latin typeface="Telegraf"/>
                <a:ea typeface="Telegraf"/>
                <a:cs typeface="Telegraf"/>
                <a:sym typeface="Telegraf"/>
              </a:rPr>
              <a:t>www.myexcelonline.com</a:t>
            </a:r>
            <a:r>
              <a:rPr lang="en-US" sz="1067">
                <a:solidFill>
                  <a:srgbClr val="505050"/>
                </a:solidFill>
                <a:latin typeface="Telegraf"/>
                <a:ea typeface="Telegraf"/>
                <a:cs typeface="Telegraf"/>
                <a:sym typeface="Telegraf"/>
              </a:rPr>
              <a:t>/blog/excel-shared-workbooks/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OfficerND</a:t>
            </a:r>
            <a:r>
              <a:rPr lang="en-US" sz="1067">
                <a:solidFill>
                  <a:srgbClr val="505050"/>
                </a:solidFill>
                <a:latin typeface="Telegraf"/>
                <a:ea typeface="Telegraf"/>
                <a:cs typeface="Telegraf"/>
                <a:sym typeface="Telegraf"/>
              </a:rPr>
              <a:t> (2024) Can a hybrid work schedule template in Excel help your workplace? Available at: https://</a:t>
            </a:r>
            <a:r>
              <a:rPr lang="en-US" sz="1067" err="1">
                <a:solidFill>
                  <a:srgbClr val="505050"/>
                </a:solidFill>
                <a:latin typeface="Telegraf"/>
                <a:ea typeface="Telegraf"/>
                <a:cs typeface="Telegraf"/>
                <a:sym typeface="Telegraf"/>
              </a:rPr>
              <a:t>www.officernd.com</a:t>
            </a:r>
            <a:r>
              <a:rPr lang="en-US" sz="1067">
                <a:solidFill>
                  <a:srgbClr val="505050"/>
                </a:solidFill>
                <a:latin typeface="Telegraf"/>
                <a:ea typeface="Telegraf"/>
                <a:cs typeface="Telegraf"/>
                <a:sym typeface="Telegraf"/>
              </a:rPr>
              <a:t>/blog/free-hybrid-work-schedule-template-in-excel/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Valdano</a:t>
            </a:r>
            <a:r>
              <a:rPr lang="en-US" sz="1067">
                <a:solidFill>
                  <a:srgbClr val="505050"/>
                </a:solidFill>
                <a:latin typeface="Telegraf"/>
                <a:ea typeface="Telegraf"/>
                <a:cs typeface="Telegraf"/>
                <a:sym typeface="Telegraf"/>
              </a:rPr>
              <a:t>, E., Poletto, C., </a:t>
            </a:r>
            <a:r>
              <a:rPr lang="en-US" sz="1067" err="1">
                <a:solidFill>
                  <a:srgbClr val="505050"/>
                </a:solidFill>
                <a:latin typeface="Telegraf"/>
                <a:ea typeface="Telegraf"/>
                <a:cs typeface="Telegraf"/>
                <a:sym typeface="Telegraf"/>
              </a:rPr>
              <a:t>Boëlle</a:t>
            </a:r>
            <a:r>
              <a:rPr lang="en-US" sz="1067">
                <a:solidFill>
                  <a:srgbClr val="505050"/>
                </a:solidFill>
                <a:latin typeface="Telegraf"/>
                <a:ea typeface="Telegraf"/>
                <a:cs typeface="Telegraf"/>
                <a:sym typeface="Telegraf"/>
              </a:rPr>
              <a:t>, P.Y. and </a:t>
            </a:r>
            <a:r>
              <a:rPr lang="en-US" sz="1067" err="1">
                <a:solidFill>
                  <a:srgbClr val="505050"/>
                </a:solidFill>
                <a:latin typeface="Telegraf"/>
                <a:ea typeface="Telegraf"/>
                <a:cs typeface="Telegraf"/>
                <a:sym typeface="Telegraf"/>
              </a:rPr>
              <a:t>Colizza</a:t>
            </a:r>
            <a:r>
              <a:rPr lang="en-US" sz="1067">
                <a:solidFill>
                  <a:srgbClr val="505050"/>
                </a:solidFill>
                <a:latin typeface="Telegraf"/>
                <a:ea typeface="Telegraf"/>
                <a:cs typeface="Telegraf"/>
                <a:sym typeface="Telegraf"/>
              </a:rPr>
              <a:t>, V. (2021) 'Reorganization of nurse scheduling reduces the risk of healthcare associated infections', Scientific Reports, 11(1). </a:t>
            </a:r>
            <a:r>
              <a:rPr lang="en-US" sz="1067" err="1">
                <a:solidFill>
                  <a:srgbClr val="505050"/>
                </a:solidFill>
                <a:latin typeface="Telegraf"/>
                <a:ea typeface="Telegraf"/>
                <a:cs typeface="Telegraf"/>
                <a:sym typeface="Telegraf"/>
              </a:rPr>
              <a:t>doi</a:t>
            </a:r>
            <a:r>
              <a:rPr lang="en-US" sz="1067">
                <a:solidFill>
                  <a:srgbClr val="505050"/>
                </a:solidFill>
                <a:latin typeface="Telegraf"/>
                <a:ea typeface="Telegraf"/>
                <a:cs typeface="Telegraf"/>
                <a:sym typeface="Telegraf"/>
              </a:rPr>
              <a:t>: 10.1038/s41598-021-86637-w.</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67D213B-3824-87F2-6DA4-C2BA98B243D2}"/>
              </a:ext>
            </a:extLst>
          </p:cNvPr>
          <p:cNvSpPr txBox="1">
            <a:spLocks/>
          </p:cNvSpPr>
          <p:nvPr/>
        </p:nvSpPr>
        <p:spPr>
          <a:xfrm>
            <a:off x="0" y="759257"/>
            <a:ext cx="11292205" cy="2796933"/>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sz="4400" b="1">
                <a:solidFill>
                  <a:schemeClr val="accent2">
                    <a:lumMod val="50000"/>
                  </a:schemeClr>
                </a:solidFill>
                <a:latin typeface="Baskerville Old Face" panose="02020602080505020303" pitchFamily="18" charset="0"/>
              </a:rPr>
              <a:t>Riverdale Nursing Home</a:t>
            </a:r>
          </a:p>
          <a:p>
            <a:r>
              <a:rPr lang="en-GB" sz="4400" b="1">
                <a:solidFill>
                  <a:schemeClr val="accent2">
                    <a:lumMod val="50000"/>
                  </a:schemeClr>
                </a:solidFill>
                <a:latin typeface="Baskerville Old Face" panose="02020602080505020303" pitchFamily="18" charset="0"/>
              </a:rPr>
              <a:t>Secure File storage </a:t>
            </a:r>
          </a:p>
          <a:p>
            <a:r>
              <a:rPr lang="en-GB" sz="4400" b="1">
                <a:solidFill>
                  <a:schemeClr val="accent2">
                    <a:lumMod val="50000"/>
                  </a:schemeClr>
                </a:solidFill>
                <a:latin typeface="Baskerville Old Face" panose="02020602080505020303" pitchFamily="18" charset="0"/>
              </a:rPr>
              <a:t>&amp; Sharing System</a:t>
            </a:r>
          </a:p>
          <a:p>
            <a:r>
              <a:rPr lang="en-GB" sz="4400" b="1">
                <a:solidFill>
                  <a:schemeClr val="accent2">
                    <a:lumMod val="50000"/>
                  </a:schemeClr>
                </a:solidFill>
                <a:latin typeface="Baskerville Old Face" panose="02020602080505020303" pitchFamily="18" charset="0"/>
              </a:rPr>
              <a:t>Using One drive</a:t>
            </a:r>
            <a:endParaRPr lang="en-GB" b="1">
              <a:solidFill>
                <a:schemeClr val="accent2">
                  <a:lumMod val="50000"/>
                </a:schemeClr>
              </a:solidFill>
              <a:latin typeface="Baskerville Old Face" panose="02020602080505020303" pitchFamily="18" charset="0"/>
            </a:endParaRPr>
          </a:p>
        </p:txBody>
      </p:sp>
      <p:pic>
        <p:nvPicPr>
          <p:cNvPr id="3" name="Picture 2" descr="A group of people outside a house">
            <a:extLst>
              <a:ext uri="{FF2B5EF4-FFF2-40B4-BE49-F238E27FC236}">
                <a16:creationId xmlns:a16="http://schemas.microsoft.com/office/drawing/2014/main" id="{67C85D8C-C2BD-8140-40A2-17270630DB5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77970" y="3822535"/>
            <a:ext cx="5441425" cy="2669974"/>
          </a:xfrm>
          <a:prstGeom prst="ellipse">
            <a:avLst/>
          </a:prstGeom>
          <a:ln>
            <a:noFill/>
          </a:ln>
          <a:effectLst>
            <a:softEdge rad="112500"/>
          </a:effectLst>
        </p:spPr>
      </p:pic>
      <p:sp>
        <p:nvSpPr>
          <p:cNvPr id="6" name="TextBox 5">
            <a:extLst>
              <a:ext uri="{FF2B5EF4-FFF2-40B4-BE49-F238E27FC236}">
                <a16:creationId xmlns:a16="http://schemas.microsoft.com/office/drawing/2014/main" id="{F343EC08-D8F5-DAB1-CDCB-EFCE08405169}"/>
              </a:ext>
            </a:extLst>
          </p:cNvPr>
          <p:cNvSpPr txBox="1"/>
          <p:nvPr/>
        </p:nvSpPr>
        <p:spPr>
          <a:xfrm>
            <a:off x="472605" y="4553517"/>
            <a:ext cx="7610049" cy="1938992"/>
          </a:xfrm>
          <a:prstGeom prst="rect">
            <a:avLst/>
          </a:prstGeom>
          <a:noFill/>
        </p:spPr>
        <p:txBody>
          <a:bodyPr wrap="square" rtlCol="0">
            <a:spAutoFit/>
          </a:bodyPr>
          <a:lstStyle/>
          <a:p>
            <a:r>
              <a:rPr lang="en-GB" sz="2000" b="1"/>
              <a:t>Name: Zabeen Akhtar</a:t>
            </a:r>
          </a:p>
          <a:p>
            <a:r>
              <a:rPr lang="en-GB" sz="2000" b="1"/>
              <a:t>Group 3</a:t>
            </a:r>
          </a:p>
          <a:p>
            <a:r>
              <a:rPr lang="en-GB" sz="2000" b="1"/>
              <a:t>Module: LCHS4007</a:t>
            </a:r>
          </a:p>
          <a:p>
            <a:r>
              <a:rPr lang="en-GB" sz="2000" b="1"/>
              <a:t>Lecturer: </a:t>
            </a:r>
            <a:r>
              <a:rPr lang="en-GB" sz="2000" b="1" err="1"/>
              <a:t>Masuad</a:t>
            </a:r>
            <a:r>
              <a:rPr lang="en-GB" sz="2000" b="1"/>
              <a:t> </a:t>
            </a:r>
            <a:r>
              <a:rPr lang="en-GB" sz="2000" b="1" err="1"/>
              <a:t>Siddqui</a:t>
            </a:r>
            <a:endParaRPr lang="en-GB" sz="2000" b="1"/>
          </a:p>
          <a:p>
            <a:r>
              <a:rPr lang="en-GB" sz="2000" b="1"/>
              <a:t>Date:15</a:t>
            </a:r>
            <a:r>
              <a:rPr lang="en-GB" sz="2000" b="1" baseline="30000"/>
              <a:t>th</a:t>
            </a:r>
            <a:r>
              <a:rPr lang="en-GB" sz="2000" b="1"/>
              <a:t> June 2026</a:t>
            </a:r>
          </a:p>
          <a:p>
            <a:endParaRPr lang="en-GB" sz="2000" b="1"/>
          </a:p>
        </p:txBody>
      </p:sp>
    </p:spTree>
    <p:extLst>
      <p:ext uri="{BB962C8B-B14F-4D97-AF65-F5344CB8AC3E}">
        <p14:creationId xmlns:p14="http://schemas.microsoft.com/office/powerpoint/2010/main" val="3137140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630956-0E4C-14B2-8012-2ADBDBB9A0A2}"/>
              </a:ext>
            </a:extLst>
          </p:cNvPr>
          <p:cNvSpPr txBox="1"/>
          <p:nvPr/>
        </p:nvSpPr>
        <p:spPr>
          <a:xfrm>
            <a:off x="600501" y="1321291"/>
            <a:ext cx="8332037" cy="7122847"/>
          </a:xfrm>
          <a:prstGeom prst="rect">
            <a:avLst/>
          </a:prstGeom>
          <a:noFill/>
        </p:spPr>
        <p:txBody>
          <a:bodyPr wrap="square">
            <a:spAutoFit/>
          </a:bodyPr>
          <a:lstStyle/>
          <a:p>
            <a:pPr marL="342900" indent="-342900">
              <a:lnSpc>
                <a:spcPct val="150000"/>
              </a:lnSpc>
              <a:buFont typeface="Wingdings" panose="05000000000000000000" pitchFamily="2" charset="2"/>
              <a:buChar char="ü"/>
            </a:pPr>
            <a:r>
              <a:rPr lang="en-GB" sz="2800"/>
              <a:t>At Riverdale , Safeguarding is top priority.</a:t>
            </a:r>
          </a:p>
          <a:p>
            <a:pPr marL="342900" indent="-342900">
              <a:lnSpc>
                <a:spcPct val="150000"/>
              </a:lnSpc>
              <a:buFont typeface="Wingdings" panose="05000000000000000000" pitchFamily="2" charset="2"/>
              <a:buChar char="ü"/>
            </a:pPr>
            <a:endParaRPr lang="en-GB" sz="2800"/>
          </a:p>
          <a:p>
            <a:pPr marL="342900" indent="-342900">
              <a:lnSpc>
                <a:spcPct val="150000"/>
              </a:lnSpc>
              <a:buFont typeface="Wingdings" panose="05000000000000000000" pitchFamily="2" charset="2"/>
              <a:buChar char="ü"/>
            </a:pPr>
            <a:r>
              <a:rPr lang="en-GB" sz="2800"/>
              <a:t>Information is shared between two buildings  </a:t>
            </a:r>
            <a:r>
              <a:rPr lang="en-GB" sz="2800" i="1"/>
              <a:t>while maintaining confidentiality and data protection requirements (NHS England, 2023).</a:t>
            </a:r>
          </a:p>
          <a:p>
            <a:pPr marL="342900" indent="-342900">
              <a:lnSpc>
                <a:spcPct val="150000"/>
              </a:lnSpc>
              <a:buFont typeface="Wingdings" panose="05000000000000000000" pitchFamily="2" charset="2"/>
              <a:buChar char="ü"/>
            </a:pPr>
            <a:endParaRPr lang="en-GB" sz="2800" i="1"/>
          </a:p>
          <a:p>
            <a:pPr marL="342900" indent="-342900">
              <a:lnSpc>
                <a:spcPct val="150000"/>
              </a:lnSpc>
              <a:buFont typeface="Wingdings" panose="05000000000000000000" pitchFamily="2" charset="2"/>
              <a:buChar char="ü"/>
            </a:pPr>
            <a:r>
              <a:rPr lang="en-GB" sz="2800" i="1"/>
              <a:t> One drive allows authorised staff to access information securely </a:t>
            </a:r>
          </a:p>
          <a:p>
            <a:pPr marL="342900" indent="-342900">
              <a:lnSpc>
                <a:spcPct val="150000"/>
              </a:lnSpc>
              <a:buFont typeface="Wingdings" panose="05000000000000000000" pitchFamily="2" charset="2"/>
              <a:buChar char="ü"/>
            </a:pPr>
            <a:endParaRPr lang="en-GB" sz="2800" i="1"/>
          </a:p>
          <a:p>
            <a:pPr marL="342900" indent="-342900">
              <a:lnSpc>
                <a:spcPct val="150000"/>
              </a:lnSpc>
              <a:buFont typeface="Wingdings" panose="05000000000000000000" pitchFamily="2" charset="2"/>
              <a:buChar char="ü"/>
            </a:pPr>
            <a:endParaRPr lang="en-GB" sz="2800" i="1"/>
          </a:p>
          <a:p>
            <a:pPr>
              <a:lnSpc>
                <a:spcPct val="150000"/>
              </a:lnSpc>
            </a:pPr>
            <a:endParaRPr lang="en-GB" sz="2800" i="1"/>
          </a:p>
        </p:txBody>
      </p:sp>
      <p:pic>
        <p:nvPicPr>
          <p:cNvPr id="7" name="Picture 6" descr="A doctor giving a patient a prescription">
            <a:extLst>
              <a:ext uri="{FF2B5EF4-FFF2-40B4-BE49-F238E27FC236}">
                <a16:creationId xmlns:a16="http://schemas.microsoft.com/office/drawing/2014/main" id="{093EBE9A-E29E-D0E2-2891-914CBBADBD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82664" y="2230786"/>
            <a:ext cx="2727199" cy="2727199"/>
          </a:xfrm>
          <a:prstGeom prst="rect">
            <a:avLst/>
          </a:prstGeom>
          <a:ln>
            <a:noFill/>
          </a:ln>
          <a:effectLst>
            <a:softEdge rad="112500"/>
          </a:effectLst>
        </p:spPr>
      </p:pic>
      <p:sp>
        <p:nvSpPr>
          <p:cNvPr id="10" name="Title 3">
            <a:extLst>
              <a:ext uri="{FF2B5EF4-FFF2-40B4-BE49-F238E27FC236}">
                <a16:creationId xmlns:a16="http://schemas.microsoft.com/office/drawing/2014/main" id="{033A9792-6686-E21A-B669-78F7E8ACF3AC}"/>
              </a:ext>
            </a:extLst>
          </p:cNvPr>
          <p:cNvSpPr>
            <a:spLocks noGrp="1"/>
          </p:cNvSpPr>
          <p:nvPr>
            <p:ph type="title"/>
          </p:nvPr>
        </p:nvSpPr>
        <p:spPr>
          <a:xfrm>
            <a:off x="1473706" y="322997"/>
            <a:ext cx="9244588" cy="1320800"/>
          </a:xfrm>
        </p:spPr>
        <p:txBody>
          <a:bodyPr>
            <a:normAutofit/>
          </a:bodyPr>
          <a:lstStyle/>
          <a:p>
            <a:r>
              <a:rPr lang="en-GB" sz="4000" b="1" i="1" u="sng">
                <a:solidFill>
                  <a:schemeClr val="accent2">
                    <a:lumMod val="50000"/>
                  </a:schemeClr>
                </a:solidFill>
              </a:rPr>
              <a:t>Why Secure Storage Matters</a:t>
            </a:r>
            <a:endParaRPr lang="en-GB" sz="4000" b="1" u="sng">
              <a:solidFill>
                <a:schemeClr val="accent2">
                  <a:lumMod val="50000"/>
                </a:schemeClr>
              </a:solidFill>
            </a:endParaRPr>
          </a:p>
        </p:txBody>
      </p:sp>
    </p:spTree>
    <p:extLst>
      <p:ext uri="{BB962C8B-B14F-4D97-AF65-F5344CB8AC3E}">
        <p14:creationId xmlns:p14="http://schemas.microsoft.com/office/powerpoint/2010/main" val="822965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fade">
                                      <p:cBhvr>
                                        <p:cTn id="12" dur="1000"/>
                                        <p:tgtEl>
                                          <p:spTgt spid="5">
                                            <p:txEl>
                                              <p:pRg st="4" end="4"/>
                                            </p:txEl>
                                          </p:spTgt>
                                        </p:tgtEl>
                                      </p:cBhvr>
                                    </p:animEffect>
                                    <p:anim calcmode="lin" valueType="num">
                                      <p:cBhvr>
                                        <p:cTn id="1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1000"/>
                                        <p:tgtEl>
                                          <p:spTgt spid="5">
                                            <p:txEl>
                                              <p:pRg st="0" end="0"/>
                                            </p:txEl>
                                          </p:spTgt>
                                        </p:tgtEl>
                                      </p:cBhvr>
                                    </p:animEffect>
                                    <p:anim calcmode="lin" valueType="num">
                                      <p:cBhvr>
                                        <p:cTn id="2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F92E1E-7ABE-F5DB-FD47-D0471A49B403}"/>
              </a:ext>
            </a:extLst>
          </p:cNvPr>
          <p:cNvSpPr>
            <a:spLocks noGrp="1"/>
          </p:cNvSpPr>
          <p:nvPr>
            <p:ph type="title"/>
          </p:nvPr>
        </p:nvSpPr>
        <p:spPr>
          <a:xfrm>
            <a:off x="332429" y="415471"/>
            <a:ext cx="7205571" cy="876879"/>
          </a:xfrm>
          <a:solidFill>
            <a:schemeClr val="accent2">
              <a:lumMod val="50000"/>
            </a:schemeClr>
          </a:solidFill>
        </p:spPr>
        <p:txBody>
          <a:bodyPr>
            <a:normAutofit fontScale="90000"/>
          </a:bodyPr>
          <a:lstStyle/>
          <a:p>
            <a:pPr algn="ctr"/>
            <a:r>
              <a:rPr lang="en-GB" sz="3100" i="1">
                <a:solidFill>
                  <a:schemeClr val="accent6">
                    <a:lumMod val="60000"/>
                    <a:lumOff val="40000"/>
                  </a:schemeClr>
                </a:solidFill>
              </a:rPr>
              <a:t>Documents Stored Securely</a:t>
            </a:r>
            <a:br>
              <a:rPr lang="en-GB" sz="3100" i="1">
                <a:solidFill>
                  <a:schemeClr val="bg1"/>
                </a:solidFill>
              </a:rPr>
            </a:br>
            <a:br>
              <a:rPr lang="en-GB" sz="3600" i="1"/>
            </a:br>
            <a:endParaRPr lang="en-GB"/>
          </a:p>
        </p:txBody>
      </p:sp>
      <p:sp>
        <p:nvSpPr>
          <p:cNvPr id="6" name="TextBox 5">
            <a:extLst>
              <a:ext uri="{FF2B5EF4-FFF2-40B4-BE49-F238E27FC236}">
                <a16:creationId xmlns:a16="http://schemas.microsoft.com/office/drawing/2014/main" id="{69D4A6FB-A357-D89C-80E1-1CF61940193A}"/>
              </a:ext>
            </a:extLst>
          </p:cNvPr>
          <p:cNvSpPr txBox="1"/>
          <p:nvPr/>
        </p:nvSpPr>
        <p:spPr>
          <a:xfrm>
            <a:off x="1776788" y="1841682"/>
            <a:ext cx="11330609" cy="5863144"/>
          </a:xfrm>
          <a:prstGeom prst="rect">
            <a:avLst/>
          </a:prstGeom>
          <a:noFill/>
        </p:spPr>
        <p:txBody>
          <a:bodyPr wrap="square" rtlCol="0">
            <a:spAutoFit/>
          </a:bodyPr>
          <a:lstStyle/>
          <a:p>
            <a:pPr marL="342900" indent="-342900" algn="ctr">
              <a:lnSpc>
                <a:spcPct val="150000"/>
              </a:lnSpc>
              <a:buFont typeface="Arial" panose="020B0604020202020204" pitchFamily="34" charset="0"/>
              <a:buChar char="•"/>
            </a:pPr>
            <a:r>
              <a:rPr lang="en-GB" sz="3200" b="1" i="1"/>
              <a:t>Care plans and medication needs</a:t>
            </a:r>
          </a:p>
          <a:p>
            <a:pPr marL="342900" indent="-342900" algn="ctr">
              <a:lnSpc>
                <a:spcPct val="150000"/>
              </a:lnSpc>
              <a:buFont typeface="Arial" panose="020B0604020202020204" pitchFamily="34" charset="0"/>
              <a:buChar char="•"/>
            </a:pPr>
            <a:r>
              <a:rPr lang="en-GB" sz="3200" b="1" i="1"/>
              <a:t>Risk Assessments</a:t>
            </a:r>
          </a:p>
          <a:p>
            <a:pPr marL="342900" indent="-342900" algn="ctr">
              <a:lnSpc>
                <a:spcPct val="150000"/>
              </a:lnSpc>
              <a:buFont typeface="Arial" panose="020B0604020202020204" pitchFamily="34" charset="0"/>
              <a:buChar char="•"/>
            </a:pPr>
            <a:r>
              <a:rPr lang="en-GB" sz="3200" b="1" i="1"/>
              <a:t>Staff Rotas, schedules </a:t>
            </a:r>
          </a:p>
          <a:p>
            <a:pPr marL="342900" indent="-342900" algn="ctr">
              <a:lnSpc>
                <a:spcPct val="150000"/>
              </a:lnSpc>
              <a:buFont typeface="Arial" panose="020B0604020202020204" pitchFamily="34" charset="0"/>
              <a:buChar char="•"/>
            </a:pPr>
            <a:r>
              <a:rPr lang="en-GB" sz="3200" b="1" i="1"/>
              <a:t>Policies and procedures</a:t>
            </a:r>
          </a:p>
          <a:p>
            <a:pPr marL="342900" indent="-342900" algn="ctr">
              <a:lnSpc>
                <a:spcPct val="150000"/>
              </a:lnSpc>
              <a:buFont typeface="Arial" panose="020B0604020202020204" pitchFamily="34" charset="0"/>
              <a:buChar char="•"/>
            </a:pPr>
            <a:r>
              <a:rPr lang="en-GB" sz="3200" b="1" i="1"/>
              <a:t>Meetings, Inspection and audit reports</a:t>
            </a:r>
          </a:p>
          <a:p>
            <a:pPr marL="342900" indent="-342900" algn="ctr">
              <a:lnSpc>
                <a:spcPct val="150000"/>
              </a:lnSpc>
              <a:buFont typeface="Arial" panose="020B0604020202020204" pitchFamily="34" charset="0"/>
              <a:buChar char="•"/>
            </a:pPr>
            <a:r>
              <a:rPr lang="en-GB" sz="3200" b="1" i="1"/>
              <a:t>Consent forms</a:t>
            </a:r>
          </a:p>
          <a:p>
            <a:pPr algn="ctr">
              <a:lnSpc>
                <a:spcPct val="150000"/>
              </a:lnSpc>
            </a:pPr>
            <a:endParaRPr lang="en-GB" sz="2800" i="1"/>
          </a:p>
          <a:p>
            <a:pPr algn="ctr">
              <a:lnSpc>
                <a:spcPct val="150000"/>
              </a:lnSpc>
            </a:pPr>
            <a:r>
              <a:rPr lang="en-GB"/>
              <a:t> </a:t>
            </a:r>
          </a:p>
          <a:p>
            <a:pPr algn="ctr"/>
            <a:endParaRPr lang="en-GB"/>
          </a:p>
        </p:txBody>
      </p:sp>
      <p:pic>
        <p:nvPicPr>
          <p:cNvPr id="9" name="Picture 8" descr="A file cabinet in a cloud shape&#10;&#10;Description automatically generated">
            <a:extLst>
              <a:ext uri="{FF2B5EF4-FFF2-40B4-BE49-F238E27FC236}">
                <a16:creationId xmlns:a16="http://schemas.microsoft.com/office/drawing/2014/main" id="{1F475D33-1E3A-70EF-E64D-9945CB3A574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7049" y="2780682"/>
            <a:ext cx="2942062" cy="2218079"/>
          </a:xfrm>
          <a:prstGeom prst="rect">
            <a:avLst/>
          </a:prstGeom>
          <a:ln>
            <a:noFill/>
          </a:ln>
          <a:effectLst>
            <a:softEdge rad="112500"/>
          </a:effectLst>
        </p:spPr>
      </p:pic>
      <p:sp>
        <p:nvSpPr>
          <p:cNvPr id="10" name="TextBox 9">
            <a:extLst>
              <a:ext uri="{FF2B5EF4-FFF2-40B4-BE49-F238E27FC236}">
                <a16:creationId xmlns:a16="http://schemas.microsoft.com/office/drawing/2014/main" id="{9747E2D8-395E-10E1-3F3D-2E36F56C4C2E}"/>
              </a:ext>
            </a:extLst>
          </p:cNvPr>
          <p:cNvSpPr txBox="1"/>
          <p:nvPr/>
        </p:nvSpPr>
        <p:spPr>
          <a:xfrm>
            <a:off x="2396651" y="6924662"/>
            <a:ext cx="3673424" cy="230832"/>
          </a:xfrm>
          <a:prstGeom prst="rect">
            <a:avLst/>
          </a:prstGeom>
          <a:noFill/>
        </p:spPr>
        <p:txBody>
          <a:bodyPr wrap="square" rtlCol="0">
            <a:spAutoFit/>
          </a:bodyPr>
          <a:lstStyle/>
          <a:p>
            <a:r>
              <a:rPr lang="en-GB" sz="900">
                <a:hlinkClick r:id="rId3" tooltip="https://positek.net/easy-backup-cloud-storage/"/>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961662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1000"/>
                                        <p:tgtEl>
                                          <p:spTgt spid="6">
                                            <p:txEl>
                                              <p:pRg st="4" end="4"/>
                                            </p:txEl>
                                          </p:spTgt>
                                        </p:tgtEl>
                                      </p:cBhvr>
                                    </p:animEffect>
                                    <p:anim calcmode="lin" valueType="num">
                                      <p:cBhvr>
                                        <p:cTn id="28"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1000"/>
                                        <p:tgtEl>
                                          <p:spTgt spid="6">
                                            <p:txEl>
                                              <p:pRg st="5" end="5"/>
                                            </p:txEl>
                                          </p:spTgt>
                                        </p:tgtEl>
                                      </p:cBhvr>
                                    </p:animEffect>
                                    <p:anim calcmode="lin" valueType="num">
                                      <p:cBhvr>
                                        <p:cTn id="3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DBD91A9-8EF7-A8F3-DA1D-206975FE2C2C}"/>
              </a:ext>
            </a:extLst>
          </p:cNvPr>
          <p:cNvSpPr txBox="1"/>
          <p:nvPr/>
        </p:nvSpPr>
        <p:spPr>
          <a:xfrm>
            <a:off x="564107" y="315041"/>
            <a:ext cx="9921922" cy="6781793"/>
          </a:xfrm>
          <a:prstGeom prst="rect">
            <a:avLst/>
          </a:prstGeom>
          <a:noFill/>
        </p:spPr>
        <p:txBody>
          <a:bodyPr wrap="square" rtlCol="0">
            <a:spAutoFit/>
          </a:bodyPr>
          <a:lstStyle/>
          <a:p>
            <a:pPr>
              <a:lnSpc>
                <a:spcPct val="150000"/>
              </a:lnSpc>
            </a:pPr>
            <a:r>
              <a:rPr lang="en-GB" sz="3200" b="1" i="1"/>
              <a:t>Industry Standard:</a:t>
            </a:r>
            <a:r>
              <a:rPr lang="en-GB" sz="3200"/>
              <a:t> Widely used cloud-based application</a:t>
            </a:r>
          </a:p>
          <a:p>
            <a:pPr>
              <a:lnSpc>
                <a:spcPct val="150000"/>
              </a:lnSpc>
            </a:pPr>
            <a:r>
              <a:rPr lang="en-GB" sz="3200" b="1" i="1"/>
              <a:t>Safe Sharing: </a:t>
            </a:r>
            <a:r>
              <a:rPr lang="en-GB" sz="3200"/>
              <a:t>Controlled access for permissions for our care staff</a:t>
            </a:r>
          </a:p>
          <a:p>
            <a:pPr>
              <a:lnSpc>
                <a:spcPct val="150000"/>
              </a:lnSpc>
            </a:pPr>
            <a:r>
              <a:rPr lang="en-GB" sz="3200" b="1" i="1"/>
              <a:t>Protects: </a:t>
            </a:r>
            <a:r>
              <a:rPr lang="en-GB" sz="3200"/>
              <a:t>Unauthorized  access</a:t>
            </a:r>
            <a:endParaRPr lang="en-GB" sz="3200" b="1" i="1"/>
          </a:p>
          <a:p>
            <a:pPr>
              <a:lnSpc>
                <a:spcPct val="150000"/>
              </a:lnSpc>
            </a:pPr>
            <a:endParaRPr lang="en-GB" sz="3200"/>
          </a:p>
          <a:p>
            <a:pPr>
              <a:lnSpc>
                <a:spcPct val="150000"/>
              </a:lnSpc>
            </a:pPr>
            <a:endParaRPr lang="en-GB" sz="3200"/>
          </a:p>
          <a:p>
            <a:pPr>
              <a:lnSpc>
                <a:spcPct val="150000"/>
              </a:lnSpc>
            </a:pPr>
            <a:endParaRPr lang="en-GB" sz="3200" b="1" i="1"/>
          </a:p>
          <a:p>
            <a:pPr algn="ctr">
              <a:lnSpc>
                <a:spcPct val="150000"/>
              </a:lnSpc>
            </a:pPr>
            <a:r>
              <a:rPr lang="en-GB"/>
              <a:t> </a:t>
            </a:r>
          </a:p>
          <a:p>
            <a:pPr algn="ctr">
              <a:lnSpc>
                <a:spcPct val="150000"/>
              </a:lnSpc>
            </a:pPr>
            <a:endParaRPr lang="en-GB"/>
          </a:p>
        </p:txBody>
      </p:sp>
      <p:sp>
        <p:nvSpPr>
          <p:cNvPr id="7" name="Rectangle: Rounded Corners 6">
            <a:extLst>
              <a:ext uri="{FF2B5EF4-FFF2-40B4-BE49-F238E27FC236}">
                <a16:creationId xmlns:a16="http://schemas.microsoft.com/office/drawing/2014/main" id="{C712C4DF-C80D-4A08-23A5-A9B71627C275}"/>
              </a:ext>
            </a:extLst>
          </p:cNvPr>
          <p:cNvSpPr/>
          <p:nvPr/>
        </p:nvSpPr>
        <p:spPr>
          <a:xfrm>
            <a:off x="5658133" y="4312692"/>
            <a:ext cx="5969760" cy="2251309"/>
          </a:xfrm>
          <a:prstGeom prst="roundRect">
            <a:avLst/>
          </a:prstGeom>
          <a:solidFill>
            <a:schemeClr val="bg1"/>
          </a:solidFill>
          <a:ln>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800" b="1" i="1">
              <a:solidFill>
                <a:schemeClr val="accent2">
                  <a:lumMod val="50000"/>
                </a:schemeClr>
              </a:solidFill>
            </a:endParaRPr>
          </a:p>
          <a:p>
            <a:pPr algn="ctr"/>
            <a:r>
              <a:rPr lang="en-GB" sz="2800" b="1" i="1">
                <a:solidFill>
                  <a:schemeClr val="accent2">
                    <a:lumMod val="50000"/>
                  </a:schemeClr>
                </a:solidFill>
              </a:rPr>
              <a:t>Care homes have a duty to identify and respond to safeguarding concerns to ensure residents remain safe </a:t>
            </a:r>
          </a:p>
          <a:p>
            <a:pPr algn="ctr"/>
            <a:r>
              <a:rPr lang="en-GB" sz="2800" b="1" i="1">
                <a:solidFill>
                  <a:schemeClr val="accent2">
                    <a:lumMod val="50000"/>
                  </a:schemeClr>
                </a:solidFill>
              </a:rPr>
              <a:t>(HM Government, 2014) </a:t>
            </a:r>
            <a:br>
              <a:rPr lang="en-GB" sz="1800" i="1">
                <a:solidFill>
                  <a:schemeClr val="accent2">
                    <a:lumMod val="50000"/>
                  </a:schemeClr>
                </a:solidFill>
              </a:rPr>
            </a:br>
            <a:br>
              <a:rPr lang="en-GB">
                <a:solidFill>
                  <a:schemeClr val="accent2">
                    <a:lumMod val="50000"/>
                  </a:schemeClr>
                </a:solidFill>
              </a:rPr>
            </a:br>
            <a:endParaRPr lang="en-GB">
              <a:solidFill>
                <a:schemeClr val="accent2">
                  <a:lumMod val="50000"/>
                </a:schemeClr>
              </a:solidFill>
            </a:endParaRPr>
          </a:p>
        </p:txBody>
      </p:sp>
      <p:pic>
        <p:nvPicPr>
          <p:cNvPr id="11" name="Picture 10" descr="A cartoon of a lock and a key">
            <a:extLst>
              <a:ext uri="{FF2B5EF4-FFF2-40B4-BE49-F238E27FC236}">
                <a16:creationId xmlns:a16="http://schemas.microsoft.com/office/drawing/2014/main" id="{8D2A67BC-2A07-DFFA-FF2E-A4A45188F6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85621" y="4312692"/>
            <a:ext cx="2510171" cy="2251310"/>
          </a:xfrm>
          <a:prstGeom prst="rect">
            <a:avLst/>
          </a:prstGeom>
          <a:ln>
            <a:noFill/>
          </a:ln>
          <a:effectLst>
            <a:softEdge rad="112500"/>
          </a:effectLst>
        </p:spPr>
      </p:pic>
    </p:spTree>
    <p:extLst>
      <p:ext uri="{BB962C8B-B14F-4D97-AF65-F5344CB8AC3E}">
        <p14:creationId xmlns:p14="http://schemas.microsoft.com/office/powerpoint/2010/main" val="1296934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68A8408-8D11-FCEF-C5AE-A5318060785C}"/>
              </a:ext>
            </a:extLst>
          </p:cNvPr>
          <p:cNvPicPr>
            <a:picLocks noChangeAspect="1"/>
          </p:cNvPicPr>
          <p:nvPr/>
        </p:nvPicPr>
        <p:blipFill>
          <a:blip r:embed="rId2"/>
          <a:stretch>
            <a:fillRect/>
          </a:stretch>
        </p:blipFill>
        <p:spPr>
          <a:xfrm>
            <a:off x="4474276" y="2202224"/>
            <a:ext cx="2618423" cy="1815883"/>
          </a:xfrm>
          <a:prstGeom prst="rect">
            <a:avLst/>
          </a:prstGeom>
        </p:spPr>
      </p:pic>
      <p:sp>
        <p:nvSpPr>
          <p:cNvPr id="5" name="TextBox 4">
            <a:extLst>
              <a:ext uri="{FF2B5EF4-FFF2-40B4-BE49-F238E27FC236}">
                <a16:creationId xmlns:a16="http://schemas.microsoft.com/office/drawing/2014/main" id="{4F66E739-BD14-6004-E81C-E2A6377F99F2}"/>
              </a:ext>
            </a:extLst>
          </p:cNvPr>
          <p:cNvSpPr txBox="1"/>
          <p:nvPr/>
        </p:nvSpPr>
        <p:spPr>
          <a:xfrm>
            <a:off x="8430954" y="628854"/>
            <a:ext cx="3210586" cy="1384995"/>
          </a:xfrm>
          <a:prstGeom prst="rect">
            <a:avLst/>
          </a:prstGeom>
          <a:noFill/>
        </p:spPr>
        <p:txBody>
          <a:bodyPr wrap="square" rtlCol="0">
            <a:spAutoFit/>
          </a:bodyPr>
          <a:lstStyle/>
          <a:p>
            <a:pPr algn="ctr"/>
            <a:r>
              <a:rPr lang="en-GB" sz="2800" b="1"/>
              <a:t>Allows the staff to access from different devices</a:t>
            </a:r>
          </a:p>
        </p:txBody>
      </p:sp>
      <p:sp>
        <p:nvSpPr>
          <p:cNvPr id="6" name="TextBox 5">
            <a:extLst>
              <a:ext uri="{FF2B5EF4-FFF2-40B4-BE49-F238E27FC236}">
                <a16:creationId xmlns:a16="http://schemas.microsoft.com/office/drawing/2014/main" id="{BC841623-AD7A-CB70-8470-55C3F0DF124F}"/>
              </a:ext>
            </a:extLst>
          </p:cNvPr>
          <p:cNvSpPr txBox="1"/>
          <p:nvPr/>
        </p:nvSpPr>
        <p:spPr>
          <a:xfrm>
            <a:off x="8571882" y="2736502"/>
            <a:ext cx="2928730" cy="1384995"/>
          </a:xfrm>
          <a:prstGeom prst="rect">
            <a:avLst/>
          </a:prstGeom>
          <a:noFill/>
        </p:spPr>
        <p:txBody>
          <a:bodyPr wrap="square" rtlCol="0">
            <a:spAutoFit/>
          </a:bodyPr>
          <a:lstStyle/>
          <a:p>
            <a:pPr algn="ctr"/>
            <a:r>
              <a:rPr lang="en-GB" sz="2800" b="1"/>
              <a:t>Securely Stores documents in one place</a:t>
            </a:r>
          </a:p>
        </p:txBody>
      </p:sp>
      <p:sp>
        <p:nvSpPr>
          <p:cNvPr id="21" name="TextBox 20">
            <a:extLst>
              <a:ext uri="{FF2B5EF4-FFF2-40B4-BE49-F238E27FC236}">
                <a16:creationId xmlns:a16="http://schemas.microsoft.com/office/drawing/2014/main" id="{0695FF38-BC03-DC78-4A62-8E5FDC653307}"/>
              </a:ext>
            </a:extLst>
          </p:cNvPr>
          <p:cNvSpPr txBox="1"/>
          <p:nvPr/>
        </p:nvSpPr>
        <p:spPr>
          <a:xfrm>
            <a:off x="8103109" y="4663168"/>
            <a:ext cx="3866275" cy="1815882"/>
          </a:xfrm>
          <a:prstGeom prst="rect">
            <a:avLst/>
          </a:prstGeom>
          <a:noFill/>
        </p:spPr>
        <p:txBody>
          <a:bodyPr wrap="square" rtlCol="0">
            <a:spAutoFit/>
          </a:bodyPr>
          <a:lstStyle/>
          <a:p>
            <a:pPr algn="ctr"/>
            <a:r>
              <a:rPr lang="en-GB" sz="2800" b="1"/>
              <a:t>Enables quick sharing of information between staff members </a:t>
            </a:r>
          </a:p>
        </p:txBody>
      </p:sp>
      <p:pic>
        <p:nvPicPr>
          <p:cNvPr id="7" name="Picture 6">
            <a:extLst>
              <a:ext uri="{FF2B5EF4-FFF2-40B4-BE49-F238E27FC236}">
                <a16:creationId xmlns:a16="http://schemas.microsoft.com/office/drawing/2014/main" id="{A81104B5-F8A6-CF3F-2A5B-AAB6F31DF732}"/>
              </a:ext>
            </a:extLst>
          </p:cNvPr>
          <p:cNvPicPr>
            <a:picLocks noChangeAspect="1"/>
          </p:cNvPicPr>
          <p:nvPr/>
        </p:nvPicPr>
        <p:blipFill>
          <a:blip r:embed="rId3"/>
          <a:stretch>
            <a:fillRect/>
          </a:stretch>
        </p:blipFill>
        <p:spPr>
          <a:xfrm>
            <a:off x="3323468" y="4802867"/>
            <a:ext cx="4999153" cy="2030144"/>
          </a:xfrm>
          <a:prstGeom prst="rect">
            <a:avLst/>
          </a:prstGeom>
        </p:spPr>
      </p:pic>
      <p:sp>
        <p:nvSpPr>
          <p:cNvPr id="32" name="TextBox 31">
            <a:extLst>
              <a:ext uri="{FF2B5EF4-FFF2-40B4-BE49-F238E27FC236}">
                <a16:creationId xmlns:a16="http://schemas.microsoft.com/office/drawing/2014/main" id="{1264A909-467F-BC48-2810-E2AB60266497}"/>
              </a:ext>
            </a:extLst>
          </p:cNvPr>
          <p:cNvSpPr txBox="1"/>
          <p:nvPr/>
        </p:nvSpPr>
        <p:spPr>
          <a:xfrm>
            <a:off x="0" y="4406975"/>
            <a:ext cx="3690732" cy="1815882"/>
          </a:xfrm>
          <a:prstGeom prst="rect">
            <a:avLst/>
          </a:prstGeom>
          <a:noFill/>
        </p:spPr>
        <p:txBody>
          <a:bodyPr wrap="square" rtlCol="0">
            <a:spAutoFit/>
          </a:bodyPr>
          <a:lstStyle/>
          <a:p>
            <a:pPr algn="ctr"/>
            <a:r>
              <a:rPr lang="en-GB" sz="2800" b="1">
                <a:solidFill>
                  <a:schemeClr val="accent6">
                    <a:lumMod val="50000"/>
                  </a:schemeClr>
                </a:solidFill>
              </a:rPr>
              <a:t>Improves communication between staff members</a:t>
            </a:r>
          </a:p>
        </p:txBody>
      </p:sp>
      <p:sp>
        <p:nvSpPr>
          <p:cNvPr id="8" name="TextBox 7">
            <a:extLst>
              <a:ext uri="{FF2B5EF4-FFF2-40B4-BE49-F238E27FC236}">
                <a16:creationId xmlns:a16="http://schemas.microsoft.com/office/drawing/2014/main" id="{74C11D5D-58F4-9E60-CAC9-DBAD8234A1ED}"/>
              </a:ext>
            </a:extLst>
          </p:cNvPr>
          <p:cNvSpPr txBox="1"/>
          <p:nvPr/>
        </p:nvSpPr>
        <p:spPr>
          <a:xfrm>
            <a:off x="149928" y="2521798"/>
            <a:ext cx="2928730" cy="1384995"/>
          </a:xfrm>
          <a:prstGeom prst="rect">
            <a:avLst/>
          </a:prstGeom>
          <a:noFill/>
        </p:spPr>
        <p:txBody>
          <a:bodyPr wrap="square" rtlCol="0">
            <a:spAutoFit/>
          </a:bodyPr>
          <a:lstStyle/>
          <a:p>
            <a:pPr algn="ctr"/>
            <a:r>
              <a:rPr lang="en-GB" sz="2800" b="1"/>
              <a:t>Reduces paperwork and saves time</a:t>
            </a:r>
          </a:p>
        </p:txBody>
      </p:sp>
      <p:sp>
        <p:nvSpPr>
          <p:cNvPr id="9" name="TextBox 8">
            <a:extLst>
              <a:ext uri="{FF2B5EF4-FFF2-40B4-BE49-F238E27FC236}">
                <a16:creationId xmlns:a16="http://schemas.microsoft.com/office/drawing/2014/main" id="{51F19050-2ADB-DCEB-226A-2ED00FC108A0}"/>
              </a:ext>
            </a:extLst>
          </p:cNvPr>
          <p:cNvSpPr txBox="1"/>
          <p:nvPr/>
        </p:nvSpPr>
        <p:spPr>
          <a:xfrm>
            <a:off x="149928" y="464272"/>
            <a:ext cx="4299242" cy="1815882"/>
          </a:xfrm>
          <a:prstGeom prst="rect">
            <a:avLst/>
          </a:prstGeom>
          <a:noFill/>
        </p:spPr>
        <p:txBody>
          <a:bodyPr wrap="square" rtlCol="0">
            <a:spAutoFit/>
          </a:bodyPr>
          <a:lstStyle/>
          <a:p>
            <a:pPr algn="ctr"/>
            <a:r>
              <a:rPr lang="en-GB" sz="2800" b="1">
                <a:solidFill>
                  <a:schemeClr val="accent6">
                    <a:lumMod val="50000"/>
                  </a:schemeClr>
                </a:solidFill>
              </a:rPr>
              <a:t>Updates documents in real time, ensuring everyone has the latest edition</a:t>
            </a:r>
          </a:p>
        </p:txBody>
      </p:sp>
      <p:cxnSp>
        <p:nvCxnSpPr>
          <p:cNvPr id="11" name="Straight Arrow Connector 10">
            <a:extLst>
              <a:ext uri="{FF2B5EF4-FFF2-40B4-BE49-F238E27FC236}">
                <a16:creationId xmlns:a16="http://schemas.microsoft.com/office/drawing/2014/main" id="{B9D10DC5-8556-FBF7-6920-F6BFD7269AB1}"/>
              </a:ext>
            </a:extLst>
          </p:cNvPr>
          <p:cNvCxnSpPr/>
          <p:nvPr/>
        </p:nvCxnSpPr>
        <p:spPr>
          <a:xfrm flipV="1">
            <a:off x="7742832" y="1733266"/>
            <a:ext cx="579789" cy="389397"/>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55E9F38F-94B1-8874-21CC-A721096353C3}"/>
              </a:ext>
            </a:extLst>
          </p:cNvPr>
          <p:cNvCxnSpPr>
            <a:cxnSpLocks/>
          </p:cNvCxnSpPr>
          <p:nvPr/>
        </p:nvCxnSpPr>
        <p:spPr>
          <a:xfrm>
            <a:off x="7706376" y="3189665"/>
            <a:ext cx="79346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8ADBBE3-1D8B-96E6-98C0-33887E9AD80B}"/>
              </a:ext>
            </a:extLst>
          </p:cNvPr>
          <p:cNvCxnSpPr>
            <a:cxnSpLocks/>
          </p:cNvCxnSpPr>
          <p:nvPr/>
        </p:nvCxnSpPr>
        <p:spPr>
          <a:xfrm>
            <a:off x="7619820" y="4057732"/>
            <a:ext cx="702801" cy="34924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7980A05-805F-57E3-A165-B4EC80D82DB5}"/>
              </a:ext>
            </a:extLst>
          </p:cNvPr>
          <p:cNvCxnSpPr>
            <a:cxnSpLocks/>
          </p:cNvCxnSpPr>
          <p:nvPr/>
        </p:nvCxnSpPr>
        <p:spPr>
          <a:xfrm flipH="1" flipV="1">
            <a:off x="3394970" y="1968763"/>
            <a:ext cx="686841" cy="348598"/>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80C0093-EB63-4C30-BD60-2DDF028F6394}"/>
              </a:ext>
            </a:extLst>
          </p:cNvPr>
          <p:cNvCxnSpPr>
            <a:cxnSpLocks/>
          </p:cNvCxnSpPr>
          <p:nvPr/>
        </p:nvCxnSpPr>
        <p:spPr>
          <a:xfrm flipH="1" flipV="1">
            <a:off x="2989367" y="3179267"/>
            <a:ext cx="881295" cy="2079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333BCB20-DA80-009E-FE65-46AD89EAC903}"/>
              </a:ext>
            </a:extLst>
          </p:cNvPr>
          <p:cNvCxnSpPr>
            <a:cxnSpLocks/>
          </p:cNvCxnSpPr>
          <p:nvPr/>
        </p:nvCxnSpPr>
        <p:spPr>
          <a:xfrm flipH="1">
            <a:off x="3200516" y="4295796"/>
            <a:ext cx="913301" cy="35870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EABE583-9787-CA84-AEB3-699DF55528EF}"/>
              </a:ext>
            </a:extLst>
          </p:cNvPr>
          <p:cNvCxnSpPr>
            <a:cxnSpLocks/>
          </p:cNvCxnSpPr>
          <p:nvPr/>
        </p:nvCxnSpPr>
        <p:spPr>
          <a:xfrm>
            <a:off x="5954936" y="4068453"/>
            <a:ext cx="0" cy="68137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516ADE44-FC70-AFF6-4B02-2A0518808CBA}"/>
              </a:ext>
            </a:extLst>
          </p:cNvPr>
          <p:cNvSpPr txBox="1"/>
          <p:nvPr/>
        </p:nvSpPr>
        <p:spPr>
          <a:xfrm>
            <a:off x="3661678" y="129349"/>
            <a:ext cx="4687890" cy="144655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400" b="1" i="1" u="sng" strike="noStrike" kern="1200" cap="none" spc="0" normalizeH="0" baseline="0" noProof="0">
                <a:ln>
                  <a:noFill/>
                </a:ln>
                <a:solidFill>
                  <a:schemeClr val="accent2">
                    <a:lumMod val="50000"/>
                  </a:schemeClr>
                </a:solidFill>
                <a:effectLst/>
                <a:uLnTx/>
                <a:uFillTx/>
                <a:latin typeface="Trebuchet MS" panose="020B0603020202020204"/>
                <a:ea typeface="+mn-ea"/>
                <a:cs typeface="+mn-cs"/>
              </a:rPr>
              <a:t>Why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400" b="1" i="1" u="sng" strike="noStrike" kern="1200" cap="none" spc="0" normalizeH="0" baseline="0" noProof="0">
                <a:ln>
                  <a:noFill/>
                </a:ln>
                <a:solidFill>
                  <a:schemeClr val="accent2">
                    <a:lumMod val="50000"/>
                  </a:schemeClr>
                </a:solidFill>
                <a:effectLst/>
                <a:uLnTx/>
                <a:uFillTx/>
                <a:latin typeface="Trebuchet MS" panose="020B0603020202020204"/>
                <a:ea typeface="+mn-ea"/>
                <a:cs typeface="+mn-cs"/>
              </a:rPr>
              <a:t>One Drive?</a:t>
            </a:r>
          </a:p>
        </p:txBody>
      </p:sp>
    </p:spTree>
    <p:extLst>
      <p:ext uri="{BB962C8B-B14F-4D97-AF65-F5344CB8AC3E}">
        <p14:creationId xmlns:p14="http://schemas.microsoft.com/office/powerpoint/2010/main" val="18431049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80F3C-5557-79B9-8158-2A81412028C7}"/>
              </a:ext>
            </a:extLst>
          </p:cNvPr>
          <p:cNvSpPr>
            <a:spLocks noGrp="1"/>
          </p:cNvSpPr>
          <p:nvPr>
            <p:ph type="title"/>
          </p:nvPr>
        </p:nvSpPr>
        <p:spPr>
          <a:xfrm>
            <a:off x="1797665" y="477068"/>
            <a:ext cx="8596668" cy="1320800"/>
          </a:xfrm>
        </p:spPr>
        <p:txBody>
          <a:bodyPr>
            <a:normAutofit/>
          </a:bodyPr>
          <a:lstStyle/>
          <a:p>
            <a:r>
              <a:rPr lang="en-GB" sz="4000" b="1" u="sng">
                <a:solidFill>
                  <a:schemeClr val="accent2">
                    <a:lumMod val="50000"/>
                  </a:schemeClr>
                </a:solidFill>
              </a:rPr>
              <a:t>What are the limitations?</a:t>
            </a:r>
          </a:p>
        </p:txBody>
      </p:sp>
      <p:sp>
        <p:nvSpPr>
          <p:cNvPr id="3" name="Content Placeholder 2">
            <a:extLst>
              <a:ext uri="{FF2B5EF4-FFF2-40B4-BE49-F238E27FC236}">
                <a16:creationId xmlns:a16="http://schemas.microsoft.com/office/drawing/2014/main" id="{6313EF50-0309-3D50-65D6-1400452F163F}"/>
              </a:ext>
            </a:extLst>
          </p:cNvPr>
          <p:cNvSpPr>
            <a:spLocks noGrp="1"/>
          </p:cNvSpPr>
          <p:nvPr>
            <p:ph sz="quarter" idx="13"/>
          </p:nvPr>
        </p:nvSpPr>
        <p:spPr>
          <a:xfrm>
            <a:off x="351997" y="1340071"/>
            <a:ext cx="11488003" cy="4064449"/>
          </a:xfrm>
        </p:spPr>
        <p:txBody>
          <a:bodyPr>
            <a:normAutofit fontScale="25000" lnSpcReduction="20000"/>
          </a:bodyPr>
          <a:lstStyle/>
          <a:p>
            <a:pPr>
              <a:lnSpc>
                <a:spcPct val="170000"/>
              </a:lnSpc>
            </a:pPr>
            <a:r>
              <a:rPr lang="en-GB" sz="12800"/>
              <a:t>There could be technical issues</a:t>
            </a:r>
          </a:p>
          <a:p>
            <a:pPr>
              <a:lnSpc>
                <a:spcPct val="170000"/>
              </a:lnSpc>
            </a:pPr>
            <a:r>
              <a:rPr lang="en-GB" sz="12800"/>
              <a:t>It requires Internet connection for full functioning</a:t>
            </a:r>
          </a:p>
          <a:p>
            <a:pPr>
              <a:lnSpc>
                <a:spcPct val="170000"/>
              </a:lnSpc>
            </a:pPr>
            <a:r>
              <a:rPr lang="en-GB" sz="12800"/>
              <a:t>Risk of unauthorised access if the passwords are leaked</a:t>
            </a:r>
          </a:p>
          <a:p>
            <a:pPr>
              <a:lnSpc>
                <a:spcPct val="170000"/>
              </a:lnSpc>
            </a:pPr>
            <a:r>
              <a:rPr lang="en-GB" sz="12800"/>
              <a:t>Incorrect file sharing settings could lead to confidentiality breaches</a:t>
            </a:r>
          </a:p>
          <a:p>
            <a:pPr>
              <a:lnSpc>
                <a:spcPct val="170000"/>
              </a:lnSpc>
            </a:pPr>
            <a:r>
              <a:rPr lang="en-GB" sz="12800"/>
              <a:t>Dependency on technology</a:t>
            </a:r>
          </a:p>
          <a:p>
            <a:pPr>
              <a:lnSpc>
                <a:spcPct val="170000"/>
              </a:lnSpc>
            </a:pPr>
            <a:endParaRPr lang="en-GB"/>
          </a:p>
        </p:txBody>
      </p:sp>
      <p:pic>
        <p:nvPicPr>
          <p:cNvPr id="5" name="Picture 4" descr="A group of people outside a house">
            <a:extLst>
              <a:ext uri="{FF2B5EF4-FFF2-40B4-BE49-F238E27FC236}">
                <a16:creationId xmlns:a16="http://schemas.microsoft.com/office/drawing/2014/main" id="{7695B0A9-573D-32D2-2435-E3C4C1CB35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23631" y="4946723"/>
            <a:ext cx="4954138" cy="1845158"/>
          </a:xfrm>
          <a:prstGeom prst="rect">
            <a:avLst/>
          </a:prstGeom>
          <a:ln>
            <a:noFill/>
          </a:ln>
          <a:effectLst>
            <a:softEdge rad="112500"/>
          </a:effectLst>
        </p:spPr>
      </p:pic>
    </p:spTree>
    <p:extLst>
      <p:ext uri="{BB962C8B-B14F-4D97-AF65-F5344CB8AC3E}">
        <p14:creationId xmlns:p14="http://schemas.microsoft.com/office/powerpoint/2010/main" val="35000523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8B3D2-6A75-42D0-AB7E-7B1B8CAA58F1}"/>
              </a:ext>
            </a:extLst>
          </p:cNvPr>
          <p:cNvSpPr>
            <a:spLocks noGrp="1"/>
          </p:cNvSpPr>
          <p:nvPr>
            <p:ph type="ctrTitle"/>
          </p:nvPr>
        </p:nvSpPr>
        <p:spPr>
          <a:xfrm>
            <a:off x="1091335" y="802298"/>
            <a:ext cx="10019961" cy="1102098"/>
          </a:xfrm>
        </p:spPr>
        <p:txBody>
          <a:bodyPr>
            <a:normAutofit/>
          </a:bodyPr>
          <a:lstStyle/>
          <a:p>
            <a:pPr algn="ctr"/>
            <a:r>
              <a:rPr lang="en-US" sz="3200"/>
              <a:t>Digital skills and research methods</a:t>
            </a:r>
            <a:br>
              <a:rPr lang="en-US" sz="3200"/>
            </a:br>
            <a:r>
              <a:rPr lang="en-US" sz="3200"/>
              <a:t>[lchs4007]</a:t>
            </a:r>
          </a:p>
        </p:txBody>
      </p:sp>
      <p:sp>
        <p:nvSpPr>
          <p:cNvPr id="3" name="Subtitle 2">
            <a:extLst>
              <a:ext uri="{FF2B5EF4-FFF2-40B4-BE49-F238E27FC236}">
                <a16:creationId xmlns:a16="http://schemas.microsoft.com/office/drawing/2014/main" id="{D519EABA-9F5D-4275-809A-659E39FFB739}"/>
              </a:ext>
            </a:extLst>
          </p:cNvPr>
          <p:cNvSpPr>
            <a:spLocks noGrp="1"/>
          </p:cNvSpPr>
          <p:nvPr>
            <p:ph type="subTitle" idx="1"/>
          </p:nvPr>
        </p:nvSpPr>
        <p:spPr>
          <a:xfrm>
            <a:off x="1825115" y="2218872"/>
            <a:ext cx="8637070" cy="3828062"/>
          </a:xfrm>
        </p:spPr>
        <p:txBody>
          <a:bodyPr vert="horz" lIns="91440" tIns="91440" rIns="91440" bIns="91440" rtlCol="0" anchor="t">
            <a:normAutofit fontScale="62500" lnSpcReduction="20000"/>
          </a:bodyPr>
          <a:lstStyle/>
          <a:p>
            <a:r>
              <a:rPr lang="en-US"/>
              <a:t>                                      </a:t>
            </a:r>
            <a:r>
              <a:rPr lang="en-US" sz="4000" b="1">
                <a:latin typeface="Arial"/>
                <a:cs typeface="Arial"/>
              </a:rPr>
              <a:t>                     </a:t>
            </a:r>
            <a:endParaRPr lang="en-US"/>
          </a:p>
          <a:p>
            <a:r>
              <a:rPr lang="en-US" sz="4000" b="1">
                <a:latin typeface="Arial"/>
                <a:cs typeface="Arial"/>
              </a:rPr>
              <a:t>                         Component 1: group presentation</a:t>
            </a:r>
            <a:endParaRPr lang="en-US"/>
          </a:p>
          <a:p>
            <a:r>
              <a:rPr lang="en-US" sz="4000" b="1">
                <a:latin typeface="Arial"/>
                <a:cs typeface="Arial"/>
              </a:rPr>
              <a:t>                                       Sarwat </a:t>
            </a:r>
            <a:r>
              <a:rPr lang="en-US" sz="4000" b="1" err="1">
                <a:latin typeface="Arial"/>
                <a:cs typeface="Arial"/>
              </a:rPr>
              <a:t>jabeen</a:t>
            </a:r>
            <a:r>
              <a:rPr lang="en-US" sz="4000" b="1">
                <a:latin typeface="Arial"/>
                <a:cs typeface="Arial"/>
              </a:rPr>
              <a:t> (2536481)</a:t>
            </a:r>
          </a:p>
          <a:p>
            <a:r>
              <a:rPr lang="en-US" sz="4000" b="1">
                <a:latin typeface="Arial"/>
                <a:cs typeface="Arial"/>
              </a:rPr>
              <a:t>                                       Zabeen </a:t>
            </a:r>
            <a:r>
              <a:rPr lang="en-US" sz="4000" b="1" err="1">
                <a:latin typeface="Arial"/>
                <a:cs typeface="Arial"/>
              </a:rPr>
              <a:t>akhtar</a:t>
            </a:r>
            <a:r>
              <a:rPr lang="en-US" sz="4000" b="1">
                <a:latin typeface="Arial"/>
                <a:cs typeface="Arial"/>
              </a:rPr>
              <a:t> (2540389 )</a:t>
            </a:r>
          </a:p>
          <a:p>
            <a:r>
              <a:rPr lang="en-US" sz="4000" b="1">
                <a:latin typeface="Arial"/>
                <a:cs typeface="Arial"/>
              </a:rPr>
              <a:t>                                      Haleema begum (2519777)</a:t>
            </a:r>
          </a:p>
          <a:p>
            <a:r>
              <a:rPr lang="en-US" sz="4000" b="1">
                <a:latin typeface="Arial"/>
                <a:cs typeface="Arial"/>
              </a:rPr>
              <a:t>                                 Charlie-</a:t>
            </a:r>
            <a:r>
              <a:rPr lang="en-US" sz="4000" b="1" err="1">
                <a:latin typeface="Arial"/>
                <a:cs typeface="Arial"/>
              </a:rPr>
              <a:t>ann</a:t>
            </a:r>
            <a:r>
              <a:rPr lang="en-US" sz="4000" b="1">
                <a:latin typeface="Arial"/>
                <a:cs typeface="Arial"/>
              </a:rPr>
              <a:t> </a:t>
            </a:r>
            <a:r>
              <a:rPr lang="en-US" sz="4000" b="1" err="1">
                <a:latin typeface="Arial"/>
                <a:cs typeface="Arial"/>
              </a:rPr>
              <a:t>edwards</a:t>
            </a:r>
            <a:r>
              <a:rPr lang="en-US" sz="4000" b="1">
                <a:latin typeface="Arial"/>
                <a:cs typeface="Arial"/>
              </a:rPr>
              <a:t>(2519460)</a:t>
            </a:r>
          </a:p>
          <a:p>
            <a:r>
              <a:rPr lang="en-US" sz="4000" b="1">
                <a:latin typeface="Arial"/>
                <a:cs typeface="Arial"/>
              </a:rPr>
              <a:t>                                         Claire harper(2540389)</a:t>
            </a:r>
          </a:p>
          <a:p>
            <a:r>
              <a:rPr lang="en-US" sz="4000" b="1">
                <a:latin typeface="Arial"/>
                <a:cs typeface="Arial"/>
              </a:rPr>
              <a:t>                                   Submitted on: 15th </a:t>
            </a:r>
            <a:r>
              <a:rPr lang="en-US" sz="4000" b="1" err="1">
                <a:latin typeface="Arial"/>
                <a:cs typeface="Arial"/>
              </a:rPr>
              <a:t>june</a:t>
            </a:r>
            <a:r>
              <a:rPr lang="en-US" sz="4000" b="1">
                <a:latin typeface="Arial"/>
                <a:cs typeface="Arial"/>
              </a:rPr>
              <a:t> 2026</a:t>
            </a:r>
          </a:p>
          <a:p>
            <a:r>
              <a:rPr lang="en-US" sz="4000" b="1">
                <a:latin typeface="Arial"/>
                <a:cs typeface="Arial"/>
              </a:rPr>
              <a:t>                                   Lecturer: dr </a:t>
            </a:r>
            <a:r>
              <a:rPr lang="en-US" sz="4000" b="1" err="1">
                <a:latin typeface="Arial"/>
                <a:cs typeface="Arial"/>
              </a:rPr>
              <a:t>masud</a:t>
            </a:r>
            <a:r>
              <a:rPr lang="en-US" sz="4000" b="1">
                <a:latin typeface="Arial"/>
                <a:cs typeface="Arial"/>
              </a:rPr>
              <a:t> </a:t>
            </a:r>
            <a:r>
              <a:rPr lang="en-US" sz="4000" b="1" err="1">
                <a:latin typeface="Arial"/>
                <a:cs typeface="Arial"/>
              </a:rPr>
              <a:t>siddiqui</a:t>
            </a:r>
            <a:endParaRPr lang="en-US" sz="4000" b="1">
              <a:latin typeface="Arial"/>
              <a:cs typeface="Arial"/>
            </a:endParaRPr>
          </a:p>
          <a:p>
            <a:endParaRPr lang="en-US" sz="4000" b="1">
              <a:latin typeface="Arial"/>
              <a:cs typeface="Arial"/>
            </a:endParaRPr>
          </a:p>
          <a:p>
            <a:endParaRPr lang="en-US" sz="4000" b="1">
              <a:latin typeface="Arial"/>
              <a:cs typeface="Arial"/>
            </a:endParaRPr>
          </a:p>
          <a:p>
            <a:endParaRPr lang="en-US" sz="4000" b="1"/>
          </a:p>
          <a:p>
            <a:endParaRPr lang="en-US" sz="4000"/>
          </a:p>
        </p:txBody>
      </p:sp>
      <p:pic>
        <p:nvPicPr>
          <p:cNvPr id="5" name="Picture 4">
            <a:extLst>
              <a:ext uri="{FF2B5EF4-FFF2-40B4-BE49-F238E27FC236}">
                <a16:creationId xmlns:a16="http://schemas.microsoft.com/office/drawing/2014/main" id="{A07F3003-CD04-43A8-99E5-F5DE8B396C94}"/>
              </a:ext>
            </a:extLst>
          </p:cNvPr>
          <p:cNvPicPr>
            <a:picLocks noChangeAspect="1"/>
          </p:cNvPicPr>
          <p:nvPr/>
        </p:nvPicPr>
        <p:blipFill>
          <a:blip r:embed="rId3"/>
          <a:stretch>
            <a:fillRect/>
          </a:stretch>
        </p:blipFill>
        <p:spPr>
          <a:xfrm>
            <a:off x="10020645" y="4902"/>
            <a:ext cx="2169354" cy="1446236"/>
          </a:xfrm>
          <a:prstGeom prst="rect">
            <a:avLst/>
          </a:prstGeom>
        </p:spPr>
      </p:pic>
    </p:spTree>
    <p:extLst>
      <p:ext uri="{BB962C8B-B14F-4D97-AF65-F5344CB8AC3E}">
        <p14:creationId xmlns:p14="http://schemas.microsoft.com/office/powerpoint/2010/main" val="22356785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44D60-75D8-4720-861A-87E1775709BC}"/>
              </a:ext>
            </a:extLst>
          </p:cNvPr>
          <p:cNvSpPr>
            <a:spLocks noGrp="1"/>
          </p:cNvSpPr>
          <p:nvPr>
            <p:ph type="title"/>
          </p:nvPr>
        </p:nvSpPr>
        <p:spPr/>
        <p:txBody>
          <a:bodyPr/>
          <a:lstStyle/>
          <a:p>
            <a:pPr algn="ctr"/>
            <a:r>
              <a:rPr lang="en-GB"/>
              <a:t>Understanding Care-Related Documentation</a:t>
            </a:r>
            <a:endParaRPr lang="en-KE"/>
          </a:p>
        </p:txBody>
      </p:sp>
      <p:sp>
        <p:nvSpPr>
          <p:cNvPr id="3" name="Content Placeholder 2">
            <a:extLst>
              <a:ext uri="{FF2B5EF4-FFF2-40B4-BE49-F238E27FC236}">
                <a16:creationId xmlns:a16="http://schemas.microsoft.com/office/drawing/2014/main" id="{E48D5766-2D68-4BA7-9E97-78C9E984E8DF}"/>
              </a:ext>
            </a:extLst>
          </p:cNvPr>
          <p:cNvSpPr>
            <a:spLocks noGrp="1"/>
          </p:cNvSpPr>
          <p:nvPr>
            <p:ph idx="1"/>
          </p:nvPr>
        </p:nvSpPr>
        <p:spPr>
          <a:solidFill>
            <a:schemeClr val="accent1">
              <a:lumMod val="20000"/>
              <a:lumOff val="80000"/>
            </a:schemeClr>
          </a:solidFill>
        </p:spPr>
        <p:txBody>
          <a:bodyPr>
            <a:normAutofit/>
          </a:bodyPr>
          <a:lstStyle/>
          <a:p>
            <a:pPr marL="0" indent="0">
              <a:buNone/>
            </a:pPr>
            <a:r>
              <a:rPr lang="en-US" b="1" i="1"/>
              <a:t>What the Workplace Task Involves</a:t>
            </a:r>
          </a:p>
          <a:p>
            <a:r>
              <a:rPr lang="en-US"/>
              <a:t>Recording resident care plans</a:t>
            </a:r>
          </a:p>
          <a:p>
            <a:r>
              <a:rPr lang="en-US"/>
              <a:t>Documenting daily observations and treatments</a:t>
            </a:r>
          </a:p>
          <a:p>
            <a:r>
              <a:rPr lang="en-US"/>
              <a:t>Recording medication information</a:t>
            </a:r>
          </a:p>
          <a:p>
            <a:r>
              <a:rPr lang="en-US"/>
              <a:t>Maintaining incident and accident reports</a:t>
            </a:r>
          </a:p>
          <a:p>
            <a:r>
              <a:rPr lang="en-US"/>
              <a:t>Updating resident health information</a:t>
            </a:r>
          </a:p>
          <a:p>
            <a:r>
              <a:rPr lang="en-US"/>
              <a:t>Supporting communication between staff</a:t>
            </a:r>
          </a:p>
          <a:p>
            <a:r>
              <a:rPr lang="en-US"/>
              <a:t>Ensuring compliance with healthcare regulations</a:t>
            </a:r>
            <a:endParaRPr lang="en-KE"/>
          </a:p>
        </p:txBody>
      </p:sp>
      <p:pic>
        <p:nvPicPr>
          <p:cNvPr id="6" name="Picture 5">
            <a:extLst>
              <a:ext uri="{FF2B5EF4-FFF2-40B4-BE49-F238E27FC236}">
                <a16:creationId xmlns:a16="http://schemas.microsoft.com/office/drawing/2014/main" id="{0BB5346F-C0B4-42EA-963A-5116FC8D20E8}"/>
              </a:ext>
            </a:extLst>
          </p:cNvPr>
          <p:cNvPicPr>
            <a:picLocks noChangeAspect="1"/>
          </p:cNvPicPr>
          <p:nvPr/>
        </p:nvPicPr>
        <p:blipFill>
          <a:blip r:embed="rId3"/>
          <a:stretch>
            <a:fillRect/>
          </a:stretch>
        </p:blipFill>
        <p:spPr>
          <a:xfrm>
            <a:off x="8488906" y="1853754"/>
            <a:ext cx="3314629" cy="3643741"/>
          </a:xfrm>
          <a:prstGeom prst="rect">
            <a:avLst/>
          </a:prstGeom>
        </p:spPr>
      </p:pic>
    </p:spTree>
    <p:extLst>
      <p:ext uri="{BB962C8B-B14F-4D97-AF65-F5344CB8AC3E}">
        <p14:creationId xmlns:p14="http://schemas.microsoft.com/office/powerpoint/2010/main" val="3680142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0ABC2-C748-443E-B245-71E1859310AD}"/>
              </a:ext>
            </a:extLst>
          </p:cNvPr>
          <p:cNvSpPr>
            <a:spLocks noGrp="1"/>
          </p:cNvSpPr>
          <p:nvPr>
            <p:ph type="title"/>
          </p:nvPr>
        </p:nvSpPr>
        <p:spPr>
          <a:xfrm>
            <a:off x="444761" y="804519"/>
            <a:ext cx="8262511" cy="1049235"/>
          </a:xfrm>
        </p:spPr>
        <p:txBody>
          <a:bodyPr>
            <a:normAutofit fontScale="90000"/>
          </a:bodyPr>
          <a:lstStyle/>
          <a:p>
            <a:pPr algn="ctr"/>
            <a:r>
              <a:rPr lang="en-GB"/>
              <a:t>Selected Microsoft 365 Tool: Microsoft word</a:t>
            </a:r>
            <a:endParaRPr lang="en-KE"/>
          </a:p>
        </p:txBody>
      </p:sp>
      <p:sp>
        <p:nvSpPr>
          <p:cNvPr id="3" name="Content Placeholder 2">
            <a:extLst>
              <a:ext uri="{FF2B5EF4-FFF2-40B4-BE49-F238E27FC236}">
                <a16:creationId xmlns:a16="http://schemas.microsoft.com/office/drawing/2014/main" id="{1A4CC072-7691-4674-91BF-0D33C35E4A5C}"/>
              </a:ext>
            </a:extLst>
          </p:cNvPr>
          <p:cNvSpPr>
            <a:spLocks noGrp="1"/>
          </p:cNvSpPr>
          <p:nvPr>
            <p:ph idx="1"/>
          </p:nvPr>
        </p:nvSpPr>
        <p:spPr>
          <a:solidFill>
            <a:schemeClr val="accent2">
              <a:lumMod val="20000"/>
              <a:lumOff val="80000"/>
            </a:schemeClr>
          </a:solidFill>
        </p:spPr>
        <p:txBody>
          <a:bodyPr>
            <a:normAutofit lnSpcReduction="10000"/>
          </a:bodyPr>
          <a:lstStyle/>
          <a:p>
            <a:pPr marL="0" indent="0">
              <a:buNone/>
            </a:pPr>
            <a:r>
              <a:rPr lang="en-GB" b="1" i="1"/>
              <a:t>This tool is recommended simply because:</a:t>
            </a:r>
          </a:p>
          <a:p>
            <a:r>
              <a:rPr lang="en-GB"/>
              <a:t>It creates professional care documents</a:t>
            </a:r>
          </a:p>
          <a:p>
            <a:r>
              <a:rPr lang="en-GB"/>
              <a:t>Easy to edit and update information (Martin and Stanford 2020,pp 1241-1252).</a:t>
            </a:r>
          </a:p>
          <a:p>
            <a:r>
              <a:rPr lang="en-GB"/>
              <a:t>Supports document templates</a:t>
            </a:r>
          </a:p>
          <a:p>
            <a:r>
              <a:rPr lang="en-GB"/>
              <a:t>Includes spelling and grammar tools</a:t>
            </a:r>
          </a:p>
          <a:p>
            <a:r>
              <a:rPr lang="en-GB"/>
              <a:t>Allows document formatting and organisation</a:t>
            </a:r>
          </a:p>
          <a:p>
            <a:r>
              <a:rPr lang="en-GB"/>
              <a:t>Compatible with other Microsoft 365 tools</a:t>
            </a:r>
          </a:p>
          <a:p>
            <a:r>
              <a:rPr lang="en-GB"/>
              <a:t>Widely used and familiar to staff</a:t>
            </a:r>
            <a:endParaRPr lang="en-KE"/>
          </a:p>
        </p:txBody>
      </p:sp>
      <p:pic>
        <p:nvPicPr>
          <p:cNvPr id="8" name="Picture 7">
            <a:extLst>
              <a:ext uri="{FF2B5EF4-FFF2-40B4-BE49-F238E27FC236}">
                <a16:creationId xmlns:a16="http://schemas.microsoft.com/office/drawing/2014/main" id="{708F0038-C47C-403D-B68D-EAE7EA4178AE}"/>
              </a:ext>
            </a:extLst>
          </p:cNvPr>
          <p:cNvPicPr>
            <a:picLocks noChangeAspect="1"/>
          </p:cNvPicPr>
          <p:nvPr/>
        </p:nvPicPr>
        <p:blipFill>
          <a:blip r:embed="rId3"/>
          <a:stretch>
            <a:fillRect/>
          </a:stretch>
        </p:blipFill>
        <p:spPr>
          <a:xfrm>
            <a:off x="8902890" y="0"/>
            <a:ext cx="3289110" cy="2181552"/>
          </a:xfrm>
          <a:prstGeom prst="rect">
            <a:avLst/>
          </a:prstGeom>
        </p:spPr>
      </p:pic>
    </p:spTree>
    <p:extLst>
      <p:ext uri="{BB962C8B-B14F-4D97-AF65-F5344CB8AC3E}">
        <p14:creationId xmlns:p14="http://schemas.microsoft.com/office/powerpoint/2010/main" val="10318195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20BEB-BA24-4BE3-ABAE-82D887441E6B}"/>
              </a:ext>
            </a:extLst>
          </p:cNvPr>
          <p:cNvSpPr>
            <a:spLocks noGrp="1"/>
          </p:cNvSpPr>
          <p:nvPr>
            <p:ph type="title"/>
          </p:nvPr>
        </p:nvSpPr>
        <p:spPr>
          <a:xfrm>
            <a:off x="1451579" y="804520"/>
            <a:ext cx="9603275" cy="587136"/>
          </a:xfrm>
          <a:solidFill>
            <a:schemeClr val="accent2">
              <a:lumMod val="20000"/>
              <a:lumOff val="80000"/>
            </a:schemeClr>
          </a:solidFill>
        </p:spPr>
        <p:txBody>
          <a:bodyPr>
            <a:normAutofit fontScale="90000"/>
          </a:bodyPr>
          <a:lstStyle/>
          <a:p>
            <a:pPr algn="ctr"/>
            <a:r>
              <a:rPr lang="en-US"/>
              <a:t>Why Microsoft Word Is Suitable</a:t>
            </a:r>
            <a:endParaRPr lang="en-KE"/>
          </a:p>
        </p:txBody>
      </p:sp>
      <p:sp>
        <p:nvSpPr>
          <p:cNvPr id="3" name="Content Placeholder 2">
            <a:extLst>
              <a:ext uri="{FF2B5EF4-FFF2-40B4-BE49-F238E27FC236}">
                <a16:creationId xmlns:a16="http://schemas.microsoft.com/office/drawing/2014/main" id="{FAE33BD2-6364-410F-B71B-242211A153FD}"/>
              </a:ext>
            </a:extLst>
          </p:cNvPr>
          <p:cNvSpPr>
            <a:spLocks noGrp="1"/>
          </p:cNvSpPr>
          <p:nvPr>
            <p:ph idx="1"/>
          </p:nvPr>
        </p:nvSpPr>
        <p:spPr/>
        <p:txBody>
          <a:bodyPr>
            <a:normAutofit lnSpcReduction="10000"/>
          </a:bodyPr>
          <a:lstStyle/>
          <a:p>
            <a:pPr marL="0" indent="0">
              <a:buNone/>
            </a:pPr>
            <a:r>
              <a:rPr lang="en-US" b="1" i="1"/>
              <a:t>Benefits for Riverdale Nursing Home</a:t>
            </a:r>
            <a:endParaRPr lang="en-GB" b="1" i="1"/>
          </a:p>
          <a:p>
            <a:r>
              <a:rPr lang="en-GB"/>
              <a:t>Produces clear and professional records (</a:t>
            </a:r>
            <a:r>
              <a:rPr lang="en-GB" err="1"/>
              <a:t>Abdulkhaled</a:t>
            </a:r>
            <a:r>
              <a:rPr lang="en-GB"/>
              <a:t> and </a:t>
            </a:r>
            <a:r>
              <a:rPr lang="en-GB" err="1"/>
              <a:t>Pangandaman</a:t>
            </a:r>
            <a:r>
              <a:rPr lang="en-GB"/>
              <a:t>, 2025, pp 103-112).</a:t>
            </a:r>
          </a:p>
          <a:p>
            <a:r>
              <a:rPr lang="en-GB"/>
              <a:t>Standardises documentation practices</a:t>
            </a:r>
          </a:p>
          <a:p>
            <a:r>
              <a:rPr lang="en-GB"/>
              <a:t>Reduces documentation errors</a:t>
            </a:r>
          </a:p>
          <a:p>
            <a:r>
              <a:rPr lang="en-GB"/>
              <a:t>Makes information easier to read</a:t>
            </a:r>
          </a:p>
          <a:p>
            <a:r>
              <a:rPr lang="en-GB"/>
              <a:t>Supports detailed resident records</a:t>
            </a:r>
          </a:p>
          <a:p>
            <a:r>
              <a:rPr lang="en-GB"/>
              <a:t>Allows quick updates to documents</a:t>
            </a:r>
          </a:p>
          <a:p>
            <a:r>
              <a:rPr lang="en-GB"/>
              <a:t>Improves consistency across departments</a:t>
            </a:r>
            <a:endParaRPr lang="en-KE"/>
          </a:p>
        </p:txBody>
      </p:sp>
    </p:spTree>
    <p:extLst>
      <p:ext uri="{BB962C8B-B14F-4D97-AF65-F5344CB8AC3E}">
        <p14:creationId xmlns:p14="http://schemas.microsoft.com/office/powerpoint/2010/main" val="29208739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A2D8D-D508-42C1-97E2-6B2F5D4949A7}"/>
              </a:ext>
            </a:extLst>
          </p:cNvPr>
          <p:cNvSpPr>
            <a:spLocks noGrp="1"/>
          </p:cNvSpPr>
          <p:nvPr>
            <p:ph type="title"/>
          </p:nvPr>
        </p:nvSpPr>
        <p:spPr/>
        <p:txBody>
          <a:bodyPr/>
          <a:lstStyle/>
          <a:p>
            <a:pPr algn="ctr"/>
            <a:r>
              <a:rPr lang="en-US"/>
              <a:t>How Word Improves Efficiency and Communication</a:t>
            </a:r>
            <a:endParaRPr lang="en-KE"/>
          </a:p>
        </p:txBody>
      </p:sp>
      <p:sp>
        <p:nvSpPr>
          <p:cNvPr id="3" name="Content Placeholder 2">
            <a:extLst>
              <a:ext uri="{FF2B5EF4-FFF2-40B4-BE49-F238E27FC236}">
                <a16:creationId xmlns:a16="http://schemas.microsoft.com/office/drawing/2014/main" id="{6A73C836-B8B1-400E-9822-32CE1D43B0EC}"/>
              </a:ext>
            </a:extLst>
          </p:cNvPr>
          <p:cNvSpPr>
            <a:spLocks noGrp="1"/>
          </p:cNvSpPr>
          <p:nvPr>
            <p:ph idx="1"/>
          </p:nvPr>
        </p:nvSpPr>
        <p:spPr/>
        <p:txBody>
          <a:bodyPr>
            <a:normAutofit/>
          </a:bodyPr>
          <a:lstStyle/>
          <a:p>
            <a:pPr marL="0" indent="0">
              <a:buNone/>
            </a:pPr>
            <a:r>
              <a:rPr lang="en-GB" b="1" i="1"/>
              <a:t>Operational Improvements</a:t>
            </a:r>
            <a:endParaRPr lang="en-US" b="1" i="1"/>
          </a:p>
          <a:p>
            <a:r>
              <a:rPr lang="en-US"/>
              <a:t>Faster creation of care documents</a:t>
            </a:r>
          </a:p>
          <a:p>
            <a:r>
              <a:rPr lang="en-US"/>
              <a:t>Easier sharing of resident information</a:t>
            </a:r>
          </a:p>
          <a:p>
            <a:r>
              <a:rPr lang="en-US"/>
              <a:t>Improved accuracy of records</a:t>
            </a:r>
          </a:p>
          <a:p>
            <a:r>
              <a:rPr lang="en-US"/>
              <a:t>Better continuity of care between shifts</a:t>
            </a:r>
          </a:p>
          <a:p>
            <a:r>
              <a:rPr lang="en-US"/>
              <a:t>Reduced paperwork duplication</a:t>
            </a:r>
          </a:p>
          <a:p>
            <a:r>
              <a:rPr lang="en-US"/>
              <a:t>Supports professional reporting</a:t>
            </a:r>
          </a:p>
          <a:p>
            <a:r>
              <a:rPr lang="en-US"/>
              <a:t>Simplifies document updates and revisions</a:t>
            </a:r>
            <a:endParaRPr lang="en-KE"/>
          </a:p>
        </p:txBody>
      </p:sp>
      <p:pic>
        <p:nvPicPr>
          <p:cNvPr id="6" name="Picture 5">
            <a:extLst>
              <a:ext uri="{FF2B5EF4-FFF2-40B4-BE49-F238E27FC236}">
                <a16:creationId xmlns:a16="http://schemas.microsoft.com/office/drawing/2014/main" id="{40B483CB-E73B-4822-B6E0-C9A3EC494CD7}"/>
              </a:ext>
            </a:extLst>
          </p:cNvPr>
          <p:cNvPicPr>
            <a:picLocks noChangeAspect="1"/>
          </p:cNvPicPr>
          <p:nvPr/>
        </p:nvPicPr>
        <p:blipFill>
          <a:blip r:embed="rId3"/>
          <a:stretch>
            <a:fillRect/>
          </a:stretch>
        </p:blipFill>
        <p:spPr>
          <a:xfrm>
            <a:off x="7092145" y="2185987"/>
            <a:ext cx="4476750" cy="2486025"/>
          </a:xfrm>
          <a:prstGeom prst="rect">
            <a:avLst/>
          </a:prstGeom>
        </p:spPr>
      </p:pic>
    </p:spTree>
    <p:extLst>
      <p:ext uri="{BB962C8B-B14F-4D97-AF65-F5344CB8AC3E}">
        <p14:creationId xmlns:p14="http://schemas.microsoft.com/office/powerpoint/2010/main" val="37055502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07AB6-F0F9-406A-81AF-312DB746F0E6}"/>
              </a:ext>
            </a:extLst>
          </p:cNvPr>
          <p:cNvSpPr>
            <a:spLocks noGrp="1"/>
          </p:cNvSpPr>
          <p:nvPr>
            <p:ph type="title"/>
          </p:nvPr>
        </p:nvSpPr>
        <p:spPr>
          <a:xfrm>
            <a:off x="928716" y="687468"/>
            <a:ext cx="7380884" cy="1059305"/>
          </a:xfrm>
        </p:spPr>
        <p:txBody>
          <a:bodyPr>
            <a:normAutofit fontScale="90000"/>
          </a:bodyPr>
          <a:lstStyle/>
          <a:p>
            <a:pPr algn="ctr"/>
            <a:r>
              <a:rPr lang="en-US"/>
              <a:t>Advantages and Limitations of Microsoft Word</a:t>
            </a:r>
            <a:endParaRPr lang="en-KE"/>
          </a:p>
        </p:txBody>
      </p:sp>
      <p:sp>
        <p:nvSpPr>
          <p:cNvPr id="4" name="Content Placeholder 3">
            <a:extLst>
              <a:ext uri="{FF2B5EF4-FFF2-40B4-BE49-F238E27FC236}">
                <a16:creationId xmlns:a16="http://schemas.microsoft.com/office/drawing/2014/main" id="{A9DF146C-A008-42D3-B586-4AEB105F3FB4}"/>
              </a:ext>
            </a:extLst>
          </p:cNvPr>
          <p:cNvSpPr>
            <a:spLocks noGrp="1"/>
          </p:cNvSpPr>
          <p:nvPr>
            <p:ph sz="half" idx="1"/>
          </p:nvPr>
        </p:nvSpPr>
        <p:spPr/>
        <p:txBody>
          <a:bodyPr>
            <a:normAutofit fontScale="62500" lnSpcReduction="20000"/>
          </a:bodyPr>
          <a:lstStyle/>
          <a:p>
            <a:pPr marL="0" indent="0">
              <a:buNone/>
            </a:pPr>
            <a:r>
              <a:rPr lang="en-GB" b="1"/>
              <a:t>Advantages of Microsoft Word</a:t>
            </a:r>
          </a:p>
          <a:p>
            <a:r>
              <a:rPr lang="en-GB"/>
              <a:t>Easy to learn and use (</a:t>
            </a:r>
            <a:r>
              <a:rPr lang="en-GB" err="1"/>
              <a:t>Adakole</a:t>
            </a:r>
            <a:r>
              <a:rPr lang="en-GB"/>
              <a:t> et al., 2025, p. 33).</a:t>
            </a:r>
          </a:p>
          <a:p>
            <a:r>
              <a:rPr lang="en-GB"/>
              <a:t>Professional document formatting</a:t>
            </a:r>
          </a:p>
          <a:p>
            <a:r>
              <a:rPr lang="en-GB"/>
              <a:t>Built-in spelling and grammar checking</a:t>
            </a:r>
          </a:p>
          <a:p>
            <a:r>
              <a:rPr lang="en-GB"/>
              <a:t>Supports templates and standard forms</a:t>
            </a:r>
          </a:p>
          <a:p>
            <a:r>
              <a:rPr lang="en-GB"/>
              <a:t>Saves time when creating documents</a:t>
            </a:r>
          </a:p>
          <a:p>
            <a:r>
              <a:rPr lang="en-GB"/>
              <a:t>Allows detailed record keeping</a:t>
            </a:r>
          </a:p>
          <a:p>
            <a:r>
              <a:rPr lang="en-GB"/>
              <a:t>Compatible with other Microsoft 365 tools</a:t>
            </a:r>
          </a:p>
          <a:p>
            <a:r>
              <a:rPr lang="en-GB"/>
              <a:t>Easy to print and share documents</a:t>
            </a:r>
          </a:p>
          <a:p>
            <a:r>
              <a:rPr lang="en-GB"/>
              <a:t>Enables consistent documentation across staff</a:t>
            </a:r>
          </a:p>
          <a:p>
            <a:r>
              <a:rPr lang="en-GB"/>
              <a:t>Supports secure password-protected documents</a:t>
            </a:r>
            <a:endParaRPr lang="en-KE"/>
          </a:p>
        </p:txBody>
      </p:sp>
      <p:sp>
        <p:nvSpPr>
          <p:cNvPr id="5" name="Content Placeholder 4">
            <a:extLst>
              <a:ext uri="{FF2B5EF4-FFF2-40B4-BE49-F238E27FC236}">
                <a16:creationId xmlns:a16="http://schemas.microsoft.com/office/drawing/2014/main" id="{BE89B437-01BB-4094-8837-42A37EF2E60F}"/>
              </a:ext>
            </a:extLst>
          </p:cNvPr>
          <p:cNvSpPr>
            <a:spLocks noGrp="1"/>
          </p:cNvSpPr>
          <p:nvPr>
            <p:ph sz="half" idx="2"/>
          </p:nvPr>
        </p:nvSpPr>
        <p:spPr/>
        <p:txBody>
          <a:bodyPr>
            <a:normAutofit fontScale="62500" lnSpcReduction="20000"/>
          </a:bodyPr>
          <a:lstStyle/>
          <a:p>
            <a:pPr marL="0" indent="0">
              <a:buNone/>
            </a:pPr>
            <a:r>
              <a:rPr lang="en-GB" b="1"/>
              <a:t>Limitations of Microsoft Word</a:t>
            </a:r>
            <a:endParaRPr lang="en-US" b="1"/>
          </a:p>
          <a:p>
            <a:r>
              <a:rPr lang="en-US"/>
              <a:t>Requires manual data entry</a:t>
            </a:r>
          </a:p>
          <a:p>
            <a:r>
              <a:rPr lang="en-US"/>
              <a:t>Human errors can still occur</a:t>
            </a:r>
          </a:p>
          <a:p>
            <a:r>
              <a:rPr lang="en-US"/>
              <a:t>Documents may become duplicated</a:t>
            </a:r>
          </a:p>
          <a:p>
            <a:r>
              <a:rPr lang="en-US"/>
              <a:t>Version control issues can arise</a:t>
            </a:r>
          </a:p>
          <a:p>
            <a:r>
              <a:rPr lang="en-US"/>
              <a:t>Limited real-time collaboration compared to Teams</a:t>
            </a:r>
          </a:p>
          <a:p>
            <a:r>
              <a:rPr lang="en-US"/>
              <a:t>Staff may forget to update records</a:t>
            </a:r>
          </a:p>
          <a:p>
            <a:r>
              <a:rPr lang="en-US"/>
              <a:t>Risk of accidental deletion or modification (</a:t>
            </a:r>
            <a:r>
              <a:rPr lang="en-US" err="1"/>
              <a:t>Moeti</a:t>
            </a:r>
            <a:r>
              <a:rPr lang="en-US"/>
              <a:t> et al., 2010, pp 107-119).</a:t>
            </a:r>
          </a:p>
          <a:p>
            <a:r>
              <a:rPr lang="en-US"/>
              <a:t>Requires secure storage procedures</a:t>
            </a:r>
          </a:p>
          <a:p>
            <a:r>
              <a:rPr lang="en-US"/>
              <a:t>Large numbers of documents can become difficult to organize</a:t>
            </a:r>
          </a:p>
          <a:p>
            <a:r>
              <a:rPr lang="en-US"/>
              <a:t>Staff may use different formats if templates are not enforced</a:t>
            </a:r>
            <a:endParaRPr lang="en-KE"/>
          </a:p>
        </p:txBody>
      </p:sp>
      <p:pic>
        <p:nvPicPr>
          <p:cNvPr id="9" name="Picture 8">
            <a:extLst>
              <a:ext uri="{FF2B5EF4-FFF2-40B4-BE49-F238E27FC236}">
                <a16:creationId xmlns:a16="http://schemas.microsoft.com/office/drawing/2014/main" id="{8822405D-EB09-4974-B728-81AC16ECC381}"/>
              </a:ext>
            </a:extLst>
          </p:cNvPr>
          <p:cNvPicPr>
            <a:picLocks noChangeAspect="1"/>
          </p:cNvPicPr>
          <p:nvPr/>
        </p:nvPicPr>
        <p:blipFill>
          <a:blip r:embed="rId3"/>
          <a:stretch>
            <a:fillRect/>
          </a:stretch>
        </p:blipFill>
        <p:spPr>
          <a:xfrm>
            <a:off x="8626273" y="0"/>
            <a:ext cx="3565727" cy="1746773"/>
          </a:xfrm>
          <a:prstGeom prst="rect">
            <a:avLst/>
          </a:prstGeom>
        </p:spPr>
      </p:pic>
    </p:spTree>
    <p:extLst>
      <p:ext uri="{BB962C8B-B14F-4D97-AF65-F5344CB8AC3E}">
        <p14:creationId xmlns:p14="http://schemas.microsoft.com/office/powerpoint/2010/main" val="29819245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14E46-0834-4A7E-8442-6267F0364354}"/>
              </a:ext>
            </a:extLst>
          </p:cNvPr>
          <p:cNvSpPr>
            <a:spLocks noGrp="1"/>
          </p:cNvSpPr>
          <p:nvPr>
            <p:ph type="title"/>
          </p:nvPr>
        </p:nvSpPr>
        <p:spPr/>
        <p:txBody>
          <a:bodyPr/>
          <a:lstStyle/>
          <a:p>
            <a:pPr algn="ctr"/>
            <a:r>
              <a:rPr lang="en-GB"/>
              <a:t>Conclusion</a:t>
            </a:r>
            <a:endParaRPr lang="en-KE"/>
          </a:p>
        </p:txBody>
      </p:sp>
      <p:sp>
        <p:nvSpPr>
          <p:cNvPr id="3" name="Content Placeholder 2">
            <a:extLst>
              <a:ext uri="{FF2B5EF4-FFF2-40B4-BE49-F238E27FC236}">
                <a16:creationId xmlns:a16="http://schemas.microsoft.com/office/drawing/2014/main" id="{6EE3FEF0-89CB-43D7-8FAE-E96C001BB7BF}"/>
              </a:ext>
            </a:extLst>
          </p:cNvPr>
          <p:cNvSpPr>
            <a:spLocks noGrp="1"/>
          </p:cNvSpPr>
          <p:nvPr>
            <p:ph idx="1"/>
          </p:nvPr>
        </p:nvSpPr>
        <p:spPr>
          <a:solidFill>
            <a:schemeClr val="accent2">
              <a:lumMod val="20000"/>
              <a:lumOff val="80000"/>
            </a:schemeClr>
          </a:solidFill>
        </p:spPr>
        <p:txBody>
          <a:bodyPr/>
          <a:lstStyle/>
          <a:p>
            <a:r>
              <a:rPr lang="en-US"/>
              <a:t>Care-related documentation is essential at Riverdale</a:t>
            </a:r>
          </a:p>
          <a:p>
            <a:r>
              <a:rPr lang="en-US"/>
              <a:t>Microsoft Word is the most suitable tool</a:t>
            </a:r>
          </a:p>
          <a:p>
            <a:r>
              <a:rPr lang="en-US"/>
              <a:t>Supports accurate and professional records</a:t>
            </a:r>
          </a:p>
          <a:p>
            <a:r>
              <a:rPr lang="en-US"/>
              <a:t>Improves efficiency and continuity of care</a:t>
            </a:r>
          </a:p>
          <a:p>
            <a:r>
              <a:rPr lang="en-US"/>
              <a:t>Enhances communication between staff</a:t>
            </a:r>
          </a:p>
          <a:p>
            <a:r>
              <a:rPr lang="en-US"/>
              <a:t>Helps maintain compliance and accountability</a:t>
            </a:r>
          </a:p>
          <a:p>
            <a:r>
              <a:rPr lang="en-US"/>
              <a:t>Contributes to better resident outcomes</a:t>
            </a:r>
            <a:endParaRPr lang="en-KE"/>
          </a:p>
        </p:txBody>
      </p:sp>
    </p:spTree>
    <p:extLst>
      <p:ext uri="{BB962C8B-B14F-4D97-AF65-F5344CB8AC3E}">
        <p14:creationId xmlns:p14="http://schemas.microsoft.com/office/powerpoint/2010/main" val="34275323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A49EF-F68E-4D6B-9F3E-BB73E7ABB902}"/>
              </a:ext>
            </a:extLst>
          </p:cNvPr>
          <p:cNvSpPr>
            <a:spLocks noGrp="1"/>
          </p:cNvSpPr>
          <p:nvPr>
            <p:ph type="title"/>
          </p:nvPr>
        </p:nvSpPr>
        <p:spPr/>
        <p:txBody>
          <a:bodyPr/>
          <a:lstStyle/>
          <a:p>
            <a:pPr algn="ctr"/>
            <a:r>
              <a:rPr lang="en-US"/>
              <a:t>References</a:t>
            </a:r>
            <a:endParaRPr lang="en-KE"/>
          </a:p>
        </p:txBody>
      </p:sp>
      <p:sp>
        <p:nvSpPr>
          <p:cNvPr id="3" name="Content Placeholder 2">
            <a:extLst>
              <a:ext uri="{FF2B5EF4-FFF2-40B4-BE49-F238E27FC236}">
                <a16:creationId xmlns:a16="http://schemas.microsoft.com/office/drawing/2014/main" id="{067B6C54-5A93-4A2F-8546-12AF2E58CB83}"/>
              </a:ext>
            </a:extLst>
          </p:cNvPr>
          <p:cNvSpPr>
            <a:spLocks noGrp="1"/>
          </p:cNvSpPr>
          <p:nvPr>
            <p:ph idx="1"/>
          </p:nvPr>
        </p:nvSpPr>
        <p:spPr/>
        <p:txBody>
          <a:bodyPr>
            <a:normAutofit fontScale="85000" lnSpcReduction="10000"/>
          </a:bodyPr>
          <a:lstStyle/>
          <a:p>
            <a:pPr marL="0" indent="0">
              <a:buNone/>
            </a:pPr>
            <a:r>
              <a:rPr lang="en-US" err="1"/>
              <a:t>Abdulkhaled</a:t>
            </a:r>
            <a:r>
              <a:rPr lang="en-US"/>
              <a:t>, S.A.J. and </a:t>
            </a:r>
            <a:r>
              <a:rPr lang="en-US" err="1"/>
              <a:t>Pangandaman</a:t>
            </a:r>
            <a:r>
              <a:rPr lang="en-US"/>
              <a:t>, H.K., 2025. Computer Literacy and Utilization of Health Information Technology in Nurses' Documentation and Plan of Care. Journal of Client-Centered Nursing Care, 11(2), pp.103-112.</a:t>
            </a:r>
          </a:p>
          <a:p>
            <a:pPr marL="0" indent="0">
              <a:buNone/>
            </a:pPr>
            <a:r>
              <a:rPr lang="en-US" err="1"/>
              <a:t>Adakole</a:t>
            </a:r>
            <a:r>
              <a:rPr lang="en-US"/>
              <a:t>, E., </a:t>
            </a:r>
            <a:r>
              <a:rPr lang="en-US" err="1"/>
              <a:t>Lasisi</a:t>
            </a:r>
            <a:r>
              <a:rPr lang="en-US"/>
              <a:t>, F.A. and </a:t>
            </a:r>
            <a:r>
              <a:rPr lang="en-US" err="1"/>
              <a:t>Ndawancin</a:t>
            </a:r>
            <a:r>
              <a:rPr lang="en-US"/>
              <a:t>, A.A., 2025. MICROSOFT OFFICE COMPETENCIES REQUIRED BY SECRETARIES FOR EFFECTIVE JOB PERFORMANCE. Lead City International Journal of Office and Information Management, 1(1), pp.33-44.</a:t>
            </a:r>
          </a:p>
          <a:p>
            <a:pPr marL="0" indent="0">
              <a:buNone/>
            </a:pPr>
            <a:r>
              <a:rPr lang="en-US"/>
              <a:t>Martin, K. and Stanford, C., 2020. An analysis of documentation language and word choice among forensic mental health nurses. International journal of mental health nursing, 29(6), pp.1241-1252.</a:t>
            </a:r>
          </a:p>
          <a:p>
            <a:pPr marL="0" indent="0">
              <a:buNone/>
            </a:pPr>
            <a:r>
              <a:rPr lang="en-US" err="1"/>
              <a:t>Moeti</a:t>
            </a:r>
            <a:r>
              <a:rPr lang="en-US"/>
              <a:t>, L., De Wet, L. and </a:t>
            </a:r>
            <a:r>
              <a:rPr lang="en-US" err="1"/>
              <a:t>Beelders</a:t>
            </a:r>
            <a:r>
              <a:rPr lang="en-US"/>
              <a:t>, T., 2010. Usability challenges of upgrading a word processor user interface. Journal for New Generation Sciences, 8(3), pp.107-119.</a:t>
            </a:r>
          </a:p>
          <a:p>
            <a:endParaRPr lang="en-KE"/>
          </a:p>
        </p:txBody>
      </p:sp>
    </p:spTree>
    <p:extLst>
      <p:ext uri="{BB962C8B-B14F-4D97-AF65-F5344CB8AC3E}">
        <p14:creationId xmlns:p14="http://schemas.microsoft.com/office/powerpoint/2010/main" val="24997019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27224" y="9235"/>
            <a:ext cx="12192000" cy="6857990"/>
          </a:xfrm>
          <a:prstGeom prst="rect">
            <a:avLst/>
          </a:prstGeom>
        </p:spPr>
      </p:pic>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1678813" y="157814"/>
            <a:ext cx="8674556" cy="2115607"/>
          </a:xfrm>
        </p:spPr>
        <p:txBody>
          <a:bodyPr>
            <a:normAutofit fontScale="90000"/>
          </a:bodyPr>
          <a:lstStyle/>
          <a:p>
            <a:pPr>
              <a:lnSpc>
                <a:spcPct val="150000"/>
              </a:lnSpc>
            </a:pPr>
            <a:r>
              <a:rPr lang="en-US" b="1" u="sng"/>
              <a:t>Staff Training At Riversdale Nursing Home.</a:t>
            </a:r>
          </a:p>
        </p:txBody>
      </p:sp>
      <p:sp>
        <p:nvSpPr>
          <p:cNvPr id="13" name="Subtitle 12">
            <a:extLst>
              <a:ext uri="{FF2B5EF4-FFF2-40B4-BE49-F238E27FC236}">
                <a16:creationId xmlns:a16="http://schemas.microsoft.com/office/drawing/2014/main" id="{F05262DB-6398-4AF9-96A3-041CFB112303}"/>
              </a:ext>
            </a:extLst>
          </p:cNvPr>
          <p:cNvSpPr>
            <a:spLocks noGrp="1"/>
          </p:cNvSpPr>
          <p:nvPr>
            <p:ph type="subTitle" idx="1"/>
          </p:nvPr>
        </p:nvSpPr>
        <p:spPr>
          <a:xfrm>
            <a:off x="1813428" y="2543502"/>
            <a:ext cx="9597537" cy="3441878"/>
          </a:xfrm>
        </p:spPr>
        <p:txBody>
          <a:bodyPr>
            <a:normAutofit fontScale="25000" lnSpcReduction="20000"/>
          </a:bodyPr>
          <a:lstStyle/>
          <a:p>
            <a:pPr marL="285750" indent="-285750">
              <a:lnSpc>
                <a:spcPct val="170000"/>
              </a:lnSpc>
              <a:buFont typeface="Arial" panose="020B0604020202020204" pitchFamily="34" charset="0"/>
              <a:buChar char="•"/>
            </a:pPr>
            <a:r>
              <a:rPr lang="en-US" sz="9600">
                <a:latin typeface="Arial" panose="020B0604020202020204" pitchFamily="34" charset="0"/>
                <a:cs typeface="Arial" panose="020B0604020202020204" pitchFamily="34" charset="0"/>
              </a:rPr>
              <a:t>RECOMMENDED MICROSOFT TOOL : Microsoft Teams</a:t>
            </a:r>
          </a:p>
          <a:p>
            <a:pPr marL="285750" indent="-285750">
              <a:lnSpc>
                <a:spcPct val="170000"/>
              </a:lnSpc>
              <a:buFont typeface="Arial" panose="020B0604020202020204" pitchFamily="34" charset="0"/>
              <a:buChar char="•"/>
            </a:pPr>
            <a:r>
              <a:rPr lang="en-US" sz="9600" b="1">
                <a:latin typeface="Arial" panose="020B0604020202020204" pitchFamily="34" charset="0"/>
                <a:cs typeface="Arial" panose="020B0604020202020204" pitchFamily="34" charset="0"/>
              </a:rPr>
              <a:t>LCHS400 Digital Skills and Research Methods</a:t>
            </a:r>
          </a:p>
          <a:p>
            <a:pPr marL="285750" indent="-285750">
              <a:lnSpc>
                <a:spcPct val="170000"/>
              </a:lnSpc>
              <a:buFont typeface="Arial" panose="020B0604020202020204" pitchFamily="34" charset="0"/>
              <a:buChar char="•"/>
            </a:pPr>
            <a:r>
              <a:rPr lang="en-US" sz="9600" b="1">
                <a:latin typeface="Arial" panose="020B0604020202020204" pitchFamily="34" charset="0"/>
                <a:cs typeface="Arial" panose="020B0604020202020204" pitchFamily="34" charset="0"/>
              </a:rPr>
              <a:t>Group Names: Claire Harper (2536980), </a:t>
            </a:r>
            <a:r>
              <a:rPr lang="en-US" sz="9600">
                <a:latin typeface="Arial" panose="020B0604020202020204" pitchFamily="34" charset="0"/>
                <a:cs typeface="Arial" panose="020B0604020202020204" pitchFamily="34" charset="0"/>
              </a:rPr>
              <a:t>Charleigh Edwards(2519460), Sarwat Jabeen (2533701), Hallima Begum(2519777), Zabeen Akhter(2540389).</a:t>
            </a:r>
          </a:p>
          <a:p>
            <a:pPr marL="285750" indent="-285750">
              <a:buFont typeface="Arial" panose="020B0604020202020204" pitchFamily="34" charset="0"/>
              <a:buChar char="•"/>
            </a:pPr>
            <a:endParaRPr lang="en-US" sz="9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3129412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C81E2-8CBD-3958-AC8E-6BF1E9D6DD10}"/>
              </a:ext>
            </a:extLst>
          </p:cNvPr>
          <p:cNvSpPr>
            <a:spLocks noGrp="1"/>
          </p:cNvSpPr>
          <p:nvPr>
            <p:ph type="title"/>
          </p:nvPr>
        </p:nvSpPr>
        <p:spPr>
          <a:xfrm>
            <a:off x="2022653" y="101744"/>
            <a:ext cx="8911687" cy="1280890"/>
          </a:xfrm>
        </p:spPr>
        <p:txBody>
          <a:bodyPr>
            <a:normAutofit fontScale="90000"/>
          </a:bodyPr>
          <a:lstStyle/>
          <a:p>
            <a:pPr>
              <a:lnSpc>
                <a:spcPct val="150000"/>
              </a:lnSpc>
            </a:pPr>
            <a:r>
              <a:rPr lang="en-GB" b="1" u="sng"/>
              <a:t>STAFF TRAINING AT RIVERSDALE NURSING HOME INTRODUCTION.</a:t>
            </a:r>
          </a:p>
        </p:txBody>
      </p:sp>
      <p:sp>
        <p:nvSpPr>
          <p:cNvPr id="3" name="Content Placeholder 2">
            <a:extLst>
              <a:ext uri="{FF2B5EF4-FFF2-40B4-BE49-F238E27FC236}">
                <a16:creationId xmlns:a16="http://schemas.microsoft.com/office/drawing/2014/main" id="{434C2A2F-0D52-7F37-99D9-266E373EAD47}"/>
              </a:ext>
            </a:extLst>
          </p:cNvPr>
          <p:cNvSpPr>
            <a:spLocks noGrp="1"/>
          </p:cNvSpPr>
          <p:nvPr>
            <p:ph idx="1"/>
          </p:nvPr>
        </p:nvSpPr>
        <p:spPr>
          <a:xfrm>
            <a:off x="934064" y="1584434"/>
            <a:ext cx="11257936" cy="3689132"/>
          </a:xfrm>
        </p:spPr>
        <p:txBody>
          <a:bodyPr>
            <a:noAutofit/>
          </a:bodyPr>
          <a:lstStyle/>
          <a:p>
            <a:pPr marL="0" indent="0">
              <a:lnSpc>
                <a:spcPct val="150000"/>
              </a:lnSpc>
              <a:buNone/>
            </a:pPr>
            <a:r>
              <a:rPr lang="en-GB" sz="2400"/>
              <a:t>RECOMMENDED MICROSOFT 365 TOOL: MICROSOFT TEAMS</a:t>
            </a:r>
          </a:p>
          <a:p>
            <a:pPr marL="0" indent="0">
              <a:lnSpc>
                <a:spcPct val="150000"/>
              </a:lnSpc>
              <a:buNone/>
            </a:pPr>
            <a:r>
              <a:rPr lang="en-GB" sz="2400"/>
              <a:t>STUDENT NAME: CLAIRE HARPER </a:t>
            </a:r>
          </a:p>
          <a:p>
            <a:pPr marL="0" indent="0">
              <a:lnSpc>
                <a:spcPct val="150000"/>
              </a:lnSpc>
              <a:buNone/>
            </a:pPr>
            <a:r>
              <a:rPr lang="en-GB" sz="2400"/>
              <a:t>MODULE: LCHS4007</a:t>
            </a:r>
          </a:p>
          <a:p>
            <a:pPr marL="0" indent="0">
              <a:lnSpc>
                <a:spcPct val="150000"/>
              </a:lnSpc>
              <a:buNone/>
            </a:pPr>
            <a:r>
              <a:rPr lang="en-GB" sz="2400"/>
              <a:t>DATE: 15</a:t>
            </a:r>
            <a:r>
              <a:rPr lang="en-GB" sz="2400" baseline="30000"/>
              <a:t>TH</a:t>
            </a:r>
            <a:r>
              <a:rPr lang="en-GB" sz="2400"/>
              <a:t> JUNE 2026</a:t>
            </a:r>
          </a:p>
          <a:p>
            <a:pPr marL="0" indent="0">
              <a:lnSpc>
                <a:spcPct val="150000"/>
              </a:lnSpc>
              <a:buNone/>
            </a:pPr>
            <a:r>
              <a:rPr lang="en-GB" sz="2400"/>
              <a:t>LECTURER: MASUD SIDDIQUI</a:t>
            </a:r>
          </a:p>
          <a:p>
            <a:pPr marL="0" indent="0">
              <a:lnSpc>
                <a:spcPct val="150000"/>
              </a:lnSpc>
              <a:buNone/>
            </a:pPr>
            <a:r>
              <a:rPr lang="en-GB" sz="2400"/>
              <a:t>Staff training is important within the nursing home so employees have the knowledge and correct training so they can provide safe and quality care to their s/users. </a:t>
            </a:r>
          </a:p>
        </p:txBody>
      </p:sp>
    </p:spTree>
    <p:extLst>
      <p:ext uri="{BB962C8B-B14F-4D97-AF65-F5344CB8AC3E}">
        <p14:creationId xmlns:p14="http://schemas.microsoft.com/office/powerpoint/2010/main" val="12032304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1EB7F-9468-CACA-671F-1890442F02E5}"/>
              </a:ext>
            </a:extLst>
          </p:cNvPr>
          <p:cNvSpPr>
            <a:spLocks noGrp="1"/>
          </p:cNvSpPr>
          <p:nvPr>
            <p:ph type="title"/>
          </p:nvPr>
        </p:nvSpPr>
        <p:spPr>
          <a:xfrm>
            <a:off x="2353238" y="187116"/>
            <a:ext cx="8911687" cy="1519323"/>
          </a:xfrm>
        </p:spPr>
        <p:txBody>
          <a:bodyPr>
            <a:noAutofit/>
          </a:bodyPr>
          <a:lstStyle/>
          <a:p>
            <a:pPr>
              <a:lnSpc>
                <a:spcPct val="150000"/>
              </a:lnSpc>
            </a:pPr>
            <a:r>
              <a:rPr lang="en-GB" sz="3600" b="1" u="sng"/>
              <a:t>How Microsoft Teams Improves Efficiency and Communication at Riversdale Nursing Home.</a:t>
            </a:r>
          </a:p>
        </p:txBody>
      </p:sp>
      <p:sp>
        <p:nvSpPr>
          <p:cNvPr id="3" name="Content Placeholder 2">
            <a:extLst>
              <a:ext uri="{FF2B5EF4-FFF2-40B4-BE49-F238E27FC236}">
                <a16:creationId xmlns:a16="http://schemas.microsoft.com/office/drawing/2014/main" id="{6180DF29-B003-4EAD-1E04-27C3F64AE61E}"/>
              </a:ext>
            </a:extLst>
          </p:cNvPr>
          <p:cNvSpPr>
            <a:spLocks noGrp="1"/>
          </p:cNvSpPr>
          <p:nvPr>
            <p:ph idx="1"/>
          </p:nvPr>
        </p:nvSpPr>
        <p:spPr>
          <a:xfrm>
            <a:off x="2520001" y="2133600"/>
            <a:ext cx="8915400" cy="4326194"/>
          </a:xfrm>
        </p:spPr>
        <p:txBody>
          <a:bodyPr>
            <a:normAutofit fontScale="92500"/>
          </a:bodyPr>
          <a:lstStyle/>
          <a:p>
            <a:pPr marL="0" indent="0">
              <a:lnSpc>
                <a:spcPct val="150000"/>
              </a:lnSpc>
              <a:buNone/>
            </a:pPr>
            <a:endParaRPr lang="en-GB" sz="2400"/>
          </a:p>
          <a:p>
            <a:pPr>
              <a:lnSpc>
                <a:spcPct val="150000"/>
              </a:lnSpc>
            </a:pPr>
            <a:r>
              <a:rPr lang="en-GB" sz="2400"/>
              <a:t>Microsoft teams helps staff with allowing staff to share training modules.</a:t>
            </a:r>
          </a:p>
          <a:p>
            <a:pPr>
              <a:lnSpc>
                <a:spcPct val="150000"/>
              </a:lnSpc>
            </a:pPr>
            <a:r>
              <a:rPr lang="en-GB" sz="2400"/>
              <a:t>Instant messaging between staff members and other professionals.</a:t>
            </a:r>
          </a:p>
          <a:p>
            <a:pPr>
              <a:lnSpc>
                <a:spcPct val="150000"/>
              </a:lnSpc>
            </a:pPr>
            <a:r>
              <a:rPr lang="en-GB" sz="2400"/>
              <a:t>Staff can support each other with staff online meetings and also access files for information at anytime.</a:t>
            </a:r>
          </a:p>
          <a:p>
            <a:pPr>
              <a:lnSpc>
                <a:spcPct val="150000"/>
              </a:lnSpc>
            </a:pPr>
            <a:r>
              <a:rPr lang="en-GB" sz="2400"/>
              <a:t>Reduces paper communication.</a:t>
            </a:r>
          </a:p>
        </p:txBody>
      </p:sp>
    </p:spTree>
    <p:extLst>
      <p:ext uri="{BB962C8B-B14F-4D97-AF65-F5344CB8AC3E}">
        <p14:creationId xmlns:p14="http://schemas.microsoft.com/office/powerpoint/2010/main" val="5563804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3282F-98FB-9C79-1FE7-94AD2F8BF7D8}"/>
              </a:ext>
            </a:extLst>
          </p:cNvPr>
          <p:cNvSpPr>
            <a:spLocks noGrp="1"/>
          </p:cNvSpPr>
          <p:nvPr>
            <p:ph type="title"/>
          </p:nvPr>
        </p:nvSpPr>
        <p:spPr>
          <a:xfrm>
            <a:off x="1814544" y="354330"/>
            <a:ext cx="9099421" cy="2081980"/>
          </a:xfrm>
        </p:spPr>
        <p:txBody>
          <a:bodyPr>
            <a:normAutofit fontScale="90000"/>
          </a:bodyPr>
          <a:lstStyle/>
          <a:p>
            <a:pPr>
              <a:lnSpc>
                <a:spcPct val="150000"/>
              </a:lnSpc>
            </a:pPr>
            <a:r>
              <a:rPr lang="en-GB" sz="3600" b="1" u="sng"/>
              <a:t>Advantages And Limitations of Microsoft Teams at Riversdale Nursing Home.</a:t>
            </a:r>
            <a:br>
              <a:rPr lang="en-GB"/>
            </a:br>
            <a:endParaRPr lang="en-GB"/>
          </a:p>
        </p:txBody>
      </p:sp>
      <p:sp>
        <p:nvSpPr>
          <p:cNvPr id="3" name="Content Placeholder 2">
            <a:extLst>
              <a:ext uri="{FF2B5EF4-FFF2-40B4-BE49-F238E27FC236}">
                <a16:creationId xmlns:a16="http://schemas.microsoft.com/office/drawing/2014/main" id="{049D2D90-A76B-A7EA-0049-5DF94A973977}"/>
              </a:ext>
            </a:extLst>
          </p:cNvPr>
          <p:cNvSpPr>
            <a:spLocks noGrp="1"/>
          </p:cNvSpPr>
          <p:nvPr>
            <p:ph idx="1"/>
          </p:nvPr>
        </p:nvSpPr>
        <p:spPr>
          <a:xfrm>
            <a:off x="698864" y="2274939"/>
            <a:ext cx="10500851" cy="3451122"/>
          </a:xfrm>
        </p:spPr>
        <p:txBody>
          <a:bodyPr>
            <a:noAutofit/>
          </a:bodyPr>
          <a:lstStyle/>
          <a:p>
            <a:pPr marL="0" indent="0">
              <a:lnSpc>
                <a:spcPct val="150000"/>
              </a:lnSpc>
              <a:buNone/>
            </a:pPr>
            <a:r>
              <a:rPr lang="en-GB" sz="2000" b="1"/>
              <a:t>ADVANTAGES - </a:t>
            </a:r>
            <a:r>
              <a:rPr lang="en-GB" sz="2000"/>
              <a:t>Microsoft Teams would be an advantage as it allows staff to communicate through calls and meeting which can be accessed easily through smart phones and tablets this would allow staff to support learning and teamwork.</a:t>
            </a:r>
          </a:p>
          <a:p>
            <a:pPr marL="0" indent="0">
              <a:lnSpc>
                <a:spcPct val="150000"/>
              </a:lnSpc>
              <a:buNone/>
            </a:pPr>
            <a:r>
              <a:rPr lang="en-GB" sz="2000" b="1"/>
              <a:t>LIMITATIONS - </a:t>
            </a:r>
            <a:r>
              <a:rPr lang="en-GB" sz="2000"/>
              <a:t>Limitations that can affect Microsoft teams for the staff would be loss of internet connection certain staff might not be trained in digital skills overload can happen if too many messages and if technical issue occur, they can cause interruptions.</a:t>
            </a:r>
          </a:p>
        </p:txBody>
      </p:sp>
    </p:spTree>
    <p:extLst>
      <p:ext uri="{BB962C8B-B14F-4D97-AF65-F5344CB8AC3E}">
        <p14:creationId xmlns:p14="http://schemas.microsoft.com/office/powerpoint/2010/main" val="40113010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755DA-C94D-A7D0-9F3F-1F8A11F182DF}"/>
              </a:ext>
            </a:extLst>
          </p:cNvPr>
          <p:cNvSpPr>
            <a:spLocks noGrp="1"/>
          </p:cNvSpPr>
          <p:nvPr>
            <p:ph type="title"/>
          </p:nvPr>
        </p:nvSpPr>
        <p:spPr>
          <a:xfrm>
            <a:off x="2484771" y="172011"/>
            <a:ext cx="8911687" cy="1280890"/>
          </a:xfrm>
        </p:spPr>
        <p:txBody>
          <a:bodyPr/>
          <a:lstStyle/>
          <a:p>
            <a:pPr>
              <a:lnSpc>
                <a:spcPct val="150000"/>
              </a:lnSpc>
            </a:pPr>
            <a:r>
              <a:rPr lang="en-GB" b="1" u="sng"/>
              <a:t>References</a:t>
            </a:r>
          </a:p>
        </p:txBody>
      </p:sp>
      <p:sp>
        <p:nvSpPr>
          <p:cNvPr id="3" name="Content Placeholder 2">
            <a:extLst>
              <a:ext uri="{FF2B5EF4-FFF2-40B4-BE49-F238E27FC236}">
                <a16:creationId xmlns:a16="http://schemas.microsoft.com/office/drawing/2014/main" id="{68F91750-89FC-91F4-4E83-F32E4BEEF00F}"/>
              </a:ext>
            </a:extLst>
          </p:cNvPr>
          <p:cNvSpPr>
            <a:spLocks noGrp="1"/>
          </p:cNvSpPr>
          <p:nvPr>
            <p:ph idx="1"/>
          </p:nvPr>
        </p:nvSpPr>
        <p:spPr>
          <a:xfrm>
            <a:off x="550606" y="1179871"/>
            <a:ext cx="10957719" cy="4229906"/>
          </a:xfrm>
        </p:spPr>
        <p:txBody>
          <a:bodyPr>
            <a:noAutofit/>
          </a:bodyPr>
          <a:lstStyle/>
          <a:p>
            <a:pPr>
              <a:lnSpc>
                <a:spcPct val="150000"/>
              </a:lnSpc>
            </a:pPr>
            <a:r>
              <a:rPr lang="en-GB" sz="2400"/>
              <a:t>CQC, Care Quality Commission. (2022) Regulation 18: Staffing. Available at://www.cqc.org.uk/guidance-providers/regulations/regulation-18-staffing {Accessed:1 June 2026}</a:t>
            </a:r>
          </a:p>
          <a:p>
            <a:pPr>
              <a:lnSpc>
                <a:spcPct val="150000"/>
              </a:lnSpc>
            </a:pPr>
            <a:r>
              <a:rPr lang="en-GB" sz="2400"/>
              <a:t>NHS England.(2021). NHS England&gt;&gt; National Industrial Framework. [Online] England.nhs.uk/leaders/national/-induction-framework/.Accessed[2 June 2026]</a:t>
            </a:r>
          </a:p>
          <a:p>
            <a:pPr>
              <a:lnSpc>
                <a:spcPct val="150000"/>
              </a:lnSpc>
            </a:pPr>
            <a:r>
              <a:rPr lang="en-GB" sz="2400"/>
              <a:t>NICE (2014). Overview l Safe Staffing for Nursing in Adult Inpatient Wards in Acute Hospitals l Guidance l NICE. [Online] Nice.org.uk. Available at: </a:t>
            </a:r>
            <a:r>
              <a:rPr lang="en-GB" sz="2400">
                <a:hlinkClick r:id="rId2"/>
              </a:rPr>
              <a:t>https://www.nice.org.uk/guidance/sg1</a:t>
            </a:r>
            <a:r>
              <a:rPr lang="en-GB" sz="2400"/>
              <a:t> Accessed [ 3 June 2026]</a:t>
            </a:r>
          </a:p>
        </p:txBody>
      </p:sp>
    </p:spTree>
    <p:extLst>
      <p:ext uri="{BB962C8B-B14F-4D97-AF65-F5344CB8AC3E}">
        <p14:creationId xmlns:p14="http://schemas.microsoft.com/office/powerpoint/2010/main" val="9698064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56549-14C1-52E9-0547-99A38B9619C8}"/>
              </a:ext>
            </a:extLst>
          </p:cNvPr>
          <p:cNvSpPr>
            <a:spLocks noGrp="1"/>
          </p:cNvSpPr>
          <p:nvPr>
            <p:ph type="title"/>
          </p:nvPr>
        </p:nvSpPr>
        <p:spPr>
          <a:xfrm>
            <a:off x="2209467" y="306333"/>
            <a:ext cx="8911687" cy="1280890"/>
          </a:xfrm>
        </p:spPr>
        <p:txBody>
          <a:bodyPr>
            <a:normAutofit fontScale="90000"/>
          </a:bodyPr>
          <a:lstStyle/>
          <a:p>
            <a:pPr>
              <a:lnSpc>
                <a:spcPct val="150000"/>
              </a:lnSpc>
            </a:pPr>
            <a:r>
              <a:rPr lang="en-GB" b="1" u="sng"/>
              <a:t>Recommendation of Microsoft Teams at Riversdale Nursing Home.</a:t>
            </a:r>
          </a:p>
        </p:txBody>
      </p:sp>
      <p:sp>
        <p:nvSpPr>
          <p:cNvPr id="3" name="Content Placeholder 2">
            <a:extLst>
              <a:ext uri="{FF2B5EF4-FFF2-40B4-BE49-F238E27FC236}">
                <a16:creationId xmlns:a16="http://schemas.microsoft.com/office/drawing/2014/main" id="{15A5ABA8-5402-1DDE-620C-1647E5D1118A}"/>
              </a:ext>
            </a:extLst>
          </p:cNvPr>
          <p:cNvSpPr>
            <a:spLocks noGrp="1"/>
          </p:cNvSpPr>
          <p:nvPr>
            <p:ph idx="1"/>
          </p:nvPr>
        </p:nvSpPr>
        <p:spPr/>
        <p:txBody>
          <a:bodyPr>
            <a:normAutofit/>
          </a:bodyPr>
          <a:lstStyle/>
          <a:p>
            <a:pPr>
              <a:lnSpc>
                <a:spcPct val="150000"/>
              </a:lnSpc>
            </a:pPr>
            <a:r>
              <a:rPr lang="en-GB" sz="2400"/>
              <a:t>Microsoft Teams Tool is good for staff training within Riversdale Nursing Home as it helps with communication supports staff with learning staff can learn training materials more efficiently although there are some limitations there are very few challenges which allows appropriate support and training for staff.</a:t>
            </a:r>
          </a:p>
        </p:txBody>
      </p:sp>
    </p:spTree>
    <p:extLst>
      <p:ext uri="{BB962C8B-B14F-4D97-AF65-F5344CB8AC3E}">
        <p14:creationId xmlns:p14="http://schemas.microsoft.com/office/powerpoint/2010/main" val="36688095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3348</Words>
  <Application>Microsoft Office PowerPoint</Application>
  <PresentationFormat>Widescreen</PresentationFormat>
  <Paragraphs>333</Paragraphs>
  <Slides>34</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34</vt:i4>
      </vt:variant>
    </vt:vector>
  </HeadingPairs>
  <TitlesOfParts>
    <vt:vector size="44" baseType="lpstr">
      <vt:lpstr>Aptos</vt:lpstr>
      <vt:lpstr>Aptos Display</vt:lpstr>
      <vt:lpstr>Arial</vt:lpstr>
      <vt:lpstr>Baskerville Old Face</vt:lpstr>
      <vt:lpstr>Canva Sans</vt:lpstr>
      <vt:lpstr>Telegraf</vt:lpstr>
      <vt:lpstr>Times New Roman</vt:lpstr>
      <vt:lpstr>Trebuchet MS</vt:lpstr>
      <vt:lpstr>Wingdings</vt:lpstr>
      <vt:lpstr>Office Theme</vt:lpstr>
      <vt:lpstr>GROUP DETAILS  GROUP 3 DIGITAL SKILLS AND RESEARCH METHODS  </vt:lpstr>
      <vt:lpstr>STAFF COMMUNICATION AT RIVERDALE NURSING HOME </vt:lpstr>
      <vt:lpstr>PowerPoint Presentation</vt:lpstr>
      <vt:lpstr>WHAT IS MICROSOFT TEAMS?</vt:lpstr>
      <vt:lpstr>WHY MICROSOFT TEAMS?</vt:lpstr>
      <vt:lpstr>HOW TEAMS IMPROVES EFFICIENCY AND COMMUNICATION </vt:lpstr>
      <vt:lpstr>ADVANTAGES AND LIMITATIONS OF TEAMS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Secure Storage Matters</vt:lpstr>
      <vt:lpstr>Documents Stored Securely  </vt:lpstr>
      <vt:lpstr>PowerPoint Presentation</vt:lpstr>
      <vt:lpstr>PowerPoint Presentation</vt:lpstr>
      <vt:lpstr>What are the limitations?</vt:lpstr>
      <vt:lpstr>Digital skills and research methods [lchs4007]</vt:lpstr>
      <vt:lpstr>Understanding Care-Related Documentation</vt:lpstr>
      <vt:lpstr>Selected Microsoft 365 Tool: Microsoft word</vt:lpstr>
      <vt:lpstr>Why Microsoft Word Is Suitable</vt:lpstr>
      <vt:lpstr>How Word Improves Efficiency and Communication</vt:lpstr>
      <vt:lpstr>Advantages and Limitations of Microsoft Word</vt:lpstr>
      <vt:lpstr>Conclusion</vt:lpstr>
      <vt:lpstr>References</vt:lpstr>
      <vt:lpstr>Staff Training At Riversdale Nursing Home.</vt:lpstr>
      <vt:lpstr>STAFF TRAINING AT RIVERSDALE NURSING HOME INTRODUCTION.</vt:lpstr>
      <vt:lpstr>How Microsoft Teams Improves Efficiency and Communication at Riversdale Nursing Home.</vt:lpstr>
      <vt:lpstr>Advantages And Limitations of Microsoft Teams at Riversdale Nursing Home. </vt:lpstr>
      <vt:lpstr>References</vt:lpstr>
      <vt:lpstr>Recommendation of Microsoft Teams at Riversdale Nursing Home.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Charlie-Ann Edwards (2519460)</dc:creator>
  <cp:lastModifiedBy>Claire Harper (2536980)</cp:lastModifiedBy>
  <cp:revision>2</cp:revision>
  <dcterms:created xsi:type="dcterms:W3CDTF">2026-05-31T18:42:14Z</dcterms:created>
  <dcterms:modified xsi:type="dcterms:W3CDTF">2026-06-15T07:59:43Z</dcterms:modified>
</cp:coreProperties>
</file>