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6" r:id="rId3"/>
    <p:sldId id="257" r:id="rId4"/>
    <p:sldId id="258" r:id="rId5"/>
    <p:sldId id="288" r:id="rId6"/>
    <p:sldId id="280" r:id="rId7"/>
    <p:sldId id="276" r:id="rId8"/>
    <p:sldId id="297" r:id="rId9"/>
    <p:sldId id="309" r:id="rId10"/>
    <p:sldId id="310" r:id="rId11"/>
    <p:sldId id="312" r:id="rId12"/>
    <p:sldId id="313" r:id="rId13"/>
    <p:sldId id="291" r:id="rId14"/>
    <p:sldId id="298" r:id="rId15"/>
    <p:sldId id="299" r:id="rId16"/>
    <p:sldId id="300" r:id="rId17"/>
    <p:sldId id="301" r:id="rId18"/>
    <p:sldId id="304" r:id="rId19"/>
    <p:sldId id="295" r:id="rId20"/>
    <p:sldId id="316" r:id="rId21"/>
    <p:sldId id="269" r:id="rId22"/>
    <p:sldId id="317" r:id="rId23"/>
    <p:sldId id="314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19" autoAdjust="0"/>
    <p:restoredTop sz="94660"/>
  </p:normalViewPr>
  <p:slideViewPr>
    <p:cSldViewPr>
      <p:cViewPr varScale="1">
        <p:scale>
          <a:sx n="109" d="100"/>
          <a:sy n="109" d="100"/>
        </p:scale>
        <p:origin x="161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EFB0E1F-FEEE-4388-81C3-02FD6B4023AA}" type="datetimeFigureOut">
              <a:rPr lang="en-GB" smtClean="0"/>
              <a:pPr/>
              <a:t>08/11/2018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1F33107-0F20-485F-947F-0BA658C014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B0E1F-FEEE-4388-81C3-02FD6B4023AA}" type="datetimeFigureOut">
              <a:rPr lang="en-GB" smtClean="0"/>
              <a:pPr/>
              <a:t>08/11/2018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33107-0F20-485F-947F-0BA658C0148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B0E1F-FEEE-4388-81C3-02FD6B4023AA}" type="datetimeFigureOut">
              <a:rPr lang="en-GB" smtClean="0"/>
              <a:pPr/>
              <a:t>08/11/2018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33107-0F20-485F-947F-0BA658C0148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B0E1F-FEEE-4388-81C3-02FD6B4023AA}" type="datetimeFigureOut">
              <a:rPr lang="en-GB" smtClean="0"/>
              <a:pPr/>
              <a:t>08/11/2018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33107-0F20-485F-947F-0BA658C0148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B0E1F-FEEE-4388-81C3-02FD6B4023AA}" type="datetimeFigureOut">
              <a:rPr lang="en-GB" smtClean="0"/>
              <a:pPr/>
              <a:t>08/11/2018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33107-0F20-485F-947F-0BA658C014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B0E1F-FEEE-4388-81C3-02FD6B4023AA}" type="datetimeFigureOut">
              <a:rPr lang="en-GB" smtClean="0"/>
              <a:pPr/>
              <a:t>08/11/2018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33107-0F20-485F-947F-0BA658C0148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B0E1F-FEEE-4388-81C3-02FD6B4023AA}" type="datetimeFigureOut">
              <a:rPr lang="en-GB" smtClean="0"/>
              <a:pPr/>
              <a:t>08/11/2018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33107-0F20-485F-947F-0BA658C014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4EFB0E1F-FEEE-4388-81C3-02FD6B4023AA}" type="datetimeFigureOut">
              <a:rPr lang="en-GB" smtClean="0"/>
              <a:pPr/>
              <a:t>08/11/2018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33107-0F20-485F-947F-0BA658C014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EFB0E1F-FEEE-4388-81C3-02FD6B4023AA}" type="datetimeFigureOut">
              <a:rPr lang="en-GB" smtClean="0"/>
              <a:pPr/>
              <a:t>08/11/2018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1F33107-0F20-485F-947F-0BA658C0148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B0E1F-FEEE-4388-81C3-02FD6B4023AA}" type="datetimeFigureOut">
              <a:rPr lang="en-GB" smtClean="0"/>
              <a:pPr/>
              <a:t>08/11/2018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33107-0F20-485F-947F-0BA658C014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B0E1F-FEEE-4388-81C3-02FD6B4023AA}" type="datetimeFigureOut">
              <a:rPr lang="en-GB" smtClean="0"/>
              <a:pPr/>
              <a:t>08/11/2018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33107-0F20-485F-947F-0BA658C014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EFB0E1F-FEEE-4388-81C3-02FD6B4023AA}" type="datetimeFigureOut">
              <a:rPr lang="en-GB" smtClean="0"/>
              <a:pPr/>
              <a:t>08/11/2018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1F33107-0F20-485F-947F-0BA658C0148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study.com/academy/lesson/applying-kotters-8-step-change-model.html" TargetMode="External"/><Relationship Id="rId2" Type="http://schemas.openxmlformats.org/officeDocument/2006/relationships/hyperlink" Target="http://study.com/academy/lesson/kotters-8-step-change-model-of-management.html#lesso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indtools.com/pages/article/newPPM_82.htm" TargetMode="External"/><Relationship Id="rId4" Type="http://schemas.openxmlformats.org/officeDocument/2006/relationships/hyperlink" Target="http://wikireedia.net/wikireedia/images/f/f1/Kottersteps.jpe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.slidesharecdn.com/kottereightstepplan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1.bp.blogspot.com/-dYnLH1W9OfM/Uus5R25VylI/AAAAAAAAAI0/zne8ykXR_Fo/s1600/Kotter.pn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ange-management-consultant.com/kurt-lewin.html" TargetMode="External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kotterinternational.com/the-8-step-process-for-leading-change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bookdepository.com/Our-Iceberg-is-Melting-John-Kotter/9781447263272?redirected=true&amp;utm_medium=Google&amp;utm_campaign=Base1&amp;utm_source=UK&amp;utm_content=Our-Iceberg-is-Melting&amp;selectCurrency=GBP&amp;w=AFC7AU961PSLJ3A8ZTQF&amp;pdg=kwd-104397646419:cmp-706833756:adg-32301001650:crv-162350939735:pid-9781447263272&amp;gclid=CJrIpJDq0tACFcHnGwodL0sC5w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youtube.com/watch?v=w5X8-I_S00Q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homovedmycheese.com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16hxCB1Dvd4" TargetMode="External"/><Relationship Id="rId4" Type="http://schemas.openxmlformats.org/officeDocument/2006/relationships/hyperlink" Target="http://en.wikipedia.org/wiki/Who_Moved_My_Cheese?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Gh2xc6vXQgk&amp;feature=related" TargetMode="External"/><Relationship Id="rId2" Type="http://schemas.openxmlformats.org/officeDocument/2006/relationships/hyperlink" Target="http://www.youtube.com/watch?v=j9XbVQZa8Lc&amp;feature=related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kotterinternational.com/KotterPrinciples/OurIceberg.aspx" TargetMode="External"/><Relationship Id="rId4" Type="http://schemas.openxmlformats.org/officeDocument/2006/relationships/hyperlink" Target="http://www.youtube.com/watch?v=Vnq1klw-m2k&amp;feature=relat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2060848"/>
            <a:ext cx="7772400" cy="148478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Change Management Strategies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Q. </a:t>
            </a:r>
            <a:r>
              <a:rPr lang="en-GB" dirty="0"/>
              <a:t>Research and document </a:t>
            </a:r>
            <a:r>
              <a:rPr lang="en-GB" dirty="0" smtClean="0"/>
              <a:t>a </a:t>
            </a:r>
            <a:r>
              <a:rPr lang="en-GB" b="1" dirty="0" smtClean="0"/>
              <a:t>definition</a:t>
            </a:r>
            <a:r>
              <a:rPr lang="en-GB" dirty="0" smtClean="0"/>
              <a:t> for </a:t>
            </a:r>
            <a:r>
              <a:rPr lang="en-GB" dirty="0" err="1" smtClean="0"/>
              <a:t>Kotter’s</a:t>
            </a:r>
            <a:r>
              <a:rPr lang="en-GB" dirty="0" smtClean="0"/>
              <a:t> Change </a:t>
            </a:r>
            <a:r>
              <a:rPr lang="en-GB" dirty="0"/>
              <a:t>Management </a:t>
            </a:r>
            <a:r>
              <a:rPr lang="en-GB" dirty="0" smtClean="0"/>
              <a:t>Strategy?</a:t>
            </a:r>
          </a:p>
          <a:p>
            <a:endParaRPr lang="en-GB" dirty="0"/>
          </a:p>
          <a:p>
            <a:r>
              <a:rPr lang="en-GB" dirty="0"/>
              <a:t>Q. Research and document </a:t>
            </a:r>
            <a:r>
              <a:rPr lang="en-GB" b="1" dirty="0" err="1" smtClean="0"/>
              <a:t>Kotter’s</a:t>
            </a:r>
            <a:r>
              <a:rPr lang="en-GB" b="1" dirty="0" smtClean="0"/>
              <a:t> 8 step process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smtClean="0"/>
              <a:t>Q. Research and </a:t>
            </a:r>
            <a:r>
              <a:rPr lang="en-GB" b="1" dirty="0" smtClean="0"/>
              <a:t>document an illustration </a:t>
            </a:r>
            <a:r>
              <a:rPr lang="en-GB" dirty="0" smtClean="0"/>
              <a:t>of the process. 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Q. </a:t>
            </a:r>
            <a:r>
              <a:rPr lang="en-GB" dirty="0"/>
              <a:t>Research and document </a:t>
            </a:r>
            <a:r>
              <a:rPr lang="en-GB" b="1" dirty="0" smtClean="0"/>
              <a:t>a brief description for each step</a:t>
            </a:r>
            <a:r>
              <a:rPr lang="en-GB" dirty="0" smtClean="0"/>
              <a:t> in the process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Activity: Kotter’s 8 Stage process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189198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36512" y="1639341"/>
            <a:ext cx="6552728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John </a:t>
            </a:r>
            <a:r>
              <a:rPr lang="en-GB" dirty="0" err="1" smtClean="0"/>
              <a:t>Kotter's</a:t>
            </a:r>
            <a:r>
              <a:rPr lang="en-GB" dirty="0" smtClean="0"/>
              <a:t> highly regarded books </a:t>
            </a:r>
            <a:r>
              <a:rPr lang="en-GB" b="1" dirty="0" smtClean="0"/>
              <a:t>'Leading Change</a:t>
            </a:r>
            <a:r>
              <a:rPr lang="en-GB" dirty="0" smtClean="0"/>
              <a:t>' (1995) and the follow-up </a:t>
            </a:r>
            <a:r>
              <a:rPr lang="en-GB" b="1" dirty="0" smtClean="0"/>
              <a:t>'The Heart Of Change' </a:t>
            </a:r>
            <a:r>
              <a:rPr lang="en-GB" dirty="0" smtClean="0"/>
              <a:t>(2002) describe a popular and helpful model for understanding and managing change.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0" dirty="0" err="1" smtClean="0">
                <a:effectLst/>
              </a:rPr>
              <a:t>Bg</a:t>
            </a:r>
            <a:r>
              <a:rPr lang="en-GB" b="0" dirty="0" smtClean="0">
                <a:effectLst/>
              </a:rPr>
              <a:t>: </a:t>
            </a:r>
            <a:r>
              <a:rPr lang="en-GB" dirty="0" smtClean="0"/>
              <a:t>John Kotter's guiding principles for leading change</a:t>
            </a:r>
            <a:endParaRPr lang="en-GB" dirty="0"/>
          </a:p>
        </p:txBody>
      </p:sp>
      <p:pic>
        <p:nvPicPr>
          <p:cNvPr id="17410" name="Picture 2" descr="http://profile.ak.fbcdn.net/hprofile-ak-snc4/50501_172567873700_8349835_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1772816"/>
            <a:ext cx="1905000" cy="27432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680" y="1196752"/>
            <a:ext cx="8686800" cy="4824536"/>
          </a:xfrm>
        </p:spPr>
        <p:txBody>
          <a:bodyPr>
            <a:noAutofit/>
          </a:bodyPr>
          <a:lstStyle/>
          <a:p>
            <a:r>
              <a:rPr lang="en-GB" sz="2100" dirty="0"/>
              <a:t>John Kotter sets out 8 steps for managing change which managers and change leaders should follow if a change initiative is to succeed:</a:t>
            </a:r>
          </a:p>
          <a:p>
            <a:pPr marL="514350" indent="-514350">
              <a:buAutoNum type="arabicParenR"/>
            </a:pPr>
            <a:r>
              <a:rPr lang="en-GB" sz="2100" dirty="0" smtClean="0"/>
              <a:t>Establish </a:t>
            </a:r>
            <a:r>
              <a:rPr lang="en-GB" sz="2100" dirty="0"/>
              <a:t>a </a:t>
            </a:r>
            <a:r>
              <a:rPr lang="en-GB" sz="2100" dirty="0" smtClean="0"/>
              <a:t>Sense </a:t>
            </a:r>
            <a:r>
              <a:rPr lang="en-GB" sz="2100" dirty="0"/>
              <a:t>of U</a:t>
            </a:r>
            <a:r>
              <a:rPr lang="en-GB" sz="2100" dirty="0" smtClean="0"/>
              <a:t>rgency</a:t>
            </a:r>
          </a:p>
          <a:p>
            <a:pPr marL="514350" indent="-514350">
              <a:buAutoNum type="arabicParenR"/>
            </a:pPr>
            <a:r>
              <a:rPr lang="en-GB" sz="2100" dirty="0" smtClean="0"/>
              <a:t>Create </a:t>
            </a:r>
            <a:r>
              <a:rPr lang="en-GB" sz="2100" dirty="0"/>
              <a:t>a </a:t>
            </a:r>
            <a:r>
              <a:rPr lang="en-GB" sz="2100" dirty="0" smtClean="0"/>
              <a:t>Guiding </a:t>
            </a:r>
            <a:r>
              <a:rPr lang="en-GB" sz="2100" dirty="0"/>
              <a:t>C</a:t>
            </a:r>
            <a:r>
              <a:rPr lang="en-GB" sz="2100" dirty="0" smtClean="0"/>
              <a:t>oalition</a:t>
            </a:r>
          </a:p>
          <a:p>
            <a:pPr marL="514350" indent="-514350">
              <a:buAutoNum type="arabicParenR"/>
            </a:pPr>
            <a:r>
              <a:rPr lang="en-GB" sz="2100" dirty="0" smtClean="0"/>
              <a:t>Develop </a:t>
            </a:r>
            <a:r>
              <a:rPr lang="en-GB" sz="2100" dirty="0"/>
              <a:t>a </a:t>
            </a:r>
            <a:r>
              <a:rPr lang="en-GB" sz="2100" dirty="0" smtClean="0"/>
              <a:t>Vision </a:t>
            </a:r>
            <a:r>
              <a:rPr lang="en-GB" sz="2100" dirty="0"/>
              <a:t>and S</a:t>
            </a:r>
            <a:r>
              <a:rPr lang="en-GB" sz="2100" dirty="0" smtClean="0"/>
              <a:t>trategy</a:t>
            </a:r>
          </a:p>
          <a:p>
            <a:pPr marL="514350" indent="-514350">
              <a:buAutoNum type="arabicParenR"/>
            </a:pPr>
            <a:r>
              <a:rPr lang="en-GB" sz="2100" dirty="0" smtClean="0"/>
              <a:t>Communicate </a:t>
            </a:r>
            <a:r>
              <a:rPr lang="en-GB" sz="2100" dirty="0"/>
              <a:t>the C</a:t>
            </a:r>
            <a:r>
              <a:rPr lang="en-GB" sz="2100" dirty="0" smtClean="0"/>
              <a:t>hange </a:t>
            </a:r>
            <a:r>
              <a:rPr lang="en-GB" sz="2100" dirty="0"/>
              <a:t>V</a:t>
            </a:r>
            <a:r>
              <a:rPr lang="en-GB" sz="2100" dirty="0" smtClean="0"/>
              <a:t>ision</a:t>
            </a:r>
          </a:p>
          <a:p>
            <a:pPr marL="514350" indent="-514350">
              <a:buAutoNum type="arabicParenR"/>
            </a:pPr>
            <a:r>
              <a:rPr lang="en-GB" sz="2100" dirty="0" smtClean="0"/>
              <a:t>Empower </a:t>
            </a:r>
            <a:r>
              <a:rPr lang="en-GB" sz="2100" dirty="0"/>
              <a:t>employees for broad-based </a:t>
            </a:r>
            <a:r>
              <a:rPr lang="en-GB" sz="2100" dirty="0" smtClean="0"/>
              <a:t>action</a:t>
            </a:r>
          </a:p>
          <a:p>
            <a:pPr marL="514350" indent="-514350">
              <a:buAutoNum type="arabicParenR"/>
            </a:pPr>
            <a:r>
              <a:rPr lang="en-GB" sz="2100" dirty="0" smtClean="0"/>
              <a:t>Generate </a:t>
            </a:r>
            <a:r>
              <a:rPr lang="en-GB" sz="2100" dirty="0"/>
              <a:t>short-term </a:t>
            </a:r>
            <a:r>
              <a:rPr lang="en-GB" sz="2100" dirty="0" smtClean="0"/>
              <a:t>wins</a:t>
            </a:r>
          </a:p>
          <a:p>
            <a:pPr marL="514350" indent="-514350">
              <a:buAutoNum type="arabicParenR"/>
            </a:pPr>
            <a:r>
              <a:rPr lang="en-GB" sz="2100" dirty="0" smtClean="0"/>
              <a:t>Build on the change: Consolidate &amp; promote gains to embed and produce </a:t>
            </a:r>
            <a:r>
              <a:rPr lang="en-GB" sz="2100" dirty="0"/>
              <a:t>more </a:t>
            </a:r>
            <a:r>
              <a:rPr lang="en-GB" sz="2100" dirty="0" smtClean="0"/>
              <a:t>change.</a:t>
            </a:r>
          </a:p>
          <a:p>
            <a:pPr marL="514350" indent="-514350">
              <a:buAutoNum type="arabicParenR"/>
            </a:pPr>
            <a:r>
              <a:rPr lang="en-GB" sz="2100" dirty="0" smtClean="0"/>
              <a:t>Make it stick: Anchor </a:t>
            </a:r>
            <a:r>
              <a:rPr lang="en-GB" sz="2100" dirty="0"/>
              <a:t>new approaches in the </a:t>
            </a:r>
            <a:r>
              <a:rPr lang="en-GB" sz="2100" dirty="0" smtClean="0"/>
              <a:t>culture.</a:t>
            </a:r>
          </a:p>
          <a:p>
            <a:pPr marL="514350" indent="-514350"/>
            <a:r>
              <a:rPr lang="en-GB" sz="1600" dirty="0" smtClean="0"/>
              <a:t>Please click here for short Video </a:t>
            </a:r>
            <a:r>
              <a:rPr lang="en-GB" sz="1600" dirty="0" smtClean="0">
                <a:hlinkClick r:id="rId2"/>
              </a:rPr>
              <a:t>Overview</a:t>
            </a:r>
            <a:r>
              <a:rPr lang="en-GB" sz="1600" dirty="0" smtClean="0"/>
              <a:t> and </a:t>
            </a:r>
            <a:r>
              <a:rPr lang="en-GB" sz="1600" dirty="0" smtClean="0">
                <a:hlinkClick r:id="rId3"/>
              </a:rPr>
              <a:t>Application</a:t>
            </a:r>
            <a:r>
              <a:rPr lang="en-GB" sz="1600" dirty="0" smtClean="0"/>
              <a:t> of Kotter’s strategy.</a:t>
            </a:r>
          </a:p>
          <a:p>
            <a:pPr marL="514350" indent="-514350"/>
            <a:r>
              <a:rPr lang="en-GB" sz="1600" dirty="0" smtClean="0"/>
              <a:t>For a Visual overview please </a:t>
            </a:r>
            <a:r>
              <a:rPr lang="en-GB" sz="1600" dirty="0" smtClean="0">
                <a:hlinkClick r:id="rId4"/>
              </a:rPr>
              <a:t>click-here</a:t>
            </a:r>
            <a:r>
              <a:rPr lang="en-GB" sz="1600" dirty="0" smtClean="0"/>
              <a:t>. For a description of each step </a:t>
            </a:r>
            <a:r>
              <a:rPr lang="en-GB" sz="1600" dirty="0"/>
              <a:t>please </a:t>
            </a:r>
            <a:r>
              <a:rPr lang="en-GB" sz="1600" dirty="0">
                <a:hlinkClick r:id="rId5"/>
              </a:rPr>
              <a:t>click-here</a:t>
            </a:r>
            <a:r>
              <a:rPr lang="en-GB" sz="1600" dirty="0" smtClean="0">
                <a:hlinkClick r:id="rId5"/>
              </a:rPr>
              <a:t>.</a:t>
            </a:r>
            <a:endParaRPr lang="en-GB" sz="16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793122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dirty="0" err="1" smtClean="0">
                <a:effectLst/>
              </a:rPr>
              <a:t>Bg</a:t>
            </a:r>
            <a:r>
              <a:rPr lang="en-GB" b="0" dirty="0" smtClean="0">
                <a:effectLst/>
              </a:rPr>
              <a:t>: </a:t>
            </a:r>
            <a:r>
              <a:rPr lang="en-GB" u="sng" dirty="0" smtClean="0"/>
              <a:t>Kotter’s </a:t>
            </a:r>
            <a:r>
              <a:rPr lang="en-GB" u="sng" dirty="0"/>
              <a:t>8 </a:t>
            </a:r>
            <a:r>
              <a:rPr lang="en-GB" u="sng" dirty="0" smtClean="0"/>
              <a:t>Stage </a:t>
            </a:r>
            <a:br>
              <a:rPr lang="en-GB" u="sng" dirty="0" smtClean="0"/>
            </a:br>
            <a:r>
              <a:rPr lang="en-GB" u="sng" dirty="0" smtClean="0"/>
              <a:t>Change Management</a:t>
            </a:r>
            <a:r>
              <a:rPr lang="en-GB" u="sng" dirty="0"/>
              <a:t> </a:t>
            </a:r>
            <a:r>
              <a:rPr lang="en-GB" u="sng" dirty="0" smtClean="0"/>
              <a:t>Strategy</a:t>
            </a:r>
            <a:r>
              <a:rPr lang="en-GB" u="sng" dirty="0"/>
              <a:t/>
            </a:r>
            <a:br>
              <a:rPr lang="en-GB" u="sng" dirty="0"/>
            </a:br>
            <a:endParaRPr lang="en-GB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mage.slidesharecdn.com/kottereightstepplan-100306172540-phpapp01/95/kotter-eight-step-plan-1-728.jpg?cb=1267896360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13" b="12903"/>
          <a:stretch/>
        </p:blipFill>
        <p:spPr bwMode="auto">
          <a:xfrm>
            <a:off x="1414644" y="0"/>
            <a:ext cx="7006306" cy="6879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885964"/>
            <a:ext cx="325602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/>
              <a:t>(Ref: 1</a:t>
            </a:r>
            <a:r>
              <a:rPr lang="en-GB" sz="800" dirty="0"/>
              <a:t>) </a:t>
            </a:r>
            <a:r>
              <a:rPr lang="en-GB" sz="800" dirty="0">
                <a:hlinkClick r:id="rId3"/>
              </a:rPr>
              <a:t>http://</a:t>
            </a:r>
            <a:r>
              <a:rPr lang="en-GB" sz="800" dirty="0" smtClean="0">
                <a:hlinkClick r:id="rId3"/>
              </a:rPr>
              <a:t>image.slidesharecdn.com/kottereightstepplan</a:t>
            </a:r>
            <a:r>
              <a:rPr lang="en-GB" sz="800" dirty="0" smtClean="0"/>
              <a:t> 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4446241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1.bp.blogspot.com/-dYnLH1W9OfM/Uus5R25VylI/AAAAAAAAAI0/zne8ykXR_Fo/s1600/Kotte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48680"/>
            <a:ext cx="9108504" cy="5139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07504" y="6453336"/>
            <a:ext cx="356188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 smtClean="0">
                <a:hlinkClick r:id="rId3"/>
              </a:rPr>
              <a:t>ref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231104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Similarity: </a:t>
            </a:r>
            <a:r>
              <a:rPr lang="en-GB" u="sng" dirty="0" smtClean="0"/>
              <a:t/>
            </a:r>
            <a:br>
              <a:rPr lang="en-GB" u="sng" dirty="0" smtClean="0"/>
            </a:br>
            <a:r>
              <a:rPr lang="en-GB" u="sng" dirty="0" err="1" smtClean="0"/>
              <a:t>Kotter</a:t>
            </a:r>
            <a:r>
              <a:rPr lang="en-GB" u="sng" dirty="0" smtClean="0"/>
              <a:t> &amp; </a:t>
            </a:r>
            <a:r>
              <a:rPr lang="en-GB" u="sng" dirty="0" err="1" smtClean="0"/>
              <a:t>Lewin’s</a:t>
            </a:r>
            <a:r>
              <a:rPr lang="en-GB" u="sng" dirty="0" smtClean="0"/>
              <a:t> 3-phase model</a:t>
            </a:r>
            <a:endParaRPr lang="en-GB" u="sng" dirty="0"/>
          </a:p>
        </p:txBody>
      </p:sp>
      <p:pic>
        <p:nvPicPr>
          <p:cNvPr id="1026" name="Picture 2" descr="Kurt Lewi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44824"/>
            <a:ext cx="7115920" cy="2155107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0" y="6643710"/>
            <a:ext cx="842965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smtClean="0"/>
              <a:t>Ref: </a:t>
            </a:r>
            <a:r>
              <a:rPr lang="en-GB" sz="800" dirty="0" smtClean="0">
                <a:hlinkClick r:id="rId3"/>
              </a:rPr>
              <a:t>http://www.change-management-consultant.com/kurt-lewin.html</a:t>
            </a:r>
            <a:r>
              <a:rPr lang="en-GB" sz="800" dirty="0" smtClean="0"/>
              <a:t> </a:t>
            </a:r>
            <a:endParaRPr lang="en-GB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709" y="1481138"/>
            <a:ext cx="4558581" cy="4525962"/>
          </a:xfr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err="1" smtClean="0"/>
              <a:t>Kotter’s</a:t>
            </a:r>
            <a:r>
              <a:rPr lang="en-GB" u="sng" dirty="0" smtClean="0"/>
              <a:t> Website &amp; Resources</a:t>
            </a:r>
            <a:endParaRPr lang="en-GB" u="sng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3864152"/>
            <a:ext cx="2064838" cy="2236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368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0" dirty="0" err="1" smtClean="0">
                <a:effectLst/>
              </a:rPr>
              <a:t>Bg</a:t>
            </a:r>
            <a:r>
              <a:rPr lang="en-GB" b="0" dirty="0" smtClean="0">
                <a:effectLst/>
              </a:rPr>
              <a:t>: </a:t>
            </a:r>
            <a:r>
              <a:rPr lang="en-GB" u="sng" dirty="0" err="1" smtClean="0"/>
              <a:t>Kotter</a:t>
            </a:r>
            <a:r>
              <a:rPr lang="en-GB" u="sng" dirty="0" smtClean="0"/>
              <a:t>: </a:t>
            </a:r>
            <a:r>
              <a:rPr lang="en-GB" u="sng" dirty="0">
                <a:effectLst/>
              </a:rPr>
              <a:t>Our Iceberg is </a:t>
            </a:r>
            <a:r>
              <a:rPr lang="en-GB" u="sng" dirty="0" smtClean="0">
                <a:effectLst/>
              </a:rPr>
              <a:t>Melting</a:t>
            </a:r>
            <a:r>
              <a:rPr lang="en-GB" dirty="0">
                <a:effectLst/>
              </a:rPr>
              <a:t/>
            </a:r>
            <a:br>
              <a:rPr lang="en-GB" dirty="0">
                <a:effectLst/>
              </a:rPr>
            </a:br>
            <a:endParaRPr lang="en-GB" dirty="0"/>
          </a:p>
        </p:txBody>
      </p:sp>
      <p:pic>
        <p:nvPicPr>
          <p:cNvPr id="1026" name="Picture 2" descr="Our Iceberg is Melti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846692"/>
            <a:ext cx="3456384" cy="5338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4365104"/>
            <a:ext cx="2064838" cy="2236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554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</p:spPr>
        <p:txBody>
          <a:bodyPr>
            <a:normAutofit/>
          </a:bodyPr>
          <a:lstStyle/>
          <a:p>
            <a:r>
              <a:rPr lang="en-GB" u="sng" dirty="0" smtClean="0"/>
              <a:t>Video: </a:t>
            </a:r>
            <a:r>
              <a:rPr lang="en-GB" u="sng" dirty="0">
                <a:effectLst/>
              </a:rPr>
              <a:t>Our Iceberg is Melting</a:t>
            </a:r>
            <a:endParaRPr lang="en-GB" u="sng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4544" y="1452414"/>
            <a:ext cx="5934911" cy="433560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1962" y="4077072"/>
            <a:ext cx="2064838" cy="2236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6111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1427889"/>
            <a:ext cx="4379404" cy="4525963"/>
          </a:xfrm>
        </p:spPr>
        <p:txBody>
          <a:bodyPr>
            <a:noAutofit/>
          </a:bodyPr>
          <a:lstStyle/>
          <a:p>
            <a:r>
              <a:rPr lang="en-GB" sz="2000" dirty="0" smtClean="0"/>
              <a:t>In “The Heart of Change: Real-Life Stories of How People Change Their Organizations" by </a:t>
            </a:r>
            <a:r>
              <a:rPr lang="en-GB" sz="2000" b="1" dirty="0" smtClean="0"/>
              <a:t>John Kotter</a:t>
            </a:r>
            <a:r>
              <a:rPr lang="en-GB" sz="2000" dirty="0" smtClean="0"/>
              <a:t> illustrates how his famous eight-step approach to change management has worked in 100s of organisations.</a:t>
            </a:r>
            <a:r>
              <a:rPr lang="en-GB" sz="2000" b="1" dirty="0"/>
              <a:t> </a:t>
            </a:r>
            <a:endParaRPr lang="en-GB" sz="2000" b="1" dirty="0" smtClean="0"/>
          </a:p>
          <a:p>
            <a:r>
              <a:rPr lang="en-GB" sz="2000" b="1" dirty="0" err="1" smtClean="0"/>
              <a:t>Kotter</a:t>
            </a:r>
            <a:r>
              <a:rPr lang="en-GB" sz="2000" b="1" dirty="0" smtClean="0"/>
              <a:t>, Daniel </a:t>
            </a:r>
            <a:r>
              <a:rPr lang="en-GB" sz="2000" b="1" dirty="0" err="1"/>
              <a:t>Goleman</a:t>
            </a:r>
            <a:r>
              <a:rPr lang="en-GB" sz="2000" b="1" dirty="0"/>
              <a:t> </a:t>
            </a:r>
            <a:r>
              <a:rPr lang="en-GB" sz="2000" dirty="0"/>
              <a:t>and others have stressed the importance of the leader's ability to articulate a message that resonates with their followers' </a:t>
            </a:r>
            <a:r>
              <a:rPr lang="en-GB" sz="2000" b="1" dirty="0"/>
              <a:t>emotional reality </a:t>
            </a:r>
            <a:r>
              <a:rPr lang="en-GB" sz="2000" dirty="0"/>
              <a:t>and their sense of purpose, and thus motivate them to move in a specific direction.</a:t>
            </a:r>
          </a:p>
          <a:p>
            <a:endParaRPr lang="en-GB" sz="20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0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err="1" smtClean="0">
                <a:effectLst/>
              </a:rPr>
              <a:t>Bg</a:t>
            </a:r>
            <a:r>
              <a:rPr lang="en-GB" dirty="0" smtClean="0">
                <a:effectLst/>
              </a:rPr>
              <a:t>: </a:t>
            </a:r>
            <a:r>
              <a:rPr lang="en-GB" u="sng" dirty="0" smtClean="0"/>
              <a:t>John </a:t>
            </a:r>
            <a:r>
              <a:rPr lang="en-GB" u="sng" dirty="0" err="1" smtClean="0"/>
              <a:t>Kotter</a:t>
            </a:r>
            <a:r>
              <a:rPr lang="en-GB" u="sng" dirty="0" smtClean="0"/>
              <a:t> - The Heart of </a:t>
            </a:r>
            <a:r>
              <a:rPr lang="en-GB" u="sng" dirty="0"/>
              <a:t>Change - Making Change </a:t>
            </a:r>
            <a:r>
              <a:rPr lang="en-GB" u="sng" dirty="0" smtClean="0"/>
              <a:t>Real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985" y="1427889"/>
            <a:ext cx="3888432" cy="4411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73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509120"/>
            <a:ext cx="2921521" cy="1826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0" dirty="0" err="1">
                <a:effectLst/>
              </a:rPr>
              <a:t>Bg</a:t>
            </a:r>
            <a:r>
              <a:rPr lang="en-GB" sz="3600" b="0" dirty="0">
                <a:effectLst/>
              </a:rPr>
              <a:t>: </a:t>
            </a:r>
            <a:r>
              <a:rPr lang="en-GB" sz="3600" u="sng" dirty="0" smtClean="0"/>
              <a:t>Book: Who Moved My Cheese</a:t>
            </a:r>
            <a:r>
              <a:rPr lang="en-GB" sz="2000" u="sng" dirty="0" smtClean="0"/>
              <a:t/>
            </a:r>
            <a:br>
              <a:rPr lang="en-GB" sz="2000" u="sng" dirty="0" smtClean="0"/>
            </a:br>
            <a:r>
              <a:rPr lang="en-GB" sz="2000" b="1" u="sng" dirty="0" smtClean="0"/>
              <a:t>by Award winning writer Spencer Johnson 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847740"/>
            <a:ext cx="8929718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b="1" dirty="0"/>
          </a:p>
          <a:p>
            <a:r>
              <a:rPr lang="en-GB" sz="2000" b="1" dirty="0" smtClean="0"/>
              <a:t>Website: </a:t>
            </a:r>
            <a:r>
              <a:rPr lang="en-GB" sz="2000" dirty="0" smtClean="0">
                <a:hlinkClick r:id="rId3"/>
              </a:rPr>
              <a:t>http://www.whomovedmycheese.com/</a:t>
            </a:r>
            <a:endParaRPr lang="en-GB" sz="2000" dirty="0" smtClean="0"/>
          </a:p>
          <a:p>
            <a:endParaRPr lang="en-GB" sz="1000" dirty="0"/>
          </a:p>
          <a:p>
            <a:r>
              <a:rPr lang="en-GB" sz="2000" b="1" i="1" dirty="0"/>
              <a:t>Who Moved My Cheese? An Amazing Way to Deal with Change in Your Work and in Your Life</a:t>
            </a:r>
            <a:r>
              <a:rPr lang="en-GB" sz="2000" dirty="0"/>
              <a:t>, published in 1998, is a motivational book by </a:t>
            </a:r>
            <a:r>
              <a:rPr lang="en-GB" sz="2000" b="1" dirty="0" smtClean="0"/>
              <a:t>Spencer Johnson</a:t>
            </a:r>
            <a:r>
              <a:rPr lang="en-GB" sz="2000" dirty="0"/>
              <a:t> written in the style of a </a:t>
            </a:r>
            <a:r>
              <a:rPr lang="en-GB" sz="2000" dirty="0" smtClean="0"/>
              <a:t>story/parable/fable</a:t>
            </a:r>
            <a:r>
              <a:rPr lang="en-GB" sz="2000" dirty="0"/>
              <a:t>. It describes change in one's work and life, and four typical reactions to </a:t>
            </a:r>
            <a:r>
              <a:rPr lang="en-GB" sz="2000" dirty="0" smtClean="0"/>
              <a:t>change </a:t>
            </a:r>
            <a:r>
              <a:rPr lang="en-GB" sz="2000" dirty="0"/>
              <a:t>by two mice and two "</a:t>
            </a:r>
            <a:r>
              <a:rPr lang="en-GB" sz="2000" dirty="0" err="1"/>
              <a:t>littlepeople</a:t>
            </a:r>
            <a:r>
              <a:rPr lang="en-GB" sz="2000" dirty="0"/>
              <a:t>", during their hunt for cheese. A </a:t>
            </a:r>
            <a:r>
              <a:rPr lang="en-GB" sz="2000" i="1" dirty="0"/>
              <a:t>New York Times</a:t>
            </a:r>
            <a:r>
              <a:rPr lang="en-GB" sz="2000" dirty="0"/>
              <a:t> </a:t>
            </a:r>
            <a:r>
              <a:rPr lang="en-GB" sz="2000" dirty="0" smtClean="0"/>
              <a:t>business bestseller</a:t>
            </a:r>
            <a:r>
              <a:rPr lang="en-GB" sz="2000" dirty="0"/>
              <a:t> since </a:t>
            </a:r>
            <a:r>
              <a:rPr lang="en-GB" sz="2000" dirty="0" smtClean="0"/>
              <a:t>release. For a good overview check out the </a:t>
            </a:r>
            <a:r>
              <a:rPr lang="en-GB" sz="2000" dirty="0" smtClean="0">
                <a:hlinkClick r:id="rId4"/>
              </a:rPr>
              <a:t>wiki description here</a:t>
            </a:r>
            <a:r>
              <a:rPr lang="en-GB" sz="2000" dirty="0" smtClean="0"/>
              <a:t>.</a:t>
            </a:r>
          </a:p>
          <a:p>
            <a:r>
              <a:rPr lang="en-GB" sz="2000" b="1" dirty="0" smtClean="0"/>
              <a:t>Video Overview:</a:t>
            </a:r>
          </a:p>
          <a:p>
            <a:r>
              <a:rPr lang="en-GB" sz="2000" dirty="0" smtClean="0">
                <a:hlinkClick r:id="rId5"/>
              </a:rPr>
              <a:t>https://www.youtube.com/watch?v=16hxCB1Dvd4</a:t>
            </a:r>
            <a:endParaRPr lang="en-GB" sz="2000" dirty="0" smtClean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2849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66928" indent="-457200">
              <a:buFont typeface="+mj-lt"/>
              <a:buAutoNum type="arabicPeriod"/>
            </a:pPr>
            <a:r>
              <a:rPr lang="en-GB" sz="2400" dirty="0" smtClean="0"/>
              <a:t>Briefly </a:t>
            </a:r>
            <a:r>
              <a:rPr lang="en-GB" sz="2400" dirty="0"/>
              <a:t>state how you could apply each stage of Kotter's strategy to your case-study change </a:t>
            </a:r>
            <a:r>
              <a:rPr lang="en-GB" sz="2400" dirty="0" smtClean="0"/>
              <a:t>scenario</a:t>
            </a:r>
            <a:r>
              <a:rPr lang="en-GB" sz="2400" dirty="0"/>
              <a:t> </a:t>
            </a:r>
            <a:r>
              <a:rPr lang="en-GB" sz="2400" dirty="0" smtClean="0"/>
              <a:t>i.e. to successfully implement the change.</a:t>
            </a:r>
          </a:p>
          <a:p>
            <a:pPr marL="109728" indent="0">
              <a:buNone/>
            </a:pP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000" b="1" dirty="0" smtClean="0"/>
              <a:t>Top Tip: </a:t>
            </a:r>
            <a:r>
              <a:rPr lang="en-GB" sz="2000" dirty="0" smtClean="0"/>
              <a:t>Google: How to apply </a:t>
            </a:r>
            <a:r>
              <a:rPr lang="en-GB" sz="2000" dirty="0" err="1" smtClean="0"/>
              <a:t>Kotter’s</a:t>
            </a:r>
            <a:r>
              <a:rPr lang="en-GB" sz="2000" dirty="0" smtClean="0"/>
              <a:t> 8 step change process.</a:t>
            </a:r>
          </a:p>
          <a:p>
            <a:endParaRPr lang="en-GB" sz="2400" dirty="0" smtClean="0"/>
          </a:p>
          <a:p>
            <a:endParaRPr lang="en-GB" sz="2400" dirty="0"/>
          </a:p>
          <a:p>
            <a:endParaRPr lang="en-GB" sz="2400" dirty="0" smtClean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Activity: 8-Step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17885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John </a:t>
            </a:r>
            <a:r>
              <a:rPr lang="en-GB" sz="2400" dirty="0" err="1" smtClean="0"/>
              <a:t>Kotter</a:t>
            </a:r>
            <a:r>
              <a:rPr lang="en-GB" sz="2400" dirty="0" smtClean="0"/>
              <a:t> states that the single biggest challenge facing leadership in a change process is just getting people to change their </a:t>
            </a:r>
            <a:r>
              <a:rPr lang="en-GB" sz="2400" b="1" dirty="0" smtClean="0"/>
              <a:t>behaviour</a:t>
            </a:r>
            <a:r>
              <a:rPr lang="en-GB" sz="2400" dirty="0" smtClean="0"/>
              <a:t>: All through our lives we have been taught to over-rely on the logical and we've under-relied on what is much more effective, which is presenting something that is </a:t>
            </a:r>
            <a:r>
              <a:rPr lang="en-GB" sz="2400" b="1" dirty="0" smtClean="0"/>
              <a:t>emotionally</a:t>
            </a:r>
            <a:r>
              <a:rPr lang="en-GB" sz="2400" dirty="0" smtClean="0"/>
              <a:t> compelling. </a:t>
            </a:r>
          </a:p>
          <a:p>
            <a:r>
              <a:rPr lang="en-GB" sz="2400" b="1" dirty="0" smtClean="0"/>
              <a:t>People change their behaviour when they are motivated to do so, and that happens when you speak to their feelings.</a:t>
            </a:r>
          </a:p>
          <a:p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 smtClean="0">
                <a:effectLst/>
              </a:rPr>
              <a:t>Bg: </a:t>
            </a:r>
            <a:r>
              <a:rPr lang="en-GB" dirty="0" smtClean="0"/>
              <a:t>Kotter EQ and Motivation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82731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624078" indent="-514350">
              <a:buFont typeface="+mj-lt"/>
              <a:buAutoNum type="arabicPeriod"/>
            </a:pPr>
            <a:r>
              <a:rPr lang="en-GB" dirty="0" smtClean="0"/>
              <a:t>First there are the </a:t>
            </a:r>
            <a:r>
              <a:rPr lang="en-GB" b="1" dirty="0" smtClean="0"/>
              <a:t>new ways of working</a:t>
            </a:r>
            <a:r>
              <a:rPr lang="en-GB" dirty="0" smtClean="0"/>
              <a:t>, the cultural shifts, and the new processes, procedures and structures. </a:t>
            </a:r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Secondly, there are the </a:t>
            </a:r>
            <a:r>
              <a:rPr lang="en-GB" b="1" dirty="0" smtClean="0"/>
              <a:t>emotional and psychological adjustments </a:t>
            </a:r>
            <a:r>
              <a:rPr lang="en-GB" dirty="0" smtClean="0"/>
              <a:t>that people go through as they adjust to these new ways.</a:t>
            </a:r>
          </a:p>
          <a:p>
            <a:pPr>
              <a:buNone/>
            </a:pPr>
            <a:r>
              <a:rPr lang="en-GB" dirty="0" smtClean="0"/>
              <a:t>	</a:t>
            </a:r>
            <a:br>
              <a:rPr lang="en-GB" dirty="0" smtClean="0"/>
            </a:br>
            <a:r>
              <a:rPr lang="en-GB" dirty="0" smtClean="0"/>
              <a:t>Daniel </a:t>
            </a:r>
            <a:r>
              <a:rPr lang="en-GB" dirty="0" err="1" smtClean="0"/>
              <a:t>Goleman</a:t>
            </a:r>
            <a:r>
              <a:rPr lang="en-GB" dirty="0" smtClean="0"/>
              <a:t> and others have stressed the importance of the leader's ability to articulate a message </a:t>
            </a:r>
            <a:r>
              <a:rPr lang="en-GB" b="1" dirty="0" smtClean="0"/>
              <a:t>that resonates </a:t>
            </a:r>
            <a:r>
              <a:rPr lang="en-GB" dirty="0" smtClean="0"/>
              <a:t>with their followers' </a:t>
            </a:r>
            <a:r>
              <a:rPr lang="en-GB" b="1" dirty="0" smtClean="0"/>
              <a:t>emotional reality </a:t>
            </a:r>
            <a:r>
              <a:rPr lang="en-GB" dirty="0" smtClean="0"/>
              <a:t>and their sense of purpose, and thus </a:t>
            </a:r>
            <a:r>
              <a:rPr lang="en-GB" b="1" dirty="0" smtClean="0"/>
              <a:t>motivate</a:t>
            </a:r>
            <a:r>
              <a:rPr lang="en-GB" dirty="0" smtClean="0"/>
              <a:t> them to move in a specific direction that will ultimately benefit them and the entire Organisation.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0" dirty="0" err="1" smtClean="0">
                <a:effectLst/>
              </a:rPr>
              <a:t>Bg</a:t>
            </a:r>
            <a:r>
              <a:rPr lang="en-GB" b="0" dirty="0" smtClean="0">
                <a:effectLst/>
              </a:rPr>
              <a:t>: </a:t>
            </a:r>
            <a:r>
              <a:rPr lang="en-GB" u="sng" dirty="0" smtClean="0"/>
              <a:t>Change has 2 levels of impact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6077929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12080"/>
            <a:ext cx="8784976" cy="4493184"/>
          </a:xfrm>
        </p:spPr>
        <p:txBody>
          <a:bodyPr>
            <a:noAutofit/>
          </a:bodyPr>
          <a:lstStyle/>
          <a:p>
            <a:r>
              <a:rPr lang="en-GB" sz="2000" b="1" dirty="0" smtClean="0"/>
              <a:t>3Cs for successful Change Leadership include: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000" b="1" dirty="0" smtClean="0"/>
              <a:t>Courage </a:t>
            </a:r>
            <a:r>
              <a:rPr lang="en-GB" sz="2000" dirty="0" smtClean="0"/>
              <a:t>– to make the Change.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000" b="1" dirty="0" smtClean="0"/>
              <a:t>Consideration / Compassion </a:t>
            </a:r>
            <a:r>
              <a:rPr lang="en-GB" sz="2000" dirty="0" smtClean="0"/>
              <a:t>– towards everyone involved.</a:t>
            </a:r>
          </a:p>
          <a:p>
            <a:pPr marL="624078" indent="-514350">
              <a:buFont typeface="+mj-lt"/>
              <a:buAutoNum type="arabicPeriod"/>
            </a:pPr>
            <a:r>
              <a:rPr lang="en-GB" sz="2000" b="1" dirty="0" smtClean="0"/>
              <a:t>Communication </a:t>
            </a:r>
            <a:r>
              <a:rPr lang="en-GB" sz="2000" dirty="0" smtClean="0"/>
              <a:t>– clearly inform everyone of what is happening and ‘why’ it is happening.</a:t>
            </a:r>
          </a:p>
          <a:p>
            <a:r>
              <a:rPr lang="en-GB" sz="2000" dirty="0" smtClean="0"/>
              <a:t>These are essential ingredients of any successful change management programme.</a:t>
            </a:r>
          </a:p>
          <a:p>
            <a:r>
              <a:rPr lang="en-GB" sz="2000" dirty="0" smtClean="0"/>
              <a:t>Surprisingly the insights of Kubler-Ross as simply expressed in the change roller coaster model are all too frequently overlooked, and this is reflected in the failure rate with change initiatives.</a:t>
            </a:r>
          </a:p>
          <a:p>
            <a:r>
              <a:rPr lang="en-GB" sz="2000" b="1" dirty="0" smtClean="0"/>
              <a:t>A major underlying cause of the 70% failure rate of all major change initiatives, is the failure to take full account of the impact of change on those people who are most impacted by it</a:t>
            </a:r>
            <a:r>
              <a:rPr lang="en-GB" sz="2000" dirty="0" smtClean="0"/>
              <a:t>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25760"/>
            <a:ext cx="8686800" cy="1143000"/>
          </a:xfrm>
        </p:spPr>
        <p:txBody>
          <a:bodyPr>
            <a:noAutofit/>
          </a:bodyPr>
          <a:lstStyle/>
          <a:p>
            <a:pPr algn="ctr"/>
            <a:r>
              <a:rPr lang="en-GB" sz="3600" b="0" dirty="0" smtClean="0">
                <a:effectLst/>
              </a:rPr>
              <a:t>Bg: </a:t>
            </a:r>
            <a:r>
              <a:rPr lang="en-GB" sz="3600" u="sng" dirty="0" smtClean="0"/>
              <a:t>Leading yourself and other people through change</a:t>
            </a:r>
            <a:endParaRPr lang="en-GB" sz="3600" u="sng" dirty="0"/>
          </a:p>
        </p:txBody>
      </p:sp>
    </p:spTree>
    <p:extLst>
      <p:ext uri="{BB962C8B-B14F-4D97-AF65-F5344CB8AC3E}">
        <p14:creationId xmlns:p14="http://schemas.microsoft.com/office/powerpoint/2010/main" val="2971171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4784"/>
            <a:ext cx="8640960" cy="4525963"/>
          </a:xfrm>
        </p:spPr>
        <p:txBody>
          <a:bodyPr/>
          <a:lstStyle/>
          <a:p>
            <a:pPr marL="624078" indent="-514350"/>
            <a:r>
              <a:rPr lang="en-GB" b="1" dirty="0" smtClean="0"/>
              <a:t>Communication and Employee support </a:t>
            </a:r>
            <a:r>
              <a:rPr lang="en-GB" dirty="0" smtClean="0"/>
              <a:t>are essential components of a successful change management process.</a:t>
            </a:r>
          </a:p>
          <a:p>
            <a:pPr marL="624078" indent="-514350"/>
            <a:r>
              <a:rPr lang="en-GB" dirty="0" smtClean="0"/>
              <a:t>This involves communicating the </a:t>
            </a:r>
            <a:r>
              <a:rPr lang="en-GB" b="1" dirty="0" smtClean="0"/>
              <a:t>purpose</a:t>
            </a:r>
            <a:r>
              <a:rPr lang="en-GB" dirty="0" smtClean="0"/>
              <a:t> of the change, the </a:t>
            </a:r>
            <a:r>
              <a:rPr lang="en-GB" b="1" dirty="0" smtClean="0"/>
              <a:t>benefits</a:t>
            </a:r>
            <a:r>
              <a:rPr lang="en-GB" dirty="0" smtClean="0"/>
              <a:t>, the </a:t>
            </a:r>
            <a:r>
              <a:rPr lang="en-GB" b="1" dirty="0" smtClean="0"/>
              <a:t>objectives</a:t>
            </a:r>
            <a:r>
              <a:rPr lang="en-GB" dirty="0" smtClean="0"/>
              <a:t>, </a:t>
            </a:r>
            <a:r>
              <a:rPr lang="en-GB" b="1" dirty="0" smtClean="0"/>
              <a:t>who</a:t>
            </a:r>
            <a:r>
              <a:rPr lang="en-GB" dirty="0" smtClean="0"/>
              <a:t> will be involved and </a:t>
            </a:r>
            <a:r>
              <a:rPr lang="en-GB" b="1" dirty="0" smtClean="0"/>
              <a:t>how</a:t>
            </a:r>
            <a:r>
              <a:rPr lang="en-GB" dirty="0" smtClean="0"/>
              <a:t> the change will be carried out.</a:t>
            </a:r>
          </a:p>
          <a:p>
            <a:pPr marL="624078" indent="-514350"/>
            <a:r>
              <a:rPr lang="en-GB" dirty="0" smtClean="0"/>
              <a:t>Providing </a:t>
            </a:r>
            <a:r>
              <a:rPr lang="en-GB" b="1" dirty="0" smtClean="0"/>
              <a:t>two-way methods</a:t>
            </a:r>
            <a:r>
              <a:rPr lang="en-GB" dirty="0" smtClean="0"/>
              <a:t> of communication to allow any and all employee concerns to be addressed.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0" dirty="0" smtClean="0">
                <a:effectLst/>
              </a:rPr>
              <a:t>Bg: </a:t>
            </a:r>
            <a:r>
              <a:rPr lang="en-GB" u="sng" dirty="0" smtClean="0"/>
              <a:t>Communication is Key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22801579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2776"/>
            <a:ext cx="8352928" cy="4680520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 smtClean="0"/>
              <a:t>Components of Successful Change include the following:</a:t>
            </a:r>
            <a:endParaRPr lang="en-GB" dirty="0"/>
          </a:p>
          <a:p>
            <a:r>
              <a:rPr lang="en-GB" dirty="0"/>
              <a:t>Putting </a:t>
            </a:r>
            <a:r>
              <a:rPr lang="en-GB" dirty="0" smtClean="0"/>
              <a:t>in place </a:t>
            </a:r>
            <a:r>
              <a:rPr lang="en-GB" dirty="0"/>
              <a:t>an effective </a:t>
            </a:r>
            <a:r>
              <a:rPr lang="en-GB" b="1" dirty="0"/>
              <a:t>Communication strategy </a:t>
            </a:r>
            <a:r>
              <a:rPr lang="en-GB" b="1" dirty="0" smtClean="0"/>
              <a:t>to help employees </a:t>
            </a:r>
            <a:r>
              <a:rPr lang="en-GB" dirty="0" smtClean="0"/>
              <a:t>understand the </a:t>
            </a:r>
            <a:r>
              <a:rPr lang="en-GB" dirty="0"/>
              <a:t>change benefits and its implementation strategy</a:t>
            </a:r>
            <a:r>
              <a:rPr lang="en-GB" dirty="0" smtClean="0"/>
              <a:t>.</a:t>
            </a:r>
          </a:p>
          <a:p>
            <a:r>
              <a:rPr lang="en-GB" b="1" dirty="0" smtClean="0"/>
              <a:t>Train line-managers </a:t>
            </a:r>
            <a:r>
              <a:rPr lang="en-GB" dirty="0" smtClean="0"/>
              <a:t>with the skills required to support staff in a compassionate manner.</a:t>
            </a:r>
            <a:endParaRPr lang="en-GB" dirty="0"/>
          </a:p>
          <a:p>
            <a:r>
              <a:rPr lang="en-GB" b="1" dirty="0" smtClean="0"/>
              <a:t>Open door policy to allow </a:t>
            </a:r>
            <a:r>
              <a:rPr lang="en-GB" dirty="0" smtClean="0"/>
              <a:t>staff </a:t>
            </a:r>
            <a:r>
              <a:rPr lang="en-GB" dirty="0"/>
              <a:t>members </a:t>
            </a:r>
            <a:r>
              <a:rPr lang="en-GB" dirty="0" smtClean="0"/>
              <a:t>to </a:t>
            </a:r>
            <a:r>
              <a:rPr lang="en-GB" dirty="0"/>
              <a:t>alleviate any </a:t>
            </a:r>
            <a:r>
              <a:rPr lang="en-GB" dirty="0" smtClean="0"/>
              <a:t>fears. E-mail can also be used for this purpose also.</a:t>
            </a:r>
          </a:p>
          <a:p>
            <a:r>
              <a:rPr lang="en-GB" b="1" dirty="0" smtClean="0"/>
              <a:t>Staff training</a:t>
            </a:r>
            <a:r>
              <a:rPr lang="en-GB" dirty="0" smtClean="0"/>
              <a:t>: Aligned with new Strategic Objectives devise an appropriate </a:t>
            </a:r>
            <a:r>
              <a:rPr lang="en-GB" b="1" dirty="0" smtClean="0"/>
              <a:t>skill upgrading </a:t>
            </a:r>
            <a:r>
              <a:rPr lang="en-GB" dirty="0" smtClean="0"/>
              <a:t>scheme for all employees of the organization including management. This maybe Practical skills or Personal/Professional attributes.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2200" b="0" dirty="0" err="1">
                <a:effectLst/>
              </a:rPr>
              <a:t>Bg</a:t>
            </a:r>
            <a:r>
              <a:rPr lang="en-GB" sz="2200" b="0" dirty="0">
                <a:effectLst/>
              </a:rPr>
              <a:t>: </a:t>
            </a:r>
            <a:r>
              <a:rPr lang="en-GB" u="sng" dirty="0" smtClean="0"/>
              <a:t>Components of Successful Change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73809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0506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4078" indent="-514350">
              <a:buFont typeface="+mj-lt"/>
              <a:buAutoNum type="arabicPeriod"/>
            </a:pPr>
            <a:r>
              <a:rPr lang="en-GB" sz="2400" dirty="0" smtClean="0"/>
              <a:t>Research and discover a Change Management Theory or Strategy that has not been covered in our Lecture/tutorials – this will help you to gain extra marks in your assignment</a:t>
            </a:r>
            <a:r>
              <a:rPr lang="en-GB" sz="2400" dirty="0" smtClean="0"/>
              <a:t>.</a:t>
            </a:r>
            <a:endParaRPr lang="en-GB" sz="24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PL-Activity</a:t>
            </a:r>
            <a:r>
              <a:rPr lang="en-GB" u="sng" dirty="0" smtClean="0"/>
              <a:t>: Research &amp; Share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172045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amela\AppData\Local\Microsoft\Windows\Temporary Internet Files\Content.IE5\OMG7XXGC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84575" y="3029864"/>
            <a:ext cx="1774850" cy="7982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following slides provide some additional background and supporting notes on </a:t>
            </a:r>
            <a:r>
              <a:rPr lang="en-GB" dirty="0" err="1" smtClean="0"/>
              <a:t>Kotter</a:t>
            </a:r>
            <a:r>
              <a:rPr lang="en-GB" dirty="0"/>
              <a:t> </a:t>
            </a:r>
            <a:r>
              <a:rPr lang="en-GB" dirty="0" smtClean="0"/>
              <a:t>and </a:t>
            </a:r>
            <a:r>
              <a:rPr lang="en-GB" dirty="0" err="1" smtClean="0"/>
              <a:t>Goleman’s</a:t>
            </a:r>
            <a:r>
              <a:rPr lang="en-GB" dirty="0" smtClean="0"/>
              <a:t> work.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information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182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72518" cy="4525963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 smtClean="0"/>
              <a:t>John </a:t>
            </a:r>
            <a:r>
              <a:rPr lang="en-GB" dirty="0" err="1"/>
              <a:t>Kotter's</a:t>
            </a:r>
            <a:r>
              <a:rPr lang="en-GB" dirty="0"/>
              <a:t> </a:t>
            </a:r>
            <a:r>
              <a:rPr lang="en-GB" dirty="0" smtClean="0"/>
              <a:t>best-selling author on Change management:</a:t>
            </a:r>
          </a:p>
          <a:p>
            <a:pPr>
              <a:buNone/>
            </a:pP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Change Management and EQ: </a:t>
            </a:r>
            <a:r>
              <a:rPr lang="en-GB" dirty="0" smtClean="0">
                <a:hlinkClick r:id="rId2"/>
              </a:rPr>
              <a:t>http://www.youtube.com/watch?v=j9XbVQZa8Lc&amp;feature=related</a:t>
            </a:r>
            <a:endParaRPr lang="en-GB" dirty="0" smtClean="0"/>
          </a:p>
          <a:p>
            <a:pPr marL="624078" indent="-514350">
              <a:buFont typeface="+mj-lt"/>
              <a:buAutoNum type="arabicPeriod"/>
            </a:pPr>
            <a:endParaRPr lang="en-GB" b="1" dirty="0" smtClean="0"/>
          </a:p>
          <a:p>
            <a:pPr marL="624078" indent="-514350">
              <a:buFont typeface="+mj-lt"/>
              <a:buAutoNum type="arabicPeriod"/>
            </a:pPr>
            <a:r>
              <a:rPr lang="en-GB" b="1" dirty="0" smtClean="0"/>
              <a:t>John </a:t>
            </a:r>
            <a:r>
              <a:rPr lang="en-GB" b="1" dirty="0"/>
              <a:t>P. Kotter, Our Iceberg Is </a:t>
            </a:r>
            <a:r>
              <a:rPr lang="en-GB" b="1" dirty="0" smtClean="0"/>
              <a:t>Melting: </a:t>
            </a:r>
            <a:r>
              <a:rPr lang="en-GB" dirty="0" smtClean="0">
                <a:hlinkClick r:id="rId3"/>
              </a:rPr>
              <a:t>http://www.youtube.com/watch?v=Gh2xc6vXQgk&amp;feature=related</a:t>
            </a:r>
            <a:endParaRPr lang="en-GB" dirty="0" smtClean="0"/>
          </a:p>
          <a:p>
            <a:endParaRPr lang="en-GB" b="1" dirty="0" smtClean="0"/>
          </a:p>
          <a:p>
            <a:pPr marL="624078" indent="-514350">
              <a:buFont typeface="+mj-lt"/>
              <a:buAutoNum type="arabicPeriod" startAt="2"/>
            </a:pPr>
            <a:r>
              <a:rPr lang="en-GB" b="1" dirty="0" smtClean="0"/>
              <a:t>Overview : those that have been through the change process emerge empowered and can assist others: </a:t>
            </a:r>
            <a:r>
              <a:rPr lang="en-GB" dirty="0" smtClean="0">
                <a:hlinkClick r:id="rId4"/>
              </a:rPr>
              <a:t>http://www.youtube.com/watch?v=Vnq1klw-m2k&amp;feature=related</a:t>
            </a:r>
            <a:endParaRPr lang="en-GB" dirty="0" smtClean="0"/>
          </a:p>
          <a:p>
            <a:endParaRPr lang="en-GB" b="1" dirty="0" smtClean="0"/>
          </a:p>
          <a:p>
            <a:r>
              <a:rPr lang="en-GB" b="1" dirty="0" smtClean="0"/>
              <a:t>For more info: </a:t>
            </a:r>
            <a:r>
              <a:rPr lang="en-GB" dirty="0" smtClean="0">
                <a:hlinkClick r:id="rId5"/>
              </a:rPr>
              <a:t>http://kotterinternational.com/KotterPrinciples/OurIceberg.aspx</a:t>
            </a:r>
            <a:endParaRPr lang="en-GB" b="1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0" dirty="0" err="1" smtClean="0">
                <a:effectLst/>
              </a:rPr>
              <a:t>Bg</a:t>
            </a:r>
            <a:r>
              <a:rPr lang="en-GB" b="0" dirty="0" smtClean="0">
                <a:effectLst/>
              </a:rPr>
              <a:t>: </a:t>
            </a:r>
            <a:r>
              <a:rPr lang="en-GB" u="sng" dirty="0" smtClean="0"/>
              <a:t>Professor John </a:t>
            </a:r>
            <a:r>
              <a:rPr lang="en-GB" u="sng" dirty="0" err="1" smtClean="0"/>
              <a:t>Kotter</a:t>
            </a:r>
            <a:r>
              <a:rPr lang="en-GB" u="sng" dirty="0" smtClean="0"/>
              <a:t/>
            </a:r>
            <a:br>
              <a:rPr lang="en-GB" u="sng" dirty="0" smtClean="0"/>
            </a:br>
            <a:r>
              <a:rPr lang="en-GB" dirty="0" smtClean="0">
                <a:effectLst/>
              </a:rPr>
              <a:t>  </a:t>
            </a:r>
            <a:r>
              <a:rPr lang="en-GB" u="sng" dirty="0" smtClean="0">
                <a:effectLst/>
              </a:rPr>
              <a:t>&amp; </a:t>
            </a:r>
            <a:r>
              <a:rPr lang="en-GB" u="sng" dirty="0" smtClean="0"/>
              <a:t>Change Management</a:t>
            </a: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178661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759</TotalTime>
  <Words>770</Words>
  <Application>Microsoft Office PowerPoint</Application>
  <PresentationFormat>On-screen Show (4:3)</PresentationFormat>
  <Paragraphs>86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Lucida Sans Unicode</vt:lpstr>
      <vt:lpstr>Verdana</vt:lpstr>
      <vt:lpstr>Wingdings 2</vt:lpstr>
      <vt:lpstr>Wingdings 3</vt:lpstr>
      <vt:lpstr>Concourse</vt:lpstr>
      <vt:lpstr>Change Management Strategies</vt:lpstr>
      <vt:lpstr>Activity: Kotter’s 8 Stage process</vt:lpstr>
      <vt:lpstr>Bg: John Kotter's guiding principles for leading change</vt:lpstr>
      <vt:lpstr>Bg: Kotter’s 8 Stage  Change Management Strategy </vt:lpstr>
      <vt:lpstr>PowerPoint Presentation</vt:lpstr>
      <vt:lpstr>PowerPoint Presentation</vt:lpstr>
      <vt:lpstr>Similarity:  Kotter &amp; Lewin’s 3-phase model</vt:lpstr>
      <vt:lpstr>Kotter’s Website &amp; Resources</vt:lpstr>
      <vt:lpstr>Bg: Kotter: Our Iceberg is Melting </vt:lpstr>
      <vt:lpstr>Video: Our Iceberg is Melting</vt:lpstr>
      <vt:lpstr>Bg: John Kotter - The Heart of Change - Making Change Real </vt:lpstr>
      <vt:lpstr>Bg: Book: Who Moved My Cheese by Award winning writer Spencer Johnson </vt:lpstr>
      <vt:lpstr>Activity: 8-Step Process</vt:lpstr>
      <vt:lpstr>Bg: Kotter EQ and Motivation</vt:lpstr>
      <vt:lpstr>Bg: Change has 2 levels of impact</vt:lpstr>
      <vt:lpstr>Bg: Leading yourself and other people through change</vt:lpstr>
      <vt:lpstr>Bg: Communication is Key</vt:lpstr>
      <vt:lpstr>Bg: Components of Successful Change</vt:lpstr>
      <vt:lpstr>Any Questions</vt:lpstr>
      <vt:lpstr>PL-Activity: Research &amp; Share</vt:lpstr>
      <vt:lpstr>PowerPoint Presentation</vt:lpstr>
      <vt:lpstr>Further information</vt:lpstr>
      <vt:lpstr>Bg: Professor John Kotter   &amp; Change Management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 Management Strategy</dc:title>
  <dc:creator>Pamela</dc:creator>
  <cp:lastModifiedBy>James Williams</cp:lastModifiedBy>
  <cp:revision>48</cp:revision>
  <dcterms:created xsi:type="dcterms:W3CDTF">2014-03-05T12:04:46Z</dcterms:created>
  <dcterms:modified xsi:type="dcterms:W3CDTF">2018-11-08T16:20:23Z</dcterms:modified>
</cp:coreProperties>
</file>