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66" r:id="rId3"/>
    <p:sldId id="257" r:id="rId4"/>
    <p:sldId id="329" r:id="rId5"/>
    <p:sldId id="345" r:id="rId6"/>
    <p:sldId id="346" r:id="rId7"/>
    <p:sldId id="309" r:id="rId8"/>
    <p:sldId id="265" r:id="rId9"/>
    <p:sldId id="330" r:id="rId10"/>
    <p:sldId id="331" r:id="rId11"/>
    <p:sldId id="332" r:id="rId12"/>
    <p:sldId id="337" r:id="rId13"/>
    <p:sldId id="335" r:id="rId14"/>
    <p:sldId id="259" r:id="rId15"/>
    <p:sldId id="260" r:id="rId16"/>
    <p:sldId id="342" r:id="rId17"/>
    <p:sldId id="343" r:id="rId18"/>
    <p:sldId id="344" r:id="rId19"/>
    <p:sldId id="261" r:id="rId20"/>
    <p:sldId id="336" r:id="rId21"/>
    <p:sldId id="341" r:id="rId22"/>
    <p:sldId id="333" r:id="rId23"/>
    <p:sldId id="334" r:id="rId24"/>
    <p:sldId id="338" r:id="rId25"/>
    <p:sldId id="339" r:id="rId26"/>
    <p:sldId id="340" r:id="rId27"/>
    <p:sldId id="264" r:id="rId28"/>
    <p:sldId id="267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108" y="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72CFC3-E5F3-4A67-9A53-6AAE1634AA52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6BB133-AAA2-4177-AC8E-4591CA1982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25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>
            <a:extLst>
              <a:ext uri="{FF2B5EF4-FFF2-40B4-BE49-F238E27FC236}">
                <a16:creationId xmlns:a16="http://schemas.microsoft.com/office/drawing/2014/main" id="{E9AE8C82-26CB-49AF-B32A-C61D0E13C0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B361A73-9AF1-47DA-84EE-95420C86460C}" type="slidenum">
              <a:rPr lang="en-GB" altLang="en-US" smtClean="0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  <p:sp>
        <p:nvSpPr>
          <p:cNvPr id="84995" name="Rectangle 2">
            <a:extLst>
              <a:ext uri="{FF2B5EF4-FFF2-40B4-BE49-F238E27FC236}">
                <a16:creationId xmlns:a16="http://schemas.microsoft.com/office/drawing/2014/main" id="{90614F0E-C713-4DB6-A8B7-22D3A9C5A7E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>
            <a:extLst>
              <a:ext uri="{FF2B5EF4-FFF2-40B4-BE49-F238E27FC236}">
                <a16:creationId xmlns:a16="http://schemas.microsoft.com/office/drawing/2014/main" id="{0E681E33-BEDA-4971-8DC3-6326C37687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E5FE2781-D254-4EE8-A2C4-21593A7DDE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D14563-F776-4268-B96B-CEA5C4326763}" type="slidenum">
              <a:rPr lang="en-GB" altLang="en-US" smtClean="0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E3CB63B8-367F-44DC-A419-0E95D7A6882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9E65F88C-8582-4574-A0B4-61B92825C5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>
            <a:extLst>
              <a:ext uri="{FF2B5EF4-FFF2-40B4-BE49-F238E27FC236}">
                <a16:creationId xmlns:a16="http://schemas.microsoft.com/office/drawing/2014/main" id="{B02BC2F4-5BDB-4655-BF16-572472213FC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E98B27D-CEB8-4D9E-9EF2-2BA85B9508F3}" type="slidenum">
              <a:rPr lang="en-GB" altLang="en-US" smtClean="0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88067" name="Rectangle 2">
            <a:extLst>
              <a:ext uri="{FF2B5EF4-FFF2-40B4-BE49-F238E27FC236}">
                <a16:creationId xmlns:a16="http://schemas.microsoft.com/office/drawing/2014/main" id="{8F46F0F0-695E-48C3-A33A-BA8F17C4703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>
            <a:extLst>
              <a:ext uri="{FF2B5EF4-FFF2-40B4-BE49-F238E27FC236}">
                <a16:creationId xmlns:a16="http://schemas.microsoft.com/office/drawing/2014/main" id="{15A1D800-B88B-4359-8D1E-778849E969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>
            <a:extLst>
              <a:ext uri="{FF2B5EF4-FFF2-40B4-BE49-F238E27FC236}">
                <a16:creationId xmlns:a16="http://schemas.microsoft.com/office/drawing/2014/main" id="{DFFA252A-BB4C-4207-970A-7970221825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106F361-6CB6-4583-8558-A6B451BE606A}" type="slidenum">
              <a:rPr lang="en-GB" altLang="en-US" smtClean="0"/>
              <a:pPr>
                <a:spcBef>
                  <a:spcPct val="0"/>
                </a:spcBef>
              </a:pPr>
              <a:t>16</a:t>
            </a:fld>
            <a:endParaRPr lang="en-GB" altLang="en-US"/>
          </a:p>
        </p:txBody>
      </p:sp>
      <p:sp>
        <p:nvSpPr>
          <p:cNvPr id="98307" name="Rectangle 2">
            <a:extLst>
              <a:ext uri="{FF2B5EF4-FFF2-40B4-BE49-F238E27FC236}">
                <a16:creationId xmlns:a16="http://schemas.microsoft.com/office/drawing/2014/main" id="{F1BC112A-D292-4AE2-930C-890F527395F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8" name="Rectangle 3">
            <a:extLst>
              <a:ext uri="{FF2B5EF4-FFF2-40B4-BE49-F238E27FC236}">
                <a16:creationId xmlns:a16="http://schemas.microsoft.com/office/drawing/2014/main" id="{5B6968B7-2D59-4292-B683-CB620900DB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>
            <a:extLst>
              <a:ext uri="{FF2B5EF4-FFF2-40B4-BE49-F238E27FC236}">
                <a16:creationId xmlns:a16="http://schemas.microsoft.com/office/drawing/2014/main" id="{DFFA252A-BB4C-4207-970A-7970221825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106F361-6CB6-4583-8558-A6B451BE606A}" type="slidenum">
              <a:rPr lang="en-GB" altLang="en-US" smtClean="0"/>
              <a:pPr>
                <a:spcBef>
                  <a:spcPct val="0"/>
                </a:spcBef>
              </a:pPr>
              <a:t>17</a:t>
            </a:fld>
            <a:endParaRPr lang="en-GB" altLang="en-US"/>
          </a:p>
        </p:txBody>
      </p:sp>
      <p:sp>
        <p:nvSpPr>
          <p:cNvPr id="98307" name="Rectangle 2">
            <a:extLst>
              <a:ext uri="{FF2B5EF4-FFF2-40B4-BE49-F238E27FC236}">
                <a16:creationId xmlns:a16="http://schemas.microsoft.com/office/drawing/2014/main" id="{F1BC112A-D292-4AE2-930C-890F527395F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8" name="Rectangle 3">
            <a:extLst>
              <a:ext uri="{FF2B5EF4-FFF2-40B4-BE49-F238E27FC236}">
                <a16:creationId xmlns:a16="http://schemas.microsoft.com/office/drawing/2014/main" id="{5B6968B7-2D59-4292-B683-CB620900DB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60228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>
            <a:extLst>
              <a:ext uri="{FF2B5EF4-FFF2-40B4-BE49-F238E27FC236}">
                <a16:creationId xmlns:a16="http://schemas.microsoft.com/office/drawing/2014/main" id="{DFFA252A-BB4C-4207-970A-7970221825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106F361-6CB6-4583-8558-A6B451BE606A}" type="slidenum">
              <a:rPr lang="en-GB" altLang="en-US" smtClean="0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  <p:sp>
        <p:nvSpPr>
          <p:cNvPr id="98307" name="Rectangle 2">
            <a:extLst>
              <a:ext uri="{FF2B5EF4-FFF2-40B4-BE49-F238E27FC236}">
                <a16:creationId xmlns:a16="http://schemas.microsoft.com/office/drawing/2014/main" id="{F1BC112A-D292-4AE2-930C-890F527395F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8" name="Rectangle 3">
            <a:extLst>
              <a:ext uri="{FF2B5EF4-FFF2-40B4-BE49-F238E27FC236}">
                <a16:creationId xmlns:a16="http://schemas.microsoft.com/office/drawing/2014/main" id="{5B6968B7-2D59-4292-B683-CB620900DB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255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7">
            <a:extLst>
              <a:ext uri="{FF2B5EF4-FFF2-40B4-BE49-F238E27FC236}">
                <a16:creationId xmlns:a16="http://schemas.microsoft.com/office/drawing/2014/main" id="{D154BF4B-731F-4115-9C16-4BC9F54883E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ABDE293-863F-472F-87FA-4434142D563D}" type="slidenum">
              <a:rPr lang="en-GB" altLang="en-US" smtClean="0"/>
              <a:pPr>
                <a:spcBef>
                  <a:spcPct val="0"/>
                </a:spcBef>
              </a:pPr>
              <a:t>21</a:t>
            </a:fld>
            <a:endParaRPr lang="en-GB" altLang="en-US"/>
          </a:p>
        </p:txBody>
      </p:sp>
      <p:sp>
        <p:nvSpPr>
          <p:cNvPr id="94211" name="Rectangle 2">
            <a:extLst>
              <a:ext uri="{FF2B5EF4-FFF2-40B4-BE49-F238E27FC236}">
                <a16:creationId xmlns:a16="http://schemas.microsoft.com/office/drawing/2014/main" id="{0D84825B-6AC8-4785-80FA-0DD14FFA58CB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2" name="Rectangle 3">
            <a:extLst>
              <a:ext uri="{FF2B5EF4-FFF2-40B4-BE49-F238E27FC236}">
                <a16:creationId xmlns:a16="http://schemas.microsoft.com/office/drawing/2014/main" id="{09282A51-A210-4FBC-9C7A-F1E89296E0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35D6-E15C-4F65-8239-D9328EA1AA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0E4DC2-A8E1-44DB-B42D-8344414255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0D74D-8161-4831-ACBE-813C8F8FC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44597-B80E-4021-AB01-026ECAFC3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EDA232-22A5-4AD2-9947-D12ADFC88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489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AF678-D949-42C3-B888-03B1795AF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2F605-28D0-4587-979C-6E4759425C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1CD33-6AEE-435B-9237-7581B93C5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A8EEF-4FDD-476B-BF44-1449F37CA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CA8AF1-FA89-487D-86FB-C6936AAD0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33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89E58-52A4-44B4-A59F-60429F91F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7D091E-63DE-4D6F-B949-35110FAE00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45B423-690A-455F-AD15-3C10E562C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017F86-509E-4754-A333-CE8EA3D39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9DD23-0B73-4653-AFA8-05704FD6E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37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A921C-36A0-4D72-80E7-9D927CFD2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1CE1F-53BE-4058-BE64-B0B59D0814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B5023A-A954-4BA7-BCC4-35330DA04F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258A58-C186-473D-9EC8-FBE140311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469ACE-97BA-4F6A-A0BF-BC67C509E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80ED7F-9EC8-4A79-9D6D-FD2669773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832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7361C-7ED1-4959-8F37-655C95E43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02990-7E36-42A5-B0D8-4D62FAEC6B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26D7FB-67B2-464A-9491-0988883DF5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BB1FD7-CBD5-439C-BE21-1C37099D6C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27B1C1-F321-4B79-A1BA-39749353E7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7585B3-A113-4E16-8A6D-BE594A18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2587FE-9E14-41C4-8983-B23A98D29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4BFC7A-E64C-415C-93DE-3EF2911FC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092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8F496-4568-46F5-A5EC-0F42F36C5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E89D89-C7A8-4E2A-A9CD-1BE2ECBF8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DC2635-8E04-47BD-9E66-986D31F0F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5BF9B-92BF-444E-BBBD-016E88A73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354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D8ADD0-EEA9-4D0C-B70E-398818642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823A4D-F28E-41E9-B534-110F8090C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E76C18-02F3-4ACE-BE3A-D8B235A77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385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035B8-A19D-4B81-982A-7CC71A337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681-E8C7-4288-AFCA-BC1AEA007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ED8005-1875-4976-ADA7-D195634283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0400E-61B6-4302-8702-CC7D90913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85094B-9FFF-464B-A1BF-42DC4D0EF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180185-1596-4EEB-9519-BF00FC3A8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807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63144-8184-4E74-8522-519A3DF1C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EED29F-7510-4CC4-9794-7B29EEC14B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70311A-EAC0-47F7-AE8B-22EE5567C6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79975-E129-4335-AFE2-6F95496E2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1396FF-1EA2-4985-93DC-57A9924FA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803C38-1929-4B3B-826F-C1BCC1904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752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77A3B-EB9F-4EE8-96EF-70D599766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14869D-1058-4065-9D54-18FF846FCD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A9C44-6D3C-4720-9B62-E00C4041A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45B1A-53F7-4BD7-8B04-82D6AC666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A682D-53CB-48C6-9589-C83B25978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394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49D42B-86D8-40AC-B644-92E4FB3C0D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F62B08-65B4-441F-A2EB-222A29E22F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41DC7B-888C-48D5-8738-FA2D4A438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FB07F-9CB8-4007-934E-201414237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F4FC4-378D-44D2-8CF7-4548AB2BC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736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2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298D09-7840-43A9-9D44-2A2936A5C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5C74E-5FEB-43AB-BA69-89D016609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4380F-09A7-49D6-8CFA-5E663D934F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A694C-755A-4344-A04C-40719F7EED0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9B1A0-EDA0-42D7-A4F1-BF7487E81F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90437-3974-49D9-A9A1-912E840B07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339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hyperlink" Target="http://www.museumoflondon.org.uk/archive/lbl/pages/largeImage.asp?id=720229&amp;size=3" TargetMode="External"/><Relationship Id="rId7" Type="http://schemas.openxmlformats.org/officeDocument/2006/relationships/hyperlink" Target="http://www.museumoflondon.org.uk/archive/lbl/pages/largeImage.asp?id=721247&amp;size=3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hyperlink" Target="http://www.museumoflondon.org.uk/archive/lbl/pages/largeImage.asp?id=721249&amp;size=3" TargetMode="Externa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eumoflondon.org.uk/archive/lbl/pages/largeImage.asp?id=720252&amp;size=3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854E01-3DE9-4172-A5C6-21B9E41BCB8F}"/>
              </a:ext>
            </a:extLst>
          </p:cNvPr>
          <p:cNvSpPr txBox="1"/>
          <p:nvPr/>
        </p:nvSpPr>
        <p:spPr>
          <a:xfrm>
            <a:off x="873260" y="552434"/>
            <a:ext cx="1014296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b="1" dirty="0"/>
              <a:t>Key sites: Three Ways Wharf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F5C721-09B6-4ECD-B4ED-5D9D64F17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4896" y="1812942"/>
            <a:ext cx="7559695" cy="4730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050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3805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Background information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23E10F-CE7B-4D8E-B3C3-09DB3F831C70}"/>
              </a:ext>
            </a:extLst>
          </p:cNvPr>
          <p:cNvSpPr txBox="1"/>
          <p:nvPr/>
        </p:nvSpPr>
        <p:spPr>
          <a:xfrm>
            <a:off x="1443789" y="1808174"/>
            <a:ext cx="1049761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Key site illustrating many traits of lowland river valley sequences in Southern England between 11 and 8ka B.P.</a:t>
            </a:r>
          </a:p>
          <a:p>
            <a:endParaRPr lang="en-GB" dirty="0"/>
          </a:p>
          <a:p>
            <a:r>
              <a:rPr lang="en-GB" dirty="0"/>
              <a:t>At least two major phases of archaeology</a:t>
            </a:r>
          </a:p>
          <a:p>
            <a:endParaRPr lang="en-GB" dirty="0"/>
          </a:p>
          <a:p>
            <a:r>
              <a:rPr lang="en-GB" dirty="0"/>
              <a:t>Mixture of flint artefacts and animal bone</a:t>
            </a:r>
          </a:p>
          <a:p>
            <a:endParaRPr lang="en-GB" dirty="0"/>
          </a:p>
          <a:p>
            <a:r>
              <a:rPr lang="en-GB" dirty="0"/>
              <a:t>Site discovered during evaluation in advance of site redevelopment</a:t>
            </a:r>
          </a:p>
        </p:txBody>
      </p:sp>
    </p:spTree>
    <p:extLst>
      <p:ext uri="{BB962C8B-B14F-4D97-AF65-F5344CB8AC3E}">
        <p14:creationId xmlns:p14="http://schemas.microsoft.com/office/powerpoint/2010/main" val="2978727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14503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Location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D01251-031C-419A-A193-D6EAEB4DC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742" y="1601918"/>
            <a:ext cx="3207426" cy="4678565"/>
          </a:xfrm>
          <a:prstGeom prst="rect">
            <a:avLst/>
          </a:prstGeom>
        </p:spPr>
      </p:pic>
      <p:pic>
        <p:nvPicPr>
          <p:cNvPr id="5" name="Picture 4" descr="B2CA7476">
            <a:extLst>
              <a:ext uri="{FF2B5EF4-FFF2-40B4-BE49-F238E27FC236}">
                <a16:creationId xmlns:a16="http://schemas.microsoft.com/office/drawing/2014/main" id="{1BDA5581-58E3-4619-B20B-A6825242FF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318" y="279724"/>
            <a:ext cx="5837989" cy="6413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3999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70" name="Picture 2" descr="Trenches">
            <a:extLst>
              <a:ext uri="{FF2B5EF4-FFF2-40B4-BE49-F238E27FC236}">
                <a16:creationId xmlns:a16="http://schemas.microsoft.com/office/drawing/2014/main" id="{EB45AAB4-046D-4A99-A2C4-ABAFEB4653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974" y="360959"/>
            <a:ext cx="6111438" cy="6136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C667B34-4AF5-480E-B301-4BDEB6D5D7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955" t="14436" r="40220" b="17394"/>
          <a:stretch/>
        </p:blipFill>
        <p:spPr>
          <a:xfrm>
            <a:off x="6710182" y="151253"/>
            <a:ext cx="5342023" cy="659269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300DA1B">
            <a:extLst>
              <a:ext uri="{FF2B5EF4-FFF2-40B4-BE49-F238E27FC236}">
                <a16:creationId xmlns:a16="http://schemas.microsoft.com/office/drawing/2014/main" id="{E2A2C457-E40E-46BF-AD16-48E4F59B4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0960" y="1108934"/>
            <a:ext cx="8388350" cy="551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176231-761A-4C76-B01F-74A21341140D}"/>
              </a:ext>
            </a:extLst>
          </p:cNvPr>
          <p:cNvSpPr txBox="1"/>
          <p:nvPr/>
        </p:nvSpPr>
        <p:spPr>
          <a:xfrm>
            <a:off x="192505" y="238853"/>
            <a:ext cx="31881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Climatic context</a:t>
            </a:r>
          </a:p>
        </p:txBody>
      </p:sp>
    </p:spTree>
    <p:extLst>
      <p:ext uri="{BB962C8B-B14F-4D97-AF65-F5344CB8AC3E}">
        <p14:creationId xmlns:p14="http://schemas.microsoft.com/office/powerpoint/2010/main" val="2320256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D176231-761A-4C76-B01F-74A21341140D}"/>
              </a:ext>
            </a:extLst>
          </p:cNvPr>
          <p:cNvSpPr txBox="1"/>
          <p:nvPr/>
        </p:nvSpPr>
        <p:spPr>
          <a:xfrm>
            <a:off x="192505" y="238853"/>
            <a:ext cx="31881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Climatic context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4E07F9-C5AD-4D47-8254-747714B90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4976" y="794508"/>
            <a:ext cx="6862047" cy="5960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395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4" descr="iceuk_18000">
            <a:extLst>
              <a:ext uri="{FF2B5EF4-FFF2-40B4-BE49-F238E27FC236}">
                <a16:creationId xmlns:a16="http://schemas.microsoft.com/office/drawing/2014/main" id="{49B0268B-A7BF-4D58-BA21-D3FB0A93A0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957" y="487565"/>
            <a:ext cx="2478088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19" name="Picture 5" descr="iceuk_14000">
            <a:extLst>
              <a:ext uri="{FF2B5EF4-FFF2-40B4-BE49-F238E27FC236}">
                <a16:creationId xmlns:a16="http://schemas.microsoft.com/office/drawing/2014/main" id="{B220FA1D-50FE-4721-B27D-5A8B67AD7B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7794" y="563765"/>
            <a:ext cx="25908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0" name="Picture 6" descr="iceuk_12000">
            <a:extLst>
              <a:ext uri="{FF2B5EF4-FFF2-40B4-BE49-F238E27FC236}">
                <a16:creationId xmlns:a16="http://schemas.microsoft.com/office/drawing/2014/main" id="{577434EE-4D5F-4AFA-A984-4A05396E3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483" y="3733800"/>
            <a:ext cx="2462213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1" name="Picture 7" descr="iceuk_7000">
            <a:extLst>
              <a:ext uri="{FF2B5EF4-FFF2-40B4-BE49-F238E27FC236}">
                <a16:creationId xmlns:a16="http://schemas.microsoft.com/office/drawing/2014/main" id="{302A8877-4DBF-465B-A101-7DD6CD53BA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7794" y="3733800"/>
            <a:ext cx="2614612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2" name="Text Box 8">
            <a:extLst>
              <a:ext uri="{FF2B5EF4-FFF2-40B4-BE49-F238E27FC236}">
                <a16:creationId xmlns:a16="http://schemas.microsoft.com/office/drawing/2014/main" id="{2F9AE32B-BAF8-4CED-B493-1C19C87338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8758" y="639965"/>
            <a:ext cx="117157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600" dirty="0">
                <a:latin typeface="Comic Sans MS" panose="030F0702030302020204" pitchFamily="66" charset="0"/>
              </a:rPr>
              <a:t>18,000kBP</a:t>
            </a:r>
          </a:p>
        </p:txBody>
      </p:sp>
      <p:sp>
        <p:nvSpPr>
          <p:cNvPr id="34823" name="Text Box 9">
            <a:extLst>
              <a:ext uri="{FF2B5EF4-FFF2-40B4-BE49-F238E27FC236}">
                <a16:creationId xmlns:a16="http://schemas.microsoft.com/office/drawing/2014/main" id="{6A70E27B-3BE4-4A15-9D92-10EEA66AC6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97189" y="3794125"/>
            <a:ext cx="10795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600" dirty="0">
                <a:latin typeface="Comic Sans MS" panose="030F0702030302020204" pitchFamily="66" charset="0"/>
              </a:rPr>
              <a:t>7,000kBP</a:t>
            </a:r>
          </a:p>
        </p:txBody>
      </p:sp>
      <p:sp>
        <p:nvSpPr>
          <p:cNvPr id="34824" name="Text Box 10">
            <a:extLst>
              <a:ext uri="{FF2B5EF4-FFF2-40B4-BE49-F238E27FC236}">
                <a16:creationId xmlns:a16="http://schemas.microsoft.com/office/drawing/2014/main" id="{E214A041-A0CD-4C20-A8AD-C40012F8BE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17021" y="710100"/>
            <a:ext cx="117157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600" dirty="0">
                <a:latin typeface="Comic Sans MS" panose="030F0702030302020204" pitchFamily="66" charset="0"/>
              </a:rPr>
              <a:t>14,000kBP</a:t>
            </a:r>
          </a:p>
        </p:txBody>
      </p:sp>
      <p:sp>
        <p:nvSpPr>
          <p:cNvPr id="34825" name="Text Box 11">
            <a:extLst>
              <a:ext uri="{FF2B5EF4-FFF2-40B4-BE49-F238E27FC236}">
                <a16:creationId xmlns:a16="http://schemas.microsoft.com/office/drawing/2014/main" id="{0823D01E-9A3D-451A-BA22-4B1675E3FE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8758" y="3886200"/>
            <a:ext cx="117157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1600" dirty="0">
                <a:latin typeface="Comic Sans MS" panose="030F0702030302020204" pitchFamily="66" charset="0"/>
              </a:rPr>
              <a:t>12,000kBP</a:t>
            </a:r>
          </a:p>
        </p:txBody>
      </p:sp>
      <p:pic>
        <p:nvPicPr>
          <p:cNvPr id="10" name="Picture 4" descr="barbados">
            <a:extLst>
              <a:ext uri="{FF2B5EF4-FFF2-40B4-BE49-F238E27FC236}">
                <a16:creationId xmlns:a16="http://schemas.microsoft.com/office/drawing/2014/main" id="{94A8EC15-1F8E-40E6-BE36-A000C89F73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876" y="1063013"/>
            <a:ext cx="3459135" cy="4731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FE3F16-A271-4A77-A03D-FD8ED1642525}"/>
              </a:ext>
            </a:extLst>
          </p:cNvPr>
          <p:cNvSpPr txBox="1"/>
          <p:nvPr/>
        </p:nvSpPr>
        <p:spPr>
          <a:xfrm>
            <a:off x="75627" y="-82566"/>
            <a:ext cx="31881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Climatic context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3171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Excavation methods</a:t>
            </a:r>
          </a:p>
        </p:txBody>
      </p:sp>
      <p:pic>
        <p:nvPicPr>
          <p:cNvPr id="3" name="Picture 4" descr="Untitled 2A">
            <a:extLst>
              <a:ext uri="{FF2B5EF4-FFF2-40B4-BE49-F238E27FC236}">
                <a16:creationId xmlns:a16="http://schemas.microsoft.com/office/drawing/2014/main" id="{D768910D-10BA-4645-9834-C4B42232BA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4" t="7498" r="1938" b="5081"/>
          <a:stretch>
            <a:fillRect/>
          </a:stretch>
        </p:blipFill>
        <p:spPr bwMode="auto">
          <a:xfrm>
            <a:off x="2249465" y="1795117"/>
            <a:ext cx="7559675" cy="472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5579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Picture 1" descr="IMG00415-20111117-0847.jpg">
            <a:extLst>
              <a:ext uri="{FF2B5EF4-FFF2-40B4-BE49-F238E27FC236}">
                <a16:creationId xmlns:a16="http://schemas.microsoft.com/office/drawing/2014/main" id="{A8FC1F19-30DA-47BE-8EB7-7FA4E3E25D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9" y="333376"/>
            <a:ext cx="8243887" cy="6183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2" name="Picture 4" descr="Untitled 2A">
            <a:extLst>
              <a:ext uri="{FF2B5EF4-FFF2-40B4-BE49-F238E27FC236}">
                <a16:creationId xmlns:a16="http://schemas.microsoft.com/office/drawing/2014/main" id="{5406A5D9-2AE6-43BD-8C16-A957EF1807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4" t="5000" r="1938" b="5081"/>
          <a:stretch>
            <a:fillRect/>
          </a:stretch>
        </p:blipFill>
        <p:spPr bwMode="auto">
          <a:xfrm>
            <a:off x="6096001" y="3603626"/>
            <a:ext cx="4321175" cy="277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7043" name="Picture 5" descr="Untitled 1">
            <a:extLst>
              <a:ext uri="{FF2B5EF4-FFF2-40B4-BE49-F238E27FC236}">
                <a16:creationId xmlns:a16="http://schemas.microsoft.com/office/drawing/2014/main" id="{35ECB346-F3DB-444E-ADA6-77BDBC2573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5" t="2972" r="1549" b="4700"/>
          <a:stretch>
            <a:fillRect/>
          </a:stretch>
        </p:blipFill>
        <p:spPr bwMode="auto">
          <a:xfrm>
            <a:off x="1774825" y="404813"/>
            <a:ext cx="4000500" cy="5903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7044" name="Picture 6" descr="Untitled 4A">
            <a:extLst>
              <a:ext uri="{FF2B5EF4-FFF2-40B4-BE49-F238E27FC236}">
                <a16:creationId xmlns:a16="http://schemas.microsoft.com/office/drawing/2014/main" id="{768C4CCC-51F2-4C5A-AB0D-44CE49EDF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5" t="4767" r="1843" b="4848"/>
          <a:stretch>
            <a:fillRect/>
          </a:stretch>
        </p:blipFill>
        <p:spPr bwMode="auto">
          <a:xfrm>
            <a:off x="6024564" y="404814"/>
            <a:ext cx="4433887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4" name="Picture 1" descr="IMG00418-20111117-0851.jpg">
            <a:extLst>
              <a:ext uri="{FF2B5EF4-FFF2-40B4-BE49-F238E27FC236}">
                <a16:creationId xmlns:a16="http://schemas.microsoft.com/office/drawing/2014/main" id="{035B03C0-5C86-43B0-BF22-E0876A66E2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9" t="5901" b="3801"/>
          <a:stretch>
            <a:fillRect/>
          </a:stretch>
        </p:blipFill>
        <p:spPr bwMode="auto">
          <a:xfrm>
            <a:off x="1919289" y="549276"/>
            <a:ext cx="8243887" cy="578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8" name="Picture 2" descr="IMG00437-20111117-0856.jpg">
            <a:extLst>
              <a:ext uri="{FF2B5EF4-FFF2-40B4-BE49-F238E27FC236}">
                <a16:creationId xmlns:a16="http://schemas.microsoft.com/office/drawing/2014/main" id="{F2374773-2073-4EF0-9A54-174CA22C2C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02" r="6688" b="10101"/>
          <a:stretch>
            <a:fillRect/>
          </a:stretch>
        </p:blipFill>
        <p:spPr bwMode="auto">
          <a:xfrm>
            <a:off x="1739901" y="549276"/>
            <a:ext cx="8532813" cy="561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Picture 1" descr="IMG00428-20111117-0853.jpg">
            <a:extLst>
              <a:ext uri="{FF2B5EF4-FFF2-40B4-BE49-F238E27FC236}">
                <a16:creationId xmlns:a16="http://schemas.microsoft.com/office/drawing/2014/main" id="{D1B4ED5F-2C77-455C-A90C-E58C7A2365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1" t="18500" r="4326" b="19551"/>
          <a:stretch>
            <a:fillRect/>
          </a:stretch>
        </p:blipFill>
        <p:spPr bwMode="auto">
          <a:xfrm>
            <a:off x="1847851" y="765175"/>
            <a:ext cx="8626475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Sequences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160B6E-ABEE-4F9F-96E5-6FB4474984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824" t="41604" r="21640" b="14988"/>
          <a:stretch/>
        </p:blipFill>
        <p:spPr>
          <a:xfrm>
            <a:off x="190600" y="1546916"/>
            <a:ext cx="4611932" cy="48470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C837C5A-E2A9-4ECF-9A9D-9CD1663AF3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162" t="15740" r="44565" b="5664"/>
          <a:stretch/>
        </p:blipFill>
        <p:spPr>
          <a:xfrm rot="5400000">
            <a:off x="6436981" y="616961"/>
            <a:ext cx="3746976" cy="670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4336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274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Palaeogeography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3BA78B-CE81-406C-8143-CD4C3AD2C9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010"/>
          <a:stretch/>
        </p:blipFill>
        <p:spPr>
          <a:xfrm>
            <a:off x="1990966" y="1324176"/>
            <a:ext cx="7297414" cy="5474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828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2" name="Picture 2" descr="DSCF3053">
            <a:hlinkClick r:id="rId3"/>
            <a:extLst>
              <a:ext uri="{FF2B5EF4-FFF2-40B4-BE49-F238E27FC236}">
                <a16:creationId xmlns:a16="http://schemas.microsoft.com/office/drawing/2014/main" id="{AEAE7FFE-AF98-494F-BF73-0D0CD7FABA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4190" y="571500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7283" name="Text Box 3">
            <a:extLst>
              <a:ext uri="{FF2B5EF4-FFF2-40B4-BE49-F238E27FC236}">
                <a16:creationId xmlns:a16="http://schemas.microsoft.com/office/drawing/2014/main" id="{1040AB25-521B-4D3F-BF4E-E4244362DF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1690" y="1633537"/>
            <a:ext cx="1365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dirty="0"/>
              <a:t>Horse tooth</a:t>
            </a:r>
            <a:endParaRPr lang="en-US" altLang="en-US" sz="1800" dirty="0"/>
          </a:p>
        </p:txBody>
      </p:sp>
      <p:pic>
        <p:nvPicPr>
          <p:cNvPr id="97284" name="Picture 4" descr="DSCF3054">
            <a:hlinkClick r:id="rId5"/>
            <a:extLst>
              <a:ext uri="{FF2B5EF4-FFF2-40B4-BE49-F238E27FC236}">
                <a16:creationId xmlns:a16="http://schemas.microsoft.com/office/drawing/2014/main" id="{C7E84D2D-E9A0-40D5-99BF-7362BEC878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8" y="3500438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7285" name="Text Box 5">
            <a:extLst>
              <a:ext uri="{FF2B5EF4-FFF2-40B4-BE49-F238E27FC236}">
                <a16:creationId xmlns:a16="http://schemas.microsoft.com/office/drawing/2014/main" id="{F4EF7EB4-3421-4719-AB0A-1F29456DE9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99100" y="4313238"/>
            <a:ext cx="16065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/>
              <a:t>Red deer 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/>
              <a:t>skull fragment</a:t>
            </a:r>
            <a:endParaRPr lang="en-US" altLang="en-US" sz="1800"/>
          </a:p>
        </p:txBody>
      </p:sp>
      <p:pic>
        <p:nvPicPr>
          <p:cNvPr id="97286" name="Picture 6" descr="DSCF3052">
            <a:hlinkClick r:id="rId7"/>
            <a:extLst>
              <a:ext uri="{FF2B5EF4-FFF2-40B4-BE49-F238E27FC236}">
                <a16:creationId xmlns:a16="http://schemas.microsoft.com/office/drawing/2014/main" id="{66A0B7C0-CFF4-4B89-8863-E6DD0BE399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263" y="1125538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7287" name="Text Box 7">
            <a:extLst>
              <a:ext uri="{FF2B5EF4-FFF2-40B4-BE49-F238E27FC236}">
                <a16:creationId xmlns:a16="http://schemas.microsoft.com/office/drawing/2014/main" id="{1EDEB8C8-A733-45C0-84F4-D7AD15435F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20188" y="4149725"/>
            <a:ext cx="13144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/>
              <a:t>Reindeer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/>
              <a:t> metatarsal</a:t>
            </a:r>
            <a:endParaRPr lang="en-US" altLang="en-US" sz="18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413B05-CB8B-48D7-83B2-816E50959A9A}"/>
              </a:ext>
            </a:extLst>
          </p:cNvPr>
          <p:cNvSpPr txBox="1"/>
          <p:nvPr/>
        </p:nvSpPr>
        <p:spPr>
          <a:xfrm>
            <a:off x="220810" y="69261"/>
            <a:ext cx="3108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Palaeoenvironment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7413B05-CB8B-48D7-83B2-816E50959A9A}"/>
              </a:ext>
            </a:extLst>
          </p:cNvPr>
          <p:cNvSpPr txBox="1"/>
          <p:nvPr/>
        </p:nvSpPr>
        <p:spPr>
          <a:xfrm>
            <a:off x="220810" y="69261"/>
            <a:ext cx="3108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Palaeoenvironment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B700DD3-9648-4E48-A522-17BC8B8F34B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574" t="27870" r="17363" b="22907"/>
          <a:stretch/>
        </p:blipFill>
        <p:spPr>
          <a:xfrm>
            <a:off x="1705047" y="738953"/>
            <a:ext cx="8917398" cy="5620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3884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7413B05-CB8B-48D7-83B2-816E50959A9A}"/>
              </a:ext>
            </a:extLst>
          </p:cNvPr>
          <p:cNvSpPr txBox="1"/>
          <p:nvPr/>
        </p:nvSpPr>
        <p:spPr>
          <a:xfrm>
            <a:off x="220810" y="69261"/>
            <a:ext cx="3108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Palaeoenvironment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36056E-FBB2-4CED-9497-0F5C9DEB88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919" t="22457" r="20304" b="9574"/>
          <a:stretch/>
        </p:blipFill>
        <p:spPr>
          <a:xfrm>
            <a:off x="1031279" y="525794"/>
            <a:ext cx="9782388" cy="6262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8511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889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Chronology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93F54D-ADF7-4759-B9F3-019FFA7951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334" t="30175" r="39485" b="43258"/>
          <a:stretch/>
        </p:blipFill>
        <p:spPr>
          <a:xfrm>
            <a:off x="2987064" y="558383"/>
            <a:ext cx="6217871" cy="5741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4477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4" name="Picture 1" descr="IMG00429-20111117-0854.jpg">
            <a:extLst>
              <a:ext uri="{FF2B5EF4-FFF2-40B4-BE49-F238E27FC236}">
                <a16:creationId xmlns:a16="http://schemas.microsoft.com/office/drawing/2014/main" id="{95747177-D7C2-4AF7-8783-DC540B914C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63" t="19550" r="39763" b="15350"/>
          <a:stretch>
            <a:fillRect/>
          </a:stretch>
        </p:blipFill>
        <p:spPr bwMode="auto">
          <a:xfrm>
            <a:off x="1774825" y="1557338"/>
            <a:ext cx="3773488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5235" name="Picture 2" descr="IMG00430-20111117-0854.jpg">
            <a:extLst>
              <a:ext uri="{FF2B5EF4-FFF2-40B4-BE49-F238E27FC236}">
                <a16:creationId xmlns:a16="http://schemas.microsoft.com/office/drawing/2014/main" id="{3F519A36-B538-4CAE-BED8-53DD31DCB7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88" t="20599" r="6688" b="14301"/>
          <a:stretch>
            <a:fillRect/>
          </a:stretch>
        </p:blipFill>
        <p:spPr bwMode="auto">
          <a:xfrm>
            <a:off x="5735639" y="3789364"/>
            <a:ext cx="4738687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5236" name="Picture 3" descr="IMG00432-20111117-0855.jpg">
            <a:extLst>
              <a:ext uri="{FF2B5EF4-FFF2-40B4-BE49-F238E27FC236}">
                <a16:creationId xmlns:a16="http://schemas.microsoft.com/office/drawing/2014/main" id="{B90B435B-6B73-4534-8DE2-82C0481379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00" r="7600"/>
          <a:stretch>
            <a:fillRect/>
          </a:stretch>
        </p:blipFill>
        <p:spPr bwMode="auto">
          <a:xfrm>
            <a:off x="8256589" y="188913"/>
            <a:ext cx="2016125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5237" name="Picture 4" descr="IMG00433-20111117-0855.jpg">
            <a:extLst>
              <a:ext uri="{FF2B5EF4-FFF2-40B4-BE49-F238E27FC236}">
                <a16:creationId xmlns:a16="http://schemas.microsoft.com/office/drawing/2014/main" id="{6642CC6C-E344-4550-AD49-DF67FFA12B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02" t="15350" r="19200"/>
          <a:stretch>
            <a:fillRect/>
          </a:stretch>
        </p:blipFill>
        <p:spPr bwMode="auto">
          <a:xfrm>
            <a:off x="5664200" y="188914"/>
            <a:ext cx="2084388" cy="3500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68EB02-5652-43F1-870B-7C36CAEB8602}"/>
              </a:ext>
            </a:extLst>
          </p:cNvPr>
          <p:cNvSpPr txBox="1"/>
          <p:nvPr/>
        </p:nvSpPr>
        <p:spPr>
          <a:xfrm>
            <a:off x="728133" y="880533"/>
            <a:ext cx="2040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Archaeology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86" name="Picture 2" descr="DSCF2356">
            <a:hlinkClick r:id="rId3"/>
            <a:extLst>
              <a:ext uri="{FF2B5EF4-FFF2-40B4-BE49-F238E27FC236}">
                <a16:creationId xmlns:a16="http://schemas.microsoft.com/office/drawing/2014/main" id="{4BA40F1D-2285-4E58-A481-6DB160367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088" y="1268413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3187" name="Text Box 3">
            <a:extLst>
              <a:ext uri="{FF2B5EF4-FFF2-40B4-BE49-F238E27FC236}">
                <a16:creationId xmlns:a16="http://schemas.microsoft.com/office/drawing/2014/main" id="{F65CED26-6EBD-4879-BAC7-D9B123E1BC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0375" y="4221163"/>
            <a:ext cx="1111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/>
              <a:t>Scrapper</a:t>
            </a:r>
          </a:p>
        </p:txBody>
      </p:sp>
      <p:pic>
        <p:nvPicPr>
          <p:cNvPr id="93188" name="Picture 4" descr="Untitled 01">
            <a:extLst>
              <a:ext uri="{FF2B5EF4-FFF2-40B4-BE49-F238E27FC236}">
                <a16:creationId xmlns:a16="http://schemas.microsoft.com/office/drawing/2014/main" id="{814FF2E3-97D6-4BD8-8F9D-6FDE53E398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626" y="908050"/>
            <a:ext cx="2595563" cy="3900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3189" name="Text Box 5">
            <a:extLst>
              <a:ext uri="{FF2B5EF4-FFF2-40B4-BE49-F238E27FC236}">
                <a16:creationId xmlns:a16="http://schemas.microsoft.com/office/drawing/2014/main" id="{6E4914DC-A037-4090-BEB4-9D1DF05179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72350" y="4889501"/>
            <a:ext cx="1784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/>
              <a:t>Battered blades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38" name="Picture 1" descr="IMG00420-20111117-0852.jpg">
            <a:extLst>
              <a:ext uri="{FF2B5EF4-FFF2-40B4-BE49-F238E27FC236}">
                <a16:creationId xmlns:a16="http://schemas.microsoft.com/office/drawing/2014/main" id="{E6C47C29-564D-435F-90DF-DE0E1C7605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9" t="14301" r="5113" b="6950"/>
          <a:stretch>
            <a:fillRect/>
          </a:stretch>
        </p:blipFill>
        <p:spPr bwMode="auto">
          <a:xfrm>
            <a:off x="1919289" y="549276"/>
            <a:ext cx="8353425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62" name="Group 3">
            <a:extLst>
              <a:ext uri="{FF2B5EF4-FFF2-40B4-BE49-F238E27FC236}">
                <a16:creationId xmlns:a16="http://schemas.microsoft.com/office/drawing/2014/main" id="{79DC2DED-761E-46FE-87E2-3D6A5DBD7E27}"/>
              </a:ext>
            </a:extLst>
          </p:cNvPr>
          <p:cNvGrpSpPr>
            <a:grpSpLocks/>
          </p:cNvGrpSpPr>
          <p:nvPr/>
        </p:nvGrpSpPr>
        <p:grpSpPr bwMode="auto">
          <a:xfrm>
            <a:off x="3648076" y="188914"/>
            <a:ext cx="4854575" cy="6567487"/>
            <a:chOff x="1619672" y="0"/>
            <a:chExt cx="5718464" cy="7404468"/>
          </a:xfrm>
        </p:grpSpPr>
        <p:pic>
          <p:nvPicPr>
            <p:cNvPr id="92163" name="Picture 1" descr="IMG00421-20111117-0852.jpg">
              <a:extLst>
                <a:ext uri="{FF2B5EF4-FFF2-40B4-BE49-F238E27FC236}">
                  <a16:creationId xmlns:a16="http://schemas.microsoft.com/office/drawing/2014/main" id="{C485977A-0F78-41E2-89B8-BE8D82A9FD9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13" t="15350" r="9052" b="11151"/>
            <a:stretch>
              <a:fillRect/>
            </a:stretch>
          </p:blipFill>
          <p:spPr bwMode="auto">
            <a:xfrm>
              <a:off x="1619672" y="0"/>
              <a:ext cx="5718464" cy="36724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2164" name="Picture 2" descr="IMG00425-20111117-0853.jpg">
              <a:extLst>
                <a:ext uri="{FF2B5EF4-FFF2-40B4-BE49-F238E27FC236}">
                  <a16:creationId xmlns:a16="http://schemas.microsoft.com/office/drawing/2014/main" id="{A1BD2722-C21E-402B-B33F-C259847205E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39" t="19550" r="5901" b="5901"/>
            <a:stretch>
              <a:fillRect/>
            </a:stretch>
          </p:blipFill>
          <p:spPr bwMode="auto">
            <a:xfrm>
              <a:off x="1691680" y="3933056"/>
              <a:ext cx="5622709" cy="34714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330" name="Picture 1" descr="IMG00435-20111117-0855.jpg">
            <a:extLst>
              <a:ext uri="{FF2B5EF4-FFF2-40B4-BE49-F238E27FC236}">
                <a16:creationId xmlns:a16="http://schemas.microsoft.com/office/drawing/2014/main" id="{1E1BED53-1684-4F50-B61C-8AE4E659EE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1" r="3539" b="9052"/>
          <a:stretch>
            <a:fillRect/>
          </a:stretch>
        </p:blipFill>
        <p:spPr bwMode="auto">
          <a:xfrm>
            <a:off x="1774826" y="260350"/>
            <a:ext cx="4321175" cy="3144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9331" name="Picture 2" descr="IMG00436-20111117-0856.jpg">
            <a:extLst>
              <a:ext uri="{FF2B5EF4-FFF2-40B4-BE49-F238E27FC236}">
                <a16:creationId xmlns:a16="http://schemas.microsoft.com/office/drawing/2014/main" id="{443E567E-BF72-4198-B096-E713D97834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14" t="10101" r="7475" b="15350"/>
          <a:stretch>
            <a:fillRect/>
          </a:stretch>
        </p:blipFill>
        <p:spPr bwMode="auto">
          <a:xfrm>
            <a:off x="6024564" y="3573463"/>
            <a:ext cx="4319587" cy="297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354" name="Picture 1" descr="IMG00438-20111117-0857.jpg">
            <a:extLst>
              <a:ext uri="{FF2B5EF4-FFF2-40B4-BE49-F238E27FC236}">
                <a16:creationId xmlns:a16="http://schemas.microsoft.com/office/drawing/2014/main" id="{BF0E81B5-16F2-48FD-A6A8-96A6FF123D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76" r="11414"/>
          <a:stretch>
            <a:fillRect/>
          </a:stretch>
        </p:blipFill>
        <p:spPr bwMode="auto">
          <a:xfrm>
            <a:off x="3000375" y="333376"/>
            <a:ext cx="6191250" cy="620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378" name="Picture 1" descr="IMG00441-20111117-0857.jpg">
            <a:extLst>
              <a:ext uri="{FF2B5EF4-FFF2-40B4-BE49-F238E27FC236}">
                <a16:creationId xmlns:a16="http://schemas.microsoft.com/office/drawing/2014/main" id="{218C3FF4-F683-4BA5-929F-9B1E000D21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3" t="12201" r="10726" b="8002"/>
          <a:stretch/>
        </p:blipFill>
        <p:spPr bwMode="auto">
          <a:xfrm>
            <a:off x="2279650" y="836613"/>
            <a:ext cx="7407490" cy="547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945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Significance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38F1CF-EB2C-4623-BD59-6DF12EEF23AD}"/>
              </a:ext>
            </a:extLst>
          </p:cNvPr>
          <p:cNvSpPr txBox="1"/>
          <p:nvPr/>
        </p:nvSpPr>
        <p:spPr>
          <a:xfrm>
            <a:off x="1519417" y="1794424"/>
            <a:ext cx="76864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Complex of different occupation episodes in same stratigraphic complex</a:t>
            </a:r>
          </a:p>
          <a:p>
            <a:endParaRPr lang="en-GB" dirty="0"/>
          </a:p>
          <a:p>
            <a:r>
              <a:rPr lang="en-GB" dirty="0"/>
              <a:t>Straddles the final Pleistocene and the early Holocene</a:t>
            </a:r>
          </a:p>
          <a:p>
            <a:endParaRPr lang="en-GB" dirty="0"/>
          </a:p>
          <a:p>
            <a:r>
              <a:rPr lang="en-GB" dirty="0"/>
              <a:t>Spatial complexity in activity areas in the Mesolithic</a:t>
            </a:r>
          </a:p>
          <a:p>
            <a:endParaRPr lang="en-GB" dirty="0"/>
          </a:p>
          <a:p>
            <a:r>
              <a:rPr lang="en-GB" dirty="0"/>
              <a:t>Part of a bigger landscape of occupation in the North Thames Tributary valleys</a:t>
            </a:r>
          </a:p>
        </p:txBody>
      </p:sp>
    </p:spTree>
    <p:extLst>
      <p:ext uri="{BB962C8B-B14F-4D97-AF65-F5344CB8AC3E}">
        <p14:creationId xmlns:p14="http://schemas.microsoft.com/office/powerpoint/2010/main" val="333645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121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Other relevant sites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627DCF-1539-4461-AE48-EF16D797EDDA}"/>
              </a:ext>
            </a:extLst>
          </p:cNvPr>
          <p:cNvSpPr txBox="1"/>
          <p:nvPr/>
        </p:nvSpPr>
        <p:spPr>
          <a:xfrm>
            <a:off x="1952553" y="1966304"/>
            <a:ext cx="111588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Thatcham</a:t>
            </a:r>
          </a:p>
          <a:p>
            <a:endParaRPr lang="en-GB" dirty="0"/>
          </a:p>
          <a:p>
            <a:r>
              <a:rPr lang="en-GB" dirty="0"/>
              <a:t>Star </a:t>
            </a:r>
            <a:r>
              <a:rPr lang="en-GB" dirty="0" err="1"/>
              <a:t>Carr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324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1467</TotalTime>
  <Words>136</Words>
  <Application>Microsoft Office PowerPoint</Application>
  <PresentationFormat>Widescreen</PresentationFormat>
  <Paragraphs>51</Paragraphs>
  <Slides>28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Bates</dc:creator>
  <cp:lastModifiedBy>Martin Bates</cp:lastModifiedBy>
  <cp:revision>12</cp:revision>
  <dcterms:created xsi:type="dcterms:W3CDTF">2019-01-07T17:33:14Z</dcterms:created>
  <dcterms:modified xsi:type="dcterms:W3CDTF">2019-01-19T16:32:52Z</dcterms:modified>
</cp:coreProperties>
</file>