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9" r:id="rId4"/>
  </p:sldMasterIdLst>
  <p:notesMasterIdLst>
    <p:notesMasterId r:id="rId26"/>
  </p:notesMasterIdLst>
  <p:handoutMasterIdLst>
    <p:handoutMasterId r:id="rId27"/>
  </p:handoutMasterIdLst>
  <p:sldIdLst>
    <p:sldId id="256" r:id="rId5"/>
    <p:sldId id="292" r:id="rId6"/>
    <p:sldId id="297" r:id="rId7"/>
    <p:sldId id="298" r:id="rId8"/>
    <p:sldId id="299" r:id="rId9"/>
    <p:sldId id="287" r:id="rId10"/>
    <p:sldId id="289" r:id="rId11"/>
    <p:sldId id="300" r:id="rId12"/>
    <p:sldId id="302" r:id="rId13"/>
    <p:sldId id="303" r:id="rId14"/>
    <p:sldId id="304" r:id="rId15"/>
    <p:sldId id="305" r:id="rId16"/>
    <p:sldId id="293" r:id="rId17"/>
    <p:sldId id="295" r:id="rId18"/>
    <p:sldId id="264" r:id="rId19"/>
    <p:sldId id="296" r:id="rId20"/>
    <p:sldId id="307" r:id="rId21"/>
    <p:sldId id="306" r:id="rId22"/>
    <p:sldId id="309" r:id="rId23"/>
    <p:sldId id="308" r:id="rId24"/>
    <p:sldId id="294"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a:srgbClr val="969FA7"/>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912C8C85-51F0-491E-9774-3900AFEF0F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388" autoAdjust="0"/>
  </p:normalViewPr>
  <p:slideViewPr>
    <p:cSldViewPr snapToGrid="0" showGuides="1">
      <p:cViewPr varScale="1">
        <p:scale>
          <a:sx n="166" d="100"/>
          <a:sy n="166" d="100"/>
        </p:scale>
        <p:origin x="92" y="84"/>
      </p:cViewPr>
      <p:guideLst/>
    </p:cSldViewPr>
  </p:slideViewPr>
  <p:outlineViewPr>
    <p:cViewPr>
      <p:scale>
        <a:sx n="33" d="100"/>
        <a:sy n="33" d="100"/>
      </p:scale>
      <p:origin x="0" y="-4982"/>
    </p:cViewPr>
  </p:outlineViewPr>
  <p:notesTextViewPr>
    <p:cViewPr>
      <p:scale>
        <a:sx n="1" d="1"/>
        <a:sy n="1" d="1"/>
      </p:scale>
      <p:origin x="0" y="0"/>
    </p:cViewPr>
  </p:notesTextViewPr>
  <p:sorterViewPr>
    <p:cViewPr varScale="1">
      <p:scale>
        <a:sx n="100" d="100"/>
        <a:sy n="100" d="100"/>
      </p:scale>
      <p:origin x="0" y="-1757"/>
    </p:cViewPr>
  </p:sorterViewPr>
  <p:notesViewPr>
    <p:cSldViewPr snapToGrid="0">
      <p:cViewPr varScale="1">
        <p:scale>
          <a:sx n="58" d="100"/>
          <a:sy n="58" d="100"/>
        </p:scale>
        <p:origin x="3240"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C3C3A6-B337-4D83-9CDB-B9C35780FF7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1C79A68-3D73-4695-8C1E-3CDBCB536D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B97C6B7-F63D-48F8-8C65-A57506B0F13B}" type="datetimeFigureOut">
              <a:rPr lang="en-US" smtClean="0"/>
              <a:t>11/6/2025</a:t>
            </a:fld>
            <a:endParaRPr lang="en-US" dirty="0"/>
          </a:p>
        </p:txBody>
      </p:sp>
      <p:sp>
        <p:nvSpPr>
          <p:cNvPr id="4" name="Footer Placeholder 3">
            <a:extLst>
              <a:ext uri="{FF2B5EF4-FFF2-40B4-BE49-F238E27FC236}">
                <a16:creationId xmlns:a16="http://schemas.microsoft.com/office/drawing/2014/main" id="{3CF5045C-A7CE-41D4-85C5-0E9ACEEF9B2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59ABD0F-F8EA-4B9F-8647-FC7D4AE3D83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4AB78DD-9481-4863-BCCC-946573546DA1}" type="slidenum">
              <a:rPr lang="en-US" smtClean="0"/>
              <a:t>‹#›</a:t>
            </a:fld>
            <a:endParaRPr lang="en-US" dirty="0"/>
          </a:p>
        </p:txBody>
      </p:sp>
    </p:spTree>
    <p:extLst>
      <p:ext uri="{BB962C8B-B14F-4D97-AF65-F5344CB8AC3E}">
        <p14:creationId xmlns:p14="http://schemas.microsoft.com/office/powerpoint/2010/main" val="585040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9A0FA-2191-4F92-A1E4-6EB4598AC4EC}" type="datetimeFigureOut">
              <a:rPr lang="en-US" smtClean="0"/>
              <a:t>11/6/2025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359F2-43EF-4812-9DC0-98C0B1A40681}" type="slidenum">
              <a:rPr lang="en-US" smtClean="0"/>
              <a:t>‹#›</a:t>
            </a:fld>
            <a:endParaRPr lang="en-US" dirty="0"/>
          </a:p>
        </p:txBody>
      </p:sp>
    </p:spTree>
    <p:extLst>
      <p:ext uri="{BB962C8B-B14F-4D97-AF65-F5344CB8AC3E}">
        <p14:creationId xmlns:p14="http://schemas.microsoft.com/office/powerpoint/2010/main" val="4701116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1</a:t>
            </a:fld>
            <a:endParaRPr lang="en-US" dirty="0"/>
          </a:p>
        </p:txBody>
      </p:sp>
    </p:spTree>
    <p:extLst>
      <p:ext uri="{BB962C8B-B14F-4D97-AF65-F5344CB8AC3E}">
        <p14:creationId xmlns:p14="http://schemas.microsoft.com/office/powerpoint/2010/main" val="19835233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2</a:t>
            </a:fld>
            <a:endParaRPr lang="en-US" dirty="0"/>
          </a:p>
        </p:txBody>
      </p:sp>
    </p:spTree>
    <p:extLst>
      <p:ext uri="{BB962C8B-B14F-4D97-AF65-F5344CB8AC3E}">
        <p14:creationId xmlns:p14="http://schemas.microsoft.com/office/powerpoint/2010/main" val="972850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B61AC6-0ED8-9E6C-B90A-521E436933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69CA89-46E3-A244-A51C-0E37094D136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84B4D28-0BCE-EC93-2D1E-67F51DD36FC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7078938-B64A-14BA-DD60-B29A80E3D131}"/>
              </a:ext>
            </a:extLst>
          </p:cNvPr>
          <p:cNvSpPr>
            <a:spLocks noGrp="1"/>
          </p:cNvSpPr>
          <p:nvPr>
            <p:ph type="sldNum" sz="quarter" idx="5"/>
          </p:nvPr>
        </p:nvSpPr>
        <p:spPr/>
        <p:txBody>
          <a:bodyPr/>
          <a:lstStyle/>
          <a:p>
            <a:fld id="{B63359F2-43EF-4812-9DC0-98C0B1A40681}" type="slidenum">
              <a:rPr lang="en-US" smtClean="0"/>
              <a:t>3</a:t>
            </a:fld>
            <a:endParaRPr lang="en-US" dirty="0"/>
          </a:p>
        </p:txBody>
      </p:sp>
    </p:spTree>
    <p:extLst>
      <p:ext uri="{BB962C8B-B14F-4D97-AF65-F5344CB8AC3E}">
        <p14:creationId xmlns:p14="http://schemas.microsoft.com/office/powerpoint/2010/main" val="2761261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F39071-DDC7-BF6A-B135-3807FA78BF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CE2E54-B15E-CF24-150D-FA7DC3446F6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9DCAFC4-525E-2891-EE23-49034D5CF36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77650E3-075F-23A9-D4B1-E107F3EE676A}"/>
              </a:ext>
            </a:extLst>
          </p:cNvPr>
          <p:cNvSpPr>
            <a:spLocks noGrp="1"/>
          </p:cNvSpPr>
          <p:nvPr>
            <p:ph type="sldNum" sz="quarter" idx="5"/>
          </p:nvPr>
        </p:nvSpPr>
        <p:spPr/>
        <p:txBody>
          <a:bodyPr/>
          <a:lstStyle/>
          <a:p>
            <a:fld id="{B63359F2-43EF-4812-9DC0-98C0B1A40681}" type="slidenum">
              <a:rPr lang="en-US" smtClean="0"/>
              <a:t>4</a:t>
            </a:fld>
            <a:endParaRPr lang="en-US" dirty="0"/>
          </a:p>
        </p:txBody>
      </p:sp>
    </p:spTree>
    <p:extLst>
      <p:ext uri="{BB962C8B-B14F-4D97-AF65-F5344CB8AC3E}">
        <p14:creationId xmlns:p14="http://schemas.microsoft.com/office/powerpoint/2010/main" val="2977548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DB629-D7C0-3CC9-824C-8CE19F4AFD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049006-DC17-C2B5-86A7-C3147433EE7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F76119E-8B2F-E8E2-7BE0-1215C255841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5A1D519-6C46-7C6E-4B05-E25BB0096A12}"/>
              </a:ext>
            </a:extLst>
          </p:cNvPr>
          <p:cNvSpPr>
            <a:spLocks noGrp="1"/>
          </p:cNvSpPr>
          <p:nvPr>
            <p:ph type="sldNum" sz="quarter" idx="5"/>
          </p:nvPr>
        </p:nvSpPr>
        <p:spPr/>
        <p:txBody>
          <a:bodyPr/>
          <a:lstStyle/>
          <a:p>
            <a:fld id="{B63359F2-43EF-4812-9DC0-98C0B1A40681}" type="slidenum">
              <a:rPr lang="en-US" smtClean="0"/>
              <a:t>5</a:t>
            </a:fld>
            <a:endParaRPr lang="en-US" dirty="0"/>
          </a:p>
        </p:txBody>
      </p:sp>
    </p:spTree>
    <p:extLst>
      <p:ext uri="{BB962C8B-B14F-4D97-AF65-F5344CB8AC3E}">
        <p14:creationId xmlns:p14="http://schemas.microsoft.com/office/powerpoint/2010/main" val="2149788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6</a:t>
            </a:fld>
            <a:endParaRPr lang="en-US" dirty="0"/>
          </a:p>
        </p:txBody>
      </p:sp>
    </p:spTree>
    <p:extLst>
      <p:ext uri="{BB962C8B-B14F-4D97-AF65-F5344CB8AC3E}">
        <p14:creationId xmlns:p14="http://schemas.microsoft.com/office/powerpoint/2010/main" val="11748038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7</a:t>
            </a:fld>
            <a:endParaRPr lang="en-US" dirty="0"/>
          </a:p>
        </p:txBody>
      </p:sp>
    </p:spTree>
    <p:extLst>
      <p:ext uri="{BB962C8B-B14F-4D97-AF65-F5344CB8AC3E}">
        <p14:creationId xmlns:p14="http://schemas.microsoft.com/office/powerpoint/2010/main" val="20470239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1D5EF-FA2E-48FF-7CFA-6E03026519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576324-625F-5559-30A9-05836C68598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110DBDE-5639-DCF6-7150-BD2907D74D3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1F36B49-4309-75EA-C261-343C80F546BD}"/>
              </a:ext>
            </a:extLst>
          </p:cNvPr>
          <p:cNvSpPr>
            <a:spLocks noGrp="1"/>
          </p:cNvSpPr>
          <p:nvPr>
            <p:ph type="sldNum" sz="quarter" idx="5"/>
          </p:nvPr>
        </p:nvSpPr>
        <p:spPr/>
        <p:txBody>
          <a:bodyPr/>
          <a:lstStyle/>
          <a:p>
            <a:fld id="{B63359F2-43EF-4812-9DC0-98C0B1A40681}" type="slidenum">
              <a:rPr lang="en-US" smtClean="0"/>
              <a:t>8</a:t>
            </a:fld>
            <a:endParaRPr lang="en-US" dirty="0"/>
          </a:p>
        </p:txBody>
      </p:sp>
    </p:spTree>
    <p:extLst>
      <p:ext uri="{BB962C8B-B14F-4D97-AF65-F5344CB8AC3E}">
        <p14:creationId xmlns:p14="http://schemas.microsoft.com/office/powerpoint/2010/main" val="2385162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E6D31D-4A2D-0AFA-11A3-1206E0CC26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831AA1-779D-DEFE-2AE3-544DDE58DB1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D2A91E9-591A-60EE-4C53-3EB80F80B4E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5C6E914-0D0F-D331-A15A-FF6E266F3A5F}"/>
              </a:ext>
            </a:extLst>
          </p:cNvPr>
          <p:cNvSpPr>
            <a:spLocks noGrp="1"/>
          </p:cNvSpPr>
          <p:nvPr>
            <p:ph type="sldNum" sz="quarter" idx="5"/>
          </p:nvPr>
        </p:nvSpPr>
        <p:spPr/>
        <p:txBody>
          <a:bodyPr/>
          <a:lstStyle/>
          <a:p>
            <a:fld id="{B63359F2-43EF-4812-9DC0-98C0B1A40681}" type="slidenum">
              <a:rPr lang="en-US" smtClean="0"/>
              <a:t>9</a:t>
            </a:fld>
            <a:endParaRPr lang="en-US" dirty="0"/>
          </a:p>
        </p:txBody>
      </p:sp>
    </p:spTree>
    <p:extLst>
      <p:ext uri="{BB962C8B-B14F-4D97-AF65-F5344CB8AC3E}">
        <p14:creationId xmlns:p14="http://schemas.microsoft.com/office/powerpoint/2010/main" val="39669779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A24EAC-5DFE-AB80-D70D-1803DB5C19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53E49-F2D0-0354-E59A-C4130FFFB2D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F248E81-E6E8-91FD-DEFC-A6D5BE8A016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2FD06B4-D6BD-1DB8-B8E5-66550A0A09D0}"/>
              </a:ext>
            </a:extLst>
          </p:cNvPr>
          <p:cNvSpPr>
            <a:spLocks noGrp="1"/>
          </p:cNvSpPr>
          <p:nvPr>
            <p:ph type="sldNum" sz="quarter" idx="5"/>
          </p:nvPr>
        </p:nvSpPr>
        <p:spPr/>
        <p:txBody>
          <a:bodyPr/>
          <a:lstStyle/>
          <a:p>
            <a:fld id="{B63359F2-43EF-4812-9DC0-98C0B1A40681}" type="slidenum">
              <a:rPr lang="en-US" smtClean="0"/>
              <a:t>10</a:t>
            </a:fld>
            <a:endParaRPr lang="en-US" dirty="0"/>
          </a:p>
        </p:txBody>
      </p:sp>
    </p:spTree>
    <p:extLst>
      <p:ext uri="{BB962C8B-B14F-4D97-AF65-F5344CB8AC3E}">
        <p14:creationId xmlns:p14="http://schemas.microsoft.com/office/powerpoint/2010/main" val="42135837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8B359-B63C-A3FE-8743-76D3E078B9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B8001F-03B8-A14A-1C12-C39B74E2DA3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CBE86EA-C02D-70F1-3B17-57062BA6E81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60083C6-8D7B-4BD3-8503-3BB6896F659A}"/>
              </a:ext>
            </a:extLst>
          </p:cNvPr>
          <p:cNvSpPr>
            <a:spLocks noGrp="1"/>
          </p:cNvSpPr>
          <p:nvPr>
            <p:ph type="sldNum" sz="quarter" idx="5"/>
          </p:nvPr>
        </p:nvSpPr>
        <p:spPr/>
        <p:txBody>
          <a:bodyPr/>
          <a:lstStyle/>
          <a:p>
            <a:fld id="{B63359F2-43EF-4812-9DC0-98C0B1A40681}" type="slidenum">
              <a:rPr lang="en-US" smtClean="0"/>
              <a:t>11</a:t>
            </a:fld>
            <a:endParaRPr lang="en-US" dirty="0"/>
          </a:p>
        </p:txBody>
      </p:sp>
    </p:spTree>
    <p:extLst>
      <p:ext uri="{BB962C8B-B14F-4D97-AF65-F5344CB8AC3E}">
        <p14:creationId xmlns:p14="http://schemas.microsoft.com/office/powerpoint/2010/main" val="3444237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62FA9-F052-F309-1F61-224C25C27C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12784-3815-16EC-D3D8-12D07ADEF33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0B24676-F658-BB39-8EF0-2B5E86B862E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5C4F40E-6FDD-C4C3-E1D9-7DA0971242AE}"/>
              </a:ext>
            </a:extLst>
          </p:cNvPr>
          <p:cNvSpPr>
            <a:spLocks noGrp="1"/>
          </p:cNvSpPr>
          <p:nvPr>
            <p:ph type="sldNum" sz="quarter" idx="5"/>
          </p:nvPr>
        </p:nvSpPr>
        <p:spPr/>
        <p:txBody>
          <a:bodyPr/>
          <a:lstStyle/>
          <a:p>
            <a:fld id="{B63359F2-43EF-4812-9DC0-98C0B1A40681}" type="slidenum">
              <a:rPr lang="en-US" smtClean="0"/>
              <a:t>12</a:t>
            </a:fld>
            <a:endParaRPr lang="en-US" dirty="0"/>
          </a:p>
        </p:txBody>
      </p:sp>
    </p:spTree>
    <p:extLst>
      <p:ext uri="{BB962C8B-B14F-4D97-AF65-F5344CB8AC3E}">
        <p14:creationId xmlns:p14="http://schemas.microsoft.com/office/powerpoint/2010/main" val="1124506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13</a:t>
            </a:fld>
            <a:endParaRPr lang="en-US" dirty="0"/>
          </a:p>
        </p:txBody>
      </p:sp>
    </p:spTree>
    <p:extLst>
      <p:ext uri="{BB962C8B-B14F-4D97-AF65-F5344CB8AC3E}">
        <p14:creationId xmlns:p14="http://schemas.microsoft.com/office/powerpoint/2010/main" val="9907043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14</a:t>
            </a:fld>
            <a:endParaRPr lang="en-US" dirty="0"/>
          </a:p>
        </p:txBody>
      </p:sp>
    </p:spTree>
    <p:extLst>
      <p:ext uri="{BB962C8B-B14F-4D97-AF65-F5344CB8AC3E}">
        <p14:creationId xmlns:p14="http://schemas.microsoft.com/office/powerpoint/2010/main" val="10397931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15</a:t>
            </a:fld>
            <a:endParaRPr lang="en-US" dirty="0"/>
          </a:p>
        </p:txBody>
      </p:sp>
    </p:spTree>
    <p:extLst>
      <p:ext uri="{BB962C8B-B14F-4D97-AF65-F5344CB8AC3E}">
        <p14:creationId xmlns:p14="http://schemas.microsoft.com/office/powerpoint/2010/main" val="36902895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16</a:t>
            </a:fld>
            <a:endParaRPr lang="en-US" dirty="0"/>
          </a:p>
        </p:txBody>
      </p:sp>
    </p:spTree>
    <p:extLst>
      <p:ext uri="{BB962C8B-B14F-4D97-AF65-F5344CB8AC3E}">
        <p14:creationId xmlns:p14="http://schemas.microsoft.com/office/powerpoint/2010/main" val="18067079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D54055-77CC-8D15-A89A-9491D03B7E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6D1600-BACC-D0BB-1BD7-24A60704B6E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AB1A8EA-ADFF-5E65-01A8-C67D311CBED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FF0BA02-8D6B-A538-C39B-C32BCAEA1E73}"/>
              </a:ext>
            </a:extLst>
          </p:cNvPr>
          <p:cNvSpPr>
            <a:spLocks noGrp="1"/>
          </p:cNvSpPr>
          <p:nvPr>
            <p:ph type="sldNum" sz="quarter" idx="5"/>
          </p:nvPr>
        </p:nvSpPr>
        <p:spPr/>
        <p:txBody>
          <a:bodyPr/>
          <a:lstStyle/>
          <a:p>
            <a:fld id="{B63359F2-43EF-4812-9DC0-98C0B1A40681}" type="slidenum">
              <a:rPr lang="en-US" smtClean="0"/>
              <a:t>17</a:t>
            </a:fld>
            <a:endParaRPr lang="en-US" dirty="0"/>
          </a:p>
        </p:txBody>
      </p:sp>
    </p:spTree>
    <p:extLst>
      <p:ext uri="{BB962C8B-B14F-4D97-AF65-F5344CB8AC3E}">
        <p14:creationId xmlns:p14="http://schemas.microsoft.com/office/powerpoint/2010/main" val="203819428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D5098-C9BC-1485-7238-4FDCC2821E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1B41E7-3531-1209-405F-3D49F59DD22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9E05D5C-BADD-9950-F413-8DE56E71874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EFEF334-6A22-4FAF-8A6A-638048523D8F}"/>
              </a:ext>
            </a:extLst>
          </p:cNvPr>
          <p:cNvSpPr>
            <a:spLocks noGrp="1"/>
          </p:cNvSpPr>
          <p:nvPr>
            <p:ph type="sldNum" sz="quarter" idx="5"/>
          </p:nvPr>
        </p:nvSpPr>
        <p:spPr/>
        <p:txBody>
          <a:bodyPr/>
          <a:lstStyle/>
          <a:p>
            <a:fld id="{B63359F2-43EF-4812-9DC0-98C0B1A40681}" type="slidenum">
              <a:rPr lang="en-US" smtClean="0"/>
              <a:t>18</a:t>
            </a:fld>
            <a:endParaRPr lang="en-US" dirty="0"/>
          </a:p>
        </p:txBody>
      </p:sp>
    </p:spTree>
    <p:extLst>
      <p:ext uri="{BB962C8B-B14F-4D97-AF65-F5344CB8AC3E}">
        <p14:creationId xmlns:p14="http://schemas.microsoft.com/office/powerpoint/2010/main" val="22666832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A0E45-0901-7FC9-41F4-814FD09DB6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E0E757-CFBE-722E-1FC2-3F9DA862D86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8794CBE-4F7A-BA85-14C8-9DCCB9D9166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0F86D96-5EC2-79BE-7ACC-9C32747F2C7E}"/>
              </a:ext>
            </a:extLst>
          </p:cNvPr>
          <p:cNvSpPr>
            <a:spLocks noGrp="1"/>
          </p:cNvSpPr>
          <p:nvPr>
            <p:ph type="sldNum" sz="quarter" idx="5"/>
          </p:nvPr>
        </p:nvSpPr>
        <p:spPr/>
        <p:txBody>
          <a:bodyPr/>
          <a:lstStyle/>
          <a:p>
            <a:fld id="{B63359F2-43EF-4812-9DC0-98C0B1A40681}" type="slidenum">
              <a:rPr lang="en-US" smtClean="0"/>
              <a:t>19</a:t>
            </a:fld>
            <a:endParaRPr lang="en-US" dirty="0"/>
          </a:p>
        </p:txBody>
      </p:sp>
    </p:spTree>
    <p:extLst>
      <p:ext uri="{BB962C8B-B14F-4D97-AF65-F5344CB8AC3E}">
        <p14:creationId xmlns:p14="http://schemas.microsoft.com/office/powerpoint/2010/main" val="15122138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AC05DA-FABA-57C8-C0F5-E390726511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75D5B6-10BD-1753-573A-A8DB2B08A32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C3134E4-6B81-B59F-5EAF-D324D1C27F0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072CB66-3A2E-A549-3FA4-6A0A1EB715D5}"/>
              </a:ext>
            </a:extLst>
          </p:cNvPr>
          <p:cNvSpPr>
            <a:spLocks noGrp="1"/>
          </p:cNvSpPr>
          <p:nvPr>
            <p:ph type="sldNum" sz="quarter" idx="5"/>
          </p:nvPr>
        </p:nvSpPr>
        <p:spPr/>
        <p:txBody>
          <a:bodyPr/>
          <a:lstStyle/>
          <a:p>
            <a:fld id="{B63359F2-43EF-4812-9DC0-98C0B1A40681}" type="slidenum">
              <a:rPr lang="en-US" smtClean="0"/>
              <a:t>20</a:t>
            </a:fld>
            <a:endParaRPr lang="en-US" dirty="0"/>
          </a:p>
        </p:txBody>
      </p:sp>
    </p:spTree>
    <p:extLst>
      <p:ext uri="{BB962C8B-B14F-4D97-AF65-F5344CB8AC3E}">
        <p14:creationId xmlns:p14="http://schemas.microsoft.com/office/powerpoint/2010/main" val="9033037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59F2-43EF-4812-9DC0-98C0B1A40681}" type="slidenum">
              <a:rPr lang="en-US" smtClean="0"/>
              <a:t>21</a:t>
            </a:fld>
            <a:endParaRPr lang="en-US" dirty="0"/>
          </a:p>
        </p:txBody>
      </p:sp>
    </p:spTree>
    <p:extLst>
      <p:ext uri="{BB962C8B-B14F-4D97-AF65-F5344CB8AC3E}">
        <p14:creationId xmlns:p14="http://schemas.microsoft.com/office/powerpoint/2010/main" val="1193464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r>
              <a:rPr lang="en-US"/>
              <a:t>20XX</a:t>
            </a:r>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7666156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r>
              <a:rPr lang="en-US"/>
              <a:t>20XX</a:t>
            </a:r>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5957535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r>
              <a:rPr lang="en-US"/>
              <a:t>20XX</a:t>
            </a:r>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014896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86149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491554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20XX</a:t>
            </a:r>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329753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20XX</a:t>
            </a:r>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3201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r>
              <a:rPr lang="en-US"/>
              <a:t>20XX</a:t>
            </a:r>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989077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58643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0873301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r>
              <a:rPr lang="en-US"/>
              <a:t>20XX</a:t>
            </a:r>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39887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31937252-EACE-4232-855F-5C47E3F8B087}"/>
              </a:ext>
            </a:extLst>
          </p:cNvPr>
          <p:cNvSpPr>
            <a:spLocks noGrp="1"/>
          </p:cNvSpPr>
          <p:nvPr>
            <p:ph type="ctrTitle" hasCustomPrompt="1"/>
          </p:nvPr>
        </p:nvSpPr>
        <p:spPr>
          <a:xfrm>
            <a:off x="457200" y="1070901"/>
            <a:ext cx="11265407" cy="1499616"/>
          </a:xfrm>
        </p:spPr>
        <p:txBody>
          <a:bodyPr>
            <a:noAutofit/>
          </a:bodyPr>
          <a:lstStyle>
            <a:lvl1pPr>
              <a:defRPr/>
            </a:lvl1pPr>
          </a:lstStyle>
          <a:p>
            <a:r>
              <a:rPr lang="en-US" dirty="0"/>
              <a:t>Click to add title</a:t>
            </a:r>
          </a:p>
        </p:txBody>
      </p:sp>
      <p:sp>
        <p:nvSpPr>
          <p:cNvPr id="25" name="Picture Placeholder 24">
            <a:extLst>
              <a:ext uri="{FF2B5EF4-FFF2-40B4-BE49-F238E27FC236}">
                <a16:creationId xmlns:a16="http://schemas.microsoft.com/office/drawing/2014/main" id="{CBA6DBC1-39A1-48A6-8B81-3CD966D06E81}"/>
              </a:ext>
            </a:extLst>
          </p:cNvPr>
          <p:cNvSpPr>
            <a:spLocks noGrp="1"/>
          </p:cNvSpPr>
          <p:nvPr>
            <p:ph type="pic" sz="quarter" idx="13" hasCustomPrompt="1"/>
          </p:nvPr>
        </p:nvSpPr>
        <p:spPr>
          <a:xfrm>
            <a:off x="448055" y="3103684"/>
            <a:ext cx="11274551" cy="3287971"/>
          </a:xfrm>
          <a:solidFill>
            <a:schemeClr val="accent2"/>
          </a:solidFill>
        </p:spPr>
        <p:txBody>
          <a:bodyPr anchor="t" anchorCtr="0">
            <a:normAutofit/>
          </a:bodyPr>
          <a:lstStyle>
            <a:lvl1pPr marL="0" indent="0" algn="ctr">
              <a:buNone/>
              <a:defRPr/>
            </a:lvl1pPr>
          </a:lstStyle>
          <a:p>
            <a:r>
              <a:rPr lang="en-US" dirty="0"/>
              <a:t>Click to add picture</a:t>
            </a:r>
          </a:p>
        </p:txBody>
      </p:sp>
    </p:spTree>
    <p:extLst>
      <p:ext uri="{BB962C8B-B14F-4D97-AF65-F5344CB8AC3E}">
        <p14:creationId xmlns:p14="http://schemas.microsoft.com/office/powerpoint/2010/main" val="2228195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457200" y="640079"/>
            <a:ext cx="3657600" cy="2100851"/>
          </a:xfrm>
        </p:spPr>
        <p:txBody>
          <a:bodyPr>
            <a:noAutofit/>
          </a:bodyPr>
          <a:lstStyle>
            <a:lvl1pPr>
              <a:defRPr/>
            </a:lvl1pPr>
          </a:lstStyle>
          <a:p>
            <a:r>
              <a:rPr lang="en-US"/>
              <a:t>Click to edit Master title style</a:t>
            </a:r>
            <a:endParaRPr lang="en-US" dirty="0"/>
          </a:p>
        </p:txBody>
      </p:sp>
      <p:sp>
        <p:nvSpPr>
          <p:cNvPr id="2" name="Content Placeholder 5">
            <a:extLst>
              <a:ext uri="{FF2B5EF4-FFF2-40B4-BE49-F238E27FC236}">
                <a16:creationId xmlns:a16="http://schemas.microsoft.com/office/drawing/2014/main" id="{FC87D77D-2EA4-028B-1ACF-E1120CE8F0E0}"/>
              </a:ext>
            </a:extLst>
          </p:cNvPr>
          <p:cNvSpPr>
            <a:spLocks noGrp="1"/>
          </p:cNvSpPr>
          <p:nvPr>
            <p:ph sz="quarter" idx="4" hasCustomPrompt="1"/>
          </p:nvPr>
        </p:nvSpPr>
        <p:spPr>
          <a:xfrm>
            <a:off x="457201" y="2862470"/>
            <a:ext cx="3657600" cy="3510898"/>
          </a:xfrm>
        </p:spPr>
        <p:txBody>
          <a:bodyPr anchor="t" anchorCtr="0">
            <a:normAutofit/>
          </a:bodyPr>
          <a:lstStyle>
            <a:lvl1pPr marL="0" indent="0">
              <a:buNone/>
              <a:defRPr/>
            </a:lvl1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Picture Placeholder 3">
            <a:extLst>
              <a:ext uri="{FF2B5EF4-FFF2-40B4-BE49-F238E27FC236}">
                <a16:creationId xmlns:a16="http://schemas.microsoft.com/office/drawing/2014/main" id="{CCFA45C0-9EBE-13AF-9B5D-9D5F4BF223E0}"/>
              </a:ext>
            </a:extLst>
          </p:cNvPr>
          <p:cNvSpPr>
            <a:spLocks noGrp="1"/>
          </p:cNvSpPr>
          <p:nvPr>
            <p:ph type="pic" sz="quarter" idx="13" hasCustomPrompt="1"/>
          </p:nvPr>
        </p:nvSpPr>
        <p:spPr>
          <a:xfrm>
            <a:off x="4242815" y="640080"/>
            <a:ext cx="7491984" cy="5751576"/>
          </a:xfrm>
          <a:custGeom>
            <a:avLst/>
            <a:gdLst>
              <a:gd name="connsiteX0" fmla="*/ 3800341 w 7491984"/>
              <a:gd name="connsiteY0" fmla="*/ 0 h 5751576"/>
              <a:gd name="connsiteX1" fmla="*/ 7491984 w 7491984"/>
              <a:gd name="connsiteY1" fmla="*/ 0 h 5751576"/>
              <a:gd name="connsiteX2" fmla="*/ 7491984 w 7491984"/>
              <a:gd name="connsiteY2" fmla="*/ 5751576 h 5751576"/>
              <a:gd name="connsiteX3" fmla="*/ 3800341 w 7491984"/>
              <a:gd name="connsiteY3" fmla="*/ 5751576 h 5751576"/>
              <a:gd name="connsiteX4" fmla="*/ 0 w 7491984"/>
              <a:gd name="connsiteY4" fmla="*/ 0 h 5751576"/>
              <a:gd name="connsiteX5" fmla="*/ 3696432 w 7491984"/>
              <a:gd name="connsiteY5" fmla="*/ 0 h 5751576"/>
              <a:gd name="connsiteX6" fmla="*/ 3696432 w 7491984"/>
              <a:gd name="connsiteY6" fmla="*/ 5751576 h 5751576"/>
              <a:gd name="connsiteX7" fmla="*/ 0 w 7491984"/>
              <a:gd name="connsiteY7" fmla="*/ 5751576 h 5751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1984" h="5751576">
                <a:moveTo>
                  <a:pt x="3800341" y="0"/>
                </a:moveTo>
                <a:lnTo>
                  <a:pt x="7491984" y="0"/>
                </a:lnTo>
                <a:lnTo>
                  <a:pt x="7491984" y="5751576"/>
                </a:lnTo>
                <a:lnTo>
                  <a:pt x="3800341" y="5751576"/>
                </a:lnTo>
                <a:close/>
                <a:moveTo>
                  <a:pt x="0" y="0"/>
                </a:moveTo>
                <a:lnTo>
                  <a:pt x="3696432" y="0"/>
                </a:lnTo>
                <a:lnTo>
                  <a:pt x="3696432" y="5751576"/>
                </a:lnTo>
                <a:lnTo>
                  <a:pt x="0" y="5751576"/>
                </a:lnTo>
                <a:close/>
              </a:path>
            </a:pathLst>
          </a:custGeom>
          <a:solidFill>
            <a:schemeClr val="accent2"/>
          </a:solidFill>
        </p:spPr>
        <p:txBody>
          <a:bodyPr wrap="square" anchor="t" anchorCtr="0">
            <a:noAutofit/>
          </a:bodyPr>
          <a:lstStyle>
            <a:lvl1pPr marL="0" indent="0" algn="ctr">
              <a:buNone/>
              <a:defRPr/>
            </a:lvl1pPr>
          </a:lstStyle>
          <a:p>
            <a:r>
              <a:rPr lang="en-US" dirty="0"/>
              <a:t>Click to add picture</a:t>
            </a:r>
          </a:p>
        </p:txBody>
      </p:sp>
      <p:sp>
        <p:nvSpPr>
          <p:cNvPr id="9" name="Date Placeholder 8">
            <a:extLst>
              <a:ext uri="{FF2B5EF4-FFF2-40B4-BE49-F238E27FC236}">
                <a16:creationId xmlns:a16="http://schemas.microsoft.com/office/drawing/2014/main" id="{D5DDC5FA-EEDB-898F-533E-4094ADA899B9}"/>
              </a:ext>
            </a:extLst>
          </p:cNvPr>
          <p:cNvSpPr>
            <a:spLocks noGrp="1"/>
          </p:cNvSpPr>
          <p:nvPr>
            <p:ph type="dt" sz="half" idx="15"/>
          </p:nvPr>
        </p:nvSpPr>
        <p:spPr/>
        <p:txBody>
          <a:bodyPr/>
          <a:lstStyle/>
          <a:p>
            <a:r>
              <a:rPr lang="en-US"/>
              <a:t>20XX</a:t>
            </a:r>
            <a:endParaRPr lang="en-US" dirty="0"/>
          </a:p>
        </p:txBody>
      </p:sp>
      <p:sp>
        <p:nvSpPr>
          <p:cNvPr id="12" name="Footer Placeholder 11">
            <a:extLst>
              <a:ext uri="{FF2B5EF4-FFF2-40B4-BE49-F238E27FC236}">
                <a16:creationId xmlns:a16="http://schemas.microsoft.com/office/drawing/2014/main" id="{E79B0359-4B55-D899-E584-A8E6B2ED9123}"/>
              </a:ext>
            </a:extLst>
          </p:cNvPr>
          <p:cNvSpPr>
            <a:spLocks noGrp="1"/>
          </p:cNvSpPr>
          <p:nvPr>
            <p:ph type="ftr" sz="quarter" idx="16"/>
          </p:nvPr>
        </p:nvSpPr>
        <p:spPr/>
        <p:txBody>
          <a:bodyPr/>
          <a:lstStyle/>
          <a:p>
            <a:endParaRPr lang="en-US" dirty="0"/>
          </a:p>
        </p:txBody>
      </p:sp>
      <p:sp>
        <p:nvSpPr>
          <p:cNvPr id="13" name="Slide Number Placeholder 12">
            <a:extLst>
              <a:ext uri="{FF2B5EF4-FFF2-40B4-BE49-F238E27FC236}">
                <a16:creationId xmlns:a16="http://schemas.microsoft.com/office/drawing/2014/main" id="{6B916D02-76FE-EAED-CC51-A50448811F7D}"/>
              </a:ext>
            </a:extLst>
          </p:cNvPr>
          <p:cNvSpPr>
            <a:spLocks noGrp="1"/>
          </p:cNvSpPr>
          <p:nvPr>
            <p:ph type="sldNum" sz="quarter" idx="17"/>
          </p:nvPr>
        </p:nvSpPr>
        <p:spPr>
          <a:xfrm>
            <a:off x="10682289"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034173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 subtitle + pictur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436882" y="629920"/>
            <a:ext cx="3606800" cy="2809240"/>
          </a:xfrm>
        </p:spPr>
        <p:txBody>
          <a:bodyPr anchor="b">
            <a:noAutofit/>
          </a:bodyPr>
          <a:lstStyle>
            <a:lvl1pPr algn="l">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436881" y="3698240"/>
            <a:ext cx="3606800" cy="2271076"/>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702608" y="6423914"/>
            <a:ext cx="1052510" cy="365125"/>
          </a:xfrm>
        </p:spPr>
        <p:txBody>
          <a:bodyPr/>
          <a:lstStyle/>
          <a:p>
            <a:fld id="{CBD12358-51D2-46B3-9BDE-DF29528B9454}" type="slidenum">
              <a:rPr lang="en-US" smtClean="0"/>
              <a:t>‹#›</a:t>
            </a:fld>
            <a:endParaRPr lang="en-US" dirty="0"/>
          </a:p>
        </p:txBody>
      </p:sp>
      <p:sp>
        <p:nvSpPr>
          <p:cNvPr id="9" name="Picture Placeholder 8">
            <a:extLst>
              <a:ext uri="{FF2B5EF4-FFF2-40B4-BE49-F238E27FC236}">
                <a16:creationId xmlns:a16="http://schemas.microsoft.com/office/drawing/2014/main" id="{454FD2A1-D363-7C44-2A72-54E8B397D31A}"/>
              </a:ext>
            </a:extLst>
          </p:cNvPr>
          <p:cNvSpPr>
            <a:spLocks noGrp="1"/>
          </p:cNvSpPr>
          <p:nvPr>
            <p:ph type="pic" sz="quarter" idx="13"/>
          </p:nvPr>
        </p:nvSpPr>
        <p:spPr>
          <a:xfrm>
            <a:off x="4236720" y="650240"/>
            <a:ext cx="7518398" cy="5713918"/>
          </a:xfrm>
          <a:custGeom>
            <a:avLst/>
            <a:gdLst>
              <a:gd name="connsiteX0" fmla="*/ 3806436 w 7518398"/>
              <a:gd name="connsiteY0" fmla="*/ 4479475 h 5713918"/>
              <a:gd name="connsiteX1" fmla="*/ 7518398 w 7518398"/>
              <a:gd name="connsiteY1" fmla="*/ 4479475 h 5713918"/>
              <a:gd name="connsiteX2" fmla="*/ 7518398 w 7518398"/>
              <a:gd name="connsiteY2" fmla="*/ 5713918 h 5713918"/>
              <a:gd name="connsiteX3" fmla="*/ 3806436 w 7518398"/>
              <a:gd name="connsiteY3" fmla="*/ 5713918 h 5713918"/>
              <a:gd name="connsiteX4" fmla="*/ 0 w 7518398"/>
              <a:gd name="connsiteY4" fmla="*/ 4479475 h 5713918"/>
              <a:gd name="connsiteX5" fmla="*/ 3702527 w 7518398"/>
              <a:gd name="connsiteY5" fmla="*/ 4479475 h 5713918"/>
              <a:gd name="connsiteX6" fmla="*/ 3702527 w 7518398"/>
              <a:gd name="connsiteY6" fmla="*/ 5713918 h 5713918"/>
              <a:gd name="connsiteX7" fmla="*/ 0 w 7518398"/>
              <a:gd name="connsiteY7" fmla="*/ 5713918 h 5713918"/>
              <a:gd name="connsiteX8" fmla="*/ 3806436 w 7518398"/>
              <a:gd name="connsiteY8" fmla="*/ 0 h 5713918"/>
              <a:gd name="connsiteX9" fmla="*/ 7518398 w 7518398"/>
              <a:gd name="connsiteY9" fmla="*/ 0 h 5713918"/>
              <a:gd name="connsiteX10" fmla="*/ 7518398 w 7518398"/>
              <a:gd name="connsiteY10" fmla="*/ 4379183 h 5713918"/>
              <a:gd name="connsiteX11" fmla="*/ 3806436 w 7518398"/>
              <a:gd name="connsiteY11" fmla="*/ 4379183 h 5713918"/>
              <a:gd name="connsiteX12" fmla="*/ 0 w 7518398"/>
              <a:gd name="connsiteY12" fmla="*/ 0 h 5713918"/>
              <a:gd name="connsiteX13" fmla="*/ 3702527 w 7518398"/>
              <a:gd name="connsiteY13" fmla="*/ 0 h 5713918"/>
              <a:gd name="connsiteX14" fmla="*/ 3702527 w 7518398"/>
              <a:gd name="connsiteY14" fmla="*/ 4379183 h 5713918"/>
              <a:gd name="connsiteX15" fmla="*/ 0 w 7518398"/>
              <a:gd name="connsiteY15" fmla="*/ 4379183 h 571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18398" h="5713918">
                <a:moveTo>
                  <a:pt x="3806436" y="4479475"/>
                </a:moveTo>
                <a:lnTo>
                  <a:pt x="7518398" y="4479475"/>
                </a:lnTo>
                <a:lnTo>
                  <a:pt x="7518398" y="5713918"/>
                </a:lnTo>
                <a:lnTo>
                  <a:pt x="3806436" y="5713918"/>
                </a:lnTo>
                <a:close/>
                <a:moveTo>
                  <a:pt x="0" y="4479475"/>
                </a:moveTo>
                <a:lnTo>
                  <a:pt x="3702527" y="4479475"/>
                </a:lnTo>
                <a:lnTo>
                  <a:pt x="3702527" y="5713918"/>
                </a:lnTo>
                <a:lnTo>
                  <a:pt x="0" y="5713918"/>
                </a:lnTo>
                <a:close/>
                <a:moveTo>
                  <a:pt x="3806436" y="0"/>
                </a:moveTo>
                <a:lnTo>
                  <a:pt x="7518398" y="0"/>
                </a:lnTo>
                <a:lnTo>
                  <a:pt x="7518398" y="4379183"/>
                </a:lnTo>
                <a:lnTo>
                  <a:pt x="3806436" y="4379183"/>
                </a:lnTo>
                <a:close/>
                <a:moveTo>
                  <a:pt x="0" y="0"/>
                </a:moveTo>
                <a:lnTo>
                  <a:pt x="3702527" y="0"/>
                </a:lnTo>
                <a:lnTo>
                  <a:pt x="3702527" y="4379183"/>
                </a:lnTo>
                <a:lnTo>
                  <a:pt x="0" y="4379183"/>
                </a:lnTo>
                <a:close/>
              </a:path>
            </a:pathLst>
          </a:custGeom>
          <a:solidFill>
            <a:schemeClr val="accent2"/>
          </a:solidFill>
        </p:spPr>
        <p:txBody>
          <a:bodyPr wrap="square" anchor="t">
            <a:noAutofit/>
          </a:bodyPr>
          <a:lstStyle/>
          <a:p>
            <a:r>
              <a:rPr lang="en-US"/>
              <a:t>Click icon to add picture</a:t>
            </a:r>
            <a:endParaRPr lang="en-US" dirty="0"/>
          </a:p>
        </p:txBody>
      </p:sp>
    </p:spTree>
    <p:extLst>
      <p:ext uri="{BB962C8B-B14F-4D97-AF65-F5344CB8AC3E}">
        <p14:creationId xmlns:p14="http://schemas.microsoft.com/office/powerpoint/2010/main" val="3735779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Introduction bottom">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hasCustomPrompt="1"/>
          </p:nvPr>
        </p:nvSpPr>
        <p:spPr>
          <a:xfrm>
            <a:off x="457200" y="2878091"/>
            <a:ext cx="3729789" cy="3440485"/>
          </a:xfrm>
        </p:spPr>
        <p:txBody>
          <a:bodyPr tIns="182880" bIns="182880" anchor="ctr" anchorCtr="0">
            <a:noAutofit/>
          </a:bodyPr>
          <a:lstStyle/>
          <a:p>
            <a:r>
              <a:rPr lang="en-US" dirty="0"/>
              <a:t>Click to add title</a:t>
            </a:r>
            <a:endParaRPr lang="en-US" dirty="0">
              <a:solidFill>
                <a:schemeClr val="tx2"/>
              </a:solidFill>
            </a:endParaRPr>
          </a:p>
        </p:txBody>
      </p:sp>
      <p:sp>
        <p:nvSpPr>
          <p:cNvPr id="3" name="Picture Placeholder 2">
            <a:extLst>
              <a:ext uri="{FF2B5EF4-FFF2-40B4-BE49-F238E27FC236}">
                <a16:creationId xmlns:a16="http://schemas.microsoft.com/office/drawing/2014/main" id="{130F1D2B-CBE7-6279-2158-7A9F3B5D5C61}"/>
              </a:ext>
            </a:extLst>
          </p:cNvPr>
          <p:cNvSpPr>
            <a:spLocks noGrp="1"/>
          </p:cNvSpPr>
          <p:nvPr>
            <p:ph type="pic" sz="quarter" idx="19" hasCustomPrompt="1"/>
          </p:nvPr>
        </p:nvSpPr>
        <p:spPr>
          <a:xfrm>
            <a:off x="457200" y="670560"/>
            <a:ext cx="11267440" cy="2139696"/>
          </a:xfrm>
          <a:custGeom>
            <a:avLst/>
            <a:gdLst>
              <a:gd name="connsiteX0" fmla="*/ 3783068 w 11267440"/>
              <a:gd name="connsiteY0" fmla="*/ 0 h 2139696"/>
              <a:gd name="connsiteX1" fmla="*/ 11267440 w 11267440"/>
              <a:gd name="connsiteY1" fmla="*/ 0 h 2139696"/>
              <a:gd name="connsiteX2" fmla="*/ 11267440 w 11267440"/>
              <a:gd name="connsiteY2" fmla="*/ 2139696 h 2139696"/>
              <a:gd name="connsiteX3" fmla="*/ 3783068 w 11267440"/>
              <a:gd name="connsiteY3" fmla="*/ 2139696 h 2139696"/>
              <a:gd name="connsiteX4" fmla="*/ 0 w 11267440"/>
              <a:gd name="connsiteY4" fmla="*/ 0 h 2139696"/>
              <a:gd name="connsiteX5" fmla="*/ 3677799 w 11267440"/>
              <a:gd name="connsiteY5" fmla="*/ 0 h 2139696"/>
              <a:gd name="connsiteX6" fmla="*/ 3677799 w 11267440"/>
              <a:gd name="connsiteY6" fmla="*/ 2139696 h 2139696"/>
              <a:gd name="connsiteX7" fmla="*/ 0 w 11267440"/>
              <a:gd name="connsiteY7" fmla="*/ 2139696 h 2139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67440" h="2139696">
                <a:moveTo>
                  <a:pt x="3783068" y="0"/>
                </a:moveTo>
                <a:lnTo>
                  <a:pt x="11267440" y="0"/>
                </a:lnTo>
                <a:lnTo>
                  <a:pt x="11267440" y="2139696"/>
                </a:lnTo>
                <a:lnTo>
                  <a:pt x="3783068" y="2139696"/>
                </a:lnTo>
                <a:close/>
                <a:moveTo>
                  <a:pt x="0" y="0"/>
                </a:moveTo>
                <a:lnTo>
                  <a:pt x="3677799" y="0"/>
                </a:lnTo>
                <a:lnTo>
                  <a:pt x="3677799" y="2139696"/>
                </a:lnTo>
                <a:lnTo>
                  <a:pt x="0" y="2139696"/>
                </a:lnTo>
                <a:close/>
              </a:path>
            </a:pathLst>
          </a:custGeom>
          <a:solidFill>
            <a:schemeClr val="accent2"/>
          </a:solidFill>
        </p:spPr>
        <p:txBody>
          <a:bodyPr wrap="square" anchor="t" anchorCtr="0">
            <a:noAutofit/>
          </a:bodyPr>
          <a:lstStyle>
            <a:lvl1pPr marL="0" indent="0" algn="ctr">
              <a:buNone/>
              <a:defRPr/>
            </a:lvl1pPr>
          </a:lstStyle>
          <a:p>
            <a:r>
              <a:rPr lang="en-US" dirty="0"/>
              <a:t>Click to add picture</a:t>
            </a:r>
          </a:p>
        </p:txBody>
      </p:sp>
      <p:sp>
        <p:nvSpPr>
          <p:cNvPr id="7" name="Content Placeholder 5">
            <a:extLst>
              <a:ext uri="{FF2B5EF4-FFF2-40B4-BE49-F238E27FC236}">
                <a16:creationId xmlns:a16="http://schemas.microsoft.com/office/drawing/2014/main" id="{135EE74D-5A60-B83C-5C2D-7B6FEA778FCB}"/>
              </a:ext>
            </a:extLst>
          </p:cNvPr>
          <p:cNvSpPr>
            <a:spLocks noGrp="1"/>
          </p:cNvSpPr>
          <p:nvPr>
            <p:ph sz="quarter" idx="4" hasCustomPrompt="1"/>
          </p:nvPr>
        </p:nvSpPr>
        <p:spPr>
          <a:xfrm>
            <a:off x="4305827" y="2878091"/>
            <a:ext cx="7418813" cy="3440485"/>
          </a:xfrm>
        </p:spPr>
        <p:txBody>
          <a:bodyPr anchor="ctr" anchorCtr="0">
            <a:normAutofit/>
          </a:bodyPr>
          <a:lstStyle>
            <a:lvl1pPr marL="283464" indent="-283464">
              <a:buFont typeface="Arial" panose="020B0604020202020204" pitchFamily="34" charset="0"/>
              <a:buChar char="•"/>
              <a:defRPr/>
            </a:lvl1pPr>
            <a:lvl2pPr marL="283464" indent="-283464">
              <a:buFont typeface="Arial" panose="020B0604020202020204" pitchFamily="34" charset="0"/>
              <a:buChar char="•"/>
              <a:defRPr/>
            </a:lvl2pPr>
            <a:lvl3pPr marL="283464" indent="-283464">
              <a:buFont typeface="Arial" panose="020B0604020202020204" pitchFamily="34" charset="0"/>
              <a:buChar char="•"/>
              <a:defRPr/>
            </a:lvl3pPr>
            <a:lvl4pPr marL="283464" indent="-283464">
              <a:buFont typeface="Arial" panose="020B0604020202020204" pitchFamily="34" charset="0"/>
              <a:buChar char="•"/>
              <a:defRPr/>
            </a:lvl4pPr>
            <a:lvl5pPr marL="283464" indent="-283464">
              <a:buFont typeface="Arial" panose="020B0604020202020204" pitchFamily="34" charset="0"/>
              <a:buChar char="•"/>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9">
            <a:extLst>
              <a:ext uri="{FF2B5EF4-FFF2-40B4-BE49-F238E27FC236}">
                <a16:creationId xmlns:a16="http://schemas.microsoft.com/office/drawing/2014/main" id="{2BCF1FAD-0BAD-2574-3352-B152DF76C150}"/>
              </a:ext>
            </a:extLst>
          </p:cNvPr>
          <p:cNvSpPr>
            <a:spLocks noGrp="1"/>
          </p:cNvSpPr>
          <p:nvPr>
            <p:ph type="ftr" sz="quarter" idx="17"/>
          </p:nvPr>
        </p:nvSpPr>
        <p:spPr/>
        <p:txBody>
          <a:bodyPr/>
          <a:lstStyle/>
          <a:p>
            <a:endParaRPr lang="en-US" dirty="0"/>
          </a:p>
        </p:txBody>
      </p:sp>
      <p:sp>
        <p:nvSpPr>
          <p:cNvPr id="9" name="Date Placeholder 8">
            <a:extLst>
              <a:ext uri="{FF2B5EF4-FFF2-40B4-BE49-F238E27FC236}">
                <a16:creationId xmlns:a16="http://schemas.microsoft.com/office/drawing/2014/main" id="{EC328E41-645E-D257-FFF3-93344A8E4FA5}"/>
              </a:ext>
            </a:extLst>
          </p:cNvPr>
          <p:cNvSpPr>
            <a:spLocks noGrp="1"/>
          </p:cNvSpPr>
          <p:nvPr>
            <p:ph type="dt" sz="half" idx="16"/>
          </p:nvPr>
        </p:nvSpPr>
        <p:spPr/>
        <p:txBody>
          <a:bodyPr/>
          <a:lstStyle/>
          <a:p>
            <a:r>
              <a:rPr lang="en-US"/>
              <a:t>20XX</a:t>
            </a:r>
            <a:endParaRPr lang="en-US" dirty="0"/>
          </a:p>
        </p:txBody>
      </p:sp>
      <p:sp>
        <p:nvSpPr>
          <p:cNvPr id="14" name="Slide Number Placeholder 13">
            <a:extLst>
              <a:ext uri="{FF2B5EF4-FFF2-40B4-BE49-F238E27FC236}">
                <a16:creationId xmlns:a16="http://schemas.microsoft.com/office/drawing/2014/main" id="{DEF9E45A-6561-C074-14CE-B3B63476D221}"/>
              </a:ext>
            </a:extLst>
          </p:cNvPr>
          <p:cNvSpPr>
            <a:spLocks noGrp="1"/>
          </p:cNvSpPr>
          <p:nvPr>
            <p:ph type="sldNum" sz="quarter" idx="18"/>
          </p:nvPr>
        </p:nvSpPr>
        <p:spPr>
          <a:xfrm>
            <a:off x="10672130" y="6423914"/>
            <a:ext cx="105251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8583640"/>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wo Content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690880"/>
            <a:ext cx="11267440" cy="1143000"/>
          </a:xfrm>
        </p:spPr>
        <p:txBody>
          <a:bodyPr/>
          <a:lstStyle>
            <a:lvl1pPr>
              <a:defRPr/>
            </a:lvl1pPr>
          </a:lstStyle>
          <a:p>
            <a:r>
              <a:rPr lang="en-US" dirty="0"/>
              <a:t>Click to add title</a:t>
            </a:r>
          </a:p>
        </p:txBody>
      </p:sp>
      <p:sp>
        <p:nvSpPr>
          <p:cNvPr id="9" name="Content Placeholder 3">
            <a:extLst>
              <a:ext uri="{FF2B5EF4-FFF2-40B4-BE49-F238E27FC236}">
                <a16:creationId xmlns:a16="http://schemas.microsoft.com/office/drawing/2014/main" id="{ECA520B1-DC84-A47D-1F5E-CCD567EB2D86}"/>
              </a:ext>
            </a:extLst>
          </p:cNvPr>
          <p:cNvSpPr>
            <a:spLocks noGrp="1"/>
          </p:cNvSpPr>
          <p:nvPr>
            <p:ph sz="half" idx="13" hasCustomPrompt="1"/>
          </p:nvPr>
        </p:nvSpPr>
        <p:spPr>
          <a:xfrm>
            <a:off x="457200" y="2187362"/>
            <a:ext cx="3657600" cy="3633047"/>
          </a:xfrm>
        </p:spPr>
        <p:txBody>
          <a:bodyPr anchor="t">
            <a:normAutofit/>
          </a:bodyPr>
          <a:lstStyle>
            <a:lvl1pPr marL="342900" indent="-342900">
              <a:buFont typeface="+mj-lt"/>
              <a:buAutoNum type="arabicPeriod"/>
              <a:defRPr sz="1800"/>
            </a:lvl1pPr>
            <a:lvl2pPr marL="914400" indent="-342900">
              <a:buFont typeface="+mj-lt"/>
              <a:buAutoNum type="alphaLcPeriod"/>
              <a:defRPr sz="1800"/>
            </a:lvl2pPr>
            <a:lvl3pPr marL="1371600" indent="-342900">
              <a:buFont typeface="+mj-lt"/>
              <a:buAutoNum type="arabicPeriod"/>
              <a:defRPr sz="1800"/>
            </a:lvl3pPr>
            <a:lvl4pPr marL="1600200" indent="-342900">
              <a:buFont typeface="+mj-lt"/>
              <a:buAutoNum type="alphaLcParenR"/>
              <a:defRPr sz="1800"/>
            </a:lvl4pPr>
            <a:lvl5pPr marL="2057400" indent="-400050">
              <a:buFont typeface="+mj-lt"/>
              <a:buAutoNum type="romanLcPeriod"/>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hasCustomPrompt="1"/>
          </p:nvPr>
        </p:nvSpPr>
        <p:spPr>
          <a:xfrm>
            <a:off x="4282437" y="2187361"/>
            <a:ext cx="7442203" cy="3633047"/>
          </a:xfrm>
        </p:spPr>
        <p:txBody>
          <a:bodyPr anchor="t">
            <a:normAutofit/>
          </a:bodyPr>
          <a:lstStyle>
            <a:lvl1pPr marL="0" indent="0">
              <a:buNone/>
              <a:defRPr sz="1800"/>
            </a:lvl1pPr>
            <a:lvl2pPr marL="0">
              <a:defRPr sz="1800"/>
            </a:lvl2pPr>
            <a:lvl3pPr marL="548640">
              <a:defRPr sz="1800"/>
            </a:lvl3pPr>
            <a:lvl4pPr marL="822960">
              <a:defRPr sz="1800"/>
            </a:lvl4pPr>
            <a:lvl5pPr marL="1097280">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a:xfrm>
            <a:off x="457200" y="6423914"/>
            <a:ext cx="7041202" cy="365125"/>
          </a:xfrm>
        </p:spPr>
        <p:txBody>
          <a:bodyPr/>
          <a:lstStyle/>
          <a:p>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7" name="Slide Number Placeholder 6"/>
          <p:cNvSpPr>
            <a:spLocks noGrp="1"/>
          </p:cNvSpPr>
          <p:nvPr>
            <p:ph type="sldNum" sz="quarter" idx="12"/>
          </p:nvPr>
        </p:nvSpPr>
        <p:spPr>
          <a:xfrm>
            <a:off x="10558300" y="6423914"/>
            <a:ext cx="116634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98338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 subtitle +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6108219" y="741363"/>
            <a:ext cx="5626579" cy="1286219"/>
          </a:xfrm>
        </p:spPr>
        <p:txBody>
          <a:bodyPr anchor="b">
            <a:noAutofit/>
          </a:bodyPr>
          <a:lstStyle>
            <a:lvl1pPr algn="l">
              <a:defRPr sz="2800"/>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FCBE840D-FAED-31D9-AF31-112670D0FA2E}"/>
              </a:ext>
            </a:extLst>
          </p:cNvPr>
          <p:cNvSpPr>
            <a:spLocks noGrp="1"/>
          </p:cNvSpPr>
          <p:nvPr>
            <p:ph type="pic" sz="quarter" idx="13"/>
          </p:nvPr>
        </p:nvSpPr>
        <p:spPr>
          <a:xfrm>
            <a:off x="457200" y="761684"/>
            <a:ext cx="5171440" cy="5662230"/>
          </a:xfrm>
          <a:custGeom>
            <a:avLst/>
            <a:gdLst>
              <a:gd name="connsiteX0" fmla="*/ 0 w 5171440"/>
              <a:gd name="connsiteY0" fmla="*/ 5056400 h 5662230"/>
              <a:gd name="connsiteX1" fmla="*/ 3685975 w 5171440"/>
              <a:gd name="connsiteY1" fmla="*/ 5056400 h 5662230"/>
              <a:gd name="connsiteX2" fmla="*/ 3685975 w 5171440"/>
              <a:gd name="connsiteY2" fmla="*/ 5662230 h 5662230"/>
              <a:gd name="connsiteX3" fmla="*/ 0 w 5171440"/>
              <a:gd name="connsiteY3" fmla="*/ 5662230 h 5662230"/>
              <a:gd name="connsiteX4" fmla="*/ 3789884 w 5171440"/>
              <a:gd name="connsiteY4" fmla="*/ 0 h 5662230"/>
              <a:gd name="connsiteX5" fmla="*/ 5171440 w 5171440"/>
              <a:gd name="connsiteY5" fmla="*/ 0 h 5662230"/>
              <a:gd name="connsiteX6" fmla="*/ 5171440 w 5171440"/>
              <a:gd name="connsiteY6" fmla="*/ 5662230 h 5662230"/>
              <a:gd name="connsiteX7" fmla="*/ 3789884 w 5171440"/>
              <a:gd name="connsiteY7" fmla="*/ 5662230 h 5662230"/>
              <a:gd name="connsiteX8" fmla="*/ 3789884 w 5171440"/>
              <a:gd name="connsiteY8" fmla="*/ 5056400 h 5662230"/>
              <a:gd name="connsiteX9" fmla="*/ 5168980 w 5171440"/>
              <a:gd name="connsiteY9" fmla="*/ 5056400 h 5662230"/>
              <a:gd name="connsiteX10" fmla="*/ 5168980 w 5171440"/>
              <a:gd name="connsiteY10" fmla="*/ 4956108 h 5662230"/>
              <a:gd name="connsiteX11" fmla="*/ 3789884 w 5171440"/>
              <a:gd name="connsiteY11" fmla="*/ 4956108 h 5662230"/>
              <a:gd name="connsiteX12" fmla="*/ 0 w 5171440"/>
              <a:gd name="connsiteY12" fmla="*/ 0 h 5662230"/>
              <a:gd name="connsiteX13" fmla="*/ 3685975 w 5171440"/>
              <a:gd name="connsiteY13" fmla="*/ 0 h 5662230"/>
              <a:gd name="connsiteX14" fmla="*/ 3685975 w 5171440"/>
              <a:gd name="connsiteY14" fmla="*/ 4956108 h 5662230"/>
              <a:gd name="connsiteX15" fmla="*/ 0 w 5171440"/>
              <a:gd name="connsiteY15" fmla="*/ 4956108 h 5662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1440" h="5662230">
                <a:moveTo>
                  <a:pt x="0" y="5056400"/>
                </a:moveTo>
                <a:lnTo>
                  <a:pt x="3685975" y="5056400"/>
                </a:lnTo>
                <a:lnTo>
                  <a:pt x="3685975" y="5662230"/>
                </a:lnTo>
                <a:lnTo>
                  <a:pt x="0" y="5662230"/>
                </a:lnTo>
                <a:close/>
                <a:moveTo>
                  <a:pt x="3789884" y="0"/>
                </a:moveTo>
                <a:lnTo>
                  <a:pt x="5171440" y="0"/>
                </a:lnTo>
                <a:lnTo>
                  <a:pt x="5171440" y="5662230"/>
                </a:lnTo>
                <a:lnTo>
                  <a:pt x="3789884" y="5662230"/>
                </a:lnTo>
                <a:lnTo>
                  <a:pt x="3789884" y="5056400"/>
                </a:lnTo>
                <a:lnTo>
                  <a:pt x="5168980" y="5056400"/>
                </a:lnTo>
                <a:lnTo>
                  <a:pt x="5168980" y="4956108"/>
                </a:lnTo>
                <a:lnTo>
                  <a:pt x="3789884" y="4956108"/>
                </a:lnTo>
                <a:close/>
                <a:moveTo>
                  <a:pt x="0" y="0"/>
                </a:moveTo>
                <a:lnTo>
                  <a:pt x="3685975" y="0"/>
                </a:lnTo>
                <a:lnTo>
                  <a:pt x="3685975" y="4956108"/>
                </a:lnTo>
                <a:lnTo>
                  <a:pt x="0" y="4956108"/>
                </a:lnTo>
                <a:close/>
              </a:path>
            </a:pathLst>
          </a:custGeom>
          <a:solidFill>
            <a:schemeClr val="accent2"/>
          </a:solidFill>
        </p:spPr>
        <p:txBody>
          <a:bodyPr wrap="square">
            <a:noAutofit/>
          </a:bodyPr>
          <a:lstStyle/>
          <a:p>
            <a:r>
              <a:rPr lang="en-US"/>
              <a:t>Click icon to add picture</a:t>
            </a:r>
            <a:endParaRPr lang="en-US" dirty="0"/>
          </a:p>
        </p:txBody>
      </p:sp>
      <p:sp>
        <p:nvSpPr>
          <p:cNvPr id="10" name="Content Placeholder 2">
            <a:extLst>
              <a:ext uri="{FF2B5EF4-FFF2-40B4-BE49-F238E27FC236}">
                <a16:creationId xmlns:a16="http://schemas.microsoft.com/office/drawing/2014/main" id="{1E22983C-26B8-DE15-E309-D0E93B8C6996}"/>
              </a:ext>
            </a:extLst>
          </p:cNvPr>
          <p:cNvSpPr>
            <a:spLocks noGrp="1"/>
          </p:cNvSpPr>
          <p:nvPr>
            <p:ph idx="1" hasCustomPrompt="1"/>
          </p:nvPr>
        </p:nvSpPr>
        <p:spPr>
          <a:xfrm>
            <a:off x="6106160" y="2235200"/>
            <a:ext cx="5628639" cy="4188713"/>
          </a:xfrm>
        </p:spPr>
        <p:txBody>
          <a:bodyPr anchor="t" anchorCtr="0">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682289" y="6423914"/>
            <a:ext cx="1052510" cy="365125"/>
          </a:xfrm>
        </p:spPr>
        <p:txBody>
          <a:bodyPr/>
          <a:lstStyle/>
          <a:p>
            <a:fld id="{CBD12358-51D2-46B3-9BDE-DF29528B9454}" type="slidenum">
              <a:rPr lang="en-US" smtClean="0"/>
              <a:t>‹#›</a:t>
            </a:fld>
            <a:endParaRPr lang="en-US" dirty="0"/>
          </a:p>
        </p:txBody>
      </p:sp>
    </p:spTree>
    <p:extLst>
      <p:ext uri="{BB962C8B-B14F-4D97-AF65-F5344CB8AC3E}">
        <p14:creationId xmlns:p14="http://schemas.microsoft.com/office/powerpoint/2010/main" val="40526336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690880"/>
            <a:ext cx="11267440" cy="1143000"/>
          </a:xfrm>
        </p:spPr>
        <p:txBody>
          <a:bodyPr/>
          <a:lstStyle>
            <a:lvl1pPr>
              <a:defRPr/>
            </a:lvl1pPr>
          </a:lstStyle>
          <a:p>
            <a:r>
              <a:rPr lang="en-US" dirty="0"/>
              <a:t>Click to add title</a:t>
            </a:r>
          </a:p>
        </p:txBody>
      </p:sp>
      <p:sp>
        <p:nvSpPr>
          <p:cNvPr id="4" name="Content Placeholder 3"/>
          <p:cNvSpPr>
            <a:spLocks noGrp="1"/>
          </p:cNvSpPr>
          <p:nvPr>
            <p:ph sz="half" idx="2" hasCustomPrompt="1"/>
          </p:nvPr>
        </p:nvSpPr>
        <p:spPr>
          <a:xfrm>
            <a:off x="457200" y="2318490"/>
            <a:ext cx="7371083" cy="3633047"/>
          </a:xfrm>
        </p:spPr>
        <p:txBody>
          <a:bodyPr anchor="t">
            <a:normAutofit/>
          </a:bodyPr>
          <a:lstStyle>
            <a:lvl1pPr marL="0" indent="0">
              <a:buNone/>
              <a:defRPr sz="1800"/>
            </a:lvl1pPr>
            <a:lvl2pPr marL="0">
              <a:defRPr sz="1800"/>
            </a:lvl2pPr>
            <a:lvl3pPr marL="548640">
              <a:defRPr sz="1800"/>
            </a:lvl3pPr>
            <a:lvl4pPr marL="822960">
              <a:defRPr sz="1800"/>
            </a:lvl4pPr>
            <a:lvl5pPr marL="1097280">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3">
            <a:extLst>
              <a:ext uri="{FF2B5EF4-FFF2-40B4-BE49-F238E27FC236}">
                <a16:creationId xmlns:a16="http://schemas.microsoft.com/office/drawing/2014/main" id="{8E6EDC6B-B9AA-A4D9-A782-C38A0F84F63F}"/>
              </a:ext>
            </a:extLst>
          </p:cNvPr>
          <p:cNvSpPr>
            <a:spLocks noGrp="1"/>
          </p:cNvSpPr>
          <p:nvPr>
            <p:ph sz="half" idx="13" hasCustomPrompt="1"/>
          </p:nvPr>
        </p:nvSpPr>
        <p:spPr>
          <a:xfrm>
            <a:off x="7993378" y="2318490"/>
            <a:ext cx="3731262" cy="3633047"/>
          </a:xfrm>
        </p:spPr>
        <p:txBody>
          <a:bodyPr anchor="t">
            <a:normAutofit/>
          </a:bodyPr>
          <a:lstStyle>
            <a:lvl1pPr marL="0" indent="-342900">
              <a:buFont typeface="+mj-lt"/>
              <a:buAutoNum type="arabicPeriod"/>
              <a:defRPr sz="1800"/>
            </a:lvl1pPr>
            <a:lvl2pPr marL="914400" indent="-342900">
              <a:buFont typeface="+mj-lt"/>
              <a:buAutoNum type="alphaLcPeriod"/>
              <a:defRPr sz="1800"/>
            </a:lvl2pPr>
            <a:lvl3pPr marL="1371600" indent="-342900">
              <a:buFont typeface="+mj-lt"/>
              <a:buAutoNum type="arabicPeriod"/>
              <a:defRPr sz="1800"/>
            </a:lvl3pPr>
            <a:lvl4pPr marL="1600200" indent="-342900">
              <a:buFont typeface="+mj-lt"/>
              <a:buAutoNum type="alphaLcParenR"/>
              <a:defRPr sz="1800"/>
            </a:lvl4pPr>
            <a:lvl5pPr marL="2057400" indent="-400050">
              <a:buFont typeface="+mj-lt"/>
              <a:buAutoNum type="romanLcPeriod"/>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a:xfrm>
            <a:off x="457200" y="6423914"/>
            <a:ext cx="7041202" cy="365125"/>
          </a:xfrm>
        </p:spPr>
        <p:txBody>
          <a:bodyPr/>
          <a:lstStyle/>
          <a:p>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7" name="Slide Number Placeholder 6"/>
          <p:cNvSpPr>
            <a:spLocks noGrp="1"/>
          </p:cNvSpPr>
          <p:nvPr>
            <p:ph type="sldNum" sz="quarter" idx="12"/>
          </p:nvPr>
        </p:nvSpPr>
        <p:spPr>
          <a:xfrm>
            <a:off x="10558300" y="6423914"/>
            <a:ext cx="1166340"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682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0F196A1-2430-4797-B656-A38302FAFF33}"/>
              </a:ext>
            </a:extLst>
          </p:cNvPr>
          <p:cNvSpPr>
            <a:spLocks noGrp="1"/>
          </p:cNvSpPr>
          <p:nvPr>
            <p:ph type="title"/>
          </p:nvPr>
        </p:nvSpPr>
        <p:spPr>
          <a:xfrm>
            <a:off x="462151" y="666984"/>
            <a:ext cx="3672970" cy="2125911"/>
          </a:xfrm>
        </p:spPr>
        <p:txBody>
          <a:bodyPr>
            <a:noAutofit/>
          </a:bodyPr>
          <a:lstStyle>
            <a:lvl1pPr algn="l">
              <a:defRPr/>
            </a:lvl1pPr>
          </a:lstStyle>
          <a:p>
            <a:r>
              <a:rPr lang="en-US" noProof="0"/>
              <a:t>Click to edit Master title style</a:t>
            </a:r>
            <a:endParaRPr lang="en-US" noProof="0" dirty="0"/>
          </a:p>
        </p:txBody>
      </p:sp>
      <p:sp>
        <p:nvSpPr>
          <p:cNvPr id="2" name="Content Placeholder 5">
            <a:extLst>
              <a:ext uri="{FF2B5EF4-FFF2-40B4-BE49-F238E27FC236}">
                <a16:creationId xmlns:a16="http://schemas.microsoft.com/office/drawing/2014/main" id="{5A0AD703-0A43-5323-CCB2-832D424EF2DB}"/>
              </a:ext>
            </a:extLst>
          </p:cNvPr>
          <p:cNvSpPr>
            <a:spLocks noGrp="1"/>
          </p:cNvSpPr>
          <p:nvPr>
            <p:ph sz="quarter" idx="4" hasCustomPrompt="1"/>
          </p:nvPr>
        </p:nvSpPr>
        <p:spPr>
          <a:xfrm>
            <a:off x="462151" y="2862479"/>
            <a:ext cx="3672970" cy="3491849"/>
          </a:xfrm>
        </p:spPr>
        <p:txBody>
          <a:bodyPr anchor="t" anchorCtr="0">
            <a:normAutofit/>
          </a:bodyPr>
          <a:lstStyle>
            <a:lvl1pPr marL="0" indent="0">
              <a:buNone/>
              <a:defRPr/>
            </a:lvl1pPr>
          </a:lstStyle>
          <a:p>
            <a:pPr lvl="0"/>
            <a:r>
              <a:rPr lang="en-US" noProof="0" dirty="0"/>
              <a:t>Click to add text </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Picture Placeholder 3">
            <a:extLst>
              <a:ext uri="{FF2B5EF4-FFF2-40B4-BE49-F238E27FC236}">
                <a16:creationId xmlns:a16="http://schemas.microsoft.com/office/drawing/2014/main" id="{4627B629-9CBE-3ECF-2D88-F07AACD0374E}"/>
              </a:ext>
            </a:extLst>
          </p:cNvPr>
          <p:cNvSpPr>
            <a:spLocks noGrp="1"/>
          </p:cNvSpPr>
          <p:nvPr>
            <p:ph type="pic" sz="quarter" idx="13" hasCustomPrompt="1"/>
          </p:nvPr>
        </p:nvSpPr>
        <p:spPr>
          <a:xfrm>
            <a:off x="4231970" y="666985"/>
            <a:ext cx="7497880" cy="5687344"/>
          </a:xfrm>
          <a:custGeom>
            <a:avLst/>
            <a:gdLst>
              <a:gd name="connsiteX0" fmla="*/ 3803282 w 7497880"/>
              <a:gd name="connsiteY0" fmla="*/ 0 h 5687344"/>
              <a:gd name="connsiteX1" fmla="*/ 7497880 w 7497880"/>
              <a:gd name="connsiteY1" fmla="*/ 0 h 5687344"/>
              <a:gd name="connsiteX2" fmla="*/ 7497880 w 7497880"/>
              <a:gd name="connsiteY2" fmla="*/ 4581885 h 5687344"/>
              <a:gd name="connsiteX3" fmla="*/ 3803282 w 7497880"/>
              <a:gd name="connsiteY3" fmla="*/ 4581885 h 5687344"/>
              <a:gd name="connsiteX4" fmla="*/ 0 w 7497880"/>
              <a:gd name="connsiteY4" fmla="*/ 0 h 5687344"/>
              <a:gd name="connsiteX5" fmla="*/ 3699373 w 7497880"/>
              <a:gd name="connsiteY5" fmla="*/ 0 h 5687344"/>
              <a:gd name="connsiteX6" fmla="*/ 3699373 w 7497880"/>
              <a:gd name="connsiteY6" fmla="*/ 4581885 h 5687344"/>
              <a:gd name="connsiteX7" fmla="*/ 2 w 7497880"/>
              <a:gd name="connsiteY7" fmla="*/ 4581885 h 5687344"/>
              <a:gd name="connsiteX8" fmla="*/ 2 w 7497880"/>
              <a:gd name="connsiteY8" fmla="*/ 4679200 h 5687344"/>
              <a:gd name="connsiteX9" fmla="*/ 3699373 w 7497880"/>
              <a:gd name="connsiteY9" fmla="*/ 4679200 h 5687344"/>
              <a:gd name="connsiteX10" fmla="*/ 3699373 w 7497880"/>
              <a:gd name="connsiteY10" fmla="*/ 5679350 h 5687344"/>
              <a:gd name="connsiteX11" fmla="*/ 3803282 w 7497880"/>
              <a:gd name="connsiteY11" fmla="*/ 5679350 h 5687344"/>
              <a:gd name="connsiteX12" fmla="*/ 3803282 w 7497880"/>
              <a:gd name="connsiteY12" fmla="*/ 4679200 h 5687344"/>
              <a:gd name="connsiteX13" fmla="*/ 7497880 w 7497880"/>
              <a:gd name="connsiteY13" fmla="*/ 4679200 h 5687344"/>
              <a:gd name="connsiteX14" fmla="*/ 7497880 w 7497880"/>
              <a:gd name="connsiteY14" fmla="*/ 5687344 h 5687344"/>
              <a:gd name="connsiteX15" fmla="*/ 0 w 7497880"/>
              <a:gd name="connsiteY15" fmla="*/ 5687344 h 5687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97880" h="5687344">
                <a:moveTo>
                  <a:pt x="3803282" y="0"/>
                </a:moveTo>
                <a:lnTo>
                  <a:pt x="7497880" y="0"/>
                </a:lnTo>
                <a:lnTo>
                  <a:pt x="7497880" y="4581885"/>
                </a:lnTo>
                <a:lnTo>
                  <a:pt x="3803282" y="4581885"/>
                </a:lnTo>
                <a:close/>
                <a:moveTo>
                  <a:pt x="0" y="0"/>
                </a:moveTo>
                <a:lnTo>
                  <a:pt x="3699373" y="0"/>
                </a:lnTo>
                <a:lnTo>
                  <a:pt x="3699373" y="4581885"/>
                </a:lnTo>
                <a:lnTo>
                  <a:pt x="2" y="4581885"/>
                </a:lnTo>
                <a:lnTo>
                  <a:pt x="2" y="4679200"/>
                </a:lnTo>
                <a:lnTo>
                  <a:pt x="3699373" y="4679200"/>
                </a:lnTo>
                <a:lnTo>
                  <a:pt x="3699373" y="5679350"/>
                </a:lnTo>
                <a:lnTo>
                  <a:pt x="3803282" y="5679350"/>
                </a:lnTo>
                <a:lnTo>
                  <a:pt x="3803282" y="4679200"/>
                </a:lnTo>
                <a:lnTo>
                  <a:pt x="7497880" y="4679200"/>
                </a:lnTo>
                <a:lnTo>
                  <a:pt x="7497880" y="5687344"/>
                </a:lnTo>
                <a:lnTo>
                  <a:pt x="0" y="5687344"/>
                </a:lnTo>
                <a:close/>
              </a:path>
            </a:pathLst>
          </a:custGeom>
          <a:solidFill>
            <a:schemeClr val="accent2"/>
          </a:solidFill>
        </p:spPr>
        <p:txBody>
          <a:bodyPr wrap="square" anchor="t">
            <a:noAutofit/>
          </a:bodyPr>
          <a:lstStyle>
            <a:lvl1pPr marL="0" indent="0" algn="ctr">
              <a:buNone/>
              <a:defRPr/>
            </a:lvl1pPr>
          </a:lstStyle>
          <a:p>
            <a:r>
              <a:rPr lang="en-US" noProof="0" dirty="0"/>
              <a:t>Click to add picture</a:t>
            </a:r>
          </a:p>
        </p:txBody>
      </p:sp>
      <p:sp>
        <p:nvSpPr>
          <p:cNvPr id="6" name="Date Placeholder 5">
            <a:extLst>
              <a:ext uri="{FF2B5EF4-FFF2-40B4-BE49-F238E27FC236}">
                <a16:creationId xmlns:a16="http://schemas.microsoft.com/office/drawing/2014/main" id="{90DD7D93-4C4D-E385-9F8C-40536F0BDEA2}"/>
              </a:ext>
            </a:extLst>
          </p:cNvPr>
          <p:cNvSpPr>
            <a:spLocks noGrp="1"/>
          </p:cNvSpPr>
          <p:nvPr>
            <p:ph type="dt" sz="half" idx="14"/>
          </p:nvPr>
        </p:nvSpPr>
        <p:spPr/>
        <p:txBody>
          <a:bodyPr/>
          <a:lstStyle/>
          <a:p>
            <a:r>
              <a:rPr lang="en-US" noProof="0"/>
              <a:t>20XX</a:t>
            </a:r>
            <a:endParaRPr lang="en-US" noProof="0" dirty="0"/>
          </a:p>
        </p:txBody>
      </p:sp>
      <p:sp>
        <p:nvSpPr>
          <p:cNvPr id="7" name="Footer Placeholder 6">
            <a:extLst>
              <a:ext uri="{FF2B5EF4-FFF2-40B4-BE49-F238E27FC236}">
                <a16:creationId xmlns:a16="http://schemas.microsoft.com/office/drawing/2014/main" id="{BC99FA72-244D-9DC3-C9B7-E7DAD50A01F7}"/>
              </a:ext>
            </a:extLst>
          </p:cNvPr>
          <p:cNvSpPr>
            <a:spLocks noGrp="1"/>
          </p:cNvSpPr>
          <p:nvPr>
            <p:ph type="ftr" sz="quarter" idx="15"/>
          </p:nvPr>
        </p:nvSpPr>
        <p:spPr/>
        <p:txBody>
          <a:bodyPr/>
          <a:lstStyle/>
          <a:p>
            <a:endParaRPr lang="en-US" noProof="0" dirty="0"/>
          </a:p>
        </p:txBody>
      </p:sp>
      <p:sp>
        <p:nvSpPr>
          <p:cNvPr id="8" name="Slide Number Placeholder 7">
            <a:extLst>
              <a:ext uri="{FF2B5EF4-FFF2-40B4-BE49-F238E27FC236}">
                <a16:creationId xmlns:a16="http://schemas.microsoft.com/office/drawing/2014/main" id="{725A4F6F-66FD-CDA5-7F8F-F5FD6382CFCF}"/>
              </a:ext>
            </a:extLst>
          </p:cNvPr>
          <p:cNvSpPr>
            <a:spLocks noGrp="1"/>
          </p:cNvSpPr>
          <p:nvPr>
            <p:ph type="sldNum" sz="quarter" idx="16"/>
          </p:nvPr>
        </p:nvSpPr>
        <p:spPr>
          <a:xfrm>
            <a:off x="10677340" y="6423914"/>
            <a:ext cx="1052510" cy="365125"/>
          </a:xfrm>
        </p:spPr>
        <p:txBody>
          <a:bodyPr/>
          <a:lstStyle/>
          <a:p>
            <a:fld id="{3A98EE3D-8CD1-4C3F-BD1C-C98C9596463C}" type="slidenum">
              <a:rPr lang="en-US" noProof="0" smtClean="0"/>
              <a:t>‹#›</a:t>
            </a:fld>
            <a:endParaRPr lang="en-US" noProof="0" dirty="0"/>
          </a:p>
        </p:txBody>
      </p:sp>
    </p:spTree>
    <p:extLst>
      <p:ext uri="{BB962C8B-B14F-4D97-AF65-F5344CB8AC3E}">
        <p14:creationId xmlns:p14="http://schemas.microsoft.com/office/powerpoint/2010/main" val="3289231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r>
              <a:rPr lang="en-US"/>
              <a:t>20XX</a:t>
            </a:r>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7" name="Group 6">
            <a:extLst>
              <a:ext uri="{FF2B5EF4-FFF2-40B4-BE49-F238E27FC236}">
                <a16:creationId xmlns:a16="http://schemas.microsoft.com/office/drawing/2014/main" id="{E457D222-120F-E222-DE7E-B44B0BC1863F}"/>
              </a:ext>
            </a:extLst>
          </p:cNvPr>
          <p:cNvGrpSpPr/>
          <p:nvPr userDrawn="1"/>
        </p:nvGrpSpPr>
        <p:grpSpPr>
          <a:xfrm>
            <a:off x="428696" y="482137"/>
            <a:ext cx="11301155" cy="81191"/>
            <a:chOff x="428696" y="482137"/>
            <a:chExt cx="11301155" cy="81191"/>
          </a:xfrm>
        </p:grpSpPr>
        <p:sp>
          <p:nvSpPr>
            <p:cNvPr id="8" name="Rectangle 7">
              <a:extLst>
                <a:ext uri="{FF2B5EF4-FFF2-40B4-BE49-F238E27FC236}">
                  <a16:creationId xmlns:a16="http://schemas.microsoft.com/office/drawing/2014/main" id="{09DF259B-1168-B954-21F8-A08A3C462F3C}"/>
                </a:ext>
              </a:extLst>
            </p:cNvPr>
            <p:cNvSpPr/>
            <p:nvPr/>
          </p:nvSpPr>
          <p:spPr>
            <a:xfrm flipV="1">
              <a:off x="428696" y="482137"/>
              <a:ext cx="3703321" cy="81191"/>
            </a:xfrm>
            <a:prstGeom prst="rect">
              <a:avLst/>
            </a:prstGeom>
            <a:solidFill>
              <a:schemeClr val="accent3"/>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FB5A595C-AA3A-9D82-01BB-7810CE5F7A5E}"/>
                </a:ext>
              </a:extLst>
            </p:cNvPr>
            <p:cNvSpPr/>
            <p:nvPr/>
          </p:nvSpPr>
          <p:spPr>
            <a:xfrm flipV="1">
              <a:off x="4235926" y="482137"/>
              <a:ext cx="3703321" cy="81191"/>
            </a:xfrm>
            <a:prstGeom prst="rect">
              <a:avLst/>
            </a:prstGeom>
            <a:solidFill>
              <a:schemeClr val="accent1"/>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1178CB63-8F78-566B-8120-9DC73FB7B23B}"/>
                </a:ext>
              </a:extLst>
            </p:cNvPr>
            <p:cNvSpPr/>
            <p:nvPr/>
          </p:nvSpPr>
          <p:spPr>
            <a:xfrm flipV="1">
              <a:off x="8026530" y="482137"/>
              <a:ext cx="3703321" cy="81191"/>
            </a:xfrm>
            <a:prstGeom prst="rect">
              <a:avLst/>
            </a:prstGeom>
            <a:solidFill>
              <a:schemeClr val="accent4"/>
            </a:solidFill>
            <a:ln w="53975">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10910551"/>
      </p:ext>
    </p:extLst>
  </p:cSld>
  <p:clrMap bg1="lt1" tx1="dk1" bg2="lt2" tx2="dk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4" r:id="rId14"/>
    <p:sldLayoutId id="2147483815" r:id="rId15"/>
    <p:sldLayoutId id="2147483817" r:id="rId16"/>
    <p:sldLayoutId id="2147483818" r:id="rId17"/>
    <p:sldLayoutId id="2147483820" r:id="rId18"/>
    <p:sldLayoutId id="2147483822" r:id="rId19"/>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9.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4" name="Rectangle 43">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8" name="Title 7">
            <a:extLst>
              <a:ext uri="{FF2B5EF4-FFF2-40B4-BE49-F238E27FC236}">
                <a16:creationId xmlns:a16="http://schemas.microsoft.com/office/drawing/2014/main" id="{479F0267-9D1C-BDA9-A152-B01CD379FC92}"/>
              </a:ext>
            </a:extLst>
          </p:cNvPr>
          <p:cNvSpPr>
            <a:spLocks noGrp="1"/>
          </p:cNvSpPr>
          <p:nvPr>
            <p:ph type="ctrTitle"/>
          </p:nvPr>
        </p:nvSpPr>
        <p:spPr>
          <a:xfrm>
            <a:off x="638620" y="863695"/>
            <a:ext cx="3511233" cy="5687830"/>
          </a:xfrm>
        </p:spPr>
        <p:txBody>
          <a:bodyPr vert="horz" lIns="91440" tIns="45720" rIns="91440" bIns="45720" rtlCol="0" anchor="ctr">
            <a:normAutofit fontScale="90000"/>
          </a:bodyPr>
          <a:lstStyle/>
          <a:p>
            <a:pPr algn="ctr">
              <a:lnSpc>
                <a:spcPct val="90000"/>
              </a:lnSpc>
            </a:pPr>
            <a:r>
              <a:rPr lang="en-US" sz="3200" dirty="0">
                <a:solidFill>
                  <a:schemeClr val="tx1"/>
                </a:solidFill>
              </a:rPr>
              <a:t>The deepening mental health crisis in the Hospitality industry in terms of a demanding work environment. </a:t>
            </a:r>
            <a:br>
              <a:rPr lang="en-US" dirty="0">
                <a:solidFill>
                  <a:schemeClr val="tx1"/>
                </a:solidFill>
              </a:rPr>
            </a:br>
            <a:br>
              <a:rPr lang="en-US" dirty="0">
                <a:solidFill>
                  <a:schemeClr val="tx1"/>
                </a:solidFill>
              </a:rPr>
            </a:br>
            <a:r>
              <a:rPr lang="en-US" dirty="0">
                <a:solidFill>
                  <a:schemeClr val="tx1"/>
                </a:solidFill>
              </a:rPr>
              <a:t>By: 2232734 Ionut Alexandru Dumitru - BMIH6001</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 name="Picture 1">
            <a:extLst>
              <a:ext uri="{FF2B5EF4-FFF2-40B4-BE49-F238E27FC236}">
                <a16:creationId xmlns:a16="http://schemas.microsoft.com/office/drawing/2014/main" id="{0E082A11-E358-D62A-3BDA-91E1FBE03BCB}"/>
              </a:ext>
            </a:extLst>
          </p:cNvPr>
          <p:cNvPicPr>
            <a:picLocks noChangeAspect="1"/>
          </p:cNvPicPr>
          <p:nvPr/>
        </p:nvPicPr>
        <p:blipFill>
          <a:blip r:embed="rId3"/>
          <a:srcRect l="14803" r="17877" b="1"/>
          <a:stretch>
            <a:fillRect/>
          </a:stretch>
        </p:blipFill>
        <p:spPr>
          <a:xfrm>
            <a:off x="4654295" y="10"/>
            <a:ext cx="7537705" cy="6857990"/>
          </a:xfrm>
          <a:prstGeom prst="rect">
            <a:avLst/>
          </a:prstGeom>
        </p:spPr>
      </p:pic>
      <p:sp>
        <p:nvSpPr>
          <p:cNvPr id="5" name="TextBox 4">
            <a:extLst>
              <a:ext uri="{FF2B5EF4-FFF2-40B4-BE49-F238E27FC236}">
                <a16:creationId xmlns:a16="http://schemas.microsoft.com/office/drawing/2014/main" id="{70B36C2F-8497-6353-62A6-AC8FC3A70A4F}"/>
              </a:ext>
            </a:extLst>
          </p:cNvPr>
          <p:cNvSpPr txBox="1"/>
          <p:nvPr/>
        </p:nvSpPr>
        <p:spPr>
          <a:xfrm>
            <a:off x="4581728" y="6604084"/>
            <a:ext cx="4338536" cy="253916"/>
          </a:xfrm>
          <a:prstGeom prst="rect">
            <a:avLst/>
          </a:prstGeom>
          <a:noFill/>
        </p:spPr>
        <p:txBody>
          <a:bodyPr wrap="square" rtlCol="0">
            <a:spAutoFit/>
          </a:bodyPr>
          <a:lstStyle/>
          <a:p>
            <a:r>
              <a:rPr lang="en-GB" sz="1050" dirty="0">
                <a:solidFill>
                  <a:schemeClr val="bg1"/>
                </a:solidFill>
              </a:rPr>
              <a:t>Picture courtesy: Google Photos</a:t>
            </a:r>
          </a:p>
        </p:txBody>
      </p:sp>
    </p:spTree>
    <p:extLst>
      <p:ext uri="{BB962C8B-B14F-4D97-AF65-F5344CB8AC3E}">
        <p14:creationId xmlns:p14="http://schemas.microsoft.com/office/powerpoint/2010/main" val="10397590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5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5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62" name="Rectangle 61">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FB23E1E4-7CB2-923B-9D41-672CB85E05DA}"/>
              </a:ext>
            </a:extLst>
          </p:cNvPr>
          <p:cNvSpPr>
            <a:spLocks noGrp="1"/>
          </p:cNvSpPr>
          <p:nvPr>
            <p:ph type="title"/>
          </p:nvPr>
        </p:nvSpPr>
        <p:spPr>
          <a:xfrm>
            <a:off x="581192" y="702156"/>
            <a:ext cx="11029616" cy="1188720"/>
          </a:xfrm>
        </p:spPr>
        <p:txBody>
          <a:bodyPr vert="horz" lIns="91440" tIns="45720" rIns="91440" bIns="45720" rtlCol="0" anchor="b">
            <a:normAutofit/>
          </a:bodyPr>
          <a:lstStyle/>
          <a:p>
            <a:pPr algn="ctr"/>
            <a:r>
              <a:rPr lang="en-US" sz="4000" dirty="0">
                <a:latin typeface="Arial" panose="020B0604020202020204" pitchFamily="34" charset="0"/>
                <a:cs typeface="Arial" panose="020B0604020202020204" pitchFamily="34" charset="0"/>
              </a:rPr>
              <a:t>Agenda	</a:t>
            </a:r>
          </a:p>
        </p:txBody>
      </p:sp>
      <p:sp>
        <p:nvSpPr>
          <p:cNvPr id="64" name="Rectangle 63">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65">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Rectangle 67">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Rectangle 69">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043A3CC-25EB-2F59-B01A-34270E43FF7C}"/>
              </a:ext>
            </a:extLst>
          </p:cNvPr>
          <p:cNvPicPr>
            <a:picLocks noChangeAspect="1"/>
          </p:cNvPicPr>
          <p:nvPr/>
        </p:nvPicPr>
        <p:blipFill>
          <a:blip r:embed="rId3"/>
          <a:stretch>
            <a:fillRect/>
          </a:stretch>
        </p:blipFill>
        <p:spPr>
          <a:xfrm>
            <a:off x="780698" y="3014564"/>
            <a:ext cx="4748741" cy="2374370"/>
          </a:xfrm>
          <a:prstGeom prst="rect">
            <a:avLst/>
          </a:prstGeom>
        </p:spPr>
      </p:pic>
      <p:sp>
        <p:nvSpPr>
          <p:cNvPr id="8" name="Content Placeholder 7">
            <a:extLst>
              <a:ext uri="{FF2B5EF4-FFF2-40B4-BE49-F238E27FC236}">
                <a16:creationId xmlns:a16="http://schemas.microsoft.com/office/drawing/2014/main" id="{1A667A9A-3428-68BE-D555-0DE1859FDF8A}"/>
              </a:ext>
            </a:extLst>
          </p:cNvPr>
          <p:cNvSpPr>
            <a:spLocks noGrp="1"/>
          </p:cNvSpPr>
          <p:nvPr>
            <p:ph sz="quarter" idx="4"/>
          </p:nvPr>
        </p:nvSpPr>
        <p:spPr>
          <a:xfrm>
            <a:off x="6335805" y="2180496"/>
            <a:ext cx="5275001" cy="4045683"/>
          </a:xfrm>
        </p:spPr>
        <p:txBody>
          <a:bodyPr vert="horz" lIns="91440" tIns="45720" rIns="91440" bIns="45720" rtlCol="0" anchor="ctr">
            <a:normAutofit/>
          </a:bodyPr>
          <a:lstStyle/>
          <a:p>
            <a:pPr algn="ctr">
              <a:buFont typeface="Wingdings 2" panose="05020102010507070707" pitchFamily="18" charset="2"/>
              <a:buChar char=""/>
            </a:pPr>
            <a:r>
              <a:rPr lang="en-US" sz="2000" dirty="0">
                <a:latin typeface="Arial" panose="020B0604020202020204" pitchFamily="34" charset="0"/>
                <a:cs typeface="Arial" panose="020B0604020202020204" pitchFamily="34" charset="0"/>
              </a:rPr>
              <a:t>INTRODUCTION</a:t>
            </a:r>
          </a:p>
          <a:p>
            <a:pPr algn="ctr">
              <a:buFont typeface="Wingdings 2" panose="05020102010507070707" pitchFamily="18" charset="2"/>
              <a:buChar char=""/>
            </a:pPr>
            <a:r>
              <a:rPr lang="en-US" sz="2000" dirty="0">
                <a:latin typeface="Arial" panose="020B0604020202020204" pitchFamily="34" charset="0"/>
                <a:cs typeface="Arial" panose="020B0604020202020204" pitchFamily="34" charset="0"/>
              </a:rPr>
              <a:t>LITERTURE REVIEW</a:t>
            </a:r>
          </a:p>
          <a:p>
            <a:pPr algn="ctr">
              <a:buFont typeface="Wingdings 2" panose="05020102010507070707" pitchFamily="18" charset="2"/>
              <a:buChar char=""/>
            </a:pPr>
            <a:r>
              <a:rPr lang="en-US" sz="2000" dirty="0">
                <a:latin typeface="Arial" panose="020B0604020202020204" pitchFamily="34" charset="0"/>
                <a:cs typeface="Arial" panose="020B0604020202020204" pitchFamily="34" charset="0"/>
              </a:rPr>
              <a:t>METHOD</a:t>
            </a:r>
          </a:p>
          <a:p>
            <a:pPr algn="ctr">
              <a:buFont typeface="Wingdings 2" panose="05020102010507070707" pitchFamily="18" charset="2"/>
              <a:buChar char=""/>
            </a:pPr>
            <a:r>
              <a:rPr lang="en-US" sz="2000" dirty="0">
                <a:latin typeface="Arial" panose="020B0604020202020204" pitchFamily="34" charset="0"/>
                <a:cs typeface="Arial" panose="020B0604020202020204" pitchFamily="34" charset="0"/>
              </a:rPr>
              <a:t>CONCLUSION</a:t>
            </a:r>
          </a:p>
          <a:p>
            <a:pPr algn="ctr">
              <a:buFont typeface="Wingdings 2" panose="05020102010507070707" pitchFamily="18" charset="2"/>
              <a:buChar char=""/>
            </a:pPr>
            <a:r>
              <a:rPr lang="en-US" sz="2000" dirty="0">
                <a:latin typeface="Arial" panose="020B0604020202020204" pitchFamily="34" charset="0"/>
                <a:cs typeface="Arial" panose="020B0604020202020204" pitchFamily="34" charset="0"/>
              </a:rPr>
              <a:t>RECOMMENDATIONS</a:t>
            </a:r>
          </a:p>
          <a:p>
            <a:pPr algn="ctr">
              <a:buFont typeface="Wingdings 2" panose="05020102010507070707" pitchFamily="18" charset="2"/>
              <a:buChar char=""/>
            </a:pPr>
            <a:r>
              <a:rPr lang="en-US" sz="2000" dirty="0">
                <a:latin typeface="Arial" panose="020B0604020202020204" pitchFamily="34" charset="0"/>
                <a:cs typeface="Arial" panose="020B0604020202020204" pitchFamily="34" charset="0"/>
              </a:rPr>
              <a:t>REFERENCES</a:t>
            </a:r>
          </a:p>
        </p:txBody>
      </p:sp>
      <p:pic>
        <p:nvPicPr>
          <p:cNvPr id="5" name="Picture 4">
            <a:extLst>
              <a:ext uri="{FF2B5EF4-FFF2-40B4-BE49-F238E27FC236}">
                <a16:creationId xmlns:a16="http://schemas.microsoft.com/office/drawing/2014/main" id="{D00C9C43-EEF6-2476-8371-3DD22AA7F576}"/>
              </a:ext>
            </a:extLst>
          </p:cNvPr>
          <p:cNvPicPr>
            <a:picLocks noChangeAspect="1"/>
          </p:cNvPicPr>
          <p:nvPr/>
        </p:nvPicPr>
        <p:blipFill>
          <a:blip r:embed="rId4"/>
          <a:stretch>
            <a:fillRect/>
          </a:stretch>
        </p:blipFill>
        <p:spPr>
          <a:xfrm>
            <a:off x="669918" y="5521019"/>
            <a:ext cx="4334632" cy="286537"/>
          </a:xfrm>
          <a:prstGeom prst="rect">
            <a:avLst/>
          </a:prstGeom>
        </p:spPr>
      </p:pic>
    </p:spTree>
    <p:extLst>
      <p:ext uri="{BB962C8B-B14F-4D97-AF65-F5344CB8AC3E}">
        <p14:creationId xmlns:p14="http://schemas.microsoft.com/office/powerpoint/2010/main" val="220112592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BBEF6-A35A-802B-26BF-CE710FD73A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D1C6B7-24DD-D06A-D81A-36B555F09C36}"/>
              </a:ext>
            </a:extLst>
          </p:cNvPr>
          <p:cNvSpPr>
            <a:spLocks noGrp="1"/>
          </p:cNvSpPr>
          <p:nvPr>
            <p:ph type="title"/>
          </p:nvPr>
        </p:nvSpPr>
        <p:spPr>
          <a:xfrm>
            <a:off x="2402732" y="791049"/>
            <a:ext cx="7928043" cy="1504680"/>
          </a:xfrm>
        </p:spPr>
        <p:txBody>
          <a:bodyPr/>
          <a:lstStyle/>
          <a:p>
            <a:pPr algn="ctr"/>
            <a:r>
              <a:rPr lang="en-US" sz="4000" dirty="0">
                <a:latin typeface="Arial" panose="020B0604020202020204" pitchFamily="34" charset="0"/>
                <a:cs typeface="Arial" panose="020B0604020202020204" pitchFamily="34" charset="0"/>
              </a:rPr>
              <a:t>INTRODUCTION</a:t>
            </a:r>
          </a:p>
        </p:txBody>
      </p:sp>
      <p:sp>
        <p:nvSpPr>
          <p:cNvPr id="10" name="Content Placeholder 9">
            <a:extLst>
              <a:ext uri="{FF2B5EF4-FFF2-40B4-BE49-F238E27FC236}">
                <a16:creationId xmlns:a16="http://schemas.microsoft.com/office/drawing/2014/main" id="{8D894379-D406-69BF-72C4-42A05DB8C1CE}"/>
              </a:ext>
            </a:extLst>
          </p:cNvPr>
          <p:cNvSpPr>
            <a:spLocks noGrp="1"/>
          </p:cNvSpPr>
          <p:nvPr>
            <p:ph sz="quarter" idx="4"/>
          </p:nvPr>
        </p:nvSpPr>
        <p:spPr>
          <a:xfrm>
            <a:off x="1100846" y="2585126"/>
            <a:ext cx="9990308" cy="3954292"/>
          </a:xfrm>
        </p:spPr>
        <p:txBody>
          <a:bodyPr>
            <a:noAutofit/>
          </a:bodyPr>
          <a:lstStyle/>
          <a:p>
            <a:pPr algn="just">
              <a:lnSpc>
                <a:spcPct val="150000"/>
              </a:lnSpc>
            </a:pPr>
            <a:r>
              <a:rPr lang="en-US" sz="2000" dirty="0">
                <a:latin typeface="Arial" panose="020B0604020202020204" pitchFamily="34" charset="0"/>
                <a:cs typeface="Arial" panose="020B0604020202020204" pitchFamily="34" charset="0"/>
              </a:rPr>
              <a:t>Hospitality is people-centered, making employees' mental health crucial for optimal performance (Wong, 2018).</a:t>
            </a:r>
          </a:p>
          <a:p>
            <a:pPr algn="just">
              <a:lnSpc>
                <a:spcPct val="150000"/>
              </a:lnSpc>
            </a:pPr>
            <a:r>
              <a:rPr lang="en-US" sz="2000" dirty="0">
                <a:latin typeface="Arial" panose="020B0604020202020204" pitchFamily="34" charset="0"/>
                <a:cs typeface="Arial" panose="020B0604020202020204" pitchFamily="34" charset="0"/>
              </a:rPr>
              <a:t>Workers who are mentally healthy can perform well, enhancing a hotel’s reputation and gives them a competitive edge (Wong, 2018). </a:t>
            </a:r>
          </a:p>
          <a:p>
            <a:pPr algn="just">
              <a:lnSpc>
                <a:spcPct val="150000"/>
              </a:lnSpc>
            </a:pPr>
            <a:r>
              <a:rPr lang="en-US" sz="2000" dirty="0">
                <a:latin typeface="Arial" panose="020B0604020202020204" pitchFamily="34" charset="0"/>
                <a:cs typeface="Arial" panose="020B0604020202020204" pitchFamily="34" charset="0"/>
              </a:rPr>
              <a:t>However, in the recent years it has been seen that mental health has been dominating the hospitality industry and reports and surveys conducted has uncovered very frightening numbers (Wong, 2018).</a:t>
            </a:r>
          </a:p>
          <a:p>
            <a:pPr algn="just">
              <a:lnSpc>
                <a:spcPct val="150000"/>
              </a:lnSpc>
            </a:pPr>
            <a:r>
              <a:rPr lang="en-US" sz="2000" dirty="0">
                <a:latin typeface="Arial" panose="020B0604020202020204" pitchFamily="34" charset="0"/>
                <a:cs typeface="Arial" panose="020B0604020202020204" pitchFamily="34" charset="0"/>
              </a:rPr>
              <a:t>The theme of this project was the growing mental health crisis in the hospitality industry (Wong, 2018).</a:t>
            </a:r>
          </a:p>
          <a:p>
            <a:endParaRPr lang="en-US" sz="2000" dirty="0"/>
          </a:p>
          <a:p>
            <a:endParaRPr lang="en-US" sz="2000" dirty="0"/>
          </a:p>
        </p:txBody>
      </p:sp>
    </p:spTree>
    <p:extLst>
      <p:ext uri="{BB962C8B-B14F-4D97-AF65-F5344CB8AC3E}">
        <p14:creationId xmlns:p14="http://schemas.microsoft.com/office/powerpoint/2010/main" val="3049501972"/>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60684-62E7-D471-0BDB-223281587C7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EC89D6-DF45-74F5-A807-8739B1CEBC38}"/>
              </a:ext>
            </a:extLst>
          </p:cNvPr>
          <p:cNvSpPr>
            <a:spLocks noGrp="1"/>
          </p:cNvSpPr>
          <p:nvPr>
            <p:ph sz="half" idx="13"/>
          </p:nvPr>
        </p:nvSpPr>
        <p:spPr>
          <a:xfrm>
            <a:off x="225355" y="1081283"/>
            <a:ext cx="11741285" cy="5204298"/>
          </a:xfrm>
          <a:noFill/>
        </p:spPr>
        <p:txBody>
          <a:bodyPr>
            <a:noAutofit/>
          </a:bodyPr>
          <a:lstStyle/>
          <a:p>
            <a:pPr algn="just">
              <a:lnSpc>
                <a:spcPct val="150000"/>
              </a:lnSpc>
              <a:buFont typeface="Wingdings" panose="05000000000000000000" pitchFamily="2" charset="2"/>
              <a:buChar char="§"/>
            </a:pPr>
            <a:r>
              <a:rPr lang="en-US" sz="1900" dirty="0">
                <a:latin typeface="Arial" panose="020B0604020202020204" pitchFamily="34" charset="0"/>
                <a:cs typeface="Arial" panose="020B0604020202020204" pitchFamily="34" charset="0"/>
              </a:rPr>
              <a:t>The World Health Organisation stated that demanding and poor working environments can cause workers to feel stressed and overworked where they are most likely to have reduced production rates (World Health Organisation).</a:t>
            </a:r>
          </a:p>
          <a:p>
            <a:pPr algn="just">
              <a:lnSpc>
                <a:spcPct val="150000"/>
              </a:lnSpc>
              <a:buFont typeface="Wingdings" panose="05000000000000000000" pitchFamily="2" charset="2"/>
              <a:buChar char="§"/>
            </a:pPr>
            <a:r>
              <a:rPr lang="en-US" sz="1900" dirty="0">
                <a:latin typeface="Arial" panose="020B0604020202020204" pitchFamily="34" charset="0"/>
                <a:cs typeface="Arial" panose="020B0604020202020204" pitchFamily="34" charset="0"/>
              </a:rPr>
              <a:t>Low wages, shift work, aggressive and verbally abusive customers, high pressure where employee’s work should always be impeccable and a hostile working environment filled with colleagues and superiors (Healthy Workplaces, 2024). </a:t>
            </a:r>
          </a:p>
          <a:p>
            <a:pPr algn="just">
              <a:lnSpc>
                <a:spcPct val="150000"/>
              </a:lnSpc>
              <a:buFont typeface="Wingdings" panose="05000000000000000000" pitchFamily="2" charset="2"/>
              <a:buChar char="§"/>
            </a:pPr>
            <a:r>
              <a:rPr lang="en-US" sz="1900" dirty="0">
                <a:latin typeface="Arial" panose="020B0604020202020204" pitchFamily="34" charset="0"/>
                <a:cs typeface="Arial" panose="020B0604020202020204" pitchFamily="34" charset="0"/>
              </a:rPr>
              <a:t>51% of persons within the hospitality industry stated that their stress was due to their job (</a:t>
            </a:r>
            <a:r>
              <a:rPr lang="en-US" sz="1900" dirty="0" err="1">
                <a:latin typeface="Arial" panose="020B0604020202020204" pitchFamily="34" charset="0"/>
                <a:cs typeface="Arial" panose="020B0604020202020204" pitchFamily="34" charset="0"/>
              </a:rPr>
              <a:t>Symcox</a:t>
            </a:r>
            <a:r>
              <a:rPr lang="en-US" sz="1900" dirty="0">
                <a:latin typeface="Arial" panose="020B0604020202020204" pitchFamily="34" charset="0"/>
                <a:cs typeface="Arial" panose="020B0604020202020204" pitchFamily="34" charset="0"/>
              </a:rPr>
              <a:t>, 2024). </a:t>
            </a:r>
          </a:p>
          <a:p>
            <a:pPr algn="just">
              <a:lnSpc>
                <a:spcPct val="150000"/>
              </a:lnSpc>
              <a:buFont typeface="Wingdings" panose="05000000000000000000" pitchFamily="2" charset="2"/>
              <a:buChar char="§"/>
            </a:pPr>
            <a:r>
              <a:rPr lang="en-US" sz="1900" dirty="0">
                <a:latin typeface="Arial" panose="020B0604020202020204" pitchFamily="34" charset="0"/>
                <a:cs typeface="Arial" panose="020B0604020202020204" pitchFamily="34" charset="0"/>
              </a:rPr>
              <a:t>Hospitality workers are on the list for the highest drug usage profession in the world (Sutphin, 2023) . </a:t>
            </a:r>
          </a:p>
          <a:p>
            <a:pPr algn="just">
              <a:lnSpc>
                <a:spcPct val="150000"/>
              </a:lnSpc>
              <a:buFont typeface="Wingdings" panose="05000000000000000000" pitchFamily="2" charset="2"/>
              <a:buChar char="§"/>
            </a:pPr>
            <a:r>
              <a:rPr lang="en-US" sz="1900" dirty="0">
                <a:latin typeface="Arial" panose="020B0604020202020204" pitchFamily="34" charset="0"/>
                <a:cs typeface="Arial" panose="020B0604020202020204" pitchFamily="34" charset="0"/>
              </a:rPr>
              <a:t>1 in every 5 hospitality workers have used drugs (</a:t>
            </a:r>
            <a:r>
              <a:rPr lang="en-US" sz="1900" dirty="0" err="1">
                <a:latin typeface="Arial" panose="020B0604020202020204" pitchFamily="34" charset="0"/>
                <a:cs typeface="Arial" panose="020B0604020202020204" pitchFamily="34" charset="0"/>
              </a:rPr>
              <a:t>Symcox</a:t>
            </a:r>
            <a:r>
              <a:rPr lang="en-US" sz="1900" dirty="0">
                <a:latin typeface="Arial" panose="020B0604020202020204" pitchFamily="34" charset="0"/>
                <a:cs typeface="Arial" panose="020B0604020202020204" pitchFamily="34" charset="0"/>
              </a:rPr>
              <a:t>, 2024).</a:t>
            </a:r>
          </a:p>
          <a:p>
            <a:pPr algn="just">
              <a:lnSpc>
                <a:spcPct val="150000"/>
              </a:lnSpc>
              <a:buFont typeface="Wingdings" panose="05000000000000000000" pitchFamily="2" charset="2"/>
              <a:buChar char="§"/>
            </a:pPr>
            <a:r>
              <a:rPr lang="en-US" sz="1900" dirty="0">
                <a:latin typeface="Arial" panose="020B0604020202020204" pitchFamily="34" charset="0"/>
                <a:cs typeface="Arial" panose="020B0604020202020204" pitchFamily="34" charset="0"/>
              </a:rPr>
              <a:t>80% of employees have seen drug use amongst colleagues (Sutphin, 2023).</a:t>
            </a:r>
          </a:p>
          <a:p>
            <a:pPr algn="just">
              <a:lnSpc>
                <a:spcPct val="150000"/>
              </a:lnSpc>
              <a:buFont typeface="Wingdings" panose="05000000000000000000" pitchFamily="2" charset="2"/>
              <a:buChar char="§"/>
            </a:pPr>
            <a:endParaRPr lang="en-US" sz="19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5A06670-43D7-BBC4-E6CD-E4335D795C2E}"/>
              </a:ext>
            </a:extLst>
          </p:cNvPr>
          <p:cNvSpPr txBox="1"/>
          <p:nvPr/>
        </p:nvSpPr>
        <p:spPr>
          <a:xfrm>
            <a:off x="458820" y="484870"/>
            <a:ext cx="11274357" cy="707886"/>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LITERTURE REVIEW</a:t>
            </a:r>
          </a:p>
        </p:txBody>
      </p:sp>
    </p:spTree>
    <p:extLst>
      <p:ext uri="{BB962C8B-B14F-4D97-AF65-F5344CB8AC3E}">
        <p14:creationId xmlns:p14="http://schemas.microsoft.com/office/powerpoint/2010/main" val="2498997186"/>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DB937-09CD-3D41-52BA-BEDC24BDB61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C49F0D-3E97-3B4D-01BA-6EC6F8343F63}"/>
              </a:ext>
            </a:extLst>
          </p:cNvPr>
          <p:cNvSpPr>
            <a:spLocks noGrp="1"/>
          </p:cNvSpPr>
          <p:nvPr>
            <p:ph sz="half" idx="13"/>
          </p:nvPr>
        </p:nvSpPr>
        <p:spPr>
          <a:xfrm>
            <a:off x="389106" y="1585609"/>
            <a:ext cx="11322996" cy="4893012"/>
          </a:xfrm>
          <a:noFill/>
        </p:spPr>
        <p:txBody>
          <a:bodyPr>
            <a:normAutofit/>
          </a:bodyPr>
          <a:lstStyle/>
          <a:p>
            <a:pPr>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17% of hospitality workers had substance abuse in the past due to their jobs (</a:t>
            </a:r>
            <a:r>
              <a:rPr lang="en-US" sz="2000" dirty="0" err="1">
                <a:latin typeface="Arial" panose="020B0604020202020204" pitchFamily="34" charset="0"/>
                <a:cs typeface="Arial" panose="020B0604020202020204" pitchFamily="34" charset="0"/>
              </a:rPr>
              <a:t>Symcox</a:t>
            </a:r>
            <a:r>
              <a:rPr lang="en-US" sz="2000" dirty="0">
                <a:latin typeface="Arial" panose="020B0604020202020204" pitchFamily="34" charset="0"/>
                <a:cs typeface="Arial" panose="020B0604020202020204" pitchFamily="34" charset="0"/>
              </a:rPr>
              <a:t>, 2024). </a:t>
            </a:r>
          </a:p>
          <a:p>
            <a:pPr>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1 in 5 workers are currently using drugs (</a:t>
            </a:r>
            <a:r>
              <a:rPr lang="en-US" sz="2000" dirty="0" err="1">
                <a:latin typeface="Arial" panose="020B0604020202020204" pitchFamily="34" charset="0"/>
                <a:cs typeface="Arial" panose="020B0604020202020204" pitchFamily="34" charset="0"/>
              </a:rPr>
              <a:t>Symcox</a:t>
            </a:r>
            <a:r>
              <a:rPr lang="en-US" sz="2000" dirty="0">
                <a:latin typeface="Arial" panose="020B0604020202020204" pitchFamily="34" charset="0"/>
                <a:cs typeface="Arial" panose="020B0604020202020204" pitchFamily="34" charset="0"/>
              </a:rPr>
              <a:t>, 2024). </a:t>
            </a:r>
          </a:p>
          <a:p>
            <a:pPr>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74% of head chefs stated that they are sleep deprived which leads to high levels of exhaustion and more than half feel like they are being pushed to their breaking point (Restaurant Dive, n.d.)</a:t>
            </a:r>
          </a:p>
          <a:p>
            <a:pPr>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In London, 27% of chefs turn to alcohol so that they can work their shifts (</a:t>
            </a:r>
            <a:r>
              <a:rPr lang="en-US" sz="2000" dirty="0" err="1">
                <a:latin typeface="Arial" panose="020B0604020202020204" pitchFamily="34" charset="0"/>
                <a:cs typeface="Arial" panose="020B0604020202020204" pitchFamily="34" charset="0"/>
              </a:rPr>
              <a:t>Symcox</a:t>
            </a:r>
            <a:r>
              <a:rPr lang="en-US" sz="2000" dirty="0">
                <a:latin typeface="Arial" panose="020B0604020202020204" pitchFamily="34" charset="0"/>
                <a:cs typeface="Arial" panose="020B0604020202020204" pitchFamily="34" charset="0"/>
              </a:rPr>
              <a:t>, 2024).</a:t>
            </a:r>
          </a:p>
          <a:p>
            <a:pPr>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66% of persons feel like their workplaces are more open to talk about metal health but there is much more to improve (Hospitality Action, 2025).</a:t>
            </a:r>
          </a:p>
          <a:p>
            <a:pPr>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2 in every 3 persons are still scared to talk about their mental health issues (Hospitality Action, 2025). </a:t>
            </a:r>
          </a:p>
        </p:txBody>
      </p:sp>
      <p:sp>
        <p:nvSpPr>
          <p:cNvPr id="4" name="TextBox 3">
            <a:extLst>
              <a:ext uri="{FF2B5EF4-FFF2-40B4-BE49-F238E27FC236}">
                <a16:creationId xmlns:a16="http://schemas.microsoft.com/office/drawing/2014/main" id="{779A9A17-7B7A-D644-AB6E-A851FC4A74EF}"/>
              </a:ext>
            </a:extLst>
          </p:cNvPr>
          <p:cNvSpPr txBox="1"/>
          <p:nvPr/>
        </p:nvSpPr>
        <p:spPr>
          <a:xfrm>
            <a:off x="389106" y="787940"/>
            <a:ext cx="11274357" cy="707886"/>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LITERTURE REVIEW CON.</a:t>
            </a:r>
          </a:p>
        </p:txBody>
      </p:sp>
    </p:spTree>
    <p:extLst>
      <p:ext uri="{BB962C8B-B14F-4D97-AF65-F5344CB8AC3E}">
        <p14:creationId xmlns:p14="http://schemas.microsoft.com/office/powerpoint/2010/main" val="4198043762"/>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3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Title 25">
            <a:extLst>
              <a:ext uri="{FF2B5EF4-FFF2-40B4-BE49-F238E27FC236}">
                <a16:creationId xmlns:a16="http://schemas.microsoft.com/office/drawing/2014/main" id="{D715DBBC-70C2-E94B-9B03-12910F0B5438}"/>
              </a:ext>
            </a:extLst>
          </p:cNvPr>
          <p:cNvSpPr>
            <a:spLocks noGrp="1"/>
          </p:cNvSpPr>
          <p:nvPr>
            <p:ph type="ctrTitle"/>
          </p:nvPr>
        </p:nvSpPr>
        <p:spPr>
          <a:xfrm>
            <a:off x="672280" y="944752"/>
            <a:ext cx="3259016" cy="1462692"/>
          </a:xfrm>
        </p:spPr>
        <p:txBody>
          <a:bodyPr vert="horz" lIns="91440" tIns="45720" rIns="91440" bIns="45720" rtlCol="0" anchor="b">
            <a:normAutofit/>
          </a:bodyPr>
          <a:lstStyle/>
          <a:p>
            <a:pPr algn="ctr"/>
            <a:r>
              <a:rPr lang="en-US" sz="4000" b="0" kern="1200" cap="all" dirty="0">
                <a:solidFill>
                  <a:srgbClr val="FFFFFF"/>
                </a:solidFill>
                <a:latin typeface="Arial" panose="020B0604020202020204" pitchFamily="34" charset="0"/>
                <a:cs typeface="Arial" panose="020B0604020202020204" pitchFamily="34" charset="0"/>
              </a:rPr>
              <a:t>METHOD</a:t>
            </a:r>
          </a:p>
        </p:txBody>
      </p:sp>
      <p:sp>
        <p:nvSpPr>
          <p:cNvPr id="48" name="Rectangle 4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0" name="Rectangle 4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2" name="Rectangle 5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3" name="Content Placeholder 32">
            <a:extLst>
              <a:ext uri="{FF2B5EF4-FFF2-40B4-BE49-F238E27FC236}">
                <a16:creationId xmlns:a16="http://schemas.microsoft.com/office/drawing/2014/main" id="{D3AEB1C4-FB60-9B8E-5A02-0BCD2B6E55C7}"/>
              </a:ext>
            </a:extLst>
          </p:cNvPr>
          <p:cNvSpPr>
            <a:spLocks noGrp="1"/>
          </p:cNvSpPr>
          <p:nvPr>
            <p:ph idx="1"/>
          </p:nvPr>
        </p:nvSpPr>
        <p:spPr>
          <a:xfrm>
            <a:off x="671513" y="2536031"/>
            <a:ext cx="3123783" cy="3671936"/>
          </a:xfrm>
        </p:spPr>
        <p:txBody>
          <a:bodyPr vert="horz" lIns="91440" tIns="45720" rIns="91440" bIns="45720" rtlCol="0" anchor="t">
            <a:normAutofit/>
          </a:bodyPr>
          <a:lstStyle/>
          <a:p>
            <a:pPr algn="just">
              <a:lnSpc>
                <a:spcPct val="150000"/>
              </a:lnSpc>
            </a:pPr>
            <a:r>
              <a:rPr lang="en-US" dirty="0">
                <a:solidFill>
                  <a:srgbClr val="FFFFFF"/>
                </a:solidFill>
                <a:latin typeface="Arial" panose="020B0604020202020204" pitchFamily="34" charset="0"/>
                <a:cs typeface="Arial" panose="020B0604020202020204" pitchFamily="34" charset="0"/>
              </a:rPr>
              <a:t>PEAS analysis tool</a:t>
            </a:r>
          </a:p>
          <a:p>
            <a:pPr algn="just">
              <a:lnSpc>
                <a:spcPct val="150000"/>
              </a:lnSpc>
            </a:pPr>
            <a:r>
              <a:rPr lang="en-US" dirty="0">
                <a:solidFill>
                  <a:srgbClr val="FFFFFF"/>
                </a:solidFill>
                <a:latin typeface="Arial" panose="020B0604020202020204" pitchFamily="34" charset="0"/>
                <a:cs typeface="Arial" panose="020B0604020202020204" pitchFamily="34" charset="0"/>
              </a:rPr>
              <a:t>Problem, Evidence, Analysis and Solution</a:t>
            </a:r>
          </a:p>
          <a:p>
            <a:pPr algn="just">
              <a:lnSpc>
                <a:spcPct val="150000"/>
              </a:lnSpc>
            </a:pPr>
            <a:r>
              <a:rPr lang="en-US" dirty="0">
                <a:solidFill>
                  <a:srgbClr val="FFFFFF"/>
                </a:solidFill>
                <a:latin typeface="Arial" panose="020B0604020202020204" pitchFamily="34" charset="0"/>
                <a:cs typeface="Arial" panose="020B0604020202020204" pitchFamily="34" charset="0"/>
              </a:rPr>
              <a:t>Credible sources was used to support all claims within the project.</a:t>
            </a:r>
          </a:p>
          <a:p>
            <a:endParaRPr lang="en-US" dirty="0">
              <a:solidFill>
                <a:srgbClr val="FFFFFF"/>
              </a:solidFill>
            </a:endParaRPr>
          </a:p>
        </p:txBody>
      </p:sp>
      <p:pic>
        <p:nvPicPr>
          <p:cNvPr id="2" name="Picture 1">
            <a:extLst>
              <a:ext uri="{FF2B5EF4-FFF2-40B4-BE49-F238E27FC236}">
                <a16:creationId xmlns:a16="http://schemas.microsoft.com/office/drawing/2014/main" id="{0494DAFB-2EDB-5489-688C-AEED16DE69EE}"/>
              </a:ext>
            </a:extLst>
          </p:cNvPr>
          <p:cNvPicPr>
            <a:picLocks noChangeAspect="1"/>
          </p:cNvPicPr>
          <p:nvPr/>
        </p:nvPicPr>
        <p:blipFill>
          <a:blip r:embed="rId3"/>
          <a:srcRect b="4156"/>
          <a:stretch>
            <a:fillRect/>
          </a:stretch>
        </p:blipFill>
        <p:spPr>
          <a:xfrm>
            <a:off x="4241830" y="601200"/>
            <a:ext cx="7503636" cy="5789365"/>
          </a:xfrm>
          <a:prstGeom prst="rect">
            <a:avLst/>
          </a:prstGeom>
        </p:spPr>
      </p:pic>
      <p:pic>
        <p:nvPicPr>
          <p:cNvPr id="5" name="Picture 4">
            <a:extLst>
              <a:ext uri="{FF2B5EF4-FFF2-40B4-BE49-F238E27FC236}">
                <a16:creationId xmlns:a16="http://schemas.microsoft.com/office/drawing/2014/main" id="{DE9D4DE6-4E20-6D71-7326-97373009DDA5}"/>
              </a:ext>
            </a:extLst>
          </p:cNvPr>
          <p:cNvPicPr>
            <a:picLocks noChangeAspect="1"/>
          </p:cNvPicPr>
          <p:nvPr/>
        </p:nvPicPr>
        <p:blipFill>
          <a:blip r:embed="rId4"/>
          <a:stretch>
            <a:fillRect/>
          </a:stretch>
        </p:blipFill>
        <p:spPr>
          <a:xfrm>
            <a:off x="4463705" y="6064698"/>
            <a:ext cx="4334632" cy="286537"/>
          </a:xfrm>
          <a:prstGeom prst="rect">
            <a:avLst/>
          </a:prstGeom>
        </p:spPr>
      </p:pic>
    </p:spTree>
    <p:extLst>
      <p:ext uri="{BB962C8B-B14F-4D97-AF65-F5344CB8AC3E}">
        <p14:creationId xmlns:p14="http://schemas.microsoft.com/office/powerpoint/2010/main" val="3854442470"/>
      </p:ext>
    </p:extLst>
  </p:cSld>
  <p:clrMapOvr>
    <a:overrideClrMapping bg1="dk1" tx1="lt1" bg2="dk2" tx2="lt2" accent1="accent1" accent2="accent2" accent3="accent3" accent4="accent4" accent5="accent5" accent6="accent6" hlink="hlink" folHlink="folHlink"/>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A5FD2B-E3E5-1C2B-0151-21F216B14A33}"/>
              </a:ext>
            </a:extLst>
          </p:cNvPr>
          <p:cNvSpPr>
            <a:spLocks noGrp="1"/>
          </p:cNvSpPr>
          <p:nvPr>
            <p:ph sz="half" idx="13"/>
          </p:nvPr>
        </p:nvSpPr>
        <p:spPr>
          <a:xfrm>
            <a:off x="1332689" y="1846894"/>
            <a:ext cx="9562290" cy="4680366"/>
          </a:xfrm>
          <a:noFill/>
        </p:spPr>
        <p:txBody>
          <a:bodyPr>
            <a:normAutofit/>
          </a:bodyPr>
          <a:lstStyle/>
          <a:p>
            <a:pPr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Employees dealing with mental health especially those in the hospitality sector if not properly managed can come at a cost. </a:t>
            </a:r>
          </a:p>
          <a:p>
            <a:pPr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This leads to a usually high turnover, employees lashing out at colleagues and even far as guests, low productivity and all around reduced peak service. </a:t>
            </a:r>
          </a:p>
        </p:txBody>
      </p:sp>
      <p:sp>
        <p:nvSpPr>
          <p:cNvPr id="8" name="TextBox 7">
            <a:extLst>
              <a:ext uri="{FF2B5EF4-FFF2-40B4-BE49-F238E27FC236}">
                <a16:creationId xmlns:a16="http://schemas.microsoft.com/office/drawing/2014/main" id="{678AD111-F75E-EB4D-B16F-C571A083DF24}"/>
              </a:ext>
            </a:extLst>
          </p:cNvPr>
          <p:cNvSpPr txBox="1"/>
          <p:nvPr/>
        </p:nvSpPr>
        <p:spPr>
          <a:xfrm>
            <a:off x="3054485" y="778213"/>
            <a:ext cx="6342434" cy="707886"/>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METHOD-PROBLEM</a:t>
            </a:r>
          </a:p>
        </p:txBody>
      </p:sp>
    </p:spTree>
    <p:extLst>
      <p:ext uri="{BB962C8B-B14F-4D97-AF65-F5344CB8AC3E}">
        <p14:creationId xmlns:p14="http://schemas.microsoft.com/office/powerpoint/2010/main" val="2676905442"/>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7FB79F-02FD-CE09-72E4-8BEB369C85C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A21B90-89B2-6A33-E302-448F1D580070}"/>
              </a:ext>
            </a:extLst>
          </p:cNvPr>
          <p:cNvSpPr>
            <a:spLocks noGrp="1"/>
          </p:cNvSpPr>
          <p:nvPr>
            <p:ph sz="half" idx="13"/>
          </p:nvPr>
        </p:nvSpPr>
        <p:spPr>
          <a:xfrm>
            <a:off x="325876" y="1167319"/>
            <a:ext cx="11799651" cy="5525311"/>
          </a:xfrm>
          <a:noFill/>
        </p:spPr>
        <p:txBody>
          <a:bodyPr>
            <a:normAutofit fontScale="92500"/>
          </a:bodyPr>
          <a:lstStyle/>
          <a:p>
            <a:pPr>
              <a:buFont typeface="Wingdings" panose="05000000000000000000" pitchFamily="2" charset="2"/>
              <a:buChar char="§"/>
            </a:pPr>
            <a:endParaRPr lang="en-US" dirty="0">
              <a:latin typeface="Arial" panose="020B0604020202020204" pitchFamily="34" charset="0"/>
              <a:cs typeface="Arial" panose="020B0604020202020204" pitchFamily="34" charset="0"/>
            </a:endParaRP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Ripple a suicide prevention charity report findings:</a:t>
            </a:r>
          </a:p>
          <a:p>
            <a:pPr algn="just">
              <a:lnSpc>
                <a:spcPct val="15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3 in every 5 employees which was 59% experienced mental health (Ripple, 2024). </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34% of those people are still experiencing mental health today (Ripple, 2024).</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45% of respondents blame their mental health on a demanding work environments (Ripple, 2024).</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Younger persons (ages 16-25) are experiencing mental health more as compared to those who are older (ages 55+) within the industry (Ripple, 2024). </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51% of employees have experienced suicidal and negative thoughts (Ripple, 2024).</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66% of persons surveyed rated their mental wellbeing as poor (Ripple, 2024).</a:t>
            </a:r>
          </a:p>
          <a:p>
            <a:pPr algn="just">
              <a:lnSpc>
                <a:spcPct val="170000"/>
              </a:lnSpc>
              <a:buFont typeface="Wingdings" panose="05000000000000000000" pitchFamily="2" charset="2"/>
              <a:buChar char="§"/>
            </a:pPr>
            <a:endParaRPr lang="en-US" sz="2200" dirty="0"/>
          </a:p>
        </p:txBody>
      </p:sp>
      <p:sp>
        <p:nvSpPr>
          <p:cNvPr id="2" name="TextBox 1">
            <a:extLst>
              <a:ext uri="{FF2B5EF4-FFF2-40B4-BE49-F238E27FC236}">
                <a16:creationId xmlns:a16="http://schemas.microsoft.com/office/drawing/2014/main" id="{CCEF38F1-AFD7-5C20-80F2-50237894BF43}"/>
              </a:ext>
            </a:extLst>
          </p:cNvPr>
          <p:cNvSpPr txBox="1"/>
          <p:nvPr/>
        </p:nvSpPr>
        <p:spPr>
          <a:xfrm>
            <a:off x="3054485" y="661481"/>
            <a:ext cx="6342434" cy="707886"/>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METHOD-EVIDENCE</a:t>
            </a:r>
          </a:p>
        </p:txBody>
      </p:sp>
    </p:spTree>
    <p:extLst>
      <p:ext uri="{BB962C8B-B14F-4D97-AF65-F5344CB8AC3E}">
        <p14:creationId xmlns:p14="http://schemas.microsoft.com/office/powerpoint/2010/main" val="562205565"/>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F33F0-0CD5-B2E5-9985-6BE8156E17E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D3BAB-0D3F-B5C2-9D88-CCE397D65F52}"/>
              </a:ext>
            </a:extLst>
          </p:cNvPr>
          <p:cNvSpPr>
            <a:spLocks noGrp="1"/>
          </p:cNvSpPr>
          <p:nvPr>
            <p:ph sz="half" idx="13"/>
          </p:nvPr>
        </p:nvSpPr>
        <p:spPr>
          <a:xfrm>
            <a:off x="196174" y="933855"/>
            <a:ext cx="11799651" cy="5525311"/>
          </a:xfrm>
          <a:noFill/>
        </p:spPr>
        <p:txBody>
          <a:bodyPr>
            <a:normAutofit fontScale="92500" lnSpcReduction="10000"/>
          </a:bodyPr>
          <a:lstStyle/>
          <a:p>
            <a:pPr>
              <a:buFont typeface="Wingdings" panose="05000000000000000000" pitchFamily="2" charset="2"/>
              <a:buChar char="§"/>
            </a:pPr>
            <a:endParaRPr lang="en-US" dirty="0"/>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76% of persons have experienced mental health within the workplace due to inability to have a proper work life balance or the cost of living (Bailey, 2024). </a:t>
            </a:r>
          </a:p>
          <a:p>
            <a:pPr algn="just">
              <a:lnSpc>
                <a:spcPct val="15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61% of hospitality workers said that they have experienced mental health issues in the past year (Russell, 2025).</a:t>
            </a:r>
          </a:p>
          <a:p>
            <a:pPr algn="just">
              <a:lnSpc>
                <a:spcPct val="15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57% compared to 21% in 2024 stated that it was due to under staffing and resourcing (Russell, 2025).</a:t>
            </a:r>
          </a:p>
          <a:p>
            <a:pPr algn="just">
              <a:lnSpc>
                <a:spcPct val="15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While 52% compared to 43% in 2024 stated high work expectations and workloads (Russell, 2025).</a:t>
            </a:r>
          </a:p>
          <a:p>
            <a:pPr algn="just">
              <a:lnSpc>
                <a:spcPct val="15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Concerns of work life balance was seen to have risen from 45% in 2024 to 50% in 2025 (Russell, 2025).</a:t>
            </a:r>
          </a:p>
          <a:p>
            <a:pPr algn="just">
              <a:lnSpc>
                <a:spcPct val="15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42% of hospitality workers leave their jobs within the first 90 days (Haynes, 2024). </a:t>
            </a:r>
          </a:p>
        </p:txBody>
      </p:sp>
      <p:sp>
        <p:nvSpPr>
          <p:cNvPr id="2" name="TextBox 1">
            <a:extLst>
              <a:ext uri="{FF2B5EF4-FFF2-40B4-BE49-F238E27FC236}">
                <a16:creationId xmlns:a16="http://schemas.microsoft.com/office/drawing/2014/main" id="{3FB54D57-9D45-E579-3E93-DE137A6131FD}"/>
              </a:ext>
            </a:extLst>
          </p:cNvPr>
          <p:cNvSpPr txBox="1"/>
          <p:nvPr/>
        </p:nvSpPr>
        <p:spPr>
          <a:xfrm>
            <a:off x="3054485" y="661481"/>
            <a:ext cx="6342434" cy="707886"/>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METHOD-EVIDENCE</a:t>
            </a:r>
          </a:p>
        </p:txBody>
      </p:sp>
    </p:spTree>
    <p:extLst>
      <p:ext uri="{BB962C8B-B14F-4D97-AF65-F5344CB8AC3E}">
        <p14:creationId xmlns:p14="http://schemas.microsoft.com/office/powerpoint/2010/main" val="1818922277"/>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D59CA-F4A7-CFCB-B247-3ECDEAAB8F2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ADF973-0A4B-25BF-FD62-F1C7CF2A3081}"/>
              </a:ext>
            </a:extLst>
          </p:cNvPr>
          <p:cNvSpPr>
            <a:spLocks noGrp="1"/>
          </p:cNvSpPr>
          <p:nvPr>
            <p:ph sz="half" idx="13"/>
          </p:nvPr>
        </p:nvSpPr>
        <p:spPr>
          <a:xfrm>
            <a:off x="196174" y="933855"/>
            <a:ext cx="11856396" cy="5836596"/>
          </a:xfrm>
          <a:noFill/>
        </p:spPr>
        <p:txBody>
          <a:bodyPr>
            <a:normAutofit fontScale="62500" lnSpcReduction="20000"/>
          </a:bodyPr>
          <a:lstStyle/>
          <a:p>
            <a:pPr>
              <a:buFont typeface="Wingdings" panose="05000000000000000000" pitchFamily="2" charset="2"/>
              <a:buChar char="§"/>
            </a:pPr>
            <a:endParaRPr lang="en-US" dirty="0"/>
          </a:p>
          <a:p>
            <a:pPr algn="just">
              <a:lnSpc>
                <a:spcPct val="170000"/>
              </a:lnSpc>
              <a:buFont typeface="Wingdings" panose="05000000000000000000" pitchFamily="2" charset="2"/>
              <a:buChar char="§"/>
            </a:pPr>
            <a:r>
              <a:rPr lang="en-US" sz="3200" dirty="0">
                <a:latin typeface="Arial" panose="020B0604020202020204" pitchFamily="34" charset="0"/>
                <a:cs typeface="Arial" panose="020B0604020202020204" pitchFamily="34" charset="0"/>
              </a:rPr>
              <a:t>78% of employees within the industry feel more comfortable to come forward with their issues (Nicholls, 2025).</a:t>
            </a:r>
          </a:p>
          <a:p>
            <a:pPr algn="just">
              <a:lnSpc>
                <a:spcPct val="170000"/>
              </a:lnSpc>
              <a:buFont typeface="Wingdings" panose="05000000000000000000" pitchFamily="2" charset="2"/>
              <a:buChar char="§"/>
            </a:pPr>
            <a:r>
              <a:rPr lang="en-US" sz="3200" dirty="0">
                <a:latin typeface="Arial" panose="020B0604020202020204" pitchFamily="34" charset="0"/>
                <a:cs typeface="Arial" panose="020B0604020202020204" pitchFamily="34" charset="0"/>
              </a:rPr>
              <a:t>89% of managers are understanding that the first step to help their employees is listening (Nicholls, 2025).  </a:t>
            </a:r>
          </a:p>
          <a:p>
            <a:pPr algn="just">
              <a:lnSpc>
                <a:spcPct val="170000"/>
              </a:lnSpc>
              <a:buFont typeface="Wingdings" panose="05000000000000000000" pitchFamily="2" charset="2"/>
              <a:buChar char="§"/>
            </a:pPr>
            <a:r>
              <a:rPr lang="en-US" sz="3200" dirty="0">
                <a:latin typeface="Arial" panose="020B0604020202020204" pitchFamily="34" charset="0"/>
                <a:cs typeface="Arial" panose="020B0604020202020204" pitchFamily="34" charset="0"/>
              </a:rPr>
              <a:t>75% is using Employee Assistance Programs (EAP) to help their employees (Nicholls, 2025). </a:t>
            </a:r>
          </a:p>
          <a:p>
            <a:pPr algn="just">
              <a:lnSpc>
                <a:spcPct val="170000"/>
              </a:lnSpc>
              <a:buFont typeface="Wingdings" panose="05000000000000000000" pitchFamily="2" charset="2"/>
              <a:buChar char="§"/>
            </a:pPr>
            <a:r>
              <a:rPr lang="en-US" sz="3200" dirty="0">
                <a:latin typeface="Arial" panose="020B0604020202020204" pitchFamily="34" charset="0"/>
                <a:cs typeface="Arial" panose="020B0604020202020204" pitchFamily="34" charset="0"/>
              </a:rPr>
              <a:t>Greene King initiatives:</a:t>
            </a:r>
          </a:p>
          <a:p>
            <a:pPr algn="just">
              <a:lnSpc>
                <a:spcPct val="170000"/>
              </a:lnSpc>
              <a:buFont typeface="Wingdings" panose="05000000000000000000" pitchFamily="2" charset="2"/>
              <a:buChar char="§"/>
            </a:pPr>
            <a:r>
              <a:rPr lang="en-US" sz="3200" dirty="0">
                <a:latin typeface="Arial" panose="020B0604020202020204" pitchFamily="34" charset="0"/>
                <a:cs typeface="Arial" panose="020B0604020202020204" pitchFamily="34" charset="0"/>
              </a:rPr>
              <a:t>Staff discounts in their hotels and gyms (Greene King, 2025). </a:t>
            </a:r>
          </a:p>
          <a:p>
            <a:pPr algn="just">
              <a:lnSpc>
                <a:spcPct val="170000"/>
              </a:lnSpc>
              <a:buFont typeface="Wingdings" panose="05000000000000000000" pitchFamily="2" charset="2"/>
              <a:buChar char="§"/>
            </a:pPr>
            <a:r>
              <a:rPr lang="en-US" sz="3200" dirty="0">
                <a:latin typeface="Arial" panose="020B0604020202020204" pitchFamily="34" charset="0"/>
                <a:cs typeface="Arial" panose="020B0604020202020204" pitchFamily="34" charset="0"/>
              </a:rPr>
              <a:t>Early payments or grants available in case of an emergencies (Greene King, 2025).  </a:t>
            </a:r>
          </a:p>
          <a:p>
            <a:pPr algn="just">
              <a:lnSpc>
                <a:spcPct val="170000"/>
              </a:lnSpc>
              <a:buFont typeface="Wingdings" panose="05000000000000000000" pitchFamily="2" charset="2"/>
              <a:buChar char="§"/>
            </a:pPr>
            <a:r>
              <a:rPr lang="en-US" sz="3200" dirty="0">
                <a:latin typeface="Arial" panose="020B0604020202020204" pitchFamily="34" charset="0"/>
                <a:cs typeface="Arial" panose="020B0604020202020204" pitchFamily="34" charset="0"/>
              </a:rPr>
              <a:t>24/7 counselling services through British Association for Counselling and Psychotherapy (BACP) (Greene King, 2025). </a:t>
            </a:r>
          </a:p>
          <a:p>
            <a:pPr algn="just">
              <a:lnSpc>
                <a:spcPct val="170000"/>
              </a:lnSpc>
              <a:buFont typeface="Wingdings" panose="05000000000000000000" pitchFamily="2" charset="2"/>
              <a:buChar char="§"/>
            </a:pPr>
            <a:endParaRPr lang="en-US" sz="2200" dirty="0"/>
          </a:p>
        </p:txBody>
      </p:sp>
      <p:sp>
        <p:nvSpPr>
          <p:cNvPr id="2" name="TextBox 1">
            <a:extLst>
              <a:ext uri="{FF2B5EF4-FFF2-40B4-BE49-F238E27FC236}">
                <a16:creationId xmlns:a16="http://schemas.microsoft.com/office/drawing/2014/main" id="{12E1BD55-40FA-0E26-AACA-5B8A4C9DD830}"/>
              </a:ext>
            </a:extLst>
          </p:cNvPr>
          <p:cNvSpPr txBox="1"/>
          <p:nvPr/>
        </p:nvSpPr>
        <p:spPr>
          <a:xfrm>
            <a:off x="3054485" y="661481"/>
            <a:ext cx="6342434" cy="707886"/>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METHOD-ANAYLSIS</a:t>
            </a:r>
          </a:p>
        </p:txBody>
      </p:sp>
    </p:spTree>
    <p:extLst>
      <p:ext uri="{BB962C8B-B14F-4D97-AF65-F5344CB8AC3E}">
        <p14:creationId xmlns:p14="http://schemas.microsoft.com/office/powerpoint/2010/main" val="2228519310"/>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45C404-EC7A-712D-493B-F55B81F63AE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3B9908-2DD5-815A-012F-0F676CA93B7B}"/>
              </a:ext>
            </a:extLst>
          </p:cNvPr>
          <p:cNvSpPr>
            <a:spLocks noGrp="1"/>
          </p:cNvSpPr>
          <p:nvPr>
            <p:ph sz="half" idx="13"/>
          </p:nvPr>
        </p:nvSpPr>
        <p:spPr>
          <a:xfrm>
            <a:off x="196174" y="933855"/>
            <a:ext cx="11799651" cy="5525311"/>
          </a:xfrm>
          <a:noFill/>
        </p:spPr>
        <p:txBody>
          <a:bodyPr>
            <a:normAutofit lnSpcReduction="10000"/>
          </a:bodyPr>
          <a:lstStyle/>
          <a:p>
            <a:pPr>
              <a:buFont typeface="Wingdings" panose="05000000000000000000" pitchFamily="2" charset="2"/>
              <a:buChar char="§"/>
            </a:pPr>
            <a:endParaRPr lang="en-US" dirty="0"/>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Hilton initiatives:</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 Thrive helps their employees to get personal and professional help. Thrive Sabbatical offers $5000.00 and 1 month paid time off to team members in the cooperate offices (Hilton, 2025). </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Thrive Reset offers $2000.00 to team members (Hilton, 2025). </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Marriott International initiatives:</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Provide employee discounts, eligibility for tips and service charges, annual bonuses, payment for shifts, medical screening and a variety of paid leaves (Yingling, 2024). </a:t>
            </a:r>
          </a:p>
        </p:txBody>
      </p:sp>
      <p:sp>
        <p:nvSpPr>
          <p:cNvPr id="2" name="TextBox 1">
            <a:extLst>
              <a:ext uri="{FF2B5EF4-FFF2-40B4-BE49-F238E27FC236}">
                <a16:creationId xmlns:a16="http://schemas.microsoft.com/office/drawing/2014/main" id="{41CCED60-2E9F-93E3-9801-D76848CEA062}"/>
              </a:ext>
            </a:extLst>
          </p:cNvPr>
          <p:cNvSpPr txBox="1"/>
          <p:nvPr/>
        </p:nvSpPr>
        <p:spPr>
          <a:xfrm>
            <a:off x="3054485" y="661481"/>
            <a:ext cx="6342434" cy="707886"/>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METHOD-ANAYLSIS</a:t>
            </a:r>
          </a:p>
        </p:txBody>
      </p:sp>
    </p:spTree>
    <p:extLst>
      <p:ext uri="{BB962C8B-B14F-4D97-AF65-F5344CB8AC3E}">
        <p14:creationId xmlns:p14="http://schemas.microsoft.com/office/powerpoint/2010/main" val="3339099827"/>
      </p:ext>
    </p:extLst>
  </p:cSld>
  <p:clrMapOvr>
    <a:masterClrMapping/>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AA1ED-BCBD-943D-F8C5-D96DC17185A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D67CBB-3BF0-EEED-3B7C-B22DCCD3AD71}"/>
              </a:ext>
            </a:extLst>
          </p:cNvPr>
          <p:cNvSpPr>
            <a:spLocks noGrp="1"/>
          </p:cNvSpPr>
          <p:nvPr>
            <p:ph sz="half" idx="13"/>
          </p:nvPr>
        </p:nvSpPr>
        <p:spPr>
          <a:xfrm>
            <a:off x="196174" y="1332689"/>
            <a:ext cx="11799651" cy="5525311"/>
          </a:xfrm>
          <a:noFill/>
        </p:spPr>
        <p:txBody>
          <a:bodyPr>
            <a:normAutofit fontScale="92500"/>
          </a:bodyPr>
          <a:lstStyle/>
          <a:p>
            <a:pPr>
              <a:buFont typeface="Wingdings" panose="05000000000000000000" pitchFamily="2" charset="2"/>
              <a:buChar char="§"/>
            </a:pPr>
            <a:endParaRPr lang="en-US" dirty="0"/>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The best solution was from Marriott International Inc. </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They provide flexible working hours and full and part time employment options (Yingling, 2024).</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They also pay for extra shifts which gives the employee compensation for their time (Yingling, 2024). </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They have established EAP which is free where they get a maximum of 6 free sessions (Yingling, 2024).</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The company also provides travel options for specific areas (Yingling, 2024).</a:t>
            </a:r>
          </a:p>
          <a:p>
            <a:pPr algn="just">
              <a:lnSpc>
                <a:spcPct val="170000"/>
              </a:lnSpc>
              <a:buFont typeface="Wingdings" panose="05000000000000000000" pitchFamily="2" charset="2"/>
              <a:buChar char="§"/>
            </a:pPr>
            <a:r>
              <a:rPr lang="en-US" sz="2200" dirty="0">
                <a:latin typeface="Arial" panose="020B0604020202020204" pitchFamily="34" charset="0"/>
                <a:cs typeface="Arial" panose="020B0604020202020204" pitchFamily="34" charset="0"/>
              </a:rPr>
              <a:t>Employees discounts and rewards are available (Yingling, 2024). </a:t>
            </a:r>
          </a:p>
        </p:txBody>
      </p:sp>
      <p:sp>
        <p:nvSpPr>
          <p:cNvPr id="2" name="TextBox 1">
            <a:extLst>
              <a:ext uri="{FF2B5EF4-FFF2-40B4-BE49-F238E27FC236}">
                <a16:creationId xmlns:a16="http://schemas.microsoft.com/office/drawing/2014/main" id="{40E4E1AA-095C-FF20-6C76-5F3B6540BBCD}"/>
              </a:ext>
            </a:extLst>
          </p:cNvPr>
          <p:cNvSpPr txBox="1"/>
          <p:nvPr/>
        </p:nvSpPr>
        <p:spPr>
          <a:xfrm>
            <a:off x="3054485" y="661481"/>
            <a:ext cx="6342434" cy="707886"/>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METHOD-SOLUTION</a:t>
            </a:r>
          </a:p>
        </p:txBody>
      </p:sp>
    </p:spTree>
    <p:extLst>
      <p:ext uri="{BB962C8B-B14F-4D97-AF65-F5344CB8AC3E}">
        <p14:creationId xmlns:p14="http://schemas.microsoft.com/office/powerpoint/2010/main" val="640396658"/>
      </p:ext>
    </p:extLst>
  </p:cSld>
  <p:clrMapOvr>
    <a:masterClrMapping/>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618A4-5020-A570-BAAC-71C22849B320}"/>
              </a:ext>
            </a:extLst>
          </p:cNvPr>
          <p:cNvSpPr>
            <a:spLocks noGrp="1"/>
          </p:cNvSpPr>
          <p:nvPr>
            <p:ph type="title"/>
          </p:nvPr>
        </p:nvSpPr>
        <p:spPr>
          <a:xfrm>
            <a:off x="330740" y="1798319"/>
            <a:ext cx="3729789" cy="3440485"/>
          </a:xfrm>
        </p:spPr>
        <p:txBody>
          <a:bodyPr/>
          <a:lstStyle/>
          <a:p>
            <a:r>
              <a:rPr lang="en-US" sz="4000" dirty="0">
                <a:latin typeface="Arial" panose="020B0604020202020204" pitchFamily="34" charset="0"/>
                <a:cs typeface="Arial" panose="020B0604020202020204" pitchFamily="34" charset="0"/>
              </a:rPr>
              <a:t>CONCLUSION</a:t>
            </a:r>
          </a:p>
        </p:txBody>
      </p:sp>
      <p:sp>
        <p:nvSpPr>
          <p:cNvPr id="10" name="Content Placeholder 9">
            <a:extLst>
              <a:ext uri="{FF2B5EF4-FFF2-40B4-BE49-F238E27FC236}">
                <a16:creationId xmlns:a16="http://schemas.microsoft.com/office/drawing/2014/main" id="{C9475E86-FFB0-87BC-084C-C728916152B0}"/>
              </a:ext>
            </a:extLst>
          </p:cNvPr>
          <p:cNvSpPr>
            <a:spLocks noGrp="1"/>
          </p:cNvSpPr>
          <p:nvPr>
            <p:ph sz="quarter" idx="4"/>
          </p:nvPr>
        </p:nvSpPr>
        <p:spPr>
          <a:xfrm>
            <a:off x="4295606" y="2234051"/>
            <a:ext cx="7418813" cy="3440485"/>
          </a:xfrm>
        </p:spPr>
        <p:txBody>
          <a:bodyPr>
            <a:noAutofit/>
          </a:bodyPr>
          <a:lstStyle/>
          <a:p>
            <a:pPr algn="just">
              <a:lnSpc>
                <a:spcPct val="160000"/>
              </a:lnSpc>
            </a:pPr>
            <a:r>
              <a:rPr lang="en-US" sz="2000" dirty="0">
                <a:latin typeface="Arial" panose="020B0604020202020204" pitchFamily="34" charset="0"/>
                <a:cs typeface="Arial" panose="020B0604020202020204" pitchFamily="34" charset="0"/>
              </a:rPr>
              <a:t>The hospitality industry is filled with employees who have been suffering for several years due to mental health. </a:t>
            </a:r>
          </a:p>
          <a:p>
            <a:pPr algn="just">
              <a:lnSpc>
                <a:spcPct val="160000"/>
              </a:lnSpc>
            </a:pPr>
            <a:r>
              <a:rPr lang="en-US" sz="2000" dirty="0">
                <a:latin typeface="Arial" panose="020B0604020202020204" pitchFamily="34" charset="0"/>
                <a:cs typeface="Arial" panose="020B0604020202020204" pitchFamily="34" charset="0"/>
              </a:rPr>
              <a:t>This is caused by a demanding work environment from long working hours and shifts, low wages and a hostile work environment. </a:t>
            </a:r>
          </a:p>
          <a:p>
            <a:pPr algn="just">
              <a:lnSpc>
                <a:spcPct val="160000"/>
              </a:lnSpc>
            </a:pPr>
            <a:r>
              <a:rPr lang="en-US" sz="2000" dirty="0">
                <a:latin typeface="Arial" panose="020B0604020202020204" pitchFamily="34" charset="0"/>
                <a:cs typeface="Arial" panose="020B0604020202020204" pitchFamily="34" charset="0"/>
              </a:rPr>
              <a:t>However, it has been changing in recent years where employees are more willing to express their issues with the help of their companies' established programs designed to help them.</a:t>
            </a:r>
          </a:p>
          <a:p>
            <a:pPr algn="just">
              <a:lnSpc>
                <a:spcPct val="160000"/>
              </a:lnSpc>
            </a:pPr>
            <a:r>
              <a:rPr lang="en-US" sz="2000" dirty="0">
                <a:latin typeface="Arial" panose="020B0604020202020204" pitchFamily="34" charset="0"/>
                <a:cs typeface="Arial" panose="020B0604020202020204" pitchFamily="34" charset="0"/>
              </a:rPr>
              <a:t>Mental Health is a matter that affects all of us, and it is important for us to notice it and lend a helping hand especially when our colleagues need it.</a:t>
            </a:r>
          </a:p>
          <a:p>
            <a:pPr>
              <a:lnSpc>
                <a:spcPct val="160000"/>
              </a:lnSpc>
            </a:pPr>
            <a:endParaRPr lang="en-US" sz="2000" dirty="0"/>
          </a:p>
        </p:txBody>
      </p:sp>
    </p:spTree>
    <p:extLst>
      <p:ext uri="{BB962C8B-B14F-4D97-AF65-F5344CB8AC3E}">
        <p14:creationId xmlns:p14="http://schemas.microsoft.com/office/powerpoint/2010/main" val="3695820081"/>
      </p:ext>
    </p:extLst>
  </p:cSld>
  <p:clrMapOvr>
    <a:masterClrMapping/>
  </p:clrMapOvr>
  <p:transition spd="slow">
    <p:cove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8" name="Rectangle 7">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1866CF7-69F4-F432-4747-28EF15528DB9}"/>
              </a:ext>
            </a:extLst>
          </p:cNvPr>
          <p:cNvSpPr>
            <a:spLocks noGrp="1"/>
          </p:cNvSpPr>
          <p:nvPr>
            <p:ph type="ctrTitle"/>
          </p:nvPr>
        </p:nvSpPr>
        <p:spPr>
          <a:xfrm>
            <a:off x="40194" y="1539002"/>
            <a:ext cx="5486399" cy="3779995"/>
          </a:xfrm>
        </p:spPr>
        <p:txBody>
          <a:bodyPr vert="horz" lIns="91440" tIns="45720" rIns="91440" bIns="45720" rtlCol="0" anchor="ctr">
            <a:normAutofit/>
          </a:bodyPr>
          <a:lstStyle/>
          <a:p>
            <a:r>
              <a:rPr lang="en-US" sz="4000" dirty="0">
                <a:solidFill>
                  <a:srgbClr val="FFFFFF"/>
                </a:solidFill>
                <a:latin typeface="Arial" panose="020B0604020202020204" pitchFamily="34" charset="0"/>
                <a:cs typeface="Arial" panose="020B0604020202020204" pitchFamily="34" charset="0"/>
              </a:rPr>
              <a:t>RECOMMNEDATIONS</a:t>
            </a:r>
            <a:r>
              <a:rPr lang="en-US" sz="4000" dirty="0">
                <a:solidFill>
                  <a:srgbClr val="FFFFFF"/>
                </a:solidFill>
              </a:rPr>
              <a:t> </a:t>
            </a:r>
          </a:p>
        </p:txBody>
      </p:sp>
      <p:sp>
        <p:nvSpPr>
          <p:cNvPr id="23" name="Rectangle 22">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 name="Picture 3">
            <a:extLst>
              <a:ext uri="{FF2B5EF4-FFF2-40B4-BE49-F238E27FC236}">
                <a16:creationId xmlns:a16="http://schemas.microsoft.com/office/drawing/2014/main" id="{101F50F0-57A9-4DAF-2807-22061DFC97D4}"/>
              </a:ext>
            </a:extLst>
          </p:cNvPr>
          <p:cNvPicPr>
            <a:picLocks noChangeAspect="1"/>
          </p:cNvPicPr>
          <p:nvPr/>
        </p:nvPicPr>
        <p:blipFill>
          <a:blip r:embed="rId3"/>
          <a:srcRect l="4264" r="15562"/>
          <a:stretch>
            <a:fillRect/>
          </a:stretch>
        </p:blipFill>
        <p:spPr>
          <a:xfrm>
            <a:off x="5526593" y="629165"/>
            <a:ext cx="6442140" cy="5599667"/>
          </a:xfrm>
          <a:prstGeom prst="rect">
            <a:avLst/>
          </a:prstGeom>
        </p:spPr>
      </p:pic>
      <p:pic>
        <p:nvPicPr>
          <p:cNvPr id="7" name="Picture 6">
            <a:extLst>
              <a:ext uri="{FF2B5EF4-FFF2-40B4-BE49-F238E27FC236}">
                <a16:creationId xmlns:a16="http://schemas.microsoft.com/office/drawing/2014/main" id="{F52DDD1C-5666-B131-DC40-2821A98902AB}"/>
              </a:ext>
            </a:extLst>
          </p:cNvPr>
          <p:cNvPicPr>
            <a:picLocks noChangeAspect="1"/>
          </p:cNvPicPr>
          <p:nvPr/>
        </p:nvPicPr>
        <p:blipFill>
          <a:blip r:embed="rId4"/>
          <a:stretch>
            <a:fillRect/>
          </a:stretch>
        </p:blipFill>
        <p:spPr>
          <a:xfrm>
            <a:off x="5526593" y="5945230"/>
            <a:ext cx="4334632" cy="286537"/>
          </a:xfrm>
          <a:prstGeom prst="rect">
            <a:avLst/>
          </a:prstGeom>
        </p:spPr>
      </p:pic>
    </p:spTree>
    <p:extLst>
      <p:ext uri="{BB962C8B-B14F-4D97-AF65-F5344CB8AC3E}">
        <p14:creationId xmlns:p14="http://schemas.microsoft.com/office/powerpoint/2010/main" val="16053062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Content Placeholder 14">
            <a:extLst>
              <a:ext uri="{FF2B5EF4-FFF2-40B4-BE49-F238E27FC236}">
                <a16:creationId xmlns:a16="http://schemas.microsoft.com/office/drawing/2014/main" id="{1F12F67C-E386-0CB9-73A8-7F67AF825878}"/>
              </a:ext>
            </a:extLst>
          </p:cNvPr>
          <p:cNvGraphicFramePr>
            <a:graphicFrameLocks noGrp="1"/>
          </p:cNvGraphicFramePr>
          <p:nvPr>
            <p:ph sz="half" idx="13"/>
            <p:extLst>
              <p:ext uri="{D42A27DB-BD31-4B8C-83A1-F6EECF244321}">
                <p14:modId xmlns:p14="http://schemas.microsoft.com/office/powerpoint/2010/main" val="942962811"/>
              </p:ext>
            </p:extLst>
          </p:nvPr>
        </p:nvGraphicFramePr>
        <p:xfrm>
          <a:off x="415047" y="183678"/>
          <a:ext cx="11618068" cy="5708628"/>
        </p:xfrm>
        <a:graphic>
          <a:graphicData uri="http://schemas.openxmlformats.org/drawingml/2006/table">
            <a:tbl>
              <a:tblPr firstRow="1" bandRow="1">
                <a:tableStyleId>{912C8C85-51F0-491E-9774-3900AFEF0FD7}</a:tableStyleId>
              </a:tblPr>
              <a:tblGrid>
                <a:gridCol w="2586213">
                  <a:extLst>
                    <a:ext uri="{9D8B030D-6E8A-4147-A177-3AD203B41FA5}">
                      <a16:colId xmlns:a16="http://schemas.microsoft.com/office/drawing/2014/main" val="1117136073"/>
                    </a:ext>
                  </a:extLst>
                </a:gridCol>
                <a:gridCol w="9031855">
                  <a:extLst>
                    <a:ext uri="{9D8B030D-6E8A-4147-A177-3AD203B41FA5}">
                      <a16:colId xmlns:a16="http://schemas.microsoft.com/office/drawing/2014/main" val="3601454723"/>
                    </a:ext>
                  </a:extLst>
                </a:gridCol>
              </a:tblGrid>
              <a:tr h="539472">
                <a:tc>
                  <a:txBody>
                    <a:bodyPr/>
                    <a:lstStyle/>
                    <a:p>
                      <a:pPr algn="ctr">
                        <a:lnSpc>
                          <a:spcPct val="150000"/>
                        </a:lnSpc>
                      </a:pPr>
                      <a:r>
                        <a:rPr lang="en-GB" sz="2000" dirty="0">
                          <a:latin typeface="Arial" panose="020B0604020202020204" pitchFamily="34" charset="0"/>
                          <a:cs typeface="Arial" panose="020B0604020202020204" pitchFamily="34" charset="0"/>
                        </a:rPr>
                        <a:t>Recommendations</a:t>
                      </a:r>
                    </a:p>
                  </a:txBody>
                  <a:tcPr/>
                </a:tc>
                <a:tc>
                  <a:txBody>
                    <a:bodyPr/>
                    <a:lstStyle/>
                    <a:p>
                      <a:pPr algn="ctr">
                        <a:lnSpc>
                          <a:spcPct val="150000"/>
                        </a:lnSpc>
                      </a:pPr>
                      <a:r>
                        <a:rPr lang="en-GB" sz="2000" dirty="0">
                          <a:latin typeface="Arial" panose="020B0604020202020204" pitchFamily="34" charset="0"/>
                          <a:cs typeface="Arial" panose="020B0604020202020204" pitchFamily="34" charset="0"/>
                        </a:rPr>
                        <a:t>How it can help</a:t>
                      </a:r>
                    </a:p>
                  </a:txBody>
                  <a:tcPr/>
                </a:tc>
                <a:extLst>
                  <a:ext uri="{0D108BD9-81ED-4DB2-BD59-A6C34878D82A}">
                    <a16:rowId xmlns:a16="http://schemas.microsoft.com/office/drawing/2014/main" val="2307351334"/>
                  </a:ext>
                </a:extLst>
              </a:tr>
              <a:tr h="539472">
                <a:tc>
                  <a:txBody>
                    <a:bodyPr/>
                    <a:lstStyle/>
                    <a:p>
                      <a:pPr algn="just">
                        <a:lnSpc>
                          <a:spcPct val="150000"/>
                        </a:lnSpc>
                      </a:pPr>
                      <a:r>
                        <a:rPr lang="en-GB" sz="2000" dirty="0">
                          <a:latin typeface="Arial" panose="020B0604020202020204" pitchFamily="34" charset="0"/>
                          <a:cs typeface="Arial" panose="020B0604020202020204" pitchFamily="34" charset="0"/>
                        </a:rPr>
                        <a:t>Training programs for managers </a:t>
                      </a:r>
                    </a:p>
                  </a:txBody>
                  <a:tcPr/>
                </a:tc>
                <a:tc>
                  <a:txBody>
                    <a:bodyPr/>
                    <a:lstStyle/>
                    <a:p>
                      <a:pPr algn="just">
                        <a:lnSpc>
                          <a:spcPct val="150000"/>
                        </a:lnSpc>
                      </a:pPr>
                      <a:r>
                        <a:rPr lang="en-US" sz="2000" dirty="0">
                          <a:latin typeface="Arial" panose="020B0604020202020204" pitchFamily="34" charset="0"/>
                          <a:cs typeface="Arial" panose="020B0604020202020204" pitchFamily="34" charset="0"/>
                        </a:rPr>
                        <a:t>Managers can be properly educated on what are the various signs of mental illness and ways in which they can be helpful (Dragonfly Strategists, 2024).</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10758100"/>
                  </a:ext>
                </a:extLst>
              </a:tr>
              <a:tr h="539472">
                <a:tc>
                  <a:txBody>
                    <a:bodyPr/>
                    <a:lstStyle/>
                    <a:p>
                      <a:pPr algn="just">
                        <a:lnSpc>
                          <a:spcPct val="150000"/>
                        </a:lnSpc>
                      </a:pPr>
                      <a:r>
                        <a:rPr lang="en-US" sz="2000" dirty="0">
                          <a:latin typeface="Arial" panose="020B0604020202020204" pitchFamily="34" charset="0"/>
                          <a:cs typeface="Arial" panose="020B0604020202020204" pitchFamily="34" charset="0"/>
                        </a:rPr>
                        <a:t>Quarterly conferences</a:t>
                      </a:r>
                      <a:endParaRPr lang="en-GB" sz="2000"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sz="2000" dirty="0">
                          <a:latin typeface="Arial" panose="020B0604020202020204" pitchFamily="34" charset="0"/>
                          <a:cs typeface="Arial" panose="020B0604020202020204" pitchFamily="34" charset="0"/>
                        </a:rPr>
                        <a:t>This allows new and existing employees to have mental health awareness but also become aware of the help that is being provided by the company (Picard, 2024).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77727801"/>
                  </a:ext>
                </a:extLst>
              </a:tr>
              <a:tr h="539472">
                <a:tc>
                  <a:txBody>
                    <a:bodyPr/>
                    <a:lstStyle/>
                    <a:p>
                      <a:pPr algn="just">
                        <a:lnSpc>
                          <a:spcPct val="150000"/>
                        </a:lnSpc>
                      </a:pPr>
                      <a:r>
                        <a:rPr lang="en-GB" sz="2000" dirty="0">
                          <a:latin typeface="Arial" panose="020B0604020202020204" pitchFamily="34" charset="0"/>
                          <a:cs typeface="Arial" panose="020B0604020202020204" pitchFamily="34" charset="0"/>
                        </a:rPr>
                        <a:t>An app </a:t>
                      </a:r>
                    </a:p>
                  </a:txBody>
                  <a:tcPr/>
                </a:tc>
                <a:tc>
                  <a:txBody>
                    <a:bodyPr/>
                    <a:lstStyle/>
                    <a:p>
                      <a:pPr algn="just">
                        <a:lnSpc>
                          <a:spcPct val="150000"/>
                        </a:lnSpc>
                      </a:pPr>
                      <a:r>
                        <a:rPr lang="en-US" sz="2000" dirty="0">
                          <a:latin typeface="Arial" panose="020B0604020202020204" pitchFamily="34" charset="0"/>
                          <a:cs typeface="Arial" panose="020B0604020202020204" pitchFamily="34" charset="0"/>
                        </a:rPr>
                        <a:t>Facilitates check-ins within teams where they become each other’s support system. </a:t>
                      </a:r>
                    </a:p>
                    <a:p>
                      <a:pPr algn="just">
                        <a:lnSpc>
                          <a:spcPct val="150000"/>
                        </a:lnSpc>
                      </a:pPr>
                      <a:r>
                        <a:rPr lang="en-US" sz="2000" dirty="0">
                          <a:latin typeface="Arial" panose="020B0604020202020204" pitchFamily="34" charset="0"/>
                          <a:cs typeface="Arial" panose="020B0604020202020204" pitchFamily="34" charset="0"/>
                        </a:rPr>
                        <a:t>These apps can also have mediation or break times (Chandrashekar, 2018).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74250190"/>
                  </a:ext>
                </a:extLst>
              </a:tr>
              <a:tr h="539472">
                <a:tc>
                  <a:txBody>
                    <a:bodyPr/>
                    <a:lstStyle/>
                    <a:p>
                      <a:pPr algn="just">
                        <a:lnSpc>
                          <a:spcPct val="150000"/>
                        </a:lnSpc>
                      </a:pPr>
                      <a:r>
                        <a:rPr lang="en-US" sz="2000" dirty="0">
                          <a:latin typeface="Arial" panose="020B0604020202020204" pitchFamily="34" charset="0"/>
                          <a:cs typeface="Arial" panose="020B0604020202020204" pitchFamily="34" charset="0"/>
                        </a:rPr>
                        <a:t>Greenery and wellness rooms</a:t>
                      </a:r>
                      <a:endParaRPr lang="en-GB" sz="2000"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sz="2000" dirty="0">
                          <a:latin typeface="Arial" panose="020B0604020202020204" pitchFamily="34" charset="0"/>
                          <a:cs typeface="Arial" panose="020B0604020202020204" pitchFamily="34" charset="0"/>
                        </a:rPr>
                        <a:t>Adding greenery reduces stress and depression because they act as a buffer from the hustle of concrete work environments. Flowers and plants are used in a therapeutic way to help persons feel happier (Barton and Rogerson, 2017). </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81049885"/>
                  </a:ext>
                </a:extLst>
              </a:tr>
            </a:tbl>
          </a:graphicData>
        </a:graphic>
      </p:graphicFrame>
    </p:spTree>
    <p:extLst>
      <p:ext uri="{BB962C8B-B14F-4D97-AF65-F5344CB8AC3E}">
        <p14:creationId xmlns:p14="http://schemas.microsoft.com/office/powerpoint/2010/main" val="837402205"/>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332C6-AEE4-A451-A3C8-7C2C8E2A5725}"/>
              </a:ext>
            </a:extLst>
          </p:cNvPr>
          <p:cNvSpPr>
            <a:spLocks noGrp="1"/>
          </p:cNvSpPr>
          <p:nvPr>
            <p:ph type="title"/>
          </p:nvPr>
        </p:nvSpPr>
        <p:spPr>
          <a:xfrm>
            <a:off x="457200" y="690880"/>
            <a:ext cx="11267440" cy="777997"/>
          </a:xfrm>
        </p:spPr>
        <p:txBody>
          <a:bodyPr>
            <a:normAutofit/>
          </a:bodyPr>
          <a:lstStyle/>
          <a:p>
            <a:pPr algn="ctr"/>
            <a:r>
              <a:rPr lang="en-US" sz="4000" dirty="0">
                <a:latin typeface="Arial" panose="020B0604020202020204" pitchFamily="34" charset="0"/>
                <a:cs typeface="Arial" panose="020B0604020202020204" pitchFamily="34" charset="0"/>
              </a:rPr>
              <a:t>REFERENCES</a:t>
            </a:r>
          </a:p>
        </p:txBody>
      </p:sp>
      <p:sp>
        <p:nvSpPr>
          <p:cNvPr id="10" name="Rectangle 2">
            <a:extLst>
              <a:ext uri="{FF2B5EF4-FFF2-40B4-BE49-F238E27FC236}">
                <a16:creationId xmlns:a16="http://schemas.microsoft.com/office/drawing/2014/main" id="{C6415707-C6B0-6AF2-4C99-5976CBEB99F6}"/>
              </a:ext>
            </a:extLst>
          </p:cNvPr>
          <p:cNvSpPr>
            <a:spLocks noChangeArrowheads="1"/>
          </p:cNvSpPr>
          <p:nvPr/>
        </p:nvSpPr>
        <p:spPr bwMode="auto">
          <a:xfrm>
            <a:off x="178904" y="1838209"/>
            <a:ext cx="11545736" cy="4469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Bailey, K.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Clearing the Fog around Menopause in the Hospitality Workplace</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Institute of Hospitality.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https://www.instituteofhospitality.org/hospitality-action-survey/ (Accessed 11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Barton, J. and Rogerson, M. (2017). The importance of greenspace for mental health.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BJPsych</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International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14(4), pp.79–81.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://doi.org/10.1192/s2056474000002051.</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Chandrashekar, P. (2018). Do mental health mobile apps work: evidence and recommendations for designing high-efficacy mental health mobile apps.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4(6), pp.6–6.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doi:https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://doi.org/10.21037/mhealth.2018.03.02.</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Dragonfly Strategists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Dragonfly Strategists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Dragonfly Strategists.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https://dragonflystr.com/blog/importance-of-change-management-in-hotel-operations (Accessed 19 Oct. 2025).</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70479512"/>
      </p:ext>
    </p:extLst>
  </p:cSld>
  <p:clrMapOvr>
    <a:masterClrMapping/>
  </p:clrMapOvr>
  <p:transition spd="slow">
    <p:cove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DC5AC-CDCC-A7B6-E2BD-EB70E24359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B8682D-BE79-B8FF-B753-24969AC9EBA6}"/>
              </a:ext>
            </a:extLst>
          </p:cNvPr>
          <p:cNvSpPr>
            <a:spLocks noGrp="1"/>
          </p:cNvSpPr>
          <p:nvPr>
            <p:ph type="title"/>
          </p:nvPr>
        </p:nvSpPr>
        <p:spPr>
          <a:xfrm>
            <a:off x="457200" y="690880"/>
            <a:ext cx="11267440" cy="777997"/>
          </a:xfrm>
        </p:spPr>
        <p:txBody>
          <a:bodyPr>
            <a:normAutofit/>
          </a:bodyPr>
          <a:lstStyle/>
          <a:p>
            <a:pPr algn="ctr"/>
            <a:r>
              <a:rPr lang="en-US" sz="4000" dirty="0">
                <a:latin typeface="Arial" panose="020B0604020202020204" pitchFamily="34" charset="0"/>
                <a:cs typeface="Arial" panose="020B0604020202020204" pitchFamily="34" charset="0"/>
              </a:rPr>
              <a:t>REFERENCES</a:t>
            </a:r>
          </a:p>
        </p:txBody>
      </p:sp>
      <p:sp>
        <p:nvSpPr>
          <p:cNvPr id="10" name="Rectangle 2">
            <a:extLst>
              <a:ext uri="{FF2B5EF4-FFF2-40B4-BE49-F238E27FC236}">
                <a16:creationId xmlns:a16="http://schemas.microsoft.com/office/drawing/2014/main" id="{49A4D91C-41FF-F35A-27E7-CB0A0C9C8FC5}"/>
              </a:ext>
            </a:extLst>
          </p:cNvPr>
          <p:cNvSpPr>
            <a:spLocks noChangeArrowheads="1"/>
          </p:cNvSpPr>
          <p:nvPr/>
        </p:nvSpPr>
        <p:spPr bwMode="auto">
          <a:xfrm>
            <a:off x="139147" y="1557881"/>
            <a:ext cx="11585493" cy="5084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Greene King (2025). Our benefits | Greene King Careers and Jobs. Greene King.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https://jobs.greeneking.co.uk/our-benefits (Accessed 19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Haynes, R. (2024). Hospitality workers are vulnerable…here’s how we can protect them.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Hospitality Net. Available at: https://www.hospitalitynet.org/opinion/4125132.html (Accessed 11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Healthy Workplaces (2024). Hospitality. Healthy Workplaces.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https://www.healthyworkplaces.sa.gov.au/find-help/for-different-industries/hospitality (Accessed 11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Hilton (2025). Hilton Team Members Embark on Life‑Changing Experiences Through Thrive Sabbatical &amp; Reset. Stories From Hilton.</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https://stories.hilton.com/releases/hilton-team-members-embark-on-life-changing-experiences-through-thrive-sabbatical-and-reset (Accessed 19 Oct.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1678187734"/>
      </p:ext>
    </p:extLst>
  </p:cSld>
  <p:clrMapOvr>
    <a:masterClrMapping/>
  </p:clrMapOvr>
  <p:transition spd="slow">
    <p:cove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D2062C-38C1-FD9F-3FDC-7DCBF2E167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51F47-83A8-96F1-FB68-DDA060A66FBB}"/>
              </a:ext>
            </a:extLst>
          </p:cNvPr>
          <p:cNvSpPr>
            <a:spLocks noGrp="1"/>
          </p:cNvSpPr>
          <p:nvPr>
            <p:ph type="title"/>
          </p:nvPr>
        </p:nvSpPr>
        <p:spPr>
          <a:xfrm>
            <a:off x="462280" y="471609"/>
            <a:ext cx="11267440" cy="777997"/>
          </a:xfrm>
        </p:spPr>
        <p:txBody>
          <a:bodyPr>
            <a:normAutofit/>
          </a:bodyPr>
          <a:lstStyle/>
          <a:p>
            <a:pPr algn="ctr"/>
            <a:r>
              <a:rPr lang="en-US" sz="4000" dirty="0">
                <a:latin typeface="Arial" panose="020B0604020202020204" pitchFamily="34" charset="0"/>
                <a:cs typeface="Arial" panose="020B0604020202020204" pitchFamily="34" charset="0"/>
              </a:rPr>
              <a:t>REFERENCES</a:t>
            </a:r>
          </a:p>
        </p:txBody>
      </p:sp>
      <p:sp>
        <p:nvSpPr>
          <p:cNvPr id="10" name="Rectangle 2">
            <a:extLst>
              <a:ext uri="{FF2B5EF4-FFF2-40B4-BE49-F238E27FC236}">
                <a16:creationId xmlns:a16="http://schemas.microsoft.com/office/drawing/2014/main" id="{3928124C-0BFC-6674-B9E4-D8D04D6D106D}"/>
              </a:ext>
            </a:extLst>
          </p:cNvPr>
          <p:cNvSpPr>
            <a:spLocks noChangeArrowheads="1"/>
          </p:cNvSpPr>
          <p:nvPr/>
        </p:nvSpPr>
        <p:spPr bwMode="auto">
          <a:xfrm>
            <a:off x="621165" y="1494271"/>
            <a:ext cx="11570835" cy="49923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Hospitality Action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Two in Three Hospitality Workers Still Fear Speaking Up About Mental Health</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Hospitalityaction.org.uk.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https://www.hospitalityaction.org.uk/blog-and-news/2025/september/two-in-three-hospitality-workers-still-fear-speaking-up-about-mental-health/ (Accessed 19 Oct. 2025</a:t>
            </a:r>
            <a:r>
              <a:rPr lang="en-US" altLang="en-US" sz="1400" dirty="0">
                <a:latin typeface="Arial" panose="020B0604020202020204" pitchFamily="34" charset="0"/>
                <a:cs typeface="Arial" panose="020B0604020202020204" pitchFamily="34" charset="0"/>
              </a:rPr>
              <a: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Nicholls, H.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Service with a smile: Mental health crisis deepens in hospitality sector - Conference News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Conference News.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https://www.conference-news.co.uk/news/mental-health-crisis-deepens-in-hospitality-sector-as-burnout-and-understaffing-hit-alarming-highs/ (Accessed 19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Picard, J.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 Bloom Project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 Bloom Project.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https://inbloomproject.com/blog-2/addressing-mental-health-in-the-workplace-best-practices-for-employers (Accessed 19 Oct. 2025</a:t>
            </a:r>
            <a:r>
              <a:rPr lang="en-US" altLang="en-US" sz="1400" dirty="0">
                <a:latin typeface="Arial" panose="020B0604020202020204" pitchFamily="34" charset="0"/>
                <a:cs typeface="Arial" panose="020B0604020202020204" pitchFamily="34" charset="0"/>
              </a:rPr>
              <a: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Restaurant Dive (n.d.).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Nearly 40% of restaurant, hospitality workers are sleep deprived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Restaurant Dive.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https://www.restaurantdive.com/news/nearly-40-of-restauranthospitality-workers-are-sleep-deprived/550700/ (Accessed 4 Nov. 2025</a:t>
            </a:r>
            <a:r>
              <a:rPr lang="en-US" altLang="en-US" sz="1400" dirty="0">
                <a:latin typeface="Arial" panose="020B0604020202020204" pitchFamily="34" charset="0"/>
                <a:cs typeface="Arial" panose="020B0604020202020204" pitchFamily="34" charset="0"/>
              </a:rPr>
              <a:t>)</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4686815"/>
      </p:ext>
    </p:extLst>
  </p:cSld>
  <p:clrMapOvr>
    <a:masterClrMapping/>
  </p:clrMapOvr>
  <p:transition spd="slow">
    <p:cove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2B426-BB13-1D35-DAB2-9586F311AC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D9B1EE-DEF2-03BB-0810-A96B516D1E56}"/>
              </a:ext>
            </a:extLst>
          </p:cNvPr>
          <p:cNvSpPr>
            <a:spLocks noGrp="1"/>
          </p:cNvSpPr>
          <p:nvPr>
            <p:ph type="title"/>
          </p:nvPr>
        </p:nvSpPr>
        <p:spPr>
          <a:xfrm>
            <a:off x="462280" y="418505"/>
            <a:ext cx="11267440" cy="777997"/>
          </a:xfrm>
        </p:spPr>
        <p:txBody>
          <a:bodyPr>
            <a:normAutofit/>
          </a:bodyPr>
          <a:lstStyle/>
          <a:p>
            <a:pPr algn="ctr"/>
            <a:r>
              <a:rPr lang="en-US" sz="4000" dirty="0">
                <a:latin typeface="Arial" panose="020B0604020202020204" pitchFamily="34" charset="0"/>
                <a:cs typeface="Arial" panose="020B0604020202020204" pitchFamily="34" charset="0"/>
              </a:rPr>
              <a:t>REFERENCES</a:t>
            </a:r>
          </a:p>
        </p:txBody>
      </p:sp>
      <p:sp>
        <p:nvSpPr>
          <p:cNvPr id="10" name="Rectangle 2">
            <a:extLst>
              <a:ext uri="{FF2B5EF4-FFF2-40B4-BE49-F238E27FC236}">
                <a16:creationId xmlns:a16="http://schemas.microsoft.com/office/drawing/2014/main" id="{F18B3A32-37DB-86EB-B00C-80DCDFC64C3D}"/>
              </a:ext>
            </a:extLst>
          </p:cNvPr>
          <p:cNvSpPr>
            <a:spLocks noChangeArrowheads="1"/>
          </p:cNvSpPr>
          <p:nvPr/>
        </p:nvSpPr>
        <p:spPr bwMode="auto">
          <a:xfrm>
            <a:off x="201907" y="1238391"/>
            <a:ext cx="11527813" cy="54540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Ripple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and Suicide Risk in Hospitality Report 2024 - </a:t>
            </a:r>
            <a:r>
              <a:rPr kumimoji="0" lang="en-US" altLang="en-US" sz="14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R;pple</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Suicide Prevention</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Ripplesuicideprevention.com.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https://www.ripplesuicideprevention.com/downloads/mental-health-and-suicide-risk-in-hospitality-report-2024 (Accessed 11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Russell, J.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Despite Investment Hospitality’s Mental Health Crisis Deepens, A Tale of Two Halves - Hospitality &amp; Catering News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Hospitality &amp; Catering News.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https://www.hospitalityandcateringnews.com/2025/07/hospitalitys-mental-health-crisis/ (Accessed 19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Sutphin, A. (2023).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What Professions Have the Highest Rates of Drug Abuse? (Top 10 Industries)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The Recovery Village Drug and Alcohol Rehab.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https://www.therecoveryvillage.com/drug-addiction/professions-highest-rate-abuse/ (Accessed 19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Symcox</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J.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industries that are struggling to cope with addiction levels in 2024</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BusinessCloud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https://businesscloud.co.uk/news/the-industries-that-are-struggling-to-cope-with-addiction-levels-in-2024/ (Accessed 19 Oct. 2025).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409926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DDAA1-872A-C427-A214-B5444497CF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8EA823-9A8E-A135-17F8-7EDDB1607DBE}"/>
              </a:ext>
            </a:extLst>
          </p:cNvPr>
          <p:cNvSpPr>
            <a:spLocks noGrp="1"/>
          </p:cNvSpPr>
          <p:nvPr>
            <p:ph type="title"/>
          </p:nvPr>
        </p:nvSpPr>
        <p:spPr>
          <a:xfrm>
            <a:off x="457200" y="690880"/>
            <a:ext cx="11267440" cy="777997"/>
          </a:xfrm>
        </p:spPr>
        <p:txBody>
          <a:bodyPr>
            <a:normAutofit/>
          </a:bodyPr>
          <a:lstStyle/>
          <a:p>
            <a:pPr algn="ctr"/>
            <a:r>
              <a:rPr lang="en-US" sz="4000" dirty="0">
                <a:latin typeface="Arial" panose="020B0604020202020204" pitchFamily="34" charset="0"/>
                <a:cs typeface="Arial" panose="020B0604020202020204" pitchFamily="34" charset="0"/>
              </a:rPr>
              <a:t>REFERENCES</a:t>
            </a:r>
          </a:p>
        </p:txBody>
      </p:sp>
      <p:sp>
        <p:nvSpPr>
          <p:cNvPr id="10" name="Rectangle 2">
            <a:extLst>
              <a:ext uri="{FF2B5EF4-FFF2-40B4-BE49-F238E27FC236}">
                <a16:creationId xmlns:a16="http://schemas.microsoft.com/office/drawing/2014/main" id="{E070EEAD-4C8A-8D1D-C748-B0D1EDF145F2}"/>
              </a:ext>
            </a:extLst>
          </p:cNvPr>
          <p:cNvSpPr>
            <a:spLocks noChangeArrowheads="1"/>
          </p:cNvSpPr>
          <p:nvPr/>
        </p:nvSpPr>
        <p:spPr bwMode="auto">
          <a:xfrm>
            <a:off x="279874" y="1976114"/>
            <a:ext cx="11444766" cy="33365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Wong, G. (2018).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Following Anthony Bourdain’s suicide, mental health in restaurant industry in focus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Chicago Tribune.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https://www.chicagotribune.com/2018/06/12/following-anthony-bourdains-suicide-mental-health-in-restaurant-industry-in-focus/ (Accessed 12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Organisation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at Work</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World Health Organization.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https://www.who.int/news-room/fact-sheets/detail/mental-health-at-work (Accessed 11 Oct. 2025).</a:t>
            </a:r>
          </a:p>
          <a:p>
            <a:pPr marL="0" marR="0" lvl="0" indent="0" algn="just" defTabSz="914400" rtl="0" eaLnBrk="0" fontAlgn="base" latinLnBrk="0" hangingPunct="0">
              <a:lnSpc>
                <a:spcPct val="15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Yingling, J. (2024).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Marriott Benefits for United Kingdom-Based Employees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Life at Marriott Blog. </a:t>
            </a:r>
          </a:p>
          <a:p>
            <a:pPr marL="0" marR="0" lvl="0" indent="0" algn="just" defTabSz="914400" rtl="0" eaLnBrk="0" fontAlgn="base" latinLnBrk="0" hangingPunct="0">
              <a:lnSpc>
                <a:spcPct val="15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Available at: https://life.marriott.com/blog/uk-benefits/ (Accessed 19 Oct. 2025).</a:t>
            </a:r>
          </a:p>
        </p:txBody>
      </p:sp>
    </p:spTree>
    <p:extLst>
      <p:ext uri="{BB962C8B-B14F-4D97-AF65-F5344CB8AC3E}">
        <p14:creationId xmlns:p14="http://schemas.microsoft.com/office/powerpoint/2010/main" val="2084791297"/>
      </p:ext>
    </p:extLst>
  </p:cSld>
  <p:clrMapOvr>
    <a:masterClrMapping/>
  </p:clrMapOvr>
  <p:transition spd="slow">
    <p:cove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5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6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6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65" name="Rectangle 6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68" name="Rectangle 6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Rectangle 6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1" name="Title 30">
            <a:extLst>
              <a:ext uri="{FF2B5EF4-FFF2-40B4-BE49-F238E27FC236}">
                <a16:creationId xmlns:a16="http://schemas.microsoft.com/office/drawing/2014/main" id="{B045D6AF-532B-394C-0C6F-38B6628CE9DF}"/>
              </a:ext>
            </a:extLst>
          </p:cNvPr>
          <p:cNvSpPr>
            <a:spLocks noGrp="1"/>
          </p:cNvSpPr>
          <p:nvPr>
            <p:ph type="title"/>
          </p:nvPr>
        </p:nvSpPr>
        <p:spPr>
          <a:xfrm>
            <a:off x="584200" y="1524001"/>
            <a:ext cx="3412067" cy="946825"/>
          </a:xfrm>
        </p:spPr>
        <p:txBody>
          <a:bodyPr vert="horz" lIns="91440" tIns="45720" rIns="91440" bIns="45720" rtlCol="0" anchor="b">
            <a:normAutofit/>
          </a:bodyPr>
          <a:lstStyle/>
          <a:p>
            <a:pPr algn="ctr"/>
            <a:r>
              <a:rPr lang="en-US" sz="4000" dirty="0">
                <a:solidFill>
                  <a:schemeClr val="tx1"/>
                </a:solidFill>
                <a:latin typeface="Arial" panose="020B0604020202020204" pitchFamily="34" charset="0"/>
                <a:cs typeface="Arial" panose="020B0604020202020204" pitchFamily="34" charset="0"/>
              </a:rPr>
              <a:t>Thank you</a:t>
            </a:r>
          </a:p>
        </p:txBody>
      </p:sp>
      <p:sp>
        <p:nvSpPr>
          <p:cNvPr id="3" name="Content Placeholder 2">
            <a:extLst>
              <a:ext uri="{FF2B5EF4-FFF2-40B4-BE49-F238E27FC236}">
                <a16:creationId xmlns:a16="http://schemas.microsoft.com/office/drawing/2014/main" id="{2F59B25D-9615-9332-C32E-4F458417E11E}"/>
              </a:ext>
            </a:extLst>
          </p:cNvPr>
          <p:cNvSpPr>
            <a:spLocks noGrp="1"/>
          </p:cNvSpPr>
          <p:nvPr>
            <p:ph sz="quarter" idx="4"/>
          </p:nvPr>
        </p:nvSpPr>
        <p:spPr>
          <a:xfrm>
            <a:off x="592160" y="3268551"/>
            <a:ext cx="3412067" cy="738820"/>
          </a:xfrm>
        </p:spPr>
        <p:txBody>
          <a:bodyPr vert="horz" lIns="91440" tIns="45720" rIns="91440" bIns="45720" rtlCol="0" anchor="t">
            <a:noAutofit/>
          </a:bodyPr>
          <a:lstStyle/>
          <a:p>
            <a:pPr algn="ctr"/>
            <a:r>
              <a:rPr lang="en-US" sz="4000" kern="1200" cap="all" dirty="0">
                <a:solidFill>
                  <a:schemeClr val="tx1">
                    <a:alpha val="75000"/>
                  </a:schemeClr>
                </a:solidFill>
                <a:latin typeface="Arial" panose="020B0604020202020204" pitchFamily="34" charset="0"/>
                <a:cs typeface="Arial" panose="020B0604020202020204" pitchFamily="34" charset="0"/>
              </a:rPr>
              <a:t>ANY QUESTIONS</a:t>
            </a:r>
          </a:p>
        </p:txBody>
      </p:sp>
      <p:pic>
        <p:nvPicPr>
          <p:cNvPr id="2" name="Picture 1">
            <a:extLst>
              <a:ext uri="{FF2B5EF4-FFF2-40B4-BE49-F238E27FC236}">
                <a16:creationId xmlns:a16="http://schemas.microsoft.com/office/drawing/2014/main" id="{6A3A29E0-FA3D-3300-A3F0-7FCD16D9608E}"/>
              </a:ext>
            </a:extLst>
          </p:cNvPr>
          <p:cNvPicPr>
            <a:picLocks noChangeAspect="1"/>
          </p:cNvPicPr>
          <p:nvPr/>
        </p:nvPicPr>
        <p:blipFill>
          <a:blip r:embed="rId3"/>
          <a:srcRect t="1365" r="3" b="4876"/>
          <a:stretch>
            <a:fillRect/>
          </a:stretch>
        </p:blipFill>
        <p:spPr>
          <a:xfrm>
            <a:off x="4372136" y="1284359"/>
            <a:ext cx="7157781" cy="4513326"/>
          </a:xfrm>
          <a:prstGeom prst="rect">
            <a:avLst/>
          </a:prstGeom>
        </p:spPr>
      </p:pic>
      <p:pic>
        <p:nvPicPr>
          <p:cNvPr id="6" name="Picture 5">
            <a:extLst>
              <a:ext uri="{FF2B5EF4-FFF2-40B4-BE49-F238E27FC236}">
                <a16:creationId xmlns:a16="http://schemas.microsoft.com/office/drawing/2014/main" id="{F7EC6C4B-CDBB-9979-168E-A28044C3772D}"/>
              </a:ext>
            </a:extLst>
          </p:cNvPr>
          <p:cNvPicPr>
            <a:picLocks noChangeAspect="1"/>
          </p:cNvPicPr>
          <p:nvPr/>
        </p:nvPicPr>
        <p:blipFill>
          <a:blip r:embed="rId4"/>
          <a:stretch>
            <a:fillRect/>
          </a:stretch>
        </p:blipFill>
        <p:spPr>
          <a:xfrm>
            <a:off x="4453978" y="5797685"/>
            <a:ext cx="4334632" cy="286537"/>
          </a:xfrm>
          <a:prstGeom prst="rect">
            <a:avLst/>
          </a:prstGeom>
        </p:spPr>
      </p:pic>
    </p:spTree>
    <p:extLst>
      <p:ext uri="{BB962C8B-B14F-4D97-AF65-F5344CB8AC3E}">
        <p14:creationId xmlns:p14="http://schemas.microsoft.com/office/powerpoint/2010/main" val="277095936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1"/>
                                        </p:tgtEl>
                                        <p:attrNameLst>
                                          <p:attrName>style.visibility</p:attrName>
                                        </p:attrNameLst>
                                      </p:cBhvr>
                                      <p:to>
                                        <p:strVal val="visible"/>
                                      </p:to>
                                    </p:set>
                                    <p:animEffect transition="in" filter="fade">
                                      <p:cBhvr>
                                        <p:cTn id="7" dur="4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19D1F84C-D1FD-4B1B-9CFD-8E0D96AC4DF2}">
  <ds:schemaRefs>
    <ds:schemaRef ds:uri="http://schemas.microsoft.com/sharepoint/v3/contenttype/forms"/>
  </ds:schemaRefs>
</ds:datastoreItem>
</file>

<file path=customXml/itemProps2.xml><?xml version="1.0" encoding="utf-8"?>
<ds:datastoreItem xmlns:ds="http://schemas.openxmlformats.org/officeDocument/2006/customXml" ds:itemID="{0037C456-A6DA-4DEE-A3FB-4EC3058FD0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A00B2AC-C335-4100-B8B3-2D9F49A7290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{3563A4B9-9728-48CB-BE83-04555E192293}TF44327b14-72fa-4a42-8e82-8afcf10927fa9096c001_win32-283260f3ca19</Template>
  <TotalTime>192</TotalTime>
  <Words>2165</Words>
  <Application>Microsoft Office PowerPoint</Application>
  <PresentationFormat>Widescreen</PresentationFormat>
  <Paragraphs>175</Paragraphs>
  <Slides>21</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Gill Sans MT</vt:lpstr>
      <vt:lpstr>Wingdings</vt:lpstr>
      <vt:lpstr>Wingdings 2</vt:lpstr>
      <vt:lpstr>DividendVTI</vt:lpstr>
      <vt:lpstr>The deepening mental health crisis in the Hospitality industry in terms of a demanding work environment.   By: 2232734 Ionut Alexandru Dumitru - BMIH6001</vt:lpstr>
      <vt:lpstr>Agenda </vt:lpstr>
      <vt:lpstr>INTRODUCTION</vt:lpstr>
      <vt:lpstr>PowerPoint Presentation</vt:lpstr>
      <vt:lpstr>PowerPoint Presentation</vt:lpstr>
      <vt:lpstr>METHOD</vt:lpstr>
      <vt:lpstr>PowerPoint Presentation</vt:lpstr>
      <vt:lpstr>PowerPoint Presentation</vt:lpstr>
      <vt:lpstr>PowerPoint Presentation</vt:lpstr>
      <vt:lpstr>PowerPoint Presentation</vt:lpstr>
      <vt:lpstr>PowerPoint Presentation</vt:lpstr>
      <vt:lpstr>PowerPoint Presentation</vt:lpstr>
      <vt:lpstr>CONCLUSION</vt:lpstr>
      <vt:lpstr>RECOMMNEDATIONS </vt:lpstr>
      <vt:lpstr>PowerPoint Presentation</vt:lpstr>
      <vt:lpstr>REFERENCES</vt:lpstr>
      <vt:lpstr>REFERENCES</vt:lpstr>
      <vt:lpstr>REFERENCES</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Alexandru Dumitru (2232734)</dc:creator>
  <cp:lastModifiedBy>Ionut Alexandru Dumitru (2232734)</cp:lastModifiedBy>
  <cp:revision>72</cp:revision>
  <dcterms:created xsi:type="dcterms:W3CDTF">2025-11-04T20:29:40Z</dcterms:created>
  <dcterms:modified xsi:type="dcterms:W3CDTF">2025-11-06T23:50:15Z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