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Lst>
  <p:notesMasterIdLst>
    <p:notesMasterId r:id="rId38"/>
  </p:notesMasterIdLst>
  <p:sldIdLst>
    <p:sldId id="256" r:id="rId2"/>
    <p:sldId id="291" r:id="rId3"/>
    <p:sldId id="258" r:id="rId4"/>
    <p:sldId id="261" r:id="rId5"/>
    <p:sldId id="262" r:id="rId6"/>
    <p:sldId id="263" r:id="rId7"/>
    <p:sldId id="264" r:id="rId8"/>
    <p:sldId id="265" r:id="rId9"/>
    <p:sldId id="266" r:id="rId10"/>
    <p:sldId id="267" r:id="rId11"/>
    <p:sldId id="292" r:id="rId12"/>
    <p:sldId id="269" r:id="rId13"/>
    <p:sldId id="270" r:id="rId14"/>
    <p:sldId id="271" r:id="rId15"/>
    <p:sldId id="259" r:id="rId16"/>
    <p:sldId id="272" r:id="rId17"/>
    <p:sldId id="273" r:id="rId18"/>
    <p:sldId id="274" r:id="rId19"/>
    <p:sldId id="275" r:id="rId20"/>
    <p:sldId id="276" r:id="rId21"/>
    <p:sldId id="260" r:id="rId22"/>
    <p:sldId id="277" r:id="rId23"/>
    <p:sldId id="278" r:id="rId24"/>
    <p:sldId id="280" r:id="rId25"/>
    <p:sldId id="283" r:id="rId26"/>
    <p:sldId id="281" r:id="rId27"/>
    <p:sldId id="286" r:id="rId28"/>
    <p:sldId id="287" r:id="rId29"/>
    <p:sldId id="288" r:id="rId30"/>
    <p:sldId id="289" r:id="rId31"/>
    <p:sldId id="290" r:id="rId32"/>
    <p:sldId id="282" r:id="rId33"/>
    <p:sldId id="284" r:id="rId34"/>
    <p:sldId id="293" r:id="rId35"/>
    <p:sldId id="294" r:id="rId36"/>
    <p:sldId id="268"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643C20-FA6D-4091-958E-FB7B14038B06}" v="877" dt="2020-10-18T09:15:45.729"/>
    <p1510:client id="{92DC6F70-6C87-B6BF-09DE-6A0C29A441CC}" v="11621" dt="2020-10-18T14:13:52.448"/>
    <p1510:client id="{9FC4C88A-33CF-116C-A62F-C411E8DFF643}" v="4655" dt="2020-10-18T09:54:39.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C8C5E8-610F-4206-8624-D182D131A3DE}"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0DAE6114-06F2-41DE-8A63-E5A6DB94CBB0}">
      <dgm:prSet/>
      <dgm:spPr/>
      <dgm:t>
        <a:bodyPr/>
        <a:lstStyle/>
        <a:p>
          <a:r>
            <a:rPr lang="en-GB"/>
            <a:t>Promoting Self Care.</a:t>
          </a:r>
          <a:endParaRPr lang="en-US"/>
        </a:p>
      </dgm:t>
    </dgm:pt>
    <dgm:pt modelId="{D404E8B6-F553-4284-9321-F6722B310B3B}" type="parTrans" cxnId="{F38FF6DB-A12C-4C51-B0CB-CCDF63F10F79}">
      <dgm:prSet/>
      <dgm:spPr/>
      <dgm:t>
        <a:bodyPr/>
        <a:lstStyle/>
        <a:p>
          <a:endParaRPr lang="en-US"/>
        </a:p>
      </dgm:t>
    </dgm:pt>
    <dgm:pt modelId="{BB5CF000-52BF-4B68-8CAA-9932AE2BBF92}" type="sibTrans" cxnId="{F38FF6DB-A12C-4C51-B0CB-CCDF63F10F79}">
      <dgm:prSet/>
      <dgm:spPr/>
      <dgm:t>
        <a:bodyPr/>
        <a:lstStyle/>
        <a:p>
          <a:endParaRPr lang="en-US"/>
        </a:p>
      </dgm:t>
    </dgm:pt>
    <dgm:pt modelId="{054E5ABC-E7AC-4962-AA49-879D508744B0}">
      <dgm:prSet/>
      <dgm:spPr/>
      <dgm:t>
        <a:bodyPr/>
        <a:lstStyle/>
        <a:p>
          <a:r>
            <a:rPr lang="en-GB"/>
            <a:t>For young people to be able to self- care they need to be able to:</a:t>
          </a:r>
          <a:endParaRPr lang="en-US"/>
        </a:p>
      </dgm:t>
    </dgm:pt>
    <dgm:pt modelId="{01F6513A-C8A9-4D4F-981B-2939F952EA50}" type="parTrans" cxnId="{ED3E0D4B-93FC-4F27-BCC8-FCE3B21B4D77}">
      <dgm:prSet/>
      <dgm:spPr/>
      <dgm:t>
        <a:bodyPr/>
        <a:lstStyle/>
        <a:p>
          <a:endParaRPr lang="en-US"/>
        </a:p>
      </dgm:t>
    </dgm:pt>
    <dgm:pt modelId="{9EC1AEBB-070E-42CD-8251-9F341906643B}" type="sibTrans" cxnId="{ED3E0D4B-93FC-4F27-BCC8-FCE3B21B4D77}">
      <dgm:prSet/>
      <dgm:spPr/>
      <dgm:t>
        <a:bodyPr/>
        <a:lstStyle/>
        <a:p>
          <a:endParaRPr lang="en-US"/>
        </a:p>
      </dgm:t>
    </dgm:pt>
    <dgm:pt modelId="{EF736826-7096-4D48-9DDB-181F53D20789}">
      <dgm:prSet/>
      <dgm:spPr/>
      <dgm:t>
        <a:bodyPr/>
        <a:lstStyle/>
        <a:p>
          <a:r>
            <a:rPr lang="en-GB"/>
            <a:t>Develop and maintain a social support system (family, peers, professionals)</a:t>
          </a:r>
          <a:endParaRPr lang="en-US"/>
        </a:p>
      </dgm:t>
    </dgm:pt>
    <dgm:pt modelId="{82E411F4-04B3-4362-B65E-8D04E5D3378B}" type="parTrans" cxnId="{D03FCB25-F241-48E8-928C-628FA64B2DF9}">
      <dgm:prSet/>
      <dgm:spPr/>
      <dgm:t>
        <a:bodyPr/>
        <a:lstStyle/>
        <a:p>
          <a:endParaRPr lang="en-US"/>
        </a:p>
      </dgm:t>
    </dgm:pt>
    <dgm:pt modelId="{76EACAF2-9263-4576-BD84-D9E73F2F70DF}" type="sibTrans" cxnId="{D03FCB25-F241-48E8-928C-628FA64B2DF9}">
      <dgm:prSet/>
      <dgm:spPr/>
      <dgm:t>
        <a:bodyPr/>
        <a:lstStyle/>
        <a:p>
          <a:endParaRPr lang="en-US"/>
        </a:p>
      </dgm:t>
    </dgm:pt>
    <dgm:pt modelId="{527944C0-D623-4982-8461-292F3F129429}">
      <dgm:prSet/>
      <dgm:spPr/>
      <dgm:t>
        <a:bodyPr/>
        <a:lstStyle/>
        <a:p>
          <a:r>
            <a:rPr lang="en-GB"/>
            <a:t>Learn how to take self-responsibility</a:t>
          </a:r>
          <a:endParaRPr lang="en-US"/>
        </a:p>
      </dgm:t>
    </dgm:pt>
    <dgm:pt modelId="{6C9C464E-CCB0-40A6-8181-740BEDD1F29A}" type="parTrans" cxnId="{DF12B3B0-E1D5-40FE-83B6-6719921A02F9}">
      <dgm:prSet/>
      <dgm:spPr/>
      <dgm:t>
        <a:bodyPr/>
        <a:lstStyle/>
        <a:p>
          <a:endParaRPr lang="en-US"/>
        </a:p>
      </dgm:t>
    </dgm:pt>
    <dgm:pt modelId="{9908BB9B-0940-45D8-9E60-6B8467AC6902}" type="sibTrans" cxnId="{DF12B3B0-E1D5-40FE-83B6-6719921A02F9}">
      <dgm:prSet/>
      <dgm:spPr/>
      <dgm:t>
        <a:bodyPr/>
        <a:lstStyle/>
        <a:p>
          <a:endParaRPr lang="en-US"/>
        </a:p>
      </dgm:t>
    </dgm:pt>
    <dgm:pt modelId="{9CA402F6-5FBF-401D-9256-9B6ADA49E858}">
      <dgm:prSet/>
      <dgm:spPr/>
      <dgm:t>
        <a:bodyPr/>
        <a:lstStyle/>
        <a:p>
          <a:r>
            <a:rPr lang="en-GB"/>
            <a:t>Manage and cope with stresses</a:t>
          </a:r>
          <a:endParaRPr lang="en-US"/>
        </a:p>
      </dgm:t>
    </dgm:pt>
    <dgm:pt modelId="{9A3B5E01-E7E8-48A4-B6F7-BA0043C7E1F2}" type="parTrans" cxnId="{FB63D99F-B281-4013-8F7B-6E3D6D1614CC}">
      <dgm:prSet/>
      <dgm:spPr/>
      <dgm:t>
        <a:bodyPr/>
        <a:lstStyle/>
        <a:p>
          <a:endParaRPr lang="en-US"/>
        </a:p>
      </dgm:t>
    </dgm:pt>
    <dgm:pt modelId="{BFEEED62-C97E-4E73-86B2-E2B54B177579}" type="sibTrans" cxnId="{FB63D99F-B281-4013-8F7B-6E3D6D1614CC}">
      <dgm:prSet/>
      <dgm:spPr/>
      <dgm:t>
        <a:bodyPr/>
        <a:lstStyle/>
        <a:p>
          <a:endParaRPr lang="en-US"/>
        </a:p>
      </dgm:t>
    </dgm:pt>
    <dgm:pt modelId="{0F7F966B-1A41-4E38-B2E4-664C15FA3DE9}">
      <dgm:prSet/>
      <dgm:spPr/>
      <dgm:t>
        <a:bodyPr/>
        <a:lstStyle/>
        <a:p>
          <a:r>
            <a:rPr lang="en-GB"/>
            <a:t>Care for their own well-being</a:t>
          </a:r>
          <a:endParaRPr lang="en-US"/>
        </a:p>
      </dgm:t>
    </dgm:pt>
    <dgm:pt modelId="{EBEA6960-C84A-4DE1-9324-340AA2CDC2EC}" type="parTrans" cxnId="{BB560441-EC06-4D7F-BC56-5972F656B0D9}">
      <dgm:prSet/>
      <dgm:spPr/>
      <dgm:t>
        <a:bodyPr/>
        <a:lstStyle/>
        <a:p>
          <a:endParaRPr lang="en-US"/>
        </a:p>
      </dgm:t>
    </dgm:pt>
    <dgm:pt modelId="{6BF916A5-F4F6-4B99-9DE9-AF071A68BE5B}" type="sibTrans" cxnId="{BB560441-EC06-4D7F-BC56-5972F656B0D9}">
      <dgm:prSet/>
      <dgm:spPr/>
      <dgm:t>
        <a:bodyPr/>
        <a:lstStyle/>
        <a:p>
          <a:endParaRPr lang="en-US"/>
        </a:p>
      </dgm:t>
    </dgm:pt>
    <dgm:pt modelId="{73C39A55-591C-4766-BFF0-0ECEB5E8D0F3}">
      <dgm:prSet/>
      <dgm:spPr/>
      <dgm:t>
        <a:bodyPr/>
        <a:lstStyle/>
        <a:p>
          <a:r>
            <a:rPr lang="en-GB"/>
            <a:t>Look after their own psychological health.</a:t>
          </a:r>
          <a:endParaRPr lang="en-US"/>
        </a:p>
      </dgm:t>
    </dgm:pt>
    <dgm:pt modelId="{30CFED34-0307-4E17-AC83-A1797046C438}" type="parTrans" cxnId="{80A0701D-06CB-4CE9-B65B-A40CF417972A}">
      <dgm:prSet/>
      <dgm:spPr/>
      <dgm:t>
        <a:bodyPr/>
        <a:lstStyle/>
        <a:p>
          <a:endParaRPr lang="en-US"/>
        </a:p>
      </dgm:t>
    </dgm:pt>
    <dgm:pt modelId="{F0BC8B72-E2A0-46A3-B908-B24320E55452}" type="sibTrans" cxnId="{80A0701D-06CB-4CE9-B65B-A40CF417972A}">
      <dgm:prSet/>
      <dgm:spPr/>
      <dgm:t>
        <a:bodyPr/>
        <a:lstStyle/>
        <a:p>
          <a:endParaRPr lang="en-US"/>
        </a:p>
      </dgm:t>
    </dgm:pt>
    <dgm:pt modelId="{0FA8275B-DDDF-4614-8680-9AD38202A2A3}" type="pres">
      <dgm:prSet presAssocID="{66C8C5E8-610F-4206-8624-D182D131A3DE}" presName="Name0" presStyleCnt="0">
        <dgm:presLayoutVars>
          <dgm:dir/>
          <dgm:animLvl val="lvl"/>
          <dgm:resizeHandles val="exact"/>
        </dgm:presLayoutVars>
      </dgm:prSet>
      <dgm:spPr/>
      <dgm:t>
        <a:bodyPr/>
        <a:lstStyle/>
        <a:p>
          <a:endParaRPr lang="en-US"/>
        </a:p>
      </dgm:t>
    </dgm:pt>
    <dgm:pt modelId="{C55DAB18-F1E6-406A-8530-7850327E86AC}" type="pres">
      <dgm:prSet presAssocID="{054E5ABC-E7AC-4962-AA49-879D508744B0}" presName="boxAndChildren" presStyleCnt="0"/>
      <dgm:spPr/>
    </dgm:pt>
    <dgm:pt modelId="{0EDB5C84-960E-48FE-BE34-337F72AEAFE9}" type="pres">
      <dgm:prSet presAssocID="{054E5ABC-E7AC-4962-AA49-879D508744B0}" presName="parentTextBox" presStyleLbl="node1" presStyleIdx="0" presStyleCnt="2"/>
      <dgm:spPr/>
      <dgm:t>
        <a:bodyPr/>
        <a:lstStyle/>
        <a:p>
          <a:endParaRPr lang="en-US"/>
        </a:p>
      </dgm:t>
    </dgm:pt>
    <dgm:pt modelId="{FB838749-37D6-4EBD-B5A9-6C9071B58423}" type="pres">
      <dgm:prSet presAssocID="{054E5ABC-E7AC-4962-AA49-879D508744B0}" presName="entireBox" presStyleLbl="node1" presStyleIdx="0" presStyleCnt="2"/>
      <dgm:spPr/>
      <dgm:t>
        <a:bodyPr/>
        <a:lstStyle/>
        <a:p>
          <a:endParaRPr lang="en-US"/>
        </a:p>
      </dgm:t>
    </dgm:pt>
    <dgm:pt modelId="{4DBE4E4B-CE97-4DCC-A7C2-9FA85FB200A8}" type="pres">
      <dgm:prSet presAssocID="{054E5ABC-E7AC-4962-AA49-879D508744B0}" presName="descendantBox" presStyleCnt="0"/>
      <dgm:spPr/>
    </dgm:pt>
    <dgm:pt modelId="{117DC8DA-F56B-4556-9250-0E8964CC60A4}" type="pres">
      <dgm:prSet presAssocID="{EF736826-7096-4D48-9DDB-181F53D20789}" presName="childTextBox" presStyleLbl="fgAccFollowNode1" presStyleIdx="0" presStyleCnt="5">
        <dgm:presLayoutVars>
          <dgm:bulletEnabled val="1"/>
        </dgm:presLayoutVars>
      </dgm:prSet>
      <dgm:spPr/>
      <dgm:t>
        <a:bodyPr/>
        <a:lstStyle/>
        <a:p>
          <a:endParaRPr lang="en-US"/>
        </a:p>
      </dgm:t>
    </dgm:pt>
    <dgm:pt modelId="{1CC3499D-5426-4869-A53E-9960C4A74247}" type="pres">
      <dgm:prSet presAssocID="{527944C0-D623-4982-8461-292F3F129429}" presName="childTextBox" presStyleLbl="fgAccFollowNode1" presStyleIdx="1" presStyleCnt="5">
        <dgm:presLayoutVars>
          <dgm:bulletEnabled val="1"/>
        </dgm:presLayoutVars>
      </dgm:prSet>
      <dgm:spPr/>
      <dgm:t>
        <a:bodyPr/>
        <a:lstStyle/>
        <a:p>
          <a:endParaRPr lang="en-US"/>
        </a:p>
      </dgm:t>
    </dgm:pt>
    <dgm:pt modelId="{DA1C07F6-AB2D-4ADD-8041-AB59F6025F31}" type="pres">
      <dgm:prSet presAssocID="{9CA402F6-5FBF-401D-9256-9B6ADA49E858}" presName="childTextBox" presStyleLbl="fgAccFollowNode1" presStyleIdx="2" presStyleCnt="5">
        <dgm:presLayoutVars>
          <dgm:bulletEnabled val="1"/>
        </dgm:presLayoutVars>
      </dgm:prSet>
      <dgm:spPr/>
      <dgm:t>
        <a:bodyPr/>
        <a:lstStyle/>
        <a:p>
          <a:endParaRPr lang="en-US"/>
        </a:p>
      </dgm:t>
    </dgm:pt>
    <dgm:pt modelId="{A8A19D22-77E6-4A1B-BF3E-784CE1915CA5}" type="pres">
      <dgm:prSet presAssocID="{0F7F966B-1A41-4E38-B2E4-664C15FA3DE9}" presName="childTextBox" presStyleLbl="fgAccFollowNode1" presStyleIdx="3" presStyleCnt="5">
        <dgm:presLayoutVars>
          <dgm:bulletEnabled val="1"/>
        </dgm:presLayoutVars>
      </dgm:prSet>
      <dgm:spPr/>
      <dgm:t>
        <a:bodyPr/>
        <a:lstStyle/>
        <a:p>
          <a:endParaRPr lang="en-US"/>
        </a:p>
      </dgm:t>
    </dgm:pt>
    <dgm:pt modelId="{54B6634C-0F4B-46DC-8D29-98B60CA14D7A}" type="pres">
      <dgm:prSet presAssocID="{73C39A55-591C-4766-BFF0-0ECEB5E8D0F3}" presName="childTextBox" presStyleLbl="fgAccFollowNode1" presStyleIdx="4" presStyleCnt="5">
        <dgm:presLayoutVars>
          <dgm:bulletEnabled val="1"/>
        </dgm:presLayoutVars>
      </dgm:prSet>
      <dgm:spPr/>
      <dgm:t>
        <a:bodyPr/>
        <a:lstStyle/>
        <a:p>
          <a:endParaRPr lang="en-US"/>
        </a:p>
      </dgm:t>
    </dgm:pt>
    <dgm:pt modelId="{1E39AF94-638F-4E63-BF3B-18E11B7CF980}" type="pres">
      <dgm:prSet presAssocID="{BB5CF000-52BF-4B68-8CAA-9932AE2BBF92}" presName="sp" presStyleCnt="0"/>
      <dgm:spPr/>
    </dgm:pt>
    <dgm:pt modelId="{683A1752-6512-4CC9-AEB1-FB262AF06E8D}" type="pres">
      <dgm:prSet presAssocID="{0DAE6114-06F2-41DE-8A63-E5A6DB94CBB0}" presName="arrowAndChildren" presStyleCnt="0"/>
      <dgm:spPr/>
    </dgm:pt>
    <dgm:pt modelId="{1A1C10C0-5C99-49CF-BFE7-02DAAEF2781E}" type="pres">
      <dgm:prSet presAssocID="{0DAE6114-06F2-41DE-8A63-E5A6DB94CBB0}" presName="parentTextArrow" presStyleLbl="node1" presStyleIdx="1" presStyleCnt="2"/>
      <dgm:spPr/>
      <dgm:t>
        <a:bodyPr/>
        <a:lstStyle/>
        <a:p>
          <a:endParaRPr lang="en-US"/>
        </a:p>
      </dgm:t>
    </dgm:pt>
  </dgm:ptLst>
  <dgm:cxnLst>
    <dgm:cxn modelId="{FB63D99F-B281-4013-8F7B-6E3D6D1614CC}" srcId="{054E5ABC-E7AC-4962-AA49-879D508744B0}" destId="{9CA402F6-5FBF-401D-9256-9B6ADA49E858}" srcOrd="2" destOrd="0" parTransId="{9A3B5E01-E7E8-48A4-B6F7-BA0043C7E1F2}" sibTransId="{BFEEED62-C97E-4E73-86B2-E2B54B177579}"/>
    <dgm:cxn modelId="{F9638A1D-5C44-4425-AC72-E478D4AA6B5D}" type="presOf" srcId="{9CA402F6-5FBF-401D-9256-9B6ADA49E858}" destId="{DA1C07F6-AB2D-4ADD-8041-AB59F6025F31}" srcOrd="0" destOrd="0" presId="urn:microsoft.com/office/officeart/2005/8/layout/process4"/>
    <dgm:cxn modelId="{D7576DDD-848C-4C0C-B86C-BF122010D70F}" type="presOf" srcId="{0DAE6114-06F2-41DE-8A63-E5A6DB94CBB0}" destId="{1A1C10C0-5C99-49CF-BFE7-02DAAEF2781E}" srcOrd="0" destOrd="0" presId="urn:microsoft.com/office/officeart/2005/8/layout/process4"/>
    <dgm:cxn modelId="{29FD953A-A31C-49A5-B14D-2E8586ABA115}" type="presOf" srcId="{054E5ABC-E7AC-4962-AA49-879D508744B0}" destId="{FB838749-37D6-4EBD-B5A9-6C9071B58423}" srcOrd="1" destOrd="0" presId="urn:microsoft.com/office/officeart/2005/8/layout/process4"/>
    <dgm:cxn modelId="{1FA6DA54-7A0B-4EB1-A4F7-1778B52C70A6}" type="presOf" srcId="{EF736826-7096-4D48-9DDB-181F53D20789}" destId="{117DC8DA-F56B-4556-9250-0E8964CC60A4}" srcOrd="0" destOrd="0" presId="urn:microsoft.com/office/officeart/2005/8/layout/process4"/>
    <dgm:cxn modelId="{89CD4862-C98E-4AED-9851-2326B84116CE}" type="presOf" srcId="{66C8C5E8-610F-4206-8624-D182D131A3DE}" destId="{0FA8275B-DDDF-4614-8680-9AD38202A2A3}" srcOrd="0" destOrd="0" presId="urn:microsoft.com/office/officeart/2005/8/layout/process4"/>
    <dgm:cxn modelId="{BB560441-EC06-4D7F-BC56-5972F656B0D9}" srcId="{054E5ABC-E7AC-4962-AA49-879D508744B0}" destId="{0F7F966B-1A41-4E38-B2E4-664C15FA3DE9}" srcOrd="3" destOrd="0" parTransId="{EBEA6960-C84A-4DE1-9324-340AA2CDC2EC}" sibTransId="{6BF916A5-F4F6-4B99-9DE9-AF071A68BE5B}"/>
    <dgm:cxn modelId="{80A0701D-06CB-4CE9-B65B-A40CF417972A}" srcId="{054E5ABC-E7AC-4962-AA49-879D508744B0}" destId="{73C39A55-591C-4766-BFF0-0ECEB5E8D0F3}" srcOrd="4" destOrd="0" parTransId="{30CFED34-0307-4E17-AC83-A1797046C438}" sibTransId="{F0BC8B72-E2A0-46A3-B908-B24320E55452}"/>
    <dgm:cxn modelId="{D03FCB25-F241-48E8-928C-628FA64B2DF9}" srcId="{054E5ABC-E7AC-4962-AA49-879D508744B0}" destId="{EF736826-7096-4D48-9DDB-181F53D20789}" srcOrd="0" destOrd="0" parTransId="{82E411F4-04B3-4362-B65E-8D04E5D3378B}" sibTransId="{76EACAF2-9263-4576-BD84-D9E73F2F70DF}"/>
    <dgm:cxn modelId="{CCC3F729-E8C4-4EC3-B27D-90EAF5B5D5E0}" type="presOf" srcId="{73C39A55-591C-4766-BFF0-0ECEB5E8D0F3}" destId="{54B6634C-0F4B-46DC-8D29-98B60CA14D7A}" srcOrd="0" destOrd="0" presId="urn:microsoft.com/office/officeart/2005/8/layout/process4"/>
    <dgm:cxn modelId="{7FF1AAA4-1760-4620-81AD-2B4F186D3013}" type="presOf" srcId="{527944C0-D623-4982-8461-292F3F129429}" destId="{1CC3499D-5426-4869-A53E-9960C4A74247}" srcOrd="0" destOrd="0" presId="urn:microsoft.com/office/officeart/2005/8/layout/process4"/>
    <dgm:cxn modelId="{F38FF6DB-A12C-4C51-B0CB-CCDF63F10F79}" srcId="{66C8C5E8-610F-4206-8624-D182D131A3DE}" destId="{0DAE6114-06F2-41DE-8A63-E5A6DB94CBB0}" srcOrd="0" destOrd="0" parTransId="{D404E8B6-F553-4284-9321-F6722B310B3B}" sibTransId="{BB5CF000-52BF-4B68-8CAA-9932AE2BBF92}"/>
    <dgm:cxn modelId="{97EB8157-AECF-4ADF-A032-85ED68362BC2}" type="presOf" srcId="{0F7F966B-1A41-4E38-B2E4-664C15FA3DE9}" destId="{A8A19D22-77E6-4A1B-BF3E-784CE1915CA5}" srcOrd="0" destOrd="0" presId="urn:microsoft.com/office/officeart/2005/8/layout/process4"/>
    <dgm:cxn modelId="{ED3E0D4B-93FC-4F27-BCC8-FCE3B21B4D77}" srcId="{66C8C5E8-610F-4206-8624-D182D131A3DE}" destId="{054E5ABC-E7AC-4962-AA49-879D508744B0}" srcOrd="1" destOrd="0" parTransId="{01F6513A-C8A9-4D4F-981B-2939F952EA50}" sibTransId="{9EC1AEBB-070E-42CD-8251-9F341906643B}"/>
    <dgm:cxn modelId="{912DA840-DEE3-436D-B16A-2E7C0BA90F20}" type="presOf" srcId="{054E5ABC-E7AC-4962-AA49-879D508744B0}" destId="{0EDB5C84-960E-48FE-BE34-337F72AEAFE9}" srcOrd="0" destOrd="0" presId="urn:microsoft.com/office/officeart/2005/8/layout/process4"/>
    <dgm:cxn modelId="{DF12B3B0-E1D5-40FE-83B6-6719921A02F9}" srcId="{054E5ABC-E7AC-4962-AA49-879D508744B0}" destId="{527944C0-D623-4982-8461-292F3F129429}" srcOrd="1" destOrd="0" parTransId="{6C9C464E-CCB0-40A6-8181-740BEDD1F29A}" sibTransId="{9908BB9B-0940-45D8-9E60-6B8467AC6902}"/>
    <dgm:cxn modelId="{73571F48-F826-4DF9-AC6A-CCAC5A81CA37}" type="presParOf" srcId="{0FA8275B-DDDF-4614-8680-9AD38202A2A3}" destId="{C55DAB18-F1E6-406A-8530-7850327E86AC}" srcOrd="0" destOrd="0" presId="urn:microsoft.com/office/officeart/2005/8/layout/process4"/>
    <dgm:cxn modelId="{D477AA13-50BC-4BF5-B6DD-CD89D1101858}" type="presParOf" srcId="{C55DAB18-F1E6-406A-8530-7850327E86AC}" destId="{0EDB5C84-960E-48FE-BE34-337F72AEAFE9}" srcOrd="0" destOrd="0" presId="urn:microsoft.com/office/officeart/2005/8/layout/process4"/>
    <dgm:cxn modelId="{21AFEE74-B725-465A-BDF7-BE6CFCA2E110}" type="presParOf" srcId="{C55DAB18-F1E6-406A-8530-7850327E86AC}" destId="{FB838749-37D6-4EBD-B5A9-6C9071B58423}" srcOrd="1" destOrd="0" presId="urn:microsoft.com/office/officeart/2005/8/layout/process4"/>
    <dgm:cxn modelId="{0CD1F808-ABF3-4ECD-A354-E0EBDE8B4B68}" type="presParOf" srcId="{C55DAB18-F1E6-406A-8530-7850327E86AC}" destId="{4DBE4E4B-CE97-4DCC-A7C2-9FA85FB200A8}" srcOrd="2" destOrd="0" presId="urn:microsoft.com/office/officeart/2005/8/layout/process4"/>
    <dgm:cxn modelId="{FB1B2221-732C-4121-9797-FE41BF7044D2}" type="presParOf" srcId="{4DBE4E4B-CE97-4DCC-A7C2-9FA85FB200A8}" destId="{117DC8DA-F56B-4556-9250-0E8964CC60A4}" srcOrd="0" destOrd="0" presId="urn:microsoft.com/office/officeart/2005/8/layout/process4"/>
    <dgm:cxn modelId="{039C4632-5298-45DE-8CC5-D44456899CBE}" type="presParOf" srcId="{4DBE4E4B-CE97-4DCC-A7C2-9FA85FB200A8}" destId="{1CC3499D-5426-4869-A53E-9960C4A74247}" srcOrd="1" destOrd="0" presId="urn:microsoft.com/office/officeart/2005/8/layout/process4"/>
    <dgm:cxn modelId="{13622E68-7EB8-438D-9E49-C1D75D0ECB44}" type="presParOf" srcId="{4DBE4E4B-CE97-4DCC-A7C2-9FA85FB200A8}" destId="{DA1C07F6-AB2D-4ADD-8041-AB59F6025F31}" srcOrd="2" destOrd="0" presId="urn:microsoft.com/office/officeart/2005/8/layout/process4"/>
    <dgm:cxn modelId="{0F550401-60CD-4FBA-8172-FE3A989E6820}" type="presParOf" srcId="{4DBE4E4B-CE97-4DCC-A7C2-9FA85FB200A8}" destId="{A8A19D22-77E6-4A1B-BF3E-784CE1915CA5}" srcOrd="3" destOrd="0" presId="urn:microsoft.com/office/officeart/2005/8/layout/process4"/>
    <dgm:cxn modelId="{950D7F83-0502-4C7E-8C31-6BBA464B5CD0}" type="presParOf" srcId="{4DBE4E4B-CE97-4DCC-A7C2-9FA85FB200A8}" destId="{54B6634C-0F4B-46DC-8D29-98B60CA14D7A}" srcOrd="4" destOrd="0" presId="urn:microsoft.com/office/officeart/2005/8/layout/process4"/>
    <dgm:cxn modelId="{89B80E79-4172-49DB-9F51-68723EB1D17D}" type="presParOf" srcId="{0FA8275B-DDDF-4614-8680-9AD38202A2A3}" destId="{1E39AF94-638F-4E63-BF3B-18E11B7CF980}" srcOrd="1" destOrd="0" presId="urn:microsoft.com/office/officeart/2005/8/layout/process4"/>
    <dgm:cxn modelId="{1C2855C5-6A4B-4646-9576-4240C4179470}" type="presParOf" srcId="{0FA8275B-DDDF-4614-8680-9AD38202A2A3}" destId="{683A1752-6512-4CC9-AEB1-FB262AF06E8D}" srcOrd="2" destOrd="0" presId="urn:microsoft.com/office/officeart/2005/8/layout/process4"/>
    <dgm:cxn modelId="{728DB42F-8589-49E2-AD62-432CC600967F}" type="presParOf" srcId="{683A1752-6512-4CC9-AEB1-FB262AF06E8D}" destId="{1A1C10C0-5C99-49CF-BFE7-02DAAEF2781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38749-37D6-4EBD-B5A9-6C9071B58423}">
      <dsp:nvSpPr>
        <dsp:cNvPr id="0" name=""/>
        <dsp:cNvSpPr/>
      </dsp:nvSpPr>
      <dsp:spPr>
        <a:xfrm>
          <a:off x="0" y="2585703"/>
          <a:ext cx="5668310" cy="16965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lvl="0" algn="ctr" defTabSz="977900">
            <a:lnSpc>
              <a:spcPct val="90000"/>
            </a:lnSpc>
            <a:spcBef>
              <a:spcPct val="0"/>
            </a:spcBef>
            <a:spcAft>
              <a:spcPct val="35000"/>
            </a:spcAft>
          </a:pPr>
          <a:r>
            <a:rPr lang="en-GB" sz="2200" kern="1200"/>
            <a:t>For young people to be able to self- care they need to be able to:</a:t>
          </a:r>
          <a:endParaRPr lang="en-US" sz="2200" kern="1200"/>
        </a:p>
      </dsp:txBody>
      <dsp:txXfrm>
        <a:off x="0" y="2585703"/>
        <a:ext cx="5668310" cy="916110"/>
      </dsp:txXfrm>
    </dsp:sp>
    <dsp:sp modelId="{117DC8DA-F56B-4556-9250-0E8964CC60A4}">
      <dsp:nvSpPr>
        <dsp:cNvPr id="0" name=""/>
        <dsp:cNvSpPr/>
      </dsp:nvSpPr>
      <dsp:spPr>
        <a:xfrm>
          <a:off x="691" y="3467883"/>
          <a:ext cx="1133385" cy="78039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lvl="0" algn="ctr" defTabSz="488950">
            <a:lnSpc>
              <a:spcPct val="90000"/>
            </a:lnSpc>
            <a:spcBef>
              <a:spcPct val="0"/>
            </a:spcBef>
            <a:spcAft>
              <a:spcPct val="35000"/>
            </a:spcAft>
          </a:pPr>
          <a:r>
            <a:rPr lang="en-GB" sz="1100" kern="1200"/>
            <a:t>Develop and maintain a social support system (family, peers, professionals)</a:t>
          </a:r>
          <a:endParaRPr lang="en-US" sz="1100" kern="1200"/>
        </a:p>
      </dsp:txBody>
      <dsp:txXfrm>
        <a:off x="691" y="3467883"/>
        <a:ext cx="1133385" cy="780390"/>
      </dsp:txXfrm>
    </dsp:sp>
    <dsp:sp modelId="{1CC3499D-5426-4869-A53E-9960C4A74247}">
      <dsp:nvSpPr>
        <dsp:cNvPr id="0" name=""/>
        <dsp:cNvSpPr/>
      </dsp:nvSpPr>
      <dsp:spPr>
        <a:xfrm>
          <a:off x="1134077" y="3467883"/>
          <a:ext cx="1133385" cy="780390"/>
        </a:xfrm>
        <a:prstGeom prst="rect">
          <a:avLst/>
        </a:prstGeom>
        <a:solidFill>
          <a:schemeClr val="accent2">
            <a:tint val="40000"/>
            <a:alpha val="90000"/>
            <a:hueOff val="390994"/>
            <a:satOff val="-7348"/>
            <a:lumOff val="-220"/>
            <a:alphaOff val="0"/>
          </a:schemeClr>
        </a:solidFill>
        <a:ln w="12700" cap="flat" cmpd="sng" algn="ctr">
          <a:solidFill>
            <a:schemeClr val="accent2">
              <a:tint val="40000"/>
              <a:alpha val="90000"/>
              <a:hueOff val="390994"/>
              <a:satOff val="-7348"/>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lvl="0" algn="ctr" defTabSz="488950">
            <a:lnSpc>
              <a:spcPct val="90000"/>
            </a:lnSpc>
            <a:spcBef>
              <a:spcPct val="0"/>
            </a:spcBef>
            <a:spcAft>
              <a:spcPct val="35000"/>
            </a:spcAft>
          </a:pPr>
          <a:r>
            <a:rPr lang="en-GB" sz="1100" kern="1200"/>
            <a:t>Learn how to take self-responsibility</a:t>
          </a:r>
          <a:endParaRPr lang="en-US" sz="1100" kern="1200"/>
        </a:p>
      </dsp:txBody>
      <dsp:txXfrm>
        <a:off x="1134077" y="3467883"/>
        <a:ext cx="1133385" cy="780390"/>
      </dsp:txXfrm>
    </dsp:sp>
    <dsp:sp modelId="{DA1C07F6-AB2D-4ADD-8041-AB59F6025F31}">
      <dsp:nvSpPr>
        <dsp:cNvPr id="0" name=""/>
        <dsp:cNvSpPr/>
      </dsp:nvSpPr>
      <dsp:spPr>
        <a:xfrm>
          <a:off x="2267462" y="3467883"/>
          <a:ext cx="1133385" cy="780390"/>
        </a:xfrm>
        <a:prstGeom prst="rect">
          <a:avLst/>
        </a:prstGeom>
        <a:solidFill>
          <a:schemeClr val="accent2">
            <a:tint val="40000"/>
            <a:alpha val="90000"/>
            <a:hueOff val="781989"/>
            <a:satOff val="-14696"/>
            <a:lumOff val="-439"/>
            <a:alphaOff val="0"/>
          </a:schemeClr>
        </a:solidFill>
        <a:ln w="12700" cap="flat" cmpd="sng" algn="ctr">
          <a:solidFill>
            <a:schemeClr val="accent2">
              <a:tint val="40000"/>
              <a:alpha val="90000"/>
              <a:hueOff val="781989"/>
              <a:satOff val="-14696"/>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lvl="0" algn="ctr" defTabSz="488950">
            <a:lnSpc>
              <a:spcPct val="90000"/>
            </a:lnSpc>
            <a:spcBef>
              <a:spcPct val="0"/>
            </a:spcBef>
            <a:spcAft>
              <a:spcPct val="35000"/>
            </a:spcAft>
          </a:pPr>
          <a:r>
            <a:rPr lang="en-GB" sz="1100" kern="1200"/>
            <a:t>Manage and cope with stresses</a:t>
          </a:r>
          <a:endParaRPr lang="en-US" sz="1100" kern="1200"/>
        </a:p>
      </dsp:txBody>
      <dsp:txXfrm>
        <a:off x="2267462" y="3467883"/>
        <a:ext cx="1133385" cy="780390"/>
      </dsp:txXfrm>
    </dsp:sp>
    <dsp:sp modelId="{A8A19D22-77E6-4A1B-BF3E-784CE1915CA5}">
      <dsp:nvSpPr>
        <dsp:cNvPr id="0" name=""/>
        <dsp:cNvSpPr/>
      </dsp:nvSpPr>
      <dsp:spPr>
        <a:xfrm>
          <a:off x="3400847" y="3467883"/>
          <a:ext cx="1133385" cy="780390"/>
        </a:xfrm>
        <a:prstGeom prst="rect">
          <a:avLst/>
        </a:prstGeom>
        <a:solidFill>
          <a:schemeClr val="accent2">
            <a:tint val="40000"/>
            <a:alpha val="90000"/>
            <a:hueOff val="1172983"/>
            <a:satOff val="-22045"/>
            <a:lumOff val="-659"/>
            <a:alphaOff val="0"/>
          </a:schemeClr>
        </a:solidFill>
        <a:ln w="12700" cap="flat" cmpd="sng" algn="ctr">
          <a:solidFill>
            <a:schemeClr val="accent2">
              <a:tint val="40000"/>
              <a:alpha val="90000"/>
              <a:hueOff val="1172983"/>
              <a:satOff val="-22045"/>
              <a:lumOff val="-6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lvl="0" algn="ctr" defTabSz="488950">
            <a:lnSpc>
              <a:spcPct val="90000"/>
            </a:lnSpc>
            <a:spcBef>
              <a:spcPct val="0"/>
            </a:spcBef>
            <a:spcAft>
              <a:spcPct val="35000"/>
            </a:spcAft>
          </a:pPr>
          <a:r>
            <a:rPr lang="en-GB" sz="1100" kern="1200"/>
            <a:t>Care for their own well-being</a:t>
          </a:r>
          <a:endParaRPr lang="en-US" sz="1100" kern="1200"/>
        </a:p>
      </dsp:txBody>
      <dsp:txXfrm>
        <a:off x="3400847" y="3467883"/>
        <a:ext cx="1133385" cy="780390"/>
      </dsp:txXfrm>
    </dsp:sp>
    <dsp:sp modelId="{54B6634C-0F4B-46DC-8D29-98B60CA14D7A}">
      <dsp:nvSpPr>
        <dsp:cNvPr id="0" name=""/>
        <dsp:cNvSpPr/>
      </dsp:nvSpPr>
      <dsp:spPr>
        <a:xfrm>
          <a:off x="4534232" y="3467883"/>
          <a:ext cx="1133385" cy="780390"/>
        </a:xfrm>
        <a:prstGeom prst="rect">
          <a:avLst/>
        </a:prstGeom>
        <a:solidFill>
          <a:schemeClr val="accent2">
            <a:tint val="40000"/>
            <a:alpha val="90000"/>
            <a:hueOff val="1563978"/>
            <a:satOff val="-29393"/>
            <a:lumOff val="-878"/>
            <a:alphaOff val="0"/>
          </a:schemeClr>
        </a:solidFill>
        <a:ln w="12700" cap="flat" cmpd="sng" algn="ctr">
          <a:solidFill>
            <a:schemeClr val="accent2">
              <a:tint val="40000"/>
              <a:alpha val="90000"/>
              <a:hueOff val="1563978"/>
              <a:satOff val="-29393"/>
              <a:lumOff val="-8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lvl="0" algn="ctr" defTabSz="488950">
            <a:lnSpc>
              <a:spcPct val="90000"/>
            </a:lnSpc>
            <a:spcBef>
              <a:spcPct val="0"/>
            </a:spcBef>
            <a:spcAft>
              <a:spcPct val="35000"/>
            </a:spcAft>
          </a:pPr>
          <a:r>
            <a:rPr lang="en-GB" sz="1100" kern="1200"/>
            <a:t>Look after their own psychological health.</a:t>
          </a:r>
          <a:endParaRPr lang="en-US" sz="1100" kern="1200"/>
        </a:p>
      </dsp:txBody>
      <dsp:txXfrm>
        <a:off x="4534232" y="3467883"/>
        <a:ext cx="1133385" cy="780390"/>
      </dsp:txXfrm>
    </dsp:sp>
    <dsp:sp modelId="{1A1C10C0-5C99-49CF-BFE7-02DAAEF2781E}">
      <dsp:nvSpPr>
        <dsp:cNvPr id="0" name=""/>
        <dsp:cNvSpPr/>
      </dsp:nvSpPr>
      <dsp:spPr>
        <a:xfrm rot="10800000">
          <a:off x="0" y="1931"/>
          <a:ext cx="5668310" cy="2609218"/>
        </a:xfrm>
        <a:prstGeom prst="upArrowCallou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lvl="0" algn="ctr" defTabSz="977900">
            <a:lnSpc>
              <a:spcPct val="90000"/>
            </a:lnSpc>
            <a:spcBef>
              <a:spcPct val="0"/>
            </a:spcBef>
            <a:spcAft>
              <a:spcPct val="35000"/>
            </a:spcAft>
          </a:pPr>
          <a:r>
            <a:rPr lang="en-GB" sz="2200" kern="1200"/>
            <a:t>Promoting Self Care.</a:t>
          </a:r>
          <a:endParaRPr lang="en-US" sz="2200" kern="1200"/>
        </a:p>
      </dsp:txBody>
      <dsp:txXfrm rot="10800000">
        <a:off x="0" y="1931"/>
        <a:ext cx="5668310" cy="169539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18/10/2020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Tier 1: GPs, Youth justisce workers, voluntary agencies</a:t>
            </a:r>
          </a:p>
          <a:p>
            <a:r>
              <a:rPr lang="en-US">
                <a:cs typeface="Calibri"/>
              </a:rPr>
              <a:t>Tier 2: Community Mental Health Nurses – this is for children and young people with more severe or complex health needs</a:t>
            </a:r>
          </a:p>
          <a:p>
            <a:r>
              <a:rPr lang="en-US">
                <a:cs typeface="Calibri"/>
              </a:rPr>
              <a:t>Tier 3: Severe, complex and persistant mental health needs such as OCD, Bipolar disorder. There will be a team working together to support the individual: including psychologists and psychiatrists and occupational therapists</a:t>
            </a:r>
          </a:p>
          <a:p>
            <a:r>
              <a:rPr lang="en-US">
                <a:cs typeface="Calibri"/>
              </a:rPr>
              <a:t>Tier 4: This is for the children and young people with the most severe problems, such as life-threatening eating disorders, or a history of physical or sexual abuse. These services are usually in specialist units.</a:t>
            </a:r>
            <a:endParaRPr lang="en-US" dirty="0">
              <a:cs typeface="Calibri"/>
            </a:endParaRPr>
          </a:p>
        </p:txBody>
      </p:sp>
      <p:sp>
        <p:nvSpPr>
          <p:cNvPr id="4" name="Slide Number Placeholder 3"/>
          <p:cNvSpPr>
            <a:spLocks noGrp="1"/>
          </p:cNvSpPr>
          <p:nvPr>
            <p:ph type="sldNum" sz="quarter" idx="5"/>
          </p:nvPr>
        </p:nvSpPr>
        <p:spPr/>
        <p:txBody>
          <a:bodyPr/>
          <a:lstStyle/>
          <a:p>
            <a:fld id="{DDDAF2D7-A4BB-43B7-81E4-975608D35C18}" type="slidenum">
              <a:rPr lang="en-GB"/>
              <a:t>28</a:t>
            </a:fld>
            <a:endParaRPr lang="en-GB"/>
          </a:p>
        </p:txBody>
      </p:sp>
    </p:spTree>
    <p:extLst>
      <p:ext uri="{BB962C8B-B14F-4D97-AF65-F5344CB8AC3E}">
        <p14:creationId xmlns:p14="http://schemas.microsoft.com/office/powerpoint/2010/main" val="1225030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10/18/2020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324283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11858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10/18/2020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9775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185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10/18/2020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1313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585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07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10/18/2020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83449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10/18/2020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351425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1248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59353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10/18/2020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16954564"/>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1" r:id="rId5"/>
    <p:sldLayoutId id="2147483826" r:id="rId6"/>
    <p:sldLayoutId id="2147483827" r:id="rId7"/>
    <p:sldLayoutId id="2147483828" r:id="rId8"/>
    <p:sldLayoutId id="2147483829" r:id="rId9"/>
    <p:sldLayoutId id="2147483830" r:id="rId10"/>
    <p:sldLayoutId id="2147483832"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minded.org.uk/"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6F40FBDA-CEB1-40F0-9AB9-BD9C402D70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4CD9EC-C37F-45A3-9A2B-902ABBA09B23}"/>
              </a:ext>
            </a:extLst>
          </p:cNvPr>
          <p:cNvPicPr>
            <a:picLocks noChangeAspect="1"/>
          </p:cNvPicPr>
          <p:nvPr/>
        </p:nvPicPr>
        <p:blipFill rotWithShape="1">
          <a:blip r:embed="rId2">
            <a:alphaModFix amt="45000"/>
          </a:blip>
          <a:srcRect t="11371" b="436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0344D4FE-ABEF-4230-9E4E-AD5782FC7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a:bodyPr>
          <a:lstStyle/>
          <a:p>
            <a:r>
              <a:rPr lang="en-GB" sz="4800">
                <a:cs typeface="Calibri Light"/>
              </a:rPr>
              <a:t>Working therapeutically with children and young people</a:t>
            </a:r>
          </a:p>
        </p:txBody>
      </p:sp>
      <p:sp>
        <p:nvSpPr>
          <p:cNvPr id="3" name="Subtitle 2"/>
          <p:cNvSpPr>
            <a:spLocks noGrp="1"/>
          </p:cNvSpPr>
          <p:nvPr>
            <p:ph type="subTitle" idx="1"/>
          </p:nvPr>
        </p:nvSpPr>
        <p:spPr>
          <a:xfrm>
            <a:off x="1769532" y="4623127"/>
            <a:ext cx="8655200" cy="457201"/>
          </a:xfrm>
        </p:spPr>
        <p:txBody>
          <a:bodyPr>
            <a:normAutofit/>
          </a:bodyPr>
          <a:lstStyle/>
          <a:p>
            <a:endParaRPr lang="en-GB">
              <a:solidFill>
                <a:schemeClr val="tx1"/>
              </a:solidFill>
            </a:endParaRPr>
          </a:p>
        </p:txBody>
      </p:sp>
      <p:sp>
        <p:nvSpPr>
          <p:cNvPr id="30" name="Rectangle 29">
            <a:extLst>
              <a:ext uri="{FF2B5EF4-FFF2-40B4-BE49-F238E27FC236}">
                <a16:creationId xmlns:a16="http://schemas.microsoft.com/office/drawing/2014/main" id="{9325F979-D3F9-4926-81B7-7ACCB31A50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0FAEBC98-E123-4DE9-AEA5-47AAB1BE059D}"/>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AIMS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F280572-4191-4433-BA12-83A49DA5E95E}"/>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To become familiar with some of the Child and Adolescent based counselling services</a:t>
            </a:r>
          </a:p>
          <a:p>
            <a:r>
              <a:rPr lang="en-GB" sz="2000"/>
              <a:t>To look at the referral system and to be introduced to the CAMHS service.</a:t>
            </a:r>
          </a:p>
          <a:p>
            <a:r>
              <a:rPr lang="en-GB" sz="2000"/>
              <a:t>To look at supporting adolescents and encouraging self-care and healthy relationships.</a:t>
            </a:r>
          </a:p>
        </p:txBody>
      </p:sp>
    </p:spTree>
    <p:extLst>
      <p:ext uri="{BB962C8B-B14F-4D97-AF65-F5344CB8AC3E}">
        <p14:creationId xmlns:p14="http://schemas.microsoft.com/office/powerpoint/2010/main" val="3879707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E0D13DB-D099-4541-888D-DE0186F1C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close up of a flower&#10;&#10;Description automatically generated">
            <a:extLst>
              <a:ext uri="{FF2B5EF4-FFF2-40B4-BE49-F238E27FC236}">
                <a16:creationId xmlns:a16="http://schemas.microsoft.com/office/drawing/2014/main" id="{CEDFADF4-329D-4A56-8822-57A307EB3144}"/>
              </a:ext>
            </a:extLst>
          </p:cNvPr>
          <p:cNvPicPr>
            <a:picLocks noChangeAspect="1"/>
          </p:cNvPicPr>
          <p:nvPr/>
        </p:nvPicPr>
        <p:blipFill rotWithShape="1">
          <a:blip r:embed="rId2"/>
          <a:srcRect l="39098" r="2" b="2"/>
          <a:stretch/>
        </p:blipFill>
        <p:spPr>
          <a:xfrm>
            <a:off x="424928" y="419292"/>
            <a:ext cx="5522976" cy="6053328"/>
          </a:xfrm>
          <a:prstGeom prst="rect">
            <a:avLst/>
          </a:prstGeom>
        </p:spPr>
      </p:pic>
      <p:sp>
        <p:nvSpPr>
          <p:cNvPr id="27" name="Rectangle 26">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07A98-CA9F-4D61-99D7-EC1CD73F111E}"/>
              </a:ext>
            </a:extLst>
          </p:cNvPr>
          <p:cNvSpPr>
            <a:spLocks noGrp="1"/>
          </p:cNvSpPr>
          <p:nvPr>
            <p:ph type="title"/>
          </p:nvPr>
        </p:nvSpPr>
        <p:spPr>
          <a:xfrm>
            <a:off x="6846137" y="727626"/>
            <a:ext cx="4602152" cy="1718225"/>
          </a:xfrm>
        </p:spPr>
        <p:txBody>
          <a:bodyPr>
            <a:normAutofit/>
          </a:bodyPr>
          <a:lstStyle/>
          <a:p>
            <a:r>
              <a:rPr lang="en-GB"/>
              <a:t>Person-Centred Approach</a:t>
            </a:r>
          </a:p>
        </p:txBody>
      </p:sp>
      <p:sp>
        <p:nvSpPr>
          <p:cNvPr id="3" name="Content Placeholder 2">
            <a:extLst>
              <a:ext uri="{FF2B5EF4-FFF2-40B4-BE49-F238E27FC236}">
                <a16:creationId xmlns:a16="http://schemas.microsoft.com/office/drawing/2014/main" id="{9FA50BDA-44FD-42A9-83BC-6CBE4E32A315}"/>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a:t>You have a clear foundation of the Carl Rogers' Person-Centred Approach.</a:t>
            </a:r>
            <a:endParaRPr lang="en-US"/>
          </a:p>
          <a:p>
            <a:r>
              <a:rPr lang="en-GB"/>
              <a:t>You know that this is a non-directive form of therapy and that it facilitates client autonomy.</a:t>
            </a:r>
          </a:p>
          <a:p>
            <a:r>
              <a:rPr lang="en-GB"/>
              <a:t>The person-centred approach recognises that the client has an intrinsic understanding of what they need for self-healing and growth.</a:t>
            </a:r>
          </a:p>
          <a:p>
            <a:r>
              <a:rPr lang="en-GB"/>
              <a:t>Self and the Self-concept. These are subjective concepts, understood in a subjective phenomenological world view. </a:t>
            </a:r>
          </a:p>
        </p:txBody>
      </p:sp>
    </p:spTree>
    <p:extLst>
      <p:ext uri="{BB962C8B-B14F-4D97-AF65-F5344CB8AC3E}">
        <p14:creationId xmlns:p14="http://schemas.microsoft.com/office/powerpoint/2010/main" val="3094959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890DB48-571F-4555-8C4A-ADE03C0A6B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232E1-1881-48E8-B248-DE5AE360B05C}"/>
              </a:ext>
            </a:extLst>
          </p:cNvPr>
          <p:cNvSpPr>
            <a:spLocks noGrp="1"/>
          </p:cNvSpPr>
          <p:nvPr>
            <p:ph type="title"/>
          </p:nvPr>
        </p:nvSpPr>
        <p:spPr>
          <a:xfrm>
            <a:off x="644884" y="1168400"/>
            <a:ext cx="3270624" cy="4521200"/>
          </a:xfrm>
        </p:spPr>
        <p:txBody>
          <a:bodyPr>
            <a:normAutofit/>
          </a:bodyPr>
          <a:lstStyle/>
          <a:p>
            <a:r>
              <a:rPr lang="en-GB" sz="4000">
                <a:solidFill>
                  <a:schemeClr val="tx1"/>
                </a:solidFill>
              </a:rPr>
              <a:t>The Core Conditions</a:t>
            </a:r>
            <a:endParaRPr lang="en-US" sz="4000">
              <a:solidFill>
                <a:schemeClr val="tx1"/>
              </a:solidFill>
            </a:endParaRPr>
          </a:p>
        </p:txBody>
      </p:sp>
      <p:sp>
        <p:nvSpPr>
          <p:cNvPr id="10" name="Rectangle 9">
            <a:extLst>
              <a:ext uri="{FF2B5EF4-FFF2-40B4-BE49-F238E27FC236}">
                <a16:creationId xmlns:a16="http://schemas.microsoft.com/office/drawing/2014/main" id="{C0A3D0E9-F0EC-4889-8704-20D62BD71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568" y="0"/>
            <a:ext cx="7966432" cy="6858000"/>
          </a:xfrm>
          <a:prstGeom prst="rect">
            <a:avLst/>
          </a:prstGeom>
          <a:solidFill>
            <a:schemeClr val="accent1"/>
          </a:solidFill>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12" name="Rectangle 11">
            <a:extLst>
              <a:ext uri="{FF2B5EF4-FFF2-40B4-BE49-F238E27FC236}">
                <a16:creationId xmlns:a16="http://schemas.microsoft.com/office/drawing/2014/main" id="{F736D679-B037-43B8-A67C-D8D491F7AA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0451" y="643468"/>
            <a:ext cx="6676665" cy="5571064"/>
          </a:xfrm>
          <a:prstGeom prst="rect">
            <a:avLst/>
          </a:prstGeom>
          <a:solidFill>
            <a:srgbClr val="FFFFFF"/>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5DD412-4B8E-4F4E-8164-15667C4EA2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3520" y="726948"/>
            <a:ext cx="6510528" cy="540410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C0D6D-23EA-4CBB-B382-172FA593E09B}"/>
              </a:ext>
            </a:extLst>
          </p:cNvPr>
          <p:cNvSpPr>
            <a:spLocks noGrp="1"/>
          </p:cNvSpPr>
          <p:nvPr>
            <p:ph idx="1"/>
          </p:nvPr>
        </p:nvSpPr>
        <p:spPr>
          <a:xfrm>
            <a:off x="5596986" y="1364328"/>
            <a:ext cx="5223595" cy="4123257"/>
          </a:xfrm>
        </p:spPr>
        <p:txBody>
          <a:bodyPr vert="horz" lIns="91440" tIns="45720" rIns="91440" bIns="45720" rtlCol="0" anchor="ctr">
            <a:normAutofit/>
          </a:bodyPr>
          <a:lstStyle/>
          <a:p>
            <a:pPr>
              <a:lnSpc>
                <a:spcPct val="90000"/>
              </a:lnSpc>
            </a:pPr>
            <a:r>
              <a:rPr lang="en-GB" sz="2000" dirty="0">
                <a:solidFill>
                  <a:schemeClr val="tx1">
                    <a:lumMod val="85000"/>
                    <a:lumOff val="15000"/>
                  </a:schemeClr>
                </a:solidFill>
              </a:rPr>
              <a:t>Six 'necessary and sufficient' conditions required for therapeutic change:</a:t>
            </a:r>
            <a:endParaRPr lang="en-US" sz="2000" dirty="0">
              <a:solidFill>
                <a:schemeClr val="tx1">
                  <a:lumMod val="85000"/>
                  <a:lumOff val="15000"/>
                </a:schemeClr>
              </a:solidFill>
            </a:endParaRPr>
          </a:p>
          <a:p>
            <a:pPr marL="274320" lvl="1" indent="0">
              <a:lnSpc>
                <a:spcPct val="90000"/>
              </a:lnSpc>
              <a:buNone/>
            </a:pPr>
            <a:r>
              <a:rPr lang="en-GB" sz="2000" dirty="0">
                <a:solidFill>
                  <a:schemeClr val="tx1">
                    <a:lumMod val="85000"/>
                    <a:lumOff val="15000"/>
                  </a:schemeClr>
                </a:solidFill>
              </a:rPr>
              <a:t>1. Two people in </a:t>
            </a:r>
            <a:r>
              <a:rPr lang="en-GB" sz="2000" i="1" dirty="0">
                <a:solidFill>
                  <a:schemeClr val="tx1">
                    <a:lumMod val="85000"/>
                    <a:lumOff val="15000"/>
                  </a:schemeClr>
                </a:solidFill>
              </a:rPr>
              <a:t>psychological contact</a:t>
            </a:r>
          </a:p>
          <a:p>
            <a:pPr marL="274320" lvl="1" indent="0">
              <a:lnSpc>
                <a:spcPct val="90000"/>
              </a:lnSpc>
              <a:buNone/>
            </a:pPr>
            <a:r>
              <a:rPr lang="en-GB" sz="2000" dirty="0">
                <a:solidFill>
                  <a:schemeClr val="tx1">
                    <a:lumMod val="85000"/>
                    <a:lumOff val="15000"/>
                  </a:schemeClr>
                </a:solidFill>
              </a:rPr>
              <a:t>2. The client is in a state of </a:t>
            </a:r>
            <a:r>
              <a:rPr lang="en-GB" sz="2000" i="1" dirty="0">
                <a:solidFill>
                  <a:schemeClr val="tx1">
                    <a:lumMod val="85000"/>
                    <a:lumOff val="15000"/>
                  </a:schemeClr>
                </a:solidFill>
              </a:rPr>
              <a:t>incongruence</a:t>
            </a:r>
          </a:p>
          <a:p>
            <a:pPr marL="274320" lvl="1" indent="0">
              <a:lnSpc>
                <a:spcPct val="90000"/>
              </a:lnSpc>
              <a:buNone/>
            </a:pPr>
            <a:r>
              <a:rPr lang="en-GB" sz="2000" dirty="0">
                <a:solidFill>
                  <a:srgbClr val="00B0F0"/>
                </a:solidFill>
              </a:rPr>
              <a:t>3. The therapist is </a:t>
            </a:r>
            <a:r>
              <a:rPr lang="en-GB" sz="2000" i="1" dirty="0">
                <a:solidFill>
                  <a:srgbClr val="00B0F0"/>
                </a:solidFill>
              </a:rPr>
              <a:t>congruent</a:t>
            </a:r>
            <a:r>
              <a:rPr lang="en-GB" sz="2000" dirty="0">
                <a:solidFill>
                  <a:srgbClr val="00B0F0"/>
                </a:solidFill>
              </a:rPr>
              <a:t> or </a:t>
            </a:r>
            <a:r>
              <a:rPr lang="en-GB" sz="2000" i="1" dirty="0">
                <a:solidFill>
                  <a:srgbClr val="00B0F0"/>
                </a:solidFill>
              </a:rPr>
              <a:t>integrated</a:t>
            </a:r>
          </a:p>
          <a:p>
            <a:pPr marL="274320" lvl="1" indent="0">
              <a:lnSpc>
                <a:spcPct val="90000"/>
              </a:lnSpc>
              <a:buNone/>
            </a:pPr>
            <a:r>
              <a:rPr lang="en-GB" sz="2000" dirty="0">
                <a:solidFill>
                  <a:srgbClr val="00B0F0"/>
                </a:solidFill>
              </a:rPr>
              <a:t>4. The therapist experiences </a:t>
            </a:r>
            <a:r>
              <a:rPr lang="en-GB" sz="2000" i="1" dirty="0">
                <a:solidFill>
                  <a:srgbClr val="00B0F0"/>
                </a:solidFill>
              </a:rPr>
              <a:t>unconditional positive regard</a:t>
            </a:r>
            <a:r>
              <a:rPr lang="en-GB" sz="2000" dirty="0">
                <a:solidFill>
                  <a:srgbClr val="00B0F0"/>
                </a:solidFill>
              </a:rPr>
              <a:t> for the client</a:t>
            </a:r>
          </a:p>
          <a:p>
            <a:pPr marL="274320" lvl="1" indent="0">
              <a:lnSpc>
                <a:spcPct val="90000"/>
              </a:lnSpc>
              <a:buNone/>
            </a:pPr>
            <a:r>
              <a:rPr lang="en-GB" sz="2000" dirty="0">
                <a:solidFill>
                  <a:srgbClr val="00B0F0"/>
                </a:solidFill>
              </a:rPr>
              <a:t>5. The therapist experiences </a:t>
            </a:r>
            <a:r>
              <a:rPr lang="en-GB" sz="2000" i="1" dirty="0">
                <a:solidFill>
                  <a:srgbClr val="00B0F0"/>
                </a:solidFill>
              </a:rPr>
              <a:t>empathic understanding</a:t>
            </a:r>
            <a:r>
              <a:rPr lang="en-GB" sz="2000" dirty="0">
                <a:solidFill>
                  <a:srgbClr val="00B0F0"/>
                </a:solidFill>
              </a:rPr>
              <a:t> of the client's internal frame of reference</a:t>
            </a:r>
          </a:p>
          <a:p>
            <a:pPr marL="274320" lvl="1" indent="0">
              <a:lnSpc>
                <a:spcPct val="90000"/>
              </a:lnSpc>
              <a:buNone/>
            </a:pPr>
            <a:r>
              <a:rPr lang="en-GB" sz="2000" dirty="0">
                <a:solidFill>
                  <a:schemeClr val="tx1">
                    <a:lumMod val="85000"/>
                    <a:lumOff val="15000"/>
                  </a:schemeClr>
                </a:solidFill>
              </a:rPr>
              <a:t>6. Communication of Empathy and UPR is to a minimal degree communicated.</a:t>
            </a:r>
          </a:p>
        </p:txBody>
      </p:sp>
    </p:spTree>
    <p:extLst>
      <p:ext uri="{BB962C8B-B14F-4D97-AF65-F5344CB8AC3E}">
        <p14:creationId xmlns:p14="http://schemas.microsoft.com/office/powerpoint/2010/main" val="945039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4E9EDDFA-8F05-462B-8D3E-5B9C4FBC73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in front of a window&#10;&#10;Description automatically generated">
            <a:extLst>
              <a:ext uri="{FF2B5EF4-FFF2-40B4-BE49-F238E27FC236}">
                <a16:creationId xmlns:a16="http://schemas.microsoft.com/office/drawing/2014/main" id="{9F61952B-62D0-4BEE-92C8-4DC5FC7937C7}"/>
              </a:ext>
            </a:extLst>
          </p:cNvPr>
          <p:cNvPicPr>
            <a:picLocks noChangeAspect="1"/>
          </p:cNvPicPr>
          <p:nvPr/>
        </p:nvPicPr>
        <p:blipFill>
          <a:blip r:embed="rId2"/>
          <a:stretch>
            <a:fillRect/>
          </a:stretch>
        </p:blipFill>
        <p:spPr>
          <a:xfrm>
            <a:off x="727654" y="1644113"/>
            <a:ext cx="5367165" cy="3582582"/>
          </a:xfrm>
          <a:prstGeom prst="rect">
            <a:avLst/>
          </a:prstGeom>
        </p:spPr>
      </p:pic>
      <p:sp>
        <p:nvSpPr>
          <p:cNvPr id="25" name="Rectangle 20">
            <a:extLst>
              <a:ext uri="{FF2B5EF4-FFF2-40B4-BE49-F238E27FC236}">
                <a16:creationId xmlns:a16="http://schemas.microsoft.com/office/drawing/2014/main" id="{143F9A23-3237-4ED6-A1E9-C0E6530E05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C63CD46D-4335-4BA4-842A-BF835A99CB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323E6-BEC5-4D74-9382-C29B89A8A60E}"/>
              </a:ext>
            </a:extLst>
          </p:cNvPr>
          <p:cNvSpPr>
            <a:spLocks noGrp="1"/>
          </p:cNvSpPr>
          <p:nvPr>
            <p:ph type="title"/>
          </p:nvPr>
        </p:nvSpPr>
        <p:spPr>
          <a:xfrm>
            <a:off x="7064082" y="642594"/>
            <a:ext cx="4472921" cy="1371600"/>
          </a:xfrm>
        </p:spPr>
        <p:txBody>
          <a:bodyPr>
            <a:normAutofit/>
          </a:bodyPr>
          <a:lstStyle/>
          <a:p>
            <a:r>
              <a:rPr lang="en-GB"/>
              <a:t>Congruence and CYP</a:t>
            </a:r>
            <a:endParaRPr lang="en-US"/>
          </a:p>
        </p:txBody>
      </p:sp>
      <p:sp>
        <p:nvSpPr>
          <p:cNvPr id="3" name="Content Placeholder 2">
            <a:extLst>
              <a:ext uri="{FF2B5EF4-FFF2-40B4-BE49-F238E27FC236}">
                <a16:creationId xmlns:a16="http://schemas.microsoft.com/office/drawing/2014/main" id="{7113A174-0A42-4376-B14B-5EBF4E4513BD}"/>
              </a:ext>
            </a:extLst>
          </p:cNvPr>
          <p:cNvSpPr>
            <a:spLocks noGrp="1"/>
          </p:cNvSpPr>
          <p:nvPr>
            <p:ph idx="1"/>
          </p:nvPr>
        </p:nvSpPr>
        <p:spPr>
          <a:xfrm>
            <a:off x="7064082" y="2103120"/>
            <a:ext cx="4472922" cy="3931920"/>
          </a:xfrm>
        </p:spPr>
        <p:txBody>
          <a:bodyPr vert="horz" lIns="91440" tIns="45720" rIns="91440" bIns="45720" rtlCol="0">
            <a:normAutofit/>
          </a:bodyPr>
          <a:lstStyle/>
          <a:p>
            <a:pPr>
              <a:lnSpc>
                <a:spcPct val="90000"/>
              </a:lnSpc>
            </a:pPr>
            <a:r>
              <a:rPr lang="en-GB"/>
              <a:t>When working with Children and Young People the most important element of the therapy is the relationship. Children and Young People will not open up if they do not have trust in you.</a:t>
            </a:r>
          </a:p>
          <a:p>
            <a:pPr>
              <a:lnSpc>
                <a:spcPct val="90000"/>
              </a:lnSpc>
            </a:pPr>
            <a:r>
              <a:rPr lang="en-GB"/>
              <a:t>They need to explore places that might feel unsafe, traumatic, painful and challenging and they will only go to these places if they know that you are able to go with them with safety.</a:t>
            </a:r>
          </a:p>
          <a:p>
            <a:pPr>
              <a:lnSpc>
                <a:spcPct val="90000"/>
              </a:lnSpc>
            </a:pPr>
            <a:r>
              <a:rPr lang="en-GB"/>
              <a:t>Children can see behind roles we might play. They will know if someone is not being genuine.</a:t>
            </a:r>
          </a:p>
          <a:p>
            <a:pPr>
              <a:lnSpc>
                <a:spcPct val="90000"/>
              </a:lnSpc>
            </a:pPr>
            <a:r>
              <a:rPr lang="en-GB"/>
              <a:t>Congruence, therefore, is central to work that we do with children and young people.</a:t>
            </a:r>
          </a:p>
        </p:txBody>
      </p:sp>
    </p:spTree>
    <p:extLst>
      <p:ext uri="{BB962C8B-B14F-4D97-AF65-F5344CB8AC3E}">
        <p14:creationId xmlns:p14="http://schemas.microsoft.com/office/powerpoint/2010/main" val="35115173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2E3493C-9EE5-40C5-9902-4A0416374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93C2DD8-0EC6-4B41-91E6-4A8E336AF8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erson posing for the camera&#10;&#10;Description automatically generated">
            <a:extLst>
              <a:ext uri="{FF2B5EF4-FFF2-40B4-BE49-F238E27FC236}">
                <a16:creationId xmlns:a16="http://schemas.microsoft.com/office/drawing/2014/main" id="{4298C080-B4CC-4F24-A449-C247723E3854}"/>
              </a:ext>
            </a:extLst>
          </p:cNvPr>
          <p:cNvPicPr>
            <a:picLocks noChangeAspect="1"/>
          </p:cNvPicPr>
          <p:nvPr/>
        </p:nvPicPr>
        <p:blipFill rotWithShape="1">
          <a:blip r:embed="rId2"/>
          <a:srcRect l="1977" r="4222" b="-2"/>
          <a:stretch/>
        </p:blipFill>
        <p:spPr>
          <a:xfrm>
            <a:off x="234696" y="237744"/>
            <a:ext cx="3996183" cy="6382512"/>
          </a:xfrm>
          <a:prstGeom prst="rect">
            <a:avLst/>
          </a:prstGeom>
        </p:spPr>
      </p:pic>
      <p:sp>
        <p:nvSpPr>
          <p:cNvPr id="37" name="Rectangle 36">
            <a:extLst>
              <a:ext uri="{FF2B5EF4-FFF2-40B4-BE49-F238E27FC236}">
                <a16:creationId xmlns:a16="http://schemas.microsoft.com/office/drawing/2014/main" id="{D5E3F933-FC69-4374-A35F-CF40365370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D849170-7B06-4156-8BC0-CB4540D2F0B3}"/>
              </a:ext>
            </a:extLst>
          </p:cNvPr>
          <p:cNvSpPr>
            <a:spLocks noGrp="1"/>
          </p:cNvSpPr>
          <p:nvPr>
            <p:ph type="title"/>
          </p:nvPr>
        </p:nvSpPr>
        <p:spPr>
          <a:xfrm>
            <a:off x="4965192" y="642593"/>
            <a:ext cx="6280826" cy="1746504"/>
          </a:xfrm>
        </p:spPr>
        <p:txBody>
          <a:bodyPr>
            <a:normAutofit/>
          </a:bodyPr>
          <a:lstStyle/>
          <a:p>
            <a:r>
              <a:rPr lang="en-GB"/>
              <a:t>Unconditional Positive Regard</a:t>
            </a:r>
          </a:p>
        </p:txBody>
      </p:sp>
      <p:sp>
        <p:nvSpPr>
          <p:cNvPr id="3" name="Content Placeholder 2">
            <a:extLst>
              <a:ext uri="{FF2B5EF4-FFF2-40B4-BE49-F238E27FC236}">
                <a16:creationId xmlns:a16="http://schemas.microsoft.com/office/drawing/2014/main" id="{3A528B05-0329-4844-AF3A-D75232E05D3A}"/>
              </a:ext>
            </a:extLst>
          </p:cNvPr>
          <p:cNvSpPr>
            <a:spLocks noGrp="1"/>
          </p:cNvSpPr>
          <p:nvPr>
            <p:ph idx="1"/>
          </p:nvPr>
        </p:nvSpPr>
        <p:spPr>
          <a:xfrm>
            <a:off x="4965192" y="2386584"/>
            <a:ext cx="6280826" cy="3648456"/>
          </a:xfrm>
        </p:spPr>
        <p:txBody>
          <a:bodyPr vert="horz" lIns="91440" tIns="45720" rIns="91440" bIns="45720" rtlCol="0">
            <a:normAutofit/>
          </a:bodyPr>
          <a:lstStyle/>
          <a:p>
            <a:pPr>
              <a:lnSpc>
                <a:spcPct val="90000"/>
              </a:lnSpc>
            </a:pPr>
            <a:r>
              <a:rPr lang="en-GB" sz="1400"/>
              <a:t>Adolescents are perhaps one of the most judged groups in society.</a:t>
            </a:r>
            <a:endParaRPr lang="en-US" sz="1400"/>
          </a:p>
          <a:p>
            <a:pPr>
              <a:lnSpc>
                <a:spcPct val="90000"/>
              </a:lnSpc>
            </a:pPr>
            <a:r>
              <a:rPr lang="en-GB" sz="1400"/>
              <a:t>Consider the current situation, how often are young people being blamed for the current situation?</a:t>
            </a:r>
          </a:p>
          <a:p>
            <a:pPr>
              <a:lnSpc>
                <a:spcPct val="90000"/>
              </a:lnSpc>
            </a:pPr>
            <a:r>
              <a:rPr lang="en-GB" sz="1400"/>
              <a:t>Young people are developing their identities, they are working out their own values, their moral compass, they are considering their own beliefs and ideas.</a:t>
            </a:r>
          </a:p>
          <a:p>
            <a:pPr>
              <a:lnSpc>
                <a:spcPct val="90000"/>
              </a:lnSpc>
            </a:pPr>
            <a:r>
              <a:rPr lang="en-GB" sz="1400"/>
              <a:t>Often these ideas are at odds with their environment or context. Therefore conditionality is placed on them.</a:t>
            </a:r>
          </a:p>
          <a:p>
            <a:pPr>
              <a:lnSpc>
                <a:spcPct val="90000"/>
              </a:lnSpc>
            </a:pPr>
            <a:endParaRPr lang="en-GB" sz="1400"/>
          </a:p>
          <a:p>
            <a:pPr>
              <a:lnSpc>
                <a:spcPct val="90000"/>
              </a:lnSpc>
            </a:pPr>
            <a:r>
              <a:rPr lang="en-GB" sz="1400"/>
              <a:t>As therapists we need to hear their thoughts, their ideas and be the sounding board for their thoughts and feelings. Again they need to feel that they are not being judged. We need to effectively convey unconditional positive regard if we are to support children and young people to engage successfully with the therapeutic work.</a:t>
            </a:r>
          </a:p>
        </p:txBody>
      </p:sp>
    </p:spTree>
    <p:extLst>
      <p:ext uri="{BB962C8B-B14F-4D97-AF65-F5344CB8AC3E}">
        <p14:creationId xmlns:p14="http://schemas.microsoft.com/office/powerpoint/2010/main" val="1636024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60EB4-F310-490D-87F1-CD64606C0F19}"/>
              </a:ext>
            </a:extLst>
          </p:cNvPr>
          <p:cNvSpPr>
            <a:spLocks noGrp="1"/>
          </p:cNvSpPr>
          <p:nvPr>
            <p:ph type="title"/>
          </p:nvPr>
        </p:nvSpPr>
        <p:spPr>
          <a:xfrm>
            <a:off x="6579450" y="727627"/>
            <a:ext cx="4957553" cy="1645920"/>
          </a:xfrm>
        </p:spPr>
        <p:txBody>
          <a:bodyPr>
            <a:normAutofit/>
          </a:bodyPr>
          <a:lstStyle/>
          <a:p>
            <a:r>
              <a:rPr lang="en-GB"/>
              <a:t>Empathy</a:t>
            </a:r>
          </a:p>
        </p:txBody>
      </p:sp>
      <p:sp>
        <p:nvSpPr>
          <p:cNvPr id="26" name="Rectangle 25">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28" name="Rectangle 27">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Text&#10;&#10;Description automatically generated">
            <a:extLst>
              <a:ext uri="{FF2B5EF4-FFF2-40B4-BE49-F238E27FC236}">
                <a16:creationId xmlns:a16="http://schemas.microsoft.com/office/drawing/2014/main" id="{269D4A41-6038-4F98-A431-0AE3FE26FCF0}"/>
              </a:ext>
            </a:extLst>
          </p:cNvPr>
          <p:cNvPicPr>
            <a:picLocks noChangeAspect="1"/>
          </p:cNvPicPr>
          <p:nvPr/>
        </p:nvPicPr>
        <p:blipFill>
          <a:blip r:embed="rId2"/>
          <a:stretch>
            <a:fillRect/>
          </a:stretch>
        </p:blipFill>
        <p:spPr>
          <a:xfrm>
            <a:off x="1205256" y="1733006"/>
            <a:ext cx="4414438" cy="3410153"/>
          </a:xfrm>
          <a:prstGeom prst="rect">
            <a:avLst/>
          </a:prstGeom>
        </p:spPr>
      </p:pic>
      <p:sp>
        <p:nvSpPr>
          <p:cNvPr id="3" name="Content Placeholder 2">
            <a:extLst>
              <a:ext uri="{FF2B5EF4-FFF2-40B4-BE49-F238E27FC236}">
                <a16:creationId xmlns:a16="http://schemas.microsoft.com/office/drawing/2014/main" id="{5A0A7766-8644-4180-A575-E1A518AE7DFA}"/>
              </a:ext>
            </a:extLst>
          </p:cNvPr>
          <p:cNvSpPr>
            <a:spLocks noGrp="1"/>
          </p:cNvSpPr>
          <p:nvPr>
            <p:ph idx="1"/>
          </p:nvPr>
        </p:nvSpPr>
        <p:spPr>
          <a:xfrm>
            <a:off x="6579450" y="2538919"/>
            <a:ext cx="4957554" cy="3496120"/>
          </a:xfrm>
        </p:spPr>
        <p:txBody>
          <a:bodyPr vert="horz" lIns="91440" tIns="45720" rIns="91440" bIns="45720" rtlCol="0">
            <a:normAutofit/>
          </a:bodyPr>
          <a:lstStyle/>
          <a:p>
            <a:r>
              <a:rPr lang="en-GB"/>
              <a:t>As person-centred therapists we need to engage with the 'here and now'. This can be challenging with children and young people who can often jump from one experience to another.</a:t>
            </a:r>
          </a:p>
          <a:p>
            <a:r>
              <a:rPr lang="en-GB"/>
              <a:t>As therapists we need to show compassion, attunement and have a highly developed awareness of the client's moment to moment experience.</a:t>
            </a:r>
          </a:p>
        </p:txBody>
      </p:sp>
    </p:spTree>
    <p:extLst>
      <p:ext uri="{BB962C8B-B14F-4D97-AF65-F5344CB8AC3E}">
        <p14:creationId xmlns:p14="http://schemas.microsoft.com/office/powerpoint/2010/main" val="429937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D81A81A-8EF1-458B-85DC-466D5B7DD563}"/>
              </a:ext>
            </a:extLst>
          </p:cNvPr>
          <p:cNvSpPr>
            <a:spLocks noGrp="1"/>
          </p:cNvSpPr>
          <p:nvPr>
            <p:ph type="title"/>
          </p:nvPr>
        </p:nvSpPr>
        <p:spPr>
          <a:xfrm>
            <a:off x="1175512" y="870132"/>
            <a:ext cx="9792208" cy="1527078"/>
          </a:xfrm>
        </p:spPr>
        <p:txBody>
          <a:bodyPr>
            <a:normAutofit/>
          </a:bodyPr>
          <a:lstStyle/>
          <a:p>
            <a:r>
              <a:rPr lang="en-GB"/>
              <a:t>Person-Centred Therapy and CYP</a:t>
            </a:r>
          </a:p>
        </p:txBody>
      </p:sp>
      <p:sp>
        <p:nvSpPr>
          <p:cNvPr id="3" name="Content Placeholder 2">
            <a:extLst>
              <a:ext uri="{FF2B5EF4-FFF2-40B4-BE49-F238E27FC236}">
                <a16:creationId xmlns:a16="http://schemas.microsoft.com/office/drawing/2014/main" id="{8BB948F3-3D12-4704-AEBD-DD0342A69FA6}"/>
              </a:ext>
            </a:extLst>
          </p:cNvPr>
          <p:cNvSpPr>
            <a:spLocks noGrp="1"/>
          </p:cNvSpPr>
          <p:nvPr>
            <p:ph idx="1"/>
          </p:nvPr>
        </p:nvSpPr>
        <p:spPr>
          <a:xfrm>
            <a:off x="1175512" y="2557849"/>
            <a:ext cx="9792208" cy="3407862"/>
          </a:xfrm>
        </p:spPr>
        <p:txBody>
          <a:bodyPr vert="horz" lIns="91440" tIns="45720" rIns="91440" bIns="45720" rtlCol="0">
            <a:normAutofit/>
          </a:bodyPr>
          <a:lstStyle/>
          <a:p>
            <a:r>
              <a:rPr lang="en-GB" dirty="0"/>
              <a:t>Therapists need to engage empathically with CYP, they need to be aware of the maturational process of each individual child, which may be significantly younger than their chronological age.</a:t>
            </a:r>
          </a:p>
          <a:p>
            <a:r>
              <a:rPr lang="en-GB" dirty="0"/>
              <a:t>Therapists need to engage with the phenomenological experience of the child. This means to look at the holistic view of the child's world: </a:t>
            </a:r>
          </a:p>
        </p:txBody>
      </p:sp>
    </p:spTree>
    <p:extLst>
      <p:ext uri="{BB962C8B-B14F-4D97-AF65-F5344CB8AC3E}">
        <p14:creationId xmlns:p14="http://schemas.microsoft.com/office/powerpoint/2010/main" val="2287635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549C-F430-4DAC-A5C5-A1FEFB81D215}"/>
              </a:ext>
            </a:extLst>
          </p:cNvPr>
          <p:cNvSpPr>
            <a:spLocks noGrp="1"/>
          </p:cNvSpPr>
          <p:nvPr>
            <p:ph type="title"/>
          </p:nvPr>
        </p:nvSpPr>
        <p:spPr/>
        <p:txBody>
          <a:bodyPr/>
          <a:lstStyle/>
          <a:p>
            <a:r>
              <a:rPr lang="en-GB"/>
              <a:t>Internal Frame of the Client</a:t>
            </a:r>
          </a:p>
        </p:txBody>
      </p:sp>
      <p:sp>
        <p:nvSpPr>
          <p:cNvPr id="3" name="Content Placeholder 2">
            <a:extLst>
              <a:ext uri="{FF2B5EF4-FFF2-40B4-BE49-F238E27FC236}">
                <a16:creationId xmlns:a16="http://schemas.microsoft.com/office/drawing/2014/main" id="{2973B59C-86DD-45A1-8BA6-E1D3977BD29B}"/>
              </a:ext>
            </a:extLst>
          </p:cNvPr>
          <p:cNvSpPr>
            <a:spLocks noGrp="1"/>
          </p:cNvSpPr>
          <p:nvPr>
            <p:ph idx="1"/>
          </p:nvPr>
        </p:nvSpPr>
        <p:spPr/>
        <p:txBody>
          <a:bodyPr vert="horz" lIns="91440" tIns="45720" rIns="91440" bIns="45720" rtlCol="0" anchor="t">
            <a:normAutofit/>
          </a:bodyPr>
          <a:lstStyle/>
          <a:p>
            <a:r>
              <a:rPr lang="en-GB" dirty="0"/>
              <a:t>Sensations and Perceptions</a:t>
            </a:r>
          </a:p>
        </p:txBody>
      </p:sp>
      <p:sp>
        <p:nvSpPr>
          <p:cNvPr id="16" name="TextBox 15">
            <a:extLst>
              <a:ext uri="{FF2B5EF4-FFF2-40B4-BE49-F238E27FC236}">
                <a16:creationId xmlns:a16="http://schemas.microsoft.com/office/drawing/2014/main" id="{9CD583FB-EAA2-475C-A03E-9691ABF7E495}"/>
              </a:ext>
            </a:extLst>
          </p:cNvPr>
          <p:cNvSpPr txBox="1"/>
          <p:nvPr/>
        </p:nvSpPr>
        <p:spPr>
          <a:xfrm>
            <a:off x="4406283" y="3844031"/>
            <a:ext cx="33794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t>Client's internal world includes: </a:t>
            </a:r>
            <a:endParaRPr lang="en-US"/>
          </a:p>
        </p:txBody>
      </p:sp>
      <p:sp>
        <p:nvSpPr>
          <p:cNvPr id="17" name="TextBox 16">
            <a:extLst>
              <a:ext uri="{FF2B5EF4-FFF2-40B4-BE49-F238E27FC236}">
                <a16:creationId xmlns:a16="http://schemas.microsoft.com/office/drawing/2014/main" id="{E704D799-91A5-41A8-99FD-62B9779D437B}"/>
              </a:ext>
            </a:extLst>
          </p:cNvPr>
          <p:cNvSpPr txBox="1"/>
          <p:nvPr/>
        </p:nvSpPr>
        <p:spPr>
          <a:xfrm>
            <a:off x="1064673" y="3062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Cultural Influences</a:t>
            </a:r>
          </a:p>
        </p:txBody>
      </p:sp>
      <p:sp>
        <p:nvSpPr>
          <p:cNvPr id="18" name="TextBox 17">
            <a:extLst>
              <a:ext uri="{FF2B5EF4-FFF2-40B4-BE49-F238E27FC236}">
                <a16:creationId xmlns:a16="http://schemas.microsoft.com/office/drawing/2014/main" id="{8AA7112D-DE63-4068-90D1-1D8DB15DA107}"/>
              </a:ext>
            </a:extLst>
          </p:cNvPr>
          <p:cNvSpPr txBox="1"/>
          <p:nvPr/>
        </p:nvSpPr>
        <p:spPr>
          <a:xfrm>
            <a:off x="1555257" y="43073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Meanings</a:t>
            </a:r>
          </a:p>
        </p:txBody>
      </p:sp>
      <p:sp>
        <p:nvSpPr>
          <p:cNvPr id="19" name="TextBox 18">
            <a:extLst>
              <a:ext uri="{FF2B5EF4-FFF2-40B4-BE49-F238E27FC236}">
                <a16:creationId xmlns:a16="http://schemas.microsoft.com/office/drawing/2014/main" id="{6E5B634D-0C3E-437A-84F5-9465F1DA4183}"/>
              </a:ext>
            </a:extLst>
          </p:cNvPr>
          <p:cNvSpPr txBox="1"/>
          <p:nvPr/>
        </p:nvSpPr>
        <p:spPr>
          <a:xfrm>
            <a:off x="4827510" y="24823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Beliefs and Values</a:t>
            </a:r>
          </a:p>
        </p:txBody>
      </p:sp>
      <p:sp>
        <p:nvSpPr>
          <p:cNvPr id="20" name="TextBox 19">
            <a:extLst>
              <a:ext uri="{FF2B5EF4-FFF2-40B4-BE49-F238E27FC236}">
                <a16:creationId xmlns:a16="http://schemas.microsoft.com/office/drawing/2014/main" id="{924228F4-6E94-4D91-B1F4-89DE8FA383DF}"/>
              </a:ext>
            </a:extLst>
          </p:cNvPr>
          <p:cNvSpPr txBox="1"/>
          <p:nvPr/>
        </p:nvSpPr>
        <p:spPr>
          <a:xfrm>
            <a:off x="8528852" y="20999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Memories</a:t>
            </a:r>
          </a:p>
        </p:txBody>
      </p:sp>
      <p:sp>
        <p:nvSpPr>
          <p:cNvPr id="21" name="TextBox 20">
            <a:extLst>
              <a:ext uri="{FF2B5EF4-FFF2-40B4-BE49-F238E27FC236}">
                <a16:creationId xmlns:a16="http://schemas.microsoft.com/office/drawing/2014/main" id="{A8A29DAB-FA7A-492A-94D3-CD6C139E97B3}"/>
              </a:ext>
            </a:extLst>
          </p:cNvPr>
          <p:cNvSpPr txBox="1"/>
          <p:nvPr/>
        </p:nvSpPr>
        <p:spPr>
          <a:xfrm>
            <a:off x="8656930" y="365584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Feelings, thoughts, emotions</a:t>
            </a:r>
          </a:p>
        </p:txBody>
      </p:sp>
      <p:sp>
        <p:nvSpPr>
          <p:cNvPr id="22" name="TextBox 21">
            <a:extLst>
              <a:ext uri="{FF2B5EF4-FFF2-40B4-BE49-F238E27FC236}">
                <a16:creationId xmlns:a16="http://schemas.microsoft.com/office/drawing/2014/main" id="{64024A2C-D631-4320-9C5A-0614E7BD99D9}"/>
              </a:ext>
            </a:extLst>
          </p:cNvPr>
          <p:cNvSpPr txBox="1"/>
          <p:nvPr/>
        </p:nvSpPr>
        <p:spPr>
          <a:xfrm>
            <a:off x="8111786" y="5300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Behaviours</a:t>
            </a:r>
          </a:p>
        </p:txBody>
      </p:sp>
      <p:sp>
        <p:nvSpPr>
          <p:cNvPr id="23" name="TextBox 22">
            <a:extLst>
              <a:ext uri="{FF2B5EF4-FFF2-40B4-BE49-F238E27FC236}">
                <a16:creationId xmlns:a16="http://schemas.microsoft.com/office/drawing/2014/main" id="{510BEE3A-7175-4655-B49C-7B300C3D1B8B}"/>
              </a:ext>
            </a:extLst>
          </p:cNvPr>
          <p:cNvSpPr txBox="1"/>
          <p:nvPr/>
        </p:nvSpPr>
        <p:spPr>
          <a:xfrm>
            <a:off x="8380428" y="36093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(After Sutton and Stewart, 1997)</a:t>
            </a:r>
          </a:p>
        </p:txBody>
      </p:sp>
      <p:sp>
        <p:nvSpPr>
          <p:cNvPr id="24" name="TextBox 23">
            <a:extLst>
              <a:ext uri="{FF2B5EF4-FFF2-40B4-BE49-F238E27FC236}">
                <a16:creationId xmlns:a16="http://schemas.microsoft.com/office/drawing/2014/main" id="{940745FA-531A-456D-869D-5D25E6223ED1}"/>
              </a:ext>
            </a:extLst>
          </p:cNvPr>
          <p:cNvSpPr txBox="1"/>
          <p:nvPr/>
        </p:nvSpPr>
        <p:spPr>
          <a:xfrm>
            <a:off x="3847730" y="518677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Experiences</a:t>
            </a:r>
          </a:p>
        </p:txBody>
      </p:sp>
      <p:cxnSp>
        <p:nvCxnSpPr>
          <p:cNvPr id="28" name="Straight Arrow Connector 27">
            <a:extLst>
              <a:ext uri="{FF2B5EF4-FFF2-40B4-BE49-F238E27FC236}">
                <a16:creationId xmlns:a16="http://schemas.microsoft.com/office/drawing/2014/main" id="{C6A4E1DB-4A4E-4A1C-B518-6E05F7E2CC65}"/>
              </a:ext>
            </a:extLst>
          </p:cNvPr>
          <p:cNvCxnSpPr/>
          <p:nvPr/>
        </p:nvCxnSpPr>
        <p:spPr>
          <a:xfrm>
            <a:off x="7104540" y="4267385"/>
            <a:ext cx="1010573" cy="92919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8261024-05B6-43E0-9A41-9AB15C8C9D82}"/>
              </a:ext>
            </a:extLst>
          </p:cNvPr>
          <p:cNvCxnSpPr>
            <a:cxnSpLocks/>
          </p:cNvCxnSpPr>
          <p:nvPr/>
        </p:nvCxnSpPr>
        <p:spPr>
          <a:xfrm flipH="1">
            <a:off x="4704609" y="4504123"/>
            <a:ext cx="757562" cy="61107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7C2BF03-1702-46B8-B44D-5C99153EADD8}"/>
              </a:ext>
            </a:extLst>
          </p:cNvPr>
          <p:cNvCxnSpPr>
            <a:cxnSpLocks/>
          </p:cNvCxnSpPr>
          <p:nvPr/>
        </p:nvCxnSpPr>
        <p:spPr>
          <a:xfrm flipH="1">
            <a:off x="2825502" y="4222995"/>
            <a:ext cx="1911659" cy="19678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0AE49A8F-1B75-4427-9FDE-A9126AA85098}"/>
              </a:ext>
            </a:extLst>
          </p:cNvPr>
          <p:cNvCxnSpPr>
            <a:cxnSpLocks/>
          </p:cNvCxnSpPr>
          <p:nvPr/>
        </p:nvCxnSpPr>
        <p:spPr>
          <a:xfrm>
            <a:off x="3131783" y="3327831"/>
            <a:ext cx="1668999" cy="59628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F6EBD4C-3AF4-4FA6-BFDB-1776B2A2CE12}"/>
              </a:ext>
            </a:extLst>
          </p:cNvPr>
          <p:cNvCxnSpPr>
            <a:cxnSpLocks/>
          </p:cNvCxnSpPr>
          <p:nvPr/>
        </p:nvCxnSpPr>
        <p:spPr>
          <a:xfrm>
            <a:off x="3568268" y="2484452"/>
            <a:ext cx="1447058" cy="11585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12F78E-F069-4BF0-A730-2499FCA04E71}"/>
              </a:ext>
            </a:extLst>
          </p:cNvPr>
          <p:cNvCxnSpPr>
            <a:cxnSpLocks/>
          </p:cNvCxnSpPr>
          <p:nvPr/>
        </p:nvCxnSpPr>
        <p:spPr>
          <a:xfrm>
            <a:off x="5861666" y="2846957"/>
            <a:ext cx="34029" cy="81082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2D327967-FDFC-4427-A864-6727A7EF2910}"/>
              </a:ext>
            </a:extLst>
          </p:cNvPr>
          <p:cNvCxnSpPr>
            <a:cxnSpLocks/>
          </p:cNvCxnSpPr>
          <p:nvPr/>
        </p:nvCxnSpPr>
        <p:spPr>
          <a:xfrm flipH="1">
            <a:off x="7353113" y="2543637"/>
            <a:ext cx="1282825" cy="11955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17E77BF-AF3F-4330-9E7F-27B5B877F469}"/>
              </a:ext>
            </a:extLst>
          </p:cNvPr>
          <p:cNvCxnSpPr>
            <a:cxnSpLocks/>
          </p:cNvCxnSpPr>
          <p:nvPr/>
        </p:nvCxnSpPr>
        <p:spPr>
          <a:xfrm flipH="1">
            <a:off x="7523268" y="3964064"/>
            <a:ext cx="801951" cy="4142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7188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04BED5A-E98E-4DA0-BAA5-4F6AB2492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B64B94A-E40E-48CE-BD7B-C1A30AE57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49EC5CA6-6479-49D5-B4B5-5643D26B83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B26337-5AA4-470D-9687-5907CB53B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F841BF4F-66B7-435E-86A8-EC73E51EBEDE}"/>
              </a:ext>
            </a:extLst>
          </p:cNvPr>
          <p:cNvSpPr>
            <a:spLocks noGrp="1"/>
          </p:cNvSpPr>
          <p:nvPr>
            <p:ph type="title"/>
          </p:nvPr>
        </p:nvSpPr>
        <p:spPr>
          <a:xfrm>
            <a:off x="866440" y="1000370"/>
            <a:ext cx="3462079" cy="4857262"/>
          </a:xfrm>
        </p:spPr>
        <p:txBody>
          <a:bodyPr>
            <a:normAutofit/>
          </a:bodyPr>
          <a:lstStyle/>
          <a:p>
            <a:pPr algn="r"/>
            <a:r>
              <a:rPr lang="en-GB">
                <a:solidFill>
                  <a:srgbClr val="FFFFFF"/>
                </a:solidFill>
              </a:rPr>
              <a:t>The Child or Young Person is at the Centre</a:t>
            </a:r>
          </a:p>
        </p:txBody>
      </p:sp>
      <p:sp>
        <p:nvSpPr>
          <p:cNvPr id="3" name="Content Placeholder 2">
            <a:extLst>
              <a:ext uri="{FF2B5EF4-FFF2-40B4-BE49-F238E27FC236}">
                <a16:creationId xmlns:a16="http://schemas.microsoft.com/office/drawing/2014/main" id="{CF907367-7615-4815-B780-02F23EE86063}"/>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a:solidFill>
                  <a:srgbClr val="FFFFFF"/>
                </a:solidFill>
              </a:rPr>
              <a:t>Therapists working with CYP need to understand the developmental needs of the child. </a:t>
            </a:r>
          </a:p>
          <a:p>
            <a:r>
              <a:rPr lang="en-GB" sz="2000">
                <a:solidFill>
                  <a:srgbClr val="FFFFFF"/>
                </a:solidFill>
              </a:rPr>
              <a:t>Language used must be developmentally appropriate.</a:t>
            </a:r>
          </a:p>
          <a:p>
            <a:r>
              <a:rPr lang="en-GB" sz="2000">
                <a:solidFill>
                  <a:srgbClr val="FFFFFF"/>
                </a:solidFill>
              </a:rPr>
              <a:t>Play is often used within the PC approach and we will discuss this further shortly, but within the person-centred approach space is provided for exploring. Play materials may be used which allow the child or young person to verbalise, or communicate their feelings, emotions and behaviours in a non-directive manner.</a:t>
            </a:r>
          </a:p>
          <a:p>
            <a:endParaRPr lang="en-GB" sz="2000">
              <a:solidFill>
                <a:srgbClr val="FFFFFF"/>
              </a:solidFill>
            </a:endParaRPr>
          </a:p>
          <a:p>
            <a:endParaRPr lang="en-GB" sz="2000">
              <a:solidFill>
                <a:srgbClr val="FFFFFF"/>
              </a:solidFill>
            </a:endParaRPr>
          </a:p>
          <a:p>
            <a:endParaRPr lang="en-GB" sz="2000">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366237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picture containing shelf, photo, food, book&#10;&#10;Description automatically generated">
            <a:extLst>
              <a:ext uri="{FF2B5EF4-FFF2-40B4-BE49-F238E27FC236}">
                <a16:creationId xmlns:a16="http://schemas.microsoft.com/office/drawing/2014/main" id="{2F69B442-B012-4505-8CAD-5FC14C140E10}"/>
              </a:ext>
            </a:extLst>
          </p:cNvPr>
          <p:cNvPicPr>
            <a:picLocks noChangeAspect="1"/>
          </p:cNvPicPr>
          <p:nvPr/>
        </p:nvPicPr>
        <p:blipFill rotWithShape="1">
          <a:blip r:embed="rId2"/>
          <a:srcRect l="27403" r="21275"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27351-3E45-4E3A-9BCC-D02AD50DEEC1}"/>
              </a:ext>
            </a:extLst>
          </p:cNvPr>
          <p:cNvSpPr>
            <a:spLocks noGrp="1"/>
          </p:cNvSpPr>
          <p:nvPr>
            <p:ph type="title"/>
          </p:nvPr>
        </p:nvSpPr>
        <p:spPr>
          <a:xfrm>
            <a:off x="6846137" y="727626"/>
            <a:ext cx="4602152" cy="1718225"/>
          </a:xfrm>
        </p:spPr>
        <p:txBody>
          <a:bodyPr>
            <a:normAutofit/>
          </a:bodyPr>
          <a:lstStyle/>
          <a:p>
            <a:r>
              <a:rPr lang="en-GB"/>
              <a:t>Creative Materials</a:t>
            </a:r>
          </a:p>
        </p:txBody>
      </p:sp>
      <p:sp>
        <p:nvSpPr>
          <p:cNvPr id="3" name="Content Placeholder 2">
            <a:extLst>
              <a:ext uri="{FF2B5EF4-FFF2-40B4-BE49-F238E27FC236}">
                <a16:creationId xmlns:a16="http://schemas.microsoft.com/office/drawing/2014/main" id="{82DCB410-FD3D-434D-AC92-D3E5A259C3BB}"/>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a:ea typeface="+mn-lt"/>
                <a:cs typeface="+mn-lt"/>
              </a:rPr>
              <a:t>Materials can include: Sand, art materials, puppets, small world toys, dressing up and music.</a:t>
            </a:r>
            <a:endParaRPr lang="en-US">
              <a:ea typeface="+mn-lt"/>
              <a:cs typeface="+mn-lt"/>
            </a:endParaRPr>
          </a:p>
          <a:p>
            <a:r>
              <a:rPr lang="en-GB">
                <a:ea typeface="+mn-lt"/>
                <a:cs typeface="+mn-lt"/>
              </a:rPr>
              <a:t>Virginia Axline developed eight key principles of person centred-play therapy and we'll investigate these shortly.</a:t>
            </a:r>
            <a:endParaRPr lang="en-US">
              <a:ea typeface="+mn-lt"/>
              <a:cs typeface="+mn-lt"/>
            </a:endParaRPr>
          </a:p>
          <a:p>
            <a:r>
              <a:rPr lang="en-GB">
                <a:ea typeface="+mn-lt"/>
                <a:cs typeface="+mn-lt"/>
              </a:rPr>
              <a:t>Most importantly however, is the ability of the therapist to enter the child's world. The ability of the therapist to engage in the child's play and value this as important within the therapy is central to person-centred work with children and young people.</a:t>
            </a:r>
            <a:endParaRPr lang="en-GB"/>
          </a:p>
        </p:txBody>
      </p:sp>
    </p:spTree>
    <p:extLst>
      <p:ext uri="{BB962C8B-B14F-4D97-AF65-F5344CB8AC3E}">
        <p14:creationId xmlns:p14="http://schemas.microsoft.com/office/powerpoint/2010/main" val="2689537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44274-4B38-45AD-B2CA-DACE59A46172}"/>
              </a:ext>
            </a:extLst>
          </p:cNvPr>
          <p:cNvSpPr>
            <a:spLocks noGrp="1"/>
          </p:cNvSpPr>
          <p:nvPr>
            <p:ph type="title"/>
          </p:nvPr>
        </p:nvSpPr>
        <p:spPr>
          <a:xfrm>
            <a:off x="6579450" y="727627"/>
            <a:ext cx="4957553" cy="1645920"/>
          </a:xfrm>
        </p:spPr>
        <p:txBody>
          <a:bodyPr>
            <a:normAutofit/>
          </a:bodyPr>
          <a:lstStyle/>
          <a:p>
            <a:r>
              <a:rPr lang="en-GB"/>
              <a:t>PCT and working with Adolescents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close, standing, hair, wearing&#10;&#10;Description automatically generated">
            <a:extLst>
              <a:ext uri="{FF2B5EF4-FFF2-40B4-BE49-F238E27FC236}">
                <a16:creationId xmlns:a16="http://schemas.microsoft.com/office/drawing/2014/main" id="{881027BF-0F16-4D2F-96AF-C4FD18DE150B}"/>
              </a:ext>
            </a:extLst>
          </p:cNvPr>
          <p:cNvPicPr>
            <a:picLocks noChangeAspect="1"/>
          </p:cNvPicPr>
          <p:nvPr/>
        </p:nvPicPr>
        <p:blipFill>
          <a:blip r:embed="rId2"/>
          <a:stretch>
            <a:fillRect/>
          </a:stretch>
        </p:blipFill>
        <p:spPr>
          <a:xfrm>
            <a:off x="1205256" y="2196522"/>
            <a:ext cx="4414438" cy="2483121"/>
          </a:xfrm>
          <a:prstGeom prst="rect">
            <a:avLst/>
          </a:prstGeom>
        </p:spPr>
      </p:pic>
      <p:sp>
        <p:nvSpPr>
          <p:cNvPr id="3" name="Content Placeholder 2">
            <a:extLst>
              <a:ext uri="{FF2B5EF4-FFF2-40B4-BE49-F238E27FC236}">
                <a16:creationId xmlns:a16="http://schemas.microsoft.com/office/drawing/2014/main" id="{0D8116A8-F967-4CE0-A645-07D2D47535AC}"/>
              </a:ext>
            </a:extLst>
          </p:cNvPr>
          <p:cNvSpPr>
            <a:spLocks noGrp="1"/>
          </p:cNvSpPr>
          <p:nvPr>
            <p:ph idx="1"/>
          </p:nvPr>
        </p:nvSpPr>
        <p:spPr>
          <a:xfrm>
            <a:off x="6579450" y="2538919"/>
            <a:ext cx="4957554" cy="3496120"/>
          </a:xfrm>
        </p:spPr>
        <p:txBody>
          <a:bodyPr vert="horz" lIns="91440" tIns="45720" rIns="91440" bIns="45720" rtlCol="0">
            <a:normAutofit lnSpcReduction="10000"/>
          </a:bodyPr>
          <a:lstStyle/>
          <a:p>
            <a:pPr>
              <a:lnSpc>
                <a:spcPct val="90000"/>
              </a:lnSpc>
            </a:pPr>
            <a:r>
              <a:rPr lang="en-GB" sz="1500"/>
              <a:t>Adolescence is a period of significant change, this includes:</a:t>
            </a:r>
          </a:p>
          <a:p>
            <a:pPr lvl="1">
              <a:lnSpc>
                <a:spcPct val="90000"/>
              </a:lnSpc>
            </a:pPr>
            <a:r>
              <a:rPr lang="en-GB" dirty="0"/>
              <a:t>Emotional, psychological, sexual, physical, familial and educational changes.</a:t>
            </a:r>
            <a:endParaRPr lang="en-GB"/>
          </a:p>
          <a:p>
            <a:pPr lvl="1">
              <a:lnSpc>
                <a:spcPct val="90000"/>
              </a:lnSpc>
            </a:pPr>
            <a:endParaRPr lang="en-GB"/>
          </a:p>
          <a:p>
            <a:pPr lvl="1">
              <a:lnSpc>
                <a:spcPct val="90000"/>
              </a:lnSpc>
            </a:pPr>
            <a:r>
              <a:rPr lang="en-GB" dirty="0"/>
              <a:t>It can be a difficult period to negotiate.</a:t>
            </a:r>
            <a:endParaRPr lang="en-GB"/>
          </a:p>
          <a:p>
            <a:pPr lvl="1">
              <a:lnSpc>
                <a:spcPct val="90000"/>
              </a:lnSpc>
            </a:pPr>
            <a:endParaRPr lang="en-GB"/>
          </a:p>
          <a:p>
            <a:pPr lvl="1">
              <a:lnSpc>
                <a:spcPct val="90000"/>
              </a:lnSpc>
            </a:pPr>
            <a:r>
              <a:rPr lang="en-GB" dirty="0"/>
              <a:t>For therapists it can be both rewarding and challenging. Around this time young people may change the way in which they communicate with you. They may prefer to engage in talking, rather than using the creative materials.</a:t>
            </a:r>
            <a:endParaRPr lang="en-GB"/>
          </a:p>
          <a:p>
            <a:pPr marL="274320" lvl="1" indent="0">
              <a:lnSpc>
                <a:spcPct val="90000"/>
              </a:lnSpc>
              <a:buNone/>
            </a:pPr>
            <a:endParaRPr lang="en-GB"/>
          </a:p>
          <a:p>
            <a:pPr lvl="1">
              <a:lnSpc>
                <a:spcPct val="90000"/>
              </a:lnSpc>
            </a:pPr>
            <a:r>
              <a:rPr lang="en-GB" dirty="0"/>
              <a:t>Finding the key...Therapists working with young people need to enter their world, they need to understand their internal frame of refence and parallel the communication process.</a:t>
            </a:r>
            <a:endParaRPr lang="en-GB"/>
          </a:p>
        </p:txBody>
      </p:sp>
    </p:spTree>
    <p:extLst>
      <p:ext uri="{BB962C8B-B14F-4D97-AF65-F5344CB8AC3E}">
        <p14:creationId xmlns:p14="http://schemas.microsoft.com/office/powerpoint/2010/main" val="3233337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30C5D-7660-459E-90FE-15586CCE7B0C}"/>
              </a:ext>
            </a:extLst>
          </p:cNvPr>
          <p:cNvSpPr>
            <a:spLocks noGrp="1"/>
          </p:cNvSpPr>
          <p:nvPr>
            <p:ph type="title"/>
          </p:nvPr>
        </p:nvSpPr>
        <p:spPr/>
        <p:txBody>
          <a:bodyPr/>
          <a:lstStyle/>
          <a:p>
            <a:r>
              <a:rPr lang="en-GB"/>
              <a:t>Your inner child?</a:t>
            </a:r>
          </a:p>
        </p:txBody>
      </p:sp>
      <p:sp>
        <p:nvSpPr>
          <p:cNvPr id="3" name="Content Placeholder 2">
            <a:extLst>
              <a:ext uri="{FF2B5EF4-FFF2-40B4-BE49-F238E27FC236}">
                <a16:creationId xmlns:a16="http://schemas.microsoft.com/office/drawing/2014/main" id="{06EC48A1-FC49-4F05-9F7E-B841E1E10F02}"/>
              </a:ext>
            </a:extLst>
          </p:cNvPr>
          <p:cNvSpPr>
            <a:spLocks noGrp="1"/>
          </p:cNvSpPr>
          <p:nvPr>
            <p:ph idx="1"/>
          </p:nvPr>
        </p:nvSpPr>
        <p:spPr/>
        <p:txBody>
          <a:bodyPr vert="horz" lIns="91440" tIns="45720" rIns="91440" bIns="45720" rtlCol="0" anchor="t">
            <a:normAutofit/>
          </a:bodyPr>
          <a:lstStyle/>
          <a:p>
            <a:r>
              <a:rPr lang="en-GB" dirty="0"/>
              <a:t>How accessible is your own inner child/adolescent?</a:t>
            </a:r>
          </a:p>
          <a:p>
            <a:endParaRPr lang="en-GB" dirty="0"/>
          </a:p>
          <a:p>
            <a:r>
              <a:rPr lang="en-GB" dirty="0"/>
              <a:t>Spend about 5 minutes considering this question for yourself. </a:t>
            </a:r>
          </a:p>
          <a:p>
            <a:r>
              <a:rPr lang="en-GB" dirty="0"/>
              <a:t>After this time I'd like you to go into a group channel and discuss this with your group.</a:t>
            </a:r>
          </a:p>
          <a:p>
            <a:r>
              <a:rPr lang="en-GB" dirty="0"/>
              <a:t>15minutes to discuss and then return to this main channel.</a:t>
            </a:r>
          </a:p>
        </p:txBody>
      </p:sp>
    </p:spTree>
    <p:extLst>
      <p:ext uri="{BB962C8B-B14F-4D97-AF65-F5344CB8AC3E}">
        <p14:creationId xmlns:p14="http://schemas.microsoft.com/office/powerpoint/2010/main" val="3149008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EA0B8750-603B-433D-AE28-86C4BFEFBB4B}"/>
              </a:ext>
            </a:extLst>
          </p:cNvPr>
          <p:cNvSpPr>
            <a:spLocks noGrp="1"/>
          </p:cNvSpPr>
          <p:nvPr>
            <p:ph type="title"/>
          </p:nvPr>
        </p:nvSpPr>
        <p:spPr>
          <a:xfrm>
            <a:off x="573409" y="559477"/>
            <a:ext cx="3765200" cy="5709931"/>
          </a:xfrm>
        </p:spPr>
        <p:txBody>
          <a:bodyPr>
            <a:normAutofit/>
          </a:bodyPr>
          <a:lstStyle/>
          <a:p>
            <a:pPr algn="ctr"/>
            <a:r>
              <a:rPr lang="en-GB"/>
              <a:t>Groups</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4" name="Table 4">
            <a:extLst>
              <a:ext uri="{FF2B5EF4-FFF2-40B4-BE49-F238E27FC236}">
                <a16:creationId xmlns:a16="http://schemas.microsoft.com/office/drawing/2014/main" id="{7C75CB88-E780-4069-9B44-52B5069CA8F1}"/>
              </a:ext>
            </a:extLst>
          </p:cNvPr>
          <p:cNvGraphicFramePr>
            <a:graphicFrameLocks noGrp="1"/>
          </p:cNvGraphicFramePr>
          <p:nvPr>
            <p:ph idx="1"/>
            <p:extLst>
              <p:ext uri="{D42A27DB-BD31-4B8C-83A1-F6EECF244321}">
                <p14:modId xmlns:p14="http://schemas.microsoft.com/office/powerpoint/2010/main" val="748453992"/>
              </p:ext>
            </p:extLst>
          </p:nvPr>
        </p:nvGraphicFramePr>
        <p:xfrm>
          <a:off x="5478124" y="1574462"/>
          <a:ext cx="5906181" cy="3683692"/>
        </p:xfrm>
        <a:graphic>
          <a:graphicData uri="http://schemas.openxmlformats.org/drawingml/2006/table">
            <a:tbl>
              <a:tblPr firstRow="1" bandRow="1">
                <a:tableStyleId>{5C22544A-7EE6-4342-B048-85BDC9FD1C3A}</a:tableStyleId>
              </a:tblPr>
              <a:tblGrid>
                <a:gridCol w="1714962">
                  <a:extLst>
                    <a:ext uri="{9D8B030D-6E8A-4147-A177-3AD203B41FA5}">
                      <a16:colId xmlns:a16="http://schemas.microsoft.com/office/drawing/2014/main" val="1180103735"/>
                    </a:ext>
                  </a:extLst>
                </a:gridCol>
                <a:gridCol w="4191219">
                  <a:extLst>
                    <a:ext uri="{9D8B030D-6E8A-4147-A177-3AD203B41FA5}">
                      <a16:colId xmlns:a16="http://schemas.microsoft.com/office/drawing/2014/main" val="3818823029"/>
                    </a:ext>
                  </a:extLst>
                </a:gridCol>
              </a:tblGrid>
              <a:tr h="648330">
                <a:tc>
                  <a:txBody>
                    <a:bodyPr/>
                    <a:lstStyle/>
                    <a:p>
                      <a:r>
                        <a:rPr lang="en-GB" sz="2900" dirty="0"/>
                        <a:t>Groups</a:t>
                      </a:r>
                    </a:p>
                  </a:txBody>
                  <a:tcPr marL="147348" marR="147348" marT="73674" marB="73674"/>
                </a:tc>
                <a:tc>
                  <a:txBody>
                    <a:bodyPr/>
                    <a:lstStyle/>
                    <a:p>
                      <a:r>
                        <a:rPr lang="en-GB" sz="2900" dirty="0"/>
                        <a:t>Names</a:t>
                      </a:r>
                    </a:p>
                  </a:txBody>
                  <a:tcPr marL="147348" marR="147348" marT="73674" marB="73674"/>
                </a:tc>
                <a:extLst>
                  <a:ext uri="{0D108BD9-81ED-4DB2-BD59-A6C34878D82A}">
                    <a16:rowId xmlns:a16="http://schemas.microsoft.com/office/drawing/2014/main" val="3161642172"/>
                  </a:ext>
                </a:extLst>
              </a:tr>
              <a:tr h="1090372">
                <a:tc>
                  <a:txBody>
                    <a:bodyPr/>
                    <a:lstStyle/>
                    <a:p>
                      <a:r>
                        <a:rPr lang="en-GB" sz="2900" dirty="0"/>
                        <a:t>1</a:t>
                      </a:r>
                    </a:p>
                  </a:txBody>
                  <a:tcPr marL="147348" marR="147348" marT="73674" marB="73674"/>
                </a:tc>
                <a:tc>
                  <a:txBody>
                    <a:bodyPr/>
                    <a:lstStyle/>
                    <a:p>
                      <a:r>
                        <a:rPr lang="en-GB" sz="2900" dirty="0"/>
                        <a:t>Danielle, Katie, Leigh</a:t>
                      </a:r>
                    </a:p>
                  </a:txBody>
                  <a:tcPr marL="147348" marR="147348" marT="73674" marB="73674"/>
                </a:tc>
                <a:extLst>
                  <a:ext uri="{0D108BD9-81ED-4DB2-BD59-A6C34878D82A}">
                    <a16:rowId xmlns:a16="http://schemas.microsoft.com/office/drawing/2014/main" val="3930672596"/>
                  </a:ext>
                </a:extLst>
              </a:tr>
              <a:tr h="648330">
                <a:tc>
                  <a:txBody>
                    <a:bodyPr/>
                    <a:lstStyle/>
                    <a:p>
                      <a:r>
                        <a:rPr lang="en-GB" sz="2900" dirty="0"/>
                        <a:t>2</a:t>
                      </a:r>
                    </a:p>
                  </a:txBody>
                  <a:tcPr marL="147348" marR="147348" marT="73674" marB="73674"/>
                </a:tc>
                <a:tc>
                  <a:txBody>
                    <a:bodyPr/>
                    <a:lstStyle/>
                    <a:p>
                      <a:r>
                        <a:rPr lang="en-GB" sz="2900" dirty="0"/>
                        <a:t>Simon, Mandy, Marnie</a:t>
                      </a:r>
                    </a:p>
                  </a:txBody>
                  <a:tcPr marL="147348" marR="147348" marT="73674" marB="73674"/>
                </a:tc>
                <a:extLst>
                  <a:ext uri="{0D108BD9-81ED-4DB2-BD59-A6C34878D82A}">
                    <a16:rowId xmlns:a16="http://schemas.microsoft.com/office/drawing/2014/main" val="3646751147"/>
                  </a:ext>
                </a:extLst>
              </a:tr>
              <a:tr h="648330">
                <a:tc>
                  <a:txBody>
                    <a:bodyPr/>
                    <a:lstStyle/>
                    <a:p>
                      <a:r>
                        <a:rPr lang="en-GB" sz="2900" dirty="0"/>
                        <a:t>3</a:t>
                      </a:r>
                    </a:p>
                  </a:txBody>
                  <a:tcPr marL="147348" marR="147348" marT="73674" marB="73674"/>
                </a:tc>
                <a:tc>
                  <a:txBody>
                    <a:bodyPr/>
                    <a:lstStyle/>
                    <a:p>
                      <a:r>
                        <a:rPr lang="en-GB" sz="2900" dirty="0"/>
                        <a:t>Nina, Donna, Susan</a:t>
                      </a:r>
                    </a:p>
                  </a:txBody>
                  <a:tcPr marL="147348" marR="147348" marT="73674" marB="73674"/>
                </a:tc>
                <a:extLst>
                  <a:ext uri="{0D108BD9-81ED-4DB2-BD59-A6C34878D82A}">
                    <a16:rowId xmlns:a16="http://schemas.microsoft.com/office/drawing/2014/main" val="4079204197"/>
                  </a:ext>
                </a:extLst>
              </a:tr>
              <a:tr h="648330">
                <a:tc>
                  <a:txBody>
                    <a:bodyPr/>
                    <a:lstStyle/>
                    <a:p>
                      <a:r>
                        <a:rPr lang="en-GB" sz="2900" dirty="0"/>
                        <a:t>4</a:t>
                      </a:r>
                    </a:p>
                  </a:txBody>
                  <a:tcPr marL="147348" marR="147348" marT="73674" marB="73674"/>
                </a:tc>
                <a:tc>
                  <a:txBody>
                    <a:bodyPr/>
                    <a:lstStyle/>
                    <a:p>
                      <a:r>
                        <a:rPr lang="en-GB" sz="2900" dirty="0"/>
                        <a:t>Emma, Jane, Rachel</a:t>
                      </a:r>
                    </a:p>
                  </a:txBody>
                  <a:tcPr marL="147348" marR="147348" marT="73674" marB="73674"/>
                </a:tc>
                <a:extLst>
                  <a:ext uri="{0D108BD9-81ED-4DB2-BD59-A6C34878D82A}">
                    <a16:rowId xmlns:a16="http://schemas.microsoft.com/office/drawing/2014/main" val="3844088732"/>
                  </a:ext>
                </a:extLst>
              </a:tr>
            </a:tbl>
          </a:graphicData>
        </a:graphic>
      </p:graphicFrame>
    </p:spTree>
    <p:extLst>
      <p:ext uri="{BB962C8B-B14F-4D97-AF65-F5344CB8AC3E}">
        <p14:creationId xmlns:p14="http://schemas.microsoft.com/office/powerpoint/2010/main" val="1830951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0061654-265E-4F3B-A08B-A16534769C04}"/>
              </a:ext>
            </a:extLst>
          </p:cNvPr>
          <p:cNvSpPr>
            <a:spLocks noGrp="1"/>
          </p:cNvSpPr>
          <p:nvPr>
            <p:ph type="title"/>
          </p:nvPr>
        </p:nvSpPr>
        <p:spPr>
          <a:xfrm>
            <a:off x="868680" y="642593"/>
            <a:ext cx="6281928" cy="1744183"/>
          </a:xfrm>
        </p:spPr>
        <p:txBody>
          <a:bodyPr>
            <a:normAutofit/>
          </a:bodyPr>
          <a:lstStyle/>
          <a:p>
            <a:r>
              <a:rPr lang="en-GB"/>
              <a:t>Play Therapy</a:t>
            </a:r>
          </a:p>
        </p:txBody>
      </p:sp>
      <p:sp>
        <p:nvSpPr>
          <p:cNvPr id="3" name="Content Placeholder 2">
            <a:extLst>
              <a:ext uri="{FF2B5EF4-FFF2-40B4-BE49-F238E27FC236}">
                <a16:creationId xmlns:a16="http://schemas.microsoft.com/office/drawing/2014/main" id="{A1FDBECD-5472-40AF-9150-AC3F37164869}"/>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t>There are a range of approaches that use play therapy </a:t>
            </a:r>
            <a:r>
              <a:rPr lang="en-GB"/>
              <a:t>practice;</a:t>
            </a:r>
            <a:r>
              <a:rPr lang="en-GB" dirty="0"/>
              <a:t> however all share the ethos that play is a natural, instinctive form of expression for children. It allows them to make sense of their world, communicate their ideas. It supports cognitive, social, emotional, physical and identity development.</a:t>
            </a:r>
          </a:p>
          <a:p>
            <a:endParaRPr lang="en-GB" dirty="0"/>
          </a:p>
          <a:p>
            <a:r>
              <a:rPr lang="en-GB"/>
              <a:t>Sitting in the classical therapeutic space is difficult for children who struggle to identify and talk about their feelings. Instead, play is used as an opportunity for children to communicate at their level and their pace.</a:t>
            </a:r>
            <a:endParaRPr lang="en-GB" dirty="0"/>
          </a:p>
          <a:p>
            <a:r>
              <a:rPr lang="en-GB"/>
              <a:t>The interaction between the adult and the child support the therapeutic development of the child.</a:t>
            </a:r>
            <a:endParaRPr lang="en-GB" dirty="0"/>
          </a:p>
        </p:txBody>
      </p:sp>
      <p:pic>
        <p:nvPicPr>
          <p:cNvPr id="4" name="Picture 4" descr="A picture containing person, indoor, table, small&#10;&#10;Description automatically generated">
            <a:extLst>
              <a:ext uri="{FF2B5EF4-FFF2-40B4-BE49-F238E27FC236}">
                <a16:creationId xmlns:a16="http://schemas.microsoft.com/office/drawing/2014/main" id="{4A76BC53-67B4-49AB-8420-19CEFB2D0190}"/>
              </a:ext>
            </a:extLst>
          </p:cNvPr>
          <p:cNvPicPr>
            <a:picLocks noChangeAspect="1"/>
          </p:cNvPicPr>
          <p:nvPr/>
        </p:nvPicPr>
        <p:blipFill rotWithShape="1">
          <a:blip r:embed="rId2"/>
          <a:srcRect l="16752" r="40114" b="2"/>
          <a:stretch/>
        </p:blipFill>
        <p:spPr>
          <a:xfrm>
            <a:off x="7837371" y="237744"/>
            <a:ext cx="4124416" cy="6382512"/>
          </a:xfrm>
          <a:prstGeom prst="rect">
            <a:avLst/>
          </a:prstGeom>
        </p:spPr>
      </p:pic>
    </p:spTree>
    <p:extLst>
      <p:ext uri="{BB962C8B-B14F-4D97-AF65-F5344CB8AC3E}">
        <p14:creationId xmlns:p14="http://schemas.microsoft.com/office/powerpoint/2010/main" val="2506118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toy, table, little&#10;&#10;Description automatically generated">
            <a:extLst>
              <a:ext uri="{FF2B5EF4-FFF2-40B4-BE49-F238E27FC236}">
                <a16:creationId xmlns:a16="http://schemas.microsoft.com/office/drawing/2014/main" id="{6591C900-84D3-49C7-BA24-DFD7BBC39BCE}"/>
              </a:ext>
            </a:extLst>
          </p:cNvPr>
          <p:cNvPicPr>
            <a:picLocks noChangeAspect="1"/>
          </p:cNvPicPr>
          <p:nvPr/>
        </p:nvPicPr>
        <p:blipFill rotWithShape="1">
          <a:blip r:embed="rId2"/>
          <a:srcRect l="24798" r="12980"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45E14-3BB2-43BF-8B34-00B94D462143}"/>
              </a:ext>
            </a:extLst>
          </p:cNvPr>
          <p:cNvSpPr>
            <a:spLocks noGrp="1"/>
          </p:cNvSpPr>
          <p:nvPr>
            <p:ph type="title"/>
          </p:nvPr>
        </p:nvSpPr>
        <p:spPr>
          <a:xfrm>
            <a:off x="7064082" y="642594"/>
            <a:ext cx="4472921" cy="1371600"/>
          </a:xfrm>
        </p:spPr>
        <p:txBody>
          <a:bodyPr>
            <a:normAutofit/>
          </a:bodyPr>
          <a:lstStyle/>
          <a:p>
            <a:r>
              <a:rPr lang="en-GB" sz="4000"/>
              <a:t>Metaphors</a:t>
            </a:r>
          </a:p>
        </p:txBody>
      </p:sp>
      <p:sp>
        <p:nvSpPr>
          <p:cNvPr id="3" name="Content Placeholder 2">
            <a:extLst>
              <a:ext uri="{FF2B5EF4-FFF2-40B4-BE49-F238E27FC236}">
                <a16:creationId xmlns:a16="http://schemas.microsoft.com/office/drawing/2014/main" id="{FC2D18CA-7407-4581-9E54-04119C9134DD}"/>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a:t>Metaphors are symbolic interpretations of a child's inner world. Working with this symbolism allows the therapist to understand the child's narrative, but also allows a safe distance between the traumatic experience and the child's current experiencing.</a:t>
            </a:r>
          </a:p>
          <a:p>
            <a:endParaRPr lang="en-GB" dirty="0"/>
          </a:p>
          <a:p>
            <a:r>
              <a:rPr lang="en-GB"/>
              <a:t>Play is used as a dynamic source to explore and understand the child's life events. </a:t>
            </a:r>
          </a:p>
          <a:p>
            <a:endParaRPr lang="en-GB" dirty="0"/>
          </a:p>
          <a:p>
            <a:r>
              <a:rPr lang="en-GB"/>
              <a:t>One key point to remember is that the play therapist will not interpret, but will instead work with what is happening in the moment.</a:t>
            </a:r>
            <a:endParaRPr lang="en-GB" dirty="0"/>
          </a:p>
        </p:txBody>
      </p:sp>
    </p:spTree>
    <p:extLst>
      <p:ext uri="{BB962C8B-B14F-4D97-AF65-F5344CB8AC3E}">
        <p14:creationId xmlns:p14="http://schemas.microsoft.com/office/powerpoint/2010/main" val="3849160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8331AD7C-55C0-4A35-B9DE-24D0A83B2C07}"/>
              </a:ext>
            </a:extLst>
          </p:cNvPr>
          <p:cNvSpPr>
            <a:spLocks noGrp="1"/>
          </p:cNvSpPr>
          <p:nvPr>
            <p:ph type="title"/>
          </p:nvPr>
        </p:nvSpPr>
        <p:spPr>
          <a:xfrm>
            <a:off x="866440" y="1000370"/>
            <a:ext cx="3462079" cy="4857262"/>
          </a:xfrm>
        </p:spPr>
        <p:txBody>
          <a:bodyPr>
            <a:normAutofit/>
          </a:bodyPr>
          <a:lstStyle/>
          <a:p>
            <a:pPr algn="r"/>
            <a:r>
              <a:rPr lang="en-GB" sz="4100">
                <a:solidFill>
                  <a:srgbClr val="FFFFFF"/>
                </a:solidFill>
              </a:rPr>
              <a:t>Jennings (introduction to developmental playtherapy)</a:t>
            </a:r>
          </a:p>
        </p:txBody>
      </p:sp>
      <p:sp>
        <p:nvSpPr>
          <p:cNvPr id="3" name="Content Placeholder 2">
            <a:extLst>
              <a:ext uri="{FF2B5EF4-FFF2-40B4-BE49-F238E27FC236}">
                <a16:creationId xmlns:a16="http://schemas.microsoft.com/office/drawing/2014/main" id="{47B84A45-6BB8-4B56-B073-BA29B7F5273A}"/>
              </a:ext>
            </a:extLst>
          </p:cNvPr>
          <p:cNvSpPr>
            <a:spLocks noGrp="1"/>
          </p:cNvSpPr>
          <p:nvPr>
            <p:ph idx="1"/>
          </p:nvPr>
        </p:nvSpPr>
        <p:spPr>
          <a:xfrm>
            <a:off x="4963691" y="1000370"/>
            <a:ext cx="6212310" cy="4857262"/>
          </a:xfrm>
        </p:spPr>
        <p:txBody>
          <a:bodyPr vert="horz" lIns="91440" tIns="45720" rIns="91440" bIns="45720" rtlCol="0" anchor="ctr">
            <a:normAutofit lnSpcReduction="10000"/>
          </a:bodyPr>
          <a:lstStyle/>
          <a:p>
            <a:r>
              <a:rPr lang="en-GB" sz="2000" dirty="0">
                <a:solidFill>
                  <a:srgbClr val="FFFFFF"/>
                </a:solidFill>
              </a:rPr>
              <a:t>Sensory or Embodiment play</a:t>
            </a:r>
            <a:endParaRPr lang="en-US" sz="2000" dirty="0">
              <a:solidFill>
                <a:srgbClr val="FFFFFF"/>
              </a:solidFill>
            </a:endParaRPr>
          </a:p>
          <a:p>
            <a:pPr lvl="1"/>
            <a:r>
              <a:rPr lang="en-GB" sz="2000" dirty="0">
                <a:solidFill>
                  <a:srgbClr val="FFFFFF"/>
                </a:solidFill>
              </a:rPr>
              <a:t>This taps into the pre-communication experiences.</a:t>
            </a:r>
          </a:p>
          <a:p>
            <a:pPr lvl="1"/>
            <a:r>
              <a:rPr lang="en-GB" sz="2000" dirty="0">
                <a:solidFill>
                  <a:srgbClr val="FFFFFF"/>
                </a:solidFill>
              </a:rPr>
              <a:t>Allows for regressive play</a:t>
            </a:r>
          </a:p>
          <a:p>
            <a:pPr lvl="1"/>
            <a:r>
              <a:rPr lang="en-GB" sz="2000" dirty="0">
                <a:solidFill>
                  <a:srgbClr val="FFFFFF"/>
                </a:solidFill>
              </a:rPr>
              <a:t>Materials might include: Clay, Sand, slime, fart putty </a:t>
            </a:r>
            <a:r>
              <a:rPr lang="en-GB" sz="2000" dirty="0" err="1">
                <a:solidFill>
                  <a:srgbClr val="FFFFFF"/>
                </a:solidFill>
              </a:rPr>
              <a:t>etc</a:t>
            </a:r>
            <a:endParaRPr lang="en-GB" sz="2000" dirty="0">
              <a:solidFill>
                <a:srgbClr val="FFFFFF"/>
              </a:solidFill>
            </a:endParaRPr>
          </a:p>
          <a:p>
            <a:pPr marL="274320" lvl="1" indent="0">
              <a:buNone/>
            </a:pPr>
            <a:endParaRPr lang="en-GB" sz="2000" dirty="0">
              <a:solidFill>
                <a:srgbClr val="FFFFFF"/>
              </a:solidFill>
            </a:endParaRPr>
          </a:p>
          <a:p>
            <a:pPr>
              <a:buFont typeface="Arial" pitchFamily="18" charset="0"/>
              <a:buChar char="•"/>
            </a:pPr>
            <a:r>
              <a:rPr lang="en-GB" sz="2200" dirty="0">
                <a:solidFill>
                  <a:srgbClr val="FFFFFF"/>
                </a:solidFill>
              </a:rPr>
              <a:t>Projective Play</a:t>
            </a:r>
          </a:p>
          <a:p>
            <a:pPr lvl="1">
              <a:buFont typeface="Arial" pitchFamily="18" charset="0"/>
              <a:buChar char="•"/>
            </a:pPr>
            <a:r>
              <a:rPr lang="en-GB" sz="2200" dirty="0">
                <a:solidFill>
                  <a:srgbClr val="FFFFFF"/>
                </a:solidFill>
              </a:rPr>
              <a:t>Objects and images take on metaphorical significance:</a:t>
            </a:r>
          </a:p>
          <a:p>
            <a:pPr lvl="1">
              <a:buFont typeface="Arial" pitchFamily="18" charset="0"/>
              <a:buChar char="•"/>
            </a:pPr>
            <a:r>
              <a:rPr lang="en-GB" sz="2200" dirty="0">
                <a:solidFill>
                  <a:srgbClr val="FFFFFF"/>
                </a:solidFill>
              </a:rPr>
              <a:t>Stick can become a sword or a wand</a:t>
            </a:r>
          </a:p>
          <a:p>
            <a:pPr lvl="3">
              <a:buFont typeface="Arial" pitchFamily="18" charset="0"/>
              <a:buChar char="•"/>
            </a:pPr>
            <a:r>
              <a:rPr lang="en-GB" sz="2000" dirty="0">
                <a:solidFill>
                  <a:srgbClr val="FFFFFF"/>
                </a:solidFill>
              </a:rPr>
              <a:t>Limited only by the child's imagination</a:t>
            </a:r>
          </a:p>
          <a:p>
            <a:pPr lvl="3">
              <a:buFont typeface="Arial" pitchFamily="18" charset="0"/>
              <a:buChar char="•"/>
            </a:pPr>
            <a:endParaRPr lang="en-GB" sz="2000" dirty="0">
              <a:solidFill>
                <a:srgbClr val="FFFFFF"/>
              </a:solidFill>
            </a:endParaRPr>
          </a:p>
          <a:p>
            <a:pPr lvl="1">
              <a:buFont typeface="Arial" pitchFamily="18" charset="0"/>
              <a:buChar char="•"/>
            </a:pPr>
            <a:r>
              <a:rPr lang="en-GB" sz="2200" dirty="0">
                <a:solidFill>
                  <a:srgbClr val="FFFFFF"/>
                </a:solidFill>
              </a:rPr>
              <a:t>Role and Dramatic Play</a:t>
            </a:r>
          </a:p>
          <a:p>
            <a:pPr lvl="4">
              <a:buFont typeface="Arial" pitchFamily="18" charset="0"/>
              <a:buChar char="•"/>
            </a:pPr>
            <a:r>
              <a:rPr lang="en-GB" sz="2000" dirty="0">
                <a:solidFill>
                  <a:srgbClr val="FFFFFF"/>
                </a:solidFill>
              </a:rPr>
              <a:t>Roles in the </a:t>
            </a:r>
            <a:r>
              <a:rPr lang="en-GB" sz="2000" dirty="0" err="1">
                <a:solidFill>
                  <a:srgbClr val="FFFFFF"/>
                </a:solidFill>
              </a:rPr>
              <a:t>dramatisation</a:t>
            </a:r>
            <a:r>
              <a:rPr lang="en-GB" sz="2000" dirty="0">
                <a:solidFill>
                  <a:srgbClr val="FFFFFF"/>
                </a:solidFill>
              </a:rPr>
              <a:t> of the narrative. </a:t>
            </a:r>
          </a:p>
        </p:txBody>
      </p:sp>
    </p:spTree>
    <p:extLst>
      <p:ext uri="{BB962C8B-B14F-4D97-AF65-F5344CB8AC3E}">
        <p14:creationId xmlns:p14="http://schemas.microsoft.com/office/powerpoint/2010/main" val="3561322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B2E26662-4713-49A0-A7F7-C4997F80180D}"/>
              </a:ext>
            </a:extLst>
          </p:cNvPr>
          <p:cNvSpPr>
            <a:spLocks noGrp="1"/>
          </p:cNvSpPr>
          <p:nvPr>
            <p:ph type="title"/>
          </p:nvPr>
        </p:nvSpPr>
        <p:spPr>
          <a:xfrm>
            <a:off x="866440" y="1000370"/>
            <a:ext cx="3462079" cy="4857262"/>
          </a:xfrm>
        </p:spPr>
        <p:txBody>
          <a:bodyPr>
            <a:normAutofit/>
          </a:bodyPr>
          <a:lstStyle/>
          <a:p>
            <a:pPr algn="r"/>
            <a:r>
              <a:rPr lang="en-GB">
                <a:solidFill>
                  <a:srgbClr val="FFFFFF"/>
                </a:solidFill>
              </a:rPr>
              <a:t>Play Therapy:</a:t>
            </a:r>
          </a:p>
        </p:txBody>
      </p:sp>
      <p:sp>
        <p:nvSpPr>
          <p:cNvPr id="3" name="Content Placeholder 2">
            <a:extLst>
              <a:ext uri="{FF2B5EF4-FFF2-40B4-BE49-F238E27FC236}">
                <a16:creationId xmlns:a16="http://schemas.microsoft.com/office/drawing/2014/main" id="{B3C3366F-B50A-4885-9991-F2EC8FAE5010}"/>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a:solidFill>
                  <a:srgbClr val="FFFFFF"/>
                </a:solidFill>
              </a:rPr>
              <a:t>Useful for children:</a:t>
            </a:r>
            <a:endParaRPr lang="en-US" sz="2000">
              <a:solidFill>
                <a:srgbClr val="FFFFFF"/>
              </a:solidFill>
            </a:endParaRPr>
          </a:p>
          <a:p>
            <a:pPr lvl="1"/>
            <a:r>
              <a:rPr lang="en-GB" sz="2000">
                <a:solidFill>
                  <a:srgbClr val="FFFFFF"/>
                </a:solidFill>
              </a:rPr>
              <a:t>Who have been abused</a:t>
            </a:r>
          </a:p>
          <a:p>
            <a:pPr lvl="1"/>
            <a:r>
              <a:rPr lang="en-GB" sz="2000">
                <a:solidFill>
                  <a:srgbClr val="FFFFFF"/>
                </a:solidFill>
              </a:rPr>
              <a:t>Who have experienced loss</a:t>
            </a:r>
          </a:p>
          <a:p>
            <a:pPr lvl="1"/>
            <a:r>
              <a:rPr lang="en-GB" sz="2000">
                <a:solidFill>
                  <a:srgbClr val="FFFFFF"/>
                </a:solidFill>
              </a:rPr>
              <a:t>Terminally ill or disabled</a:t>
            </a:r>
          </a:p>
          <a:p>
            <a:pPr lvl="1"/>
            <a:r>
              <a:rPr lang="en-GB" sz="2000">
                <a:solidFill>
                  <a:srgbClr val="FFFFFF"/>
                </a:solidFill>
              </a:rPr>
              <a:t>Witnessed violence and conflict</a:t>
            </a:r>
          </a:p>
          <a:p>
            <a:pPr lvl="1"/>
            <a:r>
              <a:rPr lang="en-GB" sz="2000">
                <a:solidFill>
                  <a:srgbClr val="FFFFFF"/>
                </a:solidFill>
              </a:rPr>
              <a:t>Displaying inappropriate behaviours</a:t>
            </a:r>
          </a:p>
          <a:p>
            <a:pPr lvl="1"/>
            <a:r>
              <a:rPr lang="en-GB" sz="2000">
                <a:solidFill>
                  <a:srgbClr val="FFFFFF"/>
                </a:solidFill>
              </a:rPr>
              <a:t>Antisocial or aggressive</a:t>
            </a:r>
          </a:p>
          <a:p>
            <a:pPr lvl="1"/>
            <a:r>
              <a:rPr lang="en-GB" sz="2000">
                <a:solidFill>
                  <a:srgbClr val="FFFFFF"/>
                </a:solidFill>
              </a:rPr>
              <a:t>Withdrawn and socially isolating.</a:t>
            </a:r>
          </a:p>
        </p:txBody>
      </p:sp>
    </p:spTree>
    <p:extLst>
      <p:ext uri="{BB962C8B-B14F-4D97-AF65-F5344CB8AC3E}">
        <p14:creationId xmlns:p14="http://schemas.microsoft.com/office/powerpoint/2010/main" val="2944127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71680F7-9CA8-4135-8244-89F88B521241}"/>
              </a:ext>
            </a:extLst>
          </p:cNvPr>
          <p:cNvSpPr>
            <a:spLocks noGrp="1"/>
          </p:cNvSpPr>
          <p:nvPr>
            <p:ph type="title"/>
          </p:nvPr>
        </p:nvSpPr>
        <p:spPr>
          <a:xfrm>
            <a:off x="868680" y="642593"/>
            <a:ext cx="6281928" cy="1744183"/>
          </a:xfrm>
        </p:spPr>
        <p:txBody>
          <a:bodyPr>
            <a:normAutofit/>
          </a:bodyPr>
          <a:lstStyle/>
          <a:p>
            <a:r>
              <a:rPr lang="en-GB"/>
              <a:t>Play Therapy in Practice</a:t>
            </a:r>
          </a:p>
        </p:txBody>
      </p:sp>
      <p:sp>
        <p:nvSpPr>
          <p:cNvPr id="3" name="Content Placeholder 2">
            <a:extLst>
              <a:ext uri="{FF2B5EF4-FFF2-40B4-BE49-F238E27FC236}">
                <a16:creationId xmlns:a16="http://schemas.microsoft.com/office/drawing/2014/main" id="{7C6C7065-3F5F-4326-975E-9661B23DB246}"/>
              </a:ext>
            </a:extLst>
          </p:cNvPr>
          <p:cNvSpPr>
            <a:spLocks noGrp="1"/>
          </p:cNvSpPr>
          <p:nvPr>
            <p:ph idx="1"/>
          </p:nvPr>
        </p:nvSpPr>
        <p:spPr>
          <a:xfrm>
            <a:off x="868680" y="2386584"/>
            <a:ext cx="6281928" cy="3648456"/>
          </a:xfrm>
        </p:spPr>
        <p:txBody>
          <a:bodyPr vert="horz" lIns="91440" tIns="45720" rIns="91440" bIns="45720" rtlCol="0">
            <a:normAutofit/>
          </a:bodyPr>
          <a:lstStyle/>
          <a:p>
            <a:pPr>
              <a:lnSpc>
                <a:spcPct val="90000"/>
              </a:lnSpc>
            </a:pPr>
            <a:r>
              <a:rPr lang="en-GB" sz="1200"/>
              <a:t>Non-directive play is based on Humanistic principles. It follows the child's lead and allows the autonomy of the child.</a:t>
            </a:r>
          </a:p>
          <a:p>
            <a:pPr>
              <a:lnSpc>
                <a:spcPct val="90000"/>
              </a:lnSpc>
            </a:pPr>
            <a:r>
              <a:rPr lang="en-GB" sz="1200"/>
              <a:t>Based on the foundation of the core conditions</a:t>
            </a:r>
          </a:p>
          <a:p>
            <a:pPr>
              <a:lnSpc>
                <a:spcPct val="90000"/>
              </a:lnSpc>
            </a:pPr>
            <a:endParaRPr lang="en-GB" sz="1200"/>
          </a:p>
          <a:p>
            <a:pPr>
              <a:lnSpc>
                <a:spcPct val="90000"/>
              </a:lnSpc>
            </a:pPr>
            <a:endParaRPr lang="en-GB" sz="1200"/>
          </a:p>
          <a:p>
            <a:pPr>
              <a:lnSpc>
                <a:spcPct val="90000"/>
              </a:lnSpc>
            </a:pPr>
            <a:r>
              <a:rPr lang="en-GB" sz="1200"/>
              <a:t>However, there are some more directive approaches, and this includes: Cognitive behavioural play therapy</a:t>
            </a:r>
          </a:p>
          <a:p>
            <a:pPr>
              <a:lnSpc>
                <a:spcPct val="90000"/>
              </a:lnSpc>
            </a:pPr>
            <a:endParaRPr lang="en-GB" sz="1200"/>
          </a:p>
          <a:p>
            <a:pPr>
              <a:lnSpc>
                <a:spcPct val="90000"/>
              </a:lnSpc>
            </a:pPr>
            <a:r>
              <a:rPr lang="en-GB" sz="1200"/>
              <a:t>In the middle of the two approaches are the more eclectic therapists that will use both non-directive and more directive approaches wihtin the therapy work.</a:t>
            </a:r>
          </a:p>
          <a:p>
            <a:pPr>
              <a:lnSpc>
                <a:spcPct val="90000"/>
              </a:lnSpc>
            </a:pPr>
            <a:endParaRPr lang="en-GB" sz="1200"/>
          </a:p>
          <a:p>
            <a:pPr>
              <a:lnSpc>
                <a:spcPct val="90000"/>
              </a:lnSpc>
            </a:pPr>
            <a:r>
              <a:rPr lang="en-GB" sz="1200"/>
              <a:t>However all approaches will still ensure the development of a trusting therapeutic relationship.</a:t>
            </a:r>
          </a:p>
          <a:p>
            <a:pPr>
              <a:lnSpc>
                <a:spcPct val="90000"/>
              </a:lnSpc>
            </a:pPr>
            <a:endParaRPr lang="en-GB" sz="1200"/>
          </a:p>
          <a:p>
            <a:pPr>
              <a:lnSpc>
                <a:spcPct val="90000"/>
              </a:lnSpc>
            </a:pPr>
            <a:r>
              <a:rPr lang="en-GB" sz="1200"/>
              <a:t>All will consider the context of the child's environment.</a:t>
            </a:r>
          </a:p>
        </p:txBody>
      </p:sp>
      <p:pic>
        <p:nvPicPr>
          <p:cNvPr id="4" name="Picture 4" descr="A piece of cake on a table&#10;&#10;Description automatically generated">
            <a:extLst>
              <a:ext uri="{FF2B5EF4-FFF2-40B4-BE49-F238E27FC236}">
                <a16:creationId xmlns:a16="http://schemas.microsoft.com/office/drawing/2014/main" id="{BF0F446D-5959-4D4D-A6D0-5164DC62C625}"/>
              </a:ext>
            </a:extLst>
          </p:cNvPr>
          <p:cNvPicPr>
            <a:picLocks noChangeAspect="1"/>
          </p:cNvPicPr>
          <p:nvPr/>
        </p:nvPicPr>
        <p:blipFill rotWithShape="1">
          <a:blip r:embed="rId2"/>
          <a:srcRect l="3190" r="-2" b="-2"/>
          <a:stretch/>
        </p:blipFill>
        <p:spPr>
          <a:xfrm>
            <a:off x="7837371" y="237744"/>
            <a:ext cx="4124416" cy="6382512"/>
          </a:xfrm>
          <a:prstGeom prst="rect">
            <a:avLst/>
          </a:prstGeom>
        </p:spPr>
      </p:pic>
    </p:spTree>
    <p:extLst>
      <p:ext uri="{BB962C8B-B14F-4D97-AF65-F5344CB8AC3E}">
        <p14:creationId xmlns:p14="http://schemas.microsoft.com/office/powerpoint/2010/main" val="1368236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244DB9BE-C0BD-4067-966A-94F05556C942}"/>
              </a:ext>
            </a:extLst>
          </p:cNvPr>
          <p:cNvSpPr>
            <a:spLocks noGrp="1"/>
          </p:cNvSpPr>
          <p:nvPr>
            <p:ph type="title"/>
          </p:nvPr>
        </p:nvSpPr>
        <p:spPr>
          <a:xfrm>
            <a:off x="983887" y="1185059"/>
            <a:ext cx="3491832" cy="4487882"/>
          </a:xfrm>
        </p:spPr>
        <p:txBody>
          <a:bodyPr>
            <a:normAutofit/>
          </a:bodyPr>
          <a:lstStyle/>
          <a:p>
            <a:pPr algn="ctr"/>
            <a:r>
              <a:rPr lang="en-GB"/>
              <a:t>Earliest play memories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F01129BE-EBFB-42EA-8CB5-35D8283F2BB8}"/>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t>Think back to your earliest play memories. What do you recall that was especially pleasurable or significant in your childhood play experience?</a:t>
            </a:r>
          </a:p>
          <a:p>
            <a:r>
              <a:rPr lang="en-GB" sz="2000"/>
              <a:t>Consider the type of play that you remember most fondly...was it messy or orderly? Were you solitary or involved in group play? Was it creative or organised?</a:t>
            </a:r>
          </a:p>
          <a:p>
            <a:r>
              <a:rPr lang="en-GB" sz="2000"/>
              <a:t>How has this influenced you as an adult?</a:t>
            </a:r>
          </a:p>
          <a:p>
            <a:endParaRPr lang="en-GB" sz="2000"/>
          </a:p>
          <a:p>
            <a:r>
              <a:rPr lang="en-GB" sz="2000"/>
              <a:t>Consider this question for 5 minutes before breaking into the groups for another discussion. 15minutes and then return.</a:t>
            </a:r>
          </a:p>
        </p:txBody>
      </p:sp>
    </p:spTree>
    <p:extLst>
      <p:ext uri="{BB962C8B-B14F-4D97-AF65-F5344CB8AC3E}">
        <p14:creationId xmlns:p14="http://schemas.microsoft.com/office/powerpoint/2010/main" val="2118096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E3493C-9EE5-40C5-9902-4A0416374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3C2DD8-0EC6-4B41-91E6-4A8E336AF8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group of items on a table&#10;&#10;Description automatically generated">
            <a:extLst>
              <a:ext uri="{FF2B5EF4-FFF2-40B4-BE49-F238E27FC236}">
                <a16:creationId xmlns:a16="http://schemas.microsoft.com/office/drawing/2014/main" id="{AFB36A60-3245-44DB-B38F-0584107BD1E6}"/>
              </a:ext>
            </a:extLst>
          </p:cNvPr>
          <p:cNvPicPr>
            <a:picLocks noChangeAspect="1"/>
          </p:cNvPicPr>
          <p:nvPr/>
        </p:nvPicPr>
        <p:blipFill rotWithShape="1">
          <a:blip r:embed="rId2"/>
          <a:srcRect r="6198" b="-2"/>
          <a:stretch/>
        </p:blipFill>
        <p:spPr>
          <a:xfrm>
            <a:off x="234696" y="237744"/>
            <a:ext cx="3996183" cy="6382512"/>
          </a:xfrm>
          <a:prstGeom prst="rect">
            <a:avLst/>
          </a:prstGeom>
        </p:spPr>
      </p:pic>
      <p:sp>
        <p:nvSpPr>
          <p:cNvPr id="13" name="Rectangle 12">
            <a:extLst>
              <a:ext uri="{FF2B5EF4-FFF2-40B4-BE49-F238E27FC236}">
                <a16:creationId xmlns:a16="http://schemas.microsoft.com/office/drawing/2014/main" id="{D5E3F933-FC69-4374-A35F-CF40365370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0A138A7-4D1A-4331-BC86-E66A6F3FC6F3}"/>
              </a:ext>
            </a:extLst>
          </p:cNvPr>
          <p:cNvSpPr>
            <a:spLocks noGrp="1"/>
          </p:cNvSpPr>
          <p:nvPr>
            <p:ph type="title"/>
          </p:nvPr>
        </p:nvSpPr>
        <p:spPr>
          <a:xfrm>
            <a:off x="4965192" y="642593"/>
            <a:ext cx="6280826" cy="1746504"/>
          </a:xfrm>
        </p:spPr>
        <p:txBody>
          <a:bodyPr>
            <a:normAutofit/>
          </a:bodyPr>
          <a:lstStyle/>
          <a:p>
            <a:r>
              <a:rPr lang="en-GB"/>
              <a:t>Creative Approaches</a:t>
            </a:r>
            <a:endParaRPr lang="en-US"/>
          </a:p>
        </p:txBody>
      </p:sp>
      <p:sp>
        <p:nvSpPr>
          <p:cNvPr id="3" name="Content Placeholder 2">
            <a:extLst>
              <a:ext uri="{FF2B5EF4-FFF2-40B4-BE49-F238E27FC236}">
                <a16:creationId xmlns:a16="http://schemas.microsoft.com/office/drawing/2014/main" id="{8B40784E-FB92-4768-AC10-C5684D6026E8}"/>
              </a:ext>
            </a:extLst>
          </p:cNvPr>
          <p:cNvSpPr>
            <a:spLocks noGrp="1"/>
          </p:cNvSpPr>
          <p:nvPr>
            <p:ph idx="1"/>
          </p:nvPr>
        </p:nvSpPr>
        <p:spPr>
          <a:xfrm>
            <a:off x="4965192" y="2386584"/>
            <a:ext cx="6280826" cy="3648456"/>
          </a:xfrm>
        </p:spPr>
        <p:txBody>
          <a:bodyPr vert="horz" lIns="91440" tIns="45720" rIns="91440" bIns="45720" rtlCol="0">
            <a:normAutofit/>
          </a:bodyPr>
          <a:lstStyle/>
          <a:p>
            <a:pPr>
              <a:lnSpc>
                <a:spcPct val="90000"/>
              </a:lnSpc>
            </a:pPr>
            <a:r>
              <a:rPr lang="en-GB" sz="1500"/>
              <a:t>Therapy and Creativity.</a:t>
            </a:r>
          </a:p>
          <a:p>
            <a:pPr>
              <a:lnSpc>
                <a:spcPct val="90000"/>
              </a:lnSpc>
            </a:pPr>
            <a:r>
              <a:rPr lang="en-GB" sz="1500"/>
              <a:t>Art has been used as a therapeutic medium throughout the centuries, the Greeks used music and drama for Healing, as did the earliest Islamic hospitals.</a:t>
            </a:r>
          </a:p>
          <a:p>
            <a:pPr>
              <a:lnSpc>
                <a:spcPct val="90000"/>
              </a:lnSpc>
            </a:pPr>
            <a:r>
              <a:rPr lang="en-GB" sz="1500"/>
              <a:t>The use of creative therapies is increasingly being recognised and the NICE guidelines and Art Therapy is being used to support schizophrenic patients with increasing researched evidence of success.</a:t>
            </a:r>
          </a:p>
          <a:p>
            <a:pPr>
              <a:lnSpc>
                <a:spcPct val="90000"/>
              </a:lnSpc>
            </a:pPr>
            <a:endParaRPr lang="en-GB" sz="1500"/>
          </a:p>
          <a:p>
            <a:pPr>
              <a:lnSpc>
                <a:spcPct val="90000"/>
              </a:lnSpc>
            </a:pPr>
            <a:r>
              <a:rPr lang="en-GB" sz="1500"/>
              <a:t>Some of the creative techniques being used today include:</a:t>
            </a:r>
          </a:p>
          <a:p>
            <a:pPr lvl="1">
              <a:lnSpc>
                <a:spcPct val="90000"/>
              </a:lnSpc>
            </a:pPr>
            <a:r>
              <a:rPr lang="en-GB"/>
              <a:t>Drama therapy</a:t>
            </a:r>
          </a:p>
          <a:p>
            <a:pPr lvl="1">
              <a:lnSpc>
                <a:spcPct val="90000"/>
              </a:lnSpc>
            </a:pPr>
            <a:r>
              <a:rPr lang="en-GB"/>
              <a:t>Play therapy</a:t>
            </a:r>
          </a:p>
          <a:p>
            <a:pPr lvl="1">
              <a:lnSpc>
                <a:spcPct val="90000"/>
              </a:lnSpc>
            </a:pPr>
            <a:r>
              <a:rPr lang="en-GB"/>
              <a:t>Sandtray work</a:t>
            </a:r>
          </a:p>
          <a:p>
            <a:pPr lvl="1">
              <a:lnSpc>
                <a:spcPct val="90000"/>
              </a:lnSpc>
            </a:pPr>
            <a:r>
              <a:rPr lang="en-GB"/>
              <a:t>Narrative storytelling and poetry writing</a:t>
            </a:r>
          </a:p>
          <a:p>
            <a:pPr marL="274320" lvl="1" indent="0">
              <a:lnSpc>
                <a:spcPct val="90000"/>
              </a:lnSpc>
              <a:buNone/>
            </a:pPr>
            <a:endParaRPr lang="en-GB"/>
          </a:p>
        </p:txBody>
      </p:sp>
    </p:spTree>
    <p:extLst>
      <p:ext uri="{BB962C8B-B14F-4D97-AF65-F5344CB8AC3E}">
        <p14:creationId xmlns:p14="http://schemas.microsoft.com/office/powerpoint/2010/main" val="3170798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0E5DDF6-73D0-41A1-9E3A-11F8527DE0EC}"/>
              </a:ext>
            </a:extLst>
          </p:cNvPr>
          <p:cNvSpPr>
            <a:spLocks noGrp="1"/>
          </p:cNvSpPr>
          <p:nvPr>
            <p:ph type="title"/>
          </p:nvPr>
        </p:nvSpPr>
        <p:spPr>
          <a:xfrm>
            <a:off x="868680" y="642593"/>
            <a:ext cx="6281928" cy="1744183"/>
          </a:xfrm>
        </p:spPr>
        <p:txBody>
          <a:bodyPr>
            <a:normAutofit/>
          </a:bodyPr>
          <a:lstStyle/>
          <a:p>
            <a:r>
              <a:rPr lang="en-GB"/>
              <a:t>Sand Tray work</a:t>
            </a:r>
          </a:p>
        </p:txBody>
      </p:sp>
      <p:sp>
        <p:nvSpPr>
          <p:cNvPr id="3" name="Content Placeholder 2">
            <a:extLst>
              <a:ext uri="{FF2B5EF4-FFF2-40B4-BE49-F238E27FC236}">
                <a16:creationId xmlns:a16="http://schemas.microsoft.com/office/drawing/2014/main" id="{2D9D0FE7-4848-433D-A27D-597B88BAB899}"/>
              </a:ext>
            </a:extLst>
          </p:cNvPr>
          <p:cNvSpPr>
            <a:spLocks noGrp="1"/>
          </p:cNvSpPr>
          <p:nvPr>
            <p:ph idx="1"/>
          </p:nvPr>
        </p:nvSpPr>
        <p:spPr>
          <a:xfrm>
            <a:off x="868680" y="2386584"/>
            <a:ext cx="6281928" cy="3648456"/>
          </a:xfrm>
        </p:spPr>
        <p:txBody>
          <a:bodyPr vert="horz" lIns="91440" tIns="45720" rIns="91440" bIns="45720" rtlCol="0">
            <a:normAutofit/>
          </a:bodyPr>
          <a:lstStyle/>
          <a:p>
            <a:r>
              <a:rPr lang="en-GB"/>
              <a:t>This works largely with metaphor.</a:t>
            </a:r>
            <a:endParaRPr lang="en-US"/>
          </a:p>
          <a:p>
            <a:r>
              <a:rPr lang="en-GB"/>
              <a:t>Using small world figures the client will select toys to represent their experience and world view.</a:t>
            </a:r>
            <a:endParaRPr lang="en-GB" dirty="0"/>
          </a:p>
          <a:p>
            <a:r>
              <a:rPr lang="en-GB"/>
              <a:t>The therapist and client will work together to explore different perspectives and fantasies within the safe small world of the tray.</a:t>
            </a:r>
          </a:p>
          <a:p>
            <a:r>
              <a:rPr lang="en-GB"/>
              <a:t>Gogo's </a:t>
            </a:r>
          </a:p>
          <a:p>
            <a:endParaRPr lang="en-GB" dirty="0"/>
          </a:p>
        </p:txBody>
      </p:sp>
      <p:pic>
        <p:nvPicPr>
          <p:cNvPr id="4" name="Picture 4" descr="A picture containing indoor, colorful, food, many&#10;&#10;Description automatically generated">
            <a:extLst>
              <a:ext uri="{FF2B5EF4-FFF2-40B4-BE49-F238E27FC236}">
                <a16:creationId xmlns:a16="http://schemas.microsoft.com/office/drawing/2014/main" id="{A8957CD8-5059-428E-A1AB-18FBDDCE2C75}"/>
              </a:ext>
            </a:extLst>
          </p:cNvPr>
          <p:cNvPicPr>
            <a:picLocks noChangeAspect="1"/>
          </p:cNvPicPr>
          <p:nvPr/>
        </p:nvPicPr>
        <p:blipFill rotWithShape="1">
          <a:blip r:embed="rId2"/>
          <a:srcRect l="21478" r="24727" b="2"/>
          <a:stretch/>
        </p:blipFill>
        <p:spPr>
          <a:xfrm>
            <a:off x="7837371" y="237744"/>
            <a:ext cx="4124416" cy="6382512"/>
          </a:xfrm>
          <a:prstGeom prst="rect">
            <a:avLst/>
          </a:prstGeom>
        </p:spPr>
      </p:pic>
    </p:spTree>
    <p:extLst>
      <p:ext uri="{BB962C8B-B14F-4D97-AF65-F5344CB8AC3E}">
        <p14:creationId xmlns:p14="http://schemas.microsoft.com/office/powerpoint/2010/main" val="2147699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20B623D-D619-46D8-95FC-7F3CCC4886D8}"/>
              </a:ext>
            </a:extLst>
          </p:cNvPr>
          <p:cNvSpPr>
            <a:spLocks noGrp="1"/>
          </p:cNvSpPr>
          <p:nvPr>
            <p:ph type="title"/>
          </p:nvPr>
        </p:nvSpPr>
        <p:spPr>
          <a:xfrm>
            <a:off x="868680" y="642593"/>
            <a:ext cx="6281928" cy="1744183"/>
          </a:xfrm>
        </p:spPr>
        <p:txBody>
          <a:bodyPr>
            <a:normAutofit/>
          </a:bodyPr>
          <a:lstStyle/>
          <a:p>
            <a:r>
              <a:rPr lang="en-GB"/>
              <a:t>Working with Art</a:t>
            </a:r>
          </a:p>
        </p:txBody>
      </p:sp>
      <p:sp>
        <p:nvSpPr>
          <p:cNvPr id="3" name="Content Placeholder 2">
            <a:extLst>
              <a:ext uri="{FF2B5EF4-FFF2-40B4-BE49-F238E27FC236}">
                <a16:creationId xmlns:a16="http://schemas.microsoft.com/office/drawing/2014/main" id="{418C149A-EC9E-4E0F-A1A6-36E361B2F925}"/>
              </a:ext>
            </a:extLst>
          </p:cNvPr>
          <p:cNvSpPr>
            <a:spLocks noGrp="1"/>
          </p:cNvSpPr>
          <p:nvPr>
            <p:ph idx="1"/>
          </p:nvPr>
        </p:nvSpPr>
        <p:spPr>
          <a:xfrm>
            <a:off x="868680" y="2386584"/>
            <a:ext cx="6281928" cy="3648456"/>
          </a:xfrm>
        </p:spPr>
        <p:txBody>
          <a:bodyPr vert="horz" lIns="91440" tIns="45720" rIns="91440" bIns="45720" rtlCol="0">
            <a:normAutofit/>
          </a:bodyPr>
          <a:lstStyle/>
          <a:p>
            <a:r>
              <a:rPr lang="en-GB"/>
              <a:t>Art is used within many different Counselling approaches for self-expression and understanding.</a:t>
            </a:r>
          </a:p>
          <a:p>
            <a:r>
              <a:rPr lang="en-GB"/>
              <a:t>The materials are wide ranging and include:</a:t>
            </a:r>
          </a:p>
          <a:p>
            <a:pPr lvl="1"/>
            <a:r>
              <a:rPr lang="en-GB"/>
              <a:t>Paint,</a:t>
            </a:r>
          </a:p>
          <a:p>
            <a:pPr lvl="1"/>
            <a:r>
              <a:rPr lang="en-GB"/>
              <a:t>Clay, </a:t>
            </a:r>
          </a:p>
          <a:p>
            <a:pPr lvl="1"/>
            <a:r>
              <a:rPr lang="en-GB"/>
              <a:t>Plasticine</a:t>
            </a:r>
          </a:p>
          <a:p>
            <a:pPr lvl="1"/>
            <a:r>
              <a:rPr lang="en-GB"/>
              <a:t>Collage materials</a:t>
            </a:r>
          </a:p>
          <a:p>
            <a:pPr lvl="1"/>
            <a:endParaRPr lang="en-GB" dirty="0"/>
          </a:p>
          <a:p>
            <a:pPr lvl="1"/>
            <a:r>
              <a:rPr lang="en-GB"/>
              <a:t>Clay is particularly effective as not only does it allow sensory exploration, but also enables metaphorical expression.</a:t>
            </a:r>
            <a:endParaRPr lang="en-GB" dirty="0"/>
          </a:p>
          <a:p>
            <a:pPr lvl="1"/>
            <a:r>
              <a:rPr lang="en-GB"/>
              <a:t>It is also usesful in exploring change and development with clients.</a:t>
            </a:r>
            <a:endParaRPr lang="en-GB" dirty="0"/>
          </a:p>
          <a:p>
            <a:pPr lvl="1"/>
            <a:endParaRPr lang="en-GB" dirty="0"/>
          </a:p>
        </p:txBody>
      </p:sp>
      <p:pic>
        <p:nvPicPr>
          <p:cNvPr id="4" name="Picture 4" descr="A hand holding a blue plate&#10;&#10;Description automatically generated">
            <a:extLst>
              <a:ext uri="{FF2B5EF4-FFF2-40B4-BE49-F238E27FC236}">
                <a16:creationId xmlns:a16="http://schemas.microsoft.com/office/drawing/2014/main" id="{4432E88B-488C-424D-BA97-1456E14BCF50}"/>
              </a:ext>
            </a:extLst>
          </p:cNvPr>
          <p:cNvPicPr>
            <a:picLocks noChangeAspect="1"/>
          </p:cNvPicPr>
          <p:nvPr/>
        </p:nvPicPr>
        <p:blipFill rotWithShape="1">
          <a:blip r:embed="rId2"/>
          <a:srcRect l="34479" r="22388" b="2"/>
          <a:stretch/>
        </p:blipFill>
        <p:spPr>
          <a:xfrm>
            <a:off x="7837371" y="237744"/>
            <a:ext cx="4124416" cy="6382512"/>
          </a:xfrm>
          <a:prstGeom prst="rect">
            <a:avLst/>
          </a:prstGeom>
        </p:spPr>
      </p:pic>
    </p:spTree>
    <p:extLst>
      <p:ext uri="{BB962C8B-B14F-4D97-AF65-F5344CB8AC3E}">
        <p14:creationId xmlns:p14="http://schemas.microsoft.com/office/powerpoint/2010/main" val="2201115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54EA-B9E9-453C-B61B-BAAE53EC16E8}"/>
              </a:ext>
            </a:extLst>
          </p:cNvPr>
          <p:cNvSpPr>
            <a:spLocks noGrp="1"/>
          </p:cNvSpPr>
          <p:nvPr>
            <p:ph type="title"/>
          </p:nvPr>
        </p:nvSpPr>
        <p:spPr>
          <a:xfrm>
            <a:off x="6579450" y="727627"/>
            <a:ext cx="4957553" cy="1645920"/>
          </a:xfrm>
        </p:spPr>
        <p:txBody>
          <a:bodyPr>
            <a:normAutofit/>
          </a:bodyPr>
          <a:lstStyle/>
          <a:p>
            <a:r>
              <a:rPr lang="en-GB"/>
              <a:t>Poetry/Story telling</a:t>
            </a:r>
          </a:p>
        </p:txBody>
      </p:sp>
      <p:sp>
        <p:nvSpPr>
          <p:cNvPr id="6"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7"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icon&#10;&#10;Description automatically generated">
            <a:extLst>
              <a:ext uri="{FF2B5EF4-FFF2-40B4-BE49-F238E27FC236}">
                <a16:creationId xmlns:a16="http://schemas.microsoft.com/office/drawing/2014/main" id="{DB9671B0-57F9-4535-B00D-B5F92D0C84F9}"/>
              </a:ext>
            </a:extLst>
          </p:cNvPr>
          <p:cNvPicPr>
            <a:picLocks noChangeAspect="1"/>
          </p:cNvPicPr>
          <p:nvPr/>
        </p:nvPicPr>
        <p:blipFill>
          <a:blip r:embed="rId2"/>
          <a:stretch>
            <a:fillRect/>
          </a:stretch>
        </p:blipFill>
        <p:spPr>
          <a:xfrm>
            <a:off x="1205256" y="1821295"/>
            <a:ext cx="4414438" cy="3233575"/>
          </a:xfrm>
          <a:prstGeom prst="rect">
            <a:avLst/>
          </a:prstGeom>
        </p:spPr>
      </p:pic>
      <p:sp>
        <p:nvSpPr>
          <p:cNvPr id="3" name="Content Placeholder 2">
            <a:extLst>
              <a:ext uri="{FF2B5EF4-FFF2-40B4-BE49-F238E27FC236}">
                <a16:creationId xmlns:a16="http://schemas.microsoft.com/office/drawing/2014/main" id="{7F67ECC2-0F0E-4480-90F2-E4CBDFA3B406}"/>
              </a:ext>
            </a:extLst>
          </p:cNvPr>
          <p:cNvSpPr>
            <a:spLocks noGrp="1"/>
          </p:cNvSpPr>
          <p:nvPr>
            <p:ph idx="1"/>
          </p:nvPr>
        </p:nvSpPr>
        <p:spPr>
          <a:xfrm>
            <a:off x="6579450" y="2538919"/>
            <a:ext cx="4957554" cy="3496120"/>
          </a:xfrm>
        </p:spPr>
        <p:txBody>
          <a:bodyPr vert="horz" lIns="91440" tIns="45720" rIns="91440" bIns="45720" rtlCol="0">
            <a:normAutofit/>
          </a:bodyPr>
          <a:lstStyle/>
          <a:p>
            <a:r>
              <a:rPr lang="en-GB"/>
              <a:t>Writing their own fairytales, exploring favourite stories and identifying how the main characters are important for the child are key aspects of narrative work.</a:t>
            </a:r>
          </a:p>
          <a:p>
            <a:endParaRPr lang="en-GB" dirty="0"/>
          </a:p>
          <a:p>
            <a:r>
              <a:rPr lang="en-GB"/>
              <a:t>In addition reading stories to children can help to support their understanding of their situation.</a:t>
            </a:r>
          </a:p>
          <a:p>
            <a:r>
              <a:rPr lang="en-GB"/>
              <a:t>Using story telling with sand tray or other materials can be very powerful.</a:t>
            </a:r>
            <a:endParaRPr lang="en-GB" dirty="0"/>
          </a:p>
        </p:txBody>
      </p:sp>
    </p:spTree>
    <p:extLst>
      <p:ext uri="{BB962C8B-B14F-4D97-AF65-F5344CB8AC3E}">
        <p14:creationId xmlns:p14="http://schemas.microsoft.com/office/powerpoint/2010/main" val="3246188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E716C-DF3F-4120-AEA0-AA82FBE5890D}"/>
              </a:ext>
            </a:extLst>
          </p:cNvPr>
          <p:cNvSpPr>
            <a:spLocks noGrp="1"/>
          </p:cNvSpPr>
          <p:nvPr>
            <p:ph type="title"/>
          </p:nvPr>
        </p:nvSpPr>
        <p:spPr/>
        <p:txBody>
          <a:bodyPr/>
          <a:lstStyle/>
          <a:p>
            <a:r>
              <a:rPr lang="en-GB"/>
              <a:t>Group Activity 3</a:t>
            </a:r>
          </a:p>
        </p:txBody>
      </p:sp>
      <p:sp>
        <p:nvSpPr>
          <p:cNvPr id="3" name="Content Placeholder 2">
            <a:extLst>
              <a:ext uri="{FF2B5EF4-FFF2-40B4-BE49-F238E27FC236}">
                <a16:creationId xmlns:a16="http://schemas.microsoft.com/office/drawing/2014/main" id="{A5C2689A-8AC0-41DD-82A8-80833011FD89}"/>
              </a:ext>
            </a:extLst>
          </p:cNvPr>
          <p:cNvSpPr>
            <a:spLocks noGrp="1"/>
          </p:cNvSpPr>
          <p:nvPr>
            <p:ph idx="1"/>
          </p:nvPr>
        </p:nvSpPr>
        <p:spPr/>
        <p:txBody>
          <a:bodyPr vert="horz" lIns="91440" tIns="45720" rIns="91440" bIns="45720" rtlCol="0" anchor="t">
            <a:normAutofit/>
          </a:bodyPr>
          <a:lstStyle/>
          <a:p>
            <a:r>
              <a:rPr lang="en-GB"/>
              <a:t>Complete the next task: Biopoem, it may take a little more time, but don't over think this.</a:t>
            </a:r>
          </a:p>
          <a:p>
            <a:r>
              <a:rPr lang="en-GB"/>
              <a:t>When complete share with your group.</a:t>
            </a:r>
            <a:endParaRPr lang="en-GB" dirty="0"/>
          </a:p>
        </p:txBody>
      </p:sp>
    </p:spTree>
    <p:extLst>
      <p:ext uri="{BB962C8B-B14F-4D97-AF65-F5344CB8AC3E}">
        <p14:creationId xmlns:p14="http://schemas.microsoft.com/office/powerpoint/2010/main" val="12217149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436B153A-1109-4AAF-AB12-30E6FEE92E4A}"/>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Writing your own biopoem</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FAB8D03-35C0-449C-8D1B-BB4FD5B2374C}"/>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dirty="0"/>
              <a:t>Line 1: Your first name only</a:t>
            </a:r>
            <a:endParaRPr lang="en-US" sz="2000" dirty="0"/>
          </a:p>
          <a:p>
            <a:r>
              <a:rPr lang="en-GB" sz="2000" dirty="0"/>
              <a:t>Line 2: Four </a:t>
            </a:r>
            <a:r>
              <a:rPr lang="en-GB" sz="2000" dirty="0" smtClean="0"/>
              <a:t>traits </a:t>
            </a:r>
            <a:r>
              <a:rPr lang="en-GB" sz="2000" dirty="0"/>
              <a:t>that describe you</a:t>
            </a:r>
          </a:p>
          <a:p>
            <a:r>
              <a:rPr lang="en-GB" sz="2000" dirty="0"/>
              <a:t>Line 3: Sibling of (or son/daughter of)</a:t>
            </a:r>
          </a:p>
          <a:p>
            <a:r>
              <a:rPr lang="en-GB" sz="2000" dirty="0"/>
              <a:t>Line 4: Lover of..(three people or ideas)</a:t>
            </a:r>
          </a:p>
          <a:p>
            <a:r>
              <a:rPr lang="en-GB" sz="2000" dirty="0"/>
              <a:t>Line 5: Who feels...(three things)</a:t>
            </a:r>
          </a:p>
          <a:p>
            <a:r>
              <a:rPr lang="en-GB" sz="2000" dirty="0"/>
              <a:t>Line 6: Who needs...(three items)</a:t>
            </a:r>
          </a:p>
          <a:p>
            <a:r>
              <a:rPr lang="en-GB" sz="2000" dirty="0"/>
              <a:t>Line 7: Who gives...(three items)</a:t>
            </a:r>
          </a:p>
          <a:p>
            <a:r>
              <a:rPr lang="en-GB" sz="2000" dirty="0"/>
              <a:t>Line 8:..Who fears..(three items)</a:t>
            </a:r>
          </a:p>
          <a:p>
            <a:r>
              <a:rPr lang="en-GB" sz="2000" dirty="0"/>
              <a:t>Line 9:..Who would like to see (three items)</a:t>
            </a:r>
          </a:p>
          <a:p>
            <a:r>
              <a:rPr lang="en-GB" sz="2000" dirty="0"/>
              <a:t>Line 10: Resident of (your town or street)</a:t>
            </a:r>
          </a:p>
          <a:p>
            <a:r>
              <a:rPr lang="en-GB" sz="2000" dirty="0"/>
              <a:t>Line 11: Your last name only</a:t>
            </a:r>
          </a:p>
        </p:txBody>
      </p:sp>
    </p:spTree>
    <p:extLst>
      <p:ext uri="{BB962C8B-B14F-4D97-AF65-F5344CB8AC3E}">
        <p14:creationId xmlns:p14="http://schemas.microsoft.com/office/powerpoint/2010/main" val="802672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C52A71C1-C9B7-4EB9-8A2A-FB6D0762F725}"/>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Counselling Process: Referrals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C5FF220-B5BA-4181-89B1-C36CAF92F3C6}"/>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Children and young people come to counselling through different routes.</a:t>
            </a:r>
          </a:p>
          <a:p>
            <a:r>
              <a:rPr lang="en-GB" sz="2000"/>
              <a:t>This can include: Child and Adolescent Mental Health Services (CAMHS), School referrals, Medical referrals and self-referrals (often, but not always parental).</a:t>
            </a:r>
          </a:p>
          <a:p>
            <a:endParaRPr lang="en-GB" sz="2000"/>
          </a:p>
        </p:txBody>
      </p:sp>
    </p:spTree>
    <p:extLst>
      <p:ext uri="{BB962C8B-B14F-4D97-AF65-F5344CB8AC3E}">
        <p14:creationId xmlns:p14="http://schemas.microsoft.com/office/powerpoint/2010/main" val="27027424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2C23784-913A-4EDF-9934-5277D010F9F3}"/>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4800" cap="all" spc="-100">
                <a:solidFill>
                  <a:schemeClr val="bg1"/>
                </a:solidFill>
              </a:rPr>
              <a:t>CAMHS Four Tier System</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DB0692B7-E8E6-42B5-A66A-E2839A609B28}"/>
              </a:ext>
            </a:extLst>
          </p:cNvPr>
          <p:cNvPicPr>
            <a:picLocks noGrp="1" noChangeAspect="1"/>
          </p:cNvPicPr>
          <p:nvPr>
            <p:ph idx="1"/>
          </p:nvPr>
        </p:nvPicPr>
        <p:blipFill>
          <a:blip r:embed="rId4"/>
          <a:stretch>
            <a:fillRect/>
          </a:stretch>
        </p:blipFill>
        <p:spPr>
          <a:xfrm>
            <a:off x="5346570" y="1434968"/>
            <a:ext cx="6202238" cy="3984938"/>
          </a:xfrm>
          <a:prstGeom prst="rect">
            <a:avLst/>
          </a:prstGeom>
        </p:spPr>
      </p:pic>
    </p:spTree>
    <p:extLst>
      <p:ext uri="{BB962C8B-B14F-4D97-AF65-F5344CB8AC3E}">
        <p14:creationId xmlns:p14="http://schemas.microsoft.com/office/powerpoint/2010/main" val="282482655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CB6CB4F7-D359-4B05-B659-6565E88245E6}"/>
              </a:ext>
            </a:extLst>
          </p:cNvPr>
          <p:cNvSpPr>
            <a:spLocks noGrp="1"/>
          </p:cNvSpPr>
          <p:nvPr>
            <p:ph type="title"/>
          </p:nvPr>
        </p:nvSpPr>
        <p:spPr>
          <a:xfrm>
            <a:off x="983887" y="1185059"/>
            <a:ext cx="3491832" cy="4487882"/>
          </a:xfrm>
        </p:spPr>
        <p:txBody>
          <a:bodyPr>
            <a:normAutofit/>
          </a:bodyPr>
          <a:lstStyle/>
          <a:p>
            <a:pPr algn="ctr"/>
            <a:r>
              <a:rPr lang="en-GB"/>
              <a:t>CYP accessing services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8834E0D1-D25D-4B03-9577-DB834537B2D9}"/>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t>There are around 100,000 referrals per year for children, which will only increase.</a:t>
            </a:r>
          </a:p>
          <a:p>
            <a:r>
              <a:rPr lang="en-GB" sz="2000"/>
              <a:t>Counselling is currently available in most Welsh secondary schools, however there is still limited access to primary school counselling services, often available to year 6 children only.</a:t>
            </a:r>
          </a:p>
          <a:p>
            <a:r>
              <a:rPr lang="en-GB" sz="2000"/>
              <a:t>However, a recent BACP scoping report highlighted that the number of CYP accessing school counselling services is equal to the number attending CAMHS.</a:t>
            </a:r>
          </a:p>
        </p:txBody>
      </p:sp>
    </p:spTree>
    <p:extLst>
      <p:ext uri="{BB962C8B-B14F-4D97-AF65-F5344CB8AC3E}">
        <p14:creationId xmlns:p14="http://schemas.microsoft.com/office/powerpoint/2010/main" val="7388734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letter&#10;&#10;Description automatically generated">
            <a:extLst>
              <a:ext uri="{FF2B5EF4-FFF2-40B4-BE49-F238E27FC236}">
                <a16:creationId xmlns:a16="http://schemas.microsoft.com/office/drawing/2014/main" id="{E3160EB8-75E8-4B3C-9BAB-B337EAFD2FDD}"/>
              </a:ext>
            </a:extLst>
          </p:cNvPr>
          <p:cNvPicPr>
            <a:picLocks noChangeAspect="1"/>
          </p:cNvPicPr>
          <p:nvPr/>
        </p:nvPicPr>
        <p:blipFill rotWithShape="1">
          <a:blip r:embed="rId2"/>
          <a:srcRect l="30089"/>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FC8A55-E77E-43D0-B453-A1FA762459F7}"/>
              </a:ext>
            </a:extLst>
          </p:cNvPr>
          <p:cNvSpPr>
            <a:spLocks noGrp="1"/>
          </p:cNvSpPr>
          <p:nvPr>
            <p:ph type="title"/>
          </p:nvPr>
        </p:nvSpPr>
        <p:spPr>
          <a:xfrm>
            <a:off x="7064082" y="642594"/>
            <a:ext cx="4472921" cy="1371600"/>
          </a:xfrm>
        </p:spPr>
        <p:txBody>
          <a:bodyPr>
            <a:normAutofit/>
          </a:bodyPr>
          <a:lstStyle/>
          <a:p>
            <a:r>
              <a:rPr lang="en-GB" sz="4000"/>
              <a:t>Referral and Assessment</a:t>
            </a:r>
          </a:p>
        </p:txBody>
      </p:sp>
      <p:sp>
        <p:nvSpPr>
          <p:cNvPr id="3" name="Content Placeholder 2">
            <a:extLst>
              <a:ext uri="{FF2B5EF4-FFF2-40B4-BE49-F238E27FC236}">
                <a16:creationId xmlns:a16="http://schemas.microsoft.com/office/drawing/2014/main" id="{2C0C7FE2-703D-46B7-AE3D-7BF50E69EE58}"/>
              </a:ext>
            </a:extLst>
          </p:cNvPr>
          <p:cNvSpPr>
            <a:spLocks noGrp="1"/>
          </p:cNvSpPr>
          <p:nvPr>
            <p:ph idx="1"/>
          </p:nvPr>
        </p:nvSpPr>
        <p:spPr>
          <a:xfrm>
            <a:off x="7064082" y="2103120"/>
            <a:ext cx="4472922" cy="3931920"/>
          </a:xfrm>
        </p:spPr>
        <p:txBody>
          <a:bodyPr vert="horz" lIns="91440" tIns="45720" rIns="91440" bIns="45720" rtlCol="0">
            <a:normAutofit/>
          </a:bodyPr>
          <a:lstStyle/>
          <a:p>
            <a:pPr>
              <a:lnSpc>
                <a:spcPct val="90000"/>
              </a:lnSpc>
            </a:pPr>
            <a:r>
              <a:rPr lang="en-GB" sz="1400"/>
              <a:t>Difficult to separate these two aspects as they often occur together.</a:t>
            </a:r>
            <a:endParaRPr lang="en-US" sz="1400"/>
          </a:p>
          <a:p>
            <a:pPr>
              <a:lnSpc>
                <a:spcPct val="90000"/>
              </a:lnSpc>
            </a:pPr>
            <a:r>
              <a:rPr lang="en-GB" sz="1400"/>
              <a:t>The setting in which the therapist is working willl have shaped the referral process.</a:t>
            </a:r>
          </a:p>
          <a:p>
            <a:pPr>
              <a:lnSpc>
                <a:spcPct val="90000"/>
              </a:lnSpc>
            </a:pPr>
            <a:r>
              <a:rPr lang="en-GB" sz="1400"/>
              <a:t>Some centres expect a written referral prior to accepting a new client. This may come from a GP, health visitor, school-based counselling service, youth centre etc.</a:t>
            </a:r>
          </a:p>
          <a:p>
            <a:pPr>
              <a:lnSpc>
                <a:spcPct val="90000"/>
              </a:lnSpc>
            </a:pPr>
            <a:endParaRPr lang="en-GB" sz="1400"/>
          </a:p>
          <a:p>
            <a:pPr>
              <a:lnSpc>
                <a:spcPct val="90000"/>
              </a:lnSpc>
            </a:pPr>
            <a:r>
              <a:rPr lang="en-GB" sz="1400"/>
              <a:t>Remember that referral forms do not always contain the information that the client views as accurate or valid, this is particularly true for children and young people.</a:t>
            </a:r>
          </a:p>
          <a:p>
            <a:pPr>
              <a:lnSpc>
                <a:spcPct val="90000"/>
              </a:lnSpc>
            </a:pPr>
            <a:r>
              <a:rPr lang="en-GB" sz="1400"/>
              <a:t>When working with CYP it is important to ask them why they think they have been referred.</a:t>
            </a:r>
          </a:p>
        </p:txBody>
      </p:sp>
    </p:spTree>
    <p:extLst>
      <p:ext uri="{BB962C8B-B14F-4D97-AF65-F5344CB8AC3E}">
        <p14:creationId xmlns:p14="http://schemas.microsoft.com/office/powerpoint/2010/main" val="503982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E4AC9-8E8F-479D-BFA7-E2956D487642}"/>
              </a:ext>
            </a:extLst>
          </p:cNvPr>
          <p:cNvSpPr>
            <a:spLocks noGrp="1"/>
          </p:cNvSpPr>
          <p:nvPr>
            <p:ph type="title"/>
          </p:nvPr>
        </p:nvSpPr>
        <p:spPr>
          <a:xfrm>
            <a:off x="6579450" y="727627"/>
            <a:ext cx="4957553" cy="1645920"/>
          </a:xfrm>
        </p:spPr>
        <p:txBody>
          <a:bodyPr>
            <a:normAutofit/>
          </a:bodyPr>
          <a:lstStyle/>
          <a:p>
            <a:r>
              <a:rPr lang="en-GB"/>
              <a:t>Referral Form</a:t>
            </a:r>
          </a:p>
        </p:txBody>
      </p:sp>
      <p:sp>
        <p:nvSpPr>
          <p:cNvPr id="10" name="Rectangle 9">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7" name="Graphic 6" descr="Family">
            <a:extLst>
              <a:ext uri="{FF2B5EF4-FFF2-40B4-BE49-F238E27FC236}">
                <a16:creationId xmlns:a16="http://schemas.microsoft.com/office/drawing/2014/main" id="{AFF94C48-079E-47D4-86C0-E2B4E64C41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1BE1FD97-843A-4382-98D5-C39E8FF6D852}"/>
              </a:ext>
            </a:extLst>
          </p:cNvPr>
          <p:cNvSpPr>
            <a:spLocks noGrp="1"/>
          </p:cNvSpPr>
          <p:nvPr>
            <p:ph idx="1"/>
          </p:nvPr>
        </p:nvSpPr>
        <p:spPr>
          <a:xfrm>
            <a:off x="6579450" y="2538919"/>
            <a:ext cx="4957554" cy="3496120"/>
          </a:xfrm>
        </p:spPr>
        <p:txBody>
          <a:bodyPr vert="horz" lIns="91440" tIns="45720" rIns="91440" bIns="45720" rtlCol="0" anchor="t">
            <a:normAutofit/>
          </a:bodyPr>
          <a:lstStyle/>
          <a:p>
            <a:pPr>
              <a:lnSpc>
                <a:spcPct val="90000"/>
              </a:lnSpc>
            </a:pPr>
            <a:r>
              <a:rPr lang="en-GB"/>
              <a:t>Imagine you are a counsellor working wihtin a child and adolescent setting. What would you expect to see on a referral form. How can this help you with your assessment of the child's needs?</a:t>
            </a:r>
          </a:p>
          <a:p>
            <a:pPr>
              <a:lnSpc>
                <a:spcPct val="90000"/>
              </a:lnSpc>
            </a:pPr>
            <a:r>
              <a:rPr lang="en-GB"/>
              <a:t>What might you add to the form that will allow you to assess whether you can work with the child or need to refer on to specialist services.</a:t>
            </a:r>
          </a:p>
          <a:p>
            <a:pPr>
              <a:lnSpc>
                <a:spcPct val="90000"/>
              </a:lnSpc>
            </a:pPr>
            <a:endParaRPr lang="en-GB"/>
          </a:p>
          <a:p>
            <a:pPr>
              <a:lnSpc>
                <a:spcPct val="90000"/>
              </a:lnSpc>
            </a:pPr>
            <a:r>
              <a:rPr lang="en-GB"/>
              <a:t>Group work. 10minutes.</a:t>
            </a:r>
          </a:p>
          <a:p>
            <a:pPr>
              <a:lnSpc>
                <a:spcPct val="90000"/>
              </a:lnSpc>
            </a:pPr>
            <a:r>
              <a:rPr lang="en-GB"/>
              <a:t>Then look at the case study and explore your initial thoughts, what ethical principles would you specifically consider with this case?</a:t>
            </a:r>
          </a:p>
        </p:txBody>
      </p:sp>
    </p:spTree>
    <p:extLst>
      <p:ext uri="{BB962C8B-B14F-4D97-AF65-F5344CB8AC3E}">
        <p14:creationId xmlns:p14="http://schemas.microsoft.com/office/powerpoint/2010/main" val="13237241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7A821B9-0CFF-4B38-BBA6-D630BD3AFD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373E4-3771-4DF7-8C1C-C9DA09C668C9}"/>
              </a:ext>
            </a:extLst>
          </p:cNvPr>
          <p:cNvSpPr>
            <a:spLocks noGrp="1"/>
          </p:cNvSpPr>
          <p:nvPr>
            <p:ph type="title"/>
          </p:nvPr>
        </p:nvSpPr>
        <p:spPr>
          <a:xfrm>
            <a:off x="8660189" y="643464"/>
            <a:ext cx="2888344" cy="5571071"/>
          </a:xfrm>
        </p:spPr>
        <p:txBody>
          <a:bodyPr>
            <a:normAutofit/>
          </a:bodyPr>
          <a:lstStyle/>
          <a:p>
            <a:r>
              <a:rPr lang="en-GB" sz="4100">
                <a:solidFill>
                  <a:schemeClr val="bg1"/>
                </a:solidFill>
              </a:rPr>
              <a:t>Working with Adolescents</a:t>
            </a:r>
          </a:p>
        </p:txBody>
      </p:sp>
      <p:sp>
        <p:nvSpPr>
          <p:cNvPr id="8" name="Rectangle 10">
            <a:extLst>
              <a:ext uri="{FF2B5EF4-FFF2-40B4-BE49-F238E27FC236}">
                <a16:creationId xmlns:a16="http://schemas.microsoft.com/office/drawing/2014/main" id="{C16394E5-E242-48C2-9BFF-BDCB27E4FE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2">
            <a:extLst>
              <a:ext uri="{FF2B5EF4-FFF2-40B4-BE49-F238E27FC236}">
                <a16:creationId xmlns:a16="http://schemas.microsoft.com/office/drawing/2014/main" id="{4E8EFCA7-18D5-4FA9-867D-3744298935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5" name="Rectangle 14">
            <a:extLst>
              <a:ext uri="{FF2B5EF4-FFF2-40B4-BE49-F238E27FC236}">
                <a16:creationId xmlns:a16="http://schemas.microsoft.com/office/drawing/2014/main" id="{EB3182AD-CBBA-42F2-964B-8C86446885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50000"/>
                <a:lumOff val="50000"/>
              </a:schemeClr>
            </a:solidFill>
            <a:prstDash val="solid"/>
            <a:miter lim="800000"/>
          </a:ln>
          <a:effectLst/>
        </p:spPr>
      </p:sp>
      <p:graphicFrame>
        <p:nvGraphicFramePr>
          <p:cNvPr id="16" name="Content Placeholder 2">
            <a:extLst>
              <a:ext uri="{FF2B5EF4-FFF2-40B4-BE49-F238E27FC236}">
                <a16:creationId xmlns:a16="http://schemas.microsoft.com/office/drawing/2014/main" id="{BFFDB27A-BDFD-4D34-8CA9-289FB44FC910}"/>
              </a:ext>
            </a:extLst>
          </p:cNvPr>
          <p:cNvGraphicFramePr>
            <a:graphicFrameLocks noGrp="1"/>
          </p:cNvGraphicFramePr>
          <p:nvPr>
            <p:ph idx="1"/>
            <p:extLst>
              <p:ext uri="{D42A27DB-BD31-4B8C-83A1-F6EECF244321}">
                <p14:modId xmlns:p14="http://schemas.microsoft.com/office/powerpoint/2010/main" val="4068388042"/>
              </p:ext>
            </p:extLst>
          </p:nvPr>
        </p:nvGraphicFramePr>
        <p:xfrm>
          <a:off x="1286615" y="1286931"/>
          <a:ext cx="5668310" cy="4284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77606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56C9-8B17-4AFC-BBB2-66833CAF61F9}"/>
              </a:ext>
            </a:extLst>
          </p:cNvPr>
          <p:cNvSpPr>
            <a:spLocks noGrp="1"/>
          </p:cNvSpPr>
          <p:nvPr>
            <p:ph type="title"/>
          </p:nvPr>
        </p:nvSpPr>
        <p:spPr>
          <a:xfrm>
            <a:off x="6579450" y="727627"/>
            <a:ext cx="4957553" cy="1645920"/>
          </a:xfrm>
        </p:spPr>
        <p:txBody>
          <a:bodyPr>
            <a:normAutofit/>
          </a:bodyPr>
          <a:lstStyle/>
          <a:p>
            <a:r>
              <a:rPr lang="en-GB"/>
              <a:t>Working with Adolescents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person, outdoor, building, child&#10;&#10;Description automatically generated">
            <a:extLst>
              <a:ext uri="{FF2B5EF4-FFF2-40B4-BE49-F238E27FC236}">
                <a16:creationId xmlns:a16="http://schemas.microsoft.com/office/drawing/2014/main" id="{F47599C9-6E2C-4D5E-AE15-B22AEB012F61}"/>
              </a:ext>
            </a:extLst>
          </p:cNvPr>
          <p:cNvPicPr>
            <a:picLocks noChangeAspect="1"/>
          </p:cNvPicPr>
          <p:nvPr/>
        </p:nvPicPr>
        <p:blipFill>
          <a:blip r:embed="rId2"/>
          <a:stretch>
            <a:fillRect/>
          </a:stretch>
        </p:blipFill>
        <p:spPr>
          <a:xfrm>
            <a:off x="1205256" y="1716452"/>
            <a:ext cx="4414438" cy="3443261"/>
          </a:xfrm>
          <a:prstGeom prst="rect">
            <a:avLst/>
          </a:prstGeom>
        </p:spPr>
      </p:pic>
      <p:sp>
        <p:nvSpPr>
          <p:cNvPr id="3" name="Content Placeholder 2">
            <a:extLst>
              <a:ext uri="{FF2B5EF4-FFF2-40B4-BE49-F238E27FC236}">
                <a16:creationId xmlns:a16="http://schemas.microsoft.com/office/drawing/2014/main" id="{06CBB238-7264-4AED-94D4-8F77398D1408}"/>
              </a:ext>
            </a:extLst>
          </p:cNvPr>
          <p:cNvSpPr>
            <a:spLocks noGrp="1"/>
          </p:cNvSpPr>
          <p:nvPr>
            <p:ph idx="1"/>
          </p:nvPr>
        </p:nvSpPr>
        <p:spPr>
          <a:xfrm>
            <a:off x="6579450" y="2538919"/>
            <a:ext cx="4957554" cy="3496120"/>
          </a:xfrm>
        </p:spPr>
        <p:txBody>
          <a:bodyPr vert="horz" lIns="91440" tIns="45720" rIns="91440" bIns="45720" rtlCol="0">
            <a:normAutofit/>
          </a:bodyPr>
          <a:lstStyle/>
          <a:p>
            <a:pPr>
              <a:lnSpc>
                <a:spcPct val="90000"/>
              </a:lnSpc>
            </a:pPr>
            <a:r>
              <a:rPr lang="en-GB" sz="1400"/>
              <a:t>Building positive peer relationships</a:t>
            </a:r>
          </a:p>
          <a:p>
            <a:pPr>
              <a:lnSpc>
                <a:spcPct val="90000"/>
              </a:lnSpc>
            </a:pPr>
            <a:r>
              <a:rPr lang="en-GB" sz="1400"/>
              <a:t>Maintaining positive relationships with family – but to also look for outside resources</a:t>
            </a:r>
          </a:p>
          <a:p>
            <a:pPr>
              <a:lnSpc>
                <a:spcPct val="90000"/>
              </a:lnSpc>
            </a:pPr>
            <a:r>
              <a:rPr lang="en-GB" sz="1400"/>
              <a:t>Develop appropriate boundaries (friendship and sexual relationships)</a:t>
            </a:r>
          </a:p>
          <a:p>
            <a:pPr>
              <a:lnSpc>
                <a:spcPct val="90000"/>
              </a:lnSpc>
            </a:pPr>
            <a:r>
              <a:rPr lang="en-GB" sz="1400"/>
              <a:t>Responsibility for self (taking responsibility for their actions and their behaviours)</a:t>
            </a:r>
          </a:p>
          <a:p>
            <a:pPr>
              <a:lnSpc>
                <a:spcPct val="90000"/>
              </a:lnSpc>
            </a:pPr>
            <a:r>
              <a:rPr lang="en-GB" sz="1400"/>
              <a:t>Coping with stress</a:t>
            </a:r>
          </a:p>
          <a:p>
            <a:pPr>
              <a:lnSpc>
                <a:spcPct val="90000"/>
              </a:lnSpc>
            </a:pPr>
            <a:r>
              <a:rPr lang="en-GB" sz="1400"/>
              <a:t>Caring for their physical and emotional well-being: eating healthily, involvement in physical activities, engaged in creative activities and, importantly finding time to unwind and relax.</a:t>
            </a:r>
          </a:p>
          <a:p>
            <a:pPr>
              <a:lnSpc>
                <a:spcPct val="90000"/>
              </a:lnSpc>
            </a:pPr>
            <a:r>
              <a:rPr lang="en-GB" sz="1400"/>
              <a:t>Attending to psycholigical health: seeking help, using counselling.</a:t>
            </a:r>
          </a:p>
        </p:txBody>
      </p:sp>
    </p:spTree>
    <p:extLst>
      <p:ext uri="{BB962C8B-B14F-4D97-AF65-F5344CB8AC3E}">
        <p14:creationId xmlns:p14="http://schemas.microsoft.com/office/powerpoint/2010/main" val="33870755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B0D7D-C1A6-4217-9CE9-1D4F2CAA19A4}"/>
              </a:ext>
            </a:extLst>
          </p:cNvPr>
          <p:cNvSpPr>
            <a:spLocks noGrp="1"/>
          </p:cNvSpPr>
          <p:nvPr>
            <p:ph type="title"/>
          </p:nvPr>
        </p:nvSpPr>
        <p:spPr/>
        <p:txBody>
          <a:bodyPr/>
          <a:lstStyle/>
          <a:p>
            <a:r>
              <a:rPr lang="en-GB"/>
              <a:t>MindEd</a:t>
            </a:r>
          </a:p>
        </p:txBody>
      </p:sp>
      <p:sp>
        <p:nvSpPr>
          <p:cNvPr id="3" name="Content Placeholder 2">
            <a:extLst>
              <a:ext uri="{FF2B5EF4-FFF2-40B4-BE49-F238E27FC236}">
                <a16:creationId xmlns:a16="http://schemas.microsoft.com/office/drawing/2014/main" id="{DBCC9AED-AB12-40AA-9A56-28AC4833D612}"/>
              </a:ext>
            </a:extLst>
          </p:cNvPr>
          <p:cNvSpPr>
            <a:spLocks noGrp="1"/>
          </p:cNvSpPr>
          <p:nvPr>
            <p:ph idx="1"/>
          </p:nvPr>
        </p:nvSpPr>
        <p:spPr/>
        <p:txBody>
          <a:bodyPr vert="horz" lIns="91440" tIns="45720" rIns="91440" bIns="45720" rtlCol="0" anchor="t">
            <a:normAutofit/>
          </a:bodyPr>
          <a:lstStyle/>
          <a:p>
            <a:r>
              <a:rPr lang="en-GB"/>
              <a:t>Looking at the resources and training materials</a:t>
            </a:r>
          </a:p>
          <a:p>
            <a:endParaRPr lang="en-GB" dirty="0"/>
          </a:p>
          <a:p>
            <a:r>
              <a:rPr lang="en-GB" dirty="0">
                <a:hlinkClick r:id="rId2"/>
              </a:rPr>
              <a:t>MindEd</a:t>
            </a:r>
            <a:endParaRPr lang="en-GB" dirty="0"/>
          </a:p>
          <a:p>
            <a:endParaRPr lang="en-GB" dirty="0"/>
          </a:p>
          <a:p>
            <a:endParaRPr lang="en-GB" dirty="0"/>
          </a:p>
        </p:txBody>
      </p:sp>
    </p:spTree>
    <p:extLst>
      <p:ext uri="{BB962C8B-B14F-4D97-AF65-F5344CB8AC3E}">
        <p14:creationId xmlns:p14="http://schemas.microsoft.com/office/powerpoint/2010/main" val="20189275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788E0-99F5-4D33-BE94-987DD24D64D2}"/>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F117B1E-1A67-4995-B1C2-D2A54D8FA947}"/>
              </a:ext>
            </a:extLst>
          </p:cNvPr>
          <p:cNvSpPr>
            <a:spLocks noGrp="1"/>
          </p:cNvSpPr>
          <p:nvPr>
            <p:ph idx="1"/>
          </p:nvPr>
        </p:nvSpPr>
        <p:spPr/>
        <p:txBody>
          <a:bodyPr vert="horz" lIns="91440" tIns="45720" rIns="91440" bIns="45720" rtlCol="0" anchor="t">
            <a:normAutofit/>
          </a:bodyPr>
          <a:lstStyle/>
          <a:p>
            <a:r>
              <a:rPr lang="en-GB"/>
              <a:t>Within today's lecture we have looked at the following areas:</a:t>
            </a:r>
            <a:endParaRPr lang="en-US"/>
          </a:p>
          <a:p>
            <a:pPr lvl="1"/>
            <a:r>
              <a:rPr lang="en-GB"/>
              <a:t>We've considered the different counselling approaches that work directly with Children and Young People</a:t>
            </a:r>
          </a:p>
          <a:p>
            <a:pPr lvl="1"/>
            <a:r>
              <a:rPr lang="en-GB"/>
              <a:t>We've looked at some of the therapeutic techniques used within these approaches</a:t>
            </a:r>
          </a:p>
          <a:p>
            <a:pPr lvl="1"/>
            <a:r>
              <a:rPr lang="en-GB"/>
              <a:t>We've looked at the process of referral when working with CYP</a:t>
            </a:r>
            <a:endParaRPr lang="en-GB" dirty="0"/>
          </a:p>
          <a:p>
            <a:pPr lvl="1"/>
            <a:r>
              <a:rPr lang="en-GB"/>
              <a:t>We've also briefly looked at the CAMHS service</a:t>
            </a:r>
          </a:p>
          <a:p>
            <a:pPr lvl="1"/>
            <a:r>
              <a:rPr lang="en-GB"/>
              <a:t>Finally we've briefly looked at supporting adolescents.</a:t>
            </a:r>
            <a:endParaRPr lang="en-GB" dirty="0"/>
          </a:p>
          <a:p>
            <a:pPr lvl="1"/>
            <a:endParaRPr lang="en-GB" dirty="0"/>
          </a:p>
          <a:p>
            <a:pPr lvl="1"/>
            <a:endParaRPr lang="en-GB" dirty="0"/>
          </a:p>
          <a:p>
            <a:pPr lvl="1"/>
            <a:r>
              <a:rPr lang="en-GB"/>
              <a:t>Working with Children and Young people is a topic larger than a 2 hour lecture. I encourage you to develop your understanding further by undertaking some of the freely available topic areas on the MindEd website.</a:t>
            </a:r>
            <a:endParaRPr lang="en-GB" dirty="0"/>
          </a:p>
        </p:txBody>
      </p:sp>
    </p:spTree>
    <p:extLst>
      <p:ext uri="{BB962C8B-B14F-4D97-AF65-F5344CB8AC3E}">
        <p14:creationId xmlns:p14="http://schemas.microsoft.com/office/powerpoint/2010/main" val="31147283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0F82B-FE25-4490-A89D-4271CC196E71}"/>
              </a:ext>
            </a:extLst>
          </p:cNvPr>
          <p:cNvSpPr>
            <a:spLocks noGrp="1"/>
          </p:cNvSpPr>
          <p:nvPr>
            <p:ph type="title"/>
          </p:nvPr>
        </p:nvSpPr>
        <p:spPr/>
        <p:txBody>
          <a:bodyPr/>
          <a:lstStyle/>
          <a:p>
            <a:r>
              <a:rPr lang="en-GB"/>
              <a:t>Further Reading</a:t>
            </a:r>
            <a:endParaRPr lang="en-US"/>
          </a:p>
        </p:txBody>
      </p:sp>
      <p:sp>
        <p:nvSpPr>
          <p:cNvPr id="3" name="Content Placeholder 2">
            <a:extLst>
              <a:ext uri="{FF2B5EF4-FFF2-40B4-BE49-F238E27FC236}">
                <a16:creationId xmlns:a16="http://schemas.microsoft.com/office/drawing/2014/main" id="{366F0D89-1B6F-4AF8-A13E-23EE237B7700}"/>
              </a:ext>
            </a:extLst>
          </p:cNvPr>
          <p:cNvSpPr>
            <a:spLocks noGrp="1"/>
          </p:cNvSpPr>
          <p:nvPr>
            <p:ph idx="1"/>
          </p:nvPr>
        </p:nvSpPr>
        <p:spPr/>
        <p:txBody>
          <a:bodyPr vert="horz" lIns="91440" tIns="45720" rIns="91440" bIns="45720" rtlCol="0" anchor="t">
            <a:normAutofit/>
          </a:bodyPr>
          <a:lstStyle/>
          <a:p>
            <a:r>
              <a:rPr lang="en-GB">
                <a:ea typeface="+mn-lt"/>
                <a:cs typeface="+mn-lt"/>
              </a:rPr>
              <a:t>Axline, V. (1964). Dibs : In search of self. (FIFTH. ed.). London: Victor Gollancz.</a:t>
            </a:r>
            <a:endParaRPr lang="en-GB" dirty="0"/>
          </a:p>
          <a:p>
            <a:r>
              <a:rPr lang="en-GB">
                <a:ea typeface="+mn-lt"/>
                <a:cs typeface="+mn-lt"/>
              </a:rPr>
              <a:t>Geldard, K. (2019). Counselling adolescents : The proactive approach for young people (5th ed.). CA: Sage</a:t>
            </a:r>
            <a:endParaRPr lang="en-GB" dirty="0">
              <a:ea typeface="+mn-lt"/>
              <a:cs typeface="+mn-lt"/>
            </a:endParaRPr>
          </a:p>
          <a:p>
            <a:r>
              <a:rPr lang="en-GB">
                <a:ea typeface="+mn-lt"/>
                <a:cs typeface="+mn-lt"/>
              </a:rPr>
              <a:t>Geldard, K., Foo, D., Geldard, David, &amp; Foo, Rebecca Yin. (2018). Counselling children : A practical introduction (5th ed.). Los Angeles: Sage</a:t>
            </a:r>
            <a:endParaRPr lang="en-GB" dirty="0">
              <a:ea typeface="+mn-lt"/>
              <a:cs typeface="+mn-lt"/>
            </a:endParaRPr>
          </a:p>
          <a:p>
            <a:r>
              <a:rPr lang="en-GB">
                <a:ea typeface="+mn-lt"/>
                <a:cs typeface="+mn-lt"/>
              </a:rPr>
              <a:t>Prever, M. (2010). Counselling and supporting children and young people : A person-centred approach. London: SAGE. </a:t>
            </a:r>
            <a:endParaRPr lang="en-GB"/>
          </a:p>
          <a:p>
            <a:endParaRPr lang="en-GB" dirty="0"/>
          </a:p>
          <a:p>
            <a:endParaRPr lang="en-GB" dirty="0"/>
          </a:p>
        </p:txBody>
      </p:sp>
    </p:spTree>
    <p:extLst>
      <p:ext uri="{BB962C8B-B14F-4D97-AF65-F5344CB8AC3E}">
        <p14:creationId xmlns:p14="http://schemas.microsoft.com/office/powerpoint/2010/main" val="3895590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2688</Words>
  <Application>Microsoft Office PowerPoint</Application>
  <PresentationFormat>Widescreen</PresentationFormat>
  <Paragraphs>240</Paragraphs>
  <Slides>36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Garamond</vt:lpstr>
      <vt:lpstr>Gill Sans MT</vt:lpstr>
      <vt:lpstr>SavonVTI</vt:lpstr>
      <vt:lpstr>Working therapeutically with children and young people</vt:lpstr>
      <vt:lpstr>AIMS</vt:lpstr>
      <vt:lpstr>Person-Centred Approach</vt:lpstr>
      <vt:lpstr>The Core Conditions</vt:lpstr>
      <vt:lpstr>Congruence and CYP</vt:lpstr>
      <vt:lpstr>Unconditional Positive Regard</vt:lpstr>
      <vt:lpstr>Empathy</vt:lpstr>
      <vt:lpstr>Person-Centred Therapy and CYP</vt:lpstr>
      <vt:lpstr>Internal Frame of the Client</vt:lpstr>
      <vt:lpstr>The Child or Young Person is at the Centre</vt:lpstr>
      <vt:lpstr>Creative Materials</vt:lpstr>
      <vt:lpstr>PCT and working with Adolescents</vt:lpstr>
      <vt:lpstr>Your inner child?</vt:lpstr>
      <vt:lpstr>Groups</vt:lpstr>
      <vt:lpstr>Play Therapy</vt:lpstr>
      <vt:lpstr>Metaphors</vt:lpstr>
      <vt:lpstr>Jennings (introduction to developmental playtherapy)</vt:lpstr>
      <vt:lpstr>Play Therapy:</vt:lpstr>
      <vt:lpstr>Play Therapy in Practice</vt:lpstr>
      <vt:lpstr>Earliest play memories</vt:lpstr>
      <vt:lpstr>Creative Approaches</vt:lpstr>
      <vt:lpstr>Sand Tray work</vt:lpstr>
      <vt:lpstr>Working with Art</vt:lpstr>
      <vt:lpstr>Poetry/Story telling</vt:lpstr>
      <vt:lpstr>Group Activity 3</vt:lpstr>
      <vt:lpstr>Writing your own biopoem</vt:lpstr>
      <vt:lpstr>Counselling Process: Referrals</vt:lpstr>
      <vt:lpstr>CAMHS Four Tier System</vt:lpstr>
      <vt:lpstr>CYP accessing services</vt:lpstr>
      <vt:lpstr>Referral and Assessment</vt:lpstr>
      <vt:lpstr>Referral Form</vt:lpstr>
      <vt:lpstr>Working with Adolescents</vt:lpstr>
      <vt:lpstr>Working with Adolescents</vt:lpstr>
      <vt:lpstr>MindEd</vt:lpstr>
      <vt:lpstr>Summary</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1213</cp:revision>
  <dcterms:created xsi:type="dcterms:W3CDTF">2020-10-18T09:07:00Z</dcterms:created>
  <dcterms:modified xsi:type="dcterms:W3CDTF">2020-10-18T14:17:03Z</dcterms:modified>
</cp:coreProperties>
</file>