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4" r:id="rId1"/>
  </p:sldMasterIdLst>
  <p:notesMasterIdLst>
    <p:notesMasterId r:id="rId14"/>
  </p:notesMasterIdLst>
  <p:sldIdLst>
    <p:sldId id="256" r:id="rId2"/>
    <p:sldId id="272" r:id="rId3"/>
    <p:sldId id="261" r:id="rId4"/>
    <p:sldId id="258" r:id="rId5"/>
    <p:sldId id="273" r:id="rId6"/>
    <p:sldId id="257" r:id="rId7"/>
    <p:sldId id="260" r:id="rId8"/>
    <p:sldId id="267" r:id="rId9"/>
    <p:sldId id="268" r:id="rId10"/>
    <p:sldId id="259" r:id="rId11"/>
    <p:sldId id="262" r:id="rId12"/>
    <p:sldId id="274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58" dt="2026-10-11T20:43:57.739"/>
    <p1510:client id="{049DFD56-EE43-7983-6AB4-B3DEDAFA327C}" v="1" dt="2026-10-10T20:38:04.614"/>
    <p1510:client id="{62571D63-6E2A-11B5-70BD-BF10CF55C6AA}" v="4" dt="2026-10-11T19:27:27.544"/>
    <p1510:client id="{656467E9-EFDA-767E-B15F-64CB89FD6419}" v="2" dt="2026-10-10T09:14:15.443"/>
    <p1510:client id="{970AA3A9-9677-9D5B-D568-AA98ED1FC8D2}" v="15" dt="2026-10-10T21:28:32.602"/>
    <p1510:client id="{9CF4AE35-351F-0A92-8415-0AA1D64AE1EB}" v="24" dt="2026-10-10T22:50:47.806"/>
    <p1510:client id="{C8EEEAA6-1F97-45E0-20EC-5BBA3FAAFD88}" v="4" dt="2026-10-10T08:13:51.969"/>
    <p1510:client id="{CC02CCCF-DAF6-24A0-0B18-B86A0625B54D}" v="94" dt="2026-10-10T21:09:37.949"/>
    <p1510:client id="{FB4BB181-DE37-A799-6591-E51BBC09482C}" v="199" dt="2026-10-11T20:31:28.3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FB0B30-B8FC-4A2E-B435-12A3CD63E56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98117C8-CFE2-4DA8-B93B-732B558AF3CA}">
      <dgm:prSet/>
      <dgm:spPr/>
      <dgm:t>
        <a:bodyPr/>
        <a:lstStyle/>
        <a:p>
          <a:r>
            <a:rPr lang="en-GB" b="1">
              <a:solidFill>
                <a:srgbClr val="0070C0"/>
              </a:solidFill>
            </a:rPr>
            <a:t>MODULE CODE : LCHS4007</a:t>
          </a:r>
          <a:endParaRPr lang="en-US">
            <a:solidFill>
              <a:srgbClr val="0070C0"/>
            </a:solidFill>
          </a:endParaRPr>
        </a:p>
      </dgm:t>
    </dgm:pt>
    <dgm:pt modelId="{B32986E3-BB91-47F6-9D28-F0D68107F68F}" type="parTrans" cxnId="{D4D0CDAB-C5FB-48E5-8D45-0B0EB98A6989}">
      <dgm:prSet/>
      <dgm:spPr/>
      <dgm:t>
        <a:bodyPr/>
        <a:lstStyle/>
        <a:p>
          <a:endParaRPr lang="en-US"/>
        </a:p>
      </dgm:t>
    </dgm:pt>
    <dgm:pt modelId="{2868DE16-C4DD-4CDD-AE7C-A3C1A08A9925}" type="sibTrans" cxnId="{D4D0CDAB-C5FB-48E5-8D45-0B0EB98A6989}">
      <dgm:prSet/>
      <dgm:spPr/>
      <dgm:t>
        <a:bodyPr/>
        <a:lstStyle/>
        <a:p>
          <a:endParaRPr lang="en-US"/>
        </a:p>
      </dgm:t>
    </dgm:pt>
    <dgm:pt modelId="{817381CD-F762-4DEB-AF36-225DF34D72A9}">
      <dgm:prSet/>
      <dgm:spPr/>
      <dgm:t>
        <a:bodyPr/>
        <a:lstStyle/>
        <a:p>
          <a:r>
            <a:rPr lang="en-GB" b="1"/>
            <a:t>WASSAB KHAN 2609902</a:t>
          </a:r>
          <a:endParaRPr lang="en-US"/>
        </a:p>
      </dgm:t>
    </dgm:pt>
    <dgm:pt modelId="{E6B418C7-369D-4718-9DA8-BE886961304E}" type="parTrans" cxnId="{D1DE5B14-CA76-462F-B3EF-840171D299C5}">
      <dgm:prSet/>
      <dgm:spPr/>
      <dgm:t>
        <a:bodyPr/>
        <a:lstStyle/>
        <a:p>
          <a:endParaRPr lang="en-US"/>
        </a:p>
      </dgm:t>
    </dgm:pt>
    <dgm:pt modelId="{CECE32BB-FD03-455A-9385-133163B6AB8A}" type="sibTrans" cxnId="{D1DE5B14-CA76-462F-B3EF-840171D299C5}">
      <dgm:prSet/>
      <dgm:spPr/>
      <dgm:t>
        <a:bodyPr/>
        <a:lstStyle/>
        <a:p>
          <a:endParaRPr lang="en-US"/>
        </a:p>
      </dgm:t>
    </dgm:pt>
    <dgm:pt modelId="{4EDC6271-D0D9-4C60-8B79-6ABDF8DACB97}">
      <dgm:prSet/>
      <dgm:spPr/>
      <dgm:t>
        <a:bodyPr/>
        <a:lstStyle/>
        <a:p>
          <a:r>
            <a:rPr lang="en-GB" b="1"/>
            <a:t>SABIA IQBAL 2610249</a:t>
          </a:r>
          <a:endParaRPr lang="en-US"/>
        </a:p>
      </dgm:t>
    </dgm:pt>
    <dgm:pt modelId="{E6FED6ED-F641-48AF-86F5-3D4FA263A6D8}" type="parTrans" cxnId="{77EA47EE-7E46-45B2-B8C0-A65A88CCF8C2}">
      <dgm:prSet/>
      <dgm:spPr/>
      <dgm:t>
        <a:bodyPr/>
        <a:lstStyle/>
        <a:p>
          <a:endParaRPr lang="en-US"/>
        </a:p>
      </dgm:t>
    </dgm:pt>
    <dgm:pt modelId="{B8521A99-C4B3-4442-80A1-026C28A9454E}" type="sibTrans" cxnId="{77EA47EE-7E46-45B2-B8C0-A65A88CCF8C2}">
      <dgm:prSet/>
      <dgm:spPr/>
      <dgm:t>
        <a:bodyPr/>
        <a:lstStyle/>
        <a:p>
          <a:endParaRPr lang="en-US"/>
        </a:p>
      </dgm:t>
    </dgm:pt>
    <dgm:pt modelId="{67C6D4A7-7C3B-46AD-AAD9-8E5C2CFD2D97}">
      <dgm:prSet/>
      <dgm:spPr/>
      <dgm:t>
        <a:bodyPr/>
        <a:lstStyle/>
        <a:p>
          <a:r>
            <a:rPr lang="en-GB" b="1"/>
            <a:t>SIBA PARVEEN 2333490</a:t>
          </a:r>
          <a:endParaRPr lang="en-US"/>
        </a:p>
      </dgm:t>
    </dgm:pt>
    <dgm:pt modelId="{5D54111E-97BF-422D-A5EE-F13E855BDC2C}" type="parTrans" cxnId="{AE9A468C-2521-43F9-8DF0-25D624F30A45}">
      <dgm:prSet/>
      <dgm:spPr/>
      <dgm:t>
        <a:bodyPr/>
        <a:lstStyle/>
        <a:p>
          <a:endParaRPr lang="en-US"/>
        </a:p>
      </dgm:t>
    </dgm:pt>
    <dgm:pt modelId="{2BB9C254-E409-4B21-9A8D-EAF5404972F6}" type="sibTrans" cxnId="{AE9A468C-2521-43F9-8DF0-25D624F30A45}">
      <dgm:prSet/>
      <dgm:spPr/>
      <dgm:t>
        <a:bodyPr/>
        <a:lstStyle/>
        <a:p>
          <a:endParaRPr lang="en-US"/>
        </a:p>
      </dgm:t>
    </dgm:pt>
    <dgm:pt modelId="{F62F9E40-76DA-43D1-82A0-8DFE171DD9F5}">
      <dgm:prSet/>
      <dgm:spPr/>
      <dgm:t>
        <a:bodyPr/>
        <a:lstStyle/>
        <a:p>
          <a:r>
            <a:rPr lang="en-GB" b="1"/>
            <a:t>SMERA BANARAS 2605653</a:t>
          </a:r>
          <a:endParaRPr lang="en-US"/>
        </a:p>
      </dgm:t>
    </dgm:pt>
    <dgm:pt modelId="{526D8C96-67EE-489E-96FD-D4A453B10D07}" type="parTrans" cxnId="{75C9A8AA-477B-4E6B-A515-1B0849A511EF}">
      <dgm:prSet/>
      <dgm:spPr/>
      <dgm:t>
        <a:bodyPr/>
        <a:lstStyle/>
        <a:p>
          <a:endParaRPr lang="en-US"/>
        </a:p>
      </dgm:t>
    </dgm:pt>
    <dgm:pt modelId="{2190C301-5363-4CEA-AAC8-B5E25A224EF7}" type="sibTrans" cxnId="{75C9A8AA-477B-4E6B-A515-1B0849A511EF}">
      <dgm:prSet/>
      <dgm:spPr/>
      <dgm:t>
        <a:bodyPr/>
        <a:lstStyle/>
        <a:p>
          <a:endParaRPr lang="en-US"/>
        </a:p>
      </dgm:t>
    </dgm:pt>
    <dgm:pt modelId="{2870519B-7F25-4F24-B58B-DF6469C2469A}" type="pres">
      <dgm:prSet presAssocID="{26FB0B30-B8FC-4A2E-B435-12A3CD63E562}" presName="vert0" presStyleCnt="0">
        <dgm:presLayoutVars>
          <dgm:dir/>
          <dgm:animOne val="branch"/>
          <dgm:animLvl val="lvl"/>
        </dgm:presLayoutVars>
      </dgm:prSet>
      <dgm:spPr/>
    </dgm:pt>
    <dgm:pt modelId="{DDFF97E7-9660-4C27-9D13-AEE775981554}" type="pres">
      <dgm:prSet presAssocID="{798117C8-CFE2-4DA8-B93B-732B558AF3CA}" presName="thickLine" presStyleLbl="alignNode1" presStyleIdx="0" presStyleCnt="5"/>
      <dgm:spPr/>
    </dgm:pt>
    <dgm:pt modelId="{B487717F-DF2D-4873-86B3-8F4D65066413}" type="pres">
      <dgm:prSet presAssocID="{798117C8-CFE2-4DA8-B93B-732B558AF3CA}" presName="horz1" presStyleCnt="0"/>
      <dgm:spPr/>
    </dgm:pt>
    <dgm:pt modelId="{8C9DDEAC-E73F-4656-85CB-70FF7265964F}" type="pres">
      <dgm:prSet presAssocID="{798117C8-CFE2-4DA8-B93B-732B558AF3CA}" presName="tx1" presStyleLbl="revTx" presStyleIdx="0" presStyleCnt="5"/>
      <dgm:spPr/>
    </dgm:pt>
    <dgm:pt modelId="{B0E345E7-D3DC-402F-AE4F-3C41A1D40A7F}" type="pres">
      <dgm:prSet presAssocID="{798117C8-CFE2-4DA8-B93B-732B558AF3CA}" presName="vert1" presStyleCnt="0"/>
      <dgm:spPr/>
    </dgm:pt>
    <dgm:pt modelId="{E53A26EE-0309-4545-A3CD-E153615544FF}" type="pres">
      <dgm:prSet presAssocID="{817381CD-F762-4DEB-AF36-225DF34D72A9}" presName="thickLine" presStyleLbl="alignNode1" presStyleIdx="1" presStyleCnt="5"/>
      <dgm:spPr/>
    </dgm:pt>
    <dgm:pt modelId="{EA31C842-8F1E-46A2-98C6-B82F90F42E48}" type="pres">
      <dgm:prSet presAssocID="{817381CD-F762-4DEB-AF36-225DF34D72A9}" presName="horz1" presStyleCnt="0"/>
      <dgm:spPr/>
    </dgm:pt>
    <dgm:pt modelId="{BBBF4767-7EB4-47CD-B944-146855D05A38}" type="pres">
      <dgm:prSet presAssocID="{817381CD-F762-4DEB-AF36-225DF34D72A9}" presName="tx1" presStyleLbl="revTx" presStyleIdx="1" presStyleCnt="5"/>
      <dgm:spPr/>
    </dgm:pt>
    <dgm:pt modelId="{90854A99-C48D-45FE-9B4E-508C03B3D24A}" type="pres">
      <dgm:prSet presAssocID="{817381CD-F762-4DEB-AF36-225DF34D72A9}" presName="vert1" presStyleCnt="0"/>
      <dgm:spPr/>
    </dgm:pt>
    <dgm:pt modelId="{5C9945FE-379E-4D2D-BDA1-AFA2B2EC8931}" type="pres">
      <dgm:prSet presAssocID="{4EDC6271-D0D9-4C60-8B79-6ABDF8DACB97}" presName="thickLine" presStyleLbl="alignNode1" presStyleIdx="2" presStyleCnt="5"/>
      <dgm:spPr/>
    </dgm:pt>
    <dgm:pt modelId="{79A3F166-788D-48F9-9888-EEA25BA85CBF}" type="pres">
      <dgm:prSet presAssocID="{4EDC6271-D0D9-4C60-8B79-6ABDF8DACB97}" presName="horz1" presStyleCnt="0"/>
      <dgm:spPr/>
    </dgm:pt>
    <dgm:pt modelId="{8F5E571F-36D1-412C-8172-CBFF9CB88FE9}" type="pres">
      <dgm:prSet presAssocID="{4EDC6271-D0D9-4C60-8B79-6ABDF8DACB97}" presName="tx1" presStyleLbl="revTx" presStyleIdx="2" presStyleCnt="5"/>
      <dgm:spPr/>
    </dgm:pt>
    <dgm:pt modelId="{E7730C4D-97D8-4996-886F-EFA0CAC363E7}" type="pres">
      <dgm:prSet presAssocID="{4EDC6271-D0D9-4C60-8B79-6ABDF8DACB97}" presName="vert1" presStyleCnt="0"/>
      <dgm:spPr/>
    </dgm:pt>
    <dgm:pt modelId="{78F2A80A-72EE-46C3-8EE1-A4F2A7F3E47E}" type="pres">
      <dgm:prSet presAssocID="{67C6D4A7-7C3B-46AD-AAD9-8E5C2CFD2D97}" presName="thickLine" presStyleLbl="alignNode1" presStyleIdx="3" presStyleCnt="5"/>
      <dgm:spPr/>
    </dgm:pt>
    <dgm:pt modelId="{7A526DD8-4479-4B9E-A17D-A1B727727237}" type="pres">
      <dgm:prSet presAssocID="{67C6D4A7-7C3B-46AD-AAD9-8E5C2CFD2D97}" presName="horz1" presStyleCnt="0"/>
      <dgm:spPr/>
    </dgm:pt>
    <dgm:pt modelId="{CC61F23E-7281-4DB9-AD08-13C98937B56E}" type="pres">
      <dgm:prSet presAssocID="{67C6D4A7-7C3B-46AD-AAD9-8E5C2CFD2D97}" presName="tx1" presStyleLbl="revTx" presStyleIdx="3" presStyleCnt="5"/>
      <dgm:spPr/>
    </dgm:pt>
    <dgm:pt modelId="{0150404C-F15B-4D00-92EB-7A0AF6F756D5}" type="pres">
      <dgm:prSet presAssocID="{67C6D4A7-7C3B-46AD-AAD9-8E5C2CFD2D97}" presName="vert1" presStyleCnt="0"/>
      <dgm:spPr/>
    </dgm:pt>
    <dgm:pt modelId="{1EDCF114-9D31-4BA1-9C53-3AEF8609CFDD}" type="pres">
      <dgm:prSet presAssocID="{F62F9E40-76DA-43D1-82A0-8DFE171DD9F5}" presName="thickLine" presStyleLbl="alignNode1" presStyleIdx="4" presStyleCnt="5"/>
      <dgm:spPr/>
    </dgm:pt>
    <dgm:pt modelId="{C46E3E9F-5F7B-4339-8909-952BA7BEFAA4}" type="pres">
      <dgm:prSet presAssocID="{F62F9E40-76DA-43D1-82A0-8DFE171DD9F5}" presName="horz1" presStyleCnt="0"/>
      <dgm:spPr/>
    </dgm:pt>
    <dgm:pt modelId="{DF1680B4-A704-4FB5-B809-EF82E2663C5D}" type="pres">
      <dgm:prSet presAssocID="{F62F9E40-76DA-43D1-82A0-8DFE171DD9F5}" presName="tx1" presStyleLbl="revTx" presStyleIdx="4" presStyleCnt="5"/>
      <dgm:spPr/>
    </dgm:pt>
    <dgm:pt modelId="{4B2B3928-4010-4443-92F6-3B60ED8D338B}" type="pres">
      <dgm:prSet presAssocID="{F62F9E40-76DA-43D1-82A0-8DFE171DD9F5}" presName="vert1" presStyleCnt="0"/>
      <dgm:spPr/>
    </dgm:pt>
  </dgm:ptLst>
  <dgm:cxnLst>
    <dgm:cxn modelId="{D1DE5B14-CA76-462F-B3EF-840171D299C5}" srcId="{26FB0B30-B8FC-4A2E-B435-12A3CD63E562}" destId="{817381CD-F762-4DEB-AF36-225DF34D72A9}" srcOrd="1" destOrd="0" parTransId="{E6B418C7-369D-4718-9DA8-BE886961304E}" sibTransId="{CECE32BB-FD03-455A-9385-133163B6AB8A}"/>
    <dgm:cxn modelId="{B3D60323-6476-4A9B-9E72-741553C23C90}" type="presOf" srcId="{F62F9E40-76DA-43D1-82A0-8DFE171DD9F5}" destId="{DF1680B4-A704-4FB5-B809-EF82E2663C5D}" srcOrd="0" destOrd="0" presId="urn:microsoft.com/office/officeart/2008/layout/LinedList"/>
    <dgm:cxn modelId="{2EA22F3E-14BE-4FD1-ABEC-9E0CCA2980D4}" type="presOf" srcId="{817381CD-F762-4DEB-AF36-225DF34D72A9}" destId="{BBBF4767-7EB4-47CD-B944-146855D05A38}" srcOrd="0" destOrd="0" presId="urn:microsoft.com/office/officeart/2008/layout/LinedList"/>
    <dgm:cxn modelId="{AAD8726B-663C-4682-A770-64A8B8C74151}" type="presOf" srcId="{26FB0B30-B8FC-4A2E-B435-12A3CD63E562}" destId="{2870519B-7F25-4F24-B58B-DF6469C2469A}" srcOrd="0" destOrd="0" presId="urn:microsoft.com/office/officeart/2008/layout/LinedList"/>
    <dgm:cxn modelId="{AE9A468C-2521-43F9-8DF0-25D624F30A45}" srcId="{26FB0B30-B8FC-4A2E-B435-12A3CD63E562}" destId="{67C6D4A7-7C3B-46AD-AAD9-8E5C2CFD2D97}" srcOrd="3" destOrd="0" parTransId="{5D54111E-97BF-422D-A5EE-F13E855BDC2C}" sibTransId="{2BB9C254-E409-4B21-9A8D-EAF5404972F6}"/>
    <dgm:cxn modelId="{D76E4293-A7C0-4FA4-9FF9-DD2C046035EC}" type="presOf" srcId="{798117C8-CFE2-4DA8-B93B-732B558AF3CA}" destId="{8C9DDEAC-E73F-4656-85CB-70FF7265964F}" srcOrd="0" destOrd="0" presId="urn:microsoft.com/office/officeart/2008/layout/LinedList"/>
    <dgm:cxn modelId="{75C9A8AA-477B-4E6B-A515-1B0849A511EF}" srcId="{26FB0B30-B8FC-4A2E-B435-12A3CD63E562}" destId="{F62F9E40-76DA-43D1-82A0-8DFE171DD9F5}" srcOrd="4" destOrd="0" parTransId="{526D8C96-67EE-489E-96FD-D4A453B10D07}" sibTransId="{2190C301-5363-4CEA-AAC8-B5E25A224EF7}"/>
    <dgm:cxn modelId="{D4D0CDAB-C5FB-48E5-8D45-0B0EB98A6989}" srcId="{26FB0B30-B8FC-4A2E-B435-12A3CD63E562}" destId="{798117C8-CFE2-4DA8-B93B-732B558AF3CA}" srcOrd="0" destOrd="0" parTransId="{B32986E3-BB91-47F6-9D28-F0D68107F68F}" sibTransId="{2868DE16-C4DD-4CDD-AE7C-A3C1A08A9925}"/>
    <dgm:cxn modelId="{44B732DC-745E-4E8E-9E6F-DD6EF56C96EE}" type="presOf" srcId="{4EDC6271-D0D9-4C60-8B79-6ABDF8DACB97}" destId="{8F5E571F-36D1-412C-8172-CBFF9CB88FE9}" srcOrd="0" destOrd="0" presId="urn:microsoft.com/office/officeart/2008/layout/LinedList"/>
    <dgm:cxn modelId="{77EA47EE-7E46-45B2-B8C0-A65A88CCF8C2}" srcId="{26FB0B30-B8FC-4A2E-B435-12A3CD63E562}" destId="{4EDC6271-D0D9-4C60-8B79-6ABDF8DACB97}" srcOrd="2" destOrd="0" parTransId="{E6FED6ED-F641-48AF-86F5-3D4FA263A6D8}" sibTransId="{B8521A99-C4B3-4442-80A1-026C28A9454E}"/>
    <dgm:cxn modelId="{3892D5F1-F924-4EB8-8C2B-4FCE66709AA7}" type="presOf" srcId="{67C6D4A7-7C3B-46AD-AAD9-8E5C2CFD2D97}" destId="{CC61F23E-7281-4DB9-AD08-13C98937B56E}" srcOrd="0" destOrd="0" presId="urn:microsoft.com/office/officeart/2008/layout/LinedList"/>
    <dgm:cxn modelId="{4CAE22F4-63DD-4F5B-90F0-B4DA52751C1E}" type="presParOf" srcId="{2870519B-7F25-4F24-B58B-DF6469C2469A}" destId="{DDFF97E7-9660-4C27-9D13-AEE775981554}" srcOrd="0" destOrd="0" presId="urn:microsoft.com/office/officeart/2008/layout/LinedList"/>
    <dgm:cxn modelId="{304228A0-AF58-43E8-9459-09163C994CF5}" type="presParOf" srcId="{2870519B-7F25-4F24-B58B-DF6469C2469A}" destId="{B487717F-DF2D-4873-86B3-8F4D65066413}" srcOrd="1" destOrd="0" presId="urn:microsoft.com/office/officeart/2008/layout/LinedList"/>
    <dgm:cxn modelId="{E452B5D0-6631-4843-9A66-C35135F0C41C}" type="presParOf" srcId="{B487717F-DF2D-4873-86B3-8F4D65066413}" destId="{8C9DDEAC-E73F-4656-85CB-70FF7265964F}" srcOrd="0" destOrd="0" presId="urn:microsoft.com/office/officeart/2008/layout/LinedList"/>
    <dgm:cxn modelId="{CB1003E9-4CFA-4041-AB34-D1696F667E2C}" type="presParOf" srcId="{B487717F-DF2D-4873-86B3-8F4D65066413}" destId="{B0E345E7-D3DC-402F-AE4F-3C41A1D40A7F}" srcOrd="1" destOrd="0" presId="urn:microsoft.com/office/officeart/2008/layout/LinedList"/>
    <dgm:cxn modelId="{285F6CA1-422F-4CAD-AE9E-8A587842A6A1}" type="presParOf" srcId="{2870519B-7F25-4F24-B58B-DF6469C2469A}" destId="{E53A26EE-0309-4545-A3CD-E153615544FF}" srcOrd="2" destOrd="0" presId="urn:microsoft.com/office/officeart/2008/layout/LinedList"/>
    <dgm:cxn modelId="{20171E13-327C-46C5-A930-A911C147D849}" type="presParOf" srcId="{2870519B-7F25-4F24-B58B-DF6469C2469A}" destId="{EA31C842-8F1E-46A2-98C6-B82F90F42E48}" srcOrd="3" destOrd="0" presId="urn:microsoft.com/office/officeart/2008/layout/LinedList"/>
    <dgm:cxn modelId="{E5B2A9D7-50A5-4121-9D37-9BCD0E8D7967}" type="presParOf" srcId="{EA31C842-8F1E-46A2-98C6-B82F90F42E48}" destId="{BBBF4767-7EB4-47CD-B944-146855D05A38}" srcOrd="0" destOrd="0" presId="urn:microsoft.com/office/officeart/2008/layout/LinedList"/>
    <dgm:cxn modelId="{3F10752E-6A01-4FA1-891F-7E9DDC0DB795}" type="presParOf" srcId="{EA31C842-8F1E-46A2-98C6-B82F90F42E48}" destId="{90854A99-C48D-45FE-9B4E-508C03B3D24A}" srcOrd="1" destOrd="0" presId="urn:microsoft.com/office/officeart/2008/layout/LinedList"/>
    <dgm:cxn modelId="{5C2F1294-3948-4CF5-82E2-03837269DAE7}" type="presParOf" srcId="{2870519B-7F25-4F24-B58B-DF6469C2469A}" destId="{5C9945FE-379E-4D2D-BDA1-AFA2B2EC8931}" srcOrd="4" destOrd="0" presId="urn:microsoft.com/office/officeart/2008/layout/LinedList"/>
    <dgm:cxn modelId="{565F5B3B-62C7-4224-AF42-8C6725CF6B0F}" type="presParOf" srcId="{2870519B-7F25-4F24-B58B-DF6469C2469A}" destId="{79A3F166-788D-48F9-9888-EEA25BA85CBF}" srcOrd="5" destOrd="0" presId="urn:microsoft.com/office/officeart/2008/layout/LinedList"/>
    <dgm:cxn modelId="{06BFEF6B-EF3D-45CA-A9C0-C436CE21F18D}" type="presParOf" srcId="{79A3F166-788D-48F9-9888-EEA25BA85CBF}" destId="{8F5E571F-36D1-412C-8172-CBFF9CB88FE9}" srcOrd="0" destOrd="0" presId="urn:microsoft.com/office/officeart/2008/layout/LinedList"/>
    <dgm:cxn modelId="{1FFF7320-CF85-4853-BF6C-E836384D5DB1}" type="presParOf" srcId="{79A3F166-788D-48F9-9888-EEA25BA85CBF}" destId="{E7730C4D-97D8-4996-886F-EFA0CAC363E7}" srcOrd="1" destOrd="0" presId="urn:microsoft.com/office/officeart/2008/layout/LinedList"/>
    <dgm:cxn modelId="{743814C5-19ED-4815-B7DE-772E52619BE8}" type="presParOf" srcId="{2870519B-7F25-4F24-B58B-DF6469C2469A}" destId="{78F2A80A-72EE-46C3-8EE1-A4F2A7F3E47E}" srcOrd="6" destOrd="0" presId="urn:microsoft.com/office/officeart/2008/layout/LinedList"/>
    <dgm:cxn modelId="{456BF71D-8CCD-4A81-B9DF-AC05588EBE22}" type="presParOf" srcId="{2870519B-7F25-4F24-B58B-DF6469C2469A}" destId="{7A526DD8-4479-4B9E-A17D-A1B727727237}" srcOrd="7" destOrd="0" presId="urn:microsoft.com/office/officeart/2008/layout/LinedList"/>
    <dgm:cxn modelId="{A96F1BD7-75D2-48E6-AEB9-E3D09EDF6DA6}" type="presParOf" srcId="{7A526DD8-4479-4B9E-A17D-A1B727727237}" destId="{CC61F23E-7281-4DB9-AD08-13C98937B56E}" srcOrd="0" destOrd="0" presId="urn:microsoft.com/office/officeart/2008/layout/LinedList"/>
    <dgm:cxn modelId="{276FA5B4-2BF7-4FF3-829C-FFF3C7406E45}" type="presParOf" srcId="{7A526DD8-4479-4B9E-A17D-A1B727727237}" destId="{0150404C-F15B-4D00-92EB-7A0AF6F756D5}" srcOrd="1" destOrd="0" presId="urn:microsoft.com/office/officeart/2008/layout/LinedList"/>
    <dgm:cxn modelId="{70AACDFB-AEC2-4B62-AD6B-0AB6D469E155}" type="presParOf" srcId="{2870519B-7F25-4F24-B58B-DF6469C2469A}" destId="{1EDCF114-9D31-4BA1-9C53-3AEF8609CFDD}" srcOrd="8" destOrd="0" presId="urn:microsoft.com/office/officeart/2008/layout/LinedList"/>
    <dgm:cxn modelId="{A7356E56-78BA-48F0-9918-61C1F0542A6E}" type="presParOf" srcId="{2870519B-7F25-4F24-B58B-DF6469C2469A}" destId="{C46E3E9F-5F7B-4339-8909-952BA7BEFAA4}" srcOrd="9" destOrd="0" presId="urn:microsoft.com/office/officeart/2008/layout/LinedList"/>
    <dgm:cxn modelId="{659B6E01-C428-4F65-BAED-E246B1F5CF03}" type="presParOf" srcId="{C46E3E9F-5F7B-4339-8909-952BA7BEFAA4}" destId="{DF1680B4-A704-4FB5-B809-EF82E2663C5D}" srcOrd="0" destOrd="0" presId="urn:microsoft.com/office/officeart/2008/layout/LinedList"/>
    <dgm:cxn modelId="{EDC2CECA-620B-4901-82C7-9CCCCE010E9D}" type="presParOf" srcId="{C46E3E9F-5F7B-4339-8909-952BA7BEFAA4}" destId="{4B2B3928-4010-4443-92F6-3B60ED8D338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FF97E7-9660-4C27-9D13-AEE775981554}">
      <dsp:nvSpPr>
        <dsp:cNvPr id="0" name=""/>
        <dsp:cNvSpPr/>
      </dsp:nvSpPr>
      <dsp:spPr>
        <a:xfrm>
          <a:off x="0" y="588"/>
          <a:ext cx="533675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9DDEAC-E73F-4656-85CB-70FF7265964F}">
      <dsp:nvSpPr>
        <dsp:cNvPr id="0" name=""/>
        <dsp:cNvSpPr/>
      </dsp:nvSpPr>
      <dsp:spPr>
        <a:xfrm>
          <a:off x="0" y="588"/>
          <a:ext cx="5336753" cy="963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>
              <a:solidFill>
                <a:srgbClr val="0070C0"/>
              </a:solidFill>
            </a:rPr>
            <a:t>MODULE CODE : LCHS4007</a:t>
          </a:r>
          <a:endParaRPr lang="en-US" sz="2900" kern="1200">
            <a:solidFill>
              <a:srgbClr val="0070C0"/>
            </a:solidFill>
          </a:endParaRPr>
        </a:p>
      </dsp:txBody>
      <dsp:txXfrm>
        <a:off x="0" y="588"/>
        <a:ext cx="5336753" cy="963377"/>
      </dsp:txXfrm>
    </dsp:sp>
    <dsp:sp modelId="{E53A26EE-0309-4545-A3CD-E153615544FF}">
      <dsp:nvSpPr>
        <dsp:cNvPr id="0" name=""/>
        <dsp:cNvSpPr/>
      </dsp:nvSpPr>
      <dsp:spPr>
        <a:xfrm>
          <a:off x="0" y="963965"/>
          <a:ext cx="533675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BF4767-7EB4-47CD-B944-146855D05A38}">
      <dsp:nvSpPr>
        <dsp:cNvPr id="0" name=""/>
        <dsp:cNvSpPr/>
      </dsp:nvSpPr>
      <dsp:spPr>
        <a:xfrm>
          <a:off x="0" y="963965"/>
          <a:ext cx="5336753" cy="963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WASSAB KHAN 2609902</a:t>
          </a:r>
          <a:endParaRPr lang="en-US" sz="2900" kern="1200"/>
        </a:p>
      </dsp:txBody>
      <dsp:txXfrm>
        <a:off x="0" y="963965"/>
        <a:ext cx="5336753" cy="963377"/>
      </dsp:txXfrm>
    </dsp:sp>
    <dsp:sp modelId="{5C9945FE-379E-4D2D-BDA1-AFA2B2EC8931}">
      <dsp:nvSpPr>
        <dsp:cNvPr id="0" name=""/>
        <dsp:cNvSpPr/>
      </dsp:nvSpPr>
      <dsp:spPr>
        <a:xfrm>
          <a:off x="0" y="1927342"/>
          <a:ext cx="533675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5E571F-36D1-412C-8172-CBFF9CB88FE9}">
      <dsp:nvSpPr>
        <dsp:cNvPr id="0" name=""/>
        <dsp:cNvSpPr/>
      </dsp:nvSpPr>
      <dsp:spPr>
        <a:xfrm>
          <a:off x="0" y="1927342"/>
          <a:ext cx="5336753" cy="963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SABIA IQBAL 2610249</a:t>
          </a:r>
          <a:endParaRPr lang="en-US" sz="2900" kern="1200"/>
        </a:p>
      </dsp:txBody>
      <dsp:txXfrm>
        <a:off x="0" y="1927342"/>
        <a:ext cx="5336753" cy="963377"/>
      </dsp:txXfrm>
    </dsp:sp>
    <dsp:sp modelId="{78F2A80A-72EE-46C3-8EE1-A4F2A7F3E47E}">
      <dsp:nvSpPr>
        <dsp:cNvPr id="0" name=""/>
        <dsp:cNvSpPr/>
      </dsp:nvSpPr>
      <dsp:spPr>
        <a:xfrm>
          <a:off x="0" y="2890719"/>
          <a:ext cx="533675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61F23E-7281-4DB9-AD08-13C98937B56E}">
      <dsp:nvSpPr>
        <dsp:cNvPr id="0" name=""/>
        <dsp:cNvSpPr/>
      </dsp:nvSpPr>
      <dsp:spPr>
        <a:xfrm>
          <a:off x="0" y="2890719"/>
          <a:ext cx="5336753" cy="963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SIBA PARVEEN 2333490</a:t>
          </a:r>
          <a:endParaRPr lang="en-US" sz="2900" kern="1200"/>
        </a:p>
      </dsp:txBody>
      <dsp:txXfrm>
        <a:off x="0" y="2890719"/>
        <a:ext cx="5336753" cy="963377"/>
      </dsp:txXfrm>
    </dsp:sp>
    <dsp:sp modelId="{1EDCF114-9D31-4BA1-9C53-3AEF8609CFDD}">
      <dsp:nvSpPr>
        <dsp:cNvPr id="0" name=""/>
        <dsp:cNvSpPr/>
      </dsp:nvSpPr>
      <dsp:spPr>
        <a:xfrm>
          <a:off x="0" y="3854096"/>
          <a:ext cx="533675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1680B4-A704-4FB5-B809-EF82E2663C5D}">
      <dsp:nvSpPr>
        <dsp:cNvPr id="0" name=""/>
        <dsp:cNvSpPr/>
      </dsp:nvSpPr>
      <dsp:spPr>
        <a:xfrm>
          <a:off x="0" y="3854096"/>
          <a:ext cx="5336753" cy="963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SMERA BANARAS 2605653</a:t>
          </a:r>
          <a:endParaRPr lang="en-US" sz="2900" kern="1200"/>
        </a:p>
      </dsp:txBody>
      <dsp:txXfrm>
        <a:off x="0" y="3854096"/>
        <a:ext cx="5336753" cy="9633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1FCCBE-8D71-714B-8A32-1A399B8A803A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E767D5-80A1-184F-8D5A-57AC06D156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8584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939257"/>
            <a:ext cx="5898630" cy="4803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C58F7861-05FC-CC70-0C94-F3BAE39E54EB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-1"/>
            <a:ext cx="12192000" cy="47840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C7B0B-C375-9D64-1424-3B07B71AF1F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205927" y="4939715"/>
            <a:ext cx="4420031" cy="479458"/>
          </a:xfrm>
        </p:spPr>
        <p:txBody>
          <a:bodyPr anchor="t"/>
          <a:lstStyle>
            <a:lvl1pPr>
              <a:defRPr sz="1400"/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9117021-C08A-0E4F-5F64-FC1A870E48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2" y="4939257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9001D668-DD9C-F5B4-B191-51BDD0B308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09A08CF-24F0-EC7D-277D-CB831E7E7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847" y="5718869"/>
            <a:ext cx="5916168" cy="1143000"/>
          </a:xfrm>
        </p:spPr>
        <p:txBody>
          <a:bodyPr anchor="b">
            <a:normAutofit/>
          </a:bodyPr>
          <a:lstStyle>
            <a:lvl1pPr>
              <a:lnSpc>
                <a:spcPct val="60000"/>
              </a:lnSpc>
              <a:defRPr sz="52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780050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406F310-2B8D-3C32-560C-686817E6B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249" y="1012175"/>
            <a:ext cx="11113008" cy="84979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4FD1A6D-2D8E-1FD1-C1AC-CB5E9D5A1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375" y="110364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ADE430-EE65-B675-F031-7651DE9D6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305BC9-1670-00D4-5A66-F52444DA9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959" y="104649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" y="2115542"/>
            <a:ext cx="11013670" cy="44515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25983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457214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96000" y="0"/>
            <a:ext cx="60960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134185-2980-312E-60AF-F360D16F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1290"/>
            <a:ext cx="4654296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141806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6174463"/>
            <a:ext cx="5891134" cy="65483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D29E0058-93A2-5291-6ACA-A0430862664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F14EE-EFB3-D2DC-CEAA-621D66627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33E0DC-DE5C-286F-36BD-6985F4A6C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207AF81-9CDB-689F-CE00-62257104E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70B1373-40A5-190F-BE9F-8FC310F7B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59632"/>
            <a:ext cx="9683496" cy="377647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319681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54E7A70C-B49B-5779-BA11-88AE4939E0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377355" y="83125"/>
            <a:ext cx="731520" cy="73152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8197F50-0DC4-261A-813C-264E7361D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84032"/>
            <a:ext cx="8074152" cy="4718304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998819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2296"/>
            <a:ext cx="8139659" cy="1554480"/>
          </a:xfrm>
        </p:spPr>
        <p:txBody>
          <a:bodyPr anchor="t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-1" y="1896472"/>
            <a:ext cx="8139660" cy="3557904"/>
          </a:xfrm>
        </p:spPr>
        <p:txBody>
          <a:bodyPr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75C8E38-E957-9E3C-9A05-717C0F009AB9}"/>
              </a:ext>
            </a:extLst>
          </p:cNvPr>
          <p:cNvSpPr/>
          <p:nvPr/>
        </p:nvSpPr>
        <p:spPr>
          <a:xfrm>
            <a:off x="8552512" y="3218512"/>
            <a:ext cx="3557904" cy="3557904"/>
          </a:xfrm>
          <a:prstGeom prst="ellipse">
            <a:avLst/>
          </a:prstGeom>
          <a:noFill/>
          <a:ln w="158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1E193C2-09EC-BB41-5A34-007D34EB8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886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6396" y="621792"/>
            <a:ext cx="5386715" cy="1816898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0" y="0"/>
            <a:ext cx="590664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90488" y="110364"/>
            <a:ext cx="5349239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2740228"/>
            <a:ext cx="5906642" cy="4096512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56736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178B15-836F-D50E-D616-40C937324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645" y="987552"/>
            <a:ext cx="5366480" cy="4044508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3A196D4-110B-6911-7AF5-9149D3FFF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536648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8D9253F-93F3-9EB9-BFA6-49C9461DE0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0701"/>
            <a:ext cx="294044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94C6C96-D651-5D6B-830B-07E5A3542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969264"/>
            <a:ext cx="5336753" cy="4818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90487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988979"/>
            <a:ext cx="3462878" cy="2942419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9910B-18FC-4A92-025A-A88AC7CD6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347022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52728-D41A-655E-871F-F76147E0E9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7167" y="100701"/>
            <a:ext cx="294044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E07CC96-728B-298D-B2D6-54C4E9F0E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17167" y="967689"/>
            <a:ext cx="7217771" cy="52371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872356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B7D0064E-1F0E-2DDF-C6B5-9CE196C4B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5804" y="612140"/>
            <a:ext cx="6499655" cy="151961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80401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 lang="en-US" dirty="0"/>
            </a:lvl1pPr>
          </a:lstStyle>
          <a:p>
            <a:endParaRPr/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D478DAE4-13AB-5772-07E6-B3264F1E314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04122" y="2457406"/>
            <a:ext cx="6441338" cy="3778977"/>
          </a:xfrm>
        </p:spPr>
        <p:txBody>
          <a:bodyPr anchor="t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04122" y="6452990"/>
            <a:ext cx="1968375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16252" y="645298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9470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CDF6858-35EF-4C90-B3F5-339B7EF1F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1793" y="621792"/>
            <a:ext cx="7252710" cy="1138769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2FCF01F-6AD4-FD29-865E-65BD55CF89D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09088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F9B8FC8-8820-A655-2A18-E8F8FC2C72D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1793" y="6492875"/>
            <a:ext cx="1968375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3" name="Date Placeholder 2">
            <a:extLst>
              <a:ext uri="{FF2B5EF4-FFF2-40B4-BE49-F238E27FC236}">
                <a16:creationId xmlns:a16="http://schemas.microsoft.com/office/drawing/2014/main" id="{A8C032E2-BBA3-EA74-8FE1-5AFC46A21AE1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9023903" y="6492875"/>
            <a:ext cx="1596200" cy="365125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12" name="Slide Number Placeholder 9">
            <a:extLst>
              <a:ext uri="{FF2B5EF4-FFF2-40B4-BE49-F238E27FC236}">
                <a16:creationId xmlns:a16="http://schemas.microsoft.com/office/drawing/2014/main" id="{D28087CA-07B9-D0D2-3AA7-C34B5C9645B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05296" y="6492875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8017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5">
            <a:extLst>
              <a:ext uri="{FF2B5EF4-FFF2-40B4-BE49-F238E27FC236}">
                <a16:creationId xmlns:a16="http://schemas.microsoft.com/office/drawing/2014/main" id="{7A932ED1-5750-0D24-8D58-961B6F20F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307" y="621792"/>
            <a:ext cx="7252710" cy="11387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01598DB3-17DB-7EDD-0F42-9866A753C2DD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69602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6C5AB1A9-786B-C92B-C6EA-63CE0AACFB1E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16864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6115057-015C-DC83-074A-D22D9E0B6CD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2307" y="6492875"/>
            <a:ext cx="1968375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Date Placeholder 1">
            <a:extLst>
              <a:ext uri="{FF2B5EF4-FFF2-40B4-BE49-F238E27FC236}">
                <a16:creationId xmlns:a16="http://schemas.microsoft.com/office/drawing/2014/main" id="{42028964-5597-F5F0-6AEA-C79255C9BCE9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5284417" y="6492875"/>
            <a:ext cx="15962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B6324527-5F82-8213-FFB9-A5E6BEB2314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365810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1092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15000-16D8-B5F1-E35B-BAE97B4E6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621793"/>
            <a:ext cx="5326684" cy="1507454"/>
          </a:xfrm>
        </p:spPr>
        <p:txBody>
          <a:bodyPr anchor="t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B022A1E6-0A6D-9476-5034-0BDE3EE38B91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18616" y="2513110"/>
            <a:ext cx="5326683" cy="356800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6B8D4096-4B0D-5226-C004-475A83BE8BFE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6308842" y="0"/>
            <a:ext cx="588315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917C8CF-AEBF-835D-4503-06A0208049F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8615" y="6450237"/>
            <a:ext cx="1968375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3662962-C2D0-E99D-BD6A-C97F4798F26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453953" y="646497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2514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8B87BE0-867D-AF74-02DD-6F5420BC6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965" y="621792"/>
            <a:ext cx="4446871" cy="186762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7B86FDEC-359F-20D5-12F6-5CBA3DC009E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3940" y="2890729"/>
            <a:ext cx="4449227" cy="3138438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FBEF9CB2-E8D7-8869-9B11-C58F1606DFE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363570" y="0"/>
            <a:ext cx="682843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784CE43-81E9-3B12-CB65-9B5FC6ECE9E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618" y="6430476"/>
            <a:ext cx="1968375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1" name="Slide Number Placeholder 9">
            <a:extLst>
              <a:ext uri="{FF2B5EF4-FFF2-40B4-BE49-F238E27FC236}">
                <a16:creationId xmlns:a16="http://schemas.microsoft.com/office/drawing/2014/main" id="{779F1775-5104-9F86-4A61-07F914947CC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563960" y="6430476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0906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733" y="621792"/>
            <a:ext cx="3884546" cy="2280501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74736F65-8A7D-D535-AAD0-31480F8AD31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7260609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7521" y="3211512"/>
            <a:ext cx="3884547" cy="27432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C64245F1-97E2-FD23-26A5-03067F46469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649733" y="6456384"/>
            <a:ext cx="1968375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9">
            <a:extLst>
              <a:ext uri="{FF2B5EF4-FFF2-40B4-BE49-F238E27FC236}">
                <a16:creationId xmlns:a16="http://schemas.microsoft.com/office/drawing/2014/main" id="{15E75D5B-F407-F4DD-192B-D56CF168CDA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4152" y="6456385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0946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B686070-85E7-EB57-8965-F95F2692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3608276"/>
            <a:ext cx="4428700" cy="2620587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1219200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4546533B-13A8-961D-BD05-8DE715F6340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68036" y="3579702"/>
            <a:ext cx="6298442" cy="262058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9349FD65-108E-79AD-A9C8-91429963386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262666" y="6442872"/>
            <a:ext cx="1968375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547B7542-C2BA-4322-9FF4-E2713B917492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7697040" y="6442872"/>
            <a:ext cx="2295997" cy="379867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EB058DA4-9F6F-CC80-D1C5-728E096806C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7271" y="6442873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2693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B0F469B-7972-C862-3265-20EC44D74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1710"/>
            <a:ext cx="11032239" cy="1115203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1A9091ED-65DB-CA4C-BC68-EC773138EFA0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109181" y="2115403"/>
            <a:ext cx="5786651" cy="467143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A3F07A79-5344-FA17-3625-1266EFAA87F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90488" y="2115403"/>
            <a:ext cx="5353815" cy="4110888"/>
          </a:xfrm>
        </p:spPr>
        <p:txBody>
          <a:bodyPr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C0D704B-E4D2-B261-890F-35C54C94C6E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>
          <a:xfrm>
            <a:off x="6177425" y="6428984"/>
            <a:ext cx="4467829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5932FFD-B632-F7EE-B653-9A621348C003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>
          <a:xfrm>
            <a:off x="10926847" y="6421709"/>
            <a:ext cx="61745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30500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348" y="644000"/>
            <a:ext cx="2594550" cy="1877132"/>
          </a:xfrm>
        </p:spPr>
        <p:txBody>
          <a:bodyPr anchor="t" anchorCtr="0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6740" y="2899954"/>
            <a:ext cx="3610418" cy="331404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2183" y="644000"/>
            <a:ext cx="7183078" cy="5570000"/>
          </a:xfrm>
        </p:spPr>
        <p:txBody>
          <a:bodyPr anchor="b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E471EB04-B63C-4629-0688-E2CC8C576A5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2" name="Date Placeholder 5">
            <a:extLst>
              <a:ext uri="{FF2B5EF4-FFF2-40B4-BE49-F238E27FC236}">
                <a16:creationId xmlns:a16="http://schemas.microsoft.com/office/drawing/2014/main" id="{A4924D77-E18C-D84A-F550-9B0188FEBF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38B4B455-40D3-EF76-D860-2A6FFBF6983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0494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04688"/>
            <a:ext cx="5902657" cy="1353312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0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54591" y="-156950"/>
            <a:ext cx="5957248" cy="4510586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15000" b="0" i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BB98C21E-A9AF-D3FB-3F6A-06088553C6F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10101" y="5852160"/>
            <a:ext cx="1005840" cy="100584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9589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0058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32976E3-E745-9DF8-C3E3-53A778D9502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96453" y="5852160"/>
            <a:ext cx="1005840" cy="1005840"/>
          </a:xfrm>
          <a:prstGeom prst="rect">
            <a:avLst/>
          </a:prstGeom>
        </p:spPr>
      </p:pic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6F777942-A24A-16CB-2115-A16E397BBB0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91D0C3F1-69CA-2A45-33F7-9AF4B8FFEDB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DB65802-3866-05DF-F96B-15A117F7C76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7470" y="1016759"/>
            <a:ext cx="10082693" cy="5841242"/>
          </a:xfrm>
        </p:spPr>
        <p:txBody>
          <a:bodyPr anchor="b" anchorCtr="0">
            <a:noAutofit/>
          </a:bodyPr>
          <a:lstStyle>
            <a:lvl1pPr marL="0" indent="0">
              <a:lnSpc>
                <a:spcPct val="80000"/>
              </a:lnSpc>
              <a:buNone/>
              <a:defRPr sz="5600" b="0" spc="-200" baseline="0"/>
            </a:lvl1pPr>
            <a:lvl2pPr marL="228600" indent="0">
              <a:lnSpc>
                <a:spcPct val="80000"/>
              </a:lnSpc>
              <a:buNone/>
              <a:defRPr sz="5600" b="0" spc="-200" baseline="0"/>
            </a:lvl2pPr>
            <a:lvl3pPr marL="457200" indent="0">
              <a:lnSpc>
                <a:spcPct val="80000"/>
              </a:lnSpc>
              <a:buNone/>
              <a:defRPr sz="5600" b="0" spc="-200" baseline="0"/>
            </a:lvl3pPr>
            <a:lvl4pPr marL="685800" indent="0">
              <a:lnSpc>
                <a:spcPct val="80000"/>
              </a:lnSpc>
              <a:buNone/>
              <a:defRPr sz="5600" b="0" spc="-200" baseline="0"/>
            </a:lvl4pPr>
            <a:lvl5pPr marL="914400" indent="0">
              <a:lnSpc>
                <a:spcPct val="80000"/>
              </a:lnSpc>
              <a:buNone/>
              <a:defRPr sz="5600" b="0" spc="-200" baseline="0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966307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5DC095FD-8C32-C2DB-3F1D-105AFD1518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83347" y="5852160"/>
            <a:ext cx="1005840" cy="100584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A0FBB42-F049-CCA6-45E1-D60DC58A76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" y="5899926"/>
            <a:ext cx="5902657" cy="958073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20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2B5E50A9-B175-CA38-A22A-468AE7533B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8288" y="95534"/>
            <a:ext cx="8961120" cy="4476466"/>
          </a:xfrm>
        </p:spPr>
        <p:txBody>
          <a:bodyPr anchor="t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5600" spc="-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84D7E47A-F89A-8F43-C300-185AD1461C0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1CA01B7F-0CDC-9F0A-6B3B-A87674D14D6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93030" y="6392564"/>
            <a:ext cx="3104866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2765346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A74F0-5415-CAD7-98B3-4A75913F4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987552"/>
            <a:ext cx="3465576" cy="294436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51E178-0505-15CE-6ACB-7BE1FB1E5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3" y="110364"/>
            <a:ext cx="347472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82246E-2BFA-5BAA-F22D-A2618C05A0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5968" y="104576"/>
            <a:ext cx="48368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4BA02B-433E-FB95-6E96-11393CDBD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74B4B98-ABA0-9FD3-485A-984EDEEB4469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4315966" y="987552"/>
            <a:ext cx="7446825" cy="25603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Content Placeholder 9">
            <a:extLst>
              <a:ext uri="{FF2B5EF4-FFF2-40B4-BE49-F238E27FC236}">
                <a16:creationId xmlns:a16="http://schemas.microsoft.com/office/drawing/2014/main" id="{3822067E-4B47-03C7-3636-0C6F8324E1E9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315967" y="3931920"/>
            <a:ext cx="7446824" cy="25603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32829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F29C1-2D4D-0529-EAD3-926838F41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0936"/>
            <a:ext cx="11018520" cy="10883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6A1D5A-FFC5-5F10-90D2-A3FBCC312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10364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1BD63D-FC9C-D946-5560-869AEDE315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4576"/>
            <a:ext cx="48368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2EF08D-93E2-AF7A-F559-DDB0B35B8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48CB9E0-8B46-6608-0C37-7C5ABA9B4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286000"/>
            <a:ext cx="5184648" cy="534033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C2C05A59-CCEE-1225-7022-B1DA682C7041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30351" y="2980943"/>
            <a:ext cx="5183188" cy="35861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86471C19-5F51-6595-B72A-4BFC1E553D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0488" y="2286000"/>
            <a:ext cx="5183188" cy="534033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Content Placeholder 11">
            <a:extLst>
              <a:ext uri="{FF2B5EF4-FFF2-40B4-BE49-F238E27FC236}">
                <a16:creationId xmlns:a16="http://schemas.microsoft.com/office/drawing/2014/main" id="{0AB20C10-A144-EF5E-8276-7E736CE8759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190488" y="2980944"/>
            <a:ext cx="5183188" cy="358611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5849516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6D1F904E-1F4C-373E-2E2B-D7478F70F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" y="644663"/>
            <a:ext cx="11045952" cy="10883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09728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1928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34736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AD1B27E-1142-7BB8-1DE8-D31FA8AA8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100701"/>
            <a:ext cx="589863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00E2BC-FCC7-E994-4648-A42CDE5186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0" y="100701"/>
            <a:ext cx="533200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E211A59-CFA8-A0B1-4A4C-E446F9072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127283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926" y="655093"/>
            <a:ext cx="10982409" cy="152854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5926" y="2497540"/>
            <a:ext cx="10982409" cy="3384645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BD7A9B30-35AB-D437-5276-473CFE5169D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0D033E8C-C8B6-A9F1-6B99-0610AEC435C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9C00759-43C5-D4A5-6597-C9F31C4DA2A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7721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2883090"/>
            <a:ext cx="7741851" cy="1842020"/>
          </a:xfrm>
        </p:spPr>
        <p:txBody>
          <a:bodyPr anchor="b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C9D34928-44CA-ACCE-36AD-37689020A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6906" y="100701"/>
            <a:ext cx="536172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B6F43E62-A9B0-571B-E3BD-354206A884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1" y="100701"/>
            <a:ext cx="252603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6905" y="4922111"/>
            <a:ext cx="7741850" cy="1279615"/>
          </a:xfrm>
        </p:spPr>
        <p:txBody>
          <a:bodyPr anchor="t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6392174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3CF16D9-01F3-6CE6-7291-C344E099BBD0}"/>
              </a:ext>
            </a:extLst>
          </p:cNvPr>
          <p:cNvSpPr/>
          <p:nvPr/>
        </p:nvSpPr>
        <p:spPr>
          <a:xfrm>
            <a:off x="8454179" y="100701"/>
            <a:ext cx="3557904" cy="3557904"/>
          </a:xfrm>
          <a:prstGeom prst="ellipse">
            <a:avLst/>
          </a:prstGeom>
          <a:noFill/>
          <a:ln w="158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561129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401147"/>
      </p:ext>
    </p:extLst>
  </p:cSld>
  <p:clrMapOvr>
    <a:masterClrMapping/>
  </p:clrMapOvr>
  <p:hf hdr="0" ft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854051"/>
      </p:ext>
    </p:extLst>
  </p:cSld>
  <p:clrMapOvr>
    <a:masterClrMapping/>
  </p:clrMapOvr>
  <p:hf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15000-16D8-B5F1-E35B-BAE97B4E6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621793"/>
            <a:ext cx="5326684" cy="1507454"/>
          </a:xfrm>
        </p:spPr>
        <p:txBody>
          <a:bodyPr anchor="t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B022A1E6-0A6D-9476-5034-0BDE3EE38B91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18616" y="2513110"/>
            <a:ext cx="5326683" cy="356800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6B8D4096-4B0D-5226-C004-475A83BE8BFE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6308842" y="0"/>
            <a:ext cx="588315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917C8CF-AEBF-835D-4503-06A0208049F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8615" y="6450237"/>
            <a:ext cx="1968375" cy="365125"/>
          </a:xfrm>
        </p:spPr>
        <p:txBody>
          <a:bodyPr anchor="b"/>
          <a:lstStyle/>
          <a:p>
            <a:r>
              <a:rPr lang="en-US"/>
              <a:t>1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3662962-C2D0-E99D-BD6A-C97F4798F26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453953" y="646497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2708862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644663"/>
            <a:ext cx="12001592" cy="10883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90488" y="104576"/>
            <a:ext cx="483688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501" y="110364"/>
            <a:ext cx="52768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2792" y="110364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907521"/>
            <a:ext cx="12001592" cy="4840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295422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5" r:id="rId1"/>
    <p:sldLayoutId id="2147483886" r:id="rId2"/>
    <p:sldLayoutId id="2147483887" r:id="rId3"/>
    <p:sldLayoutId id="2147483888" r:id="rId4"/>
    <p:sldLayoutId id="2147483889" r:id="rId5"/>
    <p:sldLayoutId id="2147483890" r:id="rId6"/>
    <p:sldLayoutId id="2147483891" r:id="rId7"/>
    <p:sldLayoutId id="2147483892" r:id="rId8"/>
    <p:sldLayoutId id="2147483893" r:id="rId9"/>
    <p:sldLayoutId id="2147483894" r:id="rId10"/>
    <p:sldLayoutId id="2147483895" r:id="rId11"/>
    <p:sldLayoutId id="2147483896" r:id="rId12"/>
    <p:sldLayoutId id="2147483897" r:id="rId13"/>
    <p:sldLayoutId id="2147483898" r:id="rId14"/>
    <p:sldLayoutId id="2147483899" r:id="rId15"/>
    <p:sldLayoutId id="2147483900" r:id="rId16"/>
    <p:sldLayoutId id="2147483901" r:id="rId17"/>
    <p:sldLayoutId id="2147483902" r:id="rId18"/>
    <p:sldLayoutId id="2147483903" r:id="rId19"/>
    <p:sldLayoutId id="2147483904" r:id="rId20"/>
    <p:sldLayoutId id="2147483905" r:id="rId21"/>
    <p:sldLayoutId id="2147483906" r:id="rId22"/>
    <p:sldLayoutId id="2147483907" r:id="rId23"/>
    <p:sldLayoutId id="2147483908" r:id="rId24"/>
    <p:sldLayoutId id="2147483909" r:id="rId25"/>
    <p:sldLayoutId id="2147483910" r:id="rId26"/>
    <p:sldLayoutId id="2147483911" r:id="rId27"/>
    <p:sldLayoutId id="2147483912" r:id="rId28"/>
    <p:sldLayoutId id="2147483913" r:id="rId29"/>
    <p:sldLayoutId id="2147483914" r:id="rId30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600" b="0" i="0" kern="1200" spc="-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vikis.kvk.lt/doku.php?id=lt:kt_sis:teams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ameblast.com.br/2020/02/microsoft-promove-game-jam-plataforma-teams.html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645" y="987552"/>
            <a:ext cx="5366480" cy="40445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solidFill>
                  <a:srgbClr val="FF0000"/>
                </a:solidFill>
              </a:rPr>
              <a:t>DIGITAL  SKILLS AND RESEARCH METHODS </a:t>
            </a:r>
            <a:br>
              <a:rPr lang="en-GB" b="1">
                <a:solidFill>
                  <a:srgbClr val="FF0000"/>
                </a:solidFill>
              </a:rPr>
            </a:br>
            <a:endParaRPr lang="en-GB" b="1">
              <a:solidFill>
                <a:srgbClr val="FF0000"/>
              </a:solidFill>
            </a:endParaRPr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92BE50D7-81DC-3463-5041-A03292EFC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GB" smtClean="0"/>
              <a:pPr>
                <a:spcAft>
                  <a:spcPts val="600"/>
                </a:spcAft>
              </a:pPr>
              <a:t>1</a:t>
            </a:fld>
            <a:endParaRPr lang="en-GB"/>
          </a:p>
        </p:txBody>
      </p:sp>
      <p:graphicFrame>
        <p:nvGraphicFramePr>
          <p:cNvPr id="12" name="Subtitle 2">
            <a:extLst>
              <a:ext uri="{FF2B5EF4-FFF2-40B4-BE49-F238E27FC236}">
                <a16:creationId xmlns:a16="http://schemas.microsoft.com/office/drawing/2014/main" id="{5A195459-8C59-2400-0287-724DDEE37BA6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513942802"/>
              </p:ext>
            </p:extLst>
          </p:nvPr>
        </p:nvGraphicFramePr>
        <p:xfrm>
          <a:off x="5977128" y="847344"/>
          <a:ext cx="5336753" cy="4818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2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72B00-87EF-1B11-251B-35DC627ED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>
                <a:solidFill>
                  <a:schemeClr val="tx2">
                    <a:lumMod val="49000"/>
                    <a:lumOff val="51000"/>
                  </a:schemeClr>
                </a:solidFill>
              </a:rPr>
              <a:t>Contents:</a:t>
            </a:r>
            <a:br>
              <a:rPr lang="en-GB" b="1">
                <a:solidFill>
                  <a:schemeClr val="tx2">
                    <a:lumMod val="49000"/>
                    <a:lumOff val="51000"/>
                  </a:schemeClr>
                </a:solidFill>
              </a:rPr>
            </a:br>
            <a:endParaRPr lang="en-GB" b="1">
              <a:solidFill>
                <a:schemeClr val="tx2">
                  <a:lumMod val="49000"/>
                  <a:lumOff val="51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B9407A-CC29-F558-0481-8F04A8D36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0444" y="1895840"/>
            <a:ext cx="7778122" cy="429030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 u="sng"/>
              <a:t>INTRODUCTION</a:t>
            </a:r>
          </a:p>
          <a:p>
            <a:endParaRPr lang="en-GB" sz="2000" b="1" u="sng"/>
          </a:p>
          <a:p>
            <a:pPr marL="342900" indent="-342900">
              <a:buChar char="•"/>
            </a:pPr>
            <a:r>
              <a:rPr lang="en-GB" sz="2000"/>
              <a:t>Problems that Ashford have in staff scheduling/rotas and visits </a:t>
            </a:r>
          </a:p>
          <a:p>
            <a:pPr marL="342900" indent="-342900">
              <a:buChar char="•"/>
            </a:pPr>
            <a:r>
              <a:rPr lang="en-GB" sz="2000"/>
              <a:t>Chosen  Microsoft tool </a:t>
            </a:r>
          </a:p>
          <a:p>
            <a:pPr marL="342900" indent="-342900">
              <a:buChar char="•"/>
            </a:pPr>
            <a:r>
              <a:rPr lang="en-GB" sz="2000"/>
              <a:t>What is Microsoft teams? What can MS teams do? and how can it help Ashford community care service ?</a:t>
            </a:r>
          </a:p>
          <a:p>
            <a:pPr marL="342900" indent="-342900">
              <a:buChar char="•"/>
            </a:pPr>
            <a:r>
              <a:rPr lang="en-GB" sz="2000"/>
              <a:t>How does Microsoft Teams improve efficiency ?</a:t>
            </a:r>
          </a:p>
          <a:p>
            <a:pPr marL="342900" indent="-342900">
              <a:buChar char="•"/>
            </a:pPr>
            <a:r>
              <a:rPr lang="en-GB" sz="2000"/>
              <a:t>What Advantages and limitations of using Microsoft tools. </a:t>
            </a:r>
          </a:p>
          <a:p>
            <a:pPr marL="342900" indent="-342900">
              <a:buChar char="•"/>
            </a:pPr>
            <a:r>
              <a:rPr lang="en-GB" sz="2000"/>
              <a:t>Recommendations on how Ashford can implement these changes. </a:t>
            </a:r>
          </a:p>
          <a:p>
            <a:pPr marL="342900" indent="-342900">
              <a:buChar char="•"/>
            </a:pPr>
            <a:endParaRPr lang="en-GB" sz="2000"/>
          </a:p>
          <a:p>
            <a:pPr marL="342900" indent="-342900">
              <a:buChar char="•"/>
            </a:pPr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688AB6-E80B-BD71-F2FA-58F576275B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2</a:t>
            </a:fld>
            <a:endParaRPr lang="en-GB"/>
          </a:p>
        </p:txBody>
      </p:sp>
      <p:pic>
        <p:nvPicPr>
          <p:cNvPr id="5" name="Picture 4" descr="The Complex Care Center helps bridge healthcare gaps in our community ...">
            <a:extLst>
              <a:ext uri="{FF2B5EF4-FFF2-40B4-BE49-F238E27FC236}">
                <a16:creationId xmlns:a16="http://schemas.microsoft.com/office/drawing/2014/main" id="{89E211BE-D752-ADFE-2D4C-D9E302B110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5958" y="2505136"/>
            <a:ext cx="4039246" cy="2810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15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8090FDDF-8B76-333E-8721-D6C98D594071}"/>
              </a:ext>
            </a:extLst>
          </p:cNvPr>
          <p:cNvSpPr/>
          <p:nvPr/>
        </p:nvSpPr>
        <p:spPr>
          <a:xfrm>
            <a:off x="2424358" y="2334329"/>
            <a:ext cx="6578081" cy="1879807"/>
          </a:xfrm>
          <a:prstGeom prst="ellipse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solidFill>
                  <a:schemeClr val="tx1"/>
                </a:solidFill>
              </a:rPr>
              <a:t>PROBLEMS THAT ASHFORD HAVE IN STAFF SHEDULING /ROTAS AND VISITS</a:t>
            </a:r>
          </a:p>
          <a:p>
            <a:pPr algn="ctr"/>
            <a:endParaRPr lang="en-US" sz="2800" b="1">
              <a:highlight>
                <a:srgbClr val="FFFF00"/>
              </a:highligh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BB7E02-F012-FB6F-13FD-03519025B6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9840" y="1122363"/>
            <a:ext cx="9408160" cy="3931920"/>
          </a:xfrm>
        </p:spPr>
        <p:txBody>
          <a:bodyPr/>
          <a:lstStyle/>
          <a:p>
            <a:r>
              <a:rPr lang="en-US"/>
              <a:t> 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F7CCB4-E0B9-01D2-09F0-FFBD20A231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56179" y="2140970"/>
            <a:ext cx="7813344" cy="236620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10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BFB0F866-2E62-2E57-E36E-8F0A500183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3</a:t>
            </a:fld>
            <a:endParaRPr lang="en-GB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FD5870DE-15FD-DED3-ED2A-11D3B3CEC09A}"/>
              </a:ext>
            </a:extLst>
          </p:cNvPr>
          <p:cNvCxnSpPr/>
          <p:nvPr/>
        </p:nvCxnSpPr>
        <p:spPr>
          <a:xfrm flipH="1" flipV="1">
            <a:off x="2543755" y="1315539"/>
            <a:ext cx="1906105" cy="1595102"/>
          </a:xfrm>
          <a:prstGeom prst="straightConnector1">
            <a:avLst/>
          </a:prstGeom>
          <a:ln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FCE84AD1-2F9C-274C-5475-DDD71A26E762}"/>
              </a:ext>
            </a:extLst>
          </p:cNvPr>
          <p:cNvCxnSpPr/>
          <p:nvPr/>
        </p:nvCxnSpPr>
        <p:spPr>
          <a:xfrm flipH="1" flipV="1">
            <a:off x="6236202" y="1137168"/>
            <a:ext cx="22841" cy="1397890"/>
          </a:xfrm>
          <a:prstGeom prst="straightConnector1">
            <a:avLst/>
          </a:prstGeom>
          <a:ln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89369B0-AEBA-1DB9-C482-E3DC143F6789}"/>
              </a:ext>
            </a:extLst>
          </p:cNvPr>
          <p:cNvCxnSpPr/>
          <p:nvPr/>
        </p:nvCxnSpPr>
        <p:spPr>
          <a:xfrm flipV="1">
            <a:off x="8422255" y="2033857"/>
            <a:ext cx="1459609" cy="90195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D08ECDAC-1AA7-4094-9100-0D3AAC0D0F63}"/>
              </a:ext>
            </a:extLst>
          </p:cNvPr>
          <p:cNvCxnSpPr/>
          <p:nvPr/>
        </p:nvCxnSpPr>
        <p:spPr>
          <a:xfrm flipH="1">
            <a:off x="2776342" y="4102485"/>
            <a:ext cx="1207891" cy="1183356"/>
          </a:xfrm>
          <a:prstGeom prst="straightConnector1">
            <a:avLst/>
          </a:prstGeom>
          <a:ln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3DB8BAE4-8EEE-660C-D736-4845BDEF92F1}"/>
              </a:ext>
            </a:extLst>
          </p:cNvPr>
          <p:cNvCxnSpPr/>
          <p:nvPr/>
        </p:nvCxnSpPr>
        <p:spPr>
          <a:xfrm>
            <a:off x="5424133" y="4246828"/>
            <a:ext cx="768533" cy="1607549"/>
          </a:xfrm>
          <a:prstGeom prst="straightConnector1">
            <a:avLst/>
          </a:prstGeom>
          <a:ln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AEBA80A-4021-1A41-E92C-72E8D04BF69F}"/>
              </a:ext>
            </a:extLst>
          </p:cNvPr>
          <p:cNvCxnSpPr/>
          <p:nvPr/>
        </p:nvCxnSpPr>
        <p:spPr>
          <a:xfrm>
            <a:off x="7392113" y="4120383"/>
            <a:ext cx="1605377" cy="1116947"/>
          </a:xfrm>
          <a:prstGeom prst="straightConnector1">
            <a:avLst/>
          </a:prstGeom>
          <a:ln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1F1B4B50-7D93-4E0A-42BF-3AE5D8D62662}"/>
              </a:ext>
            </a:extLst>
          </p:cNvPr>
          <p:cNvSpPr txBox="1"/>
          <p:nvPr/>
        </p:nvSpPr>
        <p:spPr>
          <a:xfrm>
            <a:off x="1080825" y="939415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Unclear </a:t>
            </a:r>
            <a:r>
              <a:rPr lang="en-US" sz="2000" b="1" err="1"/>
              <a:t>rotas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649ED1E-0ED2-EAD6-CC4A-37F3FB89AAAA}"/>
              </a:ext>
            </a:extLst>
          </p:cNvPr>
          <p:cNvSpPr txBox="1"/>
          <p:nvPr/>
        </p:nvSpPr>
        <p:spPr>
          <a:xfrm>
            <a:off x="9771792" y="1718605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Organizing visits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9CDF8E7-94CC-00B2-E0F5-D7F7F13A4091}"/>
              </a:ext>
            </a:extLst>
          </p:cNvPr>
          <p:cNvSpPr txBox="1"/>
          <p:nvPr/>
        </p:nvSpPr>
        <p:spPr>
          <a:xfrm>
            <a:off x="9022022" y="5320878"/>
            <a:ext cx="27432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Problem with staff scheduling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C214855-15FE-9AD4-094D-46FEBE46FBDB}"/>
              </a:ext>
            </a:extLst>
          </p:cNvPr>
          <p:cNvSpPr txBox="1"/>
          <p:nvPr/>
        </p:nvSpPr>
        <p:spPr>
          <a:xfrm>
            <a:off x="5393774" y="5883630"/>
            <a:ext cx="27432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I</a:t>
            </a:r>
            <a:r>
              <a:rPr lang="en-US" sz="2000" b="1"/>
              <a:t>nefficient ways of working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6925517-D166-C157-5D53-DF18222DA766}"/>
              </a:ext>
            </a:extLst>
          </p:cNvPr>
          <p:cNvSpPr txBox="1"/>
          <p:nvPr/>
        </p:nvSpPr>
        <p:spPr>
          <a:xfrm>
            <a:off x="1525701" y="5322823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Duplicated work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96C30684-FBCE-3DAC-CD54-29481964D825}"/>
              </a:ext>
            </a:extLst>
          </p:cNvPr>
          <p:cNvCxnSpPr/>
          <p:nvPr/>
        </p:nvCxnSpPr>
        <p:spPr>
          <a:xfrm flipH="1" flipV="1">
            <a:off x="1338316" y="3340452"/>
            <a:ext cx="1095534" cy="78916"/>
          </a:xfrm>
          <a:prstGeom prst="straightConnector1">
            <a:avLst/>
          </a:prstGeom>
          <a:ln>
            <a:solidFill>
              <a:srgbClr val="4472C4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EE91D2B6-5AF3-FF6B-60BC-FB7BC4DC95C8}"/>
              </a:ext>
            </a:extLst>
          </p:cNvPr>
          <p:cNvSpPr txBox="1"/>
          <p:nvPr/>
        </p:nvSpPr>
        <p:spPr>
          <a:xfrm>
            <a:off x="4932317" y="433187"/>
            <a:ext cx="366159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Improve teamwork/communication.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F2DDE4C-2482-6C7A-E4B8-4818B05A845A}"/>
              </a:ext>
            </a:extLst>
          </p:cNvPr>
          <p:cNvSpPr txBox="1"/>
          <p:nvPr/>
        </p:nvSpPr>
        <p:spPr>
          <a:xfrm>
            <a:off x="2514" y="2835588"/>
            <a:ext cx="226695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Inconsistent records </a:t>
            </a:r>
          </a:p>
        </p:txBody>
      </p:sp>
    </p:spTree>
    <p:extLst>
      <p:ext uri="{BB962C8B-B14F-4D97-AF65-F5344CB8AC3E}">
        <p14:creationId xmlns:p14="http://schemas.microsoft.com/office/powerpoint/2010/main" val="1114060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3185C44-6E9C-1E52-2661-7E469E9AAD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689C5E4-E3AC-4B6B-058F-7B68F75E2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4</a:t>
            </a:fld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96EDD08-34FF-E402-E499-3C17E2B276D0}"/>
              </a:ext>
            </a:extLst>
          </p:cNvPr>
          <p:cNvSpPr txBox="1"/>
          <p:nvPr/>
        </p:nvSpPr>
        <p:spPr>
          <a:xfrm>
            <a:off x="2762250" y="5876925"/>
            <a:ext cx="6667500" cy="317500"/>
          </a:xfrm>
          <a:prstGeom prst="rect">
            <a:avLst/>
          </a:prstGeom>
        </p:spPr>
        <p:txBody>
          <a:bodyPr lIns="91440" tIns="45720" rIns="91440" bIns="45720" anchor="t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The Photo-by-Photo 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069763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BAEC7-4489-17E1-E7FE-1B3D8E2D7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ptos"/>
              </a:rPr>
              <a:t>MICROSOFT TEAMS :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CFE98-DCD2-8FF9-6102-708FF0FC66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" y="2061469"/>
            <a:ext cx="10515600" cy="363713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b="1">
                <a:solidFill>
                  <a:srgbClr val="FF0000"/>
                </a:solidFill>
                <a:latin typeface="Aptos"/>
              </a:rPr>
              <a:t>What is Microsoft Teams?</a:t>
            </a:r>
            <a:r>
              <a:rPr lang="en-GB" sz="2000" b="1">
                <a:solidFill>
                  <a:srgbClr val="FF0000"/>
                </a:solidFill>
                <a:latin typeface="Aptos"/>
                <a:ea typeface="+mn-lt"/>
                <a:cs typeface="+mn-lt"/>
              </a:rPr>
              <a:t> </a:t>
            </a:r>
          </a:p>
          <a:p>
            <a:r>
              <a:rPr lang="en-GB" sz="2000">
                <a:solidFill>
                  <a:srgbClr val="212529"/>
                </a:solidFill>
                <a:highlight>
                  <a:srgbClr val="FFFFFF"/>
                </a:highlight>
                <a:latin typeface="Aptos"/>
                <a:cs typeface="Segoe UI"/>
              </a:rPr>
              <a:t>Microsoft Teams is the ultimate messaging app for your organization—a workspace for real-time collaboration and communication, meetings, file and app sharing, and even the occasional emoji! All in one place, all in the open, all accessible to everyone. (Microsoft.com. </a:t>
            </a:r>
            <a:r>
              <a:rPr lang="en-GB" sz="2000" err="1">
                <a:solidFill>
                  <a:srgbClr val="212529"/>
                </a:solidFill>
                <a:highlight>
                  <a:srgbClr val="FFFFFF"/>
                </a:highlight>
                <a:latin typeface="Aptos"/>
                <a:cs typeface="Segoe UI"/>
              </a:rPr>
              <a:t>n.d</a:t>
            </a:r>
            <a:r>
              <a:rPr lang="en-GB" sz="2000">
                <a:solidFill>
                  <a:srgbClr val="212529"/>
                </a:solidFill>
                <a:highlight>
                  <a:srgbClr val="FFFFFF"/>
                </a:highlight>
                <a:latin typeface="Aptos"/>
                <a:cs typeface="Segoe UI"/>
              </a:rPr>
              <a:t>).</a:t>
            </a:r>
            <a:endParaRPr lang="en-GB" sz="2000">
              <a:latin typeface="Aptos"/>
            </a:endParaRPr>
          </a:p>
          <a:p>
            <a:r>
              <a:rPr lang="en-GB" sz="2000" b="1">
                <a:solidFill>
                  <a:srgbClr val="FF0000"/>
                </a:solidFill>
                <a:latin typeface="Aptos"/>
              </a:rPr>
              <a:t>What does Microsoft Teams do?</a:t>
            </a:r>
          </a:p>
          <a:p>
            <a:r>
              <a:rPr lang="en-GB" sz="2000">
                <a:latin typeface="Aptos"/>
              </a:rPr>
              <a:t>Microsoft teams is an app which you can call? Message and connect with all on the same platform link.</a:t>
            </a:r>
          </a:p>
          <a:p>
            <a:r>
              <a:rPr lang="en-GB" sz="2000" b="1">
                <a:solidFill>
                  <a:srgbClr val="FF0000"/>
                </a:solidFill>
                <a:latin typeface="Aptos"/>
              </a:rPr>
              <a:t>How will Teams help Ashford?</a:t>
            </a:r>
          </a:p>
          <a:p>
            <a:r>
              <a:rPr lang="en-GB" sz="2000">
                <a:latin typeface="Aptos"/>
              </a:rPr>
              <a:t> Microsoft teams will help to manage, organise, staff schedules and rotas this will ensure smooth and effective running of the establishment.</a:t>
            </a:r>
          </a:p>
          <a:p>
            <a:endParaRPr lang="en-GB" sz="200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F8CE3E-A5D9-C0C1-DE62-A011442D8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5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862A54-3C68-6C79-1317-78BE9623B6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05830" y="202296"/>
            <a:ext cx="3562981" cy="185890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5B0AEE7-034F-4D71-455C-8F1E48801138}"/>
              </a:ext>
            </a:extLst>
          </p:cNvPr>
          <p:cNvSpPr txBox="1"/>
          <p:nvPr/>
        </p:nvSpPr>
        <p:spPr>
          <a:xfrm>
            <a:off x="6094436" y="5878773"/>
            <a:ext cx="596265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r>
              <a:rPr lang="en-US"/>
              <a:t>The Photo-by-Photo 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4663903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AE0C2C-6F38-DA1D-F141-BE28D3D77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GB" smtClean="0"/>
              <a:pPr>
                <a:spcAft>
                  <a:spcPts val="600"/>
                </a:spcAft>
              </a:pPr>
              <a:t>6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0A7AC-B180-35EC-FF33-D96428DB5B7F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0" y="82868"/>
            <a:ext cx="9671368" cy="573087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50000"/>
              </a:lnSpc>
              <a:spcAft>
                <a:spcPts val="600"/>
              </a:spcAft>
              <a:buNone/>
            </a:pPr>
            <a:endParaRPr lang="en-GB" sz="1800" b="1" i="1"/>
          </a:p>
          <a:p>
            <a:pPr marL="164465" indent="-164465">
              <a:lnSpc>
                <a:spcPct val="150000"/>
              </a:lnSpc>
              <a:spcAft>
                <a:spcPts val="600"/>
              </a:spcAft>
            </a:pPr>
            <a:r>
              <a:rPr lang="en-GB" sz="2000" b="1">
                <a:latin typeface="Calibri Light"/>
                <a:ea typeface="Calibri Light"/>
                <a:cs typeface="Calibri Light"/>
              </a:rPr>
              <a:t>The M.S Teams tool  is suitable  for  the  task  to  manage  efficient staff  schedules  and  rotas:  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Wingdings" panose="020B0604020202020204" pitchFamily="34" charset="0"/>
              <a:buChar char="q"/>
            </a:pPr>
            <a:r>
              <a:rPr lang="en-GB" sz="2000" b="1">
                <a:solidFill>
                  <a:srgbClr val="FF0000"/>
                </a:solidFill>
                <a:latin typeface="Calibri Light"/>
                <a:ea typeface="Calibri Light"/>
                <a:cs typeface="Calibri Light"/>
              </a:rPr>
              <a:t>IMPROVED TEAMWORK– </a:t>
            </a:r>
            <a:r>
              <a:rPr lang="en-GB" sz="2000" b="1">
                <a:latin typeface="Calibri Light"/>
                <a:ea typeface="Calibri Light"/>
                <a:cs typeface="Calibri Light"/>
              </a:rPr>
              <a:t>MS Teams  brings  all  conversations, meetings  and  files  into one  place. The  chat  feature  lets your  team  talk  in  real  time- no  more  long  email  chains  or  waiting  around  for  answers.  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Wingdings" panose="020B0604020202020204" pitchFamily="34" charset="0"/>
              <a:buChar char="q"/>
            </a:pPr>
            <a:r>
              <a:rPr lang="en-GB" sz="2000" b="1">
                <a:solidFill>
                  <a:srgbClr val="FF0000"/>
                </a:solidFill>
                <a:latin typeface="Calibri Light"/>
                <a:ea typeface="Calibri Light"/>
                <a:cs typeface="Calibri Light"/>
              </a:rPr>
              <a:t>ORGANISED VISITS – </a:t>
            </a:r>
            <a:r>
              <a:rPr lang="en-GB" sz="2000" b="1">
                <a:latin typeface="Calibri Light"/>
                <a:ea typeface="Calibri Light"/>
                <a:cs typeface="Calibri Light"/>
              </a:rPr>
              <a:t>MS teams  can  help  to  create  specific  tailored  channels  for  specific  visits , keeping it all  in one easily accessible folder  with no confusion.  (</a:t>
            </a:r>
            <a:r>
              <a:rPr lang="en-GB" sz="2000" b="1" err="1">
                <a:latin typeface="Calibri Light"/>
                <a:ea typeface="Calibri Light"/>
                <a:cs typeface="Calibri Light"/>
              </a:rPr>
              <a:t>Microsoft.com.nd</a:t>
            </a:r>
            <a:r>
              <a:rPr lang="en-GB" sz="2000" b="1">
                <a:latin typeface="Calibri Light"/>
                <a:ea typeface="Calibri Light"/>
                <a:cs typeface="Calibri Light"/>
              </a:rPr>
              <a:t>)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Wingdings" panose="020B0604020202020204" pitchFamily="34" charset="0"/>
              <a:buChar char="q"/>
            </a:pPr>
            <a:r>
              <a:rPr lang="en-GB" sz="2000" b="1">
                <a:solidFill>
                  <a:srgbClr val="FF0000"/>
                </a:solidFill>
                <a:latin typeface="Calibri Light"/>
                <a:ea typeface="Calibri Light"/>
                <a:cs typeface="Calibri Light"/>
              </a:rPr>
              <a:t>PROBLEMS WITH STAFF SHEDULING –</a:t>
            </a:r>
            <a:r>
              <a:rPr lang="en-GB" sz="2000" b="1">
                <a:latin typeface="Calibri Light"/>
                <a:ea typeface="Calibri Light"/>
                <a:cs typeface="Calibri Light"/>
              </a:rPr>
              <a:t> Employees  can  request time off, swap shifts  or  hours  using  the  direct  app, which then can be  overlooked by managers  or  supervisors , which can be approved or denied by a click of a button.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Wingdings" panose="020B0604020202020204" pitchFamily="34" charset="0"/>
              <a:buChar char="q"/>
            </a:pPr>
            <a:endParaRPr lang="en-GB" sz="2000" b="1">
              <a:latin typeface="Calibri Light"/>
              <a:ea typeface="Calibri Light"/>
              <a:cs typeface="Calibri Light"/>
            </a:endParaRPr>
          </a:p>
          <a:p>
            <a:pPr marL="0" indent="0">
              <a:lnSpc>
                <a:spcPct val="150000"/>
              </a:lnSpc>
              <a:spcAft>
                <a:spcPts val="600"/>
              </a:spcAft>
            </a:pPr>
            <a:endParaRPr lang="en-GB" sz="1600" b="1">
              <a:latin typeface="Calibri Light"/>
              <a:ea typeface="Calibri Light"/>
              <a:cs typeface="Calibri Light"/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Wingdings" panose="020B0604020202020204" pitchFamily="34" charset="0"/>
              <a:buChar char="q"/>
            </a:pPr>
            <a:endParaRPr lang="en-GB" sz="1600" b="1">
              <a:latin typeface="Calibri Light"/>
              <a:ea typeface="Calibri Light"/>
              <a:cs typeface="Calibri Light"/>
            </a:endParaRPr>
          </a:p>
          <a:p>
            <a:pPr marL="164465" indent="-164465">
              <a:spcAft>
                <a:spcPts val="600"/>
              </a:spcAft>
            </a:pPr>
            <a:endParaRPr lang="en-GB" sz="1600">
              <a:latin typeface="Calibri Light"/>
              <a:ea typeface="Calibri Light"/>
              <a:cs typeface="Calibri Light"/>
            </a:endParaRPr>
          </a:p>
          <a:p>
            <a:pPr marL="285750" indent="-285750">
              <a:spcAft>
                <a:spcPts val="600"/>
              </a:spcAft>
              <a:buFont typeface="Wingdings" panose="020B0604020202020204" pitchFamily="34" charset="0"/>
              <a:buChar char="q"/>
            </a:pPr>
            <a:endParaRPr lang="en-GB" sz="1600">
              <a:latin typeface="Calibri Light"/>
              <a:ea typeface="Calibri Light"/>
              <a:cs typeface="Calibri Light"/>
            </a:endParaRPr>
          </a:p>
          <a:p>
            <a:pPr marL="164465" indent="-164465">
              <a:spcAft>
                <a:spcPts val="600"/>
              </a:spcAft>
            </a:pPr>
            <a:endParaRPr lang="en-GB" sz="1600" b="1">
              <a:latin typeface="Calibri Light"/>
              <a:ea typeface="Calibri Light"/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6606B5-3801-9262-7CAE-7955DAD1F29B}"/>
              </a:ext>
            </a:extLst>
          </p:cNvPr>
          <p:cNvSpPr txBox="1"/>
          <p:nvPr/>
        </p:nvSpPr>
        <p:spPr>
          <a:xfrm>
            <a:off x="6819900" y="6084253"/>
            <a:ext cx="52578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r>
              <a:rPr lang="en-US"/>
              <a:t>The Photo-by-Photo Author is licensed under CCYYSA.</a:t>
            </a:r>
          </a:p>
        </p:txBody>
      </p:sp>
      <p:pic>
        <p:nvPicPr>
          <p:cNvPr id="8" name="Picture 7" descr="Japanese woman in a business meeting - ID: 413965">
            <a:extLst>
              <a:ext uri="{FF2B5EF4-FFF2-40B4-BE49-F238E27FC236}">
                <a16:creationId xmlns:a16="http://schemas.microsoft.com/office/drawing/2014/main" id="{D6599797-DA24-90A5-0ED5-0D6EA7614A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79522" y="1364806"/>
            <a:ext cx="2413682" cy="3114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1119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793D325-EDA7-A35B-F087-6E875142D32E}"/>
              </a:ext>
            </a:extLst>
          </p:cNvPr>
          <p:cNvSpPr txBox="1"/>
          <p:nvPr/>
        </p:nvSpPr>
        <p:spPr>
          <a:xfrm>
            <a:off x="398318" y="74468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F61509-4B5C-29E5-BF9D-545C8A2FD56C}"/>
              </a:ext>
            </a:extLst>
          </p:cNvPr>
          <p:cNvSpPr txBox="1"/>
          <p:nvPr/>
        </p:nvSpPr>
        <p:spPr>
          <a:xfrm>
            <a:off x="-2237" y="97765"/>
            <a:ext cx="11513707" cy="57554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q"/>
            </a:pPr>
            <a:endParaRPr lang="en-US" b="1"/>
          </a:p>
          <a:p>
            <a:pPr marL="285750" indent="-285750">
              <a:buFont typeface="Wingdings"/>
              <a:buChar char="q"/>
            </a:pPr>
            <a:endParaRPr lang="en-US" sz="2000" b="1"/>
          </a:p>
          <a:p>
            <a:pPr marL="285750" indent="-285750">
              <a:buFont typeface="Wingdings"/>
              <a:buChar char="q"/>
            </a:pPr>
            <a:r>
              <a:rPr lang="en-US" sz="2000" b="1">
                <a:solidFill>
                  <a:srgbClr val="FF0000"/>
                </a:solidFill>
                <a:latin typeface="Cambria"/>
                <a:ea typeface="Cambria"/>
              </a:rPr>
              <a:t>DUPLICATED WORK – </a:t>
            </a:r>
            <a:r>
              <a:rPr lang="en-US" sz="2000" b="1">
                <a:latin typeface="Cambria"/>
                <a:ea typeface="Cambria"/>
              </a:rPr>
              <a:t>MS teams  can help manage teamwork, multiple people can edit the same document at once , which rules out emailing files back and forth (nbold.com., 2025)</a:t>
            </a:r>
          </a:p>
          <a:p>
            <a:pPr marL="285750" indent="-285750">
              <a:buFont typeface="Wingdings"/>
              <a:buChar char="q"/>
            </a:pPr>
            <a:endParaRPr lang="en-US" sz="2000" b="1">
              <a:latin typeface="Cambria"/>
              <a:ea typeface="Cambria"/>
            </a:endParaRPr>
          </a:p>
          <a:p>
            <a:endParaRPr lang="en-US" sz="2000" b="1">
              <a:latin typeface="Cambria"/>
              <a:ea typeface="Cambria"/>
            </a:endParaRPr>
          </a:p>
          <a:p>
            <a:endParaRPr lang="en-US" sz="2000" b="1">
              <a:latin typeface="Cambria"/>
              <a:ea typeface="Cambria"/>
            </a:endParaRPr>
          </a:p>
          <a:p>
            <a:pPr marL="285750" indent="-285750">
              <a:lnSpc>
                <a:spcPct val="150000"/>
              </a:lnSpc>
              <a:buFont typeface="Wingdings"/>
              <a:buChar char="q"/>
            </a:pPr>
            <a:r>
              <a:rPr lang="en-US" sz="2000" b="1">
                <a:solidFill>
                  <a:srgbClr val="FF0000"/>
                </a:solidFill>
                <a:latin typeface="Cambria"/>
                <a:ea typeface="Cambria"/>
              </a:rPr>
              <a:t>UNCLEAR ROTA- </a:t>
            </a:r>
            <a:r>
              <a:rPr lang="en-US" sz="2000" b="1">
                <a:latin typeface="Cambria"/>
                <a:ea typeface="Cambria"/>
              </a:rPr>
              <a:t>Managers and supervisors can organize </a:t>
            </a:r>
            <a:r>
              <a:rPr lang="en-US" sz="2000" b="1" err="1">
                <a:latin typeface="Cambria"/>
                <a:ea typeface="Cambria"/>
              </a:rPr>
              <a:t>rota's</a:t>
            </a:r>
            <a:r>
              <a:rPr lang="en-US" sz="2000" b="1">
                <a:latin typeface="Cambria"/>
                <a:ea typeface="Cambria"/>
              </a:rPr>
              <a:t> and employees into clear groups based on their role or department, these can be </a:t>
            </a:r>
            <a:r>
              <a:rPr lang="en-US" sz="2000" b="1" err="1">
                <a:latin typeface="Cambria"/>
                <a:ea typeface="Cambria"/>
              </a:rPr>
              <a:t>colour</a:t>
            </a:r>
            <a:r>
              <a:rPr lang="en-US" sz="2000" b="1">
                <a:latin typeface="Cambria"/>
                <a:ea typeface="Cambria"/>
              </a:rPr>
              <a:t> coded, making it easy to understand and comprehend who is on what type of duty (youtube.com. 2022)</a:t>
            </a:r>
          </a:p>
          <a:p>
            <a:endParaRPr lang="en-US" sz="2000" b="1">
              <a:latin typeface="Cambria"/>
              <a:ea typeface="Cambria"/>
            </a:endParaRPr>
          </a:p>
          <a:p>
            <a:endParaRPr lang="en-US" sz="2000" b="1">
              <a:latin typeface="Cambria"/>
              <a:ea typeface="Cambria"/>
            </a:endParaRPr>
          </a:p>
          <a:p>
            <a:pPr marL="285750" indent="-285750">
              <a:buFont typeface="Wingdings"/>
              <a:buChar char="q"/>
            </a:pPr>
            <a:endParaRPr lang="en-US" sz="2000" b="1">
              <a:solidFill>
                <a:srgbClr val="000000"/>
              </a:solidFill>
              <a:latin typeface="Cambria"/>
              <a:ea typeface="Cambria"/>
            </a:endParaRPr>
          </a:p>
          <a:p>
            <a:pPr marL="285750" indent="-285750">
              <a:buFont typeface="Wingdings"/>
              <a:buChar char="q"/>
            </a:pPr>
            <a:r>
              <a:rPr lang="en-US" sz="2000" b="1">
                <a:solidFill>
                  <a:srgbClr val="FF0000"/>
                </a:solidFill>
                <a:latin typeface="Cambria"/>
                <a:ea typeface="Cambria"/>
              </a:rPr>
              <a:t>INEFFICIENT WAYS OF WORKING</a:t>
            </a:r>
            <a:r>
              <a:rPr lang="en-US" sz="2000" b="1">
                <a:latin typeface="Cambria"/>
                <a:ea typeface="Cambria"/>
              </a:rPr>
              <a:t>- Teams enables staff and to collaborate  efficiently  by centralizing communication and file sharing in one shared platform. regardless of location , or time zone.</a:t>
            </a:r>
          </a:p>
          <a:p>
            <a:endParaRPr lang="en-US" sz="2000" b="1">
              <a:latin typeface="Cambria"/>
              <a:ea typeface="Cambria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EE597AD-9414-5195-85E2-60B6719D39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2276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6FC90D7B-CD9C-EDA4-14B7-F17927B26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50101"/>
            <a:ext cx="4361688" cy="1262639"/>
          </a:xfrm>
        </p:spPr>
        <p:txBody>
          <a:bodyPr>
            <a:normAutofit fontScale="90000"/>
          </a:bodyPr>
          <a:lstStyle/>
          <a:p>
            <a:r>
              <a:rPr lang="en-US" sz="4800" b="1">
                <a:solidFill>
                  <a:srgbClr val="FF0000"/>
                </a:solidFill>
              </a:rPr>
              <a:t>How it improves efficiency?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B30CD3A1-D2CC-A9B8-2CE6-ED8976FC676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2205680"/>
            <a:ext cx="4360863" cy="4329264"/>
          </a:xfrm>
        </p:spPr>
        <p:txBody>
          <a:bodyPr>
            <a:normAutofit/>
          </a:bodyPr>
          <a:lstStyle/>
          <a:p>
            <a:r>
              <a:rPr lang="en-US" sz="2000"/>
              <a:t>Using Microsoft Teams can affectively improve with efficiency by bringing communication, cooperation, and file sharing into one place, decreasing the time employees spend.</a:t>
            </a:r>
          </a:p>
          <a:p>
            <a:r>
              <a:rPr lang="en-US" sz="2000" b="1"/>
              <a:t>It improves efficiency by causing: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2000"/>
              <a:t>Faster Communication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2000"/>
              <a:t>Easy Collaboration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2000"/>
              <a:t>Online Meetings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2000"/>
              <a:t>Everything In One Place</a:t>
            </a:r>
          </a:p>
          <a:p>
            <a:endParaRPr lang="en-US" sz="200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0C980DA-D218-DEAF-E3AF-2A729D496BE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3048" b="3048"/>
          <a:stretch/>
        </p:blipFill>
        <p:spPr>
          <a:prstGeom prst="rect">
            <a:avLst/>
          </a:prstGeom>
          <a:noFill/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1A1E7B-062F-3E64-010B-5A246D85DBB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280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D5815-6350-832A-24B9-65B6E0C6F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621793"/>
            <a:ext cx="5352514" cy="848777"/>
          </a:xfrm>
        </p:spPr>
        <p:txBody>
          <a:bodyPr>
            <a:normAutofit/>
          </a:bodyPr>
          <a:lstStyle/>
          <a:p>
            <a:r>
              <a:rPr lang="en-US" b="1"/>
              <a:t>How Else?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A254A-EC3A-7840-37E7-B2FA2A3ABF20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114477" y="1491419"/>
            <a:ext cx="5556720" cy="5163892"/>
          </a:xfrm>
        </p:spPr>
        <p:txBody>
          <a:bodyPr vert="horz" lIns="91440" tIns="45720" rIns="91440" bIns="45720" rtlCol="0" anchor="t" anchorCtr="0">
            <a:noAutofit/>
          </a:bodyPr>
          <a:lstStyle/>
          <a:p>
            <a:pPr marL="285750" lvl="0" indent="-228600" rtl="0">
              <a:buFont typeface="Arial,Sans-Serif"/>
              <a:buChar char="•"/>
            </a:pPr>
            <a:r>
              <a:rPr lang="en-US" sz="1600" b="1" i="0" u="none" strike="noStrike" baseline="0"/>
              <a:t>Duplicated Work:</a:t>
            </a:r>
            <a:r>
              <a:rPr lang="en-US" sz="1600" b="0" i="0" u="none" strike="noStrike" baseline="0"/>
              <a:t> Mutual documents allow staff to collaborate on the same files, decreasing persistent tasks and improving efficiency.</a:t>
            </a:r>
            <a:r>
              <a:rPr lang="en-US" sz="1600" b="0" i="0"/>
              <a:t>​</a:t>
            </a:r>
          </a:p>
          <a:p>
            <a:pPr marL="285750" lvl="0" indent="-228600" rtl="0">
              <a:buFont typeface="Arial,Sans-Serif"/>
              <a:buChar char="•"/>
            </a:pPr>
            <a:r>
              <a:rPr lang="en-US" sz="1600" b="1" i="0" u="none" strike="noStrike" baseline="0"/>
              <a:t>Unclear </a:t>
            </a:r>
            <a:r>
              <a:rPr lang="en-US" sz="1600" b="1"/>
              <a:t>Rota's</a:t>
            </a:r>
            <a:r>
              <a:rPr lang="en-US" sz="1600" b="1" i="0" u="none" strike="noStrike" baseline="0"/>
              <a:t>: </a:t>
            </a:r>
            <a:r>
              <a:rPr lang="en-US" sz="1600" b="0" i="0" u="none" strike="noStrike" baseline="0"/>
              <a:t>Rota changes can be expressed immediately, improving communication and guiding staff on how to organize their work more efficiently.</a:t>
            </a:r>
            <a:r>
              <a:rPr lang="en-US" sz="1600" b="0" i="0"/>
              <a:t>​</a:t>
            </a:r>
          </a:p>
          <a:p>
            <a:pPr marL="285750" lvl="0" indent="-228600" rtl="0">
              <a:buFont typeface="Arial,Sans-Serif"/>
              <a:buChar char="•"/>
            </a:pPr>
            <a:r>
              <a:rPr lang="en-US" sz="1600" b="1" i="0" u="none" strike="noStrike" baseline="0"/>
              <a:t>Inconsistent Records:</a:t>
            </a:r>
            <a:r>
              <a:rPr lang="en-US" sz="1600" b="0" i="0" u="none" strike="noStrike" baseline="0"/>
              <a:t> Mutual, up-to-date information improves communication between staff and decreases errors developed by outdated information.</a:t>
            </a:r>
            <a:r>
              <a:rPr lang="en-US" sz="1600" b="0" i="0"/>
              <a:t>​</a:t>
            </a:r>
          </a:p>
          <a:p>
            <a:pPr marL="285750" lvl="0" indent="-228600" rtl="0">
              <a:buFont typeface="Arial,Sans-Serif"/>
              <a:buChar char="•"/>
            </a:pPr>
            <a:r>
              <a:rPr lang="en-US" sz="1600" b="1" i="0" u="none" strike="noStrike" baseline="0"/>
              <a:t>Inefficient Working:</a:t>
            </a:r>
            <a:r>
              <a:rPr lang="en-US" sz="1600" b="0" i="0" u="none" strike="noStrike" baseline="0"/>
              <a:t> Teams merges messaging, meetings and files sharing in one platform, improving efficiency by making it less time-consuming.</a:t>
            </a:r>
            <a:r>
              <a:rPr lang="en-US" sz="1600" b="0" i="0"/>
              <a:t>​</a:t>
            </a:r>
          </a:p>
          <a:p>
            <a:pPr marL="285750" indent="-228600">
              <a:buFont typeface="Arial,Sans-Serif"/>
              <a:buChar char="•"/>
            </a:pPr>
            <a:endParaRPr lang="en-US" sz="1600" b="0" i="0"/>
          </a:p>
          <a:p>
            <a:pPr marL="285750" indent="-228600">
              <a:buFont typeface="Arial,Sans-Serif"/>
              <a:buChar char="•"/>
            </a:pPr>
            <a:endParaRPr lang="en-US" sz="1600"/>
          </a:p>
          <a:p>
            <a:pPr marL="57150"/>
            <a:r>
              <a:rPr lang="en-US" sz="1600" b="1">
                <a:latin typeface="Segoe UI"/>
                <a:cs typeface="Segoe UI"/>
              </a:rPr>
              <a:t>Finnerty, S.</a:t>
            </a:r>
            <a:r>
              <a:rPr lang="en-US" sz="1600">
                <a:latin typeface="Segoe UI"/>
                <a:cs typeface="Segoe UI"/>
              </a:rPr>
              <a:t> (n.d.) </a:t>
            </a:r>
            <a:r>
              <a:rPr lang="en-US" sz="1600" i="1">
                <a:latin typeface="Segoe UI"/>
                <a:cs typeface="Segoe UI"/>
              </a:rPr>
              <a:t>Collaborate with Microsoft Teams and transform your organization</a:t>
            </a:r>
            <a:r>
              <a:rPr lang="en-US" sz="1600">
                <a:latin typeface="Segoe UI"/>
                <a:cs typeface="Segoe UI"/>
              </a:rPr>
              <a:t>.</a:t>
            </a:r>
          </a:p>
          <a:p>
            <a:pPr marL="57150"/>
            <a:endParaRPr lang="en-US" sz="1600">
              <a:latin typeface="Segoe UI"/>
              <a:cs typeface="Segoe U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ACDCBA-0182-34E7-4123-2766BB29A8E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pic>
        <p:nvPicPr>
          <p:cNvPr id="6" name="Picture 5" descr="Microsoft Teams is getting much more useful with these two new apps |  TechRadar">
            <a:extLst>
              <a:ext uri="{FF2B5EF4-FFF2-40B4-BE49-F238E27FC236}">
                <a16:creationId xmlns:a16="http://schemas.microsoft.com/office/drawing/2014/main" id="{A05296DF-4EE4-17FA-16C3-111A5F773D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738" r="24008"/>
          <a:stretch>
            <a:fillRect/>
          </a:stretch>
        </p:blipFill>
        <p:spPr>
          <a:xfrm>
            <a:off x="6308842" y="10"/>
            <a:ext cx="5883158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10259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65FB196-FFC1-AF13-57DF-AAC3905487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5759973"/>
              </p:ext>
            </p:extLst>
          </p:nvPr>
        </p:nvGraphicFramePr>
        <p:xfrm>
          <a:off x="809631" y="-19649"/>
          <a:ext cx="10004855" cy="701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88891">
                  <a:extLst>
                    <a:ext uri="{9D8B030D-6E8A-4147-A177-3AD203B41FA5}">
                      <a16:colId xmlns:a16="http://schemas.microsoft.com/office/drawing/2014/main" val="3992333638"/>
                    </a:ext>
                  </a:extLst>
                </a:gridCol>
                <a:gridCol w="5015964">
                  <a:extLst>
                    <a:ext uri="{9D8B030D-6E8A-4147-A177-3AD203B41FA5}">
                      <a16:colId xmlns:a16="http://schemas.microsoft.com/office/drawing/2014/main" val="1936575995"/>
                    </a:ext>
                  </a:extLst>
                </a:gridCol>
              </a:tblGrid>
              <a:tr h="526694">
                <a:tc>
                  <a:txBody>
                    <a:bodyPr/>
                    <a:lstStyle/>
                    <a:p>
                      <a:pPr algn="ctr"/>
                      <a:r>
                        <a:rPr lang="en-GB" sz="3200" i="1">
                          <a:solidFill>
                            <a:srgbClr val="00B050"/>
                          </a:solidFill>
                        </a:rPr>
                        <a:t>Advantages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i="1">
                          <a:solidFill>
                            <a:srgbClr val="FF0000"/>
                          </a:solidFill>
                        </a:rPr>
                        <a:t>Limitation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5103953"/>
                  </a:ext>
                </a:extLst>
              </a:tr>
              <a:tr h="571619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>
                          <a:solidFill>
                            <a:srgbClr val="00B050"/>
                          </a:solidFill>
                        </a:rPr>
                        <a:t>1.) Communication - All staff can join one call and communicate in real time. It also supports collaboration and scheduling.</a:t>
                      </a:r>
                      <a:endParaRPr lang="en-US"/>
                    </a:p>
                    <a:p>
                      <a:pPr marL="0" lvl="0" indent="0">
                        <a:buNone/>
                      </a:pPr>
                      <a:endParaRPr lang="en-GB" sz="1600">
                        <a:solidFill>
                          <a:srgbClr val="00B05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00B050"/>
                          </a:solidFill>
                        </a:rPr>
                        <a:t>2.)Accessibility – it is easy to use, and it only requires an internet connection. It can be accessed on a range of devices, including smart phones, iPad, laptops. Most devices only need to be connected to an internet. </a:t>
                      </a:r>
                      <a:endParaRPr lang="en-US"/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00B05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00B050"/>
                          </a:solidFill>
                        </a:rPr>
                        <a:t>3.)Integrates with Microsoft 365 apps such as Word, Excel, PowerPoint, and Outlook this is great to share work. </a:t>
                      </a:r>
                    </a:p>
                    <a:p>
                      <a:pPr marL="0" lvl="0" indent="0">
                        <a:buNone/>
                      </a:pPr>
                      <a:endParaRPr lang="en-GB" sz="1600">
                        <a:solidFill>
                          <a:srgbClr val="00B05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00B050"/>
                          </a:solidFill>
                        </a:rPr>
                        <a:t>4.)Useful for remote and hybrid working. - working from home – or around the world making it an excellent option for employees who travel frequently </a:t>
                      </a:r>
                      <a:endParaRPr lang="en-GB"/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00B05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00B050"/>
                          </a:solidFill>
                        </a:rPr>
                        <a:t>5.) Keeps conversations, meetings, and files all in one place.</a:t>
                      </a: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00B050"/>
                        </a:solidFill>
                      </a:endParaRPr>
                    </a:p>
                    <a:p>
                      <a:pPr marL="0" lvl="0" indent="0">
                        <a:buClr>
                          <a:srgbClr val="000000"/>
                        </a:buClr>
                        <a:buNone/>
                      </a:pPr>
                      <a:r>
                        <a:rPr lang="en-GB" sz="1600" b="0" i="0" u="none" strike="noStrike" noProof="0">
                          <a:solidFill>
                            <a:srgbClr val="00B050"/>
                          </a:solidFill>
                          <a:latin typeface="Neue Haas Grotesk Text Pro"/>
                        </a:rPr>
                        <a:t>6.) Can open individual chats with other staff members in the group.</a:t>
                      </a:r>
                      <a:endParaRPr lang="en-US" sz="1600" b="0" i="0" u="none" strike="noStrike" noProof="0">
                        <a:solidFill>
                          <a:srgbClr val="000000"/>
                        </a:solidFill>
                        <a:latin typeface="Neue Haas Grotesk Text Pro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Ø"/>
                      </a:pPr>
                      <a:endParaRPr lang="en-GB" sz="1600" b="0" i="0" u="none" strike="noStrike" noProof="0">
                        <a:solidFill>
                          <a:srgbClr val="000000"/>
                        </a:solidFill>
                        <a:latin typeface="Neue Haas Grotesk Text Pro"/>
                      </a:endParaRP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>
                          <a:solidFill>
                            <a:srgbClr val="C00000"/>
                          </a:solidFill>
                        </a:rPr>
                        <a:t>1.) Some people may not be comfortable showing face on a live call </a:t>
                      </a:r>
                      <a:endParaRPr lang="en-US" sz="1600">
                        <a:solidFill>
                          <a:srgbClr val="C00000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C0000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C00000"/>
                          </a:solidFill>
                        </a:rPr>
                        <a:t>2.)A main issue is that using public Wi-Fi networks can expose users to cyber threats, such as hackers gaining access to devices. (National Cyber Security Centre, n.d.)</a:t>
                      </a: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C0000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C00000"/>
                          </a:solidFill>
                        </a:rPr>
                        <a:t>3.) However, this can be confusing for new users as there are many features.</a:t>
                      </a: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C0000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C00000"/>
                          </a:solidFill>
                        </a:rPr>
                        <a:t>4.) Requires a good internet connection.</a:t>
                      </a: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C0000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C00000"/>
                          </a:solidFill>
                        </a:rPr>
                        <a:t>5.) Some of the advance features may require a payment plans.</a:t>
                      </a: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C0000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C00000"/>
                          </a:solidFill>
                        </a:rPr>
                        <a:t>6.) Video meetings may experience with audio connection problems. (Microsoft, n.d.)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7892491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D30D133-1198-82AE-D6A1-91A0382AE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536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88228-BA24-60FB-86C8-2B44CD58A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775" y="216038"/>
            <a:ext cx="12001592" cy="1088358"/>
          </a:xfrm>
        </p:spPr>
        <p:txBody>
          <a:bodyPr>
            <a:normAutofit fontScale="90000"/>
          </a:bodyPr>
          <a:lstStyle/>
          <a:p>
            <a:r>
              <a:rPr lang="en-GB" b="1"/>
              <a:t>How Ashford can implement these changes into their 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7A9A7-4EFD-EF6A-A5BD-E3F3F39C3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264" y="1717020"/>
            <a:ext cx="12001592" cy="479271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GB" sz="1800"/>
              <a:t>Staff can join Microsoft teams meeting but chose to turn the camera off and use audio only.</a:t>
            </a:r>
            <a:endParaRPr lang="en-US" sz="1800"/>
          </a:p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GB" sz="1800"/>
              <a:t>Only use home Wi-Fi, mobile data or a secure Wi-Fi that you trust. E.g. parents' house Wi-Fi, sibling's, friends, avoid using public Wi-Fi.</a:t>
            </a:r>
          </a:p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GB" sz="1800"/>
              <a:t>Employees can arrange schedules, meetings, delegate roles etc.</a:t>
            </a:r>
          </a:p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GB" sz="1800"/>
              <a:t>Ashford community needs to carry out a in house meeting where management can train all staff on how to use teams Microsoft and become familiar with all the features etc to avoid any confusion outside of the workplace.</a:t>
            </a:r>
          </a:p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GB" sz="1800"/>
              <a:t>If Ashford requires their staff to use costly advance features, then the company should reimburse their staff.  </a:t>
            </a:r>
          </a:p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GB" sz="1800"/>
              <a:t>Staff needs to be aware of where their internet connection is poor and avoid these areas doing staff meeting on Microsoft teams. </a:t>
            </a:r>
          </a:p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Ø"/>
            </a:pPr>
            <a:endParaRPr lang="en-GB" sz="18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1B573F-C20A-BCDE-B167-CD57A3F3BF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362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16E989C-A284-2B5E-B10C-7D52021109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FB19C8-5C5F-AC68-1F17-BC54FC0C0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10691-D4D7-4905-A806-0E9C653AF6AC}" type="datetime1">
              <a:t>10/11/2026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11B4B9-DC52-A384-7028-259DACA44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12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09F932-9376-C54C-2C01-B1E49C229287}"/>
              </a:ext>
            </a:extLst>
          </p:cNvPr>
          <p:cNvSpPr txBox="1"/>
          <p:nvPr/>
        </p:nvSpPr>
        <p:spPr>
          <a:xfrm>
            <a:off x="357187" y="0"/>
            <a:ext cx="10989467" cy="74174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u="sng">
                <a:latin typeface="Segoe UI"/>
                <a:ea typeface="Segoe UI"/>
                <a:cs typeface="Segoe UI"/>
              </a:rPr>
              <a:t>Reference List</a:t>
            </a:r>
          </a:p>
          <a:p>
            <a:endParaRPr lang="en-US" sz="1600" b="1">
              <a:latin typeface="Segoe UI"/>
              <a:ea typeface="Segoe UI"/>
              <a:cs typeface="Segoe UI"/>
            </a:endParaRPr>
          </a:p>
          <a:p>
            <a:r>
              <a:rPr lang="en-US" sz="1600" b="1">
                <a:latin typeface="Segoe UI"/>
                <a:ea typeface="Segoe UI"/>
                <a:cs typeface="Segoe UI"/>
              </a:rPr>
              <a:t>Finnerty, S.</a:t>
            </a:r>
            <a:r>
              <a:rPr lang="en-US" sz="1600">
                <a:latin typeface="Segoe UI"/>
                <a:ea typeface="Segoe UI"/>
                <a:cs typeface="Segoe UI"/>
              </a:rPr>
              <a:t> (n.d.) </a:t>
            </a:r>
            <a:r>
              <a:rPr lang="en-US" sz="1600" i="1">
                <a:latin typeface="Segoe UI"/>
                <a:ea typeface="Segoe UI"/>
                <a:cs typeface="Segoe UI"/>
              </a:rPr>
              <a:t>Collaborate with Microsoft Teams and transform your organization</a:t>
            </a:r>
            <a:r>
              <a:rPr lang="en-US" sz="1600">
                <a:latin typeface="Segoe UI"/>
                <a:ea typeface="Segoe UI"/>
                <a:cs typeface="Segoe UI"/>
              </a:rPr>
              <a:t>. Available at: https://pulsemicrosoft.com/en-ie/work-productivity-en-ie/education-en-ie/fa3-collaborate-with-microsoft-teams-and-transform-your-organisation/ (Accessed: 9 October 2026).</a:t>
            </a:r>
            <a:endParaRPr lang="en-US" sz="1600" b="1">
              <a:latin typeface="Segoe UI"/>
              <a:ea typeface="Segoe UI"/>
              <a:cs typeface="Segoe UI"/>
            </a:endParaRPr>
          </a:p>
          <a:p>
            <a:endParaRPr lang="en-US" sz="1600" b="1">
              <a:latin typeface="Segoe UI"/>
              <a:ea typeface="Segoe UI"/>
              <a:cs typeface="Segoe UI"/>
            </a:endParaRPr>
          </a:p>
          <a:p>
            <a:r>
              <a:rPr lang="en-US" sz="1600" b="1">
                <a:latin typeface="Segoe UI"/>
                <a:ea typeface="Segoe UI"/>
                <a:cs typeface="Segoe UI"/>
              </a:rPr>
              <a:t>Microsoft</a:t>
            </a:r>
            <a:r>
              <a:rPr lang="en-US" sz="1600">
                <a:latin typeface="Segoe UI"/>
                <a:ea typeface="Segoe UI"/>
                <a:cs typeface="Segoe UI"/>
              </a:rPr>
              <a:t> (2022) </a:t>
            </a:r>
            <a:r>
              <a:rPr lang="en-US" sz="1600" i="1">
                <a:latin typeface="Segoe UI"/>
                <a:ea typeface="Segoe UI"/>
                <a:cs typeface="Segoe UI"/>
              </a:rPr>
              <a:t>How to create and manage shifts in Microsoft Teams</a:t>
            </a:r>
            <a:r>
              <a:rPr lang="en-US" sz="1600">
                <a:latin typeface="Segoe UI"/>
                <a:ea typeface="Segoe UI"/>
                <a:cs typeface="Segoe UI"/>
              </a:rPr>
              <a:t> [YouTube video]. Available at: https://www.youtube.com (Accessed: 18 January 2022).</a:t>
            </a:r>
            <a:endParaRPr lang="en-US" sz="1600"/>
          </a:p>
          <a:p>
            <a:endParaRPr lang="en-US" sz="1600" b="1">
              <a:latin typeface="Segoe UI"/>
              <a:ea typeface="Segoe UI"/>
              <a:cs typeface="Segoe UI"/>
            </a:endParaRPr>
          </a:p>
          <a:p>
            <a:r>
              <a:rPr lang="en-US" sz="1600" b="1">
                <a:latin typeface="Segoe UI"/>
                <a:ea typeface="Segoe UI"/>
                <a:cs typeface="Segoe UI"/>
              </a:rPr>
              <a:t>Microsoft</a:t>
            </a:r>
            <a:r>
              <a:rPr lang="en-US" sz="1600">
                <a:latin typeface="Segoe UI"/>
                <a:ea typeface="Segoe UI"/>
                <a:cs typeface="Segoe UI"/>
              </a:rPr>
              <a:t> (n.d.) </a:t>
            </a:r>
            <a:r>
              <a:rPr lang="en-US" sz="1600" i="1">
                <a:latin typeface="Segoe UI"/>
                <a:ea typeface="Segoe UI"/>
                <a:cs typeface="Segoe UI"/>
              </a:rPr>
              <a:t>Microsoft Bookings</a:t>
            </a:r>
            <a:r>
              <a:rPr lang="en-US" sz="1600">
                <a:latin typeface="Segoe UI"/>
                <a:ea typeface="Segoe UI"/>
                <a:cs typeface="Segoe UI"/>
              </a:rPr>
              <a:t>. Available at: https://www.microsoft.com</a:t>
            </a:r>
            <a:endParaRPr lang="en-US" sz="1600"/>
          </a:p>
          <a:p>
            <a:endParaRPr lang="en-US" sz="1600" b="1">
              <a:latin typeface="Segoe UI"/>
              <a:ea typeface="Segoe UI"/>
              <a:cs typeface="Segoe UI"/>
            </a:endParaRPr>
          </a:p>
          <a:p>
            <a:r>
              <a:rPr lang="en-US" sz="1600" b="1">
                <a:latin typeface="Segoe UI"/>
                <a:ea typeface="Segoe UI"/>
                <a:cs typeface="Segoe UI"/>
              </a:rPr>
              <a:t>Microsoft</a:t>
            </a:r>
            <a:r>
              <a:rPr lang="en-US" sz="1600">
                <a:latin typeface="Segoe UI"/>
                <a:ea typeface="Segoe UI"/>
                <a:cs typeface="Segoe UI"/>
              </a:rPr>
              <a:t> (n.d.) </a:t>
            </a:r>
            <a:r>
              <a:rPr lang="en-US" sz="1600" i="1">
                <a:latin typeface="Segoe UI"/>
                <a:ea typeface="Segoe UI"/>
                <a:cs typeface="Segoe UI"/>
              </a:rPr>
              <a:t>My speaker isn't working in Microsoft Teams</a:t>
            </a:r>
            <a:r>
              <a:rPr lang="en-US" sz="1600">
                <a:latin typeface="Segoe UI"/>
                <a:ea typeface="Segoe UI"/>
                <a:cs typeface="Segoe UI"/>
              </a:rPr>
              <a:t>. Microsoft Support. Available at: https://support.microsoft.com/en-us/teams/meetings/my-speaker-isn-t-working-in-microsoft-teams (Accessed: 4 October 2026).</a:t>
            </a:r>
            <a:endParaRPr lang="en-US" sz="1600"/>
          </a:p>
          <a:p>
            <a:endParaRPr lang="en-US" sz="1600" b="1">
              <a:latin typeface="Segoe UI"/>
              <a:ea typeface="Segoe UI"/>
              <a:cs typeface="Segoe UI"/>
            </a:endParaRPr>
          </a:p>
          <a:p>
            <a:r>
              <a:rPr lang="en-US" sz="1600" b="1">
                <a:latin typeface="Segoe UI"/>
                <a:ea typeface="Segoe UI"/>
                <a:cs typeface="Segoe UI"/>
              </a:rPr>
              <a:t>Microsoft</a:t>
            </a:r>
            <a:r>
              <a:rPr lang="en-US" sz="1600">
                <a:latin typeface="Segoe UI"/>
                <a:ea typeface="Segoe UI"/>
                <a:cs typeface="Segoe UI"/>
              </a:rPr>
              <a:t> (n.d.) </a:t>
            </a:r>
            <a:r>
              <a:rPr lang="en-US" sz="1600" i="1">
                <a:latin typeface="Segoe UI"/>
                <a:ea typeface="Segoe UI"/>
                <a:cs typeface="Segoe UI"/>
              </a:rPr>
              <a:t>What is Microsoft Teams?</a:t>
            </a:r>
            <a:r>
              <a:rPr lang="en-US" sz="1600">
                <a:latin typeface="Segoe UI"/>
                <a:ea typeface="Segoe UI"/>
                <a:cs typeface="Segoe UI"/>
              </a:rPr>
              <a:t> Microsoft Support. Available at: https://support.microsoft.com/en-us/teams/platform/what-is-microsoft-teams (Accessed: 4 October 2026).</a:t>
            </a:r>
            <a:endParaRPr lang="en-US" sz="1600"/>
          </a:p>
          <a:p>
            <a:endParaRPr lang="en-US" sz="1600" b="1">
              <a:latin typeface="Segoe UI"/>
              <a:ea typeface="Segoe UI"/>
              <a:cs typeface="Segoe UI"/>
            </a:endParaRPr>
          </a:p>
          <a:p>
            <a:r>
              <a:rPr lang="en-US" sz="1600" b="1">
                <a:latin typeface="Segoe UI"/>
                <a:ea typeface="Segoe UI"/>
                <a:cs typeface="Segoe UI"/>
              </a:rPr>
              <a:t>National Cyber Security Centre (NCSC)</a:t>
            </a:r>
            <a:r>
              <a:rPr lang="en-US" sz="1600">
                <a:latin typeface="Segoe UI"/>
                <a:ea typeface="Segoe UI"/>
                <a:cs typeface="Segoe UI"/>
              </a:rPr>
              <a:t> (n.d.) </a:t>
            </a:r>
            <a:r>
              <a:rPr lang="en-US" sz="1600" i="1">
                <a:latin typeface="Segoe UI"/>
                <a:ea typeface="Segoe UI"/>
                <a:cs typeface="Segoe UI"/>
              </a:rPr>
              <a:t>Disruptive cyber-attacks: reducing their impact, reducing the risk</a:t>
            </a:r>
            <a:r>
              <a:rPr lang="en-US" sz="1600">
                <a:latin typeface="Segoe UI"/>
                <a:ea typeface="Segoe UI"/>
                <a:cs typeface="Segoe UI"/>
              </a:rPr>
              <a:t>. Available at: https://www.ncsc.gov.uk/collection/disruptive-cyber-attacks/reducing (Accessed: 4 October 2026).</a:t>
            </a:r>
            <a:endParaRPr lang="en-US" sz="1600"/>
          </a:p>
          <a:p>
            <a:endParaRPr lang="en-US" sz="1600" b="1">
              <a:latin typeface="Segoe UI"/>
              <a:ea typeface="Segoe UI"/>
              <a:cs typeface="Segoe UI"/>
            </a:endParaRPr>
          </a:p>
          <a:p>
            <a:r>
              <a:rPr lang="en-US" sz="1600" b="1" err="1">
                <a:latin typeface="Segoe UI"/>
                <a:ea typeface="Segoe UI"/>
                <a:cs typeface="Segoe UI"/>
              </a:rPr>
              <a:t>NBold</a:t>
            </a:r>
            <a:r>
              <a:rPr lang="en-US" sz="1600">
                <a:latin typeface="Segoe UI"/>
                <a:ea typeface="Segoe UI"/>
                <a:cs typeface="Segoe UI"/>
              </a:rPr>
              <a:t> (2025) </a:t>
            </a:r>
            <a:r>
              <a:rPr lang="en-US" sz="1600" i="1">
                <a:latin typeface="Segoe UI"/>
                <a:ea typeface="Segoe UI"/>
                <a:cs typeface="Segoe UI"/>
              </a:rPr>
              <a:t>How to handle duplication of effort with Microsoft Teams</a:t>
            </a:r>
            <a:r>
              <a:rPr lang="en-US" sz="1600">
                <a:latin typeface="Segoe UI"/>
                <a:ea typeface="Segoe UI"/>
                <a:cs typeface="Segoe UI"/>
              </a:rPr>
              <a:t>. Available at: https://nbold.com (Accessed: 28 February 2025).</a:t>
            </a:r>
            <a:endParaRPr lang="en-US" sz="1600">
              <a:latin typeface="Segoe UI"/>
              <a:cs typeface="Segoe UI"/>
            </a:endParaRPr>
          </a:p>
          <a:p>
            <a:endParaRPr lang="en-US" sz="1600">
              <a:latin typeface="Segoe UI"/>
              <a:ea typeface="Segoe UI"/>
              <a:cs typeface="Segoe UI"/>
            </a:endParaRPr>
          </a:p>
          <a:p>
            <a:endParaRPr lang="en-US" sz="1400">
              <a:highlight>
                <a:srgbClr val="FFFFFF"/>
              </a:highlight>
              <a:latin typeface="Segoe UI"/>
              <a:ea typeface="Segoe UI"/>
              <a:cs typeface="Segoe UI"/>
            </a:endParaRPr>
          </a:p>
          <a:p>
            <a:pPr marL="285750" indent="-285750">
              <a:buFont typeface="Arial,Sans-Serif"/>
              <a:buChar char="•"/>
            </a:pPr>
            <a:endParaRPr lang="en-US" sz="1400">
              <a:latin typeface="Segoe UI"/>
              <a:ea typeface="Segoe UI"/>
              <a:cs typeface="Segoe UI"/>
            </a:endParaRPr>
          </a:p>
          <a:p>
            <a:endParaRPr lang="en-US" sz="1600">
              <a:latin typeface="Segoe UI"/>
              <a:ea typeface="Segoe UI"/>
              <a:cs typeface="Segoe UI"/>
            </a:endParaRPr>
          </a:p>
          <a:p>
            <a:endParaRPr lang="en-US" sz="1600" b="1">
              <a:latin typeface="Segoe UI"/>
              <a:ea typeface="Segoe UI"/>
              <a:cs typeface="Segoe UI"/>
            </a:endParaRPr>
          </a:p>
          <a:p>
            <a:endParaRPr lang="en-US" sz="1600">
              <a:latin typeface="Segoe UI"/>
              <a:ea typeface="Segoe UI"/>
              <a:cs typeface="Segoe UI"/>
            </a:endParaRPr>
          </a:p>
          <a:p>
            <a:pPr algn="ctr"/>
            <a:endParaRPr lang="en-US" sz="1600">
              <a:latin typeface="Goudy Old Style" panose="02020502050305020303"/>
              <a:ea typeface="Segoe U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11363990"/>
      </p:ext>
    </p:extLst>
  </p:cSld>
  <p:clrMapOvr>
    <a:masterClrMapping/>
  </p:clrMapOvr>
</p:sld>
</file>

<file path=ppt/theme/theme1.xml><?xml version="1.0" encoding="utf-8"?>
<a:theme xmlns:a="http://schemas.openxmlformats.org/drawingml/2006/main" name="Axis">
  <a:themeElements>
    <a:clrScheme name="Axis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A8BABF"/>
      </a:accent1>
      <a:accent2>
        <a:srgbClr val="C16A38"/>
      </a:accent2>
      <a:accent3>
        <a:srgbClr val="7B441F"/>
      </a:accent3>
      <a:accent4>
        <a:srgbClr val="DAC68B"/>
      </a:accent4>
      <a:accent5>
        <a:srgbClr val="B6BAA5"/>
      </a:accent5>
      <a:accent6>
        <a:srgbClr val="716C34"/>
      </a:accent6>
      <a:hlink>
        <a:srgbClr val="467886"/>
      </a:hlink>
      <a:folHlink>
        <a:srgbClr val="96607D"/>
      </a:folHlink>
    </a:clrScheme>
    <a:fontScheme name="Axi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Axis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xis" id="{626E1DE4-363E-4A1A-A3CD-C79E498A714F}" vid="{3530EF86-100D-4C27-9316-4189EFA98A4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Axis</vt:lpstr>
      <vt:lpstr>DIGITAL  SKILLS AND RESEARCH METHODS  </vt:lpstr>
      <vt:lpstr>Contents: </vt:lpstr>
      <vt:lpstr> </vt:lpstr>
      <vt:lpstr>PowerPoint Presentation</vt:lpstr>
      <vt:lpstr>MICROSOFT TEAMS : </vt:lpstr>
      <vt:lpstr>PowerPoint Presentation</vt:lpstr>
      <vt:lpstr>PowerPoint Presentation</vt:lpstr>
      <vt:lpstr>How it improves efficiency?</vt:lpstr>
      <vt:lpstr>How Else?</vt:lpstr>
      <vt:lpstr>PowerPoint Presentation</vt:lpstr>
      <vt:lpstr>How Ashford can implement these changes into their organisation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 SKILLS AND RESEARCH METHODS </dc:title>
  <dc:creator/>
  <cp:revision>4</cp:revision>
  <dcterms:created xsi:type="dcterms:W3CDTF">2026-09-25T20:51:50Z</dcterms:created>
  <dcterms:modified xsi:type="dcterms:W3CDTF">2026-10-11T20:46:36Z</dcterms:modified>
</cp:coreProperties>
</file>