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75" r:id="rId6"/>
    <p:sldId id="395" r:id="rId7"/>
    <p:sldId id="299" r:id="rId8"/>
    <p:sldId id="283" r:id="rId9"/>
    <p:sldId id="438" r:id="rId10"/>
    <p:sldId id="417" r:id="rId11"/>
    <p:sldId id="485" r:id="rId12"/>
    <p:sldId id="486" r:id="rId13"/>
    <p:sldId id="487" r:id="rId14"/>
    <p:sldId id="488" r:id="rId15"/>
    <p:sldId id="490" r:id="rId16"/>
    <p:sldId id="502" r:id="rId17"/>
    <p:sldId id="491" r:id="rId18"/>
    <p:sldId id="493" r:id="rId19"/>
    <p:sldId id="494" r:id="rId20"/>
    <p:sldId id="496" r:id="rId21"/>
    <p:sldId id="497" r:id="rId22"/>
    <p:sldId id="498" r:id="rId23"/>
    <p:sldId id="499" r:id="rId24"/>
    <p:sldId id="500" r:id="rId25"/>
    <p:sldId id="274" r:id="rId26"/>
  </p:sldIdLst>
  <p:sldSz cx="9144000" cy="6858000" type="screen4x3"/>
  <p:notesSz cx="6858000" cy="9144000"/>
  <p:embeddedFontLst>
    <p:embeddedFont>
      <p:font typeface="ＭＳ Ｐゴシック" panose="020B0600070205080204" pitchFamily="34" charset="-128"/>
      <p:regular r:id="rId29"/>
    </p:embeddedFont>
    <p:embeddedFont>
      <p:font typeface="Calibri" panose="020F0502020204030204" pitchFamily="34" charset="0"/>
      <p:regular r:id="rId30"/>
      <p:bold r:id="rId31"/>
      <p:italic r:id="rId32"/>
      <p:boldItalic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72" autoAdjust="0"/>
    <p:restoredTop sz="94660"/>
  </p:normalViewPr>
  <p:slideViewPr>
    <p:cSldViewPr>
      <p:cViewPr varScale="1">
        <p:scale>
          <a:sx n="100" d="100"/>
          <a:sy n="100" d="100"/>
        </p:scale>
        <p:origin x="618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5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4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2.fntdata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22/11/2020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9989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470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805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6616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460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583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613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7003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6106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8236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4770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1664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3502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5413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Network and Cybersecurity 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(ACCA4024)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Cybersecurity Essentials: Integrity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Introduction to Networks</a:t>
            </a:r>
            <a:r>
              <a:rPr lang="en-GB" dirty="0" smtClean="0"/>
              <a:t> </a:t>
            </a:r>
          </a:p>
          <a:p>
            <a:r>
              <a:rPr lang="en-GB" i="1" dirty="0" smtClean="0"/>
              <a:t>Understanding Networks</a:t>
            </a:r>
          </a:p>
          <a:p>
            <a:r>
              <a:rPr lang="en-GB" i="1" dirty="0" smtClean="0"/>
              <a:t>Identifying Networks</a:t>
            </a:r>
          </a:p>
          <a:p>
            <a:r>
              <a:rPr lang="en-GB" i="1" dirty="0"/>
              <a:t>Building Networks</a:t>
            </a:r>
            <a:endParaRPr lang="en-GB" dirty="0"/>
          </a:p>
          <a:p>
            <a:r>
              <a:rPr lang="en-GB" i="1" dirty="0" smtClean="0"/>
              <a:t>Security </a:t>
            </a:r>
            <a:r>
              <a:rPr lang="en-GB" i="1" dirty="0"/>
              <a:t>Overview</a:t>
            </a:r>
          </a:p>
          <a:p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373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endParaRPr lang="en-GB" i="1" dirty="0" smtClean="0"/>
          </a:p>
          <a:p>
            <a:pPr lvl="1"/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373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 txBox="1">
            <a:spLocks/>
          </p:cNvSpPr>
          <p:nvPr/>
        </p:nvSpPr>
        <p:spPr>
          <a:xfrm>
            <a:off x="440283" y="143691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Cyber world and its Players…</a:t>
            </a:r>
            <a:endParaRPr lang="en-GB" dirty="0"/>
          </a:p>
          <a:p>
            <a:r>
              <a:rPr lang="en-GB" dirty="0" smtClean="0"/>
              <a:t>Vulnerability</a:t>
            </a:r>
            <a:r>
              <a:rPr lang="cy-GB" dirty="0" smtClean="0"/>
              <a:t>, </a:t>
            </a:r>
            <a:r>
              <a:rPr lang="cy-GB" dirty="0" err="1" smtClean="0"/>
              <a:t>Threats</a:t>
            </a:r>
            <a:r>
              <a:rPr lang="cy-GB" dirty="0" smtClean="0"/>
              <a:t>, </a:t>
            </a:r>
            <a:r>
              <a:rPr lang="cy-GB" dirty="0" err="1" smtClean="0"/>
              <a:t>Attacks</a:t>
            </a:r>
            <a:r>
              <a:rPr lang="cy-GB" dirty="0" smtClean="0"/>
              <a:t>...</a:t>
            </a:r>
            <a:endParaRPr lang="cy-GB" dirty="0"/>
          </a:p>
          <a:p>
            <a:r>
              <a:rPr lang="cy-GB" dirty="0" err="1"/>
              <a:t>Mitigating</a:t>
            </a:r>
            <a:r>
              <a:rPr lang="cy-GB" dirty="0"/>
              <a:t> </a:t>
            </a:r>
            <a:r>
              <a:rPr lang="cy-GB" dirty="0" err="1"/>
              <a:t>Threats</a:t>
            </a:r>
            <a:r>
              <a:rPr lang="cy-GB" dirty="0" smtClean="0"/>
              <a:t>...</a:t>
            </a:r>
          </a:p>
          <a:p>
            <a:pPr lvl="1"/>
            <a:r>
              <a:rPr lang="cy-GB" dirty="0" err="1" smtClean="0"/>
              <a:t>Cybersecurity</a:t>
            </a:r>
            <a:r>
              <a:rPr lang="cy-GB" dirty="0" smtClean="0"/>
              <a:t> </a:t>
            </a:r>
            <a:r>
              <a:rPr lang="cy-GB" dirty="0" err="1" smtClean="0"/>
              <a:t>Cube</a:t>
            </a:r>
            <a:endParaRPr lang="cy-GB" dirty="0" smtClean="0"/>
          </a:p>
          <a:p>
            <a:pPr lvl="1"/>
            <a:r>
              <a:rPr lang="cy-GB" dirty="0" err="1" smtClean="0"/>
              <a:t>States</a:t>
            </a:r>
            <a:r>
              <a:rPr lang="cy-GB" dirty="0" smtClean="0"/>
              <a:t> of Data</a:t>
            </a:r>
          </a:p>
          <a:p>
            <a:pPr lvl="1"/>
            <a:r>
              <a:rPr lang="cy-GB" dirty="0"/>
              <a:t>CIA </a:t>
            </a:r>
            <a:r>
              <a:rPr lang="cy-GB" dirty="0" smtClean="0"/>
              <a:t>Triad</a:t>
            </a:r>
          </a:p>
          <a:p>
            <a:pPr lvl="2"/>
            <a:r>
              <a:rPr lang="cy-GB" dirty="0" err="1" smtClean="0"/>
              <a:t>Confidentiality</a:t>
            </a:r>
            <a:r>
              <a:rPr lang="cy-GB" dirty="0" smtClean="0"/>
              <a:t> (</a:t>
            </a:r>
            <a:r>
              <a:rPr lang="cy-GB" dirty="0" err="1" smtClean="0"/>
              <a:t>Protecting</a:t>
            </a:r>
            <a:r>
              <a:rPr lang="cy-GB" dirty="0" smtClean="0"/>
              <a:t> </a:t>
            </a:r>
            <a:r>
              <a:rPr lang="cy-GB" dirty="0" err="1" smtClean="0"/>
              <a:t>secrets</a:t>
            </a:r>
            <a:r>
              <a:rPr lang="cy-GB" dirty="0" smtClean="0"/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40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/>
          </a:blip>
          <a:srcRect l="6932" t="15070" r="26828" b="36711"/>
          <a:stretch/>
        </p:blipFill>
        <p:spPr>
          <a:xfrm rot="21363697">
            <a:off x="1731780" y="82702"/>
            <a:ext cx="3960440" cy="2883488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0927598">
            <a:off x="2862363" y="1728023"/>
            <a:ext cx="6434273" cy="2304256"/>
          </a:xfr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>
            <a:normAutofit fontScale="70000" lnSpcReduction="20000"/>
          </a:bodyPr>
          <a:lstStyle/>
          <a:p>
            <a:pPr algn="just"/>
            <a:r>
              <a:rPr lang="en-GB" sz="2400" b="1" i="1" dirty="0" smtClean="0">
                <a:solidFill>
                  <a:schemeClr val="tx2"/>
                </a:solidFill>
              </a:rPr>
              <a:t>Using Packet Tracer – Build simple, hybrid networks, Configure end devices and test the connection and troubleshoot.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Use Wireshark (Packet Sniffing Tool) to capture the packets  (ARP, ICMP) </a:t>
            </a:r>
            <a:r>
              <a:rPr lang="en-GB" sz="2400" b="1" i="1" dirty="0">
                <a:solidFill>
                  <a:schemeClr val="tx2"/>
                </a:solidFill>
              </a:rPr>
              <a:t>and analyse them.</a:t>
            </a:r>
          </a:p>
          <a:p>
            <a:r>
              <a:rPr lang="cy-GB" sz="2400" b="1" i="1" dirty="0" err="1">
                <a:solidFill>
                  <a:schemeClr val="tx2"/>
                </a:solidFill>
              </a:rPr>
              <a:t>Working</a:t>
            </a:r>
            <a:r>
              <a:rPr lang="cy-GB" sz="2400" b="1" i="1" dirty="0">
                <a:solidFill>
                  <a:schemeClr val="tx2"/>
                </a:solidFill>
              </a:rPr>
              <a:t> </a:t>
            </a:r>
            <a:r>
              <a:rPr lang="cy-GB" sz="2400" b="1" i="1" dirty="0" err="1">
                <a:solidFill>
                  <a:schemeClr val="tx2"/>
                </a:solidFill>
              </a:rPr>
              <a:t>with</a:t>
            </a:r>
            <a:r>
              <a:rPr lang="cy-GB" sz="2400" b="1" i="1" dirty="0">
                <a:solidFill>
                  <a:schemeClr val="tx2"/>
                </a:solidFill>
              </a:rPr>
              <a:t> </a:t>
            </a:r>
            <a:r>
              <a:rPr lang="cy-GB" sz="2400" b="1" i="1" dirty="0" err="1">
                <a:solidFill>
                  <a:schemeClr val="tx2"/>
                </a:solidFill>
              </a:rPr>
              <a:t>Virtual</a:t>
            </a:r>
            <a:r>
              <a:rPr lang="cy-GB" sz="2400" b="1" i="1" dirty="0">
                <a:solidFill>
                  <a:schemeClr val="tx2"/>
                </a:solidFill>
              </a:rPr>
              <a:t> </a:t>
            </a:r>
            <a:r>
              <a:rPr lang="cy-GB" sz="2400" b="1" i="1" dirty="0" err="1">
                <a:solidFill>
                  <a:schemeClr val="tx2"/>
                </a:solidFill>
              </a:rPr>
              <a:t>Machines</a:t>
            </a:r>
            <a:r>
              <a:rPr lang="cy-GB" sz="2400" b="1" i="1" dirty="0">
                <a:solidFill>
                  <a:schemeClr val="tx2"/>
                </a:solidFill>
              </a:rPr>
              <a:t>...</a:t>
            </a:r>
          </a:p>
          <a:p>
            <a:r>
              <a:rPr lang="cy-GB" sz="2400" b="1" i="1" dirty="0">
                <a:solidFill>
                  <a:schemeClr val="tx2"/>
                </a:solidFill>
              </a:rPr>
              <a:t>Ubuntu 16.04 LTS</a:t>
            </a:r>
          </a:p>
          <a:p>
            <a:r>
              <a:rPr lang="en-GB" sz="2400" b="1" i="1" dirty="0">
                <a:solidFill>
                  <a:schemeClr val="tx2"/>
                </a:solidFill>
              </a:rPr>
              <a:t>Users, Groups and Permissions</a:t>
            </a:r>
          </a:p>
          <a:p>
            <a:r>
              <a:rPr lang="en-GB" sz="2400" b="1" i="1" dirty="0">
                <a:solidFill>
                  <a:schemeClr val="tx2"/>
                </a:solidFill>
              </a:rPr>
              <a:t>Network Monitoring Tools</a:t>
            </a:r>
          </a:p>
          <a:p>
            <a:r>
              <a:rPr lang="en-GB" sz="2400" b="1" i="1" dirty="0">
                <a:solidFill>
                  <a:schemeClr val="tx2"/>
                </a:solidFill>
              </a:rPr>
              <a:t>Steganography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43238" t="15156" r="6466" b="30577"/>
          <a:stretch/>
        </p:blipFill>
        <p:spPr>
          <a:xfrm>
            <a:off x="-31403" y="3548432"/>
            <a:ext cx="3134996" cy="22549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Chat…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Write on the whiteboard…</a:t>
            </a: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Confidentiality and Integrity</a:t>
            </a: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What is it?</a:t>
            </a:r>
          </a:p>
          <a:p>
            <a:pPr marL="0" indent="0" algn="ctr">
              <a:spcBef>
                <a:spcPts val="600"/>
              </a:spcBef>
              <a:buNone/>
            </a:pPr>
            <a:endParaRPr lang="en-US" sz="2800" b="1" i="1" dirty="0" smtClean="0">
              <a:solidFill>
                <a:schemeClr val="tx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2800" b="1" i="1" dirty="0" smtClean="0">
                <a:solidFill>
                  <a:schemeClr val="tx2"/>
                </a:solidFill>
              </a:rPr>
              <a:t>Data Integrity </a:t>
            </a:r>
            <a:r>
              <a:rPr lang="en-US" sz="1800" dirty="0" smtClean="0">
                <a:solidFill>
                  <a:schemeClr val="tx2"/>
                </a:solidFill>
              </a:rPr>
              <a:t>the </a:t>
            </a:r>
            <a:r>
              <a:rPr lang="en-US" sz="1800" dirty="0">
                <a:solidFill>
                  <a:schemeClr val="tx2"/>
                </a:solidFill>
              </a:rPr>
              <a:t>types </a:t>
            </a:r>
            <a:r>
              <a:rPr lang="en-US" sz="1800" dirty="0" smtClean="0">
                <a:solidFill>
                  <a:schemeClr val="tx2"/>
                </a:solidFill>
              </a:rPr>
              <a:t>and process used to ensure integrity.</a:t>
            </a: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endParaRPr lang="en-US" sz="2800" b="1" i="1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2800" b="1" i="1" dirty="0" smtClean="0">
                <a:solidFill>
                  <a:schemeClr val="tx2"/>
                </a:solidFill>
              </a:rPr>
              <a:t>Digital Signatures &amp; </a:t>
            </a:r>
            <a:r>
              <a:rPr lang="en-US" sz="2800" b="1" i="1" dirty="0">
                <a:solidFill>
                  <a:schemeClr val="tx2"/>
                </a:solidFill>
              </a:rPr>
              <a:t>Certificates</a:t>
            </a:r>
            <a:r>
              <a:rPr lang="en-US" sz="1800" b="1" i="1" dirty="0" smtClean="0">
                <a:solidFill>
                  <a:schemeClr val="tx2"/>
                </a:solidFill>
              </a:rPr>
              <a:t> </a:t>
            </a:r>
            <a:r>
              <a:rPr lang="en-US" sz="1800" dirty="0" smtClean="0">
                <a:solidFill>
                  <a:schemeClr val="tx2"/>
                </a:solidFill>
              </a:rPr>
              <a:t>its purposes.</a:t>
            </a:r>
            <a:endParaRPr lang="en-US" sz="1800" dirty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endParaRPr lang="en-US" sz="2800" b="1" i="1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Database Integrity </a:t>
            </a:r>
            <a:r>
              <a:rPr lang="en-US" sz="1800" dirty="0" smtClean="0">
                <a:solidFill>
                  <a:schemeClr val="tx2"/>
                </a:solidFill>
              </a:rPr>
              <a:t>the need for database integrity.</a:t>
            </a:r>
            <a:endParaRPr lang="en-CA" sz="1800" b="1" dirty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endParaRPr lang="en-CA" sz="20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400904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Password cracking using John the ripper</a:t>
            </a:r>
            <a:endParaRPr lang="en-GB" sz="2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Signatures</a:t>
            </a:r>
            <a:endParaRPr lang="en-GB" sz="2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6269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9" y="403628"/>
            <a:ext cx="8950132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Types of Data Integrity Controls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latin typeface="Arial" charset="0"/>
              </a:rPr>
              <a:t>Hashing Algorithms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82484"/>
            <a:ext cx="8626604" cy="4206756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Hashing is a tool that ensures data integrity by taking binary data (the message) and producing a fixed-length representation called the hash value or message digest</a:t>
            </a:r>
            <a:r>
              <a:rPr lang="en-US" sz="1800" dirty="0" smtClean="0"/>
              <a:t>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1800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Hashing is a one-way mathematical function that is relatively easy to compute, but significantly harder to reverse. Grinding coffee beans is a good analogy of a one-way function. It is easy to grind coffee beans, but it is almost impossible to put all of the tiny pieces back together to rebuild the original beans.</a:t>
            </a:r>
          </a:p>
          <a:p>
            <a:pPr lvl="1" algn="just">
              <a:buFont typeface="Wingdings" panose="05000000000000000000" pitchFamily="2" charset="2"/>
              <a:buChar char="q"/>
            </a:pPr>
            <a:endParaRPr lang="en-US" sz="1800" dirty="0" smtClean="0"/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1800" dirty="0" smtClean="0"/>
              <a:t>A </a:t>
            </a:r>
            <a:r>
              <a:rPr lang="en-US" sz="1800" dirty="0"/>
              <a:t>cryptographic hash function has the following properties: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1800" dirty="0"/>
              <a:t>The input can be any length.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1800" dirty="0"/>
              <a:t>The output has a fixed length.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1800" dirty="0"/>
              <a:t>The hash function is one way and is not reversible.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1800" dirty="0"/>
              <a:t>Two different input values will always result in different hash values.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05746620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9" y="403628"/>
            <a:ext cx="8950132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Types of Data Integrity Controls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latin typeface="Arial" charset="0"/>
              </a:rPr>
              <a:t>Hashing Algorithms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82484"/>
            <a:ext cx="8397682" cy="4786870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dirty="0"/>
              <a:t>There are many modern hashing algorithms widely used today. Two of the most popular are MD5 and SHA.</a:t>
            </a:r>
          </a:p>
          <a:p>
            <a:pPr algn="just"/>
            <a:r>
              <a:rPr lang="en-US" sz="1800" b="1" dirty="0"/>
              <a:t>Message Digest 5 (MD5) Algorithm - </a:t>
            </a:r>
            <a:r>
              <a:rPr lang="en-US" sz="1800" dirty="0"/>
              <a:t>is a hash algorithm developed by Ron </a:t>
            </a:r>
            <a:r>
              <a:rPr lang="en-US" sz="1800" dirty="0" err="1"/>
              <a:t>Rivest</a:t>
            </a:r>
            <a:r>
              <a:rPr lang="en-US" sz="1800" dirty="0"/>
              <a:t> that produces a 128-bit hash value. </a:t>
            </a:r>
          </a:p>
          <a:p>
            <a:pPr algn="just"/>
            <a:r>
              <a:rPr lang="en-US" sz="1800" b="1" dirty="0"/>
              <a:t>Secure Hash Algorithm (SHA) – </a:t>
            </a:r>
            <a:r>
              <a:rPr lang="en-US" sz="1800" dirty="0"/>
              <a:t>was developed by the U.S. National Institute of Standards and Technology (NIST) and can be implemented in different strengths:</a:t>
            </a:r>
          </a:p>
          <a:p>
            <a:pPr algn="just"/>
            <a:r>
              <a:rPr lang="en-US" sz="1800" dirty="0"/>
              <a:t>SHA-224 (224 bit)</a:t>
            </a:r>
          </a:p>
          <a:p>
            <a:pPr algn="just"/>
            <a:r>
              <a:rPr lang="en-US" sz="1800" dirty="0"/>
              <a:t>SHA-256 (256 bit)</a:t>
            </a:r>
          </a:p>
          <a:p>
            <a:pPr algn="just"/>
            <a:r>
              <a:rPr lang="en-US" sz="1800" dirty="0"/>
              <a:t>SHA-384 (384 bit)</a:t>
            </a:r>
          </a:p>
          <a:p>
            <a:pPr algn="just"/>
            <a:r>
              <a:rPr lang="en-US" sz="1800" dirty="0"/>
              <a:t>SHA-512 (512 bit)</a:t>
            </a:r>
          </a:p>
          <a:p>
            <a:pPr marL="0" indent="0" algn="just">
              <a:buNone/>
            </a:pPr>
            <a:endParaRPr 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216" y="3317851"/>
            <a:ext cx="2149326" cy="224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744783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213109" y="45593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Types of Data Integrity Controls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Salting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8197466" cy="3531262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Salting is used to make hashing more secure. If two users have the same password, they will also have the same password hashes. A salt, which is a random string of characters, is an additional input to the password before hashing.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This creates a different hash result for the two passwords as shown in the figure. A database stores both the hash and the salt.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954" y="3573016"/>
            <a:ext cx="65817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89350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213109" y="45593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Types of Data Integrity Controls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HMAC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39502"/>
            <a:ext cx="4301741" cy="3531262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HMACs strengthens hashing algorithms by using an additional secret key as input to the hash function.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The use of HMAC goes a step further than just integrity assurance by adding authentication.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An HMAC uses a specific algorithm that combines a cryptographic hash function with a secret key, as shown in the figure.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1412776"/>
            <a:ext cx="3863726" cy="374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960090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323273"/>
            <a:ext cx="8772157" cy="931003"/>
          </a:xfrm>
        </p:spPr>
        <p:txBody>
          <a:bodyPr/>
          <a:lstStyle/>
          <a:p>
            <a:r>
              <a:rPr lang="en-US" sz="1800" b="0" dirty="0"/>
              <a:t>Digital Signatures</a:t>
            </a:r>
            <a:r>
              <a:rPr lang="en-US" sz="2800" b="0" dirty="0"/>
              <a:t/>
            </a:r>
            <a:br>
              <a:rPr lang="en-US" sz="2800" b="0" dirty="0"/>
            </a:br>
            <a:r>
              <a:rPr lang="en-US" sz="2800" b="0" dirty="0"/>
              <a:t>Signatures and the Law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392822"/>
            <a:ext cx="8441363" cy="2464803"/>
          </a:xfrm>
        </p:spPr>
        <p:txBody>
          <a:bodyPr/>
          <a:lstStyle/>
          <a:p>
            <a:endParaRPr lang="en-US" sz="2000" dirty="0"/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18855"/>
            <a:ext cx="381952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800" dirty="0"/>
              <a:t>Digital signatures provide the same functionality as handwritten signatures for electronic documents</a:t>
            </a:r>
            <a:r>
              <a:rPr lang="en-US" sz="1800" dirty="0" smtClean="0"/>
              <a:t>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sz="1800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800" dirty="0"/>
              <a:t>A digital signature is used to determine if someone edits a document after the user signs it. </a:t>
            </a:r>
            <a:endParaRPr lang="en-US" sz="1800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sz="1800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800" dirty="0"/>
              <a:t>A digital signature is a mathematical method used to check the authenticity and integrity of a message, digital document, or software</a:t>
            </a:r>
            <a:r>
              <a:rPr lang="en-US" sz="1800" dirty="0" smtClean="0"/>
              <a:t>.</a:t>
            </a: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076" y="1247231"/>
            <a:ext cx="4038464" cy="412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118323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323273"/>
            <a:ext cx="8772157" cy="931003"/>
          </a:xfrm>
        </p:spPr>
        <p:txBody>
          <a:bodyPr/>
          <a:lstStyle/>
          <a:p>
            <a:r>
              <a:rPr lang="en-US" sz="1800" b="0" dirty="0"/>
              <a:t>Digital Signatures</a:t>
            </a:r>
            <a:r>
              <a:rPr lang="en-US" sz="2800" b="0" dirty="0"/>
              <a:t/>
            </a:r>
            <a:br>
              <a:rPr lang="en-US" sz="2800" b="0" dirty="0"/>
            </a:br>
            <a:r>
              <a:rPr lang="en-US" sz="2800" b="0" dirty="0"/>
              <a:t>Signatures and the Law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392822"/>
            <a:ext cx="8441363" cy="2464803"/>
          </a:xfrm>
        </p:spPr>
        <p:txBody>
          <a:bodyPr/>
          <a:lstStyle/>
          <a:p>
            <a:endParaRPr lang="en-US" sz="2000" dirty="0"/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18855"/>
            <a:ext cx="38195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800" dirty="0" smtClean="0"/>
              <a:t>In </a:t>
            </a:r>
            <a:r>
              <a:rPr lang="en-US" sz="1800" dirty="0"/>
              <a:t>many countries, digital signatures have the same legal importance as a manually signed document. </a:t>
            </a:r>
            <a:endParaRPr lang="en-US" sz="1800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sz="1800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800" dirty="0"/>
              <a:t>Digital signatures also provide repudiation. 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076" y="1247231"/>
            <a:ext cx="4038464" cy="412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420108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2320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2800" dirty="0">
                <a:latin typeface="Arial" charset="0"/>
              </a:rPr>
              <a:t/>
            </a:r>
            <a:br>
              <a:rPr lang="en-US" sz="2800" dirty="0">
                <a:latin typeface="Arial" charset="0"/>
              </a:rPr>
            </a:br>
            <a:r>
              <a:rPr lang="en-US" sz="1800" b="0" dirty="0"/>
              <a:t>Digital Signatures</a:t>
            </a:r>
            <a:r>
              <a:rPr lang="en-US" sz="2800" dirty="0">
                <a:latin typeface="Arial" charset="0"/>
              </a:rPr>
              <a:t/>
            </a:r>
            <a:br>
              <a:rPr lang="en-US" sz="2800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How Digital Signature Technology Works</a:t>
            </a:r>
            <a:endParaRPr lang="en-US" sz="44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83568" y="1412776"/>
            <a:ext cx="8050357" cy="4320480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dirty="0"/>
              <a:t>Asymmetric cryptography is the basis for digital signatures. A public key algorithm like RSA generates two keys: one private and the other public. The keys are mathematically related.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3688" y="2492896"/>
            <a:ext cx="6191250" cy="312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9163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24808"/>
          </a:xfrm>
        </p:spPr>
        <p:txBody>
          <a:bodyPr/>
          <a:lstStyle/>
          <a:p>
            <a:pPr eaLnBrk="1" hangingPunct="1"/>
            <a:r>
              <a:rPr lang="en-US" sz="1800" dirty="0"/>
              <a:t>Certificates</a:t>
            </a:r>
            <a:r>
              <a:rPr lang="en-US" sz="2800" dirty="0">
                <a:latin typeface="Arial" charset="0"/>
              </a:rPr>
              <a:t/>
            </a:r>
            <a:br>
              <a:rPr lang="en-US" sz="2800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The Basics of Digital Certicates</a:t>
            </a:r>
            <a:endParaRPr lang="en-US" sz="44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505526"/>
            <a:ext cx="8752915" cy="2580699"/>
          </a:xfrm>
        </p:spPr>
        <p:txBody>
          <a:bodyPr>
            <a:normAutofit fontScale="92500" lnSpcReduction="2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A digital certificate is equivalent to an electronic passport. </a:t>
            </a:r>
            <a:endParaRPr lang="en-US" sz="1800" dirty="0" smtClean="0"/>
          </a:p>
          <a:p>
            <a:pPr algn="just">
              <a:buFont typeface="Wingdings" panose="05000000000000000000" pitchFamily="2" charset="2"/>
              <a:buChar char="q"/>
            </a:pPr>
            <a:endParaRPr lang="en-US" sz="1800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Digital certificates enable users, hosts, and organizations to exchange information securely over the Internet. 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1800" dirty="0" smtClean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 smtClean="0"/>
              <a:t>A </a:t>
            </a:r>
            <a:r>
              <a:rPr lang="en-US" sz="1800" dirty="0"/>
              <a:t>digital certificate authenticates and verifies that users sending a message are who they claim to be. 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1800" dirty="0" smtClean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 smtClean="0"/>
              <a:t>Digital </a:t>
            </a:r>
            <a:r>
              <a:rPr lang="en-US" sz="1800" dirty="0"/>
              <a:t>certificates can also provide confidentiality for the receiver with the means to encrypt a reply.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776356845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15572"/>
          </a:xfrm>
        </p:spPr>
        <p:txBody>
          <a:bodyPr/>
          <a:lstStyle/>
          <a:p>
            <a:pPr eaLnBrk="1" hangingPunct="1"/>
            <a:r>
              <a:rPr lang="en-US" sz="1800" dirty="0"/>
              <a:t>Certificates</a:t>
            </a:r>
            <a:r>
              <a:rPr lang="en-US" sz="2800" dirty="0">
                <a:latin typeface="Arial" charset="0"/>
              </a:rPr>
              <a:t/>
            </a:r>
            <a:br>
              <a:rPr lang="en-US" sz="2800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Constructing a Digital Certificate</a:t>
            </a:r>
            <a:endParaRPr lang="en-US" sz="44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60357" y="1844824"/>
            <a:ext cx="4070858" cy="3456384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Digital certificate must follow a standard structure so that any entity can read and understand it regardless of the issuer.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TheX.509 is the standard for construction of digital certificates and the public key infrastructure (PKI) used to manage digital certificates.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PKI is the policies, roles, and procedures required to create, manage, distribute, use, store, and revoke digital certificates.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1988840"/>
            <a:ext cx="4567237" cy="3117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067635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38200"/>
          </a:xfrm>
        </p:spPr>
        <p:txBody>
          <a:bodyPr>
            <a:normAutofit fontScale="90000"/>
          </a:bodyPr>
          <a:lstStyle/>
          <a:p>
            <a:r>
              <a:rPr lang="en-US" sz="1800" dirty="0"/>
              <a:t>Database Integrity Enforcement</a:t>
            </a:r>
            <a:r>
              <a:rPr lang="en-US" sz="1800" b="0" dirty="0"/>
              <a:t/>
            </a:r>
            <a:br>
              <a:rPr lang="en-US" sz="1800" b="0" dirty="0"/>
            </a:br>
            <a:r>
              <a:rPr lang="en-US" b="0" dirty="0"/>
              <a:t>Database Integrity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74656" y="1232592"/>
            <a:ext cx="8221644" cy="478687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2000" dirty="0"/>
              <a:t>Databases provide an efficient way to store, retrieve, and analyze data.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000" dirty="0"/>
              <a:t>As data collection increases and data becomes more sensitive, it is important for cybersecurity professionals to protect the growing number of databases.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000" dirty="0"/>
              <a:t>Data integrity refers to the accuracy, consistency, and reliability of data stored in a database.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2425" y="3429000"/>
            <a:ext cx="4333875" cy="184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822754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38200"/>
          </a:xfrm>
        </p:spPr>
        <p:txBody>
          <a:bodyPr>
            <a:normAutofit fontScale="90000"/>
          </a:bodyPr>
          <a:lstStyle/>
          <a:p>
            <a:r>
              <a:rPr lang="en-US" sz="1800" dirty="0"/>
              <a:t>Database Integrity Enforcement</a:t>
            </a:r>
            <a:r>
              <a:rPr lang="en-US" sz="1800" b="0" dirty="0"/>
              <a:t/>
            </a:r>
            <a:br>
              <a:rPr lang="en-US" sz="1800" b="0" dirty="0"/>
            </a:br>
            <a:r>
              <a:rPr lang="en-US" b="0" dirty="0"/>
              <a:t>Database Integrity (Cont.)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74656" y="1232592"/>
            <a:ext cx="8221644" cy="3701358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The four database integrity rules or constraints are as follows: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b="1" dirty="0"/>
              <a:t>Entity Integrity</a:t>
            </a:r>
            <a:r>
              <a:rPr lang="en-US" sz="1800" dirty="0"/>
              <a:t>: All rows must have a unique identifier called a Primary Key.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b="1" dirty="0"/>
              <a:t>Domain Integrity</a:t>
            </a:r>
            <a:r>
              <a:rPr lang="en-US" sz="1800" dirty="0"/>
              <a:t>: All data stored in a column must follow the same format and definition.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b="1" dirty="0"/>
              <a:t>Referential Integrity</a:t>
            </a:r>
            <a:r>
              <a:rPr lang="en-US" sz="1800" dirty="0"/>
              <a:t>: Table relationships must remain consistent. Therefore, a user cannot delete a record which is related to another one.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b="1" dirty="0"/>
              <a:t>User-defined Integrity</a:t>
            </a:r>
            <a:r>
              <a:rPr lang="en-US" sz="1800" dirty="0"/>
              <a:t>: A set of rules defined by a user which does not belong to one of the other categories. For example, a customer places a new order. The user first checks to see if this is a new customer. If it is, the user adds the new customer to the customers table.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8" y="3966666"/>
            <a:ext cx="4206668" cy="179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047252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2320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1800" dirty="0"/>
              <a:t>Database Integrity Enforcement</a:t>
            </a:r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sz="2800" b="0" dirty="0"/>
              <a:t>Database Validation</a:t>
            </a:r>
            <a:endParaRPr lang="en-US" sz="2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1154" y="1556792"/>
            <a:ext cx="8497584" cy="4876796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A validation rule checks that data falls within the parameters defined by the database designer. A validation rule helps to ensure the completeness, accuracy and consistency of data. The criteria used in a validation rule include the following: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Size – checks the number of characters in a data item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Format – checks that the data conforms to a specified format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Consistency – checks for the consistency of codes in related data items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Range – checks that data lies within a minimum and maximum value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Check digit – provides for an extra calculation to generate a check digit for error detection.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3867" y="4221088"/>
            <a:ext cx="2557100" cy="1412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386023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0473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Database Integrity Enforcement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b="0" dirty="0"/>
              <a:t>Database Integrity Requirements</a:t>
            </a:r>
            <a:endParaRPr lang="en-US" sz="2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92118" y="1265989"/>
            <a:ext cx="8673907" cy="3387147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Maintaining proper filing is critical in maintaining the trustworthiness and usefulness of the data within the database.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Tables, records, fields, and data within each field make up a database.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In order to maintain the integrity of the database filing system, users must follow certain rules.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Entity integrity is an integrity rule, which states that every table must have a primary key and that the column or columns chosen to be the primary key must be unique and not NULL.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800" dirty="0"/>
              <a:t>Null in a database signifies missing or unknown values. Entity integrity enables proper organization of data for that record.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144" y="3645024"/>
            <a:ext cx="3048000" cy="1995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74015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0473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Database Integrity Enforcement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b="0" dirty="0"/>
              <a:t>Database Integrity Requirements (Cont.)</a:t>
            </a:r>
            <a:endParaRPr lang="en-US" sz="2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4509120"/>
            <a:ext cx="8842628" cy="1586922"/>
          </a:xfrm>
        </p:spPr>
        <p:txBody>
          <a:bodyPr/>
          <a:lstStyle/>
          <a:p>
            <a:pPr algn="just"/>
            <a:r>
              <a:rPr lang="en-US" sz="1800" dirty="0"/>
              <a:t>Another important integrity check is referential integrity which deals with foreign keys. A foreign key in one table references a primary key in a second table. The primary key for a table uniquely identifies entities (rows) in the table. Referential integrity maintains the integrity of foreign keys.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3728" y="1196752"/>
            <a:ext cx="5065365" cy="303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247714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9902240c-f584-4322-946e-7b0be23bca9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1814</TotalTime>
  <Words>1417</Words>
  <Application>Microsoft Office PowerPoint</Application>
  <PresentationFormat>On-screen Show (4:3)</PresentationFormat>
  <Paragraphs>138</Paragraphs>
  <Slides>22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Myriad Pro</vt:lpstr>
      <vt:lpstr>Arial</vt:lpstr>
      <vt:lpstr>ＭＳ Ｐゴシック</vt:lpstr>
      <vt:lpstr>Calibri</vt:lpstr>
      <vt:lpstr>Wingdings</vt:lpstr>
      <vt:lpstr>20140311PresentationUWTSDTemplate</vt:lpstr>
      <vt:lpstr>Network and Cybersecurity Essentials (ACCA4024) Cybersecurity Essentials: Integrity</vt:lpstr>
      <vt:lpstr>From our previous class… (recap)</vt:lpstr>
      <vt:lpstr>From our previous class… (recap)</vt:lpstr>
      <vt:lpstr>From our previous tutorials… and Independent Learning (recap)</vt:lpstr>
      <vt:lpstr>Chat…</vt:lpstr>
      <vt:lpstr>Objectives and Discussions</vt:lpstr>
      <vt:lpstr>Objectives and Discussions</vt:lpstr>
      <vt:lpstr>Types of Data Integrity Controls Hashing Algorithms</vt:lpstr>
      <vt:lpstr>Types of Data Integrity Controls Hashing Algorithms</vt:lpstr>
      <vt:lpstr>Types of Data Integrity Controls Salting</vt:lpstr>
      <vt:lpstr>Types of Data Integrity Controls HMAC</vt:lpstr>
      <vt:lpstr>Digital Signatures Signatures and the Law</vt:lpstr>
      <vt:lpstr>Digital Signatures Signatures and the Law</vt:lpstr>
      <vt:lpstr> Digital Signatures How Digital Signature Technology Works</vt:lpstr>
      <vt:lpstr>Certificates The Basics of Digital Certicates</vt:lpstr>
      <vt:lpstr>Certificates Constructing a Digital Certificate</vt:lpstr>
      <vt:lpstr>Database Integrity Enforcement Database Integrity</vt:lpstr>
      <vt:lpstr>Database Integrity Enforcement Database Integrity (Cont.)</vt:lpstr>
      <vt:lpstr> Database Integrity Enforcement Database Validation</vt:lpstr>
      <vt:lpstr>Database Integrity Enforcement Database Integrity Requirements</vt:lpstr>
      <vt:lpstr>Database Integrity Enforcement Database Integrity Requirements (Cont.)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92</cp:revision>
  <dcterms:created xsi:type="dcterms:W3CDTF">2020-09-20T20:16:38Z</dcterms:created>
  <dcterms:modified xsi:type="dcterms:W3CDTF">2020-11-22T22:35:34Z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