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7"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13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C8396-486B-BE49-44A5-07EEDBB68FD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1A74B6-3397-44E9-50D2-453B095B886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8283D9C-79E7-E29D-5828-16D71177664F}"/>
              </a:ext>
            </a:extLst>
          </p:cNvPr>
          <p:cNvSpPr>
            <a:spLocks noGrp="1"/>
          </p:cNvSpPr>
          <p:nvPr>
            <p:ph type="dt" sz="half" idx="10"/>
          </p:nvPr>
        </p:nvSpPr>
        <p:spPr/>
        <p:txBody>
          <a:bodyPr/>
          <a:lstStyle/>
          <a:p>
            <a:fld id="{8FD9DE3C-EB03-407B-A251-DE65439A7825}" type="datetimeFigureOut">
              <a:rPr lang="en-GB" smtClean="0"/>
              <a:t>30/03/2026</a:t>
            </a:fld>
            <a:endParaRPr lang="en-GB"/>
          </a:p>
        </p:txBody>
      </p:sp>
      <p:sp>
        <p:nvSpPr>
          <p:cNvPr id="5" name="Footer Placeholder 4">
            <a:extLst>
              <a:ext uri="{FF2B5EF4-FFF2-40B4-BE49-F238E27FC236}">
                <a16:creationId xmlns:a16="http://schemas.microsoft.com/office/drawing/2014/main" id="{C01B85D3-C43D-0499-87BA-C1C53288F3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2E5E90-6284-C13D-1B37-B1428841FE8C}"/>
              </a:ext>
            </a:extLst>
          </p:cNvPr>
          <p:cNvSpPr>
            <a:spLocks noGrp="1"/>
          </p:cNvSpPr>
          <p:nvPr>
            <p:ph type="sldNum" sz="quarter" idx="12"/>
          </p:nvPr>
        </p:nvSpPr>
        <p:spPr/>
        <p:txBody>
          <a:bodyPr/>
          <a:lstStyle/>
          <a:p>
            <a:fld id="{CC12BAA9-8219-44EB-BD2E-8584CB4FDCEF}" type="slidenum">
              <a:rPr lang="en-GB" smtClean="0"/>
              <a:t>‹#›</a:t>
            </a:fld>
            <a:endParaRPr lang="en-GB"/>
          </a:p>
        </p:txBody>
      </p:sp>
    </p:spTree>
    <p:extLst>
      <p:ext uri="{BB962C8B-B14F-4D97-AF65-F5344CB8AC3E}">
        <p14:creationId xmlns:p14="http://schemas.microsoft.com/office/powerpoint/2010/main" val="28004917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0612A-F947-F3AA-133C-DD62434B6C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B5DD3D-BB77-B221-9758-C5DD524BD06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332069-5695-04BF-F3D7-91C4A1847A77}"/>
              </a:ext>
            </a:extLst>
          </p:cNvPr>
          <p:cNvSpPr>
            <a:spLocks noGrp="1"/>
          </p:cNvSpPr>
          <p:nvPr>
            <p:ph type="dt" sz="half" idx="10"/>
          </p:nvPr>
        </p:nvSpPr>
        <p:spPr/>
        <p:txBody>
          <a:bodyPr/>
          <a:lstStyle/>
          <a:p>
            <a:fld id="{8FD9DE3C-EB03-407B-A251-DE65439A7825}" type="datetimeFigureOut">
              <a:rPr lang="en-GB" smtClean="0"/>
              <a:t>30/03/2026</a:t>
            </a:fld>
            <a:endParaRPr lang="en-GB"/>
          </a:p>
        </p:txBody>
      </p:sp>
      <p:sp>
        <p:nvSpPr>
          <p:cNvPr id="5" name="Footer Placeholder 4">
            <a:extLst>
              <a:ext uri="{FF2B5EF4-FFF2-40B4-BE49-F238E27FC236}">
                <a16:creationId xmlns:a16="http://schemas.microsoft.com/office/drawing/2014/main" id="{3A6FDBA2-5D40-780E-5D7C-5A382A964F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F319CF-0807-F929-4F75-060189808C55}"/>
              </a:ext>
            </a:extLst>
          </p:cNvPr>
          <p:cNvSpPr>
            <a:spLocks noGrp="1"/>
          </p:cNvSpPr>
          <p:nvPr>
            <p:ph type="sldNum" sz="quarter" idx="12"/>
          </p:nvPr>
        </p:nvSpPr>
        <p:spPr/>
        <p:txBody>
          <a:bodyPr/>
          <a:lstStyle/>
          <a:p>
            <a:fld id="{CC12BAA9-8219-44EB-BD2E-8584CB4FDCEF}" type="slidenum">
              <a:rPr lang="en-GB" smtClean="0"/>
              <a:t>‹#›</a:t>
            </a:fld>
            <a:endParaRPr lang="en-GB"/>
          </a:p>
        </p:txBody>
      </p:sp>
    </p:spTree>
    <p:extLst>
      <p:ext uri="{BB962C8B-B14F-4D97-AF65-F5344CB8AC3E}">
        <p14:creationId xmlns:p14="http://schemas.microsoft.com/office/powerpoint/2010/main" val="41567704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D88D7-8C1A-C9D0-F3DC-BFD933B3ED7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F7EE50E-A48E-A1DD-E0F7-F1D2C0172CD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BB1C4E8-DFD3-EFEE-C144-1DC291B08285}"/>
              </a:ext>
            </a:extLst>
          </p:cNvPr>
          <p:cNvSpPr>
            <a:spLocks noGrp="1"/>
          </p:cNvSpPr>
          <p:nvPr>
            <p:ph type="dt" sz="half" idx="10"/>
          </p:nvPr>
        </p:nvSpPr>
        <p:spPr/>
        <p:txBody>
          <a:bodyPr/>
          <a:lstStyle/>
          <a:p>
            <a:fld id="{8FD9DE3C-EB03-407B-A251-DE65439A7825}" type="datetimeFigureOut">
              <a:rPr lang="en-GB" smtClean="0"/>
              <a:t>30/03/2026</a:t>
            </a:fld>
            <a:endParaRPr lang="en-GB"/>
          </a:p>
        </p:txBody>
      </p:sp>
      <p:sp>
        <p:nvSpPr>
          <p:cNvPr id="5" name="Footer Placeholder 4">
            <a:extLst>
              <a:ext uri="{FF2B5EF4-FFF2-40B4-BE49-F238E27FC236}">
                <a16:creationId xmlns:a16="http://schemas.microsoft.com/office/drawing/2014/main" id="{5E8BECC9-69B3-6571-623A-01749F22D2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E188E5-7DC2-C2CB-43AF-4ADB6BECD2FA}"/>
              </a:ext>
            </a:extLst>
          </p:cNvPr>
          <p:cNvSpPr>
            <a:spLocks noGrp="1"/>
          </p:cNvSpPr>
          <p:nvPr>
            <p:ph type="sldNum" sz="quarter" idx="12"/>
          </p:nvPr>
        </p:nvSpPr>
        <p:spPr/>
        <p:txBody>
          <a:bodyPr/>
          <a:lstStyle/>
          <a:p>
            <a:fld id="{CC12BAA9-8219-44EB-BD2E-8584CB4FDCEF}" type="slidenum">
              <a:rPr lang="en-GB" smtClean="0"/>
              <a:t>‹#›</a:t>
            </a:fld>
            <a:endParaRPr lang="en-GB"/>
          </a:p>
        </p:txBody>
      </p:sp>
    </p:spTree>
    <p:extLst>
      <p:ext uri="{BB962C8B-B14F-4D97-AF65-F5344CB8AC3E}">
        <p14:creationId xmlns:p14="http://schemas.microsoft.com/office/powerpoint/2010/main" val="39999727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BE20E-CB6F-6AB6-7130-C6F8E9E07A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1467C6-3FA2-2137-6BA5-8EC8C49E240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E94CF4F-5EA9-9163-EEBA-A0E4FEA9202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998E201-5E93-9CFE-41E7-FA6B69CCA106}"/>
              </a:ext>
            </a:extLst>
          </p:cNvPr>
          <p:cNvSpPr>
            <a:spLocks noGrp="1"/>
          </p:cNvSpPr>
          <p:nvPr>
            <p:ph type="dt" sz="half" idx="10"/>
          </p:nvPr>
        </p:nvSpPr>
        <p:spPr/>
        <p:txBody>
          <a:bodyPr/>
          <a:lstStyle/>
          <a:p>
            <a:fld id="{8FD9DE3C-EB03-407B-A251-DE65439A7825}" type="datetimeFigureOut">
              <a:rPr lang="en-GB" smtClean="0"/>
              <a:t>30/03/2026</a:t>
            </a:fld>
            <a:endParaRPr lang="en-GB"/>
          </a:p>
        </p:txBody>
      </p:sp>
      <p:sp>
        <p:nvSpPr>
          <p:cNvPr id="6" name="Footer Placeholder 5">
            <a:extLst>
              <a:ext uri="{FF2B5EF4-FFF2-40B4-BE49-F238E27FC236}">
                <a16:creationId xmlns:a16="http://schemas.microsoft.com/office/drawing/2014/main" id="{3EF56A51-C0EA-D05D-014B-9281B345B0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E90151-281E-BE21-A802-B97538D88FB6}"/>
              </a:ext>
            </a:extLst>
          </p:cNvPr>
          <p:cNvSpPr>
            <a:spLocks noGrp="1"/>
          </p:cNvSpPr>
          <p:nvPr>
            <p:ph type="sldNum" sz="quarter" idx="12"/>
          </p:nvPr>
        </p:nvSpPr>
        <p:spPr/>
        <p:txBody>
          <a:bodyPr/>
          <a:lstStyle/>
          <a:p>
            <a:fld id="{CC12BAA9-8219-44EB-BD2E-8584CB4FDCEF}" type="slidenum">
              <a:rPr lang="en-GB" smtClean="0"/>
              <a:t>‹#›</a:t>
            </a:fld>
            <a:endParaRPr lang="en-GB"/>
          </a:p>
        </p:txBody>
      </p:sp>
    </p:spTree>
    <p:extLst>
      <p:ext uri="{BB962C8B-B14F-4D97-AF65-F5344CB8AC3E}">
        <p14:creationId xmlns:p14="http://schemas.microsoft.com/office/powerpoint/2010/main" val="27396304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CD690-9F7C-1AA9-7DA2-0F98DD0C0D8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520E54-9DFA-B782-D2D6-68C79A98D4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266464-4F94-46E0-E1A4-EB0AE39F339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14F060E-2C13-2279-102C-0CD041D5C7D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B9CF883-F092-5269-8E26-0ACC6EFAECD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9B6FBDB-6E38-F73B-7D89-FD395B03A71C}"/>
              </a:ext>
            </a:extLst>
          </p:cNvPr>
          <p:cNvSpPr>
            <a:spLocks noGrp="1"/>
          </p:cNvSpPr>
          <p:nvPr>
            <p:ph type="dt" sz="half" idx="10"/>
          </p:nvPr>
        </p:nvSpPr>
        <p:spPr/>
        <p:txBody>
          <a:bodyPr/>
          <a:lstStyle/>
          <a:p>
            <a:fld id="{8FD9DE3C-EB03-407B-A251-DE65439A7825}" type="datetimeFigureOut">
              <a:rPr lang="en-GB" smtClean="0"/>
              <a:t>30/03/2026</a:t>
            </a:fld>
            <a:endParaRPr lang="en-GB"/>
          </a:p>
        </p:txBody>
      </p:sp>
      <p:sp>
        <p:nvSpPr>
          <p:cNvPr id="8" name="Footer Placeholder 7">
            <a:extLst>
              <a:ext uri="{FF2B5EF4-FFF2-40B4-BE49-F238E27FC236}">
                <a16:creationId xmlns:a16="http://schemas.microsoft.com/office/drawing/2014/main" id="{00B87C81-A897-080F-41F7-25B69CFCCEB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EED35AD-ADE3-0569-B32B-D44B10D70C47}"/>
              </a:ext>
            </a:extLst>
          </p:cNvPr>
          <p:cNvSpPr>
            <a:spLocks noGrp="1"/>
          </p:cNvSpPr>
          <p:nvPr>
            <p:ph type="sldNum" sz="quarter" idx="12"/>
          </p:nvPr>
        </p:nvSpPr>
        <p:spPr/>
        <p:txBody>
          <a:bodyPr/>
          <a:lstStyle/>
          <a:p>
            <a:fld id="{CC12BAA9-8219-44EB-BD2E-8584CB4FDCEF}" type="slidenum">
              <a:rPr lang="en-GB" smtClean="0"/>
              <a:t>‹#›</a:t>
            </a:fld>
            <a:endParaRPr lang="en-GB"/>
          </a:p>
        </p:txBody>
      </p:sp>
    </p:spTree>
    <p:extLst>
      <p:ext uri="{BB962C8B-B14F-4D97-AF65-F5344CB8AC3E}">
        <p14:creationId xmlns:p14="http://schemas.microsoft.com/office/powerpoint/2010/main" val="4000389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9116D-1853-8D11-CD71-023CEA4D86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4097A26-8429-3476-A3FF-96868958B28F}"/>
              </a:ext>
            </a:extLst>
          </p:cNvPr>
          <p:cNvSpPr>
            <a:spLocks noGrp="1"/>
          </p:cNvSpPr>
          <p:nvPr>
            <p:ph type="dt" sz="half" idx="10"/>
          </p:nvPr>
        </p:nvSpPr>
        <p:spPr/>
        <p:txBody>
          <a:bodyPr/>
          <a:lstStyle/>
          <a:p>
            <a:fld id="{8FD9DE3C-EB03-407B-A251-DE65439A7825}" type="datetimeFigureOut">
              <a:rPr lang="en-GB" smtClean="0"/>
              <a:t>30/03/2026</a:t>
            </a:fld>
            <a:endParaRPr lang="en-GB"/>
          </a:p>
        </p:txBody>
      </p:sp>
      <p:sp>
        <p:nvSpPr>
          <p:cNvPr id="4" name="Footer Placeholder 3">
            <a:extLst>
              <a:ext uri="{FF2B5EF4-FFF2-40B4-BE49-F238E27FC236}">
                <a16:creationId xmlns:a16="http://schemas.microsoft.com/office/drawing/2014/main" id="{2D40BE3B-9F1F-C1B3-F75E-41E4307F505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A5CB3E9-33EA-B0C5-5ED9-77C1ADF7729A}"/>
              </a:ext>
            </a:extLst>
          </p:cNvPr>
          <p:cNvSpPr>
            <a:spLocks noGrp="1"/>
          </p:cNvSpPr>
          <p:nvPr>
            <p:ph type="sldNum" sz="quarter" idx="12"/>
          </p:nvPr>
        </p:nvSpPr>
        <p:spPr/>
        <p:txBody>
          <a:bodyPr/>
          <a:lstStyle/>
          <a:p>
            <a:fld id="{CC12BAA9-8219-44EB-BD2E-8584CB4FDCEF}" type="slidenum">
              <a:rPr lang="en-GB" smtClean="0"/>
              <a:t>‹#›</a:t>
            </a:fld>
            <a:endParaRPr lang="en-GB"/>
          </a:p>
        </p:txBody>
      </p:sp>
    </p:spTree>
    <p:extLst>
      <p:ext uri="{BB962C8B-B14F-4D97-AF65-F5344CB8AC3E}">
        <p14:creationId xmlns:p14="http://schemas.microsoft.com/office/powerpoint/2010/main" val="5555814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573EE-54F0-B34E-16EB-EA3FA1B3B759}"/>
              </a:ext>
            </a:extLst>
          </p:cNvPr>
          <p:cNvSpPr>
            <a:spLocks noGrp="1"/>
          </p:cNvSpPr>
          <p:nvPr>
            <p:ph type="dt" sz="half" idx="10"/>
          </p:nvPr>
        </p:nvSpPr>
        <p:spPr/>
        <p:txBody>
          <a:bodyPr/>
          <a:lstStyle/>
          <a:p>
            <a:fld id="{8FD9DE3C-EB03-407B-A251-DE65439A7825}" type="datetimeFigureOut">
              <a:rPr lang="en-GB" smtClean="0"/>
              <a:t>30/03/2026</a:t>
            </a:fld>
            <a:endParaRPr lang="en-GB"/>
          </a:p>
        </p:txBody>
      </p:sp>
      <p:sp>
        <p:nvSpPr>
          <p:cNvPr id="3" name="Footer Placeholder 2">
            <a:extLst>
              <a:ext uri="{FF2B5EF4-FFF2-40B4-BE49-F238E27FC236}">
                <a16:creationId xmlns:a16="http://schemas.microsoft.com/office/drawing/2014/main" id="{4E1213D3-6A0E-7D35-923F-CAB993558B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0C7ED2-FF8F-D7CF-E441-6D87AB15017A}"/>
              </a:ext>
            </a:extLst>
          </p:cNvPr>
          <p:cNvSpPr>
            <a:spLocks noGrp="1"/>
          </p:cNvSpPr>
          <p:nvPr>
            <p:ph type="sldNum" sz="quarter" idx="12"/>
          </p:nvPr>
        </p:nvSpPr>
        <p:spPr/>
        <p:txBody>
          <a:bodyPr/>
          <a:lstStyle/>
          <a:p>
            <a:fld id="{CC12BAA9-8219-44EB-BD2E-8584CB4FDCEF}" type="slidenum">
              <a:rPr lang="en-GB" smtClean="0"/>
              <a:t>‹#›</a:t>
            </a:fld>
            <a:endParaRPr lang="en-GB"/>
          </a:p>
        </p:txBody>
      </p:sp>
    </p:spTree>
    <p:extLst>
      <p:ext uri="{BB962C8B-B14F-4D97-AF65-F5344CB8AC3E}">
        <p14:creationId xmlns:p14="http://schemas.microsoft.com/office/powerpoint/2010/main" val="1229266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1DD81-44BE-FC6B-3813-3262B1BFA8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9AF68F5-F883-B828-F584-A595B7DE3C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F8289FD-1424-D8CC-1469-52F608FE7C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4FD1DF-0B09-2A81-9ACB-1B12AAD37694}"/>
              </a:ext>
            </a:extLst>
          </p:cNvPr>
          <p:cNvSpPr>
            <a:spLocks noGrp="1"/>
          </p:cNvSpPr>
          <p:nvPr>
            <p:ph type="dt" sz="half" idx="10"/>
          </p:nvPr>
        </p:nvSpPr>
        <p:spPr/>
        <p:txBody>
          <a:bodyPr/>
          <a:lstStyle/>
          <a:p>
            <a:fld id="{8FD9DE3C-EB03-407B-A251-DE65439A7825}" type="datetimeFigureOut">
              <a:rPr lang="en-GB" smtClean="0"/>
              <a:t>30/03/2026</a:t>
            </a:fld>
            <a:endParaRPr lang="en-GB"/>
          </a:p>
        </p:txBody>
      </p:sp>
      <p:sp>
        <p:nvSpPr>
          <p:cNvPr id="6" name="Footer Placeholder 5">
            <a:extLst>
              <a:ext uri="{FF2B5EF4-FFF2-40B4-BE49-F238E27FC236}">
                <a16:creationId xmlns:a16="http://schemas.microsoft.com/office/drawing/2014/main" id="{E5A4CD3D-21FD-56A1-C09A-F87CFA4C4C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022B5D-662B-08E5-600F-FF2679FA3809}"/>
              </a:ext>
            </a:extLst>
          </p:cNvPr>
          <p:cNvSpPr>
            <a:spLocks noGrp="1"/>
          </p:cNvSpPr>
          <p:nvPr>
            <p:ph type="sldNum" sz="quarter" idx="12"/>
          </p:nvPr>
        </p:nvSpPr>
        <p:spPr/>
        <p:txBody>
          <a:bodyPr/>
          <a:lstStyle/>
          <a:p>
            <a:fld id="{CC12BAA9-8219-44EB-BD2E-8584CB4FDCEF}" type="slidenum">
              <a:rPr lang="en-GB" smtClean="0"/>
              <a:t>‹#›</a:t>
            </a:fld>
            <a:endParaRPr lang="en-GB"/>
          </a:p>
        </p:txBody>
      </p:sp>
    </p:spTree>
    <p:extLst>
      <p:ext uri="{BB962C8B-B14F-4D97-AF65-F5344CB8AC3E}">
        <p14:creationId xmlns:p14="http://schemas.microsoft.com/office/powerpoint/2010/main" val="3744881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5CA34-31B6-7DC7-5452-6B6E2C4207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21EE228-FD2D-F6AC-1C02-DA9983956D4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0B54BEF-7101-92F7-BA1C-5B200CBF94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72045B-C52C-E70A-7AD4-BFD4EED6D7D8}"/>
              </a:ext>
            </a:extLst>
          </p:cNvPr>
          <p:cNvSpPr>
            <a:spLocks noGrp="1"/>
          </p:cNvSpPr>
          <p:nvPr>
            <p:ph type="dt" sz="half" idx="10"/>
          </p:nvPr>
        </p:nvSpPr>
        <p:spPr/>
        <p:txBody>
          <a:bodyPr/>
          <a:lstStyle/>
          <a:p>
            <a:fld id="{8FD9DE3C-EB03-407B-A251-DE65439A7825}" type="datetimeFigureOut">
              <a:rPr lang="en-GB" smtClean="0"/>
              <a:t>30/03/2026</a:t>
            </a:fld>
            <a:endParaRPr lang="en-GB"/>
          </a:p>
        </p:txBody>
      </p:sp>
      <p:sp>
        <p:nvSpPr>
          <p:cNvPr id="6" name="Footer Placeholder 5">
            <a:extLst>
              <a:ext uri="{FF2B5EF4-FFF2-40B4-BE49-F238E27FC236}">
                <a16:creationId xmlns:a16="http://schemas.microsoft.com/office/drawing/2014/main" id="{DB4099B5-250C-E780-6541-611EE769C4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8A338-51CB-345E-5709-654B61457AD5}"/>
              </a:ext>
            </a:extLst>
          </p:cNvPr>
          <p:cNvSpPr>
            <a:spLocks noGrp="1"/>
          </p:cNvSpPr>
          <p:nvPr>
            <p:ph type="sldNum" sz="quarter" idx="12"/>
          </p:nvPr>
        </p:nvSpPr>
        <p:spPr/>
        <p:txBody>
          <a:bodyPr/>
          <a:lstStyle/>
          <a:p>
            <a:fld id="{CC12BAA9-8219-44EB-BD2E-8584CB4FDCEF}" type="slidenum">
              <a:rPr lang="en-GB" smtClean="0"/>
              <a:t>‹#›</a:t>
            </a:fld>
            <a:endParaRPr lang="en-GB"/>
          </a:p>
        </p:txBody>
      </p:sp>
    </p:spTree>
    <p:extLst>
      <p:ext uri="{BB962C8B-B14F-4D97-AF65-F5344CB8AC3E}">
        <p14:creationId xmlns:p14="http://schemas.microsoft.com/office/powerpoint/2010/main" val="3405736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22945-5587-8398-D5D4-E5FE97B915E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C5C54E-7301-C238-833E-F8C37BDA0D5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0EBBC8-05EB-0AF1-5704-32454D1D0F1C}"/>
              </a:ext>
            </a:extLst>
          </p:cNvPr>
          <p:cNvSpPr>
            <a:spLocks noGrp="1"/>
          </p:cNvSpPr>
          <p:nvPr>
            <p:ph type="dt" sz="half" idx="10"/>
          </p:nvPr>
        </p:nvSpPr>
        <p:spPr/>
        <p:txBody>
          <a:bodyPr/>
          <a:lstStyle/>
          <a:p>
            <a:fld id="{8FD9DE3C-EB03-407B-A251-DE65439A7825}" type="datetimeFigureOut">
              <a:rPr lang="en-GB" smtClean="0"/>
              <a:t>30/03/2026</a:t>
            </a:fld>
            <a:endParaRPr lang="en-GB"/>
          </a:p>
        </p:txBody>
      </p:sp>
      <p:sp>
        <p:nvSpPr>
          <p:cNvPr id="5" name="Footer Placeholder 4">
            <a:extLst>
              <a:ext uri="{FF2B5EF4-FFF2-40B4-BE49-F238E27FC236}">
                <a16:creationId xmlns:a16="http://schemas.microsoft.com/office/drawing/2014/main" id="{A0856D92-61DF-D23F-EAC4-E964DDCE46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50EF4C-FC22-BDF6-E4E5-0C3DC8CA0AE3}"/>
              </a:ext>
            </a:extLst>
          </p:cNvPr>
          <p:cNvSpPr>
            <a:spLocks noGrp="1"/>
          </p:cNvSpPr>
          <p:nvPr>
            <p:ph type="sldNum" sz="quarter" idx="12"/>
          </p:nvPr>
        </p:nvSpPr>
        <p:spPr/>
        <p:txBody>
          <a:bodyPr/>
          <a:lstStyle/>
          <a:p>
            <a:fld id="{CC12BAA9-8219-44EB-BD2E-8584CB4FDCEF}" type="slidenum">
              <a:rPr lang="en-GB" smtClean="0"/>
              <a:t>‹#›</a:t>
            </a:fld>
            <a:endParaRPr lang="en-GB"/>
          </a:p>
        </p:txBody>
      </p:sp>
    </p:spTree>
    <p:extLst>
      <p:ext uri="{BB962C8B-B14F-4D97-AF65-F5344CB8AC3E}">
        <p14:creationId xmlns:p14="http://schemas.microsoft.com/office/powerpoint/2010/main" val="11602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F09F44-DBA7-B5DF-CB93-F24667C7D5F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D30AFC-2286-9AD4-41F7-D6692558FB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D5725D-3928-3FB1-D9B4-19650D105C6E}"/>
              </a:ext>
            </a:extLst>
          </p:cNvPr>
          <p:cNvSpPr>
            <a:spLocks noGrp="1"/>
          </p:cNvSpPr>
          <p:nvPr>
            <p:ph type="dt" sz="half" idx="10"/>
          </p:nvPr>
        </p:nvSpPr>
        <p:spPr/>
        <p:txBody>
          <a:bodyPr/>
          <a:lstStyle/>
          <a:p>
            <a:fld id="{8FD9DE3C-EB03-407B-A251-DE65439A7825}" type="datetimeFigureOut">
              <a:rPr lang="en-GB" smtClean="0"/>
              <a:t>30/03/2026</a:t>
            </a:fld>
            <a:endParaRPr lang="en-GB"/>
          </a:p>
        </p:txBody>
      </p:sp>
      <p:sp>
        <p:nvSpPr>
          <p:cNvPr id="5" name="Footer Placeholder 4">
            <a:extLst>
              <a:ext uri="{FF2B5EF4-FFF2-40B4-BE49-F238E27FC236}">
                <a16:creationId xmlns:a16="http://schemas.microsoft.com/office/drawing/2014/main" id="{18997CE3-2DA1-11D3-0B78-A8CB9E8737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A6B2FD-DC65-8844-A6C5-F609873EFF03}"/>
              </a:ext>
            </a:extLst>
          </p:cNvPr>
          <p:cNvSpPr>
            <a:spLocks noGrp="1"/>
          </p:cNvSpPr>
          <p:nvPr>
            <p:ph type="sldNum" sz="quarter" idx="12"/>
          </p:nvPr>
        </p:nvSpPr>
        <p:spPr/>
        <p:txBody>
          <a:bodyPr/>
          <a:lstStyle/>
          <a:p>
            <a:fld id="{CC12BAA9-8219-44EB-BD2E-8584CB4FDCEF}" type="slidenum">
              <a:rPr lang="en-GB" smtClean="0"/>
              <a:t>‹#›</a:t>
            </a:fld>
            <a:endParaRPr lang="en-GB"/>
          </a:p>
        </p:txBody>
      </p:sp>
    </p:spTree>
    <p:extLst>
      <p:ext uri="{BB962C8B-B14F-4D97-AF65-F5344CB8AC3E}">
        <p14:creationId xmlns:p14="http://schemas.microsoft.com/office/powerpoint/2010/main" val="32564865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F5BFA3-61CD-D1AC-542B-D0F4CE65D3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8F15925-79DA-2F07-0791-11FC5C247FC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E31853-77ED-39CF-C183-BB015EDBE9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FD9DE3C-EB03-407B-A251-DE65439A7825}" type="datetimeFigureOut">
              <a:rPr lang="en-GB" smtClean="0"/>
              <a:t>30/03/2026</a:t>
            </a:fld>
            <a:endParaRPr lang="en-GB"/>
          </a:p>
        </p:txBody>
      </p:sp>
      <p:sp>
        <p:nvSpPr>
          <p:cNvPr id="5" name="Footer Placeholder 4">
            <a:extLst>
              <a:ext uri="{FF2B5EF4-FFF2-40B4-BE49-F238E27FC236}">
                <a16:creationId xmlns:a16="http://schemas.microsoft.com/office/drawing/2014/main" id="{719BB53C-1ABD-E68F-149C-6FBEBECC839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F189473-14D1-6ACD-76B5-99110DC4958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C12BAA9-8219-44EB-BD2E-8584CB4FDCEF}" type="slidenum">
              <a:rPr lang="en-GB" smtClean="0"/>
              <a:t>‹#›</a:t>
            </a:fld>
            <a:endParaRPr lang="en-GB"/>
          </a:p>
        </p:txBody>
      </p:sp>
    </p:spTree>
    <p:extLst>
      <p:ext uri="{BB962C8B-B14F-4D97-AF65-F5344CB8AC3E}">
        <p14:creationId xmlns:p14="http://schemas.microsoft.com/office/powerpoint/2010/main" val="5175446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blog.twsiyuan.com/2019/09/one-year-living-in-canada-water-london.html" TargetMode="External"/><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pxhere.com/en/photo/1449657" TargetMode="External"/><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oercommons.org/courseware/lesson/72676" TargetMode="External"/><Relationship Id="rId2" Type="http://schemas.openxmlformats.org/officeDocument/2006/relationships/image" Target="../media/image3.jp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pxhere.com/en/photo/681808" TargetMode="External"/><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pixabay.com/en/balloons-party-colorful-decoration-1211008/"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hyperlink" Target="https://pixabay.com/en/book-read-book-pages-literature-520610/" TargetMode="External"/><Relationship Id="rId2" Type="http://schemas.openxmlformats.org/officeDocument/2006/relationships/image" Target="../media/image6.jp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A55828-3121-C6F7-B02B-A5E88F8C4F9E}"/>
              </a:ext>
            </a:extLst>
          </p:cNvPr>
          <p:cNvSpPr>
            <a:spLocks noGrp="1"/>
          </p:cNvSpPr>
          <p:nvPr>
            <p:ph type="ctrTitle"/>
          </p:nvPr>
        </p:nvSpPr>
        <p:spPr>
          <a:xfrm>
            <a:off x="1386865" y="818984"/>
            <a:ext cx="6596245" cy="3268520"/>
          </a:xfrm>
        </p:spPr>
        <p:txBody>
          <a:bodyPr>
            <a:normAutofit/>
          </a:bodyPr>
          <a:lstStyle/>
          <a:p>
            <a:pPr algn="r"/>
            <a:r>
              <a:rPr lang="en-GB" sz="4800">
                <a:solidFill>
                  <a:srgbClr val="FFFFFF"/>
                </a:solidFill>
              </a:rPr>
              <a:t>Fathimah Zahra </a:t>
            </a:r>
            <a:endParaRPr lang="en-GB" sz="4800" dirty="0">
              <a:solidFill>
                <a:srgbClr val="FFFFFF"/>
              </a:solidFill>
            </a:endParaRPr>
          </a:p>
        </p:txBody>
      </p:sp>
      <p:sp>
        <p:nvSpPr>
          <p:cNvPr id="48" name="Rectangle 4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4B401845-85CF-769E-D077-4FA45AE9BE49}"/>
              </a:ext>
            </a:extLst>
          </p:cNvPr>
          <p:cNvSpPr>
            <a:spLocks noGrp="1"/>
          </p:cNvSpPr>
          <p:nvPr>
            <p:ph type="subTitle" idx="1"/>
          </p:nvPr>
        </p:nvSpPr>
        <p:spPr>
          <a:xfrm>
            <a:off x="1931874" y="4797188"/>
            <a:ext cx="6051236" cy="1241828"/>
          </a:xfrm>
        </p:spPr>
        <p:txBody>
          <a:bodyPr>
            <a:normAutofit/>
          </a:bodyPr>
          <a:lstStyle/>
          <a:p>
            <a:pPr algn="r"/>
            <a:r>
              <a:rPr lang="en-GB">
                <a:solidFill>
                  <a:srgbClr val="FFFFFF"/>
                </a:solidFill>
              </a:rPr>
              <a:t>PRESENTATION 2026</a:t>
            </a:r>
            <a:endParaRPr lang="en-GB" dirty="0">
              <a:solidFill>
                <a:srgbClr val="FFFFFF"/>
              </a:solidFill>
            </a:endParaRPr>
          </a:p>
        </p:txBody>
      </p:sp>
      <p:sp>
        <p:nvSpPr>
          <p:cNvPr id="49" name="Rectangle 48">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58369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300B5ADF-6112-3ABA-7FCF-3674B1CB2CAC}"/>
              </a:ext>
            </a:extLst>
          </p:cNvPr>
          <p:cNvGraphicFramePr>
            <a:graphicFrameLocks noGrp="1"/>
          </p:cNvGraphicFramePr>
          <p:nvPr>
            <p:extLst>
              <p:ext uri="{D42A27DB-BD31-4B8C-83A1-F6EECF244321}">
                <p14:modId xmlns:p14="http://schemas.microsoft.com/office/powerpoint/2010/main" val="2013035452"/>
              </p:ext>
            </p:extLst>
          </p:nvPr>
        </p:nvGraphicFramePr>
        <p:xfrm>
          <a:off x="643467" y="757270"/>
          <a:ext cx="10905068" cy="5343463"/>
        </p:xfrm>
        <a:graphic>
          <a:graphicData uri="http://schemas.openxmlformats.org/drawingml/2006/table">
            <a:tbl>
              <a:tblPr>
                <a:solidFill>
                  <a:schemeClr val="bg1"/>
                </a:solidFill>
                <a:tableStyleId>{5C22544A-7EE6-4342-B048-85BDC9FD1C3A}</a:tableStyleId>
              </a:tblPr>
              <a:tblGrid>
                <a:gridCol w="2228068">
                  <a:extLst>
                    <a:ext uri="{9D8B030D-6E8A-4147-A177-3AD203B41FA5}">
                      <a16:colId xmlns:a16="http://schemas.microsoft.com/office/drawing/2014/main" val="3549413694"/>
                    </a:ext>
                  </a:extLst>
                </a:gridCol>
                <a:gridCol w="3921030">
                  <a:extLst>
                    <a:ext uri="{9D8B030D-6E8A-4147-A177-3AD203B41FA5}">
                      <a16:colId xmlns:a16="http://schemas.microsoft.com/office/drawing/2014/main" val="1601743614"/>
                    </a:ext>
                  </a:extLst>
                </a:gridCol>
                <a:gridCol w="2860533">
                  <a:extLst>
                    <a:ext uri="{9D8B030D-6E8A-4147-A177-3AD203B41FA5}">
                      <a16:colId xmlns:a16="http://schemas.microsoft.com/office/drawing/2014/main" val="1283361451"/>
                    </a:ext>
                  </a:extLst>
                </a:gridCol>
                <a:gridCol w="1895437">
                  <a:extLst>
                    <a:ext uri="{9D8B030D-6E8A-4147-A177-3AD203B41FA5}">
                      <a16:colId xmlns:a16="http://schemas.microsoft.com/office/drawing/2014/main" val="1566383619"/>
                    </a:ext>
                  </a:extLst>
                </a:gridCol>
              </a:tblGrid>
              <a:tr h="1071231">
                <a:tc>
                  <a:txBody>
                    <a:bodyPr/>
                    <a:lstStyle/>
                    <a:p>
                      <a:pPr algn="just">
                        <a:spcBef>
                          <a:spcPts val="600"/>
                        </a:spcBef>
                        <a:spcAft>
                          <a:spcPts val="600"/>
                        </a:spcAft>
                        <a:buNone/>
                      </a:pPr>
                      <a:endParaRPr lang="en-GB" sz="1900" cap="none" spc="0">
                        <a:solidFill>
                          <a:schemeClr val="tx1"/>
                        </a:solidFill>
                        <a:effectLst/>
                      </a:endParaRPr>
                    </a:p>
                    <a:p>
                      <a:pPr algn="just">
                        <a:spcBef>
                          <a:spcPts val="600"/>
                        </a:spcBef>
                        <a:spcAft>
                          <a:spcPts val="600"/>
                        </a:spcAft>
                        <a:buNone/>
                      </a:pPr>
                      <a:r>
                        <a:rPr lang="en-GB" sz="1900" cap="none" spc="0">
                          <a:solidFill>
                            <a:schemeClr val="tx1"/>
                          </a:solidFill>
                          <a:effectLst/>
                        </a:rPr>
                        <a:t>Student name:</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noFill/>
                  </a:tcPr>
                </a:tc>
                <a:tc>
                  <a:txBody>
                    <a:bodyPr/>
                    <a:lstStyle/>
                    <a:p>
                      <a:pPr algn="just">
                        <a:spcBef>
                          <a:spcPts val="600"/>
                        </a:spcBef>
                        <a:spcAft>
                          <a:spcPts val="600"/>
                        </a:spcAft>
                        <a:buNone/>
                      </a:pPr>
                      <a:r>
                        <a:rPr lang="en-GB" sz="1900" cap="none" spc="0">
                          <a:solidFill>
                            <a:schemeClr val="tx1"/>
                          </a:solidFill>
                          <a:effectLst/>
                        </a:rPr>
                        <a:t>    </a:t>
                      </a:r>
                    </a:p>
                    <a:p>
                      <a:pPr algn="just">
                        <a:spcBef>
                          <a:spcPts val="600"/>
                        </a:spcBef>
                        <a:spcAft>
                          <a:spcPts val="600"/>
                        </a:spcAft>
                        <a:buNone/>
                      </a:pPr>
                      <a:r>
                        <a:rPr lang="en-GB" sz="1900" cap="none" spc="0">
                          <a:solidFill>
                            <a:schemeClr val="tx1"/>
                          </a:solidFill>
                          <a:effectLst/>
                        </a:rPr>
                        <a:t> Fathimah Zahra</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noFill/>
                  </a:tcPr>
                </a:tc>
                <a:tc>
                  <a:txBody>
                    <a:bodyPr/>
                    <a:lstStyle/>
                    <a:p>
                      <a:pPr algn="just">
                        <a:spcBef>
                          <a:spcPts val="600"/>
                        </a:spcBef>
                        <a:spcAft>
                          <a:spcPts val="600"/>
                        </a:spcAft>
                        <a:buNone/>
                      </a:pPr>
                      <a:endParaRPr lang="en-GB" sz="1900" cap="none" spc="0">
                        <a:solidFill>
                          <a:schemeClr val="tx1"/>
                        </a:solidFill>
                        <a:effectLst/>
                      </a:endParaRPr>
                    </a:p>
                    <a:p>
                      <a:pPr algn="just">
                        <a:spcBef>
                          <a:spcPts val="600"/>
                        </a:spcBef>
                        <a:spcAft>
                          <a:spcPts val="600"/>
                        </a:spcAft>
                        <a:buNone/>
                      </a:pPr>
                      <a:r>
                        <a:rPr lang="en-GB" sz="1900" cap="none" spc="0">
                          <a:solidFill>
                            <a:schemeClr val="tx1"/>
                          </a:solidFill>
                          <a:effectLst/>
                        </a:rPr>
                        <a:t>Student ID number:</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noFill/>
                  </a:tcPr>
                </a:tc>
                <a:tc>
                  <a:txBody>
                    <a:bodyPr/>
                    <a:lstStyle/>
                    <a:p>
                      <a:pPr>
                        <a:buNone/>
                      </a:pPr>
                      <a:r>
                        <a:rPr lang="en-GB" sz="1900" cap="none" spc="0">
                          <a:solidFill>
                            <a:schemeClr val="tx1"/>
                          </a:solidFill>
                          <a:effectLst/>
                        </a:rPr>
                        <a:t>         2407304 </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0" marT="122660" marB="122660"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369224362"/>
                  </a:ext>
                </a:extLst>
              </a:tr>
              <a:tr h="580591">
                <a:tc>
                  <a:txBody>
                    <a:bodyPr/>
                    <a:lstStyle/>
                    <a:p>
                      <a:pPr algn="just">
                        <a:spcBef>
                          <a:spcPts val="600"/>
                        </a:spcBef>
                        <a:spcAft>
                          <a:spcPts val="600"/>
                        </a:spcAft>
                        <a:buNone/>
                      </a:pPr>
                      <a:r>
                        <a:rPr lang="en-GB" sz="1900" cap="none" spc="0">
                          <a:solidFill>
                            <a:schemeClr val="tx1"/>
                          </a:solidFill>
                          <a:effectLst/>
                        </a:rPr>
                        <a:t>Programme:</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gridSpan="3">
                  <a:txBody>
                    <a:bodyPr/>
                    <a:lstStyle/>
                    <a:p>
                      <a:pPr algn="just">
                        <a:spcBef>
                          <a:spcPts val="600"/>
                        </a:spcBef>
                        <a:spcAft>
                          <a:spcPts val="600"/>
                        </a:spcAft>
                        <a:buNone/>
                      </a:pPr>
                      <a:r>
                        <a:rPr lang="en-GB" sz="1900" cap="none" spc="0">
                          <a:solidFill>
                            <a:schemeClr val="tx1"/>
                          </a:solidFill>
                          <a:effectLst/>
                        </a:rPr>
                        <a:t>Cert HE Business Skills for the Workplace</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311371387"/>
                  </a:ext>
                </a:extLst>
              </a:tr>
              <a:tr h="580591">
                <a:tc>
                  <a:txBody>
                    <a:bodyPr/>
                    <a:lstStyle/>
                    <a:p>
                      <a:pPr algn="just">
                        <a:spcBef>
                          <a:spcPts val="600"/>
                        </a:spcBef>
                        <a:spcAft>
                          <a:spcPts val="600"/>
                        </a:spcAft>
                        <a:buNone/>
                      </a:pPr>
                      <a:r>
                        <a:rPr lang="en-GB" sz="1900" cap="none" spc="0">
                          <a:solidFill>
                            <a:schemeClr val="tx1"/>
                          </a:solidFill>
                          <a:effectLst/>
                        </a:rPr>
                        <a:t>Module:</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gridSpan="3">
                  <a:txBody>
                    <a:bodyPr/>
                    <a:lstStyle/>
                    <a:p>
                      <a:pPr algn="just">
                        <a:spcBef>
                          <a:spcPts val="600"/>
                        </a:spcBef>
                        <a:spcAft>
                          <a:spcPts val="600"/>
                        </a:spcAft>
                        <a:buNone/>
                      </a:pPr>
                      <a:r>
                        <a:rPr lang="en-GB" sz="1900" cap="none" spc="0">
                          <a:solidFill>
                            <a:schemeClr val="tx1"/>
                          </a:solidFill>
                          <a:effectLst/>
                        </a:rPr>
                        <a:t>Employability and Career Development    </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115351905"/>
                  </a:ext>
                </a:extLst>
              </a:tr>
              <a:tr h="1153004">
                <a:tc>
                  <a:txBody>
                    <a:bodyPr/>
                    <a:lstStyle/>
                    <a:p>
                      <a:pPr algn="just">
                        <a:spcBef>
                          <a:spcPts val="600"/>
                        </a:spcBef>
                        <a:spcAft>
                          <a:spcPts val="600"/>
                        </a:spcAft>
                        <a:buNone/>
                      </a:pPr>
                      <a:r>
                        <a:rPr lang="en-GB" sz="1900" cap="none" spc="0">
                          <a:solidFill>
                            <a:schemeClr val="tx1"/>
                          </a:solidFill>
                          <a:effectLst/>
                        </a:rPr>
                        <a:t>Module code:</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just">
                        <a:spcBef>
                          <a:spcPts val="600"/>
                        </a:spcBef>
                        <a:spcAft>
                          <a:spcPts val="600"/>
                        </a:spcAft>
                        <a:buNone/>
                      </a:pPr>
                      <a:r>
                        <a:rPr lang="en-GB" sz="1900" cap="none" spc="0">
                          <a:solidFill>
                            <a:schemeClr val="tx1"/>
                          </a:solidFill>
                          <a:effectLst/>
                        </a:rPr>
                        <a:t>LCLM4005</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just">
                        <a:buNone/>
                      </a:pPr>
                      <a:r>
                        <a:rPr lang="en-GB" sz="1900" cap="none" spc="0">
                          <a:solidFill>
                            <a:schemeClr val="tx1"/>
                          </a:solidFill>
                          <a:effectLst/>
                        </a:rPr>
                        <a:t>Contribution to Overall Module Assessment (%):</a:t>
                      </a:r>
                      <a:endParaRPr lang="en-GB" sz="1900" b="1" cap="none" spc="0">
                        <a:solidFill>
                          <a:schemeClr val="tx1"/>
                        </a:solidFill>
                        <a:effectLst/>
                        <a:latin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r>
                        <a:rPr lang="en-GB" sz="1900" cap="none" spc="0">
                          <a:solidFill>
                            <a:schemeClr val="tx1"/>
                          </a:solidFill>
                          <a:effectLst/>
                        </a:rPr>
                        <a:t> </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0" marT="122660" marB="122660"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568357671"/>
                  </a:ext>
                </a:extLst>
              </a:tr>
              <a:tr h="1091249">
                <a:tc>
                  <a:txBody>
                    <a:bodyPr/>
                    <a:lstStyle/>
                    <a:p>
                      <a:pPr algn="just">
                        <a:spcBef>
                          <a:spcPts val="600"/>
                        </a:spcBef>
                        <a:spcAft>
                          <a:spcPts val="600"/>
                        </a:spcAft>
                        <a:buNone/>
                      </a:pPr>
                      <a:r>
                        <a:rPr lang="en-GB" sz="1900" cap="none" spc="0">
                          <a:solidFill>
                            <a:schemeClr val="tx1"/>
                          </a:solidFill>
                          <a:effectLst/>
                        </a:rPr>
                        <a:t>Module Leads:</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just">
                        <a:lnSpc>
                          <a:spcPct val="107000"/>
                        </a:lnSpc>
                        <a:spcBef>
                          <a:spcPts val="600"/>
                        </a:spcBef>
                        <a:spcAft>
                          <a:spcPts val="600"/>
                        </a:spcAft>
                        <a:buNone/>
                      </a:pPr>
                      <a:r>
                        <a:rPr lang="en-GB" sz="1900" cap="none" spc="0">
                          <a:solidFill>
                            <a:schemeClr val="tx1"/>
                          </a:solidFill>
                          <a:effectLst/>
                        </a:rPr>
                        <a:t>Dr. Inderjit Grewal - London</a:t>
                      </a:r>
                    </a:p>
                    <a:p>
                      <a:pPr>
                        <a:spcBef>
                          <a:spcPts val="600"/>
                        </a:spcBef>
                        <a:spcAft>
                          <a:spcPts val="600"/>
                        </a:spcAft>
                        <a:buNone/>
                      </a:pPr>
                      <a:r>
                        <a:rPr lang="en-GB" sz="1900" cap="none" spc="0">
                          <a:solidFill>
                            <a:schemeClr val="tx1"/>
                          </a:solidFill>
                          <a:effectLst/>
                        </a:rPr>
                        <a:t>Dr. Sujeewa Herath -Birmingham</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lgn="just">
                        <a:spcBef>
                          <a:spcPts val="600"/>
                        </a:spcBef>
                        <a:spcAft>
                          <a:spcPts val="600"/>
                        </a:spcAft>
                        <a:buNone/>
                      </a:pPr>
                      <a:endParaRPr lang="en-GB" sz="1900" cap="none" spc="0" dirty="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pPr>
                        <a:buNone/>
                      </a:pP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0" marT="122660" marB="122660"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904699008"/>
                  </a:ext>
                </a:extLst>
              </a:tr>
              <a:tr h="866797">
                <a:tc>
                  <a:txBody>
                    <a:bodyPr/>
                    <a:lstStyle/>
                    <a:p>
                      <a:pPr algn="just">
                        <a:spcBef>
                          <a:spcPts val="600"/>
                        </a:spcBef>
                        <a:spcAft>
                          <a:spcPts val="600"/>
                        </a:spcAft>
                        <a:buNone/>
                      </a:pPr>
                      <a:r>
                        <a:rPr lang="en-GB" sz="1900" cap="none" spc="0">
                          <a:solidFill>
                            <a:schemeClr val="tx1"/>
                          </a:solidFill>
                          <a:effectLst/>
                        </a:rPr>
                        <a:t>Assignment Title:</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lgn="just">
                        <a:lnSpc>
                          <a:spcPct val="107000"/>
                        </a:lnSpc>
                        <a:spcBef>
                          <a:spcPts val="600"/>
                        </a:spcBef>
                        <a:spcAft>
                          <a:spcPts val="600"/>
                        </a:spcAft>
                        <a:buNone/>
                      </a:pPr>
                      <a:r>
                        <a:rPr lang="en-GB" sz="1900" cap="none" spc="0">
                          <a:solidFill>
                            <a:schemeClr val="tx1"/>
                          </a:solidFill>
                          <a:effectLst/>
                        </a:rPr>
                        <a:t>Selection of written reflective tasks</a:t>
                      </a:r>
                      <a:endParaRPr lang="en-GB" sz="1900" cap="none" spc="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lgn="just">
                        <a:spcBef>
                          <a:spcPts val="600"/>
                        </a:spcBef>
                        <a:spcAft>
                          <a:spcPts val="600"/>
                        </a:spcAft>
                        <a:buNone/>
                      </a:pPr>
                      <a:endParaRPr lang="en-GB" sz="1900" cap="none" spc="0" dirty="0">
                        <a:solidFill>
                          <a:schemeClr val="tx1"/>
                        </a:solidFill>
                        <a:effectLst/>
                        <a:latin typeface="Times New Roman" panose="02020603050405020304" pitchFamily="18" charset="0"/>
                        <a:ea typeface="Times New Roman" panose="02020603050405020304" pitchFamily="18" charset="0"/>
                      </a:endParaRPr>
                    </a:p>
                  </a:txBody>
                  <a:tcPr marL="159458" marR="91995" marT="122660" marB="122660">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tc>
                  <a:txBody>
                    <a:bodyPr/>
                    <a:lstStyle/>
                    <a:p>
                      <a:pPr>
                        <a:buNone/>
                      </a:pPr>
                      <a:endParaRPr lang="en-GB" sz="1900" cap="none" spc="0" dirty="0">
                        <a:solidFill>
                          <a:schemeClr val="tx1"/>
                        </a:solidFill>
                        <a:effectLst/>
                        <a:latin typeface="Times New Roman" panose="02020603050405020304" pitchFamily="18" charset="0"/>
                        <a:ea typeface="Times New Roman" panose="02020603050405020304" pitchFamily="18" charset="0"/>
                      </a:endParaRPr>
                    </a:p>
                  </a:txBody>
                  <a:tcPr marL="159458" marR="0" marT="122660" marB="122660"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noFill/>
                  </a:tcPr>
                </a:tc>
                <a:extLst>
                  <a:ext uri="{0D108BD9-81ED-4DB2-BD59-A6C34878D82A}">
                    <a16:rowId xmlns:a16="http://schemas.microsoft.com/office/drawing/2014/main" val="1228480956"/>
                  </a:ext>
                </a:extLst>
              </a:tr>
            </a:tbl>
          </a:graphicData>
        </a:graphic>
      </p:graphicFrame>
    </p:spTree>
    <p:extLst>
      <p:ext uri="{BB962C8B-B14F-4D97-AF65-F5344CB8AC3E}">
        <p14:creationId xmlns:p14="http://schemas.microsoft.com/office/powerpoint/2010/main" val="4115143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913DB9-DB92-BE12-FC65-4127E621170A}"/>
              </a:ext>
            </a:extLst>
          </p:cNvPr>
          <p:cNvSpPr>
            <a:spLocks noGrp="1"/>
          </p:cNvSpPr>
          <p:nvPr>
            <p:ph type="title"/>
          </p:nvPr>
        </p:nvSpPr>
        <p:spPr>
          <a:xfrm>
            <a:off x="838200" y="914400"/>
            <a:ext cx="4391025" cy="1513115"/>
          </a:xfrm>
        </p:spPr>
        <p:txBody>
          <a:bodyPr anchor="t">
            <a:normAutofit/>
          </a:bodyPr>
          <a:lstStyle/>
          <a:p>
            <a:r>
              <a:rPr lang="en-GB" sz="4000" dirty="0">
                <a:solidFill>
                  <a:schemeClr val="bg1"/>
                </a:solidFill>
              </a:rPr>
              <a:t>       </a:t>
            </a:r>
            <a:br>
              <a:rPr lang="en-GB" sz="4000" dirty="0">
                <a:solidFill>
                  <a:schemeClr val="bg1"/>
                </a:solidFill>
              </a:rPr>
            </a:br>
            <a:r>
              <a:rPr lang="en-GB" sz="4000" dirty="0">
                <a:solidFill>
                  <a:schemeClr val="bg1"/>
                </a:solidFill>
              </a:rPr>
              <a:t>     </a:t>
            </a:r>
            <a:r>
              <a:rPr lang="en-GB" sz="4000" b="1" dirty="0">
                <a:solidFill>
                  <a:schemeClr val="accent3">
                    <a:lumMod val="60000"/>
                    <a:lumOff val="40000"/>
                  </a:schemeClr>
                </a:solidFill>
              </a:rPr>
              <a:t>Introduction</a:t>
            </a:r>
          </a:p>
        </p:txBody>
      </p:sp>
      <p:sp>
        <p:nvSpPr>
          <p:cNvPr id="10" name="Content Placeholder 9">
            <a:extLst>
              <a:ext uri="{FF2B5EF4-FFF2-40B4-BE49-F238E27FC236}">
                <a16:creationId xmlns:a16="http://schemas.microsoft.com/office/drawing/2014/main" id="{F04A9828-BC95-BA57-A780-0D08C5B3FB42}"/>
              </a:ext>
            </a:extLst>
          </p:cNvPr>
          <p:cNvSpPr>
            <a:spLocks noGrp="1"/>
          </p:cNvSpPr>
          <p:nvPr>
            <p:ph idx="1"/>
          </p:nvPr>
        </p:nvSpPr>
        <p:spPr>
          <a:xfrm>
            <a:off x="838200" y="3146400"/>
            <a:ext cx="4391025" cy="2454300"/>
          </a:xfrm>
        </p:spPr>
        <p:txBody>
          <a:bodyPr>
            <a:normAutofit lnSpcReduction="10000"/>
          </a:bodyPr>
          <a:lstStyle/>
          <a:p>
            <a:pPr marL="0" indent="0">
              <a:buNone/>
            </a:pPr>
            <a:r>
              <a:rPr lang="en-US" sz="2400" dirty="0">
                <a:solidFill>
                  <a:schemeClr val="bg1">
                    <a:alpha val="80000"/>
                  </a:schemeClr>
                </a:solidFill>
              </a:rPr>
              <a:t>This task compares two job adverts for store manager role, to identify the key skills and knowledge required in the retail sector.  Highlighting common skills and explaining the importance in professional practice.</a:t>
            </a:r>
          </a:p>
        </p:txBody>
      </p:sp>
      <p:pic>
        <p:nvPicPr>
          <p:cNvPr id="5" name="Content Placeholder 4">
            <a:extLst>
              <a:ext uri="{FF2B5EF4-FFF2-40B4-BE49-F238E27FC236}">
                <a16:creationId xmlns:a16="http://schemas.microsoft.com/office/drawing/2014/main" id="{D8FA4D86-63B0-6CE3-AD64-D4632C26778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5999" y="1929838"/>
            <a:ext cx="5260976" cy="2959299"/>
          </a:xfrm>
          <a:prstGeom prst="rect">
            <a:avLst/>
          </a:prstGeom>
        </p:spPr>
      </p:pic>
      <p:sp>
        <p:nvSpPr>
          <p:cNvPr id="6" name="TextBox 5">
            <a:extLst>
              <a:ext uri="{FF2B5EF4-FFF2-40B4-BE49-F238E27FC236}">
                <a16:creationId xmlns:a16="http://schemas.microsoft.com/office/drawing/2014/main" id="{B083612B-5658-A43F-6827-591A35539628}"/>
              </a:ext>
            </a:extLst>
          </p:cNvPr>
          <p:cNvSpPr txBox="1"/>
          <p:nvPr/>
        </p:nvSpPr>
        <p:spPr>
          <a:xfrm>
            <a:off x="8924899" y="4689082"/>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blog.twsiyuan.com/2019/09/one-year-living-in-canada-water-londo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879924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9990">
              <a:srgbClr val="DFF1FA"/>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73157-0F1B-3847-102C-C6BDF2B0B6AD}"/>
              </a:ext>
            </a:extLst>
          </p:cNvPr>
          <p:cNvSpPr>
            <a:spLocks noGrp="1"/>
          </p:cNvSpPr>
          <p:nvPr>
            <p:ph type="title"/>
          </p:nvPr>
        </p:nvSpPr>
        <p:spPr/>
        <p:txBody>
          <a:bodyPr/>
          <a:lstStyle/>
          <a:p>
            <a:r>
              <a:rPr lang="en-GB" dirty="0"/>
              <a:t>                   </a:t>
            </a:r>
            <a:r>
              <a:rPr lang="en-GB" dirty="0">
                <a:solidFill>
                  <a:schemeClr val="accent1">
                    <a:lumMod val="60000"/>
                    <a:lumOff val="40000"/>
                  </a:schemeClr>
                </a:solidFill>
              </a:rPr>
              <a:t>Job Adverts Overview</a:t>
            </a:r>
          </a:p>
        </p:txBody>
      </p:sp>
      <p:sp>
        <p:nvSpPr>
          <p:cNvPr id="3" name="Content Placeholder 2">
            <a:extLst>
              <a:ext uri="{FF2B5EF4-FFF2-40B4-BE49-F238E27FC236}">
                <a16:creationId xmlns:a16="http://schemas.microsoft.com/office/drawing/2014/main" id="{17C31A49-4AC9-E8E2-0CD2-E0639218B575}"/>
              </a:ext>
            </a:extLst>
          </p:cNvPr>
          <p:cNvSpPr>
            <a:spLocks noGrp="1"/>
          </p:cNvSpPr>
          <p:nvPr>
            <p:ph sz="half" idx="1"/>
          </p:nvPr>
        </p:nvSpPr>
        <p:spPr/>
        <p:txBody>
          <a:bodyPr>
            <a:normAutofit/>
          </a:bodyPr>
          <a:lstStyle/>
          <a:p>
            <a:pPr marL="0" indent="0">
              <a:buNone/>
            </a:pPr>
            <a:endParaRPr lang="en-GB" sz="1800" dirty="0"/>
          </a:p>
          <a:p>
            <a:pPr marL="0" indent="0">
              <a:buNone/>
            </a:pPr>
            <a:r>
              <a:rPr lang="en-GB" sz="1800" dirty="0"/>
              <a:t>Holland &amp; Barret manager role and a similar retail management position.</a:t>
            </a:r>
          </a:p>
          <a:p>
            <a:pPr marL="0" indent="0">
              <a:buNone/>
            </a:pPr>
            <a:endParaRPr lang="en-GB" sz="1800" dirty="0"/>
          </a:p>
          <a:p>
            <a:pPr marL="0" indent="0">
              <a:buNone/>
            </a:pPr>
            <a:r>
              <a:rPr lang="en-GB" sz="1800" dirty="0"/>
              <a:t>Both roles require:</a:t>
            </a:r>
          </a:p>
          <a:p>
            <a:pPr marL="0" indent="0">
              <a:buNone/>
            </a:pPr>
            <a:endParaRPr lang="en-GB" sz="1800" dirty="0"/>
          </a:p>
          <a:p>
            <a:r>
              <a:rPr lang="en-GB" sz="1800" dirty="0"/>
              <a:t>Customer service brilliance</a:t>
            </a:r>
          </a:p>
          <a:p>
            <a:r>
              <a:rPr lang="en-GB" sz="1800" dirty="0"/>
              <a:t>Team management and leadership</a:t>
            </a:r>
          </a:p>
          <a:p>
            <a:r>
              <a:rPr lang="en-GB" sz="1800" dirty="0"/>
              <a:t>Organisation and time management</a:t>
            </a:r>
          </a:p>
          <a:p>
            <a:r>
              <a:rPr lang="en-GB" sz="1800" dirty="0"/>
              <a:t>Ability to work in fast paced environment</a:t>
            </a:r>
          </a:p>
        </p:txBody>
      </p:sp>
      <p:pic>
        <p:nvPicPr>
          <p:cNvPr id="6" name="Content Placeholder 5">
            <a:extLst>
              <a:ext uri="{FF2B5EF4-FFF2-40B4-BE49-F238E27FC236}">
                <a16:creationId xmlns:a16="http://schemas.microsoft.com/office/drawing/2014/main" id="{E74D796E-A5C9-CF0E-6771-21A49D61CCD4}"/>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87331" y="1825625"/>
            <a:ext cx="4351338" cy="4351338"/>
          </a:xfrm>
        </p:spPr>
      </p:pic>
    </p:spTree>
    <p:extLst>
      <p:ext uri="{BB962C8B-B14F-4D97-AF65-F5344CB8AC3E}">
        <p14:creationId xmlns:p14="http://schemas.microsoft.com/office/powerpoint/2010/main" val="33067786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FC0EAC14-2B04-CC52-DFF9-89DCABA4C5F6}"/>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6588" b="-1"/>
          <a:stretch>
            <a:fillRect/>
          </a:stretch>
        </p:blipFill>
        <p:spPr>
          <a:xfrm>
            <a:off x="1" y="10"/>
            <a:ext cx="12188950"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644F20-8452-01B1-57DE-335990599CE7}"/>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a:t>                </a:t>
            </a:r>
            <a:r>
              <a:rPr lang="en-US" sz="4000" b="1"/>
              <a:t>Key Skills Identified</a:t>
            </a:r>
          </a:p>
        </p:txBody>
      </p:sp>
      <p:sp>
        <p:nvSpPr>
          <p:cNvPr id="3" name="Content Placeholder 2">
            <a:extLst>
              <a:ext uri="{FF2B5EF4-FFF2-40B4-BE49-F238E27FC236}">
                <a16:creationId xmlns:a16="http://schemas.microsoft.com/office/drawing/2014/main" id="{55796EF0-F60C-40AD-347B-6C85C52ED6AB}"/>
              </a:ext>
            </a:extLst>
          </p:cNvPr>
          <p:cNvSpPr>
            <a:spLocks noGrp="1"/>
          </p:cNvSpPr>
          <p:nvPr>
            <p:ph sz="half" idx="1"/>
          </p:nvPr>
        </p:nvSpPr>
        <p:spPr>
          <a:xfrm>
            <a:off x="7531610" y="2434201"/>
            <a:ext cx="3822189" cy="3742762"/>
          </a:xfrm>
        </p:spPr>
        <p:txBody>
          <a:bodyPr vert="horz" lIns="91440" tIns="45720" rIns="91440" bIns="45720" rtlCol="0">
            <a:normAutofit/>
          </a:bodyPr>
          <a:lstStyle/>
          <a:p>
            <a:endParaRPr lang="en-US" sz="2000"/>
          </a:p>
          <a:p>
            <a:endParaRPr lang="en-US" sz="2000"/>
          </a:p>
          <a:p>
            <a:r>
              <a:rPr lang="en-US" sz="2000"/>
              <a:t> Leadership</a:t>
            </a:r>
          </a:p>
          <a:p>
            <a:r>
              <a:rPr lang="en-US" sz="2000"/>
              <a:t>Communication</a:t>
            </a:r>
          </a:p>
          <a:p>
            <a:r>
              <a:rPr lang="en-US" sz="2000"/>
              <a:t>Customer service</a:t>
            </a:r>
          </a:p>
          <a:p>
            <a:r>
              <a:rPr lang="en-US" sz="2000"/>
              <a:t>Problem Solving</a:t>
            </a:r>
          </a:p>
        </p:txBody>
      </p:sp>
      <p:sp>
        <p:nvSpPr>
          <p:cNvPr id="7" name="TextBox 6">
            <a:extLst>
              <a:ext uri="{FF2B5EF4-FFF2-40B4-BE49-F238E27FC236}">
                <a16:creationId xmlns:a16="http://schemas.microsoft.com/office/drawing/2014/main" id="{7B09F97D-49FC-875B-1BC9-7739533314E1}"/>
              </a:ext>
            </a:extLst>
          </p:cNvPr>
          <p:cNvSpPr txBox="1"/>
          <p:nvPr/>
        </p:nvSpPr>
        <p:spPr>
          <a:xfrm>
            <a:off x="7237567" y="6657945"/>
            <a:ext cx="3065724" cy="200055"/>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3" tooltip="https://oercommons.org/courseware/lesson/72676">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564987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t="-9000" b="-9000"/>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F7D788E-2C1B-4EF4-8719-12613771F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452"/>
          </a:xfrm>
          <a:prstGeom prst="rect">
            <a:avLst/>
          </a:prstGeom>
          <a:solidFill>
            <a:srgbClr val="4040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2E4A27-DC6E-5EEC-69B2-47009B7440EE}"/>
              </a:ext>
            </a:extLst>
          </p:cNvPr>
          <p:cNvSpPr>
            <a:spLocks noGrp="1"/>
          </p:cNvSpPr>
          <p:nvPr>
            <p:ph type="title"/>
          </p:nvPr>
        </p:nvSpPr>
        <p:spPr>
          <a:xfrm>
            <a:off x="764949" y="3499076"/>
            <a:ext cx="6053558" cy="2424774"/>
          </a:xfrm>
        </p:spPr>
        <p:txBody>
          <a:bodyPr>
            <a:normAutofit/>
          </a:bodyPr>
          <a:lstStyle/>
          <a:p>
            <a:r>
              <a:rPr lang="en-GB" dirty="0">
                <a:solidFill>
                  <a:srgbClr val="FFFFFF"/>
                </a:solidFill>
              </a:rPr>
              <a:t>    Focus Skill: Leadership</a:t>
            </a:r>
          </a:p>
        </p:txBody>
      </p:sp>
      <p:sp>
        <p:nvSpPr>
          <p:cNvPr id="11" name="Freeform: Shape 10">
            <a:extLst>
              <a:ext uri="{FF2B5EF4-FFF2-40B4-BE49-F238E27FC236}">
                <a16:creationId xmlns:a16="http://schemas.microsoft.com/office/drawing/2014/main" id="{7C54E824-C0F4-480B-BC88-689F50C45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6199" y="548"/>
            <a:ext cx="4349752" cy="3142889"/>
          </a:xfrm>
          <a:custGeom>
            <a:avLst/>
            <a:gdLst>
              <a:gd name="connsiteX0" fmla="*/ 229420 w 4349752"/>
              <a:gd name="connsiteY0" fmla="*/ 0 h 3142889"/>
              <a:gd name="connsiteX1" fmla="*/ 4120333 w 4349752"/>
              <a:gd name="connsiteY1" fmla="*/ 0 h 3142889"/>
              <a:gd name="connsiteX2" fmla="*/ 4178840 w 4349752"/>
              <a:gd name="connsiteY2" fmla="*/ 121453 h 3142889"/>
              <a:gd name="connsiteX3" fmla="*/ 4349752 w 4349752"/>
              <a:gd name="connsiteY3" fmla="*/ 968013 h 3142889"/>
              <a:gd name="connsiteX4" fmla="*/ 2174876 w 4349752"/>
              <a:gd name="connsiteY4" fmla="*/ 3142889 h 3142889"/>
              <a:gd name="connsiteX5" fmla="*/ 0 w 4349752"/>
              <a:gd name="connsiteY5" fmla="*/ 968013 h 3142889"/>
              <a:gd name="connsiteX6" fmla="*/ 170913 w 4349752"/>
              <a:gd name="connsiteY6" fmla="*/ 121453 h 314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9752" h="3142889">
                <a:moveTo>
                  <a:pt x="229420" y="0"/>
                </a:moveTo>
                <a:lnTo>
                  <a:pt x="4120333" y="0"/>
                </a:lnTo>
                <a:lnTo>
                  <a:pt x="4178840" y="121453"/>
                </a:lnTo>
                <a:cubicBezTo>
                  <a:pt x="4288894" y="381652"/>
                  <a:pt x="4349752" y="667725"/>
                  <a:pt x="4349752" y="968013"/>
                </a:cubicBezTo>
                <a:cubicBezTo>
                  <a:pt x="4349752" y="2169164"/>
                  <a:pt x="3376027" y="3142889"/>
                  <a:pt x="2174876" y="3142889"/>
                </a:cubicBezTo>
                <a:cubicBezTo>
                  <a:pt x="973725" y="3142889"/>
                  <a:pt x="0" y="2169164"/>
                  <a:pt x="0" y="968013"/>
                </a:cubicBezTo>
                <a:cubicBezTo>
                  <a:pt x="0" y="667725"/>
                  <a:pt x="60858" y="381652"/>
                  <a:pt x="170913" y="12145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58DEA6A1-FC5C-4E6E-BBBF-7E472949B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3759" y="1421356"/>
            <a:ext cx="4538241" cy="5436644"/>
          </a:xfrm>
          <a:custGeom>
            <a:avLst/>
            <a:gdLst>
              <a:gd name="connsiteX0" fmla="*/ 3084645 w 4538241"/>
              <a:gd name="connsiteY0" fmla="*/ 0 h 5436644"/>
              <a:gd name="connsiteX1" fmla="*/ 4285328 w 4538241"/>
              <a:gd name="connsiteY1" fmla="*/ 242407 h 5436644"/>
              <a:gd name="connsiteX2" fmla="*/ 4538241 w 4538241"/>
              <a:gd name="connsiteY2" fmla="*/ 364242 h 5436644"/>
              <a:gd name="connsiteX3" fmla="*/ 4538241 w 4538241"/>
              <a:gd name="connsiteY3" fmla="*/ 5436644 h 5436644"/>
              <a:gd name="connsiteX4" fmla="*/ 1091428 w 4538241"/>
              <a:gd name="connsiteY4" fmla="*/ 5436644 h 5436644"/>
              <a:gd name="connsiteX5" fmla="*/ 903472 w 4538241"/>
              <a:gd name="connsiteY5" fmla="*/ 5265818 h 5436644"/>
              <a:gd name="connsiteX6" fmla="*/ 0 w 4538241"/>
              <a:gd name="connsiteY6" fmla="*/ 3084645 h 5436644"/>
              <a:gd name="connsiteX7" fmla="*/ 3084645 w 4538241"/>
              <a:gd name="connsiteY7" fmla="*/ 0 h 543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241" h="5436644">
                <a:moveTo>
                  <a:pt x="3084645" y="0"/>
                </a:moveTo>
                <a:cubicBezTo>
                  <a:pt x="3510546" y="0"/>
                  <a:pt x="3916286" y="86315"/>
                  <a:pt x="4285328" y="242407"/>
                </a:cubicBezTo>
                <a:lnTo>
                  <a:pt x="4538241" y="364242"/>
                </a:lnTo>
                <a:lnTo>
                  <a:pt x="4538241" y="5436644"/>
                </a:lnTo>
                <a:lnTo>
                  <a:pt x="1091428" y="5436644"/>
                </a:lnTo>
                <a:lnTo>
                  <a:pt x="903472" y="5265818"/>
                </a:lnTo>
                <a:cubicBezTo>
                  <a:pt x="345261" y="4707608"/>
                  <a:pt x="0" y="3936446"/>
                  <a:pt x="0" y="3084645"/>
                </a:cubicBezTo>
                <a:cubicBezTo>
                  <a:pt x="0" y="1381043"/>
                  <a:pt x="1381043" y="0"/>
                  <a:pt x="3084645"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96AAAC3B-1954-46B7-BBAC-27DFF5B529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9395" y="0"/>
            <a:ext cx="4023360" cy="2980240"/>
          </a:xfrm>
          <a:custGeom>
            <a:avLst/>
            <a:gdLst>
              <a:gd name="connsiteX0" fmla="*/ 248676 w 4023360"/>
              <a:gd name="connsiteY0" fmla="*/ 0 h 2980240"/>
              <a:gd name="connsiteX1" fmla="*/ 3774684 w 4023360"/>
              <a:gd name="connsiteY1" fmla="*/ 0 h 2980240"/>
              <a:gd name="connsiteX2" fmla="*/ 3780561 w 4023360"/>
              <a:gd name="connsiteY2" fmla="*/ 9674 h 2980240"/>
              <a:gd name="connsiteX3" fmla="*/ 4023360 w 4023360"/>
              <a:gd name="connsiteY3" fmla="*/ 968560 h 2980240"/>
              <a:gd name="connsiteX4" fmla="*/ 2011680 w 4023360"/>
              <a:gd name="connsiteY4" fmla="*/ 2980240 h 2980240"/>
              <a:gd name="connsiteX5" fmla="*/ 0 w 4023360"/>
              <a:gd name="connsiteY5" fmla="*/ 968560 h 2980240"/>
              <a:gd name="connsiteX6" fmla="*/ 242799 w 4023360"/>
              <a:gd name="connsiteY6" fmla="*/ 9674 h 2980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23360" h="2980240">
                <a:moveTo>
                  <a:pt x="248676" y="0"/>
                </a:moveTo>
                <a:lnTo>
                  <a:pt x="3774684" y="0"/>
                </a:lnTo>
                <a:lnTo>
                  <a:pt x="3780561" y="9674"/>
                </a:lnTo>
                <a:cubicBezTo>
                  <a:pt x="3935405" y="294716"/>
                  <a:pt x="4023360" y="621366"/>
                  <a:pt x="4023360" y="968560"/>
                </a:cubicBezTo>
                <a:cubicBezTo>
                  <a:pt x="4023360" y="2079580"/>
                  <a:pt x="3122700" y="2980240"/>
                  <a:pt x="2011680" y="2980240"/>
                </a:cubicBezTo>
                <a:cubicBezTo>
                  <a:pt x="900660" y="2980240"/>
                  <a:pt x="0" y="2079580"/>
                  <a:pt x="0" y="968560"/>
                </a:cubicBezTo>
                <a:cubicBezTo>
                  <a:pt x="0" y="621366"/>
                  <a:pt x="87955" y="294716"/>
                  <a:pt x="242799" y="967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3729FE1-3E28-4B52-4C03-03BCA46016DA}"/>
              </a:ext>
            </a:extLst>
          </p:cNvPr>
          <p:cNvSpPr>
            <a:spLocks noGrp="1"/>
          </p:cNvSpPr>
          <p:nvPr>
            <p:ph sz="half" idx="1"/>
          </p:nvPr>
        </p:nvSpPr>
        <p:spPr>
          <a:xfrm>
            <a:off x="4215161" y="356187"/>
            <a:ext cx="2878409" cy="1792281"/>
          </a:xfrm>
        </p:spPr>
        <p:txBody>
          <a:bodyPr anchor="ctr">
            <a:normAutofit/>
          </a:bodyPr>
          <a:lstStyle/>
          <a:p>
            <a:pPr marL="0" indent="0">
              <a:buNone/>
            </a:pPr>
            <a:r>
              <a:rPr lang="en-GB" sz="1400"/>
              <a:t>Leadership is a critical skill for a  store manager:</a:t>
            </a:r>
          </a:p>
          <a:p>
            <a:pPr marL="0" indent="0">
              <a:buNone/>
            </a:pPr>
            <a:endParaRPr lang="en-GB" sz="1400"/>
          </a:p>
          <a:p>
            <a:r>
              <a:rPr lang="en-GB" sz="1400"/>
              <a:t>Delegating tasks effectively</a:t>
            </a:r>
          </a:p>
          <a:p>
            <a:r>
              <a:rPr lang="en-GB" sz="1400"/>
              <a:t>Managing and motivating staff</a:t>
            </a:r>
          </a:p>
          <a:p>
            <a:r>
              <a:rPr lang="en-GB" sz="1400"/>
              <a:t>Maintaining team performance</a:t>
            </a:r>
          </a:p>
          <a:p>
            <a:pPr marL="0" indent="0">
              <a:buNone/>
            </a:pPr>
            <a:endParaRPr lang="en-GB" sz="1400"/>
          </a:p>
        </p:txBody>
      </p:sp>
      <p:sp>
        <p:nvSpPr>
          <p:cNvPr id="17" name="Freeform: Shape 16">
            <a:extLst>
              <a:ext uri="{FF2B5EF4-FFF2-40B4-BE49-F238E27FC236}">
                <a16:creationId xmlns:a16="http://schemas.microsoft.com/office/drawing/2014/main" id="{A5AD6500-BB62-4AAC-9D2F-C10DDC90C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6897" y="1584494"/>
            <a:ext cx="4375105" cy="5273507"/>
          </a:xfrm>
          <a:custGeom>
            <a:avLst/>
            <a:gdLst>
              <a:gd name="connsiteX0" fmla="*/ 2921508 w 4375105"/>
              <a:gd name="connsiteY0" fmla="*/ 0 h 5273507"/>
              <a:gd name="connsiteX1" fmla="*/ 4314072 w 4375105"/>
              <a:gd name="connsiteY1" fmla="*/ 352611 h 5273507"/>
              <a:gd name="connsiteX2" fmla="*/ 4375105 w 4375105"/>
              <a:gd name="connsiteY2" fmla="*/ 389689 h 5273507"/>
              <a:gd name="connsiteX3" fmla="*/ 4375105 w 4375105"/>
              <a:gd name="connsiteY3" fmla="*/ 5273507 h 5273507"/>
              <a:gd name="connsiteX4" fmla="*/ 1193705 w 4375105"/>
              <a:gd name="connsiteY4" fmla="*/ 5273507 h 5273507"/>
              <a:gd name="connsiteX5" fmla="*/ 1063158 w 4375105"/>
              <a:gd name="connsiteY5" fmla="*/ 5175886 h 5273507"/>
              <a:gd name="connsiteX6" fmla="*/ 0 w 4375105"/>
              <a:gd name="connsiteY6" fmla="*/ 2921508 h 5273507"/>
              <a:gd name="connsiteX7" fmla="*/ 2921508 w 4375105"/>
              <a:gd name="connsiteY7" fmla="*/ 0 h 527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5105" h="5273507">
                <a:moveTo>
                  <a:pt x="2921508" y="0"/>
                </a:moveTo>
                <a:cubicBezTo>
                  <a:pt x="3425728" y="0"/>
                  <a:pt x="3900114" y="127735"/>
                  <a:pt x="4314072" y="352611"/>
                </a:cubicBezTo>
                <a:lnTo>
                  <a:pt x="4375105" y="389689"/>
                </a:lnTo>
                <a:lnTo>
                  <a:pt x="4375105" y="5273507"/>
                </a:lnTo>
                <a:lnTo>
                  <a:pt x="1193705" y="5273507"/>
                </a:lnTo>
                <a:lnTo>
                  <a:pt x="1063158" y="5175886"/>
                </a:lnTo>
                <a:cubicBezTo>
                  <a:pt x="413861" y="4640038"/>
                  <a:pt x="0" y="3829104"/>
                  <a:pt x="0" y="2921508"/>
                </a:cubicBezTo>
                <a:cubicBezTo>
                  <a:pt x="0" y="1308004"/>
                  <a:pt x="1308004" y="0"/>
                  <a:pt x="292150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40A8E7B8-D775-011C-5A78-E4FD9EAEBB6E}"/>
              </a:ext>
            </a:extLst>
          </p:cNvPr>
          <p:cNvSpPr>
            <a:spLocks noGrp="1"/>
          </p:cNvSpPr>
          <p:nvPr>
            <p:ph sz="half" idx="2"/>
          </p:nvPr>
        </p:nvSpPr>
        <p:spPr>
          <a:xfrm>
            <a:off x="8386139" y="3143437"/>
            <a:ext cx="3454175" cy="2462705"/>
          </a:xfrm>
        </p:spPr>
        <p:txBody>
          <a:bodyPr anchor="ctr">
            <a:normAutofit/>
          </a:bodyPr>
          <a:lstStyle/>
          <a:p>
            <a:pPr marL="0" indent="0">
              <a:buNone/>
            </a:pPr>
            <a:r>
              <a:rPr lang="en-GB" sz="2000" dirty="0"/>
              <a:t>Strong leadership helps productivity and positive workplace </a:t>
            </a:r>
          </a:p>
          <a:p>
            <a:pPr marL="0" indent="0">
              <a:buNone/>
            </a:pPr>
            <a:r>
              <a:rPr lang="en-GB" sz="2000" dirty="0"/>
              <a:t> </a:t>
            </a:r>
          </a:p>
        </p:txBody>
      </p:sp>
    </p:spTree>
    <p:extLst>
      <p:ext uri="{BB962C8B-B14F-4D97-AF65-F5344CB8AC3E}">
        <p14:creationId xmlns:p14="http://schemas.microsoft.com/office/powerpoint/2010/main" val="1374196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C4056-2E27-08AA-9908-9621D4D52F78}"/>
              </a:ext>
            </a:extLst>
          </p:cNvPr>
          <p:cNvSpPr>
            <a:spLocks noGrp="1"/>
          </p:cNvSpPr>
          <p:nvPr>
            <p:ph type="title"/>
          </p:nvPr>
        </p:nvSpPr>
        <p:spPr/>
        <p:txBody>
          <a:bodyPr/>
          <a:lstStyle/>
          <a:p>
            <a:pPr algn="ctr"/>
            <a:r>
              <a:rPr lang="en-GB" dirty="0">
                <a:solidFill>
                  <a:schemeClr val="accent3">
                    <a:lumMod val="75000"/>
                  </a:schemeClr>
                </a:solidFill>
              </a:rPr>
              <a:t>  Self- Assessment (SWOT)</a:t>
            </a:r>
          </a:p>
        </p:txBody>
      </p:sp>
      <p:graphicFrame>
        <p:nvGraphicFramePr>
          <p:cNvPr id="4" name="Content Placeholder 3">
            <a:extLst>
              <a:ext uri="{FF2B5EF4-FFF2-40B4-BE49-F238E27FC236}">
                <a16:creationId xmlns:a16="http://schemas.microsoft.com/office/drawing/2014/main" id="{83CF7B57-E496-0D40-9FFD-937FED1EA8FA}"/>
              </a:ext>
            </a:extLst>
          </p:cNvPr>
          <p:cNvGraphicFramePr>
            <a:graphicFrameLocks noGrp="1"/>
          </p:cNvGraphicFramePr>
          <p:nvPr>
            <p:ph idx="1"/>
            <p:extLst>
              <p:ext uri="{D42A27DB-BD31-4B8C-83A1-F6EECF244321}">
                <p14:modId xmlns:p14="http://schemas.microsoft.com/office/powerpoint/2010/main" val="3631980455"/>
              </p:ext>
            </p:extLst>
          </p:nvPr>
        </p:nvGraphicFramePr>
        <p:xfrm>
          <a:off x="838200" y="1825625"/>
          <a:ext cx="10515600" cy="4248604"/>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71015266"/>
                    </a:ext>
                  </a:extLst>
                </a:gridCol>
                <a:gridCol w="5257800">
                  <a:extLst>
                    <a:ext uri="{9D8B030D-6E8A-4147-A177-3AD203B41FA5}">
                      <a16:colId xmlns:a16="http://schemas.microsoft.com/office/drawing/2014/main" val="3530314248"/>
                    </a:ext>
                  </a:extLst>
                </a:gridCol>
              </a:tblGrid>
              <a:tr h="2124302">
                <a:tc>
                  <a:txBody>
                    <a:bodyPr/>
                    <a:lstStyle/>
                    <a:p>
                      <a:pPr algn="ctr"/>
                      <a:r>
                        <a:rPr lang="en-GB" b="1" i="1" dirty="0"/>
                        <a:t>  STRENGHTS </a:t>
                      </a:r>
                    </a:p>
                    <a:p>
                      <a:pPr algn="ctr"/>
                      <a:endParaRPr lang="en-GB" b="1" i="1" dirty="0"/>
                    </a:p>
                    <a:p>
                      <a:pPr marL="285750" indent="-285750" algn="l">
                        <a:buFont typeface="Arial" panose="020B0604020202020204" pitchFamily="34" charset="0"/>
                        <a:buChar char="•"/>
                      </a:pPr>
                      <a:r>
                        <a:rPr lang="en-GB" b="0" i="0" dirty="0"/>
                        <a:t>Strong leadership from management roles</a:t>
                      </a:r>
                    </a:p>
                    <a:p>
                      <a:pPr marL="285750" indent="-285750" algn="l">
                        <a:buFont typeface="Arial" panose="020B0604020202020204" pitchFamily="34" charset="0"/>
                        <a:buChar char="•"/>
                      </a:pPr>
                      <a:r>
                        <a:rPr lang="en-GB" b="0" i="0" dirty="0"/>
                        <a:t>Experience in customer service and care</a:t>
                      </a:r>
                    </a:p>
                    <a:p>
                      <a:pPr marL="285750" indent="-285750" algn="l">
                        <a:buFont typeface="Arial" panose="020B0604020202020204" pitchFamily="34" charset="0"/>
                        <a:buChar char="•"/>
                      </a:pPr>
                      <a:r>
                        <a:rPr lang="en-GB" b="0" i="0" dirty="0"/>
                        <a:t>Ability to work under pressure</a:t>
                      </a:r>
                    </a:p>
                    <a:p>
                      <a:pPr marL="285750" indent="-285750" algn="l">
                        <a:buFont typeface="Arial" panose="020B0604020202020204" pitchFamily="34" charset="0"/>
                        <a:buChar char="•"/>
                      </a:pPr>
                      <a:r>
                        <a:rPr lang="en-GB" b="0" i="0" dirty="0"/>
                        <a:t>Excell in communication and interpersonal skills</a:t>
                      </a:r>
                    </a:p>
                    <a:p>
                      <a:pPr marL="285750" indent="-285750" algn="ctr">
                        <a:buFont typeface="Arial" panose="020B0604020202020204" pitchFamily="34" charset="0"/>
                        <a:buChar char="•"/>
                      </a:pPr>
                      <a:endParaRPr lang="en-GB" b="1" i="1" dirty="0"/>
                    </a:p>
                  </a:txBody>
                  <a:tcPr/>
                </a:tc>
                <a:tc>
                  <a:txBody>
                    <a:bodyPr/>
                    <a:lstStyle/>
                    <a:p>
                      <a:pPr algn="ctr"/>
                      <a:r>
                        <a:rPr lang="en-GB" b="1" i="1" dirty="0"/>
                        <a:t>WEAKNESSES</a:t>
                      </a:r>
                    </a:p>
                    <a:p>
                      <a:pPr algn="ctr"/>
                      <a:endParaRPr lang="en-GB" b="1" i="1" dirty="0"/>
                    </a:p>
                    <a:p>
                      <a:pPr marL="285750" indent="-285750" algn="l">
                        <a:buFont typeface="Arial" panose="020B0604020202020204" pitchFamily="34" charset="0"/>
                        <a:buChar char="•"/>
                      </a:pPr>
                      <a:r>
                        <a:rPr lang="en-GB" b="1" i="0" dirty="0"/>
                        <a:t>Need to improve  confidence in interviews</a:t>
                      </a:r>
                    </a:p>
                    <a:p>
                      <a:pPr marL="285750" indent="-285750" algn="l">
                        <a:buFont typeface="Arial" panose="020B0604020202020204" pitchFamily="34" charset="0"/>
                        <a:buChar char="•"/>
                      </a:pPr>
                      <a:r>
                        <a:rPr lang="en-GB" b="1" i="0" dirty="0"/>
                        <a:t>Further development in academic writing</a:t>
                      </a:r>
                    </a:p>
                    <a:p>
                      <a:pPr marL="285750" indent="-285750" algn="l">
                        <a:buFont typeface="Arial" panose="020B0604020202020204" pitchFamily="34" charset="0"/>
                        <a:buChar char="•"/>
                      </a:pPr>
                      <a:r>
                        <a:rPr lang="en-GB" b="1" i="0" dirty="0"/>
                        <a:t>Time management during studies</a:t>
                      </a:r>
                    </a:p>
                    <a:p>
                      <a:pPr algn="ctr"/>
                      <a:endParaRPr lang="en-GB" b="1" i="1" dirty="0"/>
                    </a:p>
                    <a:p>
                      <a:pPr algn="ctr"/>
                      <a:endParaRPr lang="en-GB" b="1" i="1" dirty="0"/>
                    </a:p>
                  </a:txBody>
                  <a:tcPr/>
                </a:tc>
                <a:extLst>
                  <a:ext uri="{0D108BD9-81ED-4DB2-BD59-A6C34878D82A}">
                    <a16:rowId xmlns:a16="http://schemas.microsoft.com/office/drawing/2014/main" val="1674723935"/>
                  </a:ext>
                </a:extLst>
              </a:tr>
              <a:tr h="2124302">
                <a:tc>
                  <a:txBody>
                    <a:bodyPr/>
                    <a:lstStyle/>
                    <a:p>
                      <a:pPr algn="ctr"/>
                      <a:r>
                        <a:rPr lang="en-GB" b="1" i="1" dirty="0"/>
                        <a:t>OPPORTUNITIES</a:t>
                      </a:r>
                    </a:p>
                    <a:p>
                      <a:pPr algn="ctr"/>
                      <a:endParaRPr lang="en-GB" b="1" i="1" dirty="0"/>
                    </a:p>
                    <a:p>
                      <a:pPr marL="285750" indent="-285750" algn="l">
                        <a:buFont typeface="Arial" panose="020B0604020202020204" pitchFamily="34" charset="0"/>
                        <a:buChar char="•"/>
                      </a:pPr>
                      <a:r>
                        <a:rPr lang="en-GB" b="0" i="0" dirty="0"/>
                        <a:t>Career progression into management roles</a:t>
                      </a:r>
                    </a:p>
                    <a:p>
                      <a:pPr marL="285750" indent="-285750" algn="l">
                        <a:buFont typeface="Arial" panose="020B0604020202020204" pitchFamily="34" charset="0"/>
                        <a:buChar char="•"/>
                      </a:pPr>
                      <a:r>
                        <a:rPr lang="en-GB" b="0" i="0" dirty="0"/>
                        <a:t>Further education and training</a:t>
                      </a:r>
                    </a:p>
                    <a:p>
                      <a:pPr marL="285750" indent="-285750" algn="l">
                        <a:buFont typeface="Arial" panose="020B0604020202020204" pitchFamily="34" charset="0"/>
                        <a:buChar char="•"/>
                      </a:pPr>
                      <a:r>
                        <a:rPr lang="en-GB" b="0" i="0" dirty="0"/>
                        <a:t>Expanding leadership experience</a:t>
                      </a:r>
                    </a:p>
                  </a:txBody>
                  <a:tcPr/>
                </a:tc>
                <a:tc>
                  <a:txBody>
                    <a:bodyPr/>
                    <a:lstStyle/>
                    <a:p>
                      <a:pPr algn="ctr"/>
                      <a:r>
                        <a:rPr lang="en-GB" b="1" i="1" dirty="0"/>
                        <a:t>THREATS</a:t>
                      </a:r>
                    </a:p>
                    <a:p>
                      <a:pPr algn="l"/>
                      <a:endParaRPr lang="en-GB" b="1" i="1" dirty="0"/>
                    </a:p>
                    <a:p>
                      <a:pPr marL="285750" indent="-285750" algn="l">
                        <a:buFont typeface="Arial" panose="020B0604020202020204" pitchFamily="34" charset="0"/>
                        <a:buChar char="•"/>
                      </a:pPr>
                      <a:r>
                        <a:rPr lang="en-GB" b="0" i="0" dirty="0"/>
                        <a:t>High competition in the job market</a:t>
                      </a:r>
                    </a:p>
                    <a:p>
                      <a:pPr marL="285750" indent="-285750" algn="l">
                        <a:buFont typeface="Arial" panose="020B0604020202020204" pitchFamily="34" charset="0"/>
                        <a:buChar char="•"/>
                      </a:pPr>
                      <a:r>
                        <a:rPr lang="en-GB" b="0" i="0" dirty="0"/>
                        <a:t>Balancing work and study commitments</a:t>
                      </a:r>
                    </a:p>
                    <a:p>
                      <a:pPr marL="285750" indent="-285750" algn="l">
                        <a:buFont typeface="Arial" panose="020B0604020202020204" pitchFamily="34" charset="0"/>
                        <a:buChar char="•"/>
                      </a:pPr>
                      <a:r>
                        <a:rPr lang="en-GB" b="0" i="0" dirty="0"/>
                        <a:t>Rapid changes in the retail industry</a:t>
                      </a:r>
                    </a:p>
                  </a:txBody>
                  <a:tcPr/>
                </a:tc>
                <a:extLst>
                  <a:ext uri="{0D108BD9-81ED-4DB2-BD59-A6C34878D82A}">
                    <a16:rowId xmlns:a16="http://schemas.microsoft.com/office/drawing/2014/main" val="3478707549"/>
                  </a:ext>
                </a:extLst>
              </a:tr>
            </a:tbl>
          </a:graphicData>
        </a:graphic>
      </p:graphicFrame>
    </p:spTree>
    <p:extLst>
      <p:ext uri="{BB962C8B-B14F-4D97-AF65-F5344CB8AC3E}">
        <p14:creationId xmlns:p14="http://schemas.microsoft.com/office/powerpoint/2010/main" val="3115856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DA0788E9-B421-7841-DA15-E8296D52583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6496" b="26163"/>
          <a:stretch>
            <a:fillRect/>
          </a:stretch>
        </p:blipFill>
        <p:spPr>
          <a:xfrm>
            <a:off x="1" y="10"/>
            <a:ext cx="12277492" cy="6857990"/>
          </a:xfrm>
          <a:prstGeom prst="rect">
            <a:avLst/>
          </a:prstGeom>
        </p:spPr>
      </p:pic>
      <p:sp>
        <p:nvSpPr>
          <p:cNvPr id="24" name="Rectangle 2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EFCCB4-D43A-FAF6-AFEB-3DA2A828ECFA}"/>
              </a:ext>
            </a:extLst>
          </p:cNvPr>
          <p:cNvSpPr>
            <a:spLocks noGrp="1"/>
          </p:cNvSpPr>
          <p:nvPr>
            <p:ph type="title"/>
          </p:nvPr>
        </p:nvSpPr>
        <p:spPr>
          <a:xfrm>
            <a:off x="7531610" y="365125"/>
            <a:ext cx="3822189" cy="1899912"/>
          </a:xfrm>
        </p:spPr>
        <p:txBody>
          <a:bodyPr>
            <a:normAutofit/>
          </a:bodyPr>
          <a:lstStyle/>
          <a:p>
            <a:r>
              <a:rPr lang="en-GB" sz="4000"/>
              <a:t> </a:t>
            </a:r>
          </a:p>
        </p:txBody>
      </p:sp>
      <p:sp>
        <p:nvSpPr>
          <p:cNvPr id="9" name="Content Placeholder 8">
            <a:extLst>
              <a:ext uri="{FF2B5EF4-FFF2-40B4-BE49-F238E27FC236}">
                <a16:creationId xmlns:a16="http://schemas.microsoft.com/office/drawing/2014/main" id="{53338ECA-6EED-E56C-3BDC-4F32E2735C14}"/>
              </a:ext>
            </a:extLst>
          </p:cNvPr>
          <p:cNvSpPr>
            <a:spLocks noGrp="1"/>
          </p:cNvSpPr>
          <p:nvPr>
            <p:ph idx="1"/>
          </p:nvPr>
        </p:nvSpPr>
        <p:spPr>
          <a:xfrm>
            <a:off x="6423102" y="2419815"/>
            <a:ext cx="4930698" cy="3757148"/>
          </a:xfrm>
        </p:spPr>
        <p:txBody>
          <a:bodyPr>
            <a:normAutofit/>
          </a:bodyPr>
          <a:lstStyle/>
          <a:p>
            <a:pPr marL="0" indent="0">
              <a:buNone/>
            </a:pPr>
            <a:r>
              <a:rPr lang="en-US" sz="1400" dirty="0"/>
              <a:t> </a:t>
            </a:r>
          </a:p>
          <a:p>
            <a:pPr marL="0" indent="0">
              <a:buNone/>
            </a:pPr>
            <a:r>
              <a:rPr lang="en-US" sz="1400" b="1" dirty="0"/>
              <a:t>Evidence of Readiness</a:t>
            </a:r>
            <a:r>
              <a:rPr lang="en-US" sz="1400" dirty="0"/>
              <a:t>:</a:t>
            </a:r>
          </a:p>
          <a:p>
            <a:pPr marL="0" indent="0">
              <a:buNone/>
            </a:pPr>
            <a:r>
              <a:rPr lang="en-US" sz="1400" dirty="0"/>
              <a:t> I demonstrate readiness for the employment through:</a:t>
            </a:r>
          </a:p>
          <a:p>
            <a:pPr marL="0" indent="0">
              <a:buNone/>
            </a:pPr>
            <a:endParaRPr lang="en-US" sz="1400" dirty="0"/>
          </a:p>
          <a:p>
            <a:r>
              <a:rPr lang="en-US" sz="1400" dirty="0"/>
              <a:t>Extensive work experience in  care and retail</a:t>
            </a:r>
          </a:p>
          <a:p>
            <a:r>
              <a:rPr lang="en-US" sz="1400" dirty="0"/>
              <a:t>Leadership roles such as business owner and manager</a:t>
            </a:r>
          </a:p>
          <a:p>
            <a:r>
              <a:rPr lang="en-US" sz="1400" dirty="0"/>
              <a:t>Ongoing studies in Business management </a:t>
            </a:r>
          </a:p>
          <a:p>
            <a:r>
              <a:rPr lang="en-US" sz="1400" dirty="0"/>
              <a:t>Strong communication and adaptability</a:t>
            </a:r>
          </a:p>
        </p:txBody>
      </p:sp>
    </p:spTree>
    <p:extLst>
      <p:ext uri="{BB962C8B-B14F-4D97-AF65-F5344CB8AC3E}">
        <p14:creationId xmlns:p14="http://schemas.microsoft.com/office/powerpoint/2010/main" val="39609037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815E3-8D23-4F03-9E90-4D694BBAB99E}"/>
              </a:ext>
            </a:extLst>
          </p:cNvPr>
          <p:cNvSpPr>
            <a:spLocks noGrp="1"/>
          </p:cNvSpPr>
          <p:nvPr>
            <p:ph type="title"/>
          </p:nvPr>
        </p:nvSpPr>
        <p:spPr>
          <a:pattFill prst="pct20">
            <a:fgClr>
              <a:schemeClr val="accent1"/>
            </a:fgClr>
            <a:bgClr>
              <a:schemeClr val="bg1"/>
            </a:bgClr>
          </a:pattFill>
        </p:spPr>
        <p:txBody>
          <a:bodyPr/>
          <a:lstStyle/>
          <a:p>
            <a:r>
              <a:rPr lang="en-GB" dirty="0"/>
              <a:t>                        </a:t>
            </a:r>
            <a:r>
              <a:rPr lang="en-GB" dirty="0">
                <a:solidFill>
                  <a:schemeClr val="tx2">
                    <a:lumMod val="90000"/>
                    <a:lumOff val="10000"/>
                  </a:schemeClr>
                </a:solidFill>
              </a:rPr>
              <a:t>My employment Goals</a:t>
            </a:r>
          </a:p>
        </p:txBody>
      </p:sp>
      <p:sp>
        <p:nvSpPr>
          <p:cNvPr id="4" name="Text Placeholder 3">
            <a:extLst>
              <a:ext uri="{FF2B5EF4-FFF2-40B4-BE49-F238E27FC236}">
                <a16:creationId xmlns:a16="http://schemas.microsoft.com/office/drawing/2014/main" id="{BEBE15F7-57BD-F045-7CD3-BDCB8569FECB}"/>
              </a:ext>
            </a:extLst>
          </p:cNvPr>
          <p:cNvSpPr>
            <a:spLocks noGrp="1"/>
          </p:cNvSpPr>
          <p:nvPr>
            <p:ph type="body" idx="1"/>
          </p:nvPr>
        </p:nvSpPr>
        <p:spPr>
          <a:xfrm>
            <a:off x="839788" y="1502229"/>
            <a:ext cx="5157787" cy="1002846"/>
          </a:xfrm>
          <a:pattFill prst="pct70">
            <a:fgClr>
              <a:schemeClr val="accent1"/>
            </a:fgClr>
            <a:bgClr>
              <a:schemeClr val="bg1"/>
            </a:bgClr>
          </a:pattFill>
        </p:spPr>
        <p:txBody>
          <a:bodyPr>
            <a:normAutofit/>
          </a:bodyPr>
          <a:lstStyle/>
          <a:p>
            <a:pPr algn="ctr"/>
            <a:r>
              <a:rPr lang="en-GB" dirty="0"/>
              <a:t>Short-term goals:</a:t>
            </a:r>
          </a:p>
          <a:p>
            <a:endParaRPr lang="en-GB" dirty="0"/>
          </a:p>
        </p:txBody>
      </p:sp>
      <p:sp>
        <p:nvSpPr>
          <p:cNvPr id="3" name="Content Placeholder 2">
            <a:extLst>
              <a:ext uri="{FF2B5EF4-FFF2-40B4-BE49-F238E27FC236}">
                <a16:creationId xmlns:a16="http://schemas.microsoft.com/office/drawing/2014/main" id="{215C409D-F337-C184-A847-3485B7857218}"/>
              </a:ext>
            </a:extLst>
          </p:cNvPr>
          <p:cNvSpPr>
            <a:spLocks noGrp="1"/>
          </p:cNvSpPr>
          <p:nvPr>
            <p:ph sz="half" idx="2"/>
          </p:nvPr>
        </p:nvSpPr>
        <p:spPr>
          <a:gradFill>
            <a:gsLst>
              <a:gs pos="71662">
                <a:srgbClr val="2C89B2"/>
              </a:gs>
              <a:gs pos="60532">
                <a:srgbClr val="2279A0"/>
              </a:gs>
              <a:gs pos="0">
                <a:schemeClr val="accent1">
                  <a:lumMod val="67000"/>
                </a:schemeClr>
              </a:gs>
              <a:gs pos="48000">
                <a:schemeClr val="accent1">
                  <a:lumMod val="97000"/>
                  <a:lumOff val="3000"/>
                </a:schemeClr>
              </a:gs>
              <a:gs pos="100000">
                <a:schemeClr val="accent1">
                  <a:lumMod val="60000"/>
                  <a:lumOff val="40000"/>
                </a:schemeClr>
              </a:gs>
            </a:gsLst>
            <a:lin ang="16200000" scaled="1"/>
          </a:gradFill>
        </p:spPr>
        <p:txBody>
          <a:bodyPr/>
          <a:lstStyle/>
          <a:p>
            <a:pPr marL="0" indent="0">
              <a:buNone/>
            </a:pPr>
            <a:endParaRPr lang="en-GB" dirty="0"/>
          </a:p>
          <a:p>
            <a:r>
              <a:rPr lang="en-GB" dirty="0"/>
              <a:t>Secure a store Manager role</a:t>
            </a:r>
          </a:p>
          <a:p>
            <a:r>
              <a:rPr lang="en-GB" dirty="0"/>
              <a:t>Improve interview and communication skills </a:t>
            </a:r>
          </a:p>
        </p:txBody>
      </p:sp>
      <p:sp>
        <p:nvSpPr>
          <p:cNvPr id="5" name="Text Placeholder 4">
            <a:extLst>
              <a:ext uri="{FF2B5EF4-FFF2-40B4-BE49-F238E27FC236}">
                <a16:creationId xmlns:a16="http://schemas.microsoft.com/office/drawing/2014/main" id="{39FC9B3A-1C92-2F9E-285D-A8F7DC4AD83D}"/>
              </a:ext>
            </a:extLst>
          </p:cNvPr>
          <p:cNvSpPr>
            <a:spLocks noGrp="1"/>
          </p:cNvSpPr>
          <p:nvPr>
            <p:ph type="body" sz="quarter" idx="3"/>
          </p:nvPr>
        </p:nvSpPr>
        <p:spPr>
          <a:xfrm>
            <a:off x="6172200" y="1502229"/>
            <a:ext cx="5183188" cy="1002846"/>
          </a:xfrm>
          <a:pattFill prst="pct70">
            <a:fgClr>
              <a:schemeClr val="accent1"/>
            </a:fgClr>
            <a:bgClr>
              <a:schemeClr val="bg1"/>
            </a:bgClr>
          </a:pattFill>
        </p:spPr>
        <p:txBody>
          <a:bodyPr>
            <a:normAutofit/>
          </a:bodyPr>
          <a:lstStyle/>
          <a:p>
            <a:pPr algn="ctr"/>
            <a:r>
              <a:rPr lang="en-GB" dirty="0"/>
              <a:t> Long-term goals</a:t>
            </a:r>
          </a:p>
          <a:p>
            <a:pPr algn="r"/>
            <a:r>
              <a:rPr lang="en-GB" b="0" i="1" dirty="0"/>
              <a:t>  </a:t>
            </a:r>
          </a:p>
        </p:txBody>
      </p:sp>
      <p:sp>
        <p:nvSpPr>
          <p:cNvPr id="6" name="Content Placeholder 5">
            <a:extLst>
              <a:ext uri="{FF2B5EF4-FFF2-40B4-BE49-F238E27FC236}">
                <a16:creationId xmlns:a16="http://schemas.microsoft.com/office/drawing/2014/main" id="{05256BBF-29AB-5BCE-037D-00596B1BBA96}"/>
              </a:ext>
            </a:extLst>
          </p:cNvPr>
          <p:cNvSpPr>
            <a:spLocks noGrp="1"/>
          </p:cNvSpPr>
          <p:nvPr>
            <p:ph sz="quarter" idx="4"/>
          </p:nvPr>
        </p:nvSpPr>
        <p:spPr>
          <a:gradFill>
            <a:gsLst>
              <a:gs pos="71662">
                <a:srgbClr val="2C89B2"/>
              </a:gs>
              <a:gs pos="60532">
                <a:srgbClr val="2279A0"/>
              </a:gs>
              <a:gs pos="0">
                <a:schemeClr val="accent1">
                  <a:lumMod val="67000"/>
                </a:schemeClr>
              </a:gs>
              <a:gs pos="48000">
                <a:schemeClr val="accent1">
                  <a:lumMod val="97000"/>
                  <a:lumOff val="3000"/>
                </a:schemeClr>
              </a:gs>
              <a:gs pos="100000">
                <a:schemeClr val="accent1">
                  <a:lumMod val="60000"/>
                  <a:lumOff val="40000"/>
                </a:schemeClr>
              </a:gs>
            </a:gsLst>
            <a:lin ang="16200000" scaled="1"/>
          </a:gradFill>
        </p:spPr>
        <p:txBody>
          <a:bodyPr/>
          <a:lstStyle/>
          <a:p>
            <a:endParaRPr lang="en-GB" dirty="0"/>
          </a:p>
          <a:p>
            <a:r>
              <a:rPr lang="en-GB" dirty="0"/>
              <a:t>Progress into senior management</a:t>
            </a:r>
          </a:p>
          <a:p>
            <a:r>
              <a:rPr lang="en-GB" dirty="0"/>
              <a:t>Develop advanced leadership skills</a:t>
            </a:r>
          </a:p>
        </p:txBody>
      </p:sp>
    </p:spTree>
    <p:extLst>
      <p:ext uri="{BB962C8B-B14F-4D97-AF65-F5344CB8AC3E}">
        <p14:creationId xmlns:p14="http://schemas.microsoft.com/office/powerpoint/2010/main" val="4063925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FA87C-BA84-6DD6-E374-88F19587715A}"/>
              </a:ext>
            </a:extLst>
          </p:cNvPr>
          <p:cNvSpPr>
            <a:spLocks noGrp="1"/>
          </p:cNvSpPr>
          <p:nvPr>
            <p:ph type="title"/>
          </p:nvPr>
        </p:nvSpPr>
        <p:spPr/>
        <p:txBody>
          <a:bodyPr/>
          <a:lstStyle/>
          <a:p>
            <a:r>
              <a:rPr lang="en-GB" dirty="0"/>
              <a:t>Personal Development Plan</a:t>
            </a:r>
          </a:p>
        </p:txBody>
      </p:sp>
      <p:sp>
        <p:nvSpPr>
          <p:cNvPr id="3" name="Text Placeholder 2">
            <a:extLst>
              <a:ext uri="{FF2B5EF4-FFF2-40B4-BE49-F238E27FC236}">
                <a16:creationId xmlns:a16="http://schemas.microsoft.com/office/drawing/2014/main" id="{EDB5BBA2-CA4B-7643-43F4-B8A4D91A4DB5}"/>
              </a:ext>
            </a:extLst>
          </p:cNvPr>
          <p:cNvSpPr>
            <a:spLocks noGrp="1"/>
          </p:cNvSpPr>
          <p:nvPr>
            <p:ph type="body" idx="1"/>
          </p:nvPr>
        </p:nvSpPr>
        <p:spPr/>
        <p:txBody>
          <a:bodyPr>
            <a:normAutofit fontScale="25000" lnSpcReduction="20000"/>
          </a:bodyPr>
          <a:lstStyle/>
          <a:p>
            <a:r>
              <a:rPr lang="en-GB" dirty="0"/>
              <a:t>To improve weaknesses, I will:</a:t>
            </a:r>
          </a:p>
        </p:txBody>
      </p:sp>
      <p:pic>
        <p:nvPicPr>
          <p:cNvPr id="8" name="Content Placeholder 7">
            <a:extLst>
              <a:ext uri="{FF2B5EF4-FFF2-40B4-BE49-F238E27FC236}">
                <a16:creationId xmlns:a16="http://schemas.microsoft.com/office/drawing/2014/main" id="{6DA770B2-9CB0-5566-0809-8EEC08FBD51A}"/>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8857" y="310702"/>
            <a:ext cx="11949997" cy="6584945"/>
          </a:xfrm>
        </p:spPr>
      </p:pic>
      <p:sp>
        <p:nvSpPr>
          <p:cNvPr id="5" name="Text Placeholder 4">
            <a:extLst>
              <a:ext uri="{FF2B5EF4-FFF2-40B4-BE49-F238E27FC236}">
                <a16:creationId xmlns:a16="http://schemas.microsoft.com/office/drawing/2014/main" id="{7B86E414-C471-E567-A083-28FBAB53AA85}"/>
              </a:ext>
            </a:extLst>
          </p:cNvPr>
          <p:cNvSpPr>
            <a:spLocks noGrp="1"/>
          </p:cNvSpPr>
          <p:nvPr>
            <p:ph type="body" sz="quarter" idx="3"/>
          </p:nvPr>
        </p:nvSpPr>
        <p:spPr>
          <a:xfrm>
            <a:off x="522514" y="762000"/>
            <a:ext cx="10832874" cy="1325563"/>
          </a:xfrm>
        </p:spPr>
        <p:txBody>
          <a:bodyPr>
            <a:normAutofit fontScale="25000" lnSpcReduction="20000"/>
          </a:bodyPr>
          <a:lstStyle/>
          <a:p>
            <a:endParaRPr lang="en-GB" b="0" dirty="0">
              <a:solidFill>
                <a:schemeClr val="bg1"/>
              </a:solidFill>
            </a:endParaRPr>
          </a:p>
          <a:p>
            <a:endParaRPr lang="en-GB" b="0" dirty="0">
              <a:solidFill>
                <a:schemeClr val="bg1"/>
              </a:solidFill>
            </a:endParaRPr>
          </a:p>
          <a:p>
            <a:endParaRPr lang="en-GB" b="0" dirty="0">
              <a:solidFill>
                <a:schemeClr val="bg1"/>
              </a:solidFill>
            </a:endParaRPr>
          </a:p>
          <a:p>
            <a:endParaRPr lang="en-GB" b="0" dirty="0">
              <a:solidFill>
                <a:schemeClr val="bg1"/>
              </a:solidFill>
            </a:endParaRPr>
          </a:p>
          <a:p>
            <a:pPr algn="ctr"/>
            <a:endParaRPr lang="en-GB" dirty="0">
              <a:solidFill>
                <a:schemeClr val="bg1"/>
              </a:solidFill>
            </a:endParaRPr>
          </a:p>
          <a:p>
            <a:pPr algn="ctr"/>
            <a:r>
              <a:rPr lang="en-GB" sz="16000" b="0" dirty="0">
                <a:solidFill>
                  <a:schemeClr val="bg1"/>
                </a:solidFill>
              </a:rPr>
              <a:t>Personal Development Plan</a:t>
            </a:r>
          </a:p>
          <a:p>
            <a:endParaRPr lang="en-GB" b="0" dirty="0">
              <a:solidFill>
                <a:schemeClr val="bg1"/>
              </a:solidFill>
            </a:endParaRPr>
          </a:p>
          <a:p>
            <a:endParaRPr lang="en-GB" dirty="0"/>
          </a:p>
          <a:p>
            <a:endParaRPr lang="en-GB" dirty="0"/>
          </a:p>
        </p:txBody>
      </p:sp>
      <p:sp>
        <p:nvSpPr>
          <p:cNvPr id="6" name="Content Placeholder 5">
            <a:extLst>
              <a:ext uri="{FF2B5EF4-FFF2-40B4-BE49-F238E27FC236}">
                <a16:creationId xmlns:a16="http://schemas.microsoft.com/office/drawing/2014/main" id="{A4EA7354-446B-FF1C-2DE6-D4BEB691AA89}"/>
              </a:ext>
            </a:extLst>
          </p:cNvPr>
          <p:cNvSpPr>
            <a:spLocks noGrp="1"/>
          </p:cNvSpPr>
          <p:nvPr>
            <p:ph sz="quarter" idx="4"/>
          </p:nvPr>
        </p:nvSpPr>
        <p:spPr>
          <a:xfrm>
            <a:off x="522514" y="2505075"/>
            <a:ext cx="10832874" cy="3684588"/>
          </a:xfrm>
        </p:spPr>
        <p:txBody>
          <a:bodyPr/>
          <a:lstStyle/>
          <a:p>
            <a:r>
              <a:rPr lang="en-GB" b="0" dirty="0">
                <a:solidFill>
                  <a:schemeClr val="bg1"/>
                </a:solidFill>
              </a:rPr>
              <a:t>To improve weaknesses, I will:</a:t>
            </a:r>
          </a:p>
          <a:p>
            <a:endParaRPr lang="en-GB" dirty="0"/>
          </a:p>
          <a:p>
            <a:r>
              <a:rPr lang="en-GB" dirty="0">
                <a:solidFill>
                  <a:schemeClr val="bg1"/>
                </a:solidFill>
              </a:rPr>
              <a:t>Practice interview techniques regularly</a:t>
            </a:r>
          </a:p>
          <a:p>
            <a:r>
              <a:rPr lang="en-GB" dirty="0">
                <a:solidFill>
                  <a:schemeClr val="bg1"/>
                </a:solidFill>
              </a:rPr>
              <a:t>Attend training and development courses</a:t>
            </a:r>
          </a:p>
          <a:p>
            <a:r>
              <a:rPr lang="en-GB" dirty="0">
                <a:solidFill>
                  <a:schemeClr val="bg1"/>
                </a:solidFill>
              </a:rPr>
              <a:t>Improve time management through planning tools</a:t>
            </a:r>
          </a:p>
          <a:p>
            <a:r>
              <a:rPr lang="en-GB" dirty="0">
                <a:solidFill>
                  <a:schemeClr val="bg1"/>
                </a:solidFill>
              </a:rPr>
              <a:t>Seek feedback from mentors and colleagues</a:t>
            </a:r>
          </a:p>
        </p:txBody>
      </p:sp>
    </p:spTree>
    <p:extLst>
      <p:ext uri="{BB962C8B-B14F-4D97-AF65-F5344CB8AC3E}">
        <p14:creationId xmlns:p14="http://schemas.microsoft.com/office/powerpoint/2010/main" val="3781915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3EB7C-19B8-8D1E-4140-28449AFD305D}"/>
              </a:ext>
            </a:extLst>
          </p:cNvPr>
          <p:cNvSpPr>
            <a:spLocks noGrp="1"/>
          </p:cNvSpPr>
          <p:nvPr>
            <p:ph type="ctrTitle"/>
          </p:nvPr>
        </p:nvSpPr>
        <p:spPr>
          <a:xfrm>
            <a:off x="1524000" y="1122363"/>
            <a:ext cx="9144000" cy="815294"/>
          </a:xfrm>
          <a:gradFill flip="none" rotWithShape="1">
            <a:gsLst>
              <a:gs pos="71662">
                <a:srgbClr val="2C89B2"/>
              </a:gs>
              <a:gs pos="60532">
                <a:srgbClr val="2279A0"/>
              </a:gs>
              <a:gs pos="0">
                <a:schemeClr val="accent1">
                  <a:lumMod val="67000"/>
                </a:schemeClr>
              </a:gs>
              <a:gs pos="48000">
                <a:schemeClr val="accent1">
                  <a:lumMod val="97000"/>
                  <a:lumOff val="3000"/>
                </a:schemeClr>
              </a:gs>
              <a:gs pos="100000">
                <a:schemeClr val="accent1">
                  <a:lumMod val="60000"/>
                  <a:lumOff val="40000"/>
                </a:schemeClr>
              </a:gs>
            </a:gsLst>
            <a:lin ang="0" scaled="1"/>
            <a:tileRect/>
          </a:gradFill>
        </p:spPr>
        <p:txBody>
          <a:bodyPr>
            <a:normAutofit fontScale="90000"/>
          </a:bodyPr>
          <a:lstStyle/>
          <a:p>
            <a:r>
              <a:rPr lang="en-GB" i="1" dirty="0"/>
              <a:t>Conclusion</a:t>
            </a:r>
          </a:p>
        </p:txBody>
      </p:sp>
      <p:sp>
        <p:nvSpPr>
          <p:cNvPr id="3" name="Subtitle 2">
            <a:extLst>
              <a:ext uri="{FF2B5EF4-FFF2-40B4-BE49-F238E27FC236}">
                <a16:creationId xmlns:a16="http://schemas.microsoft.com/office/drawing/2014/main" id="{B01DC70D-5262-E69F-A982-4F5ABD624687}"/>
              </a:ext>
            </a:extLst>
          </p:cNvPr>
          <p:cNvSpPr>
            <a:spLocks noGrp="1"/>
          </p:cNvSpPr>
          <p:nvPr>
            <p:ph type="subTitle" idx="1"/>
          </p:nvPr>
        </p:nvSpPr>
        <p:spPr>
          <a:xfrm>
            <a:off x="1524000" y="2351314"/>
            <a:ext cx="9144000" cy="3897086"/>
          </a:xfrm>
          <a:gradFill flip="none" rotWithShape="1">
            <a:gsLst>
              <a:gs pos="71662">
                <a:srgbClr val="2C89B2"/>
              </a:gs>
              <a:gs pos="60532">
                <a:srgbClr val="2279A0"/>
              </a:gs>
              <a:gs pos="0">
                <a:schemeClr val="accent1">
                  <a:lumMod val="67000"/>
                </a:schemeClr>
              </a:gs>
              <a:gs pos="48000">
                <a:schemeClr val="accent1">
                  <a:lumMod val="97000"/>
                  <a:lumOff val="3000"/>
                </a:schemeClr>
              </a:gs>
              <a:gs pos="100000">
                <a:schemeClr val="accent4">
                  <a:lumMod val="40000"/>
                  <a:lumOff val="60000"/>
                </a:schemeClr>
              </a:gs>
            </a:gsLst>
            <a:lin ang="0" scaled="1"/>
            <a:tileRect/>
          </a:gradFill>
        </p:spPr>
        <p:txBody>
          <a:bodyPr/>
          <a:lstStyle/>
          <a:p>
            <a:endParaRPr lang="en-GB" dirty="0"/>
          </a:p>
          <a:p>
            <a:endParaRPr lang="en-GB" dirty="0"/>
          </a:p>
          <a:p>
            <a:r>
              <a:rPr lang="en-GB" b="1" i="1" dirty="0"/>
              <a:t>I have identified key employability skills, evaluated my strengths and weaknesses, and developed a clear plan for career progression. Continuous development will support my goal of becoming a successful store manager.</a:t>
            </a:r>
          </a:p>
        </p:txBody>
      </p:sp>
    </p:spTree>
    <p:extLst>
      <p:ext uri="{BB962C8B-B14F-4D97-AF65-F5344CB8AC3E}">
        <p14:creationId xmlns:p14="http://schemas.microsoft.com/office/powerpoint/2010/main" val="3450142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35D55-42E4-E592-ED73-9C0BFBE4AD50}"/>
              </a:ext>
            </a:extLst>
          </p:cNvPr>
          <p:cNvSpPr>
            <a:spLocks noGrp="1"/>
          </p:cNvSpPr>
          <p:nvPr>
            <p:ph type="title"/>
          </p:nvPr>
        </p:nvSpPr>
        <p:spPr>
          <a:xfrm>
            <a:off x="838200" y="365125"/>
            <a:ext cx="10515600" cy="5632904"/>
          </a:xfrm>
          <a:gradFill flip="none" rotWithShape="1">
            <a:gsLst>
              <a:gs pos="0">
                <a:schemeClr val="accent5">
                  <a:lumMod val="89000"/>
                </a:schemeClr>
              </a:gs>
              <a:gs pos="23000">
                <a:schemeClr val="accent5">
                  <a:lumMod val="89000"/>
                </a:schemeClr>
              </a:gs>
              <a:gs pos="69000">
                <a:schemeClr val="accent5">
                  <a:lumMod val="75000"/>
                </a:schemeClr>
              </a:gs>
              <a:gs pos="97000">
                <a:schemeClr val="accent5">
                  <a:lumMod val="70000"/>
                </a:schemeClr>
              </a:gs>
            </a:gsLst>
            <a:path path="circle">
              <a:fillToRect l="50000" t="50000" r="50000" b="50000"/>
            </a:path>
            <a:tileRect/>
          </a:gradFill>
        </p:spPr>
        <p:txBody>
          <a:bodyPr/>
          <a:lstStyle/>
          <a:p>
            <a:pPr algn="ctr"/>
            <a:br>
              <a:rPr lang="en-GB" dirty="0"/>
            </a:br>
            <a:br>
              <a:rPr lang="en-GB" dirty="0"/>
            </a:br>
            <a:r>
              <a:rPr lang="en-GB" dirty="0"/>
              <a:t>Thank You for listening to my  presentation</a:t>
            </a:r>
            <a:br>
              <a:rPr lang="en-GB" dirty="0"/>
            </a:br>
            <a:br>
              <a:rPr lang="en-GB" dirty="0"/>
            </a:br>
            <a:r>
              <a:rPr lang="en-GB" dirty="0"/>
              <a:t>  Fathimah Zahra</a:t>
            </a:r>
            <a:br>
              <a:rPr lang="en-GB" dirty="0"/>
            </a:br>
            <a:endParaRPr lang="en-GB" dirty="0"/>
          </a:p>
        </p:txBody>
      </p:sp>
    </p:spTree>
    <p:extLst>
      <p:ext uri="{BB962C8B-B14F-4D97-AF65-F5344CB8AC3E}">
        <p14:creationId xmlns:p14="http://schemas.microsoft.com/office/powerpoint/2010/main" val="2141186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19129abde3b5e5484dc04943f7169b56">
  <xsd:schema xmlns:xsd="http://www.w3.org/2001/XMLSchema" xmlns:xs="http://www.w3.org/2001/XMLSchema" xmlns:p="http://schemas.microsoft.com/office/2006/metadata/properties" xmlns:ns3="0085e1a2-9cbf-4b92-866b-21f3c89040b6" targetNamespace="http://schemas.microsoft.com/office/2006/metadata/properties" ma:root="true" ma:fieldsID="bb256f8499fb3a40d2e0ffd97e55d2e5"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27755DB1-0131-4EAE-9172-8A1BC9C9AB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1FD24EE-7C32-48C7-AD56-7A104A231873}">
  <ds:schemaRefs>
    <ds:schemaRef ds:uri="http://schemas.microsoft.com/sharepoint/v3/contenttype/forms"/>
  </ds:schemaRefs>
</ds:datastoreItem>
</file>

<file path=customXml/itemProps3.xml><?xml version="1.0" encoding="utf-8"?>
<ds:datastoreItem xmlns:ds="http://schemas.openxmlformats.org/officeDocument/2006/customXml" ds:itemID="{04A61E2A-0114-4DB2-944B-7B53EEC3B733}">
  <ds:schemaRefs>
    <ds:schemaRef ds:uri="http://schemas.microsoft.com/office/2006/documentManagement/types"/>
    <ds:schemaRef ds:uri="http://purl.org/dc/terms/"/>
    <ds:schemaRef ds:uri="0085e1a2-9cbf-4b92-866b-21f3c89040b6"/>
    <ds:schemaRef ds:uri="http://purl.org/dc/elements/1.1/"/>
    <ds:schemaRef ds:uri="http://www.w3.org/XML/1998/namespace"/>
    <ds:schemaRef ds:uri="http://schemas.microsoft.com/office/infopath/2007/PartnerControls"/>
    <ds:schemaRef ds:uri="http://schemas.openxmlformats.org/package/2006/metadata/core-properties"/>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181</TotalTime>
  <Words>444</Words>
  <Application>Microsoft Office PowerPoint</Application>
  <PresentationFormat>Widescreen</PresentationFormat>
  <Paragraphs>112</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Calibri</vt:lpstr>
      <vt:lpstr>Times New Roman</vt:lpstr>
      <vt:lpstr>Office Theme</vt:lpstr>
      <vt:lpstr>Fathimah Zahra </vt:lpstr>
      <vt:lpstr>PowerPoint Presentation</vt:lpstr>
      <vt:lpstr>             Introduction</vt:lpstr>
      <vt:lpstr>                   Job Adverts Overview</vt:lpstr>
      <vt:lpstr>                Key Skills Identified</vt:lpstr>
      <vt:lpstr>    Focus Skill: Leadership</vt:lpstr>
      <vt:lpstr>  Self- Assessment (SWOT)</vt:lpstr>
      <vt:lpstr> </vt:lpstr>
      <vt:lpstr>                        My employment Goals</vt:lpstr>
      <vt:lpstr>Personal Development Plan</vt:lpstr>
      <vt:lpstr>Conclusion</vt:lpstr>
      <vt:lpstr>  Thank You for listening to my  presentation    Fathimah Zahra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Fathimah Zahra (2407304)</dc:creator>
  <cp:lastModifiedBy>Fathimah Zahra (2407304)</cp:lastModifiedBy>
  <cp:revision>1</cp:revision>
  <dcterms:created xsi:type="dcterms:W3CDTF">2026-03-30T20:21:44Z</dcterms:created>
  <dcterms:modified xsi:type="dcterms:W3CDTF">2026-03-30T23:23:14Z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