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4"/>
  </p:sldMasterIdLst>
  <p:notesMasterIdLst>
    <p:notesMasterId r:id="rId16"/>
  </p:notesMasterIdLst>
  <p:sldIdLst>
    <p:sldId id="256" r:id="rId5"/>
    <p:sldId id="257" r:id="rId6"/>
    <p:sldId id="258" r:id="rId7"/>
    <p:sldId id="259" r:id="rId8"/>
    <p:sldId id="260" r:id="rId9"/>
    <p:sldId id="262" r:id="rId10"/>
    <p:sldId id="267" r:id="rId11"/>
    <p:sldId id="268" r:id="rId12"/>
    <p:sldId id="264" r:id="rId13"/>
    <p:sldId id="265"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3849" autoAdjust="0"/>
  </p:normalViewPr>
  <p:slideViewPr>
    <p:cSldViewPr snapToGrid="0">
      <p:cViewPr varScale="1">
        <p:scale>
          <a:sx n="41" d="100"/>
          <a:sy n="41" d="100"/>
        </p:scale>
        <p:origin x="1628" y="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n Kekeba" userId="abf619f6437481ef" providerId="LiveId" clId="{2EE78C3C-B883-4886-BD2E-5DAED93977B9}"/>
    <pc:docChg chg="undo custSel modSld">
      <pc:chgData name="Aman Kekeba" userId="abf619f6437481ef" providerId="LiveId" clId="{2EE78C3C-B883-4886-BD2E-5DAED93977B9}" dt="2026-07-13T10:26:38.104" v="108" actId="20577"/>
      <pc:docMkLst>
        <pc:docMk/>
      </pc:docMkLst>
      <pc:sldChg chg="addSp modSp mod setBg">
        <pc:chgData name="Aman Kekeba" userId="abf619f6437481ef" providerId="LiveId" clId="{2EE78C3C-B883-4886-BD2E-5DAED93977B9}" dt="2026-07-13T10:26:38.104" v="108" actId="20577"/>
        <pc:sldMkLst>
          <pc:docMk/>
          <pc:sldMk cId="2715806010" sldId="257"/>
        </pc:sldMkLst>
        <pc:spChg chg="mod">
          <ac:chgData name="Aman Kekeba" userId="abf619f6437481ef" providerId="LiveId" clId="{2EE78C3C-B883-4886-BD2E-5DAED93977B9}" dt="2026-07-13T10:24:28.196" v="95" actId="255"/>
          <ac:spMkLst>
            <pc:docMk/>
            <pc:sldMk cId="2715806010" sldId="257"/>
            <ac:spMk id="2" creationId="{84E262C7-2C0D-83A7-4B68-88CCFBE724BB}"/>
          </ac:spMkLst>
        </pc:spChg>
        <pc:spChg chg="mod">
          <ac:chgData name="Aman Kekeba" userId="abf619f6437481ef" providerId="LiveId" clId="{2EE78C3C-B883-4886-BD2E-5DAED93977B9}" dt="2026-07-13T10:26:38.104" v="108" actId="20577"/>
          <ac:spMkLst>
            <pc:docMk/>
            <pc:sldMk cId="2715806010" sldId="257"/>
            <ac:spMk id="3" creationId="{3986ECFC-4802-880F-CAC4-59F9E04E17F0}"/>
          </ac:spMkLst>
        </pc:spChg>
        <pc:grpChg chg="add">
          <ac:chgData name="Aman Kekeba" userId="abf619f6437481ef" providerId="LiveId" clId="{2EE78C3C-B883-4886-BD2E-5DAED93977B9}" dt="2026-07-13T10:23:39.680" v="84" actId="26606"/>
          <ac:grpSpMkLst>
            <pc:docMk/>
            <pc:sldMk cId="2715806010" sldId="257"/>
            <ac:grpSpMk id="10" creationId="{A5AFB369-4673-4727-A7CD-D86AFE0AE069}"/>
          </ac:grpSpMkLst>
        </pc:grpChg>
        <pc:picChg chg="add mod ord">
          <ac:chgData name="Aman Kekeba" userId="abf619f6437481ef" providerId="LiveId" clId="{2EE78C3C-B883-4886-BD2E-5DAED93977B9}" dt="2026-07-13T10:23:39.680" v="84" actId="26606"/>
          <ac:picMkLst>
            <pc:docMk/>
            <pc:sldMk cId="2715806010" sldId="257"/>
            <ac:picMk id="5" creationId="{2AB30E35-B20A-2107-405B-B0007FB95762}"/>
          </ac:picMkLst>
        </pc:picChg>
      </pc:sldChg>
      <pc:sldChg chg="addSp delSp modSp mod setBg">
        <pc:chgData name="Aman Kekeba" userId="abf619f6437481ef" providerId="LiveId" clId="{2EE78C3C-B883-4886-BD2E-5DAED93977B9}" dt="2026-07-13T10:09:12.438" v="33" actId="14100"/>
        <pc:sldMkLst>
          <pc:docMk/>
          <pc:sldMk cId="2897957523" sldId="258"/>
        </pc:sldMkLst>
        <pc:spChg chg="mod">
          <ac:chgData name="Aman Kekeba" userId="abf619f6437481ef" providerId="LiveId" clId="{2EE78C3C-B883-4886-BD2E-5DAED93977B9}" dt="2026-07-13T10:07:52.681" v="28" actId="27636"/>
          <ac:spMkLst>
            <pc:docMk/>
            <pc:sldMk cId="2897957523" sldId="258"/>
            <ac:spMk id="2" creationId="{4351C092-CB50-5179-72FB-94CBECED5425}"/>
          </ac:spMkLst>
        </pc:spChg>
        <pc:spChg chg="mod">
          <ac:chgData name="Aman Kekeba" userId="abf619f6437481ef" providerId="LiveId" clId="{2EE78C3C-B883-4886-BD2E-5DAED93977B9}" dt="2026-07-13T10:09:12.438" v="33" actId="14100"/>
          <ac:spMkLst>
            <pc:docMk/>
            <pc:sldMk cId="2897957523" sldId="258"/>
            <ac:spMk id="3" creationId="{028A8359-438A-7EDF-F235-AE5BAE7FB208}"/>
          </ac:spMkLst>
        </pc:spChg>
        <pc:spChg chg="add del">
          <ac:chgData name="Aman Kekeba" userId="abf619f6437481ef" providerId="LiveId" clId="{2EE78C3C-B883-4886-BD2E-5DAED93977B9}" dt="2026-07-13T10:05:49.483" v="4" actId="26606"/>
          <ac:spMkLst>
            <pc:docMk/>
            <pc:sldMk cId="2897957523" sldId="258"/>
            <ac:spMk id="26" creationId="{66D61E08-70C3-48D8-BEA0-787111DC30DA}"/>
          </ac:spMkLst>
        </pc:spChg>
        <pc:spChg chg="add del">
          <ac:chgData name="Aman Kekeba" userId="abf619f6437481ef" providerId="LiveId" clId="{2EE78C3C-B883-4886-BD2E-5DAED93977B9}" dt="2026-07-13T10:05:49.483" v="4" actId="26606"/>
          <ac:spMkLst>
            <pc:docMk/>
            <pc:sldMk cId="2897957523" sldId="258"/>
            <ac:spMk id="28" creationId="{FC55298F-0AE5-478E-AD2B-03C2614C5833}"/>
          </ac:spMkLst>
        </pc:spChg>
        <pc:spChg chg="add del">
          <ac:chgData name="Aman Kekeba" userId="abf619f6437481ef" providerId="LiveId" clId="{2EE78C3C-B883-4886-BD2E-5DAED93977B9}" dt="2026-07-13T10:05:49.483" v="4" actId="26606"/>
          <ac:spMkLst>
            <pc:docMk/>
            <pc:sldMk cId="2897957523" sldId="258"/>
            <ac:spMk id="30" creationId="{C180E4EA-0B63-4779-A895-7E90E71088F3}"/>
          </ac:spMkLst>
        </pc:spChg>
        <pc:spChg chg="add del">
          <ac:chgData name="Aman Kekeba" userId="abf619f6437481ef" providerId="LiveId" clId="{2EE78C3C-B883-4886-BD2E-5DAED93977B9}" dt="2026-07-13T10:05:49.483" v="4" actId="26606"/>
          <ac:spMkLst>
            <pc:docMk/>
            <pc:sldMk cId="2897957523" sldId="258"/>
            <ac:spMk id="32" creationId="{CEE01D9D-3DE8-4EED-B0D3-8F3C79CC7673}"/>
          </ac:spMkLst>
        </pc:spChg>
        <pc:spChg chg="add del">
          <ac:chgData name="Aman Kekeba" userId="abf619f6437481ef" providerId="LiveId" clId="{2EE78C3C-B883-4886-BD2E-5DAED93977B9}" dt="2026-07-13T10:05:49.483" v="4" actId="26606"/>
          <ac:spMkLst>
            <pc:docMk/>
            <pc:sldMk cId="2897957523" sldId="258"/>
            <ac:spMk id="34" creationId="{89AF5CE9-607F-43F4-8983-DCD6DA4051FD}"/>
          </ac:spMkLst>
        </pc:spChg>
        <pc:spChg chg="add del">
          <ac:chgData name="Aman Kekeba" userId="abf619f6437481ef" providerId="LiveId" clId="{2EE78C3C-B883-4886-BD2E-5DAED93977B9}" dt="2026-07-13T10:05:49.483" v="4" actId="26606"/>
          <ac:spMkLst>
            <pc:docMk/>
            <pc:sldMk cId="2897957523" sldId="258"/>
            <ac:spMk id="36" creationId="{6EEA2DBD-9E1E-4521-8C01-F32AD18A89E3}"/>
          </ac:spMkLst>
        </pc:spChg>
        <pc:spChg chg="add del">
          <ac:chgData name="Aman Kekeba" userId="abf619f6437481ef" providerId="LiveId" clId="{2EE78C3C-B883-4886-BD2E-5DAED93977B9}" dt="2026-07-13T10:05:49.483" v="4" actId="26606"/>
          <ac:spMkLst>
            <pc:docMk/>
            <pc:sldMk cId="2897957523" sldId="258"/>
            <ac:spMk id="38" creationId="{15BBD2C1-BA9B-46A9-A27A-33498B169272}"/>
          </ac:spMkLst>
        </pc:spChg>
        <pc:spChg chg="add">
          <ac:chgData name="Aman Kekeba" userId="abf619f6437481ef" providerId="LiveId" clId="{2EE78C3C-B883-4886-BD2E-5DAED93977B9}" dt="2026-07-13T10:06:05.058" v="8" actId="26606"/>
          <ac:spMkLst>
            <pc:docMk/>
            <pc:sldMk cId="2897957523" sldId="258"/>
            <ac:spMk id="51" creationId="{7B1E8B16-F0E6-422E-A6A6-0422A7733F24}"/>
          </ac:spMkLst>
        </pc:spChg>
        <pc:spChg chg="add">
          <ac:chgData name="Aman Kekeba" userId="abf619f6437481ef" providerId="LiveId" clId="{2EE78C3C-B883-4886-BD2E-5DAED93977B9}" dt="2026-07-13T10:06:05.058" v="8" actId="26606"/>
          <ac:spMkLst>
            <pc:docMk/>
            <pc:sldMk cId="2897957523" sldId="258"/>
            <ac:spMk id="52" creationId="{30CBBCD0-ED2A-4FC8-AB71-E3C2738F95A5}"/>
          </ac:spMkLst>
        </pc:spChg>
        <pc:spChg chg="add">
          <ac:chgData name="Aman Kekeba" userId="abf619f6437481ef" providerId="LiveId" clId="{2EE78C3C-B883-4886-BD2E-5DAED93977B9}" dt="2026-07-13T10:06:05.058" v="8" actId="26606"/>
          <ac:spMkLst>
            <pc:docMk/>
            <pc:sldMk cId="2897957523" sldId="258"/>
            <ac:spMk id="55" creationId="{95EFBC61-02DC-4AEA-AA2D-A9EABA467746}"/>
          </ac:spMkLst>
        </pc:spChg>
        <pc:spChg chg="add">
          <ac:chgData name="Aman Kekeba" userId="abf619f6437481ef" providerId="LiveId" clId="{2EE78C3C-B883-4886-BD2E-5DAED93977B9}" dt="2026-07-13T10:06:05.058" v="8" actId="26606"/>
          <ac:spMkLst>
            <pc:docMk/>
            <pc:sldMk cId="2897957523" sldId="258"/>
            <ac:spMk id="56" creationId="{5637DFC4-70BC-4CB4-85D2-651A7C6A5621}"/>
          </ac:spMkLst>
        </pc:spChg>
        <pc:spChg chg="add">
          <ac:chgData name="Aman Kekeba" userId="abf619f6437481ef" providerId="LiveId" clId="{2EE78C3C-B883-4886-BD2E-5DAED93977B9}" dt="2026-07-13T10:06:05.058" v="8" actId="26606"/>
          <ac:spMkLst>
            <pc:docMk/>
            <pc:sldMk cId="2897957523" sldId="258"/>
            <ac:spMk id="57" creationId="{58F1E9F4-66ED-4E73-8C2E-51B11EA77692}"/>
          </ac:spMkLst>
        </pc:spChg>
        <pc:spChg chg="add">
          <ac:chgData name="Aman Kekeba" userId="abf619f6437481ef" providerId="LiveId" clId="{2EE78C3C-B883-4886-BD2E-5DAED93977B9}" dt="2026-07-13T10:06:05.058" v="8" actId="26606"/>
          <ac:spMkLst>
            <pc:docMk/>
            <pc:sldMk cId="2897957523" sldId="258"/>
            <ac:spMk id="58" creationId="{0795E7D3-D974-4307-92D4-E3ECEFDF39D0}"/>
          </ac:spMkLst>
        </pc:spChg>
        <pc:spChg chg="add">
          <ac:chgData name="Aman Kekeba" userId="abf619f6437481ef" providerId="LiveId" clId="{2EE78C3C-B883-4886-BD2E-5DAED93977B9}" dt="2026-07-13T10:06:05.058" v="8" actId="26606"/>
          <ac:spMkLst>
            <pc:docMk/>
            <pc:sldMk cId="2897957523" sldId="258"/>
            <ac:spMk id="59" creationId="{90443617-0A78-4C2C-9996-D143BCDB9059}"/>
          </ac:spMkLst>
        </pc:spChg>
        <pc:spChg chg="add">
          <ac:chgData name="Aman Kekeba" userId="abf619f6437481ef" providerId="LiveId" clId="{2EE78C3C-B883-4886-BD2E-5DAED93977B9}" dt="2026-07-13T10:06:05.058" v="8" actId="26606"/>
          <ac:spMkLst>
            <pc:docMk/>
            <pc:sldMk cId="2897957523" sldId="258"/>
            <ac:spMk id="60" creationId="{ACFC544A-BD13-4C3C-8C9E-C35DEE8A486F}"/>
          </ac:spMkLst>
        </pc:spChg>
        <pc:grpChg chg="add del">
          <ac:chgData name="Aman Kekeba" userId="abf619f6437481ef" providerId="LiveId" clId="{2EE78C3C-B883-4886-BD2E-5DAED93977B9}" dt="2026-07-13T10:06:05.027" v="7" actId="26606"/>
          <ac:grpSpMkLst>
            <pc:docMk/>
            <pc:sldMk cId="2897957523" sldId="258"/>
            <ac:grpSpMk id="40" creationId="{A5AFB369-4673-4727-A7CD-D86AFE0AE069}"/>
          </ac:grpSpMkLst>
        </pc:grpChg>
        <pc:picChg chg="add mod ord">
          <ac:chgData name="Aman Kekeba" userId="abf619f6437481ef" providerId="LiveId" clId="{2EE78C3C-B883-4886-BD2E-5DAED93977B9}" dt="2026-07-13T10:06:05.027" v="7" actId="26606"/>
          <ac:picMkLst>
            <pc:docMk/>
            <pc:sldMk cId="2897957523" sldId="258"/>
            <ac:picMk id="5" creationId="{A2325D9C-6428-9BF6-8327-FA4215FC792F}"/>
          </ac:picMkLst>
        </pc:picChg>
      </pc:sldChg>
      <pc:sldChg chg="addSp modSp mod setBg">
        <pc:chgData name="Aman Kekeba" userId="abf619f6437481ef" providerId="LiveId" clId="{2EE78C3C-B883-4886-BD2E-5DAED93977B9}" dt="2026-07-13T10:22:06.862" v="82" actId="14100"/>
        <pc:sldMkLst>
          <pc:docMk/>
          <pc:sldMk cId="1748499028" sldId="259"/>
        </pc:sldMkLst>
        <pc:spChg chg="mod">
          <ac:chgData name="Aman Kekeba" userId="abf619f6437481ef" providerId="LiveId" clId="{2EE78C3C-B883-4886-BD2E-5DAED93977B9}" dt="2026-07-13T10:12:46.719" v="39" actId="27636"/>
          <ac:spMkLst>
            <pc:docMk/>
            <pc:sldMk cId="1748499028" sldId="259"/>
            <ac:spMk id="2" creationId="{61C7DAA2-C26F-4546-8B0F-C81CFB47F842}"/>
          </ac:spMkLst>
        </pc:spChg>
        <pc:spChg chg="mod">
          <ac:chgData name="Aman Kekeba" userId="abf619f6437481ef" providerId="LiveId" clId="{2EE78C3C-B883-4886-BD2E-5DAED93977B9}" dt="2026-07-13T10:22:06.607" v="81" actId="14100"/>
          <ac:spMkLst>
            <pc:docMk/>
            <pc:sldMk cId="1748499028" sldId="259"/>
            <ac:spMk id="3" creationId="{F9C1CCB3-874D-5E4A-629C-E7AA4A8AB46C}"/>
          </ac:spMkLst>
        </pc:spChg>
        <pc:grpChg chg="add">
          <ac:chgData name="Aman Kekeba" userId="abf619f6437481ef" providerId="LiveId" clId="{2EE78C3C-B883-4886-BD2E-5DAED93977B9}" dt="2026-07-13T10:12:32.802" v="35" actId="26606"/>
          <ac:grpSpMkLst>
            <pc:docMk/>
            <pc:sldMk cId="1748499028" sldId="259"/>
            <ac:grpSpMk id="10" creationId="{A5AFB369-4673-4727-A7CD-D86AFE0AE069}"/>
          </ac:grpSpMkLst>
        </pc:grpChg>
        <pc:picChg chg="add mod ord">
          <ac:chgData name="Aman Kekeba" userId="abf619f6437481ef" providerId="LiveId" clId="{2EE78C3C-B883-4886-BD2E-5DAED93977B9}" dt="2026-07-13T10:22:06.862" v="82" actId="14100"/>
          <ac:picMkLst>
            <pc:docMk/>
            <pc:sldMk cId="1748499028" sldId="259"/>
            <ac:picMk id="5" creationId="{A3A6B0F2-323A-A918-08C8-8947D25EB03D}"/>
          </ac:picMkLst>
        </pc:picChg>
      </pc:sldChg>
      <pc:sldChg chg="addSp delSp modSp mod">
        <pc:chgData name="Aman Kekeba" userId="abf619f6437481ef" providerId="LiveId" clId="{2EE78C3C-B883-4886-BD2E-5DAED93977B9}" dt="2026-07-13T10:22:06.361" v="80" actId="931"/>
        <pc:sldMkLst>
          <pc:docMk/>
          <pc:sldMk cId="1917974163" sldId="267"/>
        </pc:sldMkLst>
        <pc:picChg chg="add del mod">
          <ac:chgData name="Aman Kekeba" userId="abf619f6437481ef" providerId="LiveId" clId="{2EE78C3C-B883-4886-BD2E-5DAED93977B9}" dt="2026-07-13T10:22:06.361" v="80" actId="931"/>
          <ac:picMkLst>
            <pc:docMk/>
            <pc:sldMk cId="1917974163" sldId="267"/>
            <ac:picMk id="7" creationId="{1C4699C6-6893-7CB0-628D-F6DDFD3E9A2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This presentation addresses Assignment 1 for the module Problem Solving and Decision Making (LCLM4004) and focuses on a structured business analysis of Basil’s Bakery. The purpose of the presentation is to demonstrate how formal problem-solving frameworks can be applied to a real small-business context in order to diagnose performance challenges and inform strategic thinking. Basil’s Bakery is used as a case study to explore how both external environmental forces and internal operational factors interact to influence business outcomes. The presentation adopts an evidence-based approach, drawing on industry reports, government publications, and established management frameworks to ensure that conclusions are grounded in credible data rather than opinion alone. From an academic perspective, this presentation aligns with Level 4 learning outcomes by describing the nature and scope of a business problem, interpreting qualitative and quantitative information, and applying </a:t>
            </a:r>
            <a:r>
              <a:rPr lang="en-US" dirty="0" err="1"/>
              <a:t>recognised</a:t>
            </a:r>
            <a:r>
              <a:rPr lang="en-US" dirty="0"/>
              <a:t> analytical tools to a practical scenario. From a professional perspective, the presentation mirrors the role of a consultant briefing a small business owner, translating complex environmental and operational issues into clear insights. The structure of the presentation is deliberately logical and progressive. It begins by outlining the purpose and analytical tools, then establishes the </a:t>
            </a:r>
            <a:r>
              <a:rPr lang="en-US" dirty="0" err="1"/>
              <a:t>organisational</a:t>
            </a:r>
            <a:r>
              <a:rPr lang="en-US" dirty="0"/>
              <a:t> context of Basil’s Bakery, before moving into a detailed examination of the problem using structured models. This approach ensures clarity for the audience and allows each analytical stage to build upon the previous one. By the end of the presentation, the audience should have a clear understanding of why Basil’s Bakery is experiencing operational and margin pressures, how these pressures arise from multiple interconnected causes, and what strategic direction could support future sustainability while preserving the bakery’s artisan identity.</a:t>
            </a:r>
          </a:p>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3</a:t>
            </a:fld>
            <a:endParaRPr lang="en-GB"/>
          </a:p>
        </p:txBody>
      </p:sp>
    </p:spTree>
    <p:extLst>
      <p:ext uri="{BB962C8B-B14F-4D97-AF65-F5344CB8AC3E}">
        <p14:creationId xmlns:p14="http://schemas.microsoft.com/office/powerpoint/2010/main" val="20233894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Basil’s Bakery is an independent artisan bakery founded in 2015 and located in a local retail shopping park in Coventry. The business is owned and operated by Basil, an accomplished artisan baker who specializes in contemporary styled cakes, pastries, and organic breads. The bakery’s value proposition is strongly rooted in product quality, craftsmanship, and the use of organic ingredients, which differentiates it from mass-market competitors. Its target customers include retail park shoppers, local and regional workers, office staff from nearby business units, and warehouse logistics crews from adjacent industrial sites. Strategically, Basil’s Bakery follows a quality-led artisan model that supports premium pricing and customer loyalty. However, this positioning also exposes the business to specific vulnerabilities. Organic ingredients tend to have higher and more volatile costs, while artisan production relies heavily on skilled labor and manual processes. These characteristics increase sensitivity to cost inflation, labor shortages, and operational bottlenecks. Furthermore, the bakery’s reliance on physical footfall within the retail park means that changes in local economic activity and working patterns can have a direct impact on demand. The strategic implication is that operational discipline is not merely a matter of efficiency but a critical component of competitive sustainability. Without well-managed workflows, resource planning, and data-informed decision-making, the benefits of an artisan strategy can be undermined by rising costs and inconsistent service performance.</a:t>
            </a:r>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4</a:t>
            </a:fld>
            <a:endParaRPr lang="en-GB"/>
          </a:p>
        </p:txBody>
      </p:sp>
    </p:spTree>
    <p:extLst>
      <p:ext uri="{BB962C8B-B14F-4D97-AF65-F5344CB8AC3E}">
        <p14:creationId xmlns:p14="http://schemas.microsoft.com/office/powerpoint/2010/main" val="1368820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5W2H framework is used to define the nature and scope of the operational problem facing Basil’s Bakery in a structured and comprehensive manner. The core issue, or ‘What’, is operational inefficiency that affects productivity, cost control, and service consistency. This inefficiency places direct pressure on profit margins. The ‘Who’ dimension highlights that staff experience increased workload pressure, while customers are affected through longer waiting times and reduced product availability during busy periods. The ‘Where’ aspect indicates that problems occur across multiple stages of operations, including preparation, baking, stock handling, and front-of-house service, suggesting a systemic rather than isolated issue. The ‘When’ dimension shows that inefficiencies become most visible during peak trading periods and high-demand production windows, when capacity constraints are exposed. The ‘Why’ identifies likely causes such as outdated equipment, inconsistent methods, manual workflows, and poor coordination. The ‘How’ explains that inefficiency manifests through kitchen bottlenecks, product rework, waiting times, and variable output quality. Finally, ‘How much’ captures the scale of impact, which includes higher operating costs, reduced throughput, and sustained margin pressure. Using 5W2H ensures that the problem is clearly bounded and evidence-based, providing a solid platform for subsequent environmental and root-cause analyses.</a:t>
            </a:r>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5</a:t>
            </a:fld>
            <a:endParaRPr lang="en-GB"/>
          </a:p>
        </p:txBody>
      </p:sp>
    </p:spTree>
    <p:extLst>
      <p:ext uri="{BB962C8B-B14F-4D97-AF65-F5344CB8AC3E}">
        <p14:creationId xmlns:p14="http://schemas.microsoft.com/office/powerpoint/2010/main" val="40983745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introduction establishes the analytical focus of the presentation and explains why PESTLE analysis and the Fishbone diagram are appropriate tools for examining Basil’s Bakery. The primary objective is to evaluate the external environment influencing the business while also identifying internal operational issues that reduce efficiency and profitability.</a:t>
            </a:r>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6</a:t>
            </a:fld>
            <a:endParaRPr lang="en-GB"/>
          </a:p>
        </p:txBody>
      </p:sp>
    </p:spTree>
    <p:extLst>
      <p:ext uri="{BB962C8B-B14F-4D97-AF65-F5344CB8AC3E}">
        <p14:creationId xmlns:p14="http://schemas.microsoft.com/office/powerpoint/2010/main" val="16794803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PESTLE analysis is introduced as a macro-environmental scanning tool that enables organizations to systematically assess Political, Economic, Social, Technological, Legal, and Environmental factors. This framework is particularly useful for small food businesses, as they are often highly exposed to regulatory changes, economic volatility, and shifting consumer preferences. The Fishbone, or Ishikawa, diagram is then defined as a root-cause analysis tool designed to trace observable problems back to their underlying causes</a:t>
            </a:r>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7</a:t>
            </a:fld>
            <a:endParaRPr lang="en-GB"/>
          </a:p>
        </p:txBody>
      </p:sp>
    </p:spTree>
    <p:extLst>
      <p:ext uri="{BB962C8B-B14F-4D97-AF65-F5344CB8AC3E}">
        <p14:creationId xmlns:p14="http://schemas.microsoft.com/office/powerpoint/2010/main" val="31073946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Fishbone diagram is used to analyze the internal causes of operational inefficiency and margin pressure at Basil’s Bakery. The central problem identified is operational inefficiency leading to reduced profitability. Under the ‘Methods’ category, issues include the absence of standardized kitchen workflows, lack of recipe scaling formulas, and poor task sequencing, all of which contribute to waiting times and rework. In the ‘Manpower’ category, the bakery’s heavy reliance on manual artisan work creates capacity constraints, particularly during peak periods, while skill gaps in technology use limit efficiency gains. The ‘Materials’ category highlights supply pricing variability, crop availability fluctuations, and ingredient waste arising from spoilage or overproduction. Under ‘Management’, planning and coordination issues are evident, including limited use of structured sales data and reactive scheduling practices. Together, these causes illustrate that inefficiency is not the result of a single failure but an interconnected system of process, people, and planning challenges. The Fishbone analysis complements the PESTLE framework by showing how external pressures translate into internal operational stress, reinforcing the need for integrated solutions rather than isolated fixes.</a:t>
            </a:r>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8</a:t>
            </a:fld>
            <a:endParaRPr lang="en-GB"/>
          </a:p>
        </p:txBody>
      </p:sp>
    </p:spTree>
    <p:extLst>
      <p:ext uri="{BB962C8B-B14F-4D97-AF65-F5344CB8AC3E}">
        <p14:creationId xmlns:p14="http://schemas.microsoft.com/office/powerpoint/2010/main" val="13220728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conclusion synthesizes insights from the PESTLE and Fishbone analyses to present a coherent strategic perspective. Basil’s Bakery operates in a market with positive demand potential for premium bakery products, supported by consumer interest in quality and organic goods. However, the external environment is highly cost-sensitive and tightly regulated, increasing the complexity faced by small independent food businesses. Inflation, regulatory compliance, and sustainability expectations amplify the impact of any internal inefficiency. Internally, the analysis shows that operational challenges stem from multiple interacting causes rather than a single point of failure. Manual dependencies, lack of standardized workflows, limited data use, and capacity constraints collectively undermine efficiency and margins. The most effective strategic path forward involves protecting the bakery’s unique artisan quality while improving internal workflow discipline, adopting appropriate digital tools, and strengthening resource management. By addressing both external pressures and internal root causes, Basil’s Bakery can enhance resilience, improve profitability, and support long-term sustainability without compromising its core identity.</a:t>
            </a:r>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9</a:t>
            </a:fld>
            <a:endParaRPr lang="en-GB"/>
          </a:p>
        </p:txBody>
      </p:sp>
    </p:spTree>
    <p:extLst>
      <p:ext uri="{BB962C8B-B14F-4D97-AF65-F5344CB8AC3E}">
        <p14:creationId xmlns:p14="http://schemas.microsoft.com/office/powerpoint/2010/main" val="21684309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406496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90913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405494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99383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11189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74350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13/07/2026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0154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7548503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Tree>
    <p:extLst>
      <p:ext uri="{BB962C8B-B14F-4D97-AF65-F5344CB8AC3E}">
        <p14:creationId xmlns:p14="http://schemas.microsoft.com/office/powerpoint/2010/main" val="37574764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195350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974078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117391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899673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3047703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2835358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424096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13/07/2026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13925560"/>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59" r:id="rId12"/>
    <p:sldLayoutId id="2147483760" r:id="rId13"/>
    <p:sldLayoutId id="2147483761" r:id="rId14"/>
    <p:sldLayoutId id="2147483762" r:id="rId15"/>
    <p:sldLayoutId id="214748376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www.wrap.ngo/what-we-do/where-we-work/england-uk?utm_source=copilot.com"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title"/>
          </p:nvPr>
        </p:nvSpPr>
        <p:spPr>
          <a:xfrm>
            <a:off x="677335" y="1965960"/>
            <a:ext cx="8596668" cy="2594610"/>
          </a:xfrm>
        </p:spPr>
        <p:txBody>
          <a:bodyPr>
            <a:normAutofit fontScale="90000"/>
          </a:bodyPr>
          <a:lstStyle/>
          <a:p>
            <a:r>
              <a:rPr lang="en-GB" sz="3200" dirty="0">
                <a:solidFill>
                  <a:schemeClr val="accent2">
                    <a:lumMod val="75000"/>
                  </a:schemeClr>
                </a:solidFill>
                <a:latin typeface="A"/>
              </a:rPr>
              <a:t>Module: Problem Solving and Decision Making (LCLM4004)</a:t>
            </a:r>
            <a:br>
              <a:rPr lang="en-GB" sz="3200" dirty="0">
                <a:solidFill>
                  <a:schemeClr val="accent2">
                    <a:lumMod val="75000"/>
                  </a:schemeClr>
                </a:solidFill>
                <a:latin typeface="A"/>
              </a:rPr>
            </a:br>
            <a:r>
              <a:rPr lang="en-GB" sz="3200" dirty="0">
                <a:solidFill>
                  <a:schemeClr val="accent2">
                    <a:lumMod val="75000"/>
                  </a:schemeClr>
                </a:solidFill>
                <a:latin typeface="A"/>
              </a:rPr>
              <a:t>Student: Aman Bedada Kekeba</a:t>
            </a:r>
            <a:br>
              <a:rPr lang="en-GB" sz="3200" dirty="0">
                <a:solidFill>
                  <a:schemeClr val="accent2">
                    <a:lumMod val="75000"/>
                  </a:schemeClr>
                </a:solidFill>
                <a:latin typeface="A"/>
              </a:rPr>
            </a:br>
            <a:r>
              <a:rPr lang="en-GB" sz="3200" dirty="0">
                <a:solidFill>
                  <a:schemeClr val="accent2">
                    <a:lumMod val="75000"/>
                  </a:schemeClr>
                </a:solidFill>
                <a:latin typeface="A"/>
              </a:rPr>
              <a:t>Student ID: 2530105</a:t>
            </a:r>
            <a:br>
              <a:rPr lang="en-GB" sz="3200" dirty="0">
                <a:solidFill>
                  <a:schemeClr val="accent2">
                    <a:lumMod val="75000"/>
                  </a:schemeClr>
                </a:solidFill>
                <a:latin typeface="A"/>
              </a:rPr>
            </a:br>
            <a:r>
              <a:rPr lang="en-GB" sz="3200" dirty="0">
                <a:solidFill>
                  <a:schemeClr val="accent2">
                    <a:lumMod val="75000"/>
                  </a:schemeClr>
                </a:solidFill>
                <a:latin typeface="A"/>
              </a:rPr>
              <a:t>Lecturers: Annamarie Dufficy / Dr </a:t>
            </a:r>
            <a:r>
              <a:rPr lang="en-GB" sz="3200" dirty="0" err="1">
                <a:solidFill>
                  <a:schemeClr val="accent2">
                    <a:lumMod val="75000"/>
                  </a:schemeClr>
                </a:solidFill>
                <a:latin typeface="A"/>
              </a:rPr>
              <a:t>Lizeta</a:t>
            </a:r>
            <a:r>
              <a:rPr lang="en-GB" sz="3200" dirty="0">
                <a:solidFill>
                  <a:schemeClr val="accent2">
                    <a:lumMod val="75000"/>
                  </a:schemeClr>
                </a:solidFill>
                <a:latin typeface="A"/>
              </a:rPr>
              <a:t> Demetriou</a:t>
            </a:r>
          </a:p>
        </p:txBody>
      </p:sp>
      <p:sp>
        <p:nvSpPr>
          <p:cNvPr id="3" name="Text Placeholder 2">
            <a:extLst>
              <a:ext uri="{FF2B5EF4-FFF2-40B4-BE49-F238E27FC236}">
                <a16:creationId xmlns:a16="http://schemas.microsoft.com/office/drawing/2014/main" id="{4946E0E0-BBF3-D978-9AEE-8C7947434334}"/>
              </a:ext>
            </a:extLst>
          </p:cNvPr>
          <p:cNvSpPr>
            <a:spLocks noGrp="1"/>
          </p:cNvSpPr>
          <p:nvPr>
            <p:ph type="body" idx="1"/>
          </p:nvPr>
        </p:nvSpPr>
        <p:spPr>
          <a:xfrm>
            <a:off x="677335" y="400050"/>
            <a:ext cx="8596668" cy="1268730"/>
          </a:xfrm>
        </p:spPr>
        <p:txBody>
          <a:bodyPr>
            <a:normAutofit/>
          </a:bodyPr>
          <a:lstStyle/>
          <a:p>
            <a:r>
              <a:rPr lang="en-GB" sz="2000" b="1" i="1" dirty="0">
                <a:solidFill>
                  <a:schemeClr val="accent2">
                    <a:lumMod val="75000"/>
                  </a:schemeClr>
                </a:solidFill>
              </a:rPr>
              <a:t>Assignment 1; Basil’s Bakery Operational Problem Analysis</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Picture 4">
            <a:extLst>
              <a:ext uri="{FF2B5EF4-FFF2-40B4-BE49-F238E27FC236}">
                <a16:creationId xmlns:a16="http://schemas.microsoft.com/office/drawing/2014/main" id="{2AB30E35-B20A-2107-405B-B0007FB95762}"/>
              </a:ext>
            </a:extLst>
          </p:cNvPr>
          <p:cNvPicPr>
            <a:picLocks noChangeAspect="1"/>
          </p:cNvPicPr>
          <p:nvPr/>
        </p:nvPicPr>
        <p:blipFill>
          <a:blip r:embed="rId2">
            <a:extLst>
              <a:ext uri="{28A0092B-C50C-407E-A947-70E740481C1C}">
                <a14:useLocalDpi xmlns:a14="http://schemas.microsoft.com/office/drawing/2010/main" val="0"/>
              </a:ext>
            </a:extLst>
          </a:blip>
          <a:srcRect l="8891" t="19633" r="-1" b="36356"/>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5380563" y="170481"/>
            <a:ext cx="3887839" cy="821411"/>
          </a:xfrm>
        </p:spPr>
        <p:txBody>
          <a:bodyPr vert="horz" lIns="91440" tIns="45720" rIns="91440" bIns="45720" rtlCol="0" anchor="b">
            <a:normAutofit/>
          </a:bodyPr>
          <a:lstStyle/>
          <a:p>
            <a:pPr algn="r"/>
            <a:r>
              <a:rPr lang="en-US" sz="2400"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4974956" y="2402237"/>
            <a:ext cx="4299047" cy="4455764"/>
          </a:xfrm>
        </p:spPr>
        <p:txBody>
          <a:bodyPr vert="horz" lIns="91440" tIns="45720" rIns="91440" bIns="45720" rtlCol="0" anchor="t">
            <a:noAutofit/>
          </a:bodyPr>
          <a:lstStyle/>
          <a:p>
            <a:pPr>
              <a:lnSpc>
                <a:spcPct val="90000"/>
              </a:lnSpc>
            </a:pPr>
            <a:endParaRPr lang="en-US" sz="1800" dirty="0">
              <a:solidFill>
                <a:schemeClr val="tx1"/>
              </a:solidFill>
              <a:latin typeface="Bookman Old Style" panose="02050604050505020204" pitchFamily="18" charset="0"/>
            </a:endParaRPr>
          </a:p>
          <a:p>
            <a:pPr>
              <a:lnSpc>
                <a:spcPct val="90000"/>
              </a:lnSpc>
            </a:pPr>
            <a:r>
              <a:rPr lang="en-US" sz="1800">
                <a:solidFill>
                  <a:schemeClr val="tx1"/>
                </a:solidFill>
                <a:latin typeface="Bookman Old Style" panose="02050604050505020204" pitchFamily="18" charset="0"/>
              </a:rPr>
              <a:t>Introduction </a:t>
            </a:r>
            <a:endParaRPr lang="en-US" sz="1800" dirty="0">
              <a:solidFill>
                <a:schemeClr val="tx1"/>
              </a:solidFill>
              <a:latin typeface="Bookman Old Style" panose="02050604050505020204" pitchFamily="18" charset="0"/>
            </a:endParaRPr>
          </a:p>
          <a:p>
            <a:pPr>
              <a:lnSpc>
                <a:spcPct val="90000"/>
              </a:lnSpc>
            </a:pPr>
            <a:r>
              <a:rPr lang="en-US" sz="1800" dirty="0">
                <a:solidFill>
                  <a:schemeClr val="tx1"/>
                </a:solidFill>
                <a:latin typeface="Bookman Old Style" panose="02050604050505020204" pitchFamily="18" charset="0"/>
              </a:rPr>
              <a:t>Company background</a:t>
            </a:r>
          </a:p>
          <a:p>
            <a:pPr>
              <a:lnSpc>
                <a:spcPct val="90000"/>
              </a:lnSpc>
            </a:pPr>
            <a:r>
              <a:rPr lang="en-US" sz="1800" dirty="0">
                <a:solidFill>
                  <a:schemeClr val="tx1"/>
                </a:solidFill>
                <a:latin typeface="Bookman Old Style" panose="02050604050505020204" pitchFamily="18" charset="0"/>
              </a:rPr>
              <a:t>Problem: nature and scope</a:t>
            </a:r>
          </a:p>
          <a:p>
            <a:pPr>
              <a:lnSpc>
                <a:spcPct val="90000"/>
              </a:lnSpc>
            </a:pPr>
            <a:r>
              <a:rPr lang="en-US" sz="1800" dirty="0">
                <a:solidFill>
                  <a:schemeClr val="tx1"/>
                </a:solidFill>
                <a:latin typeface="Bookman Old Style" panose="02050604050505020204" pitchFamily="18" charset="0"/>
              </a:rPr>
              <a:t>PESTLE ANALYSIS: Basil’s Bakery</a:t>
            </a:r>
          </a:p>
          <a:p>
            <a:pPr>
              <a:lnSpc>
                <a:spcPct val="90000"/>
              </a:lnSpc>
            </a:pPr>
            <a:r>
              <a:rPr lang="en-US" sz="1800" dirty="0">
                <a:solidFill>
                  <a:schemeClr val="tx1"/>
                </a:solidFill>
                <a:latin typeface="Bookman Old Style" panose="02050604050505020204" pitchFamily="18" charset="0"/>
              </a:rPr>
              <a:t>Cause and effect analysis: Fishbone diagram</a:t>
            </a:r>
          </a:p>
          <a:p>
            <a:pPr>
              <a:lnSpc>
                <a:spcPct val="90000"/>
              </a:lnSpc>
            </a:pPr>
            <a:r>
              <a:rPr lang="en-US" sz="1800" dirty="0">
                <a:solidFill>
                  <a:schemeClr val="tx1"/>
                </a:solidFill>
                <a:latin typeface="Bookman Old Style" panose="02050604050505020204" pitchFamily="18" charset="0"/>
              </a:rPr>
              <a:t>Conclusion</a:t>
            </a:r>
          </a:p>
          <a:p>
            <a:pPr>
              <a:lnSpc>
                <a:spcPct val="90000"/>
              </a:lnSpc>
            </a:pPr>
            <a:r>
              <a:rPr lang="en-US" sz="1800" dirty="0">
                <a:solidFill>
                  <a:schemeClr val="tx1"/>
                </a:solidFill>
                <a:latin typeface="Bookman Old Style" panose="02050604050505020204" pitchFamily="18" charset="0"/>
              </a:rPr>
              <a:t>References</a:t>
            </a:r>
          </a:p>
          <a:p>
            <a:pPr>
              <a:lnSpc>
                <a:spcPct val="90000"/>
              </a:lnSpc>
            </a:pPr>
            <a:endParaRPr lang="en-US" sz="18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0" name="Group 49">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Picture 4">
            <a:extLst>
              <a:ext uri="{FF2B5EF4-FFF2-40B4-BE49-F238E27FC236}">
                <a16:creationId xmlns:a16="http://schemas.microsoft.com/office/drawing/2014/main" id="{A2325D9C-6428-9BF6-8327-FA4215FC792F}"/>
              </a:ext>
            </a:extLst>
          </p:cNvPr>
          <p:cNvPicPr>
            <a:picLocks noChangeAspect="1"/>
          </p:cNvPicPr>
          <p:nvPr/>
        </p:nvPicPr>
        <p:blipFill>
          <a:blip r:embed="rId3">
            <a:duotone>
              <a:schemeClr val="accent1">
                <a:shade val="45000"/>
                <a:satMod val="135000"/>
              </a:schemeClr>
              <a:prstClr val="white"/>
            </a:duotone>
            <a:extLst>
              <a:ext uri="{28A0092B-C50C-407E-A947-70E740481C1C}">
                <a14:useLocalDpi xmlns:a14="http://schemas.microsoft.com/office/drawing/2010/main" val="0"/>
              </a:ext>
            </a:extLst>
          </a:blip>
          <a:srcRect t="28267" b="34187"/>
          <a:stretch>
            <a:fillRect/>
          </a:stretch>
        </p:blipFill>
        <p:spPr>
          <a:xfrm>
            <a:off x="1" y="10"/>
            <a:ext cx="12191999" cy="6857990"/>
          </a:xfrm>
          <a:prstGeom prst="rect">
            <a:avLst/>
          </a:prstGeom>
        </p:spPr>
      </p:pic>
      <p:sp>
        <p:nvSpPr>
          <p:cNvPr id="51" name="Isosceles Triangle 50">
            <a:extLst>
              <a:ext uri="{FF2B5EF4-FFF2-40B4-BE49-F238E27FC236}">
                <a16:creationId xmlns:a16="http://schemas.microsoft.com/office/drawing/2014/main" id="{7B1E8B16-F0E6-422E-A6A6-0422A7733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Parallelogram 51">
            <a:extLst>
              <a:ext uri="{FF2B5EF4-FFF2-40B4-BE49-F238E27FC236}">
                <a16:creationId xmlns:a16="http://schemas.microsoft.com/office/drawing/2014/main" id="{30CBBCD0-ED2A-4FC8-AB71-E3C2738F9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3800" y="0"/>
            <a:ext cx="7315200" cy="6858000"/>
          </a:xfrm>
          <a:prstGeom prst="parallelogram">
            <a:avLst>
              <a:gd name="adj" fmla="val 15925"/>
            </a:avLst>
          </a:prstGeom>
          <a:solidFill>
            <a:schemeClr val="bg1">
              <a:alpha val="87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53" name="Straight Connector 52">
            <a:extLst>
              <a:ext uri="{FF2B5EF4-FFF2-40B4-BE49-F238E27FC236}">
                <a16:creationId xmlns:a16="http://schemas.microsoft.com/office/drawing/2014/main" id="{D7C7B311-D760-4C87-BE5E-921FFB4E8E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C1913202-1810-4FA2-987B-A7B98049CF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5" name="Rectangle 23">
            <a:extLst>
              <a:ext uri="{FF2B5EF4-FFF2-40B4-BE49-F238E27FC236}">
                <a16:creationId xmlns:a16="http://schemas.microsoft.com/office/drawing/2014/main" id="{95EFBC61-02DC-4AEA-AA2D-A9EABA467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Rectangle 25">
            <a:extLst>
              <a:ext uri="{FF2B5EF4-FFF2-40B4-BE49-F238E27FC236}">
                <a16:creationId xmlns:a16="http://schemas.microsoft.com/office/drawing/2014/main" id="{5637DFC4-70BC-4CB4-85D2-651A7C6A5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Isosceles Triangle 56">
            <a:extLst>
              <a:ext uri="{FF2B5EF4-FFF2-40B4-BE49-F238E27FC236}">
                <a16:creationId xmlns:a16="http://schemas.microsoft.com/office/drawing/2014/main" id="{58F1E9F4-66ED-4E73-8C2E-51B11EA77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1016624" y="280756"/>
            <a:ext cx="9032461" cy="773129"/>
          </a:xfrm>
        </p:spPr>
        <p:txBody>
          <a:bodyPr vert="horz" lIns="91440" tIns="45720" rIns="91440" bIns="45720" rtlCol="0" anchor="b">
            <a:normAutofit/>
          </a:bodyPr>
          <a:lstStyle/>
          <a:p>
            <a:pPr algn="ctr"/>
            <a:r>
              <a:rPr lang="en-US" sz="4400"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3053291" y="1334631"/>
            <a:ext cx="7315200" cy="7908316"/>
          </a:xfrm>
        </p:spPr>
        <p:txBody>
          <a:bodyPr vert="horz" lIns="91440" tIns="45720" rIns="91440" bIns="45720" rtlCol="0" anchor="t">
            <a:normAutofit/>
          </a:bodyPr>
          <a:lstStyle/>
          <a:p>
            <a:pPr marR="0" lvl="0" algn="r" fontAlgn="auto">
              <a:lnSpc>
                <a:spcPct val="90000"/>
              </a:lnSpc>
              <a:tabLst/>
              <a:defRPr/>
            </a:pPr>
            <a:r>
              <a:rPr lang="en-US" sz="500" b="1" i="1" dirty="0"/>
              <a:t>Purpose</a:t>
            </a:r>
            <a:r>
              <a:rPr kumimoji="0" lang="en-US" sz="500" b="1" i="0" u="none" strike="noStrike" cap="none" spc="0" normalizeH="0" baseline="0" noProof="0" dirty="0">
                <a:ln>
                  <a:noFill/>
                </a:ln>
                <a:effectLst/>
                <a:uLnTx/>
                <a:uFillTx/>
              </a:rPr>
              <a:t> </a:t>
            </a:r>
            <a:r>
              <a:rPr lang="en-US" sz="500" b="1" i="1" dirty="0"/>
              <a:t>and</a:t>
            </a:r>
            <a:r>
              <a:rPr kumimoji="0" lang="en-US" sz="500" b="1" i="0" u="none" strike="noStrike" cap="none" spc="0" normalizeH="0" baseline="0" noProof="0" dirty="0">
                <a:ln>
                  <a:noFill/>
                </a:ln>
                <a:effectLst/>
                <a:uLnTx/>
                <a:uFillTx/>
              </a:rPr>
              <a:t> </a:t>
            </a:r>
            <a:r>
              <a:rPr lang="en-US" sz="500" b="1" i="1" dirty="0"/>
              <a:t>Scope</a:t>
            </a:r>
          </a:p>
          <a:p>
            <a:pPr marL="0" marR="0" lvl="1" fontAlgn="auto">
              <a:lnSpc>
                <a:spcPct val="90000"/>
              </a:lnSpc>
              <a:tabLst/>
              <a:defRPr/>
            </a:pPr>
            <a:r>
              <a:rPr lang="en-US" dirty="0">
                <a:solidFill>
                  <a:schemeClr val="tx1"/>
                </a:solidFill>
                <a:latin typeface="Bookman Old Style" panose="02050604050505020204" pitchFamily="18" charset="0"/>
              </a:rPr>
              <a:t>The presentation applies problem-solving frameworks to analyze Basil’s Bakery’s performance challenges and strategy</a:t>
            </a:r>
            <a:r>
              <a:rPr kumimoji="0" lang="en-US" b="0" i="0" u="none" strike="noStrike" cap="none" spc="0" normalizeH="0" baseline="0" noProof="0" dirty="0">
                <a:ln>
                  <a:noFill/>
                </a:ln>
                <a:solidFill>
                  <a:schemeClr val="tx1"/>
                </a:solidFill>
                <a:effectLst/>
                <a:uLnTx/>
                <a:uFillTx/>
                <a:latin typeface="Bookman Old Style" panose="02050604050505020204" pitchFamily="18" charset="0"/>
              </a:rPr>
              <a:t>.</a:t>
            </a:r>
          </a:p>
          <a:p>
            <a:pPr marR="0" lvl="0" fontAlgn="auto">
              <a:lnSpc>
                <a:spcPct val="90000"/>
              </a:lnSpc>
              <a:tabLst/>
              <a:defRPr/>
            </a:pPr>
            <a:r>
              <a:rPr lang="en-US" sz="1800" b="1" i="1" dirty="0">
                <a:solidFill>
                  <a:schemeClr val="tx1"/>
                </a:solidFill>
                <a:latin typeface="Bookman Old Style" panose="02050604050505020204" pitchFamily="18" charset="0"/>
              </a:rPr>
              <a:t>Case</a:t>
            </a:r>
            <a:r>
              <a:rPr kumimoji="0" lang="en-US" sz="1800" b="1" i="0" u="none" strike="noStrike" cap="none" spc="0" normalizeH="0" baseline="0" noProof="0" dirty="0">
                <a:ln>
                  <a:noFill/>
                </a:ln>
                <a:solidFill>
                  <a:schemeClr val="tx1"/>
                </a:solidFill>
                <a:effectLst/>
                <a:uLnTx/>
                <a:uFillTx/>
                <a:latin typeface="Bookman Old Style" panose="02050604050505020204" pitchFamily="18" charset="0"/>
              </a:rPr>
              <a:t> </a:t>
            </a:r>
            <a:r>
              <a:rPr lang="en-US" sz="1800" b="1" i="1" dirty="0">
                <a:solidFill>
                  <a:schemeClr val="tx1"/>
                </a:solidFill>
                <a:latin typeface="Bookman Old Style" panose="02050604050505020204" pitchFamily="18" charset="0"/>
              </a:rPr>
              <a:t>Study</a:t>
            </a:r>
            <a:r>
              <a:rPr kumimoji="0" lang="en-US" sz="1800" b="1" i="0" u="none" strike="noStrike" cap="none" spc="0" normalizeH="0" baseline="0" noProof="0" dirty="0">
                <a:ln>
                  <a:noFill/>
                </a:ln>
                <a:solidFill>
                  <a:schemeClr val="tx1"/>
                </a:solidFill>
                <a:effectLst/>
                <a:uLnTx/>
                <a:uFillTx/>
                <a:latin typeface="Bookman Old Style" panose="02050604050505020204" pitchFamily="18" charset="0"/>
              </a:rPr>
              <a:t> </a:t>
            </a:r>
            <a:r>
              <a:rPr lang="en-US" sz="1800" b="1" i="1" dirty="0">
                <a:solidFill>
                  <a:schemeClr val="tx1"/>
                </a:solidFill>
                <a:latin typeface="Bookman Old Style" panose="02050604050505020204" pitchFamily="18" charset="0"/>
              </a:rPr>
              <a:t>Context</a:t>
            </a:r>
          </a:p>
          <a:p>
            <a:pPr marL="0" marR="0" lvl="1" fontAlgn="auto">
              <a:lnSpc>
                <a:spcPct val="90000"/>
              </a:lnSpc>
              <a:tabLst/>
              <a:defRPr/>
            </a:pPr>
            <a:r>
              <a:rPr lang="en-US" dirty="0">
                <a:solidFill>
                  <a:schemeClr val="tx1"/>
                </a:solidFill>
                <a:latin typeface="Bookman Old Style" panose="02050604050505020204" pitchFamily="18" charset="0"/>
              </a:rPr>
              <a:t>Basil’s Bakery illustrates how external and internal factors influence small business outcomes and decision-making</a:t>
            </a:r>
            <a:r>
              <a:rPr kumimoji="0" lang="en-US" b="0" i="0" u="none" strike="noStrike" cap="none" spc="0" normalizeH="0" baseline="0" noProof="0" dirty="0">
                <a:ln>
                  <a:noFill/>
                </a:ln>
                <a:solidFill>
                  <a:schemeClr val="tx1"/>
                </a:solidFill>
                <a:effectLst/>
                <a:uLnTx/>
                <a:uFillTx/>
                <a:latin typeface="Bookman Old Style" panose="02050604050505020204" pitchFamily="18" charset="0"/>
              </a:rPr>
              <a:t>.</a:t>
            </a:r>
          </a:p>
          <a:p>
            <a:pPr marR="0" lvl="0" fontAlgn="auto">
              <a:lnSpc>
                <a:spcPct val="90000"/>
              </a:lnSpc>
              <a:tabLst/>
              <a:defRPr/>
            </a:pPr>
            <a:r>
              <a:rPr lang="en-US" sz="1800" b="1" i="1" dirty="0">
                <a:solidFill>
                  <a:schemeClr val="tx1"/>
                </a:solidFill>
                <a:latin typeface="Bookman Old Style" panose="02050604050505020204" pitchFamily="18" charset="0"/>
              </a:rPr>
              <a:t>Evidence-Based</a:t>
            </a:r>
            <a:r>
              <a:rPr kumimoji="0" lang="en-US" sz="1800" b="1" i="0" u="none" strike="noStrike" cap="none" spc="0" normalizeH="0" baseline="0" noProof="0" dirty="0">
                <a:ln>
                  <a:noFill/>
                </a:ln>
                <a:solidFill>
                  <a:schemeClr val="tx1"/>
                </a:solidFill>
                <a:effectLst/>
                <a:uLnTx/>
                <a:uFillTx/>
                <a:latin typeface="Bookman Old Style" panose="02050604050505020204" pitchFamily="18" charset="0"/>
              </a:rPr>
              <a:t> </a:t>
            </a:r>
            <a:r>
              <a:rPr lang="en-US" sz="1800" b="1" i="1" dirty="0">
                <a:solidFill>
                  <a:schemeClr val="tx1"/>
                </a:solidFill>
                <a:latin typeface="Bookman Old Style" panose="02050604050505020204" pitchFamily="18" charset="0"/>
              </a:rPr>
              <a:t>Approach</a:t>
            </a:r>
          </a:p>
          <a:p>
            <a:pPr marL="0" marR="0" lvl="1" fontAlgn="auto">
              <a:lnSpc>
                <a:spcPct val="90000"/>
              </a:lnSpc>
              <a:tabLst/>
              <a:defRPr/>
            </a:pPr>
            <a:r>
              <a:rPr lang="en-US" dirty="0">
                <a:solidFill>
                  <a:schemeClr val="tx1"/>
                </a:solidFill>
                <a:latin typeface="Bookman Old Style" panose="02050604050505020204" pitchFamily="18" charset="0"/>
              </a:rPr>
              <a:t>Uses credible data from reports and management models to ensure objective analysis rather than opinion.</a:t>
            </a:r>
          </a:p>
          <a:p>
            <a:pPr marR="0" lvl="0" fontAlgn="auto">
              <a:lnSpc>
                <a:spcPct val="90000"/>
              </a:lnSpc>
              <a:tabLst/>
              <a:defRPr/>
            </a:pPr>
            <a:r>
              <a:rPr lang="en-US" sz="1800" b="1" i="1" dirty="0">
                <a:solidFill>
                  <a:schemeClr val="tx1"/>
                </a:solidFill>
                <a:latin typeface="Bookman Old Style" panose="02050604050505020204" pitchFamily="18" charset="0"/>
              </a:rPr>
              <a:t>Presentation</a:t>
            </a:r>
            <a:r>
              <a:rPr kumimoji="0" lang="en-US" sz="1800" b="1" i="0" u="none" strike="noStrike" cap="none" spc="0" normalizeH="0" baseline="0" noProof="0" dirty="0">
                <a:ln>
                  <a:noFill/>
                </a:ln>
                <a:solidFill>
                  <a:schemeClr val="tx1"/>
                </a:solidFill>
                <a:effectLst/>
                <a:uLnTx/>
                <a:uFillTx/>
                <a:latin typeface="Bookman Old Style" panose="02050604050505020204" pitchFamily="18" charset="0"/>
              </a:rPr>
              <a:t> </a:t>
            </a:r>
            <a:r>
              <a:rPr lang="en-US" sz="1800" b="1" i="1" dirty="0">
                <a:solidFill>
                  <a:schemeClr val="tx1"/>
                </a:solidFill>
                <a:latin typeface="Bookman Old Style" panose="02050604050505020204" pitchFamily="18" charset="0"/>
              </a:rPr>
              <a:t>Structure</a:t>
            </a:r>
          </a:p>
          <a:p>
            <a:pPr marL="0" lvl="1">
              <a:lnSpc>
                <a:spcPct val="90000"/>
              </a:lnSpc>
              <a:defRPr/>
            </a:pPr>
            <a:r>
              <a:rPr lang="en-US" dirty="0">
                <a:solidFill>
                  <a:schemeClr val="tx1"/>
                </a:solidFill>
                <a:latin typeface="Bookman Old Style" panose="02050604050505020204" pitchFamily="18" charset="0"/>
              </a:rPr>
              <a:t>Logical progression from purpose to problem examination ensures clear, building insights for audience understanding.</a:t>
            </a:r>
          </a:p>
          <a:p>
            <a:pPr algn="r">
              <a:lnSpc>
                <a:spcPct val="90000"/>
              </a:lnSpc>
            </a:pPr>
            <a:endParaRPr lang="en-US" sz="500" b="1" dirty="0"/>
          </a:p>
        </p:txBody>
      </p:sp>
      <p:sp>
        <p:nvSpPr>
          <p:cNvPr id="58" name="Rectangle 27">
            <a:extLst>
              <a:ext uri="{FF2B5EF4-FFF2-40B4-BE49-F238E27FC236}">
                <a16:creationId xmlns:a16="http://schemas.microsoft.com/office/drawing/2014/main" id="{0795E7D3-D974-4307-92D4-E3ECEFDF3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Rectangle 28">
            <a:extLst>
              <a:ext uri="{FF2B5EF4-FFF2-40B4-BE49-F238E27FC236}">
                <a16:creationId xmlns:a16="http://schemas.microsoft.com/office/drawing/2014/main" id="{90443617-0A78-4C2C-9996-D143BCDB9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Rectangle 29">
            <a:extLst>
              <a:ext uri="{FF2B5EF4-FFF2-40B4-BE49-F238E27FC236}">
                <a16:creationId xmlns:a16="http://schemas.microsoft.com/office/drawing/2014/main" id="{ACFC544A-BD13-4C3C-8C9E-C35DEE8A4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Isosceles Triangle 60">
            <a:extLst>
              <a:ext uri="{FF2B5EF4-FFF2-40B4-BE49-F238E27FC236}">
                <a16:creationId xmlns:a16="http://schemas.microsoft.com/office/drawing/2014/main" id="{729A9DD4-BE93-4516-8B95-26B91B44B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Picture 4">
            <a:extLst>
              <a:ext uri="{FF2B5EF4-FFF2-40B4-BE49-F238E27FC236}">
                <a16:creationId xmlns:a16="http://schemas.microsoft.com/office/drawing/2014/main" id="{A3A6B0F2-323A-A918-08C8-8947D25EB03D}"/>
              </a:ext>
            </a:extLst>
          </p:cNvPr>
          <p:cNvPicPr>
            <a:picLocks noChangeAspect="1"/>
          </p:cNvPicPr>
          <p:nvPr/>
        </p:nvPicPr>
        <p:blipFill>
          <a:blip r:embed="rId3">
            <a:extLst>
              <a:ext uri="{28A0092B-C50C-407E-A947-70E740481C1C}">
                <a14:useLocalDpi xmlns:a14="http://schemas.microsoft.com/office/drawing/2010/main" val="0"/>
              </a:ext>
            </a:extLst>
          </a:blip>
          <a:srcRect t="36802" b="15210"/>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5380563" y="-8467"/>
            <a:ext cx="3887839" cy="1346199"/>
          </a:xfrm>
        </p:spPr>
        <p:txBody>
          <a:bodyPr vert="horz" lIns="91440" tIns="45720" rIns="91440" bIns="45720" rtlCol="0" anchor="b">
            <a:normAutofit fontScale="90000"/>
          </a:bodyPr>
          <a:lstStyle/>
          <a:p>
            <a:pPr algn="r">
              <a:lnSpc>
                <a:spcPct val="90000"/>
              </a:lnSpc>
            </a:pPr>
            <a:r>
              <a:rPr lang="en-US" sz="5000"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5049313" y="1627323"/>
            <a:ext cx="6757261" cy="5238538"/>
          </a:xfrm>
        </p:spPr>
        <p:txBody>
          <a:bodyPr vert="horz" lIns="91440" tIns="45720" rIns="91440" bIns="45720" rtlCol="0" anchor="t">
            <a:normAutofit/>
          </a:bodyPr>
          <a:lstStyle/>
          <a:p>
            <a:pPr lvl="0">
              <a:lnSpc>
                <a:spcPct val="90000"/>
              </a:lnSpc>
            </a:pPr>
            <a:r>
              <a:rPr lang="en-US" sz="1700" dirty="0">
                <a:solidFill>
                  <a:schemeClr val="tx1"/>
                </a:solidFill>
                <a:latin typeface="Aptos"/>
              </a:rPr>
              <a:t>Introduction and Framework  Opening section introduces purpose and explains PESTLE and Fishbone frameworks for clarity.</a:t>
            </a:r>
          </a:p>
          <a:p>
            <a:pPr lvl="0">
              <a:lnSpc>
                <a:spcPct val="90000"/>
              </a:lnSpc>
            </a:pPr>
            <a:r>
              <a:rPr lang="en-US" sz="1800" b="1" i="1" dirty="0">
                <a:solidFill>
                  <a:schemeClr val="tx1"/>
                </a:solidFill>
              </a:rPr>
              <a:t>Company Background</a:t>
            </a:r>
          </a:p>
          <a:p>
            <a:pPr marL="0" lvl="1">
              <a:lnSpc>
                <a:spcPct val="90000"/>
              </a:lnSpc>
              <a:defRPr sz="1700">
                <a:solidFill>
                  <a:srgbClr val="495057"/>
                </a:solidFill>
                <a:latin typeface="Aptos"/>
              </a:defRPr>
            </a:pPr>
            <a:r>
              <a:rPr lang="en-US" sz="1700" dirty="0">
                <a:solidFill>
                  <a:schemeClr val="tx1"/>
                </a:solidFill>
                <a:latin typeface="Aptos"/>
              </a:rPr>
              <a:t>Provides Basil’s Bakery’s operational profile and target customers to establish context.</a:t>
            </a:r>
          </a:p>
          <a:p>
            <a:pPr>
              <a:lnSpc>
                <a:spcPct val="90000"/>
              </a:lnSpc>
            </a:pPr>
            <a:r>
              <a:rPr lang="en-US" sz="1800" b="1" i="1" dirty="0">
                <a:solidFill>
                  <a:schemeClr val="tx1"/>
                </a:solidFill>
              </a:rPr>
              <a:t>Problem</a:t>
            </a:r>
            <a:r>
              <a:rPr lang="en-US" sz="1800" b="1" dirty="0">
                <a:solidFill>
                  <a:schemeClr val="tx1"/>
                </a:solidFill>
              </a:rPr>
              <a:t> </a:t>
            </a:r>
            <a:r>
              <a:rPr lang="en-US" sz="1800" b="1" i="1" dirty="0">
                <a:solidFill>
                  <a:schemeClr val="tx1"/>
                </a:solidFill>
              </a:rPr>
              <a:t>Definition</a:t>
            </a:r>
          </a:p>
          <a:p>
            <a:pPr marL="0" lvl="1">
              <a:lnSpc>
                <a:spcPct val="90000"/>
              </a:lnSpc>
              <a:defRPr sz="1700">
                <a:solidFill>
                  <a:srgbClr val="495057"/>
                </a:solidFill>
                <a:latin typeface="Aptos"/>
              </a:defRPr>
            </a:pPr>
            <a:r>
              <a:rPr lang="en-US" dirty="0">
                <a:solidFill>
                  <a:schemeClr val="tx1"/>
                </a:solidFill>
              </a:rPr>
              <a:t>Uses 5W2H framework to clearly define operational inefficiency and its impacts.</a:t>
            </a:r>
          </a:p>
          <a:p>
            <a:pPr lvl="0">
              <a:lnSpc>
                <a:spcPct val="90000"/>
              </a:lnSpc>
            </a:pPr>
            <a:r>
              <a:rPr lang="en-US" sz="1800" b="1" i="1" dirty="0">
                <a:solidFill>
                  <a:schemeClr val="tx1"/>
                </a:solidFill>
              </a:rPr>
              <a:t>External</a:t>
            </a:r>
            <a:r>
              <a:rPr lang="en-US" sz="1800" b="1" dirty="0">
                <a:solidFill>
                  <a:schemeClr val="tx1"/>
                </a:solidFill>
              </a:rPr>
              <a:t> </a:t>
            </a:r>
            <a:r>
              <a:rPr lang="en-US" sz="1800" b="1" i="1" dirty="0">
                <a:solidFill>
                  <a:schemeClr val="tx1"/>
                </a:solidFill>
              </a:rPr>
              <a:t>and</a:t>
            </a:r>
            <a:r>
              <a:rPr lang="en-US" sz="1800" b="1" dirty="0">
                <a:solidFill>
                  <a:schemeClr val="tx1"/>
                </a:solidFill>
              </a:rPr>
              <a:t> </a:t>
            </a:r>
            <a:r>
              <a:rPr lang="en-US" sz="1800" b="1" i="1" dirty="0">
                <a:solidFill>
                  <a:schemeClr val="tx1"/>
                </a:solidFill>
              </a:rPr>
              <a:t>Internal</a:t>
            </a:r>
            <a:r>
              <a:rPr lang="en-US" sz="1800" b="1" dirty="0">
                <a:solidFill>
                  <a:schemeClr val="tx1"/>
                </a:solidFill>
              </a:rPr>
              <a:t> </a:t>
            </a:r>
            <a:r>
              <a:rPr lang="en-US" sz="1800" b="1" i="1" dirty="0">
                <a:solidFill>
                  <a:schemeClr val="tx1"/>
                </a:solidFill>
              </a:rPr>
              <a:t>Analysis</a:t>
            </a:r>
          </a:p>
          <a:p>
            <a:pPr lvl="0">
              <a:lnSpc>
                <a:spcPct val="90000"/>
              </a:lnSpc>
            </a:pPr>
            <a:r>
              <a:rPr lang="en-US" sz="1800" dirty="0">
                <a:solidFill>
                  <a:schemeClr val="tx1"/>
                </a:solidFill>
              </a:rPr>
              <a:t>PESTLE examines macro-environmental factors; Fishbone identifies internal inefficiency causes.</a:t>
            </a:r>
          </a:p>
          <a:p>
            <a:pPr>
              <a:lnSpc>
                <a:spcPct val="90000"/>
              </a:lnSpc>
            </a:pPr>
            <a:r>
              <a:rPr lang="en-US" sz="1800" b="1" i="1" dirty="0">
                <a:solidFill>
                  <a:schemeClr val="tx1"/>
                </a:solidFill>
              </a:rPr>
              <a:t>Strategic</a:t>
            </a:r>
            <a:r>
              <a:rPr lang="en-US" sz="1800" dirty="0">
                <a:solidFill>
                  <a:schemeClr val="tx1"/>
                </a:solidFill>
              </a:rPr>
              <a:t> </a:t>
            </a:r>
            <a:r>
              <a:rPr lang="en-US" sz="1800" b="1" i="1" dirty="0">
                <a:solidFill>
                  <a:schemeClr val="tx1"/>
                </a:solidFill>
              </a:rPr>
              <a:t>implication</a:t>
            </a:r>
          </a:p>
          <a:p>
            <a:pPr>
              <a:lnSpc>
                <a:spcPct val="90000"/>
              </a:lnSpc>
            </a:pPr>
            <a:r>
              <a:rPr lang="en-US" sz="1800" dirty="0">
                <a:solidFill>
                  <a:schemeClr val="tx1"/>
                </a:solidFill>
              </a:rPr>
              <a:t>The artisan model faces cost inflation, labor shortages, and dependency on local foot traffic impacting demand.</a:t>
            </a:r>
            <a:r>
              <a:rPr lang="en-US" sz="1800" b="1" dirty="0">
                <a:solidFill>
                  <a:schemeClr val="tx1"/>
                </a:solidFill>
              </a:rPr>
              <a:t> </a:t>
            </a:r>
            <a:r>
              <a:rPr lang="en-US" sz="1800" dirty="0">
                <a:solidFill>
                  <a:schemeClr val="tx1"/>
                </a:solidFill>
              </a:rPr>
              <a:t>Baker,2025)</a:t>
            </a:r>
            <a:endParaRPr lang="en-US" sz="1800" b="1" dirty="0">
              <a:solidFill>
                <a:schemeClr val="tx1"/>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371959" y="1488141"/>
            <a:ext cx="11387873" cy="5369859"/>
          </a:xfrm>
        </p:spPr>
        <p:txBody>
          <a:bodyPr>
            <a:normAutofit/>
          </a:bodyPr>
          <a:lstStyle/>
          <a:p>
            <a:r>
              <a:rPr lang="en-GB" sz="2800" b="1" dirty="0">
                <a:solidFill>
                  <a:srgbClr val="FF0000"/>
                </a:solidFill>
              </a:rPr>
              <a:t>5W2H</a:t>
            </a:r>
          </a:p>
          <a:p>
            <a:pPr marL="0" lvl="1" defTabSz="914400">
              <a:lnSpc>
                <a:spcPct val="90000"/>
              </a:lnSpc>
              <a:spcBef>
                <a:spcPts val="500"/>
              </a:spcBef>
              <a:buClrTx/>
              <a:buSzTx/>
              <a:defRPr/>
            </a:pPr>
            <a:r>
              <a:rPr lang="en-GB" dirty="0">
                <a:solidFill>
                  <a:srgbClr val="495057"/>
                </a:solidFill>
                <a:latin typeface="Aptos"/>
              </a:rPr>
              <a:t>What:</a:t>
            </a:r>
            <a:r>
              <a:rPr lang="en-US" dirty="0">
                <a:solidFill>
                  <a:srgbClr val="495057"/>
                </a:solidFill>
                <a:latin typeface="Aptos"/>
              </a:rPr>
              <a:t>Operational inefficiency affecting productivity, cost control and service consistency.</a:t>
            </a:r>
          </a:p>
          <a:p>
            <a:pPr marL="0" lvl="1" defTabSz="914400">
              <a:lnSpc>
                <a:spcPct val="90000"/>
              </a:lnSpc>
              <a:spcBef>
                <a:spcPts val="500"/>
              </a:spcBef>
              <a:buClrTx/>
              <a:buSzTx/>
              <a:defRPr/>
            </a:pPr>
            <a:endParaRPr lang="en-US" dirty="0">
              <a:solidFill>
                <a:srgbClr val="495057"/>
              </a:solidFill>
              <a:latin typeface="Aptos"/>
            </a:endParaRPr>
          </a:p>
          <a:p>
            <a:pPr marL="0" lvl="1" defTabSz="914400">
              <a:lnSpc>
                <a:spcPct val="90000"/>
              </a:lnSpc>
              <a:spcBef>
                <a:spcPts val="500"/>
              </a:spcBef>
              <a:buClrTx/>
              <a:buSzTx/>
              <a:defRPr/>
            </a:pPr>
            <a:r>
              <a:rPr lang="en-GB" dirty="0">
                <a:solidFill>
                  <a:srgbClr val="495057"/>
                </a:solidFill>
                <a:latin typeface="Aptos"/>
              </a:rPr>
              <a:t>Who:</a:t>
            </a:r>
            <a:r>
              <a:rPr lang="en-US" dirty="0">
                <a:solidFill>
                  <a:srgbClr val="495057"/>
                </a:solidFill>
                <a:latin typeface="Aptos"/>
              </a:rPr>
              <a:t>Staff experience higher workload pressure; customers may face delays or reduced availability.</a:t>
            </a:r>
          </a:p>
          <a:p>
            <a:pPr marL="0" lvl="1" defTabSz="914400">
              <a:lnSpc>
                <a:spcPct val="90000"/>
              </a:lnSpc>
              <a:spcBef>
                <a:spcPts val="500"/>
              </a:spcBef>
              <a:buClrTx/>
              <a:buSzTx/>
              <a:defRPr/>
            </a:pPr>
            <a:endParaRPr lang="en-US" dirty="0">
              <a:solidFill>
                <a:srgbClr val="495057"/>
              </a:solidFill>
              <a:latin typeface="Aptos"/>
            </a:endParaRPr>
          </a:p>
          <a:p>
            <a:pPr marL="0" lvl="1" defTabSz="914400">
              <a:lnSpc>
                <a:spcPct val="90000"/>
              </a:lnSpc>
              <a:spcBef>
                <a:spcPts val="500"/>
              </a:spcBef>
              <a:buClrTx/>
              <a:buSzTx/>
              <a:defRPr/>
            </a:pPr>
            <a:r>
              <a:rPr lang="en-GB" dirty="0">
                <a:solidFill>
                  <a:srgbClr val="495057"/>
                </a:solidFill>
                <a:latin typeface="Aptos"/>
              </a:rPr>
              <a:t>Where:</a:t>
            </a:r>
            <a:r>
              <a:rPr lang="en-US" dirty="0">
                <a:solidFill>
                  <a:srgbClr val="495057"/>
                </a:solidFill>
                <a:latin typeface="Aptos"/>
              </a:rPr>
              <a:t>Problems are most likely to occur across preparation, baking, stock handling and front-of-house service.</a:t>
            </a:r>
          </a:p>
          <a:p>
            <a:pPr marL="0" lvl="1" defTabSz="914400">
              <a:lnSpc>
                <a:spcPct val="90000"/>
              </a:lnSpc>
              <a:spcBef>
                <a:spcPts val="500"/>
              </a:spcBef>
              <a:buClrTx/>
              <a:buSzTx/>
              <a:defRPr/>
            </a:pPr>
            <a:endParaRPr lang="en-US" dirty="0">
              <a:solidFill>
                <a:srgbClr val="495057"/>
              </a:solidFill>
              <a:latin typeface="Aptos"/>
            </a:endParaRPr>
          </a:p>
          <a:p>
            <a:pPr marL="0" lvl="1" defTabSz="914400">
              <a:lnSpc>
                <a:spcPct val="90000"/>
              </a:lnSpc>
              <a:spcBef>
                <a:spcPts val="500"/>
              </a:spcBef>
              <a:buClrTx/>
              <a:buSzTx/>
              <a:defRPr/>
            </a:pPr>
            <a:r>
              <a:rPr lang="en-US" dirty="0">
                <a:solidFill>
                  <a:srgbClr val="495057"/>
                </a:solidFill>
                <a:latin typeface="Aptos"/>
              </a:rPr>
              <a:t>When: The issue becomes more visible during peak trading periods and high-demand </a:t>
            </a:r>
          </a:p>
          <a:p>
            <a:pPr marL="0" lvl="1" defTabSz="914400">
              <a:lnSpc>
                <a:spcPct val="90000"/>
              </a:lnSpc>
              <a:spcBef>
                <a:spcPts val="500"/>
              </a:spcBef>
              <a:buClrTx/>
              <a:buSzTx/>
              <a:defRPr/>
            </a:pPr>
            <a:r>
              <a:rPr lang="en-US" dirty="0">
                <a:solidFill>
                  <a:srgbClr val="495057"/>
                </a:solidFill>
                <a:latin typeface="Aptos"/>
              </a:rPr>
              <a:t>production windows.</a:t>
            </a:r>
          </a:p>
          <a:p>
            <a:pPr marL="0" lvl="1" defTabSz="914400">
              <a:lnSpc>
                <a:spcPct val="90000"/>
              </a:lnSpc>
              <a:spcBef>
                <a:spcPts val="500"/>
              </a:spcBef>
              <a:buClrTx/>
              <a:buSzTx/>
              <a:defRPr/>
            </a:pPr>
            <a:endParaRPr lang="en-US" dirty="0">
              <a:solidFill>
                <a:srgbClr val="495057"/>
              </a:solidFill>
              <a:latin typeface="Aptos"/>
            </a:endParaRPr>
          </a:p>
          <a:p>
            <a:pPr marL="0" lvl="1" defTabSz="914400">
              <a:lnSpc>
                <a:spcPct val="90000"/>
              </a:lnSpc>
              <a:spcBef>
                <a:spcPts val="500"/>
              </a:spcBef>
              <a:buClrTx/>
              <a:buSzTx/>
              <a:defRPr/>
            </a:pPr>
            <a:r>
              <a:rPr lang="en-US" dirty="0">
                <a:solidFill>
                  <a:srgbClr val="495057"/>
                </a:solidFill>
                <a:latin typeface="Aptos"/>
              </a:rPr>
              <a:t>Why: Likely causes include outdated equipment, inconsistent methods, manual workflows and poor coordination.</a:t>
            </a:r>
          </a:p>
          <a:p>
            <a:pPr marL="0" lvl="1" defTabSz="914400">
              <a:lnSpc>
                <a:spcPct val="90000"/>
              </a:lnSpc>
              <a:spcBef>
                <a:spcPts val="500"/>
              </a:spcBef>
              <a:buClrTx/>
              <a:buSzTx/>
              <a:defRPr/>
            </a:pPr>
            <a:endParaRPr lang="en-US" dirty="0">
              <a:solidFill>
                <a:srgbClr val="495057"/>
              </a:solidFill>
              <a:latin typeface="Aptos"/>
            </a:endParaRPr>
          </a:p>
          <a:p>
            <a:pPr marL="0" lvl="1" defTabSz="914400">
              <a:lnSpc>
                <a:spcPct val="90000"/>
              </a:lnSpc>
              <a:spcBef>
                <a:spcPts val="500"/>
              </a:spcBef>
              <a:buClrTx/>
              <a:buSzTx/>
              <a:defRPr/>
            </a:pPr>
            <a:r>
              <a:rPr lang="en-US" dirty="0">
                <a:solidFill>
                  <a:srgbClr val="495057"/>
                </a:solidFill>
                <a:latin typeface="Aptos"/>
              </a:rPr>
              <a:t>How: Inefficiency appears through bottlenecks, rework, waiting time and variable output quality.</a:t>
            </a:r>
          </a:p>
          <a:p>
            <a:pPr marL="0" lvl="1" defTabSz="914400">
              <a:lnSpc>
                <a:spcPct val="90000"/>
              </a:lnSpc>
              <a:spcBef>
                <a:spcPts val="500"/>
              </a:spcBef>
              <a:buClrTx/>
              <a:buSzTx/>
              <a:defRPr/>
            </a:pPr>
            <a:endParaRPr lang="en-US" dirty="0">
              <a:solidFill>
                <a:srgbClr val="495057"/>
              </a:solidFill>
              <a:latin typeface="Aptos"/>
            </a:endParaRPr>
          </a:p>
          <a:p>
            <a:pPr marL="0" lvl="1" defTabSz="914400">
              <a:lnSpc>
                <a:spcPct val="90000"/>
              </a:lnSpc>
              <a:spcBef>
                <a:spcPts val="500"/>
              </a:spcBef>
              <a:buClrTx/>
              <a:buSzTx/>
              <a:defRPr/>
            </a:pPr>
            <a:r>
              <a:rPr lang="en-US" dirty="0">
                <a:solidFill>
                  <a:srgbClr val="495057"/>
                </a:solidFill>
                <a:latin typeface="Aptos"/>
              </a:rPr>
              <a:t>How much: The impact is higher operating cost, reduced throughput and pressure on margins.</a:t>
            </a:r>
          </a:p>
          <a:p>
            <a:pPr marL="0" lvl="1" defTabSz="914400">
              <a:lnSpc>
                <a:spcPct val="90000"/>
              </a:lnSpc>
              <a:spcBef>
                <a:spcPts val="500"/>
              </a:spcBef>
              <a:buClrTx/>
              <a:buSzTx/>
              <a:defRPr/>
            </a:pPr>
            <a:endParaRPr lang="en-US" dirty="0">
              <a:solidFill>
                <a:srgbClr val="495057"/>
              </a:solidFill>
              <a:latin typeface="Aptos"/>
            </a:endParaRPr>
          </a:p>
          <a:p>
            <a:endParaRPr lang="en-US" sz="1600" dirty="0">
              <a:latin typeface="Bookman Old Style" panose="02050604050505020204" pitchFamily="18" charset="0"/>
            </a:endParaRPr>
          </a:p>
          <a:p>
            <a:endParaRPr lang="en-US" sz="2800" dirty="0"/>
          </a:p>
          <a:p>
            <a:endParaRPr lang="en-US" sz="2800" dirty="0"/>
          </a:p>
          <a:p>
            <a:endParaRPr lang="en-GB" sz="28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Basil’s Bakery</a:t>
            </a:r>
            <a:br>
              <a:rPr lang="en-GB" dirty="0">
                <a:solidFill>
                  <a:srgbClr val="000000"/>
                </a:solidFill>
              </a:rPr>
            </a:br>
            <a:endParaRPr lang="en-GB" b="1" dirty="0"/>
          </a:p>
        </p:txBody>
      </p:sp>
      <p:sp>
        <p:nvSpPr>
          <p:cNvPr id="6" name="Rectangle 5">
            <a:extLst>
              <a:ext uri="{FF2B5EF4-FFF2-40B4-BE49-F238E27FC236}">
                <a16:creationId xmlns:a16="http://schemas.microsoft.com/office/drawing/2014/main" id="{B3A22B27-7BF9-3CDA-3867-1E64B71A16B4}"/>
              </a:ext>
            </a:extLst>
          </p:cNvPr>
          <p:cNvSpPr/>
          <p:nvPr/>
        </p:nvSpPr>
        <p:spPr>
          <a:xfrm>
            <a:off x="0" y="0"/>
            <a:ext cx="12191695" cy="658368"/>
          </a:xfrm>
          <a:prstGeom prst="rect">
            <a:avLst/>
          </a:prstGeom>
          <a:solidFill>
            <a:srgbClr val="1A365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a:extLst>
              <a:ext uri="{FF2B5EF4-FFF2-40B4-BE49-F238E27FC236}">
                <a16:creationId xmlns:a16="http://schemas.microsoft.com/office/drawing/2014/main" id="{F6B7AFFF-B64D-3745-CBE9-913652C696B1}"/>
              </a:ext>
            </a:extLst>
          </p:cNvPr>
          <p:cNvSpPr txBox="1"/>
          <p:nvPr/>
        </p:nvSpPr>
        <p:spPr>
          <a:xfrm>
            <a:off x="411480" y="109728"/>
            <a:ext cx="7955279" cy="347472"/>
          </a:xfrm>
          <a:prstGeom prst="rect">
            <a:avLst/>
          </a:prstGeom>
          <a:noFill/>
        </p:spPr>
        <p:txBody>
          <a:bodyPr wrap="none">
            <a:spAutoFit/>
          </a:bodyPr>
          <a:lstStyle/>
          <a:p>
            <a:r>
              <a:rPr sz="2400" b="1">
                <a:solidFill>
                  <a:srgbClr val="FFFFFF"/>
                </a:solidFill>
                <a:latin typeface="Aptos Display"/>
              </a:rPr>
              <a:t>PESTLE Analysis</a:t>
            </a:r>
          </a:p>
        </p:txBody>
      </p:sp>
      <p:sp>
        <p:nvSpPr>
          <p:cNvPr id="8" name="Rounded Rectangle 4">
            <a:extLst>
              <a:ext uri="{FF2B5EF4-FFF2-40B4-BE49-F238E27FC236}">
                <a16:creationId xmlns:a16="http://schemas.microsoft.com/office/drawing/2014/main" id="{7C8EF3E5-8D0A-84B6-F4FE-B3B9044E31C7}"/>
              </a:ext>
            </a:extLst>
          </p:cNvPr>
          <p:cNvSpPr/>
          <p:nvPr/>
        </p:nvSpPr>
        <p:spPr>
          <a:xfrm>
            <a:off x="694640" y="1199650"/>
            <a:ext cx="2743200" cy="1951455"/>
          </a:xfrm>
          <a:prstGeom prst="roundRect">
            <a:avLst/>
          </a:prstGeom>
          <a:solidFill>
            <a:srgbClr val="EBF2FA"/>
          </a:solidFill>
          <a:ln w="15240">
            <a:solidFill>
              <a:srgbClr val="E8EAED"/>
            </a:solidFill>
          </a:ln>
        </p:spPr>
        <p:style>
          <a:lnRef idx="1">
            <a:schemeClr val="accent1"/>
          </a:lnRef>
          <a:fillRef idx="3">
            <a:schemeClr val="accent1"/>
          </a:fillRef>
          <a:effectRef idx="2">
            <a:schemeClr val="accent1"/>
          </a:effectRef>
          <a:fontRef idx="minor">
            <a:schemeClr val="lt1"/>
          </a:fontRef>
        </p:style>
        <p:txBody>
          <a:bodyPr wrap="square" lIns="164592" tIns="73152" rIns="109728" bIns="73152" rtlCol="0" anchor="ctr"/>
          <a:lstStyle/>
          <a:p>
            <a:pPr algn="ctr">
              <a:spcAft>
                <a:spcPts val="400"/>
              </a:spcAft>
            </a:pPr>
            <a:r>
              <a:rPr sz="1450" b="1" dirty="0">
                <a:solidFill>
                  <a:srgbClr val="1A365D"/>
                </a:solidFill>
                <a:latin typeface="Aptos"/>
              </a:rPr>
              <a:t>Political</a:t>
            </a:r>
          </a:p>
          <a:p>
            <a:r>
              <a:rPr sz="1300" dirty="0">
                <a:solidFill>
                  <a:srgbClr val="495057"/>
                </a:solidFill>
                <a:latin typeface="Aptos"/>
              </a:rPr>
              <a:t>Food businesses face hygiene expectations and must keep food safe, while bread and flour products also sit</a:t>
            </a:r>
            <a:r>
              <a:rPr lang="en-GB" sz="1300" dirty="0">
                <a:solidFill>
                  <a:srgbClr val="495057"/>
                </a:solidFill>
                <a:latin typeface="Aptos"/>
              </a:rPr>
              <a:t> within specific composition and labelling rules (Food Stan</a:t>
            </a:r>
            <a:r>
              <a:rPr sz="1300" dirty="0" err="1">
                <a:solidFill>
                  <a:srgbClr val="495057"/>
                </a:solidFill>
                <a:latin typeface="Aptos"/>
              </a:rPr>
              <a:t>da</a:t>
            </a:r>
            <a:r>
              <a:rPr lang="en-US" sz="1300" dirty="0" err="1">
                <a:solidFill>
                  <a:srgbClr val="495057"/>
                </a:solidFill>
                <a:latin typeface="Aptos"/>
              </a:rPr>
              <a:t>r</a:t>
            </a:r>
            <a:r>
              <a:rPr sz="1300" dirty="0" err="1">
                <a:solidFill>
                  <a:srgbClr val="495057"/>
                </a:solidFill>
                <a:latin typeface="Aptos"/>
              </a:rPr>
              <a:t>ds</a:t>
            </a:r>
            <a:r>
              <a:rPr sz="1300" dirty="0">
                <a:solidFill>
                  <a:srgbClr val="495057"/>
                </a:solidFill>
                <a:latin typeface="Aptos"/>
              </a:rPr>
              <a:t> Agency, no date; Department for Environment, Food &amp; Rural Affairs, 2025</a:t>
            </a:r>
            <a:r>
              <a:rPr lang="en-GB" sz="1300" dirty="0">
                <a:solidFill>
                  <a:srgbClr val="495057"/>
                </a:solidFill>
                <a:latin typeface="Aptos"/>
              </a:rPr>
              <a:t>).</a:t>
            </a:r>
            <a:endParaRPr sz="1300" dirty="0">
              <a:solidFill>
                <a:srgbClr val="495057"/>
              </a:solidFill>
              <a:latin typeface="Aptos"/>
            </a:endParaRPr>
          </a:p>
        </p:txBody>
      </p:sp>
      <p:sp>
        <p:nvSpPr>
          <p:cNvPr id="14" name="Rectangle 13">
            <a:extLst>
              <a:ext uri="{FF2B5EF4-FFF2-40B4-BE49-F238E27FC236}">
                <a16:creationId xmlns:a16="http://schemas.microsoft.com/office/drawing/2014/main" id="{27E510D5-0EDF-794F-9000-D0971705E9B4}"/>
              </a:ext>
            </a:extLst>
          </p:cNvPr>
          <p:cNvSpPr/>
          <p:nvPr/>
        </p:nvSpPr>
        <p:spPr>
          <a:xfrm>
            <a:off x="0" y="6675120"/>
            <a:ext cx="12191695" cy="182880"/>
          </a:xfrm>
          <a:prstGeom prst="rect">
            <a:avLst/>
          </a:prstGeom>
          <a:solidFill>
            <a:srgbClr val="2A9D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a:extLst>
              <a:ext uri="{FF2B5EF4-FFF2-40B4-BE49-F238E27FC236}">
                <a16:creationId xmlns:a16="http://schemas.microsoft.com/office/drawing/2014/main" id="{98F414F8-E511-8A1A-23D6-16228C033A36}"/>
              </a:ext>
            </a:extLst>
          </p:cNvPr>
          <p:cNvSpPr txBox="1"/>
          <p:nvPr/>
        </p:nvSpPr>
        <p:spPr>
          <a:xfrm>
            <a:off x="10972800" y="6291072"/>
            <a:ext cx="731520" cy="219456"/>
          </a:xfrm>
          <a:prstGeom prst="rect">
            <a:avLst/>
          </a:prstGeom>
          <a:noFill/>
        </p:spPr>
        <p:txBody>
          <a:bodyPr wrap="none">
            <a:spAutoFit/>
          </a:bodyPr>
          <a:lstStyle/>
          <a:p>
            <a:pPr algn="r"/>
            <a:r>
              <a:rPr sz="1000" b="1">
                <a:solidFill>
                  <a:srgbClr val="1A365D"/>
                </a:solidFill>
                <a:latin typeface="Aptos"/>
              </a:rPr>
              <a:t>6</a:t>
            </a:r>
          </a:p>
        </p:txBody>
      </p:sp>
      <p:sp>
        <p:nvSpPr>
          <p:cNvPr id="16" name="Rectangle 15">
            <a:extLst>
              <a:ext uri="{FF2B5EF4-FFF2-40B4-BE49-F238E27FC236}">
                <a16:creationId xmlns:a16="http://schemas.microsoft.com/office/drawing/2014/main" id="{3DBD1FA6-52CF-C2F0-35C3-74A1D2ADD8A2}"/>
              </a:ext>
            </a:extLst>
          </p:cNvPr>
          <p:cNvSpPr/>
          <p:nvPr/>
        </p:nvSpPr>
        <p:spPr>
          <a:xfrm>
            <a:off x="305" y="19548"/>
            <a:ext cx="12191695" cy="658368"/>
          </a:xfrm>
          <a:prstGeom prst="rect">
            <a:avLst/>
          </a:prstGeom>
          <a:solidFill>
            <a:srgbClr val="1A365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a:extLst>
              <a:ext uri="{FF2B5EF4-FFF2-40B4-BE49-F238E27FC236}">
                <a16:creationId xmlns:a16="http://schemas.microsoft.com/office/drawing/2014/main" id="{DD4288CA-6170-2DD1-2902-E80BBCC2F6B0}"/>
              </a:ext>
            </a:extLst>
          </p:cNvPr>
          <p:cNvSpPr txBox="1"/>
          <p:nvPr/>
        </p:nvSpPr>
        <p:spPr>
          <a:xfrm>
            <a:off x="411785" y="129276"/>
            <a:ext cx="7955279" cy="347472"/>
          </a:xfrm>
          <a:prstGeom prst="rect">
            <a:avLst/>
          </a:prstGeom>
          <a:noFill/>
        </p:spPr>
        <p:txBody>
          <a:bodyPr wrap="none">
            <a:spAutoFit/>
          </a:bodyPr>
          <a:lstStyle/>
          <a:p>
            <a:r>
              <a:rPr sz="2400" b="1">
                <a:solidFill>
                  <a:srgbClr val="FFFFFF"/>
                </a:solidFill>
                <a:latin typeface="Aptos Display"/>
              </a:rPr>
              <a:t>PESTLE Analysis</a:t>
            </a:r>
          </a:p>
        </p:txBody>
      </p:sp>
      <p:sp>
        <p:nvSpPr>
          <p:cNvPr id="24" name="Rectangle 23">
            <a:extLst>
              <a:ext uri="{FF2B5EF4-FFF2-40B4-BE49-F238E27FC236}">
                <a16:creationId xmlns:a16="http://schemas.microsoft.com/office/drawing/2014/main" id="{7368FD97-9201-59E0-41AB-FD2288906988}"/>
              </a:ext>
            </a:extLst>
          </p:cNvPr>
          <p:cNvSpPr/>
          <p:nvPr/>
        </p:nvSpPr>
        <p:spPr>
          <a:xfrm>
            <a:off x="305" y="6694668"/>
            <a:ext cx="12191695" cy="182880"/>
          </a:xfrm>
          <a:prstGeom prst="rect">
            <a:avLst/>
          </a:prstGeom>
          <a:solidFill>
            <a:srgbClr val="2A9D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a:extLst>
              <a:ext uri="{FF2B5EF4-FFF2-40B4-BE49-F238E27FC236}">
                <a16:creationId xmlns:a16="http://schemas.microsoft.com/office/drawing/2014/main" id="{3E88034E-1B70-2DBB-C8F3-F7A4EDA20666}"/>
              </a:ext>
            </a:extLst>
          </p:cNvPr>
          <p:cNvSpPr txBox="1"/>
          <p:nvPr/>
        </p:nvSpPr>
        <p:spPr>
          <a:xfrm>
            <a:off x="10973105" y="6310620"/>
            <a:ext cx="731520" cy="219456"/>
          </a:xfrm>
          <a:prstGeom prst="rect">
            <a:avLst/>
          </a:prstGeom>
          <a:noFill/>
        </p:spPr>
        <p:txBody>
          <a:bodyPr wrap="none">
            <a:spAutoFit/>
          </a:bodyPr>
          <a:lstStyle/>
          <a:p>
            <a:pPr algn="r"/>
            <a:r>
              <a:rPr sz="1000" b="1">
                <a:solidFill>
                  <a:srgbClr val="1A365D"/>
                </a:solidFill>
                <a:latin typeface="Aptos"/>
              </a:rPr>
              <a:t>6</a:t>
            </a:r>
          </a:p>
        </p:txBody>
      </p:sp>
      <p:sp>
        <p:nvSpPr>
          <p:cNvPr id="26" name="Rectangle 25">
            <a:extLst>
              <a:ext uri="{FF2B5EF4-FFF2-40B4-BE49-F238E27FC236}">
                <a16:creationId xmlns:a16="http://schemas.microsoft.com/office/drawing/2014/main" id="{17F7DC4C-98CE-631B-655F-E4B9EB2FA0D5}"/>
              </a:ext>
            </a:extLst>
          </p:cNvPr>
          <p:cNvSpPr/>
          <p:nvPr/>
        </p:nvSpPr>
        <p:spPr>
          <a:xfrm>
            <a:off x="0" y="35946"/>
            <a:ext cx="12191695" cy="658368"/>
          </a:xfrm>
          <a:prstGeom prst="rect">
            <a:avLst/>
          </a:prstGeom>
          <a:solidFill>
            <a:srgbClr val="1A365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a:extLst>
              <a:ext uri="{FF2B5EF4-FFF2-40B4-BE49-F238E27FC236}">
                <a16:creationId xmlns:a16="http://schemas.microsoft.com/office/drawing/2014/main" id="{337FAE83-8BBC-B4D8-3665-49E3F55F35A6}"/>
              </a:ext>
            </a:extLst>
          </p:cNvPr>
          <p:cNvSpPr txBox="1"/>
          <p:nvPr/>
        </p:nvSpPr>
        <p:spPr>
          <a:xfrm>
            <a:off x="411480" y="145674"/>
            <a:ext cx="7955279" cy="347472"/>
          </a:xfrm>
          <a:prstGeom prst="rect">
            <a:avLst/>
          </a:prstGeom>
          <a:noFill/>
        </p:spPr>
        <p:txBody>
          <a:bodyPr wrap="none">
            <a:spAutoFit/>
          </a:bodyPr>
          <a:lstStyle/>
          <a:p>
            <a:r>
              <a:rPr sz="2400" b="1">
                <a:solidFill>
                  <a:srgbClr val="FFFFFF"/>
                </a:solidFill>
                <a:latin typeface="Aptos Display"/>
              </a:rPr>
              <a:t>PESTLE Analysis</a:t>
            </a:r>
          </a:p>
        </p:txBody>
      </p:sp>
      <p:sp>
        <p:nvSpPr>
          <p:cNvPr id="29" name="Rounded Rectangle 5">
            <a:extLst>
              <a:ext uri="{FF2B5EF4-FFF2-40B4-BE49-F238E27FC236}">
                <a16:creationId xmlns:a16="http://schemas.microsoft.com/office/drawing/2014/main" id="{22611EE8-11D3-74F7-5F37-E857DC38026B}"/>
              </a:ext>
            </a:extLst>
          </p:cNvPr>
          <p:cNvSpPr/>
          <p:nvPr/>
        </p:nvSpPr>
        <p:spPr>
          <a:xfrm>
            <a:off x="4096512" y="1199652"/>
            <a:ext cx="2743200" cy="1951454"/>
          </a:xfrm>
          <a:prstGeom prst="roundRect">
            <a:avLst/>
          </a:prstGeom>
          <a:solidFill>
            <a:srgbClr val="FBEBE6"/>
          </a:solidFill>
          <a:ln w="15240">
            <a:solidFill>
              <a:srgbClr val="E8EAED"/>
            </a:solidFill>
          </a:ln>
        </p:spPr>
        <p:style>
          <a:lnRef idx="1">
            <a:schemeClr val="accent1"/>
          </a:lnRef>
          <a:fillRef idx="3">
            <a:schemeClr val="accent1"/>
          </a:fillRef>
          <a:effectRef idx="2">
            <a:schemeClr val="accent1"/>
          </a:effectRef>
          <a:fontRef idx="minor">
            <a:schemeClr val="lt1"/>
          </a:fontRef>
        </p:style>
        <p:txBody>
          <a:bodyPr wrap="square" lIns="164592" tIns="73152" rIns="109728" bIns="73152" rtlCol="0" anchor="ctr"/>
          <a:lstStyle/>
          <a:p>
            <a:pPr marL="0" marR="0" lvl="0" indent="0" algn="ctr" defTabSz="457200" rtl="0" eaLnBrk="1" fontAlgn="auto" latinLnBrk="0" hangingPunct="1">
              <a:lnSpc>
                <a:spcPct val="100000"/>
              </a:lnSpc>
              <a:spcBef>
                <a:spcPts val="0"/>
              </a:spcBef>
              <a:spcAft>
                <a:spcPts val="400"/>
              </a:spcAft>
              <a:buClrTx/>
              <a:buSzTx/>
              <a:buFontTx/>
              <a:buNone/>
              <a:tabLst/>
              <a:defRPr/>
            </a:pPr>
            <a:r>
              <a:rPr kumimoji="0" lang="en-US" sz="1450" b="1" i="0" u="none" strike="noStrike" kern="1200" cap="none" spc="0" normalizeH="0" baseline="0" noProof="0" dirty="0">
                <a:ln>
                  <a:noFill/>
                </a:ln>
                <a:solidFill>
                  <a:srgbClr val="1A365D"/>
                </a:solidFill>
                <a:effectLst/>
                <a:uLnTx/>
                <a:uFillTx/>
                <a:latin typeface="Aptos"/>
                <a:ea typeface="+mn-ea"/>
                <a:cs typeface="+mn-cs"/>
              </a:rPr>
              <a:t>Economic</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495057"/>
                </a:solidFill>
                <a:effectLst/>
                <a:uLnTx/>
                <a:uFillTx/>
                <a:latin typeface="Aptos"/>
                <a:ea typeface="+mn-ea"/>
                <a:cs typeface="+mn-cs"/>
              </a:rPr>
              <a:t>The Food and Drink Federation forecast food inflation reaching 5.7% by December 2025 before easing to 3.1% by the end of 2026; the Office for National Statistics reported CPIH at 3.0% in May 2026 (Food and Drink Federation, 2025; Office for National Statistics, 2026).</a:t>
            </a:r>
          </a:p>
          <a:p>
            <a:pPr algn="ctr">
              <a:spcAft>
                <a:spcPts val="400"/>
              </a:spcAft>
            </a:pPr>
            <a:endParaRPr lang="en-US" sz="1200" b="1" dirty="0">
              <a:solidFill>
                <a:srgbClr val="1A365D"/>
              </a:solidFill>
              <a:latin typeface="Aptos"/>
            </a:endParaRPr>
          </a:p>
        </p:txBody>
      </p:sp>
      <p:sp>
        <p:nvSpPr>
          <p:cNvPr id="34" name="Rectangle 33">
            <a:extLst>
              <a:ext uri="{FF2B5EF4-FFF2-40B4-BE49-F238E27FC236}">
                <a16:creationId xmlns:a16="http://schemas.microsoft.com/office/drawing/2014/main" id="{C18EBA8B-4FBD-D294-1F71-F1A67BD6C26E}"/>
              </a:ext>
            </a:extLst>
          </p:cNvPr>
          <p:cNvSpPr/>
          <p:nvPr/>
        </p:nvSpPr>
        <p:spPr>
          <a:xfrm>
            <a:off x="0" y="6711066"/>
            <a:ext cx="12191695" cy="182880"/>
          </a:xfrm>
          <a:prstGeom prst="rect">
            <a:avLst/>
          </a:prstGeom>
          <a:solidFill>
            <a:srgbClr val="2A9D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Rectangle 35">
            <a:extLst>
              <a:ext uri="{FF2B5EF4-FFF2-40B4-BE49-F238E27FC236}">
                <a16:creationId xmlns:a16="http://schemas.microsoft.com/office/drawing/2014/main" id="{3121F98E-6BC6-E47F-E63C-3F77013932C2}"/>
              </a:ext>
            </a:extLst>
          </p:cNvPr>
          <p:cNvSpPr/>
          <p:nvPr/>
        </p:nvSpPr>
        <p:spPr>
          <a:xfrm>
            <a:off x="305" y="55494"/>
            <a:ext cx="12191695" cy="658368"/>
          </a:xfrm>
          <a:prstGeom prst="rect">
            <a:avLst/>
          </a:prstGeom>
          <a:solidFill>
            <a:srgbClr val="1A365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a:extLst>
              <a:ext uri="{FF2B5EF4-FFF2-40B4-BE49-F238E27FC236}">
                <a16:creationId xmlns:a16="http://schemas.microsoft.com/office/drawing/2014/main" id="{2D6EB034-9E30-063A-C0D5-CF12C6193C15}"/>
              </a:ext>
            </a:extLst>
          </p:cNvPr>
          <p:cNvSpPr txBox="1"/>
          <p:nvPr/>
        </p:nvSpPr>
        <p:spPr>
          <a:xfrm>
            <a:off x="411785" y="165222"/>
            <a:ext cx="7955279" cy="347472"/>
          </a:xfrm>
          <a:prstGeom prst="rect">
            <a:avLst/>
          </a:prstGeom>
          <a:noFill/>
        </p:spPr>
        <p:txBody>
          <a:bodyPr wrap="none">
            <a:spAutoFit/>
          </a:bodyPr>
          <a:lstStyle/>
          <a:p>
            <a:r>
              <a:rPr sz="2400" b="1">
                <a:solidFill>
                  <a:srgbClr val="FFFFFF"/>
                </a:solidFill>
                <a:latin typeface="Aptos Display"/>
              </a:rPr>
              <a:t>PESTLE Analysis</a:t>
            </a:r>
          </a:p>
        </p:txBody>
      </p:sp>
      <p:sp>
        <p:nvSpPr>
          <p:cNvPr id="40" name="Rounded Rectangle 6">
            <a:extLst>
              <a:ext uri="{FF2B5EF4-FFF2-40B4-BE49-F238E27FC236}">
                <a16:creationId xmlns:a16="http://schemas.microsoft.com/office/drawing/2014/main" id="{E4650300-073B-4F0C-962F-3BA46D770696}"/>
              </a:ext>
            </a:extLst>
          </p:cNvPr>
          <p:cNvSpPr/>
          <p:nvPr/>
        </p:nvSpPr>
        <p:spPr>
          <a:xfrm>
            <a:off x="7498384" y="1199652"/>
            <a:ext cx="2743200" cy="1951454"/>
          </a:xfrm>
          <a:prstGeom prst="roundRect">
            <a:avLst/>
          </a:prstGeom>
          <a:solidFill>
            <a:srgbClr val="E8F7F3"/>
          </a:solidFill>
          <a:ln w="15240">
            <a:solidFill>
              <a:srgbClr val="E8EAED"/>
            </a:solidFill>
          </a:ln>
        </p:spPr>
        <p:style>
          <a:lnRef idx="1">
            <a:schemeClr val="accent1"/>
          </a:lnRef>
          <a:fillRef idx="3">
            <a:schemeClr val="accent1"/>
          </a:fillRef>
          <a:effectRef idx="2">
            <a:schemeClr val="accent1"/>
          </a:effectRef>
          <a:fontRef idx="minor">
            <a:schemeClr val="lt1"/>
          </a:fontRef>
        </p:style>
        <p:txBody>
          <a:bodyPr wrap="square" lIns="164592" tIns="73152" rIns="109728" bIns="73152" rtlCol="0" anchor="ctr"/>
          <a:lstStyle/>
          <a:p>
            <a:pPr algn="ctr">
              <a:spcAft>
                <a:spcPts val="400"/>
              </a:spcAft>
            </a:pPr>
            <a:r>
              <a:rPr sz="1450" b="1" dirty="0">
                <a:solidFill>
                  <a:srgbClr val="1A365D"/>
                </a:solidFill>
                <a:latin typeface="Aptos"/>
              </a:rPr>
              <a:t>Social</a:t>
            </a:r>
          </a:p>
          <a:p>
            <a:r>
              <a:rPr sz="1300" dirty="0">
                <a:solidFill>
                  <a:srgbClr val="495057"/>
                </a:solidFill>
                <a:latin typeface="Aptos"/>
              </a:rPr>
              <a:t>The UK sandwich and bakery segment was forecast at £3.8bn in 2025, 13.5% above 2019, showing continuing demand for bakery purchases outside the home (British Baker, 2025).</a:t>
            </a:r>
          </a:p>
        </p:txBody>
      </p:sp>
      <p:sp>
        <p:nvSpPr>
          <p:cNvPr id="44" name="Rectangle 43">
            <a:extLst>
              <a:ext uri="{FF2B5EF4-FFF2-40B4-BE49-F238E27FC236}">
                <a16:creationId xmlns:a16="http://schemas.microsoft.com/office/drawing/2014/main" id="{BC3A0000-0276-42E7-F898-A698FFFDFC3F}"/>
              </a:ext>
            </a:extLst>
          </p:cNvPr>
          <p:cNvSpPr/>
          <p:nvPr/>
        </p:nvSpPr>
        <p:spPr>
          <a:xfrm>
            <a:off x="305" y="6730614"/>
            <a:ext cx="12191695" cy="182880"/>
          </a:xfrm>
          <a:prstGeom prst="rect">
            <a:avLst/>
          </a:prstGeom>
          <a:solidFill>
            <a:srgbClr val="2A9D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ABA25A55-2C70-4BF4-84B3-DAB0B6A0F9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33" name="Freeform 14">
              <a:extLst>
                <a:ext uri="{FF2B5EF4-FFF2-40B4-BE49-F238E27FC236}">
                  <a16:creationId xmlns:a16="http://schemas.microsoft.com/office/drawing/2014/main" id="{34DDEB77-23C4-4B9F-A228-97B5599B3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34" name="Straight Connector 33">
              <a:extLst>
                <a:ext uri="{FF2B5EF4-FFF2-40B4-BE49-F238E27FC236}">
                  <a16:creationId xmlns:a16="http://schemas.microsoft.com/office/drawing/2014/main" id="{D58851FF-DCF2-43C7-8970-B7045ED753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406852C5-306E-46FB-844A-7632E6D390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6" name="Rectangle 23">
              <a:extLst>
                <a:ext uri="{FF2B5EF4-FFF2-40B4-BE49-F238E27FC236}">
                  <a16:creationId xmlns:a16="http://schemas.microsoft.com/office/drawing/2014/main" id="{F40C9C1B-A82E-4755-816B-C827A271F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5">
              <a:extLst>
                <a:ext uri="{FF2B5EF4-FFF2-40B4-BE49-F238E27FC236}">
                  <a16:creationId xmlns:a16="http://schemas.microsoft.com/office/drawing/2014/main" id="{8E7D1B95-1664-47D2-9F1E-5AE3B8F8E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37">
              <a:extLst>
                <a:ext uri="{FF2B5EF4-FFF2-40B4-BE49-F238E27FC236}">
                  <a16:creationId xmlns:a16="http://schemas.microsoft.com/office/drawing/2014/main" id="{C63FECDE-6D49-477E-896A-AEFD1909D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27">
              <a:extLst>
                <a:ext uri="{FF2B5EF4-FFF2-40B4-BE49-F238E27FC236}">
                  <a16:creationId xmlns:a16="http://schemas.microsoft.com/office/drawing/2014/main" id="{42502F9E-0DC0-454C-8CBC-937053820F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8">
              <a:extLst>
                <a:ext uri="{FF2B5EF4-FFF2-40B4-BE49-F238E27FC236}">
                  <a16:creationId xmlns:a16="http://schemas.microsoft.com/office/drawing/2014/main" id="{E4139BD5-2F4F-48E5-930B-BF6BCAF6E1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9">
              <a:extLst>
                <a:ext uri="{FF2B5EF4-FFF2-40B4-BE49-F238E27FC236}">
                  <a16:creationId xmlns:a16="http://schemas.microsoft.com/office/drawing/2014/main" id="{B12DD939-5D79-4EC3-A014-5385FA5497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Isosceles Triangle 41">
              <a:extLst>
                <a:ext uri="{FF2B5EF4-FFF2-40B4-BE49-F238E27FC236}">
                  <a16:creationId xmlns:a16="http://schemas.microsoft.com/office/drawing/2014/main" id="{1E730207-4624-4450-B869-9F04E05BF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985968" y="4473225"/>
            <a:ext cx="8288035" cy="1095059"/>
          </a:xfrm>
        </p:spPr>
        <p:txBody>
          <a:bodyPr vert="horz" lIns="91440" tIns="45720" rIns="91440" bIns="45720" rtlCol="0" anchor="b">
            <a:normAutofit/>
          </a:bodyPr>
          <a:lstStyle/>
          <a:p>
            <a:pPr algn="ctr">
              <a:lnSpc>
                <a:spcPct val="90000"/>
              </a:lnSpc>
            </a:pPr>
            <a:r>
              <a:rPr lang="en-US" sz="3400" b="1"/>
              <a:t>PESTLE ANALYSIS: Basil’s Bakery</a:t>
            </a:r>
            <a:br>
              <a:rPr lang="en-US" sz="3400"/>
            </a:br>
            <a:endParaRPr lang="en-US" sz="3400"/>
          </a:p>
        </p:txBody>
      </p:sp>
      <p:sp>
        <p:nvSpPr>
          <p:cNvPr id="3" name="Rectangle 2">
            <a:extLst>
              <a:ext uri="{FF2B5EF4-FFF2-40B4-BE49-F238E27FC236}">
                <a16:creationId xmlns:a16="http://schemas.microsoft.com/office/drawing/2014/main" id="{793BB76E-FD52-EF88-235A-07313E6B7759}"/>
              </a:ext>
            </a:extLst>
          </p:cNvPr>
          <p:cNvSpPr/>
          <p:nvPr/>
        </p:nvSpPr>
        <p:spPr>
          <a:xfrm>
            <a:off x="1108710" y="1594667"/>
            <a:ext cx="2404654" cy="199520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lvl="0" algn="ctr">
              <a:lnSpc>
                <a:spcPct val="110000"/>
              </a:lnSpc>
              <a:spcBef>
                <a:spcPts val="2500"/>
              </a:spcBef>
            </a:pPr>
            <a:r>
              <a:rPr lang="en-US" sz="1300" dirty="0">
                <a:ln w="0"/>
                <a:solidFill>
                  <a:schemeClr val="tx1"/>
                </a:solidFill>
                <a:effectLst>
                  <a:outerShdw blurRad="38100" dist="19050" dir="2700000" algn="tl" rotWithShape="0">
                    <a:schemeClr val="dk1">
                      <a:alpha val="40000"/>
                    </a:schemeClr>
                  </a:outerShdw>
                </a:effectLst>
              </a:rPr>
              <a:t>Legal Regulations</a:t>
            </a:r>
          </a:p>
          <a:p>
            <a:pPr marL="0" lvl="1" indent="0">
              <a:lnSpc>
                <a:spcPct val="110000"/>
              </a:lnSpc>
              <a:buFont typeface="Arial" panose="020B0604020202020204" pitchFamily="34" charset="0"/>
              <a:buNone/>
            </a:pPr>
            <a:r>
              <a:rPr lang="en-US" sz="1300" dirty="0"/>
              <a:t>Basil’s Bakery must comply with strict laws on product naming, composition, and allergen labelling to avoid risks.</a:t>
            </a:r>
          </a:p>
          <a:p>
            <a:pPr algn="ctr"/>
            <a:endParaRPr lang="en-GB" dirty="0"/>
          </a:p>
        </p:txBody>
      </p:sp>
      <p:sp>
        <p:nvSpPr>
          <p:cNvPr id="4" name="Rectangle: Rounded Corners 3">
            <a:extLst>
              <a:ext uri="{FF2B5EF4-FFF2-40B4-BE49-F238E27FC236}">
                <a16:creationId xmlns:a16="http://schemas.microsoft.com/office/drawing/2014/main" id="{E4B72CEA-C4CB-DC48-A478-573ACEF7D814}"/>
              </a:ext>
            </a:extLst>
          </p:cNvPr>
          <p:cNvSpPr/>
          <p:nvPr/>
        </p:nvSpPr>
        <p:spPr>
          <a:xfrm>
            <a:off x="3782306" y="1593021"/>
            <a:ext cx="2575860" cy="199684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lnSpc>
                <a:spcPct val="110000"/>
              </a:lnSpc>
              <a:spcBef>
                <a:spcPts val="2500"/>
              </a:spcBef>
            </a:pPr>
            <a:r>
              <a:rPr lang="en-US" sz="1300" b="1" dirty="0">
                <a:solidFill>
                  <a:schemeClr val="tx1"/>
                </a:solidFill>
              </a:rPr>
              <a:t>Environmental Sustainability</a:t>
            </a:r>
          </a:p>
          <a:p>
            <a:pPr marL="0" lvl="1" indent="0">
              <a:lnSpc>
                <a:spcPct val="110000"/>
              </a:lnSpc>
              <a:buFont typeface="Arial" panose="020B0604020202020204" pitchFamily="34" charset="0"/>
              <a:buNone/>
            </a:pPr>
            <a:r>
              <a:rPr lang="en-US" sz="1300" dirty="0">
                <a:solidFill>
                  <a:schemeClr val="tx1"/>
                </a:solidFill>
              </a:rPr>
              <a:t>Sustainability initiatives focus on waste prevention, circular packaging, and supporting organic ingredient sourcing.</a:t>
            </a:r>
          </a:p>
          <a:p>
            <a:pPr algn="ctr"/>
            <a:endParaRPr lang="en-GB" dirty="0"/>
          </a:p>
        </p:txBody>
      </p:sp>
      <p:sp>
        <p:nvSpPr>
          <p:cNvPr id="6" name="Rectangle: Rounded Corners 5">
            <a:extLst>
              <a:ext uri="{FF2B5EF4-FFF2-40B4-BE49-F238E27FC236}">
                <a16:creationId xmlns:a16="http://schemas.microsoft.com/office/drawing/2014/main" id="{11F309F8-99DF-6969-F967-A12A93C9BE9E}"/>
              </a:ext>
            </a:extLst>
          </p:cNvPr>
          <p:cNvSpPr/>
          <p:nvPr/>
        </p:nvSpPr>
        <p:spPr>
          <a:xfrm>
            <a:off x="6627108" y="1593021"/>
            <a:ext cx="2646895" cy="199684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marL="0" marR="0" lvl="0" indent="0" algn="ctr" defTabSz="914400" rtl="0" eaLnBrk="1" fontAlgn="auto" latinLnBrk="0" hangingPunct="1">
              <a:lnSpc>
                <a:spcPct val="110000"/>
              </a:lnSpc>
              <a:spcBef>
                <a:spcPts val="2500"/>
              </a:spcBef>
              <a:spcAft>
                <a:spcPts val="0"/>
              </a:spcAft>
              <a:buClrTx/>
              <a:buSzTx/>
              <a:buFont typeface="Arial" panose="020B0604020202020204" pitchFamily="34" charset="0"/>
              <a:buNone/>
              <a:tabLst/>
              <a:defRPr/>
            </a:pPr>
            <a:r>
              <a:rPr kumimoji="0" lang="en-US" sz="1300" b="1" i="0" u="none" strike="noStrike" kern="1200" cap="none" spc="0" normalizeH="0" baseline="0" noProof="0" dirty="0">
                <a:ln>
                  <a:noFill/>
                </a:ln>
                <a:solidFill>
                  <a:srgbClr val="000000">
                    <a:lumMod val="65000"/>
                    <a:lumOff val="35000"/>
                  </a:srgbClr>
                </a:solidFill>
                <a:effectLst/>
                <a:uLnTx/>
                <a:uFillTx/>
                <a:latin typeface="Avenir Next LT Pro Light"/>
                <a:ea typeface="+mn-ea"/>
                <a:cs typeface="+mn-cs"/>
              </a:rPr>
              <a:t>Technological Adoption Opportunities</a:t>
            </a:r>
          </a:p>
          <a:p>
            <a:pPr marL="0" marR="0" lvl="1" indent="0" algn="l" defTabSz="914400" rtl="0" eaLnBrk="1" fontAlgn="auto" latinLnBrk="0" hangingPunct="1">
              <a:lnSpc>
                <a:spcPct val="110000"/>
              </a:lnSpc>
              <a:spcBef>
                <a:spcPts val="500"/>
              </a:spcBef>
              <a:spcAft>
                <a:spcPts val="0"/>
              </a:spcAft>
              <a:buClrTx/>
              <a:buSzTx/>
              <a:buFont typeface="Arial" panose="020B0604020202020204" pitchFamily="34" charset="0"/>
              <a:buNone/>
              <a:tabLst/>
              <a:defRPr/>
            </a:pPr>
            <a:r>
              <a:rPr kumimoji="0" lang="en-US" sz="1300" b="0" i="0" u="none" strike="noStrike" kern="1200" cap="none" spc="0" normalizeH="0" baseline="0" noProof="0" dirty="0">
                <a:ln>
                  <a:noFill/>
                </a:ln>
                <a:solidFill>
                  <a:schemeClr val="tx1"/>
                </a:solidFill>
                <a:effectLst/>
                <a:uLnTx/>
                <a:uFillTx/>
                <a:latin typeface="Avenir Next LT Pro Light"/>
                <a:ea typeface="+mn-ea"/>
                <a:cs typeface="+mn-cs"/>
              </a:rPr>
              <a:t>Digital tools like automated demand forecasting and online pre-orders improve efficiency and customer service.</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54" name="Rounded Rectangle 6">
            <a:extLst>
              <a:ext uri="{FF2B5EF4-FFF2-40B4-BE49-F238E27FC236}">
                <a16:creationId xmlns:a16="http://schemas.microsoft.com/office/drawing/2014/main" id="{A8452F4D-7759-D8ED-8739-9446D57A2DBF}"/>
              </a:ext>
            </a:extLst>
          </p:cNvPr>
          <p:cNvSpPr>
            <a:spLocks noGrp="1"/>
          </p:cNvSpPr>
          <p:nvPr>
            <p:ph type="body" idx="1"/>
          </p:nvPr>
        </p:nvSpPr>
        <p:spPr>
          <a:xfrm>
            <a:off x="10749625" y="2758699"/>
            <a:ext cx="1395066" cy="1356102"/>
          </a:xfrm>
          <a:prstGeom prst="roundRect">
            <a:avLst/>
          </a:prstGeom>
          <a:solidFill>
            <a:srgbClr val="FBEBE6"/>
          </a:solidFill>
          <a:ln>
            <a:solidFill>
              <a:srgbClr val="D66A4A"/>
            </a:solidFill>
          </a:ln>
        </p:spPr>
        <p:style>
          <a:lnRef idx="1">
            <a:schemeClr val="accent1"/>
          </a:lnRef>
          <a:fillRef idx="3">
            <a:schemeClr val="accent1"/>
          </a:fillRef>
          <a:effectRef idx="2">
            <a:schemeClr val="accent1"/>
          </a:effectRef>
          <a:fontRef idx="minor">
            <a:schemeClr val="lt1"/>
          </a:fontRef>
        </p:style>
        <p:txBody>
          <a:bodyPr rtlCol="0" anchor="ctr">
            <a:noAutofit/>
          </a:bodyPr>
          <a:lstStyle/>
          <a:p>
            <a:pPr algn="ctr"/>
            <a:r>
              <a:rPr sz="1600" b="1" i="1" dirty="0">
                <a:solidFill>
                  <a:srgbClr val="1A365D"/>
                </a:solidFill>
                <a:latin typeface="Aptos Display"/>
              </a:rPr>
              <a:t>Operational
inefficiency
&amp; margin
pressure</a:t>
            </a:r>
          </a:p>
        </p:txBody>
      </p:sp>
      <p:sp>
        <p:nvSpPr>
          <p:cNvPr id="5" name="Chevron 5">
            <a:extLst>
              <a:ext uri="{FF2B5EF4-FFF2-40B4-BE49-F238E27FC236}">
                <a16:creationId xmlns:a16="http://schemas.microsoft.com/office/drawing/2014/main" id="{E50225DB-8917-8583-9E64-52B0E792359D}"/>
              </a:ext>
            </a:extLst>
          </p:cNvPr>
          <p:cNvSpPr/>
          <p:nvPr/>
        </p:nvSpPr>
        <p:spPr>
          <a:xfrm>
            <a:off x="8741044" y="3099817"/>
            <a:ext cx="2008580" cy="731520"/>
          </a:xfrm>
          <a:prstGeom prst="chevron">
            <a:avLst/>
          </a:prstGeom>
          <a:solidFill>
            <a:srgbClr val="D66A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b="1" i="1" dirty="0">
                <a:solidFill>
                  <a:srgbClr val="FFFFFF"/>
                </a:solidFill>
                <a:latin typeface="Aptos"/>
              </a:rPr>
              <a:t>Problem</a:t>
            </a:r>
          </a:p>
        </p:txBody>
      </p:sp>
      <p:sp>
        <p:nvSpPr>
          <p:cNvPr id="7" name="Rounded Rectangle 8">
            <a:extLst>
              <a:ext uri="{FF2B5EF4-FFF2-40B4-BE49-F238E27FC236}">
                <a16:creationId xmlns:a16="http://schemas.microsoft.com/office/drawing/2014/main" id="{330E61CA-AEE8-5DC9-D4C4-7ECC6F43061B}"/>
              </a:ext>
            </a:extLst>
          </p:cNvPr>
          <p:cNvSpPr/>
          <p:nvPr/>
        </p:nvSpPr>
        <p:spPr>
          <a:xfrm>
            <a:off x="1733393" y="1023873"/>
            <a:ext cx="2302348" cy="384048"/>
          </a:xfrm>
          <a:prstGeom prst="roundRect">
            <a:avLst/>
          </a:prstGeom>
          <a:solidFill>
            <a:srgbClr val="2A9D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b="1" i="1" dirty="0">
                <a:solidFill>
                  <a:srgbClr val="FFFFFF"/>
                </a:solidFill>
                <a:latin typeface="Aptos"/>
              </a:rPr>
              <a:t>Methods</a:t>
            </a:r>
          </a:p>
        </p:txBody>
      </p:sp>
      <p:sp>
        <p:nvSpPr>
          <p:cNvPr id="8" name="Rounded Rectangle 9">
            <a:extLst>
              <a:ext uri="{FF2B5EF4-FFF2-40B4-BE49-F238E27FC236}">
                <a16:creationId xmlns:a16="http://schemas.microsoft.com/office/drawing/2014/main" id="{E3C5EC31-5810-2651-D5A2-65F11FDC08E9}"/>
              </a:ext>
            </a:extLst>
          </p:cNvPr>
          <p:cNvSpPr/>
          <p:nvPr/>
        </p:nvSpPr>
        <p:spPr>
          <a:xfrm>
            <a:off x="1733393" y="1417064"/>
            <a:ext cx="2385614" cy="1138061"/>
          </a:xfrm>
          <a:prstGeom prst="roundRect">
            <a:avLst/>
          </a:prstGeom>
          <a:solidFill>
            <a:srgbClr val="FFFFFF"/>
          </a:solidFill>
          <a:ln>
            <a:solidFill>
              <a:srgbClr val="E8EAED"/>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1100">
                <a:solidFill>
                  <a:srgbClr val="495057"/>
                </a:solidFill>
                <a:latin typeface="Aptos"/>
              </a:defRPr>
            </a:pPr>
            <a:r>
              <a:rPr sz="1400" dirty="0"/>
              <a:t>No standard workflow</a:t>
            </a:r>
          </a:p>
          <a:p>
            <a:pPr>
              <a:defRPr sz="1100">
                <a:solidFill>
                  <a:srgbClr val="495057"/>
                </a:solidFill>
                <a:latin typeface="Aptos"/>
              </a:defRPr>
            </a:pPr>
            <a:r>
              <a:rPr sz="1400" dirty="0"/>
              <a:t>Task sequencing causes waiting time</a:t>
            </a:r>
          </a:p>
        </p:txBody>
      </p:sp>
      <p:sp>
        <p:nvSpPr>
          <p:cNvPr id="13" name="Rounded Rectangle 14">
            <a:extLst>
              <a:ext uri="{FF2B5EF4-FFF2-40B4-BE49-F238E27FC236}">
                <a16:creationId xmlns:a16="http://schemas.microsoft.com/office/drawing/2014/main" id="{0E7DFF81-DC0D-7BE0-FE68-4C5F983AC2E6}"/>
              </a:ext>
            </a:extLst>
          </p:cNvPr>
          <p:cNvSpPr/>
          <p:nvPr/>
        </p:nvSpPr>
        <p:spPr>
          <a:xfrm>
            <a:off x="4770378" y="1051559"/>
            <a:ext cx="2270502" cy="452625"/>
          </a:xfrm>
          <a:prstGeom prst="roundRect">
            <a:avLst/>
          </a:prstGeom>
          <a:solidFill>
            <a:srgbClr val="1A365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b="1" i="1" dirty="0">
                <a:solidFill>
                  <a:srgbClr val="FFFFFF"/>
                </a:solidFill>
                <a:latin typeface="Aptos"/>
              </a:rPr>
              <a:t>Manpower</a:t>
            </a:r>
          </a:p>
        </p:txBody>
      </p:sp>
      <p:sp>
        <p:nvSpPr>
          <p:cNvPr id="14" name="Rounded Rectangle 15">
            <a:extLst>
              <a:ext uri="{FF2B5EF4-FFF2-40B4-BE49-F238E27FC236}">
                <a16:creationId xmlns:a16="http://schemas.microsoft.com/office/drawing/2014/main" id="{CB668912-3695-5CD1-28C1-553F72E4D141}"/>
              </a:ext>
            </a:extLst>
          </p:cNvPr>
          <p:cNvSpPr/>
          <p:nvPr/>
        </p:nvSpPr>
        <p:spPr>
          <a:xfrm>
            <a:off x="4770378" y="1504185"/>
            <a:ext cx="2286000" cy="1051560"/>
          </a:xfrm>
          <a:prstGeom prst="roundRect">
            <a:avLst/>
          </a:prstGeom>
          <a:solidFill>
            <a:srgbClr val="FFFFFF"/>
          </a:solidFill>
          <a:ln>
            <a:solidFill>
              <a:srgbClr val="E8EAED"/>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1100">
                <a:solidFill>
                  <a:srgbClr val="495057"/>
                </a:solidFill>
                <a:latin typeface="Aptos"/>
              </a:defRPr>
            </a:pPr>
            <a:r>
              <a:rPr sz="1400" dirty="0"/>
              <a:t>Skill gaps or thin staffing</a:t>
            </a:r>
          </a:p>
          <a:p>
            <a:pPr>
              <a:defRPr sz="1100">
                <a:solidFill>
                  <a:srgbClr val="495057"/>
                </a:solidFill>
                <a:latin typeface="Aptos"/>
              </a:defRPr>
            </a:pPr>
            <a:r>
              <a:rPr sz="1400" dirty="0"/>
              <a:t>Heavy dependence on manual work</a:t>
            </a:r>
          </a:p>
        </p:txBody>
      </p:sp>
      <p:sp>
        <p:nvSpPr>
          <p:cNvPr id="16" name="Rounded Rectangle 17">
            <a:extLst>
              <a:ext uri="{FF2B5EF4-FFF2-40B4-BE49-F238E27FC236}">
                <a16:creationId xmlns:a16="http://schemas.microsoft.com/office/drawing/2014/main" id="{236043F9-10CD-5978-EDB6-BA3955ECEE0F}"/>
              </a:ext>
            </a:extLst>
          </p:cNvPr>
          <p:cNvSpPr/>
          <p:nvPr/>
        </p:nvSpPr>
        <p:spPr>
          <a:xfrm>
            <a:off x="1567101" y="4462272"/>
            <a:ext cx="2551906" cy="384048"/>
          </a:xfrm>
          <a:prstGeom prst="roundRect">
            <a:avLst/>
          </a:prstGeom>
          <a:solidFill>
            <a:srgbClr val="E9C46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b="1" i="1" dirty="0">
                <a:solidFill>
                  <a:srgbClr val="FFFFFF"/>
                </a:solidFill>
                <a:latin typeface="Aptos"/>
              </a:rPr>
              <a:t>Materials</a:t>
            </a:r>
          </a:p>
        </p:txBody>
      </p:sp>
      <p:sp>
        <p:nvSpPr>
          <p:cNvPr id="17" name="Rounded Rectangle 18">
            <a:extLst>
              <a:ext uri="{FF2B5EF4-FFF2-40B4-BE49-F238E27FC236}">
                <a16:creationId xmlns:a16="http://schemas.microsoft.com/office/drawing/2014/main" id="{81853E7B-31A4-199D-C56A-A07AB0C116E4}"/>
              </a:ext>
            </a:extLst>
          </p:cNvPr>
          <p:cNvSpPr/>
          <p:nvPr/>
        </p:nvSpPr>
        <p:spPr>
          <a:xfrm>
            <a:off x="1567101" y="4846320"/>
            <a:ext cx="2551906" cy="1051560"/>
          </a:xfrm>
          <a:prstGeom prst="roundRect">
            <a:avLst/>
          </a:prstGeom>
          <a:solidFill>
            <a:srgbClr val="FFFFFF"/>
          </a:solidFill>
          <a:ln>
            <a:solidFill>
              <a:srgbClr val="E8EAED"/>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1100">
                <a:solidFill>
                  <a:srgbClr val="495057"/>
                </a:solidFill>
                <a:latin typeface="Aptos"/>
              </a:defRPr>
            </a:pPr>
            <a:r>
              <a:rPr sz="1400" dirty="0"/>
              <a:t>Supply variability</a:t>
            </a:r>
          </a:p>
          <a:p>
            <a:pPr>
              <a:defRPr sz="1100">
                <a:solidFill>
                  <a:srgbClr val="495057"/>
                </a:solidFill>
                <a:latin typeface="Aptos"/>
              </a:defRPr>
            </a:pPr>
            <a:r>
              <a:rPr sz="1400" dirty="0"/>
              <a:t>Waste from spoilage or overproduction</a:t>
            </a:r>
          </a:p>
        </p:txBody>
      </p:sp>
      <p:sp>
        <p:nvSpPr>
          <p:cNvPr id="22" name="Rounded Rectangle 23">
            <a:extLst>
              <a:ext uri="{FF2B5EF4-FFF2-40B4-BE49-F238E27FC236}">
                <a16:creationId xmlns:a16="http://schemas.microsoft.com/office/drawing/2014/main" id="{FC522CD6-8A53-39F3-7D79-D880510264C8}"/>
              </a:ext>
            </a:extLst>
          </p:cNvPr>
          <p:cNvSpPr/>
          <p:nvPr/>
        </p:nvSpPr>
        <p:spPr>
          <a:xfrm>
            <a:off x="4754880" y="4434840"/>
            <a:ext cx="2301498" cy="384048"/>
          </a:xfrm>
          <a:prstGeom prst="roundRect">
            <a:avLst/>
          </a:prstGeom>
          <a:solidFill>
            <a:srgbClr val="D66A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b="1" i="1" dirty="0">
                <a:solidFill>
                  <a:srgbClr val="FFFFFF"/>
                </a:solidFill>
                <a:latin typeface="Aptos"/>
              </a:rPr>
              <a:t>Management</a:t>
            </a:r>
          </a:p>
        </p:txBody>
      </p:sp>
      <p:sp>
        <p:nvSpPr>
          <p:cNvPr id="23" name="Rounded Rectangle 24">
            <a:extLst>
              <a:ext uri="{FF2B5EF4-FFF2-40B4-BE49-F238E27FC236}">
                <a16:creationId xmlns:a16="http://schemas.microsoft.com/office/drawing/2014/main" id="{2065E1C0-3167-D416-A7EB-3E0E14EEAB3B}"/>
              </a:ext>
            </a:extLst>
          </p:cNvPr>
          <p:cNvSpPr/>
          <p:nvPr/>
        </p:nvSpPr>
        <p:spPr>
          <a:xfrm>
            <a:off x="4754880" y="4846320"/>
            <a:ext cx="2286000" cy="1051560"/>
          </a:xfrm>
          <a:prstGeom prst="roundRect">
            <a:avLst/>
          </a:prstGeom>
          <a:solidFill>
            <a:srgbClr val="FFFFFF"/>
          </a:solidFill>
          <a:ln>
            <a:solidFill>
              <a:srgbClr val="E8EAED"/>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1100">
                <a:solidFill>
                  <a:srgbClr val="495057"/>
                </a:solidFill>
                <a:latin typeface="Aptos"/>
              </a:defRPr>
            </a:pPr>
            <a:r>
              <a:rPr sz="1400" dirty="0"/>
              <a:t>Planning and coordination issues</a:t>
            </a:r>
          </a:p>
          <a:p>
            <a:pPr>
              <a:defRPr sz="1100">
                <a:solidFill>
                  <a:srgbClr val="495057"/>
                </a:solidFill>
                <a:latin typeface="Aptos"/>
              </a:defRPr>
            </a:pPr>
            <a:r>
              <a:rPr sz="1400" dirty="0"/>
              <a:t>Limited use of production data</a:t>
            </a:r>
          </a:p>
        </p:txBody>
      </p:sp>
      <p:cxnSp>
        <p:nvCxnSpPr>
          <p:cNvPr id="26" name="Straight Arrow Connector 25">
            <a:extLst>
              <a:ext uri="{FF2B5EF4-FFF2-40B4-BE49-F238E27FC236}">
                <a16:creationId xmlns:a16="http://schemas.microsoft.com/office/drawing/2014/main" id="{E1B4466B-476D-8E0A-8421-786572DFAFE0}"/>
              </a:ext>
            </a:extLst>
          </p:cNvPr>
          <p:cNvCxnSpPr>
            <a:cxnSpLocks/>
          </p:cNvCxnSpPr>
          <p:nvPr/>
        </p:nvCxnSpPr>
        <p:spPr>
          <a:xfrm>
            <a:off x="2883958" y="2546858"/>
            <a:ext cx="960729" cy="836168"/>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30" name="Straight Arrow Connector 29">
            <a:extLst>
              <a:ext uri="{FF2B5EF4-FFF2-40B4-BE49-F238E27FC236}">
                <a16:creationId xmlns:a16="http://schemas.microsoft.com/office/drawing/2014/main" id="{373F4C9A-2A50-D157-7E11-B067829627EC}"/>
              </a:ext>
            </a:extLst>
          </p:cNvPr>
          <p:cNvCxnSpPr>
            <a:cxnSpLocks/>
          </p:cNvCxnSpPr>
          <p:nvPr/>
        </p:nvCxnSpPr>
        <p:spPr>
          <a:xfrm flipV="1">
            <a:off x="2615413" y="3513155"/>
            <a:ext cx="1353096" cy="949117"/>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44" name="Straight Arrow Connector 43">
            <a:extLst>
              <a:ext uri="{FF2B5EF4-FFF2-40B4-BE49-F238E27FC236}">
                <a16:creationId xmlns:a16="http://schemas.microsoft.com/office/drawing/2014/main" id="{53F180DA-05CC-06C3-2E2A-1F891EFB414C}"/>
              </a:ext>
            </a:extLst>
          </p:cNvPr>
          <p:cNvCxnSpPr/>
          <p:nvPr/>
        </p:nvCxnSpPr>
        <p:spPr>
          <a:xfrm>
            <a:off x="5749871" y="2611464"/>
            <a:ext cx="805912" cy="780960"/>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46" name="Straight Arrow Connector 45">
            <a:extLst>
              <a:ext uri="{FF2B5EF4-FFF2-40B4-BE49-F238E27FC236}">
                <a16:creationId xmlns:a16="http://schemas.microsoft.com/office/drawing/2014/main" id="{9FC48D62-4050-AE9B-4B56-8211B41707DC}"/>
              </a:ext>
            </a:extLst>
          </p:cNvPr>
          <p:cNvCxnSpPr/>
          <p:nvPr/>
        </p:nvCxnSpPr>
        <p:spPr>
          <a:xfrm flipV="1">
            <a:off x="5594888" y="3497578"/>
            <a:ext cx="945397" cy="937262"/>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50" name="Straight Arrow Connector 49">
            <a:extLst>
              <a:ext uri="{FF2B5EF4-FFF2-40B4-BE49-F238E27FC236}">
                <a16:creationId xmlns:a16="http://schemas.microsoft.com/office/drawing/2014/main" id="{D99F05F9-47DA-6E5B-B904-072679AFABDA}"/>
              </a:ext>
            </a:extLst>
          </p:cNvPr>
          <p:cNvCxnSpPr>
            <a:cxnSpLocks/>
          </p:cNvCxnSpPr>
          <p:nvPr/>
        </p:nvCxnSpPr>
        <p:spPr>
          <a:xfrm>
            <a:off x="1567101" y="3465577"/>
            <a:ext cx="7499407" cy="61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308610" y="1433322"/>
            <a:ext cx="11058841" cy="4663440"/>
          </a:xfrm>
        </p:spPr>
        <p:txBody>
          <a:bodyPr>
            <a:normAutofit fontScale="85000" lnSpcReduction="10000"/>
          </a:bodyPr>
          <a:lstStyle/>
          <a:p>
            <a:pPr algn="ctr">
              <a:spcAft>
                <a:spcPts val="400"/>
              </a:spcAft>
            </a:pPr>
            <a:endParaRPr lang="en-US" sz="2100" b="1" dirty="0">
              <a:solidFill>
                <a:srgbClr val="1A365D"/>
              </a:solidFill>
              <a:latin typeface="Aptos"/>
            </a:endParaRPr>
          </a:p>
          <a:p>
            <a:pPr>
              <a:spcAft>
                <a:spcPts val="200"/>
              </a:spcAft>
              <a:defRPr sz="2000">
                <a:solidFill>
                  <a:srgbClr val="495057"/>
                </a:solidFill>
                <a:latin typeface="Aptos"/>
              </a:defRPr>
            </a:pPr>
            <a:r>
              <a:rPr lang="en-US" dirty="0"/>
              <a:t>Basil’s Bakery appears to operate in a market that still offers demand potential, particularly for quality bakery products, but the business environment remains cost-sensitive and highly regulated.</a:t>
            </a:r>
          </a:p>
          <a:p>
            <a:pPr>
              <a:spcAft>
                <a:spcPts val="200"/>
              </a:spcAft>
              <a:defRPr sz="2000">
                <a:solidFill>
                  <a:srgbClr val="495057"/>
                </a:solidFill>
                <a:latin typeface="Aptos"/>
              </a:defRPr>
            </a:pPr>
            <a:r>
              <a:rPr lang="en-US" dirty="0"/>
              <a:t>Externally, inflation, regulation and sustainability expectations increase pressure on small food businesses.</a:t>
            </a:r>
          </a:p>
          <a:p>
            <a:pPr>
              <a:spcAft>
                <a:spcPts val="200"/>
              </a:spcAft>
              <a:defRPr sz="2000">
                <a:solidFill>
                  <a:srgbClr val="495057"/>
                </a:solidFill>
                <a:latin typeface="Aptos"/>
              </a:defRPr>
            </a:pPr>
            <a:r>
              <a:rPr lang="en-US" dirty="0"/>
              <a:t>Internally, inefficiency is likely to come from several interacting causes rather than one isolated problem.</a:t>
            </a:r>
          </a:p>
          <a:p>
            <a:pPr>
              <a:spcAft>
                <a:spcPts val="200"/>
              </a:spcAft>
              <a:defRPr sz="2000">
                <a:solidFill>
                  <a:srgbClr val="495057"/>
                </a:solidFill>
                <a:latin typeface="Aptos"/>
              </a:defRPr>
            </a:pPr>
            <a:r>
              <a:rPr lang="en-US" dirty="0"/>
              <a:t>Market Demand and External Challenges</a:t>
            </a:r>
          </a:p>
          <a:p>
            <a:pPr>
              <a:spcAft>
                <a:spcPts val="200"/>
              </a:spcAft>
              <a:defRPr sz="2000">
                <a:solidFill>
                  <a:srgbClr val="495057"/>
                </a:solidFill>
                <a:latin typeface="Aptos"/>
              </a:defRPr>
            </a:pPr>
            <a:r>
              <a:rPr lang="en-US" dirty="0"/>
              <a:t>Basil’s Bakery benefits from strong demand for premium organic products but faces cost sensitivity and strict regulations.</a:t>
            </a:r>
          </a:p>
          <a:p>
            <a:pPr>
              <a:spcAft>
                <a:spcPts val="200"/>
              </a:spcAft>
              <a:defRPr sz="2000">
                <a:solidFill>
                  <a:srgbClr val="495057"/>
                </a:solidFill>
                <a:latin typeface="Aptos"/>
              </a:defRPr>
            </a:pPr>
            <a:r>
              <a:rPr lang="en-US" dirty="0"/>
              <a:t>Internal Operational Challenges</a:t>
            </a:r>
          </a:p>
          <a:p>
            <a:pPr>
              <a:spcAft>
                <a:spcPts val="200"/>
              </a:spcAft>
              <a:defRPr sz="2000">
                <a:solidFill>
                  <a:srgbClr val="495057"/>
                </a:solidFill>
                <a:latin typeface="Aptos"/>
              </a:defRPr>
            </a:pPr>
            <a:r>
              <a:rPr lang="en-US" dirty="0"/>
              <a:t>Multiple internal issues like manual processes and limited data use reduce efficiency and profitability.</a:t>
            </a:r>
          </a:p>
          <a:p>
            <a:pPr>
              <a:spcAft>
                <a:spcPts val="200"/>
              </a:spcAft>
              <a:defRPr sz="2000">
                <a:solidFill>
                  <a:srgbClr val="495057"/>
                </a:solidFill>
                <a:latin typeface="Aptos"/>
              </a:defRPr>
            </a:pPr>
            <a:r>
              <a:rPr lang="en-US" dirty="0"/>
              <a:t>Strategic Path Forward</a:t>
            </a:r>
          </a:p>
          <a:p>
            <a:pPr>
              <a:spcAft>
                <a:spcPts val="200"/>
              </a:spcAft>
              <a:defRPr sz="2000">
                <a:solidFill>
                  <a:srgbClr val="495057"/>
                </a:solidFill>
                <a:latin typeface="Aptos"/>
              </a:defRPr>
            </a:pPr>
            <a:r>
              <a:rPr lang="en-US" dirty="0"/>
              <a:t>Focus on preserving artisan quality while improving workflows, digital adoption, and resource management.</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457450" y="0"/>
            <a:ext cx="9047161" cy="85725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0" y="994410"/>
            <a:ext cx="11504611" cy="5863590"/>
          </a:xfrm>
        </p:spPr>
        <p:txBody>
          <a:bodyPr>
            <a:noAutofit/>
          </a:bodyPr>
          <a:lstStyle/>
          <a:p>
            <a:pPr>
              <a:lnSpc>
                <a:spcPct val="110000"/>
              </a:lnSpc>
              <a:spcAft>
                <a:spcPts val="200"/>
              </a:spcAft>
              <a:defRPr sz="2000">
                <a:solidFill>
                  <a:srgbClr val="495057"/>
                </a:solidFill>
                <a:latin typeface="Aptos"/>
              </a:defRPr>
            </a:pPr>
            <a:r>
              <a:rPr lang="en-US" sz="1600" dirty="0">
                <a:solidFill>
                  <a:srgbClr val="495057"/>
                </a:solidFill>
                <a:latin typeface="Aptos"/>
              </a:rPr>
              <a:t>British Baker (2025) Bakery Market Report 2025. Available at: https://britishbaker.shorthandstories.com/bakery-market-report-2025/index.html (Accessed: 17 June 2026).</a:t>
            </a:r>
          </a:p>
          <a:p>
            <a:pPr>
              <a:lnSpc>
                <a:spcPct val="110000"/>
              </a:lnSpc>
              <a:spcAft>
                <a:spcPts val="200"/>
              </a:spcAft>
              <a:defRPr sz="2000">
                <a:solidFill>
                  <a:srgbClr val="495057"/>
                </a:solidFill>
                <a:latin typeface="Aptos"/>
              </a:defRPr>
            </a:pPr>
            <a:r>
              <a:rPr lang="en-GB" sz="1600" dirty="0">
                <a:solidFill>
                  <a:srgbClr val="495057"/>
                </a:solidFill>
                <a:latin typeface="Aptos"/>
              </a:rPr>
              <a:t>Department for Environment, Food &amp; Rural Affairs (2025) Bread and flour: labelling and composition. Available at: https://www.gov.uk/guidance/bread-and-flour-labelling-and-composition (Accessed: 17 June 2026).</a:t>
            </a:r>
          </a:p>
          <a:p>
            <a:pPr>
              <a:lnSpc>
                <a:spcPct val="110000"/>
              </a:lnSpc>
              <a:spcAft>
                <a:spcPts val="200"/>
              </a:spcAft>
              <a:defRPr sz="2000">
                <a:solidFill>
                  <a:srgbClr val="495057"/>
                </a:solidFill>
                <a:latin typeface="Aptos"/>
              </a:defRPr>
            </a:pPr>
            <a:r>
              <a:rPr lang="en-US" sz="1600" dirty="0">
                <a:solidFill>
                  <a:srgbClr val="495057"/>
                </a:solidFill>
                <a:latin typeface="Aptos"/>
              </a:rPr>
              <a:t>Food and Drink Federation (2025) UK Food &amp; Drink Inflation 2025–26 Forecast. Available at: https://www.fdf.org.uk/fdf/resources/publications/reports/uk-food--drink-inflation-2025-26-forecast/ (Accessed: 17 June 2026).</a:t>
            </a:r>
          </a:p>
          <a:p>
            <a:pPr>
              <a:lnSpc>
                <a:spcPct val="110000"/>
              </a:lnSpc>
              <a:spcAft>
                <a:spcPts val="200"/>
              </a:spcAft>
              <a:defRPr sz="2000">
                <a:solidFill>
                  <a:srgbClr val="495057"/>
                </a:solidFill>
                <a:latin typeface="Aptos"/>
              </a:defRPr>
            </a:pPr>
            <a:r>
              <a:rPr lang="en-GB" sz="1600" dirty="0">
                <a:solidFill>
                  <a:srgbClr val="495057"/>
                </a:solidFill>
                <a:latin typeface="Aptos"/>
              </a:rPr>
              <a:t>Food Standards Agency (no date) Food hygiene. Available at: https://www.food.gov.uk/food-hygiene (Accessed: 17 June 2026).</a:t>
            </a:r>
          </a:p>
          <a:p>
            <a:pPr>
              <a:lnSpc>
                <a:spcPct val="110000"/>
              </a:lnSpc>
              <a:spcAft>
                <a:spcPts val="200"/>
              </a:spcAft>
              <a:defRPr sz="2000">
                <a:solidFill>
                  <a:srgbClr val="495057"/>
                </a:solidFill>
                <a:latin typeface="Aptos"/>
              </a:defRPr>
            </a:pPr>
            <a:r>
              <a:rPr lang="en-US" sz="1600" dirty="0">
                <a:solidFill>
                  <a:srgbClr val="495057"/>
                </a:solidFill>
                <a:latin typeface="Aptos"/>
              </a:rPr>
              <a:t>Office for National Statistics (2026) Inflation and price indices. Available at: https://www.ons.gov.uk/economy/inflationandpriceindices (Accessed: 17 June 2026).</a:t>
            </a:r>
          </a:p>
          <a:p>
            <a:pPr>
              <a:lnSpc>
                <a:spcPct val="110000"/>
              </a:lnSpc>
              <a:spcAft>
                <a:spcPts val="200"/>
              </a:spcAft>
              <a:defRPr sz="2000">
                <a:solidFill>
                  <a:srgbClr val="495057"/>
                </a:solidFill>
                <a:latin typeface="Aptos"/>
              </a:defRPr>
            </a:pPr>
            <a:r>
              <a:rPr lang="en-GB" sz="1600" dirty="0">
                <a:solidFill>
                  <a:srgbClr val="495057"/>
                </a:solidFill>
                <a:latin typeface="Aptos"/>
              </a:rPr>
              <a:t>Report Linker (2025) UK Bakery Market Report- Q1 2025. Available at: https://www.reportlinker.com/dlp/f55060e6c9bbd6454b5a88b60fadb716 (Accessed: 17 June 2026).</a:t>
            </a:r>
          </a:p>
          <a:p>
            <a:pPr>
              <a:defRPr sz="1400">
                <a:latin typeface="Aptos"/>
              </a:defRPr>
            </a:pPr>
            <a:r>
              <a:rPr lang="en-GB" sz="1600" dirty="0">
                <a:solidFill>
                  <a:srgbClr val="495057"/>
                </a:solidFill>
                <a:latin typeface="Aptos"/>
              </a:rPr>
              <a:t>WRAP () England/UK Waste Prevention Programme. Available at: </a:t>
            </a:r>
            <a:r>
              <a:rPr lang="en-GB" sz="1600" dirty="0">
                <a:solidFill>
                  <a:srgbClr val="495057"/>
                </a:solidFill>
                <a:latin typeface="Aptos"/>
                <a:hlinkClick r:id="rId2" tooltip="www.wrap.ngo">
                  <a:extLst>
                    <a:ext uri="{A12FA001-AC4F-418D-AE19-62706E023703}">
                      <ahyp:hlinkClr xmlns:ahyp="http://schemas.microsoft.com/office/drawing/2018/hyperlinkcolor" val="tx"/>
                    </a:ext>
                  </a:extLst>
                </a:hlinkClick>
              </a:rPr>
              <a:t>https://www.wrap.ngo/what-we-do/where-we-work/england-uk</a:t>
            </a:r>
            <a:r>
              <a:rPr lang="en-GB" sz="1600" dirty="0">
                <a:solidFill>
                  <a:srgbClr val="495057"/>
                </a:solidFill>
                <a:latin typeface="Aptos"/>
              </a:rPr>
              <a:t> (Accessed: 8 July 2026).</a:t>
            </a: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endParaRPr lang="en-US" sz="5400" dirty="0"/>
          </a:p>
        </p:txBody>
      </p:sp>
      <p:sp>
        <p:nvSpPr>
          <p:cNvPr id="4" name="TextBox 3">
            <a:extLst>
              <a:ext uri="{FF2B5EF4-FFF2-40B4-BE49-F238E27FC236}">
                <a16:creationId xmlns:a16="http://schemas.microsoft.com/office/drawing/2014/main" id="{010E480A-E019-CCBA-EBBC-943BEE85B4E2}"/>
              </a:ext>
            </a:extLst>
          </p:cNvPr>
          <p:cNvSpPr txBox="1"/>
          <p:nvPr/>
        </p:nvSpPr>
        <p:spPr>
          <a:xfrm>
            <a:off x="3041543" y="2817321"/>
            <a:ext cx="6098582" cy="2431435"/>
          </a:xfrm>
          <a:prstGeom prst="rect">
            <a:avLst/>
          </a:prstGeom>
          <a:noFill/>
        </p:spPr>
        <p:txBody>
          <a:bodyPr wrap="square">
            <a:spAutoFit/>
          </a:bodyPr>
          <a:lstStyle/>
          <a:p>
            <a:pPr algn="ctr"/>
            <a:r>
              <a:rPr lang="en-US" sz="4800" b="1" dirty="0">
                <a:latin typeface="Aptos Display"/>
              </a:rPr>
              <a:t>Questions?</a:t>
            </a:r>
          </a:p>
          <a:p>
            <a:pPr algn="ctr"/>
            <a:r>
              <a:rPr lang="en-US" sz="4000" dirty="0">
                <a:latin typeface="Aptos"/>
              </a:rPr>
              <a:t>Thank you</a:t>
            </a:r>
          </a:p>
          <a:p>
            <a:pPr algn="ctr"/>
            <a:r>
              <a:rPr lang="en-US" sz="3200" dirty="0">
                <a:latin typeface="Aptos"/>
              </a:rPr>
              <a:t>Aman Bedada Kekeba</a:t>
            </a:r>
          </a:p>
          <a:p>
            <a:pPr algn="ctr"/>
            <a:endParaRPr lang="en-GB" sz="3200" b="1" dirty="0">
              <a:solidFill>
                <a:srgbClr val="FFFFFF"/>
              </a:solidFill>
              <a:latin typeface="Aptos Display"/>
            </a:endParaRPr>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1f98238-5914-40fc-b2db-49ce196065c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5" ma:contentTypeDescription="Create a new document." ma:contentTypeScope="" ma:versionID="3cfdade02ca1ecf749ee600dba296471">
  <xsd:schema xmlns:xsd="http://www.w3.org/2001/XMLSchema" xmlns:xs="http://www.w3.org/2001/XMLSchema" xmlns:p="http://schemas.microsoft.com/office/2006/metadata/properties" xmlns:ns3="21f98238-5914-40fc-b2db-49ce196065c9" targetNamespace="http://schemas.microsoft.com/office/2006/metadata/properties" ma:root="true" ma:fieldsID="2ef6c1b5b0a06de7b046534e0a8bb42d"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3A866D3-A1BE-46C9-B656-FFDDE0DA99F7}">
  <ds:schemaRefs>
    <ds:schemaRef ds:uri="http://schemas.microsoft.com/office/2006/metadata/properties"/>
    <ds:schemaRef ds:uri="http://schemas.microsoft.com/office/infopath/2007/PartnerControls"/>
    <ds:schemaRef ds:uri="21f98238-5914-40fc-b2db-49ce196065c9"/>
  </ds:schemaRefs>
</ds:datastoreItem>
</file>

<file path=customXml/itemProps2.xml><?xml version="1.0" encoding="utf-8"?>
<ds:datastoreItem xmlns:ds="http://schemas.openxmlformats.org/officeDocument/2006/customXml" ds:itemID="{0BF1647B-EEF4-4C44-91F5-6D8A99C05A76}">
  <ds:schemaRefs>
    <ds:schemaRef ds:uri="http://schemas.microsoft.com/sharepoint/v3/contenttype/forms"/>
  </ds:schemaRefs>
</ds:datastoreItem>
</file>

<file path=customXml/itemProps3.xml><?xml version="1.0" encoding="utf-8"?>
<ds:datastoreItem xmlns:ds="http://schemas.openxmlformats.org/officeDocument/2006/customXml" ds:itemID="{220042FA-BED0-4B5B-988F-F496395E04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f98238-5914-40fc-b2db-49ce196065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5279</TotalTime>
  <Words>2308</Words>
  <Application>Microsoft Office PowerPoint</Application>
  <PresentationFormat>Widescreen</PresentationFormat>
  <Paragraphs>122</Paragraphs>
  <Slides>11</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vt:lpstr>
      <vt:lpstr>Aptos</vt:lpstr>
      <vt:lpstr>Aptos Display</vt:lpstr>
      <vt:lpstr>Arial</vt:lpstr>
      <vt:lpstr>Avenir Next LT Pro Light</vt:lpstr>
      <vt:lpstr>Bookman Old Style</vt:lpstr>
      <vt:lpstr>Trebuchet MS</vt:lpstr>
      <vt:lpstr>Wingdings 3</vt:lpstr>
      <vt:lpstr>Facet</vt:lpstr>
      <vt:lpstr>Module: Problem Solving and Decision Making (LCLM4004) Student: Aman Bedada Kekeba Student ID: 2530105 Lecturers: Annamarie Dufficy / Dr Lizeta Demetriou</vt:lpstr>
      <vt:lpstr>OVERVIEW</vt:lpstr>
      <vt:lpstr>Introduction</vt:lpstr>
      <vt:lpstr>Company background</vt:lpstr>
      <vt:lpstr>Problem: nature and scope</vt:lpstr>
      <vt:lpstr>PESTLE ANALYSIS: Basil’s Bakery </vt:lpstr>
      <vt:lpstr>PESTLE ANALYSIS: Basil’s Bakery </vt:lpstr>
      <vt:lpstr>Cause and effect analysis (Fishbone diagram) </vt:lpstr>
      <vt:lpstr>Conclusion</vt:lpstr>
      <vt:lpstr>References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Aman Kekeba</cp:lastModifiedBy>
  <cp:revision>98</cp:revision>
  <dcterms:created xsi:type="dcterms:W3CDTF">2024-10-08T15:58:04Z</dcterms:created>
  <dcterms:modified xsi:type="dcterms:W3CDTF">2026-07-13T10:26:42Z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