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851"/>
    <p:restoredTop sz="53646" autoAdjust="0"/>
  </p:normalViewPr>
  <p:slideViewPr>
    <p:cSldViewPr snapToGrid="0">
      <p:cViewPr varScale="1">
        <p:scale>
          <a:sx n="49" d="100"/>
          <a:sy n="49" d="100"/>
        </p:scale>
        <p:origin x="780" y="21"/>
      </p:cViewPr>
      <p:guideLst/>
    </p:cSldViewPr>
  </p:slideViewPr>
  <p:notesTextViewPr>
    <p:cViewPr>
      <p:scale>
        <a:sx n="1" d="1"/>
        <a:sy n="1" d="1"/>
      </p:scale>
      <p:origin x="0" y="-86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AB6438A8-31F4-4F0A-A36D-6275B94CB53F}"/>
    <pc:docChg chg="delSld modSld">
      <pc:chgData name="Laura Knight" userId="fcc6b1b8-7f69-4c06-9fd3-1a1553b3cd99" providerId="ADAL" clId="{AB6438A8-31F4-4F0A-A36D-6275B94CB53F}" dt="2024-11-06T10:24:58.565" v="12" actId="20577"/>
      <pc:docMkLst>
        <pc:docMk/>
      </pc:docMkLst>
      <pc:sldChg chg="modNotesTx">
        <pc:chgData name="Laura Knight" userId="fcc6b1b8-7f69-4c06-9fd3-1a1553b3cd99" providerId="ADAL" clId="{AB6438A8-31F4-4F0A-A36D-6275B94CB53F}" dt="2024-11-06T10:24:58.565" v="12" actId="20577"/>
        <pc:sldMkLst>
          <pc:docMk/>
          <pc:sldMk cId="2182149143" sldId="270"/>
        </pc:sldMkLst>
      </pc:sldChg>
      <pc:sldChg chg="modSp mod">
        <pc:chgData name="Laura Knight" userId="fcc6b1b8-7f69-4c06-9fd3-1a1553b3cd99" providerId="ADAL" clId="{AB6438A8-31F4-4F0A-A36D-6275B94CB53F}" dt="2024-11-06T10:21:00.689" v="7" actId="20577"/>
        <pc:sldMkLst>
          <pc:docMk/>
          <pc:sldMk cId="2629591678" sldId="283"/>
        </pc:sldMkLst>
        <pc:spChg chg="mod">
          <ac:chgData name="Laura Knight" userId="fcc6b1b8-7f69-4c06-9fd3-1a1553b3cd99" providerId="ADAL" clId="{AB6438A8-31F4-4F0A-A36D-6275B94CB53F}" dt="2024-11-06T10:21:00.689" v="7" actId="20577"/>
          <ac:spMkLst>
            <pc:docMk/>
            <pc:sldMk cId="2629591678" sldId="283"/>
            <ac:spMk id="2" creationId="{F8EDD6B1-EAFE-AB93-E987-E82A87EA5FE6}"/>
          </ac:spMkLst>
        </pc:spChg>
      </pc:sldChg>
      <pc:sldChg chg="del">
        <pc:chgData name="Laura Knight" userId="fcc6b1b8-7f69-4c06-9fd3-1a1553b3cd99" providerId="ADAL" clId="{AB6438A8-31F4-4F0A-A36D-6275B94CB53F}" dt="2024-11-06T10:21:51.196" v="8" actId="47"/>
        <pc:sldMkLst>
          <pc:docMk/>
          <pc:sldMk cId="4103230264" sldId="28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638828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Log, Catalogue and review</a:t>
            </a:r>
          </a:p>
          <a:p>
            <a:endParaRPr lang="en-US" dirty="0">
              <a:ea typeface="Calibri"/>
              <a:cs typeface="Calibri"/>
            </a:endParaRPr>
          </a:p>
          <a:p>
            <a:r>
              <a:rPr lang="en-US" b="1" dirty="0">
                <a:ea typeface="Calibri"/>
                <a:cs typeface="Calibri"/>
              </a:rPr>
              <a:t>a. Log</a:t>
            </a:r>
          </a:p>
          <a:p>
            <a:r>
              <a:rPr lang="en-US" dirty="0">
                <a:ea typeface="Calibri"/>
                <a:cs typeface="Calibri"/>
              </a:rPr>
              <a:t>This is all about logging all the reference material as you go along</a:t>
            </a:r>
          </a:p>
          <a:p>
            <a:r>
              <a:rPr lang="en-US" dirty="0">
                <a:ea typeface="Calibri"/>
                <a:cs typeface="Calibri"/>
              </a:rPr>
              <a:t>There are many different reference management </a:t>
            </a:r>
            <a:r>
              <a:rPr lang="en-US" dirty="0" err="1">
                <a:ea typeface="Calibri"/>
                <a:cs typeface="Calibri"/>
              </a:rPr>
              <a:t>programmes</a:t>
            </a:r>
            <a:r>
              <a:rPr lang="en-US" dirty="0">
                <a:ea typeface="Calibri"/>
                <a:cs typeface="Calibri"/>
              </a:rPr>
              <a:t> available online or you can just use an old fashioned spreadsheet/word document</a:t>
            </a:r>
          </a:p>
          <a:p>
            <a:r>
              <a:rPr lang="en-US" dirty="0">
                <a:ea typeface="Calibri"/>
                <a:cs typeface="Calibri"/>
              </a:rPr>
              <a:t>DON'T FORGET – it must comply with UWTSD </a:t>
            </a:r>
            <a:r>
              <a:rPr lang="en-US" dirty="0" err="1">
                <a:ea typeface="Calibri"/>
                <a:cs typeface="Calibri"/>
              </a:rPr>
              <a:t>HArvard</a:t>
            </a:r>
            <a:r>
              <a:rPr lang="en-US" dirty="0">
                <a:ea typeface="Calibri"/>
                <a:cs typeface="Calibri"/>
              </a:rPr>
              <a:t> reference system</a:t>
            </a:r>
          </a:p>
          <a:p>
            <a:endParaRPr lang="en-US" dirty="0">
              <a:ea typeface="Calibri"/>
              <a:cs typeface="Calibri"/>
            </a:endParaRPr>
          </a:p>
          <a:p>
            <a:r>
              <a:rPr lang="en-US" b="1" dirty="0">
                <a:ea typeface="Calibri"/>
                <a:cs typeface="Calibri"/>
              </a:rPr>
              <a:t>b. Catalogue</a:t>
            </a:r>
          </a:p>
          <a:p>
            <a:r>
              <a:rPr lang="en-US" dirty="0">
                <a:ea typeface="Calibri"/>
                <a:cs typeface="Calibri"/>
              </a:rPr>
              <a:t>This is all about cataloguing all your literature - arguments, relevant quotations etc. This will assist you in locating information quickly and accurately. Again </a:t>
            </a:r>
            <a:r>
              <a:rPr lang="en-US" dirty="0" err="1">
                <a:ea typeface="Calibri"/>
                <a:cs typeface="Calibri"/>
              </a:rPr>
              <a:t>thik</a:t>
            </a:r>
            <a:r>
              <a:rPr lang="en-US" dirty="0">
                <a:ea typeface="Calibri"/>
                <a:cs typeface="Calibri"/>
              </a:rPr>
              <a:t> of how you will do this – notebook or excel spreadsheet ( excel spreadsheet will allow you to filter information quickly and easily).</a:t>
            </a:r>
          </a:p>
          <a:p>
            <a:endParaRPr lang="en-US" b="1" dirty="0">
              <a:ea typeface="Calibri"/>
              <a:cs typeface="Calibri"/>
            </a:endParaRPr>
          </a:p>
          <a:p>
            <a:r>
              <a:rPr lang="en-US" b="1" dirty="0">
                <a:ea typeface="Calibri"/>
                <a:cs typeface="Calibri"/>
              </a:rPr>
              <a:t>c. Digest and review</a:t>
            </a:r>
          </a:p>
          <a:p>
            <a:r>
              <a:rPr lang="en-US" dirty="0">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dirty="0">
                <a:ea typeface="Calibri"/>
                <a:cs typeface="Calibri"/>
              </a:rPr>
              <a:t>Use visuals like a mind-map to help you </a:t>
            </a:r>
            <a:r>
              <a:rPr lang="en-US" dirty="0" err="1">
                <a:ea typeface="Calibri"/>
                <a:cs typeface="Calibri"/>
              </a:rPr>
              <a:t>visualise</a:t>
            </a:r>
            <a:r>
              <a:rPr lang="en-US" dirty="0">
                <a:ea typeface="Calibri"/>
                <a:cs typeface="Calibri"/>
              </a:rPr>
              <a:t> how you will bring it together into a narrative</a:t>
            </a:r>
          </a:p>
          <a:p>
            <a:r>
              <a:rPr lang="en-US" dirty="0">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t>
            </a:r>
            <a:r>
              <a:rPr lang="en-GB" dirty="0" err="1"/>
              <a:t>analyze</a:t>
            </a:r>
            <a:r>
              <a:rPr lang="en-GB" dirty="0"/>
              <a:t>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organise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7341" y="4092123"/>
            <a:ext cx="5858184" cy="1160633"/>
          </a:xfrm>
        </p:spPr>
        <p:txBody>
          <a:bodyPr anchor="t">
            <a:normAutofit fontScale="90000"/>
          </a:bodyPr>
          <a:lstStyle/>
          <a:p>
            <a:r>
              <a:rPr lang="en-US" sz="3600" dirty="0">
                <a:solidFill>
                  <a:schemeClr val="tx2"/>
                </a:solidFill>
                <a:latin typeface="Bahnschrift" panose="020F0502020204030204" pitchFamily="34" charset="0"/>
              </a:rPr>
              <a:t>BMCP6006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3600" dirty="0">
                <a:solidFill>
                  <a:schemeClr val="tx2"/>
                </a:solidFill>
                <a:latin typeface="Bahnschrift" panose="020F0502020204030204" pitchFamily="34" charset="0"/>
              </a:rPr>
            </a:b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2075</Words>
  <Application>Microsoft Office PowerPoint</Application>
  <PresentationFormat>Widescreen</PresentationFormat>
  <Paragraphs>244</Paragraphs>
  <Slides>19</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Arial,Sans-Serif</vt:lpstr>
      <vt:lpstr>Courier New,monospace</vt:lpstr>
      <vt:lpstr>Inter</vt:lpstr>
      <vt:lpstr>Myriad Pro</vt:lpstr>
      <vt:lpstr>Arial</vt:lpstr>
      <vt:lpstr>Bahnschrift</vt:lpstr>
      <vt:lpstr>Calibri</vt:lpstr>
      <vt:lpstr>Courier New</vt:lpstr>
      <vt:lpstr>Theme1.thmx first page pp</vt:lpstr>
      <vt:lpstr>BMCP6006  Literature Review Workshop  </vt:lpstr>
      <vt:lpstr>Deilliannau Dysgu Learning Outcomes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7</cp:revision>
  <dcterms:created xsi:type="dcterms:W3CDTF">2021-10-13T07:56:41Z</dcterms:created>
  <dcterms:modified xsi:type="dcterms:W3CDTF">2024-11-06T10:25:04Z</dcterms:modified>
</cp:coreProperties>
</file>