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540E4C-6DFB-43CB-9C1F-F88A47D25B12}" v="79" dt="2026-06-24T21:16:45.8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8403" autoAdjust="0"/>
  </p:normalViewPr>
  <p:slideViewPr>
    <p:cSldViewPr snapToGrid="0" snapToObjects="1">
      <p:cViewPr varScale="1">
        <p:scale>
          <a:sx n="99" d="100"/>
          <a:sy n="99" d="100"/>
        </p:scale>
        <p:origin x="994"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iba rajab" userId="0923fdffdda80105" providerId="LiveId" clId="{7113E6D2-34E3-42AC-8471-C65B7BFE9DA8}"/>
    <pc:docChg chg="custSel modSld">
      <pc:chgData name="taiba rajab" userId="0923fdffdda80105" providerId="LiveId" clId="{7113E6D2-34E3-42AC-8471-C65B7BFE9DA8}" dt="2026-06-24T20:40:08.288" v="60" actId="21"/>
      <pc:docMkLst>
        <pc:docMk/>
      </pc:docMkLst>
      <pc:sldChg chg="delSp modSp mod delAnim">
        <pc:chgData name="taiba rajab" userId="0923fdffdda80105" providerId="LiveId" clId="{7113E6D2-34E3-42AC-8471-C65B7BFE9DA8}" dt="2026-06-24T20:40:08.288" v="60" actId="21"/>
        <pc:sldMkLst>
          <pc:docMk/>
          <pc:sldMk cId="0" sldId="256"/>
        </pc:sldMkLst>
        <pc:spChg chg="mod">
          <ac:chgData name="taiba rajab" userId="0923fdffdda80105" providerId="LiveId" clId="{7113E6D2-34E3-42AC-8471-C65B7BFE9DA8}" dt="2026-06-24T20:33:48.462" v="58" actId="20577"/>
          <ac:spMkLst>
            <pc:docMk/>
            <pc:sldMk cId="0" sldId="256"/>
            <ac:spMk id="6" creationId="{00000000-0000-0000-0000-000000000000}"/>
          </ac:spMkLst>
        </pc:spChg>
        <pc:picChg chg="del">
          <ac:chgData name="taiba rajab" userId="0923fdffdda80105" providerId="LiveId" clId="{7113E6D2-34E3-42AC-8471-C65B7BFE9DA8}" dt="2026-06-24T20:39:27.572" v="59" actId="21"/>
          <ac:picMkLst>
            <pc:docMk/>
            <pc:sldMk cId="0" sldId="256"/>
            <ac:picMk id="7" creationId="{DE2E4DD2-D24B-FE76-07B1-9A19E8F2E58E}"/>
          </ac:picMkLst>
        </pc:picChg>
        <pc:picChg chg="del">
          <ac:chgData name="taiba rajab" userId="0923fdffdda80105" providerId="LiveId" clId="{7113E6D2-34E3-42AC-8471-C65B7BFE9DA8}" dt="2026-06-24T20:40:08.288" v="60" actId="21"/>
          <ac:picMkLst>
            <pc:docMk/>
            <pc:sldMk cId="0" sldId="256"/>
            <ac:picMk id="8" creationId="{282B3BC4-25FD-4227-DC9B-5C9B346B8E7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901772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everyone. Today I will be presenting an evaluation of the care, empowerment and support needs of older people in the UK. I will be exploring theories of ageing, relevant policy and legislation, current care provisions, technological innovations, and making evidence-informed recommendations for improvement. The presentation will run for approximately 15 minutes.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evaluates the care, empowerment and support needs of older people, focusing on UK provisions and emerging technology. Ageing is a universal biological process. The World Health Organisation describes it as a gradual functional decline driven by genetic limits — the Hayflick limit being a key biological concept — alongside cumulative environmental damage, as proposed by Harman's wear and tear theory (1956). Across the presentation I will cover ageing theories, the policy landscape, current care settings, technological innovations, real-world case studies and practical recommendations.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scale of ageing in the UK is significant. According to the Office for National Statistics (2023), over 18% of the UK population — more than 10 million people — are now aged 65 or over, a figure projected to rise sharply by 2040. Annual social care spending has reached approximately £35 billion (NHS England, 2022), yet demand continues to outstrip supply. Older people's care needs are multidimensional: physical needs such as managing chronic conditions and mobility; psychological needs including mental health and dementia; social needs such as combating loneliness and isolation; and functional needs — maintaining independence in daily activities. Understanding these intersecting needs is essential for evaluating whether current provisions are adequate.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Four key theories frame our understanding of ageing. Disengagement Theory (Cumming and Henry, 1961) proposes that withdrawal of older people from social roles is both natural and mutually beneficial — however this has been heavily criticised as ageist and prescriptive. Activity Theory (Havighurst, 1963) counters this, arguing that positive ageing requires ongoing engagement with meaningful activities to sustain wellbeing. This theory underpins many occupational therapy approaches in UK care settings. Continuity Theory (Atchley, 1989) suggests that older adults strive to maintain consistent patterns across their lives — familiar roles, relationships and routines — and that care should support rather than disrupt these. Life Course Theory (Elder, 1994) takes a sociological lens, recognising that ageing outcomes are shaped by accumulated inequalities, life events and social structures. This is particularly relevant when examining health inequalities in older populations. Throughout this presentation, I will draw on these theories to contextualise and critique care provision.</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policy landscape for older people's care in the UK is shaped by several landmark pieces of legislation. The Care Act 2014 is arguably the most significant piece of legislation in this area. It places a legal duty on local authorities to promote individual wellbeing — moving away from a service-led model to one centred on personal outcomes. The Equality Act 2010 protects older people from discrimination across health and social care services, challenging ageist assumptions. However, critics argue implementation remains inconsistent (Age UK, 2022). The Human Rights Act 1998 is especially relevant in care settings — Article 8 protects the right to private life and autonomy, while Article 3 prohibits degrading treatment, directly applicable to safeguarding in residential care. The NHS Long Term Plan (2019) commits to expanding community-based care, reducing hospital admissions and better integrating health and social care — goals that are ambitious but challenged by ongoing workforce shortages and funding gaps.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UK's care system for older people is delivered across a mixed economy — statutory NHS and local authority services, voluntary sector organisations such as Age UK, and private providers. Domiciliary or home care is the most commonly used form, enabling older people to remain in familiar surroundings, which aligns with continuity theory. However, concerns about quality and consistency are well-documented (CQC, 2023). Residential care homes provide 24-hour support and are regulated by the Care Quality Commission; yet chronic underfunding and staffing shortages pose significant challenges. Day centres offer vital social engagement, which aligns with activity theory's emphasis on continued participation. Hospice care is essential at end of life, upholding dignity — a right enshrined in the Human Rights Act 1998. Perhaps most significantly, 6.5 million unpaid carers, according to Carers UK (2023), provide the majority of care — a workforce that is largely invisible in policy discussions and under-supported.</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Focusing now on domiciliary care — home care — as one of the most widely used provisions. Its strengths are considerable. Supporting people in their own homes upholds the wellbeing principle central to the Care Act 2014. It aligns with Atchley's Continuity Theory by preserving familiar environments, routines and social connections. SCIE (2022) evidence suggests it is cost-effective relative to residential alternatives, and it is a cornerstone of the NHS Long Term Plan's ambition to reduce hospital admissions. However, critical weaknesses exist. Skills for Care (2023) reports over 165,000 vacancies in adult social care — a crisis that directly impacts domiciliary services. The CQC (2023) has raised consistent concerns about staff turnover and training gaps. Critically, 15-minute care visits — common due to commissioning pressures — are increasingly recognised as inadequate for people with complex or multiple needs (Age UK, 2022). There is also a risk that task-focused visits exacerbate social isolation, directly contradicting Activity Theory's emphasis on meaningful engagement.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Turning to residential care homes — the second focus provision. Strengths include 24-hour support for those with high-dependency needs, regulated standards via the CQC, and the social community that a care home environment can provide, addressing loneliness. However, residential care carries significant risks to autonomy. The institutionalised nature of care can strip older people of choice and control — directly at odds with the Care Act 2014's wellbeing principle. Cost is a major barrier: LaingBuisson (2023) estimates residential care costs between £35,000 and £55,000 annually. Many residents fund their own care until their assets are depleted — a deeply inequitable system. The staffing crisis is acute — Skills for Care (2023) reports 1 in 11 posts vacant in care homes. Theoretically, there is real risk that residential settings enforce disengagement — Cumming and Henry's model — rather than promoting the activity and continuity that research suggests leads to better outcomes. Person-centred approaches, meaningful activities and co-production with residents are essential to counter this.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Technological innovation has enormous potential to transform elderly care, but must be evaluated critically. Telecare — including fall detectors, GPS trackers and automated medication dispensers — can genuinely support independent living and enable early intervention, directly supporting the Care Act 2014's wellbeing principle. However, digital exclusion remains a critical barrier; ONS (2022) data shows 4.2 million older people have never used the internet. Telehealth expanded significantly post-COVID, improving access for older people with mobility limitations. Yet poor broadband infrastructure in rural areas and the digital literacy gap limit its reach. AI and robotics — including social robots like Pepper — show promise for addressing loneliness and assisting with physical tasks. However, there are significant ethical concerns about the dehumanisation of care, and the evidence base remains limited (Sharkey, 2014). Dementia technology, including smart home sensors and GPS wandering alerts, can improve safety and autonomy. But constant monitoring raises legitimate privacy concerns, particularly under Human Rights Act Article 8. Overall, technology is a valuable tool — but it must supplement, not replace, human care.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Two case studies illustrate how theory and innovation are applied in practice. The first is Hogeweyk Dementia Village in the Netherlands — a remarkable model where people with dementia live in themed domestic neighbourhoods rather than a traditional care home. Residents can move freely, shop, socialise and engage in everyday activities. Research by de Boer and colleagues (2017) found reduced reliance on medication, improved mood and greater experienced autonomy. This model powerfully demonstrates the principles of Continuity Theory and Activity Theory — maintaining familiar environments and meaningful activity even in advanced dementia. It challenges conventional models of residential care and offers a template worth examining for UK adoption. The second case study is Age UK's Befriending and Isolation Programme in the UK. Volunteer befrienders provide regular telephone and face-to-face contact to socially isolated older people living at home. Age UK's own evaluation (2022) reports that 90% of participants felt their wellbeing improved, with reductions in GP attendance. This directly aligns with Activity Theory — sustained social connection as a protective factor — and supports the NHS Long Term Plan's goal of reducing demand on statutory services.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Older people face a complex web of challenges in maintaining independence. Physical decline is widespread — NHS England (2022) reports 58% of over-75s live with at least one chronic condition. Cognitive impairment is a growing challenge; the Alzheimer's Society (2023) estimates 900,000 people in the UK currently live with dementia, projected to reach 1.6 million by 2040. Dementia disproportionately affects women and those from lower socioeconomic backgrounds — reflecting Life Course Theory's emphasis on cumulative disadvantage. Social isolation affects 1.4 million older people chronically in England, according to Age UK (2022), and is independently associated with increased mortality — a public health issue as serious as smoking. Financial barriers are severe. The means-tested funding system results in many older people exhausting their savings — what critics term 'asset stripping' — before receiving any state support, raising serious questions of equity and dignity. Ageism persists in healthcare referrals and treatment decisions despite legal protections under the Equality Act 2010. Finally, the reliance on 6.5 million unpaid carers is unsustainable without proper support — carer breakdown represents both a personal and systemic risk.</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Drawing on the evidence, I propose four evidence-informed recommendations. First: invest in the social care workforce. With 165,000 vacancies nationally, pay parity with NHS staff and enhanced career pathways are essential. Skills for Care (2023) evidence supports this as the most impactful short-term action. The barrier is cost, but a hypothecated social care levy — as trialled in 2021 — offers a viable funding mechanism. Second: expand community-based care — day centres, befriending services, and reablement programmes. Activity Theory provides a strong theoretical justification; evidence consistently shows these reduce hospital admissions and improve wellbeing. The barrier is local authority funding cuts, which could be mitigated by ring-fenced prevention budgets. Third: a national digital inclusion programme. Without addressing the digital exclusion of 4.2 million older people, the benefits of telehealth and telecare will not reach those who need them most. A public-private partnership, as suggested in the DCMS Digital Strategy, could deliver devices, connectivity and training at scale. Fourth: reform means-testing. Implementing the proposed £86,000 care costs cap from the Care Act 2014 reforms would protect older people from catastrophic financial loss. This requires political will and a long-term cross-party settlement — the most significant barrier, but arguably the most important reform.</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the care, empowerment and support needs of older people in the UK are multidimensional and growing in scale and complexity. Current provisions — whilst valuable — are under significant pressure from underfunding, workforce shortages and rising demand. Neither domiciliary care nor residential care can fully meet these needs without substantial reform. Theories of ageing — particularly Activity Theory and Continuity Theory — offer a powerful lens through which to evaluate what good care looks like. They remind us that older people are not passive recipients of care, but active individuals whose autonomy, identity and wellbeing must be at the heart of every intervention. Technology has real and growing potential, but we must ensure it is equitable and human. The recommendations I have outlined — workforce investment, expanded community provision, digital inclusion and funding reform — are not aspirational ideals; they are evidence-based necessities. Ultimately, how we care for older people reflects our values as a society. Integrating theory, policy and innovation — with older people themselves as co-designers — is the path to a care system worthy of the people it serves. Thank you.</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lists all references used throughout the presentation in UWTSD Harvard referencing style. Please update with your own verified sources, exact page numbers and any additional references from your own research. A minimum of 15 credible sources is required, including academic journals, books and valid web sources.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2D4A3E"/>
        </a:solidFill>
        <a:effectLst/>
      </p:bgPr>
    </p:bg>
    <p:spTree>
      <p:nvGrpSpPr>
        <p:cNvPr id="1" name=""/>
        <p:cNvGrpSpPr/>
        <p:nvPr/>
      </p:nvGrpSpPr>
      <p:grpSpPr>
        <a:xfrm>
          <a:off x="0" y="0"/>
          <a:ext cx="0" cy="0"/>
          <a:chOff x="0" y="0"/>
          <a:chExt cx="0" cy="0"/>
        </a:xfrm>
      </p:grpSpPr>
      <p:sp>
        <p:nvSpPr>
          <p:cNvPr id="2" name="Shape 0"/>
          <p:cNvSpPr/>
          <p:nvPr/>
        </p:nvSpPr>
        <p:spPr>
          <a:xfrm>
            <a:off x="5943600" y="-1371600"/>
            <a:ext cx="5486400" cy="5486400"/>
          </a:xfrm>
          <a:prstGeom prst="ellipse">
            <a:avLst/>
          </a:prstGeom>
          <a:solidFill>
            <a:srgbClr val="4A7C59">
              <a:alpha val="30000"/>
            </a:srgbClr>
          </a:solidFill>
          <a:ln w="12700">
            <a:solidFill>
              <a:srgbClr val="4A7C59">
                <a:alpha val="30000"/>
              </a:srgbClr>
            </a:solidFill>
            <a:prstDash val="solid"/>
          </a:ln>
        </p:spPr>
        <p:txBody>
          <a:bodyPr/>
          <a:lstStyle/>
          <a:p>
            <a:endParaRPr lang="en-GB"/>
          </a:p>
        </p:txBody>
      </p:sp>
      <p:sp>
        <p:nvSpPr>
          <p:cNvPr id="3" name="Text 1"/>
          <p:cNvSpPr/>
          <p:nvPr/>
        </p:nvSpPr>
        <p:spPr>
          <a:xfrm>
            <a:off x="548640" y="457200"/>
            <a:ext cx="7772400" cy="457200"/>
          </a:xfrm>
          <a:prstGeom prst="rect">
            <a:avLst/>
          </a:prstGeom>
          <a:noFill/>
          <a:ln/>
        </p:spPr>
        <p:txBody>
          <a:bodyPr wrap="square" rtlCol="0" anchor="ctr"/>
          <a:lstStyle/>
          <a:p>
            <a:pPr marL="0" indent="0">
              <a:buNone/>
            </a:pPr>
            <a:r>
              <a:rPr lang="en-US" sz="1300" dirty="0">
                <a:solidFill>
                  <a:srgbClr val="84B59F"/>
                </a:solidFill>
                <a:latin typeface="Calibri" pitchFamily="34" charset="0"/>
                <a:ea typeface="Calibri" pitchFamily="34" charset="-122"/>
                <a:cs typeface="Calibri" pitchFamily="34" charset="-120"/>
              </a:rPr>
              <a:t>BMHP6027 – Empowering the Older Person</a:t>
            </a:r>
            <a:endParaRPr lang="en-US" sz="1300" dirty="0"/>
          </a:p>
        </p:txBody>
      </p:sp>
      <p:sp>
        <p:nvSpPr>
          <p:cNvPr id="4" name="Text 2"/>
          <p:cNvSpPr/>
          <p:nvPr/>
        </p:nvSpPr>
        <p:spPr>
          <a:xfrm>
            <a:off x="548640" y="1005840"/>
            <a:ext cx="8046720" cy="1828800"/>
          </a:xfrm>
          <a:prstGeom prst="rect">
            <a:avLst/>
          </a:prstGeom>
          <a:noFill/>
          <a:ln/>
        </p:spPr>
        <p:txBody>
          <a:bodyPr wrap="square" rtlCol="0" anchor="ctr"/>
          <a:lstStyle/>
          <a:p>
            <a:pPr marL="0" indent="0" algn="l">
              <a:buNone/>
            </a:pPr>
            <a:r>
              <a:rPr lang="en-US" sz="3600" b="1" dirty="0">
                <a:solidFill>
                  <a:srgbClr val="FFFFFF"/>
                </a:solidFill>
                <a:latin typeface="Cambria" pitchFamily="34" charset="0"/>
                <a:ea typeface="Cambria" pitchFamily="34" charset="-122"/>
                <a:cs typeface="Cambria" pitchFamily="34" charset="-120"/>
              </a:rPr>
              <a:t>Evaluating the Care, Empowerment</a:t>
            </a:r>
            <a:endParaRPr lang="en-US" sz="3600" dirty="0"/>
          </a:p>
          <a:p>
            <a:pPr marL="0" indent="0" algn="l">
              <a:buNone/>
            </a:pPr>
            <a:r>
              <a:rPr lang="en-US" sz="3600" b="1" dirty="0">
                <a:solidFill>
                  <a:srgbClr val="FFFFFF"/>
                </a:solidFill>
                <a:latin typeface="Cambria" pitchFamily="34" charset="0"/>
                <a:ea typeface="Cambria" pitchFamily="34" charset="-122"/>
                <a:cs typeface="Cambria" pitchFamily="34" charset="-120"/>
              </a:rPr>
              <a:t>and Support Needs of Older People</a:t>
            </a:r>
            <a:endParaRPr lang="en-US" sz="3600" dirty="0"/>
          </a:p>
        </p:txBody>
      </p:sp>
      <p:sp>
        <p:nvSpPr>
          <p:cNvPr id="5" name="Shape 3"/>
          <p:cNvSpPr/>
          <p:nvPr/>
        </p:nvSpPr>
        <p:spPr>
          <a:xfrm>
            <a:off x="548640" y="2926080"/>
            <a:ext cx="2286000" cy="36576"/>
          </a:xfrm>
          <a:prstGeom prst="rect">
            <a:avLst/>
          </a:prstGeom>
          <a:solidFill>
            <a:srgbClr val="D4A853"/>
          </a:solidFill>
          <a:ln w="12700">
            <a:solidFill>
              <a:srgbClr val="D4A853"/>
            </a:solidFill>
            <a:prstDash val="solid"/>
          </a:ln>
        </p:spPr>
        <p:txBody>
          <a:bodyPr/>
          <a:lstStyle/>
          <a:p>
            <a:endParaRPr lang="en-GB"/>
          </a:p>
        </p:txBody>
      </p:sp>
      <p:sp>
        <p:nvSpPr>
          <p:cNvPr id="6" name="Text 4"/>
          <p:cNvSpPr/>
          <p:nvPr/>
        </p:nvSpPr>
        <p:spPr>
          <a:xfrm>
            <a:off x="548640" y="3108960"/>
            <a:ext cx="8229600" cy="1371600"/>
          </a:xfrm>
          <a:prstGeom prst="rect">
            <a:avLst/>
          </a:prstGeom>
          <a:noFill/>
          <a:ln/>
        </p:spPr>
        <p:txBody>
          <a:bodyPr wrap="square" rtlCol="0" anchor="ctr"/>
          <a:lstStyle/>
          <a:p>
            <a:pPr marL="0" indent="0">
              <a:buNone/>
            </a:pPr>
            <a:r>
              <a:rPr lang="en-US" sz="1300" dirty="0">
                <a:solidFill>
                  <a:srgbClr val="84B59F"/>
                </a:solidFill>
                <a:latin typeface="Calibri" pitchFamily="34" charset="0"/>
                <a:ea typeface="Calibri" pitchFamily="34" charset="-122"/>
                <a:cs typeface="Calibri" pitchFamily="34" charset="-120"/>
              </a:rPr>
              <a:t>Student Name  Shammah Begum |  Student ID 2323587</a:t>
            </a:r>
            <a:endParaRPr lang="en-US" sz="1300" dirty="0"/>
          </a:p>
          <a:p>
            <a:pPr marL="0" indent="0">
              <a:buNone/>
            </a:pPr>
            <a:r>
              <a:rPr lang="en-US" sz="1300" dirty="0">
                <a:solidFill>
                  <a:srgbClr val="84B59F"/>
                </a:solidFill>
                <a:latin typeface="Calibri" pitchFamily="34" charset="0"/>
                <a:ea typeface="Calibri" pitchFamily="34" charset="-122"/>
                <a:cs typeface="Calibri" pitchFamily="34" charset="-120"/>
              </a:rPr>
              <a:t>Module Code: BMHP6027</a:t>
            </a:r>
            <a:endParaRPr lang="en-US" sz="1300" dirty="0"/>
          </a:p>
          <a:p>
            <a:pPr marL="0" indent="0">
              <a:buNone/>
            </a:pPr>
            <a:r>
              <a:rPr lang="en-US" sz="1300" dirty="0">
                <a:solidFill>
                  <a:srgbClr val="84B59F"/>
                </a:solidFill>
                <a:latin typeface="Calibri" pitchFamily="34" charset="0"/>
                <a:ea typeface="Calibri" pitchFamily="34" charset="-122"/>
                <a:cs typeface="Calibri" pitchFamily="34" charset="-120"/>
              </a:rPr>
              <a:t>Lecturer: Parees</a:t>
            </a:r>
            <a:endParaRPr lang="en-US" sz="1300" dirty="0"/>
          </a:p>
        </p:txBody>
      </p:sp>
      <p:pic>
        <p:nvPicPr>
          <p:cNvPr id="9" name="Recorded Sound">
            <a:hlinkClick r:id="" action="ppaction://media"/>
            <a:extLst>
              <a:ext uri="{FF2B5EF4-FFF2-40B4-BE49-F238E27FC236}">
                <a16:creationId xmlns:a16="http://schemas.microsoft.com/office/drawing/2014/main" id="{658BB79E-268C-01C8-CD1F-7A3873B246F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232727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4830"/>
    </mc:Choice>
    <mc:Fallback>
      <p:transition spd="slow" advTm="348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046"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4F8F6"/>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200" b="1" dirty="0">
                <a:solidFill>
                  <a:srgbClr val="2D4A3E"/>
                </a:solidFill>
                <a:latin typeface="Cambria" pitchFamily="34" charset="0"/>
                <a:ea typeface="Cambria" pitchFamily="34" charset="-122"/>
                <a:cs typeface="Cambria" pitchFamily="34" charset="-120"/>
              </a:rPr>
              <a:t>Introduction</a:t>
            </a:r>
            <a:endParaRPr lang="en-US" sz="3200" dirty="0"/>
          </a:p>
        </p:txBody>
      </p:sp>
      <p:sp>
        <p:nvSpPr>
          <p:cNvPr id="3" name="Shape 1"/>
          <p:cNvSpPr/>
          <p:nvPr/>
        </p:nvSpPr>
        <p:spPr>
          <a:xfrm>
            <a:off x="365760" y="1005840"/>
            <a:ext cx="2651760" cy="3566160"/>
          </a:xfrm>
          <a:prstGeom prst="roundRect">
            <a:avLst>
              <a:gd name="adj" fmla="val 4138"/>
            </a:avLst>
          </a:prstGeom>
          <a:solidFill>
            <a:srgbClr val="FFFFFF"/>
          </a:solidFill>
          <a:ln w="12700">
            <a:solidFill>
              <a:srgbClr val="84B59F"/>
            </a:solidFill>
            <a:prstDash val="solid"/>
          </a:ln>
          <a:effectLst>
            <a:outerShdw blurRad="101600" dist="25400" dir="2700000" algn="bl" rotWithShape="0">
              <a:srgbClr val="000000">
                <a:alpha val="10000"/>
              </a:srgbClr>
            </a:outerShdw>
          </a:effectLst>
        </p:spPr>
        <p:txBody>
          <a:bodyPr/>
          <a:lstStyle/>
          <a:p>
            <a:endParaRPr lang="en-GB"/>
          </a:p>
        </p:txBody>
      </p:sp>
      <p:sp>
        <p:nvSpPr>
          <p:cNvPr id="4" name="Text 2"/>
          <p:cNvSpPr/>
          <p:nvPr/>
        </p:nvSpPr>
        <p:spPr>
          <a:xfrm>
            <a:off x="502920" y="1097280"/>
            <a:ext cx="2377440" cy="365760"/>
          </a:xfrm>
          <a:prstGeom prst="rect">
            <a:avLst/>
          </a:prstGeom>
          <a:noFill/>
          <a:ln/>
        </p:spPr>
        <p:txBody>
          <a:bodyPr wrap="square" rtlCol="0" anchor="ctr"/>
          <a:lstStyle/>
          <a:p>
            <a:pPr marL="0" indent="0">
              <a:buNone/>
            </a:pPr>
            <a:r>
              <a:rPr lang="en-US" sz="1400" b="1" dirty="0">
                <a:solidFill>
                  <a:srgbClr val="2D4A3E"/>
                </a:solidFill>
                <a:latin typeface="Cambria" pitchFamily="34" charset="0"/>
                <a:ea typeface="Cambria" pitchFamily="34" charset="-122"/>
                <a:cs typeface="Cambria" pitchFamily="34" charset="-120"/>
              </a:rPr>
              <a:t>Purpose</a:t>
            </a:r>
            <a:endParaRPr lang="en-US" sz="1400" dirty="0"/>
          </a:p>
        </p:txBody>
      </p:sp>
      <p:sp>
        <p:nvSpPr>
          <p:cNvPr id="5" name="Shape 3"/>
          <p:cNvSpPr/>
          <p:nvPr/>
        </p:nvSpPr>
        <p:spPr>
          <a:xfrm>
            <a:off x="502920" y="1508760"/>
            <a:ext cx="1828800" cy="27432"/>
          </a:xfrm>
          <a:prstGeom prst="rect">
            <a:avLst/>
          </a:prstGeom>
          <a:solidFill>
            <a:srgbClr val="D4A853"/>
          </a:solidFill>
          <a:ln w="12700">
            <a:solidFill>
              <a:srgbClr val="D4A853"/>
            </a:solidFill>
            <a:prstDash val="solid"/>
          </a:ln>
        </p:spPr>
        <p:txBody>
          <a:bodyPr/>
          <a:lstStyle/>
          <a:p>
            <a:endParaRPr lang="en-GB"/>
          </a:p>
        </p:txBody>
      </p:sp>
      <p:sp>
        <p:nvSpPr>
          <p:cNvPr id="6" name="Text 4"/>
          <p:cNvSpPr/>
          <p:nvPr/>
        </p:nvSpPr>
        <p:spPr>
          <a:xfrm>
            <a:off x="502920" y="1600200"/>
            <a:ext cx="2377440" cy="2834640"/>
          </a:xfrm>
          <a:prstGeom prst="rect">
            <a:avLst/>
          </a:prstGeom>
          <a:noFill/>
          <a:ln/>
        </p:spPr>
        <p:txBody>
          <a:bodyPr wrap="square" rtlCol="0" anchor="t"/>
          <a:lstStyle/>
          <a:p>
            <a:r>
              <a:rPr lang="en-GB" sz="1150" dirty="0">
                <a:solidFill>
                  <a:srgbClr val="5A7A6E"/>
                </a:solidFill>
                <a:latin typeface="Calibri" pitchFamily="34" charset="0"/>
                <a:ea typeface="Calibri" pitchFamily="34" charset="-122"/>
                <a:cs typeface="Calibri" pitchFamily="34" charset="-120"/>
              </a:rPr>
              <a:t>Examine and critically assess the care, empowerment, and support needs of older individuals in the UK.</a:t>
            </a:r>
            <a:r>
              <a:rPr lang="en-US" sz="1150" dirty="0">
                <a:solidFill>
                  <a:srgbClr val="5A7A6E"/>
                </a:solidFill>
                <a:latin typeface="Calibri" pitchFamily="34" charset="0"/>
                <a:ea typeface="Calibri" pitchFamily="34" charset="-122"/>
                <a:cs typeface="Calibri" pitchFamily="34" charset="-120"/>
              </a:rPr>
              <a:t>.</a:t>
            </a:r>
            <a:endParaRPr lang="en-US" sz="1150" dirty="0"/>
          </a:p>
        </p:txBody>
      </p:sp>
      <p:sp>
        <p:nvSpPr>
          <p:cNvPr id="7" name="Shape 5"/>
          <p:cNvSpPr/>
          <p:nvPr/>
        </p:nvSpPr>
        <p:spPr>
          <a:xfrm>
            <a:off x="3200400" y="1005840"/>
            <a:ext cx="2651760" cy="3566160"/>
          </a:xfrm>
          <a:prstGeom prst="roundRect">
            <a:avLst>
              <a:gd name="adj" fmla="val 4138"/>
            </a:avLst>
          </a:prstGeom>
          <a:solidFill>
            <a:srgbClr val="FFFFFF"/>
          </a:solidFill>
          <a:ln w="12700">
            <a:solidFill>
              <a:srgbClr val="84B59F"/>
            </a:solidFill>
            <a:prstDash val="solid"/>
          </a:ln>
          <a:effectLst>
            <a:outerShdw blurRad="101600" dist="25400" dir="2700000" algn="bl" rotWithShape="0">
              <a:srgbClr val="000000">
                <a:alpha val="10000"/>
              </a:srgbClr>
            </a:outerShdw>
          </a:effectLst>
        </p:spPr>
        <p:txBody>
          <a:bodyPr/>
          <a:lstStyle/>
          <a:p>
            <a:endParaRPr lang="en-GB"/>
          </a:p>
        </p:txBody>
      </p:sp>
      <p:sp>
        <p:nvSpPr>
          <p:cNvPr id="8" name="Text 6"/>
          <p:cNvSpPr/>
          <p:nvPr/>
        </p:nvSpPr>
        <p:spPr>
          <a:xfrm>
            <a:off x="3337560" y="1097280"/>
            <a:ext cx="2377440" cy="365760"/>
          </a:xfrm>
          <a:prstGeom prst="rect">
            <a:avLst/>
          </a:prstGeom>
          <a:noFill/>
          <a:ln/>
        </p:spPr>
        <p:txBody>
          <a:bodyPr wrap="square" rtlCol="0" anchor="ctr"/>
          <a:lstStyle/>
          <a:p>
            <a:pPr marL="0" indent="0">
              <a:buNone/>
            </a:pPr>
            <a:r>
              <a:rPr lang="en-US" sz="1400" b="1" dirty="0">
                <a:solidFill>
                  <a:srgbClr val="2D4A3E"/>
                </a:solidFill>
                <a:latin typeface="Cambria" pitchFamily="34" charset="0"/>
                <a:ea typeface="Cambria" pitchFamily="34" charset="-122"/>
                <a:cs typeface="Cambria" pitchFamily="34" charset="-120"/>
              </a:rPr>
              <a:t>Defining Ageing</a:t>
            </a:r>
            <a:endParaRPr lang="en-US" sz="1400" dirty="0"/>
          </a:p>
        </p:txBody>
      </p:sp>
      <p:sp>
        <p:nvSpPr>
          <p:cNvPr id="9" name="Shape 7"/>
          <p:cNvSpPr/>
          <p:nvPr/>
        </p:nvSpPr>
        <p:spPr>
          <a:xfrm>
            <a:off x="3337560" y="1508760"/>
            <a:ext cx="1828800" cy="27432"/>
          </a:xfrm>
          <a:prstGeom prst="rect">
            <a:avLst/>
          </a:prstGeom>
          <a:solidFill>
            <a:srgbClr val="D4A853"/>
          </a:solidFill>
          <a:ln w="12700">
            <a:solidFill>
              <a:srgbClr val="D4A853"/>
            </a:solidFill>
            <a:prstDash val="solid"/>
          </a:ln>
        </p:spPr>
        <p:txBody>
          <a:bodyPr/>
          <a:lstStyle/>
          <a:p>
            <a:endParaRPr lang="en-GB"/>
          </a:p>
        </p:txBody>
      </p:sp>
      <p:sp>
        <p:nvSpPr>
          <p:cNvPr id="10" name="Text 8"/>
          <p:cNvSpPr/>
          <p:nvPr/>
        </p:nvSpPr>
        <p:spPr>
          <a:xfrm>
            <a:off x="3337560" y="1600200"/>
            <a:ext cx="2377440" cy="2834640"/>
          </a:xfrm>
          <a:prstGeom prst="rect">
            <a:avLst/>
          </a:prstGeom>
          <a:noFill/>
          <a:ln/>
        </p:spPr>
        <p:txBody>
          <a:bodyPr wrap="square" rtlCol="0" anchor="t"/>
          <a:lstStyle/>
          <a:p>
            <a:r>
              <a:rPr lang="en-GB" sz="1150" dirty="0">
                <a:solidFill>
                  <a:srgbClr val="5A7A6E"/>
                </a:solidFill>
                <a:latin typeface="Calibri" pitchFamily="34" charset="0"/>
                <a:ea typeface="Calibri" pitchFamily="34" charset="-122"/>
                <a:cs typeface="Calibri" pitchFamily="34" charset="-120"/>
              </a:rPr>
              <a:t>According to the WHO, ageing is a biological process characterised by a gradual decline in function over time. This process is influenced by genetic factors, such as the Hayflick limit, as well as environmental factors that contribute to 'wear and tear' (Harman, 1956).</a:t>
            </a:r>
            <a:endParaRPr lang="en-US" sz="1150" dirty="0"/>
          </a:p>
        </p:txBody>
      </p:sp>
      <p:sp>
        <p:nvSpPr>
          <p:cNvPr id="11" name="Shape 9"/>
          <p:cNvSpPr/>
          <p:nvPr/>
        </p:nvSpPr>
        <p:spPr>
          <a:xfrm>
            <a:off x="6035040" y="1005840"/>
            <a:ext cx="2651760" cy="3566160"/>
          </a:xfrm>
          <a:prstGeom prst="roundRect">
            <a:avLst>
              <a:gd name="adj" fmla="val 4138"/>
            </a:avLst>
          </a:prstGeom>
          <a:solidFill>
            <a:srgbClr val="FFFFFF"/>
          </a:solidFill>
          <a:ln w="12700">
            <a:solidFill>
              <a:srgbClr val="84B59F"/>
            </a:solidFill>
            <a:prstDash val="solid"/>
          </a:ln>
          <a:effectLst>
            <a:outerShdw blurRad="101600" dist="25400" dir="2700000" algn="bl" rotWithShape="0">
              <a:srgbClr val="000000">
                <a:alpha val="10000"/>
              </a:srgbClr>
            </a:outerShdw>
          </a:effectLst>
        </p:spPr>
        <p:txBody>
          <a:bodyPr/>
          <a:lstStyle/>
          <a:p>
            <a:endParaRPr lang="en-GB"/>
          </a:p>
        </p:txBody>
      </p:sp>
      <p:sp>
        <p:nvSpPr>
          <p:cNvPr id="12" name="Text 10"/>
          <p:cNvSpPr/>
          <p:nvPr/>
        </p:nvSpPr>
        <p:spPr>
          <a:xfrm>
            <a:off x="6172200" y="1097280"/>
            <a:ext cx="2377440" cy="365760"/>
          </a:xfrm>
          <a:prstGeom prst="rect">
            <a:avLst/>
          </a:prstGeom>
          <a:noFill/>
          <a:ln/>
        </p:spPr>
        <p:txBody>
          <a:bodyPr wrap="square" rtlCol="0" anchor="ctr"/>
          <a:lstStyle/>
          <a:p>
            <a:pPr marL="0" indent="0">
              <a:buNone/>
            </a:pPr>
            <a:r>
              <a:rPr lang="en-US" sz="1400" b="1" dirty="0">
                <a:solidFill>
                  <a:srgbClr val="2D4A3E"/>
                </a:solidFill>
                <a:latin typeface="Cambria" pitchFamily="34" charset="0"/>
                <a:ea typeface="Cambria" pitchFamily="34" charset="-122"/>
                <a:cs typeface="Cambria" pitchFamily="34" charset="-120"/>
              </a:rPr>
              <a:t>Key Themes</a:t>
            </a:r>
            <a:endParaRPr lang="en-US" sz="1400" dirty="0"/>
          </a:p>
        </p:txBody>
      </p:sp>
      <p:sp>
        <p:nvSpPr>
          <p:cNvPr id="13" name="Shape 11"/>
          <p:cNvSpPr/>
          <p:nvPr/>
        </p:nvSpPr>
        <p:spPr>
          <a:xfrm>
            <a:off x="6172200" y="1508760"/>
            <a:ext cx="1828800" cy="27432"/>
          </a:xfrm>
          <a:prstGeom prst="rect">
            <a:avLst/>
          </a:prstGeom>
          <a:solidFill>
            <a:srgbClr val="D4A853"/>
          </a:solidFill>
          <a:ln w="12700">
            <a:solidFill>
              <a:srgbClr val="D4A853"/>
            </a:solidFill>
            <a:prstDash val="solid"/>
          </a:ln>
        </p:spPr>
        <p:txBody>
          <a:bodyPr/>
          <a:lstStyle/>
          <a:p>
            <a:endParaRPr lang="en-GB"/>
          </a:p>
        </p:txBody>
      </p:sp>
      <p:sp>
        <p:nvSpPr>
          <p:cNvPr id="14" name="Text 12"/>
          <p:cNvSpPr/>
          <p:nvPr/>
        </p:nvSpPr>
        <p:spPr>
          <a:xfrm>
            <a:off x="6172200" y="1600200"/>
            <a:ext cx="2377440" cy="2834640"/>
          </a:xfrm>
          <a:prstGeom prst="rect">
            <a:avLst/>
          </a:prstGeom>
          <a:noFill/>
          <a:ln/>
        </p:spPr>
        <p:txBody>
          <a:bodyPr wrap="square" rtlCol="0" anchor="t"/>
          <a:lstStyle/>
          <a:p>
            <a:r>
              <a:rPr lang="en-GB" sz="1150" dirty="0">
                <a:solidFill>
                  <a:srgbClr val="5A7A6E"/>
                </a:solidFill>
                <a:latin typeface="Calibri" pitchFamily="34" charset="0"/>
                <a:ea typeface="Calibri" pitchFamily="34" charset="-122"/>
                <a:cs typeface="Calibri" pitchFamily="34" charset="-120"/>
              </a:rPr>
              <a:t>Theories of Ageing, Policy and Legislation, Care Provisions and Settings, Technological Innovations, Case Studies, Recommendations</a:t>
            </a:r>
            <a:endParaRPr lang="en-US" sz="1150" dirty="0"/>
          </a:p>
        </p:txBody>
      </p:sp>
      <p:pic>
        <p:nvPicPr>
          <p:cNvPr id="15" name="Recorded Sound">
            <a:hlinkClick r:id="" action="ppaction://media"/>
            <a:extLst>
              <a:ext uri="{FF2B5EF4-FFF2-40B4-BE49-F238E27FC236}">
                <a16:creationId xmlns:a16="http://schemas.microsoft.com/office/drawing/2014/main" id="{E06D9DC7-68F8-8A0D-0609-1060658E3F2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232727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6057"/>
    </mc:Choice>
    <mc:Fallback>
      <p:transition spd="slow" advTm="560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057"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32927">
                <p:cTn id="7"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4F8F6"/>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2800" b="1" dirty="0">
                <a:solidFill>
                  <a:srgbClr val="2D4A3E"/>
                </a:solidFill>
                <a:latin typeface="Cambria" pitchFamily="34" charset="0"/>
                <a:ea typeface="Cambria" pitchFamily="34" charset="-122"/>
                <a:cs typeface="Cambria" pitchFamily="34" charset="-120"/>
              </a:rPr>
              <a:t>The Ageing Population: Setting the Scene</a:t>
            </a:r>
            <a:endParaRPr lang="en-US" sz="2800" dirty="0"/>
          </a:p>
        </p:txBody>
      </p:sp>
      <p:sp>
        <p:nvSpPr>
          <p:cNvPr id="3" name="Shape 1"/>
          <p:cNvSpPr/>
          <p:nvPr/>
        </p:nvSpPr>
        <p:spPr>
          <a:xfrm>
            <a:off x="365760" y="960120"/>
            <a:ext cx="2651760" cy="1371600"/>
          </a:xfrm>
          <a:prstGeom prst="roundRect">
            <a:avLst>
              <a:gd name="adj" fmla="val 6667"/>
            </a:avLst>
          </a:prstGeom>
          <a:solidFill>
            <a:srgbClr val="2D4A3E"/>
          </a:solidFill>
          <a:ln w="12700">
            <a:solidFill>
              <a:srgbClr val="2D4A3E"/>
            </a:solidFill>
            <a:prstDash val="solid"/>
          </a:ln>
        </p:spPr>
        <p:txBody>
          <a:bodyPr/>
          <a:lstStyle/>
          <a:p>
            <a:endParaRPr lang="en-GB"/>
          </a:p>
        </p:txBody>
      </p:sp>
      <p:sp>
        <p:nvSpPr>
          <p:cNvPr id="4" name="Text 2"/>
          <p:cNvSpPr/>
          <p:nvPr/>
        </p:nvSpPr>
        <p:spPr>
          <a:xfrm>
            <a:off x="457200" y="1005840"/>
            <a:ext cx="2468880" cy="731520"/>
          </a:xfrm>
          <a:prstGeom prst="rect">
            <a:avLst/>
          </a:prstGeom>
          <a:noFill/>
          <a:ln/>
        </p:spPr>
        <p:txBody>
          <a:bodyPr wrap="square" rtlCol="0" anchor="ctr"/>
          <a:lstStyle/>
          <a:p>
            <a:pPr marL="0" indent="0" algn="ctr">
              <a:buNone/>
            </a:pPr>
            <a:r>
              <a:rPr lang="en-US" sz="3600" b="1" dirty="0">
                <a:solidFill>
                  <a:srgbClr val="D4A853"/>
                </a:solidFill>
                <a:latin typeface="Cambria" pitchFamily="34" charset="0"/>
                <a:ea typeface="Cambria" pitchFamily="34" charset="-122"/>
                <a:cs typeface="Cambria" pitchFamily="34" charset="-120"/>
              </a:rPr>
              <a:t>18%</a:t>
            </a:r>
            <a:endParaRPr lang="en-US" sz="3600" dirty="0"/>
          </a:p>
        </p:txBody>
      </p:sp>
      <p:sp>
        <p:nvSpPr>
          <p:cNvPr id="5" name="Text 3"/>
          <p:cNvSpPr/>
          <p:nvPr/>
        </p:nvSpPr>
        <p:spPr>
          <a:xfrm>
            <a:off x="457200" y="1737360"/>
            <a:ext cx="2468880" cy="457200"/>
          </a:xfrm>
          <a:prstGeom prst="rect">
            <a:avLst/>
          </a:prstGeom>
          <a:noFill/>
          <a:ln/>
        </p:spPr>
        <p:txBody>
          <a:bodyPr wrap="square" rtlCol="0" anchor="ctr"/>
          <a:lstStyle/>
          <a:p>
            <a:pPr marL="0" indent="0" algn="ctr">
              <a:buNone/>
            </a:pPr>
            <a:r>
              <a:rPr lang="en-US" sz="1000" dirty="0">
                <a:solidFill>
                  <a:srgbClr val="FFFFFF"/>
                </a:solidFill>
                <a:latin typeface="Calibri" pitchFamily="34" charset="0"/>
                <a:ea typeface="Calibri" pitchFamily="34" charset="-122"/>
                <a:cs typeface="Calibri" pitchFamily="34" charset="-120"/>
              </a:rPr>
              <a:t>of the UK population aged 65+</a:t>
            </a:r>
            <a:endParaRPr lang="en-US" sz="1000" dirty="0"/>
          </a:p>
        </p:txBody>
      </p:sp>
      <p:sp>
        <p:nvSpPr>
          <p:cNvPr id="6" name="Shape 4"/>
          <p:cNvSpPr/>
          <p:nvPr/>
        </p:nvSpPr>
        <p:spPr>
          <a:xfrm>
            <a:off x="3200400" y="960120"/>
            <a:ext cx="2651760" cy="1371600"/>
          </a:xfrm>
          <a:prstGeom prst="roundRect">
            <a:avLst>
              <a:gd name="adj" fmla="val 6667"/>
            </a:avLst>
          </a:prstGeom>
          <a:solidFill>
            <a:srgbClr val="2D4A3E"/>
          </a:solidFill>
          <a:ln w="12700">
            <a:solidFill>
              <a:srgbClr val="2D4A3E"/>
            </a:solidFill>
            <a:prstDash val="solid"/>
          </a:ln>
        </p:spPr>
        <p:txBody>
          <a:bodyPr/>
          <a:lstStyle/>
          <a:p>
            <a:endParaRPr lang="en-GB"/>
          </a:p>
        </p:txBody>
      </p:sp>
      <p:sp>
        <p:nvSpPr>
          <p:cNvPr id="7" name="Text 5"/>
          <p:cNvSpPr/>
          <p:nvPr/>
        </p:nvSpPr>
        <p:spPr>
          <a:xfrm>
            <a:off x="3291840" y="1005840"/>
            <a:ext cx="2468880" cy="731520"/>
          </a:xfrm>
          <a:prstGeom prst="rect">
            <a:avLst/>
          </a:prstGeom>
          <a:noFill/>
          <a:ln/>
        </p:spPr>
        <p:txBody>
          <a:bodyPr wrap="square" rtlCol="0" anchor="ctr"/>
          <a:lstStyle/>
          <a:p>
            <a:pPr marL="0" indent="0" algn="ctr">
              <a:buNone/>
            </a:pPr>
            <a:r>
              <a:rPr lang="en-US" sz="3600" b="1" dirty="0">
                <a:solidFill>
                  <a:srgbClr val="D4A853"/>
                </a:solidFill>
                <a:latin typeface="Cambria" pitchFamily="34" charset="0"/>
                <a:ea typeface="Cambria" pitchFamily="34" charset="-122"/>
                <a:cs typeface="Cambria" pitchFamily="34" charset="-120"/>
              </a:rPr>
              <a:t>10M+</a:t>
            </a:r>
            <a:endParaRPr lang="en-US" sz="3600" dirty="0"/>
          </a:p>
        </p:txBody>
      </p:sp>
      <p:sp>
        <p:nvSpPr>
          <p:cNvPr id="8" name="Text 6"/>
          <p:cNvSpPr/>
          <p:nvPr/>
        </p:nvSpPr>
        <p:spPr>
          <a:xfrm>
            <a:off x="3291840" y="1737360"/>
            <a:ext cx="2468880" cy="457200"/>
          </a:xfrm>
          <a:prstGeom prst="rect">
            <a:avLst/>
          </a:prstGeom>
          <a:noFill/>
          <a:ln/>
        </p:spPr>
        <p:txBody>
          <a:bodyPr wrap="square" rtlCol="0" anchor="ctr"/>
          <a:lstStyle/>
          <a:p>
            <a:pPr marL="0" indent="0" algn="ctr">
              <a:buNone/>
            </a:pPr>
            <a:r>
              <a:rPr lang="en-US" sz="1000" dirty="0">
                <a:solidFill>
                  <a:srgbClr val="FFFFFF"/>
                </a:solidFill>
                <a:latin typeface="Calibri" pitchFamily="34" charset="0"/>
                <a:ea typeface="Calibri" pitchFamily="34" charset="-122"/>
                <a:cs typeface="Calibri" pitchFamily="34" charset="-120"/>
              </a:rPr>
              <a:t>over-65s in the UK (ONS, 2023)</a:t>
            </a:r>
            <a:endParaRPr lang="en-US" sz="1000" dirty="0"/>
          </a:p>
        </p:txBody>
      </p:sp>
      <p:sp>
        <p:nvSpPr>
          <p:cNvPr id="9" name="Shape 7"/>
          <p:cNvSpPr/>
          <p:nvPr/>
        </p:nvSpPr>
        <p:spPr>
          <a:xfrm>
            <a:off x="6035040" y="960120"/>
            <a:ext cx="2651760" cy="1371600"/>
          </a:xfrm>
          <a:prstGeom prst="roundRect">
            <a:avLst>
              <a:gd name="adj" fmla="val 6667"/>
            </a:avLst>
          </a:prstGeom>
          <a:solidFill>
            <a:srgbClr val="2D4A3E"/>
          </a:solidFill>
          <a:ln w="12700">
            <a:solidFill>
              <a:srgbClr val="2D4A3E"/>
            </a:solidFill>
            <a:prstDash val="solid"/>
          </a:ln>
        </p:spPr>
        <p:txBody>
          <a:bodyPr/>
          <a:lstStyle/>
          <a:p>
            <a:endParaRPr lang="en-GB"/>
          </a:p>
        </p:txBody>
      </p:sp>
      <p:sp>
        <p:nvSpPr>
          <p:cNvPr id="10" name="Text 8"/>
          <p:cNvSpPr/>
          <p:nvPr/>
        </p:nvSpPr>
        <p:spPr>
          <a:xfrm>
            <a:off x="6126480" y="1005840"/>
            <a:ext cx="2468880" cy="731520"/>
          </a:xfrm>
          <a:prstGeom prst="rect">
            <a:avLst/>
          </a:prstGeom>
          <a:noFill/>
          <a:ln/>
        </p:spPr>
        <p:txBody>
          <a:bodyPr wrap="square" rtlCol="0" anchor="ctr"/>
          <a:lstStyle/>
          <a:p>
            <a:pPr marL="0" indent="0" algn="ctr">
              <a:buNone/>
            </a:pPr>
            <a:r>
              <a:rPr lang="en-US" sz="3600" b="1" dirty="0">
                <a:solidFill>
                  <a:srgbClr val="D4A853"/>
                </a:solidFill>
                <a:latin typeface="Cambria" pitchFamily="34" charset="0"/>
                <a:ea typeface="Cambria" pitchFamily="34" charset="-122"/>
                <a:cs typeface="Cambria" pitchFamily="34" charset="-120"/>
              </a:rPr>
              <a:t>£35bn</a:t>
            </a:r>
            <a:endParaRPr lang="en-US" sz="3600" dirty="0"/>
          </a:p>
        </p:txBody>
      </p:sp>
      <p:sp>
        <p:nvSpPr>
          <p:cNvPr id="11" name="Text 9"/>
          <p:cNvSpPr/>
          <p:nvPr/>
        </p:nvSpPr>
        <p:spPr>
          <a:xfrm>
            <a:off x="6126480" y="1737360"/>
            <a:ext cx="2468880" cy="457200"/>
          </a:xfrm>
          <a:prstGeom prst="rect">
            <a:avLst/>
          </a:prstGeom>
          <a:noFill/>
          <a:ln/>
        </p:spPr>
        <p:txBody>
          <a:bodyPr wrap="square" rtlCol="0" anchor="ctr"/>
          <a:lstStyle/>
          <a:p>
            <a:pPr marL="0" indent="0" algn="ctr">
              <a:buNone/>
            </a:pPr>
            <a:r>
              <a:rPr lang="en-US" sz="1000" dirty="0">
                <a:solidFill>
                  <a:srgbClr val="FFFFFF"/>
                </a:solidFill>
                <a:latin typeface="Calibri" pitchFamily="34" charset="0"/>
                <a:ea typeface="Calibri" pitchFamily="34" charset="-122"/>
                <a:cs typeface="Calibri" pitchFamily="34" charset="-120"/>
              </a:rPr>
              <a:t>annual social care spending (NHS, 2022)</a:t>
            </a:r>
            <a:endParaRPr lang="en-US" sz="1000" dirty="0"/>
          </a:p>
        </p:txBody>
      </p:sp>
      <p:sp>
        <p:nvSpPr>
          <p:cNvPr id="12" name="Text 10"/>
          <p:cNvSpPr/>
          <p:nvPr/>
        </p:nvSpPr>
        <p:spPr>
          <a:xfrm>
            <a:off x="457200" y="2514600"/>
            <a:ext cx="8229600" cy="365760"/>
          </a:xfrm>
          <a:prstGeom prst="rect">
            <a:avLst/>
          </a:prstGeom>
          <a:noFill/>
          <a:ln/>
        </p:spPr>
        <p:txBody>
          <a:bodyPr wrap="square" rtlCol="0" anchor="ctr"/>
          <a:lstStyle/>
          <a:p>
            <a:pPr marL="0" indent="0">
              <a:buNone/>
            </a:pPr>
            <a:r>
              <a:rPr lang="en-US" sz="1500" b="1" dirty="0">
                <a:solidFill>
                  <a:srgbClr val="2D4A3E"/>
                </a:solidFill>
                <a:latin typeface="Cambria" pitchFamily="34" charset="0"/>
                <a:ea typeface="Cambria" pitchFamily="34" charset="-122"/>
                <a:cs typeface="Cambria" pitchFamily="34" charset="-120"/>
              </a:rPr>
              <a:t>Key Care Needs of Older People</a:t>
            </a:r>
            <a:endParaRPr lang="en-US" sz="1500" dirty="0"/>
          </a:p>
        </p:txBody>
      </p:sp>
      <p:sp>
        <p:nvSpPr>
          <p:cNvPr id="13" name="Text 11"/>
          <p:cNvSpPr/>
          <p:nvPr/>
        </p:nvSpPr>
        <p:spPr>
          <a:xfrm>
            <a:off x="457200" y="2926080"/>
            <a:ext cx="8229600" cy="2011680"/>
          </a:xfrm>
          <a:prstGeom prst="rect">
            <a:avLst/>
          </a:prstGeom>
          <a:noFill/>
          <a:ln/>
        </p:spPr>
        <p:txBody>
          <a:bodyPr wrap="square" rtlCol="0" anchor="ctr"/>
          <a:lstStyle/>
          <a:p>
            <a:pPr marL="342900" indent="-342900">
              <a:buSzPct val="100000"/>
              <a:buChar char="•"/>
            </a:pPr>
            <a:r>
              <a:rPr lang="en-US" sz="1300" dirty="0">
                <a:solidFill>
                  <a:srgbClr val="1A2E26"/>
                </a:solidFill>
                <a:latin typeface="Calibri" pitchFamily="34" charset="0"/>
                <a:ea typeface="Calibri" pitchFamily="34" charset="-122"/>
                <a:cs typeface="Calibri" pitchFamily="34" charset="-120"/>
              </a:rPr>
              <a:t>Physical: management of chronic conditions, mobility, pain</a:t>
            </a:r>
            <a:endParaRPr lang="en-US" sz="1300" dirty="0"/>
          </a:p>
          <a:p>
            <a:pPr marL="342900" indent="-342900">
              <a:buSzPct val="100000"/>
              <a:buChar char="•"/>
            </a:pPr>
            <a:r>
              <a:rPr lang="en-US" sz="1300" dirty="0">
                <a:solidFill>
                  <a:srgbClr val="1A2E26"/>
                </a:solidFill>
                <a:latin typeface="Calibri" pitchFamily="34" charset="0"/>
                <a:ea typeface="Calibri" pitchFamily="34" charset="-122"/>
                <a:cs typeface="Calibri" pitchFamily="34" charset="-120"/>
              </a:rPr>
              <a:t>Psychological: mental health, cognitive decline, dementia</a:t>
            </a:r>
            <a:endParaRPr lang="en-US" sz="1300" dirty="0"/>
          </a:p>
          <a:p>
            <a:pPr marL="342900" indent="-342900">
              <a:buSzPct val="100000"/>
              <a:buChar char="•"/>
            </a:pPr>
            <a:r>
              <a:rPr lang="en-US" sz="1300" dirty="0">
                <a:solidFill>
                  <a:srgbClr val="1A2E26"/>
                </a:solidFill>
                <a:latin typeface="Calibri" pitchFamily="34" charset="0"/>
                <a:ea typeface="Calibri" pitchFamily="34" charset="-122"/>
                <a:cs typeface="Calibri" pitchFamily="34" charset="-120"/>
              </a:rPr>
              <a:t>Social: loneliness, isolation, loss of social networks</a:t>
            </a:r>
            <a:endParaRPr lang="en-US" sz="1300" dirty="0"/>
          </a:p>
          <a:p>
            <a:pPr marL="342900" indent="-342900">
              <a:buSzPct val="100000"/>
              <a:buChar char="•"/>
            </a:pPr>
            <a:r>
              <a:rPr lang="en-US" sz="1300" dirty="0">
                <a:solidFill>
                  <a:srgbClr val="1A2E26"/>
                </a:solidFill>
                <a:latin typeface="Calibri" pitchFamily="34" charset="0"/>
                <a:ea typeface="Calibri" pitchFamily="34" charset="-122"/>
                <a:cs typeface="Calibri" pitchFamily="34" charset="-120"/>
              </a:rPr>
              <a:t>Functional: maintaining independence and daily living activities</a:t>
            </a:r>
            <a:endParaRPr lang="en-US" sz="1300" dirty="0"/>
          </a:p>
        </p:txBody>
      </p:sp>
      <p:pic>
        <p:nvPicPr>
          <p:cNvPr id="14" name="Recorded Sound">
            <a:hlinkClick r:id="" action="ppaction://media"/>
            <a:extLst>
              <a:ext uri="{FF2B5EF4-FFF2-40B4-BE49-F238E27FC236}">
                <a16:creationId xmlns:a16="http://schemas.microsoft.com/office/drawing/2014/main" id="{BE63B960-F576-0F9D-CBE9-053CE321DEF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232727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2217"/>
    </mc:Choice>
    <mc:Fallback>
      <p:transition spd="slow" advTm="922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2217"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2D4A3E"/>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200" b="1" dirty="0">
                <a:solidFill>
                  <a:srgbClr val="FFFFFF"/>
                </a:solidFill>
                <a:latin typeface="Cambria" pitchFamily="34" charset="0"/>
                <a:ea typeface="Cambria" pitchFamily="34" charset="-122"/>
                <a:cs typeface="Cambria" pitchFamily="34" charset="-120"/>
              </a:rPr>
              <a:t>Theories of Ageing</a:t>
            </a:r>
            <a:endParaRPr lang="en-US" sz="3200" dirty="0"/>
          </a:p>
        </p:txBody>
      </p:sp>
      <p:sp>
        <p:nvSpPr>
          <p:cNvPr id="3" name="Shape 1"/>
          <p:cNvSpPr/>
          <p:nvPr/>
        </p:nvSpPr>
        <p:spPr>
          <a:xfrm>
            <a:off x="365760" y="1005840"/>
            <a:ext cx="4114800" cy="1783080"/>
          </a:xfrm>
          <a:prstGeom prst="roundRect">
            <a:avLst>
              <a:gd name="adj" fmla="val 5128"/>
            </a:avLst>
          </a:prstGeom>
          <a:solidFill>
            <a:srgbClr val="4A7C59">
              <a:alpha val="70000"/>
            </a:srgbClr>
          </a:solidFill>
          <a:ln w="12700">
            <a:solidFill>
              <a:srgbClr val="84B59F"/>
            </a:solidFill>
            <a:prstDash val="solid"/>
          </a:ln>
        </p:spPr>
        <p:txBody>
          <a:bodyPr/>
          <a:lstStyle/>
          <a:p>
            <a:endParaRPr lang="en-GB"/>
          </a:p>
        </p:txBody>
      </p:sp>
      <p:sp>
        <p:nvSpPr>
          <p:cNvPr id="4" name="Text 2"/>
          <p:cNvSpPr/>
          <p:nvPr/>
        </p:nvSpPr>
        <p:spPr>
          <a:xfrm>
            <a:off x="502920" y="1097280"/>
            <a:ext cx="3840480" cy="365760"/>
          </a:xfrm>
          <a:prstGeom prst="rect">
            <a:avLst/>
          </a:prstGeom>
          <a:noFill/>
          <a:ln/>
        </p:spPr>
        <p:txBody>
          <a:bodyPr wrap="square" rtlCol="0" anchor="ctr"/>
          <a:lstStyle/>
          <a:p>
            <a:pPr marL="0" indent="0">
              <a:buNone/>
            </a:pPr>
            <a:r>
              <a:rPr lang="en-US" sz="1400" b="1" dirty="0">
                <a:solidFill>
                  <a:srgbClr val="D4A853"/>
                </a:solidFill>
                <a:latin typeface="Cambria" pitchFamily="34" charset="0"/>
                <a:ea typeface="Cambria" pitchFamily="34" charset="-122"/>
                <a:cs typeface="Cambria" pitchFamily="34" charset="-120"/>
              </a:rPr>
              <a:t>Disengagement Theory</a:t>
            </a:r>
            <a:endParaRPr lang="en-US" sz="1400" dirty="0"/>
          </a:p>
        </p:txBody>
      </p:sp>
      <p:sp>
        <p:nvSpPr>
          <p:cNvPr id="5" name="Text 3"/>
          <p:cNvSpPr/>
          <p:nvPr/>
        </p:nvSpPr>
        <p:spPr>
          <a:xfrm>
            <a:off x="502920" y="1463040"/>
            <a:ext cx="3840480" cy="256032"/>
          </a:xfrm>
          <a:prstGeom prst="rect">
            <a:avLst/>
          </a:prstGeom>
          <a:noFill/>
          <a:ln/>
        </p:spPr>
        <p:txBody>
          <a:bodyPr wrap="square" rtlCol="0" anchor="ctr"/>
          <a:lstStyle/>
          <a:p>
            <a:pPr marL="0" indent="0">
              <a:buNone/>
            </a:pPr>
            <a:r>
              <a:rPr lang="en-US" sz="1000" i="1" dirty="0">
                <a:solidFill>
                  <a:srgbClr val="84B59F"/>
                </a:solidFill>
                <a:latin typeface="Calibri" pitchFamily="34" charset="0"/>
                <a:ea typeface="Calibri" pitchFamily="34" charset="-122"/>
                <a:cs typeface="Calibri" pitchFamily="34" charset="-120"/>
              </a:rPr>
              <a:t>Cumming &amp; Henry (1961)</a:t>
            </a:r>
            <a:endParaRPr lang="en-US" sz="1000" dirty="0"/>
          </a:p>
        </p:txBody>
      </p:sp>
      <p:sp>
        <p:nvSpPr>
          <p:cNvPr id="6" name="Text 4"/>
          <p:cNvSpPr/>
          <p:nvPr/>
        </p:nvSpPr>
        <p:spPr>
          <a:xfrm>
            <a:off x="502920" y="1719072"/>
            <a:ext cx="3840480" cy="1005840"/>
          </a:xfrm>
          <a:prstGeom prst="rect">
            <a:avLst/>
          </a:prstGeom>
          <a:noFill/>
          <a:ln/>
        </p:spPr>
        <p:txBody>
          <a:bodyPr wrap="square" rtlCol="0" anchor="t"/>
          <a:lstStyle/>
          <a:p>
            <a:r>
              <a:rPr lang="en-GB" sz="1100" dirty="0">
                <a:solidFill>
                  <a:srgbClr val="FFFFFF"/>
                </a:solidFill>
                <a:latin typeface="Calibri" pitchFamily="34" charset="0"/>
                <a:ea typeface="Calibri" pitchFamily="34" charset="-122"/>
                <a:cs typeface="Calibri" pitchFamily="34" charset="-120"/>
              </a:rPr>
              <a:t>Mutual withdrawal between older individuals and society is a natural and functional process. It has been widely criticized as ageist and deterministic.</a:t>
            </a:r>
            <a:r>
              <a:rPr lang="en-US" sz="1100" dirty="0">
                <a:solidFill>
                  <a:srgbClr val="FFFFFF"/>
                </a:solidFill>
                <a:latin typeface="Calibri" pitchFamily="34" charset="0"/>
                <a:ea typeface="Calibri" pitchFamily="34" charset="-122"/>
                <a:cs typeface="Calibri" pitchFamily="34" charset="-120"/>
              </a:rPr>
              <a:t>.</a:t>
            </a:r>
            <a:endParaRPr lang="en-US" sz="1100" dirty="0"/>
          </a:p>
        </p:txBody>
      </p:sp>
      <p:sp>
        <p:nvSpPr>
          <p:cNvPr id="7" name="Shape 5"/>
          <p:cNvSpPr/>
          <p:nvPr/>
        </p:nvSpPr>
        <p:spPr>
          <a:xfrm>
            <a:off x="4754880" y="1005840"/>
            <a:ext cx="4114800" cy="1783080"/>
          </a:xfrm>
          <a:prstGeom prst="roundRect">
            <a:avLst>
              <a:gd name="adj" fmla="val 5128"/>
            </a:avLst>
          </a:prstGeom>
          <a:solidFill>
            <a:srgbClr val="4A7C59">
              <a:alpha val="70000"/>
            </a:srgbClr>
          </a:solidFill>
          <a:ln w="12700">
            <a:solidFill>
              <a:srgbClr val="84B59F"/>
            </a:solidFill>
            <a:prstDash val="solid"/>
          </a:ln>
        </p:spPr>
        <p:txBody>
          <a:bodyPr/>
          <a:lstStyle/>
          <a:p>
            <a:endParaRPr lang="en-GB"/>
          </a:p>
        </p:txBody>
      </p:sp>
      <p:sp>
        <p:nvSpPr>
          <p:cNvPr id="8" name="Text 6"/>
          <p:cNvSpPr/>
          <p:nvPr/>
        </p:nvSpPr>
        <p:spPr>
          <a:xfrm>
            <a:off x="4892040" y="1097280"/>
            <a:ext cx="3840480" cy="365760"/>
          </a:xfrm>
          <a:prstGeom prst="rect">
            <a:avLst/>
          </a:prstGeom>
          <a:noFill/>
          <a:ln/>
        </p:spPr>
        <p:txBody>
          <a:bodyPr wrap="square" rtlCol="0" anchor="ctr"/>
          <a:lstStyle/>
          <a:p>
            <a:pPr marL="0" indent="0">
              <a:buNone/>
            </a:pPr>
            <a:r>
              <a:rPr lang="en-US" sz="1400" b="1" dirty="0">
                <a:solidFill>
                  <a:srgbClr val="D4A853"/>
                </a:solidFill>
                <a:latin typeface="Cambria" pitchFamily="34" charset="0"/>
                <a:ea typeface="Cambria" pitchFamily="34" charset="-122"/>
                <a:cs typeface="Cambria" pitchFamily="34" charset="-120"/>
              </a:rPr>
              <a:t>Activity Theory</a:t>
            </a:r>
            <a:endParaRPr lang="en-US" sz="1400" dirty="0"/>
          </a:p>
        </p:txBody>
      </p:sp>
      <p:sp>
        <p:nvSpPr>
          <p:cNvPr id="9" name="Text 7"/>
          <p:cNvSpPr/>
          <p:nvPr/>
        </p:nvSpPr>
        <p:spPr>
          <a:xfrm>
            <a:off x="4892040" y="1463040"/>
            <a:ext cx="3840480" cy="256032"/>
          </a:xfrm>
          <a:prstGeom prst="rect">
            <a:avLst/>
          </a:prstGeom>
          <a:noFill/>
          <a:ln/>
        </p:spPr>
        <p:txBody>
          <a:bodyPr wrap="square" rtlCol="0" anchor="ctr"/>
          <a:lstStyle/>
          <a:p>
            <a:pPr marL="0" indent="0">
              <a:buNone/>
            </a:pPr>
            <a:r>
              <a:rPr lang="en-US" sz="1000" i="1" dirty="0">
                <a:solidFill>
                  <a:srgbClr val="84B59F"/>
                </a:solidFill>
                <a:latin typeface="Calibri" pitchFamily="34" charset="0"/>
                <a:ea typeface="Calibri" pitchFamily="34" charset="-122"/>
                <a:cs typeface="Calibri" pitchFamily="34" charset="-120"/>
              </a:rPr>
              <a:t>Havighurst (1963)</a:t>
            </a:r>
            <a:endParaRPr lang="en-US" sz="1000" dirty="0"/>
          </a:p>
        </p:txBody>
      </p:sp>
      <p:sp>
        <p:nvSpPr>
          <p:cNvPr id="10" name="Text 8"/>
          <p:cNvSpPr/>
          <p:nvPr/>
        </p:nvSpPr>
        <p:spPr>
          <a:xfrm>
            <a:off x="4892040" y="1719072"/>
            <a:ext cx="3840480" cy="1005840"/>
          </a:xfrm>
          <a:prstGeom prst="rect">
            <a:avLst/>
          </a:prstGeom>
          <a:noFill/>
          <a:ln/>
        </p:spPr>
        <p:txBody>
          <a:bodyPr wrap="square" rtlCol="0" anchor="t"/>
          <a:lstStyle/>
          <a:p>
            <a:r>
              <a:rPr lang="en-GB" sz="1100" dirty="0">
                <a:solidFill>
                  <a:srgbClr val="FFFFFF"/>
                </a:solidFill>
                <a:latin typeface="Calibri" pitchFamily="34" charset="0"/>
                <a:ea typeface="Calibri" pitchFamily="34" charset="-122"/>
                <a:cs typeface="Calibri" pitchFamily="34" charset="-120"/>
              </a:rPr>
              <a:t>Positive aging involves staying socially engaged and participating in meaningful activities to support overall well-being and a positive self-image.</a:t>
            </a:r>
            <a:r>
              <a:rPr lang="en-US" sz="1100" dirty="0">
                <a:solidFill>
                  <a:srgbClr val="FFFFFF"/>
                </a:solidFill>
                <a:latin typeface="Calibri" pitchFamily="34" charset="0"/>
                <a:ea typeface="Calibri" pitchFamily="34" charset="-122"/>
                <a:cs typeface="Calibri" pitchFamily="34" charset="-120"/>
              </a:rPr>
              <a:t>.</a:t>
            </a:r>
            <a:endParaRPr lang="en-US" sz="1100" dirty="0"/>
          </a:p>
        </p:txBody>
      </p:sp>
      <p:sp>
        <p:nvSpPr>
          <p:cNvPr id="11" name="Shape 9"/>
          <p:cNvSpPr/>
          <p:nvPr/>
        </p:nvSpPr>
        <p:spPr>
          <a:xfrm>
            <a:off x="365760" y="2971800"/>
            <a:ext cx="4114800" cy="1783080"/>
          </a:xfrm>
          <a:prstGeom prst="roundRect">
            <a:avLst>
              <a:gd name="adj" fmla="val 5128"/>
            </a:avLst>
          </a:prstGeom>
          <a:solidFill>
            <a:srgbClr val="4A7C59">
              <a:alpha val="70000"/>
            </a:srgbClr>
          </a:solidFill>
          <a:ln w="12700">
            <a:solidFill>
              <a:srgbClr val="84B59F"/>
            </a:solidFill>
            <a:prstDash val="solid"/>
          </a:ln>
        </p:spPr>
        <p:txBody>
          <a:bodyPr/>
          <a:lstStyle/>
          <a:p>
            <a:endParaRPr lang="en-GB"/>
          </a:p>
        </p:txBody>
      </p:sp>
      <p:sp>
        <p:nvSpPr>
          <p:cNvPr id="12" name="Text 10"/>
          <p:cNvSpPr/>
          <p:nvPr/>
        </p:nvSpPr>
        <p:spPr>
          <a:xfrm>
            <a:off x="502920" y="3063240"/>
            <a:ext cx="3840480" cy="365760"/>
          </a:xfrm>
          <a:prstGeom prst="rect">
            <a:avLst/>
          </a:prstGeom>
          <a:noFill/>
          <a:ln/>
        </p:spPr>
        <p:txBody>
          <a:bodyPr wrap="square" rtlCol="0" anchor="ctr"/>
          <a:lstStyle/>
          <a:p>
            <a:pPr marL="0" indent="0">
              <a:buNone/>
            </a:pPr>
            <a:r>
              <a:rPr lang="en-US" sz="1400" b="1" dirty="0">
                <a:solidFill>
                  <a:srgbClr val="D4A853"/>
                </a:solidFill>
                <a:latin typeface="Cambria" pitchFamily="34" charset="0"/>
                <a:ea typeface="Cambria" pitchFamily="34" charset="-122"/>
                <a:cs typeface="Cambria" pitchFamily="34" charset="-120"/>
              </a:rPr>
              <a:t>Continuity Theory</a:t>
            </a:r>
            <a:endParaRPr lang="en-US" sz="1400" dirty="0"/>
          </a:p>
        </p:txBody>
      </p:sp>
      <p:sp>
        <p:nvSpPr>
          <p:cNvPr id="13" name="Text 11"/>
          <p:cNvSpPr/>
          <p:nvPr/>
        </p:nvSpPr>
        <p:spPr>
          <a:xfrm>
            <a:off x="502920" y="3429000"/>
            <a:ext cx="3840480" cy="256032"/>
          </a:xfrm>
          <a:prstGeom prst="rect">
            <a:avLst/>
          </a:prstGeom>
          <a:noFill/>
          <a:ln/>
        </p:spPr>
        <p:txBody>
          <a:bodyPr wrap="square" rtlCol="0" anchor="ctr"/>
          <a:lstStyle/>
          <a:p>
            <a:pPr marL="0" indent="0">
              <a:buNone/>
            </a:pPr>
            <a:r>
              <a:rPr lang="en-US" sz="1000" i="1" dirty="0">
                <a:solidFill>
                  <a:srgbClr val="84B59F"/>
                </a:solidFill>
                <a:latin typeface="Calibri" pitchFamily="34" charset="0"/>
                <a:ea typeface="Calibri" pitchFamily="34" charset="-122"/>
                <a:cs typeface="Calibri" pitchFamily="34" charset="-120"/>
              </a:rPr>
              <a:t>Atchley (1989)</a:t>
            </a:r>
            <a:endParaRPr lang="en-US" sz="1000" dirty="0"/>
          </a:p>
        </p:txBody>
      </p:sp>
      <p:sp>
        <p:nvSpPr>
          <p:cNvPr id="14" name="Text 12"/>
          <p:cNvSpPr/>
          <p:nvPr/>
        </p:nvSpPr>
        <p:spPr>
          <a:xfrm>
            <a:off x="502920" y="3685032"/>
            <a:ext cx="3840480" cy="1005840"/>
          </a:xfrm>
          <a:prstGeom prst="rect">
            <a:avLst/>
          </a:prstGeom>
          <a:noFill/>
          <a:ln/>
        </p:spPr>
        <p:txBody>
          <a:bodyPr wrap="square" rtlCol="0" anchor="t"/>
          <a:lstStyle/>
          <a:p>
            <a:r>
              <a:rPr lang="en-GB" sz="1100" dirty="0">
                <a:solidFill>
                  <a:srgbClr val="FFFFFF"/>
                </a:solidFill>
                <a:latin typeface="Calibri" pitchFamily="34" charset="0"/>
                <a:ea typeface="Calibri" pitchFamily="34" charset="-122"/>
                <a:cs typeface="Calibri" pitchFamily="34" charset="-120"/>
              </a:rPr>
              <a:t>Older adults maintain their identity by preserving established internal and external structures such as preferences, roles, and relationships.</a:t>
            </a:r>
            <a:endParaRPr lang="en-US" sz="1100" dirty="0"/>
          </a:p>
        </p:txBody>
      </p:sp>
      <p:sp>
        <p:nvSpPr>
          <p:cNvPr id="15" name="Shape 13"/>
          <p:cNvSpPr/>
          <p:nvPr/>
        </p:nvSpPr>
        <p:spPr>
          <a:xfrm>
            <a:off x="4754880" y="2971800"/>
            <a:ext cx="4114800" cy="1783080"/>
          </a:xfrm>
          <a:prstGeom prst="roundRect">
            <a:avLst>
              <a:gd name="adj" fmla="val 5128"/>
            </a:avLst>
          </a:prstGeom>
          <a:solidFill>
            <a:srgbClr val="4A7C59">
              <a:alpha val="70000"/>
            </a:srgbClr>
          </a:solidFill>
          <a:ln w="12700">
            <a:solidFill>
              <a:srgbClr val="84B59F"/>
            </a:solidFill>
            <a:prstDash val="solid"/>
          </a:ln>
        </p:spPr>
        <p:txBody>
          <a:bodyPr/>
          <a:lstStyle/>
          <a:p>
            <a:endParaRPr lang="en-GB"/>
          </a:p>
        </p:txBody>
      </p:sp>
      <p:sp>
        <p:nvSpPr>
          <p:cNvPr id="16" name="Text 14"/>
          <p:cNvSpPr/>
          <p:nvPr/>
        </p:nvSpPr>
        <p:spPr>
          <a:xfrm>
            <a:off x="4892040" y="3063240"/>
            <a:ext cx="3840480" cy="365760"/>
          </a:xfrm>
          <a:prstGeom prst="rect">
            <a:avLst/>
          </a:prstGeom>
          <a:noFill/>
          <a:ln/>
        </p:spPr>
        <p:txBody>
          <a:bodyPr wrap="square" rtlCol="0" anchor="ctr"/>
          <a:lstStyle/>
          <a:p>
            <a:pPr marL="0" indent="0">
              <a:buNone/>
            </a:pPr>
            <a:r>
              <a:rPr lang="en-US" sz="1400" b="1" dirty="0">
                <a:solidFill>
                  <a:srgbClr val="D4A853"/>
                </a:solidFill>
                <a:latin typeface="Cambria" pitchFamily="34" charset="0"/>
                <a:ea typeface="Cambria" pitchFamily="34" charset="-122"/>
                <a:cs typeface="Cambria" pitchFamily="34" charset="-120"/>
              </a:rPr>
              <a:t>Life Course Theory</a:t>
            </a:r>
            <a:endParaRPr lang="en-US" sz="1400" dirty="0"/>
          </a:p>
        </p:txBody>
      </p:sp>
      <p:sp>
        <p:nvSpPr>
          <p:cNvPr id="17" name="Text 15"/>
          <p:cNvSpPr/>
          <p:nvPr/>
        </p:nvSpPr>
        <p:spPr>
          <a:xfrm>
            <a:off x="4892040" y="3429000"/>
            <a:ext cx="3840480" cy="256032"/>
          </a:xfrm>
          <a:prstGeom prst="rect">
            <a:avLst/>
          </a:prstGeom>
          <a:noFill/>
          <a:ln/>
        </p:spPr>
        <p:txBody>
          <a:bodyPr wrap="square" rtlCol="0" anchor="ctr"/>
          <a:lstStyle/>
          <a:p>
            <a:pPr marL="0" indent="0">
              <a:buNone/>
            </a:pPr>
            <a:r>
              <a:rPr lang="en-US" sz="1000" i="1" dirty="0">
                <a:solidFill>
                  <a:srgbClr val="84B59F"/>
                </a:solidFill>
                <a:latin typeface="Calibri" pitchFamily="34" charset="0"/>
                <a:ea typeface="Calibri" pitchFamily="34" charset="-122"/>
                <a:cs typeface="Calibri" pitchFamily="34" charset="-120"/>
              </a:rPr>
              <a:t>Elder (1994)</a:t>
            </a:r>
            <a:endParaRPr lang="en-US" sz="1000" dirty="0"/>
          </a:p>
        </p:txBody>
      </p:sp>
      <p:sp>
        <p:nvSpPr>
          <p:cNvPr id="18" name="Text 16"/>
          <p:cNvSpPr/>
          <p:nvPr/>
        </p:nvSpPr>
        <p:spPr>
          <a:xfrm>
            <a:off x="4892040" y="3685032"/>
            <a:ext cx="3840480" cy="1005840"/>
          </a:xfrm>
          <a:prstGeom prst="rect">
            <a:avLst/>
          </a:prstGeom>
          <a:noFill/>
          <a:ln/>
        </p:spPr>
        <p:txBody>
          <a:bodyPr wrap="square" rtlCol="0" anchor="t"/>
          <a:lstStyle/>
          <a:p>
            <a:r>
              <a:rPr lang="en-GB" sz="1100" dirty="0">
                <a:solidFill>
                  <a:srgbClr val="FFFFFF"/>
                </a:solidFill>
                <a:latin typeface="Calibri" pitchFamily="34" charset="0"/>
                <a:ea typeface="Calibri" pitchFamily="34" charset="-122"/>
                <a:cs typeface="Calibri" pitchFamily="34" charset="-120"/>
              </a:rPr>
              <a:t>Ageing is influenced by cumulative life experiences, social inequalities, and historical context, rather than biology alone. </a:t>
            </a:r>
            <a:endParaRPr lang="en-US" sz="1100" dirty="0"/>
          </a:p>
        </p:txBody>
      </p:sp>
      <p:pic>
        <p:nvPicPr>
          <p:cNvPr id="19" name="Recorded Sound">
            <a:hlinkClick r:id="" action="ppaction://media"/>
            <a:extLst>
              <a:ext uri="{FF2B5EF4-FFF2-40B4-BE49-F238E27FC236}">
                <a16:creationId xmlns:a16="http://schemas.microsoft.com/office/drawing/2014/main" id="{BE9A0831-BD47-9482-A858-9C2DF0B22D4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232727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34426"/>
    </mc:Choice>
    <mc:Fallback>
      <p:transition spd="slow" advTm="1344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4426"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4F8F6"/>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200" b="1" dirty="0">
                <a:solidFill>
                  <a:srgbClr val="2D4A3E"/>
                </a:solidFill>
                <a:latin typeface="Cambria" pitchFamily="34" charset="0"/>
                <a:ea typeface="Cambria" pitchFamily="34" charset="-122"/>
                <a:cs typeface="Cambria" pitchFamily="34" charset="-120"/>
              </a:rPr>
              <a:t>Policy &amp; Legislation</a:t>
            </a:r>
            <a:endParaRPr lang="en-US" sz="3200" dirty="0"/>
          </a:p>
        </p:txBody>
      </p:sp>
      <p:sp>
        <p:nvSpPr>
          <p:cNvPr id="3" name="Shape 1"/>
          <p:cNvSpPr/>
          <p:nvPr/>
        </p:nvSpPr>
        <p:spPr>
          <a:xfrm>
            <a:off x="365760" y="982980"/>
            <a:ext cx="8412480" cy="868680"/>
          </a:xfrm>
          <a:prstGeom prst="roundRect">
            <a:avLst>
              <a:gd name="adj" fmla="val 8421"/>
            </a:avLst>
          </a:prstGeom>
          <a:solidFill>
            <a:srgbClr val="FFFFFF"/>
          </a:solidFill>
          <a:ln w="12700">
            <a:solidFill>
              <a:srgbClr val="84B59F"/>
            </a:solidFill>
            <a:prstDash val="solid"/>
          </a:ln>
        </p:spPr>
        <p:txBody>
          <a:bodyPr/>
          <a:lstStyle/>
          <a:p>
            <a:endParaRPr lang="en-GB"/>
          </a:p>
        </p:txBody>
      </p:sp>
      <p:sp>
        <p:nvSpPr>
          <p:cNvPr id="4" name="Text 2"/>
          <p:cNvSpPr/>
          <p:nvPr/>
        </p:nvSpPr>
        <p:spPr>
          <a:xfrm>
            <a:off x="548640" y="1033272"/>
            <a:ext cx="2377440" cy="347472"/>
          </a:xfrm>
          <a:prstGeom prst="rect">
            <a:avLst/>
          </a:prstGeom>
          <a:noFill/>
          <a:ln/>
        </p:spPr>
        <p:txBody>
          <a:bodyPr wrap="square" rtlCol="0" anchor="ctr"/>
          <a:lstStyle/>
          <a:p>
            <a:pPr marL="0" indent="0">
              <a:buNone/>
            </a:pPr>
            <a:r>
              <a:rPr lang="en-US" sz="1300" b="1" dirty="0">
                <a:solidFill>
                  <a:srgbClr val="2D4A3E"/>
                </a:solidFill>
                <a:latin typeface="Cambria" pitchFamily="34" charset="0"/>
                <a:ea typeface="Cambria" pitchFamily="34" charset="-122"/>
                <a:cs typeface="Cambria" pitchFamily="34" charset="-120"/>
              </a:rPr>
              <a:t>Care Act 2014</a:t>
            </a:r>
            <a:endParaRPr lang="en-US" sz="1300" dirty="0"/>
          </a:p>
        </p:txBody>
      </p:sp>
      <p:sp>
        <p:nvSpPr>
          <p:cNvPr id="5" name="Text 3"/>
          <p:cNvSpPr/>
          <p:nvPr/>
        </p:nvSpPr>
        <p:spPr>
          <a:xfrm>
            <a:off x="548640" y="1417320"/>
            <a:ext cx="2377440" cy="292608"/>
          </a:xfrm>
          <a:prstGeom prst="rect">
            <a:avLst/>
          </a:prstGeom>
          <a:noFill/>
          <a:ln/>
        </p:spPr>
        <p:txBody>
          <a:bodyPr wrap="square" rtlCol="0" anchor="ctr"/>
          <a:lstStyle/>
          <a:p>
            <a:pPr marL="0" indent="0">
              <a:buNone/>
            </a:pPr>
            <a:r>
              <a:rPr lang="en-US" sz="1000" i="1" dirty="0">
                <a:solidFill>
                  <a:srgbClr val="4A7C59"/>
                </a:solidFill>
                <a:latin typeface="Calibri" pitchFamily="34" charset="0"/>
                <a:ea typeface="Calibri" pitchFamily="34" charset="-122"/>
                <a:cs typeface="Calibri" pitchFamily="34" charset="-120"/>
              </a:rPr>
              <a:t>Wellbeing &amp; personalisation</a:t>
            </a:r>
            <a:endParaRPr lang="en-US" sz="1000" dirty="0"/>
          </a:p>
        </p:txBody>
      </p:sp>
      <p:sp>
        <p:nvSpPr>
          <p:cNvPr id="6" name="Text 4"/>
          <p:cNvSpPr/>
          <p:nvPr/>
        </p:nvSpPr>
        <p:spPr>
          <a:xfrm>
            <a:off x="3017520" y="1051560"/>
            <a:ext cx="5577840" cy="685800"/>
          </a:xfrm>
          <a:prstGeom prst="rect">
            <a:avLst/>
          </a:prstGeom>
          <a:noFill/>
          <a:ln/>
        </p:spPr>
        <p:txBody>
          <a:bodyPr wrap="square" rtlCol="0" anchor="ctr"/>
          <a:lstStyle/>
          <a:p>
            <a:r>
              <a:rPr lang="en-GB" sz="1150" dirty="0">
                <a:solidFill>
                  <a:srgbClr val="5A7A6E"/>
                </a:solidFill>
                <a:latin typeface="Calibri" pitchFamily="34" charset="0"/>
                <a:ea typeface="Calibri" pitchFamily="34" charset="-122"/>
                <a:cs typeface="Calibri" pitchFamily="34" charset="-120"/>
              </a:rPr>
              <a:t>Imposes a responsibility on local authorities to promote individual well-being. Introduces the concept of personalised care and needs assessment.</a:t>
            </a:r>
            <a:endParaRPr lang="en-US" sz="1150" dirty="0"/>
          </a:p>
        </p:txBody>
      </p:sp>
      <p:sp>
        <p:nvSpPr>
          <p:cNvPr id="7" name="Shape 5"/>
          <p:cNvSpPr/>
          <p:nvPr/>
        </p:nvSpPr>
        <p:spPr>
          <a:xfrm>
            <a:off x="365760" y="1920240"/>
            <a:ext cx="8412480" cy="868680"/>
          </a:xfrm>
          <a:prstGeom prst="roundRect">
            <a:avLst>
              <a:gd name="adj" fmla="val 8421"/>
            </a:avLst>
          </a:prstGeom>
          <a:solidFill>
            <a:srgbClr val="E8F2ED"/>
          </a:solidFill>
          <a:ln w="12700">
            <a:solidFill>
              <a:srgbClr val="84B59F"/>
            </a:solidFill>
            <a:prstDash val="solid"/>
          </a:ln>
        </p:spPr>
        <p:txBody>
          <a:bodyPr/>
          <a:lstStyle/>
          <a:p>
            <a:endParaRPr lang="en-GB"/>
          </a:p>
        </p:txBody>
      </p:sp>
      <p:sp>
        <p:nvSpPr>
          <p:cNvPr id="8" name="Text 6"/>
          <p:cNvSpPr/>
          <p:nvPr/>
        </p:nvSpPr>
        <p:spPr>
          <a:xfrm>
            <a:off x="548640" y="1993392"/>
            <a:ext cx="2377440" cy="347472"/>
          </a:xfrm>
          <a:prstGeom prst="rect">
            <a:avLst/>
          </a:prstGeom>
          <a:noFill/>
          <a:ln/>
        </p:spPr>
        <p:txBody>
          <a:bodyPr wrap="square" rtlCol="0" anchor="ctr"/>
          <a:lstStyle/>
          <a:p>
            <a:pPr marL="0" indent="0">
              <a:buNone/>
            </a:pPr>
            <a:r>
              <a:rPr lang="en-US" sz="1300" b="1" dirty="0">
                <a:solidFill>
                  <a:srgbClr val="2D4A3E"/>
                </a:solidFill>
                <a:latin typeface="Cambria" pitchFamily="34" charset="0"/>
                <a:ea typeface="Cambria" pitchFamily="34" charset="-122"/>
                <a:cs typeface="Cambria" pitchFamily="34" charset="-120"/>
              </a:rPr>
              <a:t>Equality Act 2010</a:t>
            </a:r>
            <a:endParaRPr lang="en-US" sz="1300" dirty="0"/>
          </a:p>
        </p:txBody>
      </p:sp>
      <p:sp>
        <p:nvSpPr>
          <p:cNvPr id="9" name="Text 7"/>
          <p:cNvSpPr/>
          <p:nvPr/>
        </p:nvSpPr>
        <p:spPr>
          <a:xfrm>
            <a:off x="548640" y="2377440"/>
            <a:ext cx="2377440" cy="292608"/>
          </a:xfrm>
          <a:prstGeom prst="rect">
            <a:avLst/>
          </a:prstGeom>
          <a:noFill/>
          <a:ln/>
        </p:spPr>
        <p:txBody>
          <a:bodyPr wrap="square" rtlCol="0" anchor="ctr"/>
          <a:lstStyle/>
          <a:p>
            <a:pPr marL="0" indent="0">
              <a:buNone/>
            </a:pPr>
            <a:r>
              <a:rPr lang="en-US" sz="1000" i="1" dirty="0">
                <a:solidFill>
                  <a:srgbClr val="4A7C59"/>
                </a:solidFill>
                <a:latin typeface="Calibri" pitchFamily="34" charset="0"/>
                <a:ea typeface="Calibri" pitchFamily="34" charset="-122"/>
                <a:cs typeface="Calibri" pitchFamily="34" charset="-120"/>
              </a:rPr>
              <a:t>Anti-discrimination</a:t>
            </a:r>
            <a:endParaRPr lang="en-US" sz="1000" dirty="0"/>
          </a:p>
        </p:txBody>
      </p:sp>
      <p:sp>
        <p:nvSpPr>
          <p:cNvPr id="10" name="Text 8"/>
          <p:cNvSpPr/>
          <p:nvPr/>
        </p:nvSpPr>
        <p:spPr>
          <a:xfrm>
            <a:off x="3017520" y="2011680"/>
            <a:ext cx="5577840" cy="685800"/>
          </a:xfrm>
          <a:prstGeom prst="rect">
            <a:avLst/>
          </a:prstGeom>
          <a:noFill/>
          <a:ln/>
        </p:spPr>
        <p:txBody>
          <a:bodyPr wrap="square" rtlCol="0" anchor="ctr"/>
          <a:lstStyle/>
          <a:p>
            <a:r>
              <a:rPr lang="en-GB" sz="1150" dirty="0">
                <a:solidFill>
                  <a:srgbClr val="5A7A6E"/>
                </a:solidFill>
                <a:latin typeface="Calibri" pitchFamily="34" charset="0"/>
                <a:ea typeface="Calibri" pitchFamily="34" charset="-122"/>
                <a:cs typeface="Calibri" pitchFamily="34" charset="-120"/>
              </a:rPr>
              <a:t>Safeguards older individuals from age-based discrimination in services. Challenges ageist beliefs ingrained in care delivery.</a:t>
            </a:r>
            <a:endParaRPr lang="en-US" sz="1150" dirty="0"/>
          </a:p>
        </p:txBody>
      </p:sp>
      <p:sp>
        <p:nvSpPr>
          <p:cNvPr id="11" name="Shape 9"/>
          <p:cNvSpPr/>
          <p:nvPr/>
        </p:nvSpPr>
        <p:spPr>
          <a:xfrm>
            <a:off x="365760" y="2880360"/>
            <a:ext cx="8412480" cy="868680"/>
          </a:xfrm>
          <a:prstGeom prst="roundRect">
            <a:avLst>
              <a:gd name="adj" fmla="val 8421"/>
            </a:avLst>
          </a:prstGeom>
          <a:solidFill>
            <a:srgbClr val="FFFFFF"/>
          </a:solidFill>
          <a:ln w="12700">
            <a:solidFill>
              <a:srgbClr val="84B59F"/>
            </a:solidFill>
            <a:prstDash val="solid"/>
          </a:ln>
        </p:spPr>
        <p:txBody>
          <a:bodyPr/>
          <a:lstStyle/>
          <a:p>
            <a:endParaRPr lang="en-GB"/>
          </a:p>
        </p:txBody>
      </p:sp>
      <p:sp>
        <p:nvSpPr>
          <p:cNvPr id="12" name="Text 10"/>
          <p:cNvSpPr/>
          <p:nvPr/>
        </p:nvSpPr>
        <p:spPr>
          <a:xfrm>
            <a:off x="548640" y="2953512"/>
            <a:ext cx="2377440" cy="347472"/>
          </a:xfrm>
          <a:prstGeom prst="rect">
            <a:avLst/>
          </a:prstGeom>
          <a:noFill/>
          <a:ln/>
        </p:spPr>
        <p:txBody>
          <a:bodyPr wrap="square" rtlCol="0" anchor="ctr"/>
          <a:lstStyle/>
          <a:p>
            <a:pPr marL="0" indent="0">
              <a:buNone/>
            </a:pPr>
            <a:r>
              <a:rPr lang="en-US" sz="1300" b="1" dirty="0">
                <a:solidFill>
                  <a:srgbClr val="2D4A3E"/>
                </a:solidFill>
                <a:latin typeface="Cambria" pitchFamily="34" charset="0"/>
                <a:ea typeface="Cambria" pitchFamily="34" charset="-122"/>
                <a:cs typeface="Cambria" pitchFamily="34" charset="-120"/>
              </a:rPr>
              <a:t>Human Rights Act 1998</a:t>
            </a:r>
            <a:endParaRPr lang="en-US" sz="1300" dirty="0"/>
          </a:p>
        </p:txBody>
      </p:sp>
      <p:sp>
        <p:nvSpPr>
          <p:cNvPr id="13" name="Text 11"/>
          <p:cNvSpPr/>
          <p:nvPr/>
        </p:nvSpPr>
        <p:spPr>
          <a:xfrm>
            <a:off x="548640" y="3337560"/>
            <a:ext cx="2377440" cy="292608"/>
          </a:xfrm>
          <a:prstGeom prst="rect">
            <a:avLst/>
          </a:prstGeom>
          <a:noFill/>
          <a:ln/>
        </p:spPr>
        <p:txBody>
          <a:bodyPr wrap="square" rtlCol="0" anchor="ctr"/>
          <a:lstStyle/>
          <a:p>
            <a:pPr marL="0" indent="0">
              <a:buNone/>
            </a:pPr>
            <a:r>
              <a:rPr lang="en-US" sz="1000" i="1" dirty="0">
                <a:solidFill>
                  <a:srgbClr val="4A7C59"/>
                </a:solidFill>
                <a:latin typeface="Calibri" pitchFamily="34" charset="0"/>
                <a:ea typeface="Calibri" pitchFamily="34" charset="-122"/>
                <a:cs typeface="Calibri" pitchFamily="34" charset="-120"/>
              </a:rPr>
              <a:t>Dignity &amp; autonomy</a:t>
            </a:r>
            <a:endParaRPr lang="en-US" sz="1000" dirty="0"/>
          </a:p>
        </p:txBody>
      </p:sp>
      <p:sp>
        <p:nvSpPr>
          <p:cNvPr id="14" name="Text 12"/>
          <p:cNvSpPr/>
          <p:nvPr/>
        </p:nvSpPr>
        <p:spPr>
          <a:xfrm>
            <a:off x="3017520" y="2971800"/>
            <a:ext cx="5577840" cy="685800"/>
          </a:xfrm>
          <a:prstGeom prst="rect">
            <a:avLst/>
          </a:prstGeom>
          <a:noFill/>
          <a:ln/>
        </p:spPr>
        <p:txBody>
          <a:bodyPr wrap="square" rtlCol="0" anchor="ctr"/>
          <a:lstStyle/>
          <a:p>
            <a:r>
              <a:rPr lang="en-GB" sz="1150" dirty="0">
                <a:solidFill>
                  <a:srgbClr val="5A7A6E"/>
                </a:solidFill>
                <a:latin typeface="Calibri" pitchFamily="34" charset="0"/>
                <a:ea typeface="Calibri" pitchFamily="34" charset="-122"/>
                <a:cs typeface="Calibri" pitchFamily="34" charset="-120"/>
              </a:rPr>
              <a:t>Articles 8 (the right to private life) and 3 (freedom from degrading treatment) are essential for providing dignified care.</a:t>
            </a:r>
            <a:endParaRPr lang="en-US" sz="1150" dirty="0"/>
          </a:p>
        </p:txBody>
      </p:sp>
      <p:sp>
        <p:nvSpPr>
          <p:cNvPr id="15" name="Shape 13"/>
          <p:cNvSpPr/>
          <p:nvPr/>
        </p:nvSpPr>
        <p:spPr>
          <a:xfrm>
            <a:off x="365760" y="3785616"/>
            <a:ext cx="8412480" cy="868680"/>
          </a:xfrm>
          <a:prstGeom prst="roundRect">
            <a:avLst>
              <a:gd name="adj" fmla="val 8421"/>
            </a:avLst>
          </a:prstGeom>
          <a:solidFill>
            <a:srgbClr val="E8F2ED"/>
          </a:solidFill>
          <a:ln w="12700">
            <a:solidFill>
              <a:srgbClr val="84B59F"/>
            </a:solidFill>
            <a:prstDash val="solid"/>
          </a:ln>
        </p:spPr>
        <p:txBody>
          <a:bodyPr/>
          <a:lstStyle/>
          <a:p>
            <a:endParaRPr lang="en-GB"/>
          </a:p>
        </p:txBody>
      </p:sp>
      <p:sp>
        <p:nvSpPr>
          <p:cNvPr id="16" name="Text 14"/>
          <p:cNvSpPr/>
          <p:nvPr/>
        </p:nvSpPr>
        <p:spPr>
          <a:xfrm>
            <a:off x="548640" y="3913632"/>
            <a:ext cx="2377440" cy="347472"/>
          </a:xfrm>
          <a:prstGeom prst="rect">
            <a:avLst/>
          </a:prstGeom>
          <a:noFill/>
          <a:ln/>
        </p:spPr>
        <p:txBody>
          <a:bodyPr wrap="square" rtlCol="0" anchor="ctr"/>
          <a:lstStyle/>
          <a:p>
            <a:pPr marL="0" indent="0">
              <a:buNone/>
            </a:pPr>
            <a:r>
              <a:rPr lang="en-US" sz="1300" b="1" dirty="0">
                <a:solidFill>
                  <a:srgbClr val="2D4A3E"/>
                </a:solidFill>
                <a:latin typeface="Cambria" pitchFamily="34" charset="0"/>
                <a:ea typeface="Cambria" pitchFamily="34" charset="-122"/>
                <a:cs typeface="Cambria" pitchFamily="34" charset="-120"/>
              </a:rPr>
              <a:t>NHS Long Term Plan 2019</a:t>
            </a:r>
            <a:endParaRPr lang="en-US" sz="1300" dirty="0"/>
          </a:p>
        </p:txBody>
      </p:sp>
      <p:sp>
        <p:nvSpPr>
          <p:cNvPr id="17" name="Text 15"/>
          <p:cNvSpPr/>
          <p:nvPr/>
        </p:nvSpPr>
        <p:spPr>
          <a:xfrm>
            <a:off x="548640" y="4297680"/>
            <a:ext cx="2377440" cy="292608"/>
          </a:xfrm>
          <a:prstGeom prst="rect">
            <a:avLst/>
          </a:prstGeom>
          <a:noFill/>
          <a:ln/>
        </p:spPr>
        <p:txBody>
          <a:bodyPr wrap="square" rtlCol="0" anchor="ctr"/>
          <a:lstStyle/>
          <a:p>
            <a:pPr marL="0" indent="0">
              <a:buNone/>
            </a:pPr>
            <a:r>
              <a:rPr lang="en-US" sz="1000" i="1" dirty="0">
                <a:solidFill>
                  <a:srgbClr val="4A7C59"/>
                </a:solidFill>
                <a:latin typeface="Calibri" pitchFamily="34" charset="0"/>
                <a:ea typeface="Calibri" pitchFamily="34" charset="-122"/>
                <a:cs typeface="Calibri" pitchFamily="34" charset="-120"/>
              </a:rPr>
              <a:t>Person-centred care</a:t>
            </a:r>
            <a:endParaRPr lang="en-US" sz="1000" dirty="0"/>
          </a:p>
        </p:txBody>
      </p:sp>
      <p:sp>
        <p:nvSpPr>
          <p:cNvPr id="18" name="Text 16"/>
          <p:cNvSpPr/>
          <p:nvPr/>
        </p:nvSpPr>
        <p:spPr>
          <a:xfrm>
            <a:off x="3017520" y="3931920"/>
            <a:ext cx="5577840" cy="685800"/>
          </a:xfrm>
          <a:prstGeom prst="rect">
            <a:avLst/>
          </a:prstGeom>
          <a:noFill/>
          <a:ln/>
        </p:spPr>
        <p:txBody>
          <a:bodyPr wrap="square" rtlCol="0" anchor="ctr"/>
          <a:lstStyle/>
          <a:p>
            <a:r>
              <a:rPr lang="en-GB" sz="1150" dirty="0">
                <a:solidFill>
                  <a:srgbClr val="5A7A6E"/>
                </a:solidFill>
                <a:latin typeface="Calibri" pitchFamily="34" charset="0"/>
                <a:ea typeface="Calibri" pitchFamily="34" charset="-122"/>
                <a:cs typeface="Calibri" pitchFamily="34" charset="-120"/>
              </a:rPr>
              <a:t>Commitment to better care for older populations, increased community services, and the integration of health and social care.</a:t>
            </a:r>
            <a:endParaRPr lang="en-US" sz="1150" dirty="0"/>
          </a:p>
        </p:txBody>
      </p:sp>
      <p:pic>
        <p:nvPicPr>
          <p:cNvPr id="19" name="Recorded Sound">
            <a:hlinkClick r:id="" action="ppaction://media"/>
            <a:extLst>
              <a:ext uri="{FF2B5EF4-FFF2-40B4-BE49-F238E27FC236}">
                <a16:creationId xmlns:a16="http://schemas.microsoft.com/office/drawing/2014/main" id="{20E61E3E-976E-6EC3-A7C4-FBDB2215952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232727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11782"/>
    </mc:Choice>
    <mc:Fallback>
      <p:transition spd="slow" advTm="1117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1782"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4F8F6"/>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2800" b="1" dirty="0">
                <a:solidFill>
                  <a:srgbClr val="2D4A3E"/>
                </a:solidFill>
                <a:latin typeface="Cambria" pitchFamily="34" charset="0"/>
                <a:ea typeface="Cambria" pitchFamily="34" charset="-122"/>
                <a:cs typeface="Cambria" pitchFamily="34" charset="-120"/>
              </a:rPr>
              <a:t>Current Care Provisions: Overview</a:t>
            </a:r>
            <a:endParaRPr lang="en-US" sz="2800" dirty="0"/>
          </a:p>
        </p:txBody>
      </p:sp>
      <p:sp>
        <p:nvSpPr>
          <p:cNvPr id="3" name="Text 1"/>
          <p:cNvSpPr/>
          <p:nvPr/>
        </p:nvSpPr>
        <p:spPr>
          <a:xfrm>
            <a:off x="457200" y="914400"/>
            <a:ext cx="8229600" cy="457200"/>
          </a:xfrm>
          <a:prstGeom prst="rect">
            <a:avLst/>
          </a:prstGeom>
          <a:noFill/>
          <a:ln/>
        </p:spPr>
        <p:txBody>
          <a:bodyPr wrap="square" rtlCol="0" anchor="ctr"/>
          <a:lstStyle/>
          <a:p>
            <a:pPr marL="0" indent="0">
              <a:buNone/>
            </a:pPr>
            <a:r>
              <a:rPr lang="en-US" sz="1300" i="1" dirty="0">
                <a:solidFill>
                  <a:srgbClr val="5A7A6E"/>
                </a:solidFill>
                <a:latin typeface="Calibri" pitchFamily="34" charset="0"/>
                <a:ea typeface="Calibri" pitchFamily="34" charset="-122"/>
                <a:cs typeface="Calibri" pitchFamily="34" charset="-120"/>
              </a:rPr>
              <a:t>The UK operates a mixed economy of care, delivered across statutory, voluntary and private sectors.</a:t>
            </a:r>
            <a:endParaRPr lang="en-US" sz="1300" dirty="0"/>
          </a:p>
        </p:txBody>
      </p:sp>
      <p:sp>
        <p:nvSpPr>
          <p:cNvPr id="4" name="Shape 2"/>
          <p:cNvSpPr/>
          <p:nvPr/>
        </p:nvSpPr>
        <p:spPr>
          <a:xfrm>
            <a:off x="365760" y="1463040"/>
            <a:ext cx="4114800" cy="1051560"/>
          </a:xfrm>
          <a:prstGeom prst="roundRect">
            <a:avLst>
              <a:gd name="adj" fmla="val 8696"/>
            </a:avLst>
          </a:prstGeom>
          <a:solidFill>
            <a:srgbClr val="FFFFFF"/>
          </a:solidFill>
          <a:ln w="12700">
            <a:solidFill>
              <a:srgbClr val="84B59F"/>
            </a:solidFill>
            <a:prstDash val="solid"/>
          </a:ln>
          <a:effectLst>
            <a:outerShdw blurRad="63500" dist="12700" dir="2700000" algn="bl" rotWithShape="0">
              <a:srgbClr val="000000">
                <a:alpha val="8000"/>
              </a:srgbClr>
            </a:outerShdw>
          </a:effectLst>
        </p:spPr>
        <p:txBody>
          <a:bodyPr/>
          <a:lstStyle/>
          <a:p>
            <a:endParaRPr lang="en-GB"/>
          </a:p>
        </p:txBody>
      </p:sp>
      <p:sp>
        <p:nvSpPr>
          <p:cNvPr id="5" name="Text 3"/>
          <p:cNvSpPr/>
          <p:nvPr/>
        </p:nvSpPr>
        <p:spPr>
          <a:xfrm>
            <a:off x="502920" y="1536192"/>
            <a:ext cx="3840480" cy="320040"/>
          </a:xfrm>
          <a:prstGeom prst="rect">
            <a:avLst/>
          </a:prstGeom>
          <a:noFill/>
          <a:ln/>
        </p:spPr>
        <p:txBody>
          <a:bodyPr wrap="square" rtlCol="0" anchor="ctr"/>
          <a:lstStyle/>
          <a:p>
            <a:pPr marL="0" indent="0">
              <a:buNone/>
            </a:pPr>
            <a:r>
              <a:rPr lang="en-US" sz="1200" b="1" dirty="0">
                <a:solidFill>
                  <a:srgbClr val="2D4A3E"/>
                </a:solidFill>
                <a:latin typeface="Cambria" pitchFamily="34" charset="0"/>
                <a:ea typeface="Cambria" pitchFamily="34" charset="-122"/>
                <a:cs typeface="Cambria" pitchFamily="34" charset="-120"/>
              </a:rPr>
              <a:t>Domiciliary Care</a:t>
            </a:r>
            <a:endParaRPr lang="en-US" sz="1200" dirty="0"/>
          </a:p>
        </p:txBody>
      </p:sp>
      <p:sp>
        <p:nvSpPr>
          <p:cNvPr id="6" name="Text 4"/>
          <p:cNvSpPr/>
          <p:nvPr/>
        </p:nvSpPr>
        <p:spPr>
          <a:xfrm>
            <a:off x="502920" y="1874520"/>
            <a:ext cx="3840480" cy="566928"/>
          </a:xfrm>
          <a:prstGeom prst="rect">
            <a:avLst/>
          </a:prstGeom>
          <a:noFill/>
          <a:ln/>
        </p:spPr>
        <p:txBody>
          <a:bodyPr wrap="square" rtlCol="0" anchor="ctr"/>
          <a:lstStyle/>
          <a:p>
            <a:r>
              <a:rPr lang="en-GB" sz="1100" dirty="0">
                <a:solidFill>
                  <a:srgbClr val="5A7A6E"/>
                </a:solidFill>
                <a:latin typeface="Calibri" pitchFamily="34" charset="0"/>
                <a:ea typeface="Calibri" pitchFamily="34" charset="-122"/>
                <a:cs typeface="Calibri" pitchFamily="34" charset="-120"/>
              </a:rPr>
              <a:t>Home-based personal care for older adults helps them maintain their independence while living in their own homes.</a:t>
            </a:r>
            <a:r>
              <a:rPr lang="en-US" sz="1100" dirty="0">
                <a:solidFill>
                  <a:srgbClr val="5A7A6E"/>
                </a:solidFill>
                <a:latin typeface="Calibri" pitchFamily="34" charset="0"/>
                <a:ea typeface="Calibri" pitchFamily="34" charset="-122"/>
                <a:cs typeface="Calibri" pitchFamily="34" charset="-120"/>
              </a:rPr>
              <a:t>.</a:t>
            </a:r>
            <a:endParaRPr lang="en-US" sz="1100" dirty="0"/>
          </a:p>
        </p:txBody>
      </p:sp>
      <p:sp>
        <p:nvSpPr>
          <p:cNvPr id="7" name="Shape 5"/>
          <p:cNvSpPr/>
          <p:nvPr/>
        </p:nvSpPr>
        <p:spPr>
          <a:xfrm>
            <a:off x="4754880" y="1463040"/>
            <a:ext cx="4114800" cy="1051560"/>
          </a:xfrm>
          <a:prstGeom prst="roundRect">
            <a:avLst>
              <a:gd name="adj" fmla="val 8696"/>
            </a:avLst>
          </a:prstGeom>
          <a:solidFill>
            <a:srgbClr val="FFFFFF"/>
          </a:solidFill>
          <a:ln w="12700">
            <a:solidFill>
              <a:srgbClr val="84B59F"/>
            </a:solidFill>
            <a:prstDash val="solid"/>
          </a:ln>
          <a:effectLst>
            <a:outerShdw blurRad="63500" dist="12700" dir="2700000" algn="bl" rotWithShape="0">
              <a:srgbClr val="000000">
                <a:alpha val="8000"/>
              </a:srgbClr>
            </a:outerShdw>
          </a:effectLst>
        </p:spPr>
        <p:txBody>
          <a:bodyPr/>
          <a:lstStyle/>
          <a:p>
            <a:endParaRPr lang="en-GB"/>
          </a:p>
        </p:txBody>
      </p:sp>
      <p:sp>
        <p:nvSpPr>
          <p:cNvPr id="8" name="Text 6"/>
          <p:cNvSpPr/>
          <p:nvPr/>
        </p:nvSpPr>
        <p:spPr>
          <a:xfrm>
            <a:off x="4892040" y="1536192"/>
            <a:ext cx="3840480" cy="320040"/>
          </a:xfrm>
          <a:prstGeom prst="rect">
            <a:avLst/>
          </a:prstGeom>
          <a:noFill/>
          <a:ln/>
        </p:spPr>
        <p:txBody>
          <a:bodyPr wrap="square" rtlCol="0" anchor="ctr"/>
          <a:lstStyle/>
          <a:p>
            <a:pPr marL="0" indent="0">
              <a:buNone/>
            </a:pPr>
            <a:r>
              <a:rPr lang="en-US" sz="1200" b="1" dirty="0">
                <a:solidFill>
                  <a:srgbClr val="2D4A3E"/>
                </a:solidFill>
                <a:latin typeface="Cambria" pitchFamily="34" charset="0"/>
                <a:ea typeface="Cambria" pitchFamily="34" charset="-122"/>
                <a:cs typeface="Cambria" pitchFamily="34" charset="-120"/>
              </a:rPr>
              <a:t>Residential Care Homes</a:t>
            </a:r>
            <a:endParaRPr lang="en-US" sz="1200" dirty="0"/>
          </a:p>
        </p:txBody>
      </p:sp>
      <p:sp>
        <p:nvSpPr>
          <p:cNvPr id="9" name="Text 7"/>
          <p:cNvSpPr/>
          <p:nvPr/>
        </p:nvSpPr>
        <p:spPr>
          <a:xfrm>
            <a:off x="4892040" y="1874520"/>
            <a:ext cx="3840480" cy="566928"/>
          </a:xfrm>
          <a:prstGeom prst="rect">
            <a:avLst/>
          </a:prstGeom>
          <a:noFill/>
          <a:ln/>
        </p:spPr>
        <p:txBody>
          <a:bodyPr wrap="square" rtlCol="0" anchor="ctr"/>
          <a:lstStyle/>
          <a:p>
            <a:r>
              <a:rPr lang="en-GB" sz="1100" dirty="0">
                <a:solidFill>
                  <a:srgbClr val="5A7A6E"/>
                </a:solidFill>
                <a:latin typeface="Calibri" pitchFamily="34" charset="0"/>
                <a:ea typeface="Calibri" pitchFamily="34" charset="-122"/>
                <a:cs typeface="Calibri" pitchFamily="34" charset="-120"/>
              </a:rPr>
              <a:t>We provide 24-hour residential support for individuals who are unable to live independently. Our services are regulated by the Care Quality Commission (CQC).</a:t>
            </a:r>
            <a:endParaRPr lang="en-US" sz="1100" dirty="0"/>
          </a:p>
        </p:txBody>
      </p:sp>
      <p:sp>
        <p:nvSpPr>
          <p:cNvPr id="10" name="Shape 8"/>
          <p:cNvSpPr/>
          <p:nvPr/>
        </p:nvSpPr>
        <p:spPr>
          <a:xfrm>
            <a:off x="365760" y="2697480"/>
            <a:ext cx="4114800" cy="1051560"/>
          </a:xfrm>
          <a:prstGeom prst="roundRect">
            <a:avLst>
              <a:gd name="adj" fmla="val 8696"/>
            </a:avLst>
          </a:prstGeom>
          <a:solidFill>
            <a:srgbClr val="FFFFFF"/>
          </a:solidFill>
          <a:ln w="12700">
            <a:solidFill>
              <a:srgbClr val="84B59F"/>
            </a:solidFill>
            <a:prstDash val="solid"/>
          </a:ln>
          <a:effectLst>
            <a:outerShdw blurRad="63500" dist="12700" dir="2700000" algn="bl" rotWithShape="0">
              <a:srgbClr val="000000">
                <a:alpha val="8000"/>
              </a:srgbClr>
            </a:outerShdw>
          </a:effectLst>
        </p:spPr>
        <p:txBody>
          <a:bodyPr/>
          <a:lstStyle/>
          <a:p>
            <a:endParaRPr lang="en-GB"/>
          </a:p>
        </p:txBody>
      </p:sp>
      <p:sp>
        <p:nvSpPr>
          <p:cNvPr id="11" name="Text 9"/>
          <p:cNvSpPr/>
          <p:nvPr/>
        </p:nvSpPr>
        <p:spPr>
          <a:xfrm>
            <a:off x="502920" y="2724912"/>
            <a:ext cx="3840480" cy="320040"/>
          </a:xfrm>
          <a:prstGeom prst="rect">
            <a:avLst/>
          </a:prstGeom>
          <a:noFill/>
          <a:ln/>
        </p:spPr>
        <p:txBody>
          <a:bodyPr wrap="square" rtlCol="0" anchor="ctr"/>
          <a:lstStyle/>
          <a:p>
            <a:pPr marL="0" indent="0">
              <a:buNone/>
            </a:pPr>
            <a:r>
              <a:rPr lang="en-US" sz="1200" b="1" dirty="0">
                <a:solidFill>
                  <a:srgbClr val="2D4A3E"/>
                </a:solidFill>
                <a:latin typeface="Cambria" pitchFamily="34" charset="0"/>
                <a:ea typeface="Cambria" pitchFamily="34" charset="-122"/>
                <a:cs typeface="Cambria" pitchFamily="34" charset="-120"/>
              </a:rPr>
              <a:t>Day Centres</a:t>
            </a:r>
            <a:endParaRPr lang="en-US" sz="1200" dirty="0"/>
          </a:p>
        </p:txBody>
      </p:sp>
      <p:sp>
        <p:nvSpPr>
          <p:cNvPr id="12" name="Text 10"/>
          <p:cNvSpPr/>
          <p:nvPr/>
        </p:nvSpPr>
        <p:spPr>
          <a:xfrm>
            <a:off x="502920" y="3063240"/>
            <a:ext cx="3840480" cy="566928"/>
          </a:xfrm>
          <a:prstGeom prst="rect">
            <a:avLst/>
          </a:prstGeom>
          <a:noFill/>
          <a:ln/>
        </p:spPr>
        <p:txBody>
          <a:bodyPr wrap="square" rtlCol="0" anchor="ctr"/>
          <a:lstStyle/>
          <a:p>
            <a:r>
              <a:rPr lang="en-GB" sz="1100" dirty="0">
                <a:solidFill>
                  <a:srgbClr val="5A7A6E"/>
                </a:solidFill>
                <a:latin typeface="Calibri" pitchFamily="34" charset="0"/>
                <a:ea typeface="Calibri" pitchFamily="34" charset="-122"/>
                <a:cs typeface="Calibri" pitchFamily="34" charset="-120"/>
              </a:rPr>
              <a:t>Daytime services in the community that offer social engagement, activities, and basic health monitoring.</a:t>
            </a:r>
            <a:endParaRPr lang="en-US" sz="1100" dirty="0"/>
          </a:p>
        </p:txBody>
      </p:sp>
      <p:sp>
        <p:nvSpPr>
          <p:cNvPr id="13" name="Shape 11"/>
          <p:cNvSpPr/>
          <p:nvPr/>
        </p:nvSpPr>
        <p:spPr>
          <a:xfrm>
            <a:off x="4754880" y="2651760"/>
            <a:ext cx="4114800" cy="1051560"/>
          </a:xfrm>
          <a:prstGeom prst="roundRect">
            <a:avLst>
              <a:gd name="adj" fmla="val 8696"/>
            </a:avLst>
          </a:prstGeom>
          <a:solidFill>
            <a:srgbClr val="FFFFFF"/>
          </a:solidFill>
          <a:ln w="12700">
            <a:solidFill>
              <a:srgbClr val="84B59F"/>
            </a:solidFill>
            <a:prstDash val="solid"/>
          </a:ln>
          <a:effectLst>
            <a:outerShdw blurRad="63500" dist="12700" dir="2700000" algn="bl" rotWithShape="0">
              <a:srgbClr val="000000">
                <a:alpha val="8000"/>
              </a:srgbClr>
            </a:outerShdw>
          </a:effectLst>
        </p:spPr>
        <p:txBody>
          <a:bodyPr/>
          <a:lstStyle/>
          <a:p>
            <a:endParaRPr lang="en-GB"/>
          </a:p>
        </p:txBody>
      </p:sp>
      <p:sp>
        <p:nvSpPr>
          <p:cNvPr id="14" name="Text 12"/>
          <p:cNvSpPr/>
          <p:nvPr/>
        </p:nvSpPr>
        <p:spPr>
          <a:xfrm>
            <a:off x="4892040" y="2724912"/>
            <a:ext cx="3840480" cy="320040"/>
          </a:xfrm>
          <a:prstGeom prst="rect">
            <a:avLst/>
          </a:prstGeom>
          <a:noFill/>
          <a:ln/>
        </p:spPr>
        <p:txBody>
          <a:bodyPr wrap="square" rtlCol="0" anchor="ctr"/>
          <a:lstStyle/>
          <a:p>
            <a:pPr marL="0" indent="0">
              <a:buNone/>
            </a:pPr>
            <a:r>
              <a:rPr lang="en-US" sz="1200" b="1" dirty="0">
                <a:solidFill>
                  <a:srgbClr val="2D4A3E"/>
                </a:solidFill>
                <a:latin typeface="Cambria" pitchFamily="34" charset="0"/>
                <a:ea typeface="Cambria" pitchFamily="34" charset="-122"/>
                <a:cs typeface="Cambria" pitchFamily="34" charset="-120"/>
              </a:rPr>
              <a:t>Hospice Care</a:t>
            </a:r>
            <a:endParaRPr lang="en-US" sz="1200" dirty="0"/>
          </a:p>
        </p:txBody>
      </p:sp>
      <p:sp>
        <p:nvSpPr>
          <p:cNvPr id="15" name="Text 13"/>
          <p:cNvSpPr/>
          <p:nvPr/>
        </p:nvSpPr>
        <p:spPr>
          <a:xfrm>
            <a:off x="4892040" y="3063240"/>
            <a:ext cx="3840480" cy="566928"/>
          </a:xfrm>
          <a:prstGeom prst="rect">
            <a:avLst/>
          </a:prstGeom>
          <a:noFill/>
          <a:ln/>
        </p:spPr>
        <p:txBody>
          <a:bodyPr wrap="square" rtlCol="0" anchor="ctr"/>
          <a:lstStyle/>
          <a:p>
            <a:r>
              <a:rPr lang="en-GB" sz="1100" dirty="0">
                <a:solidFill>
                  <a:srgbClr val="5A7A6E"/>
                </a:solidFill>
                <a:latin typeface="Calibri" pitchFamily="34" charset="0"/>
                <a:ea typeface="Calibri" pitchFamily="34" charset="-122"/>
                <a:cs typeface="Calibri" pitchFamily="34" charset="-120"/>
              </a:rPr>
              <a:t>Specialist palliative care emphasizes comfort, dignity, and quality of life at the end of life.</a:t>
            </a:r>
            <a:endParaRPr lang="en-US" sz="1100" dirty="0"/>
          </a:p>
        </p:txBody>
      </p:sp>
      <p:sp>
        <p:nvSpPr>
          <p:cNvPr id="16" name="Shape 14"/>
          <p:cNvSpPr/>
          <p:nvPr/>
        </p:nvSpPr>
        <p:spPr>
          <a:xfrm>
            <a:off x="365760" y="3840480"/>
            <a:ext cx="4114800" cy="1051560"/>
          </a:xfrm>
          <a:prstGeom prst="roundRect">
            <a:avLst>
              <a:gd name="adj" fmla="val 8696"/>
            </a:avLst>
          </a:prstGeom>
          <a:solidFill>
            <a:srgbClr val="FFFFFF"/>
          </a:solidFill>
          <a:ln w="12700">
            <a:solidFill>
              <a:srgbClr val="84B59F"/>
            </a:solidFill>
            <a:prstDash val="solid"/>
          </a:ln>
          <a:effectLst>
            <a:outerShdw blurRad="63500" dist="12700" dir="2700000" algn="bl" rotWithShape="0">
              <a:srgbClr val="000000">
                <a:alpha val="8000"/>
              </a:srgbClr>
            </a:outerShdw>
          </a:effectLst>
        </p:spPr>
        <p:txBody>
          <a:bodyPr/>
          <a:lstStyle/>
          <a:p>
            <a:endParaRPr lang="en-GB"/>
          </a:p>
        </p:txBody>
      </p:sp>
      <p:sp>
        <p:nvSpPr>
          <p:cNvPr id="17" name="Text 15"/>
          <p:cNvSpPr/>
          <p:nvPr/>
        </p:nvSpPr>
        <p:spPr>
          <a:xfrm>
            <a:off x="502920" y="3913632"/>
            <a:ext cx="3840480" cy="320040"/>
          </a:xfrm>
          <a:prstGeom prst="rect">
            <a:avLst/>
          </a:prstGeom>
          <a:noFill/>
          <a:ln/>
        </p:spPr>
        <p:txBody>
          <a:bodyPr wrap="square" rtlCol="0" anchor="ctr"/>
          <a:lstStyle/>
          <a:p>
            <a:pPr marL="0" indent="0">
              <a:buNone/>
            </a:pPr>
            <a:r>
              <a:rPr lang="en-US" sz="1200" b="1" dirty="0">
                <a:solidFill>
                  <a:srgbClr val="2D4A3E"/>
                </a:solidFill>
                <a:latin typeface="Cambria" pitchFamily="34" charset="0"/>
                <a:ea typeface="Cambria" pitchFamily="34" charset="-122"/>
                <a:cs typeface="Cambria" pitchFamily="34" charset="-120"/>
              </a:rPr>
              <a:t>NHS Community Services</a:t>
            </a:r>
            <a:endParaRPr lang="en-US" sz="1200" dirty="0"/>
          </a:p>
        </p:txBody>
      </p:sp>
      <p:sp>
        <p:nvSpPr>
          <p:cNvPr id="18" name="Text 16"/>
          <p:cNvSpPr/>
          <p:nvPr/>
        </p:nvSpPr>
        <p:spPr>
          <a:xfrm>
            <a:off x="502920" y="4251960"/>
            <a:ext cx="3840480" cy="566928"/>
          </a:xfrm>
          <a:prstGeom prst="rect">
            <a:avLst/>
          </a:prstGeom>
          <a:noFill/>
          <a:ln/>
        </p:spPr>
        <p:txBody>
          <a:bodyPr wrap="square" rtlCol="0" anchor="ctr"/>
          <a:lstStyle/>
          <a:p>
            <a:pPr marL="0" indent="0">
              <a:buNone/>
            </a:pPr>
            <a:r>
              <a:rPr lang="en-US" sz="1100" dirty="0">
                <a:solidFill>
                  <a:srgbClr val="5A7A6E"/>
                </a:solidFill>
                <a:latin typeface="Calibri" pitchFamily="34" charset="0"/>
                <a:ea typeface="Calibri" pitchFamily="34" charset="-122"/>
                <a:cs typeface="Calibri" pitchFamily="34" charset="-120"/>
              </a:rPr>
              <a:t>District nursing, physiotherapy, occupational therapy delivered in community or home settings.</a:t>
            </a:r>
            <a:endParaRPr lang="en-US" sz="1100" dirty="0"/>
          </a:p>
        </p:txBody>
      </p:sp>
      <p:sp>
        <p:nvSpPr>
          <p:cNvPr id="19" name="Shape 17"/>
          <p:cNvSpPr/>
          <p:nvPr/>
        </p:nvSpPr>
        <p:spPr>
          <a:xfrm>
            <a:off x="4754880" y="3840480"/>
            <a:ext cx="4114800" cy="1051560"/>
          </a:xfrm>
          <a:prstGeom prst="roundRect">
            <a:avLst>
              <a:gd name="adj" fmla="val 8696"/>
            </a:avLst>
          </a:prstGeom>
          <a:solidFill>
            <a:srgbClr val="FFFFFF"/>
          </a:solidFill>
          <a:ln w="12700">
            <a:solidFill>
              <a:srgbClr val="84B59F"/>
            </a:solidFill>
            <a:prstDash val="solid"/>
          </a:ln>
          <a:effectLst>
            <a:outerShdw blurRad="63500" dist="12700" dir="2700000" algn="bl" rotWithShape="0">
              <a:srgbClr val="000000">
                <a:alpha val="8000"/>
              </a:srgbClr>
            </a:outerShdw>
          </a:effectLst>
        </p:spPr>
        <p:txBody>
          <a:bodyPr/>
          <a:lstStyle/>
          <a:p>
            <a:endParaRPr lang="en-GB"/>
          </a:p>
        </p:txBody>
      </p:sp>
      <p:sp>
        <p:nvSpPr>
          <p:cNvPr id="20" name="Text 18"/>
          <p:cNvSpPr/>
          <p:nvPr/>
        </p:nvSpPr>
        <p:spPr>
          <a:xfrm>
            <a:off x="4892040" y="3913632"/>
            <a:ext cx="3840480" cy="320040"/>
          </a:xfrm>
          <a:prstGeom prst="rect">
            <a:avLst/>
          </a:prstGeom>
          <a:noFill/>
          <a:ln/>
        </p:spPr>
        <p:txBody>
          <a:bodyPr wrap="square" rtlCol="0" anchor="ctr"/>
          <a:lstStyle/>
          <a:p>
            <a:pPr marL="0" indent="0">
              <a:buNone/>
            </a:pPr>
            <a:r>
              <a:rPr lang="en-US" sz="1200" b="1" dirty="0">
                <a:solidFill>
                  <a:srgbClr val="2D4A3E"/>
                </a:solidFill>
                <a:latin typeface="Cambria" pitchFamily="34" charset="0"/>
                <a:ea typeface="Cambria" pitchFamily="34" charset="-122"/>
                <a:cs typeface="Cambria" pitchFamily="34" charset="-120"/>
              </a:rPr>
              <a:t>Informal Carers</a:t>
            </a:r>
            <a:endParaRPr lang="en-US" sz="1200" dirty="0"/>
          </a:p>
        </p:txBody>
      </p:sp>
      <p:sp>
        <p:nvSpPr>
          <p:cNvPr id="21" name="Text 19"/>
          <p:cNvSpPr/>
          <p:nvPr/>
        </p:nvSpPr>
        <p:spPr>
          <a:xfrm>
            <a:off x="4892040" y="4251960"/>
            <a:ext cx="3840480" cy="566928"/>
          </a:xfrm>
          <a:prstGeom prst="rect">
            <a:avLst/>
          </a:prstGeom>
          <a:noFill/>
          <a:ln/>
        </p:spPr>
        <p:txBody>
          <a:bodyPr wrap="square" rtlCol="0" anchor="ctr"/>
          <a:lstStyle/>
          <a:p>
            <a:r>
              <a:rPr lang="en-GB" sz="1100" dirty="0">
                <a:solidFill>
                  <a:srgbClr val="5A7A6E"/>
                </a:solidFill>
                <a:latin typeface="Calibri" pitchFamily="34" charset="0"/>
                <a:ea typeface="Calibri" pitchFamily="34" charset="-122"/>
                <a:cs typeface="Calibri" pitchFamily="34" charset="-120"/>
              </a:rPr>
              <a:t>There are 6.5 million unpaid carers in the UK who form the backbone of support for older people (Carers UK, 2023).</a:t>
            </a:r>
            <a:r>
              <a:rPr lang="en-US" sz="1100" dirty="0">
                <a:solidFill>
                  <a:srgbClr val="5A7A6E"/>
                </a:solidFill>
                <a:latin typeface="Calibri" pitchFamily="34" charset="0"/>
                <a:ea typeface="Calibri" pitchFamily="34" charset="-122"/>
                <a:cs typeface="Calibri" pitchFamily="34" charset="-120"/>
              </a:rPr>
              <a:t>.</a:t>
            </a:r>
            <a:endParaRPr lang="en-US" sz="1100" dirty="0"/>
          </a:p>
        </p:txBody>
      </p:sp>
      <p:pic>
        <p:nvPicPr>
          <p:cNvPr id="22" name="Recorded Sound">
            <a:hlinkClick r:id="" action="ppaction://media"/>
            <a:extLst>
              <a:ext uri="{FF2B5EF4-FFF2-40B4-BE49-F238E27FC236}">
                <a16:creationId xmlns:a16="http://schemas.microsoft.com/office/drawing/2014/main" id="{66007FDD-EF5E-7DF8-88DF-06599638DF8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232727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23700"/>
    </mc:Choice>
    <mc:Fallback>
      <p:transition spd="slow" advTm="1237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3700"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4F8F6"/>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2800" b="1" dirty="0">
                <a:solidFill>
                  <a:srgbClr val="2D4A3E"/>
                </a:solidFill>
                <a:latin typeface="Cambria" pitchFamily="34" charset="0"/>
                <a:ea typeface="Cambria" pitchFamily="34" charset="-122"/>
                <a:cs typeface="Cambria" pitchFamily="34" charset="-120"/>
              </a:rPr>
              <a:t>Critical Analysis: Domiciliary Care</a:t>
            </a:r>
            <a:endParaRPr lang="en-US" sz="2800" dirty="0"/>
          </a:p>
        </p:txBody>
      </p:sp>
      <p:sp>
        <p:nvSpPr>
          <p:cNvPr id="3" name="Shape 1"/>
          <p:cNvSpPr/>
          <p:nvPr/>
        </p:nvSpPr>
        <p:spPr>
          <a:xfrm>
            <a:off x="365760" y="960120"/>
            <a:ext cx="4114800" cy="3977640"/>
          </a:xfrm>
          <a:prstGeom prst="roundRect">
            <a:avLst>
              <a:gd name="adj" fmla="val 2299"/>
            </a:avLst>
          </a:prstGeom>
          <a:solidFill>
            <a:srgbClr val="E8F5EE"/>
          </a:solidFill>
          <a:ln w="12700">
            <a:solidFill>
              <a:srgbClr val="84B59F"/>
            </a:solidFill>
            <a:prstDash val="solid"/>
          </a:ln>
        </p:spPr>
        <p:txBody>
          <a:bodyPr/>
          <a:lstStyle/>
          <a:p>
            <a:endParaRPr lang="en-GB"/>
          </a:p>
        </p:txBody>
      </p:sp>
      <p:sp>
        <p:nvSpPr>
          <p:cNvPr id="4" name="Text 2"/>
          <p:cNvSpPr/>
          <p:nvPr/>
        </p:nvSpPr>
        <p:spPr>
          <a:xfrm>
            <a:off x="548640" y="1051560"/>
            <a:ext cx="3749040" cy="365760"/>
          </a:xfrm>
          <a:prstGeom prst="rect">
            <a:avLst/>
          </a:prstGeom>
          <a:noFill/>
          <a:ln/>
        </p:spPr>
        <p:txBody>
          <a:bodyPr wrap="square" rtlCol="0" anchor="ctr"/>
          <a:lstStyle/>
          <a:p>
            <a:pPr marL="0" indent="0">
              <a:buNone/>
            </a:pPr>
            <a:r>
              <a:rPr lang="en-US" sz="1400" b="1" dirty="0">
                <a:solidFill>
                  <a:srgbClr val="2D4A3E"/>
                </a:solidFill>
                <a:latin typeface="Cambria" pitchFamily="34" charset="0"/>
                <a:ea typeface="Cambria" pitchFamily="34" charset="-122"/>
                <a:cs typeface="Cambria" pitchFamily="34" charset="-120"/>
              </a:rPr>
              <a:t>✔  Strengths</a:t>
            </a:r>
            <a:endParaRPr lang="en-US" sz="1400" dirty="0"/>
          </a:p>
        </p:txBody>
      </p:sp>
      <p:sp>
        <p:nvSpPr>
          <p:cNvPr id="5" name="Text 3"/>
          <p:cNvSpPr/>
          <p:nvPr/>
        </p:nvSpPr>
        <p:spPr>
          <a:xfrm>
            <a:off x="548640" y="1508760"/>
            <a:ext cx="3840480" cy="3200400"/>
          </a:xfrm>
          <a:prstGeom prst="rect">
            <a:avLst/>
          </a:prstGeom>
          <a:noFill/>
          <a:ln/>
        </p:spPr>
        <p:txBody>
          <a:bodyPr wrap="square" rtlCol="0" anchor="ctr"/>
          <a:lstStyle/>
          <a:p>
            <a:pPr marL="342900" indent="-342900">
              <a:buSzPct val="100000"/>
              <a:buChar char="•"/>
            </a:pPr>
            <a:r>
              <a:rPr lang="en-GB" sz="1150" dirty="0">
                <a:solidFill>
                  <a:srgbClr val="1A2E26"/>
                </a:solidFill>
                <a:latin typeface="Calibri" pitchFamily="34" charset="0"/>
                <a:ea typeface="Calibri" pitchFamily="34" charset="-122"/>
                <a:cs typeface="Calibri" pitchFamily="34" charset="-120"/>
              </a:rPr>
              <a:t>• Promotes independence and autonomy (Care Act 2014 wellbeing principle)</a:t>
            </a:r>
          </a:p>
          <a:p>
            <a:pPr marL="342900" indent="-342900">
              <a:buSzPct val="100000"/>
              <a:buChar char="•"/>
            </a:pPr>
            <a:r>
              <a:rPr lang="en-GB" sz="1150" dirty="0">
                <a:solidFill>
                  <a:srgbClr val="1A2E26"/>
                </a:solidFill>
                <a:latin typeface="Calibri" pitchFamily="34" charset="0"/>
                <a:ea typeface="Calibri" pitchFamily="34" charset="-122"/>
                <a:cs typeface="Calibri" pitchFamily="34" charset="-120"/>
              </a:rPr>
              <a:t>• Aligns with Continuity Theory by maintaining a familiar home environment</a:t>
            </a:r>
          </a:p>
          <a:p>
            <a:pPr marL="342900" indent="-342900">
              <a:buSzPct val="100000"/>
              <a:buChar char="•"/>
            </a:pPr>
            <a:r>
              <a:rPr lang="en-GB" sz="1150" dirty="0">
                <a:solidFill>
                  <a:srgbClr val="1A2E26"/>
                </a:solidFill>
                <a:latin typeface="Calibri" pitchFamily="34" charset="0"/>
                <a:ea typeface="Calibri" pitchFamily="34" charset="-122"/>
                <a:cs typeface="Calibri" pitchFamily="34" charset="-120"/>
              </a:rPr>
              <a:t> • More cost-effective compared to residential care (SCIE, 2022) </a:t>
            </a:r>
          </a:p>
          <a:p>
            <a:pPr marL="342900" indent="-342900">
              <a:buSzPct val="100000"/>
              <a:buChar char="•"/>
            </a:pPr>
            <a:r>
              <a:rPr lang="en-GB" sz="1150" dirty="0">
                <a:solidFill>
                  <a:srgbClr val="1A2E26"/>
                </a:solidFill>
                <a:latin typeface="Calibri" pitchFamily="34" charset="0"/>
                <a:ea typeface="Calibri" pitchFamily="34" charset="-122"/>
                <a:cs typeface="Calibri" pitchFamily="34" charset="-120"/>
              </a:rPr>
              <a:t>• Can be tailored to meet individual needs • Helps reduce unnecessary hospital admissions (NHS Long Term Plan, 2019)</a:t>
            </a:r>
            <a:endParaRPr lang="en-US" sz="1150" dirty="0"/>
          </a:p>
        </p:txBody>
      </p:sp>
      <p:sp>
        <p:nvSpPr>
          <p:cNvPr id="6" name="Shape 4"/>
          <p:cNvSpPr/>
          <p:nvPr/>
        </p:nvSpPr>
        <p:spPr>
          <a:xfrm>
            <a:off x="4663440" y="960120"/>
            <a:ext cx="4114800" cy="3977640"/>
          </a:xfrm>
          <a:prstGeom prst="roundRect">
            <a:avLst>
              <a:gd name="adj" fmla="val 2299"/>
            </a:avLst>
          </a:prstGeom>
          <a:solidFill>
            <a:srgbClr val="FDF0ED"/>
          </a:solidFill>
          <a:ln w="12700">
            <a:solidFill>
              <a:srgbClr val="C0715A"/>
            </a:solidFill>
            <a:prstDash val="solid"/>
          </a:ln>
        </p:spPr>
        <p:txBody>
          <a:bodyPr/>
          <a:lstStyle/>
          <a:p>
            <a:endParaRPr lang="en-GB"/>
          </a:p>
        </p:txBody>
      </p:sp>
      <p:sp>
        <p:nvSpPr>
          <p:cNvPr id="7" name="Text 5"/>
          <p:cNvSpPr/>
          <p:nvPr/>
        </p:nvSpPr>
        <p:spPr>
          <a:xfrm>
            <a:off x="4846320" y="1051560"/>
            <a:ext cx="3749040" cy="365760"/>
          </a:xfrm>
          <a:prstGeom prst="rect">
            <a:avLst/>
          </a:prstGeom>
          <a:noFill/>
          <a:ln/>
        </p:spPr>
        <p:txBody>
          <a:bodyPr wrap="square" rtlCol="0" anchor="ctr"/>
          <a:lstStyle/>
          <a:p>
            <a:pPr marL="0" indent="0">
              <a:buNone/>
            </a:pPr>
            <a:r>
              <a:rPr lang="en-US" sz="1400" b="1" dirty="0">
                <a:solidFill>
                  <a:srgbClr val="2D4A3E"/>
                </a:solidFill>
                <a:latin typeface="Cambria" pitchFamily="34" charset="0"/>
                <a:ea typeface="Cambria" pitchFamily="34" charset="-122"/>
                <a:cs typeface="Cambria" pitchFamily="34" charset="-120"/>
              </a:rPr>
              <a:t>✘  Limitations</a:t>
            </a:r>
            <a:endParaRPr lang="en-US" sz="1400" dirty="0"/>
          </a:p>
        </p:txBody>
      </p:sp>
      <p:sp>
        <p:nvSpPr>
          <p:cNvPr id="8" name="Text 6"/>
          <p:cNvSpPr/>
          <p:nvPr/>
        </p:nvSpPr>
        <p:spPr>
          <a:xfrm>
            <a:off x="4846320" y="1508760"/>
            <a:ext cx="3840480" cy="3200400"/>
          </a:xfrm>
          <a:prstGeom prst="rect">
            <a:avLst/>
          </a:prstGeom>
          <a:noFill/>
          <a:ln/>
        </p:spPr>
        <p:txBody>
          <a:bodyPr wrap="square" rtlCol="0" anchor="ctr"/>
          <a:lstStyle/>
          <a:p>
            <a:pPr marL="342900" indent="-342900">
              <a:buSzPct val="100000"/>
              <a:buChar char="•"/>
            </a:pPr>
            <a:r>
              <a:rPr lang="en-GB" sz="1150" dirty="0">
                <a:solidFill>
                  <a:srgbClr val="1A2E26"/>
                </a:solidFill>
                <a:latin typeface="Calibri" pitchFamily="34" charset="0"/>
                <a:ea typeface="Calibri" pitchFamily="34" charset="-122"/>
                <a:cs typeface="Calibri" pitchFamily="34" charset="-120"/>
              </a:rPr>
              <a:t>- High staff turnover and skill shortages (CQC, 2023)  - Short 15-minute visits are insufficient for meeting complex needs  - Inconsistent quality of care across different providers  - Workforce crisis: 165,000 vacancies in adult social care (Skills for Care, 2023)  - There is a risk of social isolation if care is solely task-focused </a:t>
            </a:r>
            <a:endParaRPr lang="en-US" sz="1150" dirty="0"/>
          </a:p>
        </p:txBody>
      </p:sp>
      <p:pic>
        <p:nvPicPr>
          <p:cNvPr id="9" name="Recorded Sound">
            <a:hlinkClick r:id="" action="ppaction://media"/>
            <a:extLst>
              <a:ext uri="{FF2B5EF4-FFF2-40B4-BE49-F238E27FC236}">
                <a16:creationId xmlns:a16="http://schemas.microsoft.com/office/drawing/2014/main" id="{6F9F2485-10EA-E84B-B26B-7EDC02005A7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232727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41140"/>
    </mc:Choice>
    <mc:Fallback>
      <p:transition spd="slow" advTm="141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114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4F8F6"/>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2800" b="1" dirty="0">
                <a:solidFill>
                  <a:srgbClr val="2D4A3E"/>
                </a:solidFill>
                <a:latin typeface="Cambria" pitchFamily="34" charset="0"/>
                <a:ea typeface="Cambria" pitchFamily="34" charset="-122"/>
                <a:cs typeface="Cambria" pitchFamily="34" charset="-120"/>
              </a:rPr>
              <a:t>Critical Analysis: Residential Care Homes</a:t>
            </a:r>
            <a:endParaRPr lang="en-US" sz="2800" dirty="0"/>
          </a:p>
        </p:txBody>
      </p:sp>
      <p:sp>
        <p:nvSpPr>
          <p:cNvPr id="3" name="Shape 1"/>
          <p:cNvSpPr/>
          <p:nvPr/>
        </p:nvSpPr>
        <p:spPr>
          <a:xfrm>
            <a:off x="365760" y="960120"/>
            <a:ext cx="4114800" cy="3474720"/>
          </a:xfrm>
          <a:prstGeom prst="roundRect">
            <a:avLst>
              <a:gd name="adj" fmla="val 2632"/>
            </a:avLst>
          </a:prstGeom>
          <a:solidFill>
            <a:srgbClr val="E8F5EE"/>
          </a:solidFill>
          <a:ln w="12700">
            <a:solidFill>
              <a:srgbClr val="84B59F"/>
            </a:solidFill>
            <a:prstDash val="solid"/>
          </a:ln>
        </p:spPr>
        <p:txBody>
          <a:bodyPr/>
          <a:lstStyle/>
          <a:p>
            <a:endParaRPr lang="en-GB"/>
          </a:p>
        </p:txBody>
      </p:sp>
      <p:sp>
        <p:nvSpPr>
          <p:cNvPr id="4" name="Text 2"/>
          <p:cNvSpPr/>
          <p:nvPr/>
        </p:nvSpPr>
        <p:spPr>
          <a:xfrm>
            <a:off x="548640" y="1051560"/>
            <a:ext cx="3749040" cy="365760"/>
          </a:xfrm>
          <a:prstGeom prst="rect">
            <a:avLst/>
          </a:prstGeom>
          <a:noFill/>
          <a:ln/>
        </p:spPr>
        <p:txBody>
          <a:bodyPr wrap="square" rtlCol="0" anchor="ctr"/>
          <a:lstStyle/>
          <a:p>
            <a:pPr marL="0" indent="0">
              <a:buNone/>
            </a:pPr>
            <a:r>
              <a:rPr lang="en-US" sz="1400" b="1" dirty="0">
                <a:solidFill>
                  <a:srgbClr val="2D4A3E"/>
                </a:solidFill>
                <a:latin typeface="Cambria" pitchFamily="34" charset="0"/>
                <a:ea typeface="Cambria" pitchFamily="34" charset="-122"/>
                <a:cs typeface="Cambria" pitchFamily="34" charset="-120"/>
              </a:rPr>
              <a:t>✔  Strengths</a:t>
            </a:r>
            <a:endParaRPr lang="en-US" sz="1400" dirty="0"/>
          </a:p>
        </p:txBody>
      </p:sp>
      <p:sp>
        <p:nvSpPr>
          <p:cNvPr id="5" name="Text 3"/>
          <p:cNvSpPr/>
          <p:nvPr/>
        </p:nvSpPr>
        <p:spPr>
          <a:xfrm>
            <a:off x="548640" y="1508760"/>
            <a:ext cx="3840480" cy="2651760"/>
          </a:xfrm>
          <a:prstGeom prst="rect">
            <a:avLst/>
          </a:prstGeom>
          <a:noFill/>
          <a:ln/>
        </p:spPr>
        <p:txBody>
          <a:bodyPr wrap="square" rtlCol="0" anchor="ctr"/>
          <a:lstStyle/>
          <a:p>
            <a:pPr marL="342900" indent="-342900">
              <a:buSzPct val="100000"/>
              <a:buChar char="•"/>
            </a:pPr>
            <a:r>
              <a:rPr lang="en-GB" sz="1150" dirty="0">
                <a:solidFill>
                  <a:srgbClr val="1A2E26"/>
                </a:solidFill>
                <a:latin typeface="Calibri" pitchFamily="34" charset="0"/>
                <a:ea typeface="Calibri" pitchFamily="34" charset="-122"/>
                <a:cs typeface="Calibri" pitchFamily="34" charset="-120"/>
              </a:rPr>
              <a:t>• 24-hour support for individuals with high-dependency needs.  </a:t>
            </a:r>
          </a:p>
          <a:p>
            <a:pPr marL="342900" indent="-342900">
              <a:buSzPct val="100000"/>
              <a:buChar char="•"/>
            </a:pPr>
            <a:r>
              <a:rPr lang="en-GB" sz="1150" dirty="0">
                <a:solidFill>
                  <a:srgbClr val="1A2E26"/>
                </a:solidFill>
                <a:latin typeface="Calibri" pitchFamily="34" charset="0"/>
                <a:ea typeface="Calibri" pitchFamily="34" charset="-122"/>
                <a:cs typeface="Calibri" pitchFamily="34" charset="-120"/>
              </a:rPr>
              <a:t>• Social community that helps reduce isolation.</a:t>
            </a:r>
          </a:p>
          <a:p>
            <a:pPr marL="342900" indent="-342900">
              <a:buSzPct val="100000"/>
              <a:buChar char="•"/>
            </a:pPr>
            <a:r>
              <a:rPr lang="en-GB" sz="1150" dirty="0">
                <a:solidFill>
                  <a:srgbClr val="1A2E26"/>
                </a:solidFill>
                <a:latin typeface="Calibri" pitchFamily="34" charset="0"/>
                <a:ea typeface="Calibri" pitchFamily="34" charset="-122"/>
                <a:cs typeface="Calibri" pitchFamily="34" charset="-120"/>
              </a:rPr>
              <a:t> • Quality and safety standards regulated by the CQC.  • On-site access to skilled nursing care.</a:t>
            </a:r>
            <a:endParaRPr lang="en-US" sz="1150" dirty="0"/>
          </a:p>
        </p:txBody>
      </p:sp>
      <p:sp>
        <p:nvSpPr>
          <p:cNvPr id="6" name="Shape 4"/>
          <p:cNvSpPr/>
          <p:nvPr/>
        </p:nvSpPr>
        <p:spPr>
          <a:xfrm>
            <a:off x="4663440" y="960120"/>
            <a:ext cx="4114800" cy="3474720"/>
          </a:xfrm>
          <a:prstGeom prst="roundRect">
            <a:avLst>
              <a:gd name="adj" fmla="val 2632"/>
            </a:avLst>
          </a:prstGeom>
          <a:solidFill>
            <a:srgbClr val="FDF0ED"/>
          </a:solidFill>
          <a:ln w="12700">
            <a:solidFill>
              <a:srgbClr val="C0715A"/>
            </a:solidFill>
            <a:prstDash val="solid"/>
          </a:ln>
        </p:spPr>
        <p:txBody>
          <a:bodyPr/>
          <a:lstStyle/>
          <a:p>
            <a:endParaRPr lang="en-GB"/>
          </a:p>
        </p:txBody>
      </p:sp>
      <p:sp>
        <p:nvSpPr>
          <p:cNvPr id="7" name="Text 5"/>
          <p:cNvSpPr/>
          <p:nvPr/>
        </p:nvSpPr>
        <p:spPr>
          <a:xfrm>
            <a:off x="4846320" y="1051560"/>
            <a:ext cx="3749040" cy="365760"/>
          </a:xfrm>
          <a:prstGeom prst="rect">
            <a:avLst/>
          </a:prstGeom>
          <a:noFill/>
          <a:ln/>
        </p:spPr>
        <p:txBody>
          <a:bodyPr wrap="square" rtlCol="0" anchor="ctr"/>
          <a:lstStyle/>
          <a:p>
            <a:pPr marL="0" indent="0">
              <a:buNone/>
            </a:pPr>
            <a:r>
              <a:rPr lang="en-US" sz="1400" b="1" dirty="0">
                <a:solidFill>
                  <a:srgbClr val="2D4A3E"/>
                </a:solidFill>
                <a:latin typeface="Cambria" pitchFamily="34" charset="0"/>
                <a:ea typeface="Cambria" pitchFamily="34" charset="-122"/>
                <a:cs typeface="Cambria" pitchFamily="34" charset="-120"/>
              </a:rPr>
              <a:t>✘  Limitations</a:t>
            </a:r>
            <a:endParaRPr lang="en-US" sz="1400" dirty="0"/>
          </a:p>
        </p:txBody>
      </p:sp>
      <p:sp>
        <p:nvSpPr>
          <p:cNvPr id="8" name="Text 6"/>
          <p:cNvSpPr/>
          <p:nvPr/>
        </p:nvSpPr>
        <p:spPr>
          <a:xfrm>
            <a:off x="4846320" y="1508760"/>
            <a:ext cx="3840480" cy="2651760"/>
          </a:xfrm>
          <a:prstGeom prst="rect">
            <a:avLst/>
          </a:prstGeom>
          <a:noFill/>
          <a:ln/>
        </p:spPr>
        <p:txBody>
          <a:bodyPr wrap="square" rtlCol="0" anchor="ctr"/>
          <a:lstStyle/>
          <a:p>
            <a:pPr marL="342900" indent="-342900">
              <a:buSzPct val="100000"/>
              <a:buChar char="•"/>
            </a:pPr>
            <a:r>
              <a:rPr lang="en-GB" sz="1150" dirty="0">
                <a:solidFill>
                  <a:srgbClr val="1A2E26"/>
                </a:solidFill>
                <a:latin typeface="Calibri" pitchFamily="34" charset="0"/>
                <a:ea typeface="Calibri" pitchFamily="34" charset="-122"/>
                <a:cs typeface="Calibri" pitchFamily="34" charset="-120"/>
              </a:rPr>
              <a:t>• Loss of autonomy conflicts with the Care Act 2014 wellbeing principle.  </a:t>
            </a:r>
          </a:p>
          <a:p>
            <a:pPr marL="342900" indent="-342900">
              <a:buSzPct val="100000"/>
              <a:buChar char="•"/>
            </a:pPr>
            <a:r>
              <a:rPr lang="en-GB" sz="1150" dirty="0">
                <a:solidFill>
                  <a:srgbClr val="1A2E26"/>
                </a:solidFill>
                <a:latin typeface="Calibri" pitchFamily="34" charset="0"/>
                <a:ea typeface="Calibri" pitchFamily="34" charset="-122"/>
                <a:cs typeface="Calibri" pitchFamily="34" charset="-120"/>
              </a:rPr>
              <a:t>• High cost: average £35,000–£55,000 per year (</a:t>
            </a:r>
            <a:r>
              <a:rPr lang="en-GB" sz="1150" dirty="0" err="1">
                <a:solidFill>
                  <a:srgbClr val="1A2E26"/>
                </a:solidFill>
                <a:latin typeface="Calibri" pitchFamily="34" charset="0"/>
                <a:ea typeface="Calibri" pitchFamily="34" charset="-122"/>
                <a:cs typeface="Calibri" pitchFamily="34" charset="-120"/>
              </a:rPr>
              <a:t>LaingBuisson</a:t>
            </a:r>
            <a:r>
              <a:rPr lang="en-GB" sz="1150" dirty="0">
                <a:solidFill>
                  <a:srgbClr val="1A2E26"/>
                </a:solidFill>
                <a:latin typeface="Calibri" pitchFamily="34" charset="0"/>
                <a:ea typeface="Calibri" pitchFamily="34" charset="-122"/>
                <a:cs typeface="Calibri" pitchFamily="34" charset="-120"/>
              </a:rPr>
              <a:t>, 2023). </a:t>
            </a:r>
          </a:p>
          <a:p>
            <a:pPr marL="342900" indent="-342900">
              <a:buSzPct val="100000"/>
              <a:buChar char="•"/>
            </a:pPr>
            <a:r>
              <a:rPr lang="en-GB" sz="1150" dirty="0">
                <a:solidFill>
                  <a:srgbClr val="1A2E26"/>
                </a:solidFill>
                <a:latin typeface="Calibri" pitchFamily="34" charset="0"/>
                <a:ea typeface="Calibri" pitchFamily="34" charset="-122"/>
                <a:cs typeface="Calibri" pitchFamily="34" charset="-120"/>
              </a:rPr>
              <a:t> • Inadequate provision for dementia-specific needs in many care homes.  </a:t>
            </a:r>
          </a:p>
          <a:p>
            <a:pPr marL="342900" indent="-342900">
              <a:buSzPct val="100000"/>
              <a:buChar char="•"/>
            </a:pPr>
            <a:r>
              <a:rPr lang="en-GB" sz="1150" dirty="0">
                <a:solidFill>
                  <a:srgbClr val="1A2E26"/>
                </a:solidFill>
                <a:latin typeface="Calibri" pitchFamily="34" charset="0"/>
                <a:ea typeface="Calibri" pitchFamily="34" charset="-122"/>
                <a:cs typeface="Calibri" pitchFamily="34" charset="-120"/>
              </a:rPr>
              <a:t>• Staffing crisis: one in eleven posts are vacant (Skills for Care, 2023).</a:t>
            </a:r>
            <a:endParaRPr lang="en-US" sz="1150" dirty="0"/>
          </a:p>
        </p:txBody>
      </p:sp>
      <p:sp>
        <p:nvSpPr>
          <p:cNvPr id="9" name="Text 7"/>
          <p:cNvSpPr/>
          <p:nvPr/>
        </p:nvSpPr>
        <p:spPr>
          <a:xfrm>
            <a:off x="365760" y="4572000"/>
            <a:ext cx="8412480" cy="457200"/>
          </a:xfrm>
          <a:prstGeom prst="rect">
            <a:avLst/>
          </a:prstGeom>
          <a:noFill/>
          <a:ln/>
        </p:spPr>
        <p:txBody>
          <a:bodyPr wrap="square" rtlCol="0" anchor="ctr"/>
          <a:lstStyle/>
          <a:p>
            <a:pPr marL="0" indent="0">
              <a:buNone/>
            </a:pPr>
            <a:r>
              <a:rPr lang="en-US" sz="1100" i="1" dirty="0">
                <a:solidFill>
                  <a:srgbClr val="4A7C59"/>
                </a:solidFill>
                <a:latin typeface="Calibri" pitchFamily="34" charset="0"/>
                <a:ea typeface="Calibri" pitchFamily="34" charset="-122"/>
                <a:cs typeface="Calibri" pitchFamily="34" charset="-120"/>
              </a:rPr>
              <a:t>Disengagement vs. Activity Theory: Residential care risks enforcing disengagement if activities and autonomy are not actively promoted.</a:t>
            </a:r>
            <a:endParaRPr lang="en-US" sz="1100" dirty="0"/>
          </a:p>
        </p:txBody>
      </p:sp>
      <p:pic>
        <p:nvPicPr>
          <p:cNvPr id="10" name="Recorded Sound">
            <a:hlinkClick r:id="" action="ppaction://media"/>
            <a:extLst>
              <a:ext uri="{FF2B5EF4-FFF2-40B4-BE49-F238E27FC236}">
                <a16:creationId xmlns:a16="http://schemas.microsoft.com/office/drawing/2014/main" id="{9B537741-0765-D5A2-85FC-BE0E7C75514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232727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37354"/>
    </mc:Choice>
    <mc:Fallback>
      <p:transition spd="slow" advTm="1373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735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2D4A3E"/>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Technological Innovations in Elderly Care</a:t>
            </a:r>
            <a:endParaRPr lang="en-US" sz="2800" dirty="0"/>
          </a:p>
        </p:txBody>
      </p:sp>
      <p:sp>
        <p:nvSpPr>
          <p:cNvPr id="3" name="Shape 1"/>
          <p:cNvSpPr/>
          <p:nvPr/>
        </p:nvSpPr>
        <p:spPr>
          <a:xfrm>
            <a:off x="365760" y="1005840"/>
            <a:ext cx="4114800" cy="1828800"/>
          </a:xfrm>
          <a:prstGeom prst="roundRect">
            <a:avLst>
              <a:gd name="adj" fmla="val 5000"/>
            </a:avLst>
          </a:prstGeom>
          <a:solidFill>
            <a:srgbClr val="4A7C59">
              <a:alpha val="60000"/>
            </a:srgbClr>
          </a:solidFill>
          <a:ln w="12700">
            <a:solidFill>
              <a:srgbClr val="84B59F"/>
            </a:solidFill>
            <a:prstDash val="solid"/>
          </a:ln>
        </p:spPr>
        <p:txBody>
          <a:bodyPr/>
          <a:lstStyle/>
          <a:p>
            <a:endParaRPr lang="en-GB"/>
          </a:p>
        </p:txBody>
      </p:sp>
      <p:sp>
        <p:nvSpPr>
          <p:cNvPr id="4" name="Text 2"/>
          <p:cNvSpPr/>
          <p:nvPr/>
        </p:nvSpPr>
        <p:spPr>
          <a:xfrm>
            <a:off x="502920" y="1097280"/>
            <a:ext cx="3840480" cy="365760"/>
          </a:xfrm>
          <a:prstGeom prst="rect">
            <a:avLst/>
          </a:prstGeom>
          <a:noFill/>
          <a:ln/>
        </p:spPr>
        <p:txBody>
          <a:bodyPr wrap="square" rtlCol="0" anchor="ctr"/>
          <a:lstStyle/>
          <a:p>
            <a:pPr marL="0" indent="0">
              <a:buNone/>
            </a:pPr>
            <a:r>
              <a:rPr lang="en-US" sz="1200" b="1" dirty="0">
                <a:solidFill>
                  <a:srgbClr val="D4A853"/>
                </a:solidFill>
                <a:latin typeface="Cambria" pitchFamily="34" charset="0"/>
                <a:ea typeface="Cambria" pitchFamily="34" charset="-122"/>
                <a:cs typeface="Cambria" pitchFamily="34" charset="-120"/>
              </a:rPr>
              <a:t>Telecare &amp; Remote Monitoring</a:t>
            </a:r>
            <a:endParaRPr lang="en-US" sz="1200" dirty="0"/>
          </a:p>
        </p:txBody>
      </p:sp>
      <p:sp>
        <p:nvSpPr>
          <p:cNvPr id="5" name="Text 3"/>
          <p:cNvSpPr/>
          <p:nvPr/>
        </p:nvSpPr>
        <p:spPr>
          <a:xfrm>
            <a:off x="502920" y="1481328"/>
            <a:ext cx="3840480" cy="658368"/>
          </a:xfrm>
          <a:prstGeom prst="rect">
            <a:avLst/>
          </a:prstGeom>
          <a:noFill/>
          <a:ln/>
        </p:spPr>
        <p:txBody>
          <a:bodyPr wrap="square" rtlCol="0" anchor="ctr"/>
          <a:lstStyle/>
          <a:p>
            <a:r>
              <a:rPr lang="en-GB" sz="1050" dirty="0">
                <a:solidFill>
                  <a:srgbClr val="FFFFFF"/>
                </a:solidFill>
                <a:latin typeface="Calibri" pitchFamily="34" charset="0"/>
                <a:ea typeface="Calibri" pitchFamily="34" charset="-122"/>
                <a:cs typeface="Calibri" pitchFamily="34" charset="-120"/>
              </a:rPr>
              <a:t>Fall detectors, GPS trackers, and medication dispensers enable independent living and early intervention.</a:t>
            </a:r>
            <a:endParaRPr lang="en-US" sz="1050" dirty="0"/>
          </a:p>
        </p:txBody>
      </p:sp>
      <p:sp>
        <p:nvSpPr>
          <p:cNvPr id="6" name="Text 4"/>
          <p:cNvSpPr/>
          <p:nvPr/>
        </p:nvSpPr>
        <p:spPr>
          <a:xfrm>
            <a:off x="502920" y="2157984"/>
            <a:ext cx="3840480" cy="594360"/>
          </a:xfrm>
          <a:prstGeom prst="rect">
            <a:avLst/>
          </a:prstGeom>
          <a:noFill/>
          <a:ln/>
        </p:spPr>
        <p:txBody>
          <a:bodyPr wrap="square" rtlCol="0" anchor="ctr"/>
          <a:lstStyle/>
          <a:p>
            <a:r>
              <a:rPr lang="en-GB" sz="1050" i="1" dirty="0">
                <a:solidFill>
                  <a:srgbClr val="84B59F"/>
                </a:solidFill>
                <a:latin typeface="Calibri" pitchFamily="34" charset="0"/>
                <a:ea typeface="Calibri" pitchFamily="34" charset="-122"/>
                <a:cs typeface="Calibri" pitchFamily="34" charset="-120"/>
              </a:rPr>
              <a:t>Limitation: Digital exclusion affects 4.2 million older people who have never used the internet (ONS, 2022). There are high setup costs.</a:t>
            </a:r>
            <a:endParaRPr lang="en-US" sz="1050" dirty="0"/>
          </a:p>
        </p:txBody>
      </p:sp>
      <p:sp>
        <p:nvSpPr>
          <p:cNvPr id="7" name="Shape 5"/>
          <p:cNvSpPr/>
          <p:nvPr/>
        </p:nvSpPr>
        <p:spPr>
          <a:xfrm>
            <a:off x="4754880" y="1005840"/>
            <a:ext cx="4114800" cy="1828800"/>
          </a:xfrm>
          <a:prstGeom prst="roundRect">
            <a:avLst>
              <a:gd name="adj" fmla="val 5000"/>
            </a:avLst>
          </a:prstGeom>
          <a:solidFill>
            <a:srgbClr val="4A7C59">
              <a:alpha val="60000"/>
            </a:srgbClr>
          </a:solidFill>
          <a:ln w="12700">
            <a:solidFill>
              <a:srgbClr val="84B59F"/>
            </a:solidFill>
            <a:prstDash val="solid"/>
          </a:ln>
        </p:spPr>
        <p:txBody>
          <a:bodyPr/>
          <a:lstStyle/>
          <a:p>
            <a:endParaRPr lang="en-GB"/>
          </a:p>
        </p:txBody>
      </p:sp>
      <p:sp>
        <p:nvSpPr>
          <p:cNvPr id="8" name="Text 6"/>
          <p:cNvSpPr/>
          <p:nvPr/>
        </p:nvSpPr>
        <p:spPr>
          <a:xfrm>
            <a:off x="4892040" y="1097280"/>
            <a:ext cx="3840480" cy="365760"/>
          </a:xfrm>
          <a:prstGeom prst="rect">
            <a:avLst/>
          </a:prstGeom>
          <a:noFill/>
          <a:ln/>
        </p:spPr>
        <p:txBody>
          <a:bodyPr wrap="square" rtlCol="0" anchor="ctr"/>
          <a:lstStyle/>
          <a:p>
            <a:pPr marL="0" indent="0">
              <a:buNone/>
            </a:pPr>
            <a:r>
              <a:rPr lang="en-US" sz="1200" b="1" dirty="0">
                <a:solidFill>
                  <a:srgbClr val="D4A853"/>
                </a:solidFill>
                <a:latin typeface="Cambria" pitchFamily="34" charset="0"/>
                <a:ea typeface="Cambria" pitchFamily="34" charset="-122"/>
                <a:cs typeface="Cambria" pitchFamily="34" charset="-120"/>
              </a:rPr>
              <a:t>Telehealth</a:t>
            </a:r>
            <a:endParaRPr lang="en-US" sz="1200" dirty="0"/>
          </a:p>
        </p:txBody>
      </p:sp>
      <p:sp>
        <p:nvSpPr>
          <p:cNvPr id="9" name="Text 7"/>
          <p:cNvSpPr/>
          <p:nvPr/>
        </p:nvSpPr>
        <p:spPr>
          <a:xfrm>
            <a:off x="4892040" y="1481328"/>
            <a:ext cx="3840480" cy="658368"/>
          </a:xfrm>
          <a:prstGeom prst="rect">
            <a:avLst/>
          </a:prstGeom>
          <a:noFill/>
          <a:ln/>
        </p:spPr>
        <p:txBody>
          <a:bodyPr wrap="square" rtlCol="0" anchor="ctr"/>
          <a:lstStyle/>
          <a:p>
            <a:r>
              <a:rPr lang="en-GB" sz="1050" dirty="0">
                <a:solidFill>
                  <a:srgbClr val="FFFFFF"/>
                </a:solidFill>
                <a:latin typeface="Calibri" pitchFamily="34" charset="0"/>
                <a:ea typeface="Calibri" pitchFamily="34" charset="-122"/>
                <a:cs typeface="Calibri" pitchFamily="34" charset="-120"/>
              </a:rPr>
              <a:t>Benefit: Remote consultations with general practitioners and specialists minimise the need for travel. Video appointments have continued to be available after the COVID pandemic.</a:t>
            </a:r>
            <a:r>
              <a:rPr lang="en-US" sz="1050" dirty="0">
                <a:solidFill>
                  <a:srgbClr val="FFFFFF"/>
                </a:solidFill>
                <a:latin typeface="Calibri" pitchFamily="34" charset="0"/>
                <a:ea typeface="Calibri" pitchFamily="34" charset="-122"/>
                <a:cs typeface="Calibri" pitchFamily="34" charset="-120"/>
              </a:rPr>
              <a:t>.</a:t>
            </a:r>
            <a:endParaRPr lang="en-US" sz="1050" dirty="0"/>
          </a:p>
        </p:txBody>
      </p:sp>
      <p:sp>
        <p:nvSpPr>
          <p:cNvPr id="10" name="Text 8"/>
          <p:cNvSpPr/>
          <p:nvPr/>
        </p:nvSpPr>
        <p:spPr>
          <a:xfrm>
            <a:off x="4892040" y="2157984"/>
            <a:ext cx="3840480" cy="594360"/>
          </a:xfrm>
          <a:prstGeom prst="rect">
            <a:avLst/>
          </a:prstGeom>
          <a:noFill/>
          <a:ln/>
        </p:spPr>
        <p:txBody>
          <a:bodyPr wrap="square" rtlCol="0" anchor="ctr"/>
          <a:lstStyle/>
          <a:p>
            <a:r>
              <a:rPr lang="en-GB" sz="1050" i="1" dirty="0">
                <a:solidFill>
                  <a:srgbClr val="84B59F"/>
                </a:solidFill>
                <a:latin typeface="Calibri" pitchFamily="34" charset="0"/>
                <a:ea typeface="Calibri" pitchFamily="34" charset="-122"/>
                <a:cs typeface="Calibri" pitchFamily="34" charset="-120"/>
              </a:rPr>
              <a:t>**Limitation:** Limited access to broadband in rural areas. Digital literacy and appropriate devices are also required.</a:t>
            </a:r>
            <a:r>
              <a:rPr lang="en-US" sz="1050" i="1" dirty="0">
                <a:solidFill>
                  <a:srgbClr val="84B59F"/>
                </a:solidFill>
                <a:latin typeface="Calibri" pitchFamily="34" charset="0"/>
                <a:ea typeface="Calibri" pitchFamily="34" charset="-122"/>
                <a:cs typeface="Calibri" pitchFamily="34" charset="-120"/>
              </a:rPr>
              <a:t>.</a:t>
            </a:r>
            <a:endParaRPr lang="en-US" sz="1050" dirty="0"/>
          </a:p>
        </p:txBody>
      </p:sp>
      <p:sp>
        <p:nvSpPr>
          <p:cNvPr id="11" name="Shape 9"/>
          <p:cNvSpPr/>
          <p:nvPr/>
        </p:nvSpPr>
        <p:spPr>
          <a:xfrm>
            <a:off x="365760" y="2971800"/>
            <a:ext cx="4114800" cy="1828800"/>
          </a:xfrm>
          <a:prstGeom prst="roundRect">
            <a:avLst>
              <a:gd name="adj" fmla="val 5000"/>
            </a:avLst>
          </a:prstGeom>
          <a:solidFill>
            <a:srgbClr val="4A7C59">
              <a:alpha val="60000"/>
            </a:srgbClr>
          </a:solidFill>
          <a:ln w="12700">
            <a:solidFill>
              <a:srgbClr val="84B59F"/>
            </a:solidFill>
            <a:prstDash val="solid"/>
          </a:ln>
        </p:spPr>
        <p:txBody>
          <a:bodyPr/>
          <a:lstStyle/>
          <a:p>
            <a:endParaRPr lang="en-GB"/>
          </a:p>
        </p:txBody>
      </p:sp>
      <p:sp>
        <p:nvSpPr>
          <p:cNvPr id="12" name="Text 10"/>
          <p:cNvSpPr/>
          <p:nvPr/>
        </p:nvSpPr>
        <p:spPr>
          <a:xfrm>
            <a:off x="502920" y="3063240"/>
            <a:ext cx="3840480" cy="365760"/>
          </a:xfrm>
          <a:prstGeom prst="rect">
            <a:avLst/>
          </a:prstGeom>
          <a:noFill/>
          <a:ln/>
        </p:spPr>
        <p:txBody>
          <a:bodyPr wrap="square" rtlCol="0" anchor="ctr"/>
          <a:lstStyle/>
          <a:p>
            <a:pPr marL="0" indent="0">
              <a:buNone/>
            </a:pPr>
            <a:r>
              <a:rPr lang="en-US" sz="1200" b="1" dirty="0">
                <a:solidFill>
                  <a:srgbClr val="D4A853"/>
                </a:solidFill>
                <a:latin typeface="Cambria" pitchFamily="34" charset="0"/>
                <a:ea typeface="Cambria" pitchFamily="34" charset="-122"/>
                <a:cs typeface="Cambria" pitchFamily="34" charset="-120"/>
              </a:rPr>
              <a:t>AI &amp; Robotics (e.g. Pepper Robot)</a:t>
            </a:r>
            <a:endParaRPr lang="en-US" sz="1200" dirty="0"/>
          </a:p>
        </p:txBody>
      </p:sp>
      <p:sp>
        <p:nvSpPr>
          <p:cNvPr id="13" name="Text 11"/>
          <p:cNvSpPr/>
          <p:nvPr/>
        </p:nvSpPr>
        <p:spPr>
          <a:xfrm>
            <a:off x="502920" y="3447288"/>
            <a:ext cx="3840480" cy="658368"/>
          </a:xfrm>
          <a:prstGeom prst="rect">
            <a:avLst/>
          </a:prstGeom>
          <a:noFill/>
          <a:ln/>
        </p:spPr>
        <p:txBody>
          <a:bodyPr wrap="square" rtlCol="0" anchor="ctr"/>
          <a:lstStyle/>
          <a:p>
            <a:r>
              <a:rPr lang="en-GB" sz="1050" dirty="0">
                <a:solidFill>
                  <a:srgbClr val="FFFFFF"/>
                </a:solidFill>
                <a:latin typeface="Calibri" pitchFamily="34" charset="0"/>
                <a:ea typeface="Calibri" pitchFamily="34" charset="-122"/>
                <a:cs typeface="Calibri" pitchFamily="34" charset="-120"/>
              </a:rPr>
              <a:t>Benefit: AI companions help alleviate loneliness. Robots can assist with physical tasks and provide reminders for medication.</a:t>
            </a:r>
            <a:r>
              <a:rPr lang="en-US" sz="1050" dirty="0">
                <a:solidFill>
                  <a:srgbClr val="FFFFFF"/>
                </a:solidFill>
                <a:latin typeface="Calibri" pitchFamily="34" charset="0"/>
                <a:ea typeface="Calibri" pitchFamily="34" charset="-122"/>
                <a:cs typeface="Calibri" pitchFamily="34" charset="-120"/>
              </a:rPr>
              <a:t>.</a:t>
            </a:r>
            <a:endParaRPr lang="en-US" sz="1050" dirty="0"/>
          </a:p>
        </p:txBody>
      </p:sp>
      <p:sp>
        <p:nvSpPr>
          <p:cNvPr id="14" name="Text 12"/>
          <p:cNvSpPr/>
          <p:nvPr/>
        </p:nvSpPr>
        <p:spPr>
          <a:xfrm>
            <a:off x="502920" y="4123944"/>
            <a:ext cx="3840480" cy="594360"/>
          </a:xfrm>
          <a:prstGeom prst="rect">
            <a:avLst/>
          </a:prstGeom>
          <a:noFill/>
          <a:ln/>
        </p:spPr>
        <p:txBody>
          <a:bodyPr wrap="square" rtlCol="0" anchor="ctr"/>
          <a:lstStyle/>
          <a:p>
            <a:r>
              <a:rPr lang="en-GB" sz="1050" i="1" dirty="0">
                <a:solidFill>
                  <a:srgbClr val="84B59F"/>
                </a:solidFill>
                <a:latin typeface="Calibri" pitchFamily="34" charset="0"/>
                <a:ea typeface="Calibri" pitchFamily="34" charset="-122"/>
                <a:cs typeface="Calibri" pitchFamily="34" charset="-120"/>
              </a:rPr>
              <a:t>Limitations: - Ethical concerns regarding the dehumanisation of care.- High costs associated with implementation.- Limited evidence supporting widespread use.</a:t>
            </a:r>
            <a:endParaRPr lang="en-US" sz="1050" dirty="0"/>
          </a:p>
        </p:txBody>
      </p:sp>
      <p:sp>
        <p:nvSpPr>
          <p:cNvPr id="15" name="Shape 13"/>
          <p:cNvSpPr/>
          <p:nvPr/>
        </p:nvSpPr>
        <p:spPr>
          <a:xfrm>
            <a:off x="4754880" y="2971800"/>
            <a:ext cx="4114800" cy="1828800"/>
          </a:xfrm>
          <a:prstGeom prst="roundRect">
            <a:avLst>
              <a:gd name="adj" fmla="val 5000"/>
            </a:avLst>
          </a:prstGeom>
          <a:solidFill>
            <a:srgbClr val="4A7C59">
              <a:alpha val="60000"/>
            </a:srgbClr>
          </a:solidFill>
          <a:ln w="12700">
            <a:solidFill>
              <a:srgbClr val="84B59F"/>
            </a:solidFill>
            <a:prstDash val="solid"/>
          </a:ln>
        </p:spPr>
        <p:txBody>
          <a:bodyPr/>
          <a:lstStyle/>
          <a:p>
            <a:endParaRPr lang="en-GB"/>
          </a:p>
        </p:txBody>
      </p:sp>
      <p:sp>
        <p:nvSpPr>
          <p:cNvPr id="16" name="Text 14"/>
          <p:cNvSpPr/>
          <p:nvPr/>
        </p:nvSpPr>
        <p:spPr>
          <a:xfrm>
            <a:off x="4892040" y="3063240"/>
            <a:ext cx="3840480" cy="365760"/>
          </a:xfrm>
          <a:prstGeom prst="rect">
            <a:avLst/>
          </a:prstGeom>
          <a:noFill/>
          <a:ln/>
        </p:spPr>
        <p:txBody>
          <a:bodyPr wrap="square" rtlCol="0" anchor="ctr"/>
          <a:lstStyle/>
          <a:p>
            <a:pPr marL="0" indent="0">
              <a:buNone/>
            </a:pPr>
            <a:r>
              <a:rPr lang="en-US" sz="1200" b="1" dirty="0">
                <a:solidFill>
                  <a:srgbClr val="D4A853"/>
                </a:solidFill>
                <a:latin typeface="Cambria" pitchFamily="34" charset="0"/>
                <a:ea typeface="Cambria" pitchFamily="34" charset="-122"/>
                <a:cs typeface="Cambria" pitchFamily="34" charset="-120"/>
              </a:rPr>
              <a:t>Dementia Technology</a:t>
            </a:r>
            <a:endParaRPr lang="en-US" sz="1200" dirty="0"/>
          </a:p>
        </p:txBody>
      </p:sp>
      <p:sp>
        <p:nvSpPr>
          <p:cNvPr id="17" name="Text 15"/>
          <p:cNvSpPr/>
          <p:nvPr/>
        </p:nvSpPr>
        <p:spPr>
          <a:xfrm>
            <a:off x="4892040" y="3447288"/>
            <a:ext cx="3840480" cy="658368"/>
          </a:xfrm>
          <a:prstGeom prst="rect">
            <a:avLst/>
          </a:prstGeom>
          <a:noFill/>
          <a:ln/>
        </p:spPr>
        <p:txBody>
          <a:bodyPr wrap="square" rtlCol="0" anchor="ctr"/>
          <a:lstStyle/>
          <a:p>
            <a:r>
              <a:rPr lang="en-GB" sz="1050" dirty="0">
                <a:solidFill>
                  <a:srgbClr val="FFFFFF"/>
                </a:solidFill>
                <a:latin typeface="Calibri" pitchFamily="34" charset="0"/>
                <a:ea typeface="Calibri" pitchFamily="34" charset="-122"/>
                <a:cs typeface="Calibri" pitchFamily="34" charset="-120"/>
              </a:rPr>
              <a:t>Benefits: Smart home sensors, reminiscence apps, and GPS wandering alerts enhance safety and well-being.</a:t>
            </a:r>
            <a:r>
              <a:rPr lang="en-US" sz="1050" dirty="0">
                <a:solidFill>
                  <a:srgbClr val="FFFFFF"/>
                </a:solidFill>
                <a:latin typeface="Calibri" pitchFamily="34" charset="0"/>
                <a:ea typeface="Calibri" pitchFamily="34" charset="-122"/>
                <a:cs typeface="Calibri" pitchFamily="34" charset="-120"/>
              </a:rPr>
              <a:t>.</a:t>
            </a:r>
            <a:endParaRPr lang="en-US" sz="1050" dirty="0"/>
          </a:p>
        </p:txBody>
      </p:sp>
      <p:sp>
        <p:nvSpPr>
          <p:cNvPr id="18" name="Text 16"/>
          <p:cNvSpPr/>
          <p:nvPr/>
        </p:nvSpPr>
        <p:spPr>
          <a:xfrm>
            <a:off x="4892040" y="4123944"/>
            <a:ext cx="3840480" cy="594360"/>
          </a:xfrm>
          <a:prstGeom prst="rect">
            <a:avLst/>
          </a:prstGeom>
          <a:noFill/>
          <a:ln/>
        </p:spPr>
        <p:txBody>
          <a:bodyPr wrap="square" rtlCol="0" anchor="ctr"/>
          <a:lstStyle/>
          <a:p>
            <a:r>
              <a:rPr lang="en-GB" sz="1050" i="1" dirty="0">
                <a:solidFill>
                  <a:srgbClr val="84B59F"/>
                </a:solidFill>
                <a:latin typeface="Calibri" pitchFamily="34" charset="0"/>
                <a:ea typeface="Calibri" pitchFamily="34" charset="-122"/>
                <a:cs typeface="Calibri" pitchFamily="34" charset="-120"/>
              </a:rPr>
              <a:t>Limitation: There are privacy concerns associated with continuous monitoring. Additionally, the involvement of family members and caregivers is essential for the system to be effective.</a:t>
            </a:r>
            <a:r>
              <a:rPr lang="en-US" sz="1050" i="1" dirty="0">
                <a:solidFill>
                  <a:srgbClr val="84B59F"/>
                </a:solidFill>
                <a:latin typeface="Calibri" pitchFamily="34" charset="0"/>
                <a:ea typeface="Calibri" pitchFamily="34" charset="-122"/>
                <a:cs typeface="Calibri" pitchFamily="34" charset="-120"/>
              </a:rPr>
              <a:t>.</a:t>
            </a:r>
            <a:endParaRPr lang="en-US" sz="1050" dirty="0"/>
          </a:p>
        </p:txBody>
      </p:sp>
      <p:pic>
        <p:nvPicPr>
          <p:cNvPr id="19" name="Recorded Sound">
            <a:hlinkClick r:id="" action="ppaction://media"/>
            <a:extLst>
              <a:ext uri="{FF2B5EF4-FFF2-40B4-BE49-F238E27FC236}">
                <a16:creationId xmlns:a16="http://schemas.microsoft.com/office/drawing/2014/main" id="{24CBCB8A-326F-B7C7-1C3C-F121844D1D2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232727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50507"/>
    </mc:Choice>
    <mc:Fallback>
      <p:transition spd="slow" advTm="1505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0507"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4F8F6"/>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2800" b="1" dirty="0">
                <a:solidFill>
                  <a:srgbClr val="2D4A3E"/>
                </a:solidFill>
                <a:latin typeface="Cambria" pitchFamily="34" charset="0"/>
                <a:ea typeface="Cambria" pitchFamily="34" charset="-122"/>
                <a:cs typeface="Cambria" pitchFamily="34" charset="-120"/>
              </a:rPr>
              <a:t>Case Studies: Real-World Application</a:t>
            </a:r>
            <a:endParaRPr lang="en-US" sz="2800" dirty="0"/>
          </a:p>
        </p:txBody>
      </p:sp>
      <p:sp>
        <p:nvSpPr>
          <p:cNvPr id="3" name="Shape 1"/>
          <p:cNvSpPr/>
          <p:nvPr/>
        </p:nvSpPr>
        <p:spPr>
          <a:xfrm>
            <a:off x="365760" y="960120"/>
            <a:ext cx="4114800" cy="3931920"/>
          </a:xfrm>
          <a:prstGeom prst="roundRect">
            <a:avLst>
              <a:gd name="adj" fmla="val 2791"/>
            </a:avLst>
          </a:prstGeom>
          <a:solidFill>
            <a:srgbClr val="FFFFFF"/>
          </a:solidFill>
          <a:ln w="12700">
            <a:solidFill>
              <a:srgbClr val="84B59F"/>
            </a:solidFill>
            <a:prstDash val="solid"/>
          </a:ln>
          <a:effectLst>
            <a:outerShdw blurRad="101600" dist="25400" dir="2700000" algn="bl" rotWithShape="0">
              <a:srgbClr val="000000">
                <a:alpha val="10000"/>
              </a:srgbClr>
            </a:outerShdw>
          </a:effectLst>
        </p:spPr>
        <p:txBody>
          <a:bodyPr/>
          <a:lstStyle/>
          <a:p>
            <a:endParaRPr lang="en-GB"/>
          </a:p>
        </p:txBody>
      </p:sp>
      <p:sp>
        <p:nvSpPr>
          <p:cNvPr id="4" name="Text 2"/>
          <p:cNvSpPr/>
          <p:nvPr/>
        </p:nvSpPr>
        <p:spPr>
          <a:xfrm>
            <a:off x="548640" y="1051560"/>
            <a:ext cx="3749040" cy="274320"/>
          </a:xfrm>
          <a:prstGeom prst="rect">
            <a:avLst/>
          </a:prstGeom>
          <a:noFill/>
          <a:ln/>
        </p:spPr>
        <p:txBody>
          <a:bodyPr wrap="square" rtlCol="0" anchor="ctr"/>
          <a:lstStyle/>
          <a:p>
            <a:pPr marL="0" indent="0">
              <a:buNone/>
            </a:pPr>
            <a:r>
              <a:rPr lang="en-US" sz="1000" i="1" dirty="0">
                <a:solidFill>
                  <a:srgbClr val="4A7C59"/>
                </a:solidFill>
                <a:latin typeface="Calibri" pitchFamily="34" charset="0"/>
                <a:ea typeface="Calibri" pitchFamily="34" charset="-122"/>
                <a:cs typeface="Calibri" pitchFamily="34" charset="-120"/>
              </a:rPr>
              <a:t>Case Study 1</a:t>
            </a:r>
            <a:endParaRPr lang="en-US" sz="1000" dirty="0"/>
          </a:p>
        </p:txBody>
      </p:sp>
      <p:sp>
        <p:nvSpPr>
          <p:cNvPr id="5" name="Text 3"/>
          <p:cNvSpPr/>
          <p:nvPr/>
        </p:nvSpPr>
        <p:spPr>
          <a:xfrm>
            <a:off x="548640" y="1325880"/>
            <a:ext cx="3749040" cy="640080"/>
          </a:xfrm>
          <a:prstGeom prst="rect">
            <a:avLst/>
          </a:prstGeom>
          <a:noFill/>
          <a:ln/>
        </p:spPr>
        <p:txBody>
          <a:bodyPr wrap="square" rtlCol="0" anchor="ctr"/>
          <a:lstStyle/>
          <a:p>
            <a:pPr marL="0" indent="0">
              <a:buNone/>
            </a:pPr>
            <a:r>
              <a:rPr lang="en-US" sz="1400" b="1" dirty="0">
                <a:solidFill>
                  <a:srgbClr val="2D4A3E"/>
                </a:solidFill>
                <a:latin typeface="Cambria" pitchFamily="34" charset="0"/>
                <a:ea typeface="Cambria" pitchFamily="34" charset="-122"/>
                <a:cs typeface="Cambria" pitchFamily="34" charset="-120"/>
              </a:rPr>
              <a:t>Hogeweyk Dementia Village</a:t>
            </a:r>
            <a:endParaRPr lang="en-US" sz="1400" dirty="0"/>
          </a:p>
          <a:p>
            <a:pPr marL="0" indent="0">
              <a:buNone/>
            </a:pPr>
            <a:r>
              <a:rPr lang="en-US" sz="1400" b="1" dirty="0">
                <a:solidFill>
                  <a:srgbClr val="2D4A3E"/>
                </a:solidFill>
                <a:latin typeface="Cambria" pitchFamily="34" charset="0"/>
                <a:ea typeface="Cambria" pitchFamily="34" charset="-122"/>
                <a:cs typeface="Cambria" pitchFamily="34" charset="-120"/>
              </a:rPr>
              <a:t>(Netherlands)</a:t>
            </a:r>
            <a:endParaRPr lang="en-US" sz="1400" dirty="0"/>
          </a:p>
        </p:txBody>
      </p:sp>
      <p:sp>
        <p:nvSpPr>
          <p:cNvPr id="6" name="Text 4"/>
          <p:cNvSpPr/>
          <p:nvPr/>
        </p:nvSpPr>
        <p:spPr>
          <a:xfrm>
            <a:off x="548640" y="1993392"/>
            <a:ext cx="3749040" cy="2743200"/>
          </a:xfrm>
          <a:prstGeom prst="rect">
            <a:avLst/>
          </a:prstGeom>
          <a:noFill/>
          <a:ln/>
        </p:spPr>
        <p:txBody>
          <a:bodyPr wrap="square" rtlCol="0" anchor="ctr"/>
          <a:lstStyle/>
          <a:p>
            <a:r>
              <a:rPr lang="en-GB" sz="1150" dirty="0">
                <a:solidFill>
                  <a:srgbClr val="5A7A6E"/>
                </a:solidFill>
                <a:latin typeface="Calibri" pitchFamily="34" charset="0"/>
                <a:ea typeface="Calibri" pitchFamily="34" charset="-122"/>
                <a:cs typeface="Calibri" pitchFamily="34" charset="-120"/>
              </a:rPr>
              <a:t>A fully immersive care environment allows residents with dementia to live in themed </a:t>
            </a:r>
            <a:r>
              <a:rPr lang="en-GB" sz="1150" dirty="0" err="1">
                <a:solidFill>
                  <a:srgbClr val="5A7A6E"/>
                </a:solidFill>
                <a:latin typeface="Calibri" pitchFamily="34" charset="0"/>
                <a:ea typeface="Calibri" pitchFamily="34" charset="-122"/>
                <a:cs typeface="Calibri" pitchFamily="34" charset="-120"/>
              </a:rPr>
              <a:t>neighborhoods</a:t>
            </a:r>
            <a:r>
              <a:rPr lang="en-GB" sz="1150" dirty="0">
                <a:solidFill>
                  <a:srgbClr val="5A7A6E"/>
                </a:solidFill>
                <a:latin typeface="Calibri" pitchFamily="34" charset="0"/>
                <a:ea typeface="Calibri" pitchFamily="34" charset="-122"/>
                <a:cs typeface="Calibri" pitchFamily="34" charset="-120"/>
              </a:rPr>
              <a:t>. Outcomes include reduced medication usage, improved mood, and greater autonomy (de Boer et al., 2017).This approach aligns closely with Continuity Theory and Activity Theory, emphasizing the importance of familiar environments and meaningful daily activities.</a:t>
            </a:r>
            <a:endParaRPr lang="en-US" sz="1150" dirty="0"/>
          </a:p>
        </p:txBody>
      </p:sp>
      <p:sp>
        <p:nvSpPr>
          <p:cNvPr id="7" name="Shape 5"/>
          <p:cNvSpPr/>
          <p:nvPr/>
        </p:nvSpPr>
        <p:spPr>
          <a:xfrm>
            <a:off x="4663440" y="960120"/>
            <a:ext cx="4114800" cy="3931920"/>
          </a:xfrm>
          <a:prstGeom prst="roundRect">
            <a:avLst>
              <a:gd name="adj" fmla="val 2791"/>
            </a:avLst>
          </a:prstGeom>
          <a:solidFill>
            <a:srgbClr val="FFFFFF"/>
          </a:solidFill>
          <a:ln w="12700">
            <a:solidFill>
              <a:srgbClr val="84B59F"/>
            </a:solidFill>
            <a:prstDash val="solid"/>
          </a:ln>
          <a:effectLst>
            <a:outerShdw blurRad="101600" dist="25400" dir="2700000" algn="bl" rotWithShape="0">
              <a:srgbClr val="000000">
                <a:alpha val="10000"/>
              </a:srgbClr>
            </a:outerShdw>
          </a:effectLst>
        </p:spPr>
        <p:txBody>
          <a:bodyPr/>
          <a:lstStyle/>
          <a:p>
            <a:endParaRPr lang="en-GB"/>
          </a:p>
        </p:txBody>
      </p:sp>
      <p:sp>
        <p:nvSpPr>
          <p:cNvPr id="8" name="Text 6"/>
          <p:cNvSpPr/>
          <p:nvPr/>
        </p:nvSpPr>
        <p:spPr>
          <a:xfrm>
            <a:off x="4846320" y="1051560"/>
            <a:ext cx="3749040" cy="274320"/>
          </a:xfrm>
          <a:prstGeom prst="rect">
            <a:avLst/>
          </a:prstGeom>
          <a:noFill/>
          <a:ln/>
        </p:spPr>
        <p:txBody>
          <a:bodyPr wrap="square" rtlCol="0" anchor="ctr"/>
          <a:lstStyle/>
          <a:p>
            <a:pPr marL="0" indent="0">
              <a:buNone/>
            </a:pPr>
            <a:r>
              <a:rPr lang="en-US" sz="1000" i="1" dirty="0">
                <a:solidFill>
                  <a:srgbClr val="4A7C59"/>
                </a:solidFill>
                <a:latin typeface="Calibri" pitchFamily="34" charset="0"/>
                <a:ea typeface="Calibri" pitchFamily="34" charset="-122"/>
                <a:cs typeface="Calibri" pitchFamily="34" charset="-120"/>
              </a:rPr>
              <a:t>Case Study 2</a:t>
            </a:r>
            <a:endParaRPr lang="en-US" sz="1000" dirty="0"/>
          </a:p>
        </p:txBody>
      </p:sp>
      <p:sp>
        <p:nvSpPr>
          <p:cNvPr id="9" name="Text 7"/>
          <p:cNvSpPr/>
          <p:nvPr/>
        </p:nvSpPr>
        <p:spPr>
          <a:xfrm>
            <a:off x="4846320" y="1325880"/>
            <a:ext cx="3749040" cy="640080"/>
          </a:xfrm>
          <a:prstGeom prst="rect">
            <a:avLst/>
          </a:prstGeom>
          <a:noFill/>
          <a:ln/>
        </p:spPr>
        <p:txBody>
          <a:bodyPr wrap="square" rtlCol="0" anchor="ctr"/>
          <a:lstStyle/>
          <a:p>
            <a:pPr marL="0" indent="0">
              <a:buNone/>
            </a:pPr>
            <a:r>
              <a:rPr lang="en-US" sz="1400" b="1" dirty="0">
                <a:solidFill>
                  <a:srgbClr val="2D4A3E"/>
                </a:solidFill>
                <a:latin typeface="Cambria" pitchFamily="34" charset="0"/>
                <a:ea typeface="Cambria" pitchFamily="34" charset="-122"/>
                <a:cs typeface="Cambria" pitchFamily="34" charset="-120"/>
              </a:rPr>
              <a:t>Age UK's Befriending &amp;</a:t>
            </a:r>
            <a:endParaRPr lang="en-US" sz="1400" dirty="0"/>
          </a:p>
          <a:p>
            <a:pPr marL="0" indent="0">
              <a:buNone/>
            </a:pPr>
            <a:r>
              <a:rPr lang="en-US" sz="1400" b="1" dirty="0">
                <a:solidFill>
                  <a:srgbClr val="2D4A3E"/>
                </a:solidFill>
                <a:latin typeface="Cambria" pitchFamily="34" charset="0"/>
                <a:ea typeface="Cambria" pitchFamily="34" charset="-122"/>
                <a:cs typeface="Cambria" pitchFamily="34" charset="-120"/>
              </a:rPr>
              <a:t>Isolation Programme (UK)</a:t>
            </a:r>
            <a:endParaRPr lang="en-US" sz="1400" dirty="0"/>
          </a:p>
        </p:txBody>
      </p:sp>
      <p:sp>
        <p:nvSpPr>
          <p:cNvPr id="10" name="Text 8"/>
          <p:cNvSpPr/>
          <p:nvPr/>
        </p:nvSpPr>
        <p:spPr>
          <a:xfrm>
            <a:off x="4846320" y="1993392"/>
            <a:ext cx="3749040" cy="2743200"/>
          </a:xfrm>
          <a:prstGeom prst="rect">
            <a:avLst/>
          </a:prstGeom>
          <a:noFill/>
          <a:ln/>
        </p:spPr>
        <p:txBody>
          <a:bodyPr wrap="square" rtlCol="0" anchor="ctr"/>
          <a:lstStyle/>
          <a:p>
            <a:r>
              <a:rPr lang="en-GB" sz="1150" dirty="0">
                <a:solidFill>
                  <a:srgbClr val="5A7A6E"/>
                </a:solidFill>
                <a:latin typeface="Calibri" pitchFamily="34" charset="0"/>
                <a:ea typeface="Calibri" pitchFamily="34" charset="-122"/>
                <a:cs typeface="Calibri" pitchFamily="34" charset="-120"/>
              </a:rPr>
              <a:t>Volunteer programs providing telephone and in-person befriending aim to combat loneliness among older adults living at home. Outcomes show that 90% of participants reported improved well-being and reduced visits to their general practitioner (GP) (Age UK, 2022). This initiative supports the goals outlined in the NHS Long Term Plan. It also aligns with Activity Theory, which identifies social connection as a protective factor for mental health.</a:t>
            </a:r>
            <a:endParaRPr lang="en-US" sz="1150" dirty="0"/>
          </a:p>
        </p:txBody>
      </p:sp>
      <p:pic>
        <p:nvPicPr>
          <p:cNvPr id="11" name="Recorded Sound">
            <a:hlinkClick r:id="" action="ppaction://media"/>
            <a:extLst>
              <a:ext uri="{FF2B5EF4-FFF2-40B4-BE49-F238E27FC236}">
                <a16:creationId xmlns:a16="http://schemas.microsoft.com/office/drawing/2014/main" id="{874C6766-B224-B564-4DA5-0B996DE07A2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232727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34519"/>
    </mc:Choice>
    <mc:Fallback>
      <p:transition spd="slow" advTm="1345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4519"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4F8F6"/>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2600" b="1" dirty="0">
                <a:solidFill>
                  <a:srgbClr val="2D4A3E"/>
                </a:solidFill>
                <a:latin typeface="Cambria" pitchFamily="34" charset="0"/>
                <a:ea typeface="Cambria" pitchFamily="34" charset="-122"/>
                <a:cs typeface="Cambria" pitchFamily="34" charset="-120"/>
              </a:rPr>
              <a:t>Challenges to Independence &amp; Functional Ability</a:t>
            </a:r>
            <a:endParaRPr lang="en-US" sz="2600" dirty="0"/>
          </a:p>
        </p:txBody>
      </p:sp>
      <p:sp>
        <p:nvSpPr>
          <p:cNvPr id="3" name="Shape 1"/>
          <p:cNvSpPr/>
          <p:nvPr/>
        </p:nvSpPr>
        <p:spPr>
          <a:xfrm>
            <a:off x="365760" y="960120"/>
            <a:ext cx="4114800" cy="1143000"/>
          </a:xfrm>
          <a:prstGeom prst="roundRect">
            <a:avLst>
              <a:gd name="adj" fmla="val 6400"/>
            </a:avLst>
          </a:prstGeom>
          <a:solidFill>
            <a:srgbClr val="FFFFFF"/>
          </a:solidFill>
          <a:ln w="12700">
            <a:solidFill>
              <a:srgbClr val="84B59F"/>
            </a:solidFill>
            <a:prstDash val="solid"/>
          </a:ln>
        </p:spPr>
        <p:txBody>
          <a:bodyPr/>
          <a:lstStyle/>
          <a:p>
            <a:endParaRPr lang="en-GB"/>
          </a:p>
        </p:txBody>
      </p:sp>
      <p:sp>
        <p:nvSpPr>
          <p:cNvPr id="4" name="Text 2"/>
          <p:cNvSpPr/>
          <p:nvPr/>
        </p:nvSpPr>
        <p:spPr>
          <a:xfrm>
            <a:off x="502920" y="1033272"/>
            <a:ext cx="3840480" cy="320040"/>
          </a:xfrm>
          <a:prstGeom prst="rect">
            <a:avLst/>
          </a:prstGeom>
          <a:noFill/>
          <a:ln/>
        </p:spPr>
        <p:txBody>
          <a:bodyPr wrap="square" rtlCol="0" anchor="ctr"/>
          <a:lstStyle/>
          <a:p>
            <a:pPr marL="0" indent="0">
              <a:buNone/>
            </a:pPr>
            <a:r>
              <a:rPr lang="en-US" sz="1200" b="1" dirty="0">
                <a:solidFill>
                  <a:srgbClr val="2D4A3E"/>
                </a:solidFill>
                <a:latin typeface="Cambria" pitchFamily="34" charset="0"/>
                <a:ea typeface="Cambria" pitchFamily="34" charset="-122"/>
                <a:cs typeface="Cambria" pitchFamily="34" charset="-120"/>
              </a:rPr>
              <a:t>Physical Decline</a:t>
            </a:r>
            <a:endParaRPr lang="en-US" sz="1200" dirty="0"/>
          </a:p>
        </p:txBody>
      </p:sp>
      <p:sp>
        <p:nvSpPr>
          <p:cNvPr id="5" name="Text 3"/>
          <p:cNvSpPr/>
          <p:nvPr/>
        </p:nvSpPr>
        <p:spPr>
          <a:xfrm>
            <a:off x="502920" y="1371600"/>
            <a:ext cx="3840480" cy="658368"/>
          </a:xfrm>
          <a:prstGeom prst="rect">
            <a:avLst/>
          </a:prstGeom>
          <a:noFill/>
          <a:ln/>
        </p:spPr>
        <p:txBody>
          <a:bodyPr wrap="square" rtlCol="0" anchor="ctr"/>
          <a:lstStyle/>
          <a:p>
            <a:r>
              <a:rPr lang="en-GB" sz="1100" dirty="0">
                <a:solidFill>
                  <a:srgbClr val="5A7A6E"/>
                </a:solidFill>
                <a:latin typeface="Calibri" pitchFamily="34" charset="0"/>
                <a:ea typeface="Calibri" pitchFamily="34" charset="-122"/>
                <a:cs typeface="Calibri" pitchFamily="34" charset="-120"/>
              </a:rPr>
              <a:t>Chronic conditions such as arthritis, chronic obstructive pulmonary disease (COPD), and cardiovascular disease impact 58% of individuals aged 75 and older (NHS England, 2022).</a:t>
            </a:r>
            <a:endParaRPr lang="en-US" sz="1100" dirty="0"/>
          </a:p>
        </p:txBody>
      </p:sp>
      <p:sp>
        <p:nvSpPr>
          <p:cNvPr id="6" name="Shape 4"/>
          <p:cNvSpPr/>
          <p:nvPr/>
        </p:nvSpPr>
        <p:spPr>
          <a:xfrm>
            <a:off x="4754880" y="960120"/>
            <a:ext cx="4114800" cy="1143000"/>
          </a:xfrm>
          <a:prstGeom prst="roundRect">
            <a:avLst>
              <a:gd name="adj" fmla="val 6400"/>
            </a:avLst>
          </a:prstGeom>
          <a:solidFill>
            <a:srgbClr val="E8F2ED"/>
          </a:solidFill>
          <a:ln w="12700">
            <a:solidFill>
              <a:srgbClr val="84B59F"/>
            </a:solidFill>
            <a:prstDash val="solid"/>
          </a:ln>
        </p:spPr>
        <p:txBody>
          <a:bodyPr/>
          <a:lstStyle/>
          <a:p>
            <a:endParaRPr lang="en-GB"/>
          </a:p>
        </p:txBody>
      </p:sp>
      <p:sp>
        <p:nvSpPr>
          <p:cNvPr id="7" name="Text 5"/>
          <p:cNvSpPr/>
          <p:nvPr/>
        </p:nvSpPr>
        <p:spPr>
          <a:xfrm>
            <a:off x="4892040" y="1033272"/>
            <a:ext cx="3840480" cy="320040"/>
          </a:xfrm>
          <a:prstGeom prst="rect">
            <a:avLst/>
          </a:prstGeom>
          <a:noFill/>
          <a:ln/>
        </p:spPr>
        <p:txBody>
          <a:bodyPr wrap="square" rtlCol="0" anchor="ctr"/>
          <a:lstStyle/>
          <a:p>
            <a:pPr marL="0" indent="0">
              <a:buNone/>
            </a:pPr>
            <a:r>
              <a:rPr lang="en-US" sz="1200" b="1" dirty="0">
                <a:solidFill>
                  <a:srgbClr val="2D4A3E"/>
                </a:solidFill>
                <a:latin typeface="Cambria" pitchFamily="34" charset="0"/>
                <a:ea typeface="Cambria" pitchFamily="34" charset="-122"/>
                <a:cs typeface="Cambria" pitchFamily="34" charset="-120"/>
              </a:rPr>
              <a:t>Cognitive Impairment</a:t>
            </a:r>
            <a:endParaRPr lang="en-US" sz="1200" dirty="0"/>
          </a:p>
        </p:txBody>
      </p:sp>
      <p:sp>
        <p:nvSpPr>
          <p:cNvPr id="8" name="Text 6"/>
          <p:cNvSpPr/>
          <p:nvPr/>
        </p:nvSpPr>
        <p:spPr>
          <a:xfrm>
            <a:off x="4892040" y="1371600"/>
            <a:ext cx="3840480" cy="658368"/>
          </a:xfrm>
          <a:prstGeom prst="rect">
            <a:avLst/>
          </a:prstGeom>
          <a:noFill/>
          <a:ln/>
        </p:spPr>
        <p:txBody>
          <a:bodyPr wrap="square" rtlCol="0" anchor="ctr"/>
          <a:lstStyle/>
          <a:p>
            <a:pPr marL="0" indent="0">
              <a:buNone/>
            </a:pPr>
            <a:r>
              <a:rPr lang="en-US" sz="1100" dirty="0">
                <a:solidFill>
                  <a:srgbClr val="5A7A6E"/>
                </a:solidFill>
                <a:latin typeface="Calibri" pitchFamily="34" charset="0"/>
                <a:ea typeface="Calibri" pitchFamily="34" charset="-122"/>
                <a:cs typeface="Calibri" pitchFamily="34" charset="-120"/>
              </a:rPr>
              <a:t>900,000 people with dementia in the UK (Alzheimer's Society, 2023); projected to rise to 1.6M by 2040.</a:t>
            </a:r>
            <a:endParaRPr lang="en-US" sz="1100" dirty="0"/>
          </a:p>
        </p:txBody>
      </p:sp>
      <p:sp>
        <p:nvSpPr>
          <p:cNvPr id="9" name="Shape 7"/>
          <p:cNvSpPr/>
          <p:nvPr/>
        </p:nvSpPr>
        <p:spPr>
          <a:xfrm>
            <a:off x="365760" y="2240280"/>
            <a:ext cx="4114800" cy="1143000"/>
          </a:xfrm>
          <a:prstGeom prst="roundRect">
            <a:avLst>
              <a:gd name="adj" fmla="val 6400"/>
            </a:avLst>
          </a:prstGeom>
          <a:solidFill>
            <a:srgbClr val="FFFFFF"/>
          </a:solidFill>
          <a:ln w="12700">
            <a:solidFill>
              <a:srgbClr val="84B59F"/>
            </a:solidFill>
            <a:prstDash val="solid"/>
          </a:ln>
        </p:spPr>
        <p:txBody>
          <a:bodyPr/>
          <a:lstStyle/>
          <a:p>
            <a:endParaRPr lang="en-GB"/>
          </a:p>
        </p:txBody>
      </p:sp>
      <p:sp>
        <p:nvSpPr>
          <p:cNvPr id="10" name="Text 8"/>
          <p:cNvSpPr/>
          <p:nvPr/>
        </p:nvSpPr>
        <p:spPr>
          <a:xfrm>
            <a:off x="502920" y="2313432"/>
            <a:ext cx="3840480" cy="320040"/>
          </a:xfrm>
          <a:prstGeom prst="rect">
            <a:avLst/>
          </a:prstGeom>
          <a:noFill/>
          <a:ln/>
        </p:spPr>
        <p:txBody>
          <a:bodyPr wrap="square" rtlCol="0" anchor="ctr"/>
          <a:lstStyle/>
          <a:p>
            <a:pPr marL="0" indent="0">
              <a:buNone/>
            </a:pPr>
            <a:r>
              <a:rPr lang="en-US" sz="1200" b="1" dirty="0">
                <a:solidFill>
                  <a:srgbClr val="2D4A3E"/>
                </a:solidFill>
                <a:latin typeface="Cambria" pitchFamily="34" charset="0"/>
                <a:ea typeface="Cambria" pitchFamily="34" charset="-122"/>
                <a:cs typeface="Cambria" pitchFamily="34" charset="-120"/>
              </a:rPr>
              <a:t>Social Isolation</a:t>
            </a:r>
            <a:endParaRPr lang="en-US" sz="1200" dirty="0"/>
          </a:p>
        </p:txBody>
      </p:sp>
      <p:sp>
        <p:nvSpPr>
          <p:cNvPr id="11" name="Text 9"/>
          <p:cNvSpPr/>
          <p:nvPr/>
        </p:nvSpPr>
        <p:spPr>
          <a:xfrm>
            <a:off x="502920" y="2651760"/>
            <a:ext cx="3840480" cy="658368"/>
          </a:xfrm>
          <a:prstGeom prst="rect">
            <a:avLst/>
          </a:prstGeom>
          <a:noFill/>
          <a:ln/>
        </p:spPr>
        <p:txBody>
          <a:bodyPr wrap="square" rtlCol="0" anchor="ctr"/>
          <a:lstStyle/>
          <a:p>
            <a:pPr marL="0" indent="0">
              <a:buNone/>
            </a:pPr>
            <a:r>
              <a:rPr lang="en-US" sz="1100" dirty="0">
                <a:solidFill>
                  <a:srgbClr val="5A7A6E"/>
                </a:solidFill>
                <a:latin typeface="Calibri" pitchFamily="34" charset="0"/>
                <a:ea typeface="Calibri" pitchFamily="34" charset="-122"/>
                <a:cs typeface="Calibri" pitchFamily="34" charset="-120"/>
              </a:rPr>
              <a:t>1.4M older people chronically lonely in England (Age UK, 2022). Associated with increased mortality risk.</a:t>
            </a:r>
            <a:endParaRPr lang="en-US" sz="1100" dirty="0"/>
          </a:p>
        </p:txBody>
      </p:sp>
      <p:sp>
        <p:nvSpPr>
          <p:cNvPr id="12" name="Shape 10"/>
          <p:cNvSpPr/>
          <p:nvPr/>
        </p:nvSpPr>
        <p:spPr>
          <a:xfrm>
            <a:off x="4754880" y="2240280"/>
            <a:ext cx="4114800" cy="1143000"/>
          </a:xfrm>
          <a:prstGeom prst="roundRect">
            <a:avLst>
              <a:gd name="adj" fmla="val 6400"/>
            </a:avLst>
          </a:prstGeom>
          <a:solidFill>
            <a:srgbClr val="E8F2ED"/>
          </a:solidFill>
          <a:ln w="12700">
            <a:solidFill>
              <a:srgbClr val="84B59F"/>
            </a:solidFill>
            <a:prstDash val="solid"/>
          </a:ln>
        </p:spPr>
        <p:txBody>
          <a:bodyPr/>
          <a:lstStyle/>
          <a:p>
            <a:endParaRPr lang="en-GB"/>
          </a:p>
        </p:txBody>
      </p:sp>
      <p:sp>
        <p:nvSpPr>
          <p:cNvPr id="13" name="Text 11"/>
          <p:cNvSpPr/>
          <p:nvPr/>
        </p:nvSpPr>
        <p:spPr>
          <a:xfrm>
            <a:off x="4892040" y="2313432"/>
            <a:ext cx="3840480" cy="320040"/>
          </a:xfrm>
          <a:prstGeom prst="rect">
            <a:avLst/>
          </a:prstGeom>
          <a:noFill/>
          <a:ln/>
        </p:spPr>
        <p:txBody>
          <a:bodyPr wrap="square" rtlCol="0" anchor="ctr"/>
          <a:lstStyle/>
          <a:p>
            <a:pPr marL="0" indent="0">
              <a:buNone/>
            </a:pPr>
            <a:r>
              <a:rPr lang="en-US" sz="1200" b="1" dirty="0">
                <a:solidFill>
                  <a:srgbClr val="2D4A3E"/>
                </a:solidFill>
                <a:latin typeface="Cambria" pitchFamily="34" charset="0"/>
                <a:ea typeface="Cambria" pitchFamily="34" charset="-122"/>
                <a:cs typeface="Cambria" pitchFamily="34" charset="-120"/>
              </a:rPr>
              <a:t>Financial Barriers</a:t>
            </a:r>
            <a:endParaRPr lang="en-US" sz="1200" dirty="0"/>
          </a:p>
        </p:txBody>
      </p:sp>
      <p:sp>
        <p:nvSpPr>
          <p:cNvPr id="14" name="Text 12"/>
          <p:cNvSpPr/>
          <p:nvPr/>
        </p:nvSpPr>
        <p:spPr>
          <a:xfrm>
            <a:off x="4892040" y="2651760"/>
            <a:ext cx="3840480" cy="658368"/>
          </a:xfrm>
          <a:prstGeom prst="rect">
            <a:avLst/>
          </a:prstGeom>
          <a:noFill/>
          <a:ln/>
        </p:spPr>
        <p:txBody>
          <a:bodyPr wrap="square" rtlCol="0" anchor="ctr"/>
          <a:lstStyle/>
          <a:p>
            <a:r>
              <a:rPr lang="en-GB" sz="1100" dirty="0">
                <a:solidFill>
                  <a:srgbClr val="5A7A6E"/>
                </a:solidFill>
                <a:latin typeface="Calibri" pitchFamily="34" charset="0"/>
                <a:ea typeface="Calibri" pitchFamily="34" charset="-122"/>
                <a:cs typeface="Calibri" pitchFamily="34" charset="-120"/>
              </a:rPr>
              <a:t>Means-tested care funding often leads many individuals to deplete their personal savings. This practice of "asset stripping" can undermine their dignity.</a:t>
            </a:r>
            <a:r>
              <a:rPr lang="en-US" sz="1100" dirty="0">
                <a:solidFill>
                  <a:srgbClr val="5A7A6E"/>
                </a:solidFill>
                <a:latin typeface="Calibri" pitchFamily="34" charset="0"/>
                <a:ea typeface="Calibri" pitchFamily="34" charset="-122"/>
                <a:cs typeface="Calibri" pitchFamily="34" charset="-120"/>
              </a:rPr>
              <a:t>.</a:t>
            </a:r>
            <a:endParaRPr lang="en-US" sz="1100" dirty="0"/>
          </a:p>
        </p:txBody>
      </p:sp>
      <p:sp>
        <p:nvSpPr>
          <p:cNvPr id="15" name="Shape 13"/>
          <p:cNvSpPr/>
          <p:nvPr/>
        </p:nvSpPr>
        <p:spPr>
          <a:xfrm>
            <a:off x="365760" y="3520440"/>
            <a:ext cx="4114800" cy="1143000"/>
          </a:xfrm>
          <a:prstGeom prst="roundRect">
            <a:avLst>
              <a:gd name="adj" fmla="val 6400"/>
            </a:avLst>
          </a:prstGeom>
          <a:solidFill>
            <a:srgbClr val="FFFFFF"/>
          </a:solidFill>
          <a:ln w="12700">
            <a:solidFill>
              <a:srgbClr val="84B59F"/>
            </a:solidFill>
            <a:prstDash val="solid"/>
          </a:ln>
        </p:spPr>
        <p:txBody>
          <a:bodyPr/>
          <a:lstStyle/>
          <a:p>
            <a:endParaRPr lang="en-GB"/>
          </a:p>
        </p:txBody>
      </p:sp>
      <p:sp>
        <p:nvSpPr>
          <p:cNvPr id="16" name="Text 14"/>
          <p:cNvSpPr/>
          <p:nvPr/>
        </p:nvSpPr>
        <p:spPr>
          <a:xfrm>
            <a:off x="502920" y="3593592"/>
            <a:ext cx="3840480" cy="320040"/>
          </a:xfrm>
          <a:prstGeom prst="rect">
            <a:avLst/>
          </a:prstGeom>
          <a:noFill/>
          <a:ln/>
        </p:spPr>
        <p:txBody>
          <a:bodyPr wrap="square" rtlCol="0" anchor="ctr"/>
          <a:lstStyle/>
          <a:p>
            <a:pPr marL="0" indent="0">
              <a:buNone/>
            </a:pPr>
            <a:r>
              <a:rPr lang="en-US" sz="1200" b="1" dirty="0">
                <a:solidFill>
                  <a:srgbClr val="2D4A3E"/>
                </a:solidFill>
                <a:latin typeface="Cambria" pitchFamily="34" charset="0"/>
                <a:ea typeface="Cambria" pitchFamily="34" charset="-122"/>
                <a:cs typeface="Cambria" pitchFamily="34" charset="-120"/>
              </a:rPr>
              <a:t>Ageism in Services</a:t>
            </a:r>
            <a:endParaRPr lang="en-US" sz="1200" dirty="0"/>
          </a:p>
        </p:txBody>
      </p:sp>
      <p:sp>
        <p:nvSpPr>
          <p:cNvPr id="17" name="Text 15"/>
          <p:cNvSpPr/>
          <p:nvPr/>
        </p:nvSpPr>
        <p:spPr>
          <a:xfrm>
            <a:off x="502920" y="3931920"/>
            <a:ext cx="3840480" cy="658368"/>
          </a:xfrm>
          <a:prstGeom prst="rect">
            <a:avLst/>
          </a:prstGeom>
          <a:noFill/>
          <a:ln/>
        </p:spPr>
        <p:txBody>
          <a:bodyPr wrap="square" rtlCol="0" anchor="ctr"/>
          <a:lstStyle/>
          <a:p>
            <a:r>
              <a:rPr lang="en-GB" sz="1100" dirty="0">
                <a:solidFill>
                  <a:srgbClr val="5A7A6E"/>
                </a:solidFill>
                <a:latin typeface="Calibri" pitchFamily="34" charset="0"/>
                <a:ea typeface="Calibri" pitchFamily="34" charset="-122"/>
                <a:cs typeface="Calibri" pitchFamily="34" charset="-120"/>
              </a:rPr>
              <a:t>Reports indicate that age-based discrimination in healthcare referrals continues to occur, despite the protections provided by the Equality Act 2010.</a:t>
            </a:r>
            <a:endParaRPr lang="en-US" sz="1100" dirty="0"/>
          </a:p>
        </p:txBody>
      </p:sp>
      <p:sp>
        <p:nvSpPr>
          <p:cNvPr id="18" name="Shape 16"/>
          <p:cNvSpPr/>
          <p:nvPr/>
        </p:nvSpPr>
        <p:spPr>
          <a:xfrm>
            <a:off x="4754880" y="3520440"/>
            <a:ext cx="4114800" cy="1143000"/>
          </a:xfrm>
          <a:prstGeom prst="roundRect">
            <a:avLst>
              <a:gd name="adj" fmla="val 6400"/>
            </a:avLst>
          </a:prstGeom>
          <a:solidFill>
            <a:srgbClr val="E8F2ED"/>
          </a:solidFill>
          <a:ln w="12700">
            <a:solidFill>
              <a:srgbClr val="84B59F"/>
            </a:solidFill>
            <a:prstDash val="solid"/>
          </a:ln>
        </p:spPr>
        <p:txBody>
          <a:bodyPr/>
          <a:lstStyle/>
          <a:p>
            <a:endParaRPr lang="en-GB"/>
          </a:p>
        </p:txBody>
      </p:sp>
      <p:sp>
        <p:nvSpPr>
          <p:cNvPr id="19" name="Text 17"/>
          <p:cNvSpPr/>
          <p:nvPr/>
        </p:nvSpPr>
        <p:spPr>
          <a:xfrm>
            <a:off x="4892040" y="3593592"/>
            <a:ext cx="3840480" cy="320040"/>
          </a:xfrm>
          <a:prstGeom prst="rect">
            <a:avLst/>
          </a:prstGeom>
          <a:noFill/>
          <a:ln/>
        </p:spPr>
        <p:txBody>
          <a:bodyPr wrap="square" rtlCol="0" anchor="ctr"/>
          <a:lstStyle/>
          <a:p>
            <a:pPr marL="0" indent="0">
              <a:buNone/>
            </a:pPr>
            <a:r>
              <a:rPr lang="en-US" sz="1200" b="1" dirty="0">
                <a:solidFill>
                  <a:srgbClr val="2D4A3E"/>
                </a:solidFill>
                <a:latin typeface="Cambria" pitchFamily="34" charset="0"/>
                <a:ea typeface="Cambria" pitchFamily="34" charset="-122"/>
                <a:cs typeface="Cambria" pitchFamily="34" charset="-120"/>
              </a:rPr>
              <a:t>Carer Breakdown</a:t>
            </a:r>
            <a:endParaRPr lang="en-US" sz="1200" dirty="0"/>
          </a:p>
        </p:txBody>
      </p:sp>
      <p:sp>
        <p:nvSpPr>
          <p:cNvPr id="20" name="Text 18"/>
          <p:cNvSpPr/>
          <p:nvPr/>
        </p:nvSpPr>
        <p:spPr>
          <a:xfrm>
            <a:off x="4892040" y="3931920"/>
            <a:ext cx="3840480" cy="658368"/>
          </a:xfrm>
          <a:prstGeom prst="rect">
            <a:avLst/>
          </a:prstGeom>
          <a:noFill/>
          <a:ln/>
        </p:spPr>
        <p:txBody>
          <a:bodyPr wrap="square" rtlCol="0" anchor="ctr"/>
          <a:lstStyle/>
          <a:p>
            <a:r>
              <a:rPr lang="en-GB" sz="1100" dirty="0">
                <a:solidFill>
                  <a:srgbClr val="5A7A6E"/>
                </a:solidFill>
                <a:latin typeface="Calibri" pitchFamily="34" charset="0"/>
                <a:ea typeface="Calibri" pitchFamily="34" charset="-122"/>
                <a:cs typeface="Calibri" pitchFamily="34" charset="-120"/>
              </a:rPr>
              <a:t>Growing reliance on 6.5 million unpaid carers (Carers UK, 2023) poses mental and physical health risks for them.</a:t>
            </a:r>
            <a:endParaRPr lang="en-US" sz="1100" dirty="0"/>
          </a:p>
        </p:txBody>
      </p:sp>
      <p:pic>
        <p:nvPicPr>
          <p:cNvPr id="21" name="Recorded Sound">
            <a:hlinkClick r:id="" action="ppaction://media"/>
            <a:extLst>
              <a:ext uri="{FF2B5EF4-FFF2-40B4-BE49-F238E27FC236}">
                <a16:creationId xmlns:a16="http://schemas.microsoft.com/office/drawing/2014/main" id="{2F69F2E6-1DF8-45BE-5F20-0BC3CEF5888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232727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51097"/>
    </mc:Choice>
    <mc:Fallback>
      <p:transition spd="slow" advTm="1510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1097"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2D4A3E"/>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lIns="0" tIns="0" rIns="0" bIns="0"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Recommendations for Improvement</a:t>
            </a:r>
            <a:endParaRPr lang="en-US" sz="3000" dirty="0"/>
          </a:p>
        </p:txBody>
      </p:sp>
      <p:sp>
        <p:nvSpPr>
          <p:cNvPr id="3" name="Shape 1"/>
          <p:cNvSpPr/>
          <p:nvPr/>
        </p:nvSpPr>
        <p:spPr>
          <a:xfrm>
            <a:off x="365760" y="1005840"/>
            <a:ext cx="4114800" cy="1828800"/>
          </a:xfrm>
          <a:prstGeom prst="roundRect">
            <a:avLst>
              <a:gd name="adj" fmla="val 5000"/>
            </a:avLst>
          </a:prstGeom>
          <a:solidFill>
            <a:srgbClr val="4A7C59">
              <a:alpha val="65000"/>
            </a:srgbClr>
          </a:solidFill>
          <a:ln w="12700">
            <a:solidFill>
              <a:srgbClr val="84B59F"/>
            </a:solidFill>
            <a:prstDash val="solid"/>
          </a:ln>
        </p:spPr>
        <p:txBody>
          <a:bodyPr/>
          <a:lstStyle/>
          <a:p>
            <a:endParaRPr lang="en-GB"/>
          </a:p>
        </p:txBody>
      </p:sp>
      <p:sp>
        <p:nvSpPr>
          <p:cNvPr id="4" name="Text 2"/>
          <p:cNvSpPr/>
          <p:nvPr/>
        </p:nvSpPr>
        <p:spPr>
          <a:xfrm>
            <a:off x="475488" y="1097280"/>
            <a:ext cx="502920" cy="411480"/>
          </a:xfrm>
          <a:prstGeom prst="rect">
            <a:avLst/>
          </a:prstGeom>
          <a:noFill/>
          <a:ln/>
        </p:spPr>
        <p:txBody>
          <a:bodyPr wrap="square" rtlCol="0" anchor="ctr"/>
          <a:lstStyle/>
          <a:p>
            <a:pPr marL="0" indent="0">
              <a:buNone/>
            </a:pPr>
            <a:r>
              <a:rPr lang="en-US" sz="2000" b="1" dirty="0">
                <a:solidFill>
                  <a:srgbClr val="D4A853"/>
                </a:solidFill>
                <a:latin typeface="Cambria" pitchFamily="34" charset="0"/>
                <a:ea typeface="Cambria" pitchFamily="34" charset="-122"/>
                <a:cs typeface="Cambria" pitchFamily="34" charset="-120"/>
              </a:rPr>
              <a:t>01</a:t>
            </a:r>
            <a:endParaRPr lang="en-US" sz="2000" dirty="0"/>
          </a:p>
        </p:txBody>
      </p:sp>
      <p:sp>
        <p:nvSpPr>
          <p:cNvPr id="5" name="Text 3"/>
          <p:cNvSpPr/>
          <p:nvPr/>
        </p:nvSpPr>
        <p:spPr>
          <a:xfrm>
            <a:off x="1005840" y="1097280"/>
            <a:ext cx="3337560" cy="411480"/>
          </a:xfrm>
          <a:prstGeom prst="rect">
            <a:avLst/>
          </a:prstGeom>
          <a:noFill/>
          <a:ln/>
        </p:spPr>
        <p:txBody>
          <a:bodyPr wrap="square" rtlCol="0" anchor="ctr"/>
          <a:lstStyle/>
          <a:p>
            <a:pPr marL="0" indent="0">
              <a:buNone/>
            </a:pPr>
            <a:r>
              <a:rPr lang="en-US" sz="1200" b="1" dirty="0">
                <a:solidFill>
                  <a:srgbClr val="FFFFFF"/>
                </a:solidFill>
                <a:latin typeface="Cambria" pitchFamily="34" charset="0"/>
                <a:ea typeface="Cambria" pitchFamily="34" charset="-122"/>
                <a:cs typeface="Cambria" pitchFamily="34" charset="-120"/>
              </a:rPr>
              <a:t>Invest in the Social Care Workforce</a:t>
            </a:r>
            <a:endParaRPr lang="en-US" sz="1200" dirty="0"/>
          </a:p>
        </p:txBody>
      </p:sp>
      <p:sp>
        <p:nvSpPr>
          <p:cNvPr id="6" name="Text 4"/>
          <p:cNvSpPr/>
          <p:nvPr/>
        </p:nvSpPr>
        <p:spPr>
          <a:xfrm>
            <a:off x="502920" y="1554480"/>
            <a:ext cx="3840480" cy="685800"/>
          </a:xfrm>
          <a:prstGeom prst="rect">
            <a:avLst/>
          </a:prstGeom>
          <a:noFill/>
          <a:ln/>
        </p:spPr>
        <p:txBody>
          <a:bodyPr wrap="square" rtlCol="0" anchor="ctr"/>
          <a:lstStyle/>
          <a:p>
            <a:r>
              <a:rPr lang="en-GB" sz="1050" dirty="0">
                <a:solidFill>
                  <a:srgbClr val="FFFFFF"/>
                </a:solidFill>
                <a:latin typeface="Calibri" pitchFamily="34" charset="0"/>
                <a:ea typeface="Calibri" pitchFamily="34" charset="-122"/>
                <a:cs typeface="Calibri" pitchFamily="34" charset="-120"/>
              </a:rPr>
              <a:t>Address the 165,000 vacancies by ensuring pay parity with the NHS, and providing enhanced training and career pathways (Skills for Care, 2023).</a:t>
            </a:r>
            <a:endParaRPr lang="en-US" sz="1050" dirty="0"/>
          </a:p>
        </p:txBody>
      </p:sp>
      <p:sp>
        <p:nvSpPr>
          <p:cNvPr id="7" name="Text 5"/>
          <p:cNvSpPr/>
          <p:nvPr/>
        </p:nvSpPr>
        <p:spPr>
          <a:xfrm>
            <a:off x="502920" y="2267712"/>
            <a:ext cx="3840480" cy="502920"/>
          </a:xfrm>
          <a:prstGeom prst="rect">
            <a:avLst/>
          </a:prstGeom>
          <a:noFill/>
          <a:ln/>
        </p:spPr>
        <p:txBody>
          <a:bodyPr wrap="square" rtlCol="0" anchor="ctr"/>
          <a:lstStyle/>
          <a:p>
            <a:pPr marL="0" indent="0">
              <a:buNone/>
            </a:pPr>
            <a:r>
              <a:rPr lang="en-US" sz="1000" i="1" dirty="0">
                <a:solidFill>
                  <a:srgbClr val="84B59F"/>
                </a:solidFill>
                <a:latin typeface="Calibri" pitchFamily="34" charset="0"/>
                <a:ea typeface="Calibri" pitchFamily="34" charset="-122"/>
                <a:cs typeface="Calibri" pitchFamily="34" charset="-120"/>
              </a:rPr>
              <a:t>Barrier: Cost. Solution: Hypothecated social care levy (as trialled 2021).</a:t>
            </a:r>
            <a:endParaRPr lang="en-US" sz="1000" dirty="0"/>
          </a:p>
        </p:txBody>
      </p:sp>
      <p:sp>
        <p:nvSpPr>
          <p:cNvPr id="8" name="Shape 6"/>
          <p:cNvSpPr/>
          <p:nvPr/>
        </p:nvSpPr>
        <p:spPr>
          <a:xfrm>
            <a:off x="4754880" y="1005840"/>
            <a:ext cx="4114800" cy="1828800"/>
          </a:xfrm>
          <a:prstGeom prst="roundRect">
            <a:avLst>
              <a:gd name="adj" fmla="val 5000"/>
            </a:avLst>
          </a:prstGeom>
          <a:solidFill>
            <a:srgbClr val="4A7C59">
              <a:alpha val="65000"/>
            </a:srgbClr>
          </a:solidFill>
          <a:ln w="12700">
            <a:solidFill>
              <a:srgbClr val="84B59F"/>
            </a:solidFill>
            <a:prstDash val="solid"/>
          </a:ln>
        </p:spPr>
        <p:txBody>
          <a:bodyPr/>
          <a:lstStyle/>
          <a:p>
            <a:endParaRPr lang="en-GB"/>
          </a:p>
        </p:txBody>
      </p:sp>
      <p:sp>
        <p:nvSpPr>
          <p:cNvPr id="9" name="Text 7"/>
          <p:cNvSpPr/>
          <p:nvPr/>
        </p:nvSpPr>
        <p:spPr>
          <a:xfrm>
            <a:off x="4864608" y="1097280"/>
            <a:ext cx="502920" cy="411480"/>
          </a:xfrm>
          <a:prstGeom prst="rect">
            <a:avLst/>
          </a:prstGeom>
          <a:noFill/>
          <a:ln/>
        </p:spPr>
        <p:txBody>
          <a:bodyPr wrap="square" rtlCol="0" anchor="ctr"/>
          <a:lstStyle/>
          <a:p>
            <a:pPr marL="0" indent="0">
              <a:buNone/>
            </a:pPr>
            <a:r>
              <a:rPr lang="en-US" sz="2000" b="1" dirty="0">
                <a:solidFill>
                  <a:srgbClr val="D4A853"/>
                </a:solidFill>
                <a:latin typeface="Cambria" pitchFamily="34" charset="0"/>
                <a:ea typeface="Cambria" pitchFamily="34" charset="-122"/>
                <a:cs typeface="Cambria" pitchFamily="34" charset="-120"/>
              </a:rPr>
              <a:t>02</a:t>
            </a:r>
            <a:endParaRPr lang="en-US" sz="2000" dirty="0"/>
          </a:p>
        </p:txBody>
      </p:sp>
      <p:sp>
        <p:nvSpPr>
          <p:cNvPr id="10" name="Text 8"/>
          <p:cNvSpPr/>
          <p:nvPr/>
        </p:nvSpPr>
        <p:spPr>
          <a:xfrm>
            <a:off x="5394960" y="1097280"/>
            <a:ext cx="3337560" cy="411480"/>
          </a:xfrm>
          <a:prstGeom prst="rect">
            <a:avLst/>
          </a:prstGeom>
          <a:noFill/>
          <a:ln/>
        </p:spPr>
        <p:txBody>
          <a:bodyPr wrap="square" rtlCol="0" anchor="ctr"/>
          <a:lstStyle/>
          <a:p>
            <a:pPr marL="0" indent="0">
              <a:buNone/>
            </a:pPr>
            <a:r>
              <a:rPr lang="en-US" sz="1200" b="1" dirty="0">
                <a:solidFill>
                  <a:srgbClr val="FFFFFF"/>
                </a:solidFill>
                <a:latin typeface="Cambria" pitchFamily="34" charset="0"/>
                <a:ea typeface="Cambria" pitchFamily="34" charset="-122"/>
                <a:cs typeface="Cambria" pitchFamily="34" charset="-120"/>
              </a:rPr>
              <a:t>Expand Community-Based Care</a:t>
            </a:r>
            <a:endParaRPr lang="en-US" sz="1200" dirty="0"/>
          </a:p>
        </p:txBody>
      </p:sp>
      <p:sp>
        <p:nvSpPr>
          <p:cNvPr id="11" name="Text 9"/>
          <p:cNvSpPr/>
          <p:nvPr/>
        </p:nvSpPr>
        <p:spPr>
          <a:xfrm>
            <a:off x="4892040" y="1554480"/>
            <a:ext cx="3840480" cy="685800"/>
          </a:xfrm>
          <a:prstGeom prst="rect">
            <a:avLst/>
          </a:prstGeom>
          <a:noFill/>
          <a:ln/>
        </p:spPr>
        <p:txBody>
          <a:bodyPr wrap="square" rtlCol="0" anchor="ctr"/>
          <a:lstStyle/>
          <a:p>
            <a:r>
              <a:rPr lang="en-GB" sz="1050" dirty="0">
                <a:solidFill>
                  <a:srgbClr val="FFFFFF"/>
                </a:solidFill>
                <a:latin typeface="Calibri" pitchFamily="34" charset="0"/>
                <a:ea typeface="Calibri" pitchFamily="34" charset="-122"/>
                <a:cs typeface="Calibri" pitchFamily="34" charset="-120"/>
              </a:rPr>
              <a:t>Invest in day </a:t>
            </a:r>
            <a:r>
              <a:rPr lang="en-GB" sz="1050" dirty="0" err="1">
                <a:solidFill>
                  <a:srgbClr val="FFFFFF"/>
                </a:solidFill>
                <a:latin typeface="Calibri" pitchFamily="34" charset="0"/>
                <a:ea typeface="Calibri" pitchFamily="34" charset="-122"/>
                <a:cs typeface="Calibri" pitchFamily="34" charset="-120"/>
              </a:rPr>
              <a:t>centers</a:t>
            </a:r>
            <a:r>
              <a:rPr lang="en-GB" sz="1050" dirty="0">
                <a:solidFill>
                  <a:srgbClr val="FFFFFF"/>
                </a:solidFill>
                <a:latin typeface="Calibri" pitchFamily="34" charset="0"/>
                <a:ea typeface="Calibri" pitchFamily="34" charset="-122"/>
                <a:cs typeface="Calibri" pitchFamily="34" charset="-120"/>
              </a:rPr>
              <a:t>, befriending services, and reablement programs that align with Activity Theory.</a:t>
            </a:r>
            <a:endParaRPr lang="en-US" sz="1050" dirty="0"/>
          </a:p>
        </p:txBody>
      </p:sp>
      <p:sp>
        <p:nvSpPr>
          <p:cNvPr id="12" name="Text 10"/>
          <p:cNvSpPr/>
          <p:nvPr/>
        </p:nvSpPr>
        <p:spPr>
          <a:xfrm>
            <a:off x="4892040" y="2267712"/>
            <a:ext cx="3840480" cy="502920"/>
          </a:xfrm>
          <a:prstGeom prst="rect">
            <a:avLst/>
          </a:prstGeom>
          <a:noFill/>
          <a:ln/>
        </p:spPr>
        <p:txBody>
          <a:bodyPr wrap="square" rtlCol="0" anchor="ctr"/>
          <a:lstStyle/>
          <a:p>
            <a:pPr marL="0" indent="0">
              <a:buNone/>
            </a:pPr>
            <a:r>
              <a:rPr lang="en-US" sz="1000" i="1" dirty="0">
                <a:solidFill>
                  <a:srgbClr val="84B59F"/>
                </a:solidFill>
                <a:latin typeface="Calibri" pitchFamily="34" charset="0"/>
                <a:ea typeface="Calibri" pitchFamily="34" charset="-122"/>
                <a:cs typeface="Calibri" pitchFamily="34" charset="-120"/>
              </a:rPr>
              <a:t>Barrier: Local authority funding cuts. Solution: Ring-fenced prevention budgets.</a:t>
            </a:r>
            <a:endParaRPr lang="en-US" sz="1000" dirty="0"/>
          </a:p>
        </p:txBody>
      </p:sp>
      <p:sp>
        <p:nvSpPr>
          <p:cNvPr id="13" name="Shape 11"/>
          <p:cNvSpPr/>
          <p:nvPr/>
        </p:nvSpPr>
        <p:spPr>
          <a:xfrm>
            <a:off x="365760" y="2971800"/>
            <a:ext cx="4114800" cy="1828800"/>
          </a:xfrm>
          <a:prstGeom prst="roundRect">
            <a:avLst>
              <a:gd name="adj" fmla="val 5000"/>
            </a:avLst>
          </a:prstGeom>
          <a:solidFill>
            <a:srgbClr val="4A7C59">
              <a:alpha val="65000"/>
            </a:srgbClr>
          </a:solidFill>
          <a:ln w="12700">
            <a:solidFill>
              <a:srgbClr val="84B59F"/>
            </a:solidFill>
            <a:prstDash val="solid"/>
          </a:ln>
        </p:spPr>
        <p:txBody>
          <a:bodyPr/>
          <a:lstStyle/>
          <a:p>
            <a:endParaRPr lang="en-GB"/>
          </a:p>
        </p:txBody>
      </p:sp>
      <p:sp>
        <p:nvSpPr>
          <p:cNvPr id="14" name="Text 12"/>
          <p:cNvSpPr/>
          <p:nvPr/>
        </p:nvSpPr>
        <p:spPr>
          <a:xfrm>
            <a:off x="475488" y="3063240"/>
            <a:ext cx="502920" cy="411480"/>
          </a:xfrm>
          <a:prstGeom prst="rect">
            <a:avLst/>
          </a:prstGeom>
          <a:noFill/>
          <a:ln/>
        </p:spPr>
        <p:txBody>
          <a:bodyPr wrap="square" rtlCol="0" anchor="ctr"/>
          <a:lstStyle/>
          <a:p>
            <a:pPr marL="0" indent="0">
              <a:buNone/>
            </a:pPr>
            <a:r>
              <a:rPr lang="en-US" sz="2000" b="1" dirty="0">
                <a:solidFill>
                  <a:srgbClr val="D4A853"/>
                </a:solidFill>
                <a:latin typeface="Cambria" pitchFamily="34" charset="0"/>
                <a:ea typeface="Cambria" pitchFamily="34" charset="-122"/>
                <a:cs typeface="Cambria" pitchFamily="34" charset="-120"/>
              </a:rPr>
              <a:t>03</a:t>
            </a:r>
            <a:endParaRPr lang="en-US" sz="2000" dirty="0"/>
          </a:p>
        </p:txBody>
      </p:sp>
      <p:sp>
        <p:nvSpPr>
          <p:cNvPr id="15" name="Text 13"/>
          <p:cNvSpPr/>
          <p:nvPr/>
        </p:nvSpPr>
        <p:spPr>
          <a:xfrm>
            <a:off x="1005840" y="3063240"/>
            <a:ext cx="3337560" cy="411480"/>
          </a:xfrm>
          <a:prstGeom prst="rect">
            <a:avLst/>
          </a:prstGeom>
          <a:noFill/>
          <a:ln/>
        </p:spPr>
        <p:txBody>
          <a:bodyPr wrap="square" rtlCol="0" anchor="ctr"/>
          <a:lstStyle/>
          <a:p>
            <a:pPr marL="0" indent="0">
              <a:buNone/>
            </a:pPr>
            <a:r>
              <a:rPr lang="en-US" sz="1200" b="1" dirty="0">
                <a:solidFill>
                  <a:srgbClr val="FFFFFF"/>
                </a:solidFill>
                <a:latin typeface="Cambria" pitchFamily="34" charset="0"/>
                <a:ea typeface="Cambria" pitchFamily="34" charset="-122"/>
                <a:cs typeface="Cambria" pitchFamily="34" charset="-120"/>
              </a:rPr>
              <a:t>Digital Inclusion Programme</a:t>
            </a:r>
            <a:endParaRPr lang="en-US" sz="1200" dirty="0"/>
          </a:p>
        </p:txBody>
      </p:sp>
      <p:sp>
        <p:nvSpPr>
          <p:cNvPr id="16" name="Text 14"/>
          <p:cNvSpPr/>
          <p:nvPr/>
        </p:nvSpPr>
        <p:spPr>
          <a:xfrm>
            <a:off x="502920" y="3520440"/>
            <a:ext cx="3840480" cy="685800"/>
          </a:xfrm>
          <a:prstGeom prst="rect">
            <a:avLst/>
          </a:prstGeom>
          <a:noFill/>
          <a:ln/>
        </p:spPr>
        <p:txBody>
          <a:bodyPr wrap="square" rtlCol="0" anchor="ctr"/>
          <a:lstStyle/>
          <a:p>
            <a:r>
              <a:rPr lang="en-GB" sz="1050" dirty="0">
                <a:solidFill>
                  <a:srgbClr val="FFFFFF"/>
                </a:solidFill>
                <a:latin typeface="Calibri" pitchFamily="34" charset="0"/>
                <a:ea typeface="Calibri" pitchFamily="34" charset="-122"/>
                <a:cs typeface="Calibri" pitchFamily="34" charset="-120"/>
              </a:rPr>
              <a:t>National program to provide devices, training, and connectivity for older adults who are digitally excluded, enabling them to fully utilize telehealth and telecare services.</a:t>
            </a:r>
            <a:endParaRPr lang="en-US" sz="1050" dirty="0"/>
          </a:p>
        </p:txBody>
      </p:sp>
      <p:sp>
        <p:nvSpPr>
          <p:cNvPr id="17" name="Text 15"/>
          <p:cNvSpPr/>
          <p:nvPr/>
        </p:nvSpPr>
        <p:spPr>
          <a:xfrm>
            <a:off x="502920" y="4233672"/>
            <a:ext cx="3840480" cy="502920"/>
          </a:xfrm>
          <a:prstGeom prst="rect">
            <a:avLst/>
          </a:prstGeom>
          <a:noFill/>
          <a:ln/>
        </p:spPr>
        <p:txBody>
          <a:bodyPr wrap="square" rtlCol="0" anchor="ctr"/>
          <a:lstStyle/>
          <a:p>
            <a:pPr marL="0" indent="0">
              <a:buNone/>
            </a:pPr>
            <a:r>
              <a:rPr lang="en-US" sz="1000" i="1" dirty="0">
                <a:solidFill>
                  <a:srgbClr val="84B59F"/>
                </a:solidFill>
                <a:latin typeface="Calibri" pitchFamily="34" charset="0"/>
                <a:ea typeface="Calibri" pitchFamily="34" charset="-122"/>
                <a:cs typeface="Calibri" pitchFamily="34" charset="-120"/>
              </a:rPr>
              <a:t>Barrier: Infrastructure costs. Solution: Public-private partnership (DCMS Digital Strategy).</a:t>
            </a:r>
            <a:endParaRPr lang="en-US" sz="1000" dirty="0"/>
          </a:p>
        </p:txBody>
      </p:sp>
      <p:sp>
        <p:nvSpPr>
          <p:cNvPr id="18" name="Shape 16"/>
          <p:cNvSpPr/>
          <p:nvPr/>
        </p:nvSpPr>
        <p:spPr>
          <a:xfrm>
            <a:off x="4754880" y="2971800"/>
            <a:ext cx="4114800" cy="1828800"/>
          </a:xfrm>
          <a:prstGeom prst="roundRect">
            <a:avLst>
              <a:gd name="adj" fmla="val 5000"/>
            </a:avLst>
          </a:prstGeom>
          <a:solidFill>
            <a:srgbClr val="4A7C59">
              <a:alpha val="65000"/>
            </a:srgbClr>
          </a:solidFill>
          <a:ln w="12700">
            <a:solidFill>
              <a:srgbClr val="84B59F"/>
            </a:solidFill>
            <a:prstDash val="solid"/>
          </a:ln>
        </p:spPr>
        <p:txBody>
          <a:bodyPr/>
          <a:lstStyle/>
          <a:p>
            <a:endParaRPr lang="en-GB"/>
          </a:p>
        </p:txBody>
      </p:sp>
      <p:sp>
        <p:nvSpPr>
          <p:cNvPr id="19" name="Text 17"/>
          <p:cNvSpPr/>
          <p:nvPr/>
        </p:nvSpPr>
        <p:spPr>
          <a:xfrm>
            <a:off x="4864608" y="3063240"/>
            <a:ext cx="502920" cy="411480"/>
          </a:xfrm>
          <a:prstGeom prst="rect">
            <a:avLst/>
          </a:prstGeom>
          <a:noFill/>
          <a:ln/>
        </p:spPr>
        <p:txBody>
          <a:bodyPr wrap="square" rtlCol="0" anchor="ctr"/>
          <a:lstStyle/>
          <a:p>
            <a:pPr marL="0" indent="0">
              <a:buNone/>
            </a:pPr>
            <a:r>
              <a:rPr lang="en-US" sz="2000" b="1" dirty="0">
                <a:solidFill>
                  <a:srgbClr val="D4A853"/>
                </a:solidFill>
                <a:latin typeface="Cambria" pitchFamily="34" charset="0"/>
                <a:ea typeface="Cambria" pitchFamily="34" charset="-122"/>
                <a:cs typeface="Cambria" pitchFamily="34" charset="-120"/>
              </a:rPr>
              <a:t>04</a:t>
            </a:r>
            <a:endParaRPr lang="en-US" sz="2000" dirty="0"/>
          </a:p>
        </p:txBody>
      </p:sp>
      <p:sp>
        <p:nvSpPr>
          <p:cNvPr id="20" name="Text 18"/>
          <p:cNvSpPr/>
          <p:nvPr/>
        </p:nvSpPr>
        <p:spPr>
          <a:xfrm>
            <a:off x="5394960" y="3063240"/>
            <a:ext cx="3337560" cy="411480"/>
          </a:xfrm>
          <a:prstGeom prst="rect">
            <a:avLst/>
          </a:prstGeom>
          <a:noFill/>
          <a:ln/>
        </p:spPr>
        <p:txBody>
          <a:bodyPr wrap="square" rtlCol="0" anchor="ctr"/>
          <a:lstStyle/>
          <a:p>
            <a:pPr marL="0" indent="0">
              <a:buNone/>
            </a:pPr>
            <a:r>
              <a:rPr lang="en-US" sz="1200" b="1" dirty="0">
                <a:solidFill>
                  <a:srgbClr val="FFFFFF"/>
                </a:solidFill>
                <a:latin typeface="Cambria" pitchFamily="34" charset="0"/>
                <a:ea typeface="Cambria" pitchFamily="34" charset="-122"/>
                <a:cs typeface="Cambria" pitchFamily="34" charset="-120"/>
              </a:rPr>
              <a:t>Reform Means-Testing for Care Funding</a:t>
            </a:r>
            <a:endParaRPr lang="en-US" sz="1200" dirty="0"/>
          </a:p>
        </p:txBody>
      </p:sp>
      <p:sp>
        <p:nvSpPr>
          <p:cNvPr id="21" name="Text 19"/>
          <p:cNvSpPr/>
          <p:nvPr/>
        </p:nvSpPr>
        <p:spPr>
          <a:xfrm>
            <a:off x="4892040" y="3520440"/>
            <a:ext cx="3840480" cy="685800"/>
          </a:xfrm>
          <a:prstGeom prst="rect">
            <a:avLst/>
          </a:prstGeom>
          <a:noFill/>
          <a:ln/>
        </p:spPr>
        <p:txBody>
          <a:bodyPr wrap="square" rtlCol="0" anchor="ctr"/>
          <a:lstStyle/>
          <a:p>
            <a:r>
              <a:rPr lang="en-GB" sz="1050" dirty="0">
                <a:solidFill>
                  <a:srgbClr val="FFFFFF"/>
                </a:solidFill>
                <a:latin typeface="Calibri" pitchFamily="34" charset="0"/>
                <a:ea typeface="Calibri" pitchFamily="34" charset="-122"/>
                <a:cs typeface="Calibri" pitchFamily="34" charset="-120"/>
              </a:rPr>
              <a:t>Implement the proposed care cost cap of £86,000 to prevent catastrophic financial loss, as outlined in the Care Act 2014 reforms.</a:t>
            </a:r>
            <a:endParaRPr lang="en-US" sz="1050" dirty="0"/>
          </a:p>
        </p:txBody>
      </p:sp>
      <p:sp>
        <p:nvSpPr>
          <p:cNvPr id="22" name="Text 20"/>
          <p:cNvSpPr/>
          <p:nvPr/>
        </p:nvSpPr>
        <p:spPr>
          <a:xfrm>
            <a:off x="4892040" y="4233672"/>
            <a:ext cx="3840480" cy="502920"/>
          </a:xfrm>
          <a:prstGeom prst="rect">
            <a:avLst/>
          </a:prstGeom>
          <a:noFill/>
          <a:ln/>
        </p:spPr>
        <p:txBody>
          <a:bodyPr wrap="square" rtlCol="0" anchor="ctr"/>
          <a:lstStyle/>
          <a:p>
            <a:pPr marL="0" indent="0">
              <a:buNone/>
            </a:pPr>
            <a:r>
              <a:rPr lang="en-US" sz="1000" i="1" dirty="0">
                <a:solidFill>
                  <a:srgbClr val="84B59F"/>
                </a:solidFill>
                <a:latin typeface="Calibri" pitchFamily="34" charset="0"/>
                <a:ea typeface="Calibri" pitchFamily="34" charset="-122"/>
                <a:cs typeface="Calibri" pitchFamily="34" charset="-120"/>
              </a:rPr>
              <a:t>Barrier: Fiscal pressure. Solution: Long-term cross-party social care settlement.</a:t>
            </a:r>
            <a:endParaRPr lang="en-US" sz="1000" dirty="0"/>
          </a:p>
        </p:txBody>
      </p:sp>
      <p:pic>
        <p:nvPicPr>
          <p:cNvPr id="23" name="Recorded Sound">
            <a:hlinkClick r:id="" action="ppaction://media"/>
            <a:extLst>
              <a:ext uri="{FF2B5EF4-FFF2-40B4-BE49-F238E27FC236}">
                <a16:creationId xmlns:a16="http://schemas.microsoft.com/office/drawing/2014/main" id="{E5EF49EF-8E17-78BD-99F4-223187B1E54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232727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69927"/>
    </mc:Choice>
    <mc:Fallback>
      <p:transition spd="slow" advTm="1699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9927"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2D4A3E"/>
        </a:solidFill>
        <a:effectLst/>
      </p:bgPr>
    </p:bg>
    <p:spTree>
      <p:nvGrpSpPr>
        <p:cNvPr id="1" name=""/>
        <p:cNvGrpSpPr/>
        <p:nvPr/>
      </p:nvGrpSpPr>
      <p:grpSpPr>
        <a:xfrm>
          <a:off x="0" y="0"/>
          <a:ext cx="0" cy="0"/>
          <a:chOff x="0" y="0"/>
          <a:chExt cx="0" cy="0"/>
        </a:xfrm>
      </p:grpSpPr>
      <p:sp>
        <p:nvSpPr>
          <p:cNvPr id="2" name="Shape 0"/>
          <p:cNvSpPr/>
          <p:nvPr/>
        </p:nvSpPr>
        <p:spPr>
          <a:xfrm>
            <a:off x="-914400" y="3200400"/>
            <a:ext cx="4572000" cy="4572000"/>
          </a:xfrm>
          <a:prstGeom prst="ellipse">
            <a:avLst/>
          </a:prstGeom>
          <a:solidFill>
            <a:srgbClr val="4A7C59">
              <a:alpha val="25000"/>
            </a:srgbClr>
          </a:solidFill>
          <a:ln w="12700">
            <a:solidFill>
              <a:srgbClr val="4A7C59">
                <a:alpha val="25000"/>
              </a:srgbClr>
            </a:solidFill>
            <a:prstDash val="solid"/>
          </a:ln>
        </p:spPr>
        <p:txBody>
          <a:bodyPr/>
          <a:lstStyle/>
          <a:p>
            <a:endParaRPr lang="en-GB"/>
          </a:p>
        </p:txBody>
      </p:sp>
      <p:sp>
        <p:nvSpPr>
          <p:cNvPr id="3" name="Text 1"/>
          <p:cNvSpPr/>
          <p:nvPr/>
        </p:nvSpPr>
        <p:spPr>
          <a:xfrm>
            <a:off x="548640" y="365760"/>
            <a:ext cx="8229600" cy="548640"/>
          </a:xfrm>
          <a:prstGeom prst="rect">
            <a:avLst/>
          </a:prstGeom>
          <a:noFill/>
          <a:ln/>
        </p:spPr>
        <p:txBody>
          <a:bodyPr wrap="square" lIns="0" tIns="0" rIns="0" bIns="0" rtlCol="0" anchor="ctr"/>
          <a:lstStyle/>
          <a:p>
            <a:pPr marL="0" indent="0">
              <a:buNone/>
            </a:pPr>
            <a:r>
              <a:rPr lang="en-US" sz="3400" b="1" dirty="0">
                <a:solidFill>
                  <a:srgbClr val="FFFFFF"/>
                </a:solidFill>
                <a:latin typeface="Cambria" pitchFamily="34" charset="0"/>
                <a:ea typeface="Cambria" pitchFamily="34" charset="-122"/>
                <a:cs typeface="Cambria" pitchFamily="34" charset="-120"/>
              </a:rPr>
              <a:t>Conclusion</a:t>
            </a:r>
            <a:endParaRPr lang="en-US" sz="3400" dirty="0"/>
          </a:p>
        </p:txBody>
      </p:sp>
      <p:sp>
        <p:nvSpPr>
          <p:cNvPr id="4" name="Shape 2"/>
          <p:cNvSpPr/>
          <p:nvPr/>
        </p:nvSpPr>
        <p:spPr>
          <a:xfrm>
            <a:off x="548640" y="960120"/>
            <a:ext cx="2286000" cy="36576"/>
          </a:xfrm>
          <a:prstGeom prst="rect">
            <a:avLst/>
          </a:prstGeom>
          <a:solidFill>
            <a:srgbClr val="D4A853"/>
          </a:solidFill>
          <a:ln w="12700">
            <a:solidFill>
              <a:srgbClr val="D4A853"/>
            </a:solidFill>
            <a:prstDash val="solid"/>
          </a:ln>
        </p:spPr>
        <p:txBody>
          <a:bodyPr/>
          <a:lstStyle/>
          <a:p>
            <a:endParaRPr lang="en-GB"/>
          </a:p>
        </p:txBody>
      </p:sp>
      <p:sp>
        <p:nvSpPr>
          <p:cNvPr id="5" name="Text 3"/>
          <p:cNvSpPr/>
          <p:nvPr/>
        </p:nvSpPr>
        <p:spPr>
          <a:xfrm>
            <a:off x="548640" y="1097280"/>
            <a:ext cx="8229600" cy="3840480"/>
          </a:xfrm>
          <a:prstGeom prst="rect">
            <a:avLst/>
          </a:prstGeom>
          <a:noFill/>
          <a:ln/>
        </p:spPr>
        <p:txBody>
          <a:bodyPr wrap="square" rtlCol="0" anchor="ctr"/>
          <a:lstStyle/>
          <a:p>
            <a:pPr marL="342900" indent="-342900">
              <a:spcAft>
                <a:spcPts val="400"/>
              </a:spcAft>
              <a:buSzPct val="100000"/>
              <a:buChar char="•"/>
            </a:pPr>
            <a:r>
              <a:rPr lang="en-GB" sz="1250" dirty="0">
                <a:solidFill>
                  <a:srgbClr val="FFFFFF"/>
                </a:solidFill>
                <a:latin typeface="Calibri" pitchFamily="34" charset="0"/>
                <a:ea typeface="Calibri" pitchFamily="34" charset="-122"/>
                <a:cs typeface="Calibri" pitchFamily="34" charset="-120"/>
              </a:rPr>
              <a:t>The UK's ageing population poses one of the most significant challenges to health and social care in the 21st century. Current care provisions, such as domiciliary care and residential homes, have clear strengths but are hindered by chronic underfunding, workforce shortages, and systemic inequalities. Theories of ageing, particularly Activity Theory and Continuity Theory, provide an important framework for evaluating and improving care practices. Technology holds real potential for enhancing independence and well-being; however, digital exclusion must be addressed urgently. </a:t>
            </a:r>
            <a:r>
              <a:rPr lang="en-GB" sz="1250" dirty="0" err="1">
                <a:solidFill>
                  <a:srgbClr val="FFFFFF"/>
                </a:solidFill>
                <a:latin typeface="Calibri" pitchFamily="34" charset="0"/>
                <a:ea typeface="Calibri" pitchFamily="34" charset="-122"/>
                <a:cs typeface="Calibri" pitchFamily="34" charset="-120"/>
              </a:rPr>
              <a:t>Evidence-based</a:t>
            </a:r>
            <a:r>
              <a:rPr lang="en-GB" sz="1250" dirty="0">
                <a:solidFill>
                  <a:srgbClr val="FFFFFF"/>
                </a:solidFill>
                <a:latin typeface="Calibri" pitchFamily="34" charset="0"/>
                <a:ea typeface="Calibri" pitchFamily="34" charset="-122"/>
                <a:cs typeface="Calibri" pitchFamily="34" charset="-120"/>
              </a:rPr>
              <a:t> recommendations—including workforce investment, expansion of community care, promotion of digital inclusion, and funding reform—are both necessary and achievable. Effective care for older people requires the integration of theory, policy, and innovation, with the needs of the older person placed at the centre.</a:t>
            </a:r>
            <a:endParaRPr lang="en-US" sz="1250" dirty="0"/>
          </a:p>
        </p:txBody>
      </p:sp>
      <p:pic>
        <p:nvPicPr>
          <p:cNvPr id="6" name="Recorded Sound">
            <a:hlinkClick r:id="" action="ppaction://media"/>
            <a:extLst>
              <a:ext uri="{FF2B5EF4-FFF2-40B4-BE49-F238E27FC236}">
                <a16:creationId xmlns:a16="http://schemas.microsoft.com/office/drawing/2014/main" id="{814EF064-8E61-F33C-9A7F-E308DDE6FC0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27525" y="2327275"/>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37722"/>
    </mc:Choice>
    <mc:Fallback>
      <p:transition spd="slow" advTm="1377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772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4F8F6"/>
        </a:solidFill>
        <a:effectLst/>
      </p:bgPr>
    </p:bg>
    <p:spTree>
      <p:nvGrpSpPr>
        <p:cNvPr id="1" name=""/>
        <p:cNvGrpSpPr/>
        <p:nvPr/>
      </p:nvGrpSpPr>
      <p:grpSpPr>
        <a:xfrm>
          <a:off x="0" y="0"/>
          <a:ext cx="0" cy="0"/>
          <a:chOff x="0" y="0"/>
          <a:chExt cx="0" cy="0"/>
        </a:xfrm>
      </p:grpSpPr>
      <p:sp>
        <p:nvSpPr>
          <p:cNvPr id="2" name="Text 0"/>
          <p:cNvSpPr/>
          <p:nvPr/>
        </p:nvSpPr>
        <p:spPr>
          <a:xfrm>
            <a:off x="457200" y="228600"/>
            <a:ext cx="8229600" cy="457200"/>
          </a:xfrm>
          <a:prstGeom prst="rect">
            <a:avLst/>
          </a:prstGeom>
          <a:noFill/>
          <a:ln/>
        </p:spPr>
        <p:txBody>
          <a:bodyPr wrap="square" lIns="0" tIns="0" rIns="0" bIns="0" rtlCol="0" anchor="ctr"/>
          <a:lstStyle/>
          <a:p>
            <a:pPr marL="0" indent="0">
              <a:buNone/>
            </a:pPr>
            <a:r>
              <a:rPr lang="en-US" sz="2400" b="1" dirty="0">
                <a:solidFill>
                  <a:srgbClr val="2D4A3E"/>
                </a:solidFill>
                <a:latin typeface="Cambria" pitchFamily="34" charset="0"/>
                <a:ea typeface="Cambria" pitchFamily="34" charset="-122"/>
                <a:cs typeface="Cambria" pitchFamily="34" charset="-120"/>
              </a:rPr>
              <a:t>References</a:t>
            </a:r>
            <a:endParaRPr lang="en-US" sz="2400" dirty="0"/>
          </a:p>
        </p:txBody>
      </p:sp>
      <p:sp>
        <p:nvSpPr>
          <p:cNvPr id="3" name="Text 1"/>
          <p:cNvSpPr/>
          <p:nvPr/>
        </p:nvSpPr>
        <p:spPr>
          <a:xfrm>
            <a:off x="365760" y="777240"/>
            <a:ext cx="4251960" cy="4206240"/>
          </a:xfrm>
          <a:prstGeom prst="rect">
            <a:avLst/>
          </a:prstGeom>
          <a:noFill/>
          <a:ln/>
        </p:spPr>
        <p:txBody>
          <a:bodyPr wrap="square" rtlCol="0" anchor="ctr"/>
          <a:lstStyle/>
          <a:p>
            <a:pPr marL="342900" indent="-342900">
              <a:spcAft>
                <a:spcPts val="200"/>
              </a:spcAft>
              <a:buSzPct val="100000"/>
              <a:buChar char="•"/>
            </a:pPr>
            <a:r>
              <a:rPr lang="en-US" sz="850" dirty="0">
                <a:solidFill>
                  <a:srgbClr val="1A2E26"/>
                </a:solidFill>
                <a:latin typeface="Calibri" pitchFamily="34" charset="0"/>
                <a:ea typeface="Calibri" pitchFamily="34" charset="-122"/>
                <a:cs typeface="Calibri" pitchFamily="34" charset="-120"/>
              </a:rPr>
              <a:t>Age UK (2022) Later life in the United Kingdom. London: Age UK.</a:t>
            </a:r>
            <a:endParaRPr lang="en-US" sz="850" dirty="0"/>
          </a:p>
          <a:p>
            <a:pPr marL="342900" indent="-342900">
              <a:spcAft>
                <a:spcPts val="200"/>
              </a:spcAft>
              <a:buSzPct val="100000"/>
              <a:buChar char="•"/>
            </a:pPr>
            <a:r>
              <a:rPr lang="en-US" sz="850" dirty="0">
                <a:solidFill>
                  <a:srgbClr val="1A2E26"/>
                </a:solidFill>
                <a:latin typeface="Calibri" pitchFamily="34" charset="0"/>
                <a:ea typeface="Calibri" pitchFamily="34" charset="-122"/>
                <a:cs typeface="Calibri" pitchFamily="34" charset="-120"/>
              </a:rPr>
              <a:t>Alzheimer's Society (2023) Dementia UK Update. London: Alzheimer's Society.</a:t>
            </a:r>
            <a:endParaRPr lang="en-US" sz="850" dirty="0"/>
          </a:p>
          <a:p>
            <a:pPr marL="342900" indent="-342900">
              <a:spcAft>
                <a:spcPts val="200"/>
              </a:spcAft>
              <a:buSzPct val="100000"/>
              <a:buChar char="•"/>
            </a:pPr>
            <a:r>
              <a:rPr lang="en-US" sz="850" dirty="0">
                <a:solidFill>
                  <a:srgbClr val="1A2E26"/>
                </a:solidFill>
                <a:latin typeface="Calibri" pitchFamily="34" charset="0"/>
                <a:ea typeface="Calibri" pitchFamily="34" charset="-122"/>
                <a:cs typeface="Calibri" pitchFamily="34" charset="-120"/>
              </a:rPr>
              <a:t>Atchley, R.C. (1989) 'A continuity theory of normal aging', The Gerontologist, 29(2), pp. 183–190.</a:t>
            </a:r>
            <a:endParaRPr lang="en-US" sz="850" dirty="0"/>
          </a:p>
          <a:p>
            <a:pPr marL="342900" indent="-342900">
              <a:spcAft>
                <a:spcPts val="200"/>
              </a:spcAft>
              <a:buSzPct val="100000"/>
              <a:buChar char="•"/>
            </a:pPr>
            <a:r>
              <a:rPr lang="en-US" sz="850" dirty="0">
                <a:solidFill>
                  <a:srgbClr val="1A2E26"/>
                </a:solidFill>
                <a:latin typeface="Calibri" pitchFamily="34" charset="0"/>
                <a:ea typeface="Calibri" pitchFamily="34" charset="-122"/>
                <a:cs typeface="Calibri" pitchFamily="34" charset="-120"/>
              </a:rPr>
              <a:t>Care Act 2014. London: HMSO.</a:t>
            </a:r>
            <a:endParaRPr lang="en-US" sz="850" dirty="0"/>
          </a:p>
          <a:p>
            <a:pPr marL="342900" indent="-342900">
              <a:spcAft>
                <a:spcPts val="200"/>
              </a:spcAft>
              <a:buSzPct val="100000"/>
              <a:buChar char="•"/>
            </a:pPr>
            <a:r>
              <a:rPr lang="en-US" sz="850" dirty="0">
                <a:solidFill>
                  <a:srgbClr val="1A2E26"/>
                </a:solidFill>
                <a:latin typeface="Calibri" pitchFamily="34" charset="0"/>
                <a:ea typeface="Calibri" pitchFamily="34" charset="-122"/>
                <a:cs typeface="Calibri" pitchFamily="34" charset="-120"/>
              </a:rPr>
              <a:t>Care Quality Commission (2023) The state of health care and adult social care in England. London: CQC.</a:t>
            </a:r>
            <a:endParaRPr lang="en-US" sz="850" dirty="0"/>
          </a:p>
          <a:p>
            <a:pPr marL="342900" indent="-342900">
              <a:spcAft>
                <a:spcPts val="200"/>
              </a:spcAft>
              <a:buSzPct val="100000"/>
              <a:buChar char="•"/>
            </a:pPr>
            <a:r>
              <a:rPr lang="en-US" sz="850" dirty="0">
                <a:solidFill>
                  <a:srgbClr val="1A2E26"/>
                </a:solidFill>
                <a:latin typeface="Calibri" pitchFamily="34" charset="0"/>
                <a:ea typeface="Calibri" pitchFamily="34" charset="-122"/>
                <a:cs typeface="Calibri" pitchFamily="34" charset="-120"/>
              </a:rPr>
              <a:t>Carers UK (2023) State of caring 2023. London: Carers UK.</a:t>
            </a:r>
            <a:endParaRPr lang="en-US" sz="850" dirty="0"/>
          </a:p>
          <a:p>
            <a:pPr marL="342900" indent="-342900">
              <a:spcAft>
                <a:spcPts val="200"/>
              </a:spcAft>
              <a:buSzPct val="100000"/>
              <a:buChar char="•"/>
            </a:pPr>
            <a:r>
              <a:rPr lang="en-US" sz="850" dirty="0">
                <a:solidFill>
                  <a:srgbClr val="1A2E26"/>
                </a:solidFill>
                <a:latin typeface="Calibri" pitchFamily="34" charset="0"/>
                <a:ea typeface="Calibri" pitchFamily="34" charset="-122"/>
                <a:cs typeface="Calibri" pitchFamily="34" charset="-120"/>
              </a:rPr>
              <a:t>Cumming, E. and Henry, W.E. (1961) Growing old: The process of disengagement. New York: Basic Books.</a:t>
            </a:r>
            <a:endParaRPr lang="en-US" sz="850" dirty="0"/>
          </a:p>
          <a:p>
            <a:pPr marL="342900" indent="-342900">
              <a:spcAft>
                <a:spcPts val="200"/>
              </a:spcAft>
              <a:buSzPct val="100000"/>
              <a:buChar char="•"/>
            </a:pPr>
            <a:r>
              <a:rPr lang="en-US" sz="850" dirty="0">
                <a:solidFill>
                  <a:srgbClr val="1A2E26"/>
                </a:solidFill>
                <a:latin typeface="Calibri" pitchFamily="34" charset="0"/>
                <a:ea typeface="Calibri" pitchFamily="34" charset="-122"/>
                <a:cs typeface="Calibri" pitchFamily="34" charset="-120"/>
              </a:rPr>
              <a:t>de Boer, B. et al. (2017) 'Dementia-care mapping in a green care farm and in a traditional nursing home', Dementia, 16(1), pp. 107–121.</a:t>
            </a:r>
            <a:endParaRPr lang="en-US" sz="850" dirty="0"/>
          </a:p>
          <a:p>
            <a:pPr marL="342900" indent="-342900">
              <a:spcAft>
                <a:spcPts val="200"/>
              </a:spcAft>
              <a:buSzPct val="100000"/>
              <a:buChar char="•"/>
            </a:pPr>
            <a:r>
              <a:rPr lang="en-US" sz="850" dirty="0">
                <a:solidFill>
                  <a:srgbClr val="1A2E26"/>
                </a:solidFill>
                <a:latin typeface="Calibri" pitchFamily="34" charset="0"/>
                <a:ea typeface="Calibri" pitchFamily="34" charset="-122"/>
                <a:cs typeface="Calibri" pitchFamily="34" charset="-120"/>
              </a:rPr>
              <a:t>Elder, G.H. (1994) 'Time, human agency, and social change', Social Psychology Quarterly, 57(1), pp. 4–15.</a:t>
            </a:r>
            <a:endParaRPr lang="en-US" sz="850" dirty="0"/>
          </a:p>
          <a:p>
            <a:pPr marL="342900" indent="-342900">
              <a:spcAft>
                <a:spcPts val="200"/>
              </a:spcAft>
              <a:buSzPct val="100000"/>
              <a:buChar char="•"/>
            </a:pPr>
            <a:r>
              <a:rPr lang="en-US" sz="850" dirty="0">
                <a:solidFill>
                  <a:srgbClr val="1A2E26"/>
                </a:solidFill>
                <a:latin typeface="Calibri" pitchFamily="34" charset="0"/>
                <a:ea typeface="Calibri" pitchFamily="34" charset="-122"/>
                <a:cs typeface="Calibri" pitchFamily="34" charset="-120"/>
              </a:rPr>
              <a:t>Equality Act 2010. London: HMSO.</a:t>
            </a:r>
            <a:endParaRPr lang="en-US" sz="850" dirty="0"/>
          </a:p>
          <a:p>
            <a:pPr marL="342900" indent="-342900">
              <a:spcAft>
                <a:spcPts val="200"/>
              </a:spcAft>
              <a:buSzPct val="100000"/>
              <a:buChar char="•"/>
            </a:pPr>
            <a:r>
              <a:rPr lang="en-US" sz="850" dirty="0">
                <a:solidFill>
                  <a:srgbClr val="1A2E26"/>
                </a:solidFill>
                <a:latin typeface="Calibri" pitchFamily="34" charset="0"/>
                <a:ea typeface="Calibri" pitchFamily="34" charset="-122"/>
                <a:cs typeface="Calibri" pitchFamily="34" charset="-120"/>
              </a:rPr>
              <a:t>Harman, D. (1956) 'Aging: A theory based on free radical and radiation chemistry', Journal of Gerontology, 11(3), pp. 298–300.</a:t>
            </a:r>
            <a:endParaRPr lang="en-US" sz="850" dirty="0"/>
          </a:p>
        </p:txBody>
      </p:sp>
      <p:sp>
        <p:nvSpPr>
          <p:cNvPr id="4" name="Text 2"/>
          <p:cNvSpPr/>
          <p:nvPr/>
        </p:nvSpPr>
        <p:spPr>
          <a:xfrm>
            <a:off x="4663440" y="777240"/>
            <a:ext cx="4251960" cy="4206240"/>
          </a:xfrm>
          <a:prstGeom prst="rect">
            <a:avLst/>
          </a:prstGeom>
          <a:noFill/>
          <a:ln/>
        </p:spPr>
        <p:txBody>
          <a:bodyPr wrap="square" rtlCol="0" anchor="ctr"/>
          <a:lstStyle/>
          <a:p>
            <a:pPr marL="342900" indent="-342900">
              <a:spcAft>
                <a:spcPts val="200"/>
              </a:spcAft>
              <a:buSzPct val="100000"/>
              <a:buChar char="•"/>
            </a:pPr>
            <a:r>
              <a:rPr lang="en-US" sz="850" dirty="0">
                <a:solidFill>
                  <a:srgbClr val="1A2E26"/>
                </a:solidFill>
                <a:latin typeface="Calibri" pitchFamily="34" charset="0"/>
                <a:ea typeface="Calibri" pitchFamily="34" charset="-122"/>
                <a:cs typeface="Calibri" pitchFamily="34" charset="-120"/>
              </a:rPr>
              <a:t>Havighurst, R.J. (1963) 'Successful aging', in Williams, R.H. et al. (eds) Processes of aging. New York: Atherton Press.</a:t>
            </a:r>
            <a:endParaRPr lang="en-US" sz="850" dirty="0"/>
          </a:p>
          <a:p>
            <a:pPr marL="342900" indent="-342900">
              <a:spcAft>
                <a:spcPts val="200"/>
              </a:spcAft>
              <a:buSzPct val="100000"/>
              <a:buChar char="•"/>
            </a:pPr>
            <a:r>
              <a:rPr lang="en-US" sz="850" dirty="0">
                <a:solidFill>
                  <a:srgbClr val="1A2E26"/>
                </a:solidFill>
                <a:latin typeface="Calibri" pitchFamily="34" charset="0"/>
                <a:ea typeface="Calibri" pitchFamily="34" charset="-122"/>
                <a:cs typeface="Calibri" pitchFamily="34" charset="-120"/>
              </a:rPr>
              <a:t>Human Rights Act 1998. London: HMSO.</a:t>
            </a:r>
            <a:endParaRPr lang="en-US" sz="850" dirty="0"/>
          </a:p>
          <a:p>
            <a:pPr marL="342900" indent="-342900">
              <a:spcAft>
                <a:spcPts val="200"/>
              </a:spcAft>
              <a:buSzPct val="100000"/>
              <a:buChar char="•"/>
            </a:pPr>
            <a:r>
              <a:rPr lang="en-US" sz="850" dirty="0">
                <a:solidFill>
                  <a:srgbClr val="1A2E26"/>
                </a:solidFill>
                <a:latin typeface="Calibri" pitchFamily="34" charset="0"/>
                <a:ea typeface="Calibri" pitchFamily="34" charset="-122"/>
                <a:cs typeface="Calibri" pitchFamily="34" charset="-120"/>
              </a:rPr>
              <a:t>LaingBuisson (2023) Care of older people UK market report. London: LaingBuisson.</a:t>
            </a:r>
            <a:endParaRPr lang="en-US" sz="850" dirty="0"/>
          </a:p>
          <a:p>
            <a:pPr marL="342900" indent="-342900">
              <a:spcAft>
                <a:spcPts val="200"/>
              </a:spcAft>
              <a:buSzPct val="100000"/>
              <a:buChar char="•"/>
            </a:pPr>
            <a:r>
              <a:rPr lang="en-US" sz="850" dirty="0">
                <a:solidFill>
                  <a:srgbClr val="1A2E26"/>
                </a:solidFill>
                <a:latin typeface="Calibri" pitchFamily="34" charset="0"/>
                <a:ea typeface="Calibri" pitchFamily="34" charset="-122"/>
                <a:cs typeface="Calibri" pitchFamily="34" charset="-120"/>
              </a:rPr>
              <a:t>NHS England (2019) The NHS Long Term Plan. London: NHS England.</a:t>
            </a:r>
            <a:endParaRPr lang="en-US" sz="850" dirty="0"/>
          </a:p>
          <a:p>
            <a:pPr marL="342900" indent="-342900">
              <a:spcAft>
                <a:spcPts val="200"/>
              </a:spcAft>
              <a:buSzPct val="100000"/>
              <a:buChar char="•"/>
            </a:pPr>
            <a:r>
              <a:rPr lang="en-US" sz="850" dirty="0">
                <a:solidFill>
                  <a:srgbClr val="1A2E26"/>
                </a:solidFill>
                <a:latin typeface="Calibri" pitchFamily="34" charset="0"/>
                <a:ea typeface="Calibri" pitchFamily="34" charset="-122"/>
                <a:cs typeface="Calibri" pitchFamily="34" charset="-120"/>
              </a:rPr>
              <a:t>NHS England (2022) Adult social care activity and finance report, England 2021–22. London: NHS England.</a:t>
            </a:r>
            <a:endParaRPr lang="en-US" sz="850" dirty="0"/>
          </a:p>
          <a:p>
            <a:pPr marL="342900" indent="-342900">
              <a:spcAft>
                <a:spcPts val="200"/>
              </a:spcAft>
              <a:buSzPct val="100000"/>
              <a:buChar char="•"/>
            </a:pPr>
            <a:r>
              <a:rPr lang="en-US" sz="850" dirty="0">
                <a:solidFill>
                  <a:srgbClr val="1A2E26"/>
                </a:solidFill>
                <a:latin typeface="Calibri" pitchFamily="34" charset="0"/>
                <a:ea typeface="Calibri" pitchFamily="34" charset="-122"/>
                <a:cs typeface="Calibri" pitchFamily="34" charset="-120"/>
              </a:rPr>
              <a:t>Office for National Statistics (2022) Internet users UK 2022. Newport: ONS.</a:t>
            </a:r>
            <a:endParaRPr lang="en-US" sz="850" dirty="0"/>
          </a:p>
          <a:p>
            <a:pPr marL="342900" indent="-342900">
              <a:spcAft>
                <a:spcPts val="200"/>
              </a:spcAft>
              <a:buSzPct val="100000"/>
              <a:buChar char="•"/>
            </a:pPr>
            <a:r>
              <a:rPr lang="en-US" sz="850" dirty="0">
                <a:solidFill>
                  <a:srgbClr val="1A2E26"/>
                </a:solidFill>
                <a:latin typeface="Calibri" pitchFamily="34" charset="0"/>
                <a:ea typeface="Calibri" pitchFamily="34" charset="-122"/>
                <a:cs typeface="Calibri" pitchFamily="34" charset="-120"/>
              </a:rPr>
              <a:t>Office for National Statistics (2023) Overview of the UK population: 2023. Newport: ONS.</a:t>
            </a:r>
            <a:endParaRPr lang="en-US" sz="850" dirty="0"/>
          </a:p>
          <a:p>
            <a:pPr marL="342900" indent="-342900">
              <a:spcAft>
                <a:spcPts val="200"/>
              </a:spcAft>
              <a:buSzPct val="100000"/>
              <a:buChar char="•"/>
            </a:pPr>
            <a:r>
              <a:rPr lang="en-US" sz="850" dirty="0">
                <a:solidFill>
                  <a:srgbClr val="1A2E26"/>
                </a:solidFill>
                <a:latin typeface="Calibri" pitchFamily="34" charset="0"/>
                <a:ea typeface="Calibri" pitchFamily="34" charset="-122"/>
                <a:cs typeface="Calibri" pitchFamily="34" charset="-120"/>
              </a:rPr>
              <a:t>Sharkey, A. (2014) 'Robots and human dignity', Ethics and Information Technology, 16(1), pp. 63–75.</a:t>
            </a:r>
            <a:endParaRPr lang="en-US" sz="850" dirty="0"/>
          </a:p>
          <a:p>
            <a:pPr marL="342900" indent="-342900">
              <a:spcAft>
                <a:spcPts val="200"/>
              </a:spcAft>
              <a:buSzPct val="100000"/>
              <a:buChar char="•"/>
            </a:pPr>
            <a:r>
              <a:rPr lang="en-US" sz="850" dirty="0">
                <a:solidFill>
                  <a:srgbClr val="1A2E26"/>
                </a:solidFill>
                <a:latin typeface="Calibri" pitchFamily="34" charset="0"/>
                <a:ea typeface="Calibri" pitchFamily="34" charset="-122"/>
                <a:cs typeface="Calibri" pitchFamily="34" charset="-120"/>
              </a:rPr>
              <a:t>Skills for Care (2023) The state of the adult social care sector and workforce in England. Leeds: Skills for Care.</a:t>
            </a:r>
            <a:endParaRPr lang="en-US" sz="850" dirty="0"/>
          </a:p>
          <a:p>
            <a:pPr marL="342900" indent="-342900">
              <a:spcAft>
                <a:spcPts val="200"/>
              </a:spcAft>
              <a:buSzPct val="100000"/>
              <a:buChar char="•"/>
            </a:pPr>
            <a:r>
              <a:rPr lang="en-US" sz="850" dirty="0">
                <a:solidFill>
                  <a:srgbClr val="1A2E26"/>
                </a:solidFill>
                <a:latin typeface="Calibri" pitchFamily="34" charset="0"/>
                <a:ea typeface="Calibri" pitchFamily="34" charset="-122"/>
                <a:cs typeface="Calibri" pitchFamily="34" charset="-120"/>
              </a:rPr>
              <a:t>Social Care Institute for Excellence (2022) Homecare: Developing effective commissioning. London: SCIE.</a:t>
            </a:r>
            <a:endParaRPr lang="en-US" sz="850" dirty="0"/>
          </a:p>
        </p:txBody>
      </p:sp>
      <p:sp>
        <p:nvSpPr>
          <p:cNvPr id="5" name="Text 3"/>
          <p:cNvSpPr/>
          <p:nvPr/>
        </p:nvSpPr>
        <p:spPr>
          <a:xfrm>
            <a:off x="365760" y="4846320"/>
            <a:ext cx="8412480" cy="228600"/>
          </a:xfrm>
          <a:prstGeom prst="rect">
            <a:avLst/>
          </a:prstGeom>
          <a:noFill/>
          <a:ln/>
        </p:spPr>
        <p:txBody>
          <a:bodyPr wrap="square" rtlCol="0" anchor="ctr"/>
          <a:lstStyle/>
          <a:p>
            <a:pPr marL="0" indent="0">
              <a:buNone/>
            </a:pPr>
            <a:r>
              <a:rPr lang="en-US" sz="800" i="1" dirty="0">
                <a:solidFill>
                  <a:srgbClr val="5A7A6E"/>
                </a:solidFill>
                <a:latin typeface="Calibri" pitchFamily="34" charset="0"/>
                <a:ea typeface="Calibri" pitchFamily="34" charset="-122"/>
                <a:cs typeface="Calibri" pitchFamily="34" charset="-120"/>
              </a:rPr>
              <a:t>All references in UWTSD Harvard style. Please replace placeholders with your own verified sources and page numbers.</a:t>
            </a:r>
            <a:endParaRPr lang="en-US" sz="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65</TotalTime>
  <Words>4429</Words>
  <Application>Microsoft Office PowerPoint</Application>
  <PresentationFormat>On-screen Show (16:9)</PresentationFormat>
  <Paragraphs>189</Paragraphs>
  <Slides>14</Slides>
  <Notes>14</Notes>
  <HiddenSlides>0</HiddenSlides>
  <MMClips>13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the Older Person</dc:title>
  <dc:subject>PptxGenJS Presentation</dc:subject>
  <dc:creator>Student</dc:creator>
  <cp:lastModifiedBy>taiba rajab</cp:lastModifiedBy>
  <cp:revision>2</cp:revision>
  <dcterms:created xsi:type="dcterms:W3CDTF">2026-06-20T21:27:55Z</dcterms:created>
  <dcterms:modified xsi:type="dcterms:W3CDTF">2026-06-24T21:16:46Z</dcterms:modified>
</cp:coreProperties>
</file>