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262" r:id="rId3"/>
    <p:sldId id="268" r:id="rId4"/>
    <p:sldId id="279" r:id="rId5"/>
    <p:sldId id="280" r:id="rId6"/>
    <p:sldId id="269" r:id="rId7"/>
    <p:sldId id="276" r:id="rId8"/>
    <p:sldId id="273" r:id="rId9"/>
    <p:sldId id="274" r:id="rId10"/>
    <p:sldId id="281" r:id="rId11"/>
    <p:sldId id="282" r:id="rId12"/>
    <p:sldId id="283" r:id="rId13"/>
    <p:sldId id="277" r:id="rId14"/>
    <p:sldId id="284"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83"/>
    <p:restoredTop sz="93216"/>
  </p:normalViewPr>
  <p:slideViewPr>
    <p:cSldViewPr snapToGrid="0" snapToObjects="1">
      <p:cViewPr varScale="1">
        <p:scale>
          <a:sx n="90" d="100"/>
          <a:sy n="90" d="100"/>
        </p:scale>
        <p:origin x="108"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A52A16-0511-684E-8E44-EFBE0191F4C0}" type="datetimeFigureOut">
              <a:rPr lang="en-US" smtClean="0"/>
              <a:t>3/12/2018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1200F4-9DF7-A14D-8B92-1F4A46A83E95}" type="slidenum">
              <a:rPr lang="en-US" smtClean="0"/>
              <a:t>‹#›</a:t>
            </a:fld>
            <a:endParaRPr lang="en-US"/>
          </a:p>
        </p:txBody>
      </p:sp>
    </p:spTree>
    <p:extLst>
      <p:ext uri="{BB962C8B-B14F-4D97-AF65-F5344CB8AC3E}">
        <p14:creationId xmlns:p14="http://schemas.microsoft.com/office/powerpoint/2010/main" val="9084772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843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ea typeface="ＭＳ Ｐゴシック" charset="-128"/>
            </a:endParaRPr>
          </a:p>
        </p:txBody>
      </p:sp>
      <p:sp>
        <p:nvSpPr>
          <p:cNvPr id="1843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fontAlgn="base">
              <a:spcBef>
                <a:spcPct val="0"/>
              </a:spcBef>
              <a:spcAft>
                <a:spcPct val="0"/>
              </a:spcAft>
            </a:pPr>
            <a:fld id="{F1176C93-9567-6E4A-8349-C25F0A6D2539}" type="slidenum">
              <a:rPr lang="en-US" altLang="en-US">
                <a:latin typeface="Arial" charset="0"/>
                <a:ea typeface="ＭＳ Ｐゴシック" charset="-128"/>
              </a:rPr>
              <a:pPr fontAlgn="base">
                <a:spcBef>
                  <a:spcPct val="0"/>
                </a:spcBef>
                <a:spcAft>
                  <a:spcPct val="0"/>
                </a:spcAft>
              </a:pPr>
              <a:t>3</a:t>
            </a:fld>
            <a:endParaRPr lang="en-US" altLang="en-US">
              <a:latin typeface="Arial" charset="0"/>
              <a:ea typeface="ＭＳ Ｐゴシック" charset="-128"/>
            </a:endParaRPr>
          </a:p>
        </p:txBody>
      </p:sp>
    </p:spTree>
    <p:extLst>
      <p:ext uri="{BB962C8B-B14F-4D97-AF65-F5344CB8AC3E}">
        <p14:creationId xmlns:p14="http://schemas.microsoft.com/office/powerpoint/2010/main" val="1680744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2048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Holistic concept</a:t>
            </a:r>
            <a:r>
              <a:rPr lang="is-IS" altLang="en-US"/>
              <a:t>….</a:t>
            </a:r>
            <a:endParaRPr lang="en-US" altLang="en-US"/>
          </a:p>
        </p:txBody>
      </p:sp>
      <p:sp>
        <p:nvSpPr>
          <p:cNvPr id="4" name="Slide Number Placeholder 3"/>
          <p:cNvSpPr>
            <a:spLocks noGrp="1"/>
          </p:cNvSpPr>
          <p:nvPr>
            <p:ph type="sldNum" sz="quarter" idx="5"/>
          </p:nvPr>
        </p:nvSpPr>
        <p:spPr/>
        <p:txBody>
          <a:bodyPr/>
          <a:lstStyle/>
          <a:p>
            <a:pPr>
              <a:defRPr/>
            </a:pPr>
            <a:fld id="{A8ED1056-2701-4943-99AD-1BA62E3BE15B}" type="slidenum">
              <a:rPr lang="en-GB" smtClean="0"/>
              <a:pPr>
                <a:defRPr/>
              </a:pPr>
              <a:t>6</a:t>
            </a:fld>
            <a:endParaRPr lang="en-GB"/>
          </a:p>
        </p:txBody>
      </p:sp>
    </p:spTree>
    <p:extLst>
      <p:ext uri="{BB962C8B-B14F-4D97-AF65-F5344CB8AC3E}">
        <p14:creationId xmlns:p14="http://schemas.microsoft.com/office/powerpoint/2010/main" val="8352632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If we take a physical literacy perspective</a:t>
            </a:r>
            <a:r>
              <a:rPr lang="en-US" baseline="0" dirty="0" smtClean="0"/>
              <a:t> then the experiences that we have are crucial for the development of who we are and how we learn and develop, therefore the environment that we interact with is extremely important</a:t>
            </a:r>
            <a:endParaRPr lang="en-US" dirty="0"/>
          </a:p>
        </p:txBody>
      </p:sp>
      <p:sp>
        <p:nvSpPr>
          <p:cNvPr id="4" name="Slide Number Placeholder 3"/>
          <p:cNvSpPr>
            <a:spLocks noGrp="1"/>
          </p:cNvSpPr>
          <p:nvPr>
            <p:ph type="sldNum" sz="quarter" idx="10"/>
          </p:nvPr>
        </p:nvSpPr>
        <p:spPr/>
        <p:txBody>
          <a:bodyPr/>
          <a:lstStyle/>
          <a:p>
            <a:fld id="{ECF53C65-7D9F-F34A-8929-3F143E812007}" type="slidenum">
              <a:rPr lang="en-US" smtClean="0"/>
              <a:t>8</a:t>
            </a:fld>
            <a:endParaRPr lang="en-US"/>
          </a:p>
        </p:txBody>
      </p:sp>
    </p:spTree>
    <p:extLst>
      <p:ext uri="{BB962C8B-B14F-4D97-AF65-F5344CB8AC3E}">
        <p14:creationId xmlns:p14="http://schemas.microsoft.com/office/powerpoint/2010/main" val="4450488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4608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smtClean="0"/>
              <a:t>You are</a:t>
            </a:r>
            <a:r>
              <a:rPr lang="en-US" altLang="en-US" baseline="0" dirty="0" smtClean="0"/>
              <a:t> all aware of affordance theory</a:t>
            </a:r>
            <a:r>
              <a:rPr lang="is-IS" altLang="en-US" baseline="0" dirty="0" smtClean="0"/>
              <a:t>….</a:t>
            </a:r>
          </a:p>
          <a:p>
            <a:endParaRPr lang="is-IS" altLang="en-US" baseline="0" dirty="0" smtClean="0"/>
          </a:p>
          <a:p>
            <a:endParaRPr lang="en-US" altLang="en-US" dirty="0" smtClean="0"/>
          </a:p>
          <a:p>
            <a:r>
              <a:rPr lang="en-US" altLang="en-US" dirty="0" smtClean="0"/>
              <a:t>Studies </a:t>
            </a:r>
            <a:r>
              <a:rPr lang="en-US" altLang="en-US" dirty="0"/>
              <a:t>of the affordances of the home show that more opportunities in the home improve motor development and </a:t>
            </a:r>
            <a:r>
              <a:rPr lang="en-US" altLang="en-US" dirty="0" smtClean="0"/>
              <a:t>learning readiness, </a:t>
            </a:r>
          </a:p>
          <a:p>
            <a:r>
              <a:rPr lang="en-US" altLang="en-US" dirty="0" smtClean="0"/>
              <a:t>Studies in</a:t>
            </a:r>
            <a:r>
              <a:rPr lang="en-US" altLang="en-US" baseline="0" dirty="0" smtClean="0"/>
              <a:t> </a:t>
            </a:r>
            <a:r>
              <a:rPr lang="en-US" altLang="en-US" baseline="0" dirty="0" err="1" smtClean="0"/>
              <a:t>Scandanavia</a:t>
            </a:r>
            <a:r>
              <a:rPr lang="en-US" altLang="en-US" baseline="0" dirty="0" smtClean="0"/>
              <a:t> show that children in pre schools that move in natural settings have better motor development due to the rich variety of affordances that nature offers. </a:t>
            </a:r>
            <a:endParaRPr lang="en-US" altLang="en-US" dirty="0" smtClean="0"/>
          </a:p>
          <a:p>
            <a:endParaRPr lang="en-US" altLang="en-US" dirty="0"/>
          </a:p>
        </p:txBody>
      </p:sp>
      <p:sp>
        <p:nvSpPr>
          <p:cNvPr id="4" name="Slide Number Placeholder 3"/>
          <p:cNvSpPr>
            <a:spLocks noGrp="1"/>
          </p:cNvSpPr>
          <p:nvPr>
            <p:ph type="sldNum" sz="quarter" idx="5"/>
          </p:nvPr>
        </p:nvSpPr>
        <p:spPr/>
        <p:txBody>
          <a:bodyPr/>
          <a:lstStyle/>
          <a:p>
            <a:pPr>
              <a:defRPr/>
            </a:pPr>
            <a:fld id="{EBD2914C-B201-F044-9526-16C201EE8CF0}" type="slidenum">
              <a:rPr lang="en-GB" smtClean="0"/>
              <a:pPr>
                <a:defRPr/>
              </a:pPr>
              <a:t>9</a:t>
            </a:fld>
            <a:endParaRPr lang="en-GB"/>
          </a:p>
        </p:txBody>
      </p:sp>
    </p:spTree>
    <p:extLst>
      <p:ext uri="{BB962C8B-B14F-4D97-AF65-F5344CB8AC3E}">
        <p14:creationId xmlns:p14="http://schemas.microsoft.com/office/powerpoint/2010/main" val="7788905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7275F33-A657-7549-8527-BDD6E80F3FD9}" type="datetimeFigureOut">
              <a:rPr lang="en-US" smtClean="0"/>
              <a:t>3/12/2018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B1BD0A-F962-724B-93DB-B255D590BFB2}" type="slidenum">
              <a:rPr lang="en-US" smtClean="0"/>
              <a:t>‹#›</a:t>
            </a:fld>
            <a:endParaRPr lang="en-US"/>
          </a:p>
        </p:txBody>
      </p:sp>
    </p:spTree>
    <p:extLst>
      <p:ext uri="{BB962C8B-B14F-4D97-AF65-F5344CB8AC3E}">
        <p14:creationId xmlns:p14="http://schemas.microsoft.com/office/powerpoint/2010/main" val="2775395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7275F33-A657-7549-8527-BDD6E80F3FD9}" type="datetimeFigureOut">
              <a:rPr lang="en-US" smtClean="0"/>
              <a:t>3/12/2018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B1BD0A-F962-724B-93DB-B255D590BFB2}" type="slidenum">
              <a:rPr lang="en-US" smtClean="0"/>
              <a:t>‹#›</a:t>
            </a:fld>
            <a:endParaRPr lang="en-US"/>
          </a:p>
        </p:txBody>
      </p:sp>
    </p:spTree>
    <p:extLst>
      <p:ext uri="{BB962C8B-B14F-4D97-AF65-F5344CB8AC3E}">
        <p14:creationId xmlns:p14="http://schemas.microsoft.com/office/powerpoint/2010/main" val="272701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7275F33-A657-7549-8527-BDD6E80F3FD9}" type="datetimeFigureOut">
              <a:rPr lang="en-US" smtClean="0"/>
              <a:t>3/12/2018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B1BD0A-F962-724B-93DB-B255D590BFB2}" type="slidenum">
              <a:rPr lang="en-US" smtClean="0"/>
              <a:t>‹#›</a:t>
            </a:fld>
            <a:endParaRPr lang="en-US"/>
          </a:p>
        </p:txBody>
      </p:sp>
    </p:spTree>
    <p:extLst>
      <p:ext uri="{BB962C8B-B14F-4D97-AF65-F5344CB8AC3E}">
        <p14:creationId xmlns:p14="http://schemas.microsoft.com/office/powerpoint/2010/main" val="571604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7275F33-A657-7549-8527-BDD6E80F3FD9}" type="datetimeFigureOut">
              <a:rPr lang="en-US" smtClean="0"/>
              <a:t>3/12/2018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B1BD0A-F962-724B-93DB-B255D590BFB2}" type="slidenum">
              <a:rPr lang="en-US" smtClean="0"/>
              <a:t>‹#›</a:t>
            </a:fld>
            <a:endParaRPr lang="en-US"/>
          </a:p>
        </p:txBody>
      </p:sp>
    </p:spTree>
    <p:extLst>
      <p:ext uri="{BB962C8B-B14F-4D97-AF65-F5344CB8AC3E}">
        <p14:creationId xmlns:p14="http://schemas.microsoft.com/office/powerpoint/2010/main" val="1263587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7275F33-A657-7549-8527-BDD6E80F3FD9}" type="datetimeFigureOut">
              <a:rPr lang="en-US" smtClean="0"/>
              <a:t>3/12/2018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8B1BD0A-F962-724B-93DB-B255D590BFB2}" type="slidenum">
              <a:rPr lang="en-US" smtClean="0"/>
              <a:t>‹#›</a:t>
            </a:fld>
            <a:endParaRPr lang="en-US"/>
          </a:p>
        </p:txBody>
      </p:sp>
    </p:spTree>
    <p:extLst>
      <p:ext uri="{BB962C8B-B14F-4D97-AF65-F5344CB8AC3E}">
        <p14:creationId xmlns:p14="http://schemas.microsoft.com/office/powerpoint/2010/main" val="6532097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7275F33-A657-7549-8527-BDD6E80F3FD9}" type="datetimeFigureOut">
              <a:rPr lang="en-US" smtClean="0"/>
              <a:t>3/12/2018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8B1BD0A-F962-724B-93DB-B255D590BFB2}" type="slidenum">
              <a:rPr lang="en-US" smtClean="0"/>
              <a:t>‹#›</a:t>
            </a:fld>
            <a:endParaRPr lang="en-US"/>
          </a:p>
        </p:txBody>
      </p:sp>
    </p:spTree>
    <p:extLst>
      <p:ext uri="{BB962C8B-B14F-4D97-AF65-F5344CB8AC3E}">
        <p14:creationId xmlns:p14="http://schemas.microsoft.com/office/powerpoint/2010/main" val="559595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75F33-A657-7549-8527-BDD6E80F3FD9}" type="datetimeFigureOut">
              <a:rPr lang="en-US" smtClean="0"/>
              <a:t>3/12/2018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8B1BD0A-F962-724B-93DB-B255D590BFB2}" type="slidenum">
              <a:rPr lang="en-US" smtClean="0"/>
              <a:t>‹#›</a:t>
            </a:fld>
            <a:endParaRPr lang="en-US"/>
          </a:p>
        </p:txBody>
      </p:sp>
    </p:spTree>
    <p:extLst>
      <p:ext uri="{BB962C8B-B14F-4D97-AF65-F5344CB8AC3E}">
        <p14:creationId xmlns:p14="http://schemas.microsoft.com/office/powerpoint/2010/main" val="1296964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275F33-A657-7549-8527-BDD6E80F3FD9}" type="datetimeFigureOut">
              <a:rPr lang="en-US" smtClean="0"/>
              <a:t>3/12/2018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B1BD0A-F962-724B-93DB-B255D590BFB2}" type="slidenum">
              <a:rPr lang="en-US" smtClean="0"/>
              <a:t>‹#›</a:t>
            </a:fld>
            <a:endParaRPr lang="en-US"/>
          </a:p>
        </p:txBody>
      </p:sp>
    </p:spTree>
    <p:extLst>
      <p:ext uri="{BB962C8B-B14F-4D97-AF65-F5344CB8AC3E}">
        <p14:creationId xmlns:p14="http://schemas.microsoft.com/office/powerpoint/2010/main" val="1116695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275F33-A657-7549-8527-BDD6E80F3FD9}" type="datetimeFigureOut">
              <a:rPr lang="en-US" smtClean="0"/>
              <a:t>3/12/2018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B1BD0A-F962-724B-93DB-B255D590BFB2}" type="slidenum">
              <a:rPr lang="en-US" smtClean="0"/>
              <a:t>‹#›</a:t>
            </a:fld>
            <a:endParaRPr lang="en-US"/>
          </a:p>
        </p:txBody>
      </p:sp>
    </p:spTree>
    <p:extLst>
      <p:ext uri="{BB962C8B-B14F-4D97-AF65-F5344CB8AC3E}">
        <p14:creationId xmlns:p14="http://schemas.microsoft.com/office/powerpoint/2010/main" val="14447866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7275F33-A657-7549-8527-BDD6E80F3FD9}" type="datetimeFigureOut">
              <a:rPr lang="en-US" smtClean="0"/>
              <a:t>3/12/2018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B1BD0A-F962-724B-93DB-B255D590BFB2}" type="slidenum">
              <a:rPr lang="en-US" smtClean="0"/>
              <a:t>‹#›</a:t>
            </a:fld>
            <a:endParaRPr lang="en-US"/>
          </a:p>
        </p:txBody>
      </p:sp>
    </p:spTree>
    <p:extLst>
      <p:ext uri="{BB962C8B-B14F-4D97-AF65-F5344CB8AC3E}">
        <p14:creationId xmlns:p14="http://schemas.microsoft.com/office/powerpoint/2010/main" val="931831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7275F33-A657-7549-8527-BDD6E80F3FD9}" type="datetimeFigureOut">
              <a:rPr lang="en-US" smtClean="0"/>
              <a:t>3/12/2018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B1BD0A-F962-724B-93DB-B255D590BFB2}" type="slidenum">
              <a:rPr lang="en-US" smtClean="0"/>
              <a:t>‹#›</a:t>
            </a:fld>
            <a:endParaRPr lang="en-US"/>
          </a:p>
        </p:txBody>
      </p:sp>
    </p:spTree>
    <p:extLst>
      <p:ext uri="{BB962C8B-B14F-4D97-AF65-F5344CB8AC3E}">
        <p14:creationId xmlns:p14="http://schemas.microsoft.com/office/powerpoint/2010/main" val="18430313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275F33-A657-7549-8527-BDD6E80F3FD9}" type="datetimeFigureOut">
              <a:rPr lang="en-US" smtClean="0"/>
              <a:t>3/12/2018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B1BD0A-F962-724B-93DB-B255D590BFB2}" type="slidenum">
              <a:rPr lang="en-US" smtClean="0"/>
              <a:t>‹#›</a:t>
            </a:fld>
            <a:endParaRPr lang="en-US"/>
          </a:p>
        </p:txBody>
      </p:sp>
    </p:spTree>
    <p:extLst>
      <p:ext uri="{BB962C8B-B14F-4D97-AF65-F5344CB8AC3E}">
        <p14:creationId xmlns:p14="http://schemas.microsoft.com/office/powerpoint/2010/main" val="13256631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 Affordances, physical literacy and outdoor learning</a:t>
            </a:r>
            <a:endParaRPr lang="en-US" dirty="0"/>
          </a:p>
        </p:txBody>
      </p:sp>
      <p:sp>
        <p:nvSpPr>
          <p:cNvPr id="3" name="Subtitle 2"/>
          <p:cNvSpPr>
            <a:spLocks noGrp="1"/>
          </p:cNvSpPr>
          <p:nvPr>
            <p:ph type="subTitle" idx="1"/>
          </p:nvPr>
        </p:nvSpPr>
        <p:spPr>
          <a:xfrm>
            <a:off x="1524000" y="3602038"/>
            <a:ext cx="9144000" cy="1112837"/>
          </a:xfrm>
        </p:spPr>
        <p:txBody>
          <a:bodyPr/>
          <a:lstStyle/>
          <a:p>
            <a:r>
              <a:rPr lang="en-US" dirty="0" smtClean="0"/>
              <a:t>March 2018</a:t>
            </a:r>
          </a:p>
          <a:p>
            <a:r>
              <a:rPr lang="en-US" dirty="0" smtClean="0"/>
              <a:t>Desks to Dens </a:t>
            </a:r>
            <a:endParaRPr lang="en-US" dirty="0"/>
          </a:p>
          <a:p>
            <a:endParaRPr lang="en-US" dirty="0"/>
          </a:p>
        </p:txBody>
      </p:sp>
    </p:spTree>
    <p:extLst>
      <p:ext uri="{BB962C8B-B14F-4D97-AF65-F5344CB8AC3E}">
        <p14:creationId xmlns:p14="http://schemas.microsoft.com/office/powerpoint/2010/main" val="5231196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Session outline</a:t>
            </a:r>
            <a:endParaRPr lang="en-US" dirty="0"/>
          </a:p>
        </p:txBody>
      </p:sp>
      <p:sp>
        <p:nvSpPr>
          <p:cNvPr id="3" name="Content Placeholder 2"/>
          <p:cNvSpPr>
            <a:spLocks noGrp="1"/>
          </p:cNvSpPr>
          <p:nvPr>
            <p:ph idx="1"/>
          </p:nvPr>
        </p:nvSpPr>
        <p:spPr/>
        <p:txBody>
          <a:bodyPr>
            <a:normAutofit/>
          </a:bodyPr>
          <a:lstStyle/>
          <a:p>
            <a:r>
              <a:rPr lang="en-US" dirty="0" smtClean="0"/>
              <a:t>Recap physical literacy </a:t>
            </a:r>
          </a:p>
          <a:p>
            <a:r>
              <a:rPr lang="en-US" dirty="0" smtClean="0"/>
              <a:t>Introduce theory of affordances</a:t>
            </a:r>
          </a:p>
          <a:p>
            <a:r>
              <a:rPr lang="en-US" dirty="0" smtClean="0"/>
              <a:t>Explore affordances in the outdoors and how this relates to physical literacy</a:t>
            </a:r>
            <a:endParaRPr lang="en-US" dirty="0"/>
          </a:p>
          <a:p>
            <a:endParaRPr lang="en-US" dirty="0"/>
          </a:p>
        </p:txBody>
      </p:sp>
    </p:spTree>
    <p:extLst>
      <p:ext uri="{BB962C8B-B14F-4D97-AF65-F5344CB8AC3E}">
        <p14:creationId xmlns:p14="http://schemas.microsoft.com/office/powerpoint/2010/main" val="4303664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8" descr="Unknown.jpe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254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0" name="Rectangle 3"/>
          <p:cNvSpPr>
            <a:spLocks noChangeArrowheads="1"/>
          </p:cNvSpPr>
          <p:nvPr/>
        </p:nvSpPr>
        <p:spPr bwMode="auto">
          <a:xfrm>
            <a:off x="2711450" y="800100"/>
            <a:ext cx="360838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Myriad Pro" charset="0"/>
              </a:defRPr>
            </a:lvl1pPr>
            <a:lvl2pPr marL="742950" indent="-285750">
              <a:spcBef>
                <a:spcPct val="20000"/>
              </a:spcBef>
              <a:buFont typeface="Arial" charset="0"/>
              <a:buChar char="–"/>
              <a:defRPr sz="2800">
                <a:solidFill>
                  <a:schemeClr val="tx1"/>
                </a:solidFill>
                <a:latin typeface="Myriad Pro" charset="0"/>
              </a:defRPr>
            </a:lvl2pPr>
            <a:lvl3pPr marL="1143000" indent="-228600">
              <a:spcBef>
                <a:spcPct val="20000"/>
              </a:spcBef>
              <a:buFont typeface="Arial" charset="0"/>
              <a:buChar char="•"/>
              <a:defRPr sz="2400">
                <a:solidFill>
                  <a:schemeClr val="tx1"/>
                </a:solidFill>
                <a:latin typeface="Myriad Pro" charset="0"/>
              </a:defRPr>
            </a:lvl3pPr>
            <a:lvl4pPr marL="1600200" indent="-228600">
              <a:spcBef>
                <a:spcPct val="20000"/>
              </a:spcBef>
              <a:buFont typeface="Arial" charset="0"/>
              <a:buChar char="–"/>
              <a:defRPr sz="2000">
                <a:solidFill>
                  <a:schemeClr val="tx1"/>
                </a:solidFill>
                <a:latin typeface="Myriad Pro" charset="0"/>
              </a:defRPr>
            </a:lvl4pPr>
            <a:lvl5pPr marL="2057400" indent="-228600">
              <a:spcBef>
                <a:spcPct val="20000"/>
              </a:spcBef>
              <a:buFont typeface="Arial" charset="0"/>
              <a:buChar char="»"/>
              <a:defRPr sz="2000">
                <a:solidFill>
                  <a:schemeClr val="tx1"/>
                </a:solidFill>
                <a:latin typeface="Myriad Pro" charset="0"/>
              </a:defRPr>
            </a:lvl5pPr>
            <a:lvl6pPr marL="2514600" indent="-228600" eaLnBrk="0" fontAlgn="base" hangingPunct="0">
              <a:spcBef>
                <a:spcPct val="20000"/>
              </a:spcBef>
              <a:spcAft>
                <a:spcPct val="0"/>
              </a:spcAft>
              <a:buFont typeface="Arial" charset="0"/>
              <a:buChar char="»"/>
              <a:defRPr sz="2000">
                <a:solidFill>
                  <a:schemeClr val="tx1"/>
                </a:solidFill>
                <a:latin typeface="Myriad Pro" charset="0"/>
              </a:defRPr>
            </a:lvl6pPr>
            <a:lvl7pPr marL="2971800" indent="-228600" eaLnBrk="0" fontAlgn="base" hangingPunct="0">
              <a:spcBef>
                <a:spcPct val="20000"/>
              </a:spcBef>
              <a:spcAft>
                <a:spcPct val="0"/>
              </a:spcAft>
              <a:buFont typeface="Arial" charset="0"/>
              <a:buChar char="»"/>
              <a:defRPr sz="2000">
                <a:solidFill>
                  <a:schemeClr val="tx1"/>
                </a:solidFill>
                <a:latin typeface="Myriad Pro" charset="0"/>
              </a:defRPr>
            </a:lvl7pPr>
            <a:lvl8pPr marL="3429000" indent="-228600" eaLnBrk="0" fontAlgn="base" hangingPunct="0">
              <a:spcBef>
                <a:spcPct val="20000"/>
              </a:spcBef>
              <a:spcAft>
                <a:spcPct val="0"/>
              </a:spcAft>
              <a:buFont typeface="Arial" charset="0"/>
              <a:buChar char="»"/>
              <a:defRPr sz="2000">
                <a:solidFill>
                  <a:schemeClr val="tx1"/>
                </a:solidFill>
                <a:latin typeface="Myriad Pro" charset="0"/>
              </a:defRPr>
            </a:lvl8pPr>
            <a:lvl9pPr marL="3886200" indent="-228600" eaLnBrk="0" fontAlgn="base" hangingPunct="0">
              <a:spcBef>
                <a:spcPct val="20000"/>
              </a:spcBef>
              <a:spcAft>
                <a:spcPct val="0"/>
              </a:spcAft>
              <a:buFont typeface="Arial" charset="0"/>
              <a:buChar char="»"/>
              <a:defRPr sz="2000">
                <a:solidFill>
                  <a:schemeClr val="tx1"/>
                </a:solidFill>
                <a:latin typeface="Myriad Pro" charset="0"/>
              </a:defRPr>
            </a:lvl9pPr>
          </a:lstStyle>
          <a:p>
            <a:pPr algn="ctr" eaLnBrk="1" hangingPunct="1">
              <a:spcBef>
                <a:spcPct val="0"/>
              </a:spcBef>
              <a:buFontTx/>
              <a:buNone/>
            </a:pPr>
            <a:r>
              <a:rPr lang="en-US" altLang="en-US" sz="3600" b="1" i="1">
                <a:latin typeface="Candara" charset="0"/>
                <a:ea typeface="ＭＳ Ｐゴシック" charset="-128"/>
              </a:rPr>
              <a:t>What is </a:t>
            </a:r>
          </a:p>
          <a:p>
            <a:pPr algn="ctr" eaLnBrk="1" hangingPunct="1">
              <a:spcBef>
                <a:spcPct val="0"/>
              </a:spcBef>
              <a:buFontTx/>
              <a:buNone/>
            </a:pPr>
            <a:r>
              <a:rPr lang="en-US" altLang="en-US" sz="3600" b="1" i="1">
                <a:latin typeface="Candara" charset="0"/>
                <a:ea typeface="ＭＳ Ｐゴシック" charset="-128"/>
              </a:rPr>
              <a:t>Physical Literacy?</a:t>
            </a:r>
          </a:p>
        </p:txBody>
      </p:sp>
      <p:sp>
        <p:nvSpPr>
          <p:cNvPr id="4100" name="TextBox 10"/>
          <p:cNvSpPr txBox="1">
            <a:spLocks noChangeArrowheads="1"/>
          </p:cNvSpPr>
          <p:nvPr/>
        </p:nvSpPr>
        <p:spPr bwMode="auto">
          <a:xfrm>
            <a:off x="1893889" y="2673351"/>
            <a:ext cx="8313737"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Myriad Pro" charset="0"/>
              </a:defRPr>
            </a:lvl1pPr>
            <a:lvl2pPr marL="742950" indent="-285750">
              <a:spcBef>
                <a:spcPct val="20000"/>
              </a:spcBef>
              <a:buFont typeface="Arial" charset="0"/>
              <a:buChar char="–"/>
              <a:defRPr sz="2800">
                <a:solidFill>
                  <a:schemeClr val="tx1"/>
                </a:solidFill>
                <a:latin typeface="Myriad Pro" charset="0"/>
              </a:defRPr>
            </a:lvl2pPr>
            <a:lvl3pPr marL="1143000" indent="-228600">
              <a:spcBef>
                <a:spcPct val="20000"/>
              </a:spcBef>
              <a:buFont typeface="Arial" charset="0"/>
              <a:buChar char="•"/>
              <a:defRPr sz="2400">
                <a:solidFill>
                  <a:schemeClr val="tx1"/>
                </a:solidFill>
                <a:latin typeface="Myriad Pro" charset="0"/>
              </a:defRPr>
            </a:lvl3pPr>
            <a:lvl4pPr marL="1600200" indent="-228600">
              <a:spcBef>
                <a:spcPct val="20000"/>
              </a:spcBef>
              <a:buFont typeface="Arial" charset="0"/>
              <a:buChar char="–"/>
              <a:defRPr sz="2000">
                <a:solidFill>
                  <a:schemeClr val="tx1"/>
                </a:solidFill>
                <a:latin typeface="Myriad Pro" charset="0"/>
              </a:defRPr>
            </a:lvl4pPr>
            <a:lvl5pPr marL="2057400" indent="-228600">
              <a:spcBef>
                <a:spcPct val="20000"/>
              </a:spcBef>
              <a:buFont typeface="Arial" charset="0"/>
              <a:buChar char="»"/>
              <a:defRPr sz="2000">
                <a:solidFill>
                  <a:schemeClr val="tx1"/>
                </a:solidFill>
                <a:latin typeface="Myriad Pro" charset="0"/>
              </a:defRPr>
            </a:lvl5pPr>
            <a:lvl6pPr marL="2514600" indent="-228600" eaLnBrk="0" fontAlgn="base" hangingPunct="0">
              <a:spcBef>
                <a:spcPct val="20000"/>
              </a:spcBef>
              <a:spcAft>
                <a:spcPct val="0"/>
              </a:spcAft>
              <a:buFont typeface="Arial" charset="0"/>
              <a:buChar char="»"/>
              <a:defRPr sz="2000">
                <a:solidFill>
                  <a:schemeClr val="tx1"/>
                </a:solidFill>
                <a:latin typeface="Myriad Pro" charset="0"/>
              </a:defRPr>
            </a:lvl6pPr>
            <a:lvl7pPr marL="2971800" indent="-228600" eaLnBrk="0" fontAlgn="base" hangingPunct="0">
              <a:spcBef>
                <a:spcPct val="20000"/>
              </a:spcBef>
              <a:spcAft>
                <a:spcPct val="0"/>
              </a:spcAft>
              <a:buFont typeface="Arial" charset="0"/>
              <a:buChar char="»"/>
              <a:defRPr sz="2000">
                <a:solidFill>
                  <a:schemeClr val="tx1"/>
                </a:solidFill>
                <a:latin typeface="Myriad Pro" charset="0"/>
              </a:defRPr>
            </a:lvl7pPr>
            <a:lvl8pPr marL="3429000" indent="-228600" eaLnBrk="0" fontAlgn="base" hangingPunct="0">
              <a:spcBef>
                <a:spcPct val="20000"/>
              </a:spcBef>
              <a:spcAft>
                <a:spcPct val="0"/>
              </a:spcAft>
              <a:buFont typeface="Arial" charset="0"/>
              <a:buChar char="»"/>
              <a:defRPr sz="2000">
                <a:solidFill>
                  <a:schemeClr val="tx1"/>
                </a:solidFill>
                <a:latin typeface="Myriad Pro" charset="0"/>
              </a:defRPr>
            </a:lvl8pPr>
            <a:lvl9pPr marL="3886200" indent="-228600" eaLnBrk="0" fontAlgn="base" hangingPunct="0">
              <a:spcBef>
                <a:spcPct val="20000"/>
              </a:spcBef>
              <a:spcAft>
                <a:spcPct val="0"/>
              </a:spcAft>
              <a:buFont typeface="Arial" charset="0"/>
              <a:buChar char="»"/>
              <a:defRPr sz="2000">
                <a:solidFill>
                  <a:schemeClr val="tx1"/>
                </a:solidFill>
                <a:latin typeface="Myriad Pro" charset="0"/>
              </a:defRPr>
            </a:lvl9pPr>
          </a:lstStyle>
          <a:p>
            <a:pPr algn="ctr" eaLnBrk="1" hangingPunct="1">
              <a:spcBef>
                <a:spcPct val="0"/>
              </a:spcBef>
              <a:buFontTx/>
              <a:buNone/>
            </a:pPr>
            <a:r>
              <a:rPr lang="en-US" altLang="en-US" sz="3000" dirty="0">
                <a:latin typeface="Candara" charset="0"/>
                <a:ea typeface="ＭＳ Ｐゴシック" charset="-128"/>
              </a:rPr>
              <a:t>Physical literacy can be described as the motivation, confidence, physical competence, knowledge and understanding to value and </a:t>
            </a:r>
          </a:p>
          <a:p>
            <a:pPr algn="ctr" eaLnBrk="1" hangingPunct="1">
              <a:spcBef>
                <a:spcPct val="0"/>
              </a:spcBef>
              <a:buFontTx/>
              <a:buNone/>
            </a:pPr>
            <a:r>
              <a:rPr lang="en-US" altLang="en-US" sz="3000" dirty="0">
                <a:latin typeface="Candara" charset="0"/>
                <a:ea typeface="ＭＳ Ｐゴシック" charset="-128"/>
              </a:rPr>
              <a:t>take responsibility for engagement in </a:t>
            </a:r>
          </a:p>
          <a:p>
            <a:pPr algn="ctr" eaLnBrk="1" hangingPunct="1">
              <a:spcBef>
                <a:spcPct val="0"/>
              </a:spcBef>
              <a:buFontTx/>
              <a:buNone/>
            </a:pPr>
            <a:r>
              <a:rPr lang="en-US" altLang="en-US" sz="3000" dirty="0">
                <a:latin typeface="Candara" charset="0"/>
                <a:ea typeface="ＭＳ Ｐゴシック" charset="-128"/>
              </a:rPr>
              <a:t>physical activities for life.</a:t>
            </a:r>
          </a:p>
          <a:p>
            <a:pPr algn="ctr" eaLnBrk="1" hangingPunct="1">
              <a:spcBef>
                <a:spcPct val="0"/>
              </a:spcBef>
              <a:buFontTx/>
              <a:buNone/>
            </a:pPr>
            <a:endParaRPr lang="en-US" altLang="en-US" sz="1500" i="1" dirty="0">
              <a:latin typeface="Candara" charset="0"/>
              <a:ea typeface="ＭＳ Ｐゴシック" charset="-128"/>
            </a:endParaRPr>
          </a:p>
          <a:p>
            <a:pPr algn="ctr" eaLnBrk="1" hangingPunct="1">
              <a:spcBef>
                <a:spcPct val="0"/>
              </a:spcBef>
              <a:buFontTx/>
              <a:buNone/>
            </a:pPr>
            <a:r>
              <a:rPr lang="de-DE" altLang="en-US" sz="1500" i="1" dirty="0">
                <a:latin typeface="Candara" charset="0"/>
                <a:ea typeface="ＭＳ Ｐゴシック" charset="-128"/>
              </a:rPr>
              <a:t>       Whitehead, M. 2016.</a:t>
            </a:r>
            <a:endParaRPr lang="en-US" altLang="en-US" sz="1500" i="1" dirty="0">
              <a:latin typeface="Candara" charset="0"/>
              <a:ea typeface="ＭＳ Ｐゴシック" charset="-128"/>
            </a:endParaRPr>
          </a:p>
        </p:txBody>
      </p:sp>
    </p:spTree>
    <p:extLst>
      <p:ext uri="{BB962C8B-B14F-4D97-AF65-F5344CB8AC3E}">
        <p14:creationId xmlns:p14="http://schemas.microsoft.com/office/powerpoint/2010/main" val="18904580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100">
                                            <p:txEl>
                                              <p:pRg st="0" end="0"/>
                                            </p:txEl>
                                          </p:spTgt>
                                        </p:tgtEl>
                                        <p:attrNameLst>
                                          <p:attrName>style.visibility</p:attrName>
                                        </p:attrNameLst>
                                      </p:cBhvr>
                                      <p:to>
                                        <p:strVal val="visible"/>
                                      </p:to>
                                    </p:set>
                                    <p:animEffect transition="in" filter="box(in)">
                                      <p:cBhvr>
                                        <p:cTn id="7" dur="500"/>
                                        <p:tgtEl>
                                          <p:spTgt spid="4100">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4100">
                                            <p:txEl>
                                              <p:pRg st="1" end="1"/>
                                            </p:txEl>
                                          </p:spTgt>
                                        </p:tgtEl>
                                        <p:attrNameLst>
                                          <p:attrName>style.visibility</p:attrName>
                                        </p:attrNameLst>
                                      </p:cBhvr>
                                      <p:to>
                                        <p:strVal val="visible"/>
                                      </p:to>
                                    </p:set>
                                    <p:animEffect transition="in" filter="box(in)">
                                      <p:cBhvr>
                                        <p:cTn id="10" dur="500"/>
                                        <p:tgtEl>
                                          <p:spTgt spid="4100">
                                            <p:txEl>
                                              <p:pRg st="1" end="1"/>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4100">
                                            <p:txEl>
                                              <p:pRg st="2" end="2"/>
                                            </p:txEl>
                                          </p:spTgt>
                                        </p:tgtEl>
                                        <p:attrNameLst>
                                          <p:attrName>style.visibility</p:attrName>
                                        </p:attrNameLst>
                                      </p:cBhvr>
                                      <p:to>
                                        <p:strVal val="visible"/>
                                      </p:to>
                                    </p:set>
                                    <p:animEffect transition="in" filter="box(in)">
                                      <p:cBhvr>
                                        <p:cTn id="13" dur="500"/>
                                        <p:tgtEl>
                                          <p:spTgt spid="410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762000"/>
            <a:ext cx="12787313" cy="5310949"/>
          </a:xfrm>
          <a:prstGeom prst="rect">
            <a:avLst/>
          </a:prstGeom>
        </p:spPr>
      </p:pic>
    </p:spTree>
    <p:extLst>
      <p:ext uri="{BB962C8B-B14F-4D97-AF65-F5344CB8AC3E}">
        <p14:creationId xmlns:p14="http://schemas.microsoft.com/office/powerpoint/2010/main" val="8201292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04900"/>
            <a:ext cx="12192000" cy="4634672"/>
          </a:xfrm>
          <a:prstGeom prst="rect">
            <a:avLst/>
          </a:prstGeom>
        </p:spPr>
      </p:pic>
    </p:spTree>
    <p:extLst>
      <p:ext uri="{BB962C8B-B14F-4D97-AF65-F5344CB8AC3E}">
        <p14:creationId xmlns:p14="http://schemas.microsoft.com/office/powerpoint/2010/main" val="13626448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p:txBody>
          <a:bodyPr/>
          <a:lstStyle/>
          <a:p>
            <a:pPr eaLnBrk="1" hangingPunct="1"/>
            <a:endParaRPr lang="en-US" altLang="en-US">
              <a:ea typeface="ＭＳ Ｐゴシック" charset="-128"/>
            </a:endParaRPr>
          </a:p>
        </p:txBody>
      </p:sp>
      <p:sp>
        <p:nvSpPr>
          <p:cNvPr id="19458" name="Content Placeholder 2"/>
          <p:cNvSpPr>
            <a:spLocks noGrp="1"/>
          </p:cNvSpPr>
          <p:nvPr>
            <p:ph idx="1"/>
          </p:nvPr>
        </p:nvSpPr>
        <p:spPr>
          <a:xfrm>
            <a:off x="1981200" y="1600201"/>
            <a:ext cx="8229600" cy="3916363"/>
          </a:xfrm>
        </p:spPr>
        <p:txBody>
          <a:bodyPr/>
          <a:lstStyle/>
          <a:p>
            <a:pPr eaLnBrk="1" hangingPunct="1"/>
            <a:endParaRPr lang="en-US" altLang="en-US">
              <a:ea typeface="ＭＳ Ｐゴシック" charset="-128"/>
            </a:endParaRPr>
          </a:p>
        </p:txBody>
      </p:sp>
      <p:pic>
        <p:nvPicPr>
          <p:cNvPr id="19459" name="Picture 2" descr="photo-15.jpg"/>
          <p:cNvPicPr>
            <a:picLocks noChangeAspect="1"/>
          </p:cNvPicPr>
          <p:nvPr/>
        </p:nvPicPr>
        <p:blipFill>
          <a:blip r:embed="rId3">
            <a:extLst>
              <a:ext uri="{28A0092B-C50C-407E-A947-70E740481C1C}">
                <a14:useLocalDpi xmlns:a14="http://schemas.microsoft.com/office/drawing/2010/main" val="0"/>
              </a:ext>
            </a:extLst>
          </a:blip>
          <a:srcRect l="16283" t="-10638" r="5368" b="12337"/>
          <a:stretch>
            <a:fillRect/>
          </a:stretch>
        </p:blipFill>
        <p:spPr bwMode="auto">
          <a:xfrm>
            <a:off x="1562100" y="-819150"/>
            <a:ext cx="9036050" cy="775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9489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7176" y="1120764"/>
            <a:ext cx="11530012" cy="4893647"/>
          </a:xfrm>
          <a:prstGeom prst="rect">
            <a:avLst/>
          </a:prstGeom>
        </p:spPr>
        <p:txBody>
          <a:bodyPr wrap="square">
            <a:spAutoFit/>
          </a:bodyPr>
          <a:lstStyle/>
          <a:p>
            <a:r>
              <a:rPr lang="en-US" sz="2400" dirty="0" smtClean="0">
                <a:effectLst/>
                <a:latin typeface="Arial" charset="0"/>
              </a:rPr>
              <a:t>Core:  Physical literacy is lifelong holistic learning acquired and applied in movement and physical activity contexts.</a:t>
            </a:r>
          </a:p>
          <a:p>
            <a:endParaRPr lang="en-US" sz="2400" dirty="0" smtClean="0">
              <a:effectLst/>
              <a:latin typeface="Arial" charset="0"/>
            </a:endParaRPr>
          </a:p>
          <a:p>
            <a:r>
              <a:rPr lang="en-US" sz="2400" dirty="0" smtClean="0">
                <a:effectLst/>
                <a:latin typeface="Arial" charset="0"/>
              </a:rPr>
              <a:t>Constitution :  It reflects ongoing changes integrating physical, psychological, cognitive and social capabilities. </a:t>
            </a:r>
          </a:p>
          <a:p>
            <a:endParaRPr lang="en-US" sz="2400" dirty="0" smtClean="0">
              <a:effectLst/>
              <a:latin typeface="Arial" charset="0"/>
            </a:endParaRPr>
          </a:p>
          <a:p>
            <a:r>
              <a:rPr lang="en-US" sz="2400" dirty="0" smtClean="0">
                <a:effectLst/>
                <a:latin typeface="Arial" charset="0"/>
              </a:rPr>
              <a:t>Importance:  It is vital in helping us lead healthy and fulfilling lives through movement and physical activity.</a:t>
            </a:r>
          </a:p>
          <a:p>
            <a:endParaRPr lang="en-US" sz="2400" dirty="0" smtClean="0">
              <a:effectLst/>
              <a:latin typeface="Arial" charset="0"/>
            </a:endParaRPr>
          </a:p>
          <a:p>
            <a:r>
              <a:rPr lang="en-US" sz="2400" dirty="0" smtClean="0">
                <a:effectLst/>
                <a:latin typeface="Arial" charset="0"/>
              </a:rPr>
              <a:t>Aspiration:  A physically literate person is able to draw on their integrated physical, psychological, cognitive, and social capacities to support health promoting and fulfilling movement and physical activity - relative to their situation and context - throughout their lifespan</a:t>
            </a:r>
            <a:endParaRPr lang="en-US" sz="2400" dirty="0">
              <a:effectLst/>
              <a:latin typeface="Arial" charset="0"/>
            </a:endParaRPr>
          </a:p>
        </p:txBody>
      </p:sp>
      <p:sp>
        <p:nvSpPr>
          <p:cNvPr id="3" name="TextBox 2"/>
          <p:cNvSpPr txBox="1"/>
          <p:nvPr/>
        </p:nvSpPr>
        <p:spPr>
          <a:xfrm>
            <a:off x="1314450" y="485775"/>
            <a:ext cx="6543675" cy="461665"/>
          </a:xfrm>
          <a:prstGeom prst="rect">
            <a:avLst/>
          </a:prstGeom>
          <a:noFill/>
        </p:spPr>
        <p:txBody>
          <a:bodyPr wrap="square" rtlCol="0">
            <a:spAutoFit/>
          </a:bodyPr>
          <a:lstStyle/>
          <a:p>
            <a:r>
              <a:rPr lang="en-US" sz="2400" b="1" dirty="0" smtClean="0"/>
              <a:t>Australian definition of physical literacy </a:t>
            </a:r>
            <a:endParaRPr lang="en-US" sz="2400" b="1" dirty="0"/>
          </a:p>
        </p:txBody>
      </p:sp>
    </p:spTree>
    <p:extLst>
      <p:ext uri="{BB962C8B-B14F-4D97-AF65-F5344CB8AC3E}">
        <p14:creationId xmlns:p14="http://schemas.microsoft.com/office/powerpoint/2010/main" val="1239352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noGrp="1"/>
          </p:cNvSpPr>
          <p:nvPr>
            <p:ph type="title"/>
          </p:nvPr>
        </p:nvSpPr>
        <p:spPr/>
        <p:txBody>
          <a:bodyPr/>
          <a:lstStyle/>
          <a:p>
            <a:pPr eaLnBrk="1" hangingPunct="1"/>
            <a:r>
              <a:rPr lang="en-US" altLang="en-US" b="1" dirty="0"/>
              <a:t>A Physical Literacy perspective</a:t>
            </a:r>
          </a:p>
        </p:txBody>
      </p:sp>
      <p:sp>
        <p:nvSpPr>
          <p:cNvPr id="44034" name="Content Placeholder 2"/>
          <p:cNvSpPr>
            <a:spLocks noGrp="1"/>
          </p:cNvSpPr>
          <p:nvPr>
            <p:ph idx="1"/>
          </p:nvPr>
        </p:nvSpPr>
        <p:spPr>
          <a:xfrm>
            <a:off x="547896" y="1889126"/>
            <a:ext cx="4225925" cy="3916362"/>
          </a:xfrm>
        </p:spPr>
        <p:txBody>
          <a:bodyPr/>
          <a:lstStyle/>
          <a:p>
            <a:pPr eaLnBrk="1" hangingPunct="1"/>
            <a:r>
              <a:rPr lang="en-US" altLang="en-US" sz="3200" dirty="0"/>
              <a:t>It is through physical  ‘embodiment’ that humans </a:t>
            </a:r>
            <a:r>
              <a:rPr lang="en-GB" altLang="en-US" sz="3200" dirty="0"/>
              <a:t>‘create themselves as they interact with their surroundings’ (Whitehead, 2010:26).</a:t>
            </a:r>
          </a:p>
          <a:p>
            <a:pPr eaLnBrk="1" hangingPunct="1"/>
            <a:endParaRPr lang="en-US" altLang="en-US" dirty="0"/>
          </a:p>
        </p:txBody>
      </p:sp>
      <p:pic>
        <p:nvPicPr>
          <p:cNvPr id="44035" name="Picture 4" descr="cid:image006.jpg@01D1956D.2E1ECF4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53501" y="5949951"/>
            <a:ext cx="1655763"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6" name="Content Placeholder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5334001"/>
            <a:ext cx="9144000" cy="152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pic>
      <p:pic>
        <p:nvPicPr>
          <p:cNvPr id="44037" name="Picture 5" descr="EYMMU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49925" y="1889126"/>
            <a:ext cx="5207000" cy="384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14596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a:xfrm>
            <a:off x="1549400" y="-120650"/>
            <a:ext cx="8229600" cy="1143000"/>
          </a:xfrm>
        </p:spPr>
        <p:txBody>
          <a:bodyPr/>
          <a:lstStyle/>
          <a:p>
            <a:endParaRPr lang="en-US" altLang="en-US" sz="3600" dirty="0"/>
          </a:p>
        </p:txBody>
      </p:sp>
      <p:sp>
        <p:nvSpPr>
          <p:cNvPr id="45058" name="Content Placeholder 2"/>
          <p:cNvSpPr>
            <a:spLocks noGrp="1"/>
          </p:cNvSpPr>
          <p:nvPr>
            <p:ph idx="1"/>
          </p:nvPr>
        </p:nvSpPr>
        <p:spPr>
          <a:xfrm>
            <a:off x="513271" y="546360"/>
            <a:ext cx="8229600" cy="4367453"/>
          </a:xfrm>
        </p:spPr>
        <p:txBody>
          <a:bodyPr>
            <a:normAutofit/>
          </a:bodyPr>
          <a:lstStyle/>
          <a:p>
            <a:r>
              <a:rPr lang="en-US" altLang="en-US" dirty="0"/>
              <a:t>Affordance theory states that the world is perceived not only in terms of object shapes and spatial relationships but also in terms of object possibilities for action (affordances) — perception drives action.                J. J. Gibson (</a:t>
            </a:r>
            <a:r>
              <a:rPr lang="en-US" altLang="en-US" dirty="0" smtClean="0"/>
              <a:t>1904-1979)</a:t>
            </a:r>
            <a:endParaRPr lang="en-US" altLang="en-US" dirty="0"/>
          </a:p>
          <a:p>
            <a:r>
              <a:rPr lang="en-US" altLang="en-US" dirty="0"/>
              <a:t>We need to ensure that children are given the opportunities to experience a wide variety of affordances from early childhood to ensure good motor development</a:t>
            </a:r>
            <a:r>
              <a:rPr lang="en-US" altLang="en-US" dirty="0" smtClean="0"/>
              <a:t>.</a:t>
            </a:r>
          </a:p>
        </p:txBody>
      </p:sp>
      <p:pic>
        <p:nvPicPr>
          <p:cNvPr id="45059"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8998" y="4412974"/>
            <a:ext cx="2636656" cy="22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0"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734397" y="4078099"/>
            <a:ext cx="2311829" cy="2587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1" name="Content Placeholder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909306" y="1188521"/>
            <a:ext cx="3282694" cy="2019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pic>
      <p:pic>
        <p:nvPicPr>
          <p:cNvPr id="45062" name="Picture 4" descr="Picture ey 16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53758" y="4816554"/>
            <a:ext cx="2756038" cy="1907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3" name="Picture 3" descr="EYJMC95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27900" y="4603271"/>
            <a:ext cx="2673626" cy="1872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79897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theory of affordances </a:t>
            </a:r>
            <a:endParaRPr lang="en-US" dirty="0"/>
          </a:p>
        </p:txBody>
      </p:sp>
      <p:sp>
        <p:nvSpPr>
          <p:cNvPr id="3" name="Content Placeholder 2"/>
          <p:cNvSpPr>
            <a:spLocks noGrp="1"/>
          </p:cNvSpPr>
          <p:nvPr>
            <p:ph idx="1"/>
          </p:nvPr>
        </p:nvSpPr>
        <p:spPr/>
        <p:txBody>
          <a:bodyPr/>
          <a:lstStyle/>
          <a:p>
            <a:r>
              <a:rPr lang="en-US" dirty="0" smtClean="0"/>
              <a:t>”The affordances of the environment are what it offers to the animal, what it provides or furnishes</a:t>
            </a:r>
            <a:r>
              <a:rPr lang="is-IS" dirty="0" smtClean="0"/>
              <a:t>…”</a:t>
            </a:r>
          </a:p>
          <a:p>
            <a:endParaRPr lang="is-IS" dirty="0"/>
          </a:p>
          <a:p>
            <a:r>
              <a:rPr lang="is-IS" dirty="0" smtClean="0"/>
              <a:t>However they are relevant to the animal...eg. </a:t>
            </a:r>
            <a:r>
              <a:rPr lang="en-US" dirty="0" smtClean="0"/>
              <a:t>S</a:t>
            </a:r>
            <a:r>
              <a:rPr lang="is-IS" dirty="0" smtClean="0"/>
              <a:t>olid ground give support for animals to stand, walk run etc. </a:t>
            </a:r>
            <a:r>
              <a:rPr lang="en-US" dirty="0" smtClean="0"/>
              <a:t>B</a:t>
            </a:r>
            <a:r>
              <a:rPr lang="is-IS" dirty="0" smtClean="0"/>
              <a:t>ut a marsh land and water is sink-into- able into depending on the weight of the animal ...or supporting of weight if you are a bug </a:t>
            </a:r>
          </a:p>
          <a:p>
            <a:endParaRPr lang="is-IS" dirty="0"/>
          </a:p>
          <a:p>
            <a:pPr lvl="8"/>
            <a:r>
              <a:rPr lang="en-US" dirty="0" smtClean="0"/>
              <a:t>G</a:t>
            </a:r>
            <a:r>
              <a:rPr lang="is-IS" dirty="0" smtClean="0"/>
              <a:t>ibson p 127</a:t>
            </a:r>
          </a:p>
        </p:txBody>
      </p:sp>
    </p:spTree>
    <p:extLst>
      <p:ext uri="{BB962C8B-B14F-4D97-AF65-F5344CB8AC3E}">
        <p14:creationId xmlns:p14="http://schemas.microsoft.com/office/powerpoint/2010/main" val="8863467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Task </a:t>
            </a:r>
            <a:endParaRPr lang="en-US" dirty="0"/>
          </a:p>
        </p:txBody>
      </p:sp>
      <p:sp>
        <p:nvSpPr>
          <p:cNvPr id="3" name="Content Placeholder 2"/>
          <p:cNvSpPr>
            <a:spLocks noGrp="1"/>
          </p:cNvSpPr>
          <p:nvPr>
            <p:ph idx="1"/>
          </p:nvPr>
        </p:nvSpPr>
        <p:spPr/>
        <p:txBody>
          <a:bodyPr/>
          <a:lstStyle/>
          <a:p>
            <a:r>
              <a:rPr lang="en-US" dirty="0" smtClean="0"/>
              <a:t>What are the affordances of these for adults, children and animals ? </a:t>
            </a:r>
            <a:endParaRPr lang="is-IS" dirty="0" smtClean="0"/>
          </a:p>
          <a:p>
            <a:endParaRPr lang="is-IS" dirty="0"/>
          </a:p>
          <a:p>
            <a:r>
              <a:rPr lang="en-US" dirty="0"/>
              <a:t>L</a:t>
            </a:r>
            <a:r>
              <a:rPr lang="en-US" dirty="0" smtClean="0"/>
              <a:t>ake </a:t>
            </a:r>
          </a:p>
          <a:p>
            <a:r>
              <a:rPr lang="en-US" dirty="0"/>
              <a:t>B</a:t>
            </a:r>
            <a:r>
              <a:rPr lang="en-US" dirty="0" smtClean="0"/>
              <a:t>each</a:t>
            </a:r>
          </a:p>
          <a:p>
            <a:r>
              <a:rPr lang="en-US" dirty="0" smtClean="0"/>
              <a:t>Tree</a:t>
            </a:r>
          </a:p>
          <a:p>
            <a:r>
              <a:rPr lang="en-US" dirty="0" smtClean="0"/>
              <a:t>Carpark</a:t>
            </a:r>
          </a:p>
          <a:p>
            <a:endParaRPr lang="en-US" dirty="0"/>
          </a:p>
          <a:p>
            <a:r>
              <a:rPr lang="en-US" dirty="0" smtClean="0"/>
              <a:t>Can you think of some more?</a:t>
            </a:r>
          </a:p>
          <a:p>
            <a:endParaRPr lang="en-US" dirty="0" smtClean="0"/>
          </a:p>
          <a:p>
            <a:endParaRPr lang="en-US" dirty="0" smtClean="0"/>
          </a:p>
          <a:p>
            <a:endParaRPr lang="en-US" dirty="0"/>
          </a:p>
        </p:txBody>
      </p:sp>
    </p:spTree>
    <p:extLst>
      <p:ext uri="{BB962C8B-B14F-4D97-AF65-F5344CB8AC3E}">
        <p14:creationId xmlns:p14="http://schemas.microsoft.com/office/powerpoint/2010/main" val="10549066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does this relate to physical literacy?</a:t>
            </a:r>
            <a:endParaRPr lang="en-US" dirty="0"/>
          </a:p>
        </p:txBody>
      </p:sp>
      <p:sp>
        <p:nvSpPr>
          <p:cNvPr id="3" name="Content Placeholder 2"/>
          <p:cNvSpPr>
            <a:spLocks noGrp="1"/>
          </p:cNvSpPr>
          <p:nvPr>
            <p:ph idx="1"/>
          </p:nvPr>
        </p:nvSpPr>
        <p:spPr/>
        <p:txBody>
          <a:bodyPr/>
          <a:lstStyle/>
          <a:p>
            <a:r>
              <a:rPr lang="en-US" dirty="0" smtClean="0"/>
              <a:t>Discuss in pairs </a:t>
            </a:r>
            <a:r>
              <a:rPr lang="is-IS" dirty="0" smtClean="0"/>
              <a:t>…..</a:t>
            </a:r>
          </a:p>
          <a:p>
            <a:endParaRPr lang="is-IS" dirty="0"/>
          </a:p>
          <a:p>
            <a:endParaRPr lang="is-IS" dirty="0" smtClean="0"/>
          </a:p>
          <a:p>
            <a:endParaRPr lang="is-IS" dirty="0"/>
          </a:p>
          <a:p>
            <a:r>
              <a:rPr lang="en-US" dirty="0"/>
              <a:t>Considering the theory of affordances </a:t>
            </a:r>
            <a:r>
              <a:rPr lang="is-IS" dirty="0"/>
              <a:t>…..how does the outdoors make a unique contribution to </a:t>
            </a:r>
            <a:r>
              <a:rPr lang="is-IS" dirty="0" smtClean="0"/>
              <a:t>physical </a:t>
            </a:r>
            <a:r>
              <a:rPr lang="is-IS" dirty="0"/>
              <a:t>literacy?</a:t>
            </a:r>
            <a:endParaRPr lang="en-US" dirty="0"/>
          </a:p>
          <a:p>
            <a:endParaRPr lang="en-US" dirty="0"/>
          </a:p>
        </p:txBody>
      </p:sp>
    </p:spTree>
    <p:extLst>
      <p:ext uri="{BB962C8B-B14F-4D97-AF65-F5344CB8AC3E}">
        <p14:creationId xmlns:p14="http://schemas.microsoft.com/office/powerpoint/2010/main" val="1972402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451225"/>
            <a:ext cx="10515600" cy="1325563"/>
          </a:xfrm>
        </p:spPr>
        <p:txBody>
          <a:bodyPr/>
          <a:lstStyle/>
          <a:p>
            <a:r>
              <a:rPr lang="en-US" dirty="0" smtClean="0"/>
              <a:t>NEXT WEEK</a:t>
            </a:r>
            <a:r>
              <a:rPr lang="is-IS" dirty="0" smtClean="0"/>
              <a:t>….</a:t>
            </a:r>
            <a:endParaRPr lang="en-US" dirty="0"/>
          </a:p>
        </p:txBody>
      </p:sp>
      <p:sp>
        <p:nvSpPr>
          <p:cNvPr id="3" name="Content Placeholder 2"/>
          <p:cNvSpPr>
            <a:spLocks noGrp="1"/>
          </p:cNvSpPr>
          <p:nvPr>
            <p:ph idx="1"/>
          </p:nvPr>
        </p:nvSpPr>
        <p:spPr>
          <a:xfrm>
            <a:off x="838200" y="4776787"/>
            <a:ext cx="10515600" cy="1400175"/>
          </a:xfrm>
        </p:spPr>
        <p:txBody>
          <a:bodyPr/>
          <a:lstStyle/>
          <a:p>
            <a:r>
              <a:rPr lang="en-US" dirty="0" smtClean="0"/>
              <a:t>School visit</a:t>
            </a:r>
            <a:r>
              <a:rPr lang="is-IS" dirty="0" smtClean="0"/>
              <a:t>…observing children in the Foundation Phase</a:t>
            </a:r>
            <a:endParaRPr lang="en-US" dirty="0"/>
          </a:p>
        </p:txBody>
      </p:sp>
      <p:sp>
        <p:nvSpPr>
          <p:cNvPr id="4" name="TextBox 3"/>
          <p:cNvSpPr txBox="1"/>
          <p:nvPr/>
        </p:nvSpPr>
        <p:spPr>
          <a:xfrm>
            <a:off x="1243012" y="728663"/>
            <a:ext cx="6515100" cy="646331"/>
          </a:xfrm>
          <a:prstGeom prst="rect">
            <a:avLst/>
          </a:prstGeom>
          <a:noFill/>
        </p:spPr>
        <p:txBody>
          <a:bodyPr wrap="square" rtlCol="0">
            <a:spAutoFit/>
          </a:bodyPr>
          <a:lstStyle/>
          <a:p>
            <a:r>
              <a:rPr lang="en-US" sz="3600" dirty="0" smtClean="0"/>
              <a:t>What are your questions??</a:t>
            </a:r>
            <a:endParaRPr lang="en-US" sz="36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4003" y="488108"/>
            <a:ext cx="2422937" cy="3269505"/>
          </a:xfrm>
          <a:prstGeom prst="rect">
            <a:avLst/>
          </a:prstGeom>
        </p:spPr>
      </p:pic>
    </p:spTree>
    <p:extLst>
      <p:ext uri="{BB962C8B-B14F-4D97-AF65-F5344CB8AC3E}">
        <p14:creationId xmlns:p14="http://schemas.microsoft.com/office/powerpoint/2010/main" val="12103971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Practical </a:t>
            </a:r>
            <a:endParaRPr lang="en-US" dirty="0"/>
          </a:p>
        </p:txBody>
      </p:sp>
      <p:sp>
        <p:nvSpPr>
          <p:cNvPr id="3" name="Content Placeholder 2"/>
          <p:cNvSpPr>
            <a:spLocks noGrp="1"/>
          </p:cNvSpPr>
          <p:nvPr>
            <p:ph idx="1"/>
          </p:nvPr>
        </p:nvSpPr>
        <p:spPr/>
        <p:txBody>
          <a:bodyPr/>
          <a:lstStyle/>
          <a:p>
            <a:r>
              <a:rPr lang="en-US" dirty="0" smtClean="0"/>
              <a:t>Lets do some more activities</a:t>
            </a:r>
            <a:r>
              <a:rPr lang="is-IS" dirty="0" smtClean="0"/>
              <a:t>…....</a:t>
            </a:r>
            <a:endParaRPr lang="en-US" dirty="0" smtClean="0"/>
          </a:p>
          <a:p>
            <a:endParaRPr lang="en-US" dirty="0" smtClean="0"/>
          </a:p>
          <a:p>
            <a:r>
              <a:rPr lang="en-US" dirty="0" smtClean="0"/>
              <a:t>Audit of the site</a:t>
            </a:r>
            <a:r>
              <a:rPr lang="is-IS" dirty="0" smtClean="0"/>
              <a:t>…in relation to the affordances </a:t>
            </a:r>
          </a:p>
          <a:p>
            <a:endParaRPr lang="is-IS" dirty="0"/>
          </a:p>
          <a:p>
            <a:r>
              <a:rPr lang="en-US" dirty="0" smtClean="0"/>
              <a:t>D</a:t>
            </a:r>
            <a:r>
              <a:rPr lang="is-IS" dirty="0" smtClean="0"/>
              <a:t>raw a map if the site </a:t>
            </a:r>
          </a:p>
          <a:p>
            <a:endParaRPr lang="is-IS" dirty="0"/>
          </a:p>
          <a:p>
            <a:r>
              <a:rPr lang="en-US" dirty="0" smtClean="0"/>
              <a:t>T</a:t>
            </a:r>
            <a:r>
              <a:rPr lang="is-IS" dirty="0" smtClean="0"/>
              <a:t>reasure hunt</a:t>
            </a:r>
          </a:p>
          <a:p>
            <a:endParaRPr lang="is-IS" dirty="0"/>
          </a:p>
          <a:p>
            <a:endParaRPr lang="en-US" dirty="0"/>
          </a:p>
          <a:p>
            <a:endParaRPr lang="en-US" dirty="0"/>
          </a:p>
          <a:p>
            <a:endParaRPr lang="en-US" dirty="0" smtClean="0"/>
          </a:p>
        </p:txBody>
      </p:sp>
    </p:spTree>
    <p:extLst>
      <p:ext uri="{BB962C8B-B14F-4D97-AF65-F5344CB8AC3E}">
        <p14:creationId xmlns:p14="http://schemas.microsoft.com/office/powerpoint/2010/main" val="13625006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743</TotalTime>
  <Words>548</Words>
  <Application>Microsoft Office PowerPoint</Application>
  <PresentationFormat>Widescreen</PresentationFormat>
  <Paragraphs>72</Paragraphs>
  <Slides>14</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ＭＳ Ｐゴシック</vt:lpstr>
      <vt:lpstr>Arial</vt:lpstr>
      <vt:lpstr>Calibri</vt:lpstr>
      <vt:lpstr>Calibri Light</vt:lpstr>
      <vt:lpstr>Candara</vt:lpstr>
      <vt:lpstr>Office Theme</vt:lpstr>
      <vt:lpstr> Affordances, physical literacy and outdoor learning</vt:lpstr>
      <vt:lpstr>Session outline</vt:lpstr>
      <vt:lpstr>PowerPoint Presentation</vt:lpstr>
      <vt:lpstr>PowerPoint Presentation</vt:lpstr>
      <vt:lpstr>PowerPoint Presentation</vt:lpstr>
      <vt:lpstr>PowerPoint Presentation</vt:lpstr>
      <vt:lpstr>PowerPoint Presentation</vt:lpstr>
      <vt:lpstr>A Physical Literacy perspective</vt:lpstr>
      <vt:lpstr>PowerPoint Presentation</vt:lpstr>
      <vt:lpstr>The theory of affordances </vt:lpstr>
      <vt:lpstr>Task </vt:lpstr>
      <vt:lpstr>How does this relate to physical literacy?</vt:lpstr>
      <vt:lpstr>NEXT WEEK….</vt:lpstr>
      <vt:lpstr>Practical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Adventure and challenge in the curriculum</dc:title>
  <dc:creator>Nalda Wainwright</dc:creator>
  <cp:lastModifiedBy>Nalda Wainwright</cp:lastModifiedBy>
  <cp:revision>14</cp:revision>
  <dcterms:created xsi:type="dcterms:W3CDTF">2018-02-01T21:47:21Z</dcterms:created>
  <dcterms:modified xsi:type="dcterms:W3CDTF">2018-03-12T14:58:11Z</dcterms:modified>
</cp:coreProperties>
</file>