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6114" autoAdjust="0"/>
  </p:normalViewPr>
  <p:slideViewPr>
    <p:cSldViewPr snapToGrid="0">
      <p:cViewPr varScale="1">
        <p:scale>
          <a:sx n="48" d="100"/>
          <a:sy n="48" d="100"/>
        </p:scale>
        <p:origin x="136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767416-F3E5-486E-AB8F-36CFDD9AFA09}" type="datetimeFigureOut">
              <a:rPr lang="en-US" smtClean="0"/>
              <a:t>4/15/2026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91D3C1-671A-44EF-B896-3AA49478A96C}" type="slidenum">
              <a:rPr lang="en-US" smtClean="0"/>
              <a:t>‹#›</a:t>
            </a:fld>
            <a:endParaRPr lang="en-US"/>
          </a:p>
        </p:txBody>
      </p:sp>
    </p:spTree>
    <p:extLst>
      <p:ext uri="{BB962C8B-B14F-4D97-AF65-F5344CB8AC3E}">
        <p14:creationId xmlns:p14="http://schemas.microsoft.com/office/powerpoint/2010/main" val="11034164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effectLst/>
                <a:latin typeface="Arial" panose="020B0604020202020204" pitchFamily="34" charset="0"/>
                <a:ea typeface="+mn-ea"/>
                <a:cs typeface="Arial" panose="020B0604020202020204" pitchFamily="34" charset="0"/>
              </a:rPr>
              <a:t>EcoCycle</a:t>
            </a:r>
            <a:r>
              <a:rPr lang="en-US" sz="1200" kern="1200" dirty="0">
                <a:solidFill>
                  <a:schemeClr val="tx1"/>
                </a:solidFill>
                <a:effectLst/>
                <a:latin typeface="Arial" panose="020B0604020202020204" pitchFamily="34" charset="0"/>
                <a:ea typeface="+mn-ea"/>
                <a:cs typeface="Arial" panose="020B0604020202020204" pitchFamily="34" charset="0"/>
              </a:rPr>
              <a:t> Tech is a technology start-up company that is sustainable and deals with the refurbishment and resale of electronic gadgets including smartphones, tablets, and laptops. The two key issues that the business will target to solve in the UK technology market include the rising problem of electronic waste and the rising prices of digital gadgets (Dal-Mas et al., 2023). </a:t>
            </a:r>
            <a:r>
              <a:rPr lang="en-US" sz="1200" kern="1200" dirty="0" err="1">
                <a:solidFill>
                  <a:schemeClr val="tx1"/>
                </a:solidFill>
                <a:effectLst/>
                <a:latin typeface="Arial" panose="020B0604020202020204" pitchFamily="34" charset="0"/>
                <a:ea typeface="+mn-ea"/>
                <a:cs typeface="Arial" panose="020B0604020202020204" pitchFamily="34" charset="0"/>
              </a:rPr>
              <a:t>EcoCycle</a:t>
            </a:r>
            <a:r>
              <a:rPr lang="en-US" sz="1200" kern="1200" dirty="0">
                <a:solidFill>
                  <a:schemeClr val="tx1"/>
                </a:solidFill>
                <a:effectLst/>
                <a:latin typeface="Arial" panose="020B0604020202020204" pitchFamily="34" charset="0"/>
                <a:ea typeface="+mn-ea"/>
                <a:cs typeface="Arial" panose="020B0604020202020204" pitchFamily="34" charset="0"/>
              </a:rPr>
              <a:t> Tech gathers used electronics, repairs, and reintroduces them into the market at reasonable costs by utilizing the principles of the circular economy. This model minimizes the wastage and maximizes access to technology by the students, small businesses and consumers who are environment friendly.</a:t>
            </a:r>
          </a:p>
          <a:p>
            <a:endParaRPr lang="en-US" dirty="0"/>
          </a:p>
        </p:txBody>
      </p:sp>
      <p:sp>
        <p:nvSpPr>
          <p:cNvPr id="4" name="Slide Number Placeholder 3"/>
          <p:cNvSpPr>
            <a:spLocks noGrp="1"/>
          </p:cNvSpPr>
          <p:nvPr>
            <p:ph type="sldNum" sz="quarter" idx="5"/>
          </p:nvPr>
        </p:nvSpPr>
        <p:spPr/>
        <p:txBody>
          <a:bodyPr/>
          <a:lstStyle/>
          <a:p>
            <a:fld id="{F891D3C1-671A-44EF-B896-3AA49478A96C}" type="slidenum">
              <a:rPr lang="en-US" smtClean="0"/>
              <a:t>2</a:t>
            </a:fld>
            <a:endParaRPr lang="en-US"/>
          </a:p>
        </p:txBody>
      </p:sp>
    </p:spTree>
    <p:extLst>
      <p:ext uri="{BB962C8B-B14F-4D97-AF65-F5344CB8AC3E}">
        <p14:creationId xmlns:p14="http://schemas.microsoft.com/office/powerpoint/2010/main" val="24054592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E-waste is among the fastest growing waste products in the world due to the high rate of technological development as well as the high rate of replacement of the device (Camilleri, 2017). Meanwhile, the prices of acquiring new e-gadgets have been steadily increasing and are a burden to a significant number of customers. The opportunities presented by these challenges are a great market opportunity to refurbished technology business. There is also growing sustainability consciousness among consumers that has promoted the consideration of environmentally friendly buying behaviors (Majka, 2024). </a:t>
            </a:r>
            <a:r>
              <a:rPr lang="en-US" sz="1200" kern="1200" dirty="0" err="1">
                <a:solidFill>
                  <a:schemeClr val="tx1"/>
                </a:solidFill>
                <a:effectLst/>
                <a:latin typeface="Arial" panose="020B0604020202020204" pitchFamily="34" charset="0"/>
                <a:ea typeface="+mn-ea"/>
                <a:cs typeface="Arial" panose="020B0604020202020204" pitchFamily="34" charset="0"/>
              </a:rPr>
              <a:t>EcoCycle</a:t>
            </a:r>
            <a:r>
              <a:rPr lang="en-US" sz="1200" kern="1200" dirty="0">
                <a:solidFill>
                  <a:schemeClr val="tx1"/>
                </a:solidFill>
                <a:effectLst/>
                <a:latin typeface="Arial" panose="020B0604020202020204" pitchFamily="34" charset="0"/>
                <a:ea typeface="+mn-ea"/>
                <a:cs typeface="Arial" panose="020B0604020202020204" pitchFamily="34" charset="0"/>
              </a:rPr>
              <a:t> Tech takes advantage of this and offers quality refurbished devices that offer affordability and environmental sustainability at the same time.</a:t>
            </a:r>
          </a:p>
          <a:p>
            <a:endParaRPr lang="en-US" dirty="0"/>
          </a:p>
        </p:txBody>
      </p:sp>
      <p:sp>
        <p:nvSpPr>
          <p:cNvPr id="4" name="Slide Number Placeholder 3"/>
          <p:cNvSpPr>
            <a:spLocks noGrp="1"/>
          </p:cNvSpPr>
          <p:nvPr>
            <p:ph type="sldNum" sz="quarter" idx="5"/>
          </p:nvPr>
        </p:nvSpPr>
        <p:spPr/>
        <p:txBody>
          <a:bodyPr/>
          <a:lstStyle/>
          <a:p>
            <a:fld id="{F891D3C1-671A-44EF-B896-3AA49478A96C}" type="slidenum">
              <a:rPr lang="en-US" smtClean="0"/>
              <a:t>3</a:t>
            </a:fld>
            <a:endParaRPr lang="en-US"/>
          </a:p>
        </p:txBody>
      </p:sp>
    </p:spTree>
    <p:extLst>
      <p:ext uri="{BB962C8B-B14F-4D97-AF65-F5344CB8AC3E}">
        <p14:creationId xmlns:p14="http://schemas.microsoft.com/office/powerpoint/2010/main" val="29782767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effectLst/>
                <a:latin typeface="Arial" panose="020B0604020202020204" pitchFamily="34" charset="0"/>
                <a:ea typeface="+mn-ea"/>
                <a:cs typeface="Arial" panose="020B0604020202020204" pitchFamily="34" charset="0"/>
              </a:rPr>
              <a:t>EcoCycle</a:t>
            </a:r>
            <a:r>
              <a:rPr lang="en-US" sz="1200" kern="1200" dirty="0">
                <a:solidFill>
                  <a:schemeClr val="tx1"/>
                </a:solidFill>
                <a:effectLst/>
                <a:latin typeface="Arial" panose="020B0604020202020204" pitchFamily="34" charset="0"/>
                <a:ea typeface="+mn-ea"/>
                <a:cs typeface="Arial" panose="020B0604020202020204" pitchFamily="34" charset="0"/>
              </a:rPr>
              <a:t> Tech offers a one-stop shop of services that focus on refurbished electronics. The main product is selling certified refurbished gadgets that are professionally tested and repaired (Kassab, 2023). The company also offers their trade-in </a:t>
            </a:r>
            <a:r>
              <a:rPr lang="en-US" sz="1200" kern="1200" dirty="0" err="1">
                <a:solidFill>
                  <a:schemeClr val="tx1"/>
                </a:solidFill>
                <a:effectLst/>
                <a:latin typeface="Arial" panose="020B0604020202020204" pitchFamily="34" charset="0"/>
                <a:ea typeface="+mn-ea"/>
                <a:cs typeface="Arial" panose="020B0604020202020204" pitchFamily="34" charset="0"/>
              </a:rPr>
              <a:t>programme</a:t>
            </a:r>
            <a:r>
              <a:rPr lang="en-US" sz="1200" kern="1200" dirty="0">
                <a:solidFill>
                  <a:schemeClr val="tx1"/>
                </a:solidFill>
                <a:effectLst/>
                <a:latin typeface="Arial" panose="020B0604020202020204" pitchFamily="34" charset="0"/>
                <a:ea typeface="+mn-ea"/>
                <a:cs typeface="Arial" panose="020B0604020202020204" pitchFamily="34" charset="0"/>
              </a:rPr>
              <a:t> whereby customers can sell their used gadgets and promote responsible disposal of electronic products. Other services are the repair of devices and corporate recycling of IT devices to </a:t>
            </a:r>
            <a:r>
              <a:rPr lang="en-US" sz="1200" kern="1200" dirty="0" err="1">
                <a:solidFill>
                  <a:schemeClr val="tx1"/>
                </a:solidFill>
                <a:effectLst/>
                <a:latin typeface="Arial" panose="020B0604020202020204" pitchFamily="34" charset="0"/>
                <a:ea typeface="+mn-ea"/>
                <a:cs typeface="Arial" panose="020B0604020202020204" pitchFamily="34" charset="0"/>
              </a:rPr>
              <a:t>organisations</a:t>
            </a:r>
            <a:r>
              <a:rPr lang="en-US" sz="1200" kern="1200" dirty="0">
                <a:solidFill>
                  <a:schemeClr val="tx1"/>
                </a:solidFill>
                <a:effectLst/>
                <a:latin typeface="Arial" panose="020B0604020202020204" pitchFamily="34" charset="0"/>
                <a:ea typeface="+mn-ea"/>
                <a:cs typeface="Arial" panose="020B0604020202020204" pitchFamily="34" charset="0"/>
              </a:rPr>
              <a:t> that are upgrading the technology devices (Mishra, 2022). These services are provided by means of online marketplace platform that eases the process of purchasing, selling, and fixing electronic devices, and promotes sustainability.</a:t>
            </a:r>
          </a:p>
          <a:p>
            <a:endParaRPr lang="en-US" dirty="0"/>
          </a:p>
        </p:txBody>
      </p:sp>
      <p:sp>
        <p:nvSpPr>
          <p:cNvPr id="4" name="Slide Number Placeholder 3"/>
          <p:cNvSpPr>
            <a:spLocks noGrp="1"/>
          </p:cNvSpPr>
          <p:nvPr>
            <p:ph type="sldNum" sz="quarter" idx="5"/>
          </p:nvPr>
        </p:nvSpPr>
        <p:spPr/>
        <p:txBody>
          <a:bodyPr/>
          <a:lstStyle/>
          <a:p>
            <a:fld id="{F891D3C1-671A-44EF-B896-3AA49478A96C}" type="slidenum">
              <a:rPr lang="en-US" smtClean="0"/>
              <a:t>4</a:t>
            </a:fld>
            <a:endParaRPr lang="en-US"/>
          </a:p>
        </p:txBody>
      </p:sp>
    </p:spTree>
    <p:extLst>
      <p:ext uri="{BB962C8B-B14F-4D97-AF65-F5344CB8AC3E}">
        <p14:creationId xmlns:p14="http://schemas.microsoft.com/office/powerpoint/2010/main" val="28979655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There are three key customer segments of </a:t>
            </a:r>
            <a:r>
              <a:rPr lang="en-US" sz="1200" kern="1200" dirty="0" err="1">
                <a:solidFill>
                  <a:schemeClr val="tx1"/>
                </a:solidFill>
                <a:effectLst/>
                <a:latin typeface="Arial" panose="020B0604020202020204" pitchFamily="34" charset="0"/>
                <a:ea typeface="+mn-ea"/>
                <a:cs typeface="Arial" panose="020B0604020202020204" pitchFamily="34" charset="0"/>
              </a:rPr>
              <a:t>EcoCycle</a:t>
            </a:r>
            <a:r>
              <a:rPr lang="en-US" sz="1200" kern="1200" dirty="0">
                <a:solidFill>
                  <a:schemeClr val="tx1"/>
                </a:solidFill>
                <a:effectLst/>
                <a:latin typeface="Arial" panose="020B0604020202020204" pitchFamily="34" charset="0"/>
                <a:ea typeface="+mn-ea"/>
                <a:cs typeface="Arial" panose="020B0604020202020204" pitchFamily="34" charset="0"/>
              </a:rPr>
              <a:t> Tech. The former group includes students and young professionals that need cheaper technology to study and work. The second segment comprises small and medium-sized businesses that are in need of affordable IT solutions to make the business cost-efficient (Dal-Mas et al., 2023). The third segment consists of environmentally friendly consumer who likes products that are sustainable. These classes of customers have a common requirement of quality yet cheaper technology and so refurbished electronics should be a good alternative to these classes of customers both economically and ecologically.</a:t>
            </a:r>
          </a:p>
          <a:p>
            <a:endParaRPr lang="en-US" dirty="0"/>
          </a:p>
        </p:txBody>
      </p:sp>
      <p:sp>
        <p:nvSpPr>
          <p:cNvPr id="4" name="Slide Number Placeholder 3"/>
          <p:cNvSpPr>
            <a:spLocks noGrp="1"/>
          </p:cNvSpPr>
          <p:nvPr>
            <p:ph type="sldNum" sz="quarter" idx="5"/>
          </p:nvPr>
        </p:nvSpPr>
        <p:spPr/>
        <p:txBody>
          <a:bodyPr/>
          <a:lstStyle/>
          <a:p>
            <a:fld id="{F891D3C1-671A-44EF-B896-3AA49478A96C}" type="slidenum">
              <a:rPr lang="en-US" smtClean="0"/>
              <a:t>5</a:t>
            </a:fld>
            <a:endParaRPr lang="en-US"/>
          </a:p>
        </p:txBody>
      </p:sp>
    </p:spTree>
    <p:extLst>
      <p:ext uri="{BB962C8B-B14F-4D97-AF65-F5344CB8AC3E}">
        <p14:creationId xmlns:p14="http://schemas.microsoft.com/office/powerpoint/2010/main" val="1678628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effectLst/>
                <a:latin typeface="Arial" panose="020B0604020202020204" pitchFamily="34" charset="0"/>
                <a:ea typeface="+mn-ea"/>
                <a:cs typeface="Arial" panose="020B0604020202020204" pitchFamily="34" charset="0"/>
              </a:rPr>
              <a:t>EcoCycle</a:t>
            </a:r>
            <a:r>
              <a:rPr lang="en-US" sz="1200" kern="1200" dirty="0">
                <a:solidFill>
                  <a:schemeClr val="tx1"/>
                </a:solidFill>
                <a:effectLst/>
                <a:latin typeface="Arial" panose="020B0604020202020204" pitchFamily="34" charset="0"/>
                <a:ea typeface="+mn-ea"/>
                <a:cs typeface="Arial" panose="020B0604020202020204" pitchFamily="34" charset="0"/>
              </a:rPr>
              <a:t> Tech stands out of the competitors with selling certified refurbished electronics that go through strict testing and quality control processes. The warranty protection and clear condition grading are provided to each product so that the reliability is guaranteed (Mishra, 2022). In contrast to the informal second-hand market, </a:t>
            </a:r>
            <a:r>
              <a:rPr lang="en-US" sz="1200" kern="1200" dirty="0" err="1">
                <a:solidFill>
                  <a:schemeClr val="tx1"/>
                </a:solidFill>
                <a:effectLst/>
                <a:latin typeface="Arial" panose="020B0604020202020204" pitchFamily="34" charset="0"/>
                <a:ea typeface="+mn-ea"/>
                <a:cs typeface="Arial" panose="020B0604020202020204" pitchFamily="34" charset="0"/>
              </a:rPr>
              <a:t>EcoCycle</a:t>
            </a:r>
            <a:r>
              <a:rPr lang="en-US" sz="1200" kern="1200" dirty="0">
                <a:solidFill>
                  <a:schemeClr val="tx1"/>
                </a:solidFill>
                <a:effectLst/>
                <a:latin typeface="Arial" panose="020B0604020202020204" pitchFamily="34" charset="0"/>
                <a:ea typeface="+mn-ea"/>
                <a:cs typeface="Arial" panose="020B0604020202020204" pitchFamily="34" charset="0"/>
              </a:rPr>
              <a:t> Tech is offering professional refurbishment and approved product quality. The other distinctive characteristic is the integrated circular technology ecosystem, which incorporates the device collection, refurbishment, resale, and repair services (</a:t>
            </a:r>
            <a:r>
              <a:rPr lang="en-US" sz="1200" kern="1200" dirty="0" err="1">
                <a:solidFill>
                  <a:schemeClr val="tx1"/>
                </a:solidFill>
                <a:effectLst/>
                <a:latin typeface="Arial" panose="020B0604020202020204" pitchFamily="34" charset="0"/>
                <a:ea typeface="+mn-ea"/>
                <a:cs typeface="Arial" panose="020B0604020202020204" pitchFamily="34" charset="0"/>
              </a:rPr>
              <a:t>Kassean</a:t>
            </a:r>
            <a:r>
              <a:rPr lang="en-US" sz="1200" kern="1200" dirty="0">
                <a:solidFill>
                  <a:schemeClr val="tx1"/>
                </a:solidFill>
                <a:effectLst/>
                <a:latin typeface="Arial" panose="020B0604020202020204" pitchFamily="34" charset="0"/>
                <a:ea typeface="+mn-ea"/>
                <a:cs typeface="Arial" panose="020B0604020202020204" pitchFamily="34" charset="0"/>
              </a:rPr>
              <a:t> et al., 2021). The customers will also have an opportunity to monitor the environmental impact of their purchases.</a:t>
            </a:r>
          </a:p>
          <a:p>
            <a:endParaRPr lang="en-US" dirty="0"/>
          </a:p>
        </p:txBody>
      </p:sp>
      <p:sp>
        <p:nvSpPr>
          <p:cNvPr id="4" name="Slide Number Placeholder 3"/>
          <p:cNvSpPr>
            <a:spLocks noGrp="1"/>
          </p:cNvSpPr>
          <p:nvPr>
            <p:ph type="sldNum" sz="quarter" idx="5"/>
          </p:nvPr>
        </p:nvSpPr>
        <p:spPr/>
        <p:txBody>
          <a:bodyPr/>
          <a:lstStyle/>
          <a:p>
            <a:fld id="{F891D3C1-671A-44EF-B896-3AA49478A96C}" type="slidenum">
              <a:rPr lang="en-US" smtClean="0"/>
              <a:t>6</a:t>
            </a:fld>
            <a:endParaRPr lang="en-US"/>
          </a:p>
        </p:txBody>
      </p:sp>
    </p:spTree>
    <p:extLst>
      <p:ext uri="{BB962C8B-B14F-4D97-AF65-F5344CB8AC3E}">
        <p14:creationId xmlns:p14="http://schemas.microsoft.com/office/powerpoint/2010/main" val="15422920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effectLst/>
                <a:latin typeface="Arial" panose="020B0604020202020204" pitchFamily="34" charset="0"/>
                <a:ea typeface="+mn-ea"/>
                <a:cs typeface="Arial" panose="020B0604020202020204" pitchFamily="34" charset="0"/>
              </a:rPr>
              <a:t>EcoCycle</a:t>
            </a:r>
            <a:r>
              <a:rPr lang="en-US" sz="1200" kern="1200" dirty="0">
                <a:solidFill>
                  <a:schemeClr val="tx1"/>
                </a:solidFill>
                <a:effectLst/>
                <a:latin typeface="Arial" panose="020B0604020202020204" pitchFamily="34" charset="0"/>
                <a:ea typeface="+mn-ea"/>
                <a:cs typeface="Arial" panose="020B0604020202020204" pitchFamily="34" charset="0"/>
              </a:rPr>
              <a:t> Tech will adopt a strategic marketing model of a well-articulated market segmentation and pricing on the basis of value. The company can address students, SMEs and environmentally concerned consumers by targeting them to create messages that suit them (Mohammad, 2023). The distribution of products will be mainly based on online platform with assistance of collaboration with universities and corporate organizations. The promotional efforts will focus on the affordability and environmental friendliness of refurbished electronics, which will strengthen the sustainable brand image of the company.</a:t>
            </a:r>
          </a:p>
          <a:p>
            <a:endParaRPr lang="en-US" dirty="0"/>
          </a:p>
        </p:txBody>
      </p:sp>
      <p:sp>
        <p:nvSpPr>
          <p:cNvPr id="4" name="Slide Number Placeholder 3"/>
          <p:cNvSpPr>
            <a:spLocks noGrp="1"/>
          </p:cNvSpPr>
          <p:nvPr>
            <p:ph type="sldNum" sz="quarter" idx="5"/>
          </p:nvPr>
        </p:nvSpPr>
        <p:spPr/>
        <p:txBody>
          <a:bodyPr/>
          <a:lstStyle/>
          <a:p>
            <a:fld id="{F891D3C1-671A-44EF-B896-3AA49478A96C}" type="slidenum">
              <a:rPr lang="en-US" smtClean="0"/>
              <a:t>7</a:t>
            </a:fld>
            <a:endParaRPr lang="en-US"/>
          </a:p>
        </p:txBody>
      </p:sp>
    </p:spTree>
    <p:extLst>
      <p:ext uri="{BB962C8B-B14F-4D97-AF65-F5344CB8AC3E}">
        <p14:creationId xmlns:p14="http://schemas.microsoft.com/office/powerpoint/2010/main" val="38311155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effectLst/>
                <a:latin typeface="Arial" panose="020B0604020202020204" pitchFamily="34" charset="0"/>
                <a:ea typeface="+mn-ea"/>
                <a:cs typeface="Arial" panose="020B0604020202020204" pitchFamily="34" charset="0"/>
              </a:rPr>
              <a:t>EcoCycle</a:t>
            </a:r>
            <a:r>
              <a:rPr lang="en-US" sz="1200" kern="1200" dirty="0">
                <a:solidFill>
                  <a:schemeClr val="tx1"/>
                </a:solidFill>
                <a:effectLst/>
                <a:latin typeface="Arial" panose="020B0604020202020204" pitchFamily="34" charset="0"/>
                <a:ea typeface="+mn-ea"/>
                <a:cs typeface="Arial" panose="020B0604020202020204" pitchFamily="34" charset="0"/>
              </a:rPr>
              <a:t> Tech will use digital marketing as a key target customer acquisition tool. Search engine optimization will make sure that the company website will be ranked highly in terms of the key words concerning the refurbished electronics (Olson et al., 2024). There will be social media where sustainability messages and product promotions will be advertised by attracting visual materials. The advantages of refurbished technology on the environment will be brought to light through educational blogs and articles (Oreskovic and Gupta, 2022). In addition, email marketing and loyalty programs will promote repeat buying and the development of long-term customer relationship.</a:t>
            </a:r>
          </a:p>
          <a:p>
            <a:endParaRPr lang="en-US" dirty="0"/>
          </a:p>
        </p:txBody>
      </p:sp>
      <p:sp>
        <p:nvSpPr>
          <p:cNvPr id="4" name="Slide Number Placeholder 3"/>
          <p:cNvSpPr>
            <a:spLocks noGrp="1"/>
          </p:cNvSpPr>
          <p:nvPr>
            <p:ph type="sldNum" sz="quarter" idx="5"/>
          </p:nvPr>
        </p:nvSpPr>
        <p:spPr/>
        <p:txBody>
          <a:bodyPr/>
          <a:lstStyle/>
          <a:p>
            <a:fld id="{F891D3C1-671A-44EF-B896-3AA49478A96C}" type="slidenum">
              <a:rPr lang="en-US" smtClean="0"/>
              <a:t>8</a:t>
            </a:fld>
            <a:endParaRPr lang="en-US"/>
          </a:p>
        </p:txBody>
      </p:sp>
    </p:spTree>
    <p:extLst>
      <p:ext uri="{BB962C8B-B14F-4D97-AF65-F5344CB8AC3E}">
        <p14:creationId xmlns:p14="http://schemas.microsoft.com/office/powerpoint/2010/main" val="37724607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effectLst/>
                <a:latin typeface="Arial" panose="020B0604020202020204" pitchFamily="34" charset="0"/>
                <a:ea typeface="+mn-ea"/>
                <a:cs typeface="Arial" panose="020B0604020202020204" pitchFamily="34" charset="0"/>
              </a:rPr>
              <a:t>EcoCycle</a:t>
            </a:r>
            <a:r>
              <a:rPr lang="en-US" sz="1200" kern="1200" dirty="0">
                <a:solidFill>
                  <a:schemeClr val="tx1"/>
                </a:solidFill>
                <a:effectLst/>
                <a:latin typeface="Arial" panose="020B0604020202020204" pitchFamily="34" charset="0"/>
                <a:ea typeface="+mn-ea"/>
                <a:cs typeface="Arial" panose="020B0604020202020204" pitchFamily="34" charset="0"/>
              </a:rPr>
              <a:t> Tech will be a limited liability company under private limited liability that will enable it to raise investment capital. The organizational structure will involve a founder and CEO who will be involved in the strategic leadership and business development. There will be an operations manager and refurbishment technicians who will monitor the quality control and repair processes of the devices. The marketing and customer service department will work on customer engagement and brand building whereas the finance and administration department will make sure that the finances are managed well and that there is also adherence to the regulations (Mohammad, 2023).</a:t>
            </a:r>
          </a:p>
          <a:p>
            <a:endParaRPr lang="en-US" dirty="0"/>
          </a:p>
        </p:txBody>
      </p:sp>
      <p:sp>
        <p:nvSpPr>
          <p:cNvPr id="4" name="Slide Number Placeholder 3"/>
          <p:cNvSpPr>
            <a:spLocks noGrp="1"/>
          </p:cNvSpPr>
          <p:nvPr>
            <p:ph type="sldNum" sz="quarter" idx="5"/>
          </p:nvPr>
        </p:nvSpPr>
        <p:spPr/>
        <p:txBody>
          <a:bodyPr/>
          <a:lstStyle/>
          <a:p>
            <a:fld id="{F891D3C1-671A-44EF-B896-3AA49478A96C}" type="slidenum">
              <a:rPr lang="en-US" smtClean="0"/>
              <a:t>9</a:t>
            </a:fld>
            <a:endParaRPr lang="en-US"/>
          </a:p>
        </p:txBody>
      </p:sp>
    </p:spTree>
    <p:extLst>
      <p:ext uri="{BB962C8B-B14F-4D97-AF65-F5344CB8AC3E}">
        <p14:creationId xmlns:p14="http://schemas.microsoft.com/office/powerpoint/2010/main" val="35573272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It is estimated that </a:t>
            </a:r>
            <a:r>
              <a:rPr lang="en-US" sz="1200" kern="1200" dirty="0" err="1">
                <a:solidFill>
                  <a:schemeClr val="tx1"/>
                </a:solidFill>
                <a:effectLst/>
                <a:latin typeface="Arial" panose="020B0604020202020204" pitchFamily="34" charset="0"/>
                <a:ea typeface="+mn-ea"/>
                <a:cs typeface="Arial" panose="020B0604020202020204" pitchFamily="34" charset="0"/>
              </a:rPr>
              <a:t>EcoCycle</a:t>
            </a:r>
            <a:r>
              <a:rPr lang="en-US" sz="1200" kern="1200" dirty="0">
                <a:solidFill>
                  <a:schemeClr val="tx1"/>
                </a:solidFill>
                <a:effectLst/>
                <a:latin typeface="Arial" panose="020B0604020202020204" pitchFamily="34" charset="0"/>
                <a:ea typeface="+mn-ea"/>
                <a:cs typeface="Arial" panose="020B0604020202020204" pitchFamily="34" charset="0"/>
              </a:rPr>
              <a:t> Tech needs a start-up capital of about £200,000 to start. The funding will facilitate equipment purchase, platform development, inventory purchase and operational expenses. The main sources of revenue will be sales of refurbished devices, repair and corporate recycling deals. Since the business is expanding, </a:t>
            </a:r>
            <a:r>
              <a:rPr lang="en-US" sz="1200" kern="1200" dirty="0" err="1">
                <a:solidFill>
                  <a:schemeClr val="tx1"/>
                </a:solidFill>
                <a:effectLst/>
                <a:latin typeface="Arial" panose="020B0604020202020204" pitchFamily="34" charset="0"/>
                <a:ea typeface="+mn-ea"/>
                <a:cs typeface="Arial" panose="020B0604020202020204" pitchFamily="34" charset="0"/>
              </a:rPr>
              <a:t>EcoCycle</a:t>
            </a:r>
            <a:r>
              <a:rPr lang="en-US" sz="1200" kern="1200" dirty="0">
                <a:solidFill>
                  <a:schemeClr val="tx1"/>
                </a:solidFill>
                <a:effectLst/>
                <a:latin typeface="Arial" panose="020B0604020202020204" pitchFamily="34" charset="0"/>
                <a:ea typeface="+mn-ea"/>
                <a:cs typeface="Arial" panose="020B0604020202020204" pitchFamily="34" charset="0"/>
              </a:rPr>
              <a:t> Tech will expand to other cities in the UK and establish regional refurbishment centers. In the long-term, it is aimed at becoming a top provider of sustainable electronics and eliminating electronic waste by a significant margin.</a:t>
            </a:r>
          </a:p>
          <a:p>
            <a:endParaRPr lang="en-US" dirty="0"/>
          </a:p>
        </p:txBody>
      </p:sp>
      <p:sp>
        <p:nvSpPr>
          <p:cNvPr id="4" name="Slide Number Placeholder 3"/>
          <p:cNvSpPr>
            <a:spLocks noGrp="1"/>
          </p:cNvSpPr>
          <p:nvPr>
            <p:ph type="sldNum" sz="quarter" idx="5"/>
          </p:nvPr>
        </p:nvSpPr>
        <p:spPr/>
        <p:txBody>
          <a:bodyPr/>
          <a:lstStyle/>
          <a:p>
            <a:fld id="{F891D3C1-671A-44EF-B896-3AA49478A96C}" type="slidenum">
              <a:rPr lang="en-US" smtClean="0"/>
              <a:t>10</a:t>
            </a:fld>
            <a:endParaRPr lang="en-US"/>
          </a:p>
        </p:txBody>
      </p:sp>
    </p:spTree>
    <p:extLst>
      <p:ext uri="{BB962C8B-B14F-4D97-AF65-F5344CB8AC3E}">
        <p14:creationId xmlns:p14="http://schemas.microsoft.com/office/powerpoint/2010/main" val="16641636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3691A7B-7030-410E-BD4B-50EBA064D3D8}" type="datetimeFigureOut">
              <a:rPr lang="en-US" smtClean="0"/>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BF522B-16E9-4FAD-AB99-9C8F2A7A80D2}" type="slidenum">
              <a:rPr lang="en-US" smtClean="0"/>
              <a:t>‹#›</a:t>
            </a:fld>
            <a:endParaRPr lang="en-US"/>
          </a:p>
        </p:txBody>
      </p:sp>
    </p:spTree>
    <p:extLst>
      <p:ext uri="{BB962C8B-B14F-4D97-AF65-F5344CB8AC3E}">
        <p14:creationId xmlns:p14="http://schemas.microsoft.com/office/powerpoint/2010/main" val="36544727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691A7B-7030-410E-BD4B-50EBA064D3D8}" type="datetimeFigureOut">
              <a:rPr lang="en-US" smtClean="0"/>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BF522B-16E9-4FAD-AB99-9C8F2A7A80D2}" type="slidenum">
              <a:rPr lang="en-US" smtClean="0"/>
              <a:t>‹#›</a:t>
            </a:fld>
            <a:endParaRPr lang="en-US"/>
          </a:p>
        </p:txBody>
      </p:sp>
    </p:spTree>
    <p:extLst>
      <p:ext uri="{BB962C8B-B14F-4D97-AF65-F5344CB8AC3E}">
        <p14:creationId xmlns:p14="http://schemas.microsoft.com/office/powerpoint/2010/main" val="33681231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691A7B-7030-410E-BD4B-50EBA064D3D8}" type="datetimeFigureOut">
              <a:rPr lang="en-US" smtClean="0"/>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BF522B-16E9-4FAD-AB99-9C8F2A7A80D2}" type="slidenum">
              <a:rPr lang="en-US" smtClean="0"/>
              <a:t>‹#›</a:t>
            </a:fld>
            <a:endParaRPr lang="en-US"/>
          </a:p>
        </p:txBody>
      </p:sp>
    </p:spTree>
    <p:extLst>
      <p:ext uri="{BB962C8B-B14F-4D97-AF65-F5344CB8AC3E}">
        <p14:creationId xmlns:p14="http://schemas.microsoft.com/office/powerpoint/2010/main" val="22067295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3691A7B-7030-410E-BD4B-50EBA064D3D8}" type="datetimeFigureOut">
              <a:rPr lang="en-US" smtClean="0"/>
              <a:t>4/15/2026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9BF522B-16E9-4FAD-AB99-9C8F2A7A80D2}" type="slidenum">
              <a:rPr lang="en-US" smtClean="0"/>
              <a:t>‹#›</a:t>
            </a:fld>
            <a:endParaRPr lang="en-US"/>
          </a:p>
        </p:txBody>
      </p:sp>
    </p:spTree>
    <p:extLst>
      <p:ext uri="{BB962C8B-B14F-4D97-AF65-F5344CB8AC3E}">
        <p14:creationId xmlns:p14="http://schemas.microsoft.com/office/powerpoint/2010/main" val="21861074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3691A7B-7030-410E-BD4B-50EBA064D3D8}" type="datetimeFigureOut">
              <a:rPr lang="en-US" smtClean="0"/>
              <a:t>4/15/2026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BF522B-16E9-4FAD-AB99-9C8F2A7A80D2}" type="slidenum">
              <a:rPr lang="en-US" smtClean="0"/>
              <a:t>‹#›</a:t>
            </a:fld>
            <a:endParaRPr lang="en-US"/>
          </a:p>
        </p:txBody>
      </p:sp>
    </p:spTree>
    <p:extLst>
      <p:ext uri="{BB962C8B-B14F-4D97-AF65-F5344CB8AC3E}">
        <p14:creationId xmlns:p14="http://schemas.microsoft.com/office/powerpoint/2010/main" val="2196574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3691A7B-7030-410E-BD4B-50EBA064D3D8}" type="datetimeFigureOut">
              <a:rPr lang="en-US" smtClean="0"/>
              <a:t>4/15/2026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9BF522B-16E9-4FAD-AB99-9C8F2A7A80D2}" type="slidenum">
              <a:rPr lang="en-US" smtClean="0"/>
              <a:t>‹#›</a:t>
            </a:fld>
            <a:endParaRPr lang="en-US"/>
          </a:p>
        </p:txBody>
      </p:sp>
    </p:spTree>
    <p:extLst>
      <p:ext uri="{BB962C8B-B14F-4D97-AF65-F5344CB8AC3E}">
        <p14:creationId xmlns:p14="http://schemas.microsoft.com/office/powerpoint/2010/main" val="29259943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691A7B-7030-410E-BD4B-50EBA064D3D8}" type="datetimeFigureOut">
              <a:rPr lang="en-US" smtClean="0"/>
              <a:t>4/15/2026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9BF522B-16E9-4FAD-AB99-9C8F2A7A80D2}" type="slidenum">
              <a:rPr lang="en-US" smtClean="0"/>
              <a:t>‹#›</a:t>
            </a:fld>
            <a:endParaRPr lang="en-US"/>
          </a:p>
        </p:txBody>
      </p:sp>
    </p:spTree>
    <p:extLst>
      <p:ext uri="{BB962C8B-B14F-4D97-AF65-F5344CB8AC3E}">
        <p14:creationId xmlns:p14="http://schemas.microsoft.com/office/powerpoint/2010/main" val="7855262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3691A7B-7030-410E-BD4B-50EBA064D3D8}" type="datetimeFigureOut">
              <a:rPr lang="en-US" smtClean="0"/>
              <a:t>4/15/2026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9BF522B-16E9-4FAD-AB99-9C8F2A7A80D2}" type="slidenum">
              <a:rPr lang="en-US" smtClean="0"/>
              <a:t>‹#›</a:t>
            </a:fld>
            <a:endParaRPr lang="en-US"/>
          </a:p>
        </p:txBody>
      </p:sp>
    </p:spTree>
    <p:extLst>
      <p:ext uri="{BB962C8B-B14F-4D97-AF65-F5344CB8AC3E}">
        <p14:creationId xmlns:p14="http://schemas.microsoft.com/office/powerpoint/2010/main" val="12740987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3691A7B-7030-410E-BD4B-50EBA064D3D8}" type="datetimeFigureOut">
              <a:rPr lang="en-US" smtClean="0"/>
              <a:t>4/15/2026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9BF522B-16E9-4FAD-AB99-9C8F2A7A80D2}" type="slidenum">
              <a:rPr lang="en-US" smtClean="0"/>
              <a:t>‹#›</a:t>
            </a:fld>
            <a:endParaRPr lang="en-US"/>
          </a:p>
        </p:txBody>
      </p:sp>
    </p:spTree>
    <p:extLst>
      <p:ext uri="{BB962C8B-B14F-4D97-AF65-F5344CB8AC3E}">
        <p14:creationId xmlns:p14="http://schemas.microsoft.com/office/powerpoint/2010/main" val="2856406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691A7B-7030-410E-BD4B-50EBA064D3D8}" type="datetimeFigureOut">
              <a:rPr lang="en-US" smtClean="0"/>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BF522B-16E9-4FAD-AB99-9C8F2A7A80D2}" type="slidenum">
              <a:rPr lang="en-US" smtClean="0"/>
              <a:t>‹#›</a:t>
            </a:fld>
            <a:endParaRPr lang="en-US"/>
          </a:p>
        </p:txBody>
      </p:sp>
    </p:spTree>
    <p:extLst>
      <p:ext uri="{BB962C8B-B14F-4D97-AF65-F5344CB8AC3E}">
        <p14:creationId xmlns:p14="http://schemas.microsoft.com/office/powerpoint/2010/main" val="27762335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691A7B-7030-410E-BD4B-50EBA064D3D8}" type="datetimeFigureOut">
              <a:rPr lang="en-US" smtClean="0"/>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BF522B-16E9-4FAD-AB99-9C8F2A7A80D2}"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206026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691A7B-7030-410E-BD4B-50EBA064D3D8}" type="datetimeFigureOut">
              <a:rPr lang="en-US" smtClean="0"/>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BF522B-16E9-4FAD-AB99-9C8F2A7A80D2}" type="slidenum">
              <a:rPr lang="en-US" smtClean="0"/>
              <a:t>‹#›</a:t>
            </a:fld>
            <a:endParaRPr lang="en-US"/>
          </a:p>
        </p:txBody>
      </p:sp>
    </p:spTree>
    <p:extLst>
      <p:ext uri="{BB962C8B-B14F-4D97-AF65-F5344CB8AC3E}">
        <p14:creationId xmlns:p14="http://schemas.microsoft.com/office/powerpoint/2010/main" val="41401063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691A7B-7030-410E-BD4B-50EBA064D3D8}" type="datetimeFigureOut">
              <a:rPr lang="en-US" smtClean="0"/>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BF522B-16E9-4FAD-AB99-9C8F2A7A80D2}"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580066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691A7B-7030-410E-BD4B-50EBA064D3D8}" type="datetimeFigureOut">
              <a:rPr lang="en-US" smtClean="0"/>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BF522B-16E9-4FAD-AB99-9C8F2A7A80D2}" type="slidenum">
              <a:rPr lang="en-US" smtClean="0"/>
              <a:t>‹#›</a:t>
            </a:fld>
            <a:endParaRPr lang="en-US"/>
          </a:p>
        </p:txBody>
      </p:sp>
    </p:spTree>
    <p:extLst>
      <p:ext uri="{BB962C8B-B14F-4D97-AF65-F5344CB8AC3E}">
        <p14:creationId xmlns:p14="http://schemas.microsoft.com/office/powerpoint/2010/main" val="42657948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691A7B-7030-410E-BD4B-50EBA064D3D8}" type="datetimeFigureOut">
              <a:rPr lang="en-US" smtClean="0"/>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BF522B-16E9-4FAD-AB99-9C8F2A7A80D2}" type="slidenum">
              <a:rPr lang="en-US" smtClean="0"/>
              <a:t>‹#›</a:t>
            </a:fld>
            <a:endParaRPr lang="en-US"/>
          </a:p>
        </p:txBody>
      </p:sp>
    </p:spTree>
    <p:extLst>
      <p:ext uri="{BB962C8B-B14F-4D97-AF65-F5344CB8AC3E}">
        <p14:creationId xmlns:p14="http://schemas.microsoft.com/office/powerpoint/2010/main" val="15315859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691A7B-7030-410E-BD4B-50EBA064D3D8}" type="datetimeFigureOut">
              <a:rPr lang="en-US" smtClean="0"/>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BF522B-16E9-4FAD-AB99-9C8F2A7A80D2}" type="slidenum">
              <a:rPr lang="en-US" smtClean="0"/>
              <a:t>‹#›</a:t>
            </a:fld>
            <a:endParaRPr lang="en-US"/>
          </a:p>
        </p:txBody>
      </p:sp>
    </p:spTree>
    <p:extLst>
      <p:ext uri="{BB962C8B-B14F-4D97-AF65-F5344CB8AC3E}">
        <p14:creationId xmlns:p14="http://schemas.microsoft.com/office/powerpoint/2010/main" val="5582218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3691A7B-7030-410E-BD4B-50EBA064D3D8}" type="datetimeFigureOut">
              <a:rPr lang="en-US" smtClean="0"/>
              <a:t>4/15/2026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9BF522B-16E9-4FAD-AB99-9C8F2A7A80D2}" type="slidenum">
              <a:rPr lang="en-US" smtClean="0"/>
              <a:t>‹#›</a:t>
            </a:fld>
            <a:endParaRPr lang="en-US"/>
          </a:p>
        </p:txBody>
      </p:sp>
    </p:spTree>
    <p:extLst>
      <p:ext uri="{BB962C8B-B14F-4D97-AF65-F5344CB8AC3E}">
        <p14:creationId xmlns:p14="http://schemas.microsoft.com/office/powerpoint/2010/main" val="3519335360"/>
      </p:ext>
    </p:extLst>
  </p:cSld>
  <p:clrMap bg1="dk1" tx1="lt1" bg2="dk2" tx2="lt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140BF-FF39-AEA0-5486-D3EBB095C44E}"/>
              </a:ext>
            </a:extLst>
          </p:cNvPr>
          <p:cNvSpPr>
            <a:spLocks noGrp="1"/>
          </p:cNvSpPr>
          <p:nvPr>
            <p:ph type="ctrTitle"/>
          </p:nvPr>
        </p:nvSpPr>
        <p:spPr>
          <a:xfrm>
            <a:off x="1524000" y="1122362"/>
            <a:ext cx="7450667" cy="2104931"/>
          </a:xfrm>
        </p:spPr>
        <p:txBody>
          <a:bodyPr>
            <a:normAutofit/>
          </a:bodyPr>
          <a:lstStyle/>
          <a:p>
            <a:r>
              <a:rPr lang="en-US" b="1" dirty="0">
                <a:latin typeface="Arial" panose="020B0604020202020204" pitchFamily="34" charset="0"/>
                <a:cs typeface="Arial" panose="020B0604020202020204" pitchFamily="34" charset="0"/>
              </a:rPr>
              <a:t>TASK 2:</a:t>
            </a:r>
            <a:br>
              <a:rPr lang="en-US"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BUSINESS PLAN</a:t>
            </a:r>
            <a:endParaRPr lang="en-US"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629F6B24-1643-3E5D-B4FF-4E1F778314B2}"/>
              </a:ext>
            </a:extLst>
          </p:cNvPr>
          <p:cNvSpPr>
            <a:spLocks noGrp="1"/>
          </p:cNvSpPr>
          <p:nvPr>
            <p:ph type="subTitle" idx="1"/>
          </p:nvPr>
        </p:nvSpPr>
        <p:spPr>
          <a:xfrm>
            <a:off x="1524000" y="3321424"/>
            <a:ext cx="9144000" cy="1936376"/>
          </a:xfrm>
        </p:spPr>
        <p:txBody>
          <a:bodyPr/>
          <a:lstStyle/>
          <a:p>
            <a:endParaRPr lang="en-US" b="1" dirty="0"/>
          </a:p>
          <a:p>
            <a:pPr algn="l"/>
            <a:endParaRPr lang="en-US" sz="1400" b="1" dirty="0"/>
          </a:p>
          <a:p>
            <a:pPr algn="l"/>
            <a:r>
              <a:rPr lang="en-US" sz="1400" b="1" dirty="0">
                <a:latin typeface="Arial" panose="020B0604020202020204" pitchFamily="34" charset="0"/>
                <a:cs typeface="Arial" panose="020B0604020202020204" pitchFamily="34" charset="0"/>
              </a:rPr>
              <a:t>Student   Name:  Faduma Abdullahi Mohamed</a:t>
            </a:r>
          </a:p>
          <a:p>
            <a:pPr algn="l"/>
            <a:r>
              <a:rPr lang="en-US" sz="1400" b="1" dirty="0">
                <a:latin typeface="Arial" panose="020B0604020202020204" pitchFamily="34" charset="0"/>
                <a:cs typeface="Arial" panose="020B0604020202020204" pitchFamily="34" charset="0"/>
              </a:rPr>
              <a:t>Student ID:  2416553</a:t>
            </a:r>
          </a:p>
        </p:txBody>
      </p:sp>
    </p:spTree>
    <p:extLst>
      <p:ext uri="{BB962C8B-B14F-4D97-AF65-F5344CB8AC3E}">
        <p14:creationId xmlns:p14="http://schemas.microsoft.com/office/powerpoint/2010/main" val="38300594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D2BCF-90AC-BFF0-6620-49D5A9A3E3D1}"/>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Business Overview</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298296B-18F6-419A-0053-E9CA6D49BAAD}"/>
              </a:ext>
            </a:extLst>
          </p:cNvPr>
          <p:cNvSpPr>
            <a:spLocks noGrp="1"/>
          </p:cNvSpPr>
          <p:nvPr>
            <p:ph idx="1"/>
          </p:nvPr>
        </p:nvSpPr>
        <p:spPr>
          <a:xfrm>
            <a:off x="457200" y="1930399"/>
            <a:ext cx="5540189" cy="4246563"/>
          </a:xfrm>
        </p:spPr>
        <p:txBody>
          <a:bodyPr/>
          <a:lstStyle/>
          <a:p>
            <a:pPr marL="0" indent="0">
              <a:buNone/>
            </a:pP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EcoCycle</a:t>
            </a:r>
            <a:r>
              <a:rPr lang="en-US" sz="2800" dirty="0">
                <a:latin typeface="Arial" panose="020B0604020202020204" pitchFamily="34" charset="0"/>
                <a:cs typeface="Arial" panose="020B0604020202020204" pitchFamily="34" charset="0"/>
              </a:rPr>
              <a:t> Tech sustainable electronics venture</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 Focus on refurbished smartphones and laptops</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 Addressing the electronic waste challenge</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 Affordable technology solutions</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 Circular economy business model</a:t>
            </a:r>
          </a:p>
          <a:p>
            <a:endParaRPr lang="en-US" dirty="0"/>
          </a:p>
        </p:txBody>
      </p:sp>
      <p:pic>
        <p:nvPicPr>
          <p:cNvPr id="4" name="Picture 3" descr="Lafarge Canada Pilots ECOCycle Tech To ...">
            <a:extLst>
              <a:ext uri="{FF2B5EF4-FFF2-40B4-BE49-F238E27FC236}">
                <a16:creationId xmlns:a16="http://schemas.microsoft.com/office/drawing/2014/main" id="{D28FD750-2E09-74E9-E52B-732960F742D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194613" y="2474206"/>
            <a:ext cx="5196681" cy="2691455"/>
          </a:xfrm>
          <a:prstGeom prst="rect">
            <a:avLst/>
          </a:prstGeom>
          <a:noFill/>
          <a:ln>
            <a:noFill/>
          </a:ln>
        </p:spPr>
      </p:pic>
    </p:spTree>
    <p:extLst>
      <p:ext uri="{BB962C8B-B14F-4D97-AF65-F5344CB8AC3E}">
        <p14:creationId xmlns:p14="http://schemas.microsoft.com/office/powerpoint/2010/main" val="40329512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0702B-DEE2-1AA6-539E-F97FA01706B0}"/>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Market Opportunity</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1C057D4-29DB-9D72-8587-C42BF97EADA2}"/>
              </a:ext>
            </a:extLst>
          </p:cNvPr>
          <p:cNvSpPr>
            <a:spLocks noGrp="1"/>
          </p:cNvSpPr>
          <p:nvPr>
            <p:ph idx="1"/>
          </p:nvPr>
        </p:nvSpPr>
        <p:spPr>
          <a:xfrm>
            <a:off x="5181600" y="1825625"/>
            <a:ext cx="5638800" cy="4351338"/>
          </a:xfrm>
        </p:spPr>
        <p:txBody>
          <a:bodyPr>
            <a:normAutofit/>
          </a:bodyPr>
          <a:lstStyle/>
          <a:p>
            <a:pPr marL="0" indent="0">
              <a:buNone/>
            </a:pPr>
            <a:r>
              <a:rPr lang="en-US" sz="2800" dirty="0">
                <a:latin typeface="Arial" panose="020B0604020202020204" pitchFamily="34" charset="0"/>
                <a:cs typeface="Arial" panose="020B0604020202020204" pitchFamily="34" charset="0"/>
              </a:rPr>
              <a:t>• Rapid growth of electronic waste</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 Increasing demand for affordable devices</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 Sustainability influencing consumer choices</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 Expansion of circular economy models</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 Opportunity within refurbished technology market</a:t>
            </a:r>
          </a:p>
          <a:p>
            <a:endParaRPr lang="en-US" dirty="0"/>
          </a:p>
        </p:txBody>
      </p:sp>
      <p:pic>
        <p:nvPicPr>
          <p:cNvPr id="4" name="Picture 3" descr="5,938 Garbage E Waste Royalty-Free ...">
            <a:extLst>
              <a:ext uri="{FF2B5EF4-FFF2-40B4-BE49-F238E27FC236}">
                <a16:creationId xmlns:a16="http://schemas.microsoft.com/office/drawing/2014/main" id="{6BE4DF90-0F75-AF70-9534-EFEB3B77795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9533" y="1794474"/>
            <a:ext cx="4252913" cy="4382489"/>
          </a:xfrm>
          <a:prstGeom prst="rect">
            <a:avLst/>
          </a:prstGeom>
          <a:noFill/>
          <a:ln>
            <a:noFill/>
          </a:ln>
        </p:spPr>
      </p:pic>
    </p:spTree>
    <p:extLst>
      <p:ext uri="{BB962C8B-B14F-4D97-AF65-F5344CB8AC3E}">
        <p14:creationId xmlns:p14="http://schemas.microsoft.com/office/powerpoint/2010/main" val="17379685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137F3-804D-F8E3-1E04-E9F7388C07BB}"/>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Products and Services</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7970D98-48F3-B975-C95F-5DD186B92D5E}"/>
              </a:ext>
            </a:extLst>
          </p:cNvPr>
          <p:cNvSpPr>
            <a:spLocks noGrp="1"/>
          </p:cNvSpPr>
          <p:nvPr>
            <p:ph idx="1"/>
          </p:nvPr>
        </p:nvSpPr>
        <p:spPr>
          <a:xfrm>
            <a:off x="558800" y="1825625"/>
            <a:ext cx="5266267" cy="4351338"/>
          </a:xfrm>
        </p:spPr>
        <p:txBody>
          <a:bodyPr/>
          <a:lstStyle/>
          <a:p>
            <a:pPr marL="0" indent="0">
              <a:buNone/>
            </a:pPr>
            <a:r>
              <a:rPr lang="en-US" sz="2800" dirty="0">
                <a:latin typeface="Arial" panose="020B0604020202020204" pitchFamily="34" charset="0"/>
                <a:cs typeface="Arial" panose="020B0604020202020204" pitchFamily="34" charset="0"/>
              </a:rPr>
              <a:t>• Certified refurbished smartphones and laptops</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 Device trade-in and buy-back program</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 Professional repair services</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 Corporate IT recycling solutions</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 Online marketplace platform</a:t>
            </a:r>
          </a:p>
          <a:p>
            <a:endParaRPr lang="en-US" dirty="0"/>
          </a:p>
        </p:txBody>
      </p:sp>
      <p:pic>
        <p:nvPicPr>
          <p:cNvPr id="4" name="Picture 3" descr="waste management in Vietnam ...">
            <a:extLst>
              <a:ext uri="{FF2B5EF4-FFF2-40B4-BE49-F238E27FC236}">
                <a16:creationId xmlns:a16="http://schemas.microsoft.com/office/drawing/2014/main" id="{15E989B2-CBC0-EA2B-5CBF-27FAC231EFD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366935" y="2478613"/>
            <a:ext cx="4521201" cy="3045362"/>
          </a:xfrm>
          <a:prstGeom prst="rect">
            <a:avLst/>
          </a:prstGeom>
          <a:noFill/>
          <a:ln>
            <a:noFill/>
          </a:ln>
        </p:spPr>
      </p:pic>
    </p:spTree>
    <p:extLst>
      <p:ext uri="{BB962C8B-B14F-4D97-AF65-F5344CB8AC3E}">
        <p14:creationId xmlns:p14="http://schemas.microsoft.com/office/powerpoint/2010/main" val="7798818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758D4-8042-982C-9E7D-A8362C0946BE}"/>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Target Market</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D3F51C1-A2D7-9947-ADF1-838E2DC49243}"/>
              </a:ext>
            </a:extLst>
          </p:cNvPr>
          <p:cNvSpPr>
            <a:spLocks noGrp="1"/>
          </p:cNvSpPr>
          <p:nvPr>
            <p:ph idx="1"/>
          </p:nvPr>
        </p:nvSpPr>
        <p:spPr>
          <a:xfrm>
            <a:off x="5892800" y="1825625"/>
            <a:ext cx="5461000" cy="4351338"/>
          </a:xfrm>
        </p:spPr>
        <p:txBody>
          <a:bodyPr/>
          <a:lstStyle/>
          <a:p>
            <a:pPr marL="0" indent="0">
              <a:buNone/>
            </a:pPr>
            <a:r>
              <a:rPr lang="en-US" sz="2800" dirty="0">
                <a:latin typeface="Arial" panose="020B0604020202020204" pitchFamily="34" charset="0"/>
                <a:cs typeface="Arial" panose="020B0604020202020204" pitchFamily="34" charset="0"/>
              </a:rPr>
              <a:t>• Students and young professionals</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 Small and medium-sized enterprises</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 Environmentally conscious consumers</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 Online technology buyers</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 Urban UK consumers</a:t>
            </a:r>
          </a:p>
          <a:p>
            <a:endParaRPr lang="en-US" dirty="0"/>
          </a:p>
        </p:txBody>
      </p:sp>
      <p:pic>
        <p:nvPicPr>
          <p:cNvPr id="4" name="Picture 3" descr="Achieve Sales Goals ...">
            <a:extLst>
              <a:ext uri="{FF2B5EF4-FFF2-40B4-BE49-F238E27FC236}">
                <a16:creationId xmlns:a16="http://schemas.microsoft.com/office/drawing/2014/main" id="{DFB9B835-AF09-6C92-0279-0E26E26AD80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5406" y="1930400"/>
            <a:ext cx="4635394" cy="3352800"/>
          </a:xfrm>
          <a:prstGeom prst="rect">
            <a:avLst/>
          </a:prstGeom>
          <a:noFill/>
          <a:ln>
            <a:noFill/>
          </a:ln>
        </p:spPr>
      </p:pic>
    </p:spTree>
    <p:extLst>
      <p:ext uri="{BB962C8B-B14F-4D97-AF65-F5344CB8AC3E}">
        <p14:creationId xmlns:p14="http://schemas.microsoft.com/office/powerpoint/2010/main" val="24312158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EF036-C79E-1AB7-752A-7AE6E395FFF4}"/>
              </a:ext>
            </a:extLst>
          </p:cNvPr>
          <p:cNvSpPr>
            <a:spLocks noGrp="1"/>
          </p:cNvSpPr>
          <p:nvPr>
            <p:ph type="title"/>
          </p:nvPr>
        </p:nvSpPr>
        <p:spPr/>
        <p:txBody>
          <a:bodyPr>
            <a:normAutofit fontScale="90000"/>
          </a:bodyPr>
          <a:lstStyle/>
          <a:p>
            <a:pPr algn="ctr"/>
            <a:br>
              <a:rPr lang="en-US" b="1" dirty="0">
                <a:latin typeface="Arial" panose="020B0604020202020204" pitchFamily="34" charset="0"/>
                <a:cs typeface="Arial" panose="020B0604020202020204" pitchFamily="34" charset="0"/>
              </a:rPr>
            </a:br>
            <a:r>
              <a:rPr lang="en-US" sz="4900" b="1" dirty="0">
                <a:latin typeface="Arial" panose="020B0604020202020204" pitchFamily="34" charset="0"/>
                <a:cs typeface="Arial" panose="020B0604020202020204" pitchFamily="34" charset="0"/>
              </a:rPr>
              <a:t>Unique Selling Proposition</a:t>
            </a:r>
            <a:br>
              <a:rPr lang="en-US" dirty="0"/>
            </a:br>
            <a:endParaRPr lang="en-US" dirty="0"/>
          </a:p>
        </p:txBody>
      </p:sp>
      <p:sp>
        <p:nvSpPr>
          <p:cNvPr id="3" name="Content Placeholder 2">
            <a:extLst>
              <a:ext uri="{FF2B5EF4-FFF2-40B4-BE49-F238E27FC236}">
                <a16:creationId xmlns:a16="http://schemas.microsoft.com/office/drawing/2014/main" id="{C731AC15-11FA-9A46-CF4E-8B964E23B44D}"/>
              </a:ext>
            </a:extLst>
          </p:cNvPr>
          <p:cNvSpPr>
            <a:spLocks noGrp="1"/>
          </p:cNvSpPr>
          <p:nvPr>
            <p:ph idx="1"/>
          </p:nvPr>
        </p:nvSpPr>
        <p:spPr>
          <a:xfrm>
            <a:off x="474133" y="2506133"/>
            <a:ext cx="5621867" cy="3708400"/>
          </a:xfrm>
        </p:spPr>
        <p:txBody>
          <a:bodyPr/>
          <a:lstStyle/>
          <a:p>
            <a:pPr marL="0" indent="0">
              <a:buNone/>
            </a:pPr>
            <a:r>
              <a:rPr lang="en-US" sz="2800" dirty="0">
                <a:latin typeface="Arial" panose="020B0604020202020204" pitchFamily="34" charset="0"/>
                <a:cs typeface="Arial" panose="020B0604020202020204" pitchFamily="34" charset="0"/>
              </a:rPr>
              <a:t>• Certified refurbished devices</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 Warranty and quality assurance</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 Affordable alternative to new electronics</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 Integrated circular technology ecosystem</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 Environmental impact tracking</a:t>
            </a:r>
          </a:p>
          <a:p>
            <a:endParaRPr lang="en-US" dirty="0"/>
          </a:p>
        </p:txBody>
      </p:sp>
      <p:pic>
        <p:nvPicPr>
          <p:cNvPr id="4" name="Picture 3" descr="Unique Selling Proposition (USP) - Kaseya">
            <a:extLst>
              <a:ext uri="{FF2B5EF4-FFF2-40B4-BE49-F238E27FC236}">
                <a16:creationId xmlns:a16="http://schemas.microsoft.com/office/drawing/2014/main" id="{DEB0207E-BD56-F389-0ED3-C6ED332D491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474884" y="2676738"/>
            <a:ext cx="4557183" cy="2893055"/>
          </a:xfrm>
          <a:prstGeom prst="rect">
            <a:avLst/>
          </a:prstGeom>
          <a:noFill/>
          <a:ln>
            <a:noFill/>
          </a:ln>
        </p:spPr>
      </p:pic>
    </p:spTree>
    <p:extLst>
      <p:ext uri="{BB962C8B-B14F-4D97-AF65-F5344CB8AC3E}">
        <p14:creationId xmlns:p14="http://schemas.microsoft.com/office/powerpoint/2010/main" val="39990216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742EF-D8D9-A489-B040-6ED7D7859C26}"/>
              </a:ext>
            </a:extLst>
          </p:cNvPr>
          <p:cNvSpPr>
            <a:spLocks noGrp="1"/>
          </p:cNvSpPr>
          <p:nvPr>
            <p:ph type="title"/>
          </p:nvPr>
        </p:nvSpPr>
        <p:spPr/>
        <p:txBody>
          <a:bodyPr>
            <a:normAutofit fontScale="90000"/>
          </a:bodyPr>
          <a:lstStyle/>
          <a:p>
            <a:pPr algn="ctr"/>
            <a:br>
              <a:rPr lang="en-US" b="1" dirty="0">
                <a:latin typeface="Arial" panose="020B0604020202020204" pitchFamily="34" charset="0"/>
                <a:cs typeface="Arial" panose="020B0604020202020204" pitchFamily="34" charset="0"/>
              </a:rPr>
            </a:br>
            <a:r>
              <a:rPr lang="en-US" sz="4900" b="1" dirty="0">
                <a:latin typeface="Arial" panose="020B0604020202020204" pitchFamily="34" charset="0"/>
                <a:cs typeface="Arial" panose="020B0604020202020204" pitchFamily="34" charset="0"/>
              </a:rPr>
              <a:t>Marketing</a:t>
            </a:r>
            <a:r>
              <a:rPr lang="en-US" b="1" dirty="0">
                <a:latin typeface="Arial" panose="020B0604020202020204" pitchFamily="34" charset="0"/>
                <a:cs typeface="Arial" panose="020B0604020202020204" pitchFamily="34" charset="0"/>
              </a:rPr>
              <a:t> Strategy</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9C5E9E0-84E7-20BC-1B9E-5F8B5EE03BCC}"/>
              </a:ext>
            </a:extLst>
          </p:cNvPr>
          <p:cNvSpPr>
            <a:spLocks noGrp="1"/>
          </p:cNvSpPr>
          <p:nvPr>
            <p:ph idx="1"/>
          </p:nvPr>
        </p:nvSpPr>
        <p:spPr>
          <a:xfrm>
            <a:off x="5740400" y="2116667"/>
            <a:ext cx="5367867" cy="4060296"/>
          </a:xfrm>
        </p:spPr>
        <p:txBody>
          <a:bodyPr>
            <a:normAutofit fontScale="92500" lnSpcReduction="10000"/>
          </a:bodyPr>
          <a:lstStyle/>
          <a:p>
            <a:pPr marL="0" indent="0">
              <a:buNone/>
            </a:pPr>
            <a:r>
              <a:rPr lang="en-US" sz="3200" dirty="0"/>
              <a:t>• Market segmentation approach</a:t>
            </a:r>
            <a:br>
              <a:rPr lang="en-US" sz="3200" dirty="0"/>
            </a:br>
            <a:r>
              <a:rPr lang="en-US" sz="3200" dirty="0"/>
              <a:t>• Affordable value-based pricing</a:t>
            </a:r>
            <a:br>
              <a:rPr lang="en-US" sz="3200" dirty="0"/>
            </a:br>
            <a:r>
              <a:rPr lang="en-US" sz="3200" dirty="0"/>
              <a:t>• Online platform distribution</a:t>
            </a:r>
            <a:br>
              <a:rPr lang="en-US" sz="3200" dirty="0"/>
            </a:br>
            <a:r>
              <a:rPr lang="en-US" sz="3200" dirty="0"/>
              <a:t>• Partnerships with universities and SMEs</a:t>
            </a:r>
            <a:br>
              <a:rPr lang="en-US" sz="3200" dirty="0"/>
            </a:br>
            <a:r>
              <a:rPr lang="en-US" sz="3200" dirty="0"/>
              <a:t>• Sustainability-focused branding</a:t>
            </a:r>
          </a:p>
          <a:p>
            <a:endParaRPr lang="en-US" dirty="0"/>
          </a:p>
        </p:txBody>
      </p:sp>
      <p:pic>
        <p:nvPicPr>
          <p:cNvPr id="4" name="Picture 3" descr="Marketing Strategy - Overview, How to ...">
            <a:extLst>
              <a:ext uri="{FF2B5EF4-FFF2-40B4-BE49-F238E27FC236}">
                <a16:creationId xmlns:a16="http://schemas.microsoft.com/office/drawing/2014/main" id="{EB356CED-F518-806C-9959-73863CD999C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16466" y="2370879"/>
            <a:ext cx="4863783" cy="3242522"/>
          </a:xfrm>
          <a:prstGeom prst="rect">
            <a:avLst/>
          </a:prstGeom>
          <a:noFill/>
          <a:ln>
            <a:noFill/>
          </a:ln>
        </p:spPr>
      </p:pic>
    </p:spTree>
    <p:extLst>
      <p:ext uri="{BB962C8B-B14F-4D97-AF65-F5344CB8AC3E}">
        <p14:creationId xmlns:p14="http://schemas.microsoft.com/office/powerpoint/2010/main" val="38142903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7B547-9BE2-6DC0-F3FB-E49DEC84B05D}"/>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Digital Marketing Strategy</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E746114-1012-0AD3-F472-0C672E90C116}"/>
              </a:ext>
            </a:extLst>
          </p:cNvPr>
          <p:cNvSpPr>
            <a:spLocks noGrp="1"/>
          </p:cNvSpPr>
          <p:nvPr>
            <p:ph idx="1"/>
          </p:nvPr>
        </p:nvSpPr>
        <p:spPr>
          <a:xfrm>
            <a:off x="838200" y="2307377"/>
            <a:ext cx="4478867" cy="3869585"/>
          </a:xfrm>
        </p:spPr>
        <p:txBody>
          <a:bodyPr/>
          <a:lstStyle/>
          <a:p>
            <a:pPr marL="0" indent="0">
              <a:buNone/>
            </a:pPr>
            <a:r>
              <a:rPr lang="en-US" sz="2400" dirty="0">
                <a:latin typeface="Arial" panose="020B0604020202020204" pitchFamily="34" charset="0"/>
                <a:cs typeface="Arial" panose="020B0604020202020204" pitchFamily="34" charset="0"/>
              </a:rPr>
              <a:t>• Search Engine Optimization (SEO)</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 Social media marketing campaigns</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 Content marketing and blogs</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 Email marketing campaigns</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 Customer loyalty programs</a:t>
            </a:r>
          </a:p>
          <a:p>
            <a:endParaRPr lang="en-US" dirty="0"/>
          </a:p>
        </p:txBody>
      </p:sp>
      <p:pic>
        <p:nvPicPr>
          <p:cNvPr id="4" name="Picture 3" descr="Digital Marketing Strategy ...">
            <a:extLst>
              <a:ext uri="{FF2B5EF4-FFF2-40B4-BE49-F238E27FC236}">
                <a16:creationId xmlns:a16="http://schemas.microsoft.com/office/drawing/2014/main" id="{5C626C23-53E1-886D-0905-042B7480497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913362" y="2307378"/>
            <a:ext cx="4890106" cy="2795482"/>
          </a:xfrm>
          <a:prstGeom prst="rect">
            <a:avLst/>
          </a:prstGeom>
          <a:noFill/>
          <a:ln>
            <a:noFill/>
          </a:ln>
        </p:spPr>
      </p:pic>
    </p:spTree>
    <p:extLst>
      <p:ext uri="{BB962C8B-B14F-4D97-AF65-F5344CB8AC3E}">
        <p14:creationId xmlns:p14="http://schemas.microsoft.com/office/powerpoint/2010/main" val="34243328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3C6DD-A402-D2AA-1D84-E95657DB32D4}"/>
              </a:ext>
            </a:extLst>
          </p:cNvPr>
          <p:cNvSpPr>
            <a:spLocks noGrp="1"/>
          </p:cNvSpPr>
          <p:nvPr>
            <p:ph type="title"/>
          </p:nvPr>
        </p:nvSpPr>
        <p:spPr/>
        <p:txBody>
          <a:bodyPr>
            <a:normAutofit fontScale="90000"/>
          </a:bodyPr>
          <a:lstStyle/>
          <a:p>
            <a:pPr algn="ctr"/>
            <a:br>
              <a:rPr lang="en-US" b="1" dirty="0">
                <a:latin typeface="Arial" panose="020B0604020202020204" pitchFamily="34" charset="0"/>
                <a:cs typeface="Arial" panose="020B0604020202020204" pitchFamily="34" charset="0"/>
              </a:rPr>
            </a:br>
            <a:r>
              <a:rPr lang="en-US" sz="4900" b="1" dirty="0">
                <a:latin typeface="Arial" panose="020B0604020202020204" pitchFamily="34" charset="0"/>
                <a:cs typeface="Arial" panose="020B0604020202020204" pitchFamily="34" charset="0"/>
              </a:rPr>
              <a:t>Business Structure and Management</a:t>
            </a:r>
            <a:br>
              <a:rPr lang="en-US" dirty="0"/>
            </a:br>
            <a:endParaRPr lang="en-US" dirty="0"/>
          </a:p>
        </p:txBody>
      </p:sp>
      <p:sp>
        <p:nvSpPr>
          <p:cNvPr id="3" name="Content Placeholder 2">
            <a:extLst>
              <a:ext uri="{FF2B5EF4-FFF2-40B4-BE49-F238E27FC236}">
                <a16:creationId xmlns:a16="http://schemas.microsoft.com/office/drawing/2014/main" id="{CB09E15E-46C7-1E4B-8AB7-779DE2D530FC}"/>
              </a:ext>
            </a:extLst>
          </p:cNvPr>
          <p:cNvSpPr>
            <a:spLocks noGrp="1"/>
          </p:cNvSpPr>
          <p:nvPr>
            <p:ph idx="1"/>
          </p:nvPr>
        </p:nvSpPr>
        <p:spPr>
          <a:xfrm>
            <a:off x="5740400" y="2716494"/>
            <a:ext cx="3996268" cy="3460468"/>
          </a:xfrm>
        </p:spPr>
        <p:txBody>
          <a:bodyPr/>
          <a:lstStyle/>
          <a:p>
            <a:pPr marL="0" indent="0">
              <a:buNone/>
            </a:pPr>
            <a:r>
              <a:rPr lang="en-US" sz="2000" dirty="0">
                <a:latin typeface="Arial" panose="020B0604020202020204" pitchFamily="34" charset="0"/>
                <a:cs typeface="Arial" panose="020B0604020202020204" pitchFamily="34" charset="0"/>
              </a:rPr>
              <a:t>• Private limited company structure</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Founder and CEO leadership</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Operations and refurbishment teams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Marketing and customer service teams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Finance and administration support</a:t>
            </a:r>
          </a:p>
          <a:p>
            <a:endParaRPr lang="en-US" dirty="0"/>
          </a:p>
        </p:txBody>
      </p:sp>
      <p:pic>
        <p:nvPicPr>
          <p:cNvPr id="4" name="Picture 3" descr="Legal Structure of a Business">
            <a:extLst>
              <a:ext uri="{FF2B5EF4-FFF2-40B4-BE49-F238E27FC236}">
                <a16:creationId xmlns:a16="http://schemas.microsoft.com/office/drawing/2014/main" id="{4137ECB3-9660-7DB9-4CA0-B7F4237F896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77334" y="2716494"/>
            <a:ext cx="4317999" cy="3084478"/>
          </a:xfrm>
          <a:prstGeom prst="rect">
            <a:avLst/>
          </a:prstGeom>
          <a:noFill/>
          <a:ln>
            <a:noFill/>
          </a:ln>
        </p:spPr>
      </p:pic>
    </p:spTree>
    <p:extLst>
      <p:ext uri="{BB962C8B-B14F-4D97-AF65-F5344CB8AC3E}">
        <p14:creationId xmlns:p14="http://schemas.microsoft.com/office/powerpoint/2010/main" val="37013065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4DE28-C3CE-5FB5-62FC-4D2B1765ECE3}"/>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Financial Plan and Growth Vision</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6EC900C-C405-8F83-C4A2-1510AF328F73}"/>
              </a:ext>
            </a:extLst>
          </p:cNvPr>
          <p:cNvSpPr>
            <a:spLocks noGrp="1"/>
          </p:cNvSpPr>
          <p:nvPr>
            <p:ph idx="1"/>
          </p:nvPr>
        </p:nvSpPr>
        <p:spPr>
          <a:xfrm>
            <a:off x="838200" y="1825625"/>
            <a:ext cx="4834467" cy="4351338"/>
          </a:xfrm>
        </p:spPr>
        <p:txBody>
          <a:bodyPr/>
          <a:lstStyle/>
          <a:p>
            <a:pPr marL="0" indent="0">
              <a:buNone/>
            </a:pPr>
            <a:r>
              <a:rPr lang="en-US" sz="2800" dirty="0">
                <a:latin typeface="Arial" panose="020B0604020202020204" pitchFamily="34" charset="0"/>
                <a:cs typeface="Arial" panose="020B0604020202020204" pitchFamily="34" charset="0"/>
              </a:rPr>
              <a:t>• Start-up funding requirement £200,000</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 Investment in equipment and platform</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 Revenue from device sales and repairs</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 Expansion across UK cities</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 Long-term sustainability impact</a:t>
            </a:r>
          </a:p>
          <a:p>
            <a:endParaRPr lang="en-US" dirty="0"/>
          </a:p>
        </p:txBody>
      </p:sp>
      <p:pic>
        <p:nvPicPr>
          <p:cNvPr id="4" name="Picture 3" descr="Planning for Financial future: Where to ...">
            <a:extLst>
              <a:ext uri="{FF2B5EF4-FFF2-40B4-BE49-F238E27FC236}">
                <a16:creationId xmlns:a16="http://schemas.microsoft.com/office/drawing/2014/main" id="{3506C3C8-C5CE-665D-4C6D-433AD397990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162574"/>
            <a:ext cx="4631267" cy="3074821"/>
          </a:xfrm>
          <a:prstGeom prst="rect">
            <a:avLst/>
          </a:prstGeom>
          <a:noFill/>
          <a:ln>
            <a:noFill/>
          </a:ln>
        </p:spPr>
      </p:pic>
    </p:spTree>
    <p:extLst>
      <p:ext uri="{BB962C8B-B14F-4D97-AF65-F5344CB8AC3E}">
        <p14:creationId xmlns:p14="http://schemas.microsoft.com/office/powerpoint/2010/main" val="114645831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7</TotalTime>
  <Words>1282</Words>
  <Application>Microsoft Office PowerPoint</Application>
  <PresentationFormat>Widescreen</PresentationFormat>
  <Paragraphs>41</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Trebuchet MS</vt:lpstr>
      <vt:lpstr>Wingdings 3</vt:lpstr>
      <vt:lpstr>Facet</vt:lpstr>
      <vt:lpstr>TASK 2: BUSINESS PLAN</vt:lpstr>
      <vt:lpstr>Business Overview</vt:lpstr>
      <vt:lpstr>Market Opportunity</vt:lpstr>
      <vt:lpstr>Products and Services</vt:lpstr>
      <vt:lpstr>Target Market</vt:lpstr>
      <vt:lpstr> Unique Selling Proposition </vt:lpstr>
      <vt:lpstr> Marketing Strategy </vt:lpstr>
      <vt:lpstr>Digital Marketing Strategy</vt:lpstr>
      <vt:lpstr> Business Structure and Management </vt:lpstr>
      <vt:lpstr>Financial Plan and Growth Vision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author</dc:creator>
  <cp:lastModifiedBy>Abdullahi Moahmed Faduma (2416553)</cp:lastModifiedBy>
  <cp:revision>2</cp:revision>
  <dcterms:created xsi:type="dcterms:W3CDTF">2026-03-16T15:20:59Z</dcterms:created>
  <dcterms:modified xsi:type="dcterms:W3CDTF">2026-04-15T20:24:57Z</dcterms:modified>
</cp:coreProperties>
</file>