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viewProps" Target="viewProps.xml" /><Relationship Id="rId2" Type="http://schemas.openxmlformats.org/officeDocument/2006/relationships/slide" Target="slides/slide1.xml" /><Relationship Id="rId16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notesMaster" Target="notesMasters/notesMaster1.xml" /><Relationship Id="rId10" Type="http://schemas.openxmlformats.org/officeDocument/2006/relationships/slide" Target="slides/slide9.xml" /><Relationship Id="rId19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2DF719-1966-C949-906A-3FB27B1E5D9B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C643F0-D5C6-564C-BAE8-63C5CDFF06C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027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[object Object],[object Object]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46304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02920" y="6473952"/>
            <a:ext cx="3840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HealthConnect UK  |  LCLM 5002</a:t>
            </a:r>
            <a:endParaRPr lang="en-US" sz="750" dirty="0"/>
          </a:p>
        </p:txBody>
      </p:sp>
      <p:sp>
        <p:nvSpPr>
          <p:cNvPr id="4" name="Text 2"/>
          <p:cNvSpPr/>
          <p:nvPr/>
        </p:nvSpPr>
        <p:spPr>
          <a:xfrm>
            <a:off x="7955280" y="6473952"/>
            <a:ext cx="32004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750" dirty="0">
                <a:solidFill>
                  <a:srgbClr val="64748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George Ovidiu Musat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232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2324A"/>
          </a:solidFill>
          <a:ln w="12700">
            <a:solidFill>
              <a:srgbClr val="12324A"/>
            </a:solidFill>
            <a:prstDash val="solid"/>
          </a:ln>
        </p:spPr>
      </p:sp>
      <p:sp>
        <p:nvSpPr>
          <p:cNvPr id="3" name="Shape 1"/>
          <p:cNvSpPr/>
          <p:nvPr/>
        </p:nvSpPr>
        <p:spPr>
          <a:xfrm>
            <a:off x="8321040" y="182880"/>
            <a:ext cx="3566160" cy="3566160"/>
          </a:xfrm>
          <a:prstGeom prst="ellipse">
            <a:avLst/>
          </a:prstGeom>
          <a:solidFill>
            <a:srgbClr val="16A3A6">
              <a:alpha val="82000"/>
            </a:srgbClr>
          </a:solidFill>
          <a:ln w="12700">
            <a:solidFill>
              <a:srgbClr val="16A3A6">
                <a:alpha val="0"/>
              </a:srgbClr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9509760" y="3657600"/>
            <a:ext cx="2194560" cy="2194560"/>
          </a:xfrm>
          <a:prstGeom prst="ellipse">
            <a:avLst/>
          </a:prstGeom>
          <a:solidFill>
            <a:srgbClr val="2F6FED">
              <a:alpha val="78000"/>
            </a:srgbClr>
          </a:solidFill>
          <a:ln w="12700">
            <a:solidFill>
              <a:srgbClr val="2F6FED">
                <a:alpha val="0"/>
              </a:srgbClr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685800" y="658368"/>
            <a:ext cx="59436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77E1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HUMAN RESOURCE MANAGEMENT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685800" y="1143000"/>
            <a:ext cx="7589520" cy="13716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Attracting, developing, motivating</a:t>
            </a:r>
            <a:endParaRPr lang="en-US" sz="2900" dirty="0"/>
          </a:p>
          <a:p>
            <a:pPr marL="0" indent="0" algn="l"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and retaining talent at HealthConnect UK</a:t>
            </a:r>
            <a:endParaRPr lang="en-US" sz="2900" dirty="0"/>
          </a:p>
        </p:txBody>
      </p:sp>
      <p:sp>
        <p:nvSpPr>
          <p:cNvPr id="7" name="Text 5"/>
          <p:cNvSpPr/>
          <p:nvPr/>
        </p:nvSpPr>
        <p:spPr>
          <a:xfrm>
            <a:off x="713232" y="2743200"/>
            <a:ext cx="45720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dirty="0">
                <a:solidFill>
                  <a:srgbClr val="D8E7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Executive Board presentation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713232" y="3246120"/>
            <a:ext cx="5120640" cy="0"/>
          </a:xfrm>
          <a:prstGeom prst="line">
            <a:avLst/>
          </a:prstGeom>
          <a:noFill/>
          <a:ln w="25400">
            <a:solidFill>
              <a:srgbClr val="6ED6D1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713232" y="3529584"/>
            <a:ext cx="59436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George Ovidiu Musat  |  Student ID: 2505129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713232" y="3913632"/>
            <a:ext cx="694944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D8E7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LCLM 5002 – Developing and Managing Individuals and Teams</a:t>
            </a:r>
            <a:endParaRPr lang="en-US" sz="1100" dirty="0"/>
          </a:p>
        </p:txBody>
      </p:sp>
      <p:sp>
        <p:nvSpPr>
          <p:cNvPr id="11" name="Text 9"/>
          <p:cNvSpPr/>
          <p:nvPr/>
        </p:nvSpPr>
        <p:spPr>
          <a:xfrm>
            <a:off x="713232" y="4270248"/>
            <a:ext cx="68580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D8E7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1 – Individual Presentation  |  Lecturer: Shujun Xiao</a:t>
            </a:r>
            <a:endParaRPr lang="en-US" sz="1100" dirty="0"/>
          </a:p>
        </p:txBody>
      </p:sp>
      <p:sp>
        <p:nvSpPr>
          <p:cNvPr id="12" name="Text 10"/>
          <p:cNvSpPr/>
          <p:nvPr/>
        </p:nvSpPr>
        <p:spPr>
          <a:xfrm>
            <a:off x="713232" y="5074920"/>
            <a:ext cx="6675120" cy="31089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300" b="1" dirty="0">
                <a:solidFill>
                  <a:srgbClr val="77E1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HR Consultant recommendation to the Executive Board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HealthConnect UK: growth creates a people challenge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healthcare depends on scarce clinical, technology and leadership capability.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333756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594360" y="1325880"/>
            <a:ext cx="73152" cy="182880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795528" y="1490472"/>
            <a:ext cx="2971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context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795528" y="1856232"/>
            <a:ext cx="2953512" cy="11704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consultations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Remote patient monitoring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healthcare services across the UK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160520" y="1325880"/>
            <a:ext cx="333756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160520" y="1325880"/>
            <a:ext cx="73152" cy="1828800"/>
          </a:xfrm>
          <a:prstGeom prst="rect">
            <a:avLst/>
          </a:prstGeom>
          <a:solidFill>
            <a:srgbClr val="C65353"/>
          </a:solidFill>
          <a:ln w="12700">
            <a:solidFill>
              <a:srgbClr val="C65353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361688" y="1490472"/>
            <a:ext cx="2971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 pressure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361688" y="1856232"/>
            <a:ext cx="2953512" cy="11704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Hard-to-fill clinical &amp; tech roles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Turnover and engagement risk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Burnout and wellbeing concerns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7726680" y="1325880"/>
            <a:ext cx="3337560" cy="1828800"/>
          </a:xfrm>
          <a:prstGeom prst="roundRect">
            <a:avLst>
              <a:gd name="adj" fmla="val 40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7726680" y="1325880"/>
            <a:ext cx="73152" cy="182880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7927848" y="1490472"/>
            <a:ext cx="2971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Capability pressure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7927848" y="1856232"/>
            <a:ext cx="2953512" cy="11704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skills shortages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Multidisciplinary team complexity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development gaps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1005840" y="3886200"/>
            <a:ext cx="9692640" cy="1005840"/>
          </a:xfrm>
          <a:prstGeom prst="chevron">
            <a:avLst/>
          </a:prstGeom>
          <a:solidFill>
            <a:srgbClr val="EAF4F4"/>
          </a:solidFill>
          <a:ln w="12700">
            <a:solidFill>
              <a:srgbClr val="C9E2E2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1417320" y="4160520"/>
            <a:ext cx="8961120" cy="3200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Strategic HRM aligns people capability → employee experience → service quality → sustainable growth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1097280" y="5257800"/>
            <a:ext cx="9966960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implication: HR cannot be a vacancy-filling function; it must integrate workforce planning, development, motivation and retention.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base: CIPD (2025a; 2026a); Appelbaum et al. (2000).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 planning: move from reactive hiring to capability forecasting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workforce data to identify the roles and skills required for future digital healthcare delivery.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94360" y="1508760"/>
            <a:ext cx="1938528" cy="2240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252728" y="1170432"/>
            <a:ext cx="594360" cy="594360"/>
          </a:xfrm>
          <a:prstGeom prst="ellipse">
            <a:avLst/>
          </a:prstGeom>
          <a:solidFill>
            <a:srgbClr val="16A3A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1426464" y="1307592"/>
            <a:ext cx="256032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758952" y="1874520"/>
            <a:ext cx="160020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Demand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777240" y="2331720"/>
            <a:ext cx="1572768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Forecast service growth, role volumes and future digital capability.</a:t>
            </a:r>
            <a:endParaRPr lang="en-US" sz="950" dirty="0"/>
          </a:p>
        </p:txBody>
      </p:sp>
      <p:sp>
        <p:nvSpPr>
          <p:cNvPr id="9" name="Shape 7"/>
          <p:cNvSpPr/>
          <p:nvPr/>
        </p:nvSpPr>
        <p:spPr>
          <a:xfrm>
            <a:off x="2852928" y="1508760"/>
            <a:ext cx="1938528" cy="2240280"/>
          </a:xfrm>
          <a:prstGeom prst="roundRect">
            <a:avLst/>
          </a:prstGeom>
          <a:solidFill>
            <a:srgbClr val="F2F7FA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511296" y="1170432"/>
            <a:ext cx="594360" cy="594360"/>
          </a:xfrm>
          <a:prstGeom prst="ellipse">
            <a:avLst/>
          </a:prstGeom>
          <a:solidFill>
            <a:srgbClr val="16A3A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3685032" y="1307592"/>
            <a:ext cx="256032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3017520" y="1874520"/>
            <a:ext cx="160020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Supply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035808" y="2331720"/>
            <a:ext cx="1572768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Map current headcount, skills, turnover, mobility and succession.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5111496" y="1508760"/>
            <a:ext cx="1938528" cy="2240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769864" y="1170432"/>
            <a:ext cx="594360" cy="594360"/>
          </a:xfrm>
          <a:prstGeom prst="ellipse">
            <a:avLst/>
          </a:prstGeom>
          <a:solidFill>
            <a:srgbClr val="D98E2B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5943600" y="1307592"/>
            <a:ext cx="256032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5276088" y="1874520"/>
            <a:ext cx="160020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Gap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5294376" y="2331720"/>
            <a:ext cx="1572768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shortages by role, skill, location and time horizon.</a:t>
            </a:r>
            <a:endParaRPr lang="en-US" sz="950" dirty="0"/>
          </a:p>
        </p:txBody>
      </p:sp>
      <p:sp>
        <p:nvSpPr>
          <p:cNvPr id="19" name="Shape 17"/>
          <p:cNvSpPr/>
          <p:nvPr/>
        </p:nvSpPr>
        <p:spPr>
          <a:xfrm>
            <a:off x="7370064" y="1508760"/>
            <a:ext cx="1938528" cy="2240280"/>
          </a:xfrm>
          <a:prstGeom prst="roundRect">
            <a:avLst/>
          </a:prstGeom>
          <a:solidFill>
            <a:srgbClr val="F2F7FA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8028432" y="1170432"/>
            <a:ext cx="594360" cy="594360"/>
          </a:xfrm>
          <a:prstGeom prst="ellipse">
            <a:avLst/>
          </a:prstGeom>
          <a:solidFill>
            <a:srgbClr val="16A3A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8202168" y="1307592"/>
            <a:ext cx="256032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7534656" y="1874520"/>
            <a:ext cx="160020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Action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7552944" y="2331720"/>
            <a:ext cx="1572768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Build, buy, borrow or redesign work; assign owners and budgets.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9628632" y="1508760"/>
            <a:ext cx="1938528" cy="2240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10287000" y="1170432"/>
            <a:ext cx="594360" cy="594360"/>
          </a:xfrm>
          <a:prstGeom prst="ellipse">
            <a:avLst/>
          </a:prstGeom>
          <a:solidFill>
            <a:srgbClr val="16A3A6"/>
          </a:solidFill>
          <a:ln w="12700">
            <a:solidFill>
              <a:srgbClr val="FFFFFF">
                <a:alpha val="0"/>
              </a:srgbClr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10460736" y="1307592"/>
            <a:ext cx="256032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9793224" y="1874520"/>
            <a:ext cx="1600200" cy="29260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Review</a:t>
            </a:r>
            <a:endParaRPr lang="en-US" sz="1300" dirty="0"/>
          </a:p>
        </p:txBody>
      </p:sp>
      <p:sp>
        <p:nvSpPr>
          <p:cNvPr id="28" name="Text 26"/>
          <p:cNvSpPr/>
          <p:nvPr/>
        </p:nvSpPr>
        <p:spPr>
          <a:xfrm>
            <a:off x="9811512" y="2331720"/>
            <a:ext cx="1572768" cy="105156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Track vacancy, turnover, skills and productivity indicators.</a:t>
            </a:r>
            <a:endParaRPr lang="en-US" sz="950" dirty="0"/>
          </a:p>
        </p:txBody>
      </p:sp>
      <p:sp>
        <p:nvSpPr>
          <p:cNvPr id="29" name="Shape 27"/>
          <p:cNvSpPr/>
          <p:nvPr/>
        </p:nvSpPr>
        <p:spPr>
          <a:xfrm>
            <a:off x="1051560" y="4251960"/>
            <a:ext cx="475488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1051560" y="4251960"/>
            <a:ext cx="73152" cy="123444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1252728" y="4416552"/>
            <a:ext cx="4389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HealthConnect priority skills</a:t>
            </a:r>
            <a:endParaRPr lang="en-US" sz="1400" dirty="0"/>
          </a:p>
        </p:txBody>
      </p:sp>
      <p:sp>
        <p:nvSpPr>
          <p:cNvPr id="32" name="Text 30"/>
          <p:cNvSpPr/>
          <p:nvPr/>
        </p:nvSpPr>
        <p:spPr>
          <a:xfrm>
            <a:off x="1252728" y="4782312"/>
            <a:ext cx="4370832" cy="5760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digital practice • cybersecurity/data • product &amp; software • remote monitoring • multidisciplinary leadership</a:t>
            </a:r>
            <a:endParaRPr lang="en-US" sz="1050" dirty="0"/>
          </a:p>
        </p:txBody>
      </p:sp>
      <p:sp>
        <p:nvSpPr>
          <p:cNvPr id="33" name="Shape 31"/>
          <p:cNvSpPr/>
          <p:nvPr/>
        </p:nvSpPr>
        <p:spPr>
          <a:xfrm>
            <a:off x="6355080" y="4251960"/>
            <a:ext cx="4754880" cy="1234440"/>
          </a:xfrm>
          <a:prstGeom prst="roundRect">
            <a:avLst>
              <a:gd name="adj" fmla="val 592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34" name="Shape 32"/>
          <p:cNvSpPr/>
          <p:nvPr/>
        </p:nvSpPr>
        <p:spPr>
          <a:xfrm>
            <a:off x="6355080" y="4251960"/>
            <a:ext cx="73152" cy="123444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6556248" y="4416552"/>
            <a:ext cx="43891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evaluation</a:t>
            </a:r>
            <a:endParaRPr lang="en-US" sz="1400" dirty="0"/>
          </a:p>
        </p:txBody>
      </p:sp>
      <p:sp>
        <p:nvSpPr>
          <p:cNvPr id="36" name="Text 34"/>
          <p:cNvSpPr/>
          <p:nvPr/>
        </p:nvSpPr>
        <p:spPr>
          <a:xfrm>
            <a:off x="6556248" y="4782312"/>
            <a:ext cx="4370832" cy="5760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Forecasts can become obsolete in fast-moving technology; use quarterly scenario reviews rather than a fixed annual plan.</a:t>
            </a:r>
            <a:endParaRPr lang="en-US" sz="1050" dirty="0"/>
          </a:p>
        </p:txBody>
      </p:sp>
      <p:sp>
        <p:nvSpPr>
          <p:cNvPr id="37" name="Text 35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(2025a) argues workforce planning should identify future skills gaps, use flexible responses and monitor outcomes.</a:t>
            </a:r>
            <a:endParaRPr lang="en-US" sz="750" dirty="0"/>
          </a:p>
        </p:txBody>
      </p:sp>
      <p:sp>
        <p:nvSpPr>
          <p:cNvPr id="38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Recruitment strategy: use a blended channel mix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talent markets require different sourcing methods; no single channel solves all shortages.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594360" y="1325880"/>
            <a:ext cx="1417320" cy="438912"/>
          </a:xfrm>
          <a:prstGeom prst="rect">
            <a:avLst/>
          </a:prstGeom>
          <a:solidFill>
            <a:srgbClr val="12324A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667512" y="1426464"/>
            <a:ext cx="1271016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Method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2148840" y="1325880"/>
            <a:ext cx="2697480" cy="438912"/>
          </a:xfrm>
          <a:prstGeom prst="rect">
            <a:avLst/>
          </a:prstGeom>
          <a:solidFill>
            <a:srgbClr val="12324A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221992" y="1426464"/>
            <a:ext cx="2551176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Value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4983480" y="1325880"/>
            <a:ext cx="2514600" cy="438912"/>
          </a:xfrm>
          <a:prstGeom prst="rect">
            <a:avLst/>
          </a:prstGeom>
          <a:solidFill>
            <a:srgbClr val="12324A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5056632" y="1426464"/>
            <a:ext cx="2368296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Limitation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7635240" y="1325880"/>
            <a:ext cx="3886200" cy="438912"/>
          </a:xfrm>
          <a:prstGeom prst="rect">
            <a:avLst/>
          </a:prstGeom>
          <a:solidFill>
            <a:srgbClr val="12324A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708392" y="1426464"/>
            <a:ext cx="3739896" cy="201168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Best use at HealthConnect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594360" y="1764792"/>
            <a:ext cx="141732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667512" y="1856232"/>
            <a:ext cx="127101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6A3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2148840" y="1764792"/>
            <a:ext cx="269748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221992" y="1856232"/>
            <a:ext cx="255117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Fast; retains knowledge; supports careers</a:t>
            </a:r>
            <a:endParaRPr lang="en-US" sz="930" dirty="0"/>
          </a:p>
        </p:txBody>
      </p:sp>
      <p:sp>
        <p:nvSpPr>
          <p:cNvPr id="16" name="Shape 14"/>
          <p:cNvSpPr/>
          <p:nvPr/>
        </p:nvSpPr>
        <p:spPr>
          <a:xfrm>
            <a:off x="4983480" y="1764792"/>
            <a:ext cx="251460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5056632" y="1856232"/>
            <a:ext cx="23682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Small pool; may reproduce existing skill gaps</a:t>
            </a:r>
            <a:endParaRPr lang="en-US" sz="930" dirty="0"/>
          </a:p>
        </p:txBody>
      </p:sp>
      <p:sp>
        <p:nvSpPr>
          <p:cNvPr id="18" name="Shape 16"/>
          <p:cNvSpPr/>
          <p:nvPr/>
        </p:nvSpPr>
        <p:spPr>
          <a:xfrm>
            <a:off x="7635240" y="1764792"/>
            <a:ext cx="388620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708392" y="1856232"/>
            <a:ext cx="37398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roles; adjacent-skill moves</a:t>
            </a:r>
            <a:endParaRPr lang="en-US" sz="930" dirty="0"/>
          </a:p>
        </p:txBody>
      </p:sp>
      <p:sp>
        <p:nvSpPr>
          <p:cNvPr id="20" name="Shape 18"/>
          <p:cNvSpPr/>
          <p:nvPr/>
        </p:nvSpPr>
        <p:spPr>
          <a:xfrm>
            <a:off x="594360" y="2569464"/>
            <a:ext cx="141732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67512" y="2660904"/>
            <a:ext cx="127101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6A3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External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2148840" y="2569464"/>
            <a:ext cx="269748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2221992" y="2660904"/>
            <a:ext cx="255117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Access to scarce skills and fresh capability</a:t>
            </a:r>
            <a:endParaRPr lang="en-US" sz="930" dirty="0"/>
          </a:p>
        </p:txBody>
      </p:sp>
      <p:sp>
        <p:nvSpPr>
          <p:cNvPr id="24" name="Shape 22"/>
          <p:cNvSpPr/>
          <p:nvPr/>
        </p:nvSpPr>
        <p:spPr>
          <a:xfrm>
            <a:off x="4983480" y="2569464"/>
            <a:ext cx="251460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5056632" y="2660904"/>
            <a:ext cx="23682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Higher cost/time; integration risk</a:t>
            </a:r>
            <a:endParaRPr lang="en-US" sz="930" dirty="0"/>
          </a:p>
        </p:txBody>
      </p:sp>
      <p:sp>
        <p:nvSpPr>
          <p:cNvPr id="26" name="Shape 24"/>
          <p:cNvSpPr/>
          <p:nvPr/>
        </p:nvSpPr>
        <p:spPr>
          <a:xfrm>
            <a:off x="7635240" y="2569464"/>
            <a:ext cx="388620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7708392" y="2660904"/>
            <a:ext cx="37398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Specialist clinicians; cyber/data roles</a:t>
            </a:r>
            <a:endParaRPr lang="en-US" sz="930" dirty="0"/>
          </a:p>
        </p:txBody>
      </p:sp>
      <p:sp>
        <p:nvSpPr>
          <p:cNvPr id="28" name="Shape 26"/>
          <p:cNvSpPr/>
          <p:nvPr/>
        </p:nvSpPr>
        <p:spPr>
          <a:xfrm>
            <a:off x="594360" y="3374136"/>
            <a:ext cx="141732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667512" y="3465576"/>
            <a:ext cx="127101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6A3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</a:t>
            </a:r>
            <a:endParaRPr lang="en-US" sz="1050" dirty="0"/>
          </a:p>
        </p:txBody>
      </p:sp>
      <p:sp>
        <p:nvSpPr>
          <p:cNvPr id="30" name="Shape 28"/>
          <p:cNvSpPr/>
          <p:nvPr/>
        </p:nvSpPr>
        <p:spPr>
          <a:xfrm>
            <a:off x="2148840" y="3374136"/>
            <a:ext cx="269748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2221992" y="3465576"/>
            <a:ext cx="255117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Wide reach; measurable; efficient</a:t>
            </a:r>
            <a:endParaRPr lang="en-US" sz="930" dirty="0"/>
          </a:p>
        </p:txBody>
      </p:sp>
      <p:sp>
        <p:nvSpPr>
          <p:cNvPr id="32" name="Shape 30"/>
          <p:cNvSpPr/>
          <p:nvPr/>
        </p:nvSpPr>
        <p:spPr>
          <a:xfrm>
            <a:off x="4983480" y="3374136"/>
            <a:ext cx="251460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33" name="Text 31"/>
          <p:cNvSpPr/>
          <p:nvPr/>
        </p:nvSpPr>
        <p:spPr>
          <a:xfrm>
            <a:off x="5056632" y="3465576"/>
            <a:ext cx="23682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application volume; algorithm/bias risks</a:t>
            </a:r>
            <a:endParaRPr lang="en-US" sz="930" dirty="0"/>
          </a:p>
        </p:txBody>
      </p:sp>
      <p:sp>
        <p:nvSpPr>
          <p:cNvPr id="34" name="Shape 32"/>
          <p:cNvSpPr/>
          <p:nvPr/>
        </p:nvSpPr>
        <p:spPr>
          <a:xfrm>
            <a:off x="7635240" y="3374136"/>
            <a:ext cx="3886200" cy="804672"/>
          </a:xfrm>
          <a:prstGeom prst="rect">
            <a:avLst/>
          </a:prstGeom>
          <a:solidFill>
            <a:srgbClr val="FFFFFF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35" name="Text 33"/>
          <p:cNvSpPr/>
          <p:nvPr/>
        </p:nvSpPr>
        <p:spPr>
          <a:xfrm>
            <a:off x="7708392" y="3465576"/>
            <a:ext cx="37398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professional and tech vacancies</a:t>
            </a:r>
            <a:endParaRPr lang="en-US" sz="930" dirty="0"/>
          </a:p>
        </p:txBody>
      </p:sp>
      <p:sp>
        <p:nvSpPr>
          <p:cNvPr id="36" name="Shape 34"/>
          <p:cNvSpPr/>
          <p:nvPr/>
        </p:nvSpPr>
        <p:spPr>
          <a:xfrm>
            <a:off x="594360" y="4178808"/>
            <a:ext cx="141732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667512" y="4270248"/>
            <a:ext cx="127101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b="1" dirty="0">
                <a:solidFill>
                  <a:srgbClr val="16A3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</a:t>
            </a:r>
            <a:endParaRPr lang="en-US" sz="1050" dirty="0"/>
          </a:p>
        </p:txBody>
      </p:sp>
      <p:sp>
        <p:nvSpPr>
          <p:cNvPr id="38" name="Shape 36"/>
          <p:cNvSpPr/>
          <p:nvPr/>
        </p:nvSpPr>
        <p:spPr>
          <a:xfrm>
            <a:off x="2148840" y="4178808"/>
            <a:ext cx="269748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2221992" y="4270248"/>
            <a:ext cx="255117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Targets passive talent; employer-brand reach</a:t>
            </a:r>
            <a:endParaRPr lang="en-US" sz="930" dirty="0"/>
          </a:p>
        </p:txBody>
      </p:sp>
      <p:sp>
        <p:nvSpPr>
          <p:cNvPr id="40" name="Shape 38"/>
          <p:cNvSpPr/>
          <p:nvPr/>
        </p:nvSpPr>
        <p:spPr>
          <a:xfrm>
            <a:off x="4983480" y="4178808"/>
            <a:ext cx="251460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5056632" y="4270248"/>
            <a:ext cx="23682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Needs governance; variable candidate quality</a:t>
            </a:r>
            <a:endParaRPr lang="en-US" sz="930" dirty="0"/>
          </a:p>
        </p:txBody>
      </p:sp>
      <p:sp>
        <p:nvSpPr>
          <p:cNvPr id="42" name="Shape 40"/>
          <p:cNvSpPr/>
          <p:nvPr/>
        </p:nvSpPr>
        <p:spPr>
          <a:xfrm>
            <a:off x="7635240" y="4178808"/>
            <a:ext cx="3886200" cy="804672"/>
          </a:xfrm>
          <a:prstGeom prst="rect">
            <a:avLst/>
          </a:prstGeom>
          <a:solidFill>
            <a:srgbClr val="F5F9FB"/>
          </a:solidFill>
          <a:ln w="8890">
            <a:solidFill>
              <a:srgbClr val="DCE6EA"/>
            </a:solidFill>
            <a:prstDash val="solid"/>
          </a:ln>
        </p:spPr>
      </p:sp>
      <p:sp>
        <p:nvSpPr>
          <p:cNvPr id="43" name="Text 41"/>
          <p:cNvSpPr/>
          <p:nvPr/>
        </p:nvSpPr>
        <p:spPr>
          <a:xfrm>
            <a:off x="7708392" y="4270248"/>
            <a:ext cx="3739896" cy="603504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3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Hard-to-fill digital and early-career talent</a:t>
            </a:r>
            <a:endParaRPr lang="en-US" sz="930" dirty="0"/>
          </a:p>
        </p:txBody>
      </p:sp>
      <p:sp>
        <p:nvSpPr>
          <p:cNvPr id="44" name="Shape 42"/>
          <p:cNvSpPr/>
          <p:nvPr/>
        </p:nvSpPr>
        <p:spPr>
          <a:xfrm>
            <a:off x="914400" y="5230368"/>
            <a:ext cx="10241280" cy="658368"/>
          </a:xfrm>
          <a:prstGeom prst="roundRect">
            <a:avLst>
              <a:gd name="adj" fmla="val 1111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45" name="Shape 43"/>
          <p:cNvSpPr/>
          <p:nvPr/>
        </p:nvSpPr>
        <p:spPr>
          <a:xfrm>
            <a:off x="914400" y="5230368"/>
            <a:ext cx="73152" cy="658368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46" name="Text 44"/>
          <p:cNvSpPr/>
          <p:nvPr/>
        </p:nvSpPr>
        <p:spPr>
          <a:xfrm>
            <a:off x="1115568" y="5394960"/>
            <a:ext cx="9875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</a:t>
            </a:r>
            <a:endParaRPr lang="en-US" sz="1400" dirty="0"/>
          </a:p>
        </p:txBody>
      </p:sp>
      <p:sp>
        <p:nvSpPr>
          <p:cNvPr id="47" name="Text 45"/>
          <p:cNvSpPr/>
          <p:nvPr/>
        </p:nvSpPr>
        <p:spPr>
          <a:xfrm>
            <a:off x="1115568" y="5760720"/>
            <a:ext cx="9857232" cy="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>
            <a:lvl1pPr algn="l"/>
          </a:lstStyle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Prioritise internal mobility first, then targeted external/online sourcing. Build an authentic employer value proposition around purpose, flexibility, learning and wellbeing—not salary alone.</a:t>
            </a:r>
            <a:endParaRPr lang="en-US" sz="1050" dirty="0"/>
          </a:p>
        </p:txBody>
      </p:sp>
      <p:sp>
        <p:nvSpPr>
          <p:cNvPr id="48" name="Text 46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(2026b): effective recruitment links workforce-planning data to current and future skill requirements.</a:t>
            </a:r>
            <a:endParaRPr lang="en-US" sz="750" dirty="0"/>
          </a:p>
        </p:txBody>
      </p:sp>
      <p:sp>
        <p:nvSpPr>
          <p:cNvPr id="4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Selection: improve quality of hire through structured, fair assessment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Apply a consistent process from job analysis to evidence-based decision-making.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182880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13816" y="1664208"/>
            <a:ext cx="1572768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analysis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832104" y="2331720"/>
            <a:ext cx="1536192" cy="10789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4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Clarify outcomes, essential criteria and person specification.</a:t>
            </a:r>
            <a:endParaRPr lang="en-US" sz="940" dirty="0"/>
          </a:p>
        </p:txBody>
      </p:sp>
      <p:sp>
        <p:nvSpPr>
          <p:cNvPr id="7" name="Shape 5"/>
          <p:cNvSpPr/>
          <p:nvPr/>
        </p:nvSpPr>
        <p:spPr>
          <a:xfrm>
            <a:off x="2404872" y="2377440"/>
            <a:ext cx="502920" cy="502920"/>
          </a:xfrm>
          <a:prstGeom prst="chevron">
            <a:avLst/>
          </a:prstGeom>
          <a:solidFill>
            <a:srgbClr val="CFE8E8"/>
          </a:solidFill>
          <a:ln w="12700">
            <a:solidFill>
              <a:srgbClr val="CFE8E8"/>
            </a:solidFill>
            <a:prstDash val="solid"/>
          </a:ln>
        </p:spPr>
      </p:sp>
      <p:sp>
        <p:nvSpPr>
          <p:cNvPr id="8" name="Shape 6"/>
          <p:cNvSpPr/>
          <p:nvPr/>
        </p:nvSpPr>
        <p:spPr>
          <a:xfrm>
            <a:off x="2926080" y="1417320"/>
            <a:ext cx="182880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3054096" y="1664208"/>
            <a:ext cx="1572768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 screen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3072384" y="2331720"/>
            <a:ext cx="1536192" cy="10789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4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transparent, job-related criteria; remove unnecessary barriers.</a:t>
            </a:r>
            <a:endParaRPr lang="en-US" sz="940" dirty="0"/>
          </a:p>
        </p:txBody>
      </p:sp>
      <p:sp>
        <p:nvSpPr>
          <p:cNvPr id="11" name="Shape 9"/>
          <p:cNvSpPr/>
          <p:nvPr/>
        </p:nvSpPr>
        <p:spPr>
          <a:xfrm>
            <a:off x="4645152" y="2377440"/>
            <a:ext cx="502920" cy="502920"/>
          </a:xfrm>
          <a:prstGeom prst="chevron">
            <a:avLst/>
          </a:prstGeom>
          <a:solidFill>
            <a:srgbClr val="CFE8E8"/>
          </a:solidFill>
          <a:ln w="12700">
            <a:solidFill>
              <a:srgbClr val="CFE8E8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5166360" y="1417320"/>
            <a:ext cx="1828800" cy="242316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2F6FED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5294376" y="1664208"/>
            <a:ext cx="1572768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 sample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5312664" y="2331720"/>
            <a:ext cx="1536192" cy="10789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4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scenario, coding task or data case matched to role.</a:t>
            </a:r>
            <a:endParaRPr lang="en-US" sz="940" dirty="0"/>
          </a:p>
        </p:txBody>
      </p:sp>
      <p:sp>
        <p:nvSpPr>
          <p:cNvPr id="15" name="Shape 13"/>
          <p:cNvSpPr/>
          <p:nvPr/>
        </p:nvSpPr>
        <p:spPr>
          <a:xfrm>
            <a:off x="6885432" y="2377440"/>
            <a:ext cx="502920" cy="502920"/>
          </a:xfrm>
          <a:prstGeom prst="chevron">
            <a:avLst/>
          </a:prstGeom>
          <a:solidFill>
            <a:srgbClr val="CFE8E8"/>
          </a:solidFill>
          <a:ln w="12700">
            <a:solidFill>
              <a:srgbClr val="CFE8E8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7406640" y="1417320"/>
            <a:ext cx="182880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534656" y="1664208"/>
            <a:ext cx="1572768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Panel interview</a:t>
            </a:r>
            <a:endParaRPr lang="en-US" sz="1200" dirty="0"/>
          </a:p>
        </p:txBody>
      </p:sp>
      <p:sp>
        <p:nvSpPr>
          <p:cNvPr id="18" name="Text 16"/>
          <p:cNvSpPr/>
          <p:nvPr/>
        </p:nvSpPr>
        <p:spPr>
          <a:xfrm>
            <a:off x="7552944" y="2331720"/>
            <a:ext cx="1536192" cy="10789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4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Same competency questions and scoring anchors for candidates.</a:t>
            </a:r>
            <a:endParaRPr lang="en-US" sz="940" dirty="0"/>
          </a:p>
        </p:txBody>
      </p:sp>
      <p:sp>
        <p:nvSpPr>
          <p:cNvPr id="19" name="Shape 17"/>
          <p:cNvSpPr/>
          <p:nvPr/>
        </p:nvSpPr>
        <p:spPr>
          <a:xfrm>
            <a:off x="9125712" y="2377440"/>
            <a:ext cx="502920" cy="502920"/>
          </a:xfrm>
          <a:prstGeom prst="chevron">
            <a:avLst/>
          </a:prstGeom>
          <a:solidFill>
            <a:srgbClr val="CFE8E8"/>
          </a:solidFill>
          <a:ln w="12700">
            <a:solidFill>
              <a:srgbClr val="CFE8E8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9646920" y="1417320"/>
            <a:ext cx="1828800" cy="24231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D8E4E9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9774936" y="1664208"/>
            <a:ext cx="1572768" cy="4389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Decision + onboarding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9793224" y="2331720"/>
            <a:ext cx="1536192" cy="10789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94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Combine evidence; document rationale; start realistic onboarding.</a:t>
            </a:r>
            <a:endParaRPr lang="en-US" sz="940" dirty="0"/>
          </a:p>
        </p:txBody>
      </p:sp>
      <p:sp>
        <p:nvSpPr>
          <p:cNvPr id="23" name="Shape 21"/>
          <p:cNvSpPr/>
          <p:nvPr/>
        </p:nvSpPr>
        <p:spPr>
          <a:xfrm>
            <a:off x="868680" y="4315968"/>
            <a:ext cx="498348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4" name="Shape 22"/>
          <p:cNvSpPr/>
          <p:nvPr/>
        </p:nvSpPr>
        <p:spPr>
          <a:xfrm>
            <a:off x="868680" y="4315968"/>
            <a:ext cx="73152" cy="1188720"/>
          </a:xfrm>
          <a:prstGeom prst="rect">
            <a:avLst/>
          </a:prstGeom>
          <a:solidFill>
            <a:srgbClr val="7257B5"/>
          </a:solidFill>
          <a:ln w="12700">
            <a:solidFill>
              <a:srgbClr val="7257B5"/>
            </a:solidFill>
            <a:prstDash val="solid"/>
          </a:ln>
        </p:spPr>
      </p:sp>
      <p:sp>
        <p:nvSpPr>
          <p:cNvPr id="25" name="Text 23"/>
          <p:cNvSpPr/>
          <p:nvPr/>
        </p:nvSpPr>
        <p:spPr>
          <a:xfrm>
            <a:off x="1069848" y="4480560"/>
            <a:ext cx="46177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Equal opportunity in practice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1069848" y="4846320"/>
            <a:ext cx="4599432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Publish essential criteria; offer reasonable adjustments; use diverse panels; audit pass rates and hiring outcomes for adverse impact.</a:t>
            </a:r>
            <a:endParaRPr lang="en-US" sz="1050" dirty="0"/>
          </a:p>
        </p:txBody>
      </p:sp>
      <p:sp>
        <p:nvSpPr>
          <p:cNvPr id="27" name="Shape 25"/>
          <p:cNvSpPr/>
          <p:nvPr/>
        </p:nvSpPr>
        <p:spPr>
          <a:xfrm>
            <a:off x="6263640" y="4315968"/>
            <a:ext cx="498348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8" name="Shape 26"/>
          <p:cNvSpPr/>
          <p:nvPr/>
        </p:nvSpPr>
        <p:spPr>
          <a:xfrm>
            <a:off x="6263640" y="4315968"/>
            <a:ext cx="73152" cy="1188720"/>
          </a:xfrm>
          <a:prstGeom prst="rect">
            <a:avLst/>
          </a:prstGeom>
          <a:solidFill>
            <a:srgbClr val="3C8D7D"/>
          </a:solidFill>
          <a:ln w="12700">
            <a:solidFill>
              <a:srgbClr val="3C8D7D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6464808" y="4480560"/>
            <a:ext cx="46177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is stronger</a:t>
            </a:r>
            <a:endParaRPr lang="en-US" sz="1400" dirty="0"/>
          </a:p>
        </p:txBody>
      </p:sp>
      <p:sp>
        <p:nvSpPr>
          <p:cNvPr id="30" name="Text 28"/>
          <p:cNvSpPr/>
          <p:nvPr/>
        </p:nvSpPr>
        <p:spPr>
          <a:xfrm>
            <a:off x="6464808" y="4846320"/>
            <a:ext cx="4599432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Structured, job-relevant evidence reduces reliance on intuition and makes decisions easier to explain, compare and defend.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(2026b; 2025b). Job design and job analysis connect role requirements with performance and job quality.</a:t>
            </a:r>
            <a:endParaRPr lang="en-US" sz="750" dirty="0"/>
          </a:p>
        </p:txBody>
      </p:sp>
      <p:sp>
        <p:nvSpPr>
          <p:cNvPr id="32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&amp; development: build scarce capability from within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continuous skills cycle reduces dependence on an external labour market that may not supply enough digital-health talent.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4434840" y="1234440"/>
            <a:ext cx="3246120" cy="3246120"/>
          </a:xfrm>
          <a:prstGeom prst="ellipse">
            <a:avLst/>
          </a:prstGeom>
          <a:solidFill>
            <a:srgbClr val="EAF5F5"/>
          </a:solidFill>
          <a:ln w="25400">
            <a:solidFill>
              <a:srgbClr val="B8DCDC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5102352" y="2331720"/>
            <a:ext cx="1920240" cy="68580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</a:t>
            </a:r>
            <a:endParaRPr lang="en-US" sz="2000" dirty="0"/>
          </a:p>
          <a:p>
            <a:pPr marL="0" indent="0" algn="ctr">
              <a:buNone/>
            </a:pPr>
            <a:r>
              <a:rPr lang="en-US" sz="20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CAPABILITY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914400" y="1371600"/>
            <a:ext cx="288036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914400" y="1371600"/>
            <a:ext cx="73152" cy="118872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1115568" y="1536192"/>
            <a:ext cx="25146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Diagnose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1115568" y="1901952"/>
            <a:ext cx="2496312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Organisation • team • individual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skill-gap analysis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8138160" y="1371600"/>
            <a:ext cx="288036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8138160" y="1371600"/>
            <a:ext cx="73152" cy="118872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8339328" y="1536192"/>
            <a:ext cx="25146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Design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8339328" y="1901952"/>
            <a:ext cx="2496312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 academies • pathways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+ digital learning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8138160" y="4069080"/>
            <a:ext cx="288036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8138160" y="4069080"/>
            <a:ext cx="73152" cy="1188720"/>
          </a:xfrm>
          <a:prstGeom prst="rect">
            <a:avLst/>
          </a:prstGeom>
          <a:solidFill>
            <a:srgbClr val="7257B5"/>
          </a:solidFill>
          <a:ln w="12700">
            <a:solidFill>
              <a:srgbClr val="7257B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8339328" y="4233672"/>
            <a:ext cx="25146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Deliver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339328" y="4599432"/>
            <a:ext cx="2496312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Blended learning • projects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coaching • mentoring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914400" y="4069080"/>
            <a:ext cx="2880360" cy="1188720"/>
          </a:xfrm>
          <a:prstGeom prst="roundRect">
            <a:avLst>
              <a:gd name="adj" fmla="val 615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9" name="Shape 17"/>
          <p:cNvSpPr/>
          <p:nvPr/>
        </p:nvSpPr>
        <p:spPr>
          <a:xfrm>
            <a:off x="914400" y="4069080"/>
            <a:ext cx="73152" cy="118872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1115568" y="4233672"/>
            <a:ext cx="25146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Evaluate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1115568" y="4599432"/>
            <a:ext cx="2496312" cy="5303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 transfer • skill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application • business impact</a:t>
            </a:r>
            <a:endParaRPr lang="en-US" sz="1050" dirty="0"/>
          </a:p>
        </p:txBody>
      </p:sp>
      <p:sp>
        <p:nvSpPr>
          <p:cNvPr id="22" name="Shape 20"/>
          <p:cNvSpPr/>
          <p:nvPr/>
        </p:nvSpPr>
        <p:spPr>
          <a:xfrm>
            <a:off x="3886200" y="4828032"/>
            <a:ext cx="4434840" cy="777240"/>
          </a:xfrm>
          <a:prstGeom prst="roundRect">
            <a:avLst>
              <a:gd name="adj" fmla="val 9412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3" name="Shape 21"/>
          <p:cNvSpPr/>
          <p:nvPr/>
        </p:nvSpPr>
        <p:spPr>
          <a:xfrm>
            <a:off x="3886200" y="4828032"/>
            <a:ext cx="73152" cy="777240"/>
          </a:xfrm>
          <a:prstGeom prst="rect">
            <a:avLst/>
          </a:prstGeom>
          <a:solidFill>
            <a:srgbClr val="3C8D7D"/>
          </a:solidFill>
          <a:ln w="12700">
            <a:solidFill>
              <a:srgbClr val="3C8D7D"/>
            </a:solidFill>
            <a:prstDash val="solid"/>
          </a:ln>
        </p:spPr>
      </p:sp>
      <p:sp>
        <p:nvSpPr>
          <p:cNvPr id="24" name="Text 22"/>
          <p:cNvSpPr/>
          <p:nvPr/>
        </p:nvSpPr>
        <p:spPr>
          <a:xfrm>
            <a:off x="4087368" y="4992624"/>
            <a:ext cx="406908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Practical example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4087368" y="5358384"/>
            <a:ext cx="4050792" cy="1188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Digital Health Academy: cybersecurity, data literacy, remote-care technology and cross-professional collaboration.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(2025c; 2025d; 2025e): L&amp;D should link capability needs, blended methods and evaluation to performance gaps.</a:t>
            </a:r>
            <a:endParaRPr lang="en-US" sz="750" dirty="0"/>
          </a:p>
        </p:txBody>
      </p:sp>
      <p:sp>
        <p:nvSpPr>
          <p:cNvPr id="2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Talent &amp; retention: create reasons to stay, not only reasons to join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Retention is a system outcome shaped by career opportunity, management quality, fairness, flexibility and wellbeing.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40080" y="1325880"/>
            <a:ext cx="2514600" cy="155448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40080" y="1325880"/>
            <a:ext cx="73152" cy="155448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41248" y="1490472"/>
            <a:ext cx="214884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pathways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41248" y="1856232"/>
            <a:ext cx="2130552" cy="8961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Transparent clinical, technical and leadership progression.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493008" y="1325880"/>
            <a:ext cx="2514600" cy="155448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3493008" y="1325880"/>
            <a:ext cx="73152" cy="155448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94176" y="1490472"/>
            <a:ext cx="214884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Internal mobility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694176" y="1856232"/>
            <a:ext cx="2130552" cy="8961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Talent marketplace and stretch assignments across disciplines.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345936" y="1325880"/>
            <a:ext cx="2514600" cy="155448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345936" y="1325880"/>
            <a:ext cx="73152" cy="1554480"/>
          </a:xfrm>
          <a:prstGeom prst="rect">
            <a:avLst/>
          </a:prstGeom>
          <a:solidFill>
            <a:srgbClr val="7257B5"/>
          </a:solidFill>
          <a:ln w="12700">
            <a:solidFill>
              <a:srgbClr val="7257B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547104" y="1490472"/>
            <a:ext cx="214884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Succession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547104" y="1856232"/>
            <a:ext cx="2130552" cy="8961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Identify critical roles and develop ready-now / ready-later pools.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9198864" y="1325880"/>
            <a:ext cx="2514600" cy="1554480"/>
          </a:xfrm>
          <a:prstGeom prst="roundRect">
            <a:avLst>
              <a:gd name="adj" fmla="val 470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9198864" y="1325880"/>
            <a:ext cx="73152" cy="155448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400032" y="1490472"/>
            <a:ext cx="214884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Stay insight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9400032" y="1856232"/>
            <a:ext cx="2130552" cy="8961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Quarterly pulse surveys, stay interviews and exit-data themes.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1143000" y="3703320"/>
            <a:ext cx="9875520" cy="685800"/>
          </a:xfrm>
          <a:prstGeom prst="chevron">
            <a:avLst/>
          </a:prstGeom>
          <a:solidFill>
            <a:srgbClr val="DDEFF0"/>
          </a:solidFill>
          <a:ln w="12700">
            <a:solidFill>
              <a:srgbClr val="DDEFF0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1325880" y="3904488"/>
            <a:ext cx="128016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</a:t>
            </a:r>
            <a:endParaRPr lang="en-US" sz="1200" dirty="0"/>
          </a:p>
        </p:txBody>
      </p:sp>
      <p:sp>
        <p:nvSpPr>
          <p:cNvPr id="22" name="Text 20"/>
          <p:cNvSpPr/>
          <p:nvPr/>
        </p:nvSpPr>
        <p:spPr>
          <a:xfrm>
            <a:off x="3063240" y="3904488"/>
            <a:ext cx="15544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 Develop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5074920" y="3904488"/>
            <a:ext cx="15544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 Engage</a:t>
            </a:r>
            <a:endParaRPr lang="en-US" sz="1200" dirty="0"/>
          </a:p>
        </p:txBody>
      </p:sp>
      <p:sp>
        <p:nvSpPr>
          <p:cNvPr id="24" name="Text 22"/>
          <p:cNvSpPr/>
          <p:nvPr/>
        </p:nvSpPr>
        <p:spPr>
          <a:xfrm>
            <a:off x="7086600" y="3904488"/>
            <a:ext cx="155448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 Retain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9006840" y="3904488"/>
            <a:ext cx="1371600" cy="219456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 Grow</a:t>
            </a:r>
            <a:endParaRPr lang="en-US" sz="1200" dirty="0"/>
          </a:p>
        </p:txBody>
      </p:sp>
      <p:sp>
        <p:nvSpPr>
          <p:cNvPr id="26" name="Shape 24"/>
          <p:cNvSpPr/>
          <p:nvPr/>
        </p:nvSpPr>
        <p:spPr>
          <a:xfrm>
            <a:off x="1280160" y="4800600"/>
            <a:ext cx="9601200" cy="82296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7" name="Shape 25"/>
          <p:cNvSpPr/>
          <p:nvPr/>
        </p:nvSpPr>
        <p:spPr>
          <a:xfrm>
            <a:off x="1280160" y="4800600"/>
            <a:ext cx="73152" cy="82296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28" name="Text 26"/>
          <p:cNvSpPr/>
          <p:nvPr/>
        </p:nvSpPr>
        <p:spPr>
          <a:xfrm>
            <a:off x="1481328" y="4965192"/>
            <a:ext cx="923544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measure</a:t>
            </a:r>
            <a:endParaRPr lang="en-US" sz="1400" dirty="0"/>
          </a:p>
        </p:txBody>
      </p:sp>
      <p:sp>
        <p:nvSpPr>
          <p:cNvPr id="29" name="Text 27"/>
          <p:cNvSpPr/>
          <p:nvPr/>
        </p:nvSpPr>
        <p:spPr>
          <a:xfrm>
            <a:off x="1481328" y="5330952"/>
            <a:ext cx="9217152" cy="164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Track regretted turnover, internal-fill rate, critical-role succession coverage, new-hire retention and reasons for leaving by workforce segment.</a:t>
            </a:r>
            <a:endParaRPr lang="en-US" sz="1050" dirty="0"/>
          </a:p>
        </p:txBody>
      </p:sp>
      <p:sp>
        <p:nvSpPr>
          <p:cNvPr id="30" name="Text 28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(2026a; 2025f): retention strategies should diagnose why employees leave and address flexibility, fairness and wellbeing.</a:t>
            </a:r>
            <a:endParaRPr lang="en-US" sz="750" dirty="0"/>
          </a:p>
        </p:txBody>
      </p:sp>
      <p:sp>
        <p:nvSpPr>
          <p:cNvPr id="3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Performance management: continuous alignment, not annual appraisal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clear goals, frequent feedback and development conversations to improve contribution without increasing burnout.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85800" y="1371600"/>
            <a:ext cx="242316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371600"/>
            <a:ext cx="73152" cy="196596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86968" y="1536192"/>
            <a:ext cx="20574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Set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86968" y="1901952"/>
            <a:ext cx="2039112" cy="1307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and role goals linked to patient/service and growth outcomes.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3474720" y="1371600"/>
            <a:ext cx="242316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3474720" y="1371600"/>
            <a:ext cx="73152" cy="196596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675888" y="1536192"/>
            <a:ext cx="20574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Coach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675888" y="1901952"/>
            <a:ext cx="2039112" cy="1307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Frequent 1:1 feedback; remove barriers; support development.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6263640" y="1371600"/>
            <a:ext cx="242316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6263640" y="1371600"/>
            <a:ext cx="73152" cy="196596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464808" y="1536192"/>
            <a:ext cx="20574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Review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6464808" y="1901952"/>
            <a:ext cx="2039112" cy="1307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evidence and multiple indicators; avoid single-metric tunnel vision.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9052560" y="1371600"/>
            <a:ext cx="242316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9052560" y="1371600"/>
            <a:ext cx="73152" cy="1965960"/>
          </a:xfrm>
          <a:prstGeom prst="rect">
            <a:avLst/>
          </a:prstGeom>
          <a:solidFill>
            <a:srgbClr val="7257B5"/>
          </a:solidFill>
          <a:ln w="12700">
            <a:solidFill>
              <a:srgbClr val="7257B5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9253728" y="1536192"/>
            <a:ext cx="20574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Recognise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9253728" y="1901952"/>
            <a:ext cx="2039112" cy="13075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Reward contribution, collaboration, learning and improvement.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868680" y="3886200"/>
            <a:ext cx="48920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868680" y="3886200"/>
            <a:ext cx="73152" cy="1417320"/>
          </a:xfrm>
          <a:prstGeom prst="rect">
            <a:avLst/>
          </a:prstGeom>
          <a:solidFill>
            <a:srgbClr val="3C8D7D"/>
          </a:solidFill>
          <a:ln w="12700">
            <a:solidFill>
              <a:srgbClr val="3C8D7D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1069848" y="4050792"/>
            <a:ext cx="452628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AMO lens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069848" y="4416552"/>
            <a:ext cx="4507992" cy="7589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Ability: recruit + develop skills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Motivation: fair goals, recognition and rewards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Opportunity: voice, autonomy and multidisciplinary participation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6355080" y="3886200"/>
            <a:ext cx="4892040" cy="1417320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6355080" y="3886200"/>
            <a:ext cx="73152" cy="1417320"/>
          </a:xfrm>
          <a:prstGeom prst="rect">
            <a:avLst/>
          </a:prstGeom>
          <a:solidFill>
            <a:srgbClr val="C65353"/>
          </a:solidFill>
          <a:ln w="12700">
            <a:solidFill>
              <a:srgbClr val="C65353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6556248" y="4050792"/>
            <a:ext cx="452628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safeguard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6556248" y="4416552"/>
            <a:ext cx="4507992" cy="7589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Targets can create gaming or overload. Balance productivity with quality, teamwork, learning and wellbeing indicators; train managers to coach rather than police.</a:t>
            </a:r>
            <a:endParaRPr lang="en-US" sz="1050" dirty="0"/>
          </a:p>
        </p:txBody>
      </p:sp>
      <p:sp>
        <p:nvSpPr>
          <p:cNvPr id="28" name="Text 26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Appelbaum et al. (2000): performance improves when HR practices support ability, motivation and opportunity to participate.</a:t>
            </a:r>
            <a:endParaRPr lang="en-US" sz="75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Motivation, reward &amp; wellbeing: balance demands with resources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Sustainable performance requires fair reward plus autonomy, competence, support and manageable workload.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338328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325880"/>
            <a:ext cx="73152" cy="192024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86968" y="149047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Self-Determination Theory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86968" y="1856232"/>
            <a:ext cx="2999232" cy="12618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Autonomy: meaningful discretion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Competence: development + feedback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Relatedness: belonging and team connection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supports higher-quality motivation and wellbeing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407408" y="1325880"/>
            <a:ext cx="338328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407408" y="1325880"/>
            <a:ext cx="73152" cy="192024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08576" y="149047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 reward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608576" y="1856232"/>
            <a:ext cx="2999232" cy="12618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Competitive base pay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Recognition and progression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Flexible work where roles allow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Learning investment and benefits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combine financial + non-financial value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8138160" y="1325880"/>
            <a:ext cx="3383280" cy="1920240"/>
          </a:xfrm>
          <a:prstGeom prst="roundRect">
            <a:avLst>
              <a:gd name="adj" fmla="val 381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8138160" y="1325880"/>
            <a:ext cx="73152" cy="192024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39328" y="149047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JD–R wellbeing lens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8339328" y="1856232"/>
            <a:ext cx="2999232" cy="12618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 excessive demands: workload, role ambiguity, digital overload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Increase resources: staffing, control, support, recovery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 lower burnout risk, support engagement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1051560" y="4069080"/>
            <a:ext cx="1010412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051560" y="4069080"/>
            <a:ext cx="73152" cy="1280160"/>
          </a:xfrm>
          <a:prstGeom prst="rect">
            <a:avLst/>
          </a:prstGeom>
          <a:solidFill>
            <a:srgbClr val="3C8D7D"/>
          </a:solidFill>
          <a:ln w="12700">
            <a:solidFill>
              <a:srgbClr val="3C8D7D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252728" y="4233672"/>
            <a:ext cx="973836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Recommendation for HealthConnect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252728" y="4599432"/>
            <a:ext cx="9720072" cy="62179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 market-informed pay for scarce roles, but avoid “pay-only” retention. Introduce workload dashboards, protected recovery time, flexible scheduling, peer support and manager training. Recognise multidisciplinary contribution and learning.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Deci, Olafsen &amp; Ryan (2017); Galanakis &amp; Tsitouri (2022); Zhou et al. (2022).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Leadership &amp; multidisciplinary teams: build a coaching, inclusive culture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Leaders translate HR policies into employees’ day-to-day experience.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85800" y="1325880"/>
            <a:ext cx="3337560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325880"/>
            <a:ext cx="73152" cy="201168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86968" y="1490472"/>
            <a:ext cx="2971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Transformational leadership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86968" y="1856232"/>
            <a:ext cx="2953512" cy="13533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Create a shared purpose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Role-model values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Encourage improvement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 and empower people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407408" y="1325880"/>
            <a:ext cx="3337560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407408" y="1325880"/>
            <a:ext cx="73152" cy="201168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08576" y="1490472"/>
            <a:ext cx="2971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operating system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608576" y="1856232"/>
            <a:ext cx="2953512" cy="13533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Shared goals and role clarity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Psychological safety and voice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Cross-professional huddles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Clear escalation and decision rights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8138160" y="1325880"/>
            <a:ext cx="3337560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8138160" y="1325880"/>
            <a:ext cx="73152" cy="2011680"/>
          </a:xfrm>
          <a:prstGeom prst="rect">
            <a:avLst/>
          </a:prstGeom>
          <a:solidFill>
            <a:srgbClr val="7257B5"/>
          </a:solidFill>
          <a:ln w="12700">
            <a:solidFill>
              <a:srgbClr val="7257B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339328" y="1490472"/>
            <a:ext cx="2971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Leader development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8339328" y="1856232"/>
            <a:ext cx="2953512" cy="135331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 feedback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Coaching and mentoring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Difficult-conversation skills</a:t>
            </a:r>
            <a:endParaRPr lang="en-US" sz="1050" dirty="0"/>
          </a:p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Wellbeing and workload management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1005840" y="4160520"/>
            <a:ext cx="1019556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1005840" y="4160520"/>
            <a:ext cx="73152" cy="114300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207008" y="4325112"/>
            <a:ext cx="982980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evaluation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207008" y="4690872"/>
            <a:ext cx="981151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Transformational leadership is useful, but not sufficient alone. In regulated healthcare, leaders also need clear governance, role accountability and situational judgement. Develop leadership behaviours and systems together.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Gebreheat, Teame &amp; Costa (2023); Alanazi, Alshamlani &amp; Baker (2023); CIPD (2025g).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90–365 day HR roadmap and measures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Sequence the interventions so the organisation can stabilise immediate risks while building long-term capability.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58368" y="1325880"/>
            <a:ext cx="3429000" cy="297180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2F6FED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9536" y="1572768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2F6FE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0–90 days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859536" y="1947672"/>
            <a:ext cx="30175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Diagnose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59536" y="2542032"/>
            <a:ext cx="2971800" cy="12344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Workforce/skills baseline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Turnover + wellbeing analysis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Critical-role map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Standardise selection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480560" y="1325880"/>
            <a:ext cx="3429000" cy="297180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16A3A6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4681728" y="1572768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16A3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3–6 months</a:t>
            </a:r>
            <a:endParaRPr lang="en-US" sz="1200" dirty="0"/>
          </a:p>
        </p:txBody>
      </p:sp>
      <p:sp>
        <p:nvSpPr>
          <p:cNvPr id="10" name="Text 8"/>
          <p:cNvSpPr/>
          <p:nvPr/>
        </p:nvSpPr>
        <p:spPr>
          <a:xfrm>
            <a:off x="4681728" y="1947672"/>
            <a:ext cx="30175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4681728" y="2542032"/>
            <a:ext cx="2971800" cy="12344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EVP + targeted sourcing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Health Academy pilot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Manager coaching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 pathways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8302752" y="1325880"/>
            <a:ext cx="3429000" cy="2971800"/>
          </a:xfrm>
          <a:prstGeom prst="roundRect">
            <a:avLst/>
          </a:prstGeom>
          <a:solidFill>
            <a:srgbClr val="FFFFFF"/>
          </a:solidFill>
          <a:ln w="25400">
            <a:solidFill>
              <a:srgbClr val="7257B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503920" y="1572768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200" b="1" dirty="0">
                <a:solidFill>
                  <a:srgbClr val="7257B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6–12 months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8503920" y="1947672"/>
            <a:ext cx="30175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8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Embed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8503920" y="2542032"/>
            <a:ext cx="2971800" cy="123444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Succession pools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Continuous performance cycle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Total reward review</a:t>
            </a:r>
            <a:endParaRPr lang="en-US" sz="1100" dirty="0"/>
          </a:p>
          <a:p>
            <a:pPr marL="0" indent="0" algn="l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analytics dashboard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868680" y="4617720"/>
            <a:ext cx="10378440" cy="960120"/>
          </a:xfrm>
          <a:prstGeom prst="roundRect">
            <a:avLst>
              <a:gd name="adj" fmla="val 7619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68680" y="4617720"/>
            <a:ext cx="73152" cy="960120"/>
          </a:xfrm>
          <a:prstGeom prst="rect">
            <a:avLst/>
          </a:prstGeom>
          <a:solidFill>
            <a:srgbClr val="3C8D7D"/>
          </a:solidFill>
          <a:ln w="12700">
            <a:solidFill>
              <a:srgbClr val="3C8D7D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1069848" y="4782312"/>
            <a:ext cx="1001268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dashboard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1069848" y="5148072"/>
            <a:ext cx="9994392" cy="30175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Time-to-fill • quality/new-hire retention • critical-skill coverage • regretted turnover • internal-fill rate • engagement • burnout/wellbeing pulse • L&amp;D transfer • leadership bench strength</a:t>
            </a:r>
            <a:endParaRPr lang="en-US" sz="1050" dirty="0"/>
          </a:p>
        </p:txBody>
      </p:sp>
      <p:sp>
        <p:nvSpPr>
          <p:cNvPr id="20" name="Text 18"/>
          <p:cNvSpPr/>
          <p:nvPr/>
        </p:nvSpPr>
        <p:spPr>
          <a:xfrm>
            <a:off x="566928" y="6144768"/>
            <a:ext cx="10972800" cy="18288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750" dirty="0">
                <a:solidFill>
                  <a:srgbClr val="6B7D8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(2025h) supports workforce reporting to communicate workforce value and impact to stakeholders.</a:t>
            </a:r>
            <a:endParaRPr lang="en-US" sz="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Conclusion: an integrated HR system supports sustainable growth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strongest response is a connected set of practices rather than isolated HR programmes.</a:t>
            </a:r>
            <a:endParaRPr lang="en-US" sz="1050" dirty="0"/>
          </a:p>
        </p:txBody>
      </p:sp>
      <p:sp>
        <p:nvSpPr>
          <p:cNvPr id="4" name="Shape 2"/>
          <p:cNvSpPr/>
          <p:nvPr/>
        </p:nvSpPr>
        <p:spPr>
          <a:xfrm>
            <a:off x="685800" y="137160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85800" y="1371600"/>
            <a:ext cx="73152" cy="1143000"/>
          </a:xfrm>
          <a:prstGeom prst="rect">
            <a:avLst/>
          </a:prstGeom>
          <a:solidFill>
            <a:srgbClr val="2F6FED"/>
          </a:solidFill>
          <a:ln w="12700">
            <a:solidFill>
              <a:srgbClr val="2F6FED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886968" y="153619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86968" y="1901952"/>
            <a:ext cx="299923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Quarterly workforce and skills scenarios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480560" y="137160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4480560" y="1371600"/>
            <a:ext cx="73152" cy="1143000"/>
          </a:xfrm>
          <a:prstGeom prst="rect">
            <a:avLst/>
          </a:prstGeom>
          <a:solidFill>
            <a:srgbClr val="16A3A6"/>
          </a:solidFill>
          <a:ln w="12700">
            <a:solidFill>
              <a:srgbClr val="16A3A6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681728" y="153619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Attract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681728" y="1901952"/>
            <a:ext cx="299923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Blended sourcing + authentic EVP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8275320" y="137160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3" name="Shape 11"/>
          <p:cNvSpPr/>
          <p:nvPr/>
        </p:nvSpPr>
        <p:spPr>
          <a:xfrm>
            <a:off x="8275320" y="1371600"/>
            <a:ext cx="73152" cy="1143000"/>
          </a:xfrm>
          <a:prstGeom prst="rect">
            <a:avLst/>
          </a:prstGeom>
          <a:solidFill>
            <a:srgbClr val="7257B5"/>
          </a:solidFill>
          <a:ln w="12700">
            <a:solidFill>
              <a:srgbClr val="7257B5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476488" y="153619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Select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8476488" y="1901952"/>
            <a:ext cx="299923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Structured, job-relevant and inclusive assessment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685800" y="288036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685800" y="2880360"/>
            <a:ext cx="73152" cy="1143000"/>
          </a:xfrm>
          <a:prstGeom prst="rect">
            <a:avLst/>
          </a:prstGeom>
          <a:solidFill>
            <a:srgbClr val="D98E2B"/>
          </a:solidFill>
          <a:ln w="12700">
            <a:solidFill>
              <a:srgbClr val="D98E2B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86968" y="304495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Develop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886968" y="3410712"/>
            <a:ext cx="299923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Health Academy + leadership pathways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4480560" y="288036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1" name="Shape 19"/>
          <p:cNvSpPr/>
          <p:nvPr/>
        </p:nvSpPr>
        <p:spPr>
          <a:xfrm>
            <a:off x="4480560" y="2880360"/>
            <a:ext cx="73152" cy="1143000"/>
          </a:xfrm>
          <a:prstGeom prst="rect">
            <a:avLst/>
          </a:prstGeom>
          <a:solidFill>
            <a:srgbClr val="3C8D7D"/>
          </a:solidFill>
          <a:ln w="12700">
            <a:solidFill>
              <a:srgbClr val="3C8D7D"/>
            </a:solidFill>
            <a:prstDash val="solid"/>
          </a:ln>
        </p:spPr>
      </p:sp>
      <p:sp>
        <p:nvSpPr>
          <p:cNvPr id="22" name="Text 20"/>
          <p:cNvSpPr/>
          <p:nvPr/>
        </p:nvSpPr>
        <p:spPr>
          <a:xfrm>
            <a:off x="4681728" y="304495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Motivate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4681728" y="3410712"/>
            <a:ext cx="299923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total reward + autonomy + recognition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8275320" y="2880360"/>
            <a:ext cx="3383280" cy="1143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ln w="12700">
            <a:solidFill>
              <a:srgbClr val="D9E5EA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8275320" y="2880360"/>
            <a:ext cx="73152" cy="1143000"/>
          </a:xfrm>
          <a:prstGeom prst="rect">
            <a:avLst/>
          </a:prstGeom>
          <a:solidFill>
            <a:srgbClr val="C65353"/>
          </a:solidFill>
          <a:ln w="12700">
            <a:solidFill>
              <a:srgbClr val="C65353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8476488" y="3044952"/>
            <a:ext cx="3017520" cy="2560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4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Retain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8476488" y="3410712"/>
            <a:ext cx="2999232" cy="48463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Careers, internal mobility, wellbeing + strong managers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1234440" y="4663440"/>
            <a:ext cx="9738360" cy="868680"/>
          </a:xfrm>
          <a:prstGeom prst="roundRect">
            <a:avLst/>
          </a:prstGeom>
          <a:solidFill>
            <a:srgbClr val="12324A"/>
          </a:solidFill>
          <a:ln w="12700">
            <a:solidFill>
              <a:srgbClr val="12324A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1508760" y="4910328"/>
            <a:ext cx="9189720" cy="347472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Expected benefits: stronger capability • lower avoidable turnover • better engagement • reduced burnout risk • improved multidisciplinary performance • scalable growth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1463040" y="5715000"/>
            <a:ext cx="9144000" cy="2743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ctr">
              <a:buNone/>
            </a:pPr>
            <a:r>
              <a:rPr lang="en-US" sz="110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message: measure impact, review quarterly and adapt as the digital-health labour market changes.</a:t>
            </a:r>
            <a:endParaRPr lang="en-US" sz="1100" dirty="0"/>
          </a:p>
        </p:txBody>
      </p:sp>
      <p:sp>
        <p:nvSpPr>
          <p:cNvPr id="31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30352" y="384048"/>
            <a:ext cx="1110996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2324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500" dirty="0"/>
          </a:p>
        </p:txBody>
      </p:sp>
      <p:sp>
        <p:nvSpPr>
          <p:cNvPr id="3" name="Text 1"/>
          <p:cNvSpPr/>
          <p:nvPr/>
        </p:nvSpPr>
        <p:spPr>
          <a:xfrm>
            <a:off x="548640" y="859536"/>
            <a:ext cx="10972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E71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Harvard style – academic and professional sources used in the presentation.</a:t>
            </a:r>
            <a:endParaRPr lang="en-US" sz="1050" dirty="0"/>
          </a:p>
        </p:txBody>
      </p:sp>
      <p:sp>
        <p:nvSpPr>
          <p:cNvPr id="4" name="Text 2"/>
          <p:cNvSpPr/>
          <p:nvPr/>
        </p:nvSpPr>
        <p:spPr>
          <a:xfrm>
            <a:off x="621792" y="1207008"/>
            <a:ext cx="5440680" cy="5074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Alanazi, N.H., Alshamlani, Y. and Baker, O.G. (2023) ‘The association between nurse managers’ transformational leadership and quality of patient care: a systematic review’, International Nursing Review, 70(2), pp.175–184.</a:t>
            </a:r>
            <a:endParaRPr lang="en-US" sz="920" dirty="0"/>
          </a:p>
          <a:p>
            <a:pPr marL="0" indent="0" algn="l">
              <a:buNone/>
            </a:pPr>
            <a:endParaRPr lang="en-US" sz="920" dirty="0"/>
          </a:p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Appelbaum, E., Bailey, T., Berg, P. and Kalleberg, A.L. (2000) Manufacturing Advantage: Why High-Performance Work Systems Pay Off. Ithaca, NY: Cornell University Press.</a:t>
            </a:r>
            <a:endParaRPr lang="en-US" sz="920" dirty="0"/>
          </a:p>
          <a:p>
            <a:pPr marL="0" indent="0" algn="l">
              <a:buNone/>
            </a:pPr>
            <a:endParaRPr lang="en-US" sz="920" dirty="0"/>
          </a:p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(2025a) Workforce planning. London: Chartered Institute of Personnel and Development.</a:t>
            </a:r>
            <a:endParaRPr lang="en-US" sz="920" dirty="0"/>
          </a:p>
          <a:p>
            <a:pPr marL="0" indent="0" algn="l">
              <a:buNone/>
            </a:pPr>
            <a:endParaRPr lang="en-US" sz="920" dirty="0"/>
          </a:p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(2025b) Job design. London: Chartered Institute of Personnel and Development.</a:t>
            </a:r>
            <a:endParaRPr lang="en-US" sz="920" dirty="0"/>
          </a:p>
          <a:p>
            <a:pPr marL="0" indent="0" algn="l">
              <a:buNone/>
            </a:pPr>
            <a:endParaRPr lang="en-US" sz="920" dirty="0"/>
          </a:p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(2025c) Learning needs analysis. London: Chartered Institute of Personnel and Development.</a:t>
            </a:r>
            <a:endParaRPr lang="en-US" sz="920" dirty="0"/>
          </a:p>
          <a:p>
            <a:pPr marL="0" indent="0" algn="l">
              <a:buNone/>
            </a:pPr>
            <a:endParaRPr lang="en-US" sz="920" dirty="0"/>
          </a:p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(2025d) Methods of delivering learning interventions. London: Chartered Institute of Personnel and Development.</a:t>
            </a:r>
            <a:endParaRPr lang="en-US" sz="920" dirty="0"/>
          </a:p>
          <a:p>
            <a:pPr marL="0" indent="0" algn="l">
              <a:buNone/>
            </a:pPr>
            <a:endParaRPr lang="en-US" sz="920" dirty="0"/>
          </a:p>
          <a:p>
            <a:pPr marL="0" indent="0" algn="l">
              <a:buNone/>
            </a:pPr>
            <a:r>
              <a:rPr lang="en-US" sz="92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(2025e) Learning evaluation, impact and transfer. London: Chartered Institute of Personnel and Development.</a:t>
            </a:r>
            <a:endParaRPr lang="en-US" sz="920" dirty="0"/>
          </a:p>
        </p:txBody>
      </p:sp>
      <p:sp>
        <p:nvSpPr>
          <p:cNvPr id="5" name="Text 3"/>
          <p:cNvSpPr/>
          <p:nvPr/>
        </p:nvSpPr>
        <p:spPr>
          <a:xfrm>
            <a:off x="6263640" y="1207008"/>
            <a:ext cx="5303520" cy="5074920"/>
          </a:xfrm>
          <a:prstGeom prst="rect">
            <a:avLst/>
          </a:prstGeom>
          <a:noFill/>
          <a:ln/>
        </p:spPr>
        <p:txBody>
          <a:bodyPr wrap="square" lIns="635" tIns="635" rIns="635" bIns="635" rtlCol="0" anchor="t">
            <a:normAutofit/>
          </a:bodyPr>
          <a:lstStyle/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(2025f) Retention: guidance for people professionals. London: Chartered Institute of Personnel and Development.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(2025g) Management development. London: Chartered Institute of Personnel and Development.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(2025h) Workforce reporting. London: Chartered Institute of Personnel and Development.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(2026a) Employee turnover and retention. London: Chartered Institute of Personnel and Development.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CIPD (2026b) Recruitment: an introduction. London: Chartered Institute of Personnel and Development.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Deci, E.L., Olafsen, A.H. and Ryan, R.M. (2017) ‘Self-determination theory in work organizations: the state of a science’, Annual Review of Organizational Psychology and Organizational Behavior, 4, pp.19–43.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Galanakis, M.D. and Tsitouri, E. (2022) ‘Job demands-resources theory, work engagement and burnout: a systematic literature review’, Frontiers in Psychology, 13, 1022102.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Gebreheat, G., Teame, H. and Costa, E.I. (2023) ‘The impact of transformational leadership style on nurses’ job satisfaction: an integrative review’, SAGE Open Nursing, 9.</a:t>
            </a:r>
            <a:endParaRPr lang="en-US" sz="900" dirty="0"/>
          </a:p>
          <a:p>
            <a:pPr marL="0" indent="0" algn="l">
              <a:buNone/>
            </a:pPr>
            <a:endParaRPr lang="en-US" sz="900" dirty="0"/>
          </a:p>
          <a:p>
            <a:pPr marL="0" indent="0" algn="l">
              <a:buNone/>
            </a:pPr>
            <a:r>
              <a:rPr lang="en-US" sz="900" dirty="0">
                <a:solidFill>
                  <a:srgbClr val="17324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Zhou, T. et al. (2022) ‘Burnout and well-being of healthcare workers in the post-pandemic period of COVID-19: a perspective from the job demands-resources model’, BMC Health Services Research, 22, 284.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92840" y="6446520"/>
            <a:ext cx="32004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800">
                <a:solidFill>
                  <a:srgbClr val="64748B"/>
                </a:solidFill>
                <a:latin typeface="Arial"/>
                <a:ea typeface="Arial"/>
                <a:cs typeface="Arial"/>
              </a:defRPr>
            </a:lvl1pPr>
          </a:lstStyle>
          <a:p>
            <a:pPr algn="r"/>
            <a:fld id="{F7021451-1387-4CA6-816F-3879F97B5CBC}" type="slidenum">
              <a:rPr lang="en-US" b="0"/>
              <a:t>13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13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HealthConnect UK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HRM for HealthConnect UK</dc:title>
  <dc:subject>LCLM 5002 Individual Presentation</dc:subject>
  <dc:creator>George Ovidiu Musat</dc:creator>
  <cp:lastModifiedBy>musat ovidiu</cp:lastModifiedBy>
  <cp:revision>2</cp:revision>
  <dcterms:created xsi:type="dcterms:W3CDTF">2026-10-11T19:47:50Z</dcterms:created>
  <dcterms:modified xsi:type="dcterms:W3CDTF">2026-10-11T19:51:09Z</dcterms:modified>
</cp:coreProperties>
</file>