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4"/>
  </p:notesMasterIdLst>
  <p:sldIdLst>
    <p:sldId id="258" r:id="rId2"/>
    <p:sldId id="256" r:id="rId3"/>
    <p:sldId id="260" r:id="rId4"/>
    <p:sldId id="264" r:id="rId5"/>
    <p:sldId id="265" r:id="rId6"/>
    <p:sldId id="266" r:id="rId7"/>
    <p:sldId id="267" r:id="rId8"/>
    <p:sldId id="259" r:id="rId9"/>
    <p:sldId id="261" r:id="rId10"/>
    <p:sldId id="263" r:id="rId11"/>
    <p:sldId id="262" r:id="rId12"/>
    <p:sldId id="268" r:id="rId1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412" autoAdjust="0"/>
    <p:restoredTop sz="58998" autoAdjust="0"/>
  </p:normalViewPr>
  <p:slideViewPr>
    <p:cSldViewPr snapToGrid="0">
      <p:cViewPr>
        <p:scale>
          <a:sx n="66" d="100"/>
          <a:sy n="66" d="100"/>
        </p:scale>
        <p:origin x="924" y="4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notesMaster" Target="notesMasters/notesMaster1.xml"/></Relationships>
</file>

<file path=ppt/diagrams/_rels/data1.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svg"/><Relationship Id="rId1" Type="http://schemas.openxmlformats.org/officeDocument/2006/relationships/image" Target="../media/image2.png"/><Relationship Id="rId6" Type="http://schemas.openxmlformats.org/officeDocument/2006/relationships/image" Target="../media/image7.svg"/><Relationship Id="rId5" Type="http://schemas.openxmlformats.org/officeDocument/2006/relationships/image" Target="../media/image6.png"/><Relationship Id="rId4" Type="http://schemas.openxmlformats.org/officeDocument/2006/relationships/image" Target="../media/image5.svg"/></Relationships>
</file>

<file path=ppt/diagrams/_rels/drawing1.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svg"/><Relationship Id="rId1" Type="http://schemas.openxmlformats.org/officeDocument/2006/relationships/image" Target="../media/image2.png"/><Relationship Id="rId6" Type="http://schemas.openxmlformats.org/officeDocument/2006/relationships/image" Target="../media/image7.svg"/><Relationship Id="rId5" Type="http://schemas.openxmlformats.org/officeDocument/2006/relationships/image" Target="../media/image6.png"/><Relationship Id="rId4" Type="http://schemas.openxmlformats.org/officeDocument/2006/relationships/image" Target="../media/image5.svg"/></Relationships>
</file>

<file path=ppt/diagrams/colors1.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data1.xml><?xml version="1.0" encoding="utf-8"?>
<dgm:dataModel xmlns:dgm="http://schemas.openxmlformats.org/drawingml/2006/diagram" xmlns:a="http://schemas.openxmlformats.org/drawingml/2006/main">
  <dgm:ptLst>
    <dgm:pt modelId="{A5E74A9E-F10E-407C-9EBB-D024AEE94C54}" type="doc">
      <dgm:prSet loTypeId="urn:microsoft.com/office/officeart/2018/2/layout/IconVerticalSolidList" loCatId="icon" qsTypeId="urn:microsoft.com/office/officeart/2005/8/quickstyle/simple4" qsCatId="simple" csTypeId="urn:microsoft.com/office/officeart/2018/5/colors/Iconchunking_neutralicontext_colorful1" csCatId="colorful" phldr="1"/>
      <dgm:spPr/>
      <dgm:t>
        <a:bodyPr/>
        <a:lstStyle/>
        <a:p>
          <a:endParaRPr lang="en-US"/>
        </a:p>
      </dgm:t>
    </dgm:pt>
    <dgm:pt modelId="{DA7851E0-7559-4742-9FF1-A01D56BCEE7E}">
      <dgm:prSet/>
      <dgm:spPr/>
      <dgm:t>
        <a:bodyPr/>
        <a:lstStyle/>
        <a:p>
          <a:r>
            <a:rPr lang="en-GB"/>
            <a:t>Classical Approach (Purpose, Formal structure)</a:t>
          </a:r>
          <a:endParaRPr lang="en-US"/>
        </a:p>
      </dgm:t>
    </dgm:pt>
    <dgm:pt modelId="{2A965466-B400-4F16-84FB-C5CE7BF436D0}" type="parTrans" cxnId="{914D3C48-9306-4F27-B86E-990C67E712C4}">
      <dgm:prSet/>
      <dgm:spPr/>
      <dgm:t>
        <a:bodyPr/>
        <a:lstStyle/>
        <a:p>
          <a:endParaRPr lang="en-US"/>
        </a:p>
      </dgm:t>
    </dgm:pt>
    <dgm:pt modelId="{A3BF1DBE-40D7-4288-BAEE-7FCC2A4E2C22}" type="sibTrans" cxnId="{914D3C48-9306-4F27-B86E-990C67E712C4}">
      <dgm:prSet/>
      <dgm:spPr/>
      <dgm:t>
        <a:bodyPr/>
        <a:lstStyle/>
        <a:p>
          <a:endParaRPr lang="en-US"/>
        </a:p>
      </dgm:t>
    </dgm:pt>
    <dgm:pt modelId="{DE7D8241-9F15-4BD0-BDE4-51212CE6059E}">
      <dgm:prSet/>
      <dgm:spPr/>
      <dgm:t>
        <a:bodyPr/>
        <a:lstStyle/>
        <a:p>
          <a:r>
            <a:rPr lang="en-GB"/>
            <a:t>Scientific management F.W. Taylor, 1856–1917  (approaching best solutions towards situations.)</a:t>
          </a:r>
          <a:endParaRPr lang="en-US"/>
        </a:p>
      </dgm:t>
    </dgm:pt>
    <dgm:pt modelId="{8B67B17D-8D09-4F7B-BD53-98B865CA7809}" type="parTrans" cxnId="{2CA969AC-BC46-4420-B847-DB915DA378FB}">
      <dgm:prSet/>
      <dgm:spPr/>
      <dgm:t>
        <a:bodyPr/>
        <a:lstStyle/>
        <a:p>
          <a:endParaRPr lang="en-US"/>
        </a:p>
      </dgm:t>
    </dgm:pt>
    <dgm:pt modelId="{7F7B4A94-7542-4BD6-93EE-7181FB981ED9}" type="sibTrans" cxnId="{2CA969AC-BC46-4420-B847-DB915DA378FB}">
      <dgm:prSet/>
      <dgm:spPr/>
      <dgm:t>
        <a:bodyPr/>
        <a:lstStyle/>
        <a:p>
          <a:endParaRPr lang="en-US"/>
        </a:p>
      </dgm:t>
    </dgm:pt>
    <dgm:pt modelId="{1151C779-D7CE-4243-92D8-AB4C2E71078A}">
      <dgm:prSet/>
      <dgm:spPr/>
      <dgm:t>
        <a:bodyPr/>
        <a:lstStyle/>
        <a:p>
          <a:r>
            <a:rPr lang="en-GB"/>
            <a:t>Bureaucracy Management (hierarchy and authority have control over lower levels of superiority, order, formal).</a:t>
          </a:r>
          <a:endParaRPr lang="en-US"/>
        </a:p>
      </dgm:t>
    </dgm:pt>
    <dgm:pt modelId="{B134DD23-A8B2-4269-98F8-563C58C7481A}" type="parTrans" cxnId="{6F38C90A-D271-4920-800A-762AFBEA19D3}">
      <dgm:prSet/>
      <dgm:spPr/>
      <dgm:t>
        <a:bodyPr/>
        <a:lstStyle/>
        <a:p>
          <a:endParaRPr lang="en-US"/>
        </a:p>
      </dgm:t>
    </dgm:pt>
    <dgm:pt modelId="{E37E7FDB-6459-4A25-BF93-B763BEB4FFF7}" type="sibTrans" cxnId="{6F38C90A-D271-4920-800A-762AFBEA19D3}">
      <dgm:prSet/>
      <dgm:spPr/>
      <dgm:t>
        <a:bodyPr/>
        <a:lstStyle/>
        <a:p>
          <a:endParaRPr lang="en-US"/>
        </a:p>
      </dgm:t>
    </dgm:pt>
    <dgm:pt modelId="{67F5C05C-0E77-4DE9-811C-C522384F9C7B}">
      <dgm:prSet/>
      <dgm:spPr/>
      <dgm:t>
        <a:bodyPr/>
        <a:lstStyle/>
        <a:p>
          <a:r>
            <a:rPr lang="en-GB"/>
            <a:t>System Approach (organised, structured behaviour).</a:t>
          </a:r>
          <a:endParaRPr lang="en-US"/>
        </a:p>
      </dgm:t>
    </dgm:pt>
    <dgm:pt modelId="{B952EAEE-F00D-4AA6-A759-A0E469260532}" type="parTrans" cxnId="{FB975089-1748-4D91-AF3A-FD32B0E383FC}">
      <dgm:prSet/>
      <dgm:spPr/>
      <dgm:t>
        <a:bodyPr/>
        <a:lstStyle/>
        <a:p>
          <a:endParaRPr lang="en-US"/>
        </a:p>
      </dgm:t>
    </dgm:pt>
    <dgm:pt modelId="{EEC21F78-48DA-4279-B292-FD34FB734AA8}" type="sibTrans" cxnId="{FB975089-1748-4D91-AF3A-FD32B0E383FC}">
      <dgm:prSet/>
      <dgm:spPr/>
      <dgm:t>
        <a:bodyPr/>
        <a:lstStyle/>
        <a:p>
          <a:endParaRPr lang="en-US"/>
        </a:p>
      </dgm:t>
    </dgm:pt>
    <dgm:pt modelId="{2432F5D8-F126-458D-9BBA-E19F86984082}">
      <dgm:prSet/>
      <dgm:spPr/>
      <dgm:t>
        <a:bodyPr/>
        <a:lstStyle/>
        <a:p>
          <a:r>
            <a:rPr lang="en-GB"/>
            <a:t>Human relations Elton Mayo, 1880–1949 (attention of social factors during the work place)</a:t>
          </a:r>
          <a:endParaRPr lang="en-US"/>
        </a:p>
      </dgm:t>
    </dgm:pt>
    <dgm:pt modelId="{C2180981-9B6D-4787-9730-1F24264CD812}" type="parTrans" cxnId="{E0B46263-0998-4C94-9EEE-3A5B8C7BA8BD}">
      <dgm:prSet/>
      <dgm:spPr/>
      <dgm:t>
        <a:bodyPr/>
        <a:lstStyle/>
        <a:p>
          <a:endParaRPr lang="en-US"/>
        </a:p>
      </dgm:t>
    </dgm:pt>
    <dgm:pt modelId="{85F0DC10-08F7-44C8-B855-C9CB2F6DEDD7}" type="sibTrans" cxnId="{E0B46263-0998-4C94-9EEE-3A5B8C7BA8BD}">
      <dgm:prSet/>
      <dgm:spPr/>
      <dgm:t>
        <a:bodyPr/>
        <a:lstStyle/>
        <a:p>
          <a:endParaRPr lang="en-US"/>
        </a:p>
      </dgm:t>
    </dgm:pt>
    <dgm:pt modelId="{313C25C4-543E-44CB-B502-F80FBEB65947}" type="pres">
      <dgm:prSet presAssocID="{A5E74A9E-F10E-407C-9EBB-D024AEE94C54}" presName="root" presStyleCnt="0">
        <dgm:presLayoutVars>
          <dgm:dir/>
          <dgm:resizeHandles val="exact"/>
        </dgm:presLayoutVars>
      </dgm:prSet>
      <dgm:spPr/>
    </dgm:pt>
    <dgm:pt modelId="{99DDFBE6-E396-469B-BED9-12BAE5738D1B}" type="pres">
      <dgm:prSet presAssocID="{DA7851E0-7559-4742-9FF1-A01D56BCEE7E}" presName="compNode" presStyleCnt="0"/>
      <dgm:spPr/>
    </dgm:pt>
    <dgm:pt modelId="{937D7176-9E01-459F-97F5-6D9D73C955B2}" type="pres">
      <dgm:prSet presAssocID="{DA7851E0-7559-4742-9FF1-A01D56BCEE7E}" presName="bgRect" presStyleLbl="bgShp" presStyleIdx="0" presStyleCnt="5"/>
      <dgm:spPr/>
    </dgm:pt>
    <dgm:pt modelId="{A97C1016-CC58-44C5-AA2A-95C04ED18831}" type="pres">
      <dgm:prSet presAssocID="{DA7851E0-7559-4742-9FF1-A01D56BCEE7E}" presName="iconRect" presStyleLbl="node1" presStyleIdx="0" presStyleCnt="5"/>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Hierarchy"/>
        </a:ext>
      </dgm:extLst>
    </dgm:pt>
    <dgm:pt modelId="{0061A6B4-6B99-485F-82A4-D3F3EA0AE10A}" type="pres">
      <dgm:prSet presAssocID="{DA7851E0-7559-4742-9FF1-A01D56BCEE7E}" presName="spaceRect" presStyleCnt="0"/>
      <dgm:spPr/>
    </dgm:pt>
    <dgm:pt modelId="{8F0F4622-F9E1-4364-AFB9-6D9D69887F6F}" type="pres">
      <dgm:prSet presAssocID="{DA7851E0-7559-4742-9FF1-A01D56BCEE7E}" presName="parTx" presStyleLbl="revTx" presStyleIdx="0" presStyleCnt="5">
        <dgm:presLayoutVars>
          <dgm:chMax val="0"/>
          <dgm:chPref val="0"/>
        </dgm:presLayoutVars>
      </dgm:prSet>
      <dgm:spPr/>
    </dgm:pt>
    <dgm:pt modelId="{595D8A03-E460-43BB-8598-82AC819281D4}" type="pres">
      <dgm:prSet presAssocID="{A3BF1DBE-40D7-4288-BAEE-7FCC2A4E2C22}" presName="sibTrans" presStyleCnt="0"/>
      <dgm:spPr/>
    </dgm:pt>
    <dgm:pt modelId="{98FAD6C0-4954-42DF-B1DB-95FC93FB8FCE}" type="pres">
      <dgm:prSet presAssocID="{DE7D8241-9F15-4BD0-BDE4-51212CE6059E}" presName="compNode" presStyleCnt="0"/>
      <dgm:spPr/>
    </dgm:pt>
    <dgm:pt modelId="{63386620-7B08-4EB6-8996-FA4EE4F42685}" type="pres">
      <dgm:prSet presAssocID="{DE7D8241-9F15-4BD0-BDE4-51212CE6059E}" presName="bgRect" presStyleLbl="bgShp" presStyleIdx="1" presStyleCnt="5"/>
      <dgm:spPr/>
    </dgm:pt>
    <dgm:pt modelId="{08D6845C-56BF-4E5B-BCBB-93AF0A622A20}" type="pres">
      <dgm:prSet presAssocID="{DE7D8241-9F15-4BD0-BDE4-51212CE6059E}" presName="iconRect" presStyleLbl="node1" presStyleIdx="1" presStyleCnt="5"/>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Checklist"/>
        </a:ext>
      </dgm:extLst>
    </dgm:pt>
    <dgm:pt modelId="{F1B27E92-C6B7-4E70-AB46-AF27C6650A62}" type="pres">
      <dgm:prSet presAssocID="{DE7D8241-9F15-4BD0-BDE4-51212CE6059E}" presName="spaceRect" presStyleCnt="0"/>
      <dgm:spPr/>
    </dgm:pt>
    <dgm:pt modelId="{557BECED-9DCB-4C01-906D-14995FCE938D}" type="pres">
      <dgm:prSet presAssocID="{DE7D8241-9F15-4BD0-BDE4-51212CE6059E}" presName="parTx" presStyleLbl="revTx" presStyleIdx="1" presStyleCnt="5">
        <dgm:presLayoutVars>
          <dgm:chMax val="0"/>
          <dgm:chPref val="0"/>
        </dgm:presLayoutVars>
      </dgm:prSet>
      <dgm:spPr/>
    </dgm:pt>
    <dgm:pt modelId="{C73F77F0-757E-4DA7-BB04-AA27560B1D03}" type="pres">
      <dgm:prSet presAssocID="{7F7B4A94-7542-4BD6-93EE-7181FB981ED9}" presName="sibTrans" presStyleCnt="0"/>
      <dgm:spPr/>
    </dgm:pt>
    <dgm:pt modelId="{42B2BF96-8181-495F-A741-DE3D602477B9}" type="pres">
      <dgm:prSet presAssocID="{1151C779-D7CE-4243-92D8-AB4C2E71078A}" presName="compNode" presStyleCnt="0"/>
      <dgm:spPr/>
    </dgm:pt>
    <dgm:pt modelId="{F352E03B-44B0-4636-B14C-4FEACF879F37}" type="pres">
      <dgm:prSet presAssocID="{1151C779-D7CE-4243-92D8-AB4C2E71078A}" presName="bgRect" presStyleLbl="bgShp" presStyleIdx="2" presStyleCnt="5"/>
      <dgm:spPr/>
    </dgm:pt>
    <dgm:pt modelId="{1C959DC3-41FB-4E11-9DA0-54A77C596621}" type="pres">
      <dgm:prSet presAssocID="{1151C779-D7CE-4243-92D8-AB4C2E71078A}" presName="iconRect" presStyleLbl="node1" presStyleIdx="2" presStyleCnt="5"/>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Group"/>
        </a:ext>
      </dgm:extLst>
    </dgm:pt>
    <dgm:pt modelId="{57CDBB9E-A057-463C-8DBA-78B8C851D05B}" type="pres">
      <dgm:prSet presAssocID="{1151C779-D7CE-4243-92D8-AB4C2E71078A}" presName="spaceRect" presStyleCnt="0"/>
      <dgm:spPr/>
    </dgm:pt>
    <dgm:pt modelId="{D66C6A91-05C9-4356-9B09-3A1CB7FABD34}" type="pres">
      <dgm:prSet presAssocID="{1151C779-D7CE-4243-92D8-AB4C2E71078A}" presName="parTx" presStyleLbl="revTx" presStyleIdx="2" presStyleCnt="5">
        <dgm:presLayoutVars>
          <dgm:chMax val="0"/>
          <dgm:chPref val="0"/>
        </dgm:presLayoutVars>
      </dgm:prSet>
      <dgm:spPr/>
    </dgm:pt>
    <dgm:pt modelId="{AA72F591-38B9-48CF-A5F5-086424D21205}" type="pres">
      <dgm:prSet presAssocID="{E37E7FDB-6459-4A25-BF93-B763BEB4FFF7}" presName="sibTrans" presStyleCnt="0"/>
      <dgm:spPr/>
    </dgm:pt>
    <dgm:pt modelId="{1EE329FB-925F-4535-A6E0-96CD0F321C61}" type="pres">
      <dgm:prSet presAssocID="{67F5C05C-0E77-4DE9-811C-C522384F9C7B}" presName="compNode" presStyleCnt="0"/>
      <dgm:spPr/>
    </dgm:pt>
    <dgm:pt modelId="{200C5CCA-646A-42C0-9A8E-3734500D0CC7}" type="pres">
      <dgm:prSet presAssocID="{67F5C05C-0E77-4DE9-811C-C522384F9C7B}" presName="bgRect" presStyleLbl="bgShp" presStyleIdx="3" presStyleCnt="5"/>
      <dgm:spPr/>
    </dgm:pt>
    <dgm:pt modelId="{5A824FAF-1333-4BFB-A642-68ADCF74FEE6}" type="pres">
      <dgm:prSet presAssocID="{67F5C05C-0E77-4DE9-811C-C522384F9C7B}" presName="iconRect" presStyleLbl="node1" presStyleIdx="3" presStyleCnt="5"/>
      <dgm:spPr>
        <a:ln>
          <a:noFill/>
        </a:ln>
      </dgm:spPr>
    </dgm:pt>
    <dgm:pt modelId="{45C416CA-FF67-4D57-B6FE-20419528C25E}" type="pres">
      <dgm:prSet presAssocID="{67F5C05C-0E77-4DE9-811C-C522384F9C7B}" presName="spaceRect" presStyleCnt="0"/>
      <dgm:spPr/>
    </dgm:pt>
    <dgm:pt modelId="{02111A8C-737D-473B-8D8F-6FD375D2D19F}" type="pres">
      <dgm:prSet presAssocID="{67F5C05C-0E77-4DE9-811C-C522384F9C7B}" presName="parTx" presStyleLbl="revTx" presStyleIdx="3" presStyleCnt="5">
        <dgm:presLayoutVars>
          <dgm:chMax val="0"/>
          <dgm:chPref val="0"/>
        </dgm:presLayoutVars>
      </dgm:prSet>
      <dgm:spPr/>
    </dgm:pt>
    <dgm:pt modelId="{EC7D2AB5-3539-4570-B233-8A108CD5E0C3}" type="pres">
      <dgm:prSet presAssocID="{EEC21F78-48DA-4279-B292-FD34FB734AA8}" presName="sibTrans" presStyleCnt="0"/>
      <dgm:spPr/>
    </dgm:pt>
    <dgm:pt modelId="{B8B29D52-9265-4AD6-99D8-3A7CB402E770}" type="pres">
      <dgm:prSet presAssocID="{2432F5D8-F126-458D-9BBA-E19F86984082}" presName="compNode" presStyleCnt="0"/>
      <dgm:spPr/>
    </dgm:pt>
    <dgm:pt modelId="{B005D1F2-81A1-44F1-B008-36BEA2AA6ED4}" type="pres">
      <dgm:prSet presAssocID="{2432F5D8-F126-458D-9BBA-E19F86984082}" presName="bgRect" presStyleLbl="bgShp" presStyleIdx="4" presStyleCnt="5"/>
      <dgm:spPr/>
    </dgm:pt>
    <dgm:pt modelId="{17F2960D-80CD-41C0-AC8E-73C96A260358}" type="pres">
      <dgm:prSet presAssocID="{2432F5D8-F126-458D-9BBA-E19F86984082}" presName="iconRect" presStyleLbl="node1" presStyleIdx="4" presStyleCnt="5"/>
      <dgm:spPr>
        <a:ln>
          <a:noFill/>
        </a:ln>
      </dgm:spPr>
    </dgm:pt>
    <dgm:pt modelId="{F550079C-18BD-4FD3-A412-A9BA8C389435}" type="pres">
      <dgm:prSet presAssocID="{2432F5D8-F126-458D-9BBA-E19F86984082}" presName="spaceRect" presStyleCnt="0"/>
      <dgm:spPr/>
    </dgm:pt>
    <dgm:pt modelId="{C906C73C-AE5D-4F6E-B4E1-AFDD09E98840}" type="pres">
      <dgm:prSet presAssocID="{2432F5D8-F126-458D-9BBA-E19F86984082}" presName="parTx" presStyleLbl="revTx" presStyleIdx="4" presStyleCnt="5">
        <dgm:presLayoutVars>
          <dgm:chMax val="0"/>
          <dgm:chPref val="0"/>
        </dgm:presLayoutVars>
      </dgm:prSet>
      <dgm:spPr/>
    </dgm:pt>
  </dgm:ptLst>
  <dgm:cxnLst>
    <dgm:cxn modelId="{6F38C90A-D271-4920-800A-762AFBEA19D3}" srcId="{A5E74A9E-F10E-407C-9EBB-D024AEE94C54}" destId="{1151C779-D7CE-4243-92D8-AB4C2E71078A}" srcOrd="2" destOrd="0" parTransId="{B134DD23-A8B2-4269-98F8-563C58C7481A}" sibTransId="{E37E7FDB-6459-4A25-BF93-B763BEB4FFF7}"/>
    <dgm:cxn modelId="{5D80FC13-EB39-4FB5-8E4F-8C40BA4EA224}" type="presOf" srcId="{2432F5D8-F126-458D-9BBA-E19F86984082}" destId="{C906C73C-AE5D-4F6E-B4E1-AFDD09E98840}" srcOrd="0" destOrd="0" presId="urn:microsoft.com/office/officeart/2018/2/layout/IconVerticalSolidList"/>
    <dgm:cxn modelId="{8CA1B928-E925-4F4B-BFBF-437D93120BCF}" type="presOf" srcId="{A5E74A9E-F10E-407C-9EBB-D024AEE94C54}" destId="{313C25C4-543E-44CB-B502-F80FBEB65947}" srcOrd="0" destOrd="0" presId="urn:microsoft.com/office/officeart/2018/2/layout/IconVerticalSolidList"/>
    <dgm:cxn modelId="{A6005934-2640-4DD7-8BAD-5C8F81AB5C88}" type="presOf" srcId="{DE7D8241-9F15-4BD0-BDE4-51212CE6059E}" destId="{557BECED-9DCB-4C01-906D-14995FCE938D}" srcOrd="0" destOrd="0" presId="urn:microsoft.com/office/officeart/2018/2/layout/IconVerticalSolidList"/>
    <dgm:cxn modelId="{E0B46263-0998-4C94-9EEE-3A5B8C7BA8BD}" srcId="{A5E74A9E-F10E-407C-9EBB-D024AEE94C54}" destId="{2432F5D8-F126-458D-9BBA-E19F86984082}" srcOrd="4" destOrd="0" parTransId="{C2180981-9B6D-4787-9730-1F24264CD812}" sibTransId="{85F0DC10-08F7-44C8-B855-C9CB2F6DEDD7}"/>
    <dgm:cxn modelId="{914D3C48-9306-4F27-B86E-990C67E712C4}" srcId="{A5E74A9E-F10E-407C-9EBB-D024AEE94C54}" destId="{DA7851E0-7559-4742-9FF1-A01D56BCEE7E}" srcOrd="0" destOrd="0" parTransId="{2A965466-B400-4F16-84FB-C5CE7BF436D0}" sibTransId="{A3BF1DBE-40D7-4288-BAEE-7FCC2A4E2C22}"/>
    <dgm:cxn modelId="{FB975089-1748-4D91-AF3A-FD32B0E383FC}" srcId="{A5E74A9E-F10E-407C-9EBB-D024AEE94C54}" destId="{67F5C05C-0E77-4DE9-811C-C522384F9C7B}" srcOrd="3" destOrd="0" parTransId="{B952EAEE-F00D-4AA6-A759-A0E469260532}" sibTransId="{EEC21F78-48DA-4279-B292-FD34FB734AA8}"/>
    <dgm:cxn modelId="{1EC2CE99-6192-41CF-AAA1-FC2092D654B2}" type="presOf" srcId="{1151C779-D7CE-4243-92D8-AB4C2E71078A}" destId="{D66C6A91-05C9-4356-9B09-3A1CB7FABD34}" srcOrd="0" destOrd="0" presId="urn:microsoft.com/office/officeart/2018/2/layout/IconVerticalSolidList"/>
    <dgm:cxn modelId="{2CA969AC-BC46-4420-B847-DB915DA378FB}" srcId="{A5E74A9E-F10E-407C-9EBB-D024AEE94C54}" destId="{DE7D8241-9F15-4BD0-BDE4-51212CE6059E}" srcOrd="1" destOrd="0" parTransId="{8B67B17D-8D09-4F7B-BD53-98B865CA7809}" sibTransId="{7F7B4A94-7542-4BD6-93EE-7181FB981ED9}"/>
    <dgm:cxn modelId="{4297EEBD-27CB-4D30-A15A-AA8C66E59EDF}" type="presOf" srcId="{DA7851E0-7559-4742-9FF1-A01D56BCEE7E}" destId="{8F0F4622-F9E1-4364-AFB9-6D9D69887F6F}" srcOrd="0" destOrd="0" presId="urn:microsoft.com/office/officeart/2018/2/layout/IconVerticalSolidList"/>
    <dgm:cxn modelId="{361775FD-6729-4F54-AE14-F9E22876B38C}" type="presOf" srcId="{67F5C05C-0E77-4DE9-811C-C522384F9C7B}" destId="{02111A8C-737D-473B-8D8F-6FD375D2D19F}" srcOrd="0" destOrd="0" presId="urn:microsoft.com/office/officeart/2018/2/layout/IconVerticalSolidList"/>
    <dgm:cxn modelId="{F2FAD341-7B26-483C-BFB8-934486E41F7A}" type="presParOf" srcId="{313C25C4-543E-44CB-B502-F80FBEB65947}" destId="{99DDFBE6-E396-469B-BED9-12BAE5738D1B}" srcOrd="0" destOrd="0" presId="urn:microsoft.com/office/officeart/2018/2/layout/IconVerticalSolidList"/>
    <dgm:cxn modelId="{7D3BBD82-ABB4-4B56-A955-B5670B01D410}" type="presParOf" srcId="{99DDFBE6-E396-469B-BED9-12BAE5738D1B}" destId="{937D7176-9E01-459F-97F5-6D9D73C955B2}" srcOrd="0" destOrd="0" presId="urn:microsoft.com/office/officeart/2018/2/layout/IconVerticalSolidList"/>
    <dgm:cxn modelId="{5C0D0D79-4E10-4F03-9E7F-38C894FC3AD3}" type="presParOf" srcId="{99DDFBE6-E396-469B-BED9-12BAE5738D1B}" destId="{A97C1016-CC58-44C5-AA2A-95C04ED18831}" srcOrd="1" destOrd="0" presId="urn:microsoft.com/office/officeart/2018/2/layout/IconVerticalSolidList"/>
    <dgm:cxn modelId="{787C4834-084E-41E3-BC2A-B4DBA4ABBB90}" type="presParOf" srcId="{99DDFBE6-E396-469B-BED9-12BAE5738D1B}" destId="{0061A6B4-6B99-485F-82A4-D3F3EA0AE10A}" srcOrd="2" destOrd="0" presId="urn:microsoft.com/office/officeart/2018/2/layout/IconVerticalSolidList"/>
    <dgm:cxn modelId="{03440666-D257-4472-80E2-8256AB94DE30}" type="presParOf" srcId="{99DDFBE6-E396-469B-BED9-12BAE5738D1B}" destId="{8F0F4622-F9E1-4364-AFB9-6D9D69887F6F}" srcOrd="3" destOrd="0" presId="urn:microsoft.com/office/officeart/2018/2/layout/IconVerticalSolidList"/>
    <dgm:cxn modelId="{DA4890A0-8C4B-4851-8017-A88956C778D1}" type="presParOf" srcId="{313C25C4-543E-44CB-B502-F80FBEB65947}" destId="{595D8A03-E460-43BB-8598-82AC819281D4}" srcOrd="1" destOrd="0" presId="urn:microsoft.com/office/officeart/2018/2/layout/IconVerticalSolidList"/>
    <dgm:cxn modelId="{B4BCFB79-CF21-432F-967A-3D6CAC5A9A97}" type="presParOf" srcId="{313C25C4-543E-44CB-B502-F80FBEB65947}" destId="{98FAD6C0-4954-42DF-B1DB-95FC93FB8FCE}" srcOrd="2" destOrd="0" presId="urn:microsoft.com/office/officeart/2018/2/layout/IconVerticalSolidList"/>
    <dgm:cxn modelId="{151DBB04-2C83-4A35-89B6-59812FE54986}" type="presParOf" srcId="{98FAD6C0-4954-42DF-B1DB-95FC93FB8FCE}" destId="{63386620-7B08-4EB6-8996-FA4EE4F42685}" srcOrd="0" destOrd="0" presId="urn:microsoft.com/office/officeart/2018/2/layout/IconVerticalSolidList"/>
    <dgm:cxn modelId="{9C44DAE9-9B88-402E-8CAA-BB3F14166373}" type="presParOf" srcId="{98FAD6C0-4954-42DF-B1DB-95FC93FB8FCE}" destId="{08D6845C-56BF-4E5B-BCBB-93AF0A622A20}" srcOrd="1" destOrd="0" presId="urn:microsoft.com/office/officeart/2018/2/layout/IconVerticalSolidList"/>
    <dgm:cxn modelId="{ACD59B98-8D64-4D8C-8D88-A42A41D09402}" type="presParOf" srcId="{98FAD6C0-4954-42DF-B1DB-95FC93FB8FCE}" destId="{F1B27E92-C6B7-4E70-AB46-AF27C6650A62}" srcOrd="2" destOrd="0" presId="urn:microsoft.com/office/officeart/2018/2/layout/IconVerticalSolidList"/>
    <dgm:cxn modelId="{EE0DF91A-6517-480C-8B4B-51E24BA6304A}" type="presParOf" srcId="{98FAD6C0-4954-42DF-B1DB-95FC93FB8FCE}" destId="{557BECED-9DCB-4C01-906D-14995FCE938D}" srcOrd="3" destOrd="0" presId="urn:microsoft.com/office/officeart/2018/2/layout/IconVerticalSolidList"/>
    <dgm:cxn modelId="{EAC8FCF1-F99D-439A-A095-0B263F6CAA81}" type="presParOf" srcId="{313C25C4-543E-44CB-B502-F80FBEB65947}" destId="{C73F77F0-757E-4DA7-BB04-AA27560B1D03}" srcOrd="3" destOrd="0" presId="urn:microsoft.com/office/officeart/2018/2/layout/IconVerticalSolidList"/>
    <dgm:cxn modelId="{EB459DED-05E7-4082-B04E-395FEF162E8D}" type="presParOf" srcId="{313C25C4-543E-44CB-B502-F80FBEB65947}" destId="{42B2BF96-8181-495F-A741-DE3D602477B9}" srcOrd="4" destOrd="0" presId="urn:microsoft.com/office/officeart/2018/2/layout/IconVerticalSolidList"/>
    <dgm:cxn modelId="{C2928186-D0C2-409F-9EA9-F1480FACBAE3}" type="presParOf" srcId="{42B2BF96-8181-495F-A741-DE3D602477B9}" destId="{F352E03B-44B0-4636-B14C-4FEACF879F37}" srcOrd="0" destOrd="0" presId="urn:microsoft.com/office/officeart/2018/2/layout/IconVerticalSolidList"/>
    <dgm:cxn modelId="{CAA5664B-099B-4CA7-8C5A-07FCA6F7014B}" type="presParOf" srcId="{42B2BF96-8181-495F-A741-DE3D602477B9}" destId="{1C959DC3-41FB-4E11-9DA0-54A77C596621}" srcOrd="1" destOrd="0" presId="urn:microsoft.com/office/officeart/2018/2/layout/IconVerticalSolidList"/>
    <dgm:cxn modelId="{47CAF7CB-462C-45B9-AF76-BC71351EE30F}" type="presParOf" srcId="{42B2BF96-8181-495F-A741-DE3D602477B9}" destId="{57CDBB9E-A057-463C-8DBA-78B8C851D05B}" srcOrd="2" destOrd="0" presId="urn:microsoft.com/office/officeart/2018/2/layout/IconVerticalSolidList"/>
    <dgm:cxn modelId="{75E17AD4-3468-4956-9ABF-5728F1C350D8}" type="presParOf" srcId="{42B2BF96-8181-495F-A741-DE3D602477B9}" destId="{D66C6A91-05C9-4356-9B09-3A1CB7FABD34}" srcOrd="3" destOrd="0" presId="urn:microsoft.com/office/officeart/2018/2/layout/IconVerticalSolidList"/>
    <dgm:cxn modelId="{49C7EB16-F553-43F7-9493-E4ED66B9A940}" type="presParOf" srcId="{313C25C4-543E-44CB-B502-F80FBEB65947}" destId="{AA72F591-38B9-48CF-A5F5-086424D21205}" srcOrd="5" destOrd="0" presId="urn:microsoft.com/office/officeart/2018/2/layout/IconVerticalSolidList"/>
    <dgm:cxn modelId="{09C253EB-B697-401B-AC76-7EF0685AC554}" type="presParOf" srcId="{313C25C4-543E-44CB-B502-F80FBEB65947}" destId="{1EE329FB-925F-4535-A6E0-96CD0F321C61}" srcOrd="6" destOrd="0" presId="urn:microsoft.com/office/officeart/2018/2/layout/IconVerticalSolidList"/>
    <dgm:cxn modelId="{E82BEF06-B58E-4DEF-A62D-9E00300FB288}" type="presParOf" srcId="{1EE329FB-925F-4535-A6E0-96CD0F321C61}" destId="{200C5CCA-646A-42C0-9A8E-3734500D0CC7}" srcOrd="0" destOrd="0" presId="urn:microsoft.com/office/officeart/2018/2/layout/IconVerticalSolidList"/>
    <dgm:cxn modelId="{587F3ADB-D76C-4C24-A476-81DA83988C9A}" type="presParOf" srcId="{1EE329FB-925F-4535-A6E0-96CD0F321C61}" destId="{5A824FAF-1333-4BFB-A642-68ADCF74FEE6}" srcOrd="1" destOrd="0" presId="urn:microsoft.com/office/officeart/2018/2/layout/IconVerticalSolidList"/>
    <dgm:cxn modelId="{80E4E0AC-29C0-4191-A220-1B4CC7E56269}" type="presParOf" srcId="{1EE329FB-925F-4535-A6E0-96CD0F321C61}" destId="{45C416CA-FF67-4D57-B6FE-20419528C25E}" srcOrd="2" destOrd="0" presId="urn:microsoft.com/office/officeart/2018/2/layout/IconVerticalSolidList"/>
    <dgm:cxn modelId="{E85E2382-35BA-40EC-9C73-0501A1CDED04}" type="presParOf" srcId="{1EE329FB-925F-4535-A6E0-96CD0F321C61}" destId="{02111A8C-737D-473B-8D8F-6FD375D2D19F}" srcOrd="3" destOrd="0" presId="urn:microsoft.com/office/officeart/2018/2/layout/IconVerticalSolidList"/>
    <dgm:cxn modelId="{D79AD7B0-7E88-461F-A2EE-83D15EB6AC7B}" type="presParOf" srcId="{313C25C4-543E-44CB-B502-F80FBEB65947}" destId="{EC7D2AB5-3539-4570-B233-8A108CD5E0C3}" srcOrd="7" destOrd="0" presId="urn:microsoft.com/office/officeart/2018/2/layout/IconVerticalSolidList"/>
    <dgm:cxn modelId="{CDCAC953-5119-4343-A203-DAB6A74D1955}" type="presParOf" srcId="{313C25C4-543E-44CB-B502-F80FBEB65947}" destId="{B8B29D52-9265-4AD6-99D8-3A7CB402E770}" srcOrd="8" destOrd="0" presId="urn:microsoft.com/office/officeart/2018/2/layout/IconVerticalSolidList"/>
    <dgm:cxn modelId="{346F522F-82E1-4DE0-8AC7-0AAE179A060F}" type="presParOf" srcId="{B8B29D52-9265-4AD6-99D8-3A7CB402E770}" destId="{B005D1F2-81A1-44F1-B008-36BEA2AA6ED4}" srcOrd="0" destOrd="0" presId="urn:microsoft.com/office/officeart/2018/2/layout/IconVerticalSolidList"/>
    <dgm:cxn modelId="{0BABF867-996F-4A00-9F69-9C5E1D334DF7}" type="presParOf" srcId="{B8B29D52-9265-4AD6-99D8-3A7CB402E770}" destId="{17F2960D-80CD-41C0-AC8E-73C96A260358}" srcOrd="1" destOrd="0" presId="urn:microsoft.com/office/officeart/2018/2/layout/IconVerticalSolidList"/>
    <dgm:cxn modelId="{D627371A-589E-43ED-AB43-EBCA151030FD}" type="presParOf" srcId="{B8B29D52-9265-4AD6-99D8-3A7CB402E770}" destId="{F550079C-18BD-4FD3-A412-A9BA8C389435}" srcOrd="2" destOrd="0" presId="urn:microsoft.com/office/officeart/2018/2/layout/IconVerticalSolidList"/>
    <dgm:cxn modelId="{02EA0511-C5A1-459C-A15F-D27F93450F8B}" type="presParOf" srcId="{B8B29D52-9265-4AD6-99D8-3A7CB402E770}" destId="{C906C73C-AE5D-4F6E-B4E1-AFDD09E98840}"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37D7176-9E01-459F-97F5-6D9D73C955B2}">
      <dsp:nvSpPr>
        <dsp:cNvPr id="0" name=""/>
        <dsp:cNvSpPr/>
      </dsp:nvSpPr>
      <dsp:spPr>
        <a:xfrm>
          <a:off x="0" y="4353"/>
          <a:ext cx="6269038" cy="927236"/>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2">
          <a:scrgbClr r="0" g="0" b="0"/>
        </a:effectRef>
        <a:fontRef idx="minor"/>
      </dsp:style>
    </dsp:sp>
    <dsp:sp modelId="{A97C1016-CC58-44C5-AA2A-95C04ED18831}">
      <dsp:nvSpPr>
        <dsp:cNvPr id="0" name=""/>
        <dsp:cNvSpPr/>
      </dsp:nvSpPr>
      <dsp:spPr>
        <a:xfrm>
          <a:off x="280489" y="212981"/>
          <a:ext cx="509980" cy="50998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a:effectLst/>
      </dsp:spPr>
      <dsp:style>
        <a:lnRef idx="0">
          <a:scrgbClr r="0" g="0" b="0"/>
        </a:lnRef>
        <a:fillRef idx="3">
          <a:scrgbClr r="0" g="0" b="0"/>
        </a:fillRef>
        <a:effectRef idx="2">
          <a:scrgbClr r="0" g="0" b="0"/>
        </a:effectRef>
        <a:fontRef idx="minor">
          <a:schemeClr val="lt1"/>
        </a:fontRef>
      </dsp:style>
    </dsp:sp>
    <dsp:sp modelId="{8F0F4622-F9E1-4364-AFB9-6D9D69887F6F}">
      <dsp:nvSpPr>
        <dsp:cNvPr id="0" name=""/>
        <dsp:cNvSpPr/>
      </dsp:nvSpPr>
      <dsp:spPr>
        <a:xfrm>
          <a:off x="1070958" y="4353"/>
          <a:ext cx="5198079" cy="92723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8133" tIns="98133" rIns="98133" bIns="98133" numCol="1" spcCol="1270" anchor="ctr" anchorCtr="0">
          <a:noAutofit/>
        </a:bodyPr>
        <a:lstStyle/>
        <a:p>
          <a:pPr marL="0" lvl="0" indent="0" algn="l" defTabSz="755650">
            <a:lnSpc>
              <a:spcPct val="90000"/>
            </a:lnSpc>
            <a:spcBef>
              <a:spcPct val="0"/>
            </a:spcBef>
            <a:spcAft>
              <a:spcPct val="35000"/>
            </a:spcAft>
            <a:buNone/>
          </a:pPr>
          <a:r>
            <a:rPr lang="en-GB" sz="1700" kern="1200"/>
            <a:t>Classical Approach (Purpose, Formal structure)</a:t>
          </a:r>
          <a:endParaRPr lang="en-US" sz="1700" kern="1200"/>
        </a:p>
      </dsp:txBody>
      <dsp:txXfrm>
        <a:off x="1070958" y="4353"/>
        <a:ext cx="5198079" cy="927236"/>
      </dsp:txXfrm>
    </dsp:sp>
    <dsp:sp modelId="{63386620-7B08-4EB6-8996-FA4EE4F42685}">
      <dsp:nvSpPr>
        <dsp:cNvPr id="0" name=""/>
        <dsp:cNvSpPr/>
      </dsp:nvSpPr>
      <dsp:spPr>
        <a:xfrm>
          <a:off x="0" y="1163398"/>
          <a:ext cx="6269038" cy="927236"/>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2">
          <a:scrgbClr r="0" g="0" b="0"/>
        </a:effectRef>
        <a:fontRef idx="minor"/>
      </dsp:style>
    </dsp:sp>
    <dsp:sp modelId="{08D6845C-56BF-4E5B-BCBB-93AF0A622A20}">
      <dsp:nvSpPr>
        <dsp:cNvPr id="0" name=""/>
        <dsp:cNvSpPr/>
      </dsp:nvSpPr>
      <dsp:spPr>
        <a:xfrm>
          <a:off x="280489" y="1372026"/>
          <a:ext cx="509980" cy="50998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a:effectLst/>
      </dsp:spPr>
      <dsp:style>
        <a:lnRef idx="0">
          <a:scrgbClr r="0" g="0" b="0"/>
        </a:lnRef>
        <a:fillRef idx="3">
          <a:scrgbClr r="0" g="0" b="0"/>
        </a:fillRef>
        <a:effectRef idx="2">
          <a:scrgbClr r="0" g="0" b="0"/>
        </a:effectRef>
        <a:fontRef idx="minor">
          <a:schemeClr val="lt1"/>
        </a:fontRef>
      </dsp:style>
    </dsp:sp>
    <dsp:sp modelId="{557BECED-9DCB-4C01-906D-14995FCE938D}">
      <dsp:nvSpPr>
        <dsp:cNvPr id="0" name=""/>
        <dsp:cNvSpPr/>
      </dsp:nvSpPr>
      <dsp:spPr>
        <a:xfrm>
          <a:off x="1070958" y="1163398"/>
          <a:ext cx="5198079" cy="92723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8133" tIns="98133" rIns="98133" bIns="98133" numCol="1" spcCol="1270" anchor="ctr" anchorCtr="0">
          <a:noAutofit/>
        </a:bodyPr>
        <a:lstStyle/>
        <a:p>
          <a:pPr marL="0" lvl="0" indent="0" algn="l" defTabSz="755650">
            <a:lnSpc>
              <a:spcPct val="90000"/>
            </a:lnSpc>
            <a:spcBef>
              <a:spcPct val="0"/>
            </a:spcBef>
            <a:spcAft>
              <a:spcPct val="35000"/>
            </a:spcAft>
            <a:buNone/>
          </a:pPr>
          <a:r>
            <a:rPr lang="en-GB" sz="1700" kern="1200"/>
            <a:t>Scientific management F.W. Taylor, 1856–1917  (approaching best solutions towards situations.)</a:t>
          </a:r>
          <a:endParaRPr lang="en-US" sz="1700" kern="1200"/>
        </a:p>
      </dsp:txBody>
      <dsp:txXfrm>
        <a:off x="1070958" y="1163398"/>
        <a:ext cx="5198079" cy="927236"/>
      </dsp:txXfrm>
    </dsp:sp>
    <dsp:sp modelId="{F352E03B-44B0-4636-B14C-4FEACF879F37}">
      <dsp:nvSpPr>
        <dsp:cNvPr id="0" name=""/>
        <dsp:cNvSpPr/>
      </dsp:nvSpPr>
      <dsp:spPr>
        <a:xfrm>
          <a:off x="0" y="2322444"/>
          <a:ext cx="6269038" cy="927236"/>
        </a:xfrm>
        <a:prstGeom prst="roundRect">
          <a:avLst>
            <a:gd name="adj" fmla="val 10000"/>
          </a:avLst>
        </a:prstGeom>
        <a:solidFill>
          <a:schemeClr val="accent4">
            <a:hueOff val="0"/>
            <a:satOff val="0"/>
            <a:lumOff val="0"/>
            <a:alphaOff val="0"/>
          </a:schemeClr>
        </a:solidFill>
        <a:ln>
          <a:noFill/>
        </a:ln>
        <a:effectLst/>
      </dsp:spPr>
      <dsp:style>
        <a:lnRef idx="0">
          <a:scrgbClr r="0" g="0" b="0"/>
        </a:lnRef>
        <a:fillRef idx="1">
          <a:scrgbClr r="0" g="0" b="0"/>
        </a:fillRef>
        <a:effectRef idx="2">
          <a:scrgbClr r="0" g="0" b="0"/>
        </a:effectRef>
        <a:fontRef idx="minor"/>
      </dsp:style>
    </dsp:sp>
    <dsp:sp modelId="{1C959DC3-41FB-4E11-9DA0-54A77C596621}">
      <dsp:nvSpPr>
        <dsp:cNvPr id="0" name=""/>
        <dsp:cNvSpPr/>
      </dsp:nvSpPr>
      <dsp:spPr>
        <a:xfrm>
          <a:off x="280489" y="2531072"/>
          <a:ext cx="509980" cy="509980"/>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a:effectLst/>
      </dsp:spPr>
      <dsp:style>
        <a:lnRef idx="0">
          <a:scrgbClr r="0" g="0" b="0"/>
        </a:lnRef>
        <a:fillRef idx="3">
          <a:scrgbClr r="0" g="0" b="0"/>
        </a:fillRef>
        <a:effectRef idx="2">
          <a:scrgbClr r="0" g="0" b="0"/>
        </a:effectRef>
        <a:fontRef idx="minor">
          <a:schemeClr val="lt1"/>
        </a:fontRef>
      </dsp:style>
    </dsp:sp>
    <dsp:sp modelId="{D66C6A91-05C9-4356-9B09-3A1CB7FABD34}">
      <dsp:nvSpPr>
        <dsp:cNvPr id="0" name=""/>
        <dsp:cNvSpPr/>
      </dsp:nvSpPr>
      <dsp:spPr>
        <a:xfrm>
          <a:off x="1070958" y="2322444"/>
          <a:ext cx="5198079" cy="92723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8133" tIns="98133" rIns="98133" bIns="98133" numCol="1" spcCol="1270" anchor="ctr" anchorCtr="0">
          <a:noAutofit/>
        </a:bodyPr>
        <a:lstStyle/>
        <a:p>
          <a:pPr marL="0" lvl="0" indent="0" algn="l" defTabSz="755650">
            <a:lnSpc>
              <a:spcPct val="90000"/>
            </a:lnSpc>
            <a:spcBef>
              <a:spcPct val="0"/>
            </a:spcBef>
            <a:spcAft>
              <a:spcPct val="35000"/>
            </a:spcAft>
            <a:buNone/>
          </a:pPr>
          <a:r>
            <a:rPr lang="en-GB" sz="1700" kern="1200"/>
            <a:t>Bureaucracy Management (hierarchy and authority have control over lower levels of superiority, order, formal).</a:t>
          </a:r>
          <a:endParaRPr lang="en-US" sz="1700" kern="1200"/>
        </a:p>
      </dsp:txBody>
      <dsp:txXfrm>
        <a:off x="1070958" y="2322444"/>
        <a:ext cx="5198079" cy="927236"/>
      </dsp:txXfrm>
    </dsp:sp>
    <dsp:sp modelId="{200C5CCA-646A-42C0-9A8E-3734500D0CC7}">
      <dsp:nvSpPr>
        <dsp:cNvPr id="0" name=""/>
        <dsp:cNvSpPr/>
      </dsp:nvSpPr>
      <dsp:spPr>
        <a:xfrm>
          <a:off x="0" y="3481489"/>
          <a:ext cx="6269038" cy="927236"/>
        </a:xfrm>
        <a:prstGeom prst="roundRect">
          <a:avLst>
            <a:gd name="adj" fmla="val 10000"/>
          </a:avLst>
        </a:prstGeom>
        <a:solidFill>
          <a:schemeClr val="accent5">
            <a:hueOff val="0"/>
            <a:satOff val="0"/>
            <a:lumOff val="0"/>
            <a:alphaOff val="0"/>
          </a:schemeClr>
        </a:solidFill>
        <a:ln>
          <a:noFill/>
        </a:ln>
        <a:effectLst/>
      </dsp:spPr>
      <dsp:style>
        <a:lnRef idx="0">
          <a:scrgbClr r="0" g="0" b="0"/>
        </a:lnRef>
        <a:fillRef idx="1">
          <a:scrgbClr r="0" g="0" b="0"/>
        </a:fillRef>
        <a:effectRef idx="2">
          <a:scrgbClr r="0" g="0" b="0"/>
        </a:effectRef>
        <a:fontRef idx="minor"/>
      </dsp:style>
    </dsp:sp>
    <dsp:sp modelId="{5A824FAF-1333-4BFB-A642-68ADCF74FEE6}">
      <dsp:nvSpPr>
        <dsp:cNvPr id="0" name=""/>
        <dsp:cNvSpPr/>
      </dsp:nvSpPr>
      <dsp:spPr>
        <a:xfrm>
          <a:off x="280489" y="3690118"/>
          <a:ext cx="509980" cy="509980"/>
        </a:xfrm>
        <a:prstGeom prst="rect">
          <a:avLst/>
        </a:prstGeom>
        <a:gradFill rotWithShape="0">
          <a:gsLst>
            <a:gs pos="0">
              <a:schemeClr val="bg1">
                <a:hueOff val="0"/>
                <a:satOff val="0"/>
                <a:lumOff val="0"/>
                <a:alphaOff val="0"/>
                <a:satMod val="103000"/>
                <a:lumMod val="102000"/>
                <a:tint val="94000"/>
              </a:schemeClr>
            </a:gs>
            <a:gs pos="50000">
              <a:schemeClr val="bg1">
                <a:hueOff val="0"/>
                <a:satOff val="0"/>
                <a:lumOff val="0"/>
                <a:alphaOff val="0"/>
                <a:satMod val="110000"/>
                <a:lumMod val="100000"/>
                <a:shade val="100000"/>
              </a:schemeClr>
            </a:gs>
            <a:gs pos="100000">
              <a:schemeClr val="bg1">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sp>
    <dsp:sp modelId="{02111A8C-737D-473B-8D8F-6FD375D2D19F}">
      <dsp:nvSpPr>
        <dsp:cNvPr id="0" name=""/>
        <dsp:cNvSpPr/>
      </dsp:nvSpPr>
      <dsp:spPr>
        <a:xfrm>
          <a:off x="1070958" y="3481489"/>
          <a:ext cx="5198079" cy="92723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8133" tIns="98133" rIns="98133" bIns="98133" numCol="1" spcCol="1270" anchor="ctr" anchorCtr="0">
          <a:noAutofit/>
        </a:bodyPr>
        <a:lstStyle/>
        <a:p>
          <a:pPr marL="0" lvl="0" indent="0" algn="l" defTabSz="755650">
            <a:lnSpc>
              <a:spcPct val="90000"/>
            </a:lnSpc>
            <a:spcBef>
              <a:spcPct val="0"/>
            </a:spcBef>
            <a:spcAft>
              <a:spcPct val="35000"/>
            </a:spcAft>
            <a:buNone/>
          </a:pPr>
          <a:r>
            <a:rPr lang="en-GB" sz="1700" kern="1200"/>
            <a:t>System Approach (organised, structured behaviour).</a:t>
          </a:r>
          <a:endParaRPr lang="en-US" sz="1700" kern="1200"/>
        </a:p>
      </dsp:txBody>
      <dsp:txXfrm>
        <a:off x="1070958" y="3481489"/>
        <a:ext cx="5198079" cy="927236"/>
      </dsp:txXfrm>
    </dsp:sp>
    <dsp:sp modelId="{B005D1F2-81A1-44F1-B008-36BEA2AA6ED4}">
      <dsp:nvSpPr>
        <dsp:cNvPr id="0" name=""/>
        <dsp:cNvSpPr/>
      </dsp:nvSpPr>
      <dsp:spPr>
        <a:xfrm>
          <a:off x="0" y="4640535"/>
          <a:ext cx="6269038" cy="927236"/>
        </a:xfrm>
        <a:prstGeom prst="roundRect">
          <a:avLst>
            <a:gd name="adj" fmla="val 10000"/>
          </a:avLst>
        </a:prstGeom>
        <a:solidFill>
          <a:schemeClr val="accent6">
            <a:hueOff val="0"/>
            <a:satOff val="0"/>
            <a:lumOff val="0"/>
            <a:alphaOff val="0"/>
          </a:schemeClr>
        </a:solidFill>
        <a:ln>
          <a:noFill/>
        </a:ln>
        <a:effectLst/>
      </dsp:spPr>
      <dsp:style>
        <a:lnRef idx="0">
          <a:scrgbClr r="0" g="0" b="0"/>
        </a:lnRef>
        <a:fillRef idx="1">
          <a:scrgbClr r="0" g="0" b="0"/>
        </a:fillRef>
        <a:effectRef idx="2">
          <a:scrgbClr r="0" g="0" b="0"/>
        </a:effectRef>
        <a:fontRef idx="minor"/>
      </dsp:style>
    </dsp:sp>
    <dsp:sp modelId="{17F2960D-80CD-41C0-AC8E-73C96A260358}">
      <dsp:nvSpPr>
        <dsp:cNvPr id="0" name=""/>
        <dsp:cNvSpPr/>
      </dsp:nvSpPr>
      <dsp:spPr>
        <a:xfrm>
          <a:off x="280489" y="4849163"/>
          <a:ext cx="509980" cy="509980"/>
        </a:xfrm>
        <a:prstGeom prst="rect">
          <a:avLst/>
        </a:prstGeom>
        <a:gradFill rotWithShape="0">
          <a:gsLst>
            <a:gs pos="0">
              <a:schemeClr val="bg1">
                <a:hueOff val="0"/>
                <a:satOff val="0"/>
                <a:lumOff val="0"/>
                <a:alphaOff val="0"/>
                <a:satMod val="103000"/>
                <a:lumMod val="102000"/>
                <a:tint val="94000"/>
              </a:schemeClr>
            </a:gs>
            <a:gs pos="50000">
              <a:schemeClr val="bg1">
                <a:hueOff val="0"/>
                <a:satOff val="0"/>
                <a:lumOff val="0"/>
                <a:alphaOff val="0"/>
                <a:satMod val="110000"/>
                <a:lumMod val="100000"/>
                <a:shade val="100000"/>
              </a:schemeClr>
            </a:gs>
            <a:gs pos="100000">
              <a:schemeClr val="bg1">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sp>
    <dsp:sp modelId="{C906C73C-AE5D-4F6E-B4E1-AFDD09E98840}">
      <dsp:nvSpPr>
        <dsp:cNvPr id="0" name=""/>
        <dsp:cNvSpPr/>
      </dsp:nvSpPr>
      <dsp:spPr>
        <a:xfrm>
          <a:off x="1070958" y="4640535"/>
          <a:ext cx="5198079" cy="92723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8133" tIns="98133" rIns="98133" bIns="98133" numCol="1" spcCol="1270" anchor="ctr" anchorCtr="0">
          <a:noAutofit/>
        </a:bodyPr>
        <a:lstStyle/>
        <a:p>
          <a:pPr marL="0" lvl="0" indent="0" algn="l" defTabSz="755650">
            <a:lnSpc>
              <a:spcPct val="90000"/>
            </a:lnSpc>
            <a:spcBef>
              <a:spcPct val="0"/>
            </a:spcBef>
            <a:spcAft>
              <a:spcPct val="35000"/>
            </a:spcAft>
            <a:buNone/>
          </a:pPr>
          <a:r>
            <a:rPr lang="en-GB" sz="1700" kern="1200"/>
            <a:t>Human relations Elton Mayo, 1880–1949 (attention of social factors during the work place)</a:t>
          </a:r>
          <a:endParaRPr lang="en-US" sz="1700" kern="1200"/>
        </a:p>
      </dsp:txBody>
      <dsp:txXfrm>
        <a:off x="1070958" y="4640535"/>
        <a:ext cx="5198079" cy="927236"/>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8F0601B8-CF2E-42AA-BEC6-F4A733E7118C}" type="datetimeFigureOut">
              <a:rPr lang="en-GB" smtClean="0"/>
              <a:t>19/12/2018</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2EBAFE8E-572A-4FDC-808A-398B09F96311}" type="slidenum">
              <a:rPr lang="en-GB" smtClean="0"/>
              <a:t>‹#›</a:t>
            </a:fld>
            <a:endParaRPr lang="en-GB"/>
          </a:p>
        </p:txBody>
      </p:sp>
    </p:spTree>
    <p:extLst>
      <p:ext uri="{BB962C8B-B14F-4D97-AF65-F5344CB8AC3E}">
        <p14:creationId xmlns:p14="http://schemas.microsoft.com/office/powerpoint/2010/main" val="158489828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3" Type="http://schemas.openxmlformats.org/officeDocument/2006/relationships/hyperlink" Target="https://keydifferences.com/author/author2" TargetMode="External"/><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What do you think approach to management is?</a:t>
            </a:r>
          </a:p>
          <a:p>
            <a:endParaRPr lang="en-GB" dirty="0"/>
          </a:p>
          <a:p>
            <a:r>
              <a:rPr lang="en-GB" dirty="0"/>
              <a:t>Approach to  management  are &gt;&gt; next slide.</a:t>
            </a:r>
          </a:p>
        </p:txBody>
      </p:sp>
      <p:sp>
        <p:nvSpPr>
          <p:cNvPr id="4" name="Slide Number Placeholder 3"/>
          <p:cNvSpPr>
            <a:spLocks noGrp="1"/>
          </p:cNvSpPr>
          <p:nvPr>
            <p:ph type="sldNum" sz="quarter" idx="5"/>
          </p:nvPr>
        </p:nvSpPr>
        <p:spPr/>
        <p:txBody>
          <a:bodyPr/>
          <a:lstStyle/>
          <a:p>
            <a:fld id="{2EBAFE8E-572A-4FDC-808A-398B09F96311}" type="slidenum">
              <a:rPr lang="en-GB" smtClean="0"/>
              <a:t>2</a:t>
            </a:fld>
            <a:endParaRPr lang="en-GB"/>
          </a:p>
        </p:txBody>
      </p:sp>
    </p:spTree>
    <p:extLst>
      <p:ext uri="{BB962C8B-B14F-4D97-AF65-F5344CB8AC3E}">
        <p14:creationId xmlns:p14="http://schemas.microsoft.com/office/powerpoint/2010/main" val="384034476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Approaches to management are ways businesses decide on the manner of how the businesses function.</a:t>
            </a:r>
          </a:p>
          <a:p>
            <a:endParaRPr lang="en-GB" dirty="0"/>
          </a:p>
          <a:p>
            <a:r>
              <a:rPr lang="en-GB" dirty="0"/>
              <a:t>The approaches are simple directions organisations use coheres the results of the business, to potentially better the outcome of service.</a:t>
            </a:r>
          </a:p>
          <a:p>
            <a:endParaRPr lang="en-GB" dirty="0"/>
          </a:p>
          <a:p>
            <a:pPr marL="228600" indent="-228600">
              <a:buFont typeface="+mj-lt"/>
              <a:buAutoNum type="arabicPeriod"/>
            </a:pPr>
            <a:r>
              <a:rPr lang="en-GB" dirty="0"/>
              <a:t>Classical approach which is a formal structure, giving purpose to the business. Planning of work before action in order to view the most affective structure. However common strategies can be linked with other direct approaches for example bureaucracy (Max Webber) or scientific management by F.W Taylor.</a:t>
            </a:r>
          </a:p>
          <a:p>
            <a:endParaRPr lang="en-GB" dirty="0"/>
          </a:p>
          <a:p>
            <a:pPr marL="0" indent="0">
              <a:buFont typeface="+mj-lt"/>
              <a:buNone/>
            </a:pPr>
            <a:r>
              <a:rPr lang="en-GB" dirty="0"/>
              <a:t>2. Scientific management approach  was first heard by F.W Taylor in 1856 his belief was to find the best way to approach a job with the most effective results. Principles of scientific management are co-operation with employees and ensuring work is carried out to the best of their ability. Or the equality of each right for persons to work .</a:t>
            </a:r>
          </a:p>
          <a:p>
            <a:endParaRPr lang="en-GB" dirty="0"/>
          </a:p>
          <a:p>
            <a:r>
              <a:rPr lang="en-GB" dirty="0"/>
              <a:t>3. Bureaucracy by Max Webber 1864, came up with a theory called hierarchical authority system that officially superiors of an organisation should manage lower departments to ensure productivity is being accessed correctly.  Introducing order, and barely much social factor, putting into consideration that bureaucracy is a formal approach, for example if a staff member is given  a task they should complete it within the time set, with no distractions.  Main duties of bureaucracy  is specification, authority, rules and good behaviour.</a:t>
            </a:r>
          </a:p>
          <a:p>
            <a:endParaRPr lang="en-GB" dirty="0"/>
          </a:p>
          <a:p>
            <a:r>
              <a:rPr lang="en-GB" dirty="0"/>
              <a:t>4. System  approach can refer to either, HR human relations and classical strategies which considers determination approaches within  organisation’s. its considered as a very open approach.</a:t>
            </a:r>
          </a:p>
          <a:p>
            <a:endParaRPr lang="en-GB" dirty="0"/>
          </a:p>
          <a:p>
            <a:r>
              <a:rPr lang="en-GB" dirty="0"/>
              <a:t>5. (HR) Human relation approach  is a theory by Elton Mayo (1880 ) which promotes the  approaches towards social factors within businesses encouraging employees to communicate effectively and recognise informal or different behaviours. The attention to social factors at work can improve satisfaction with staff members.  During the majority of businesses HR is a department which specialises in employee gratification to relay feedback and change any necessary issues to result in better work productivity and a better working environment.</a:t>
            </a:r>
          </a:p>
          <a:p>
            <a:endParaRPr lang="en-GB" dirty="0"/>
          </a:p>
          <a:p>
            <a:endParaRPr lang="en-GB" dirty="0"/>
          </a:p>
          <a:p>
            <a:endParaRPr lang="en-GB" dirty="0"/>
          </a:p>
          <a:p>
            <a:endParaRPr lang="en-GB" dirty="0"/>
          </a:p>
          <a:p>
            <a:endParaRPr lang="en-GB" dirty="0"/>
          </a:p>
          <a:p>
            <a:endParaRPr lang="en-GB" dirty="0"/>
          </a:p>
          <a:p>
            <a:endParaRPr lang="en-GB" dirty="0"/>
          </a:p>
        </p:txBody>
      </p:sp>
      <p:sp>
        <p:nvSpPr>
          <p:cNvPr id="4" name="Slide Number Placeholder 3"/>
          <p:cNvSpPr>
            <a:spLocks noGrp="1"/>
          </p:cNvSpPr>
          <p:nvPr>
            <p:ph type="sldNum" sz="quarter" idx="5"/>
          </p:nvPr>
        </p:nvSpPr>
        <p:spPr/>
        <p:txBody>
          <a:bodyPr/>
          <a:lstStyle/>
          <a:p>
            <a:fld id="{2EBAFE8E-572A-4FDC-808A-398B09F96311}" type="slidenum">
              <a:rPr lang="en-GB" smtClean="0"/>
              <a:t>3</a:t>
            </a:fld>
            <a:endParaRPr lang="en-GB"/>
          </a:p>
        </p:txBody>
      </p:sp>
    </p:spTree>
    <p:extLst>
      <p:ext uri="{BB962C8B-B14F-4D97-AF65-F5344CB8AC3E}">
        <p14:creationId xmlns:p14="http://schemas.microsoft.com/office/powerpoint/2010/main" val="5532728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Fairtrade’s approach to managing their business is a mixture of Human relations with a systematic approach. Fairtrade use there system to maintain crops, reduce waste as much as possible. Whilst upholding a collaborative community sharing there experienced and feedback on different training methods to better the future of the organisation. </a:t>
            </a:r>
          </a:p>
          <a:p>
            <a:endParaRPr lang="en-GB" dirty="0"/>
          </a:p>
          <a:p>
            <a:r>
              <a:rPr lang="en-GB" dirty="0"/>
              <a:t>Fairtrade use multiple strategies to approach their management system, to either enhance sales, promote products, improve productivity or to even set new targets to better the work environment. </a:t>
            </a:r>
          </a:p>
          <a:p>
            <a:endParaRPr lang="en-GB" dirty="0"/>
          </a:p>
          <a:p>
            <a:r>
              <a:rPr lang="en-GB" dirty="0"/>
              <a:t>Fairtrade marketing strategy.  for example,  use their mission statement “enable producers to improve their livelihoods and communities through </a:t>
            </a:r>
            <a:r>
              <a:rPr lang="en-GB" b="1" dirty="0"/>
              <a:t>Fair Trade”. </a:t>
            </a:r>
            <a:r>
              <a:rPr lang="en-GB" b="0" dirty="0"/>
              <a:t>Fairtrade are trying to engage the consumers, in relation to encourage customers that  their global brand brings trust, liability, ecological </a:t>
            </a:r>
            <a:r>
              <a:rPr lang="en-GB" b="0" dirty="0" err="1"/>
              <a:t>developement</a:t>
            </a:r>
            <a:r>
              <a:rPr lang="en-GB" b="0" dirty="0"/>
              <a:t> to better the community</a:t>
            </a:r>
            <a:r>
              <a:rPr lang="en-GB" dirty="0"/>
              <a:t>. They use their communication strategies to push their point across by using  elements of the marketing communication such as print and social media advertising, sales promotions, events and experiences. (Fairtrade , 2018).</a:t>
            </a:r>
          </a:p>
          <a:p>
            <a:endParaRPr lang="en-GB" dirty="0"/>
          </a:p>
          <a:p>
            <a:endParaRPr lang="en-GB" dirty="0"/>
          </a:p>
        </p:txBody>
      </p:sp>
      <p:sp>
        <p:nvSpPr>
          <p:cNvPr id="4" name="Slide Number Placeholder 3"/>
          <p:cNvSpPr>
            <a:spLocks noGrp="1"/>
          </p:cNvSpPr>
          <p:nvPr>
            <p:ph type="sldNum" sz="quarter" idx="5"/>
          </p:nvPr>
        </p:nvSpPr>
        <p:spPr/>
        <p:txBody>
          <a:bodyPr/>
          <a:lstStyle/>
          <a:p>
            <a:fld id="{2EBAFE8E-572A-4FDC-808A-398B09F96311}" type="slidenum">
              <a:rPr lang="en-GB" smtClean="0"/>
              <a:t>4</a:t>
            </a:fld>
            <a:endParaRPr lang="en-GB"/>
          </a:p>
        </p:txBody>
      </p:sp>
    </p:spTree>
    <p:extLst>
      <p:ext uri="{BB962C8B-B14F-4D97-AF65-F5344CB8AC3E}">
        <p14:creationId xmlns:p14="http://schemas.microsoft.com/office/powerpoint/2010/main" val="254096511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kern="1200" dirty="0">
                <a:solidFill>
                  <a:schemeClr val="tx1"/>
                </a:solidFill>
                <a:effectLst/>
                <a:latin typeface="+mn-lt"/>
                <a:ea typeface="+mn-ea"/>
                <a:cs typeface="+mn-cs"/>
              </a:rPr>
              <a:t>What is organisational management?</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Organisational management is the process of learning how to become stable, planning ahead  and controlling resources. With procedures and goals set to achieve overall objectives. The organizational management of a business needs to be sufficient and able to predict the outcomes of decisions to resolve issues .appropriately. </a:t>
            </a:r>
          </a:p>
          <a:p>
            <a:endParaRPr lang="en-GB" dirty="0"/>
          </a:p>
          <a:p>
            <a:r>
              <a:rPr lang="en-GB" dirty="0"/>
              <a:t>Organisational management is being organised and understanding the goals set by a business. Fairtrade approach organisational management by tending to crops, socialising with employees and consumers. Whilst maintaining health and safety policies.  Fairtrade follows procedures and sets high standards when tending to products, by systematizing there business to control the environment, approaching economical aids to society. </a:t>
            </a:r>
          </a:p>
          <a:p>
            <a:endParaRPr lang="en-GB" dirty="0"/>
          </a:p>
          <a:p>
            <a:r>
              <a:rPr lang="en-GB" dirty="0"/>
              <a:t>Fairtrade approaches management by offering the public various opportunities to give back to the environment such as purchasing there products, new career options </a:t>
            </a:r>
            <a:r>
              <a:rPr lang="en-GB" sz="1200" kern="1200" dirty="0">
                <a:solidFill>
                  <a:schemeClr val="tx1"/>
                </a:solidFill>
                <a:effectLst/>
                <a:latin typeface="+mn-lt"/>
                <a:ea typeface="+mn-ea"/>
                <a:cs typeface="+mn-cs"/>
              </a:rPr>
              <a:t>, stable income, communication advantages, in a caring society, and fair trading prices. Fairtrade has generated thousands of job opportunities and continuous assistance in production, building wells and hospitals or helping employees to invest in organic farming. However, global Collaboration is a huge social benefit to Fairtrade, as an organisation and as a society. Fairtrade take pride in influencing people to sustain our environment whilst caring for our eco-system amongst donating advice, finance and support. </a:t>
            </a:r>
          </a:p>
          <a:p>
            <a:endParaRPr lang="en-GB" sz="1200" kern="1200" dirty="0">
              <a:solidFill>
                <a:schemeClr val="tx1"/>
              </a:solidFill>
              <a:effectLst/>
              <a:latin typeface="+mn-lt"/>
              <a:ea typeface="+mn-ea"/>
              <a:cs typeface="+mn-cs"/>
            </a:endParaRPr>
          </a:p>
        </p:txBody>
      </p:sp>
      <p:sp>
        <p:nvSpPr>
          <p:cNvPr id="4" name="Slide Number Placeholder 3"/>
          <p:cNvSpPr>
            <a:spLocks noGrp="1"/>
          </p:cNvSpPr>
          <p:nvPr>
            <p:ph type="sldNum" sz="quarter" idx="5"/>
          </p:nvPr>
        </p:nvSpPr>
        <p:spPr/>
        <p:txBody>
          <a:bodyPr/>
          <a:lstStyle/>
          <a:p>
            <a:fld id="{2EBAFE8E-572A-4FDC-808A-398B09F96311}" type="slidenum">
              <a:rPr lang="en-GB" smtClean="0"/>
              <a:t>5</a:t>
            </a:fld>
            <a:endParaRPr lang="en-GB"/>
          </a:p>
        </p:txBody>
      </p:sp>
    </p:spTree>
    <p:extLst>
      <p:ext uri="{BB962C8B-B14F-4D97-AF65-F5344CB8AC3E}">
        <p14:creationId xmlns:p14="http://schemas.microsoft.com/office/powerpoint/2010/main" val="369197299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Workplace teams are better known as groups, which collaborate together in a known effort to achieve the common principle. Their little difference between groups and teams, the main duty of both concentrate on accomplishing a goal to better their needs. (2015</a:t>
            </a:r>
            <a:r>
              <a:rPr lang="en-GB" sz="1200" b="0" i="0" kern="1200" dirty="0">
                <a:solidFill>
                  <a:schemeClr val="tx1"/>
                </a:solidFill>
                <a:effectLst/>
                <a:latin typeface="+mn-lt"/>
                <a:ea typeface="+mn-ea"/>
                <a:cs typeface="+mn-cs"/>
              </a:rPr>
              <a:t> , </a:t>
            </a:r>
            <a:r>
              <a:rPr lang="en-GB" sz="1200" b="0" i="0" u="none" strike="noStrike" kern="1200" dirty="0">
                <a:solidFill>
                  <a:schemeClr val="tx1"/>
                </a:solidFill>
                <a:effectLst/>
                <a:latin typeface="+mn-lt"/>
                <a:ea typeface="+mn-ea"/>
                <a:cs typeface="+mn-cs"/>
                <a:hlinkClick r:id="rId3"/>
              </a:rPr>
              <a:t>Surbhi S</a:t>
            </a:r>
            <a:r>
              <a:rPr lang="en-GB" sz="1200" b="0" i="0" u="none" strike="noStrike" kern="1200" dirty="0">
                <a:solidFill>
                  <a:schemeClr val="tx1"/>
                </a:solidFill>
                <a:effectLst/>
                <a:latin typeface="+mn-lt"/>
                <a:ea typeface="+mn-ea"/>
                <a:cs typeface="+mn-cs"/>
              </a:rPr>
              <a:t>)</a:t>
            </a:r>
            <a:endParaRPr lang="en-GB" dirty="0"/>
          </a:p>
          <a:p>
            <a:r>
              <a:rPr lang="en-GB" dirty="0"/>
              <a:t>Workplace teams within Fairtrade organisation set targets, through hierarchy supervisors. This allows employees to ensure the task at hand, encouraging staff to reach goals. (Fairtrade</a:t>
            </a:r>
            <a:r>
              <a:rPr lang="en-GB" sz="1200" b="0" i="0" kern="1200" dirty="0">
                <a:solidFill>
                  <a:schemeClr val="tx1"/>
                </a:solidFill>
                <a:effectLst/>
                <a:latin typeface="+mn-lt"/>
                <a:ea typeface="+mn-ea"/>
                <a:cs typeface="+mn-cs"/>
              </a:rPr>
              <a:t>,2018).</a:t>
            </a:r>
          </a:p>
          <a:p>
            <a:endParaRPr lang="en-GB" sz="1200" b="0" i="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Fairtrade show their team work strategies in many forms like maintaining natural resources and valuing the employees that work for the organisation, public benefit and even better standards of living. Especially for poorer countries, this is a group effort that shows Fairtrade work together as a team, to accomplish better working standards, and promote equality. Fairtrade does trade differently, they empower Fairtrade workers to take control of their opportunities within their business, to commute to the community’s trade, and advance in a greater amount of environmental state. (Fairtrade, 2018).</a:t>
            </a:r>
          </a:p>
          <a:p>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Fairtrade is  about equality, security and teamwork to better  a sustainable income for people in lower class countries, this also benefits food producers to make a profit, whilst collaborating together as a group. </a:t>
            </a:r>
          </a:p>
          <a:p>
            <a:endParaRPr lang="en-GB" dirty="0"/>
          </a:p>
        </p:txBody>
      </p:sp>
      <p:sp>
        <p:nvSpPr>
          <p:cNvPr id="4" name="Slide Number Placeholder 3"/>
          <p:cNvSpPr>
            <a:spLocks noGrp="1"/>
          </p:cNvSpPr>
          <p:nvPr>
            <p:ph type="sldNum" sz="quarter" idx="5"/>
          </p:nvPr>
        </p:nvSpPr>
        <p:spPr/>
        <p:txBody>
          <a:bodyPr/>
          <a:lstStyle/>
          <a:p>
            <a:fld id="{2EBAFE8E-572A-4FDC-808A-398B09F96311}" type="slidenum">
              <a:rPr lang="en-GB" smtClean="0"/>
              <a:t>6</a:t>
            </a:fld>
            <a:endParaRPr lang="en-GB"/>
          </a:p>
        </p:txBody>
      </p:sp>
    </p:spTree>
    <p:extLst>
      <p:ext uri="{BB962C8B-B14F-4D97-AF65-F5344CB8AC3E}">
        <p14:creationId xmlns:p14="http://schemas.microsoft.com/office/powerpoint/2010/main" val="9788055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kern="1200" dirty="0">
                <a:solidFill>
                  <a:schemeClr val="tx1"/>
                </a:solidFill>
                <a:effectLst/>
                <a:latin typeface="+mn-lt"/>
                <a:ea typeface="+mn-ea"/>
                <a:cs typeface="+mn-cs"/>
              </a:rPr>
              <a:t>Fairtrade over the last century has increased corporate attention t regarding  social factors, engaging with responsibility improving results in the Fairtrade economy later evolving farming techniques, as a form of corporate social responsibility. (Fairtrade/social, 2018).  </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Corporate responsibility is  the responsibility of an organisation for the  results of its decision making, effecting the environment and its legal obligations, through ethical behaviour. (GOV</a:t>
            </a:r>
            <a:r>
              <a:rPr lang="en-GB" dirty="0"/>
              <a:t>, June 2013).</a:t>
            </a:r>
            <a:endParaRPr lang="en-GB" sz="1200" b="0" i="0" kern="1200" dirty="0">
              <a:solidFill>
                <a:schemeClr val="tx1"/>
              </a:solidFill>
              <a:effectLst/>
              <a:latin typeface="+mn-lt"/>
              <a:ea typeface="+mn-ea"/>
              <a:cs typeface="+mn-cs"/>
            </a:endParaRP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Fairtrade is an organised corporate social trading company based on aiming to help improve working conditions and food supplements to protect employees from vulnerability . To add that Fairtrade as a corporate society give remarkable social responsibility considering the business is aimed on protecting the environment and the public.</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 </a:t>
            </a:r>
          </a:p>
        </p:txBody>
      </p:sp>
      <p:sp>
        <p:nvSpPr>
          <p:cNvPr id="4" name="Slide Number Placeholder 3"/>
          <p:cNvSpPr>
            <a:spLocks noGrp="1"/>
          </p:cNvSpPr>
          <p:nvPr>
            <p:ph type="sldNum" sz="quarter" idx="5"/>
          </p:nvPr>
        </p:nvSpPr>
        <p:spPr/>
        <p:txBody>
          <a:bodyPr/>
          <a:lstStyle/>
          <a:p>
            <a:fld id="{2EBAFE8E-572A-4FDC-808A-398B09F96311}" type="slidenum">
              <a:rPr lang="en-GB" smtClean="0"/>
              <a:t>7</a:t>
            </a:fld>
            <a:endParaRPr lang="en-GB"/>
          </a:p>
        </p:txBody>
      </p:sp>
    </p:spTree>
    <p:extLst>
      <p:ext uri="{BB962C8B-B14F-4D97-AF65-F5344CB8AC3E}">
        <p14:creationId xmlns:p14="http://schemas.microsoft.com/office/powerpoint/2010/main" val="305352976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Management plays an important role, within business. the most effectiveness management approach is to deliver the best outputs, and achievements to reach targets and meet customer need’s, by structing the business into a professional manner, can therefor better the relationships between staff and employees, promoting success. </a:t>
            </a:r>
          </a:p>
          <a:p>
            <a:r>
              <a:rPr lang="en-GB" dirty="0"/>
              <a:t>The best Suggestion would be HR relations  to be the  paramount approach for businesses considering the structural benefits directed towards management. Introducing order and social factors into workplace.</a:t>
            </a:r>
          </a:p>
          <a:p>
            <a:endParaRPr lang="en-GB" dirty="0"/>
          </a:p>
          <a:p>
            <a:r>
              <a:rPr lang="en-GB" dirty="0"/>
              <a:t>From the diagram, a better understanding of how hierarchy works within a business, there are the top dogs down to the workers whom keep daily activities running. </a:t>
            </a:r>
          </a:p>
          <a:p>
            <a:endParaRPr lang="en-GB" dirty="0"/>
          </a:p>
        </p:txBody>
      </p:sp>
      <p:sp>
        <p:nvSpPr>
          <p:cNvPr id="4" name="Slide Number Placeholder 3"/>
          <p:cNvSpPr>
            <a:spLocks noGrp="1"/>
          </p:cNvSpPr>
          <p:nvPr>
            <p:ph type="sldNum" sz="quarter" idx="5"/>
          </p:nvPr>
        </p:nvSpPr>
        <p:spPr/>
        <p:txBody>
          <a:bodyPr/>
          <a:lstStyle/>
          <a:p>
            <a:fld id="{2EBAFE8E-572A-4FDC-808A-398B09F96311}" type="slidenum">
              <a:rPr lang="en-GB" smtClean="0"/>
              <a:t>8</a:t>
            </a:fld>
            <a:endParaRPr lang="en-GB"/>
          </a:p>
        </p:txBody>
      </p:sp>
    </p:spTree>
    <p:extLst>
      <p:ext uri="{BB962C8B-B14F-4D97-AF65-F5344CB8AC3E}">
        <p14:creationId xmlns:p14="http://schemas.microsoft.com/office/powerpoint/2010/main" val="232092137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Swot analysis is a key approach to ensure the strengths, weaknesses, opportunities and threats are addressed and approached accurately. </a:t>
            </a:r>
          </a:p>
          <a:p>
            <a:r>
              <a:rPr lang="en-GB" dirty="0"/>
              <a:t>This is to benefit the business, to help analyse, report and take action where necessary. </a:t>
            </a:r>
          </a:p>
          <a:p>
            <a:r>
              <a:rPr lang="en-GB" dirty="0"/>
              <a:t>Fairtrade use swot analysis to examine which sector needs additional training, or severe approaches towards care regarding employees. </a:t>
            </a:r>
          </a:p>
          <a:p>
            <a:r>
              <a:rPr lang="en-GB" dirty="0"/>
              <a:t>By analysing each strength to threats optimises exact methods on how to increase efficiency. Whilst targeting weaknesses gives a better understanding of how to overcome them to eventually evolve them into strengths. </a:t>
            </a:r>
          </a:p>
        </p:txBody>
      </p:sp>
      <p:sp>
        <p:nvSpPr>
          <p:cNvPr id="4" name="Slide Number Placeholder 3"/>
          <p:cNvSpPr>
            <a:spLocks noGrp="1"/>
          </p:cNvSpPr>
          <p:nvPr>
            <p:ph type="sldNum" sz="quarter" idx="5"/>
          </p:nvPr>
        </p:nvSpPr>
        <p:spPr/>
        <p:txBody>
          <a:bodyPr/>
          <a:lstStyle/>
          <a:p>
            <a:fld id="{2EBAFE8E-572A-4FDC-808A-398B09F96311}" type="slidenum">
              <a:rPr lang="en-GB" smtClean="0"/>
              <a:t>9</a:t>
            </a:fld>
            <a:endParaRPr lang="en-GB"/>
          </a:p>
        </p:txBody>
      </p:sp>
    </p:spTree>
    <p:extLst>
      <p:ext uri="{BB962C8B-B14F-4D97-AF65-F5344CB8AC3E}">
        <p14:creationId xmlns:p14="http://schemas.microsoft.com/office/powerpoint/2010/main" val="3311966728"/>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Here, Pestel is shown in literature form. Broken down to give a better understanding.</a:t>
            </a:r>
          </a:p>
          <a:p>
            <a:endParaRPr lang="en-GB" dirty="0"/>
          </a:p>
          <a:p>
            <a:r>
              <a:rPr lang="en-GB" dirty="0"/>
              <a:t>Political factors determines input from government which can influence the economy or a certain industry. this could be by imposing new tax or duties towards generating new structures.</a:t>
            </a:r>
          </a:p>
          <a:p>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Economic values within pestel determine the performance that directly impacts  a companies state, with long term effects. an example would be, the inflation of rate in any economy, can effects the way businesses price their merchandise. (</a:t>
            </a:r>
            <a:r>
              <a:rPr lang="en-GB" dirty="0" err="1">
                <a:solidFill>
                  <a:srgbClr val="FF0000"/>
                </a:solidFill>
              </a:rPr>
              <a:t>Pestleanalysis</a:t>
            </a:r>
            <a:r>
              <a:rPr lang="en-GB" dirty="0">
                <a:solidFill>
                  <a:srgbClr val="FF0000"/>
                </a:solidFill>
              </a:rPr>
              <a:t> , 2018).</a:t>
            </a:r>
            <a:endParaRPr lang="en-GB" dirty="0"/>
          </a:p>
          <a:p>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Social factors focus within social development, bringing the community together gaging  trends, population, demographics. (</a:t>
            </a:r>
            <a:r>
              <a:rPr lang="en-GB" dirty="0" err="1">
                <a:solidFill>
                  <a:srgbClr val="FF0000"/>
                </a:solidFill>
              </a:rPr>
              <a:t>Pestleanalysis</a:t>
            </a:r>
            <a:r>
              <a:rPr lang="en-GB" dirty="0">
                <a:solidFill>
                  <a:srgbClr val="FF0000"/>
                </a:solidFill>
              </a:rPr>
              <a:t>, 2018)</a:t>
            </a:r>
            <a:endParaRPr lang="en-GB" dirty="0"/>
          </a:p>
          <a:p>
            <a:endParaRPr lang="en-GB" dirty="0"/>
          </a:p>
          <a:p>
            <a:r>
              <a:rPr lang="en-GB" dirty="0"/>
              <a:t>technological factors innovates technology which may affect operations within Fairtrade industry’s. this form of  research development and amount of technological awareness is to improve the business, tools and markets process.</a:t>
            </a:r>
          </a:p>
          <a:p>
            <a:endParaRPr lang="en-GB" dirty="0"/>
          </a:p>
          <a:p>
            <a:r>
              <a:rPr lang="en-GB" dirty="0"/>
              <a:t>Environmental - - the environment has </a:t>
            </a:r>
            <a:r>
              <a:rPr lang="en-GB" sz="1200" b="0" i="0" kern="1200" dirty="0">
                <a:solidFill>
                  <a:schemeClr val="tx1"/>
                </a:solidFill>
                <a:effectLst/>
                <a:latin typeface="+mn-lt"/>
                <a:ea typeface="+mn-ea"/>
                <a:cs typeface="+mn-cs"/>
              </a:rPr>
              <a:t>become important  to our global footprint due to the uprising use of natural materials, pollution targets and ethical decisions. Sustainable companies such as Fairtrade try to reduce as much of the  carbon footprint as possible to support accomplishment  with governments targets.</a:t>
            </a:r>
          </a:p>
          <a:p>
            <a:endParaRPr lang="en-GB" dirty="0"/>
          </a:p>
          <a:p>
            <a:r>
              <a:rPr lang="en-GB" dirty="0"/>
              <a:t>legal factors -  legal factors are both internal and external, there are certain laws which affect products and services given out by businesses. the business environment must respect all laws stated by government roles. for example safety standards, labour laws and consumer laws. Implications of not following the laws can result in difficulty with regards to future business expansion and there can be significant fine’s which can affect reputations of the business. (Enforcement statistics GB, 2018).</a:t>
            </a:r>
          </a:p>
          <a:p>
            <a:endParaRPr lang="en-GB" dirty="0"/>
          </a:p>
        </p:txBody>
      </p:sp>
      <p:sp>
        <p:nvSpPr>
          <p:cNvPr id="4" name="Slide Number Placeholder 3"/>
          <p:cNvSpPr>
            <a:spLocks noGrp="1"/>
          </p:cNvSpPr>
          <p:nvPr>
            <p:ph type="sldNum" sz="quarter" idx="5"/>
          </p:nvPr>
        </p:nvSpPr>
        <p:spPr/>
        <p:txBody>
          <a:bodyPr/>
          <a:lstStyle/>
          <a:p>
            <a:fld id="{2EBAFE8E-572A-4FDC-808A-398B09F96311}" type="slidenum">
              <a:rPr lang="en-GB" smtClean="0"/>
              <a:t>10</a:t>
            </a:fld>
            <a:endParaRPr lang="en-GB"/>
          </a:p>
        </p:txBody>
      </p:sp>
    </p:spTree>
    <p:extLst>
      <p:ext uri="{BB962C8B-B14F-4D97-AF65-F5344CB8AC3E}">
        <p14:creationId xmlns:p14="http://schemas.microsoft.com/office/powerpoint/2010/main" val="3208041332"/>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EBAFE8E-572A-4FDC-808A-398B09F96311}" type="slidenum">
              <a:rPr lang="en-GB" smtClean="0"/>
              <a:t>11</a:t>
            </a:fld>
            <a:endParaRPr lang="en-GB"/>
          </a:p>
        </p:txBody>
      </p:sp>
    </p:spTree>
    <p:extLst>
      <p:ext uri="{BB962C8B-B14F-4D97-AF65-F5344CB8AC3E}">
        <p14:creationId xmlns:p14="http://schemas.microsoft.com/office/powerpoint/2010/main" val="390340626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923E17-E268-47C9-AAFD-4BBF2471A078}"/>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27884FC1-AA4A-49E2-8858-A7563E5643AF}"/>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33CC5523-5BCC-4C97-A104-EFCB12B999E3}"/>
              </a:ext>
            </a:extLst>
          </p:cNvPr>
          <p:cNvSpPr>
            <a:spLocks noGrp="1"/>
          </p:cNvSpPr>
          <p:nvPr>
            <p:ph type="dt" sz="half" idx="10"/>
          </p:nvPr>
        </p:nvSpPr>
        <p:spPr/>
        <p:txBody>
          <a:bodyPr/>
          <a:lstStyle/>
          <a:p>
            <a:fld id="{BA853B53-E442-438C-87DD-C0EC9AA26DDF}" type="datetimeFigureOut">
              <a:rPr lang="en-GB" smtClean="0"/>
              <a:t>19/12/2018</a:t>
            </a:fld>
            <a:endParaRPr lang="en-GB"/>
          </a:p>
        </p:txBody>
      </p:sp>
      <p:sp>
        <p:nvSpPr>
          <p:cNvPr id="5" name="Footer Placeholder 4">
            <a:extLst>
              <a:ext uri="{FF2B5EF4-FFF2-40B4-BE49-F238E27FC236}">
                <a16:creationId xmlns:a16="http://schemas.microsoft.com/office/drawing/2014/main" id="{651A290C-3304-4B39-995F-35DF5F7706B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1B22DB1-98AC-446E-82E3-A88C25D568EC}"/>
              </a:ext>
            </a:extLst>
          </p:cNvPr>
          <p:cNvSpPr>
            <a:spLocks noGrp="1"/>
          </p:cNvSpPr>
          <p:nvPr>
            <p:ph type="sldNum" sz="quarter" idx="12"/>
          </p:nvPr>
        </p:nvSpPr>
        <p:spPr/>
        <p:txBody>
          <a:bodyPr/>
          <a:lstStyle/>
          <a:p>
            <a:fld id="{0A04FEB7-0031-44E0-AF74-091A982970C2}" type="slidenum">
              <a:rPr lang="en-GB" smtClean="0"/>
              <a:t>‹#›</a:t>
            </a:fld>
            <a:endParaRPr lang="en-GB"/>
          </a:p>
        </p:txBody>
      </p:sp>
    </p:spTree>
    <p:extLst>
      <p:ext uri="{BB962C8B-B14F-4D97-AF65-F5344CB8AC3E}">
        <p14:creationId xmlns:p14="http://schemas.microsoft.com/office/powerpoint/2010/main" val="283487397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BAEA4F-12AE-48E0-96A0-543EC035B7FD}"/>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C0ED9944-3291-4920-89DC-C356F75610E2}"/>
              </a:ext>
            </a:extLst>
          </p:cNvPr>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EA1A548-B2E8-45ED-8A5A-76CCC64919F1}"/>
              </a:ext>
            </a:extLst>
          </p:cNvPr>
          <p:cNvSpPr>
            <a:spLocks noGrp="1"/>
          </p:cNvSpPr>
          <p:nvPr>
            <p:ph type="dt" sz="half" idx="10"/>
          </p:nvPr>
        </p:nvSpPr>
        <p:spPr/>
        <p:txBody>
          <a:bodyPr/>
          <a:lstStyle/>
          <a:p>
            <a:fld id="{BA853B53-E442-438C-87DD-C0EC9AA26DDF}" type="datetimeFigureOut">
              <a:rPr lang="en-GB" smtClean="0"/>
              <a:t>19/12/2018</a:t>
            </a:fld>
            <a:endParaRPr lang="en-GB"/>
          </a:p>
        </p:txBody>
      </p:sp>
      <p:sp>
        <p:nvSpPr>
          <p:cNvPr id="5" name="Footer Placeholder 4">
            <a:extLst>
              <a:ext uri="{FF2B5EF4-FFF2-40B4-BE49-F238E27FC236}">
                <a16:creationId xmlns:a16="http://schemas.microsoft.com/office/drawing/2014/main" id="{329D2735-1EB5-4549-998A-53867503A17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FC6EA6E-AAAF-433E-A0D6-3F2A686981A9}"/>
              </a:ext>
            </a:extLst>
          </p:cNvPr>
          <p:cNvSpPr>
            <a:spLocks noGrp="1"/>
          </p:cNvSpPr>
          <p:nvPr>
            <p:ph type="sldNum" sz="quarter" idx="12"/>
          </p:nvPr>
        </p:nvSpPr>
        <p:spPr/>
        <p:txBody>
          <a:bodyPr/>
          <a:lstStyle/>
          <a:p>
            <a:fld id="{0A04FEB7-0031-44E0-AF74-091A982970C2}" type="slidenum">
              <a:rPr lang="en-GB" smtClean="0"/>
              <a:t>‹#›</a:t>
            </a:fld>
            <a:endParaRPr lang="en-GB"/>
          </a:p>
        </p:txBody>
      </p:sp>
    </p:spTree>
    <p:extLst>
      <p:ext uri="{BB962C8B-B14F-4D97-AF65-F5344CB8AC3E}">
        <p14:creationId xmlns:p14="http://schemas.microsoft.com/office/powerpoint/2010/main" val="81647262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6AB2C3F-5B32-40BC-B5B5-6BF22E638C00}"/>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6B0D9E4E-2937-4A7B-BEA7-873850A752E3}"/>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5DDB11F0-5A48-4EB0-B02C-1F6BF0287782}"/>
              </a:ext>
            </a:extLst>
          </p:cNvPr>
          <p:cNvSpPr>
            <a:spLocks noGrp="1"/>
          </p:cNvSpPr>
          <p:nvPr>
            <p:ph type="dt" sz="half" idx="10"/>
          </p:nvPr>
        </p:nvSpPr>
        <p:spPr/>
        <p:txBody>
          <a:bodyPr/>
          <a:lstStyle/>
          <a:p>
            <a:fld id="{BA853B53-E442-438C-87DD-C0EC9AA26DDF}" type="datetimeFigureOut">
              <a:rPr lang="en-GB" smtClean="0"/>
              <a:t>19/12/2018</a:t>
            </a:fld>
            <a:endParaRPr lang="en-GB"/>
          </a:p>
        </p:txBody>
      </p:sp>
      <p:sp>
        <p:nvSpPr>
          <p:cNvPr id="5" name="Footer Placeholder 4">
            <a:extLst>
              <a:ext uri="{FF2B5EF4-FFF2-40B4-BE49-F238E27FC236}">
                <a16:creationId xmlns:a16="http://schemas.microsoft.com/office/drawing/2014/main" id="{26B6EBCA-C47C-43FB-8CCE-336913D8A86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7CD04CC-39FD-45DC-AE2C-ADBB010A40F1}"/>
              </a:ext>
            </a:extLst>
          </p:cNvPr>
          <p:cNvSpPr>
            <a:spLocks noGrp="1"/>
          </p:cNvSpPr>
          <p:nvPr>
            <p:ph type="sldNum" sz="quarter" idx="12"/>
          </p:nvPr>
        </p:nvSpPr>
        <p:spPr/>
        <p:txBody>
          <a:bodyPr/>
          <a:lstStyle/>
          <a:p>
            <a:fld id="{0A04FEB7-0031-44E0-AF74-091A982970C2}" type="slidenum">
              <a:rPr lang="en-GB" smtClean="0"/>
              <a:t>‹#›</a:t>
            </a:fld>
            <a:endParaRPr lang="en-GB"/>
          </a:p>
        </p:txBody>
      </p:sp>
    </p:spTree>
    <p:extLst>
      <p:ext uri="{BB962C8B-B14F-4D97-AF65-F5344CB8AC3E}">
        <p14:creationId xmlns:p14="http://schemas.microsoft.com/office/powerpoint/2010/main" val="207886224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A2376A-1EF4-49BD-9CDC-95D2428C79F3}"/>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4207880E-721E-4F62-BF0D-6C1D4F28C915}"/>
              </a:ext>
            </a:extLst>
          </p:cNvPr>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EE5EC72F-0223-4CE1-BDF8-55D4EE76182E}"/>
              </a:ext>
            </a:extLst>
          </p:cNvPr>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F4DD593F-00D0-4C3D-A338-7E1FD30C0667}"/>
              </a:ext>
            </a:extLst>
          </p:cNvPr>
          <p:cNvSpPr>
            <a:spLocks noGrp="1"/>
          </p:cNvSpPr>
          <p:nvPr>
            <p:ph type="dt" sz="half" idx="10"/>
          </p:nvPr>
        </p:nvSpPr>
        <p:spPr/>
        <p:txBody>
          <a:bodyPr/>
          <a:lstStyle/>
          <a:p>
            <a:fld id="{BA853B53-E442-438C-87DD-C0EC9AA26DDF}" type="datetimeFigureOut">
              <a:rPr lang="en-GB" smtClean="0"/>
              <a:t>19/12/2018</a:t>
            </a:fld>
            <a:endParaRPr lang="en-GB"/>
          </a:p>
        </p:txBody>
      </p:sp>
      <p:sp>
        <p:nvSpPr>
          <p:cNvPr id="6" name="Footer Placeholder 5">
            <a:extLst>
              <a:ext uri="{FF2B5EF4-FFF2-40B4-BE49-F238E27FC236}">
                <a16:creationId xmlns:a16="http://schemas.microsoft.com/office/drawing/2014/main" id="{EFC343D1-7AD8-4F39-BED8-60DF103B94D8}"/>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38E52B48-8CE3-4D94-B895-5F2EC60FA0D4}"/>
              </a:ext>
            </a:extLst>
          </p:cNvPr>
          <p:cNvSpPr>
            <a:spLocks noGrp="1"/>
          </p:cNvSpPr>
          <p:nvPr>
            <p:ph type="sldNum" sz="quarter" idx="12"/>
          </p:nvPr>
        </p:nvSpPr>
        <p:spPr/>
        <p:txBody>
          <a:bodyPr/>
          <a:lstStyle/>
          <a:p>
            <a:fld id="{0A04FEB7-0031-44E0-AF74-091A982970C2}" type="slidenum">
              <a:rPr lang="en-GB" smtClean="0"/>
              <a:t>‹#›</a:t>
            </a:fld>
            <a:endParaRPr lang="en-GB"/>
          </a:p>
        </p:txBody>
      </p:sp>
    </p:spTree>
    <p:extLst>
      <p:ext uri="{BB962C8B-B14F-4D97-AF65-F5344CB8AC3E}">
        <p14:creationId xmlns:p14="http://schemas.microsoft.com/office/powerpoint/2010/main" val="371111013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246703-B46A-4B8B-9CD1-AA90C7921EEC}"/>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92756244-A756-4096-818B-63DCD92DA786}"/>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a:extLst>
              <a:ext uri="{FF2B5EF4-FFF2-40B4-BE49-F238E27FC236}">
                <a16:creationId xmlns:a16="http://schemas.microsoft.com/office/drawing/2014/main" id="{8CBC037B-838A-4EA7-A85F-DC888C816130}"/>
              </a:ext>
            </a:extLst>
          </p:cNvPr>
          <p:cNvSpPr>
            <a:spLocks noGrp="1"/>
          </p:cNvSpPr>
          <p:nvPr>
            <p:ph sz="half" idx="2"/>
          </p:nvPr>
        </p:nvSpPr>
        <p:spPr>
          <a:xfrm>
            <a:off x="839788"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614B7965-10AE-44AF-8804-2050AEAEDB51}"/>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a:extLst>
              <a:ext uri="{FF2B5EF4-FFF2-40B4-BE49-F238E27FC236}">
                <a16:creationId xmlns:a16="http://schemas.microsoft.com/office/drawing/2014/main" id="{D125F748-2585-4032-B4C7-96CE0AA83BFB}"/>
              </a:ext>
            </a:extLst>
          </p:cNvPr>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2EDDF4A8-BC2D-4542-A190-3ED70E2A17F4}"/>
              </a:ext>
            </a:extLst>
          </p:cNvPr>
          <p:cNvSpPr>
            <a:spLocks noGrp="1"/>
          </p:cNvSpPr>
          <p:nvPr>
            <p:ph type="dt" sz="half" idx="10"/>
          </p:nvPr>
        </p:nvSpPr>
        <p:spPr/>
        <p:txBody>
          <a:bodyPr/>
          <a:lstStyle/>
          <a:p>
            <a:fld id="{BA853B53-E442-438C-87DD-C0EC9AA26DDF}" type="datetimeFigureOut">
              <a:rPr lang="en-GB" smtClean="0"/>
              <a:t>19/12/2018</a:t>
            </a:fld>
            <a:endParaRPr lang="en-GB"/>
          </a:p>
        </p:txBody>
      </p:sp>
      <p:sp>
        <p:nvSpPr>
          <p:cNvPr id="8" name="Footer Placeholder 7">
            <a:extLst>
              <a:ext uri="{FF2B5EF4-FFF2-40B4-BE49-F238E27FC236}">
                <a16:creationId xmlns:a16="http://schemas.microsoft.com/office/drawing/2014/main" id="{3E750C17-5A55-4EA1-B342-CEB6B1D141AF}"/>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2AFE8385-04AB-44F5-AC44-6D7A901380C7}"/>
              </a:ext>
            </a:extLst>
          </p:cNvPr>
          <p:cNvSpPr>
            <a:spLocks noGrp="1"/>
          </p:cNvSpPr>
          <p:nvPr>
            <p:ph type="sldNum" sz="quarter" idx="12"/>
          </p:nvPr>
        </p:nvSpPr>
        <p:spPr/>
        <p:txBody>
          <a:bodyPr/>
          <a:lstStyle/>
          <a:p>
            <a:fld id="{0A04FEB7-0031-44E0-AF74-091A982970C2}" type="slidenum">
              <a:rPr lang="en-GB" smtClean="0"/>
              <a:t>‹#›</a:t>
            </a:fld>
            <a:endParaRPr lang="en-GB"/>
          </a:p>
        </p:txBody>
      </p:sp>
    </p:spTree>
    <p:extLst>
      <p:ext uri="{BB962C8B-B14F-4D97-AF65-F5344CB8AC3E}">
        <p14:creationId xmlns:p14="http://schemas.microsoft.com/office/powerpoint/2010/main" val="321005896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C8F5E3-A6DA-43F7-8759-A6518B5CABB0}"/>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E55FD495-56E7-4BD4-BCB6-B3F4ACBCC0C0}"/>
              </a:ext>
            </a:extLst>
          </p:cNvPr>
          <p:cNvSpPr>
            <a:spLocks noGrp="1"/>
          </p:cNvSpPr>
          <p:nvPr>
            <p:ph type="dt" sz="half" idx="10"/>
          </p:nvPr>
        </p:nvSpPr>
        <p:spPr/>
        <p:txBody>
          <a:bodyPr/>
          <a:lstStyle/>
          <a:p>
            <a:fld id="{BA853B53-E442-438C-87DD-C0EC9AA26DDF}" type="datetimeFigureOut">
              <a:rPr lang="en-GB" smtClean="0"/>
              <a:t>19/12/2018</a:t>
            </a:fld>
            <a:endParaRPr lang="en-GB"/>
          </a:p>
        </p:txBody>
      </p:sp>
      <p:sp>
        <p:nvSpPr>
          <p:cNvPr id="4" name="Footer Placeholder 3">
            <a:extLst>
              <a:ext uri="{FF2B5EF4-FFF2-40B4-BE49-F238E27FC236}">
                <a16:creationId xmlns:a16="http://schemas.microsoft.com/office/drawing/2014/main" id="{82138223-82E4-45CE-8DEC-FCCBDC4CA8B4}"/>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F6BF581F-6312-4D8B-BE1C-C0D6FC0CA0E8}"/>
              </a:ext>
            </a:extLst>
          </p:cNvPr>
          <p:cNvSpPr>
            <a:spLocks noGrp="1"/>
          </p:cNvSpPr>
          <p:nvPr>
            <p:ph type="sldNum" sz="quarter" idx="12"/>
          </p:nvPr>
        </p:nvSpPr>
        <p:spPr/>
        <p:txBody>
          <a:bodyPr/>
          <a:lstStyle/>
          <a:p>
            <a:fld id="{0A04FEB7-0031-44E0-AF74-091A982970C2}" type="slidenum">
              <a:rPr lang="en-GB" smtClean="0"/>
              <a:t>‹#›</a:t>
            </a:fld>
            <a:endParaRPr lang="en-GB"/>
          </a:p>
        </p:txBody>
      </p:sp>
    </p:spTree>
    <p:extLst>
      <p:ext uri="{BB962C8B-B14F-4D97-AF65-F5344CB8AC3E}">
        <p14:creationId xmlns:p14="http://schemas.microsoft.com/office/powerpoint/2010/main" val="282503900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64EB85C4-00FD-4375-A65C-E72A11FC16E0}"/>
              </a:ext>
            </a:extLst>
          </p:cNvPr>
          <p:cNvSpPr>
            <a:spLocks noGrp="1"/>
          </p:cNvSpPr>
          <p:nvPr>
            <p:ph type="dt" sz="half" idx="10"/>
          </p:nvPr>
        </p:nvSpPr>
        <p:spPr/>
        <p:txBody>
          <a:bodyPr/>
          <a:lstStyle/>
          <a:p>
            <a:fld id="{BA853B53-E442-438C-87DD-C0EC9AA26DDF}" type="datetimeFigureOut">
              <a:rPr lang="en-GB" smtClean="0"/>
              <a:t>19/12/2018</a:t>
            </a:fld>
            <a:endParaRPr lang="en-GB"/>
          </a:p>
        </p:txBody>
      </p:sp>
      <p:sp>
        <p:nvSpPr>
          <p:cNvPr id="3" name="Footer Placeholder 2">
            <a:extLst>
              <a:ext uri="{FF2B5EF4-FFF2-40B4-BE49-F238E27FC236}">
                <a16:creationId xmlns:a16="http://schemas.microsoft.com/office/drawing/2014/main" id="{A99AE6C9-F034-4344-B649-47A110FA93EF}"/>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A5E7340C-AFE9-4CC6-9439-1790FF444286}"/>
              </a:ext>
            </a:extLst>
          </p:cNvPr>
          <p:cNvSpPr>
            <a:spLocks noGrp="1"/>
          </p:cNvSpPr>
          <p:nvPr>
            <p:ph type="sldNum" sz="quarter" idx="12"/>
          </p:nvPr>
        </p:nvSpPr>
        <p:spPr/>
        <p:txBody>
          <a:bodyPr/>
          <a:lstStyle/>
          <a:p>
            <a:fld id="{0A04FEB7-0031-44E0-AF74-091A982970C2}" type="slidenum">
              <a:rPr lang="en-GB" smtClean="0"/>
              <a:t>‹#›</a:t>
            </a:fld>
            <a:endParaRPr lang="en-GB"/>
          </a:p>
        </p:txBody>
      </p:sp>
    </p:spTree>
    <p:extLst>
      <p:ext uri="{BB962C8B-B14F-4D97-AF65-F5344CB8AC3E}">
        <p14:creationId xmlns:p14="http://schemas.microsoft.com/office/powerpoint/2010/main" val="208125016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79E8EE-FD49-44BB-9DB3-350BA90004DF}"/>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96790C23-8D5A-4520-9BE2-B095C57B746D}"/>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184E6350-D711-4A43-BD28-0189C1F6402B}"/>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a:extLst>
              <a:ext uri="{FF2B5EF4-FFF2-40B4-BE49-F238E27FC236}">
                <a16:creationId xmlns:a16="http://schemas.microsoft.com/office/drawing/2014/main" id="{CD353913-ACCE-4AA5-99FC-69D6AB766E9B}"/>
              </a:ext>
            </a:extLst>
          </p:cNvPr>
          <p:cNvSpPr>
            <a:spLocks noGrp="1"/>
          </p:cNvSpPr>
          <p:nvPr>
            <p:ph type="dt" sz="half" idx="10"/>
          </p:nvPr>
        </p:nvSpPr>
        <p:spPr/>
        <p:txBody>
          <a:bodyPr/>
          <a:lstStyle/>
          <a:p>
            <a:fld id="{BA853B53-E442-438C-87DD-C0EC9AA26DDF}" type="datetimeFigureOut">
              <a:rPr lang="en-GB" smtClean="0"/>
              <a:t>19/12/2018</a:t>
            </a:fld>
            <a:endParaRPr lang="en-GB"/>
          </a:p>
        </p:txBody>
      </p:sp>
      <p:sp>
        <p:nvSpPr>
          <p:cNvPr id="6" name="Footer Placeholder 5">
            <a:extLst>
              <a:ext uri="{FF2B5EF4-FFF2-40B4-BE49-F238E27FC236}">
                <a16:creationId xmlns:a16="http://schemas.microsoft.com/office/drawing/2014/main" id="{06C07AC5-DBB5-4C3A-9008-9D9A4C355C17}"/>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313E429-81D7-40E7-8A63-3B3242E718DC}"/>
              </a:ext>
            </a:extLst>
          </p:cNvPr>
          <p:cNvSpPr>
            <a:spLocks noGrp="1"/>
          </p:cNvSpPr>
          <p:nvPr>
            <p:ph type="sldNum" sz="quarter" idx="12"/>
          </p:nvPr>
        </p:nvSpPr>
        <p:spPr/>
        <p:txBody>
          <a:bodyPr/>
          <a:lstStyle/>
          <a:p>
            <a:fld id="{0A04FEB7-0031-44E0-AF74-091A982970C2}" type="slidenum">
              <a:rPr lang="en-GB" smtClean="0"/>
              <a:t>‹#›</a:t>
            </a:fld>
            <a:endParaRPr lang="en-GB"/>
          </a:p>
        </p:txBody>
      </p:sp>
    </p:spTree>
    <p:extLst>
      <p:ext uri="{BB962C8B-B14F-4D97-AF65-F5344CB8AC3E}">
        <p14:creationId xmlns:p14="http://schemas.microsoft.com/office/powerpoint/2010/main" val="303360370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A0A257-CACB-413F-AAA6-ADB3ABB67523}"/>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0E50D412-0023-467C-9B47-0C0861BEA1DF}"/>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E2162250-A0EB-4166-8E69-90310E216411}"/>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a:extLst>
              <a:ext uri="{FF2B5EF4-FFF2-40B4-BE49-F238E27FC236}">
                <a16:creationId xmlns:a16="http://schemas.microsoft.com/office/drawing/2014/main" id="{3AD95604-5912-466B-8A01-1AC1DCAD5A6F}"/>
              </a:ext>
            </a:extLst>
          </p:cNvPr>
          <p:cNvSpPr>
            <a:spLocks noGrp="1"/>
          </p:cNvSpPr>
          <p:nvPr>
            <p:ph type="dt" sz="half" idx="10"/>
          </p:nvPr>
        </p:nvSpPr>
        <p:spPr/>
        <p:txBody>
          <a:bodyPr/>
          <a:lstStyle/>
          <a:p>
            <a:fld id="{BA853B53-E442-438C-87DD-C0EC9AA26DDF}" type="datetimeFigureOut">
              <a:rPr lang="en-GB" smtClean="0"/>
              <a:t>19/12/2018</a:t>
            </a:fld>
            <a:endParaRPr lang="en-GB"/>
          </a:p>
        </p:txBody>
      </p:sp>
      <p:sp>
        <p:nvSpPr>
          <p:cNvPr id="6" name="Footer Placeholder 5">
            <a:extLst>
              <a:ext uri="{FF2B5EF4-FFF2-40B4-BE49-F238E27FC236}">
                <a16:creationId xmlns:a16="http://schemas.microsoft.com/office/drawing/2014/main" id="{A7C3EE0F-4CBD-4F3F-8640-D992DA4308FA}"/>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136E8A06-95D6-4B1E-B065-FE895902A83D}"/>
              </a:ext>
            </a:extLst>
          </p:cNvPr>
          <p:cNvSpPr>
            <a:spLocks noGrp="1"/>
          </p:cNvSpPr>
          <p:nvPr>
            <p:ph type="sldNum" sz="quarter" idx="12"/>
          </p:nvPr>
        </p:nvSpPr>
        <p:spPr/>
        <p:txBody>
          <a:bodyPr/>
          <a:lstStyle/>
          <a:p>
            <a:fld id="{0A04FEB7-0031-44E0-AF74-091A982970C2}" type="slidenum">
              <a:rPr lang="en-GB" smtClean="0"/>
              <a:t>‹#›</a:t>
            </a:fld>
            <a:endParaRPr lang="en-GB"/>
          </a:p>
        </p:txBody>
      </p:sp>
    </p:spTree>
    <p:extLst>
      <p:ext uri="{BB962C8B-B14F-4D97-AF65-F5344CB8AC3E}">
        <p14:creationId xmlns:p14="http://schemas.microsoft.com/office/powerpoint/2010/main" val="384837351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2B0FAA-5BC6-45FA-B7EC-E3052F79C87D}"/>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DC060E09-CDF2-4191-8C6A-0E821BB34BEB}"/>
              </a:ext>
            </a:extLst>
          </p:cNvPr>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77E4FCA-1B27-432F-B8E8-4A1E8EF31DEE}"/>
              </a:ext>
            </a:extLst>
          </p:cNvPr>
          <p:cNvSpPr>
            <a:spLocks noGrp="1"/>
          </p:cNvSpPr>
          <p:nvPr>
            <p:ph type="dt" sz="half" idx="10"/>
          </p:nvPr>
        </p:nvSpPr>
        <p:spPr/>
        <p:txBody>
          <a:bodyPr/>
          <a:lstStyle/>
          <a:p>
            <a:fld id="{BA853B53-E442-438C-87DD-C0EC9AA26DDF}" type="datetimeFigureOut">
              <a:rPr lang="en-GB" smtClean="0"/>
              <a:t>19/12/2018</a:t>
            </a:fld>
            <a:endParaRPr lang="en-GB"/>
          </a:p>
        </p:txBody>
      </p:sp>
      <p:sp>
        <p:nvSpPr>
          <p:cNvPr id="5" name="Footer Placeholder 4">
            <a:extLst>
              <a:ext uri="{FF2B5EF4-FFF2-40B4-BE49-F238E27FC236}">
                <a16:creationId xmlns:a16="http://schemas.microsoft.com/office/drawing/2014/main" id="{AA7EED2E-EFD7-4EA2-A505-227C8190568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410AB0C-4108-4D7A-9867-052E335C3830}"/>
              </a:ext>
            </a:extLst>
          </p:cNvPr>
          <p:cNvSpPr>
            <a:spLocks noGrp="1"/>
          </p:cNvSpPr>
          <p:nvPr>
            <p:ph type="sldNum" sz="quarter" idx="12"/>
          </p:nvPr>
        </p:nvSpPr>
        <p:spPr/>
        <p:txBody>
          <a:bodyPr/>
          <a:lstStyle/>
          <a:p>
            <a:fld id="{0A04FEB7-0031-44E0-AF74-091A982970C2}" type="slidenum">
              <a:rPr lang="en-GB" smtClean="0"/>
              <a:t>‹#›</a:t>
            </a:fld>
            <a:endParaRPr lang="en-GB"/>
          </a:p>
        </p:txBody>
      </p:sp>
    </p:spTree>
    <p:extLst>
      <p:ext uri="{BB962C8B-B14F-4D97-AF65-F5344CB8AC3E}">
        <p14:creationId xmlns:p14="http://schemas.microsoft.com/office/powerpoint/2010/main" val="69728599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73CA6EBC-15EA-41ED-80E1-99108E7918E1}"/>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2BDAD0B6-9FB9-4553-A3F2-167A3382E127}"/>
              </a:ext>
            </a:extLst>
          </p:cNvPr>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3D13C11-B9BD-40C1-83C8-DA4D8EA71DEB}"/>
              </a:ext>
            </a:extLst>
          </p:cNvPr>
          <p:cNvSpPr>
            <a:spLocks noGrp="1"/>
          </p:cNvSpPr>
          <p:nvPr>
            <p:ph type="dt" sz="half" idx="10"/>
          </p:nvPr>
        </p:nvSpPr>
        <p:spPr/>
        <p:txBody>
          <a:bodyPr/>
          <a:lstStyle/>
          <a:p>
            <a:fld id="{BA853B53-E442-438C-87DD-C0EC9AA26DDF}" type="datetimeFigureOut">
              <a:rPr lang="en-GB" smtClean="0"/>
              <a:t>19/12/2018</a:t>
            </a:fld>
            <a:endParaRPr lang="en-GB"/>
          </a:p>
        </p:txBody>
      </p:sp>
      <p:sp>
        <p:nvSpPr>
          <p:cNvPr id="5" name="Footer Placeholder 4">
            <a:extLst>
              <a:ext uri="{FF2B5EF4-FFF2-40B4-BE49-F238E27FC236}">
                <a16:creationId xmlns:a16="http://schemas.microsoft.com/office/drawing/2014/main" id="{5F486DF6-51AA-4BD5-9FA0-71170D963C4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D541CF7-F481-424A-BB55-0FB332095EFE}"/>
              </a:ext>
            </a:extLst>
          </p:cNvPr>
          <p:cNvSpPr>
            <a:spLocks noGrp="1"/>
          </p:cNvSpPr>
          <p:nvPr>
            <p:ph type="sldNum" sz="quarter" idx="12"/>
          </p:nvPr>
        </p:nvSpPr>
        <p:spPr/>
        <p:txBody>
          <a:bodyPr/>
          <a:lstStyle/>
          <a:p>
            <a:fld id="{0A04FEB7-0031-44E0-AF74-091A982970C2}" type="slidenum">
              <a:rPr lang="en-GB" smtClean="0"/>
              <a:t>‹#›</a:t>
            </a:fld>
            <a:endParaRPr lang="en-GB"/>
          </a:p>
        </p:txBody>
      </p:sp>
    </p:spTree>
    <p:extLst>
      <p:ext uri="{BB962C8B-B14F-4D97-AF65-F5344CB8AC3E}">
        <p14:creationId xmlns:p14="http://schemas.microsoft.com/office/powerpoint/2010/main" val="37468201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3E6F9ABC-C123-484B-BD92-510CF551EAAF}"/>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16FD83B8-D0A1-43C5-B62C-80CABCD3F2B7}"/>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9362B7F-C3A9-41EF-976E-2C9CFAB23D5B}"/>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BA853B53-E442-438C-87DD-C0EC9AA26DDF}" type="datetimeFigureOut">
              <a:rPr lang="en-GB" smtClean="0"/>
              <a:t>19/12/2018</a:t>
            </a:fld>
            <a:endParaRPr lang="en-GB"/>
          </a:p>
        </p:txBody>
      </p:sp>
      <p:sp>
        <p:nvSpPr>
          <p:cNvPr id="5" name="Footer Placeholder 4">
            <a:extLst>
              <a:ext uri="{FF2B5EF4-FFF2-40B4-BE49-F238E27FC236}">
                <a16:creationId xmlns:a16="http://schemas.microsoft.com/office/drawing/2014/main" id="{30C02721-A0C5-4581-AB8A-046EDF71720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9A90FF42-D834-4685-8E45-75A019001FCD}"/>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0A04FEB7-0031-44E0-AF74-091A982970C2}" type="slidenum">
              <a:rPr lang="en-GB" smtClean="0"/>
              <a:t>‹#›</a:t>
            </a:fld>
            <a:endParaRPr lang="en-GB"/>
          </a:p>
        </p:txBody>
      </p:sp>
    </p:spTree>
    <p:extLst>
      <p:ext uri="{BB962C8B-B14F-4D97-AF65-F5344CB8AC3E}">
        <p14:creationId xmlns:p14="http://schemas.microsoft.com/office/powerpoint/2010/main" val="1217178850"/>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4.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3.xml"/><Relationship Id="rId1" Type="http://schemas.openxmlformats.org/officeDocument/2006/relationships/slideLayout" Target="../slideLayouts/slideLayout2.xml"/><Relationship Id="rId4" Type="http://schemas.openxmlformats.org/officeDocument/2006/relationships/image" Target="../media/image9.jpeg"/></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8" Type="http://schemas.openxmlformats.org/officeDocument/2006/relationships/hyperlink" Target="https://www.gov.uk/government/consultations/corporate-responsibility-call-for-views" TargetMode="External"/><Relationship Id="rId3" Type="http://schemas.openxmlformats.org/officeDocument/2006/relationships/hyperlink" Target="https://www.ukessays.com/essays/management/types-of-management-approaches-management-essay.php" TargetMode="External"/><Relationship Id="rId7" Type="http://schemas.openxmlformats.org/officeDocument/2006/relationships/hyperlink" Target="https://www.researchgate.net/journal/0265-0665_Economic_Affairs" TargetMode="External"/><Relationship Id="rId12" Type="http://schemas.openxmlformats.org/officeDocument/2006/relationships/hyperlink" Target="http://www.business-to-you.com/wp-content/uploads/2016/12/PESTEL-analysis-updated.png" TargetMode="External"/><Relationship Id="rId2" Type="http://schemas.openxmlformats.org/officeDocument/2006/relationships/notesSlide" Target="../notesSlides/notesSlide10.xml"/><Relationship Id="rId1" Type="http://schemas.openxmlformats.org/officeDocument/2006/relationships/slideLayout" Target="../slideLayouts/slideLayout2.xml"/><Relationship Id="rId6" Type="http://schemas.openxmlformats.org/officeDocument/2006/relationships/hyperlink" Target="https://www.researchgate.net/publication/46537724_Fair_Trade_and_Corporate_Social_Responsibility" TargetMode="External"/><Relationship Id="rId11" Type="http://schemas.openxmlformats.org/officeDocument/2006/relationships/hyperlink" Target="https://keydifferences.com/difference-between-group-and-team.html" TargetMode="External"/><Relationship Id="rId5" Type="http://schemas.openxmlformats.org/officeDocument/2006/relationships/hyperlink" Target="https://research-methodology.net/author/admin/" TargetMode="External"/><Relationship Id="rId10" Type="http://schemas.openxmlformats.org/officeDocument/2006/relationships/hyperlink" Target="https://pestleanalysis.com/what-is-pestle-analysis/" TargetMode="External"/><Relationship Id="rId4" Type="http://schemas.openxmlformats.org/officeDocument/2006/relationships/hyperlink" Target="https://research-methodology.net/tesco-marketing-strategy/" TargetMode="External"/><Relationship Id="rId9" Type="http://schemas.openxmlformats.org/officeDocument/2006/relationships/hyperlink" Target="http://www.hse.gov.uk/statistics/enforcement.pdf" TargetMode="External"/></Relationships>
</file>

<file path=ppt/slides/_rels/slide12.xml.rels><?xml version="1.0" encoding="UTF-8" standalone="yes"?>
<Relationships xmlns="http://schemas.openxmlformats.org/package/2006/relationships"><Relationship Id="rId2" Type="http://schemas.openxmlformats.org/officeDocument/2006/relationships/hyperlink" Target="mailto:1802865@student.uwtsd.ac.uk"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9309B05-483C-4DF9-AD05-8A1F92C8F464}"/>
              </a:ext>
            </a:extLst>
          </p:cNvPr>
          <p:cNvSpPr>
            <a:spLocks noGrp="1"/>
          </p:cNvSpPr>
          <p:nvPr>
            <p:ph type="title"/>
          </p:nvPr>
        </p:nvSpPr>
        <p:spPr/>
        <p:txBody>
          <a:bodyPr/>
          <a:lstStyle/>
          <a:p>
            <a:pPr algn="ctr"/>
            <a:r>
              <a:rPr lang="en-GB" dirty="0"/>
              <a:t>Brendan Parker / 1802865</a:t>
            </a:r>
          </a:p>
        </p:txBody>
      </p:sp>
      <p:sp>
        <p:nvSpPr>
          <p:cNvPr id="3" name="Content Placeholder 2">
            <a:extLst>
              <a:ext uri="{FF2B5EF4-FFF2-40B4-BE49-F238E27FC236}">
                <a16:creationId xmlns:a16="http://schemas.microsoft.com/office/drawing/2014/main" id="{F93F44BE-FA31-4455-8A43-69086ADECA12}"/>
              </a:ext>
            </a:extLst>
          </p:cNvPr>
          <p:cNvSpPr>
            <a:spLocks noGrp="1"/>
          </p:cNvSpPr>
          <p:nvPr>
            <p:ph idx="1"/>
          </p:nvPr>
        </p:nvSpPr>
        <p:spPr/>
        <p:txBody>
          <a:bodyPr/>
          <a:lstStyle/>
          <a:p>
            <a:pPr algn="ctr"/>
            <a:r>
              <a:rPr lang="en-GB" dirty="0"/>
              <a:t>Davina Evans – approaches to management</a:t>
            </a:r>
          </a:p>
        </p:txBody>
      </p:sp>
    </p:spTree>
    <p:extLst>
      <p:ext uri="{BB962C8B-B14F-4D97-AF65-F5344CB8AC3E}">
        <p14:creationId xmlns:p14="http://schemas.microsoft.com/office/powerpoint/2010/main" val="228009275"/>
      </p:ext>
    </p:extLst>
  </p:cSld>
  <p:clrMapOvr>
    <a:masterClrMapping/>
  </p:clrMapOvr>
  <mc:AlternateContent xmlns:mc="http://schemas.openxmlformats.org/markup-compatibility/2006">
    <mc:Choice xmlns:p14="http://schemas.microsoft.com/office/powerpoint/2010/main" Requires="p14">
      <p:transition spd="slow" p14:dur="1250">
        <p14:switch dir="r"/>
      </p:transition>
    </mc:Choice>
    <mc:Fallback>
      <p:transition spd="slow">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23962611-DFD5-4092-AAFD-559E3DFCE2C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5488" y="0"/>
            <a:ext cx="10910292" cy="6858000"/>
          </a:xfrm>
          <a:prstGeom prst="rect">
            <a:avLst/>
          </a:prstGeom>
          <a:gradFill>
            <a:gsLst>
              <a:gs pos="0">
                <a:schemeClr val="accent1">
                  <a:lumMod val="90000"/>
                </a:schemeClr>
              </a:gs>
              <a:gs pos="25000">
                <a:schemeClr val="accent1">
                  <a:lumMod val="90000"/>
                </a:schemeClr>
              </a:gs>
              <a:gs pos="94000">
                <a:schemeClr val="bg2">
                  <a:lumMod val="25000"/>
                </a:schemeClr>
              </a:gs>
              <a:gs pos="100000">
                <a:schemeClr val="bg2">
                  <a:lumMod val="2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 name="Picture 9">
            <a:extLst>
              <a:ext uri="{FF2B5EF4-FFF2-40B4-BE49-F238E27FC236}">
                <a16:creationId xmlns:a16="http://schemas.microsoft.com/office/drawing/2014/main" id="{2270F1FA-0425-408F-9861-80BF5AFB276D}"/>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a:extLst>
              <a:ext uri="{FF2B5EF4-FFF2-40B4-BE49-F238E27FC236}">
                <a16:creationId xmlns:a16="http://schemas.microsoft.com/office/drawing/2014/main" id="{5270C74E-F4EA-4F2C-8B54-0B236FB71213}"/>
              </a:ext>
            </a:extLst>
          </p:cNvPr>
          <p:cNvSpPr>
            <a:spLocks noGrp="1"/>
          </p:cNvSpPr>
          <p:nvPr>
            <p:ph type="ctrTitle"/>
          </p:nvPr>
        </p:nvSpPr>
        <p:spPr>
          <a:xfrm>
            <a:off x="3045368" y="2043663"/>
            <a:ext cx="6105194" cy="2031055"/>
          </a:xfrm>
        </p:spPr>
        <p:txBody>
          <a:bodyPr>
            <a:normAutofit/>
          </a:bodyPr>
          <a:lstStyle/>
          <a:p>
            <a:r>
              <a:rPr lang="en-GB">
                <a:solidFill>
                  <a:srgbClr val="FFFFFF"/>
                </a:solidFill>
              </a:rPr>
              <a:t>Approaches to management</a:t>
            </a:r>
          </a:p>
        </p:txBody>
      </p:sp>
      <p:sp>
        <p:nvSpPr>
          <p:cNvPr id="3" name="Subtitle 2">
            <a:extLst>
              <a:ext uri="{FF2B5EF4-FFF2-40B4-BE49-F238E27FC236}">
                <a16:creationId xmlns:a16="http://schemas.microsoft.com/office/drawing/2014/main" id="{9CEAC0A9-292A-47A7-BCFA-8CD9D76D83B9}"/>
              </a:ext>
            </a:extLst>
          </p:cNvPr>
          <p:cNvSpPr>
            <a:spLocks noGrp="1"/>
          </p:cNvSpPr>
          <p:nvPr>
            <p:ph type="subTitle" idx="1"/>
          </p:nvPr>
        </p:nvSpPr>
        <p:spPr>
          <a:xfrm>
            <a:off x="3045368" y="4074718"/>
            <a:ext cx="6105194" cy="682079"/>
          </a:xfrm>
        </p:spPr>
        <p:txBody>
          <a:bodyPr>
            <a:normAutofit/>
          </a:bodyPr>
          <a:lstStyle/>
          <a:p>
            <a:endParaRPr lang="en-GB" dirty="0">
              <a:solidFill>
                <a:srgbClr val="FFFFFF"/>
              </a:solidFill>
            </a:endParaRPr>
          </a:p>
        </p:txBody>
      </p:sp>
    </p:spTree>
    <p:extLst>
      <p:ext uri="{BB962C8B-B14F-4D97-AF65-F5344CB8AC3E}">
        <p14:creationId xmlns:p14="http://schemas.microsoft.com/office/powerpoint/2010/main" val="163295789"/>
      </p:ext>
    </p:extLst>
  </p:cSld>
  <p:clrMapOvr>
    <a:masterClrMapping/>
  </p:clrMapOvr>
  <mc:AlternateContent xmlns:mc="http://schemas.openxmlformats.org/markup-compatibility/2006">
    <mc:Choice xmlns:p14="http://schemas.microsoft.com/office/powerpoint/2010/main" Requires="p14">
      <p:transition spd="slow" p14:dur="2000">
        <p14:ferris dir="l"/>
      </p:transition>
    </mc:Choice>
    <mc:Fallback>
      <p:transition spd="slow">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08E89D5E-1885-4160-AC77-CC471DD1D0D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636008"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31EC387-FC95-4BDC-8A5A-6E0E05F87128}"/>
              </a:ext>
            </a:extLst>
          </p:cNvPr>
          <p:cNvSpPr>
            <a:spLocks noGrp="1"/>
          </p:cNvSpPr>
          <p:nvPr>
            <p:ph type="title"/>
          </p:nvPr>
        </p:nvSpPr>
        <p:spPr>
          <a:xfrm>
            <a:off x="943277" y="712269"/>
            <a:ext cx="3370998" cy="5502264"/>
          </a:xfrm>
        </p:spPr>
        <p:txBody>
          <a:bodyPr>
            <a:normAutofit/>
          </a:bodyPr>
          <a:lstStyle/>
          <a:p>
            <a:r>
              <a:rPr lang="en-GB">
                <a:solidFill>
                  <a:srgbClr val="FFFFFF"/>
                </a:solidFill>
              </a:rPr>
              <a:t>Types of approaches</a:t>
            </a:r>
          </a:p>
        </p:txBody>
      </p:sp>
      <p:cxnSp>
        <p:nvCxnSpPr>
          <p:cNvPr id="12" name="Straight Connector 11">
            <a:extLst>
              <a:ext uri="{FF2B5EF4-FFF2-40B4-BE49-F238E27FC236}">
                <a16:creationId xmlns:a16="http://schemas.microsoft.com/office/drawing/2014/main" id="{550D2BD1-98F9-412D-905B-3A843EF4078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2971800"/>
            <a:ext cx="0" cy="914400"/>
          </a:xfrm>
          <a:prstGeom prst="line">
            <a:avLst/>
          </a:prstGeom>
          <a:ln w="19050">
            <a:solidFill>
              <a:srgbClr val="FFFFFF">
                <a:alpha val="80000"/>
              </a:srgbClr>
            </a:solidFill>
          </a:ln>
        </p:spPr>
        <p:style>
          <a:lnRef idx="1">
            <a:schemeClr val="accent1"/>
          </a:lnRef>
          <a:fillRef idx="0">
            <a:schemeClr val="accent1"/>
          </a:fillRef>
          <a:effectRef idx="0">
            <a:schemeClr val="accent1"/>
          </a:effectRef>
          <a:fontRef idx="minor">
            <a:schemeClr val="tx1"/>
          </a:fontRef>
        </p:style>
      </p:cxnSp>
      <p:graphicFrame>
        <p:nvGraphicFramePr>
          <p:cNvPr id="5" name="Content Placeholder 2">
            <a:extLst>
              <a:ext uri="{FF2B5EF4-FFF2-40B4-BE49-F238E27FC236}">
                <a16:creationId xmlns:a16="http://schemas.microsoft.com/office/drawing/2014/main" id="{3EC9AA63-0A56-4EE7-A4B4-176EC53CC8FD}"/>
              </a:ext>
            </a:extLst>
          </p:cNvPr>
          <p:cNvGraphicFramePr>
            <a:graphicFrameLocks noGrp="1"/>
          </p:cNvGraphicFramePr>
          <p:nvPr>
            <p:ph idx="1"/>
            <p:extLst>
              <p:ext uri="{D42A27DB-BD31-4B8C-83A1-F6EECF244321}">
                <p14:modId xmlns:p14="http://schemas.microsoft.com/office/powerpoint/2010/main" val="1318683438"/>
              </p:ext>
            </p:extLst>
          </p:nvPr>
        </p:nvGraphicFramePr>
        <p:xfrm>
          <a:off x="5280025" y="642938"/>
          <a:ext cx="6269038" cy="557212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348499280"/>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5124" name="Rectangle 70">
            <a:extLst>
              <a:ext uri="{FF2B5EF4-FFF2-40B4-BE49-F238E27FC236}">
                <a16:creationId xmlns:a16="http://schemas.microsoft.com/office/drawing/2014/main" id="{AFA67CD3-AB4E-4A7A-BEB8-53C445D8C44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3726"/>
            <a:ext cx="5614875" cy="6858000"/>
          </a:xfrm>
          <a:prstGeom prst="rect">
            <a:avLst/>
          </a:prstGeom>
          <a:gradFill>
            <a:gsLst>
              <a:gs pos="0">
                <a:schemeClr val="accent1">
                  <a:lumMod val="100000"/>
                  <a:alpha val="82000"/>
                </a:schemeClr>
              </a:gs>
              <a:gs pos="25000">
                <a:schemeClr val="accent1">
                  <a:alpha val="60000"/>
                </a:schemeClr>
              </a:gs>
              <a:gs pos="94000">
                <a:schemeClr val="bg2">
                  <a:lumMod val="75000"/>
                </a:schemeClr>
              </a:gs>
              <a:gs pos="100000">
                <a:schemeClr val="bg2">
                  <a:lumMod val="7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3" name="Picture 72">
            <a:extLst>
              <a:ext uri="{FF2B5EF4-FFF2-40B4-BE49-F238E27FC236}">
                <a16:creationId xmlns:a16="http://schemas.microsoft.com/office/drawing/2014/main" id="{07CF545F-9C2E-4446-97CD-AD92990C2B68}"/>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a:extLst>
              <a:ext uri="{FF2B5EF4-FFF2-40B4-BE49-F238E27FC236}">
                <a16:creationId xmlns:a16="http://schemas.microsoft.com/office/drawing/2014/main" id="{37583096-76AF-455E-B5B8-816FB37A2E5B}"/>
              </a:ext>
            </a:extLst>
          </p:cNvPr>
          <p:cNvSpPr>
            <a:spLocks noGrp="1"/>
          </p:cNvSpPr>
          <p:nvPr>
            <p:ph type="title"/>
          </p:nvPr>
        </p:nvSpPr>
        <p:spPr>
          <a:xfrm>
            <a:off x="6094105" y="802955"/>
            <a:ext cx="4977976" cy="1454051"/>
          </a:xfrm>
        </p:spPr>
        <p:txBody>
          <a:bodyPr>
            <a:normAutofit/>
          </a:bodyPr>
          <a:lstStyle/>
          <a:p>
            <a:r>
              <a:rPr lang="en-GB" dirty="0">
                <a:solidFill>
                  <a:srgbClr val="000000"/>
                </a:solidFill>
                <a:latin typeface="Arial" panose="020B0604020202020204" pitchFamily="34" charset="0"/>
                <a:ea typeface="Times New Roman"/>
                <a:cs typeface="Arial" panose="020B0604020202020204" pitchFamily="34" charset="0"/>
              </a:rPr>
              <a:t>Approach to strategy</a:t>
            </a:r>
            <a:endParaRPr lang="en-GB" dirty="0">
              <a:solidFill>
                <a:srgbClr val="000000"/>
              </a:solidFill>
            </a:endParaRPr>
          </a:p>
        </p:txBody>
      </p:sp>
      <p:sp>
        <p:nvSpPr>
          <p:cNvPr id="75" name="Freeform 62">
            <a:extLst>
              <a:ext uri="{FF2B5EF4-FFF2-40B4-BE49-F238E27FC236}">
                <a16:creationId xmlns:a16="http://schemas.microsoft.com/office/drawing/2014/main" id="{339C8D78-A644-462F-B674-F440635E53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38619"/>
            <a:ext cx="5000438" cy="5400962"/>
          </a:xfrm>
          <a:custGeom>
            <a:avLst/>
            <a:gdLst>
              <a:gd name="connsiteX0" fmla="*/ 2299956 w 5000438"/>
              <a:gd name="connsiteY0" fmla="*/ 0 h 5400962"/>
              <a:gd name="connsiteX1" fmla="*/ 5000438 w 5000438"/>
              <a:gd name="connsiteY1" fmla="*/ 2700481 h 5400962"/>
              <a:gd name="connsiteX2" fmla="*/ 2299956 w 5000438"/>
              <a:gd name="connsiteY2" fmla="*/ 5400962 h 5400962"/>
              <a:gd name="connsiteX3" fmla="*/ 60675 w 5000438"/>
              <a:gd name="connsiteY3" fmla="*/ 4210346 h 5400962"/>
              <a:gd name="connsiteX4" fmla="*/ 0 w 5000438"/>
              <a:gd name="connsiteY4" fmla="*/ 4110472 h 5400962"/>
              <a:gd name="connsiteX5" fmla="*/ 0 w 5000438"/>
              <a:gd name="connsiteY5" fmla="*/ 1290491 h 5400962"/>
              <a:gd name="connsiteX6" fmla="*/ 60675 w 5000438"/>
              <a:gd name="connsiteY6" fmla="*/ 1190617 h 5400962"/>
              <a:gd name="connsiteX7" fmla="*/ 2299956 w 5000438"/>
              <a:gd name="connsiteY7" fmla="*/ 0 h 54009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000438" h="5400962">
                <a:moveTo>
                  <a:pt x="2299956" y="0"/>
                </a:moveTo>
                <a:cubicBezTo>
                  <a:pt x="3791390" y="0"/>
                  <a:pt x="5000438" y="1209047"/>
                  <a:pt x="5000438" y="2700481"/>
                </a:cubicBezTo>
                <a:cubicBezTo>
                  <a:pt x="5000438" y="4191915"/>
                  <a:pt x="3791390" y="5400962"/>
                  <a:pt x="2299956" y="5400962"/>
                </a:cubicBezTo>
                <a:cubicBezTo>
                  <a:pt x="1367810" y="5400962"/>
                  <a:pt x="545971" y="4928678"/>
                  <a:pt x="60675" y="4210346"/>
                </a:cubicBezTo>
                <a:lnTo>
                  <a:pt x="0" y="4110472"/>
                </a:lnTo>
                <a:lnTo>
                  <a:pt x="0" y="1290491"/>
                </a:lnTo>
                <a:lnTo>
                  <a:pt x="60675" y="1190617"/>
                </a:lnTo>
                <a:cubicBezTo>
                  <a:pt x="545971" y="472284"/>
                  <a:pt x="1367810" y="0"/>
                  <a:pt x="2299956" y="0"/>
                </a:cubicBezTo>
                <a:close/>
              </a:path>
            </a:pathLst>
          </a:custGeom>
          <a:solidFill>
            <a:srgbClr val="FFFFFF"/>
          </a:solidFill>
          <a:ln>
            <a:gradFill>
              <a:gsLst>
                <a:gs pos="0">
                  <a:schemeClr val="accent1">
                    <a:lumMod val="40000"/>
                    <a:lumOff val="60000"/>
                  </a:schemeClr>
                </a:gs>
                <a:gs pos="23000">
                  <a:schemeClr val="accent1">
                    <a:lumMod val="45000"/>
                    <a:lumOff val="55000"/>
                  </a:schemeClr>
                </a:gs>
                <a:gs pos="83000">
                  <a:schemeClr val="bg2">
                    <a:lumMod val="85000"/>
                  </a:schemeClr>
                </a:gs>
                <a:gs pos="100000">
                  <a:schemeClr val="bg2">
                    <a:lumMod val="85000"/>
                  </a:schemeClr>
                </a:gs>
              </a:gsLst>
              <a:lin ang="5400000" scaled="1"/>
            </a:gra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5122" name="Picture 2" descr="Image result for stratergy">
            <a:extLst>
              <a:ext uri="{FF2B5EF4-FFF2-40B4-BE49-F238E27FC236}">
                <a16:creationId xmlns:a16="http://schemas.microsoft.com/office/drawing/2014/main" id="{63379861-6CC0-463A-97BC-06C251698B10}"/>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29349" y="2105237"/>
            <a:ext cx="3661831" cy="2667725"/>
          </a:xfrm>
          <a:prstGeom prst="rect">
            <a:avLst/>
          </a:prstGeom>
          <a:noFill/>
          <a:extLst>
            <a:ext uri="{909E8E84-426E-40DD-AFC4-6F175D3DCCD1}">
              <a14:hiddenFill xmlns:a14="http://schemas.microsoft.com/office/drawing/2010/main">
                <a:solidFill>
                  <a:srgbClr val="FFFFFF"/>
                </a:solidFill>
              </a14:hiddenFill>
            </a:ext>
          </a:extLst>
        </p:spPr>
      </p:pic>
      <p:sp>
        <p:nvSpPr>
          <p:cNvPr id="3" name="Content Placeholder 2">
            <a:extLst>
              <a:ext uri="{FF2B5EF4-FFF2-40B4-BE49-F238E27FC236}">
                <a16:creationId xmlns:a16="http://schemas.microsoft.com/office/drawing/2014/main" id="{E4D4C103-1CF1-40E6-A948-E10ACE7FBE46}"/>
              </a:ext>
            </a:extLst>
          </p:cNvPr>
          <p:cNvSpPr>
            <a:spLocks noGrp="1"/>
          </p:cNvSpPr>
          <p:nvPr>
            <p:ph idx="1"/>
          </p:nvPr>
        </p:nvSpPr>
        <p:spPr>
          <a:xfrm>
            <a:off x="5800211" y="2456698"/>
            <a:ext cx="4977578" cy="3639289"/>
          </a:xfrm>
        </p:spPr>
        <p:txBody>
          <a:bodyPr anchor="ctr">
            <a:normAutofit/>
          </a:bodyPr>
          <a:lstStyle/>
          <a:p>
            <a:r>
              <a:rPr lang="en-GB" sz="2000" dirty="0">
                <a:solidFill>
                  <a:srgbClr val="000000"/>
                </a:solidFill>
              </a:rPr>
              <a:t>Approaches to strategy's are planned operations to take action to better the state of the business.</a:t>
            </a:r>
          </a:p>
          <a:p>
            <a:r>
              <a:rPr lang="en-GB" sz="2000" dirty="0">
                <a:solidFill>
                  <a:srgbClr val="000000"/>
                </a:solidFill>
              </a:rPr>
              <a:t>Strategic preparation is crucial to  business management, especially considering the process of directing  organisation   administration. </a:t>
            </a:r>
          </a:p>
          <a:p>
            <a:r>
              <a:rPr lang="en-GB" sz="2000" dirty="0">
                <a:solidFill>
                  <a:srgbClr val="000000"/>
                </a:solidFill>
              </a:rPr>
              <a:t>By allocating resources, materials and time, it helps to expand strategies and to control departments while guiding the operation of strategy.</a:t>
            </a:r>
          </a:p>
          <a:p>
            <a:endParaRPr lang="en-GB" sz="2000" dirty="0">
              <a:solidFill>
                <a:srgbClr val="000000"/>
              </a:solidFill>
            </a:endParaRPr>
          </a:p>
        </p:txBody>
      </p:sp>
    </p:spTree>
    <p:extLst>
      <p:ext uri="{BB962C8B-B14F-4D97-AF65-F5344CB8AC3E}">
        <p14:creationId xmlns:p14="http://schemas.microsoft.com/office/powerpoint/2010/main" val="1416995591"/>
      </p:ext>
    </p:extLst>
  </p:cSld>
  <p:clrMapOvr>
    <a:masterClrMapping/>
  </p:clrMapOvr>
  <mc:AlternateContent xmlns:mc="http://schemas.openxmlformats.org/markup-compatibility/2006">
    <mc:Choice xmlns:p14="http://schemas.microsoft.com/office/powerpoint/2010/main" Requires="p14">
      <p:transition spd="slow" p14:dur="1200">
        <p14:prism/>
      </p:transition>
    </mc:Choice>
    <mc:Fallback>
      <p:transition spd="slow">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8" name="Freeform: Shape 7">
            <a:extLst>
              <a:ext uri="{FF2B5EF4-FFF2-40B4-BE49-F238E27FC236}">
                <a16:creationId xmlns:a16="http://schemas.microsoft.com/office/drawing/2014/main" id="{66B332A4-D438-4773-A77F-5ED49A448D9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953768" y="0"/>
            <a:ext cx="8284464" cy="6858000"/>
          </a:xfrm>
          <a:custGeom>
            <a:avLst/>
            <a:gdLst>
              <a:gd name="connsiteX0" fmla="*/ 1818109 w 8284464"/>
              <a:gd name="connsiteY0" fmla="*/ 0 h 6858000"/>
              <a:gd name="connsiteX1" fmla="*/ 6466355 w 8284464"/>
              <a:gd name="connsiteY1" fmla="*/ 0 h 6858000"/>
              <a:gd name="connsiteX2" fmla="*/ 6620596 w 8284464"/>
              <a:gd name="connsiteY2" fmla="*/ 109683 h 6858000"/>
              <a:gd name="connsiteX3" fmla="*/ 8284464 w 8284464"/>
              <a:gd name="connsiteY3" fmla="*/ 3429000 h 6858000"/>
              <a:gd name="connsiteX4" fmla="*/ 6620596 w 8284464"/>
              <a:gd name="connsiteY4" fmla="*/ 6748318 h 6858000"/>
              <a:gd name="connsiteX5" fmla="*/ 6466355 w 8284464"/>
              <a:gd name="connsiteY5" fmla="*/ 6858000 h 6858000"/>
              <a:gd name="connsiteX6" fmla="*/ 1818109 w 8284464"/>
              <a:gd name="connsiteY6" fmla="*/ 6858000 h 6858000"/>
              <a:gd name="connsiteX7" fmla="*/ 1663869 w 8284464"/>
              <a:gd name="connsiteY7" fmla="*/ 6748318 h 6858000"/>
              <a:gd name="connsiteX8" fmla="*/ 0 w 8284464"/>
              <a:gd name="connsiteY8" fmla="*/ 3429000 h 6858000"/>
              <a:gd name="connsiteX9" fmla="*/ 1663869 w 8284464"/>
              <a:gd name="connsiteY9" fmla="*/ 109683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284464" h="6858000">
                <a:moveTo>
                  <a:pt x="1818109" y="0"/>
                </a:moveTo>
                <a:lnTo>
                  <a:pt x="6466355" y="0"/>
                </a:lnTo>
                <a:lnTo>
                  <a:pt x="6620596" y="109683"/>
                </a:lnTo>
                <a:cubicBezTo>
                  <a:pt x="7630666" y="865069"/>
                  <a:pt x="8284464" y="2070683"/>
                  <a:pt x="8284464" y="3429000"/>
                </a:cubicBezTo>
                <a:cubicBezTo>
                  <a:pt x="8284464" y="4787317"/>
                  <a:pt x="7630666" y="5992931"/>
                  <a:pt x="6620596" y="6748318"/>
                </a:cubicBezTo>
                <a:lnTo>
                  <a:pt x="6466355" y="6858000"/>
                </a:lnTo>
                <a:lnTo>
                  <a:pt x="1818109" y="6858000"/>
                </a:lnTo>
                <a:lnTo>
                  <a:pt x="1663869" y="6748318"/>
                </a:lnTo>
                <a:cubicBezTo>
                  <a:pt x="653798" y="5992931"/>
                  <a:pt x="0" y="4787317"/>
                  <a:pt x="0" y="3429000"/>
                </a:cubicBezTo>
                <a:cubicBezTo>
                  <a:pt x="0" y="2070683"/>
                  <a:pt x="653798" y="865069"/>
                  <a:pt x="1663869" y="109683"/>
                </a:cubicBez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0" name="Freeform: Shape 9">
            <a:extLst>
              <a:ext uri="{FF2B5EF4-FFF2-40B4-BE49-F238E27FC236}">
                <a16:creationId xmlns:a16="http://schemas.microsoft.com/office/drawing/2014/main" id="{DF9AD32D-FF05-44F4-BD4D-9CEE89B71E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118360" y="0"/>
            <a:ext cx="7955280" cy="6858000"/>
          </a:xfrm>
          <a:custGeom>
            <a:avLst/>
            <a:gdLst>
              <a:gd name="connsiteX0" fmla="*/ 1962423 w 7955280"/>
              <a:gd name="connsiteY0" fmla="*/ 0 h 6858000"/>
              <a:gd name="connsiteX1" fmla="*/ 5992858 w 7955280"/>
              <a:gd name="connsiteY1" fmla="*/ 0 h 6858000"/>
              <a:gd name="connsiteX2" fmla="*/ 6040191 w 7955280"/>
              <a:gd name="connsiteY2" fmla="*/ 27216 h 6858000"/>
              <a:gd name="connsiteX3" fmla="*/ 7955280 w 7955280"/>
              <a:gd name="connsiteY3" fmla="*/ 3429000 h 6858000"/>
              <a:gd name="connsiteX4" fmla="*/ 6040191 w 7955280"/>
              <a:gd name="connsiteY4" fmla="*/ 6830784 h 6858000"/>
              <a:gd name="connsiteX5" fmla="*/ 5992858 w 7955280"/>
              <a:gd name="connsiteY5" fmla="*/ 6858000 h 6858000"/>
              <a:gd name="connsiteX6" fmla="*/ 1962423 w 7955280"/>
              <a:gd name="connsiteY6" fmla="*/ 6858000 h 6858000"/>
              <a:gd name="connsiteX7" fmla="*/ 1915089 w 7955280"/>
              <a:gd name="connsiteY7" fmla="*/ 6830784 h 6858000"/>
              <a:gd name="connsiteX8" fmla="*/ 0 w 7955280"/>
              <a:gd name="connsiteY8" fmla="*/ 3429000 h 6858000"/>
              <a:gd name="connsiteX9" fmla="*/ 1915089 w 7955280"/>
              <a:gd name="connsiteY9" fmla="*/ 27216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7955280" h="6858000">
                <a:moveTo>
                  <a:pt x="1962423" y="0"/>
                </a:moveTo>
                <a:lnTo>
                  <a:pt x="5992858" y="0"/>
                </a:lnTo>
                <a:lnTo>
                  <a:pt x="6040191" y="27216"/>
                </a:lnTo>
                <a:cubicBezTo>
                  <a:pt x="7188332" y="724844"/>
                  <a:pt x="7955280" y="1987357"/>
                  <a:pt x="7955280" y="3429000"/>
                </a:cubicBezTo>
                <a:cubicBezTo>
                  <a:pt x="7955280" y="4870644"/>
                  <a:pt x="7188332" y="6133157"/>
                  <a:pt x="6040191" y="6830784"/>
                </a:cubicBezTo>
                <a:lnTo>
                  <a:pt x="5992858" y="6858000"/>
                </a:lnTo>
                <a:lnTo>
                  <a:pt x="1962423" y="6858000"/>
                </a:lnTo>
                <a:lnTo>
                  <a:pt x="1915089" y="6830784"/>
                </a:lnTo>
                <a:cubicBezTo>
                  <a:pt x="766948" y="6133157"/>
                  <a:pt x="0" y="4870644"/>
                  <a:pt x="0" y="3429000"/>
                </a:cubicBezTo>
                <a:cubicBezTo>
                  <a:pt x="0" y="1987357"/>
                  <a:pt x="766948" y="724844"/>
                  <a:pt x="1915089" y="27216"/>
                </a:cubicBez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A84F4E9B-08CB-40EE-B04F-43CA5A674A31}"/>
              </a:ext>
            </a:extLst>
          </p:cNvPr>
          <p:cNvSpPr>
            <a:spLocks noGrp="1"/>
          </p:cNvSpPr>
          <p:nvPr>
            <p:ph type="title"/>
          </p:nvPr>
        </p:nvSpPr>
        <p:spPr>
          <a:xfrm>
            <a:off x="2555631" y="1441938"/>
            <a:ext cx="7080738" cy="3974124"/>
          </a:xfrm>
        </p:spPr>
        <p:txBody>
          <a:bodyPr vert="horz" lIns="91440" tIns="45720" rIns="91440" bIns="45720" rtlCol="0" anchor="ctr">
            <a:normAutofit/>
          </a:bodyPr>
          <a:lstStyle/>
          <a:p>
            <a:pPr algn="ctr"/>
            <a:r>
              <a:rPr lang="en-US" sz="5400">
                <a:solidFill>
                  <a:schemeClr val="bg1">
                    <a:lumMod val="95000"/>
                    <a:lumOff val="5000"/>
                  </a:schemeClr>
                </a:solidFill>
              </a:rPr>
              <a:t>Approaches to organisation and management</a:t>
            </a:r>
          </a:p>
        </p:txBody>
      </p:sp>
    </p:spTree>
    <p:extLst>
      <p:ext uri="{BB962C8B-B14F-4D97-AF65-F5344CB8AC3E}">
        <p14:creationId xmlns:p14="http://schemas.microsoft.com/office/powerpoint/2010/main" val="2042105616"/>
      </p:ext>
    </p:extLst>
  </p:cSld>
  <p:clrMapOvr>
    <a:overrideClrMapping bg1="dk1" tx1="lt1" bg2="dk2" tx2="lt2" accent1="accent1" accent2="accent2" accent3="accent3" accent4="accent4" accent5="accent5" accent6="accent6" hlink="hlink" folHlink="folHlink"/>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F2C74D06-84D9-41A0-A29E-EDD25A0E5A42}"/>
              </a:ext>
            </a:extLst>
          </p:cNvPr>
          <p:cNvPicPr>
            <a:picLocks noChangeAspect="1"/>
          </p:cNvPicPr>
          <p:nvPr/>
        </p:nvPicPr>
        <p:blipFill rotWithShape="1">
          <a:blip r:embed="rId3"/>
          <a:srcRect l="14059" r="20163"/>
          <a:stretch/>
        </p:blipFill>
        <p:spPr>
          <a:xfrm>
            <a:off x="-1" y="10"/>
            <a:ext cx="12192000" cy="6857990"/>
          </a:xfrm>
          <a:prstGeom prst="rect">
            <a:avLst/>
          </a:prstGeom>
        </p:spPr>
      </p:pic>
      <p:sp>
        <p:nvSpPr>
          <p:cNvPr id="80" name="Freeform 5">
            <a:extLst>
              <a:ext uri="{FF2B5EF4-FFF2-40B4-BE49-F238E27FC236}">
                <a16:creationId xmlns:a16="http://schemas.microsoft.com/office/drawing/2014/main" id="{3CD9DF72-87A3-404E-A828-84CBF11A83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White">
          <a:xfrm flipH="1">
            <a:off x="0" y="998175"/>
            <a:ext cx="6017172" cy="5859825"/>
          </a:xfrm>
          <a:custGeom>
            <a:avLst/>
            <a:gdLst>
              <a:gd name="T0" fmla="*/ 1333 w 1333"/>
              <a:gd name="T1" fmla="*/ 1031 h 1298"/>
              <a:gd name="T2" fmla="*/ 1333 w 1333"/>
              <a:gd name="T3" fmla="*/ 380 h 1298"/>
              <a:gd name="T4" fmla="*/ 706 w 1333"/>
              <a:gd name="T5" fmla="*/ 0 h 1298"/>
              <a:gd name="T6" fmla="*/ 0 w 1333"/>
              <a:gd name="T7" fmla="*/ 706 h 1298"/>
              <a:gd name="T8" fmla="*/ 323 w 1333"/>
              <a:gd name="T9" fmla="*/ 1298 h 1298"/>
              <a:gd name="T10" fmla="*/ 1090 w 1333"/>
              <a:gd name="T11" fmla="*/ 1298 h 1298"/>
              <a:gd name="T12" fmla="*/ 1333 w 1333"/>
              <a:gd name="T13" fmla="*/ 1031 h 1298"/>
            </a:gdLst>
            <a:ahLst/>
            <a:cxnLst>
              <a:cxn ang="0">
                <a:pos x="T0" y="T1"/>
              </a:cxn>
              <a:cxn ang="0">
                <a:pos x="T2" y="T3"/>
              </a:cxn>
              <a:cxn ang="0">
                <a:pos x="T4" y="T5"/>
              </a:cxn>
              <a:cxn ang="0">
                <a:pos x="T6" y="T7"/>
              </a:cxn>
              <a:cxn ang="0">
                <a:pos x="T8" y="T9"/>
              </a:cxn>
              <a:cxn ang="0">
                <a:pos x="T10" y="T11"/>
              </a:cxn>
              <a:cxn ang="0">
                <a:pos x="T12" y="T13"/>
              </a:cxn>
            </a:cxnLst>
            <a:rect l="0" t="0" r="r" b="b"/>
            <a:pathLst>
              <a:path w="1333" h="1298">
                <a:moveTo>
                  <a:pt x="1333" y="1031"/>
                </a:moveTo>
                <a:cubicBezTo>
                  <a:pt x="1333" y="380"/>
                  <a:pt x="1333" y="380"/>
                  <a:pt x="1333" y="380"/>
                </a:cubicBezTo>
                <a:cubicBezTo>
                  <a:pt x="1215" y="154"/>
                  <a:pt x="979" y="0"/>
                  <a:pt x="706" y="0"/>
                </a:cubicBezTo>
                <a:cubicBezTo>
                  <a:pt x="317" y="0"/>
                  <a:pt x="0" y="316"/>
                  <a:pt x="0" y="706"/>
                </a:cubicBezTo>
                <a:cubicBezTo>
                  <a:pt x="0" y="954"/>
                  <a:pt x="129" y="1172"/>
                  <a:pt x="323" y="1298"/>
                </a:cubicBezTo>
                <a:cubicBezTo>
                  <a:pt x="1090" y="1298"/>
                  <a:pt x="1090" y="1298"/>
                  <a:pt x="1090" y="1298"/>
                </a:cubicBezTo>
                <a:cubicBezTo>
                  <a:pt x="1193" y="1232"/>
                  <a:pt x="1276" y="1140"/>
                  <a:pt x="1333" y="1031"/>
                </a:cubicBezTo>
                <a:close/>
              </a:path>
            </a:pathLst>
          </a:custGeom>
          <a:solidFill>
            <a:schemeClr val="bg1">
              <a:alpha val="75000"/>
            </a:schemeClr>
          </a:solidFill>
          <a:ln w="50800" cap="sq" cmpd="dbl">
            <a:noFill/>
            <a:miter lim="800000"/>
          </a:ln>
          <a:effectLst/>
          <a:extLst/>
        </p:spPr>
        <p:txBody>
          <a:bodyPr vert="horz" lIns="91440" tIns="45720" rIns="91440" bIns="45720" rtlCol="0" anchor="t">
            <a:normAutofit/>
          </a:bodyPr>
          <a:lstStyle/>
          <a:p>
            <a:pPr algn="ctr">
              <a:spcAft>
                <a:spcPts val="1000"/>
              </a:spcAft>
              <a:buClr>
                <a:schemeClr val="tx1"/>
              </a:buClr>
              <a:buSzPct val="100000"/>
              <a:buFont typeface="Arial"/>
              <a:buNone/>
            </a:pPr>
            <a:endParaRPr lang="en-US" sz="1600" cap="all"/>
          </a:p>
        </p:txBody>
      </p:sp>
      <p:sp>
        <p:nvSpPr>
          <p:cNvPr id="2" name="Title 1">
            <a:extLst>
              <a:ext uri="{FF2B5EF4-FFF2-40B4-BE49-F238E27FC236}">
                <a16:creationId xmlns:a16="http://schemas.microsoft.com/office/drawing/2014/main" id="{2DCA6597-7E6C-4EE3-8D95-B62064C5DFFB}"/>
              </a:ext>
            </a:extLst>
          </p:cNvPr>
          <p:cNvSpPr>
            <a:spLocks noGrp="1"/>
          </p:cNvSpPr>
          <p:nvPr>
            <p:ph type="title"/>
          </p:nvPr>
        </p:nvSpPr>
        <p:spPr>
          <a:xfrm>
            <a:off x="709448" y="1913950"/>
            <a:ext cx="4204137" cy="1342754"/>
          </a:xfrm>
        </p:spPr>
        <p:txBody>
          <a:bodyPr>
            <a:normAutofit/>
          </a:bodyPr>
          <a:lstStyle/>
          <a:p>
            <a:pPr algn="ctr"/>
            <a:r>
              <a:rPr lang="en-GB" sz="3600">
                <a:latin typeface="Arial" panose="020B0604020202020204" pitchFamily="34" charset="0"/>
                <a:ea typeface="Times New Roman"/>
                <a:cs typeface="Arial" panose="020B0604020202020204" pitchFamily="34" charset="0"/>
              </a:rPr>
              <a:t>Group and team work</a:t>
            </a:r>
            <a:endParaRPr lang="en-GB" sz="3600"/>
          </a:p>
        </p:txBody>
      </p:sp>
      <p:cxnSp>
        <p:nvCxnSpPr>
          <p:cNvPr id="81" name="Straight Connector 77">
            <a:extLst>
              <a:ext uri="{FF2B5EF4-FFF2-40B4-BE49-F238E27FC236}">
                <a16:creationId xmlns:a16="http://schemas.microsoft.com/office/drawing/2014/main" id="{20E3A342-4D61-4E3F-AF90-1AB42AEB96C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2287051" y="3337139"/>
            <a:ext cx="935420" cy="0"/>
          </a:xfrm>
          <a:prstGeom prst="line">
            <a:avLst/>
          </a:prstGeom>
          <a:ln w="25400" cap="sq">
            <a:solidFill>
              <a:schemeClr val="tx1">
                <a:lumMod val="85000"/>
                <a:lumOff val="15000"/>
              </a:schemeClr>
            </a:solidFill>
            <a:beve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41F9E0BB-E666-4CE9-AB8B-064E67359619}"/>
              </a:ext>
            </a:extLst>
          </p:cNvPr>
          <p:cNvSpPr>
            <a:spLocks noGrp="1"/>
          </p:cNvSpPr>
          <p:nvPr>
            <p:ph idx="1"/>
          </p:nvPr>
        </p:nvSpPr>
        <p:spPr>
          <a:xfrm>
            <a:off x="525516" y="3417573"/>
            <a:ext cx="4593021" cy="2619839"/>
          </a:xfrm>
        </p:spPr>
        <p:txBody>
          <a:bodyPr anchor="ctr">
            <a:normAutofit/>
          </a:bodyPr>
          <a:lstStyle/>
          <a:p>
            <a:pPr marL="0" indent="0">
              <a:buNone/>
            </a:pPr>
            <a:r>
              <a:rPr lang="en-GB" sz="1800" dirty="0"/>
              <a:t>Fairtrade use teamwork as a key setting. To enhance communication and understand  better work ethics of  other strategies to approach new consumers.</a:t>
            </a:r>
          </a:p>
          <a:p>
            <a:pPr marL="0" indent="0">
              <a:buNone/>
            </a:pPr>
            <a:r>
              <a:rPr lang="en-GB" sz="1800" dirty="0"/>
              <a:t>Working as part of a team, Fairtrade groups promote equality and security because they intend To satisfy objective whilst tending to the same overall goal to reach targets and fulfil work supplement. </a:t>
            </a:r>
          </a:p>
          <a:p>
            <a:pPr marL="0" indent="0">
              <a:buNone/>
            </a:pPr>
            <a:endParaRPr lang="en-GB" sz="1800" dirty="0"/>
          </a:p>
        </p:txBody>
      </p:sp>
    </p:spTree>
    <p:extLst>
      <p:ext uri="{BB962C8B-B14F-4D97-AF65-F5344CB8AC3E}">
        <p14:creationId xmlns:p14="http://schemas.microsoft.com/office/powerpoint/2010/main" val="2286356791"/>
      </p:ext>
    </p:extLst>
  </p:cSld>
  <p:clrMapOvr>
    <a:masterClrMapping/>
  </p:clrMapOvr>
  <p:transition spd="slow">
    <p:randomBar dir="vert"/>
  </p:transition>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098" name="Picture 2" descr="See the source image">
            <a:extLst>
              <a:ext uri="{FF2B5EF4-FFF2-40B4-BE49-F238E27FC236}">
                <a16:creationId xmlns:a16="http://schemas.microsoft.com/office/drawing/2014/main" id="{AEABF9DF-D48B-4BC5-98D9-1080DBA456E1}"/>
              </a:ext>
            </a:extLst>
          </p:cNvPr>
          <p:cNvPicPr>
            <a:picLocks noGrp="1" noChangeAspect="1" noChangeArrowheads="1"/>
          </p:cNvPicPr>
          <p:nvPr>
            <p:ph idx="1"/>
          </p:nvPr>
        </p:nvPicPr>
        <p:blipFill rotWithShape="1">
          <a:blip r:embed="rId3">
            <a:extLst>
              <a:ext uri="{28A0092B-C50C-407E-A947-70E740481C1C}">
                <a14:useLocalDpi xmlns:a14="http://schemas.microsoft.com/office/drawing/2010/main" val="0"/>
              </a:ext>
            </a:extLst>
          </a:blip>
          <a:srcRect l="4444" r="1" b="1"/>
          <a:stretch/>
        </p:blipFill>
        <p:spPr bwMode="auto">
          <a:xfrm>
            <a:off x="20" y="10"/>
            <a:ext cx="12191980" cy="6857990"/>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a:extLst>
              <a:ext uri="{FF2B5EF4-FFF2-40B4-BE49-F238E27FC236}">
                <a16:creationId xmlns:a16="http://schemas.microsoft.com/office/drawing/2014/main" id="{5406440E-13E0-4803-A300-6F3ACB9A38EC}"/>
              </a:ext>
            </a:extLst>
          </p:cNvPr>
          <p:cNvSpPr>
            <a:spLocks noGrp="1"/>
          </p:cNvSpPr>
          <p:nvPr>
            <p:ph type="title"/>
          </p:nvPr>
        </p:nvSpPr>
        <p:spPr>
          <a:xfrm>
            <a:off x="640080" y="640080"/>
            <a:ext cx="2752354" cy="2709275"/>
          </a:xfrm>
          <a:prstGeom prst="ellipse">
            <a:avLst/>
          </a:prstGeom>
          <a:solidFill>
            <a:srgbClr val="231815"/>
          </a:solidFill>
          <a:ln w="174625" cmpd="thinThick">
            <a:solidFill>
              <a:srgbClr val="231815"/>
            </a:solidFill>
          </a:ln>
        </p:spPr>
        <p:txBody>
          <a:bodyPr vert="horz" lIns="91440" tIns="45720" rIns="91440" bIns="45720" rtlCol="0" anchor="ctr">
            <a:normAutofit/>
          </a:bodyPr>
          <a:lstStyle/>
          <a:p>
            <a:pPr algn="ctr"/>
            <a:r>
              <a:rPr lang="en-US" sz="2400">
                <a:solidFill>
                  <a:srgbClr val="FFFFFF"/>
                </a:solidFill>
              </a:rPr>
              <a:t>Corporate Social Responsibility</a:t>
            </a:r>
          </a:p>
        </p:txBody>
      </p:sp>
    </p:spTree>
    <p:extLst>
      <p:ext uri="{BB962C8B-B14F-4D97-AF65-F5344CB8AC3E}">
        <p14:creationId xmlns:p14="http://schemas.microsoft.com/office/powerpoint/2010/main" val="2536975447"/>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mc:Choice xmlns:p14="http://schemas.microsoft.com/office/powerpoint/2010/main" Requires="p14">
      <p:transition spd="slow" p14:dur="800">
        <p:circle/>
      </p:transition>
    </mc:Choice>
    <mc:Fallback>
      <p:transition spd="slow">
        <p:circl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37" name="Down Arrow 7">
            <a:extLst>
              <a:ext uri="{FF2B5EF4-FFF2-40B4-BE49-F238E27FC236}">
                <a16:creationId xmlns:a16="http://schemas.microsoft.com/office/drawing/2014/main" id="{73DE2CFE-42F2-48F0-8706-5264E012B1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288521" y="381403"/>
            <a:ext cx="2200313" cy="3342508"/>
          </a:xfrm>
          <a:prstGeom prst="downArrow">
            <a:avLst>
              <a:gd name="adj1" fmla="val 100000"/>
              <a:gd name="adj2" fmla="val 15788"/>
            </a:avLst>
          </a:prstGeom>
          <a:solidFill>
            <a:srgbClr val="404040"/>
          </a:solidFill>
          <a:ln w="539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D7CE670B-1BDF-4820-A18A-2AADAD8EBE97}"/>
              </a:ext>
            </a:extLst>
          </p:cNvPr>
          <p:cNvSpPr>
            <a:spLocks noGrp="1"/>
          </p:cNvSpPr>
          <p:nvPr>
            <p:ph type="title"/>
          </p:nvPr>
        </p:nvSpPr>
        <p:spPr>
          <a:xfrm>
            <a:off x="966952" y="1204108"/>
            <a:ext cx="2669406" cy="1781175"/>
          </a:xfrm>
        </p:spPr>
        <p:txBody>
          <a:bodyPr>
            <a:normAutofit/>
          </a:bodyPr>
          <a:lstStyle/>
          <a:p>
            <a:r>
              <a:rPr lang="en-GB" sz="3200">
                <a:solidFill>
                  <a:srgbClr val="FFFFFF"/>
                </a:solidFill>
              </a:rPr>
              <a:t>management</a:t>
            </a:r>
          </a:p>
        </p:txBody>
      </p:sp>
      <p:sp>
        <p:nvSpPr>
          <p:cNvPr id="3" name="Content Placeholder 2">
            <a:extLst>
              <a:ext uri="{FF2B5EF4-FFF2-40B4-BE49-F238E27FC236}">
                <a16:creationId xmlns:a16="http://schemas.microsoft.com/office/drawing/2014/main" id="{8F545CBE-C21B-44D9-BF69-EA62D0A6DB3E}"/>
              </a:ext>
            </a:extLst>
          </p:cNvPr>
          <p:cNvSpPr>
            <a:spLocks noGrp="1"/>
          </p:cNvSpPr>
          <p:nvPr>
            <p:ph idx="1"/>
          </p:nvPr>
        </p:nvSpPr>
        <p:spPr>
          <a:xfrm>
            <a:off x="966951" y="3355130"/>
            <a:ext cx="2669407" cy="2427333"/>
          </a:xfrm>
        </p:spPr>
        <p:txBody>
          <a:bodyPr>
            <a:normAutofit/>
          </a:bodyPr>
          <a:lstStyle/>
          <a:p>
            <a:r>
              <a:rPr lang="en-GB" sz="1400"/>
              <a:t>Management plays an important role within business, The most effectiveness management approach is to deliver the best outputs.</a:t>
            </a:r>
          </a:p>
          <a:p>
            <a:r>
              <a:rPr lang="en-GB" sz="1400"/>
              <a:t>Management is a department of hierarchy authority, for example a food chain is the replica of how a business can be managed within supervisors perspective. </a:t>
            </a:r>
          </a:p>
        </p:txBody>
      </p:sp>
      <p:pic>
        <p:nvPicPr>
          <p:cNvPr id="6148" name="Picture 4" descr="See the source image">
            <a:extLst>
              <a:ext uri="{FF2B5EF4-FFF2-40B4-BE49-F238E27FC236}">
                <a16:creationId xmlns:a16="http://schemas.microsoft.com/office/drawing/2014/main" id="{625603F9-FFC0-437A-9501-B210809ED2C0}"/>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893988" y="952500"/>
            <a:ext cx="6439950" cy="482996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951060817"/>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6000">
        <p15:prstTrans prst="curtains"/>
      </p:transition>
    </mc:Choice>
    <mc:Fallback>
      <p:transition spd="slow">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19900D-2F53-44F3-A1EF-661C3F76DDF5}"/>
              </a:ext>
            </a:extLst>
          </p:cNvPr>
          <p:cNvSpPr>
            <a:spLocks noGrp="1"/>
          </p:cNvSpPr>
          <p:nvPr>
            <p:ph type="title"/>
          </p:nvPr>
        </p:nvSpPr>
        <p:spPr>
          <a:xfrm>
            <a:off x="648929" y="629266"/>
            <a:ext cx="4357411" cy="1676603"/>
          </a:xfrm>
        </p:spPr>
        <p:txBody>
          <a:bodyPr>
            <a:normAutofit/>
          </a:bodyPr>
          <a:lstStyle/>
          <a:p>
            <a:r>
              <a:rPr lang="en-US" dirty="0"/>
              <a:t>Swot analysis analyses different:</a:t>
            </a:r>
            <a:endParaRPr lang="en-GB" dirty="0"/>
          </a:p>
        </p:txBody>
      </p:sp>
      <p:sp>
        <p:nvSpPr>
          <p:cNvPr id="1031" name="Content Placeholder 1030">
            <a:extLst>
              <a:ext uri="{FF2B5EF4-FFF2-40B4-BE49-F238E27FC236}">
                <a16:creationId xmlns:a16="http://schemas.microsoft.com/office/drawing/2014/main" id="{E460B80D-F61C-43F8-A0B2-B5A6B0C0D83B}"/>
              </a:ext>
            </a:extLst>
          </p:cNvPr>
          <p:cNvSpPr>
            <a:spLocks noGrp="1"/>
          </p:cNvSpPr>
          <p:nvPr>
            <p:ph idx="1"/>
          </p:nvPr>
        </p:nvSpPr>
        <p:spPr>
          <a:xfrm>
            <a:off x="648931" y="2438400"/>
            <a:ext cx="3651466" cy="3785419"/>
          </a:xfrm>
        </p:spPr>
        <p:txBody>
          <a:bodyPr>
            <a:normAutofit/>
          </a:bodyPr>
          <a:lstStyle/>
          <a:p>
            <a:r>
              <a:rPr lang="en-US" sz="1800" dirty="0"/>
              <a:t> strengths</a:t>
            </a:r>
          </a:p>
          <a:p>
            <a:r>
              <a:rPr lang="en-US" sz="1800" dirty="0"/>
              <a:t>weaknesses</a:t>
            </a:r>
          </a:p>
          <a:p>
            <a:r>
              <a:rPr lang="en-US" sz="1800" dirty="0"/>
              <a:t>opportunities</a:t>
            </a:r>
          </a:p>
          <a:p>
            <a:r>
              <a:rPr lang="en-US" sz="1800" dirty="0"/>
              <a:t>threats</a:t>
            </a:r>
          </a:p>
        </p:txBody>
      </p:sp>
      <p:pic>
        <p:nvPicPr>
          <p:cNvPr id="1029" name="Picture 2" descr="See the source image">
            <a:extLst>
              <a:ext uri="{FF2B5EF4-FFF2-40B4-BE49-F238E27FC236}">
                <a16:creationId xmlns:a16="http://schemas.microsoft.com/office/drawing/2014/main" id="{5C671A00-E4D3-4B9B-9B0A-DEF50555D947}"/>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7161" r="15195"/>
          <a:stretch/>
        </p:blipFill>
        <p:spPr bwMode="auto">
          <a:xfrm>
            <a:off x="4639056" y="10"/>
            <a:ext cx="7552944" cy="6857990"/>
          </a:xfrm>
          <a:prstGeom prst="rect">
            <a:avLst/>
          </a:prstGeom>
          <a:noFill/>
          <a:effectLst/>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3DEE0899-1B90-474B-AFF1-A6524DBE64DD}"/>
              </a:ext>
            </a:extLst>
          </p:cNvPr>
          <p:cNvSpPr txBox="1"/>
          <p:nvPr/>
        </p:nvSpPr>
        <p:spPr>
          <a:xfrm>
            <a:off x="648929" y="5166360"/>
            <a:ext cx="3651466" cy="1015663"/>
          </a:xfrm>
          <a:prstGeom prst="rect">
            <a:avLst/>
          </a:prstGeom>
          <a:noFill/>
        </p:spPr>
        <p:txBody>
          <a:bodyPr wrap="square" rtlCol="0">
            <a:spAutoFit/>
          </a:bodyPr>
          <a:lstStyle/>
          <a:p>
            <a:r>
              <a:rPr lang="en-GB" sz="2000" dirty="0"/>
              <a:t>With the intent to increase productivity, and also minimise any arising issues.</a:t>
            </a:r>
          </a:p>
        </p:txBody>
      </p:sp>
    </p:spTree>
    <p:extLst>
      <p:ext uri="{BB962C8B-B14F-4D97-AF65-F5344CB8AC3E}">
        <p14:creationId xmlns:p14="http://schemas.microsoft.com/office/powerpoint/2010/main" val="2941555775"/>
      </p:ext>
    </p:extLst>
  </p:cSld>
  <p:clrMapOvr>
    <a:masterClrMapping/>
  </p:clrMapOvr>
  <mc:AlternateContent xmlns:mc="http://schemas.openxmlformats.org/markup-compatibility/2006">
    <mc:Choice xmlns:p14="http://schemas.microsoft.com/office/powerpoint/2010/main" Requires="p14">
      <p:transition spd="slow">
        <p14:flash/>
      </p:transition>
    </mc:Choice>
    <mc:Fallback>
      <p:transition spd="slow">
        <p:fad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3598E1C-6C5A-4148-B5B3-4B1C9E916DCE}"/>
              </a:ext>
            </a:extLst>
          </p:cNvPr>
          <p:cNvSpPr>
            <a:spLocks noGrp="1"/>
          </p:cNvSpPr>
          <p:nvPr>
            <p:ph type="title"/>
          </p:nvPr>
        </p:nvSpPr>
        <p:spPr>
          <a:xfrm>
            <a:off x="1519787" y="498637"/>
            <a:ext cx="3651467" cy="1676603"/>
          </a:xfrm>
        </p:spPr>
        <p:txBody>
          <a:bodyPr>
            <a:normAutofit/>
          </a:bodyPr>
          <a:lstStyle/>
          <a:p>
            <a:r>
              <a:rPr lang="en-GB" dirty="0"/>
              <a:t>Pestel </a:t>
            </a:r>
          </a:p>
        </p:txBody>
      </p:sp>
      <p:sp>
        <p:nvSpPr>
          <p:cNvPr id="3" name="Content Placeholder 2">
            <a:extLst>
              <a:ext uri="{FF2B5EF4-FFF2-40B4-BE49-F238E27FC236}">
                <a16:creationId xmlns:a16="http://schemas.microsoft.com/office/drawing/2014/main" id="{AA173875-D9AA-4E06-AC86-BC5B5F2922FF}"/>
              </a:ext>
            </a:extLst>
          </p:cNvPr>
          <p:cNvSpPr>
            <a:spLocks noGrp="1"/>
          </p:cNvSpPr>
          <p:nvPr>
            <p:ph idx="1"/>
          </p:nvPr>
        </p:nvSpPr>
        <p:spPr>
          <a:xfrm>
            <a:off x="648931" y="2438400"/>
            <a:ext cx="3651466" cy="3785419"/>
          </a:xfrm>
        </p:spPr>
        <p:txBody>
          <a:bodyPr>
            <a:normAutofit/>
          </a:bodyPr>
          <a:lstStyle/>
          <a:p>
            <a:pPr marL="0" indent="0">
              <a:buNone/>
            </a:pPr>
            <a:r>
              <a:rPr lang="en-GB" sz="1800" dirty="0"/>
              <a:t>Pestel approaches expand into </a:t>
            </a:r>
          </a:p>
          <a:p>
            <a:r>
              <a:rPr lang="en-GB" sz="1800" b="1" dirty="0"/>
              <a:t> </a:t>
            </a:r>
            <a:r>
              <a:rPr lang="en-GB" b="1" dirty="0"/>
              <a:t>P – Political</a:t>
            </a:r>
            <a:endParaRPr lang="en-GB" dirty="0"/>
          </a:p>
          <a:p>
            <a:pPr fontAlgn="b"/>
            <a:r>
              <a:rPr lang="en-GB" b="1" dirty="0"/>
              <a:t>E – Economic</a:t>
            </a:r>
            <a:endParaRPr lang="en-GB" dirty="0"/>
          </a:p>
          <a:p>
            <a:pPr fontAlgn="b"/>
            <a:r>
              <a:rPr lang="en-GB" b="1" dirty="0"/>
              <a:t>S – Social</a:t>
            </a:r>
            <a:endParaRPr lang="en-GB" dirty="0"/>
          </a:p>
          <a:p>
            <a:pPr fontAlgn="b"/>
            <a:r>
              <a:rPr lang="en-GB" b="1" dirty="0"/>
              <a:t>T – Technological</a:t>
            </a:r>
            <a:endParaRPr lang="en-GB" dirty="0"/>
          </a:p>
          <a:p>
            <a:pPr fontAlgn="b"/>
            <a:r>
              <a:rPr lang="en-GB" b="1" dirty="0"/>
              <a:t>E – Environmental</a:t>
            </a:r>
            <a:endParaRPr lang="en-GB" dirty="0"/>
          </a:p>
          <a:p>
            <a:pPr fontAlgn="b"/>
            <a:r>
              <a:rPr lang="en-GB" b="1" dirty="0"/>
              <a:t>L – Legal</a:t>
            </a:r>
            <a:endParaRPr lang="en-GB" dirty="0"/>
          </a:p>
          <a:p>
            <a:endParaRPr lang="en-GB" sz="1800" dirty="0"/>
          </a:p>
        </p:txBody>
      </p:sp>
      <p:pic>
        <p:nvPicPr>
          <p:cNvPr id="2050" name="Picture 2" descr="http://www.business-to-you.com/wp-content/uploads/2016/12/PESTEL-analysis-updated.png">
            <a:extLst>
              <a:ext uri="{FF2B5EF4-FFF2-40B4-BE49-F238E27FC236}">
                <a16:creationId xmlns:a16="http://schemas.microsoft.com/office/drawing/2014/main" id="{4F2F2758-62A5-4FC7-A926-EA8B1CC36A44}"/>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18878" r="19172"/>
          <a:stretch/>
        </p:blipFill>
        <p:spPr bwMode="auto">
          <a:xfrm>
            <a:off x="4639056" y="10"/>
            <a:ext cx="7552944" cy="6857990"/>
          </a:xfrm>
          <a:prstGeom prst="rect">
            <a:avLst/>
          </a:prstGeom>
          <a:noFill/>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876602412"/>
      </p:ext>
    </p:extLst>
  </p:cSld>
  <p:clrMapOvr>
    <a:masterClrMapping/>
  </p:clrMapOvr>
  <mc:AlternateContent xmlns:mc="http://schemas.openxmlformats.org/markup-compatibility/2006">
    <mc:Choice xmlns:p14="http://schemas.microsoft.com/office/powerpoint/2010/main" Requires="p14">
      <p:transition spd="slow" p14:dur="800">
        <p:circle/>
      </p:transition>
    </mc:Choice>
    <mc:Fallback>
      <p:transition spd="slow">
        <p:circle/>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96CF68-CFB1-403C-B58B-4F27DD9F0975}"/>
              </a:ext>
            </a:extLst>
          </p:cNvPr>
          <p:cNvSpPr>
            <a:spLocks noGrp="1"/>
          </p:cNvSpPr>
          <p:nvPr>
            <p:ph type="title"/>
          </p:nvPr>
        </p:nvSpPr>
        <p:spPr/>
        <p:txBody>
          <a:bodyPr/>
          <a:lstStyle/>
          <a:p>
            <a:r>
              <a:rPr lang="en-GB" dirty="0"/>
              <a:t>Bibliography </a:t>
            </a:r>
          </a:p>
        </p:txBody>
      </p:sp>
      <p:sp>
        <p:nvSpPr>
          <p:cNvPr id="3" name="Content Placeholder 2">
            <a:extLst>
              <a:ext uri="{FF2B5EF4-FFF2-40B4-BE49-F238E27FC236}">
                <a16:creationId xmlns:a16="http://schemas.microsoft.com/office/drawing/2014/main" id="{BC8AC3C0-6CF9-4CE8-81B4-D88F47331E2C}"/>
              </a:ext>
            </a:extLst>
          </p:cNvPr>
          <p:cNvSpPr>
            <a:spLocks noGrp="1"/>
          </p:cNvSpPr>
          <p:nvPr>
            <p:ph idx="1"/>
          </p:nvPr>
        </p:nvSpPr>
        <p:spPr/>
        <p:txBody>
          <a:bodyPr>
            <a:normAutofit fontScale="40000" lnSpcReduction="20000"/>
          </a:bodyPr>
          <a:lstStyle/>
          <a:p>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hlinkClick r:id="rId3"/>
              </a:rPr>
              <a:t>https://www.ukessays.com/essays/management/types-of-management-approaches-management-essay.php</a:t>
            </a:r>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hlinkClick r:id="rId4"/>
              </a:rPr>
              <a:t>https://research-methodology.net/tesco-marketing-strategy/</a:t>
            </a:r>
            <a:r>
              <a:rPr lang="en-GB" dirty="0">
                <a:latin typeface="Arial" panose="020B0604020202020204" pitchFamily="34" charset="0"/>
                <a:cs typeface="Arial" panose="020B0604020202020204" pitchFamily="34" charset="0"/>
              </a:rPr>
              <a:t>  </a:t>
            </a:r>
            <a:r>
              <a:rPr lang="en-GB" b="1" dirty="0">
                <a:latin typeface="Arial" panose="020B0604020202020204" pitchFamily="34" charset="0"/>
                <a:cs typeface="Arial" panose="020B0604020202020204" pitchFamily="34" charset="0"/>
                <a:hlinkClick r:id="rId4" tooltip="12:21 am">
                  <a:extLst>
                    <a:ext uri="{A12FA001-AC4F-418D-AE19-62706E023703}">
                      <ahyp:hlinkClr xmlns:ahyp="http://schemas.microsoft.com/office/drawing/2018/hyperlinkcolor" val="tx"/>
                    </a:ext>
                  </a:extLst>
                </a:hlinkClick>
              </a:rPr>
              <a:t>May 20, 2016</a:t>
            </a:r>
            <a:r>
              <a:rPr lang="en-GB" dirty="0">
                <a:latin typeface="Arial" panose="020B0604020202020204" pitchFamily="34" charset="0"/>
                <a:cs typeface="Arial" panose="020B0604020202020204" pitchFamily="34" charset="0"/>
              </a:rPr>
              <a:t> by </a:t>
            </a:r>
            <a:r>
              <a:rPr lang="en-GB" b="1" dirty="0">
                <a:latin typeface="Arial" panose="020B0604020202020204" pitchFamily="34" charset="0"/>
                <a:cs typeface="Arial" panose="020B0604020202020204" pitchFamily="34" charset="0"/>
                <a:hlinkClick r:id="rId5" tooltip="View all posts by John Dudovskiy">
                  <a:extLst>
                    <a:ext uri="{A12FA001-AC4F-418D-AE19-62706E023703}">
                      <ahyp:hlinkClr xmlns:ahyp="http://schemas.microsoft.com/office/drawing/2018/hyperlinkcolor" val="tx"/>
                    </a:ext>
                  </a:extLst>
                </a:hlinkClick>
              </a:rPr>
              <a:t>John </a:t>
            </a:r>
            <a:r>
              <a:rPr lang="en-GB" b="1" dirty="0" err="1">
                <a:latin typeface="Arial" panose="020B0604020202020204" pitchFamily="34" charset="0"/>
                <a:cs typeface="Arial" panose="020B0604020202020204" pitchFamily="34" charset="0"/>
                <a:hlinkClick r:id="rId5" tooltip="View all posts by John Dudovskiy">
                  <a:extLst>
                    <a:ext uri="{A12FA001-AC4F-418D-AE19-62706E023703}">
                      <ahyp:hlinkClr xmlns:ahyp="http://schemas.microsoft.com/office/drawing/2018/hyperlinkcolor" val="tx"/>
                    </a:ext>
                  </a:extLst>
                </a:hlinkClick>
              </a:rPr>
              <a:t>Dudovskiy</a:t>
            </a:r>
            <a:r>
              <a:rPr lang="en-GB" dirty="0">
                <a:latin typeface="Arial" panose="020B0604020202020204" pitchFamily="34" charset="0"/>
                <a:cs typeface="Arial" panose="020B0604020202020204" pitchFamily="34" charset="0"/>
              </a:rPr>
              <a:t> </a:t>
            </a:r>
          </a:p>
          <a:p>
            <a:r>
              <a:rPr lang="en-GB" dirty="0">
                <a:latin typeface="Arial" panose="020B0604020202020204" pitchFamily="34" charset="0"/>
                <a:cs typeface="Arial" panose="020B0604020202020204" pitchFamily="34" charset="0"/>
                <a:hlinkClick r:id="rId6"/>
              </a:rPr>
              <a:t>https://www.researchgate.net/publication/46537724_Fair_Trade_and_Corporate_Social_Responsibility</a:t>
            </a:r>
            <a:r>
              <a:rPr lang="en-GB" dirty="0">
                <a:latin typeface="Arial" panose="020B0604020202020204" pitchFamily="34" charset="0"/>
                <a:cs typeface="Arial" panose="020B0604020202020204" pitchFamily="34" charset="0"/>
              </a:rPr>
              <a:t> </a:t>
            </a:r>
            <a:r>
              <a:rPr lang="en-GB" dirty="0">
                <a:latin typeface="Arial" panose="020B0604020202020204" pitchFamily="34" charset="0"/>
                <a:cs typeface="Arial" panose="020B0604020202020204" pitchFamily="34" charset="0"/>
                <a:hlinkClick r:id="rId7">
                  <a:extLst>
                    <a:ext uri="{A12FA001-AC4F-418D-AE19-62706E023703}">
                      <ahyp:hlinkClr xmlns:ahyp="http://schemas.microsoft.com/office/drawing/2018/hyperlinkcolor" val="tx"/>
                    </a:ext>
                  </a:extLst>
                </a:hlinkClick>
              </a:rPr>
              <a:t>Economic Affairs</a:t>
            </a:r>
            <a:r>
              <a:rPr lang="en-GB" dirty="0">
                <a:latin typeface="Arial" panose="020B0604020202020204" pitchFamily="34" charset="0"/>
                <a:cs typeface="Arial" panose="020B0604020202020204" pitchFamily="34" charset="0"/>
              </a:rPr>
              <a:t> 29(4):22-28 · December 2009 </a:t>
            </a:r>
          </a:p>
          <a:p>
            <a:r>
              <a:rPr lang="en-GB" dirty="0">
                <a:latin typeface="Arial" panose="020B0604020202020204" pitchFamily="34" charset="0"/>
                <a:cs typeface="Arial" panose="020B0604020202020204" pitchFamily="34" charset="0"/>
                <a:hlinkClick r:id="rId8"/>
              </a:rPr>
              <a:t>https://www.gov.uk/government/consultations/corporate-responsibility-call-for-views</a:t>
            </a:r>
            <a:r>
              <a:rPr lang="en-GB" dirty="0">
                <a:latin typeface="Arial" panose="020B0604020202020204" pitchFamily="34" charset="0"/>
                <a:cs typeface="Arial" panose="020B0604020202020204" pitchFamily="34" charset="0"/>
              </a:rPr>
              <a:t> (gov.uk, 27 June2013 )</a:t>
            </a:r>
          </a:p>
          <a:p>
            <a:r>
              <a:rPr lang="en-GB" dirty="0">
                <a:latin typeface="Arial" panose="020B0604020202020204" pitchFamily="34" charset="0"/>
                <a:cs typeface="Arial" panose="020B0604020202020204" pitchFamily="34" charset="0"/>
                <a:hlinkClick r:id="rId9"/>
              </a:rPr>
              <a:t>http://www.hse.gov.uk/statistics/enforcement.pdf</a:t>
            </a:r>
            <a:r>
              <a:rPr lang="en-GB" dirty="0">
                <a:latin typeface="Arial" panose="020B0604020202020204" pitchFamily="34" charset="0"/>
                <a:cs typeface="Arial" panose="020B0604020202020204" pitchFamily="34" charset="0"/>
              </a:rPr>
              <a:t> (Enforcement statistics GB, 31st  October 2018)</a:t>
            </a:r>
          </a:p>
          <a:p>
            <a:r>
              <a:rPr lang="en-GB" dirty="0">
                <a:solidFill>
                  <a:srgbClr val="FF0000"/>
                </a:solidFill>
                <a:latin typeface="Arial" panose="020B0604020202020204" pitchFamily="34" charset="0"/>
                <a:cs typeface="Arial" panose="020B0604020202020204" pitchFamily="34" charset="0"/>
                <a:hlinkClick r:id="rId10"/>
              </a:rPr>
              <a:t>https://pestleanalysis.com/what-is-pestle-analysis/</a:t>
            </a:r>
            <a:r>
              <a:rPr lang="en-GB" dirty="0">
                <a:solidFill>
                  <a:srgbClr val="FF0000"/>
                </a:solidFill>
                <a:latin typeface="Arial" panose="020B0604020202020204" pitchFamily="34" charset="0"/>
                <a:cs typeface="Arial" panose="020B0604020202020204" pitchFamily="34" charset="0"/>
              </a:rPr>
              <a:t> </a:t>
            </a:r>
            <a:r>
              <a:rPr lang="en-GB" dirty="0">
                <a:latin typeface="Arial" panose="020B0604020202020204" pitchFamily="34" charset="0"/>
                <a:cs typeface="Arial" panose="020B0604020202020204" pitchFamily="34" charset="0"/>
              </a:rPr>
              <a:t>2018).</a:t>
            </a:r>
          </a:p>
          <a:p>
            <a:r>
              <a:rPr lang="en-GB" dirty="0">
                <a:latin typeface="Arial" panose="020B0604020202020204" pitchFamily="34" charset="0"/>
                <a:cs typeface="Arial" panose="020B0604020202020204" pitchFamily="34" charset="0"/>
                <a:hlinkClick r:id="rId6"/>
              </a:rPr>
              <a:t>https://www.researchgate.net/publication/46537724_Fair_Trade_and_Corporate_Social_Responsibility</a:t>
            </a:r>
            <a:r>
              <a:rPr lang="en-GB" dirty="0">
                <a:latin typeface="Arial" panose="020B0604020202020204" pitchFamily="34" charset="0"/>
                <a:cs typeface="Arial" panose="020B0604020202020204" pitchFamily="34" charset="0"/>
              </a:rPr>
              <a:t> (Fairtrade / social,  2018)</a:t>
            </a:r>
          </a:p>
          <a:p>
            <a:r>
              <a:rPr lang="en-GB" dirty="0">
                <a:latin typeface="Arial" panose="020B0604020202020204" pitchFamily="34" charset="0"/>
                <a:cs typeface="Arial" panose="020B0604020202020204" pitchFamily="34" charset="0"/>
                <a:hlinkClick r:id="rId11"/>
              </a:rPr>
              <a:t>https://keydifferences.com/difference-between-group-and-team.html</a:t>
            </a:r>
            <a:r>
              <a:rPr lang="en-GB" dirty="0">
                <a:latin typeface="Arial" panose="020B0604020202020204" pitchFamily="34" charset="0"/>
                <a:cs typeface="Arial" panose="020B0604020202020204" pitchFamily="34" charset="0"/>
              </a:rPr>
              <a:t>  (March 24, 2015 By Surbhi S)</a:t>
            </a:r>
          </a:p>
          <a:p>
            <a:r>
              <a:rPr lang="en-GB" dirty="0">
                <a:latin typeface="Arial" panose="020B0604020202020204" pitchFamily="34" charset="0"/>
                <a:cs typeface="Arial" panose="020B0604020202020204" pitchFamily="34" charset="0"/>
              </a:rPr>
              <a:t>photos </a:t>
            </a:r>
          </a:p>
          <a:p>
            <a:r>
              <a:rPr lang="en-GB" dirty="0">
                <a:latin typeface="Arial" panose="020B0604020202020204" pitchFamily="34" charset="0"/>
                <a:cs typeface="Arial" panose="020B0604020202020204" pitchFamily="34" charset="0"/>
              </a:rPr>
              <a:t>https://www.bing.com/images/search?view=detailV2&amp;ccid=0K%2bWBBWu&amp;id=C633743DC33352527BB798C28F0092E0DBD4E055&amp;thid=OIP.0K-WBBWuLOhN6KkIj8k_UAHaFO&amp;mediaurl=http%3a%2f%2fwww.conceptdraw.com%2fsolution-park%2fresource%2fimages%2fsolutions%2fswot_analysis%2fStrategy-management-diagram-SWOT-Analysis-Color-Blocks.png&amp;exph=790&amp;expw=1120&amp;q=swot+&amp;simid=607992369145708982&amp;selectedIndex=4&amp;ajaxhist=0 </a:t>
            </a:r>
          </a:p>
          <a:p>
            <a:r>
              <a:rPr lang="en-GB" dirty="0">
                <a:latin typeface="Arial" panose="020B0604020202020204" pitchFamily="34" charset="0"/>
                <a:cs typeface="Arial" panose="020B0604020202020204" pitchFamily="34" charset="0"/>
                <a:hlinkClick r:id="rId12"/>
              </a:rPr>
              <a:t>http://www.business-to-you.com/wp-content/uploads/2016/12/PESTEL-analysis-updated.png</a:t>
            </a:r>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https://www.bing.com/images/search?view=detailV2&amp;ccid=SXWpzrRs&amp;id=D8316B404C12982FA21C395F5B25D538720AD16C&amp;thid=OIP.SXWpzrRsnszX1filLSI9bgHaFn&amp;mediaurl=http%3a%2f%2fprojectmanagementhacks.com%2fwp-content%2fuploads%2f2014%2f10%2fStrategic-Project-Management-Matters.jpg&amp;exph=683&amp;expw=900&amp;q=stratergy&amp;simid=608029516304942822&amp;selectedIndex=3&amp;ajaxhist=0</a:t>
            </a:r>
          </a:p>
          <a:p>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825142075"/>
      </p:ext>
    </p:extLst>
  </p:cSld>
  <p:clrMapOvr>
    <a:masterClrMapping/>
  </p:clrMapOvr>
  <mc:AlternateContent xmlns:mc="http://schemas.openxmlformats.org/markup-compatibility/2006">
    <mc:Choice xmlns:p14="http://schemas.microsoft.com/office/powerpoint/2010/main" Requires="p14">
      <p:transition spd="slow" p14:dur="1600">
        <p14:conveyor dir="l"/>
      </p:transition>
    </mc:Choice>
    <mc:Fallback>
      <p:transition spd="slow">
        <p:fade/>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09B438-7BEE-41A4-ADD1-714FF6D91C31}"/>
              </a:ext>
            </a:extLst>
          </p:cNvPr>
          <p:cNvSpPr>
            <a:spLocks noGrp="1"/>
          </p:cNvSpPr>
          <p:nvPr>
            <p:ph type="title"/>
          </p:nvPr>
        </p:nvSpPr>
        <p:spPr/>
        <p:txBody>
          <a:bodyPr/>
          <a:lstStyle/>
          <a:p>
            <a:pPr algn="ctr"/>
            <a:r>
              <a:rPr lang="en-GB" dirty="0"/>
              <a:t>Thank you for participating. </a:t>
            </a:r>
          </a:p>
        </p:txBody>
      </p:sp>
      <p:sp>
        <p:nvSpPr>
          <p:cNvPr id="3" name="Content Placeholder 2">
            <a:extLst>
              <a:ext uri="{FF2B5EF4-FFF2-40B4-BE49-F238E27FC236}">
                <a16:creationId xmlns:a16="http://schemas.microsoft.com/office/drawing/2014/main" id="{343A0454-E79D-4222-9D07-0D0685B5C412}"/>
              </a:ext>
            </a:extLst>
          </p:cNvPr>
          <p:cNvSpPr>
            <a:spLocks noGrp="1"/>
          </p:cNvSpPr>
          <p:nvPr>
            <p:ph idx="1"/>
          </p:nvPr>
        </p:nvSpPr>
        <p:spPr/>
        <p:txBody>
          <a:bodyPr/>
          <a:lstStyle/>
          <a:p>
            <a:pPr marL="0" indent="0" algn="ctr">
              <a:buNone/>
            </a:pPr>
            <a:r>
              <a:rPr lang="en-GB" dirty="0"/>
              <a:t>If you have any queries please contact me via: </a:t>
            </a:r>
            <a:r>
              <a:rPr lang="en-GB" dirty="0">
                <a:hlinkClick r:id="rId2"/>
              </a:rPr>
              <a:t>1802865@student.uwtsd.ac.uk</a:t>
            </a:r>
            <a:r>
              <a:rPr lang="en-GB" dirty="0"/>
              <a:t> </a:t>
            </a:r>
          </a:p>
        </p:txBody>
      </p:sp>
    </p:spTree>
    <p:extLst>
      <p:ext uri="{BB962C8B-B14F-4D97-AF65-F5344CB8AC3E}">
        <p14:creationId xmlns:p14="http://schemas.microsoft.com/office/powerpoint/2010/main" val="3114582580"/>
      </p:ext>
    </p:extLst>
  </p:cSld>
  <p:clrMapOvr>
    <a:masterClrMapping/>
  </p:clrMapOvr>
  <p:transition spd="slow">
    <p:comb/>
  </p:transition>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191</TotalTime>
  <Words>1750</Words>
  <Application>Microsoft Office PowerPoint</Application>
  <PresentationFormat>Widescreen</PresentationFormat>
  <Paragraphs>128</Paragraphs>
  <Slides>12</Slides>
  <Notes>10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12</vt:i4>
      </vt:variant>
    </vt:vector>
  </HeadingPairs>
  <TitlesOfParts>
    <vt:vector size="16" baseType="lpstr">
      <vt:lpstr>Arial</vt:lpstr>
      <vt:lpstr>Calibri</vt:lpstr>
      <vt:lpstr>Calibri Light</vt:lpstr>
      <vt:lpstr>Office Theme</vt:lpstr>
      <vt:lpstr>Brendan Parker / 1802865</vt:lpstr>
      <vt:lpstr>Approaches to management</vt:lpstr>
      <vt:lpstr>Types of approaches</vt:lpstr>
      <vt:lpstr>Approach to strategy</vt:lpstr>
      <vt:lpstr>Approaches to organisation and management</vt:lpstr>
      <vt:lpstr>Group and team work</vt:lpstr>
      <vt:lpstr>Corporate Social Responsibility</vt:lpstr>
      <vt:lpstr>management</vt:lpstr>
      <vt:lpstr>Swot analysis analyses different:</vt:lpstr>
      <vt:lpstr>Pestel </vt:lpstr>
      <vt:lpstr>Bibliography </vt:lpstr>
      <vt:lpstr>Thank you for participating.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Finding a sustainable approach to management</dc:title>
  <dc:creator>Brendan Parker</dc:creator>
  <cp:lastModifiedBy>Brendan Parker</cp:lastModifiedBy>
  <cp:revision>19</cp:revision>
  <dcterms:created xsi:type="dcterms:W3CDTF">2018-12-21T17:18:08Z</dcterms:created>
  <dcterms:modified xsi:type="dcterms:W3CDTF">2018-12-21T20:29:24Z</dcterms:modified>
</cp:coreProperties>
</file>