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74" r:id="rId2"/>
    <p:sldId id="321" r:id="rId3"/>
    <p:sldId id="323" r:id="rId4"/>
    <p:sldId id="324" r:id="rId5"/>
    <p:sldId id="32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Roberts (IMH)" initials="ER(" lastIdx="1" clrIdx="0">
    <p:extLst>
      <p:ext uri="{19B8F6BF-5375-455C-9EA6-DF929625EA0E}">
        <p15:presenceInfo xmlns:p15="http://schemas.microsoft.com/office/powerpoint/2012/main" userId="Emma Roberts (IM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8922" autoAdjust="0"/>
    <p:restoredTop sz="94545" autoAdjust="0"/>
  </p:normalViewPr>
  <p:slideViewPr>
    <p:cSldViewPr>
      <p:cViewPr varScale="1">
        <p:scale>
          <a:sx n="58" d="100"/>
          <a:sy n="58" d="100"/>
        </p:scale>
        <p:origin x="72" y="156"/>
      </p:cViewPr>
      <p:guideLst>
        <p:guide orient="horz" pos="2160"/>
        <p:guide pos="3840"/>
      </p:guideLst>
    </p:cSldViewPr>
  </p:slideViewPr>
  <p:notesTextViewPr>
    <p:cViewPr>
      <p:scale>
        <a:sx n="1" d="1"/>
        <a:sy n="1" d="1"/>
      </p:scale>
      <p:origin x="0" y="0"/>
    </p:cViewPr>
  </p:notesTextViewPr>
  <p:sorterViewPr>
    <p:cViewPr>
      <p:scale>
        <a:sx n="70" d="100"/>
        <a:sy n="70" d="100"/>
      </p:scale>
      <p:origin x="0" y="-568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D56189-99E0-4B47-BFC5-571BBAF22E0B}" type="datetimeFigureOut">
              <a:rPr lang="en-GB" smtClean="0"/>
              <a:t>11/08/2021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207540-EC7D-4791-806E-E644BF3314ED}" type="slidenum">
              <a:rPr lang="en-GB" smtClean="0"/>
              <a:t>‹#›</a:t>
            </a:fld>
            <a:endParaRPr lang="en-GB"/>
          </a:p>
        </p:txBody>
      </p:sp>
    </p:spTree>
    <p:extLst>
      <p:ext uri="{BB962C8B-B14F-4D97-AF65-F5344CB8AC3E}">
        <p14:creationId xmlns:p14="http://schemas.microsoft.com/office/powerpoint/2010/main" val="3976291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11/08/2021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450784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11/08/2021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600188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6DC715-FDAB-4FC9-8BF7-21F78FB7F100}" type="datetimeFigureOut">
              <a:rPr lang="en-GB" smtClean="0"/>
              <a:t>11/08/2021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15055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26DC715-FDAB-4FC9-8BF7-21F78FB7F100}" type="datetimeFigureOut">
              <a:rPr lang="en-GB" smtClean="0"/>
              <a:t>11/08/2021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551403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26DC715-FDAB-4FC9-8BF7-21F78FB7F100}" type="datetimeFigureOut">
              <a:rPr lang="en-GB" smtClean="0"/>
              <a:t>11/08/2021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521269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26DC715-FDAB-4FC9-8BF7-21F78FB7F100}" type="datetimeFigureOut">
              <a:rPr lang="en-GB" smtClean="0"/>
              <a:t>11/08/2021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95478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6DC715-FDAB-4FC9-8BF7-21F78FB7F100}" type="datetimeFigureOut">
              <a:rPr lang="en-GB" smtClean="0"/>
              <a:t>11/08/2021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170828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11/08/2021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3905606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6DC715-FDAB-4FC9-8BF7-21F78FB7F100}" type="datetimeFigureOut">
              <a:rPr lang="en-GB" smtClean="0"/>
              <a:t>11/08/2021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1814965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11/08/2021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1829623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26DC715-FDAB-4FC9-8BF7-21F78FB7F100}" type="datetimeFigureOut">
              <a:rPr lang="en-GB" smtClean="0"/>
              <a:t>11/08/2021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4832C8-592D-4851-A9B3-DB4C8B5C66CA}" type="slidenum">
              <a:rPr lang="en-GB" smtClean="0"/>
              <a:t>‹#›</a:t>
            </a:fld>
            <a:endParaRPr lang="en-GB"/>
          </a:p>
        </p:txBody>
      </p:sp>
    </p:spTree>
    <p:extLst>
      <p:ext uri="{BB962C8B-B14F-4D97-AF65-F5344CB8AC3E}">
        <p14:creationId xmlns:p14="http://schemas.microsoft.com/office/powerpoint/2010/main" val="3053736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6DC715-FDAB-4FC9-8BF7-21F78FB7F100}" type="datetimeFigureOut">
              <a:rPr lang="en-GB" smtClean="0"/>
              <a:t>11/08/2021</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832C8-592D-4851-A9B3-DB4C8B5C66CA}" type="slidenum">
              <a:rPr lang="en-GB" smtClean="0"/>
              <a:t>‹#›</a:t>
            </a:fld>
            <a:endParaRPr lang="en-GB"/>
          </a:p>
        </p:txBody>
      </p:sp>
    </p:spTree>
    <p:extLst>
      <p:ext uri="{BB962C8B-B14F-4D97-AF65-F5344CB8AC3E}">
        <p14:creationId xmlns:p14="http://schemas.microsoft.com/office/powerpoint/2010/main" val="1198382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8378" y="908720"/>
            <a:ext cx="7920880" cy="2369880"/>
          </a:xfrm>
          <a:prstGeom prst="rect">
            <a:avLst/>
          </a:prstGeom>
          <a:noFill/>
        </p:spPr>
        <p:txBody>
          <a:bodyPr wrap="square" rtlCol="0">
            <a:spAutoFit/>
          </a:bodyPr>
          <a:lstStyle/>
          <a:p>
            <a:r>
              <a:rPr lang="en-GB" sz="4400" dirty="0"/>
              <a:t>Resilience, Talent &amp; Technology:</a:t>
            </a:r>
          </a:p>
          <a:p>
            <a:endParaRPr lang="en-GB" sz="4000" b="1" dirty="0">
              <a:solidFill>
                <a:schemeClr val="tx2">
                  <a:lumMod val="60000"/>
                  <a:lumOff val="40000"/>
                </a:schemeClr>
              </a:solidFill>
            </a:endParaRPr>
          </a:p>
          <a:p>
            <a:r>
              <a:rPr lang="en-GB" sz="4000" b="1" dirty="0">
                <a:solidFill>
                  <a:schemeClr val="tx2">
                    <a:lumMod val="60000"/>
                    <a:lumOff val="40000"/>
                  </a:schemeClr>
                </a:solidFill>
              </a:rPr>
              <a:t>Part 2 of the Module</a:t>
            </a:r>
          </a:p>
          <a:p>
            <a:r>
              <a:rPr lang="en-GB" sz="2400" dirty="0"/>
              <a:t>Dr Emma Roberts</a:t>
            </a:r>
          </a:p>
        </p:txBody>
      </p:sp>
      <p:pic>
        <p:nvPicPr>
          <p:cNvPr id="3" name="Picture 2">
            <a:extLst>
              <a:ext uri="{FF2B5EF4-FFF2-40B4-BE49-F238E27FC236}">
                <a16:creationId xmlns:a16="http://schemas.microsoft.com/office/drawing/2014/main" id="{90E8C463-8DD6-40F1-92A3-997DF3A2665E}"/>
              </a:ext>
            </a:extLst>
          </p:cNvPr>
          <p:cNvPicPr>
            <a:picLocks noChangeAspect="1"/>
          </p:cNvPicPr>
          <p:nvPr/>
        </p:nvPicPr>
        <p:blipFill rotWithShape="1">
          <a:blip r:embed="rId2"/>
          <a:srcRect l="534" t="15350" r="74648" b="42650"/>
          <a:stretch/>
        </p:blipFill>
        <p:spPr>
          <a:xfrm>
            <a:off x="8544272" y="1536531"/>
            <a:ext cx="2681250" cy="2552455"/>
          </a:xfrm>
          <a:prstGeom prst="rect">
            <a:avLst/>
          </a:prstGeom>
        </p:spPr>
      </p:pic>
      <p:pic>
        <p:nvPicPr>
          <p:cNvPr id="5" name="Picture 4">
            <a:extLst>
              <a:ext uri="{FF2B5EF4-FFF2-40B4-BE49-F238E27FC236}">
                <a16:creationId xmlns:a16="http://schemas.microsoft.com/office/drawing/2014/main" id="{F137F3A0-A084-4738-AF2D-D2AEA1B9A7F5}"/>
              </a:ext>
            </a:extLst>
          </p:cNvPr>
          <p:cNvPicPr>
            <a:picLocks noChangeAspect="1"/>
          </p:cNvPicPr>
          <p:nvPr/>
        </p:nvPicPr>
        <p:blipFill rotWithShape="1">
          <a:blip r:embed="rId3"/>
          <a:srcRect t="15351" r="74215" b="34005"/>
          <a:stretch/>
        </p:blipFill>
        <p:spPr>
          <a:xfrm>
            <a:off x="9836991" y="0"/>
            <a:ext cx="2376264" cy="2625371"/>
          </a:xfrm>
          <a:prstGeom prst="rect">
            <a:avLst/>
          </a:prstGeom>
        </p:spPr>
      </p:pic>
      <p:pic>
        <p:nvPicPr>
          <p:cNvPr id="6" name="Picture 5">
            <a:extLst>
              <a:ext uri="{FF2B5EF4-FFF2-40B4-BE49-F238E27FC236}">
                <a16:creationId xmlns:a16="http://schemas.microsoft.com/office/drawing/2014/main" id="{08461855-AA2A-4F3C-AD47-731127DB09F9}"/>
              </a:ext>
            </a:extLst>
          </p:cNvPr>
          <p:cNvPicPr>
            <a:picLocks noChangeAspect="1"/>
          </p:cNvPicPr>
          <p:nvPr/>
        </p:nvPicPr>
        <p:blipFill rotWithShape="1">
          <a:blip r:embed="rId4"/>
          <a:srcRect t="14300" r="73625" b="45729"/>
          <a:stretch/>
        </p:blipFill>
        <p:spPr>
          <a:xfrm>
            <a:off x="9585920" y="4045241"/>
            <a:ext cx="2606080" cy="2634136"/>
          </a:xfrm>
          <a:prstGeom prst="rect">
            <a:avLst/>
          </a:prstGeom>
        </p:spPr>
      </p:pic>
    </p:spTree>
    <p:extLst>
      <p:ext uri="{BB962C8B-B14F-4D97-AF65-F5344CB8AC3E}">
        <p14:creationId xmlns:p14="http://schemas.microsoft.com/office/powerpoint/2010/main" val="712588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Isosceles Triangle 3">
            <a:extLst>
              <a:ext uri="{FF2B5EF4-FFF2-40B4-BE49-F238E27FC236}">
                <a16:creationId xmlns:a16="http://schemas.microsoft.com/office/drawing/2014/main" id="{A8BF0D4C-D2B8-47A4-8549-B33C8CA7B711}"/>
              </a:ext>
            </a:extLst>
          </p:cNvPr>
          <p:cNvSpPr/>
          <p:nvPr/>
        </p:nvSpPr>
        <p:spPr>
          <a:xfrm rot="10800000">
            <a:off x="3215680" y="1124744"/>
            <a:ext cx="6768752" cy="518457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E9A19E3-5BCE-476F-8A38-C44FFD1C8A35}"/>
              </a:ext>
            </a:extLst>
          </p:cNvPr>
          <p:cNvSpPr txBox="1"/>
          <p:nvPr/>
        </p:nvSpPr>
        <p:spPr>
          <a:xfrm>
            <a:off x="4007768" y="1404376"/>
            <a:ext cx="5184576" cy="523220"/>
          </a:xfrm>
          <a:prstGeom prst="rect">
            <a:avLst/>
          </a:prstGeom>
          <a:noFill/>
        </p:spPr>
        <p:txBody>
          <a:bodyPr wrap="square" rtlCol="0">
            <a:spAutoFit/>
          </a:bodyPr>
          <a:lstStyle/>
          <a:p>
            <a:pPr algn="ctr"/>
            <a:r>
              <a:rPr lang="en-US" sz="2800" dirty="0"/>
              <a:t>Class seminar- Broad overview</a:t>
            </a:r>
            <a:endParaRPr lang="en-GB" sz="2800" dirty="0"/>
          </a:p>
        </p:txBody>
      </p:sp>
      <p:sp>
        <p:nvSpPr>
          <p:cNvPr id="7" name="TextBox 6">
            <a:extLst>
              <a:ext uri="{FF2B5EF4-FFF2-40B4-BE49-F238E27FC236}">
                <a16:creationId xmlns:a16="http://schemas.microsoft.com/office/drawing/2014/main" id="{B45AF07C-AA08-4E68-A9F9-47D2F49CFC58}"/>
              </a:ext>
            </a:extLst>
          </p:cNvPr>
          <p:cNvSpPr txBox="1"/>
          <p:nvPr/>
        </p:nvSpPr>
        <p:spPr>
          <a:xfrm>
            <a:off x="4137026" y="2200068"/>
            <a:ext cx="5184576" cy="523220"/>
          </a:xfrm>
          <a:prstGeom prst="rect">
            <a:avLst/>
          </a:prstGeom>
          <a:noFill/>
        </p:spPr>
        <p:txBody>
          <a:bodyPr wrap="square" rtlCol="0">
            <a:spAutoFit/>
          </a:bodyPr>
          <a:lstStyle/>
          <a:p>
            <a:pPr algn="ctr"/>
            <a:r>
              <a:rPr lang="en-US" sz="2800" dirty="0"/>
              <a:t>Paper 1</a:t>
            </a:r>
            <a:endParaRPr lang="en-GB" sz="2800" dirty="0"/>
          </a:p>
        </p:txBody>
      </p:sp>
      <p:sp>
        <p:nvSpPr>
          <p:cNvPr id="8" name="TextBox 7">
            <a:extLst>
              <a:ext uri="{FF2B5EF4-FFF2-40B4-BE49-F238E27FC236}">
                <a16:creationId xmlns:a16="http://schemas.microsoft.com/office/drawing/2014/main" id="{43EAD854-480C-40D9-8AE7-9D37FA976503}"/>
              </a:ext>
            </a:extLst>
          </p:cNvPr>
          <p:cNvSpPr txBox="1"/>
          <p:nvPr/>
        </p:nvSpPr>
        <p:spPr>
          <a:xfrm>
            <a:off x="4137026" y="3214243"/>
            <a:ext cx="5184576" cy="523220"/>
          </a:xfrm>
          <a:prstGeom prst="rect">
            <a:avLst/>
          </a:prstGeom>
          <a:noFill/>
        </p:spPr>
        <p:txBody>
          <a:bodyPr wrap="square" rtlCol="0">
            <a:spAutoFit/>
          </a:bodyPr>
          <a:lstStyle/>
          <a:p>
            <a:pPr algn="ctr"/>
            <a:r>
              <a:rPr lang="en-US" sz="2800" dirty="0"/>
              <a:t>Paper 2</a:t>
            </a:r>
            <a:endParaRPr lang="en-GB" sz="2800" dirty="0"/>
          </a:p>
        </p:txBody>
      </p:sp>
      <p:sp>
        <p:nvSpPr>
          <p:cNvPr id="9" name="TextBox 8">
            <a:extLst>
              <a:ext uri="{FF2B5EF4-FFF2-40B4-BE49-F238E27FC236}">
                <a16:creationId xmlns:a16="http://schemas.microsoft.com/office/drawing/2014/main" id="{E82DBAA5-7F31-4A2B-A82E-8025241E33B7}"/>
              </a:ext>
            </a:extLst>
          </p:cNvPr>
          <p:cNvSpPr txBox="1"/>
          <p:nvPr/>
        </p:nvSpPr>
        <p:spPr>
          <a:xfrm>
            <a:off x="4137026" y="4330894"/>
            <a:ext cx="5184576" cy="523220"/>
          </a:xfrm>
          <a:prstGeom prst="rect">
            <a:avLst/>
          </a:prstGeom>
          <a:noFill/>
        </p:spPr>
        <p:txBody>
          <a:bodyPr wrap="square" rtlCol="0">
            <a:spAutoFit/>
          </a:bodyPr>
          <a:lstStyle/>
          <a:p>
            <a:pPr algn="ctr"/>
            <a:r>
              <a:rPr lang="en-US" sz="2800" dirty="0"/>
              <a:t>Paper 3</a:t>
            </a:r>
            <a:endParaRPr lang="en-GB" sz="2800" dirty="0"/>
          </a:p>
        </p:txBody>
      </p:sp>
      <p:sp>
        <p:nvSpPr>
          <p:cNvPr id="10" name="TextBox 9">
            <a:extLst>
              <a:ext uri="{FF2B5EF4-FFF2-40B4-BE49-F238E27FC236}">
                <a16:creationId xmlns:a16="http://schemas.microsoft.com/office/drawing/2014/main" id="{7E3DF4A8-1C45-44F5-BFE0-81349C6C31A9}"/>
              </a:ext>
            </a:extLst>
          </p:cNvPr>
          <p:cNvSpPr txBox="1"/>
          <p:nvPr/>
        </p:nvSpPr>
        <p:spPr>
          <a:xfrm>
            <a:off x="263352" y="2109254"/>
            <a:ext cx="3672408" cy="923330"/>
          </a:xfrm>
          <a:prstGeom prst="rect">
            <a:avLst/>
          </a:prstGeom>
          <a:noFill/>
        </p:spPr>
        <p:txBody>
          <a:bodyPr wrap="square" rtlCol="0">
            <a:spAutoFit/>
          </a:bodyPr>
          <a:lstStyle/>
          <a:p>
            <a:r>
              <a:rPr lang="en-US" dirty="0"/>
              <a:t>For your class seminar. Please pair up with someone and provide a broad overview. </a:t>
            </a:r>
            <a:endParaRPr lang="en-GB" dirty="0"/>
          </a:p>
        </p:txBody>
      </p:sp>
      <p:sp>
        <p:nvSpPr>
          <p:cNvPr id="11" name="TextBox 10">
            <a:extLst>
              <a:ext uri="{FF2B5EF4-FFF2-40B4-BE49-F238E27FC236}">
                <a16:creationId xmlns:a16="http://schemas.microsoft.com/office/drawing/2014/main" id="{19EFDB7A-44AA-4F1D-B87B-5CB88C149A2F}"/>
              </a:ext>
            </a:extLst>
          </p:cNvPr>
          <p:cNvSpPr txBox="1"/>
          <p:nvPr/>
        </p:nvSpPr>
        <p:spPr>
          <a:xfrm>
            <a:off x="371364" y="4130839"/>
            <a:ext cx="3672408" cy="646331"/>
          </a:xfrm>
          <a:prstGeom prst="rect">
            <a:avLst/>
          </a:prstGeom>
          <a:noFill/>
        </p:spPr>
        <p:txBody>
          <a:bodyPr wrap="square" rtlCol="0">
            <a:spAutoFit/>
          </a:bodyPr>
          <a:lstStyle/>
          <a:p>
            <a:r>
              <a:rPr lang="en-US" dirty="0"/>
              <a:t>For your papers, please focus on increasing depth.</a:t>
            </a:r>
            <a:endParaRPr lang="en-GB" dirty="0"/>
          </a:p>
        </p:txBody>
      </p:sp>
    </p:spTree>
    <p:extLst>
      <p:ext uri="{BB962C8B-B14F-4D97-AF65-F5344CB8AC3E}">
        <p14:creationId xmlns:p14="http://schemas.microsoft.com/office/powerpoint/2010/main" val="4149802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59F7F-A161-4FE7-AB28-31D9DB11C4FE}"/>
              </a:ext>
            </a:extLst>
          </p:cNvPr>
          <p:cNvSpPr>
            <a:spLocks noGrp="1"/>
          </p:cNvSpPr>
          <p:nvPr>
            <p:ph type="title"/>
          </p:nvPr>
        </p:nvSpPr>
        <p:spPr/>
        <p:txBody>
          <a:bodyPr/>
          <a:lstStyle/>
          <a:p>
            <a:r>
              <a:rPr lang="en-US" dirty="0"/>
              <a:t>Finding our topics</a:t>
            </a:r>
            <a:endParaRPr lang="en-GB" dirty="0"/>
          </a:p>
        </p:txBody>
      </p:sp>
      <p:graphicFrame>
        <p:nvGraphicFramePr>
          <p:cNvPr id="4" name="Content Placeholder 3">
            <a:extLst>
              <a:ext uri="{FF2B5EF4-FFF2-40B4-BE49-F238E27FC236}">
                <a16:creationId xmlns:a16="http://schemas.microsoft.com/office/drawing/2014/main" id="{ECB02985-5787-4778-A047-3D812D269B45}"/>
              </a:ext>
            </a:extLst>
          </p:cNvPr>
          <p:cNvGraphicFramePr>
            <a:graphicFrameLocks noGrp="1"/>
          </p:cNvGraphicFramePr>
          <p:nvPr>
            <p:ph idx="1"/>
            <p:extLst>
              <p:ext uri="{D42A27DB-BD31-4B8C-83A1-F6EECF244321}">
                <p14:modId xmlns:p14="http://schemas.microsoft.com/office/powerpoint/2010/main" val="4053585993"/>
              </p:ext>
            </p:extLst>
          </p:nvPr>
        </p:nvGraphicFramePr>
        <p:xfrm>
          <a:off x="727882" y="1268760"/>
          <a:ext cx="10336669" cy="5054664"/>
        </p:xfrm>
        <a:graphic>
          <a:graphicData uri="http://schemas.openxmlformats.org/drawingml/2006/table">
            <a:tbl>
              <a:tblPr firstRow="1" firstCol="1" bandRow="1">
                <a:tableStyleId>{5C22544A-7EE6-4342-B048-85BDC9FD1C3A}</a:tableStyleId>
              </a:tblPr>
              <a:tblGrid>
                <a:gridCol w="2726855">
                  <a:extLst>
                    <a:ext uri="{9D8B030D-6E8A-4147-A177-3AD203B41FA5}">
                      <a16:colId xmlns:a16="http://schemas.microsoft.com/office/drawing/2014/main" val="236638692"/>
                    </a:ext>
                  </a:extLst>
                </a:gridCol>
                <a:gridCol w="3804907">
                  <a:extLst>
                    <a:ext uri="{9D8B030D-6E8A-4147-A177-3AD203B41FA5}">
                      <a16:colId xmlns:a16="http://schemas.microsoft.com/office/drawing/2014/main" val="1345792444"/>
                    </a:ext>
                  </a:extLst>
                </a:gridCol>
                <a:gridCol w="3804907">
                  <a:extLst>
                    <a:ext uri="{9D8B030D-6E8A-4147-A177-3AD203B41FA5}">
                      <a16:colId xmlns:a16="http://schemas.microsoft.com/office/drawing/2014/main" val="2031786864"/>
                    </a:ext>
                  </a:extLst>
                </a:gridCol>
              </a:tblGrid>
              <a:tr h="864228">
                <a:tc>
                  <a:txBody>
                    <a:bodyPr/>
                    <a:lstStyle/>
                    <a:p>
                      <a:pPr algn="ctr">
                        <a:lnSpc>
                          <a:spcPct val="107000"/>
                        </a:lnSpc>
                      </a:pPr>
                      <a:r>
                        <a:rPr lang="en-GB" sz="2400" dirty="0">
                          <a:effectLst/>
                        </a:rPr>
                        <a:t>Hot Topics/ 4</a:t>
                      </a:r>
                      <a:r>
                        <a:rPr lang="en-GB" sz="2400" baseline="30000" dirty="0">
                          <a:effectLst/>
                        </a:rPr>
                        <a:t>th</a:t>
                      </a:r>
                      <a:r>
                        <a:rPr lang="en-GB" sz="2400" dirty="0">
                          <a:effectLst/>
                        </a:rPr>
                        <a:t> IR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marL="0" marR="0" lvl="0" indent="0" algn="ctr" defTabSz="914400" rtl="0" eaLnBrk="1" fontAlgn="auto" latinLnBrk="0" hangingPunct="1">
                        <a:lnSpc>
                          <a:spcPct val="107000"/>
                        </a:lnSpc>
                        <a:spcBef>
                          <a:spcPts val="0"/>
                        </a:spcBef>
                        <a:spcAft>
                          <a:spcPts val="0"/>
                        </a:spcAft>
                        <a:buClrTx/>
                        <a:buSzTx/>
                        <a:buFontTx/>
                        <a:buNone/>
                        <a:tabLst/>
                        <a:defRPr/>
                      </a:pPr>
                      <a:r>
                        <a:rPr lang="en-GB" sz="2400" dirty="0">
                          <a:effectLst/>
                        </a:rPr>
                        <a:t>Areas of Organisational impact/ HR policy and practice</a:t>
                      </a:r>
                    </a:p>
                    <a:p>
                      <a:pPr marL="0" marR="0" lvl="0" indent="0" algn="ctr" defTabSz="914400" rtl="0" eaLnBrk="1" fontAlgn="auto" latinLnBrk="0" hangingPunct="1">
                        <a:lnSpc>
                          <a:spcPct val="107000"/>
                        </a:lnSpc>
                        <a:spcBef>
                          <a:spcPts val="0"/>
                        </a:spcBef>
                        <a:spcAft>
                          <a:spcPts val="0"/>
                        </a:spcAft>
                        <a:buClrTx/>
                        <a:buSzTx/>
                        <a:buFontTx/>
                        <a:buNone/>
                        <a:tabLst/>
                        <a:defRPr/>
                      </a:pPr>
                      <a:r>
                        <a:rPr lang="en-GB" sz="2400" dirty="0">
                          <a:effectLst/>
                          <a:latin typeface="Calibri" panose="020F0502020204030204" pitchFamily="34" charset="0"/>
                          <a:ea typeface="Calibri" panose="020F0502020204030204" pitchFamily="34" charset="0"/>
                          <a:cs typeface="Times New Roman" panose="02020603050405020304" pitchFamily="18" charset="0"/>
                        </a:rPr>
                        <a:t>People at Work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pPr algn="ctr">
                        <a:lnSpc>
                          <a:spcPct val="107000"/>
                        </a:lnSpc>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33604778"/>
                  </a:ext>
                </a:extLst>
              </a:tr>
              <a:tr h="792061">
                <a:tc>
                  <a:txBody>
                    <a:bodyPr/>
                    <a:lstStyle/>
                    <a:p>
                      <a:pPr>
                        <a:lnSpc>
                          <a:spcPct val="107000"/>
                        </a:lnSpc>
                      </a:pPr>
                      <a:r>
                        <a:rPr lang="en-GB" sz="1800" dirty="0">
                          <a:effectLst/>
                        </a:rPr>
                        <a:t> Equality and Diversity, Discrimination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800" dirty="0">
                          <a:effectLst/>
                        </a:rPr>
                        <a:t> Working practices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800" kern="1200" dirty="0">
                          <a:solidFill>
                            <a:schemeClr val="dk1"/>
                          </a:solidFill>
                          <a:effectLst/>
                          <a:latin typeface="+mn-lt"/>
                          <a:ea typeface="+mn-ea"/>
                          <a:cs typeface="+mn-cs"/>
                        </a:rPr>
                        <a:t> Organisational performance</a:t>
                      </a:r>
                    </a:p>
                  </a:txBody>
                  <a:tcPr marL="68580" marR="68580" marT="0" marB="0"/>
                </a:tc>
                <a:extLst>
                  <a:ext uri="{0D108BD9-81ED-4DB2-BD59-A6C34878D82A}">
                    <a16:rowId xmlns:a16="http://schemas.microsoft.com/office/drawing/2014/main" val="1588525238"/>
                  </a:ext>
                </a:extLst>
              </a:tr>
              <a:tr h="792061">
                <a:tc>
                  <a:txBody>
                    <a:bodyPr/>
                    <a:lstStyle/>
                    <a:p>
                      <a:pPr>
                        <a:lnSpc>
                          <a:spcPct val="107000"/>
                        </a:lnSpc>
                      </a:pPr>
                      <a:r>
                        <a:rPr lang="en-GB" sz="1800" dirty="0">
                          <a:effectLst/>
                        </a:rPr>
                        <a:t> AI, Big Data, Technology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800" dirty="0">
                          <a:effectLst/>
                        </a:rPr>
                        <a:t> Stress, mental health, individual performance, sickness, absence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800" kern="1200" dirty="0">
                          <a:solidFill>
                            <a:schemeClr val="dk1"/>
                          </a:solidFill>
                          <a:effectLst/>
                          <a:latin typeface="+mn-lt"/>
                          <a:ea typeface="+mn-ea"/>
                          <a:cs typeface="+mn-cs"/>
                        </a:rPr>
                        <a:t>Learning and Development policy and practice</a:t>
                      </a:r>
                    </a:p>
                  </a:txBody>
                  <a:tcPr marL="68580" marR="68580" marT="0" marB="0"/>
                </a:tc>
                <a:extLst>
                  <a:ext uri="{0D108BD9-81ED-4DB2-BD59-A6C34878D82A}">
                    <a16:rowId xmlns:a16="http://schemas.microsoft.com/office/drawing/2014/main" val="1812052792"/>
                  </a:ext>
                </a:extLst>
              </a:tr>
              <a:tr h="792061">
                <a:tc>
                  <a:txBody>
                    <a:bodyPr/>
                    <a:lstStyle/>
                    <a:p>
                      <a:pPr>
                        <a:lnSpc>
                          <a:spcPct val="107000"/>
                        </a:lnSpc>
                      </a:pPr>
                      <a:r>
                        <a:rPr lang="en-GB" sz="1800" dirty="0">
                          <a:effectLst/>
                        </a:rPr>
                        <a:t> Pandemic/ online/ remote working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800" dirty="0">
                          <a:effectLst/>
                        </a:rPr>
                        <a:t> Career intention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800" kern="1200" dirty="0">
                          <a:solidFill>
                            <a:schemeClr val="dk1"/>
                          </a:solidFill>
                          <a:effectLst/>
                          <a:latin typeface="+mn-lt"/>
                          <a:ea typeface="+mn-ea"/>
                          <a:cs typeface="+mn-cs"/>
                        </a:rPr>
                        <a:t> Pay and Reward policy and practice</a:t>
                      </a:r>
                    </a:p>
                  </a:txBody>
                  <a:tcPr marL="68580" marR="68580" marT="0" marB="0"/>
                </a:tc>
                <a:extLst>
                  <a:ext uri="{0D108BD9-81ED-4DB2-BD59-A6C34878D82A}">
                    <a16:rowId xmlns:a16="http://schemas.microsoft.com/office/drawing/2014/main" val="688755846"/>
                  </a:ext>
                </a:extLst>
              </a:tr>
              <a:tr h="792061">
                <a:tc>
                  <a:txBody>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lang="en-GB" sz="1800" dirty="0">
                          <a:effectLst/>
                        </a:rPr>
                        <a:t>  Gig economy/ Precarious work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800" dirty="0">
                          <a:effectLst/>
                        </a:rPr>
                        <a:t> Retention/ staff turnover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800" kern="1200" dirty="0">
                          <a:solidFill>
                            <a:schemeClr val="dk1"/>
                          </a:solidFill>
                          <a:effectLst/>
                          <a:latin typeface="+mn-lt"/>
                          <a:ea typeface="+mn-ea"/>
                          <a:cs typeface="+mn-cs"/>
                        </a:rPr>
                        <a:t> Recruitment &amp; Talent Management</a:t>
                      </a:r>
                    </a:p>
                  </a:txBody>
                  <a:tcPr marL="68580" marR="68580" marT="0" marB="0"/>
                </a:tc>
                <a:extLst>
                  <a:ext uri="{0D108BD9-81ED-4DB2-BD59-A6C34878D82A}">
                    <a16:rowId xmlns:a16="http://schemas.microsoft.com/office/drawing/2014/main" val="1394877808"/>
                  </a:ext>
                </a:extLst>
              </a:tr>
              <a:tr h="792061">
                <a:tc>
                  <a:txBody>
                    <a:bodyPr/>
                    <a:lstStyle/>
                    <a:p>
                      <a:pPr>
                        <a:lnSpc>
                          <a:spcPct val="107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800" dirty="0">
                          <a:effectLst/>
                        </a:rPr>
                        <a:t> Work-family balance, different experience for men and women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pPr>
                      <a:r>
                        <a:rPr lang="en-GB" sz="1800" kern="1200" dirty="0">
                          <a:solidFill>
                            <a:schemeClr val="dk1"/>
                          </a:solidFill>
                          <a:effectLst/>
                          <a:latin typeface="+mn-lt"/>
                          <a:ea typeface="+mn-ea"/>
                          <a:cs typeface="+mn-cs"/>
                        </a:rPr>
                        <a:t> Employee engagement/ Organisational Citizenship behaviour</a:t>
                      </a:r>
                    </a:p>
                  </a:txBody>
                  <a:tcPr marL="68580" marR="68580" marT="0" marB="0"/>
                </a:tc>
                <a:extLst>
                  <a:ext uri="{0D108BD9-81ED-4DB2-BD59-A6C34878D82A}">
                    <a16:rowId xmlns:a16="http://schemas.microsoft.com/office/drawing/2014/main" val="4167210381"/>
                  </a:ext>
                </a:extLst>
              </a:tr>
            </a:tbl>
          </a:graphicData>
        </a:graphic>
      </p:graphicFrame>
    </p:spTree>
    <p:extLst>
      <p:ext uri="{BB962C8B-B14F-4D97-AF65-F5344CB8AC3E}">
        <p14:creationId xmlns:p14="http://schemas.microsoft.com/office/powerpoint/2010/main" val="1209493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D093E-0E21-412D-AA6C-31C324B96ADC}"/>
              </a:ext>
            </a:extLst>
          </p:cNvPr>
          <p:cNvSpPr>
            <a:spLocks noGrp="1"/>
          </p:cNvSpPr>
          <p:nvPr>
            <p:ph type="title"/>
          </p:nvPr>
        </p:nvSpPr>
        <p:spPr>
          <a:xfrm>
            <a:off x="609600" y="274638"/>
            <a:ext cx="10972800" cy="850106"/>
          </a:xfrm>
        </p:spPr>
        <p:txBody>
          <a:bodyPr/>
          <a:lstStyle/>
          <a:p>
            <a:r>
              <a:rPr lang="en-US" dirty="0"/>
              <a:t>Class seminar topics</a:t>
            </a:r>
            <a:endParaRPr lang="en-GB" dirty="0"/>
          </a:p>
        </p:txBody>
      </p:sp>
      <p:graphicFrame>
        <p:nvGraphicFramePr>
          <p:cNvPr id="4" name="Table 4">
            <a:extLst>
              <a:ext uri="{FF2B5EF4-FFF2-40B4-BE49-F238E27FC236}">
                <a16:creationId xmlns:a16="http://schemas.microsoft.com/office/drawing/2014/main" id="{AB2531FD-B98F-4514-BAB0-E6CD4D1D82F4}"/>
              </a:ext>
            </a:extLst>
          </p:cNvPr>
          <p:cNvGraphicFramePr>
            <a:graphicFrameLocks noGrp="1"/>
          </p:cNvGraphicFramePr>
          <p:nvPr>
            <p:ph idx="1"/>
            <p:extLst>
              <p:ext uri="{D42A27DB-BD31-4B8C-83A1-F6EECF244321}">
                <p14:modId xmlns:p14="http://schemas.microsoft.com/office/powerpoint/2010/main" val="2588058786"/>
              </p:ext>
            </p:extLst>
          </p:nvPr>
        </p:nvGraphicFramePr>
        <p:xfrm>
          <a:off x="479376" y="1124744"/>
          <a:ext cx="10972797" cy="4587240"/>
        </p:xfrm>
        <a:graphic>
          <a:graphicData uri="http://schemas.openxmlformats.org/drawingml/2006/table">
            <a:tbl>
              <a:tblPr firstRow="1" bandRow="1">
                <a:tableStyleId>{5C22544A-7EE6-4342-B048-85BDC9FD1C3A}</a:tableStyleId>
              </a:tblPr>
              <a:tblGrid>
                <a:gridCol w="1080120">
                  <a:extLst>
                    <a:ext uri="{9D8B030D-6E8A-4147-A177-3AD203B41FA5}">
                      <a16:colId xmlns:a16="http://schemas.microsoft.com/office/drawing/2014/main" val="3393085615"/>
                    </a:ext>
                  </a:extLst>
                </a:gridCol>
                <a:gridCol w="6235078">
                  <a:extLst>
                    <a:ext uri="{9D8B030D-6E8A-4147-A177-3AD203B41FA5}">
                      <a16:colId xmlns:a16="http://schemas.microsoft.com/office/drawing/2014/main" val="3568228076"/>
                    </a:ext>
                  </a:extLst>
                </a:gridCol>
                <a:gridCol w="3657599">
                  <a:extLst>
                    <a:ext uri="{9D8B030D-6E8A-4147-A177-3AD203B41FA5}">
                      <a16:colId xmlns:a16="http://schemas.microsoft.com/office/drawing/2014/main" val="2666450225"/>
                    </a:ext>
                  </a:extLst>
                </a:gridCol>
              </a:tblGrid>
              <a:tr h="370840">
                <a:tc>
                  <a:txBody>
                    <a:bodyPr/>
                    <a:lstStyle/>
                    <a:p>
                      <a:endParaRPr lang="en-GB" dirty="0"/>
                    </a:p>
                  </a:txBody>
                  <a:tcPr/>
                </a:tc>
                <a:tc>
                  <a:txBody>
                    <a:bodyPr/>
                    <a:lstStyle/>
                    <a:p>
                      <a:r>
                        <a:rPr lang="en-US" dirty="0"/>
                        <a:t>Topics</a:t>
                      </a:r>
                      <a:endParaRPr lang="en-GB" dirty="0"/>
                    </a:p>
                  </a:txBody>
                  <a:tcPr/>
                </a:tc>
                <a:tc>
                  <a:txBody>
                    <a:bodyPr/>
                    <a:lstStyle/>
                    <a:p>
                      <a:r>
                        <a:rPr lang="en-US" dirty="0"/>
                        <a:t>Students</a:t>
                      </a:r>
                      <a:endParaRPr lang="en-GB" dirty="0"/>
                    </a:p>
                  </a:txBody>
                  <a:tcPr/>
                </a:tc>
                <a:extLst>
                  <a:ext uri="{0D108BD9-81ED-4DB2-BD59-A6C34878D82A}">
                    <a16:rowId xmlns:a16="http://schemas.microsoft.com/office/drawing/2014/main" val="2124333746"/>
                  </a:ext>
                </a:extLst>
              </a:tr>
              <a:tr h="512048">
                <a:tc>
                  <a:txBody>
                    <a:bodyPr/>
                    <a:lstStyle/>
                    <a:p>
                      <a:r>
                        <a:rPr lang="en-US" dirty="0"/>
                        <a:t>1</a:t>
                      </a:r>
                      <a:endParaRPr lang="en-GB" dirty="0"/>
                    </a:p>
                  </a:txBody>
                  <a:tcPr/>
                </a:tc>
                <a:tc>
                  <a:txBody>
                    <a:bodyPr/>
                    <a:lstStyle/>
                    <a:p>
                      <a:r>
                        <a:rPr lang="en-US" dirty="0"/>
                        <a:t>Impact of AI on working practices such as job design, training, recruitment, career choice, retention and staff turnover</a:t>
                      </a:r>
                      <a:endParaRPr lang="en-GB" dirty="0"/>
                    </a:p>
                  </a:txBody>
                  <a:tcPr/>
                </a:tc>
                <a:tc>
                  <a:txBody>
                    <a:bodyPr/>
                    <a:lstStyle/>
                    <a:p>
                      <a:r>
                        <a:rPr lang="en-US" dirty="0" err="1"/>
                        <a:t>Liya</a:t>
                      </a:r>
                      <a:r>
                        <a:rPr lang="en-US" dirty="0"/>
                        <a:t>, William</a:t>
                      </a:r>
                      <a:endParaRPr lang="en-GB" dirty="0"/>
                    </a:p>
                  </a:txBody>
                  <a:tcPr/>
                </a:tc>
                <a:extLst>
                  <a:ext uri="{0D108BD9-81ED-4DB2-BD59-A6C34878D82A}">
                    <a16:rowId xmlns:a16="http://schemas.microsoft.com/office/drawing/2014/main" val="1163173758"/>
                  </a:ext>
                </a:extLst>
              </a:tr>
              <a:tr h="370840">
                <a:tc>
                  <a:txBody>
                    <a:bodyPr/>
                    <a:lstStyle/>
                    <a:p>
                      <a:r>
                        <a:rPr lang="en-US" dirty="0"/>
                        <a:t>2</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Internal and External factors affecting HR strategy and policy</a:t>
                      </a:r>
                      <a:endParaRPr lang="en-GB" dirty="0"/>
                    </a:p>
                  </a:txBody>
                  <a:tcPr/>
                </a:tc>
                <a:tc>
                  <a:txBody>
                    <a:bodyPr/>
                    <a:lstStyle/>
                    <a:p>
                      <a:r>
                        <a:rPr lang="en-US" dirty="0"/>
                        <a:t>Bowen, </a:t>
                      </a:r>
                      <a:r>
                        <a:rPr lang="en-US" dirty="0" err="1"/>
                        <a:t>Qiushi</a:t>
                      </a:r>
                      <a:endParaRPr lang="en-GB" dirty="0"/>
                    </a:p>
                  </a:txBody>
                  <a:tcPr/>
                </a:tc>
                <a:extLst>
                  <a:ext uri="{0D108BD9-81ED-4DB2-BD59-A6C34878D82A}">
                    <a16:rowId xmlns:a16="http://schemas.microsoft.com/office/drawing/2014/main" val="3662795316"/>
                  </a:ext>
                </a:extLst>
              </a:tr>
              <a:tr h="370840">
                <a:tc>
                  <a:txBody>
                    <a:bodyPr/>
                    <a:lstStyle/>
                    <a:p>
                      <a:r>
                        <a:rPr lang="en-US" dirty="0"/>
                        <a:t>3</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Impact of COVID-19 pandemic and online working on HR policy and practice- Employee retention, </a:t>
                      </a:r>
                      <a:endParaRPr lang="en-GB" dirty="0"/>
                    </a:p>
                  </a:txBody>
                  <a:tcPr/>
                </a:tc>
                <a:tc>
                  <a:txBody>
                    <a:bodyPr/>
                    <a:lstStyle/>
                    <a:p>
                      <a:r>
                        <a:rPr lang="en-US" dirty="0"/>
                        <a:t>Hilda, </a:t>
                      </a:r>
                      <a:r>
                        <a:rPr lang="en-US" dirty="0" err="1"/>
                        <a:t>MyTran</a:t>
                      </a:r>
                      <a:r>
                        <a:rPr lang="en-US" dirty="0"/>
                        <a:t>, </a:t>
                      </a:r>
                      <a:r>
                        <a:rPr lang="en-US" dirty="0" err="1"/>
                        <a:t>Junqian</a:t>
                      </a:r>
                      <a:endParaRPr lang="en-GB" dirty="0"/>
                    </a:p>
                  </a:txBody>
                  <a:tcPr/>
                </a:tc>
                <a:extLst>
                  <a:ext uri="{0D108BD9-81ED-4DB2-BD59-A6C34878D82A}">
                    <a16:rowId xmlns:a16="http://schemas.microsoft.com/office/drawing/2014/main" val="525874516"/>
                  </a:ext>
                </a:extLst>
              </a:tr>
              <a:tr h="401816">
                <a:tc>
                  <a:txBody>
                    <a:bodyPr/>
                    <a:lstStyle/>
                    <a:p>
                      <a:r>
                        <a:rPr lang="en-US" dirty="0"/>
                        <a:t>4</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Global Talent Management- impact of technology, impact on organizational performance</a:t>
                      </a:r>
                      <a:endParaRPr lang="en-GB" dirty="0"/>
                    </a:p>
                  </a:txBody>
                  <a:tcPr/>
                </a:tc>
                <a:tc>
                  <a:txBody>
                    <a:bodyPr/>
                    <a:lstStyle/>
                    <a:p>
                      <a:r>
                        <a:rPr lang="en-US" dirty="0" err="1"/>
                        <a:t>Feiyu</a:t>
                      </a:r>
                      <a:r>
                        <a:rPr lang="en-US" dirty="0"/>
                        <a:t>, </a:t>
                      </a:r>
                      <a:r>
                        <a:rPr lang="en-US" dirty="0" err="1"/>
                        <a:t>Xuya</a:t>
                      </a:r>
                      <a:r>
                        <a:rPr lang="en-US" dirty="0"/>
                        <a:t>, Ling</a:t>
                      </a:r>
                      <a:endParaRPr lang="en-GB" dirty="0"/>
                    </a:p>
                  </a:txBody>
                  <a:tcPr/>
                </a:tc>
                <a:extLst>
                  <a:ext uri="{0D108BD9-81ED-4DB2-BD59-A6C34878D82A}">
                    <a16:rowId xmlns:a16="http://schemas.microsoft.com/office/drawing/2014/main" val="3659285111"/>
                  </a:ext>
                </a:extLst>
              </a:tr>
              <a:tr h="370840">
                <a:tc>
                  <a:txBody>
                    <a:bodyPr/>
                    <a:lstStyle/>
                    <a:p>
                      <a:r>
                        <a:rPr lang="en-US" dirty="0"/>
                        <a:t>5</a:t>
                      </a:r>
                      <a:endParaRPr lang="en-GB" dirty="0"/>
                    </a:p>
                  </a:txBody>
                  <a:tcPr/>
                </a:tc>
                <a:tc>
                  <a:txBody>
                    <a:bodyPr/>
                    <a:lstStyle/>
                    <a:p>
                      <a:r>
                        <a:rPr lang="en-US" dirty="0"/>
                        <a:t>Precarious work, gig economy- impact on gender, health, work-family balance, employee engagement</a:t>
                      </a:r>
                      <a:endParaRPr lang="en-GB" dirty="0"/>
                    </a:p>
                  </a:txBody>
                  <a:tcPr/>
                </a:tc>
                <a:tc>
                  <a:txBody>
                    <a:bodyPr/>
                    <a:lstStyle/>
                    <a:p>
                      <a:r>
                        <a:rPr lang="en-US" dirty="0" err="1"/>
                        <a:t>Xialiang</a:t>
                      </a:r>
                      <a:r>
                        <a:rPr lang="en-US" dirty="0"/>
                        <a:t>, </a:t>
                      </a:r>
                      <a:r>
                        <a:rPr lang="en-US" dirty="0" err="1"/>
                        <a:t>Wanyun</a:t>
                      </a:r>
                      <a:endParaRPr lang="en-GB" dirty="0"/>
                    </a:p>
                  </a:txBody>
                  <a:tcPr/>
                </a:tc>
                <a:extLst>
                  <a:ext uri="{0D108BD9-81ED-4DB2-BD59-A6C34878D82A}">
                    <a16:rowId xmlns:a16="http://schemas.microsoft.com/office/drawing/2014/main" val="2417124189"/>
                  </a:ext>
                </a:extLst>
              </a:tr>
              <a:tr h="370840">
                <a:tc>
                  <a:txBody>
                    <a:bodyPr/>
                    <a:lstStyle/>
                    <a:p>
                      <a:r>
                        <a:rPr lang="en-US" dirty="0"/>
                        <a:t>6- extended seminar</a:t>
                      </a:r>
                      <a:endParaRPr lang="en-GB" dirty="0"/>
                    </a:p>
                  </a:txBody>
                  <a:tcPr/>
                </a:tc>
                <a:tc>
                  <a:txBody>
                    <a:bodyPr/>
                    <a:lstStyle/>
                    <a:p>
                      <a:r>
                        <a:rPr lang="en-US" dirty="0"/>
                        <a:t>Diversity and Discrimination in Recruitment and Job Satisfaction- </a:t>
                      </a:r>
                      <a:r>
                        <a:rPr lang="en-US" u="none" dirty="0"/>
                        <a:t>impact on working mothers, gender, impact on ethnic minorities</a:t>
                      </a:r>
                    </a:p>
                  </a:txBody>
                  <a:tcPr/>
                </a:tc>
                <a:tc>
                  <a:txBody>
                    <a:bodyPr/>
                    <a:lstStyle/>
                    <a:p>
                      <a:r>
                        <a:rPr lang="en-US" dirty="0" err="1"/>
                        <a:t>Chisom</a:t>
                      </a:r>
                      <a:r>
                        <a:rPr lang="en-US" dirty="0"/>
                        <a:t>, </a:t>
                      </a:r>
                      <a:r>
                        <a:rPr lang="en-US" dirty="0" err="1"/>
                        <a:t>Akina</a:t>
                      </a:r>
                      <a:endParaRPr lang="en-US" dirty="0"/>
                    </a:p>
                    <a:p>
                      <a:endParaRPr lang="en-US" dirty="0"/>
                    </a:p>
                    <a:p>
                      <a:r>
                        <a:rPr lang="en-US" dirty="0" err="1"/>
                        <a:t>Zhenying</a:t>
                      </a:r>
                      <a:r>
                        <a:rPr lang="en-US" dirty="0"/>
                        <a:t>, Lan, Jiaqi, </a:t>
                      </a:r>
                      <a:endParaRPr lang="en-GB" dirty="0"/>
                    </a:p>
                  </a:txBody>
                  <a:tcPr/>
                </a:tc>
                <a:extLst>
                  <a:ext uri="{0D108BD9-81ED-4DB2-BD59-A6C34878D82A}">
                    <a16:rowId xmlns:a16="http://schemas.microsoft.com/office/drawing/2014/main" val="4143350853"/>
                  </a:ext>
                </a:extLst>
              </a:tr>
              <a:tr h="370840">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780125859"/>
                  </a:ext>
                </a:extLst>
              </a:tr>
            </a:tbl>
          </a:graphicData>
        </a:graphic>
      </p:graphicFrame>
    </p:spTree>
    <p:extLst>
      <p:ext uri="{BB962C8B-B14F-4D97-AF65-F5344CB8AC3E}">
        <p14:creationId xmlns:p14="http://schemas.microsoft.com/office/powerpoint/2010/main" val="4000491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9E235-3A38-4EA6-B0B4-DC4CB19D87A6}"/>
              </a:ext>
            </a:extLst>
          </p:cNvPr>
          <p:cNvSpPr>
            <a:spLocks noGrp="1"/>
          </p:cNvSpPr>
          <p:nvPr>
            <p:ph type="title"/>
          </p:nvPr>
        </p:nvSpPr>
        <p:spPr/>
        <p:txBody>
          <a:bodyPr>
            <a:normAutofit fontScale="90000"/>
          </a:bodyPr>
          <a:lstStyle/>
          <a:p>
            <a:r>
              <a:rPr lang="en-US" dirty="0"/>
              <a:t>Assessment 2- Portfolio</a:t>
            </a:r>
            <a:br>
              <a:rPr lang="en-US" dirty="0"/>
            </a:br>
            <a:r>
              <a:rPr lang="en-GB" sz="2800" b="1" dirty="0">
                <a:effectLst/>
                <a:latin typeface="Arial" panose="020B0604020202020204" pitchFamily="34" charset="0"/>
                <a:ea typeface="Times New Roman" panose="02020603050405020304" pitchFamily="18" charset="0"/>
              </a:rPr>
              <a:t>23:59 Sunday 12</a:t>
            </a:r>
            <a:r>
              <a:rPr lang="en-GB" sz="2800" b="1" baseline="30000" dirty="0">
                <a:effectLst/>
                <a:latin typeface="Arial" panose="020B0604020202020204" pitchFamily="34" charset="0"/>
                <a:ea typeface="Times New Roman" panose="02020603050405020304" pitchFamily="18" charset="0"/>
              </a:rPr>
              <a:t>th</a:t>
            </a:r>
            <a:r>
              <a:rPr lang="en-GB" sz="2800" b="1" dirty="0">
                <a:effectLst/>
                <a:latin typeface="Arial" panose="020B0604020202020204" pitchFamily="34" charset="0"/>
                <a:ea typeface="Times New Roman" panose="02020603050405020304" pitchFamily="18" charset="0"/>
              </a:rPr>
              <a:t> September 2021</a:t>
            </a:r>
            <a:endParaRPr lang="en-GB" dirty="0"/>
          </a:p>
        </p:txBody>
      </p:sp>
      <p:sp>
        <p:nvSpPr>
          <p:cNvPr id="5" name="Content Placeholder 4">
            <a:extLst>
              <a:ext uri="{FF2B5EF4-FFF2-40B4-BE49-F238E27FC236}">
                <a16:creationId xmlns:a16="http://schemas.microsoft.com/office/drawing/2014/main" id="{952EDB01-294E-4316-8F35-C43801F80F39}"/>
              </a:ext>
            </a:extLst>
          </p:cNvPr>
          <p:cNvSpPr>
            <a:spLocks noGrp="1"/>
          </p:cNvSpPr>
          <p:nvPr>
            <p:ph idx="1"/>
          </p:nvPr>
        </p:nvSpPr>
        <p:spPr/>
        <p:txBody>
          <a:bodyPr>
            <a:normAutofit fontScale="85000" lnSpcReduction="20000"/>
          </a:bodyPr>
          <a:lstStyle/>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 preparation for this assessment, students are invited to deliver a 30-minute class seminar presentation for debate and discussion on a chosen topic relevant to this module, either in pairs or individually. This is not assessed but is part of the preparation to enable the student to attain the required depth and criticality of their topic area.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Students must submit a portfolio of 3 pieces of written work to demonstrate the critical examination of their topic areas appropriate to level 7 and showing a readiness for level 8.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fontAlgn="base">
              <a:buNone/>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Each of these </a:t>
            </a:r>
            <a:r>
              <a:rPr lang="en-GB" sz="1800" u="sng"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three</a:t>
            </a: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pieces must be the equivalent of 1,000 words, and might include tasks such as the following (these are only ideas):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write-up of the key academic underpinning of the class presentation topic area, culminating in a preferred conceptual framework. </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preliminary, critical literature review indicating areas of further research.</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Create a model of HR factors affecting an organisation in relation to the topic area with appropriate discussion and critique, and identifying potential gaps in current understanding.</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Evaluate the appropriateness of various methodological approaches for researching these identified topics of interest.</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fontAlgn="base">
              <a:buFont typeface="+mj-lt"/>
              <a:buAutoNum type="arabicPeriod"/>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Select one of the identified areas of further research and outline an appropriate research design that would </a:t>
            </a:r>
            <a:r>
              <a:rPr lang="en-US"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further the boundaries of knowledge in the field.</a:t>
            </a:r>
            <a:endParaRPr lang="en-GB" sz="18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just">
              <a:lnSpc>
                <a:spcPct val="115000"/>
              </a:lnSpc>
              <a:buNone/>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lgn="just">
              <a:lnSpc>
                <a:spcPct val="115000"/>
              </a:lnSpc>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As far as possible your evidence should be compiled into one word document with links to other media (where used) and activities clearly labelled. The portfolio should be presented professionally and demonstrate creativity.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396814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1670</TotalTime>
  <Words>562</Words>
  <Application>Microsoft Office PowerPoint</Application>
  <PresentationFormat>Widescreen</PresentationFormat>
  <Paragraphs>64</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Calibri</vt:lpstr>
      <vt:lpstr>Office Theme</vt:lpstr>
      <vt:lpstr>PowerPoint Presentation</vt:lpstr>
      <vt:lpstr>PowerPoint Presentation</vt:lpstr>
      <vt:lpstr>Finding our topics</vt:lpstr>
      <vt:lpstr>Class seminar topics</vt:lpstr>
      <vt:lpstr>Assessment 2- Portfolio 23:59 Sunday 12th September 2021</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Emma Roberts (IMH)</cp:lastModifiedBy>
  <cp:revision>148</cp:revision>
  <dcterms:created xsi:type="dcterms:W3CDTF">2013-06-25T13:48:10Z</dcterms:created>
  <dcterms:modified xsi:type="dcterms:W3CDTF">2021-08-11T12:58:28Z</dcterms:modified>
</cp:coreProperties>
</file>