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22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4/28/2019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emf"/><Relationship Id="rId11" Type="http://schemas.openxmlformats.org/officeDocument/2006/relationships/image" Target="../media/image10.jp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g"/><Relationship Id="rId9"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1990985"/>
            <a:ext cx="18109397" cy="4247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gn="ct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Study on whether using an autosampler to sample metallurgical coke</a:t>
            </a:r>
          </a:p>
          <a:p>
            <a:pPr algn="ct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will reduce variation in its quality analysis</a:t>
            </a:r>
          </a:p>
          <a:p>
            <a:pPr algn="ct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Student : Jamie Waters</a:t>
            </a:r>
          </a:p>
          <a:p>
            <a:pPr algn="ct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 Dr Gregory Owen</a:t>
            </a:r>
            <a:endParaRPr lang="en-GB" altLang="en-US" sz="1800" dirty="0">
              <a:solidFill>
                <a:srgbClr val="002060"/>
              </a:solidFill>
              <a:latin typeface="Calibri" charset="0"/>
              <a:ea typeface="Calibri" charset="0"/>
              <a:cs typeface="Calibri" charset="0"/>
            </a:endParaRPr>
          </a:p>
          <a:p>
            <a:pPr algn="ct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algn="ct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Material Science</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733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lgn="just">
              <a:spcBef>
                <a:spcPct val="50000"/>
              </a:spcBef>
            </a:pPr>
            <a:r>
              <a:rPr lang="en-US" altLang="en-US" sz="2800" dirty="0"/>
              <a:t>An investigation into poor metallurgical coke quality suggested that the sampling regime might be contributing to the high variation seen in an important quality measure called ‘coke strength after reaction’ (CSR). </a:t>
            </a:r>
          </a:p>
          <a:p>
            <a:pPr algn="just">
              <a:spcBef>
                <a:spcPct val="50000"/>
              </a:spcBef>
            </a:pPr>
            <a:r>
              <a:rPr lang="en-US" altLang="en-US" sz="2800" dirty="0"/>
              <a:t>To try eliminate any variation introduced by random error and bias the company decided to automate coke sampling and purchase an autosampler.</a:t>
            </a:r>
          </a:p>
          <a:p>
            <a:pPr>
              <a:spcBef>
                <a:spcPct val="50000"/>
              </a:spcBef>
            </a:pPr>
            <a:endParaRPr lang="en-US" altLang="en-US" sz="2800" dirty="0"/>
          </a:p>
        </p:txBody>
      </p:sp>
      <p:sp>
        <p:nvSpPr>
          <p:cNvPr id="12" name="Text Box 8"/>
          <p:cNvSpPr txBox="1">
            <a:spLocks noChangeArrowheads="1"/>
          </p:cNvSpPr>
          <p:nvPr/>
        </p:nvSpPr>
        <p:spPr bwMode="auto">
          <a:xfrm>
            <a:off x="112982" y="12539871"/>
            <a:ext cx="6415087" cy="7613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Coke Quality</a:t>
            </a:r>
          </a:p>
          <a:p>
            <a:pPr algn="just">
              <a:spcBef>
                <a:spcPct val="20000"/>
              </a:spcBef>
            </a:pPr>
            <a:r>
              <a:rPr lang="en-US" altLang="en-US" sz="2800" dirty="0"/>
              <a:t>Coke is an important ingredient used in the ironmaking process and its quality can dictate furnace stability and the quality of the iron produced.</a:t>
            </a:r>
          </a:p>
          <a:p>
            <a:pPr algn="just">
              <a:spcBef>
                <a:spcPct val="20000"/>
              </a:spcBef>
            </a:pPr>
            <a:endParaRPr lang="en-AU" altLang="en-US" sz="2800" dirty="0"/>
          </a:p>
          <a:p>
            <a:pPr algn="just">
              <a:spcBef>
                <a:spcPct val="40000"/>
              </a:spcBef>
            </a:pPr>
            <a:r>
              <a:rPr lang="en-AU" altLang="en-US" sz="2800" dirty="0"/>
              <a:t>To combat a decline in coke quality, the lower specification limit for the CSR measure was increased. To facilitate this increase, the coke ovens need to use higher quality coals in the coal blend used to produce metallurgical coke, at a cost to the business of approximately £8 million per annum.</a:t>
            </a:r>
          </a:p>
        </p:txBody>
      </p:sp>
      <p:sp>
        <p:nvSpPr>
          <p:cNvPr id="22" name="Text Box 10"/>
          <p:cNvSpPr txBox="1">
            <a:spLocks noChangeArrowheads="1"/>
          </p:cNvSpPr>
          <p:nvPr/>
        </p:nvSpPr>
        <p:spPr bwMode="auto">
          <a:xfrm>
            <a:off x="13826613" y="18045675"/>
            <a:ext cx="6719582" cy="819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a:t>
            </a:r>
          </a:p>
          <a:p>
            <a:pPr algn="just">
              <a:spcBef>
                <a:spcPct val="50000"/>
              </a:spcBef>
            </a:pPr>
            <a:r>
              <a:rPr lang="en-US" altLang="en-US" sz="2800" dirty="0"/>
              <a:t>There was no significant difference in  CSR variation after using the autosampler suggesting that the sampling regime is not a major source of variation for CSR. There were mixed results from other quality measures, standard deviation decreased for some but increased for others. Possible reasons for this are, changes in the process and low sample frequency. To get a true understanding of coke quality variation, the sample frequency needs to be increased to get a fully </a:t>
            </a:r>
            <a:r>
              <a:rPr lang="en-US" altLang="en-US" sz="2800"/>
              <a:t>representative sample, </a:t>
            </a:r>
            <a:r>
              <a:rPr lang="en-US" altLang="en-US" sz="2800" dirty="0"/>
              <a:t>as the current sampling regime only represents 8.3% of the coke producing ovens.</a:t>
            </a:r>
          </a:p>
        </p:txBody>
      </p:sp>
      <p:sp>
        <p:nvSpPr>
          <p:cNvPr id="23" name="Text Box 11"/>
          <p:cNvSpPr txBox="1">
            <a:spLocks noChangeArrowheads="1"/>
          </p:cNvSpPr>
          <p:nvPr/>
        </p:nvSpPr>
        <p:spPr bwMode="auto">
          <a:xfrm>
            <a:off x="13800688" y="25749075"/>
            <a:ext cx="6415087" cy="275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endParaRPr lang="en-GB" sz="1800" dirty="0"/>
          </a:p>
          <a:p>
            <a:pPr marL="0" indent="0" algn="just"/>
            <a:r>
              <a:rPr lang="en-GB" sz="1800" baseline="30000" dirty="0">
                <a:latin typeface="Arial" panose="020B0604020202020204" pitchFamily="34" charset="0"/>
                <a:cs typeface="Arial" panose="020B0604020202020204" pitchFamily="34" charset="0"/>
              </a:rPr>
              <a:t>[1] - </a:t>
            </a:r>
            <a:r>
              <a:rPr lang="en-GB" sz="1800" dirty="0">
                <a:latin typeface="Arial" panose="020B0604020202020204" pitchFamily="34" charset="0"/>
                <a:cs typeface="Arial" panose="020B0604020202020204" pitchFamily="34" charset="0"/>
              </a:rPr>
              <a:t>Robinson, G. K., Sinnott, M. D. &amp; Cleary, P. W., 2010. Summary of results of ACARP project on cross-belt cutters. </a:t>
            </a:r>
            <a:r>
              <a:rPr lang="en-GB" sz="1800" i="1" dirty="0">
                <a:latin typeface="Arial" panose="020B0604020202020204" pitchFamily="34" charset="0"/>
                <a:cs typeface="Arial" panose="020B0604020202020204" pitchFamily="34" charset="0"/>
              </a:rPr>
              <a:t>The Journal of The Southern African Institute of Mining and Metallurgy, </a:t>
            </a:r>
            <a:r>
              <a:rPr lang="en-GB" sz="1800" dirty="0">
                <a:latin typeface="Arial" panose="020B0604020202020204" pitchFamily="34" charset="0"/>
                <a:cs typeface="Arial" panose="020B0604020202020204" pitchFamily="34" charset="0"/>
              </a:rPr>
              <a:t>Volume 110, pp. 331 - 338.</a:t>
            </a:r>
          </a:p>
          <a:p>
            <a:pPr marL="0" indent="0" algn="just"/>
            <a:endParaRPr lang="en-US" sz="1800" dirty="0">
              <a:latin typeface="Arial" panose="020B0604020202020204" pitchFamily="34" charset="0"/>
              <a:cs typeface="Arial" panose="020B0604020202020204" pitchFamily="34" charset="0"/>
            </a:endParaRPr>
          </a:p>
          <a:p>
            <a:pPr marL="0" indent="0"/>
            <a:endParaRPr lang="en-GB" sz="1800" dirty="0"/>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1077218"/>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 Manufacturing &amp; Logistics</a:t>
            </a:r>
          </a:p>
          <a:p>
            <a:pPr algn="r"/>
            <a:endParaRPr lang="en-GB" sz="3200" dirty="0"/>
          </a:p>
        </p:txBody>
      </p:sp>
      <p:sp>
        <p:nvSpPr>
          <p:cNvPr id="28" name="Rectangle 27">
            <a:extLst>
              <a:ext uri="{FF2B5EF4-FFF2-40B4-BE49-F238E27FC236}">
                <a16:creationId xmlns:a16="http://schemas.microsoft.com/office/drawing/2014/main" id="{ADF5798E-137E-4664-8AA1-DA319B32839D}"/>
              </a:ext>
            </a:extLst>
          </p:cNvPr>
          <p:cNvSpPr>
            <a:spLocks noChangeArrowheads="1"/>
          </p:cNvSpPr>
          <p:nvPr/>
        </p:nvSpPr>
        <p:spPr bwMode="auto">
          <a:xfrm>
            <a:off x="0" y="0"/>
            <a:ext cx="21383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1" i="0" u="none" strike="noStrike" cap="none" normalizeH="0" baseline="0">
                <a:ln>
                  <a:noFill/>
                </a:ln>
                <a:solidFill>
                  <a:srgbClr val="FEFEFE"/>
                </a:solidFill>
                <a:effectLst/>
                <a:latin typeface="Calibri" panose="020F0502020204030204" pitchFamily="34" charset="0"/>
                <a:ea typeface="Times New Roman" panose="02020603050405020304" pitchFamily="18" charset="0"/>
                <a:cs typeface="Times New Roman" panose="02020603050405020304" pitchFamily="18" charset="0"/>
              </a:rPr>
              <a:t>Study on whether using an autosampler to sample metallurgical coke will reduce variation in its quality analysis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 name="Rectangle 28">
            <a:extLst>
              <a:ext uri="{FF2B5EF4-FFF2-40B4-BE49-F238E27FC236}">
                <a16:creationId xmlns:a16="http://schemas.microsoft.com/office/drawing/2014/main" id="{80199D19-A11C-497D-B808-D8F429C95449}"/>
              </a:ext>
            </a:extLst>
          </p:cNvPr>
          <p:cNvSpPr>
            <a:spLocks noChangeArrowheads="1"/>
          </p:cNvSpPr>
          <p:nvPr/>
        </p:nvSpPr>
        <p:spPr bwMode="auto">
          <a:xfrm>
            <a:off x="152400" y="152400"/>
            <a:ext cx="21383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1" i="0" u="none" strike="noStrike" cap="none" normalizeH="0" baseline="0" bmk="_Hlk6058850">
                <a:ln>
                  <a:noFill/>
                </a:ln>
                <a:solidFill>
                  <a:srgbClr val="FEFEFE"/>
                </a:solidFill>
                <a:effectLst/>
                <a:latin typeface="Calibri" panose="020F0502020204030204" pitchFamily="34" charset="0"/>
                <a:ea typeface="Times New Roman" panose="02020603050405020304" pitchFamily="18" charset="0"/>
                <a:cs typeface="Times New Roman" panose="02020603050405020304" pitchFamily="18" charset="0"/>
              </a:rPr>
              <a:t>Study on whether using an autosampler to sample metallurgical coke will reduce variation in its quality analysis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1" name="Text Box 8">
            <a:extLst>
              <a:ext uri="{FF2B5EF4-FFF2-40B4-BE49-F238E27FC236}">
                <a16:creationId xmlns:a16="http://schemas.microsoft.com/office/drawing/2014/main" id="{305FCA34-0033-4BC7-8AFA-3C1A8868AC9E}"/>
              </a:ext>
            </a:extLst>
          </p:cNvPr>
          <p:cNvSpPr txBox="1">
            <a:spLocks noChangeArrowheads="1"/>
          </p:cNvSpPr>
          <p:nvPr/>
        </p:nvSpPr>
        <p:spPr bwMode="auto">
          <a:xfrm>
            <a:off x="45964" y="19545511"/>
            <a:ext cx="6415087" cy="8672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Objectives</a:t>
            </a:r>
          </a:p>
          <a:p>
            <a:pPr marL="457200" indent="-457200" algn="just">
              <a:spcBef>
                <a:spcPct val="20000"/>
              </a:spcBef>
              <a:buFont typeface="Arial" panose="020B0604020202020204" pitchFamily="34" charset="0"/>
              <a:buChar char="•"/>
            </a:pPr>
            <a:r>
              <a:rPr lang="en-GB" sz="2800" dirty="0"/>
              <a:t>Demonstrate that the use of an autosampler in coke sampling will reduce variation in coke analysis.</a:t>
            </a:r>
          </a:p>
          <a:p>
            <a:pPr marL="457200" indent="-457200" algn="just">
              <a:spcBef>
                <a:spcPct val="20000"/>
              </a:spcBef>
              <a:buFont typeface="Arial" panose="020B0604020202020204" pitchFamily="34" charset="0"/>
              <a:buChar char="•"/>
            </a:pPr>
            <a:r>
              <a:rPr lang="en-GB" sz="2800" dirty="0"/>
              <a:t>Compare analysis from Ash, Moisture, Mean size, cold strength (M40), Abrasion index (M10) and coke reactivity index (CRI) before and after implementation of the autosampler.</a:t>
            </a:r>
            <a:endParaRPr lang="en-GB" altLang="en-US" sz="2800" dirty="0"/>
          </a:p>
          <a:p>
            <a:pPr marL="457200" indent="-457200" algn="just">
              <a:spcBef>
                <a:spcPct val="20000"/>
              </a:spcBef>
              <a:buFont typeface="Arial" panose="020B0604020202020204" pitchFamily="34" charset="0"/>
              <a:buChar char="•"/>
            </a:pPr>
            <a:r>
              <a:rPr lang="en-GB" sz="2800" dirty="0"/>
              <a:t>Demonstrate that variation in the analysis is reduced sufficiently and is under control, so that confidence in coke quality may be restored and the quality measure aims can be reduced leading to an opportunity for significant cost savings for the business.</a:t>
            </a:r>
            <a:endParaRPr lang="en-AU" altLang="en-US" sz="2800" dirty="0"/>
          </a:p>
        </p:txBody>
      </p:sp>
      <p:pic>
        <p:nvPicPr>
          <p:cNvPr id="44" name="Picture 43">
            <a:extLst>
              <a:ext uri="{FF2B5EF4-FFF2-40B4-BE49-F238E27FC236}">
                <a16:creationId xmlns:a16="http://schemas.microsoft.com/office/drawing/2014/main" id="{029E9164-68A9-4FF0-A47E-2F1EC5AE2680}"/>
              </a:ext>
            </a:extLst>
          </p:cNvPr>
          <p:cNvPicPr>
            <a:picLocks noChangeAspect="1"/>
          </p:cNvPicPr>
          <p:nvPr/>
        </p:nvPicPr>
        <p:blipFill rotWithShape="1">
          <a:blip r:embed="rId4">
            <a:extLst>
              <a:ext uri="{28A0092B-C50C-407E-A947-70E740481C1C}">
                <a14:useLocalDpi xmlns:a14="http://schemas.microsoft.com/office/drawing/2010/main" val="0"/>
              </a:ext>
            </a:extLst>
          </a:blip>
          <a:srcRect t="21172" b="31084"/>
          <a:stretch/>
        </p:blipFill>
        <p:spPr>
          <a:xfrm>
            <a:off x="222301" y="28948218"/>
            <a:ext cx="2503292" cy="1210030"/>
          </a:xfrm>
          <a:prstGeom prst="rect">
            <a:avLst/>
          </a:prstGeom>
        </p:spPr>
      </p:pic>
      <p:pic>
        <p:nvPicPr>
          <p:cNvPr id="46" name="Picture 45">
            <a:extLst>
              <a:ext uri="{FF2B5EF4-FFF2-40B4-BE49-F238E27FC236}">
                <a16:creationId xmlns:a16="http://schemas.microsoft.com/office/drawing/2014/main" id="{75AE7D34-51BF-438D-91F6-67F94942931B}"/>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85599" y="6636914"/>
            <a:ext cx="6414970" cy="4247570"/>
          </a:xfrm>
          <a:prstGeom prst="rect">
            <a:avLst/>
          </a:prstGeom>
          <a:noFill/>
          <a:ln>
            <a:noFill/>
          </a:ln>
        </p:spPr>
      </p:pic>
      <p:sp>
        <p:nvSpPr>
          <p:cNvPr id="47" name="Text Box 16">
            <a:extLst>
              <a:ext uri="{FF2B5EF4-FFF2-40B4-BE49-F238E27FC236}">
                <a16:creationId xmlns:a16="http://schemas.microsoft.com/office/drawing/2014/main" id="{9E54BFC0-B36D-44C3-9073-818BCD30958E}"/>
              </a:ext>
            </a:extLst>
          </p:cNvPr>
          <p:cNvSpPr txBox="1">
            <a:spLocks noChangeArrowheads="1"/>
          </p:cNvSpPr>
          <p:nvPr/>
        </p:nvSpPr>
        <p:spPr bwMode="auto">
          <a:xfrm>
            <a:off x="6885599" y="11014219"/>
            <a:ext cx="6489166"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The autosampler situated on the coke stacker at Morfa coke ovens</a:t>
            </a:r>
          </a:p>
        </p:txBody>
      </p:sp>
      <p:sp>
        <p:nvSpPr>
          <p:cNvPr id="52" name="Text Box 19">
            <a:extLst>
              <a:ext uri="{FF2B5EF4-FFF2-40B4-BE49-F238E27FC236}">
                <a16:creationId xmlns:a16="http://schemas.microsoft.com/office/drawing/2014/main" id="{FA93F798-CFBF-47A8-9D5D-6ADD52E8C443}"/>
              </a:ext>
            </a:extLst>
          </p:cNvPr>
          <p:cNvSpPr txBox="1">
            <a:spLocks noChangeArrowheads="1"/>
          </p:cNvSpPr>
          <p:nvPr/>
        </p:nvSpPr>
        <p:spPr bwMode="auto">
          <a:xfrm>
            <a:off x="6595087" y="15594624"/>
            <a:ext cx="6410325" cy="130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 The cross belt ‘Hammer’ autosampler </a:t>
            </a:r>
            <a:r>
              <a:rPr lang="en-GB" sz="2000" baseline="30000" dirty="0"/>
              <a:t>[1]</a:t>
            </a:r>
            <a:endParaRPr lang="en-GB" sz="2000" dirty="0"/>
          </a:p>
          <a:p>
            <a:pPr>
              <a:spcBef>
                <a:spcPct val="50000"/>
              </a:spcBef>
            </a:pPr>
            <a:r>
              <a:rPr lang="en-AU" altLang="en-US" sz="2000" i="1" dirty="0">
                <a:latin typeface="Times New Roman" charset="0"/>
              </a:rPr>
              <a:t> </a:t>
            </a:r>
            <a:endParaRPr lang="en-AU" altLang="en-US" sz="2000" i="1" dirty="0">
              <a:latin typeface="Times New Roman" panose="02020603050405020304" pitchFamily="18" charset="0"/>
              <a:cs typeface="Times New Roman" panose="02020603050405020304" pitchFamily="18" charset="0"/>
            </a:endParaRPr>
          </a:p>
        </p:txBody>
      </p:sp>
      <p:pic>
        <p:nvPicPr>
          <p:cNvPr id="57" name="Picture 56">
            <a:extLst>
              <a:ext uri="{FF2B5EF4-FFF2-40B4-BE49-F238E27FC236}">
                <a16:creationId xmlns:a16="http://schemas.microsoft.com/office/drawing/2014/main" id="{36804AED-2E32-443D-A432-98545F04B4A0}"/>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14201825" y="7144910"/>
            <a:ext cx="6588463" cy="3158617"/>
          </a:xfrm>
          <a:prstGeom prst="rect">
            <a:avLst/>
          </a:prstGeom>
          <a:noFill/>
          <a:ln>
            <a:noFill/>
          </a:ln>
        </p:spPr>
      </p:pic>
      <p:sp>
        <p:nvSpPr>
          <p:cNvPr id="34" name="Rectangle 33">
            <a:extLst>
              <a:ext uri="{FF2B5EF4-FFF2-40B4-BE49-F238E27FC236}">
                <a16:creationId xmlns:a16="http://schemas.microsoft.com/office/drawing/2014/main" id="{5C5EB265-4D03-4883-84B2-3E2F2DEF954E}"/>
              </a:ext>
            </a:extLst>
          </p:cNvPr>
          <p:cNvSpPr/>
          <p:nvPr/>
        </p:nvSpPr>
        <p:spPr>
          <a:xfrm>
            <a:off x="14280937" y="6443259"/>
            <a:ext cx="6414970" cy="646331"/>
          </a:xfrm>
          <a:prstGeom prst="rect">
            <a:avLst/>
          </a:prstGeom>
        </p:spPr>
        <p:txBody>
          <a:bodyPr wrap="squar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p:txBody>
      </p:sp>
      <p:sp>
        <p:nvSpPr>
          <p:cNvPr id="62" name="Text Box 25">
            <a:extLst>
              <a:ext uri="{FF2B5EF4-FFF2-40B4-BE49-F238E27FC236}">
                <a16:creationId xmlns:a16="http://schemas.microsoft.com/office/drawing/2014/main" id="{F3B18DF7-4194-4D2F-9525-90F27698D5A9}"/>
              </a:ext>
            </a:extLst>
          </p:cNvPr>
          <p:cNvSpPr txBox="1">
            <a:spLocks noChangeArrowheads="1"/>
          </p:cNvSpPr>
          <p:nvPr/>
        </p:nvSpPr>
        <p:spPr bwMode="auto">
          <a:xfrm>
            <a:off x="13910367" y="16944567"/>
            <a:ext cx="6588463"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Histogram and normal distribution charts showing coke quality analysis before and after implementation of the autosampler</a:t>
            </a:r>
          </a:p>
        </p:txBody>
      </p:sp>
      <p:pic>
        <p:nvPicPr>
          <p:cNvPr id="42" name="Picture 41">
            <a:extLst>
              <a:ext uri="{FF2B5EF4-FFF2-40B4-BE49-F238E27FC236}">
                <a16:creationId xmlns:a16="http://schemas.microsoft.com/office/drawing/2014/main" id="{39F792E2-1A28-4FCF-AC43-A8AFDEDF91D7}"/>
              </a:ext>
            </a:extLst>
          </p:cNvPr>
          <p:cNvPicPr/>
          <p:nvPr/>
        </p:nvPicPr>
        <p:blipFill>
          <a:blip r:embed="rId7"/>
          <a:stretch>
            <a:fillRect/>
          </a:stretch>
        </p:blipFill>
        <p:spPr>
          <a:xfrm>
            <a:off x="6885599" y="11898127"/>
            <a:ext cx="6509350" cy="3701015"/>
          </a:xfrm>
          <a:prstGeom prst="rect">
            <a:avLst/>
          </a:prstGeom>
        </p:spPr>
      </p:pic>
      <p:sp>
        <p:nvSpPr>
          <p:cNvPr id="43" name="Text Box 8">
            <a:extLst>
              <a:ext uri="{FF2B5EF4-FFF2-40B4-BE49-F238E27FC236}">
                <a16:creationId xmlns:a16="http://schemas.microsoft.com/office/drawing/2014/main" id="{F01A4381-DB01-415B-AC35-CE60277F4970}"/>
              </a:ext>
            </a:extLst>
          </p:cNvPr>
          <p:cNvSpPr txBox="1">
            <a:spLocks noChangeArrowheads="1"/>
          </p:cNvSpPr>
          <p:nvPr/>
        </p:nvSpPr>
        <p:spPr bwMode="auto">
          <a:xfrm>
            <a:off x="6725683" y="16047820"/>
            <a:ext cx="6669266" cy="8155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Representative samples</a:t>
            </a:r>
          </a:p>
          <a:p>
            <a:pPr algn="just">
              <a:spcBef>
                <a:spcPct val="40000"/>
              </a:spcBef>
            </a:pPr>
            <a:r>
              <a:rPr lang="en-GB" sz="2800" dirty="0"/>
              <a:t>To accurately assess the quality of the coke produced at Morfa coke ovens, a small sample should be obtained that represents the coke being produced during a 24 hour period. Considering that Morfa produces approximately 75 tons of coke every hour, a sample of ~180kg would be needed that represents 24 hours of coke making (~1800 tonnes). This 180kg then would need to be split down again for individual tests. A sample of 1 gram is needed for ash analysis for example. That 1 gram needs to be representative of the whole ~1800 tonnes</a:t>
            </a:r>
            <a:endParaRPr lang="en-AU" altLang="en-US" sz="2800" dirty="0"/>
          </a:p>
        </p:txBody>
      </p:sp>
      <p:pic>
        <p:nvPicPr>
          <p:cNvPr id="59" name="Picture 58">
            <a:extLst>
              <a:ext uri="{FF2B5EF4-FFF2-40B4-BE49-F238E27FC236}">
                <a16:creationId xmlns:a16="http://schemas.microsoft.com/office/drawing/2014/main" id="{8AF096D9-C632-4CCE-9E70-9C3BDA435880}"/>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14184690" y="10502001"/>
            <a:ext cx="6558407" cy="3158618"/>
          </a:xfrm>
          <a:prstGeom prst="rect">
            <a:avLst/>
          </a:prstGeom>
          <a:noFill/>
          <a:ln>
            <a:noFill/>
          </a:ln>
        </p:spPr>
      </p:pic>
      <p:pic>
        <p:nvPicPr>
          <p:cNvPr id="61" name="Picture 60">
            <a:extLst>
              <a:ext uri="{FF2B5EF4-FFF2-40B4-BE49-F238E27FC236}">
                <a16:creationId xmlns:a16="http://schemas.microsoft.com/office/drawing/2014/main" id="{76006F5A-E1D3-4228-A1F5-6DB10B622C64}"/>
              </a:ext>
            </a:extLst>
          </p:cNvPr>
          <p:cNvPicPr/>
          <p:nvPr/>
        </p:nvPicPr>
        <p:blipFill>
          <a:blip r:embed="rId9">
            <a:extLst>
              <a:ext uri="{28A0092B-C50C-407E-A947-70E740481C1C}">
                <a14:useLocalDpi xmlns:a14="http://schemas.microsoft.com/office/drawing/2010/main" val="0"/>
              </a:ext>
            </a:extLst>
          </a:blip>
          <a:srcRect/>
          <a:stretch>
            <a:fillRect/>
          </a:stretch>
        </p:blipFill>
        <p:spPr bwMode="auto">
          <a:xfrm>
            <a:off x="14184690" y="13830448"/>
            <a:ext cx="6464026" cy="3200953"/>
          </a:xfrm>
          <a:prstGeom prst="rect">
            <a:avLst/>
          </a:prstGeom>
          <a:noFill/>
          <a:ln>
            <a:noFill/>
          </a:ln>
        </p:spPr>
      </p:pic>
      <p:sp>
        <p:nvSpPr>
          <p:cNvPr id="63" name="Text Box 25">
            <a:extLst>
              <a:ext uri="{FF2B5EF4-FFF2-40B4-BE49-F238E27FC236}">
                <a16:creationId xmlns:a16="http://schemas.microsoft.com/office/drawing/2014/main" id="{7B42537F-96DB-4515-8BBD-3D5A2EEA74C8}"/>
              </a:ext>
            </a:extLst>
          </p:cNvPr>
          <p:cNvSpPr txBox="1">
            <a:spLocks noChangeArrowheads="1"/>
          </p:cNvSpPr>
          <p:nvPr/>
        </p:nvSpPr>
        <p:spPr bwMode="auto">
          <a:xfrm>
            <a:off x="6652637" y="27559447"/>
            <a:ext cx="6588463" cy="130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sz="2000" i="1" dirty="0">
                <a:latin typeface="Times New Roman" charset="0"/>
                <a:cs typeface="Times New Roman" panose="02020603050405020304" pitchFamily="18" charset="0"/>
              </a:rPr>
              <a:t>Metallurgical coke</a:t>
            </a:r>
            <a:endParaRPr lang="en-GB" sz="2000" i="1" dirty="0">
              <a:latin typeface="Times New Roman" panose="02020603050405020304" pitchFamily="18" charset="0"/>
              <a:cs typeface="Times New Roman" panose="02020603050405020304" pitchFamily="18" charset="0"/>
            </a:endParaRPr>
          </a:p>
          <a:p>
            <a:pPr>
              <a:spcBef>
                <a:spcPct val="50000"/>
              </a:spcBef>
            </a:pPr>
            <a:r>
              <a:rPr lang="en-AU" altLang="en-US" sz="2000" i="1" dirty="0">
                <a:latin typeface="Times New Roman" charset="0"/>
              </a:rPr>
              <a:t> </a:t>
            </a:r>
          </a:p>
        </p:txBody>
      </p:sp>
      <p:pic>
        <p:nvPicPr>
          <p:cNvPr id="64" name="Picture 63">
            <a:extLst>
              <a:ext uri="{FF2B5EF4-FFF2-40B4-BE49-F238E27FC236}">
                <a16:creationId xmlns:a16="http://schemas.microsoft.com/office/drawing/2014/main" id="{1D9BB0AB-B1E0-4003-8E1B-70BC266A0EEC}"/>
              </a:ext>
            </a:extLst>
          </p:cNvPr>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885599" y="24257732"/>
            <a:ext cx="6258901" cy="3403707"/>
          </a:xfrm>
          <a:prstGeom prst="rect">
            <a:avLst/>
          </a:prstGeom>
          <a:noFill/>
          <a:ln>
            <a:noFill/>
          </a:ln>
        </p:spPr>
      </p:pic>
      <p:pic>
        <p:nvPicPr>
          <p:cNvPr id="11" name="Picture 10">
            <a:extLst>
              <a:ext uri="{FF2B5EF4-FFF2-40B4-BE49-F238E27FC236}">
                <a16:creationId xmlns:a16="http://schemas.microsoft.com/office/drawing/2014/main" id="{0D0C97A3-B700-4B8A-B544-E95036FF134C}"/>
              </a:ext>
            </a:extLst>
          </p:cNvPr>
          <p:cNvPicPr>
            <a:picLocks noChangeAspect="1"/>
          </p:cNvPicPr>
          <p:nvPr/>
        </p:nvPicPr>
        <p:blipFill>
          <a:blip r:embed="rId11"/>
          <a:stretch>
            <a:fillRect/>
          </a:stretch>
        </p:blipFill>
        <p:spPr>
          <a:xfrm rot="5400000">
            <a:off x="-117725" y="2549002"/>
            <a:ext cx="4098466" cy="2982432"/>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462</TotalTime>
  <Words>621</Words>
  <Application>Microsoft Office PowerPoint</Application>
  <PresentationFormat>Custom</PresentationFormat>
  <Paragraphs>33</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jamie waters</cp:lastModifiedBy>
  <cp:revision>49</cp:revision>
  <dcterms:created xsi:type="dcterms:W3CDTF">2016-02-25T08:27:32Z</dcterms:created>
  <dcterms:modified xsi:type="dcterms:W3CDTF">2019-04-28T20:43:28Z</dcterms:modified>
</cp:coreProperties>
</file>