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AAE2B-D6B9-457A-B5B8-B74208C647D9}" type="datetimeFigureOut">
              <a:rPr lang="en-GB" smtClean="0"/>
              <a:t>05/12/2018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6230A-7DEA-4FDD-BD1C-46E105C13B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41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Cognitive Behavioural therapy averages six sessions.</a:t>
            </a:r>
          </a:p>
          <a:p>
            <a:r>
              <a:rPr lang="en-GB" dirty="0"/>
              <a:t>Measurable outcomes, so the results are easy for client and counsellor alike to recognise.</a:t>
            </a:r>
          </a:p>
          <a:p>
            <a:r>
              <a:rPr lang="en-GB" dirty="0"/>
              <a:t>Is popular in </a:t>
            </a:r>
            <a:r>
              <a:rPr lang="en-GB" dirty="0" err="1"/>
              <a:t>uk</a:t>
            </a:r>
            <a:r>
              <a:rPr lang="en-GB" dirty="0"/>
              <a:t> and America due to cost and efficiency</a:t>
            </a:r>
          </a:p>
          <a:p>
            <a:r>
              <a:rPr lang="en-GB" dirty="0"/>
              <a:t>As has proven effective in studies is empirically validated and wields large amounts of research and data about it.</a:t>
            </a:r>
          </a:p>
          <a:p>
            <a:r>
              <a:rPr lang="en-GB" dirty="0"/>
              <a:t>Originally only had individual counselling format, now has group counselling format, which is expected to save the NHS even more money.</a:t>
            </a:r>
          </a:p>
          <a:p>
            <a:r>
              <a:rPr lang="en-GB" dirty="0"/>
              <a:t>When CBT is considered by the health system, efficiency and cost effective are the key thoughts.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6230A-7DEA-4FDD-BD1C-46E105C13B6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44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based on a combination of what has been learnt about cognitive and behavioural therapy techniques, incorporating improving cognitive thought processes and conditioning behaviour.</a:t>
            </a:r>
          </a:p>
          <a:p>
            <a:r>
              <a:rPr lang="en-GB" dirty="0"/>
              <a:t>Complete opposite to psychodynamic as CBT doesn’t depend on an inner psyche but in personality development.</a:t>
            </a:r>
          </a:p>
          <a:p>
            <a:r>
              <a:rPr lang="en-GB" dirty="0"/>
              <a:t>How you think and behave determines who you are, so </a:t>
            </a:r>
            <a:r>
              <a:rPr lang="en-GB" dirty="0" err="1"/>
              <a:t>cbt</a:t>
            </a:r>
            <a:r>
              <a:rPr lang="en-GB" dirty="0"/>
              <a:t> aims to change these in specific areas to resolve issues.</a:t>
            </a:r>
          </a:p>
          <a:p>
            <a:r>
              <a:rPr lang="en-GB" dirty="0"/>
              <a:t>Cognitive </a:t>
            </a:r>
            <a:r>
              <a:rPr lang="en-GB" dirty="0" err="1"/>
              <a:t>behaviourlists</a:t>
            </a:r>
            <a:r>
              <a:rPr lang="en-GB" dirty="0"/>
              <a:t> believe these four are interlinked.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6230A-7DEA-4FDD-BD1C-46E105C13B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990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 treatment stages, 4 gates.</a:t>
            </a:r>
          </a:p>
          <a:p>
            <a:r>
              <a:rPr lang="en-GB" dirty="0"/>
              <a:t>Help get rid of or change unhelpful thinking by making suggestions as to how the client could view the problem differently, for e.g., some mess is ok.</a:t>
            </a:r>
          </a:p>
          <a:p>
            <a:r>
              <a:rPr lang="en-GB" dirty="0"/>
              <a:t>Tackle physical symptoms by helping the client put things in place like physical exercises or relation techniques.</a:t>
            </a:r>
          </a:p>
          <a:p>
            <a:r>
              <a:rPr lang="en-GB" dirty="0"/>
              <a:t>Psychotherapy or another emotional diversion is offered to tackle negative feelings</a:t>
            </a:r>
          </a:p>
          <a:p>
            <a:r>
              <a:rPr lang="en-GB" dirty="0"/>
              <a:t>Gate 4, crate new behaviour [</a:t>
            </a:r>
            <a:r>
              <a:rPr lang="en-GB" dirty="0" err="1"/>
              <a:t>atterns</a:t>
            </a:r>
            <a:r>
              <a:rPr lang="en-GB" dirty="0"/>
              <a:t> and </a:t>
            </a:r>
            <a:r>
              <a:rPr lang="en-GB" dirty="0" err="1"/>
              <a:t>actons</a:t>
            </a:r>
            <a:r>
              <a:rPr lang="en-GB" dirty="0"/>
              <a:t> to take place to counteract negative actions.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6230A-7DEA-4FDD-BD1C-46E105C13B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845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43114-4733-4012-9C4A-047DEB5F59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Cognitive Behavioural therapy?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CA1B73-0670-4FC3-8E39-B9795879BC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And how does it work?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3D38E6-1EC2-42CB-9AE4-7FED3EE36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Emma-Jane Lovell, 1806986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978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D62D8-877F-4504-9036-8D78CDF62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1D312-44BE-46C8-ABE7-E64B44D67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9748" y="2618490"/>
            <a:ext cx="8825659" cy="34163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Short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Is believed to have measurable outcomes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Cheap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Popular in Britain and America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Claringbull</a:t>
            </a:r>
            <a:r>
              <a:rPr lang="en-GB" dirty="0"/>
              <a:t>, 2010, p.10)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Empirically validated although young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Now used in group counselling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Beiling</a:t>
            </a:r>
            <a:r>
              <a:rPr lang="en-GB" dirty="0"/>
              <a:t>, 2006, p.4)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795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677C6-72F7-44B3-A4C5-9900192DF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Basics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0CD61-4ACE-40A6-9672-749ACBCF1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Uses both behavioural and cognitive knowledge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Different to Psychodynamic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How you think and how you behave determines who you are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Arguments by modern theorists created the combination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Thoughts, Feelings, Actions, Physical Symptoms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Claringbull</a:t>
            </a:r>
            <a:r>
              <a:rPr lang="en-GB" dirty="0"/>
              <a:t>, 2010, p.65)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15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F72C5-8DEA-4A8A-AF5D-26E7779CB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How Is the Therapeutic Process said to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69C4-F911-4A6B-BD0D-0DF34456F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Treatment stages:</a:t>
            </a:r>
          </a:p>
          <a:p>
            <a:r>
              <a:rPr lang="en-GB" dirty="0"/>
              <a:t>1. Reframe thinking</a:t>
            </a:r>
          </a:p>
          <a:p>
            <a:r>
              <a:rPr lang="en-GB" dirty="0"/>
              <a:t>2. Tackle physical symptoms </a:t>
            </a:r>
          </a:p>
          <a:p>
            <a:r>
              <a:rPr lang="en-GB" dirty="0"/>
              <a:t>3. Emotional Diversion</a:t>
            </a:r>
          </a:p>
          <a:p>
            <a:r>
              <a:rPr lang="en-GB" dirty="0"/>
              <a:t>4. Create New Behaviours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Claringbull</a:t>
            </a:r>
            <a:r>
              <a:rPr lang="en-GB" dirty="0"/>
              <a:t>, 2010, p.73)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480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57D1B-D127-445A-B850-DF6D537FE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44D4C-B691-4B8B-9130-4E53DFB74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Claringbull</a:t>
            </a:r>
            <a:r>
              <a:rPr lang="en-GB" dirty="0"/>
              <a:t>, N. (2010) </a:t>
            </a:r>
            <a:r>
              <a:rPr lang="en-GB" i="1" dirty="0"/>
              <a:t>What Is Counselling and Psychology. </a:t>
            </a:r>
            <a:r>
              <a:rPr lang="en-GB" dirty="0"/>
              <a:t>London: Learning Matters/ SAGE publications LTD.</a:t>
            </a:r>
          </a:p>
          <a:p>
            <a:pPr marL="0" indent="0">
              <a:buNone/>
            </a:pPr>
            <a:r>
              <a:rPr lang="en-GB" dirty="0" err="1"/>
              <a:t>Beiling</a:t>
            </a:r>
            <a:r>
              <a:rPr lang="en-GB" dirty="0"/>
              <a:t>, P., </a:t>
            </a:r>
            <a:r>
              <a:rPr lang="en-GB" dirty="0" err="1"/>
              <a:t>Mccabe</a:t>
            </a:r>
            <a:r>
              <a:rPr lang="en-GB" dirty="0"/>
              <a:t>, R. and Antony, M.</a:t>
            </a:r>
            <a:r>
              <a:rPr lang="en-GB" i="1" dirty="0"/>
              <a:t>(</a:t>
            </a:r>
            <a:r>
              <a:rPr lang="en-GB" dirty="0"/>
              <a:t>2006</a:t>
            </a:r>
            <a:r>
              <a:rPr lang="en-GB" i="1" dirty="0"/>
              <a:t>) Cognitive Behavioural Therapy In Groups. </a:t>
            </a:r>
            <a:r>
              <a:rPr lang="en-GB" dirty="0"/>
              <a:t>New York: Guilford Press.</a:t>
            </a:r>
          </a:p>
        </p:txBody>
      </p:sp>
    </p:spTree>
    <p:extLst>
      <p:ext uri="{BB962C8B-B14F-4D97-AF65-F5344CB8AC3E}">
        <p14:creationId xmlns:p14="http://schemas.microsoft.com/office/powerpoint/2010/main" val="40956922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222</TotalTime>
  <Words>457</Words>
  <Application>Microsoft Office PowerPoint</Application>
  <PresentationFormat>Widescreen</PresentationFormat>
  <Paragraphs>47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Century Gothic</vt:lpstr>
      <vt:lpstr>Wingdings</vt:lpstr>
      <vt:lpstr>Wingdings 3</vt:lpstr>
      <vt:lpstr>Ion Boardroom</vt:lpstr>
      <vt:lpstr>What is Cognitive Behavioural therapy?</vt:lpstr>
      <vt:lpstr>The Basics</vt:lpstr>
      <vt:lpstr>The Basics Continued…</vt:lpstr>
      <vt:lpstr>So How Is the Therapeutic Process said to Work?</vt:lpstr>
      <vt:lpstr>References…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Cognitive Behavioural therapy?</dc:title>
  <dc:creator>Emma-jane Lovell (1806986)</dc:creator>
  <cp:lastModifiedBy>Emma-jane Lovell (1806986)</cp:lastModifiedBy>
  <cp:revision>8</cp:revision>
  <dcterms:created xsi:type="dcterms:W3CDTF">2018-12-05T18:22:57Z</dcterms:created>
  <dcterms:modified xsi:type="dcterms:W3CDTF">2018-12-05T22:05:40Z</dcterms:modified>
</cp:coreProperties>
</file>