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56" r:id="rId3"/>
    <p:sldId id="333" r:id="rId4"/>
    <p:sldId id="315" r:id="rId5"/>
    <p:sldId id="264" r:id="rId6"/>
    <p:sldId id="296" r:id="rId7"/>
    <p:sldId id="283" r:id="rId8"/>
    <p:sldId id="288" r:id="rId9"/>
    <p:sldId id="289" r:id="rId10"/>
    <p:sldId id="299" r:id="rId11"/>
    <p:sldId id="269" r:id="rId12"/>
    <p:sldId id="316" r:id="rId13"/>
    <p:sldId id="267" r:id="rId14"/>
    <p:sldId id="268" r:id="rId15"/>
    <p:sldId id="317" r:id="rId16"/>
    <p:sldId id="318" r:id="rId17"/>
    <p:sldId id="319" r:id="rId18"/>
    <p:sldId id="304" r:id="rId19"/>
    <p:sldId id="301" r:id="rId20"/>
    <p:sldId id="302" r:id="rId21"/>
    <p:sldId id="303" r:id="rId22"/>
    <p:sldId id="300" r:id="rId23"/>
    <p:sldId id="305" r:id="rId24"/>
    <p:sldId id="325" r:id="rId25"/>
    <p:sldId id="308" r:id="rId26"/>
    <p:sldId id="310" r:id="rId27"/>
    <p:sldId id="309" r:id="rId28"/>
    <p:sldId id="322" r:id="rId29"/>
    <p:sldId id="324" r:id="rId30"/>
    <p:sldId id="311" r:id="rId31"/>
    <p:sldId id="312" r:id="rId32"/>
    <p:sldId id="313" r:id="rId33"/>
    <p:sldId id="314" r:id="rId34"/>
    <p:sldId id="321" r:id="rId35"/>
    <p:sldId id="320" r:id="rId36"/>
    <p:sldId id="306" r:id="rId37"/>
    <p:sldId id="327" r:id="rId38"/>
    <p:sldId id="328" r:id="rId39"/>
    <p:sldId id="258" r:id="rId40"/>
    <p:sldId id="330" r:id="rId41"/>
    <p:sldId id="259" r:id="rId42"/>
    <p:sldId id="266" r:id="rId43"/>
    <p:sldId id="261" r:id="rId44"/>
    <p:sldId id="260" r:id="rId45"/>
    <p:sldId id="263" r:id="rId46"/>
    <p:sldId id="262" r:id="rId47"/>
    <p:sldId id="265" r:id="rId48"/>
    <p:sldId id="331" r:id="rId49"/>
    <p:sldId id="30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4D3"/>
    <a:srgbClr val="DCD3CD"/>
    <a:srgbClr val="DDDCBD"/>
    <a:srgbClr val="D1D0A4"/>
    <a:srgbClr val="BABE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23" autoAdjust="0"/>
    <p:restoredTop sz="94202" autoAdjust="0"/>
  </p:normalViewPr>
  <p:slideViewPr>
    <p:cSldViewPr snapToGrid="0">
      <p:cViewPr varScale="1">
        <p:scale>
          <a:sx n="99" d="100"/>
          <a:sy n="99" d="100"/>
        </p:scale>
        <p:origin x="208" y="3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E4F27A-F23A-47B3-BD3F-6636A59ACD5D}" type="datetimeFigureOut">
              <a:rPr lang="en-GB" smtClean="0"/>
              <a:t>04/11/2020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294295-B4B5-4D35-A38B-0FE104890B67}" type="slidenum">
              <a:rPr lang="en-GB" smtClean="0"/>
              <a:t>‹#›</a:t>
            </a:fld>
            <a:endParaRPr lang="en-GB"/>
          </a:p>
        </p:txBody>
      </p:sp>
    </p:spTree>
    <p:extLst>
      <p:ext uri="{BB962C8B-B14F-4D97-AF65-F5344CB8AC3E}">
        <p14:creationId xmlns:p14="http://schemas.microsoft.com/office/powerpoint/2010/main" val="3741700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294295-B4B5-4D35-A38B-0FE104890B67}" type="slidenum">
              <a:rPr lang="en-GB" smtClean="0"/>
              <a:t>8</a:t>
            </a:fld>
            <a:endParaRPr lang="en-GB"/>
          </a:p>
        </p:txBody>
      </p:sp>
    </p:spTree>
    <p:extLst>
      <p:ext uri="{BB962C8B-B14F-4D97-AF65-F5344CB8AC3E}">
        <p14:creationId xmlns:p14="http://schemas.microsoft.com/office/powerpoint/2010/main" val="2004634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Peter </a:t>
            </a:r>
            <a:r>
              <a:rPr lang="en-GB" dirty="0" err="1"/>
              <a:t>Finnemore</a:t>
            </a:r>
            <a:r>
              <a:rPr lang="en-GB" dirty="0"/>
              <a:t> multidisciplinary artist</a:t>
            </a:r>
          </a:p>
        </p:txBody>
      </p:sp>
      <p:sp>
        <p:nvSpPr>
          <p:cNvPr id="4" name="Slide Number Placeholder 3"/>
          <p:cNvSpPr>
            <a:spLocks noGrp="1"/>
          </p:cNvSpPr>
          <p:nvPr>
            <p:ph type="sldNum" sz="quarter" idx="5"/>
          </p:nvPr>
        </p:nvSpPr>
        <p:spPr/>
        <p:txBody>
          <a:bodyPr/>
          <a:lstStyle/>
          <a:p>
            <a:fld id="{9E294295-B4B5-4D35-A38B-0FE104890B67}" type="slidenum">
              <a:rPr lang="en-GB" smtClean="0"/>
              <a:t>20</a:t>
            </a:fld>
            <a:endParaRPr lang="en-GB"/>
          </a:p>
        </p:txBody>
      </p:sp>
    </p:spTree>
    <p:extLst>
      <p:ext uri="{BB962C8B-B14F-4D97-AF65-F5344CB8AC3E}">
        <p14:creationId xmlns:p14="http://schemas.microsoft.com/office/powerpoint/2010/main" val="1604029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Play film first.</a:t>
            </a:r>
          </a:p>
        </p:txBody>
      </p:sp>
      <p:sp>
        <p:nvSpPr>
          <p:cNvPr id="4" name="Slide Number Placeholder 3"/>
          <p:cNvSpPr>
            <a:spLocks noGrp="1"/>
          </p:cNvSpPr>
          <p:nvPr>
            <p:ph type="sldNum" sz="quarter" idx="5"/>
          </p:nvPr>
        </p:nvSpPr>
        <p:spPr/>
        <p:txBody>
          <a:bodyPr/>
          <a:lstStyle/>
          <a:p>
            <a:fld id="{9E294295-B4B5-4D35-A38B-0FE104890B67}" type="slidenum">
              <a:rPr lang="en-GB" smtClean="0"/>
              <a:t>22</a:t>
            </a:fld>
            <a:endParaRPr lang="en-GB"/>
          </a:p>
        </p:txBody>
      </p:sp>
    </p:spTree>
    <p:extLst>
      <p:ext uri="{BB962C8B-B14F-4D97-AF65-F5344CB8AC3E}">
        <p14:creationId xmlns:p14="http://schemas.microsoft.com/office/powerpoint/2010/main" val="3337996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Look at conflict in a different way.</a:t>
            </a:r>
          </a:p>
        </p:txBody>
      </p:sp>
      <p:sp>
        <p:nvSpPr>
          <p:cNvPr id="4" name="Slide Number Placeholder 3"/>
          <p:cNvSpPr>
            <a:spLocks noGrp="1"/>
          </p:cNvSpPr>
          <p:nvPr>
            <p:ph type="sldNum" sz="quarter" idx="5"/>
          </p:nvPr>
        </p:nvSpPr>
        <p:spPr/>
        <p:txBody>
          <a:bodyPr/>
          <a:lstStyle/>
          <a:p>
            <a:fld id="{9E294295-B4B5-4D35-A38B-0FE104890B67}" type="slidenum">
              <a:rPr lang="en-GB" smtClean="0"/>
              <a:t>29</a:t>
            </a:fld>
            <a:endParaRPr lang="en-GB"/>
          </a:p>
        </p:txBody>
      </p:sp>
    </p:spTree>
    <p:extLst>
      <p:ext uri="{BB962C8B-B14F-4D97-AF65-F5344CB8AC3E}">
        <p14:creationId xmlns:p14="http://schemas.microsoft.com/office/powerpoint/2010/main" val="2536224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54739-5E58-4712-BB9E-12F712AE3FA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A1F71EC-AC1E-4EC1-B49B-163A567B23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6E1F36C-B8F5-44F6-9A23-42DA0AE70654}"/>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5" name="Footer Placeholder 4">
            <a:extLst>
              <a:ext uri="{FF2B5EF4-FFF2-40B4-BE49-F238E27FC236}">
                <a16:creationId xmlns:a16="http://schemas.microsoft.com/office/drawing/2014/main" id="{324D9242-1842-45AD-B71B-1B81F45455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FF051C-FF02-4B39-ABB4-2CFA8667A963}"/>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548185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B690E-082D-4D31-A38F-6190AF2680B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6D4E23B-97AA-4896-B769-2CB5A74AFB8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7CEFAF-B846-4035-B663-7D73224B285B}"/>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5" name="Footer Placeholder 4">
            <a:extLst>
              <a:ext uri="{FF2B5EF4-FFF2-40B4-BE49-F238E27FC236}">
                <a16:creationId xmlns:a16="http://schemas.microsoft.com/office/drawing/2014/main" id="{EEA67574-4B80-41E6-9AB0-EFFB31845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9DEF32-4C8E-404D-9129-49B3AB701F48}"/>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3724194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4DBBA-C3D0-46CA-BD10-CF50A95655F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F168C2-7AF5-4D0D-99C2-D2E5D63F3C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D36C27E-43A7-4024-80E0-992CD34DDE63}"/>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5" name="Footer Placeholder 4">
            <a:extLst>
              <a:ext uri="{FF2B5EF4-FFF2-40B4-BE49-F238E27FC236}">
                <a16:creationId xmlns:a16="http://schemas.microsoft.com/office/drawing/2014/main" id="{67515B1A-784C-4859-9DC3-084133B8A7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AAAE8E-FB62-494D-BDFE-BF4D0FF6E7D6}"/>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1342611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B0EA5-7D8C-43A0-AA4F-C20C8FAF71D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5747CD-02F7-418C-972D-B2862756C50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58CFE6E-6D33-494E-BE91-5E365BACE1A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E53EB4F-F25A-4171-B21C-6BD0E1411EE9}"/>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6" name="Footer Placeholder 5">
            <a:extLst>
              <a:ext uri="{FF2B5EF4-FFF2-40B4-BE49-F238E27FC236}">
                <a16:creationId xmlns:a16="http://schemas.microsoft.com/office/drawing/2014/main" id="{991056DB-21DD-4FC8-9A85-8638381739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79FBCC-5B36-4868-AE5F-468B5ED6A7B1}"/>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1235517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9C643-0EE3-40B0-992F-2F55CDEEA2E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B26F67-14DF-4E13-A000-85891746D8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D86FA41-AD58-4342-B403-2D03B924468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7B7684-1AD3-428D-983E-D1DFD74E5C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BF3ED3F-F3DF-4AB7-BCE9-60DD7284767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C24946-76BD-4356-9AC4-0DF52E05EF53}"/>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8" name="Footer Placeholder 7">
            <a:extLst>
              <a:ext uri="{FF2B5EF4-FFF2-40B4-BE49-F238E27FC236}">
                <a16:creationId xmlns:a16="http://schemas.microsoft.com/office/drawing/2014/main" id="{DDFBECD8-43E0-414B-BB30-9FB941679A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952717-F0D1-44E6-A45E-65FB6961049B}"/>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1548082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3015B-44FC-43E3-96E5-0EEA4AB96D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A28CBC-DA27-4152-830E-10BBCFA2C54C}"/>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4" name="Footer Placeholder 3">
            <a:extLst>
              <a:ext uri="{FF2B5EF4-FFF2-40B4-BE49-F238E27FC236}">
                <a16:creationId xmlns:a16="http://schemas.microsoft.com/office/drawing/2014/main" id="{3D193398-13F9-485D-8326-3C668306345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9FA062-B43A-45DC-B856-1CA7555A51BC}"/>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2642685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52C28-EB9E-43E1-B813-581271A149A9}"/>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3" name="Footer Placeholder 2">
            <a:extLst>
              <a:ext uri="{FF2B5EF4-FFF2-40B4-BE49-F238E27FC236}">
                <a16:creationId xmlns:a16="http://schemas.microsoft.com/office/drawing/2014/main" id="{4BF07D32-953D-4807-A211-CE21C664DE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6FF08E-08FC-4543-98C4-EB9161869E82}"/>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2209874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4BADC-7524-4CBC-8011-1F7DEB8DA4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534A50-0837-402C-ABC7-EC10B898AD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AC2E2D5-595C-4459-A9C0-7BC8313DF7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06EBE2F-C19E-4A4E-8295-1C7BA534A7A0}"/>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6" name="Footer Placeholder 5">
            <a:extLst>
              <a:ext uri="{FF2B5EF4-FFF2-40B4-BE49-F238E27FC236}">
                <a16:creationId xmlns:a16="http://schemas.microsoft.com/office/drawing/2014/main" id="{99368515-B242-4697-B2AC-9C589FE048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6B2316-C8C8-42B4-A8FF-C4EAE1EED993}"/>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1451981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0FDE3-0EEA-475D-AB5E-A67C48207F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6C31332-9B21-4A55-8434-457BEC3918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31A36FA-35CC-4C0B-B5FC-6F343CC253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E0E0021-0706-4175-8A3E-C1C1D29BB7F3}"/>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6" name="Footer Placeholder 5">
            <a:extLst>
              <a:ext uri="{FF2B5EF4-FFF2-40B4-BE49-F238E27FC236}">
                <a16:creationId xmlns:a16="http://schemas.microsoft.com/office/drawing/2014/main" id="{D333622C-A9A8-48E7-844F-44B814C4AE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FD7CAB-B87C-4469-952D-9351F663D7B0}"/>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156563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B37B1-B3FE-4796-89FD-EA78CCBB6A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AE67E2-DBD2-4BE2-8CE9-67844E19D04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6FE2CB-B3F7-40BE-BC3C-2413A2DC6D4F}"/>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5" name="Footer Placeholder 4">
            <a:extLst>
              <a:ext uri="{FF2B5EF4-FFF2-40B4-BE49-F238E27FC236}">
                <a16:creationId xmlns:a16="http://schemas.microsoft.com/office/drawing/2014/main" id="{F75BE591-23DB-446B-A8B0-F8797D24C4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8EEB2C-4D3D-45FF-BFBF-E1FA66FE42FB}"/>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2271634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ECFFB6-50E5-4F34-9E1D-F28F4769696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08809-6F2D-4F4B-A1F9-EA7FDAFC738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EFEA40-A27B-4A6D-89EE-7F36F5C54EF2}"/>
              </a:ext>
            </a:extLst>
          </p:cNvPr>
          <p:cNvSpPr>
            <a:spLocks noGrp="1"/>
          </p:cNvSpPr>
          <p:nvPr>
            <p:ph type="dt" sz="half" idx="10"/>
          </p:nvPr>
        </p:nvSpPr>
        <p:spPr/>
        <p:txBody>
          <a:bodyPr/>
          <a:lstStyle/>
          <a:p>
            <a:fld id="{C98FC242-405F-4645-857F-18B507786A63}" type="datetimeFigureOut">
              <a:rPr lang="en-GB" smtClean="0"/>
              <a:t>04/11/2020</a:t>
            </a:fld>
            <a:endParaRPr lang="en-GB"/>
          </a:p>
        </p:txBody>
      </p:sp>
      <p:sp>
        <p:nvSpPr>
          <p:cNvPr id="5" name="Footer Placeholder 4">
            <a:extLst>
              <a:ext uri="{FF2B5EF4-FFF2-40B4-BE49-F238E27FC236}">
                <a16:creationId xmlns:a16="http://schemas.microsoft.com/office/drawing/2014/main" id="{DCCC640C-ADBD-4299-B282-8D2CD85293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E3CC37-4587-47FE-A7D9-29BA9A89ADDB}"/>
              </a:ext>
            </a:extLst>
          </p:cNvPr>
          <p:cNvSpPr>
            <a:spLocks noGrp="1"/>
          </p:cNvSpPr>
          <p:nvPr>
            <p:ph type="sldNum" sz="quarter" idx="12"/>
          </p:nvPr>
        </p:nvSpPr>
        <p:spPr/>
        <p:txBody>
          <a:bodyPr/>
          <a:lstStyle/>
          <a:p>
            <a:fld id="{B514229B-DC8C-4467-AA80-5F96D81C0B85}" type="slidenum">
              <a:rPr lang="en-GB" smtClean="0"/>
              <a:t>‹#›</a:t>
            </a:fld>
            <a:endParaRPr lang="en-GB"/>
          </a:p>
        </p:txBody>
      </p:sp>
    </p:spTree>
    <p:extLst>
      <p:ext uri="{BB962C8B-B14F-4D97-AF65-F5344CB8AC3E}">
        <p14:creationId xmlns:p14="http://schemas.microsoft.com/office/powerpoint/2010/main" val="3976516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121E6-B036-F542-9EFD-3BF21FE214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1FE44B-7D30-C44E-8B2A-0DBED5C846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6A642E9-A7B7-0F42-AFAF-DDB0F89C1FDA}"/>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5" name="Footer Placeholder 4">
            <a:extLst>
              <a:ext uri="{FF2B5EF4-FFF2-40B4-BE49-F238E27FC236}">
                <a16:creationId xmlns:a16="http://schemas.microsoft.com/office/drawing/2014/main" id="{019EE0D9-DF64-754E-ADC9-87EC84FA92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EC8FBB-2BDD-8647-AD1F-DF2CC8B58F9C}"/>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1614866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05C4B-3C86-B548-89D2-1FBD5C5068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A40D0-FBAC-8D44-955A-849F9447EBE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A053D6-A6DF-F04A-9FA5-009557AB42C5}"/>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5" name="Footer Placeholder 4">
            <a:extLst>
              <a:ext uri="{FF2B5EF4-FFF2-40B4-BE49-F238E27FC236}">
                <a16:creationId xmlns:a16="http://schemas.microsoft.com/office/drawing/2014/main" id="{744890E2-092E-2C45-97E9-928077D6C3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61B931-4447-904C-ADE8-F1B129DFE7BE}"/>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10500523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A2E58-65C5-0142-BDA9-BF7AE0CE03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E24F66A-02E2-A249-9280-80511DA2CA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8345FC7-68B9-594C-8F68-E2DA2EA593B5}"/>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5" name="Footer Placeholder 4">
            <a:extLst>
              <a:ext uri="{FF2B5EF4-FFF2-40B4-BE49-F238E27FC236}">
                <a16:creationId xmlns:a16="http://schemas.microsoft.com/office/drawing/2014/main" id="{CD71A462-014E-1543-80B4-2B9FA31F18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F24386-4356-FD4E-BF76-A632DC683C7B}"/>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682904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28808-9112-F543-9034-030B2D9613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880D09-337A-0F46-8E7B-7F9A0EE4D34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20AB80-7840-C84B-BC9F-0FBE11744EA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454643D-4B25-A742-AEE3-AA3E54C7768B}"/>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6" name="Footer Placeholder 5">
            <a:extLst>
              <a:ext uri="{FF2B5EF4-FFF2-40B4-BE49-F238E27FC236}">
                <a16:creationId xmlns:a16="http://schemas.microsoft.com/office/drawing/2014/main" id="{8520D47F-31A3-154B-AA0F-56F987421D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EFF5CB-6131-7F42-8F95-2D00047BAEA1}"/>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14686323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D7410-8581-CF45-A6D8-97C216129F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5EA775-AF7D-FD4B-8700-F30BB8319B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05A01C-D165-8947-A7C3-90E3AD7F9A8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4D453CD-66D3-0946-9DD5-57E87C5D2D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0F8E14F-CF53-6246-826F-C224E541638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AE69DAB-E322-FE46-ACD8-958F72AC02BF}"/>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8" name="Footer Placeholder 7">
            <a:extLst>
              <a:ext uri="{FF2B5EF4-FFF2-40B4-BE49-F238E27FC236}">
                <a16:creationId xmlns:a16="http://schemas.microsoft.com/office/drawing/2014/main" id="{2A8BB3BA-93F1-8048-B6DA-0BF94BAB90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BA50A0-31AD-DF4B-A2A0-CBD3D0AACFBC}"/>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10102360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55EA-6CF8-CC46-811C-BD71C35DEF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34FEEF-1223-3B40-A138-F1E8D169667B}"/>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4" name="Footer Placeholder 3">
            <a:extLst>
              <a:ext uri="{FF2B5EF4-FFF2-40B4-BE49-F238E27FC236}">
                <a16:creationId xmlns:a16="http://schemas.microsoft.com/office/drawing/2014/main" id="{D0424F63-CD26-F84D-A436-3DEC47E924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CF5C8E-DF95-184D-887F-C12EA83B2B75}"/>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24118817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52B585-4C2E-D34B-A7A8-D404E1922B38}"/>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3" name="Footer Placeholder 2">
            <a:extLst>
              <a:ext uri="{FF2B5EF4-FFF2-40B4-BE49-F238E27FC236}">
                <a16:creationId xmlns:a16="http://schemas.microsoft.com/office/drawing/2014/main" id="{C419B2E2-E0A0-454F-9238-C0ADA419BA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78DB35-1D39-9E44-AB5B-1BE5D20CA56A}"/>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3743931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6BA26-ECF6-864C-A6BF-2D22E42831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D0249D1-DDA1-9E48-BC6B-4886899BE5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A065F1-615F-BC45-85BD-A46DC18980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7FD2640-CAC6-974B-B4B6-71E98A681660}"/>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6" name="Footer Placeholder 5">
            <a:extLst>
              <a:ext uri="{FF2B5EF4-FFF2-40B4-BE49-F238E27FC236}">
                <a16:creationId xmlns:a16="http://schemas.microsoft.com/office/drawing/2014/main" id="{DD58A72A-16D2-2047-9FE3-EE7D034537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3AB0B8-8EEB-1C4B-B751-E57216D8F2CC}"/>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1923658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5FEFF-3EDA-0B47-A427-372D2B0FAA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AFE019-5AEC-B449-A047-741A7A675D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97608C-E0A8-7347-B6EA-748A04989C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44C6A1B-6B56-8E4D-ABEF-F7E56DB09333}"/>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6" name="Footer Placeholder 5">
            <a:extLst>
              <a:ext uri="{FF2B5EF4-FFF2-40B4-BE49-F238E27FC236}">
                <a16:creationId xmlns:a16="http://schemas.microsoft.com/office/drawing/2014/main" id="{7C4A640A-49F1-D24C-AB12-F9BB85BB5F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80FE88-0B7D-8E40-8019-05A51DC65DCA}"/>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32063384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B7139-7357-AF44-822F-F83C4BA45B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E08E69-C8A1-2E4F-89F0-C7E978E9FE9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1887E3-084F-194B-A71E-5E8530C0C48B}"/>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5" name="Footer Placeholder 4">
            <a:extLst>
              <a:ext uri="{FF2B5EF4-FFF2-40B4-BE49-F238E27FC236}">
                <a16:creationId xmlns:a16="http://schemas.microsoft.com/office/drawing/2014/main" id="{2034FE31-2093-2D4B-BB77-F4A94A9D31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78D053-3454-044D-8B0B-3599D17D9990}"/>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31014341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B5C134-C7B3-9C40-A75A-03DEA2B8D2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2722FD-2635-B94E-B8FC-F35839B4265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032CF4-327C-864F-B23F-FDC78189EBEE}"/>
              </a:ext>
            </a:extLst>
          </p:cNvPr>
          <p:cNvSpPr>
            <a:spLocks noGrp="1"/>
          </p:cNvSpPr>
          <p:nvPr>
            <p:ph type="dt" sz="half" idx="10"/>
          </p:nvPr>
        </p:nvSpPr>
        <p:spPr/>
        <p:txBody>
          <a:bodyPr/>
          <a:lstStyle/>
          <a:p>
            <a:fld id="{3F44D14C-AE2A-F24C-A137-BCE05B565E32}" type="datetimeFigureOut">
              <a:rPr lang="en-GB" smtClean="0"/>
              <a:t>04/11/2020</a:t>
            </a:fld>
            <a:endParaRPr lang="en-GB"/>
          </a:p>
        </p:txBody>
      </p:sp>
      <p:sp>
        <p:nvSpPr>
          <p:cNvPr id="5" name="Footer Placeholder 4">
            <a:extLst>
              <a:ext uri="{FF2B5EF4-FFF2-40B4-BE49-F238E27FC236}">
                <a16:creationId xmlns:a16="http://schemas.microsoft.com/office/drawing/2014/main" id="{24A068B6-9140-0740-B1BD-8E3F3BD386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6232C9-6B41-5F44-BF9D-CC48A0FB9860}"/>
              </a:ext>
            </a:extLst>
          </p:cNvPr>
          <p:cNvSpPr>
            <a:spLocks noGrp="1"/>
          </p:cNvSpPr>
          <p:nvPr>
            <p:ph type="sldNum" sz="quarter" idx="12"/>
          </p:nvPr>
        </p:nvSpPr>
        <p:spPr/>
        <p:txBody>
          <a:bodyPr/>
          <a:lstStyle/>
          <a:p>
            <a:fld id="{0076FBBF-7904-8249-BA13-E591C03B2D66}" type="slidenum">
              <a:rPr lang="en-GB" smtClean="0"/>
              <a:t>‹#›</a:t>
            </a:fld>
            <a:endParaRPr lang="en-GB"/>
          </a:p>
        </p:txBody>
      </p:sp>
    </p:spTree>
    <p:extLst>
      <p:ext uri="{BB962C8B-B14F-4D97-AF65-F5344CB8AC3E}">
        <p14:creationId xmlns:p14="http://schemas.microsoft.com/office/powerpoint/2010/main" val="53444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4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A887D2-4B18-4D22-8E98-3F7B65F8E3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3FF21B-0C71-4CBA-92DB-144BA4D6BD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EB4FF0-B4FC-4B14-9EA2-86CCA08977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8FC242-405F-4645-857F-18B507786A63}" type="datetimeFigureOut">
              <a:rPr lang="en-GB" smtClean="0"/>
              <a:t>04/11/2020</a:t>
            </a:fld>
            <a:endParaRPr lang="en-GB"/>
          </a:p>
        </p:txBody>
      </p:sp>
      <p:sp>
        <p:nvSpPr>
          <p:cNvPr id="5" name="Footer Placeholder 4">
            <a:extLst>
              <a:ext uri="{FF2B5EF4-FFF2-40B4-BE49-F238E27FC236}">
                <a16:creationId xmlns:a16="http://schemas.microsoft.com/office/drawing/2014/main" id="{BEF85FE7-181F-4715-A4E5-2D4D701DD5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D1C9FE8-2696-42E0-A21E-14B838551E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14229B-DC8C-4467-AA80-5F96D81C0B85}" type="slidenum">
              <a:rPr lang="en-GB" smtClean="0"/>
              <a:t>‹#›</a:t>
            </a:fld>
            <a:endParaRPr lang="en-GB"/>
          </a:p>
        </p:txBody>
      </p:sp>
    </p:spTree>
    <p:extLst>
      <p:ext uri="{BB962C8B-B14F-4D97-AF65-F5344CB8AC3E}">
        <p14:creationId xmlns:p14="http://schemas.microsoft.com/office/powerpoint/2010/main" val="1923081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4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C5A04-011B-8F48-8F68-231E523650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5204CC-0FDA-7141-8D90-44968F4AA0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328343-7CAD-A646-A223-8BFCBD7819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44D14C-AE2A-F24C-A137-BCE05B565E32}" type="datetimeFigureOut">
              <a:rPr lang="en-GB" smtClean="0"/>
              <a:t>04/11/2020</a:t>
            </a:fld>
            <a:endParaRPr lang="en-GB"/>
          </a:p>
        </p:txBody>
      </p:sp>
      <p:sp>
        <p:nvSpPr>
          <p:cNvPr id="5" name="Footer Placeholder 4">
            <a:extLst>
              <a:ext uri="{FF2B5EF4-FFF2-40B4-BE49-F238E27FC236}">
                <a16:creationId xmlns:a16="http://schemas.microsoft.com/office/drawing/2014/main" id="{9F843148-E3D4-3D4D-B90C-5C31AFE157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E7BA4F4-E7D3-C648-83EE-FBE139AFA3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76FBBF-7904-8249-BA13-E591C03B2D66}" type="slidenum">
              <a:rPr lang="en-GB" smtClean="0"/>
              <a:t>‹#›</a:t>
            </a:fld>
            <a:endParaRPr lang="en-GB"/>
          </a:p>
        </p:txBody>
      </p:sp>
    </p:spTree>
    <p:extLst>
      <p:ext uri="{BB962C8B-B14F-4D97-AF65-F5344CB8AC3E}">
        <p14:creationId xmlns:p14="http://schemas.microsoft.com/office/powerpoint/2010/main" val="33311953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hyperlink" Target="https://vimeo.com/23031156" TargetMode="Externa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vimeo.com/153071733"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hyperlink" Target="https://vimeo.com/290107221?from=outro-embed" TargetMode="Externa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hyperlink" Target="https://vimeo.com/32710728" TargetMode="External"/><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panos.co.uk/?photographer=Rhodri%20Jones" TargetMode="Externa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hyperlink" Target="https://www.walesonline.co.uk/news/wales-news/gallery/6270052" TargetMode="Externa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hyperlink" Target="http://www.swanseamuseum.co.uk/swansea-a-brief-history/world-war-two/the-blitz" TargetMode="Externa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hyperlink" Target="https://www.rhodrijones.com/project/return-yn-ol-2006/" TargetMode="External"/><Relationship Id="rId2" Type="http://schemas.openxmlformats.org/officeDocument/2006/relationships/hyperlink" Target="https://www.youtube.com/watch?v=7n25J6N-yfQ" TargetMode="External"/><Relationship Id="rId1" Type="http://schemas.openxmlformats.org/officeDocument/2006/relationships/slideLayout" Target="../slideLayouts/slideLayout13.xml"/><Relationship Id="rId5" Type="http://schemas.openxmlformats.org/officeDocument/2006/relationships/hyperlink" Target="http://www.aledrhyshughes.co.uk/orielau_galleries.html" TargetMode="External"/><Relationship Id="rId4" Type="http://schemas.openxmlformats.org/officeDocument/2006/relationships/hyperlink" Target="https://pro.magnumphotos.com/C.aspx?VP3=CMS3&amp;VF=MAGO31_10_VForm&amp;ERID=24KL535H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71032-FC9A-4CA1-A185-2B42DCB77443}"/>
              </a:ext>
            </a:extLst>
          </p:cNvPr>
          <p:cNvSpPr>
            <a:spLocks noGrp="1"/>
          </p:cNvSpPr>
          <p:nvPr>
            <p:ph type="ctrTitle"/>
          </p:nvPr>
        </p:nvSpPr>
        <p:spPr/>
        <p:txBody>
          <a:bodyPr>
            <a:normAutofit/>
          </a:bodyPr>
          <a:lstStyle/>
          <a:p>
            <a:r>
              <a:rPr lang="en-GB" dirty="0">
                <a:solidFill>
                  <a:schemeClr val="accent1">
                    <a:lumMod val="50000"/>
                  </a:schemeClr>
                </a:solidFill>
              </a:rPr>
              <a:t>Art : Photography</a:t>
            </a:r>
            <a:br>
              <a:rPr lang="en-GB" dirty="0">
                <a:solidFill>
                  <a:schemeClr val="accent1">
                    <a:lumMod val="50000"/>
                  </a:schemeClr>
                </a:solidFill>
              </a:rPr>
            </a:br>
            <a:r>
              <a:rPr lang="en-GB" dirty="0">
                <a:solidFill>
                  <a:schemeClr val="accent1">
                    <a:lumMod val="50000"/>
                  </a:schemeClr>
                </a:solidFill>
              </a:rPr>
              <a:t>Wales : Conflict : Home</a:t>
            </a:r>
          </a:p>
        </p:txBody>
      </p:sp>
      <p:sp>
        <p:nvSpPr>
          <p:cNvPr id="4" name="Title 1">
            <a:extLst>
              <a:ext uri="{FF2B5EF4-FFF2-40B4-BE49-F238E27FC236}">
                <a16:creationId xmlns:a16="http://schemas.microsoft.com/office/drawing/2014/main" id="{62ADEA31-E609-4B7A-967F-D82493257EBD}"/>
              </a:ext>
            </a:extLst>
          </p:cNvPr>
          <p:cNvSpPr txBox="1">
            <a:spLocks/>
          </p:cNvSpPr>
          <p:nvPr/>
        </p:nvSpPr>
        <p:spPr>
          <a:xfrm>
            <a:off x="1390650" y="3509963"/>
            <a:ext cx="9144000" cy="23876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err="1">
                <a:solidFill>
                  <a:schemeClr val="accent1"/>
                </a:solidFill>
              </a:rPr>
              <a:t>Celf</a:t>
            </a:r>
            <a:r>
              <a:rPr lang="en-GB" dirty="0">
                <a:solidFill>
                  <a:schemeClr val="accent1"/>
                </a:solidFill>
              </a:rPr>
              <a:t>: </a:t>
            </a:r>
            <a:r>
              <a:rPr lang="en-GB" dirty="0" err="1">
                <a:solidFill>
                  <a:schemeClr val="accent1"/>
                </a:solidFill>
              </a:rPr>
              <a:t>Ffotograffiaeth</a:t>
            </a:r>
            <a:br>
              <a:rPr lang="en-GB" dirty="0">
                <a:solidFill>
                  <a:schemeClr val="accent1"/>
                </a:solidFill>
              </a:rPr>
            </a:br>
            <a:r>
              <a:rPr lang="en-GB" dirty="0">
                <a:solidFill>
                  <a:schemeClr val="accent1"/>
                </a:solidFill>
              </a:rPr>
              <a:t>Cymru : </a:t>
            </a:r>
            <a:r>
              <a:rPr lang="en-GB" dirty="0" err="1">
                <a:solidFill>
                  <a:schemeClr val="accent1"/>
                </a:solidFill>
              </a:rPr>
              <a:t>Ymladd</a:t>
            </a:r>
            <a:r>
              <a:rPr lang="en-GB" dirty="0">
                <a:solidFill>
                  <a:schemeClr val="accent1"/>
                </a:solidFill>
              </a:rPr>
              <a:t> : </a:t>
            </a:r>
            <a:r>
              <a:rPr lang="en-GB" dirty="0" err="1">
                <a:solidFill>
                  <a:schemeClr val="accent1"/>
                </a:solidFill>
              </a:rPr>
              <a:t>Cartref</a:t>
            </a:r>
            <a:endParaRPr lang="en-GB" dirty="0">
              <a:solidFill>
                <a:schemeClr val="accent1"/>
              </a:solidFill>
            </a:endParaRPr>
          </a:p>
        </p:txBody>
      </p:sp>
    </p:spTree>
    <p:extLst>
      <p:ext uri="{BB962C8B-B14F-4D97-AF65-F5344CB8AC3E}">
        <p14:creationId xmlns:p14="http://schemas.microsoft.com/office/powerpoint/2010/main" val="3962027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D9969-1664-C54D-A44D-BA311704DC0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7C90CA4-C5A8-9446-BBF6-EF8CEAE87ADD}"/>
              </a:ext>
            </a:extLst>
          </p:cNvPr>
          <p:cNvSpPr>
            <a:spLocks noGrp="1"/>
          </p:cNvSpPr>
          <p:nvPr>
            <p:ph idx="1"/>
          </p:nvPr>
        </p:nvSpPr>
        <p:spPr/>
        <p:txBody>
          <a:bodyPr>
            <a:normAutofit lnSpcReduction="10000"/>
          </a:bodyPr>
          <a:lstStyle/>
          <a:p>
            <a:r>
              <a:rPr lang="en-GB" b="1" dirty="0"/>
              <a:t>Question 5</a:t>
            </a:r>
            <a:r>
              <a:rPr lang="en-GB" dirty="0"/>
              <a:t>: From the Lens-Based Image Making research strand lectures, choose a theme, movement, or selection of artists that relate to your practice or interests, and construct a 2,500-word essay. Critically assess primary themes, key writers, and relevant practitioners. </a:t>
            </a:r>
          </a:p>
          <a:p>
            <a:pPr marL="0" indent="0">
              <a:buNone/>
            </a:pPr>
            <a:r>
              <a:rPr lang="en-GB" dirty="0"/>
              <a:t> </a:t>
            </a:r>
          </a:p>
          <a:p>
            <a:r>
              <a:rPr lang="en-GB" dirty="0"/>
              <a:t>And aspects from this Question</a:t>
            </a:r>
          </a:p>
          <a:p>
            <a:r>
              <a:rPr lang="en-GB" b="1" dirty="0"/>
              <a:t>Question 1</a:t>
            </a:r>
            <a:r>
              <a:rPr lang="en-GB" dirty="0"/>
              <a:t>: Using at least 3 examples, consider how image makers have utilised digital technology to explore at least one of the following: Conflict, the Environment, Identity, the Surveillance State, the Technological World? </a:t>
            </a:r>
            <a:endParaRPr lang="en-US" dirty="0"/>
          </a:p>
        </p:txBody>
      </p:sp>
    </p:spTree>
    <p:extLst>
      <p:ext uri="{BB962C8B-B14F-4D97-AF65-F5344CB8AC3E}">
        <p14:creationId xmlns:p14="http://schemas.microsoft.com/office/powerpoint/2010/main" val="4283628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6C133-9765-4FFC-AD51-8F23E79697F3}"/>
              </a:ext>
            </a:extLst>
          </p:cNvPr>
          <p:cNvSpPr>
            <a:spLocks noGrp="1"/>
          </p:cNvSpPr>
          <p:nvPr>
            <p:ph type="title"/>
          </p:nvPr>
        </p:nvSpPr>
        <p:spPr>
          <a:xfrm>
            <a:off x="666750" y="1"/>
            <a:ext cx="10515600" cy="1123950"/>
          </a:xfrm>
        </p:spPr>
        <p:txBody>
          <a:bodyPr/>
          <a:lstStyle/>
          <a:p>
            <a:r>
              <a:rPr lang="en-GB" dirty="0">
                <a:solidFill>
                  <a:schemeClr val="accent1">
                    <a:lumMod val="50000"/>
                  </a:schemeClr>
                </a:solidFill>
              </a:rPr>
              <a:t>David Jones In Parenthesis</a:t>
            </a:r>
          </a:p>
        </p:txBody>
      </p:sp>
      <p:sp>
        <p:nvSpPr>
          <p:cNvPr id="3" name="Content Placeholder 2">
            <a:extLst>
              <a:ext uri="{FF2B5EF4-FFF2-40B4-BE49-F238E27FC236}">
                <a16:creationId xmlns:a16="http://schemas.microsoft.com/office/drawing/2014/main" id="{562A32BC-076C-4543-9913-A0686B264894}"/>
              </a:ext>
            </a:extLst>
          </p:cNvPr>
          <p:cNvSpPr>
            <a:spLocks noGrp="1"/>
          </p:cNvSpPr>
          <p:nvPr>
            <p:ph idx="1"/>
          </p:nvPr>
        </p:nvSpPr>
        <p:spPr>
          <a:xfrm>
            <a:off x="266700" y="1152525"/>
            <a:ext cx="5429250" cy="5095875"/>
          </a:xfrm>
        </p:spPr>
        <p:txBody>
          <a:bodyPr>
            <a:normAutofit/>
          </a:bodyPr>
          <a:lstStyle/>
          <a:p>
            <a:r>
              <a:rPr lang="en-US" sz="2000" dirty="0">
                <a:solidFill>
                  <a:schemeClr val="accent1">
                    <a:lumMod val="50000"/>
                  </a:schemeClr>
                </a:solidFill>
                <a:latin typeface="Arial" panose="020B0604020202020204" pitchFamily="34" charset="0"/>
                <a:cs typeface="Arial" panose="020B0604020202020204" pitchFamily="34" charset="0"/>
              </a:rPr>
              <a:t>Epic War poem – WW1 Published in 1937</a:t>
            </a:r>
          </a:p>
          <a:p>
            <a:r>
              <a:rPr lang="en-US" sz="2000" dirty="0">
                <a:solidFill>
                  <a:schemeClr val="accent1">
                    <a:lumMod val="50000"/>
                  </a:schemeClr>
                </a:solidFill>
                <a:latin typeface="Arial" panose="020B0604020202020204" pitchFamily="34" charset="0"/>
                <a:cs typeface="Arial" panose="020B0604020202020204" pitchFamily="34" charset="0"/>
              </a:rPr>
              <a:t>Follows the movements of the Welsh fusiliers on the front line </a:t>
            </a:r>
          </a:p>
          <a:p>
            <a:r>
              <a:rPr lang="en-US" sz="2000" dirty="0">
                <a:solidFill>
                  <a:schemeClr val="accent1">
                    <a:lumMod val="50000"/>
                  </a:schemeClr>
                </a:solidFill>
                <a:latin typeface="Arial" panose="020B0604020202020204" pitchFamily="34" charset="0"/>
                <a:cs typeface="Arial" panose="020B0604020202020204" pitchFamily="34" charset="0"/>
              </a:rPr>
              <a:t>Ending with the battle of the Somme and the assault at Mametz Wood where 4,000 Welsh men lost their lives, Jones survived.</a:t>
            </a:r>
          </a:p>
          <a:p>
            <a:r>
              <a:rPr lang="en-US" sz="2000" dirty="0">
                <a:solidFill>
                  <a:schemeClr val="accent1">
                    <a:lumMod val="50000"/>
                  </a:schemeClr>
                </a:solidFill>
                <a:latin typeface="Arial" panose="020B0604020202020204" pitchFamily="34" charset="0"/>
                <a:cs typeface="Arial" panose="020B0604020202020204" pitchFamily="34" charset="0"/>
              </a:rPr>
              <a:t>The prose – poem is partly autobiographical - </a:t>
            </a:r>
            <a:r>
              <a:rPr lang="en-GB" sz="2000" dirty="0">
                <a:solidFill>
                  <a:schemeClr val="accent1">
                    <a:lumMod val="50000"/>
                  </a:schemeClr>
                </a:solidFill>
                <a:latin typeface="Arial" panose="020B0604020202020204" pitchFamily="34" charset="0"/>
                <a:cs typeface="Arial" panose="020B0604020202020204" pitchFamily="34" charset="0"/>
              </a:rPr>
              <a:t>English Private John Ball (Jones) narrates.</a:t>
            </a:r>
          </a:p>
          <a:p>
            <a:r>
              <a:rPr lang="en-GB" sz="2000" dirty="0">
                <a:solidFill>
                  <a:schemeClr val="accent1">
                    <a:lumMod val="50000"/>
                  </a:schemeClr>
                </a:solidFill>
                <a:latin typeface="Arial" panose="020B0604020202020204" pitchFamily="34" charset="0"/>
                <a:cs typeface="Arial" panose="020B0604020202020204" pitchFamily="34" charset="0"/>
              </a:rPr>
              <a:t>In Parenthesis draws from history – Arthurian legends, y </a:t>
            </a:r>
            <a:r>
              <a:rPr lang="en-GB" sz="2000" dirty="0" err="1">
                <a:solidFill>
                  <a:schemeClr val="accent1">
                    <a:lumMod val="50000"/>
                  </a:schemeClr>
                </a:solidFill>
                <a:latin typeface="Arial" panose="020B0604020202020204" pitchFamily="34" charset="0"/>
                <a:cs typeface="Arial" panose="020B0604020202020204" pitchFamily="34" charset="0"/>
              </a:rPr>
              <a:t>Gododdin</a:t>
            </a:r>
            <a:r>
              <a:rPr lang="en-GB" sz="2000" dirty="0">
                <a:solidFill>
                  <a:schemeClr val="accent1">
                    <a:lumMod val="50000"/>
                  </a:schemeClr>
                </a:solidFill>
                <a:latin typeface="Arial" panose="020B0604020202020204" pitchFamily="34" charset="0"/>
                <a:cs typeface="Arial" panose="020B0604020202020204" pitchFamily="34" charset="0"/>
              </a:rPr>
              <a:t> and it draws on the fact that other men in History have been to war. </a:t>
            </a:r>
          </a:p>
          <a:p>
            <a:r>
              <a:rPr lang="en-GB" sz="2000" dirty="0">
                <a:solidFill>
                  <a:schemeClr val="accent1">
                    <a:lumMod val="50000"/>
                  </a:schemeClr>
                </a:solidFill>
                <a:latin typeface="Arial" panose="020B0604020202020204" pitchFamily="34" charset="0"/>
                <a:cs typeface="Arial" panose="020B0604020202020204" pitchFamily="34" charset="0"/>
              </a:rPr>
              <a:t>In Parenthesis gives you a strong idea about what daily life in the trenches of WW1 was like ‘ Better than any other text’ Tim Kendall</a:t>
            </a:r>
          </a:p>
        </p:txBody>
      </p:sp>
      <p:sp>
        <p:nvSpPr>
          <p:cNvPr id="5" name="Content Placeholder 2">
            <a:extLst>
              <a:ext uri="{FF2B5EF4-FFF2-40B4-BE49-F238E27FC236}">
                <a16:creationId xmlns:a16="http://schemas.microsoft.com/office/drawing/2014/main" id="{20B42C47-94F9-4326-B4FF-D29361991748}"/>
              </a:ext>
            </a:extLst>
          </p:cNvPr>
          <p:cNvSpPr txBox="1">
            <a:spLocks/>
          </p:cNvSpPr>
          <p:nvPr/>
        </p:nvSpPr>
        <p:spPr>
          <a:xfrm>
            <a:off x="5924550" y="1123951"/>
            <a:ext cx="5657850" cy="55054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1900" dirty="0">
                <a:solidFill>
                  <a:schemeClr val="accent1"/>
                </a:solidFill>
                <a:latin typeface="Arial" panose="020B0604020202020204" pitchFamily="34" charset="0"/>
                <a:cs typeface="Arial" panose="020B0604020202020204" pitchFamily="34" charset="0"/>
              </a:rPr>
              <a:t>Cerdd Rhyfel Epig – Y rhyfel Byd Cyntaf Cyhoeddwyd ym 1937</a:t>
            </a:r>
          </a:p>
          <a:p>
            <a:r>
              <a:rPr lang="cy-GB" sz="1900" dirty="0">
                <a:solidFill>
                  <a:schemeClr val="accent1"/>
                </a:solidFill>
                <a:latin typeface="Arial" panose="020B0604020202020204" pitchFamily="34" charset="0"/>
                <a:cs typeface="Arial" panose="020B0604020202020204" pitchFamily="34" charset="0"/>
              </a:rPr>
              <a:t>Yn dilyn symudiad y milwr Cymreig ar y rhes flaen</a:t>
            </a:r>
          </a:p>
          <a:p>
            <a:r>
              <a:rPr lang="cy-GB" sz="1900" dirty="0">
                <a:solidFill>
                  <a:schemeClr val="accent1"/>
                </a:solidFill>
                <a:latin typeface="Arial" panose="020B0604020202020204" pitchFamily="34" charset="0"/>
                <a:cs typeface="Arial" panose="020B0604020202020204" pitchFamily="34" charset="0"/>
              </a:rPr>
              <a:t>Yn gorffen gyda brwydr y Somme a'r ymosodiad yng Nghoedwig Mametz lle gollodd 4,000 o Gymry eu bywydau, goroesodd Jones.</a:t>
            </a:r>
          </a:p>
          <a:p>
            <a:r>
              <a:rPr lang="cy-GB" sz="1900" dirty="0">
                <a:solidFill>
                  <a:schemeClr val="accent1"/>
                </a:solidFill>
                <a:latin typeface="Arial" panose="020B0604020202020204" pitchFamily="34" charset="0"/>
                <a:cs typeface="Arial" panose="020B0604020202020204" pitchFamily="34" charset="0"/>
              </a:rPr>
              <a:t>Mae'r rhyddiaith - cerdd yn rhannol hunangofiantol - John Ball (Jones) y Preifat Saesneg yw’r adroddwr.</a:t>
            </a:r>
          </a:p>
          <a:p>
            <a:r>
              <a:rPr lang="cy-GB" sz="1900" dirty="0">
                <a:solidFill>
                  <a:schemeClr val="accent1"/>
                </a:solidFill>
                <a:latin typeface="Arial" panose="020B0604020202020204" pitchFamily="34" charset="0"/>
                <a:cs typeface="Arial" panose="020B0604020202020204" pitchFamily="34" charset="0"/>
              </a:rPr>
              <a:t>Mae In Parenthesis yn denu o hanes – sef chwedlau Arthur, y Gododdin ac mae'n tynnu ar y ffaith bod dynion eraill mewn Hanes wedi bod i rhyfel.</a:t>
            </a:r>
          </a:p>
          <a:p>
            <a:r>
              <a:rPr lang="cy-GB" sz="1900" dirty="0">
                <a:solidFill>
                  <a:schemeClr val="accent1"/>
                </a:solidFill>
                <a:latin typeface="Arial" panose="020B0604020202020204" pitchFamily="34" charset="0"/>
                <a:cs typeface="Arial" panose="020B0604020202020204" pitchFamily="34" charset="0"/>
              </a:rPr>
              <a:t>Mae In Parenthesis yn rhoi argraff cryf o beth oedd bywyd o ddydd i ddydd fel yn ffosydd y rhyfel mawr. </a:t>
            </a:r>
            <a:r>
              <a:rPr lang="en-GB" sz="1800" dirty="0">
                <a:solidFill>
                  <a:schemeClr val="accent1"/>
                </a:solidFill>
                <a:latin typeface="Arial" panose="020B0604020202020204" pitchFamily="34" charset="0"/>
                <a:cs typeface="Arial" panose="020B0604020202020204" pitchFamily="34" charset="0"/>
              </a:rPr>
              <a:t>‘ Better than any other text’ Tim Kendall</a:t>
            </a:r>
            <a:endParaRPr lang="en-GB" sz="19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5029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D2BF604-B53F-4B4F-A256-17945C00BC49}"/>
              </a:ext>
            </a:extLst>
          </p:cNvPr>
          <p:cNvSpPr/>
          <p:nvPr/>
        </p:nvSpPr>
        <p:spPr>
          <a:xfrm>
            <a:off x="187624" y="1159727"/>
            <a:ext cx="11611428" cy="483209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Jones’s poetry is difficult. It might help the reader as he reads the two hundred pages of In Parenthesis is to view it through two lenses. One lens is Celtic with its historical, mythological and linguistic tints. As you look notice the shadows, or echoes, of an earlier poetry by the sixth- century war poet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Aneirin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who documented the Thermopylae-like defeat of the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Gododdin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tribe by a superior Saxon force. There are echoes from the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Mabinogi</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too especially with that magical cauldron that rejuvenated the fallen. The second lens is Christian, especially Roman Catholic, or rather, ‘Catholic’. Both lenses are connected by the central motif of ‘rebirth’ bridging these two important traditions.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NATHAN LLYWELYN MUNDAY  (2014)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http://</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www.walesartsreview.org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david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-jones-in-parenthesis-not-just-a-poem/</a:t>
            </a:r>
          </a:p>
        </p:txBody>
      </p:sp>
    </p:spTree>
    <p:extLst>
      <p:ext uri="{BB962C8B-B14F-4D97-AF65-F5344CB8AC3E}">
        <p14:creationId xmlns:p14="http://schemas.microsoft.com/office/powerpoint/2010/main" val="4210882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505D0C-C22E-1C47-A51B-8D7739DA4358}"/>
              </a:ext>
            </a:extLst>
          </p:cNvPr>
          <p:cNvSpPr>
            <a:spLocks noGrp="1"/>
          </p:cNvSpPr>
          <p:nvPr>
            <p:ph idx="1"/>
          </p:nvPr>
        </p:nvSpPr>
        <p:spPr>
          <a:xfrm>
            <a:off x="0" y="365125"/>
            <a:ext cx="4269059" cy="6152359"/>
          </a:xfrm>
        </p:spPr>
        <p:txBody>
          <a:bodyPr>
            <a:normAutofit/>
          </a:bodyPr>
          <a:lstStyle/>
          <a:p>
            <a:pPr marL="0" indent="0">
              <a:buNone/>
            </a:pPr>
            <a:r>
              <a:rPr lang="en-GB" dirty="0"/>
              <a:t>Each part of in parenthesis is introduced by a quotation from an early Welsh poem y </a:t>
            </a:r>
            <a:r>
              <a:rPr lang="en-GB" dirty="0" err="1"/>
              <a:t>Gododdin</a:t>
            </a:r>
            <a:r>
              <a:rPr lang="en-GB" dirty="0"/>
              <a:t> written by the poet Aneurin -6</a:t>
            </a:r>
            <a:r>
              <a:rPr lang="en-GB" baseline="30000" dirty="0"/>
              <a:t>th</a:t>
            </a:r>
            <a:r>
              <a:rPr lang="en-GB" dirty="0"/>
              <a:t> century- the only survivor of a horrific battle </a:t>
            </a:r>
          </a:p>
          <a:p>
            <a:pPr marL="0" indent="0">
              <a:buNone/>
            </a:pPr>
            <a:endParaRPr lang="en-GB" dirty="0"/>
          </a:p>
          <a:p>
            <a:pPr marL="0" indent="0">
              <a:buNone/>
            </a:pPr>
            <a:r>
              <a:rPr lang="en-GB" dirty="0"/>
              <a:t>Gwyneth Lewis states  ‘the relevance is heart-breaking because here he is the survivor of WW1 his muse comes from memory and total defeat.</a:t>
            </a:r>
          </a:p>
          <a:p>
            <a:endParaRPr lang="en-US" dirty="0"/>
          </a:p>
        </p:txBody>
      </p:sp>
      <p:pic>
        <p:nvPicPr>
          <p:cNvPr id="7" name="Picture 6">
            <a:extLst>
              <a:ext uri="{FF2B5EF4-FFF2-40B4-BE49-F238E27FC236}">
                <a16:creationId xmlns:a16="http://schemas.microsoft.com/office/drawing/2014/main" id="{FE71DE1C-47E2-6C47-B6CC-CED440CDC1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3634484" y="2020871"/>
            <a:ext cx="5167314" cy="3825913"/>
          </a:xfrm>
          <a:prstGeom prst="rect">
            <a:avLst/>
          </a:prstGeom>
        </p:spPr>
      </p:pic>
      <p:pic>
        <p:nvPicPr>
          <p:cNvPr id="9" name="Picture 8">
            <a:extLst>
              <a:ext uri="{FF2B5EF4-FFF2-40B4-BE49-F238E27FC236}">
                <a16:creationId xmlns:a16="http://schemas.microsoft.com/office/drawing/2014/main" id="{ECE8C2BF-72A0-A14D-A19C-6C181CA0AAA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7178598" y="1161508"/>
            <a:ext cx="5965902" cy="4060902"/>
          </a:xfrm>
          <a:prstGeom prst="rect">
            <a:avLst/>
          </a:prstGeom>
        </p:spPr>
      </p:pic>
    </p:spTree>
    <p:extLst>
      <p:ext uri="{BB962C8B-B14F-4D97-AF65-F5344CB8AC3E}">
        <p14:creationId xmlns:p14="http://schemas.microsoft.com/office/powerpoint/2010/main" val="3873281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11D19-209A-CB49-B608-8AF46F55A294}"/>
              </a:ext>
            </a:extLst>
          </p:cNvPr>
          <p:cNvSpPr>
            <a:spLocks noGrp="1"/>
          </p:cNvSpPr>
          <p:nvPr>
            <p:ph type="title"/>
          </p:nvPr>
        </p:nvSpPr>
        <p:spPr/>
        <p:txBody>
          <a:bodyPr/>
          <a:lstStyle/>
          <a:p>
            <a:r>
              <a:rPr lang="en-GB" dirty="0"/>
              <a:t>In Parenthesis | Kate Burton reading</a:t>
            </a:r>
            <a:br>
              <a:rPr lang="en-GB" dirty="0"/>
            </a:br>
            <a:endParaRPr lang="en-US" dirty="0"/>
          </a:p>
        </p:txBody>
      </p:sp>
      <p:pic>
        <p:nvPicPr>
          <p:cNvPr id="4" name="In Parenthesis - Kate Burton reading">
            <a:hlinkClick r:id="" action="ppaction://media"/>
            <a:extLst>
              <a:ext uri="{FF2B5EF4-FFF2-40B4-BE49-F238E27FC236}">
                <a16:creationId xmlns:a16="http://schemas.microsoft.com/office/drawing/2014/main" id="{26D361AE-5092-C74B-95CE-457FD204BF8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28147" y="1027906"/>
            <a:ext cx="8839804" cy="4972277"/>
          </a:xfrm>
        </p:spPr>
      </p:pic>
    </p:spTree>
    <p:extLst>
      <p:ext uri="{BB962C8B-B14F-4D97-AF65-F5344CB8AC3E}">
        <p14:creationId xmlns:p14="http://schemas.microsoft.com/office/powerpoint/2010/main" val="1923896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28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792A4-3240-A84E-8955-DFC897E3C661}"/>
              </a:ext>
            </a:extLst>
          </p:cNvPr>
          <p:cNvSpPr>
            <a:spLocks noGrp="1"/>
          </p:cNvSpPr>
          <p:nvPr>
            <p:ph type="title"/>
          </p:nvPr>
        </p:nvSpPr>
        <p:spPr/>
        <p:txBody>
          <a:bodyPr/>
          <a:lstStyle/>
          <a:p>
            <a:endParaRPr lang="en-US"/>
          </a:p>
        </p:txBody>
      </p:sp>
      <p:pic>
        <p:nvPicPr>
          <p:cNvPr id="4" name="in Parenthesis Aneurin ">
            <a:hlinkClick r:id="" action="ppaction://media"/>
            <a:extLst>
              <a:ext uri="{FF2B5EF4-FFF2-40B4-BE49-F238E27FC236}">
                <a16:creationId xmlns:a16="http://schemas.microsoft.com/office/drawing/2014/main" id="{B2498EC0-84DC-2345-A521-E56AD51023D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66235" y="141967"/>
            <a:ext cx="11561308" cy="6503089"/>
          </a:xfrm>
        </p:spPr>
      </p:pic>
    </p:spTree>
    <p:extLst>
      <p:ext uri="{BB962C8B-B14F-4D97-AF65-F5344CB8AC3E}">
        <p14:creationId xmlns:p14="http://schemas.microsoft.com/office/powerpoint/2010/main" val="357659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035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58604-E2EE-7A4F-92FF-FFAC774FD4F9}"/>
              </a:ext>
            </a:extLst>
          </p:cNvPr>
          <p:cNvSpPr>
            <a:spLocks noGrp="1"/>
          </p:cNvSpPr>
          <p:nvPr>
            <p:ph type="title"/>
          </p:nvPr>
        </p:nvSpPr>
        <p:spPr/>
        <p:txBody>
          <a:bodyPr/>
          <a:lstStyle/>
          <a:p>
            <a:endParaRPr lang="en-US"/>
          </a:p>
        </p:txBody>
      </p:sp>
      <p:pic>
        <p:nvPicPr>
          <p:cNvPr id="7" name="in parenthesis mabinogion">
            <a:hlinkClick r:id="" action="ppaction://media"/>
            <a:extLst>
              <a:ext uri="{FF2B5EF4-FFF2-40B4-BE49-F238E27FC236}">
                <a16:creationId xmlns:a16="http://schemas.microsoft.com/office/drawing/2014/main" id="{9631E36A-5375-9649-8175-4075778BB7D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522514" y="130627"/>
            <a:ext cx="11146971" cy="6270029"/>
          </a:xfrm>
        </p:spPr>
      </p:pic>
    </p:spTree>
    <p:extLst>
      <p:ext uri="{BB962C8B-B14F-4D97-AF65-F5344CB8AC3E}">
        <p14:creationId xmlns:p14="http://schemas.microsoft.com/office/powerpoint/2010/main" val="765331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17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F15A0-85CC-494A-BBF4-53E56B044565}"/>
              </a:ext>
            </a:extLst>
          </p:cNvPr>
          <p:cNvSpPr>
            <a:spLocks noGrp="1"/>
          </p:cNvSpPr>
          <p:nvPr>
            <p:ph type="title"/>
          </p:nvPr>
        </p:nvSpPr>
        <p:spPr/>
        <p:txBody>
          <a:bodyPr/>
          <a:lstStyle/>
          <a:p>
            <a:endParaRPr lang="en-GB"/>
          </a:p>
        </p:txBody>
      </p:sp>
      <p:pic>
        <p:nvPicPr>
          <p:cNvPr id="4" name="videoplayback">
            <a:hlinkClick r:id="" action="ppaction://media"/>
            <a:extLst>
              <a:ext uri="{FF2B5EF4-FFF2-40B4-BE49-F238E27FC236}">
                <a16:creationId xmlns:a16="http://schemas.microsoft.com/office/drawing/2014/main" id="{E565080C-71F0-4B32-8B1F-BD4013A3F612}"/>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714685" y="673687"/>
            <a:ext cx="10374869" cy="5838128"/>
          </a:xfrm>
        </p:spPr>
      </p:pic>
    </p:spTree>
    <p:extLst>
      <p:ext uri="{BB962C8B-B14F-4D97-AF65-F5344CB8AC3E}">
        <p14:creationId xmlns:p14="http://schemas.microsoft.com/office/powerpoint/2010/main" val="428309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33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BD1EB-2C26-7B4C-B574-6BECAD5E0CDD}"/>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26E25ACC-A54E-C140-A446-FE6F1DD06582}"/>
              </a:ext>
            </a:extLst>
          </p:cNvPr>
          <p:cNvPicPr>
            <a:picLocks noChangeAspect="1"/>
          </p:cNvPicPr>
          <p:nvPr/>
        </p:nvPicPr>
        <p:blipFill>
          <a:blip r:embed="rId2"/>
          <a:stretch>
            <a:fillRect/>
          </a:stretch>
        </p:blipFill>
        <p:spPr>
          <a:xfrm>
            <a:off x="192314" y="169863"/>
            <a:ext cx="8382000" cy="6007100"/>
          </a:xfrm>
          <a:prstGeom prst="rect">
            <a:avLst/>
          </a:prstGeom>
        </p:spPr>
      </p:pic>
      <p:sp>
        <p:nvSpPr>
          <p:cNvPr id="6" name="Rectangle 5">
            <a:extLst>
              <a:ext uri="{FF2B5EF4-FFF2-40B4-BE49-F238E27FC236}">
                <a16:creationId xmlns:a16="http://schemas.microsoft.com/office/drawing/2014/main" id="{C6354BFE-8A54-EC4C-AEC4-7869D6EAD6CE}"/>
              </a:ext>
            </a:extLst>
          </p:cNvPr>
          <p:cNvSpPr/>
          <p:nvPr/>
        </p:nvSpPr>
        <p:spPr>
          <a:xfrm>
            <a:off x="8574314" y="169863"/>
            <a:ext cx="3425372" cy="230832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Mae'n</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bosib</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nad</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oes</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neb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yn</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adnabod</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coedwig</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Mametz,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lle</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lladdwyd</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4000 o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filwyr</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Cymru</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cystal</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â'r</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ffotograffydd</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a:t>
            </a:r>
            <a:r>
              <a:rPr kumimoji="0" lang="en-US" sz="2400" b="0" i="0" u="none" strike="noStrike" kern="1200" cap="none" spc="0" normalizeH="0" baseline="0" noProof="0" dirty="0" err="1">
                <a:ln>
                  <a:noFill/>
                </a:ln>
                <a:solidFill>
                  <a:schemeClr val="accent1"/>
                </a:solidFill>
                <a:effectLst/>
                <a:uLnTx/>
                <a:uFillTx/>
                <a:latin typeface="Calibri" panose="020F0502020204030204"/>
                <a:ea typeface="+mn-ea"/>
                <a:cs typeface="+mn-cs"/>
              </a:rPr>
              <a:t>Aled</a:t>
            </a:r>
            <a:r>
              <a:rPr kumimoji="0" lang="en-US" sz="2400" b="0" i="0" u="none" strike="noStrike" kern="1200" cap="none" spc="0" normalizeH="0" baseline="0" noProof="0" dirty="0">
                <a:ln>
                  <a:noFill/>
                </a:ln>
                <a:solidFill>
                  <a:schemeClr val="accent1"/>
                </a:solidFill>
                <a:effectLst/>
                <a:uLnTx/>
                <a:uFillTx/>
                <a:latin typeface="Calibri" panose="020F0502020204030204"/>
                <a:ea typeface="+mn-ea"/>
                <a:cs typeface="+mn-cs"/>
              </a:rPr>
              <a:t> Rhys Hughes.</a:t>
            </a:r>
          </a:p>
        </p:txBody>
      </p:sp>
      <p:sp>
        <p:nvSpPr>
          <p:cNvPr id="7" name="TextBox 6">
            <a:extLst>
              <a:ext uri="{FF2B5EF4-FFF2-40B4-BE49-F238E27FC236}">
                <a16:creationId xmlns:a16="http://schemas.microsoft.com/office/drawing/2014/main" id="{C23A2B82-79FB-464F-85B1-70E345BD9D22}"/>
              </a:ext>
            </a:extLst>
          </p:cNvPr>
          <p:cNvSpPr txBox="1"/>
          <p:nvPr/>
        </p:nvSpPr>
        <p:spPr>
          <a:xfrm>
            <a:off x="1940312" y="6400800"/>
            <a:ext cx="6119817"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Aled</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Rhys Hughes (2016) photograph Welsh dragon Flag on tree</a:t>
            </a:r>
          </a:p>
        </p:txBody>
      </p:sp>
      <p:sp>
        <p:nvSpPr>
          <p:cNvPr id="8" name="Rectangle 7">
            <a:extLst>
              <a:ext uri="{FF2B5EF4-FFF2-40B4-BE49-F238E27FC236}">
                <a16:creationId xmlns:a16="http://schemas.microsoft.com/office/drawing/2014/main" id="{91E16F00-AD8F-4C39-8EE7-2A2485E742B5}"/>
              </a:ext>
            </a:extLst>
          </p:cNvPr>
          <p:cNvSpPr/>
          <p:nvPr/>
        </p:nvSpPr>
        <p:spPr>
          <a:xfrm>
            <a:off x="8766628" y="3173413"/>
            <a:ext cx="3233058" cy="3416320"/>
          </a:xfrm>
          <a:prstGeom prst="rect">
            <a:avLst/>
          </a:prstGeom>
        </p:spPr>
        <p:txBody>
          <a:bodyPr wrap="square">
            <a:spAutoFit/>
          </a:bodyPr>
          <a:lstStyle/>
          <a:p>
            <a:pPr lvl="0"/>
            <a:r>
              <a:rPr kumimoji="0" lang="en-US" sz="2400" b="0"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It’s probable that nobody knows Mametz Wood as well as </a:t>
            </a:r>
            <a:r>
              <a:rPr lang="en-US" sz="2400" dirty="0">
                <a:solidFill>
                  <a:schemeClr val="accent1">
                    <a:lumMod val="50000"/>
                  </a:schemeClr>
                </a:solidFill>
              </a:rPr>
              <a:t>the photographer </a:t>
            </a:r>
            <a:r>
              <a:rPr lang="en-US" sz="2400" dirty="0" err="1">
                <a:solidFill>
                  <a:schemeClr val="accent1">
                    <a:lumMod val="50000"/>
                  </a:schemeClr>
                </a:solidFill>
              </a:rPr>
              <a:t>Aled</a:t>
            </a:r>
            <a:r>
              <a:rPr lang="en-US" sz="2400" dirty="0">
                <a:solidFill>
                  <a:schemeClr val="accent1">
                    <a:lumMod val="50000"/>
                  </a:schemeClr>
                </a:solidFill>
              </a:rPr>
              <a:t> Rhys Hughes.</a:t>
            </a:r>
          </a:p>
          <a:p>
            <a:pPr lvl="0"/>
            <a:r>
              <a:rPr lang="en-US" sz="2400" dirty="0">
                <a:solidFill>
                  <a:schemeClr val="accent1">
                    <a:lumMod val="50000"/>
                  </a:schemeClr>
                </a:solidFill>
              </a:rPr>
              <a:t>It was in this wood that </a:t>
            </a:r>
            <a:r>
              <a:rPr kumimoji="0" lang="en-US" sz="2400" b="0"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 4000 Welsh soldiers were killed during WW1.</a:t>
            </a:r>
          </a:p>
        </p:txBody>
      </p:sp>
    </p:spTree>
    <p:extLst>
      <p:ext uri="{BB962C8B-B14F-4D97-AF65-F5344CB8AC3E}">
        <p14:creationId xmlns:p14="http://schemas.microsoft.com/office/powerpoint/2010/main" val="2992143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08C55-B412-4DE5-8927-5B14F2BDA389}"/>
              </a:ext>
            </a:extLst>
          </p:cNvPr>
          <p:cNvSpPr>
            <a:spLocks noGrp="1"/>
          </p:cNvSpPr>
          <p:nvPr>
            <p:ph type="title"/>
          </p:nvPr>
        </p:nvSpPr>
        <p:spPr/>
        <p:txBody>
          <a:bodyPr/>
          <a:lstStyle/>
          <a:p>
            <a:endParaRPr lang="en-GB"/>
          </a:p>
        </p:txBody>
      </p:sp>
      <p:pic>
        <p:nvPicPr>
          <p:cNvPr id="7170" name="Picture 2" descr="Image result for aled Rhys Hughes mametz wood flags">
            <a:extLst>
              <a:ext uri="{FF2B5EF4-FFF2-40B4-BE49-F238E27FC236}">
                <a16:creationId xmlns:a16="http://schemas.microsoft.com/office/drawing/2014/main" id="{431BCBC8-804C-4E6D-8C50-A4448E67C712}"/>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343684" y="354800"/>
            <a:ext cx="7745162" cy="55507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5FEBFE6-49B4-4A34-B254-8891686849E4}"/>
              </a:ext>
            </a:extLst>
          </p:cNvPr>
          <p:cNvSpPr/>
          <p:nvPr/>
        </p:nvSpPr>
        <p:spPr>
          <a:xfrm>
            <a:off x="261285" y="3826035"/>
            <a:ext cx="3032551" cy="2862322"/>
          </a:xfrm>
          <a:prstGeom prst="rect">
            <a:avLst/>
          </a:prstGeom>
        </p:spPr>
        <p:txBody>
          <a:bodyPr wrap="square">
            <a:spAutoFit/>
          </a:bodyPr>
          <a:lstStyle/>
          <a:p>
            <a:r>
              <a:rPr lang="en-GB" dirty="0">
                <a:solidFill>
                  <a:schemeClr val="accent1">
                    <a:lumMod val="50000"/>
                  </a:schemeClr>
                </a:solidFill>
                <a:latin typeface="Arial" panose="020B0604020202020204" pitchFamily="34" charset="0"/>
                <a:cs typeface="Arial" panose="020B0604020202020204" pitchFamily="34" charset="0"/>
              </a:rPr>
              <a:t>I went in (to Mametz Wood) about 50 times in all and I came across about six red dragon flags attached to the trees. All of them, apart from one, had been there for many years and now look as if they had grown into the trees, or that  the trees have drawn them in.</a:t>
            </a:r>
          </a:p>
        </p:txBody>
      </p:sp>
      <p:sp>
        <p:nvSpPr>
          <p:cNvPr id="6" name="Rectangle 5">
            <a:extLst>
              <a:ext uri="{FF2B5EF4-FFF2-40B4-BE49-F238E27FC236}">
                <a16:creationId xmlns:a16="http://schemas.microsoft.com/office/drawing/2014/main" id="{E8B6F483-1014-44F8-945B-56B2094A596B}"/>
              </a:ext>
            </a:extLst>
          </p:cNvPr>
          <p:cNvSpPr/>
          <p:nvPr/>
        </p:nvSpPr>
        <p:spPr>
          <a:xfrm>
            <a:off x="161925" y="333943"/>
            <a:ext cx="3131911" cy="313932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Bues</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mewn</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na</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Coedwig</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Mametz)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tua</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50 o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weithie</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gyd</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ddes</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ar</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draws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tua</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chwech</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baner</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draig</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goch</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wedi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eu</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hoelio</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i'r</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coed.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Oedd</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bob un,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oni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bai am un,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wedi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bod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na</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am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flynyddoedd</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mawr</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ac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maen</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nhw</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fel</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petaen</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nhw</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wedi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tyfu</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mewn</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i'r</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coed,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neu'r</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coed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wedi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eu</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cymryd</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nhw</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i</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 </a:t>
            </a:r>
            <a:r>
              <a:rPr kumimoji="0" lang="en-US" b="0" i="0" u="none" strike="noStrike" kern="1200" cap="none" spc="0" normalizeH="0" baseline="0" noProof="0" dirty="0" err="1">
                <a:ln>
                  <a:noFill/>
                </a:ln>
                <a:solidFill>
                  <a:schemeClr val="accent1"/>
                </a:solidFill>
                <a:effectLst/>
                <a:uLnTx/>
                <a:uFillTx/>
                <a:latin typeface="Arial" panose="020B0604020202020204" pitchFamily="34" charset="0"/>
                <a:cs typeface="Arial" panose="020B0604020202020204" pitchFamily="34" charset="0"/>
              </a:rPr>
              <a:t>mewn</a:t>
            </a:r>
            <a:r>
              <a:rPr kumimoji="0" lang="en-US"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rPr>
              <a:t>.</a:t>
            </a:r>
          </a:p>
        </p:txBody>
      </p:sp>
      <p:sp>
        <p:nvSpPr>
          <p:cNvPr id="4" name="Rectangle 3">
            <a:extLst>
              <a:ext uri="{FF2B5EF4-FFF2-40B4-BE49-F238E27FC236}">
                <a16:creationId xmlns:a16="http://schemas.microsoft.com/office/drawing/2014/main" id="{977C54C6-DB81-4FA7-8D58-B9299907509C}"/>
              </a:ext>
            </a:extLst>
          </p:cNvPr>
          <p:cNvSpPr/>
          <p:nvPr/>
        </p:nvSpPr>
        <p:spPr>
          <a:xfrm>
            <a:off x="3343684" y="6319025"/>
            <a:ext cx="3577646" cy="369332"/>
          </a:xfrm>
          <a:prstGeom prst="rect">
            <a:avLst/>
          </a:prstGeom>
        </p:spPr>
        <p:txBody>
          <a:bodyPr wrap="none">
            <a:spAutoFit/>
          </a:bodyPr>
          <a:lstStyle/>
          <a:p>
            <a:pPr lvl="0">
              <a:defRPr/>
            </a:pPr>
            <a:r>
              <a:rPr lang="en-US" dirty="0" err="1">
                <a:solidFill>
                  <a:prstClr val="black"/>
                </a:solidFill>
              </a:rPr>
              <a:t>Aled</a:t>
            </a:r>
            <a:r>
              <a:rPr lang="en-US" dirty="0">
                <a:solidFill>
                  <a:prstClr val="black"/>
                </a:solidFill>
              </a:rPr>
              <a:t> Rhys Hughes 2016 photograph </a:t>
            </a:r>
          </a:p>
        </p:txBody>
      </p:sp>
    </p:spTree>
    <p:extLst>
      <p:ext uri="{BB962C8B-B14F-4D97-AF65-F5344CB8AC3E}">
        <p14:creationId xmlns:p14="http://schemas.microsoft.com/office/powerpoint/2010/main" val="3545459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5AC72B-81E5-144E-9E92-ACD28A32798D}"/>
              </a:ext>
            </a:extLst>
          </p:cNvPr>
          <p:cNvPicPr>
            <a:picLocks noChangeAspect="1"/>
          </p:cNvPicPr>
          <p:nvPr/>
        </p:nvPicPr>
        <p:blipFill>
          <a:blip r:embed="rId2"/>
          <a:stretch>
            <a:fillRect/>
          </a:stretch>
        </p:blipFill>
        <p:spPr>
          <a:xfrm>
            <a:off x="838200" y="0"/>
            <a:ext cx="9734549" cy="6042025"/>
          </a:xfrm>
          <a:prstGeom prst="rect">
            <a:avLst/>
          </a:prstGeom>
        </p:spPr>
      </p:pic>
      <p:sp>
        <p:nvSpPr>
          <p:cNvPr id="5" name="Rectangle 4">
            <a:extLst>
              <a:ext uri="{FF2B5EF4-FFF2-40B4-BE49-F238E27FC236}">
                <a16:creationId xmlns:a16="http://schemas.microsoft.com/office/drawing/2014/main" id="{D3F84710-7683-0147-A99B-43B305447F0A}"/>
              </a:ext>
            </a:extLst>
          </p:cNvPr>
          <p:cNvSpPr/>
          <p:nvPr/>
        </p:nvSpPr>
        <p:spPr>
          <a:xfrm>
            <a:off x="537028" y="6042025"/>
            <a:ext cx="10816772"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Aled</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Rhys Hughes 2016 photograph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rPr>
              <a:t>Live shells and detonators are unearthed by tree roots as army boots are nestled between tree trunks above</a:t>
            </a:r>
          </a:p>
        </p:txBody>
      </p:sp>
    </p:spTree>
    <p:extLst>
      <p:ext uri="{BB962C8B-B14F-4D97-AF65-F5344CB8AC3E}">
        <p14:creationId xmlns:p14="http://schemas.microsoft.com/office/powerpoint/2010/main" val="3660271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64ED4-9286-FA4D-9FB3-9E95D7AA626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F3631D1-5ADF-4249-80C2-6148B943C9CE}"/>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33948092-A58A-6141-9FD6-CA33BE7F8F50}"/>
              </a:ext>
            </a:extLst>
          </p:cNvPr>
          <p:cNvPicPr>
            <a:picLocks noChangeAspect="1"/>
          </p:cNvPicPr>
          <p:nvPr/>
        </p:nvPicPr>
        <p:blipFill>
          <a:blip r:embed="rId2"/>
          <a:stretch>
            <a:fillRect/>
          </a:stretch>
        </p:blipFill>
        <p:spPr>
          <a:xfrm>
            <a:off x="1561171" y="0"/>
            <a:ext cx="8675648" cy="6214767"/>
          </a:xfrm>
          <a:prstGeom prst="rect">
            <a:avLst/>
          </a:prstGeom>
        </p:spPr>
      </p:pic>
      <p:sp>
        <p:nvSpPr>
          <p:cNvPr id="5" name="Rectangle 4">
            <a:extLst>
              <a:ext uri="{FF2B5EF4-FFF2-40B4-BE49-F238E27FC236}">
                <a16:creationId xmlns:a16="http://schemas.microsoft.com/office/drawing/2014/main" id="{16C7AF36-F238-EE4C-AC6F-1FCB1CCF5997}"/>
              </a:ext>
            </a:extLst>
          </p:cNvPr>
          <p:cNvSpPr/>
          <p:nvPr/>
        </p:nvSpPr>
        <p:spPr>
          <a:xfrm>
            <a:off x="243467" y="6176963"/>
            <a:ext cx="11576826"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Aled</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Rhys Hughes (2016) photograph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rPr>
              <a:t>A shell stays wedged in a tree, a century after the battle took place</a:t>
            </a:r>
          </a:p>
        </p:txBody>
      </p:sp>
      <p:sp>
        <p:nvSpPr>
          <p:cNvPr id="6" name="Rectangle 5">
            <a:extLst>
              <a:ext uri="{FF2B5EF4-FFF2-40B4-BE49-F238E27FC236}">
                <a16:creationId xmlns:a16="http://schemas.microsoft.com/office/drawing/2014/main" id="{0A2CDC9C-B134-4334-A874-CE6EBFEAEA2F}"/>
              </a:ext>
            </a:extLst>
          </p:cNvPr>
          <p:cNvSpPr/>
          <p:nvPr/>
        </p:nvSpPr>
        <p:spPr>
          <a:xfrm>
            <a:off x="7558677" y="6423504"/>
            <a:ext cx="4389856" cy="369332"/>
          </a:xfrm>
          <a:prstGeom prst="rect">
            <a:avLst/>
          </a:prstGeom>
        </p:spPr>
        <p:txBody>
          <a:bodyPr wrap="none">
            <a:spAutoFit/>
          </a:bodyPr>
          <a:lstStyle/>
          <a:p>
            <a:pPr lvl="0">
              <a:defRPr/>
            </a:pPr>
            <a:r>
              <a:rPr lang="en-US" dirty="0">
                <a:solidFill>
                  <a:prstClr val="black"/>
                </a:solidFill>
              </a:rPr>
              <a:t>https://www.bbc.co.uk/cymrufyw/36725113</a:t>
            </a:r>
          </a:p>
        </p:txBody>
      </p:sp>
    </p:spTree>
    <p:extLst>
      <p:ext uri="{BB962C8B-B14F-4D97-AF65-F5344CB8AC3E}">
        <p14:creationId xmlns:p14="http://schemas.microsoft.com/office/powerpoint/2010/main" val="1692967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1A31053-903B-114E-9B80-BE4BC43F2124}"/>
              </a:ext>
            </a:extLst>
          </p:cNvPr>
          <p:cNvSpPr/>
          <p:nvPr/>
        </p:nvSpPr>
        <p:spPr>
          <a:xfrm>
            <a:off x="6096000" y="152993"/>
            <a:ext cx="5971504" cy="6555641"/>
          </a:xfrm>
          <a:prstGeom prst="rect">
            <a:avLst/>
          </a:prstGeom>
        </p:spPr>
        <p:txBody>
          <a:bodyPr wrap="square">
            <a:spAutoFit/>
          </a:bodyPr>
          <a:lstStyle/>
          <a:p>
            <a:r>
              <a:rPr lang="en-GB" sz="2800" dirty="0" err="1">
                <a:solidFill>
                  <a:schemeClr val="accent1">
                    <a:lumMod val="50000"/>
                  </a:schemeClr>
                </a:solidFill>
                <a:latin typeface="arial" panose="020B0604020202020204" pitchFamily="34" charset="0"/>
              </a:rPr>
              <a:t>Llys</a:t>
            </a:r>
            <a:r>
              <a:rPr lang="en-GB" sz="2800" dirty="0">
                <a:solidFill>
                  <a:schemeClr val="accent1">
                    <a:lumMod val="50000"/>
                  </a:schemeClr>
                </a:solidFill>
                <a:latin typeface="arial" panose="020B0604020202020204" pitchFamily="34" charset="0"/>
              </a:rPr>
              <a:t> </a:t>
            </a:r>
            <a:r>
              <a:rPr lang="en-GB" sz="2800" dirty="0" err="1">
                <a:solidFill>
                  <a:schemeClr val="accent1">
                    <a:lumMod val="50000"/>
                  </a:schemeClr>
                </a:solidFill>
                <a:latin typeface="arial" panose="020B0604020202020204" pitchFamily="34" charset="0"/>
              </a:rPr>
              <a:t>Euryn</a:t>
            </a:r>
            <a:r>
              <a:rPr lang="en-GB" sz="2800" dirty="0">
                <a:solidFill>
                  <a:schemeClr val="accent1">
                    <a:lumMod val="50000"/>
                  </a:schemeClr>
                </a:solidFill>
                <a:latin typeface="arial" panose="020B0604020202020204" pitchFamily="34" charset="0"/>
              </a:rPr>
              <a:t> was my grandparents' house in </a:t>
            </a:r>
            <a:r>
              <a:rPr lang="en-GB" sz="2800" dirty="0" err="1">
                <a:solidFill>
                  <a:schemeClr val="accent1">
                    <a:lumMod val="50000"/>
                  </a:schemeClr>
                </a:solidFill>
                <a:latin typeface="arial" panose="020B0604020202020204" pitchFamily="34" charset="0"/>
              </a:rPr>
              <a:t>Llansannan</a:t>
            </a:r>
            <a:r>
              <a:rPr lang="en-GB" sz="2800" dirty="0">
                <a:solidFill>
                  <a:schemeClr val="accent1">
                    <a:lumMod val="50000"/>
                  </a:schemeClr>
                </a:solidFill>
                <a:latin typeface="arial" panose="020B0604020202020204" pitchFamily="34" charset="0"/>
              </a:rPr>
              <a:t>, north Wales. After a life spent as farmers they retired to this brand new bungalow in the village. Here they created an extraordinary garden from an unpromising field, and filled the house with the furnishings of their old life ­family photos, ornaments and beautifully kitsch bits and pieces. All were imbued with the story of their lives. Here, therefore, are photographs of that life story, told after they left for the last time, to an old people's home.</a:t>
            </a:r>
            <a:endParaRPr lang="en-GB" sz="2800" dirty="0">
              <a:solidFill>
                <a:schemeClr val="accent1">
                  <a:lumMod val="50000"/>
                </a:schemeClr>
              </a:solidFill>
            </a:endParaRPr>
          </a:p>
        </p:txBody>
      </p:sp>
      <p:sp>
        <p:nvSpPr>
          <p:cNvPr id="7" name="Rectangle 6">
            <a:extLst>
              <a:ext uri="{FF2B5EF4-FFF2-40B4-BE49-F238E27FC236}">
                <a16:creationId xmlns:a16="http://schemas.microsoft.com/office/drawing/2014/main" id="{7DD13D8B-94A4-9C49-967F-CBE5C22AF143}"/>
              </a:ext>
            </a:extLst>
          </p:cNvPr>
          <p:cNvSpPr/>
          <p:nvPr/>
        </p:nvSpPr>
        <p:spPr>
          <a:xfrm>
            <a:off x="197476" y="152993"/>
            <a:ext cx="5752563" cy="6555641"/>
          </a:xfrm>
          <a:prstGeom prst="rect">
            <a:avLst/>
          </a:prstGeom>
        </p:spPr>
        <p:txBody>
          <a:bodyPr wrap="square">
            <a:spAutoFit/>
          </a:bodyPr>
          <a:lstStyle/>
          <a:p>
            <a:r>
              <a:rPr lang="en-GB" sz="2800" dirty="0" err="1">
                <a:solidFill>
                  <a:schemeClr val="accent1"/>
                </a:solidFill>
                <a:latin typeface="arial" panose="020B0604020202020204" pitchFamily="34" charset="0"/>
              </a:rPr>
              <a:t>Cartref</a:t>
            </a:r>
            <a:r>
              <a:rPr lang="en-GB" sz="2800" dirty="0">
                <a:solidFill>
                  <a:schemeClr val="accent1"/>
                </a:solidFill>
                <a:latin typeface="arial" panose="020B0604020202020204" pitchFamily="34" charset="0"/>
              </a:rPr>
              <a:t> Nain a </a:t>
            </a:r>
            <a:r>
              <a:rPr lang="en-GB" sz="2800" dirty="0" err="1">
                <a:solidFill>
                  <a:schemeClr val="accent1"/>
                </a:solidFill>
                <a:latin typeface="arial" panose="020B0604020202020204" pitchFamily="34" charset="0"/>
              </a:rPr>
              <a:t>Taid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Llansannan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oedd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Llys</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Euryn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Ar</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ôl</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ffermio</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gydol</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eu</a:t>
            </a:r>
            <a:r>
              <a:rPr lang="en-GB" sz="2800" dirty="0">
                <a:solidFill>
                  <a:schemeClr val="accent1"/>
                </a:solidFill>
                <a:latin typeface="arial" panose="020B0604020202020204" pitchFamily="34" charset="0"/>
              </a:rPr>
              <a:t> hoes, </a:t>
            </a:r>
            <a:r>
              <a:rPr lang="en-GB" sz="2800" dirty="0" err="1">
                <a:solidFill>
                  <a:schemeClr val="accent1"/>
                </a:solidFill>
                <a:latin typeface="arial" panose="020B0604020202020204" pitchFamily="34" charset="0"/>
              </a:rPr>
              <a:t>ymddeolodd</a:t>
            </a:r>
            <a:r>
              <a:rPr lang="en-GB" sz="2800" dirty="0">
                <a:solidFill>
                  <a:schemeClr val="accent1"/>
                </a:solidFill>
                <a:latin typeface="arial" panose="020B0604020202020204" pitchFamily="34" charset="0"/>
              </a:rPr>
              <a:t> y </a:t>
            </a:r>
            <a:r>
              <a:rPr lang="en-GB" sz="2800" dirty="0" err="1">
                <a:solidFill>
                  <a:schemeClr val="accent1"/>
                </a:solidFill>
                <a:latin typeface="arial" panose="020B0604020202020204" pitchFamily="34" charset="0"/>
              </a:rPr>
              <a:t>ddau</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i'r</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byngalo</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bychan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newydd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yn</a:t>
            </a:r>
            <a:r>
              <a:rPr lang="en-GB" sz="2800" dirty="0">
                <a:solidFill>
                  <a:schemeClr val="accent1"/>
                </a:solidFill>
                <a:latin typeface="arial" panose="020B0604020202020204" pitchFamily="34" charset="0"/>
              </a:rPr>
              <a:t> y </a:t>
            </a:r>
            <a:r>
              <a:rPr lang="en-GB" sz="2800" dirty="0" err="1">
                <a:solidFill>
                  <a:schemeClr val="accent1"/>
                </a:solidFill>
                <a:latin typeface="arial" panose="020B0604020202020204" pitchFamily="34" charset="0"/>
              </a:rPr>
              <a:t>pentref</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Troesant</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gae</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anaddawol</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ardd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ryfeddol</a:t>
            </a:r>
            <a:r>
              <a:rPr lang="en-GB" sz="2800" dirty="0">
                <a:solidFill>
                  <a:schemeClr val="accent1"/>
                </a:solidFill>
                <a:latin typeface="arial" panose="020B0604020202020204" pitchFamily="34" charset="0"/>
              </a:rPr>
              <a:t> a </a:t>
            </a:r>
            <a:r>
              <a:rPr lang="en-GB" sz="2800" dirty="0" err="1">
                <a:solidFill>
                  <a:schemeClr val="accent1"/>
                </a:solidFill>
                <a:latin typeface="arial" panose="020B0604020202020204" pitchFamily="34" charset="0"/>
              </a:rPr>
              <a:t>llanwyd</a:t>
            </a:r>
            <a:r>
              <a:rPr lang="en-GB" sz="2800" dirty="0">
                <a:solidFill>
                  <a:schemeClr val="accent1"/>
                </a:solidFill>
                <a:latin typeface="arial" panose="020B0604020202020204" pitchFamily="34" charset="0"/>
              </a:rPr>
              <a:t> y ty </a:t>
            </a:r>
            <a:r>
              <a:rPr lang="en-GB" sz="2800" dirty="0" err="1">
                <a:solidFill>
                  <a:schemeClr val="accent1"/>
                </a:solidFill>
                <a:latin typeface="arial" panose="020B0604020202020204" pitchFamily="34" charset="0"/>
              </a:rPr>
              <a:t>â</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thrugareddau</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eu</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bywyd</a:t>
            </a:r>
            <a:r>
              <a:rPr lang="en-GB" sz="2800" dirty="0">
                <a:solidFill>
                  <a:schemeClr val="accent1"/>
                </a:solidFill>
                <a:latin typeface="arial" panose="020B0604020202020204" pitchFamily="34" charset="0"/>
              </a:rPr>
              <a:t> ­ </a:t>
            </a:r>
            <a:r>
              <a:rPr lang="en-GB" sz="2800" dirty="0" err="1">
                <a:solidFill>
                  <a:schemeClr val="accent1"/>
                </a:solidFill>
                <a:latin typeface="arial" panose="020B0604020202020204" pitchFamily="34" charset="0"/>
              </a:rPr>
              <a:t>yn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lluniau'r</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teulu</a:t>
            </a:r>
            <a:r>
              <a:rPr lang="en-GB" sz="2800" dirty="0">
                <a:solidFill>
                  <a:schemeClr val="accent1"/>
                </a:solidFill>
                <a:latin typeface="arial" panose="020B0604020202020204" pitchFamily="34" charset="0"/>
              </a:rPr>
              <a:t>, ornaments a </a:t>
            </a:r>
            <a:r>
              <a:rPr lang="en-GB" sz="2800" dirty="0" err="1">
                <a:solidFill>
                  <a:schemeClr val="accent1"/>
                </a:solidFill>
                <a:latin typeface="arial" panose="020B0604020202020204" pitchFamily="34" charset="0"/>
              </a:rPr>
              <a:t>phetheuach</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ymddangosiadol</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ddi-werth</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Ymhlyg</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yn</a:t>
            </a:r>
            <a:r>
              <a:rPr lang="en-GB" sz="2800" dirty="0">
                <a:solidFill>
                  <a:schemeClr val="accent1"/>
                </a:solidFill>
                <a:latin typeface="arial" panose="020B0604020202020204" pitchFamily="34" charset="0"/>
              </a:rPr>
              <a:t> y </a:t>
            </a:r>
            <a:r>
              <a:rPr lang="en-GB" sz="2800" dirty="0" err="1">
                <a:solidFill>
                  <a:schemeClr val="accent1"/>
                </a:solidFill>
                <a:latin typeface="arial" panose="020B0604020202020204" pitchFamily="34" charset="0"/>
              </a:rPr>
              <a:t>geriach</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hyn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i</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gyd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yr</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oedd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holl</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straeon</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eu</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bywyd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Lluniau</a:t>
            </a:r>
            <a:r>
              <a:rPr lang="en-GB" sz="2800" dirty="0">
                <a:solidFill>
                  <a:schemeClr val="accent1"/>
                </a:solidFill>
                <a:latin typeface="arial" panose="020B0604020202020204" pitchFamily="34" charset="0"/>
              </a:rPr>
              <a:t> o </a:t>
            </a:r>
            <a:r>
              <a:rPr lang="en-GB" sz="2800" dirty="0" err="1">
                <a:solidFill>
                  <a:schemeClr val="accent1"/>
                </a:solidFill>
                <a:latin typeface="arial" panose="020B0604020202020204" pitchFamily="34" charset="0"/>
              </a:rPr>
              <a:t>straeon</a:t>
            </a:r>
            <a:r>
              <a:rPr lang="en-GB" sz="2800" dirty="0">
                <a:solidFill>
                  <a:schemeClr val="accent1"/>
                </a:solidFill>
                <a:latin typeface="arial" panose="020B0604020202020204" pitchFamily="34" charset="0"/>
              </a:rPr>
              <a:t> y </a:t>
            </a:r>
            <a:r>
              <a:rPr lang="en-GB" sz="2800" dirty="0" err="1">
                <a:solidFill>
                  <a:schemeClr val="accent1"/>
                </a:solidFill>
                <a:latin typeface="arial" panose="020B0604020202020204" pitchFamily="34" charset="0"/>
              </a:rPr>
              <a:t>bywyd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hwnnw</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wedi</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ei</a:t>
            </a:r>
            <a:r>
              <a:rPr lang="en-GB" sz="2800" dirty="0">
                <a:solidFill>
                  <a:schemeClr val="accent1"/>
                </a:solidFill>
                <a:latin typeface="arial" panose="020B0604020202020204" pitchFamily="34" charset="0"/>
              </a:rPr>
              <a:t> weld </a:t>
            </a:r>
            <a:r>
              <a:rPr lang="en-GB" sz="2800" dirty="0" err="1">
                <a:solidFill>
                  <a:schemeClr val="accent1"/>
                </a:solidFill>
                <a:latin typeface="arial" panose="020B0604020202020204" pitchFamily="34" charset="0"/>
              </a:rPr>
              <a:t>ar</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ôl</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iddynt</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fynd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ar</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daith</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olaf</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i</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gartref</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henoed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yw'r</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casgliad</a:t>
            </a:r>
            <a:r>
              <a:rPr lang="en-GB" sz="2800" dirty="0">
                <a:solidFill>
                  <a:schemeClr val="accent1"/>
                </a:solidFill>
                <a:latin typeface="arial" panose="020B0604020202020204" pitchFamily="34" charset="0"/>
              </a:rPr>
              <a:t> </a:t>
            </a:r>
            <a:r>
              <a:rPr lang="en-GB" sz="2800" dirty="0" err="1">
                <a:solidFill>
                  <a:schemeClr val="accent1"/>
                </a:solidFill>
                <a:latin typeface="arial" panose="020B0604020202020204" pitchFamily="34" charset="0"/>
              </a:rPr>
              <a:t>hwn</a:t>
            </a:r>
            <a:r>
              <a:rPr lang="en-GB" sz="2800" dirty="0">
                <a:solidFill>
                  <a:schemeClr val="accent1"/>
                </a:solidFill>
                <a:latin typeface="arial" panose="020B0604020202020204" pitchFamily="34" charset="0"/>
              </a:rPr>
              <a:t> felly</a:t>
            </a:r>
            <a:r>
              <a:rPr lang="en-GB" sz="2800" dirty="0">
                <a:solidFill>
                  <a:srgbClr val="000000"/>
                </a:solidFill>
                <a:latin typeface="arial" panose="020B0604020202020204" pitchFamily="34" charset="0"/>
              </a:rPr>
              <a:t>.</a:t>
            </a:r>
            <a:endParaRPr lang="en-GB" sz="2800" dirty="0"/>
          </a:p>
        </p:txBody>
      </p:sp>
    </p:spTree>
    <p:extLst>
      <p:ext uri="{BB962C8B-B14F-4D97-AF65-F5344CB8AC3E}">
        <p14:creationId xmlns:p14="http://schemas.microsoft.com/office/powerpoint/2010/main" val="22027270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aledrhyshughes.co.uk/cartref/images/14_trowsus.jpg">
            <a:extLst>
              <a:ext uri="{FF2B5EF4-FFF2-40B4-BE49-F238E27FC236}">
                <a16:creationId xmlns:a16="http://schemas.microsoft.com/office/drawing/2014/main" id="{DC1EB789-F7CD-441B-97D5-79E14B41958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71463" y="492991"/>
            <a:ext cx="3690937" cy="555293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1FAFFC37-4BBF-4BF2-9C0A-7E07FAD37B88}"/>
              </a:ext>
            </a:extLst>
          </p:cNvPr>
          <p:cNvSpPr>
            <a:spLocks noGrp="1"/>
          </p:cNvSpPr>
          <p:nvPr>
            <p:ph idx="1"/>
          </p:nvPr>
        </p:nvSpPr>
        <p:spPr>
          <a:xfrm>
            <a:off x="271463" y="0"/>
            <a:ext cx="10515600" cy="709613"/>
          </a:xfrm>
        </p:spPr>
        <p:txBody>
          <a:bodyPr/>
          <a:lstStyle/>
          <a:p>
            <a:pPr marL="0" indent="0">
              <a:buNone/>
            </a:pPr>
            <a:r>
              <a:rPr lang="en-GB" dirty="0" err="1"/>
              <a:t>Aled</a:t>
            </a:r>
            <a:r>
              <a:rPr lang="en-GB" dirty="0"/>
              <a:t> Rhys Hughes </a:t>
            </a:r>
            <a:r>
              <a:rPr lang="en-GB" i="1" dirty="0" err="1"/>
              <a:t>Cartref</a:t>
            </a:r>
            <a:r>
              <a:rPr lang="en-GB" dirty="0"/>
              <a:t>/ </a:t>
            </a:r>
            <a:r>
              <a:rPr lang="en-GB" i="1" dirty="0"/>
              <a:t>Home</a:t>
            </a:r>
            <a:r>
              <a:rPr lang="en-GB" dirty="0"/>
              <a:t> Series</a:t>
            </a:r>
          </a:p>
        </p:txBody>
      </p:sp>
      <p:pic>
        <p:nvPicPr>
          <p:cNvPr id="10244" name="Picture 4" descr="http://www.aledrhyshughes.co.uk/cartref/images/09_dau_lun.jpg">
            <a:extLst>
              <a:ext uri="{FF2B5EF4-FFF2-40B4-BE49-F238E27FC236}">
                <a16:creationId xmlns:a16="http://schemas.microsoft.com/office/drawing/2014/main" id="{5193EFAE-7D88-4088-90B1-5AA5C3BFF02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605837" y="458222"/>
            <a:ext cx="3314700" cy="5486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04268FB-F2E7-476B-A615-7428CEA050C8}"/>
              </a:ext>
            </a:extLst>
          </p:cNvPr>
          <p:cNvPicPr>
            <a:picLocks noChangeAspect="1"/>
          </p:cNvPicPr>
          <p:nvPr/>
        </p:nvPicPr>
        <p:blipFill>
          <a:blip r:embed="rId4"/>
          <a:stretch>
            <a:fillRect/>
          </a:stretch>
        </p:blipFill>
        <p:spPr>
          <a:xfrm>
            <a:off x="4463840" y="442065"/>
            <a:ext cx="3765762" cy="5598655"/>
          </a:xfrm>
          <a:prstGeom prst="rect">
            <a:avLst/>
          </a:prstGeom>
        </p:spPr>
      </p:pic>
      <p:sp>
        <p:nvSpPr>
          <p:cNvPr id="6" name="Rectangle 5">
            <a:extLst>
              <a:ext uri="{FF2B5EF4-FFF2-40B4-BE49-F238E27FC236}">
                <a16:creationId xmlns:a16="http://schemas.microsoft.com/office/drawing/2014/main" id="{CF94D3BE-DE1D-4F8C-B421-C46FEA0E37EA}"/>
              </a:ext>
            </a:extLst>
          </p:cNvPr>
          <p:cNvSpPr/>
          <p:nvPr/>
        </p:nvSpPr>
        <p:spPr>
          <a:xfrm>
            <a:off x="271463" y="6280908"/>
            <a:ext cx="1916487" cy="369332"/>
          </a:xfrm>
          <a:prstGeom prst="rect">
            <a:avLst/>
          </a:prstGeom>
        </p:spPr>
        <p:txBody>
          <a:bodyPr wrap="none">
            <a:spAutoFit/>
          </a:bodyPr>
          <a:lstStyle/>
          <a:p>
            <a:r>
              <a:rPr lang="en-GB" i="1" dirty="0" err="1"/>
              <a:t>Trowsers</a:t>
            </a:r>
            <a:r>
              <a:rPr lang="en-GB" i="1" dirty="0"/>
              <a:t>/ </a:t>
            </a:r>
            <a:r>
              <a:rPr lang="en-GB" i="1" dirty="0" err="1"/>
              <a:t>Trowsus</a:t>
            </a:r>
            <a:endParaRPr lang="en-GB" i="1" dirty="0"/>
          </a:p>
        </p:txBody>
      </p:sp>
      <p:sp>
        <p:nvSpPr>
          <p:cNvPr id="10" name="Rectangle 9">
            <a:extLst>
              <a:ext uri="{FF2B5EF4-FFF2-40B4-BE49-F238E27FC236}">
                <a16:creationId xmlns:a16="http://schemas.microsoft.com/office/drawing/2014/main" id="{710B6B7E-B67F-401F-8464-B0B2D04F1C68}"/>
              </a:ext>
            </a:extLst>
          </p:cNvPr>
          <p:cNvSpPr/>
          <p:nvPr/>
        </p:nvSpPr>
        <p:spPr>
          <a:xfrm>
            <a:off x="4463840" y="6335749"/>
            <a:ext cx="1521314" cy="369332"/>
          </a:xfrm>
          <a:prstGeom prst="rect">
            <a:avLst/>
          </a:prstGeom>
        </p:spPr>
        <p:txBody>
          <a:bodyPr wrap="none">
            <a:spAutoFit/>
          </a:bodyPr>
          <a:lstStyle/>
          <a:p>
            <a:r>
              <a:rPr lang="en-GB" i="1" dirty="0"/>
              <a:t>Venus de Milo</a:t>
            </a:r>
          </a:p>
        </p:txBody>
      </p:sp>
      <p:sp>
        <p:nvSpPr>
          <p:cNvPr id="11" name="Rectangle 10">
            <a:extLst>
              <a:ext uri="{FF2B5EF4-FFF2-40B4-BE49-F238E27FC236}">
                <a16:creationId xmlns:a16="http://schemas.microsoft.com/office/drawing/2014/main" id="{6DE4DC7E-25D7-4DEE-A77E-236F594D326F}"/>
              </a:ext>
            </a:extLst>
          </p:cNvPr>
          <p:cNvSpPr/>
          <p:nvPr/>
        </p:nvSpPr>
        <p:spPr>
          <a:xfrm>
            <a:off x="8605837" y="6291289"/>
            <a:ext cx="2287421" cy="369332"/>
          </a:xfrm>
          <a:prstGeom prst="rect">
            <a:avLst/>
          </a:prstGeom>
        </p:spPr>
        <p:txBody>
          <a:bodyPr wrap="none">
            <a:spAutoFit/>
          </a:bodyPr>
          <a:lstStyle/>
          <a:p>
            <a:r>
              <a:rPr lang="en-GB" i="1" dirty="0"/>
              <a:t>Two Pictures/ </a:t>
            </a:r>
            <a:r>
              <a:rPr lang="en-GB" i="1" dirty="0" err="1"/>
              <a:t>Dau</a:t>
            </a:r>
            <a:r>
              <a:rPr lang="en-GB" i="1" dirty="0"/>
              <a:t> </a:t>
            </a:r>
            <a:r>
              <a:rPr lang="en-GB" i="1" dirty="0" err="1"/>
              <a:t>Lun</a:t>
            </a:r>
            <a:endParaRPr lang="en-GB" i="1" dirty="0"/>
          </a:p>
        </p:txBody>
      </p:sp>
    </p:spTree>
    <p:extLst>
      <p:ext uri="{BB962C8B-B14F-4D97-AF65-F5344CB8AC3E}">
        <p14:creationId xmlns:p14="http://schemas.microsoft.com/office/powerpoint/2010/main" val="3680856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C091B0-527C-4CE4-811B-94308440CC4E}"/>
              </a:ext>
            </a:extLst>
          </p:cNvPr>
          <p:cNvSpPr>
            <a:spLocks noGrp="1"/>
          </p:cNvSpPr>
          <p:nvPr>
            <p:ph idx="1"/>
          </p:nvPr>
        </p:nvSpPr>
        <p:spPr>
          <a:xfrm>
            <a:off x="838200" y="6351058"/>
            <a:ext cx="10515600" cy="709613"/>
          </a:xfrm>
        </p:spPr>
        <p:txBody>
          <a:bodyPr/>
          <a:lstStyle/>
          <a:p>
            <a:pPr marL="0" indent="0">
              <a:buNone/>
            </a:pPr>
            <a:r>
              <a:rPr lang="en-GB" dirty="0" err="1"/>
              <a:t>Aled</a:t>
            </a:r>
            <a:r>
              <a:rPr lang="en-GB" dirty="0"/>
              <a:t> Rhys Hughes Goodlife/ </a:t>
            </a:r>
            <a:r>
              <a:rPr lang="en-GB" dirty="0" err="1"/>
              <a:t>Bywyd</a:t>
            </a:r>
            <a:r>
              <a:rPr lang="en-GB" dirty="0"/>
              <a:t> Da from </a:t>
            </a:r>
            <a:r>
              <a:rPr lang="en-GB" dirty="0" err="1"/>
              <a:t>Cartref</a:t>
            </a:r>
            <a:r>
              <a:rPr lang="en-GB" dirty="0"/>
              <a:t>/ Home Series</a:t>
            </a:r>
          </a:p>
        </p:txBody>
      </p:sp>
      <p:pic>
        <p:nvPicPr>
          <p:cNvPr id="9218" name="Picture 2" descr="http://www.aledrhyshughes.co.uk/cartref/images/03_goodlife.jpg">
            <a:extLst>
              <a:ext uri="{FF2B5EF4-FFF2-40B4-BE49-F238E27FC236}">
                <a16:creationId xmlns:a16="http://schemas.microsoft.com/office/drawing/2014/main" id="{54E443F2-FDAA-4ABD-A18B-39E7D58A6E0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33500" y="140228"/>
            <a:ext cx="9096375" cy="6028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173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037FB-417A-43D4-8E93-92B91F763EDD}"/>
              </a:ext>
            </a:extLst>
          </p:cNvPr>
          <p:cNvSpPr>
            <a:spLocks noGrp="1"/>
          </p:cNvSpPr>
          <p:nvPr>
            <p:ph type="title"/>
          </p:nvPr>
        </p:nvSpPr>
        <p:spPr/>
        <p:txBody>
          <a:bodyPr/>
          <a:lstStyle/>
          <a:p>
            <a:r>
              <a:rPr lang="en-GB" dirty="0"/>
              <a:t>Peter </a:t>
            </a:r>
            <a:r>
              <a:rPr lang="en-GB" dirty="0" err="1"/>
              <a:t>Finnemore</a:t>
            </a:r>
            <a:endParaRPr lang="en-GB" dirty="0"/>
          </a:p>
        </p:txBody>
      </p:sp>
      <p:sp>
        <p:nvSpPr>
          <p:cNvPr id="3" name="Content Placeholder 2">
            <a:extLst>
              <a:ext uri="{FF2B5EF4-FFF2-40B4-BE49-F238E27FC236}">
                <a16:creationId xmlns:a16="http://schemas.microsoft.com/office/drawing/2014/main" id="{9B9CF4ED-9C77-464F-A943-32E7E428C796}"/>
              </a:ext>
            </a:extLst>
          </p:cNvPr>
          <p:cNvSpPr>
            <a:spLocks noGrp="1"/>
          </p:cNvSpPr>
          <p:nvPr>
            <p:ph idx="1"/>
          </p:nvPr>
        </p:nvSpPr>
        <p:spPr>
          <a:xfrm>
            <a:off x="857240" y="1695251"/>
            <a:ext cx="4324350" cy="3679825"/>
          </a:xfrm>
        </p:spPr>
        <p:txBody>
          <a:bodyPr>
            <a:normAutofit/>
          </a:bodyPr>
          <a:lstStyle/>
          <a:p>
            <a:pPr marL="0" indent="0">
              <a:buNone/>
            </a:pPr>
            <a:r>
              <a:rPr lang="en-GB" dirty="0" err="1"/>
              <a:t>Cyfweliad</a:t>
            </a:r>
            <a:r>
              <a:rPr lang="en-GB" dirty="0"/>
              <a:t> </a:t>
            </a:r>
            <a:r>
              <a:rPr lang="en-GB" dirty="0" err="1"/>
              <a:t>gan</a:t>
            </a:r>
            <a:r>
              <a:rPr lang="en-GB" dirty="0"/>
              <a:t> y</a:t>
            </a:r>
            <a:r>
              <a:rPr lang="cy-GB" dirty="0"/>
              <a:t>r artist Peter Finnemore am ei arferion gweitio, syniadau ac ysbrydoliaethau. Darlledwyd y cyfweliad hwn yn 2000 i gyd-fynd â'i arddangosfa un person </a:t>
            </a:r>
            <a:r>
              <a:rPr lang="cy-GB" i="1" dirty="0"/>
              <a:t>Gwendraeth House </a:t>
            </a:r>
            <a:r>
              <a:rPr lang="cy-GB" dirty="0"/>
              <a:t>yn Ffotogallery, Caerdydd</a:t>
            </a:r>
            <a:endParaRPr lang="en-GB" dirty="0"/>
          </a:p>
        </p:txBody>
      </p:sp>
      <p:sp>
        <p:nvSpPr>
          <p:cNvPr id="4" name="Content Placeholder 2">
            <a:extLst>
              <a:ext uri="{FF2B5EF4-FFF2-40B4-BE49-F238E27FC236}">
                <a16:creationId xmlns:a16="http://schemas.microsoft.com/office/drawing/2014/main" id="{5885D7AF-0773-4D6B-B0B2-5F65F1AE0C1D}"/>
              </a:ext>
            </a:extLst>
          </p:cNvPr>
          <p:cNvSpPr txBox="1">
            <a:spLocks/>
          </p:cNvSpPr>
          <p:nvPr/>
        </p:nvSpPr>
        <p:spPr>
          <a:xfrm>
            <a:off x="6296035" y="1770469"/>
            <a:ext cx="4743450" cy="38711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chemeClr val="accent1">
                    <a:lumMod val="50000"/>
                  </a:schemeClr>
                </a:solidFill>
              </a:rPr>
              <a:t>The artist Peter </a:t>
            </a:r>
            <a:r>
              <a:rPr lang="en-GB" dirty="0" err="1">
                <a:solidFill>
                  <a:schemeClr val="accent1">
                    <a:lumMod val="50000"/>
                  </a:schemeClr>
                </a:solidFill>
              </a:rPr>
              <a:t>Finnemore</a:t>
            </a:r>
            <a:r>
              <a:rPr lang="en-GB" dirty="0">
                <a:solidFill>
                  <a:schemeClr val="accent1">
                    <a:lumMod val="50000"/>
                  </a:schemeClr>
                </a:solidFill>
              </a:rPr>
              <a:t> being interviewed about his working practise, ideas and inspirations. This interview was broadcasted in 2000 to coincide with his one person exhibition </a:t>
            </a:r>
            <a:r>
              <a:rPr lang="en-GB" i="1" dirty="0" err="1">
                <a:solidFill>
                  <a:schemeClr val="accent1">
                    <a:lumMod val="50000"/>
                  </a:schemeClr>
                </a:solidFill>
              </a:rPr>
              <a:t>Gwendraeth</a:t>
            </a:r>
            <a:r>
              <a:rPr lang="en-GB" i="1" dirty="0">
                <a:solidFill>
                  <a:schemeClr val="accent1">
                    <a:lumMod val="50000"/>
                  </a:schemeClr>
                </a:solidFill>
              </a:rPr>
              <a:t> House </a:t>
            </a:r>
            <a:r>
              <a:rPr lang="en-GB" dirty="0">
                <a:solidFill>
                  <a:schemeClr val="accent1">
                    <a:lumMod val="50000"/>
                  </a:schemeClr>
                </a:solidFill>
              </a:rPr>
              <a:t>in </a:t>
            </a:r>
            <a:r>
              <a:rPr lang="en-GB" dirty="0" err="1">
                <a:solidFill>
                  <a:schemeClr val="accent1">
                    <a:lumMod val="50000"/>
                  </a:schemeClr>
                </a:solidFill>
              </a:rPr>
              <a:t>Ffotogallery</a:t>
            </a:r>
            <a:r>
              <a:rPr lang="en-GB" dirty="0">
                <a:solidFill>
                  <a:schemeClr val="accent1">
                    <a:lumMod val="50000"/>
                  </a:schemeClr>
                </a:solidFill>
              </a:rPr>
              <a:t>, Cardiff</a:t>
            </a:r>
          </a:p>
          <a:p>
            <a:pPr marL="0" indent="0">
              <a:buNone/>
            </a:pPr>
            <a:endParaRPr lang="en-GB" dirty="0"/>
          </a:p>
        </p:txBody>
      </p:sp>
      <p:sp>
        <p:nvSpPr>
          <p:cNvPr id="5" name="Rectangle 4">
            <a:extLst>
              <a:ext uri="{FF2B5EF4-FFF2-40B4-BE49-F238E27FC236}">
                <a16:creationId xmlns:a16="http://schemas.microsoft.com/office/drawing/2014/main" id="{E6D480B7-33C9-4A97-ADC7-8A2ACC80643F}"/>
              </a:ext>
            </a:extLst>
          </p:cNvPr>
          <p:cNvSpPr/>
          <p:nvPr/>
        </p:nvSpPr>
        <p:spPr>
          <a:xfrm>
            <a:off x="2724140" y="5908100"/>
            <a:ext cx="5943620" cy="584775"/>
          </a:xfrm>
          <a:prstGeom prst="rect">
            <a:avLst/>
          </a:prstGeom>
        </p:spPr>
        <p:txBody>
          <a:bodyPr wrap="square">
            <a:spAutoFit/>
          </a:bodyPr>
          <a:lstStyle/>
          <a:p>
            <a:r>
              <a:rPr lang="en-GB" sz="3200" dirty="0">
                <a:hlinkClick r:id="rId2"/>
              </a:rPr>
              <a:t>https://vimeo.com/23031156</a:t>
            </a:r>
            <a:endParaRPr lang="en-GB" sz="3200" dirty="0"/>
          </a:p>
        </p:txBody>
      </p:sp>
    </p:spTree>
    <p:extLst>
      <p:ext uri="{BB962C8B-B14F-4D97-AF65-F5344CB8AC3E}">
        <p14:creationId xmlns:p14="http://schemas.microsoft.com/office/powerpoint/2010/main" val="3443629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BCB05-6116-4757-9AD8-D7CA68132316}"/>
              </a:ext>
            </a:extLst>
          </p:cNvPr>
          <p:cNvSpPr>
            <a:spLocks noGrp="1"/>
          </p:cNvSpPr>
          <p:nvPr>
            <p:ph type="title"/>
          </p:nvPr>
        </p:nvSpPr>
        <p:spPr>
          <a:xfrm>
            <a:off x="0" y="5683206"/>
            <a:ext cx="2419350" cy="910196"/>
          </a:xfrm>
        </p:spPr>
        <p:txBody>
          <a:bodyPr>
            <a:normAutofit fontScale="90000"/>
          </a:bodyPr>
          <a:lstStyle/>
          <a:p>
            <a:r>
              <a:rPr lang="en-GB" sz="2000" i="1" dirty="0">
                <a:latin typeface="Arial" panose="020B0604020202020204" pitchFamily="34" charset="0"/>
                <a:cs typeface="Arial" panose="020B0604020202020204" pitchFamily="34" charset="0"/>
              </a:rPr>
              <a:t>Threshold</a:t>
            </a:r>
            <a:r>
              <a:rPr lang="en-GB" sz="2000" dirty="0">
                <a:latin typeface="Arial" panose="020B0604020202020204" pitchFamily="34" charset="0"/>
                <a:cs typeface="Arial" panose="020B0604020202020204" pitchFamily="34" charset="0"/>
              </a:rPr>
              <a:t> 2009 Archival pigment ink 81 x 56cm</a:t>
            </a:r>
          </a:p>
        </p:txBody>
      </p:sp>
      <p:pic>
        <p:nvPicPr>
          <p:cNvPr id="5" name="Content Placeholder 4" descr="A screenshot of a computer&#10;&#10;Description automatically generated">
            <a:extLst>
              <a:ext uri="{FF2B5EF4-FFF2-40B4-BE49-F238E27FC236}">
                <a16:creationId xmlns:a16="http://schemas.microsoft.com/office/drawing/2014/main" id="{2F405C47-A96C-4E29-A451-4CE93F89EDE5}"/>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495550" y="58746"/>
            <a:ext cx="8572500" cy="6862559"/>
          </a:xfrm>
        </p:spPr>
      </p:pic>
    </p:spTree>
    <p:extLst>
      <p:ext uri="{BB962C8B-B14F-4D97-AF65-F5344CB8AC3E}">
        <p14:creationId xmlns:p14="http://schemas.microsoft.com/office/powerpoint/2010/main" val="1360257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F153F-11F1-4C3B-94FC-8CF4BFC06E55}"/>
              </a:ext>
            </a:extLst>
          </p:cNvPr>
          <p:cNvSpPr>
            <a:spLocks noGrp="1"/>
          </p:cNvSpPr>
          <p:nvPr>
            <p:ph type="title"/>
          </p:nvPr>
        </p:nvSpPr>
        <p:spPr/>
        <p:txBody>
          <a:bodyPr/>
          <a:lstStyle/>
          <a:p>
            <a:endParaRPr lang="en-GB"/>
          </a:p>
        </p:txBody>
      </p:sp>
      <p:pic>
        <p:nvPicPr>
          <p:cNvPr id="5" name="Content Placeholder 4" descr="A screenshot of a computer&#10;&#10;Description automatically generated">
            <a:extLst>
              <a:ext uri="{FF2B5EF4-FFF2-40B4-BE49-F238E27FC236}">
                <a16:creationId xmlns:a16="http://schemas.microsoft.com/office/drawing/2014/main" id="{136EE00D-FA56-416B-AD33-F0659BEFAD6F}"/>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238044" y="73024"/>
            <a:ext cx="9820606" cy="6689725"/>
          </a:xfrm>
        </p:spPr>
      </p:pic>
      <p:sp>
        <p:nvSpPr>
          <p:cNvPr id="8" name="Title 1">
            <a:extLst>
              <a:ext uri="{FF2B5EF4-FFF2-40B4-BE49-F238E27FC236}">
                <a16:creationId xmlns:a16="http://schemas.microsoft.com/office/drawing/2014/main" id="{07013849-4D20-48F8-AF6E-37B26227F365}"/>
              </a:ext>
            </a:extLst>
          </p:cNvPr>
          <p:cNvSpPr txBox="1">
            <a:spLocks/>
          </p:cNvSpPr>
          <p:nvPr/>
        </p:nvSpPr>
        <p:spPr>
          <a:xfrm>
            <a:off x="0" y="5683206"/>
            <a:ext cx="2419350" cy="910196"/>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i="1" dirty="0">
                <a:latin typeface="Arial" panose="020B0604020202020204" pitchFamily="34" charset="0"/>
                <a:cs typeface="Arial" panose="020B0604020202020204" pitchFamily="34" charset="0"/>
              </a:rPr>
              <a:t>Every day</a:t>
            </a:r>
            <a:r>
              <a:rPr lang="en-GB" sz="2000" dirty="0">
                <a:latin typeface="Arial" panose="020B0604020202020204" pitchFamily="34" charset="0"/>
                <a:cs typeface="Arial" panose="020B0604020202020204" pitchFamily="34" charset="0"/>
              </a:rPr>
              <a:t> 2009 Archival pigment ink 81 x 56cm</a:t>
            </a:r>
          </a:p>
        </p:txBody>
      </p:sp>
    </p:spTree>
    <p:extLst>
      <p:ext uri="{BB962C8B-B14F-4D97-AF65-F5344CB8AC3E}">
        <p14:creationId xmlns:p14="http://schemas.microsoft.com/office/powerpoint/2010/main" val="3782973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30ED7-9776-4711-90FF-82180C3E0454}"/>
              </a:ext>
            </a:extLst>
          </p:cNvPr>
          <p:cNvSpPr>
            <a:spLocks noGrp="1"/>
          </p:cNvSpPr>
          <p:nvPr>
            <p:ph type="title"/>
          </p:nvPr>
        </p:nvSpPr>
        <p:spPr/>
        <p:txBody>
          <a:bodyPr/>
          <a:lstStyle/>
          <a:p>
            <a:r>
              <a:rPr lang="en-GB" dirty="0"/>
              <a:t>Head is my only Home - Peter </a:t>
            </a:r>
            <a:r>
              <a:rPr lang="en-GB" dirty="0" err="1"/>
              <a:t>Finnemore</a:t>
            </a:r>
            <a:br>
              <a:rPr lang="en-GB" dirty="0"/>
            </a:br>
            <a:endParaRPr lang="en-GB" dirty="0"/>
          </a:p>
        </p:txBody>
      </p:sp>
      <p:sp>
        <p:nvSpPr>
          <p:cNvPr id="3" name="Content Placeholder 2">
            <a:extLst>
              <a:ext uri="{FF2B5EF4-FFF2-40B4-BE49-F238E27FC236}">
                <a16:creationId xmlns:a16="http://schemas.microsoft.com/office/drawing/2014/main" id="{23DF6133-CFD0-406B-B0D8-D4E185FB73B8}"/>
              </a:ext>
            </a:extLst>
          </p:cNvPr>
          <p:cNvSpPr>
            <a:spLocks noGrp="1"/>
          </p:cNvSpPr>
          <p:nvPr>
            <p:ph idx="1"/>
          </p:nvPr>
        </p:nvSpPr>
        <p:spPr/>
        <p:txBody>
          <a:bodyPr/>
          <a:lstStyle/>
          <a:p>
            <a:r>
              <a:rPr lang="en-GB" dirty="0">
                <a:hlinkClick r:id="rId3"/>
              </a:rPr>
              <a:t>https://vimeo.com/153071733</a:t>
            </a:r>
            <a:endParaRPr lang="en-GB" dirty="0"/>
          </a:p>
          <a:p>
            <a:endParaRPr lang="en-GB" dirty="0"/>
          </a:p>
        </p:txBody>
      </p:sp>
    </p:spTree>
    <p:extLst>
      <p:ext uri="{BB962C8B-B14F-4D97-AF65-F5344CB8AC3E}">
        <p14:creationId xmlns:p14="http://schemas.microsoft.com/office/powerpoint/2010/main" val="2387638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3D47-44AA-4848-B9DE-481E60843E34}"/>
              </a:ext>
            </a:extLst>
          </p:cNvPr>
          <p:cNvSpPr>
            <a:spLocks noGrp="1"/>
          </p:cNvSpPr>
          <p:nvPr>
            <p:ph type="title"/>
          </p:nvPr>
        </p:nvSpPr>
        <p:spPr>
          <a:xfrm>
            <a:off x="838199" y="1588"/>
            <a:ext cx="10515600" cy="1325563"/>
          </a:xfrm>
        </p:spPr>
        <p:txBody>
          <a:bodyPr/>
          <a:lstStyle/>
          <a:p>
            <a:r>
              <a:rPr lang="en-GB" i="1" dirty="0">
                <a:solidFill>
                  <a:schemeClr val="accent1">
                    <a:lumMod val="50000"/>
                  </a:schemeClr>
                </a:solidFill>
              </a:rPr>
              <a:t>Battle of the Trees</a:t>
            </a:r>
          </a:p>
        </p:txBody>
      </p:sp>
      <p:sp>
        <p:nvSpPr>
          <p:cNvPr id="3" name="Content Placeholder 2">
            <a:extLst>
              <a:ext uri="{FF2B5EF4-FFF2-40B4-BE49-F238E27FC236}">
                <a16:creationId xmlns:a16="http://schemas.microsoft.com/office/drawing/2014/main" id="{C8026A41-94DB-4BF1-9CB0-7B94A5CF9BDE}"/>
              </a:ext>
            </a:extLst>
          </p:cNvPr>
          <p:cNvSpPr>
            <a:spLocks noGrp="1"/>
          </p:cNvSpPr>
          <p:nvPr>
            <p:ph idx="1"/>
          </p:nvPr>
        </p:nvSpPr>
        <p:spPr>
          <a:xfrm>
            <a:off x="704850" y="1387475"/>
            <a:ext cx="10515600" cy="1908175"/>
          </a:xfrm>
        </p:spPr>
        <p:txBody>
          <a:bodyPr/>
          <a:lstStyle/>
          <a:p>
            <a:pPr marL="0" indent="0">
              <a:buNone/>
            </a:pPr>
            <a:r>
              <a:rPr lang="en-GB" dirty="0">
                <a:solidFill>
                  <a:schemeClr val="accent1">
                    <a:lumMod val="50000"/>
                  </a:schemeClr>
                </a:solidFill>
              </a:rPr>
              <a:t>This is a modern take and contemporary historical response to conflict - inspired by the Medieval Welsh (13th cent.) text </a:t>
            </a:r>
            <a:r>
              <a:rPr lang="en-GB" i="1" dirty="0">
                <a:solidFill>
                  <a:schemeClr val="accent1">
                    <a:lumMod val="50000"/>
                  </a:schemeClr>
                </a:solidFill>
              </a:rPr>
              <a:t>'Battle of the Trees</a:t>
            </a:r>
            <a:r>
              <a:rPr lang="en-GB" dirty="0">
                <a:solidFill>
                  <a:schemeClr val="accent1">
                    <a:lumMod val="50000"/>
                  </a:schemeClr>
                </a:solidFill>
              </a:rPr>
              <a:t>’ </a:t>
            </a:r>
            <a:r>
              <a:rPr lang="en-GB" i="1" dirty="0">
                <a:solidFill>
                  <a:schemeClr val="accent1">
                    <a:lumMod val="50000"/>
                  </a:schemeClr>
                </a:solidFill>
              </a:rPr>
              <a:t>(Cad </a:t>
            </a:r>
            <a:r>
              <a:rPr lang="en-GB" i="1" dirty="0" err="1">
                <a:solidFill>
                  <a:schemeClr val="accent1">
                    <a:lumMod val="50000"/>
                  </a:schemeClr>
                </a:solidFill>
              </a:rPr>
              <a:t>Goddeu</a:t>
            </a:r>
            <a:r>
              <a:rPr lang="en-GB" i="1" dirty="0">
                <a:solidFill>
                  <a:schemeClr val="accent1">
                    <a:lumMod val="50000"/>
                  </a:schemeClr>
                </a:solidFill>
              </a:rPr>
              <a:t>) </a:t>
            </a:r>
            <a:r>
              <a:rPr lang="en-GB" dirty="0">
                <a:solidFill>
                  <a:schemeClr val="accent1">
                    <a:lumMod val="50000"/>
                  </a:schemeClr>
                </a:solidFill>
              </a:rPr>
              <a:t>from the </a:t>
            </a:r>
            <a:r>
              <a:rPr lang="en-GB" i="1" dirty="0">
                <a:solidFill>
                  <a:schemeClr val="accent1">
                    <a:lumMod val="50000"/>
                  </a:schemeClr>
                </a:solidFill>
              </a:rPr>
              <a:t>Book of Taliesin </a:t>
            </a:r>
            <a:r>
              <a:rPr lang="en-GB" dirty="0">
                <a:solidFill>
                  <a:schemeClr val="accent1">
                    <a:lumMod val="50000"/>
                  </a:schemeClr>
                </a:solidFill>
              </a:rPr>
              <a:t>and by the poet Robert Graves.</a:t>
            </a:r>
          </a:p>
          <a:p>
            <a:endParaRPr lang="en-GB" dirty="0">
              <a:solidFill>
                <a:schemeClr val="accent1">
                  <a:lumMod val="50000"/>
                </a:schemeClr>
              </a:solidFill>
            </a:endParaRPr>
          </a:p>
          <a:p>
            <a:endParaRPr lang="en-GB" dirty="0">
              <a:solidFill>
                <a:schemeClr val="accent1">
                  <a:lumMod val="50000"/>
                </a:schemeClr>
              </a:solidFill>
            </a:endParaRPr>
          </a:p>
        </p:txBody>
      </p:sp>
      <p:sp>
        <p:nvSpPr>
          <p:cNvPr id="4" name="Content Placeholder 2">
            <a:extLst>
              <a:ext uri="{FF2B5EF4-FFF2-40B4-BE49-F238E27FC236}">
                <a16:creationId xmlns:a16="http://schemas.microsoft.com/office/drawing/2014/main" id="{D6A33BAB-A229-402E-9CB2-7D9020F62A51}"/>
              </a:ext>
            </a:extLst>
          </p:cNvPr>
          <p:cNvSpPr txBox="1">
            <a:spLocks/>
          </p:cNvSpPr>
          <p:nvPr/>
        </p:nvSpPr>
        <p:spPr>
          <a:xfrm>
            <a:off x="838199" y="3429000"/>
            <a:ext cx="10515600" cy="2286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err="1">
                <a:solidFill>
                  <a:schemeClr val="accent1"/>
                </a:solidFill>
              </a:rPr>
              <a:t>Ymateb</a:t>
            </a:r>
            <a:r>
              <a:rPr lang="en-GB" dirty="0">
                <a:solidFill>
                  <a:schemeClr val="accent1"/>
                </a:solidFill>
              </a:rPr>
              <a:t> modern ac </a:t>
            </a:r>
            <a:r>
              <a:rPr lang="en-GB" dirty="0" err="1">
                <a:solidFill>
                  <a:schemeClr val="accent1"/>
                </a:solidFill>
              </a:rPr>
              <a:t>hanesyddol</a:t>
            </a:r>
            <a:r>
              <a:rPr lang="en-GB" dirty="0">
                <a:solidFill>
                  <a:schemeClr val="accent1"/>
                </a:solidFill>
              </a:rPr>
              <a:t> </a:t>
            </a:r>
            <a:r>
              <a:rPr lang="en-GB" dirty="0" err="1">
                <a:solidFill>
                  <a:schemeClr val="accent1"/>
                </a:solidFill>
              </a:rPr>
              <a:t>cyfoes</a:t>
            </a:r>
            <a:r>
              <a:rPr lang="en-GB" dirty="0">
                <a:solidFill>
                  <a:schemeClr val="accent1"/>
                </a:solidFill>
              </a:rPr>
              <a:t> am </a:t>
            </a:r>
            <a:r>
              <a:rPr lang="en-GB" dirty="0" err="1">
                <a:solidFill>
                  <a:schemeClr val="accent1"/>
                </a:solidFill>
              </a:rPr>
              <a:t>wrthdaro</a:t>
            </a:r>
            <a:r>
              <a:rPr lang="en-GB" dirty="0">
                <a:solidFill>
                  <a:schemeClr val="accent1"/>
                </a:solidFill>
              </a:rPr>
              <a:t> - </a:t>
            </a:r>
            <a:r>
              <a:rPr lang="en-GB" dirty="0" err="1">
                <a:solidFill>
                  <a:schemeClr val="accent1"/>
                </a:solidFill>
              </a:rPr>
              <a:t>ysbrydolwyd</a:t>
            </a:r>
            <a:r>
              <a:rPr lang="en-GB" dirty="0">
                <a:solidFill>
                  <a:schemeClr val="accent1"/>
                </a:solidFill>
              </a:rPr>
              <a:t> </a:t>
            </a:r>
            <a:r>
              <a:rPr lang="en-GB" dirty="0" err="1">
                <a:solidFill>
                  <a:schemeClr val="accent1"/>
                </a:solidFill>
              </a:rPr>
              <a:t>gan</a:t>
            </a:r>
            <a:r>
              <a:rPr lang="en-GB" dirty="0">
                <a:solidFill>
                  <a:schemeClr val="accent1"/>
                </a:solidFill>
              </a:rPr>
              <a:t> y </a:t>
            </a:r>
            <a:r>
              <a:rPr lang="en-GB" dirty="0" err="1">
                <a:solidFill>
                  <a:schemeClr val="accent1"/>
                </a:solidFill>
              </a:rPr>
              <a:t>testun</a:t>
            </a:r>
            <a:r>
              <a:rPr lang="en-GB" dirty="0">
                <a:solidFill>
                  <a:schemeClr val="accent1"/>
                </a:solidFill>
              </a:rPr>
              <a:t> </a:t>
            </a:r>
            <a:r>
              <a:rPr lang="en-GB" i="1" dirty="0">
                <a:solidFill>
                  <a:schemeClr val="accent1"/>
                </a:solidFill>
              </a:rPr>
              <a:t>Cad </a:t>
            </a:r>
            <a:r>
              <a:rPr lang="en-GB" i="1" dirty="0" err="1">
                <a:solidFill>
                  <a:schemeClr val="accent1"/>
                </a:solidFill>
              </a:rPr>
              <a:t>Goddeu</a:t>
            </a:r>
            <a:r>
              <a:rPr lang="en-GB" i="1" dirty="0">
                <a:solidFill>
                  <a:schemeClr val="accent1"/>
                </a:solidFill>
              </a:rPr>
              <a:t> </a:t>
            </a:r>
            <a:r>
              <a:rPr lang="en-GB" dirty="0">
                <a:solidFill>
                  <a:schemeClr val="accent1"/>
                </a:solidFill>
              </a:rPr>
              <a:t>o </a:t>
            </a:r>
            <a:r>
              <a:rPr lang="en-GB" dirty="0" err="1">
                <a:solidFill>
                  <a:schemeClr val="accent1"/>
                </a:solidFill>
              </a:rPr>
              <a:t>Lyfr</a:t>
            </a:r>
            <a:r>
              <a:rPr lang="en-GB" dirty="0">
                <a:solidFill>
                  <a:schemeClr val="accent1"/>
                </a:solidFill>
              </a:rPr>
              <a:t> Taliesin (13 </a:t>
            </a:r>
            <a:r>
              <a:rPr lang="en-GB" dirty="0" err="1">
                <a:solidFill>
                  <a:schemeClr val="accent1"/>
                </a:solidFill>
              </a:rPr>
              <a:t>canrif</a:t>
            </a:r>
            <a:r>
              <a:rPr lang="en-GB" dirty="0">
                <a:solidFill>
                  <a:schemeClr val="accent1"/>
                </a:solidFill>
              </a:rPr>
              <a:t>) a </a:t>
            </a:r>
            <a:r>
              <a:rPr lang="en-GB" dirty="0" err="1">
                <a:solidFill>
                  <a:schemeClr val="accent1"/>
                </a:solidFill>
              </a:rPr>
              <a:t>hefyd</a:t>
            </a:r>
            <a:r>
              <a:rPr lang="en-GB" dirty="0">
                <a:solidFill>
                  <a:schemeClr val="accent1"/>
                </a:solidFill>
              </a:rPr>
              <a:t> </a:t>
            </a:r>
            <a:r>
              <a:rPr lang="en-GB" dirty="0" err="1">
                <a:solidFill>
                  <a:schemeClr val="accent1"/>
                </a:solidFill>
              </a:rPr>
              <a:t>gan</a:t>
            </a:r>
            <a:r>
              <a:rPr lang="en-GB" dirty="0">
                <a:solidFill>
                  <a:schemeClr val="accent1"/>
                </a:solidFill>
              </a:rPr>
              <a:t> y </a:t>
            </a:r>
            <a:r>
              <a:rPr lang="en-GB" dirty="0" err="1">
                <a:solidFill>
                  <a:schemeClr val="accent1"/>
                </a:solidFill>
              </a:rPr>
              <a:t>bardd</a:t>
            </a:r>
            <a:r>
              <a:rPr lang="en-GB" dirty="0">
                <a:solidFill>
                  <a:schemeClr val="accent1"/>
                </a:solidFill>
              </a:rPr>
              <a:t> Robert Graves .</a:t>
            </a:r>
          </a:p>
          <a:p>
            <a:pPr marL="0" indent="0">
              <a:buNone/>
            </a:pPr>
            <a:endParaRPr lang="en-GB" dirty="0"/>
          </a:p>
          <a:p>
            <a:pPr marL="0" indent="0">
              <a:buNone/>
            </a:pPr>
            <a:endParaRPr lang="en-GB" dirty="0"/>
          </a:p>
        </p:txBody>
      </p:sp>
      <p:sp>
        <p:nvSpPr>
          <p:cNvPr id="5" name="Rectangle 4">
            <a:extLst>
              <a:ext uri="{FF2B5EF4-FFF2-40B4-BE49-F238E27FC236}">
                <a16:creationId xmlns:a16="http://schemas.microsoft.com/office/drawing/2014/main" id="{A3FE1A16-B863-4D40-8E87-7FA06846F80D}"/>
              </a:ext>
            </a:extLst>
          </p:cNvPr>
          <p:cNvSpPr/>
          <p:nvPr/>
        </p:nvSpPr>
        <p:spPr>
          <a:xfrm>
            <a:off x="1577154" y="5848350"/>
            <a:ext cx="8770991" cy="584775"/>
          </a:xfrm>
          <a:prstGeom prst="rect">
            <a:avLst/>
          </a:prstGeom>
        </p:spPr>
        <p:txBody>
          <a:bodyPr wrap="none">
            <a:spAutoFit/>
          </a:bodyPr>
          <a:lstStyle/>
          <a:p>
            <a:r>
              <a:rPr lang="en-GB" sz="3200" dirty="0">
                <a:hlinkClick r:id="rId2"/>
              </a:rPr>
              <a:t>https://vimeo.com/290107221?from=outro-embed</a:t>
            </a:r>
            <a:endParaRPr lang="en-GB" sz="3200" dirty="0"/>
          </a:p>
        </p:txBody>
      </p:sp>
    </p:spTree>
    <p:extLst>
      <p:ext uri="{BB962C8B-B14F-4D97-AF65-F5344CB8AC3E}">
        <p14:creationId xmlns:p14="http://schemas.microsoft.com/office/powerpoint/2010/main" val="15909356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AF9EC-682A-4947-A564-4E0F548B9EA0}"/>
              </a:ext>
            </a:extLst>
          </p:cNvPr>
          <p:cNvSpPr>
            <a:spLocks noGrp="1"/>
          </p:cNvSpPr>
          <p:nvPr>
            <p:ph type="title"/>
          </p:nvPr>
        </p:nvSpPr>
        <p:spPr>
          <a:xfrm>
            <a:off x="400050" y="313160"/>
            <a:ext cx="10515600" cy="473075"/>
          </a:xfrm>
        </p:spPr>
        <p:txBody>
          <a:bodyPr>
            <a:normAutofit fontScale="90000"/>
          </a:bodyPr>
          <a:lstStyle/>
          <a:p>
            <a:r>
              <a:rPr lang="en-GB" dirty="0"/>
              <a:t>Eve of Destruction</a:t>
            </a:r>
          </a:p>
        </p:txBody>
      </p:sp>
      <p:sp>
        <p:nvSpPr>
          <p:cNvPr id="3" name="Content Placeholder 2">
            <a:extLst>
              <a:ext uri="{FF2B5EF4-FFF2-40B4-BE49-F238E27FC236}">
                <a16:creationId xmlns:a16="http://schemas.microsoft.com/office/drawing/2014/main" id="{4B7E7219-365B-415D-8D9A-781AAC4EC543}"/>
              </a:ext>
            </a:extLst>
          </p:cNvPr>
          <p:cNvSpPr>
            <a:spLocks noGrp="1"/>
          </p:cNvSpPr>
          <p:nvPr>
            <p:ph idx="1"/>
          </p:nvPr>
        </p:nvSpPr>
        <p:spPr>
          <a:xfrm>
            <a:off x="400050" y="1159040"/>
            <a:ext cx="11201400" cy="5654675"/>
          </a:xfrm>
        </p:spPr>
        <p:txBody>
          <a:bodyPr>
            <a:noAutofit/>
          </a:bodyPr>
          <a:lstStyle/>
          <a:p>
            <a:r>
              <a:rPr lang="en-GB" sz="1600" dirty="0">
                <a:latin typeface="Arial" panose="020B0604020202020204" pitchFamily="34" charset="0"/>
                <a:cs typeface="Arial" panose="020B0604020202020204" pitchFamily="34" charset="0"/>
              </a:rPr>
              <a:t>Eve of Destruction was first shown in 2004 as part of the Zen Gardener exhibition at Oriel Mostyn.</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It is part of a body of video art comprising of around 80 films which have been exhibited internationally and are archived within in a number of public collections.</a:t>
            </a:r>
          </a:p>
          <a:p>
            <a:r>
              <a:rPr lang="en-GB" sz="1600" dirty="0">
                <a:latin typeface="Arial" panose="020B0604020202020204" pitchFamily="34" charset="0"/>
                <a:cs typeface="Arial" panose="020B0604020202020204" pitchFamily="34" charset="0"/>
              </a:rPr>
              <a:t>These filmic documents are visual intelligence gatherings, taken from field operations in my family's back garden in Wales. Sailing under false colours and embarking on counter intelligence manoeuvres is the awkward squad, the irregulars; family, friends and myself.</a:t>
            </a:r>
          </a:p>
          <a:p>
            <a:r>
              <a:rPr lang="en-GB" sz="1600" dirty="0">
                <a:latin typeface="Arial" panose="020B0604020202020204" pitchFamily="34" charset="0"/>
                <a:cs typeface="Arial" panose="020B0604020202020204" pitchFamily="34" charset="0"/>
              </a:rPr>
              <a:t>Within these series of short films, a diverse number of overlapping ideas scatter, collide, fuse, synthesise and fragment. Shorthand of these investigations includes some of the following merging and interrelated threads of enquiry.</a:t>
            </a:r>
          </a:p>
          <a:p>
            <a:r>
              <a:rPr lang="en-GB" sz="1600" dirty="0">
                <a:latin typeface="Arial" panose="020B0604020202020204" pitchFamily="34" charset="0"/>
                <a:cs typeface="Arial" panose="020B0604020202020204" pitchFamily="34" charset="0"/>
              </a:rPr>
              <a:t>The colour green as a perceptual phenomena and metaphor. Its function in nature and its cultural codes. Green is political; it implies fresh and essential ways of responding to the old order and the effects of industrialisation and globalisation. Guerrilla Gardeners and The Revolutionary Guard (</a:t>
            </a:r>
            <a:r>
              <a:rPr lang="en-GB" sz="1600" dirty="0" err="1">
                <a:latin typeface="Arial" panose="020B0604020202020204" pitchFamily="34" charset="0"/>
                <a:cs typeface="Arial" panose="020B0604020202020204" pitchFamily="34" charset="0"/>
              </a:rPr>
              <a:t>eners</a:t>
            </a:r>
            <a:r>
              <a:rPr lang="en-GB" sz="1600" dirty="0">
                <a:latin typeface="Arial" panose="020B0604020202020204" pitchFamily="34" charset="0"/>
                <a:cs typeface="Arial" panose="020B0604020202020204" pitchFamily="34" charset="0"/>
              </a:rPr>
              <a:t>). "Action this Day". " Dig for Victory".</a:t>
            </a:r>
          </a:p>
          <a:p>
            <a:r>
              <a:rPr lang="en-GB" sz="1600" dirty="0">
                <a:latin typeface="Arial" panose="020B0604020202020204" pitchFamily="34" charset="0"/>
                <a:cs typeface="Arial" panose="020B0604020202020204" pitchFamily="34" charset="0"/>
              </a:rPr>
              <a:t>Chaos is my order, Heisenberg’s uncertainty principle as an artistic tool. Schrödinger’s cat is unnamed, an abstract entity. My cat is called </a:t>
            </a:r>
            <a:r>
              <a:rPr lang="en-GB" sz="1600" dirty="0" err="1">
                <a:latin typeface="Arial" panose="020B0604020202020204" pitchFamily="34" charset="0"/>
                <a:cs typeface="Arial" panose="020B0604020202020204" pitchFamily="34" charset="0"/>
              </a:rPr>
              <a:t>Myffin</a:t>
            </a:r>
            <a:r>
              <a:rPr lang="en-GB" sz="1600" dirty="0">
                <a:latin typeface="Arial" panose="020B0604020202020204" pitchFamily="34" charset="0"/>
                <a:cs typeface="Arial" panose="020B0604020202020204" pitchFamily="34" charset="0"/>
              </a:rPr>
              <a:t>. He is a Shaman's animal companion.</a:t>
            </a:r>
          </a:p>
          <a:p>
            <a:r>
              <a:rPr lang="en-GB" sz="1600" dirty="0">
                <a:latin typeface="Arial" panose="020B0604020202020204" pitchFamily="34" charset="0"/>
                <a:cs typeface="Arial" panose="020B0604020202020204" pitchFamily="34" charset="0"/>
              </a:rPr>
              <a:t>The camouflaged figure is an amalgam of different archetypes; a poet, holy fool and bum, a shaman, foot soldier, a home guard rebel, guerrilla, survivalist. He is a contemporary manifestation of the Celtic Green Man, a ritual figure made of foliage to celebrate the coming of spring.</a:t>
            </a:r>
          </a:p>
          <a:p>
            <a:r>
              <a:rPr lang="en-GB" sz="1600" dirty="0">
                <a:latin typeface="Arial" panose="020B0604020202020204" pitchFamily="34" charset="0"/>
                <a:cs typeface="Arial" panose="020B0604020202020204" pitchFamily="34" charset="0"/>
              </a:rPr>
              <a:t>Camouflage patterns and designs are appearances witnessed in the natural world. Hunters and prey of the animal / insects / plant kingdom are </a:t>
            </a:r>
            <a:r>
              <a:rPr lang="en-GB" sz="1600" dirty="0" err="1">
                <a:latin typeface="Arial" panose="020B0604020202020204" pitchFamily="34" charset="0"/>
                <a:cs typeface="Arial" panose="020B0604020202020204" pitchFamily="34" charset="0"/>
              </a:rPr>
              <a:t>colured</a:t>
            </a:r>
            <a:r>
              <a:rPr lang="en-GB" sz="1600" dirty="0">
                <a:latin typeface="Arial" panose="020B0604020202020204" pitchFamily="34" charset="0"/>
                <a:cs typeface="Arial" panose="020B0604020202020204" pitchFamily="34" charset="0"/>
              </a:rPr>
              <a:t> and marked to fuse and blend into the background in order to gain advantage through their ‘invisibility’.</a:t>
            </a:r>
          </a:p>
          <a:p>
            <a:r>
              <a:rPr lang="en-GB" sz="1600" dirty="0">
                <a:latin typeface="Arial" panose="020B0604020202020204" pitchFamily="34" charset="0"/>
                <a:cs typeface="Arial" panose="020B0604020202020204" pitchFamily="34" charset="0"/>
              </a:rPr>
              <a:t>Sir Roland Penrose and the Home Guard Manual of Camouflage. Mein Field. The evolutionary stages of </a:t>
            </a:r>
            <a:r>
              <a:rPr lang="en-GB" sz="1600" dirty="0" err="1">
                <a:latin typeface="Arial" panose="020B0604020202020204" pitchFamily="34" charset="0"/>
                <a:cs typeface="Arial" panose="020B0604020202020204" pitchFamily="34" charset="0"/>
              </a:rPr>
              <a:t>camflauge</a:t>
            </a:r>
            <a:r>
              <a:rPr lang="en-GB" sz="1600" dirty="0">
                <a:latin typeface="Arial" panose="020B0604020202020204" pitchFamily="34" charset="0"/>
                <a:cs typeface="Arial" panose="020B0604020202020204" pitchFamily="34" charset="0"/>
              </a:rPr>
              <a:t> include - from nature, to culture, the military and into subversive fashion industry statements..</a:t>
            </a:r>
          </a:p>
        </p:txBody>
      </p:sp>
      <p:sp>
        <p:nvSpPr>
          <p:cNvPr id="4" name="Rectangle 3">
            <a:extLst>
              <a:ext uri="{FF2B5EF4-FFF2-40B4-BE49-F238E27FC236}">
                <a16:creationId xmlns:a16="http://schemas.microsoft.com/office/drawing/2014/main" id="{6E9FDDB6-9E4D-4572-BDCF-02D7387C6715}"/>
              </a:ext>
            </a:extLst>
          </p:cNvPr>
          <p:cNvSpPr/>
          <p:nvPr/>
        </p:nvSpPr>
        <p:spPr>
          <a:xfrm>
            <a:off x="4934525" y="326306"/>
            <a:ext cx="5981125" cy="646331"/>
          </a:xfrm>
          <a:prstGeom prst="rect">
            <a:avLst/>
          </a:prstGeom>
        </p:spPr>
        <p:txBody>
          <a:bodyPr wrap="none">
            <a:spAutoFit/>
          </a:bodyPr>
          <a:lstStyle/>
          <a:p>
            <a:r>
              <a:rPr lang="en-GB" sz="3600" dirty="0">
                <a:latin typeface="Arial" panose="020B0604020202020204" pitchFamily="34" charset="0"/>
                <a:cs typeface="Arial" panose="020B0604020202020204" pitchFamily="34" charset="0"/>
                <a:hlinkClick r:id="rId3"/>
              </a:rPr>
              <a:t>https://vimeo.com/32710728</a:t>
            </a:r>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36891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95B5F-4724-439D-B829-8819A7101C18}"/>
              </a:ext>
            </a:extLst>
          </p:cNvPr>
          <p:cNvSpPr>
            <a:spLocks noGrp="1"/>
          </p:cNvSpPr>
          <p:nvPr>
            <p:ph type="title"/>
          </p:nvPr>
        </p:nvSpPr>
        <p:spPr>
          <a:xfrm>
            <a:off x="453190" y="83636"/>
            <a:ext cx="10515600" cy="597401"/>
          </a:xfrm>
        </p:spPr>
        <p:txBody>
          <a:bodyPr>
            <a:normAutofit fontScale="90000"/>
          </a:bodyPr>
          <a:lstStyle/>
          <a:p>
            <a:r>
              <a:rPr lang="en-GB" dirty="0"/>
              <a:t>Eve of Destruction</a:t>
            </a:r>
          </a:p>
        </p:txBody>
      </p:sp>
      <p:sp>
        <p:nvSpPr>
          <p:cNvPr id="3" name="Content Placeholder 2">
            <a:extLst>
              <a:ext uri="{FF2B5EF4-FFF2-40B4-BE49-F238E27FC236}">
                <a16:creationId xmlns:a16="http://schemas.microsoft.com/office/drawing/2014/main" id="{48B99E90-7615-4133-819C-4F1E29C9B76F}"/>
              </a:ext>
            </a:extLst>
          </p:cNvPr>
          <p:cNvSpPr>
            <a:spLocks noGrp="1"/>
          </p:cNvSpPr>
          <p:nvPr>
            <p:ph idx="1"/>
          </p:nvPr>
        </p:nvSpPr>
        <p:spPr>
          <a:xfrm>
            <a:off x="208547" y="697455"/>
            <a:ext cx="11530263" cy="5463089"/>
          </a:xfrm>
        </p:spPr>
        <p:txBody>
          <a:bodyPr>
            <a:noAutofit/>
          </a:bodyPr>
          <a:lstStyle/>
          <a:p>
            <a:r>
              <a:rPr lang="en-GB" sz="1600" dirty="0">
                <a:latin typeface="Arial" panose="020B0604020202020204" pitchFamily="34" charset="0"/>
                <a:cs typeface="Arial" panose="020B0604020202020204" pitchFamily="34" charset="0"/>
              </a:rPr>
              <a:t>The </a:t>
            </a:r>
            <a:r>
              <a:rPr lang="en-GB" sz="1600" dirty="0" err="1">
                <a:latin typeface="Arial" panose="020B0604020202020204" pitchFamily="34" charset="0"/>
                <a:cs typeface="Arial" panose="020B0604020202020204" pitchFamily="34" charset="0"/>
              </a:rPr>
              <a:t>Mabinogion</a:t>
            </a:r>
            <a:r>
              <a:rPr lang="en-GB" sz="1600" dirty="0">
                <a:latin typeface="Arial" panose="020B0604020202020204" pitchFamily="34" charset="0"/>
                <a:cs typeface="Arial" panose="020B0604020202020204" pitchFamily="34" charset="0"/>
              </a:rPr>
              <a:t> and the 'The Taliesin' tradition - the ability of transformation. The 3 R’s – reality, magic realism and surrealism.</a:t>
            </a:r>
          </a:p>
          <a:p>
            <a:r>
              <a:rPr lang="en-GB" sz="1600" dirty="0">
                <a:latin typeface="Arial" panose="020B0604020202020204" pitchFamily="34" charset="0"/>
                <a:cs typeface="Arial" panose="020B0604020202020204" pitchFamily="34" charset="0"/>
              </a:rPr>
              <a:t>Hegemony and imperial, cultural and economic colonisation and the relationship between local and global. </a:t>
            </a:r>
            <a:r>
              <a:rPr lang="en-GB" sz="1600" dirty="0" err="1">
                <a:latin typeface="Arial" panose="020B0604020202020204" pitchFamily="34" charset="0"/>
                <a:cs typeface="Arial" panose="020B0604020202020204" pitchFamily="34" charset="0"/>
              </a:rPr>
              <a:t>Dâl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dy</a:t>
            </a:r>
            <a:r>
              <a:rPr lang="en-GB" sz="1600" dirty="0">
                <a:latin typeface="Arial" panose="020B0604020202020204" pitchFamily="34" charset="0"/>
                <a:cs typeface="Arial" panose="020B0604020202020204" pitchFamily="34" charset="0"/>
              </a:rPr>
              <a:t> dir. Margins within margins, disempowerment. Cultural camouflage as means of survival, of being invisible.</a:t>
            </a:r>
          </a:p>
          <a:p>
            <a:r>
              <a:rPr lang="en-GB" sz="1600" dirty="0">
                <a:latin typeface="Arial" panose="020B0604020202020204" pitchFamily="34" charset="0"/>
                <a:cs typeface="Arial" panose="020B0604020202020204" pitchFamily="34" charset="0"/>
              </a:rPr>
              <a:t>Psycho-geography and the mapping of territories and consciousness. Gardens as landscapes and sites of actions. Nature, culture and the politics of territory. The Good Gardener the Bad Gardener and the Ugly Gardener, "you see in this world my friend; there are two kinds of people, those with loaded guns and those who dig... keep digging".</a:t>
            </a:r>
          </a:p>
          <a:p>
            <a:r>
              <a:rPr lang="en-GB" sz="1600" dirty="0">
                <a:latin typeface="Arial" panose="020B0604020202020204" pitchFamily="34" charset="0"/>
                <a:cs typeface="Arial" panose="020B0604020202020204" pitchFamily="34" charset="0"/>
              </a:rPr>
              <a:t>Public and Private. Voyeurism and Spectacle. Creativity and Destruction. Humour and Tragedy. Shock and Awe.</a:t>
            </a:r>
          </a:p>
          <a:p>
            <a:r>
              <a:rPr lang="en-GB" sz="1600" dirty="0">
                <a:latin typeface="Arial" panose="020B0604020202020204" pitchFamily="34" charset="0"/>
                <a:cs typeface="Arial" panose="020B0604020202020204" pitchFamily="34" charset="0"/>
              </a:rPr>
              <a:t>Old school and new school martial arts films, revenge as a moral code. Charlie Chaplin’s' masquerades and double roles in Shoulder Arms (1918) and The Great Dictator (1940). Humour as subversion.</a:t>
            </a:r>
          </a:p>
          <a:p>
            <a:r>
              <a:rPr lang="en-GB" sz="1600" dirty="0">
                <a:latin typeface="Arial" panose="020B0604020202020204" pitchFamily="34" charset="0"/>
                <a:cs typeface="Arial" panose="020B0604020202020204" pitchFamily="34" charset="0"/>
              </a:rPr>
              <a:t>Camp X-Ray. Perception management, the manipulation of the public through fear. </a:t>
            </a:r>
            <a:r>
              <a:rPr lang="en-GB" sz="1600" dirty="0" err="1">
                <a:latin typeface="Arial" panose="020B0604020202020204" pitchFamily="34" charset="0"/>
                <a:cs typeface="Arial" panose="020B0604020202020204" pitchFamily="34" charset="0"/>
              </a:rPr>
              <a:t>Neocons</a:t>
            </a:r>
            <a:r>
              <a:rPr lang="en-GB" sz="1600" dirty="0">
                <a:latin typeface="Arial" panose="020B0604020202020204" pitchFamily="34" charset="0"/>
                <a:cs typeface="Arial" panose="020B0604020202020204" pitchFamily="34" charset="0"/>
              </a:rPr>
              <a:t>, reality creators - projection, deception, concealment. Scientia </a:t>
            </a:r>
            <a:r>
              <a:rPr lang="en-GB" sz="1600" dirty="0" err="1">
                <a:latin typeface="Arial" panose="020B0604020202020204" pitchFamily="34" charset="0"/>
                <a:cs typeface="Arial" panose="020B0604020202020204" pitchFamily="34" charset="0"/>
              </a:rPr>
              <a:t>est</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potentia</a:t>
            </a:r>
            <a:r>
              <a:rPr lang="en-GB" sz="1600" dirty="0">
                <a:latin typeface="Arial" panose="020B0604020202020204" pitchFamily="34" charset="0"/>
                <a:cs typeface="Arial" panose="020B0604020202020204" pitchFamily="34" charset="0"/>
              </a:rPr>
              <a:t>. Military language and terminology, over the top and counter intelligence activities as Zen like activities. Midget submarines, </a:t>
            </a:r>
            <a:r>
              <a:rPr lang="en-GB" sz="1600" dirty="0" err="1">
                <a:latin typeface="Arial" panose="020B0604020202020204" pitchFamily="34" charset="0"/>
                <a:cs typeface="Arial" panose="020B0604020202020204" pitchFamily="34" charset="0"/>
              </a:rPr>
              <a:t>Wafs</a:t>
            </a:r>
            <a:r>
              <a:rPr lang="en-GB" sz="1600" dirty="0">
                <a:latin typeface="Arial" panose="020B0604020202020204" pitchFamily="34" charset="0"/>
                <a:cs typeface="Arial" panose="020B0604020202020204" pitchFamily="34" charset="0"/>
              </a:rPr>
              <a:t> and bouncing bombs.</a:t>
            </a:r>
          </a:p>
          <a:p>
            <a:r>
              <a:rPr lang="en-GB" sz="1600" dirty="0">
                <a:latin typeface="Arial" panose="020B0604020202020204" pitchFamily="34" charset="0"/>
                <a:cs typeface="Arial" panose="020B0604020202020204" pitchFamily="34" charset="0"/>
              </a:rPr>
              <a:t>Psychological operations, Project Jedi and the 1st Earth Battalion - super soldiers duper soldiers. Stan Ridgeway.</a:t>
            </a:r>
          </a:p>
          <a:p>
            <a:r>
              <a:rPr lang="en-GB" sz="1600" dirty="0">
                <a:latin typeface="Arial" panose="020B0604020202020204" pitchFamily="34" charset="0"/>
                <a:cs typeface="Arial" panose="020B0604020202020204" pitchFamily="34" charset="0"/>
              </a:rPr>
              <a:t>My head is in the garden shed. Sheds as sheds, sheds as dwelling spaces, shrines and camps. The politics of dancing and not dancing. Zen.</a:t>
            </a:r>
          </a:p>
          <a:p>
            <a:r>
              <a:rPr lang="en-GB" sz="1600" dirty="0">
                <a:latin typeface="Arial" panose="020B0604020202020204" pitchFamily="34" charset="0"/>
                <a:cs typeface="Arial" panose="020B0604020202020204" pitchFamily="34" charset="0"/>
              </a:rPr>
              <a:t>"… and once more, I felt the lightning flashes between the opposite poles over the abyss, between reality and the ideal, between reality and beauty, felt the swaying of that airy bridge – humour.”</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H. H</a:t>
            </a:r>
            <a:endParaRPr lang="en-GB" sz="1600" dirty="0"/>
          </a:p>
        </p:txBody>
      </p:sp>
    </p:spTree>
    <p:extLst>
      <p:ext uri="{BB962C8B-B14F-4D97-AF65-F5344CB8AC3E}">
        <p14:creationId xmlns:p14="http://schemas.microsoft.com/office/powerpoint/2010/main" val="41503055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6F719-8C6E-4187-A52D-216664D03EBE}"/>
              </a:ext>
            </a:extLst>
          </p:cNvPr>
          <p:cNvSpPr>
            <a:spLocks noGrp="1"/>
          </p:cNvSpPr>
          <p:nvPr>
            <p:ph type="title"/>
          </p:nvPr>
        </p:nvSpPr>
        <p:spPr>
          <a:xfrm>
            <a:off x="5863770" y="365125"/>
            <a:ext cx="5490029" cy="1325563"/>
          </a:xfrm>
        </p:spPr>
        <p:txBody>
          <a:bodyPr/>
          <a:lstStyle/>
          <a:p>
            <a:r>
              <a:rPr lang="en-GB" dirty="0"/>
              <a:t>Rhodri Jones</a:t>
            </a:r>
            <a:br>
              <a:rPr lang="en-GB" dirty="0"/>
            </a:br>
            <a:endParaRPr lang="en-GB" dirty="0"/>
          </a:p>
        </p:txBody>
      </p:sp>
      <p:sp>
        <p:nvSpPr>
          <p:cNvPr id="3" name="Content Placeholder 2">
            <a:extLst>
              <a:ext uri="{FF2B5EF4-FFF2-40B4-BE49-F238E27FC236}">
                <a16:creationId xmlns:a16="http://schemas.microsoft.com/office/drawing/2014/main" id="{25F4A5FF-8B3F-4687-8299-5936387B90C5}"/>
              </a:ext>
            </a:extLst>
          </p:cNvPr>
          <p:cNvSpPr>
            <a:spLocks noGrp="1"/>
          </p:cNvSpPr>
          <p:nvPr>
            <p:ph idx="1"/>
          </p:nvPr>
        </p:nvSpPr>
        <p:spPr>
          <a:xfrm>
            <a:off x="6096000" y="1825625"/>
            <a:ext cx="5257800" cy="4351338"/>
          </a:xfrm>
        </p:spPr>
        <p:txBody>
          <a:bodyPr/>
          <a:lstStyle/>
          <a:p>
            <a:r>
              <a:rPr lang="en-GB" b="1" dirty="0"/>
              <a:t>Wales, Great Britain, UK, UNITED KINGDOM</a:t>
            </a:r>
          </a:p>
          <a:p>
            <a:r>
              <a:rPr lang="en-GB" dirty="0"/>
              <a:t>An old plough, trees and a wind turbine near </a:t>
            </a:r>
            <a:r>
              <a:rPr lang="en-GB" dirty="0" err="1"/>
              <a:t>Lledrod</a:t>
            </a:r>
            <a:r>
              <a:rPr lang="en-GB" dirty="0"/>
              <a:t> in Mid Wales.</a:t>
            </a:r>
          </a:p>
          <a:p>
            <a:pPr marL="0" indent="0">
              <a:buNone/>
            </a:pPr>
            <a:endParaRPr lang="en-GB" dirty="0"/>
          </a:p>
        </p:txBody>
      </p:sp>
      <p:pic>
        <p:nvPicPr>
          <p:cNvPr id="2050" name="Picture 2" descr="https://cdn.panos.co.uk/cache/5AD756C7CEAE47C8AF0C5E437F7B55B3/00149864.jpg">
            <a:extLst>
              <a:ext uri="{FF2B5EF4-FFF2-40B4-BE49-F238E27FC236}">
                <a16:creationId xmlns:a16="http://schemas.microsoft.com/office/drawing/2014/main" id="{6F240CD8-26B9-4AFE-AF84-7A0838CA77F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56689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6843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77DD0F-5525-4AC5-B55A-6A64587DC4EB}"/>
              </a:ext>
            </a:extLst>
          </p:cNvPr>
          <p:cNvSpPr>
            <a:spLocks noGrp="1"/>
          </p:cNvSpPr>
          <p:nvPr>
            <p:ph idx="1"/>
          </p:nvPr>
        </p:nvSpPr>
        <p:spPr>
          <a:xfrm>
            <a:off x="7627790" y="133350"/>
            <a:ext cx="4564209" cy="3166047"/>
          </a:xfrm>
        </p:spPr>
        <p:txBody>
          <a:bodyPr>
            <a:noAutofit/>
          </a:bodyPr>
          <a:lstStyle/>
          <a:p>
            <a:pPr marL="0" indent="0">
              <a:buNone/>
            </a:pPr>
            <a:r>
              <a:rPr lang="en-GB" sz="1700" dirty="0"/>
              <a:t>Rhodri Jones (2006) </a:t>
            </a:r>
            <a:r>
              <a:rPr lang="en-GB" sz="1700" i="1" dirty="0"/>
              <a:t>Land Use </a:t>
            </a:r>
            <a:r>
              <a:rPr lang="en-GB" sz="1700" i="1" dirty="0" err="1"/>
              <a:t>Tryptich</a:t>
            </a:r>
            <a:r>
              <a:rPr lang="en-GB" sz="1700" i="1" dirty="0"/>
              <a:t> </a:t>
            </a:r>
          </a:p>
          <a:p>
            <a:pPr marL="0" indent="0">
              <a:buNone/>
            </a:pPr>
            <a:r>
              <a:rPr lang="en-GB" sz="1700" dirty="0"/>
              <a:t>(Left) Forestry Commission woods near </a:t>
            </a:r>
            <a:r>
              <a:rPr lang="en-GB" sz="1700" dirty="0" err="1"/>
              <a:t>Maentwrog</a:t>
            </a:r>
            <a:r>
              <a:rPr lang="en-GB" sz="1700" dirty="0"/>
              <a:t>, North Wales. Since WW I large areas of Wales have similar plantations. (Centre) One of many reservoirs in Wales, </a:t>
            </a:r>
            <a:r>
              <a:rPr lang="en-GB" sz="1700" dirty="0" err="1"/>
              <a:t>Trywerin</a:t>
            </a:r>
            <a:r>
              <a:rPr lang="en-GB" sz="1700" dirty="0"/>
              <a:t>, was built in the sixties to provide water for Liverpool, causing big protests as it involved forcing a Welsh speaking community to move. The city of Liverpool only recently apologized for its actions. (Right) Sheep on </a:t>
            </a:r>
            <a:r>
              <a:rPr lang="en-GB" sz="1700" dirty="0" err="1"/>
              <a:t>Moel</a:t>
            </a:r>
            <a:r>
              <a:rPr lang="en-GB" sz="1700" dirty="0"/>
              <a:t> Wnion, North Wales, there are still </a:t>
            </a:r>
            <a:r>
              <a:rPr lang="en-GB" sz="1700" dirty="0" err="1"/>
              <a:t>approx</a:t>
            </a:r>
            <a:r>
              <a:rPr lang="en-GB" sz="1700" dirty="0"/>
              <a:t> 15 million sheep in Wales (population 2.9 Million).</a:t>
            </a:r>
            <a:endParaRPr lang="en-GB" sz="1700" i="1" dirty="0"/>
          </a:p>
        </p:txBody>
      </p:sp>
      <p:pic>
        <p:nvPicPr>
          <p:cNvPr id="3074" name="Picture 2" descr="Land Use Triptych">
            <a:extLst>
              <a:ext uri="{FF2B5EF4-FFF2-40B4-BE49-F238E27FC236}">
                <a16:creationId xmlns:a16="http://schemas.microsoft.com/office/drawing/2014/main" id="{EF12319D-E453-4A44-82B9-7BBDF6ED187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5250" y="133350"/>
            <a:ext cx="7532541" cy="650811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59AEAE06-CB22-064F-B1DB-5996BC455AEA}"/>
              </a:ext>
            </a:extLst>
          </p:cNvPr>
          <p:cNvSpPr txBox="1">
            <a:spLocks/>
          </p:cNvSpPr>
          <p:nvPr/>
        </p:nvSpPr>
        <p:spPr>
          <a:xfrm>
            <a:off x="7627789" y="3387407"/>
            <a:ext cx="4564209" cy="334206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solidFill>
                  <a:schemeClr val="accent1">
                    <a:lumMod val="75000"/>
                  </a:schemeClr>
                </a:solidFill>
              </a:rPr>
              <a:t>Rhodri Jones (2006) </a:t>
            </a:r>
            <a:r>
              <a:rPr lang="en-GB" sz="1600" i="1" dirty="0" err="1">
                <a:solidFill>
                  <a:schemeClr val="accent1">
                    <a:lumMod val="75000"/>
                  </a:schemeClr>
                </a:solidFill>
              </a:rPr>
              <a:t>Tryptich</a:t>
            </a:r>
            <a:r>
              <a:rPr lang="en-GB" sz="1600" i="1" dirty="0">
                <a:solidFill>
                  <a:schemeClr val="accent1">
                    <a:lumMod val="75000"/>
                  </a:schemeClr>
                </a:solidFill>
              </a:rPr>
              <a:t> </a:t>
            </a:r>
            <a:r>
              <a:rPr lang="en-GB" sz="1600" i="1" dirty="0" err="1">
                <a:solidFill>
                  <a:schemeClr val="accent1">
                    <a:lumMod val="75000"/>
                  </a:schemeClr>
                </a:solidFill>
              </a:rPr>
              <a:t>Defnydd</a:t>
            </a:r>
            <a:r>
              <a:rPr lang="en-GB" sz="1600" i="1" dirty="0">
                <a:solidFill>
                  <a:schemeClr val="accent1">
                    <a:lumMod val="75000"/>
                  </a:schemeClr>
                </a:solidFill>
              </a:rPr>
              <a:t> </a:t>
            </a:r>
            <a:r>
              <a:rPr lang="en-GB" sz="1600" i="1" dirty="0" err="1">
                <a:solidFill>
                  <a:schemeClr val="accent1">
                    <a:lumMod val="75000"/>
                  </a:schemeClr>
                </a:solidFill>
              </a:rPr>
              <a:t>Tir</a:t>
            </a:r>
            <a:endParaRPr lang="en-GB" sz="1600" i="1" dirty="0">
              <a:solidFill>
                <a:schemeClr val="accent1">
                  <a:lumMod val="75000"/>
                </a:schemeClr>
              </a:solidFill>
            </a:endParaRPr>
          </a:p>
          <a:p>
            <a:pPr marL="0" indent="0">
              <a:buNone/>
            </a:pPr>
            <a:r>
              <a:rPr lang="en-GB" sz="1600" dirty="0">
                <a:solidFill>
                  <a:schemeClr val="accent1">
                    <a:lumMod val="75000"/>
                  </a:schemeClr>
                </a:solidFill>
              </a:rPr>
              <a:t>(</a:t>
            </a:r>
            <a:r>
              <a:rPr lang="en-GB" sz="1600" dirty="0" err="1">
                <a:solidFill>
                  <a:schemeClr val="accent1">
                    <a:lumMod val="75000"/>
                  </a:schemeClr>
                </a:solidFill>
              </a:rPr>
              <a:t>Chwith</a:t>
            </a:r>
            <a:r>
              <a:rPr lang="en-GB" sz="1600" dirty="0">
                <a:solidFill>
                  <a:schemeClr val="accent1">
                    <a:lumMod val="75000"/>
                  </a:schemeClr>
                </a:solidFill>
              </a:rPr>
              <a:t>) </a:t>
            </a:r>
            <a:r>
              <a:rPr lang="en-GB" sz="1600" dirty="0" err="1">
                <a:solidFill>
                  <a:schemeClr val="accent1">
                    <a:lumMod val="75000"/>
                  </a:schemeClr>
                </a:solidFill>
              </a:rPr>
              <a:t>Coedwig</a:t>
            </a:r>
            <a:r>
              <a:rPr lang="en-GB" sz="1600" dirty="0">
                <a:solidFill>
                  <a:schemeClr val="accent1">
                    <a:lumMod val="75000"/>
                  </a:schemeClr>
                </a:solidFill>
              </a:rPr>
              <a:t> </a:t>
            </a:r>
            <a:r>
              <a:rPr lang="en-GB" sz="1600" dirty="0" err="1">
                <a:solidFill>
                  <a:schemeClr val="accent1">
                    <a:lumMod val="75000"/>
                  </a:schemeClr>
                </a:solidFill>
              </a:rPr>
              <a:t>Comisiwn</a:t>
            </a:r>
            <a:r>
              <a:rPr lang="en-GB" sz="1600" dirty="0">
                <a:solidFill>
                  <a:schemeClr val="accent1">
                    <a:lumMod val="75000"/>
                  </a:schemeClr>
                </a:solidFill>
              </a:rPr>
              <a:t> </a:t>
            </a:r>
            <a:r>
              <a:rPr lang="en-GB" sz="1600" dirty="0" err="1">
                <a:solidFill>
                  <a:schemeClr val="accent1">
                    <a:lumMod val="75000"/>
                  </a:schemeClr>
                </a:solidFill>
              </a:rPr>
              <a:t>Coedwigaeth</a:t>
            </a:r>
            <a:r>
              <a:rPr lang="en-GB" sz="1600" dirty="0">
                <a:solidFill>
                  <a:schemeClr val="accent1">
                    <a:lumMod val="75000"/>
                  </a:schemeClr>
                </a:solidFill>
              </a:rPr>
              <a:t> </a:t>
            </a:r>
            <a:r>
              <a:rPr lang="en-GB" sz="1600" dirty="0" err="1">
                <a:solidFill>
                  <a:schemeClr val="accent1">
                    <a:lumMod val="75000"/>
                  </a:schemeClr>
                </a:solidFill>
              </a:rPr>
              <a:t>ger</a:t>
            </a:r>
            <a:r>
              <a:rPr lang="en-GB" sz="1600" dirty="0">
                <a:solidFill>
                  <a:schemeClr val="accent1">
                    <a:lumMod val="75000"/>
                  </a:schemeClr>
                </a:solidFill>
              </a:rPr>
              <a:t> </a:t>
            </a:r>
            <a:r>
              <a:rPr lang="en-GB" sz="1600" dirty="0" err="1">
                <a:solidFill>
                  <a:schemeClr val="accent1">
                    <a:lumMod val="75000"/>
                  </a:schemeClr>
                </a:solidFill>
              </a:rPr>
              <a:t>Maentwrog</a:t>
            </a:r>
            <a:r>
              <a:rPr lang="en-GB" sz="1600" dirty="0">
                <a:solidFill>
                  <a:schemeClr val="accent1">
                    <a:lumMod val="75000"/>
                  </a:schemeClr>
                </a:solidFill>
              </a:rPr>
              <a:t>, </a:t>
            </a:r>
            <a:r>
              <a:rPr lang="en-GB" sz="1600" dirty="0" err="1">
                <a:solidFill>
                  <a:schemeClr val="accent1">
                    <a:lumMod val="75000"/>
                  </a:schemeClr>
                </a:solidFill>
              </a:rPr>
              <a:t>Gogledd</a:t>
            </a:r>
            <a:r>
              <a:rPr lang="en-GB" sz="1600" dirty="0">
                <a:solidFill>
                  <a:schemeClr val="accent1">
                    <a:lumMod val="75000"/>
                  </a:schemeClr>
                </a:solidFill>
              </a:rPr>
              <a:t> </a:t>
            </a:r>
            <a:r>
              <a:rPr lang="en-GB" sz="1600" dirty="0" err="1">
                <a:solidFill>
                  <a:schemeClr val="accent1">
                    <a:lumMod val="75000"/>
                  </a:schemeClr>
                </a:solidFill>
              </a:rPr>
              <a:t>Cymru</a:t>
            </a:r>
            <a:r>
              <a:rPr lang="en-GB" sz="1600" dirty="0">
                <a:solidFill>
                  <a:schemeClr val="accent1">
                    <a:lumMod val="75000"/>
                  </a:schemeClr>
                </a:solidFill>
              </a:rPr>
              <a:t>. </a:t>
            </a:r>
            <a:r>
              <a:rPr lang="en-GB" sz="1600" dirty="0" err="1">
                <a:solidFill>
                  <a:schemeClr val="accent1">
                    <a:lumMod val="75000"/>
                  </a:schemeClr>
                </a:solidFill>
              </a:rPr>
              <a:t>mae</a:t>
            </a:r>
            <a:r>
              <a:rPr lang="en-GB" sz="1600" dirty="0">
                <a:solidFill>
                  <a:schemeClr val="accent1">
                    <a:lumMod val="75000"/>
                  </a:schemeClr>
                </a:solidFill>
              </a:rPr>
              <a:t> </a:t>
            </a:r>
            <a:r>
              <a:rPr lang="en-GB" sz="1600" dirty="0" err="1">
                <a:solidFill>
                  <a:schemeClr val="accent1">
                    <a:lumMod val="75000"/>
                  </a:schemeClr>
                </a:solidFill>
              </a:rPr>
              <a:t>ardaloedd</a:t>
            </a:r>
            <a:r>
              <a:rPr lang="en-GB" sz="1600" dirty="0">
                <a:solidFill>
                  <a:schemeClr val="accent1">
                    <a:lumMod val="75000"/>
                  </a:schemeClr>
                </a:solidFill>
              </a:rPr>
              <a:t> </a:t>
            </a:r>
            <a:r>
              <a:rPr lang="en-GB" sz="1600" dirty="0" err="1">
                <a:solidFill>
                  <a:schemeClr val="accent1">
                    <a:lumMod val="75000"/>
                  </a:schemeClr>
                </a:solidFill>
              </a:rPr>
              <a:t>eang</a:t>
            </a:r>
            <a:r>
              <a:rPr lang="en-GB" sz="1600" dirty="0">
                <a:solidFill>
                  <a:schemeClr val="accent1">
                    <a:lumMod val="75000"/>
                  </a:schemeClr>
                </a:solidFill>
              </a:rPr>
              <a:t> </a:t>
            </a:r>
            <a:r>
              <a:rPr lang="en-GB" sz="1600" dirty="0" err="1">
                <a:solidFill>
                  <a:schemeClr val="accent1">
                    <a:lumMod val="75000"/>
                  </a:schemeClr>
                </a:solidFill>
              </a:rPr>
              <a:t>yng</a:t>
            </a:r>
            <a:r>
              <a:rPr lang="en-GB" sz="1600" dirty="0">
                <a:solidFill>
                  <a:schemeClr val="accent1">
                    <a:lumMod val="75000"/>
                  </a:schemeClr>
                </a:solidFill>
              </a:rPr>
              <a:t>  </a:t>
            </a:r>
            <a:r>
              <a:rPr lang="en-GB" sz="1600" dirty="0" err="1">
                <a:solidFill>
                  <a:schemeClr val="accent1">
                    <a:lumMod val="75000"/>
                  </a:schemeClr>
                </a:solidFill>
              </a:rPr>
              <a:t>Nghymru</a:t>
            </a:r>
            <a:r>
              <a:rPr lang="en-GB" sz="1600" dirty="0">
                <a:solidFill>
                  <a:schemeClr val="accent1">
                    <a:lumMod val="75000"/>
                  </a:schemeClr>
                </a:solidFill>
              </a:rPr>
              <a:t> </a:t>
            </a:r>
            <a:r>
              <a:rPr lang="en-GB" sz="1600" dirty="0" err="1">
                <a:solidFill>
                  <a:schemeClr val="accent1">
                    <a:lumMod val="75000"/>
                  </a:schemeClr>
                </a:solidFill>
              </a:rPr>
              <a:t>â</a:t>
            </a:r>
            <a:r>
              <a:rPr lang="en-GB" sz="1600" dirty="0">
                <a:solidFill>
                  <a:schemeClr val="accent1">
                    <a:lumMod val="75000"/>
                  </a:schemeClr>
                </a:solidFill>
              </a:rPr>
              <a:t> </a:t>
            </a:r>
            <a:r>
              <a:rPr lang="en-GB" sz="1600" dirty="0" err="1">
                <a:solidFill>
                  <a:schemeClr val="accent1">
                    <a:lumMod val="75000"/>
                  </a:schemeClr>
                </a:solidFill>
              </a:rPr>
              <a:t>blanhigfeydd</a:t>
            </a:r>
            <a:r>
              <a:rPr lang="en-GB" sz="1600" dirty="0">
                <a:solidFill>
                  <a:schemeClr val="accent1">
                    <a:lumMod val="75000"/>
                  </a:schemeClr>
                </a:solidFill>
              </a:rPr>
              <a:t> </a:t>
            </a:r>
            <a:r>
              <a:rPr lang="en-GB" sz="1600" dirty="0" err="1">
                <a:solidFill>
                  <a:schemeClr val="accent1">
                    <a:lumMod val="75000"/>
                  </a:schemeClr>
                </a:solidFill>
              </a:rPr>
              <a:t>tebyg</a:t>
            </a:r>
            <a:r>
              <a:rPr lang="en-GB" sz="1600" dirty="0">
                <a:solidFill>
                  <a:schemeClr val="accent1">
                    <a:lumMod val="75000"/>
                  </a:schemeClr>
                </a:solidFill>
              </a:rPr>
              <a:t>, </a:t>
            </a:r>
            <a:r>
              <a:rPr lang="en-GB" sz="1600" dirty="0" err="1">
                <a:solidFill>
                  <a:schemeClr val="accent1">
                    <a:lumMod val="75000"/>
                  </a:schemeClr>
                </a:solidFill>
              </a:rPr>
              <a:t>ersY</a:t>
            </a:r>
            <a:r>
              <a:rPr lang="en-GB" sz="1600" dirty="0">
                <a:solidFill>
                  <a:schemeClr val="accent1">
                    <a:lumMod val="75000"/>
                  </a:schemeClr>
                </a:solidFill>
              </a:rPr>
              <a:t> </a:t>
            </a:r>
            <a:r>
              <a:rPr lang="en-GB" sz="1600" dirty="0" err="1">
                <a:solidFill>
                  <a:schemeClr val="accent1">
                    <a:lumMod val="75000"/>
                  </a:schemeClr>
                </a:solidFill>
              </a:rPr>
              <a:t>Rhyfel</a:t>
            </a:r>
            <a:r>
              <a:rPr lang="en-GB" sz="1600" dirty="0">
                <a:solidFill>
                  <a:schemeClr val="accent1">
                    <a:lumMod val="75000"/>
                  </a:schemeClr>
                </a:solidFill>
              </a:rPr>
              <a:t> </a:t>
            </a:r>
            <a:r>
              <a:rPr lang="en-GB" sz="1600" dirty="0" err="1">
                <a:solidFill>
                  <a:schemeClr val="accent1">
                    <a:lumMod val="75000"/>
                  </a:schemeClr>
                </a:solidFill>
              </a:rPr>
              <a:t>Byd</a:t>
            </a:r>
            <a:r>
              <a:rPr lang="en-GB" sz="1600" dirty="0">
                <a:solidFill>
                  <a:schemeClr val="accent1">
                    <a:lumMod val="75000"/>
                  </a:schemeClr>
                </a:solidFill>
              </a:rPr>
              <a:t> 1af </a:t>
            </a:r>
          </a:p>
          <a:p>
            <a:pPr marL="0" indent="0">
              <a:buNone/>
            </a:pPr>
            <a:r>
              <a:rPr lang="en-GB" sz="1600" dirty="0">
                <a:solidFill>
                  <a:schemeClr val="accent1">
                    <a:lumMod val="75000"/>
                  </a:schemeClr>
                </a:solidFill>
              </a:rPr>
              <a:t>(</a:t>
            </a:r>
            <a:r>
              <a:rPr lang="en-GB" sz="1600" dirty="0" err="1">
                <a:solidFill>
                  <a:schemeClr val="accent1">
                    <a:lumMod val="75000"/>
                  </a:schemeClr>
                </a:solidFill>
              </a:rPr>
              <a:t>Canol</a:t>
            </a:r>
            <a:r>
              <a:rPr lang="en-GB" sz="1600" dirty="0">
                <a:solidFill>
                  <a:schemeClr val="accent1">
                    <a:lumMod val="75000"/>
                  </a:schemeClr>
                </a:solidFill>
              </a:rPr>
              <a:t>) </a:t>
            </a:r>
            <a:r>
              <a:rPr lang="en-GB" sz="1600" dirty="0" err="1">
                <a:solidFill>
                  <a:schemeClr val="accent1">
                    <a:lumMod val="75000"/>
                  </a:schemeClr>
                </a:solidFill>
              </a:rPr>
              <a:t>Adeiladwyd</a:t>
            </a:r>
            <a:r>
              <a:rPr lang="en-GB" sz="1600" dirty="0">
                <a:solidFill>
                  <a:schemeClr val="accent1">
                    <a:lumMod val="75000"/>
                  </a:schemeClr>
                </a:solidFill>
              </a:rPr>
              <a:t> un o </a:t>
            </a:r>
            <a:r>
              <a:rPr lang="en-GB" sz="1600" dirty="0" err="1">
                <a:solidFill>
                  <a:schemeClr val="accent1">
                    <a:lumMod val="75000"/>
                  </a:schemeClr>
                </a:solidFill>
              </a:rPr>
              <a:t>lawer</a:t>
            </a:r>
            <a:r>
              <a:rPr lang="en-GB" sz="1600" dirty="0">
                <a:solidFill>
                  <a:schemeClr val="accent1">
                    <a:lumMod val="75000"/>
                  </a:schemeClr>
                </a:solidFill>
              </a:rPr>
              <a:t> o </a:t>
            </a:r>
            <a:r>
              <a:rPr lang="en-GB" sz="1600" dirty="0" err="1">
                <a:solidFill>
                  <a:schemeClr val="accent1">
                    <a:lumMod val="75000"/>
                  </a:schemeClr>
                </a:solidFill>
              </a:rPr>
              <a:t>gronfeydd</a:t>
            </a:r>
            <a:r>
              <a:rPr lang="en-GB" sz="1600" dirty="0">
                <a:solidFill>
                  <a:schemeClr val="accent1">
                    <a:lumMod val="75000"/>
                  </a:schemeClr>
                </a:solidFill>
              </a:rPr>
              <a:t> </a:t>
            </a:r>
            <a:r>
              <a:rPr lang="en-GB" sz="1600" dirty="0" err="1">
                <a:solidFill>
                  <a:schemeClr val="accent1">
                    <a:lumMod val="75000"/>
                  </a:schemeClr>
                </a:solidFill>
              </a:rPr>
              <a:t>dŵr</a:t>
            </a:r>
            <a:r>
              <a:rPr lang="en-GB" sz="1600" dirty="0">
                <a:solidFill>
                  <a:schemeClr val="accent1">
                    <a:lumMod val="75000"/>
                  </a:schemeClr>
                </a:solidFill>
              </a:rPr>
              <a:t> </a:t>
            </a:r>
            <a:r>
              <a:rPr lang="en-GB" sz="1600" dirty="0" err="1">
                <a:solidFill>
                  <a:schemeClr val="accent1">
                    <a:lumMod val="75000"/>
                  </a:schemeClr>
                </a:solidFill>
              </a:rPr>
              <a:t>yng</a:t>
            </a:r>
            <a:r>
              <a:rPr lang="en-GB" sz="1600" dirty="0">
                <a:solidFill>
                  <a:schemeClr val="accent1">
                    <a:lumMod val="75000"/>
                  </a:schemeClr>
                </a:solidFill>
              </a:rPr>
              <a:t> </a:t>
            </a:r>
            <a:r>
              <a:rPr lang="en-GB" sz="1600" dirty="0" err="1">
                <a:solidFill>
                  <a:schemeClr val="accent1">
                    <a:lumMod val="75000"/>
                  </a:schemeClr>
                </a:solidFill>
              </a:rPr>
              <a:t>Nghymru</a:t>
            </a:r>
            <a:r>
              <a:rPr lang="en-GB" sz="1600" dirty="0">
                <a:solidFill>
                  <a:schemeClr val="accent1">
                    <a:lumMod val="75000"/>
                  </a:schemeClr>
                </a:solidFill>
              </a:rPr>
              <a:t>, </a:t>
            </a:r>
            <a:r>
              <a:rPr lang="en-GB" sz="1600" dirty="0" err="1">
                <a:solidFill>
                  <a:schemeClr val="accent1">
                    <a:lumMod val="75000"/>
                  </a:schemeClr>
                </a:solidFill>
              </a:rPr>
              <a:t>Trywerin</a:t>
            </a:r>
            <a:r>
              <a:rPr lang="en-GB" sz="1600" dirty="0">
                <a:solidFill>
                  <a:schemeClr val="accent1">
                    <a:lumMod val="75000"/>
                  </a:schemeClr>
                </a:solidFill>
              </a:rPr>
              <a:t>, </a:t>
            </a:r>
            <a:r>
              <a:rPr lang="en-GB" sz="1600" dirty="0" err="1">
                <a:solidFill>
                  <a:schemeClr val="accent1">
                    <a:lumMod val="75000"/>
                  </a:schemeClr>
                </a:solidFill>
              </a:rPr>
              <a:t>yn</a:t>
            </a:r>
            <a:r>
              <a:rPr lang="en-GB" sz="1600" dirty="0">
                <a:solidFill>
                  <a:schemeClr val="accent1">
                    <a:lumMod val="75000"/>
                  </a:schemeClr>
                </a:solidFill>
              </a:rPr>
              <a:t> y </a:t>
            </a:r>
            <a:r>
              <a:rPr lang="en-GB" sz="1600" dirty="0" err="1">
                <a:solidFill>
                  <a:schemeClr val="accent1">
                    <a:lumMod val="75000"/>
                  </a:schemeClr>
                </a:solidFill>
              </a:rPr>
              <a:t>chwedegau</a:t>
            </a:r>
            <a:r>
              <a:rPr lang="en-GB" sz="1600" dirty="0">
                <a:solidFill>
                  <a:schemeClr val="accent1">
                    <a:lumMod val="75000"/>
                  </a:schemeClr>
                </a:solidFill>
              </a:rPr>
              <a:t> </a:t>
            </a:r>
            <a:r>
              <a:rPr lang="en-GB" sz="1600" dirty="0" err="1">
                <a:solidFill>
                  <a:schemeClr val="accent1">
                    <a:lumMod val="75000"/>
                  </a:schemeClr>
                </a:solidFill>
              </a:rPr>
              <a:t>i</a:t>
            </a:r>
            <a:r>
              <a:rPr lang="en-GB" sz="1600" dirty="0">
                <a:solidFill>
                  <a:schemeClr val="accent1">
                    <a:lumMod val="75000"/>
                  </a:schemeClr>
                </a:solidFill>
              </a:rPr>
              <a:t> </a:t>
            </a:r>
            <a:r>
              <a:rPr lang="en-GB" sz="1600" dirty="0" err="1">
                <a:solidFill>
                  <a:schemeClr val="accent1">
                    <a:lumMod val="75000"/>
                  </a:schemeClr>
                </a:solidFill>
              </a:rPr>
              <a:t>ddarparu</a:t>
            </a:r>
            <a:r>
              <a:rPr lang="en-GB" sz="1600" dirty="0">
                <a:solidFill>
                  <a:schemeClr val="accent1">
                    <a:lumMod val="75000"/>
                  </a:schemeClr>
                </a:solidFill>
              </a:rPr>
              <a:t> </a:t>
            </a:r>
            <a:r>
              <a:rPr lang="en-GB" sz="1600" dirty="0" err="1">
                <a:solidFill>
                  <a:schemeClr val="accent1">
                    <a:lumMod val="75000"/>
                  </a:schemeClr>
                </a:solidFill>
              </a:rPr>
              <a:t>dŵr</a:t>
            </a:r>
            <a:r>
              <a:rPr lang="en-GB" sz="1600" dirty="0">
                <a:solidFill>
                  <a:schemeClr val="accent1">
                    <a:lumMod val="75000"/>
                  </a:schemeClr>
                </a:solidFill>
              </a:rPr>
              <a:t> </a:t>
            </a:r>
            <a:r>
              <a:rPr lang="en-GB" sz="1600" dirty="0" err="1">
                <a:solidFill>
                  <a:schemeClr val="accent1">
                    <a:lumMod val="75000"/>
                  </a:schemeClr>
                </a:solidFill>
              </a:rPr>
              <a:t>i</a:t>
            </a:r>
            <a:r>
              <a:rPr lang="en-GB" sz="1600" dirty="0">
                <a:solidFill>
                  <a:schemeClr val="accent1">
                    <a:lumMod val="75000"/>
                  </a:schemeClr>
                </a:solidFill>
              </a:rPr>
              <a:t> </a:t>
            </a:r>
            <a:r>
              <a:rPr lang="en-GB" sz="1600" dirty="0" err="1">
                <a:solidFill>
                  <a:schemeClr val="accent1">
                    <a:lumMod val="75000"/>
                  </a:schemeClr>
                </a:solidFill>
              </a:rPr>
              <a:t>Lerpwl</a:t>
            </a:r>
            <a:r>
              <a:rPr lang="en-GB" sz="1600" dirty="0">
                <a:solidFill>
                  <a:schemeClr val="accent1">
                    <a:lumMod val="75000"/>
                  </a:schemeClr>
                </a:solidFill>
              </a:rPr>
              <a:t>, </a:t>
            </a:r>
            <a:r>
              <a:rPr lang="en-GB" sz="1600" dirty="0" err="1">
                <a:solidFill>
                  <a:schemeClr val="accent1">
                    <a:lumMod val="75000"/>
                  </a:schemeClr>
                </a:solidFill>
              </a:rPr>
              <a:t>gan</a:t>
            </a:r>
            <a:r>
              <a:rPr lang="en-GB" sz="1600" dirty="0">
                <a:solidFill>
                  <a:schemeClr val="accent1">
                    <a:lumMod val="75000"/>
                  </a:schemeClr>
                </a:solidFill>
              </a:rPr>
              <a:t> </a:t>
            </a:r>
            <a:r>
              <a:rPr lang="en-GB" sz="1600" dirty="0" err="1">
                <a:solidFill>
                  <a:schemeClr val="accent1">
                    <a:lumMod val="75000"/>
                  </a:schemeClr>
                </a:solidFill>
              </a:rPr>
              <a:t>achosi</a:t>
            </a:r>
            <a:r>
              <a:rPr lang="en-GB" sz="1600" dirty="0">
                <a:solidFill>
                  <a:schemeClr val="accent1">
                    <a:lumMod val="75000"/>
                  </a:schemeClr>
                </a:solidFill>
              </a:rPr>
              <a:t> </a:t>
            </a:r>
            <a:r>
              <a:rPr lang="en-GB" sz="1600" dirty="0" err="1">
                <a:solidFill>
                  <a:schemeClr val="accent1">
                    <a:lumMod val="75000"/>
                  </a:schemeClr>
                </a:solidFill>
              </a:rPr>
              <a:t>protestiadau</a:t>
            </a:r>
            <a:r>
              <a:rPr lang="en-GB" sz="1600" dirty="0">
                <a:solidFill>
                  <a:schemeClr val="accent1">
                    <a:lumMod val="75000"/>
                  </a:schemeClr>
                </a:solidFill>
              </a:rPr>
              <a:t> </a:t>
            </a:r>
            <a:r>
              <a:rPr lang="en-GB" sz="1600" dirty="0" err="1">
                <a:solidFill>
                  <a:schemeClr val="accent1">
                    <a:lumMod val="75000"/>
                  </a:schemeClr>
                </a:solidFill>
              </a:rPr>
              <a:t>mawr</a:t>
            </a:r>
            <a:r>
              <a:rPr lang="en-GB" sz="1600" dirty="0">
                <a:solidFill>
                  <a:schemeClr val="accent1">
                    <a:lumMod val="75000"/>
                  </a:schemeClr>
                </a:solidFill>
              </a:rPr>
              <a:t> </a:t>
            </a:r>
            <a:r>
              <a:rPr lang="en-GB" sz="1600" dirty="0" err="1">
                <a:solidFill>
                  <a:schemeClr val="accent1">
                    <a:lumMod val="75000"/>
                  </a:schemeClr>
                </a:solidFill>
              </a:rPr>
              <a:t>gan</a:t>
            </a:r>
            <a:r>
              <a:rPr lang="en-GB" sz="1600" dirty="0">
                <a:solidFill>
                  <a:schemeClr val="accent1">
                    <a:lumMod val="75000"/>
                  </a:schemeClr>
                </a:solidFill>
              </a:rPr>
              <a:t> </a:t>
            </a:r>
            <a:r>
              <a:rPr lang="en-GB" sz="1600" dirty="0" err="1">
                <a:solidFill>
                  <a:schemeClr val="accent1">
                    <a:lumMod val="75000"/>
                  </a:schemeClr>
                </a:solidFill>
              </a:rPr>
              <a:t>ei</a:t>
            </a:r>
            <a:r>
              <a:rPr lang="en-GB" sz="1600" dirty="0">
                <a:solidFill>
                  <a:schemeClr val="accent1">
                    <a:lumMod val="75000"/>
                  </a:schemeClr>
                </a:solidFill>
              </a:rPr>
              <a:t> </a:t>
            </a:r>
            <a:r>
              <a:rPr lang="en-GB" sz="1600" dirty="0" err="1">
                <a:solidFill>
                  <a:schemeClr val="accent1">
                    <a:lumMod val="75000"/>
                  </a:schemeClr>
                </a:solidFill>
              </a:rPr>
              <a:t>fod</a:t>
            </a:r>
            <a:r>
              <a:rPr lang="en-GB" sz="1600" dirty="0">
                <a:solidFill>
                  <a:schemeClr val="accent1">
                    <a:lumMod val="75000"/>
                  </a:schemeClr>
                </a:solidFill>
              </a:rPr>
              <a:t> </a:t>
            </a:r>
            <a:r>
              <a:rPr lang="en-GB" sz="1600" dirty="0" err="1">
                <a:solidFill>
                  <a:schemeClr val="accent1">
                    <a:lumMod val="75000"/>
                  </a:schemeClr>
                </a:solidFill>
              </a:rPr>
              <a:t>yn</a:t>
            </a:r>
            <a:r>
              <a:rPr lang="en-GB" sz="1600" dirty="0">
                <a:solidFill>
                  <a:schemeClr val="accent1">
                    <a:lumMod val="75000"/>
                  </a:schemeClr>
                </a:solidFill>
              </a:rPr>
              <a:t> </a:t>
            </a:r>
            <a:r>
              <a:rPr lang="en-GB" sz="1600" dirty="0" err="1">
                <a:solidFill>
                  <a:schemeClr val="accent1">
                    <a:lumMod val="75000"/>
                  </a:schemeClr>
                </a:solidFill>
              </a:rPr>
              <a:t>golygu</a:t>
            </a:r>
            <a:r>
              <a:rPr lang="en-GB" sz="1600" dirty="0">
                <a:solidFill>
                  <a:schemeClr val="accent1">
                    <a:lumMod val="75000"/>
                  </a:schemeClr>
                </a:solidFill>
              </a:rPr>
              <a:t> </a:t>
            </a:r>
            <a:r>
              <a:rPr lang="en-GB" sz="1600" dirty="0" err="1">
                <a:solidFill>
                  <a:schemeClr val="accent1">
                    <a:lumMod val="75000"/>
                  </a:schemeClr>
                </a:solidFill>
              </a:rPr>
              <a:t>gorfodi</a:t>
            </a:r>
            <a:r>
              <a:rPr lang="en-GB" sz="1600" dirty="0">
                <a:solidFill>
                  <a:schemeClr val="accent1">
                    <a:lumMod val="75000"/>
                  </a:schemeClr>
                </a:solidFill>
              </a:rPr>
              <a:t> </a:t>
            </a:r>
            <a:r>
              <a:rPr lang="en-GB" sz="1600" dirty="0" err="1">
                <a:solidFill>
                  <a:schemeClr val="accent1">
                    <a:lumMod val="75000"/>
                  </a:schemeClr>
                </a:solidFill>
              </a:rPr>
              <a:t>cymuned</a:t>
            </a:r>
            <a:r>
              <a:rPr lang="en-GB" sz="1600" dirty="0">
                <a:solidFill>
                  <a:schemeClr val="accent1">
                    <a:lumMod val="75000"/>
                  </a:schemeClr>
                </a:solidFill>
              </a:rPr>
              <a:t> </a:t>
            </a:r>
            <a:r>
              <a:rPr lang="en-GB" sz="1600" dirty="0" err="1">
                <a:solidFill>
                  <a:schemeClr val="accent1">
                    <a:lumMod val="75000"/>
                  </a:schemeClr>
                </a:solidFill>
              </a:rPr>
              <a:t>Gymraeg</a:t>
            </a:r>
            <a:r>
              <a:rPr lang="en-GB" sz="1600" dirty="0">
                <a:solidFill>
                  <a:schemeClr val="accent1">
                    <a:lumMod val="75000"/>
                  </a:schemeClr>
                </a:solidFill>
              </a:rPr>
              <a:t> </a:t>
            </a:r>
            <a:r>
              <a:rPr lang="en-GB" sz="1600" dirty="0" err="1">
                <a:solidFill>
                  <a:schemeClr val="accent1">
                    <a:lumMod val="75000"/>
                  </a:schemeClr>
                </a:solidFill>
              </a:rPr>
              <a:t>i</a:t>
            </a:r>
            <a:r>
              <a:rPr lang="en-GB" sz="1600" dirty="0">
                <a:solidFill>
                  <a:schemeClr val="accent1">
                    <a:lumMod val="75000"/>
                  </a:schemeClr>
                </a:solidFill>
              </a:rPr>
              <a:t> </a:t>
            </a:r>
            <a:r>
              <a:rPr lang="en-GB" sz="1600" dirty="0" err="1">
                <a:solidFill>
                  <a:schemeClr val="accent1">
                    <a:lumMod val="75000"/>
                  </a:schemeClr>
                </a:solidFill>
              </a:rPr>
              <a:t>symud</a:t>
            </a:r>
            <a:r>
              <a:rPr lang="en-GB" sz="1600" dirty="0">
                <a:solidFill>
                  <a:schemeClr val="accent1">
                    <a:lumMod val="75000"/>
                  </a:schemeClr>
                </a:solidFill>
              </a:rPr>
              <a:t>. Dim </a:t>
            </a:r>
            <a:r>
              <a:rPr lang="en-GB" sz="1600" dirty="0" err="1">
                <a:solidFill>
                  <a:schemeClr val="accent1">
                    <a:lumMod val="75000"/>
                  </a:schemeClr>
                </a:solidFill>
              </a:rPr>
              <a:t>ond</a:t>
            </a:r>
            <a:r>
              <a:rPr lang="en-GB" sz="1600" dirty="0">
                <a:solidFill>
                  <a:schemeClr val="accent1">
                    <a:lumMod val="75000"/>
                  </a:schemeClr>
                </a:solidFill>
              </a:rPr>
              <a:t> </a:t>
            </a:r>
            <a:r>
              <a:rPr lang="en-GB" sz="1600" dirty="0" err="1">
                <a:solidFill>
                  <a:schemeClr val="accent1">
                    <a:lumMod val="75000"/>
                  </a:schemeClr>
                </a:solidFill>
              </a:rPr>
              <a:t>yn</a:t>
            </a:r>
            <a:r>
              <a:rPr lang="en-GB" sz="1600" dirty="0">
                <a:solidFill>
                  <a:schemeClr val="accent1">
                    <a:lumMod val="75000"/>
                  </a:schemeClr>
                </a:solidFill>
              </a:rPr>
              <a:t> </a:t>
            </a:r>
            <a:r>
              <a:rPr lang="en-GB" sz="1600" dirty="0" err="1">
                <a:solidFill>
                  <a:schemeClr val="accent1">
                    <a:lumMod val="75000"/>
                  </a:schemeClr>
                </a:solidFill>
              </a:rPr>
              <a:t>ddiweddar</a:t>
            </a:r>
            <a:r>
              <a:rPr lang="en-GB" sz="1600" dirty="0">
                <a:solidFill>
                  <a:schemeClr val="accent1">
                    <a:lumMod val="75000"/>
                  </a:schemeClr>
                </a:solidFill>
              </a:rPr>
              <a:t> </a:t>
            </a:r>
            <a:r>
              <a:rPr lang="en-GB" sz="1600" dirty="0" err="1">
                <a:solidFill>
                  <a:schemeClr val="accent1">
                    <a:lumMod val="75000"/>
                  </a:schemeClr>
                </a:solidFill>
              </a:rPr>
              <a:t>ymddiheurodd</a:t>
            </a:r>
            <a:r>
              <a:rPr lang="en-GB" sz="1600" dirty="0">
                <a:solidFill>
                  <a:schemeClr val="accent1">
                    <a:lumMod val="75000"/>
                  </a:schemeClr>
                </a:solidFill>
              </a:rPr>
              <a:t> </a:t>
            </a:r>
            <a:r>
              <a:rPr lang="en-GB" sz="1600" dirty="0" err="1">
                <a:solidFill>
                  <a:schemeClr val="accent1">
                    <a:lumMod val="75000"/>
                  </a:schemeClr>
                </a:solidFill>
              </a:rPr>
              <a:t>dinas</a:t>
            </a:r>
            <a:r>
              <a:rPr lang="en-GB" sz="1600" dirty="0">
                <a:solidFill>
                  <a:schemeClr val="accent1">
                    <a:lumMod val="75000"/>
                  </a:schemeClr>
                </a:solidFill>
              </a:rPr>
              <a:t> </a:t>
            </a:r>
            <a:r>
              <a:rPr lang="en-GB" sz="1600" dirty="0" err="1">
                <a:solidFill>
                  <a:schemeClr val="accent1">
                    <a:lumMod val="75000"/>
                  </a:schemeClr>
                </a:solidFill>
              </a:rPr>
              <a:t>Lerpwl</a:t>
            </a:r>
            <a:r>
              <a:rPr lang="en-GB" sz="1600" dirty="0">
                <a:solidFill>
                  <a:schemeClr val="accent1">
                    <a:lumMod val="75000"/>
                  </a:schemeClr>
                </a:solidFill>
              </a:rPr>
              <a:t> am </a:t>
            </a:r>
            <a:r>
              <a:rPr lang="en-GB" sz="1600" dirty="0" err="1">
                <a:solidFill>
                  <a:schemeClr val="accent1">
                    <a:lumMod val="75000"/>
                  </a:schemeClr>
                </a:solidFill>
              </a:rPr>
              <a:t>ei</a:t>
            </a:r>
            <a:r>
              <a:rPr lang="en-GB" sz="1600" dirty="0">
                <a:solidFill>
                  <a:schemeClr val="accent1">
                    <a:lumMod val="75000"/>
                  </a:schemeClr>
                </a:solidFill>
              </a:rPr>
              <a:t> </a:t>
            </a:r>
            <a:r>
              <a:rPr lang="en-GB" sz="1600" dirty="0" err="1">
                <a:solidFill>
                  <a:schemeClr val="accent1">
                    <a:lumMod val="75000"/>
                  </a:schemeClr>
                </a:solidFill>
              </a:rPr>
              <a:t>gweithredoedd</a:t>
            </a:r>
            <a:r>
              <a:rPr lang="en-GB" sz="1600" dirty="0">
                <a:solidFill>
                  <a:schemeClr val="accent1">
                    <a:lumMod val="75000"/>
                  </a:schemeClr>
                </a:solidFill>
              </a:rPr>
              <a:t>. </a:t>
            </a:r>
          </a:p>
          <a:p>
            <a:pPr marL="0" indent="0">
              <a:buNone/>
            </a:pPr>
            <a:r>
              <a:rPr lang="en-GB" sz="1600" dirty="0">
                <a:solidFill>
                  <a:schemeClr val="accent1">
                    <a:lumMod val="75000"/>
                  </a:schemeClr>
                </a:solidFill>
              </a:rPr>
              <a:t>(De) </a:t>
            </a:r>
            <a:r>
              <a:rPr lang="en-GB" sz="1600" dirty="0" err="1">
                <a:solidFill>
                  <a:schemeClr val="accent1">
                    <a:lumMod val="75000"/>
                  </a:schemeClr>
                </a:solidFill>
              </a:rPr>
              <a:t>Defaid</a:t>
            </a:r>
            <a:r>
              <a:rPr lang="en-GB" sz="1600" dirty="0">
                <a:solidFill>
                  <a:schemeClr val="accent1">
                    <a:lumMod val="75000"/>
                  </a:schemeClr>
                </a:solidFill>
              </a:rPr>
              <a:t> </a:t>
            </a:r>
            <a:r>
              <a:rPr lang="en-GB" sz="1600" dirty="0" err="1">
                <a:solidFill>
                  <a:schemeClr val="accent1">
                    <a:lumMod val="75000"/>
                  </a:schemeClr>
                </a:solidFill>
              </a:rPr>
              <a:t>ar</a:t>
            </a:r>
            <a:r>
              <a:rPr lang="en-GB" sz="1600" dirty="0">
                <a:solidFill>
                  <a:schemeClr val="accent1">
                    <a:lumMod val="75000"/>
                  </a:schemeClr>
                </a:solidFill>
              </a:rPr>
              <a:t> </a:t>
            </a:r>
            <a:r>
              <a:rPr lang="en-GB" sz="1600" dirty="0" err="1">
                <a:solidFill>
                  <a:schemeClr val="accent1">
                    <a:lumMod val="75000"/>
                  </a:schemeClr>
                </a:solidFill>
              </a:rPr>
              <a:t>Moel</a:t>
            </a:r>
            <a:r>
              <a:rPr lang="en-GB" sz="1600" dirty="0">
                <a:solidFill>
                  <a:schemeClr val="accent1">
                    <a:lumMod val="75000"/>
                  </a:schemeClr>
                </a:solidFill>
              </a:rPr>
              <a:t> Wnion, </a:t>
            </a:r>
            <a:r>
              <a:rPr lang="en-GB" sz="1600" dirty="0" err="1">
                <a:solidFill>
                  <a:schemeClr val="accent1">
                    <a:lumMod val="75000"/>
                  </a:schemeClr>
                </a:solidFill>
              </a:rPr>
              <a:t>Gogledd</a:t>
            </a:r>
            <a:r>
              <a:rPr lang="en-GB" sz="1600" dirty="0">
                <a:solidFill>
                  <a:schemeClr val="accent1">
                    <a:lumMod val="75000"/>
                  </a:schemeClr>
                </a:solidFill>
              </a:rPr>
              <a:t> </a:t>
            </a:r>
            <a:r>
              <a:rPr lang="en-GB" sz="1600" dirty="0" err="1">
                <a:solidFill>
                  <a:schemeClr val="accent1">
                    <a:lumMod val="75000"/>
                  </a:schemeClr>
                </a:solidFill>
              </a:rPr>
              <a:t>Cymru</a:t>
            </a:r>
            <a:r>
              <a:rPr lang="en-GB" sz="1600" dirty="0">
                <a:solidFill>
                  <a:schemeClr val="accent1">
                    <a:lumMod val="75000"/>
                  </a:schemeClr>
                </a:solidFill>
              </a:rPr>
              <a:t>, </a:t>
            </a:r>
            <a:r>
              <a:rPr lang="en-GB" sz="1600" dirty="0" err="1">
                <a:solidFill>
                  <a:schemeClr val="accent1">
                    <a:lumMod val="75000"/>
                  </a:schemeClr>
                </a:solidFill>
              </a:rPr>
              <a:t>mae</a:t>
            </a:r>
            <a:r>
              <a:rPr lang="en-GB" sz="1600" dirty="0">
                <a:solidFill>
                  <a:schemeClr val="accent1">
                    <a:lumMod val="75000"/>
                  </a:schemeClr>
                </a:solidFill>
              </a:rPr>
              <a:t> </a:t>
            </a:r>
            <a:r>
              <a:rPr lang="en-GB" sz="1600" dirty="0" err="1">
                <a:solidFill>
                  <a:schemeClr val="accent1">
                    <a:lumMod val="75000"/>
                  </a:schemeClr>
                </a:solidFill>
              </a:rPr>
              <a:t>tua</a:t>
            </a:r>
            <a:r>
              <a:rPr lang="en-GB" sz="1600" dirty="0">
                <a:solidFill>
                  <a:schemeClr val="accent1">
                    <a:lumMod val="75000"/>
                  </a:schemeClr>
                </a:solidFill>
              </a:rPr>
              <a:t> 15 </a:t>
            </a:r>
            <a:r>
              <a:rPr lang="en-GB" sz="1600" dirty="0" err="1">
                <a:solidFill>
                  <a:schemeClr val="accent1">
                    <a:lumMod val="75000"/>
                  </a:schemeClr>
                </a:solidFill>
              </a:rPr>
              <a:t>miliwn</a:t>
            </a:r>
            <a:r>
              <a:rPr lang="en-GB" sz="1600" dirty="0">
                <a:solidFill>
                  <a:schemeClr val="accent1">
                    <a:lumMod val="75000"/>
                  </a:schemeClr>
                </a:solidFill>
              </a:rPr>
              <a:t> o </a:t>
            </a:r>
            <a:r>
              <a:rPr lang="en-GB" sz="1600" dirty="0" err="1">
                <a:solidFill>
                  <a:schemeClr val="accent1">
                    <a:lumMod val="75000"/>
                  </a:schemeClr>
                </a:solidFill>
              </a:rPr>
              <a:t>ddefaid</a:t>
            </a:r>
            <a:r>
              <a:rPr lang="en-GB" sz="1600" dirty="0">
                <a:solidFill>
                  <a:schemeClr val="accent1">
                    <a:lumMod val="75000"/>
                  </a:schemeClr>
                </a:solidFill>
              </a:rPr>
              <a:t> </a:t>
            </a:r>
            <a:r>
              <a:rPr lang="en-GB" sz="1600" dirty="0" err="1">
                <a:solidFill>
                  <a:schemeClr val="accent1">
                    <a:lumMod val="75000"/>
                  </a:schemeClr>
                </a:solidFill>
              </a:rPr>
              <a:t>yng</a:t>
            </a:r>
            <a:r>
              <a:rPr lang="en-GB" sz="1600" dirty="0">
                <a:solidFill>
                  <a:schemeClr val="accent1">
                    <a:lumMod val="75000"/>
                  </a:schemeClr>
                </a:solidFill>
              </a:rPr>
              <a:t> </a:t>
            </a:r>
            <a:r>
              <a:rPr lang="en-GB" sz="1600" dirty="0" err="1">
                <a:solidFill>
                  <a:schemeClr val="accent1">
                    <a:lumMod val="75000"/>
                  </a:schemeClr>
                </a:solidFill>
              </a:rPr>
              <a:t>Nghymru</a:t>
            </a:r>
            <a:r>
              <a:rPr lang="en-GB" sz="1600" dirty="0">
                <a:solidFill>
                  <a:schemeClr val="accent1">
                    <a:lumMod val="75000"/>
                  </a:schemeClr>
                </a:solidFill>
              </a:rPr>
              <a:t> o </a:t>
            </a:r>
            <a:r>
              <a:rPr lang="en-GB" sz="1600" dirty="0" err="1">
                <a:solidFill>
                  <a:schemeClr val="accent1">
                    <a:lumMod val="75000"/>
                  </a:schemeClr>
                </a:solidFill>
              </a:rPr>
              <a:t>hyd</a:t>
            </a:r>
            <a:r>
              <a:rPr lang="en-GB" sz="1600" dirty="0">
                <a:solidFill>
                  <a:schemeClr val="accent1">
                    <a:lumMod val="75000"/>
                  </a:schemeClr>
                </a:solidFill>
              </a:rPr>
              <a:t> (</a:t>
            </a:r>
            <a:r>
              <a:rPr lang="en-GB" sz="1600" dirty="0" err="1">
                <a:solidFill>
                  <a:schemeClr val="accent1">
                    <a:lumMod val="75000"/>
                  </a:schemeClr>
                </a:solidFill>
              </a:rPr>
              <a:t>poblogaeth</a:t>
            </a:r>
            <a:r>
              <a:rPr lang="en-GB" sz="1600" dirty="0">
                <a:solidFill>
                  <a:schemeClr val="accent1">
                    <a:lumMod val="75000"/>
                  </a:schemeClr>
                </a:solidFill>
              </a:rPr>
              <a:t> 2.9 </a:t>
            </a:r>
            <a:r>
              <a:rPr lang="en-GB" sz="1600" dirty="0" err="1">
                <a:solidFill>
                  <a:schemeClr val="accent1">
                    <a:lumMod val="75000"/>
                  </a:schemeClr>
                </a:solidFill>
              </a:rPr>
              <a:t>Miliwn</a:t>
            </a:r>
            <a:r>
              <a:rPr lang="en-GB" sz="1600" dirty="0">
                <a:solidFill>
                  <a:schemeClr val="accent1">
                    <a:lumMod val="75000"/>
                  </a:schemeClr>
                </a:solidFill>
              </a:rPr>
              <a:t>).</a:t>
            </a:r>
          </a:p>
        </p:txBody>
      </p:sp>
    </p:spTree>
    <p:extLst>
      <p:ext uri="{BB962C8B-B14F-4D97-AF65-F5344CB8AC3E}">
        <p14:creationId xmlns:p14="http://schemas.microsoft.com/office/powerpoint/2010/main" val="4242181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D560C-177B-4B61-9F0C-9BD2F65DAA4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4D699D8-57BF-4828-87F3-C518D62DFB37}"/>
              </a:ext>
            </a:extLst>
          </p:cNvPr>
          <p:cNvSpPr>
            <a:spLocks noGrp="1"/>
          </p:cNvSpPr>
          <p:nvPr>
            <p:ph idx="1"/>
          </p:nvPr>
        </p:nvSpPr>
        <p:spPr>
          <a:xfrm>
            <a:off x="228600" y="4552950"/>
            <a:ext cx="5682803" cy="2305050"/>
          </a:xfrm>
        </p:spPr>
        <p:txBody>
          <a:bodyPr>
            <a:normAutofit fontScale="62500" lnSpcReduction="20000"/>
          </a:bodyPr>
          <a:lstStyle/>
          <a:p>
            <a:pPr marL="0" indent="0">
              <a:buNone/>
            </a:pPr>
            <a:r>
              <a:rPr lang="en-GB" b="1" dirty="0"/>
              <a:t>Rhodri Jones</a:t>
            </a:r>
            <a:endParaRPr lang="en-GB" b="1" dirty="0">
              <a:hlinkClick r:id="rId2"/>
            </a:endParaRPr>
          </a:p>
          <a:p>
            <a:pPr marL="0" indent="0">
              <a:buNone/>
            </a:pPr>
            <a:r>
              <a:rPr lang="en-GB" b="1" dirty="0"/>
              <a:t>Wales</a:t>
            </a:r>
          </a:p>
          <a:p>
            <a:pPr marL="0" indent="0">
              <a:buNone/>
            </a:pPr>
            <a:r>
              <a:rPr lang="en-GB" dirty="0"/>
              <a:t>A wedding couple walks over a meadow near the seaside at Nant </a:t>
            </a:r>
            <a:r>
              <a:rPr lang="en-GB" dirty="0" err="1"/>
              <a:t>Gwrtheyrn</a:t>
            </a:r>
            <a:r>
              <a:rPr lang="en-GB" dirty="0"/>
              <a:t> on the </a:t>
            </a:r>
            <a:r>
              <a:rPr lang="en-GB" dirty="0" err="1"/>
              <a:t>Llyn</a:t>
            </a:r>
            <a:r>
              <a:rPr lang="en-GB" dirty="0"/>
              <a:t> Peninsula on their wedding day. This location is the setting for a local folkloric tale involving a young married couple, </a:t>
            </a:r>
            <a:r>
              <a:rPr lang="en-GB" dirty="0" err="1"/>
              <a:t>Meinir</a:t>
            </a:r>
            <a:r>
              <a:rPr lang="en-GB" dirty="0"/>
              <a:t> and Rhys, who on the eve of their wedding play a game of hide and seek. </a:t>
            </a:r>
            <a:r>
              <a:rPr lang="en-GB" dirty="0" err="1"/>
              <a:t>Meinir</a:t>
            </a:r>
            <a:r>
              <a:rPr lang="en-GB" dirty="0"/>
              <a:t> hides in a hollow tree trunk and her remains are only found many years later.</a:t>
            </a:r>
          </a:p>
          <a:p>
            <a:endParaRPr lang="en-GB" b="1" dirty="0"/>
          </a:p>
        </p:txBody>
      </p:sp>
      <p:pic>
        <p:nvPicPr>
          <p:cNvPr id="4" name="Picture 3">
            <a:extLst>
              <a:ext uri="{FF2B5EF4-FFF2-40B4-BE49-F238E27FC236}">
                <a16:creationId xmlns:a16="http://schemas.microsoft.com/office/drawing/2014/main" id="{79177F3F-4443-4F2C-8C00-1CE1FED0585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00154" y="0"/>
            <a:ext cx="11663246" cy="4427714"/>
          </a:xfrm>
          <a:prstGeom prst="rect">
            <a:avLst/>
          </a:prstGeom>
        </p:spPr>
      </p:pic>
      <p:sp>
        <p:nvSpPr>
          <p:cNvPr id="5" name="Content Placeholder 2">
            <a:extLst>
              <a:ext uri="{FF2B5EF4-FFF2-40B4-BE49-F238E27FC236}">
                <a16:creationId xmlns:a16="http://schemas.microsoft.com/office/drawing/2014/main" id="{DCB4A7DF-E2EA-F946-A7BD-F97F9AD80441}"/>
              </a:ext>
            </a:extLst>
          </p:cNvPr>
          <p:cNvSpPr txBox="1">
            <a:spLocks/>
          </p:cNvSpPr>
          <p:nvPr/>
        </p:nvSpPr>
        <p:spPr>
          <a:xfrm>
            <a:off x="6131777" y="4552950"/>
            <a:ext cx="5682803" cy="2305050"/>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Rhodri Jones</a:t>
            </a:r>
            <a:endParaRPr lang="en-GB" dirty="0">
              <a:hlinkClick r:id="rId2"/>
            </a:endParaRPr>
          </a:p>
          <a:p>
            <a:pPr marL="0" indent="0">
              <a:buFont typeface="Arial" panose="020B0604020202020204" pitchFamily="34" charset="0"/>
              <a:buNone/>
            </a:pPr>
            <a:r>
              <a:rPr lang="en-GB" b="1" dirty="0" err="1"/>
              <a:t>Cymru</a:t>
            </a:r>
            <a:endParaRPr lang="en-GB" b="1" dirty="0"/>
          </a:p>
          <a:p>
            <a:pPr marL="0" indent="0">
              <a:buNone/>
            </a:pPr>
            <a:r>
              <a:rPr lang="en-GB" dirty="0" err="1"/>
              <a:t>Pâr</a:t>
            </a:r>
            <a:r>
              <a:rPr lang="en-GB" dirty="0"/>
              <a:t> </a:t>
            </a:r>
            <a:r>
              <a:rPr lang="en-GB" dirty="0" err="1"/>
              <a:t>priod</a:t>
            </a:r>
            <a:r>
              <a:rPr lang="en-GB" dirty="0"/>
              <a:t> </a:t>
            </a:r>
            <a:r>
              <a:rPr lang="en-GB" dirty="0" err="1"/>
              <a:t>yn</a:t>
            </a:r>
            <a:r>
              <a:rPr lang="en-GB" dirty="0"/>
              <a:t> Nant </a:t>
            </a:r>
            <a:r>
              <a:rPr lang="en-GB" dirty="0" err="1"/>
              <a:t>Gwrtheyrn</a:t>
            </a:r>
            <a:r>
              <a:rPr lang="en-GB" dirty="0"/>
              <a:t> </a:t>
            </a:r>
            <a:r>
              <a:rPr lang="en-GB" dirty="0" err="1"/>
              <a:t>ar</a:t>
            </a:r>
            <a:r>
              <a:rPr lang="en-GB" dirty="0"/>
              <a:t> </a:t>
            </a:r>
            <a:r>
              <a:rPr lang="en-GB" dirty="0" err="1"/>
              <a:t>Benrhyn</a:t>
            </a:r>
            <a:r>
              <a:rPr lang="en-GB" dirty="0"/>
              <a:t> </a:t>
            </a:r>
            <a:r>
              <a:rPr lang="en-GB" dirty="0" err="1"/>
              <a:t>Llyn</a:t>
            </a:r>
            <a:r>
              <a:rPr lang="en-GB" dirty="0"/>
              <a:t> </a:t>
            </a:r>
            <a:r>
              <a:rPr lang="en-GB" dirty="0" err="1"/>
              <a:t>yn</a:t>
            </a:r>
            <a:r>
              <a:rPr lang="en-GB" dirty="0"/>
              <a:t> </a:t>
            </a:r>
            <a:r>
              <a:rPr lang="en-GB" dirty="0" err="1"/>
              <a:t>cerdded</a:t>
            </a:r>
            <a:r>
              <a:rPr lang="en-GB" dirty="0"/>
              <a:t> </a:t>
            </a:r>
            <a:r>
              <a:rPr lang="en-GB" dirty="0" err="1"/>
              <a:t>dros</a:t>
            </a:r>
            <a:r>
              <a:rPr lang="en-GB" dirty="0"/>
              <a:t> </a:t>
            </a:r>
            <a:r>
              <a:rPr lang="en-GB" dirty="0" err="1"/>
              <a:t>ddôl</a:t>
            </a:r>
            <a:r>
              <a:rPr lang="en-GB" dirty="0"/>
              <a:t> </a:t>
            </a:r>
            <a:r>
              <a:rPr lang="en-GB" dirty="0" err="1"/>
              <a:t>ger</a:t>
            </a:r>
            <a:r>
              <a:rPr lang="en-GB" dirty="0"/>
              <a:t> </a:t>
            </a:r>
            <a:r>
              <a:rPr lang="en-GB" dirty="0" err="1"/>
              <a:t>glan</a:t>
            </a:r>
            <a:r>
              <a:rPr lang="en-GB" dirty="0"/>
              <a:t> y </a:t>
            </a:r>
            <a:r>
              <a:rPr lang="en-GB" dirty="0" err="1"/>
              <a:t>môr</a:t>
            </a:r>
            <a:r>
              <a:rPr lang="en-GB" dirty="0"/>
              <a:t> </a:t>
            </a:r>
            <a:r>
              <a:rPr lang="en-GB" dirty="0" err="1"/>
              <a:t>ar</a:t>
            </a:r>
            <a:r>
              <a:rPr lang="en-GB" dirty="0"/>
              <a:t> </a:t>
            </a:r>
            <a:r>
              <a:rPr lang="en-GB" dirty="0" err="1"/>
              <a:t>ddiwrnod</a:t>
            </a:r>
            <a:r>
              <a:rPr lang="en-GB" dirty="0"/>
              <a:t> </a:t>
            </a:r>
            <a:r>
              <a:rPr lang="en-GB" dirty="0" err="1"/>
              <a:t>eu</a:t>
            </a:r>
            <a:r>
              <a:rPr lang="en-GB" dirty="0"/>
              <a:t> </a:t>
            </a:r>
            <a:r>
              <a:rPr lang="en-GB" dirty="0" err="1"/>
              <a:t>priodas</a:t>
            </a:r>
            <a:r>
              <a:rPr lang="en-GB" dirty="0"/>
              <a:t>. Y </a:t>
            </a:r>
            <a:r>
              <a:rPr lang="en-GB" dirty="0" err="1"/>
              <a:t>lleoliad</a:t>
            </a:r>
            <a:r>
              <a:rPr lang="en-GB" dirty="0"/>
              <a:t> </a:t>
            </a:r>
            <a:r>
              <a:rPr lang="en-GB" dirty="0" err="1"/>
              <a:t>hwn</a:t>
            </a:r>
            <a:r>
              <a:rPr lang="en-GB" dirty="0"/>
              <a:t> </a:t>
            </a:r>
            <a:r>
              <a:rPr lang="en-GB" dirty="0" err="1"/>
              <a:t>yw'r</a:t>
            </a:r>
            <a:r>
              <a:rPr lang="en-GB" dirty="0"/>
              <a:t> </a:t>
            </a:r>
            <a:r>
              <a:rPr lang="en-GB" dirty="0" err="1"/>
              <a:t>lleoliad</a:t>
            </a:r>
            <a:r>
              <a:rPr lang="en-GB" dirty="0"/>
              <a:t> </a:t>
            </a:r>
            <a:r>
              <a:rPr lang="en-GB" dirty="0" err="1"/>
              <a:t>ar</a:t>
            </a:r>
            <a:r>
              <a:rPr lang="en-GB" dirty="0"/>
              <a:t> </a:t>
            </a:r>
            <a:r>
              <a:rPr lang="en-GB" dirty="0" err="1"/>
              <a:t>gyfer</a:t>
            </a:r>
            <a:r>
              <a:rPr lang="en-GB" dirty="0"/>
              <a:t> </a:t>
            </a:r>
            <a:r>
              <a:rPr lang="en-GB" dirty="0" err="1"/>
              <a:t>stori</a:t>
            </a:r>
            <a:r>
              <a:rPr lang="en-GB" dirty="0"/>
              <a:t> </a:t>
            </a:r>
            <a:r>
              <a:rPr lang="en-GB" dirty="0" err="1"/>
              <a:t>werin</a:t>
            </a:r>
            <a:r>
              <a:rPr lang="en-GB" dirty="0"/>
              <a:t> </a:t>
            </a:r>
            <a:r>
              <a:rPr lang="en-GB" dirty="0" err="1"/>
              <a:t>leol</a:t>
            </a:r>
            <a:r>
              <a:rPr lang="en-GB" dirty="0"/>
              <a:t> am </a:t>
            </a:r>
            <a:r>
              <a:rPr lang="en-GB" dirty="0" err="1"/>
              <a:t>gwpl</a:t>
            </a:r>
            <a:r>
              <a:rPr lang="en-GB" dirty="0"/>
              <a:t> </a:t>
            </a:r>
            <a:r>
              <a:rPr lang="en-GB" dirty="0" err="1"/>
              <a:t>priod</a:t>
            </a:r>
            <a:r>
              <a:rPr lang="en-GB" dirty="0"/>
              <a:t> </a:t>
            </a:r>
            <a:r>
              <a:rPr lang="en-GB" dirty="0" err="1"/>
              <a:t>ifanc</a:t>
            </a:r>
            <a:r>
              <a:rPr lang="en-GB" dirty="0"/>
              <a:t>, </a:t>
            </a:r>
            <a:r>
              <a:rPr lang="en-GB" dirty="0" err="1"/>
              <a:t>Meinir</a:t>
            </a:r>
            <a:r>
              <a:rPr lang="en-GB" dirty="0"/>
              <a:t> a Rhys, </a:t>
            </a:r>
            <a:r>
              <a:rPr lang="en-GB" dirty="0" err="1"/>
              <a:t>sydd</a:t>
            </a:r>
            <a:r>
              <a:rPr lang="en-GB" dirty="0"/>
              <a:t> </a:t>
            </a:r>
            <a:r>
              <a:rPr lang="en-GB" dirty="0" err="1"/>
              <a:t>ar</a:t>
            </a:r>
            <a:r>
              <a:rPr lang="en-GB" dirty="0"/>
              <a:t> </a:t>
            </a:r>
            <a:r>
              <a:rPr lang="en-GB" dirty="0" err="1"/>
              <a:t>drothwy</a:t>
            </a:r>
            <a:r>
              <a:rPr lang="en-GB" dirty="0"/>
              <a:t> </a:t>
            </a:r>
            <a:r>
              <a:rPr lang="en-GB" dirty="0" err="1"/>
              <a:t>eu</a:t>
            </a:r>
            <a:r>
              <a:rPr lang="en-GB" dirty="0"/>
              <a:t> </a:t>
            </a:r>
            <a:r>
              <a:rPr lang="en-GB" dirty="0" err="1"/>
              <a:t>priodas</a:t>
            </a:r>
            <a:r>
              <a:rPr lang="en-GB" dirty="0"/>
              <a:t> </a:t>
            </a:r>
            <a:r>
              <a:rPr lang="en-GB" dirty="0" err="1"/>
              <a:t>yn</a:t>
            </a:r>
            <a:r>
              <a:rPr lang="en-GB" dirty="0"/>
              <a:t> </a:t>
            </a:r>
            <a:r>
              <a:rPr lang="en-GB" dirty="0" err="1"/>
              <a:t>chwarae</a:t>
            </a:r>
            <a:r>
              <a:rPr lang="en-GB" dirty="0"/>
              <a:t> </a:t>
            </a:r>
            <a:r>
              <a:rPr lang="en-GB" dirty="0" err="1"/>
              <a:t>gêm</a:t>
            </a:r>
            <a:r>
              <a:rPr lang="en-GB" dirty="0"/>
              <a:t> o </a:t>
            </a:r>
            <a:r>
              <a:rPr lang="en-GB" dirty="0" err="1"/>
              <a:t>guddio</a:t>
            </a:r>
            <a:r>
              <a:rPr lang="en-GB" dirty="0"/>
              <a:t>. Mae </a:t>
            </a:r>
            <a:r>
              <a:rPr lang="en-GB" dirty="0" err="1"/>
              <a:t>Meinir</a:t>
            </a:r>
            <a:r>
              <a:rPr lang="en-GB" dirty="0"/>
              <a:t> </a:t>
            </a:r>
            <a:r>
              <a:rPr lang="en-GB" dirty="0" err="1"/>
              <a:t>yn</a:t>
            </a:r>
            <a:r>
              <a:rPr lang="en-GB" dirty="0"/>
              <a:t> </a:t>
            </a:r>
            <a:r>
              <a:rPr lang="en-GB" dirty="0" err="1"/>
              <a:t>cuddio</a:t>
            </a:r>
            <a:r>
              <a:rPr lang="en-GB" dirty="0"/>
              <a:t> </a:t>
            </a:r>
            <a:r>
              <a:rPr lang="en-GB" dirty="0" err="1"/>
              <a:t>mewn</a:t>
            </a:r>
            <a:r>
              <a:rPr lang="en-GB" dirty="0"/>
              <a:t> </a:t>
            </a:r>
            <a:r>
              <a:rPr lang="en-GB" dirty="0" err="1"/>
              <a:t>boncyff</a:t>
            </a:r>
            <a:r>
              <a:rPr lang="en-GB" dirty="0"/>
              <a:t> </a:t>
            </a:r>
            <a:r>
              <a:rPr lang="en-GB" dirty="0" err="1"/>
              <a:t>coeden</a:t>
            </a:r>
            <a:r>
              <a:rPr lang="en-GB" dirty="0"/>
              <a:t> wag a dim </a:t>
            </a:r>
            <a:r>
              <a:rPr lang="en-GB" dirty="0" err="1"/>
              <a:t>ond</a:t>
            </a:r>
            <a:r>
              <a:rPr lang="en-GB" dirty="0"/>
              <a:t> </a:t>
            </a:r>
            <a:r>
              <a:rPr lang="en-GB" dirty="0" err="1"/>
              <a:t>flynyddoedd</a:t>
            </a:r>
            <a:r>
              <a:rPr lang="en-GB" dirty="0"/>
              <a:t> </a:t>
            </a:r>
            <a:r>
              <a:rPr lang="en-GB" dirty="0" err="1"/>
              <a:t>yn</a:t>
            </a:r>
            <a:r>
              <a:rPr lang="en-GB" dirty="0"/>
              <a:t> </a:t>
            </a:r>
            <a:r>
              <a:rPr lang="en-GB" dirty="0" err="1"/>
              <a:t>ddiweddarach</a:t>
            </a:r>
            <a:r>
              <a:rPr lang="en-GB" dirty="0"/>
              <a:t> y </a:t>
            </a:r>
            <a:r>
              <a:rPr lang="en-GB" dirty="0" err="1"/>
              <a:t>ceir</a:t>
            </a:r>
            <a:r>
              <a:rPr lang="en-GB" dirty="0"/>
              <a:t> </a:t>
            </a:r>
            <a:r>
              <a:rPr lang="en-GB" dirty="0" err="1"/>
              <a:t>ei</a:t>
            </a:r>
            <a:r>
              <a:rPr lang="en-GB" dirty="0"/>
              <a:t> </a:t>
            </a:r>
            <a:r>
              <a:rPr lang="en-GB" dirty="0" err="1"/>
              <a:t>gweddillion</a:t>
            </a:r>
            <a:r>
              <a:rPr lang="en-GB" dirty="0"/>
              <a:t>.</a:t>
            </a:r>
          </a:p>
        </p:txBody>
      </p:sp>
    </p:spTree>
    <p:extLst>
      <p:ext uri="{BB962C8B-B14F-4D97-AF65-F5344CB8AC3E}">
        <p14:creationId xmlns:p14="http://schemas.microsoft.com/office/powerpoint/2010/main" val="10155933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A young man cleans his prize possession; a Chinese automatic rifle.">
            <a:extLst>
              <a:ext uri="{FF2B5EF4-FFF2-40B4-BE49-F238E27FC236}">
                <a16:creationId xmlns:a16="http://schemas.microsoft.com/office/drawing/2014/main" id="{1096D79A-87A1-45C3-B2DE-78A5EBF6032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71078" y="136525"/>
            <a:ext cx="9330422" cy="635635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7D3C2765-178F-4E83-83F0-71EA953D21E1}"/>
              </a:ext>
            </a:extLst>
          </p:cNvPr>
          <p:cNvSpPr txBox="1">
            <a:spLocks/>
          </p:cNvSpPr>
          <p:nvPr/>
        </p:nvSpPr>
        <p:spPr>
          <a:xfrm>
            <a:off x="0" y="136525"/>
            <a:ext cx="2671078" cy="59594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dirty="0">
                <a:latin typeface="Arial" panose="020B0604020202020204" pitchFamily="34" charset="0"/>
                <a:cs typeface="Arial" panose="020B0604020202020204" pitchFamily="34" charset="0"/>
              </a:rPr>
              <a:t>Rhodri Jones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 Young man Cleans his prize possession, a Chinese Automatic rifle</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-every family has at least one firearm in the home/ the ‘Kanun’ says that all men have the right to bare arms. In fact the gun was the only possession a man could buy and sell without the head of the family’s permission. </a:t>
            </a:r>
          </a:p>
          <a:p>
            <a:r>
              <a:rPr lang="en-GB" sz="2000" dirty="0" err="1">
                <a:latin typeface="Arial" panose="020B0604020202020204" pitchFamily="34" charset="0"/>
                <a:cs typeface="Arial" panose="020B0604020202020204" pitchFamily="34" charset="0"/>
              </a:rPr>
              <a:t>Malagji</a:t>
            </a:r>
            <a:r>
              <a:rPr lang="en-GB" sz="2000" dirty="0">
                <a:latin typeface="Arial" panose="020B0604020202020204" pitchFamily="34" charset="0"/>
                <a:cs typeface="Arial" panose="020B0604020202020204" pitchFamily="34" charset="0"/>
              </a:rPr>
              <a:t> village. From the Albanian project “Land of the Living Past”</a:t>
            </a:r>
          </a:p>
        </p:txBody>
      </p:sp>
    </p:spTree>
    <p:extLst>
      <p:ext uri="{BB962C8B-B14F-4D97-AF65-F5344CB8AC3E}">
        <p14:creationId xmlns:p14="http://schemas.microsoft.com/office/powerpoint/2010/main" val="3506284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32EE0-F68C-4D40-9105-AAD33A003AF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95E6A0-B398-41C2-8A2B-B242AFD92B2E}"/>
              </a:ext>
            </a:extLst>
          </p:cNvPr>
          <p:cNvSpPr>
            <a:spLocks noGrp="1"/>
          </p:cNvSpPr>
          <p:nvPr>
            <p:ph idx="1"/>
          </p:nvPr>
        </p:nvSpPr>
        <p:spPr/>
        <p:txBody>
          <a:bodyPr/>
          <a:lstStyle/>
          <a:p>
            <a:endParaRPr lang="en-GB"/>
          </a:p>
        </p:txBody>
      </p:sp>
      <p:pic>
        <p:nvPicPr>
          <p:cNvPr id="14338" name="Picture 2" descr="Funeral a young army officer shot by deserters in 1997">
            <a:extLst>
              <a:ext uri="{FF2B5EF4-FFF2-40B4-BE49-F238E27FC236}">
                <a16:creationId xmlns:a16="http://schemas.microsoft.com/office/drawing/2014/main" id="{57FBD608-E0CB-47BD-A4F9-9E13F42FDAB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5250" y="297615"/>
            <a:ext cx="8953501" cy="605480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11D9120D-D1C4-40A3-A8E3-667FA054D52C}"/>
              </a:ext>
            </a:extLst>
          </p:cNvPr>
          <p:cNvSpPr txBox="1">
            <a:spLocks/>
          </p:cNvSpPr>
          <p:nvPr/>
        </p:nvSpPr>
        <p:spPr>
          <a:xfrm>
            <a:off x="9220200" y="152400"/>
            <a:ext cx="2971800" cy="6705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b="1" dirty="0">
                <a:latin typeface="Arial" panose="020B0604020202020204" pitchFamily="34" charset="0"/>
                <a:cs typeface="Arial" panose="020B0604020202020204" pitchFamily="34" charset="0"/>
              </a:rPr>
              <a:t>Rhodri Jones</a:t>
            </a:r>
          </a:p>
          <a:p>
            <a:endParaRPr lang="en-GB" sz="2000" b="1" dirty="0">
              <a:latin typeface="Arial" panose="020B0604020202020204" pitchFamily="34" charset="0"/>
              <a:cs typeface="Arial" panose="020B0604020202020204" pitchFamily="34" charset="0"/>
            </a:endParaRPr>
          </a:p>
          <a:p>
            <a:r>
              <a:rPr lang="en-GB" sz="2000" i="1" dirty="0">
                <a:latin typeface="Arial" panose="020B0604020202020204" pitchFamily="34" charset="0"/>
                <a:cs typeface="Arial" panose="020B0604020202020204" pitchFamily="34" charset="0"/>
              </a:rPr>
              <a:t>A Funeral of a Young Army officer shot by deserters in 1997</a:t>
            </a:r>
          </a:p>
          <a:p>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The Mountain men, being rebound for their courage have always hired out their services as soldiers or mercenaries. </a:t>
            </a:r>
            <a:r>
              <a:rPr lang="en-GB" sz="2000" dirty="0" err="1">
                <a:latin typeface="Arial" panose="020B0604020202020204" pitchFamily="34" charset="0"/>
                <a:cs typeface="Arial" panose="020B0604020202020204" pitchFamily="34" charset="0"/>
              </a:rPr>
              <a:t>Bardhok</a:t>
            </a:r>
            <a:r>
              <a:rPr lang="en-GB" sz="2000" dirty="0">
                <a:latin typeface="Arial" panose="020B0604020202020204" pitchFamily="34" charset="0"/>
                <a:cs typeface="Arial" panose="020B0604020202020204" pitchFamily="34" charset="0"/>
              </a:rPr>
              <a:t> was a young army officer  shot by deserters in 1997. the women crying around his body are not relatives, only those outside the family may openly show emotions at a traditional </a:t>
            </a:r>
            <a:r>
              <a:rPr lang="en-GB" sz="2000" dirty="0" err="1">
                <a:latin typeface="Arial" panose="020B0604020202020204" pitchFamily="34" charset="0"/>
                <a:cs typeface="Arial" panose="020B0604020202020204" pitchFamily="34" charset="0"/>
              </a:rPr>
              <a:t>funeral.Kajval</a:t>
            </a:r>
            <a:r>
              <a:rPr lang="en-GB" sz="2000" dirty="0">
                <a:latin typeface="Arial" panose="020B0604020202020204" pitchFamily="34" charset="0"/>
                <a:cs typeface="Arial" panose="020B0604020202020204" pitchFamily="34" charset="0"/>
              </a:rPr>
              <a:t> village. From the Albanian project “Land of the Living Past”</a:t>
            </a:r>
          </a:p>
        </p:txBody>
      </p:sp>
    </p:spTree>
    <p:extLst>
      <p:ext uri="{BB962C8B-B14F-4D97-AF65-F5344CB8AC3E}">
        <p14:creationId xmlns:p14="http://schemas.microsoft.com/office/powerpoint/2010/main" val="842760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22E288-6F1A-41B6-BE2C-94F103732815}"/>
              </a:ext>
            </a:extLst>
          </p:cNvPr>
          <p:cNvSpPr>
            <a:spLocks noGrp="1"/>
          </p:cNvSpPr>
          <p:nvPr>
            <p:ph idx="1"/>
          </p:nvPr>
        </p:nvSpPr>
        <p:spPr>
          <a:xfrm>
            <a:off x="304800" y="304800"/>
            <a:ext cx="6743700" cy="2667001"/>
          </a:xfrm>
        </p:spPr>
        <p:txBody>
          <a:bodyPr>
            <a:normAutofit/>
          </a:bodyPr>
          <a:lstStyle/>
          <a:p>
            <a:pPr marL="0" indent="0">
              <a:buNone/>
            </a:pPr>
            <a:r>
              <a:rPr lang="en-GB" dirty="0"/>
              <a:t>This memorable book records details of the history of demonstrations in Wales over the last fifty years. The visual collection is striking and shows the works of some of Wales’ best photographers including Geoff Charles, Ray Daniel, Jeff Morgan and Marian </a:t>
            </a:r>
            <a:r>
              <a:rPr lang="en-GB" dirty="0" err="1"/>
              <a:t>Delyth</a:t>
            </a:r>
            <a:r>
              <a:rPr lang="en-GB" dirty="0"/>
              <a:t>.</a:t>
            </a:r>
          </a:p>
        </p:txBody>
      </p:sp>
      <p:pic>
        <p:nvPicPr>
          <p:cNvPr id="4098" name="Picture 2" descr="A picture of 'I'r Gad - Hanner Canrif o Brotestio dros y Gymraeg (clawr meddal)' &#10;                      by Arwel Vittle">
            <a:extLst>
              <a:ext uri="{FF2B5EF4-FFF2-40B4-BE49-F238E27FC236}">
                <a16:creationId xmlns:a16="http://schemas.microsoft.com/office/drawing/2014/main" id="{D6B767B5-2E29-498F-9E69-285F909935E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38200" y="2971801"/>
            <a:ext cx="3810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804AEF10-2E38-494F-A541-85F94EB74DFC}"/>
              </a:ext>
            </a:extLst>
          </p:cNvPr>
          <p:cNvSpPr txBox="1">
            <a:spLocks/>
          </p:cNvSpPr>
          <p:nvPr/>
        </p:nvSpPr>
        <p:spPr>
          <a:xfrm>
            <a:off x="5950039" y="2992437"/>
            <a:ext cx="5860961" cy="34671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err="1">
                <a:solidFill>
                  <a:schemeClr val="accent1">
                    <a:lumMod val="75000"/>
                  </a:schemeClr>
                </a:solidFill>
              </a:rPr>
              <a:t>Llyfr</a:t>
            </a:r>
            <a:r>
              <a:rPr lang="en-GB" dirty="0">
                <a:solidFill>
                  <a:schemeClr val="accent1">
                    <a:lumMod val="75000"/>
                  </a:schemeClr>
                </a:solidFill>
              </a:rPr>
              <a:t> </a:t>
            </a:r>
            <a:r>
              <a:rPr lang="en-GB" dirty="0" err="1">
                <a:solidFill>
                  <a:schemeClr val="accent1">
                    <a:lumMod val="75000"/>
                  </a:schemeClr>
                </a:solidFill>
              </a:rPr>
              <a:t>lluniau</a:t>
            </a:r>
            <a:r>
              <a:rPr lang="en-GB" dirty="0">
                <a:solidFill>
                  <a:schemeClr val="accent1">
                    <a:lumMod val="75000"/>
                  </a:schemeClr>
                </a:solidFill>
              </a:rPr>
              <a:t> a </a:t>
            </a:r>
            <a:r>
              <a:rPr lang="en-GB" dirty="0" err="1">
                <a:solidFill>
                  <a:schemeClr val="accent1">
                    <a:lumMod val="75000"/>
                  </a:schemeClr>
                </a:solidFill>
              </a:rPr>
              <a:t>geiriau</a:t>
            </a:r>
            <a:r>
              <a:rPr lang="en-GB" dirty="0">
                <a:solidFill>
                  <a:schemeClr val="accent1">
                    <a:lumMod val="75000"/>
                  </a:schemeClr>
                </a:solidFill>
              </a:rPr>
              <a:t> </a:t>
            </a:r>
            <a:r>
              <a:rPr lang="en-GB" dirty="0" err="1">
                <a:solidFill>
                  <a:schemeClr val="accent1">
                    <a:lumMod val="75000"/>
                  </a:schemeClr>
                </a:solidFill>
              </a:rPr>
              <a:t>sy'n</a:t>
            </a:r>
            <a:r>
              <a:rPr lang="en-GB" dirty="0">
                <a:solidFill>
                  <a:schemeClr val="accent1">
                    <a:lumMod val="75000"/>
                  </a:schemeClr>
                </a:solidFill>
              </a:rPr>
              <a:t> </a:t>
            </a:r>
            <a:r>
              <a:rPr lang="en-GB" dirty="0" err="1">
                <a:solidFill>
                  <a:schemeClr val="accent1">
                    <a:lumMod val="75000"/>
                  </a:schemeClr>
                </a:solidFill>
              </a:rPr>
              <a:t>olrhain</a:t>
            </a:r>
            <a:r>
              <a:rPr lang="en-GB" dirty="0">
                <a:solidFill>
                  <a:schemeClr val="accent1">
                    <a:lumMod val="75000"/>
                  </a:schemeClr>
                </a:solidFill>
              </a:rPr>
              <a:t> </a:t>
            </a:r>
            <a:r>
              <a:rPr lang="en-GB" dirty="0" err="1">
                <a:solidFill>
                  <a:schemeClr val="accent1">
                    <a:lumMod val="75000"/>
                  </a:schemeClr>
                </a:solidFill>
              </a:rPr>
              <a:t>hanes</a:t>
            </a:r>
            <a:r>
              <a:rPr lang="en-GB" dirty="0">
                <a:solidFill>
                  <a:schemeClr val="accent1">
                    <a:lumMod val="75000"/>
                  </a:schemeClr>
                </a:solidFill>
              </a:rPr>
              <a:t> protest </a:t>
            </a:r>
            <a:r>
              <a:rPr lang="en-GB" dirty="0" err="1">
                <a:solidFill>
                  <a:schemeClr val="accent1">
                    <a:lumMod val="75000"/>
                  </a:schemeClr>
                </a:solidFill>
              </a:rPr>
              <a:t>yng</a:t>
            </a:r>
            <a:r>
              <a:rPr lang="en-GB" dirty="0">
                <a:solidFill>
                  <a:schemeClr val="accent1">
                    <a:lumMod val="75000"/>
                  </a:schemeClr>
                </a:solidFill>
              </a:rPr>
              <a:t> </a:t>
            </a:r>
            <a:r>
              <a:rPr lang="en-GB" dirty="0" err="1">
                <a:solidFill>
                  <a:schemeClr val="accent1">
                    <a:lumMod val="75000"/>
                  </a:schemeClr>
                </a:solidFill>
              </a:rPr>
              <a:t>Nghymru</a:t>
            </a:r>
            <a:r>
              <a:rPr lang="en-GB" dirty="0">
                <a:solidFill>
                  <a:schemeClr val="accent1">
                    <a:lumMod val="75000"/>
                  </a:schemeClr>
                </a:solidFill>
              </a:rPr>
              <a:t> </a:t>
            </a:r>
            <a:r>
              <a:rPr lang="en-GB" dirty="0" err="1">
                <a:solidFill>
                  <a:schemeClr val="accent1">
                    <a:lumMod val="75000"/>
                  </a:schemeClr>
                </a:solidFill>
              </a:rPr>
              <a:t>dros</a:t>
            </a:r>
            <a:r>
              <a:rPr lang="en-GB" dirty="0">
                <a:solidFill>
                  <a:schemeClr val="accent1">
                    <a:lumMod val="75000"/>
                  </a:schemeClr>
                </a:solidFill>
              </a:rPr>
              <a:t> y </a:t>
            </a:r>
            <a:r>
              <a:rPr lang="en-GB" dirty="0" err="1">
                <a:solidFill>
                  <a:schemeClr val="accent1">
                    <a:lumMod val="75000"/>
                  </a:schemeClr>
                </a:solidFill>
              </a:rPr>
              <a:t>degawdau</a:t>
            </a:r>
            <a:r>
              <a:rPr lang="en-GB" dirty="0">
                <a:solidFill>
                  <a:schemeClr val="accent1">
                    <a:lumMod val="75000"/>
                  </a:schemeClr>
                </a:solidFill>
              </a:rPr>
              <a:t> </a:t>
            </a:r>
            <a:r>
              <a:rPr lang="en-GB" dirty="0" err="1">
                <a:solidFill>
                  <a:schemeClr val="accent1">
                    <a:lumMod val="75000"/>
                  </a:schemeClr>
                </a:solidFill>
              </a:rPr>
              <a:t>diwethaf</a:t>
            </a:r>
            <a:r>
              <a:rPr lang="en-GB" dirty="0">
                <a:solidFill>
                  <a:schemeClr val="accent1">
                    <a:lumMod val="75000"/>
                  </a:schemeClr>
                </a:solidFill>
              </a:rPr>
              <a:t>. </a:t>
            </a:r>
            <a:r>
              <a:rPr lang="en-GB" dirty="0" err="1">
                <a:solidFill>
                  <a:schemeClr val="accent1">
                    <a:lumMod val="75000"/>
                  </a:schemeClr>
                </a:solidFill>
              </a:rPr>
              <a:t>Mae'r</a:t>
            </a:r>
            <a:r>
              <a:rPr lang="en-GB" dirty="0">
                <a:solidFill>
                  <a:schemeClr val="accent1">
                    <a:lumMod val="75000"/>
                  </a:schemeClr>
                </a:solidFill>
              </a:rPr>
              <a:t> </a:t>
            </a:r>
            <a:r>
              <a:rPr lang="en-GB" dirty="0" err="1">
                <a:solidFill>
                  <a:schemeClr val="accent1">
                    <a:lumMod val="75000"/>
                  </a:schemeClr>
                </a:solidFill>
              </a:rPr>
              <a:t>casgliad</a:t>
            </a:r>
            <a:r>
              <a:rPr lang="en-GB" dirty="0">
                <a:solidFill>
                  <a:schemeClr val="accent1">
                    <a:lumMod val="75000"/>
                  </a:schemeClr>
                </a:solidFill>
              </a:rPr>
              <a:t> </a:t>
            </a:r>
            <a:r>
              <a:rPr lang="en-GB" dirty="0" err="1">
                <a:solidFill>
                  <a:schemeClr val="accent1">
                    <a:lumMod val="75000"/>
                  </a:schemeClr>
                </a:solidFill>
              </a:rPr>
              <a:t>gweledol</a:t>
            </a:r>
            <a:r>
              <a:rPr lang="en-GB" dirty="0">
                <a:solidFill>
                  <a:schemeClr val="accent1">
                    <a:lumMod val="75000"/>
                  </a:schemeClr>
                </a:solidFill>
              </a:rPr>
              <a:t> </a:t>
            </a:r>
            <a:r>
              <a:rPr lang="en-GB" dirty="0" err="1">
                <a:solidFill>
                  <a:schemeClr val="accent1">
                    <a:lumMod val="75000"/>
                  </a:schemeClr>
                </a:solidFill>
              </a:rPr>
              <a:t>drawiadol</a:t>
            </a:r>
            <a:r>
              <a:rPr lang="en-GB" dirty="0">
                <a:solidFill>
                  <a:schemeClr val="accent1">
                    <a:lumMod val="75000"/>
                  </a:schemeClr>
                </a:solidFill>
              </a:rPr>
              <a:t> </a:t>
            </a:r>
            <a:r>
              <a:rPr lang="en-GB" dirty="0" err="1">
                <a:solidFill>
                  <a:schemeClr val="accent1">
                    <a:lumMod val="75000"/>
                  </a:schemeClr>
                </a:solidFill>
              </a:rPr>
              <a:t>yn</a:t>
            </a:r>
            <a:r>
              <a:rPr lang="en-GB" dirty="0">
                <a:solidFill>
                  <a:schemeClr val="accent1">
                    <a:lumMod val="75000"/>
                  </a:schemeClr>
                </a:solidFill>
              </a:rPr>
              <a:t> </a:t>
            </a:r>
            <a:r>
              <a:rPr lang="en-GB" dirty="0" err="1">
                <a:solidFill>
                  <a:schemeClr val="accent1">
                    <a:lumMod val="75000"/>
                  </a:schemeClr>
                </a:solidFill>
              </a:rPr>
              <a:t>dangos</a:t>
            </a:r>
            <a:r>
              <a:rPr lang="en-GB" dirty="0">
                <a:solidFill>
                  <a:schemeClr val="accent1">
                    <a:lumMod val="75000"/>
                  </a:schemeClr>
                </a:solidFill>
              </a:rPr>
              <a:t> </a:t>
            </a:r>
            <a:r>
              <a:rPr lang="en-GB" dirty="0" err="1">
                <a:solidFill>
                  <a:schemeClr val="accent1">
                    <a:lumMod val="75000"/>
                  </a:schemeClr>
                </a:solidFill>
              </a:rPr>
              <a:t>gweithiau</a:t>
            </a:r>
            <a:r>
              <a:rPr lang="en-GB" dirty="0">
                <a:solidFill>
                  <a:schemeClr val="accent1">
                    <a:lumMod val="75000"/>
                  </a:schemeClr>
                </a:solidFill>
              </a:rPr>
              <a:t> </a:t>
            </a:r>
            <a:r>
              <a:rPr lang="en-GB" dirty="0" err="1">
                <a:solidFill>
                  <a:schemeClr val="accent1">
                    <a:lumMod val="75000"/>
                  </a:schemeClr>
                </a:solidFill>
              </a:rPr>
              <a:t>gan</a:t>
            </a:r>
            <a:r>
              <a:rPr lang="en-GB" dirty="0">
                <a:solidFill>
                  <a:schemeClr val="accent1">
                    <a:lumMod val="75000"/>
                  </a:schemeClr>
                </a:solidFill>
              </a:rPr>
              <a:t> rai o </a:t>
            </a:r>
            <a:r>
              <a:rPr lang="en-GB" dirty="0" err="1">
                <a:solidFill>
                  <a:schemeClr val="accent1">
                    <a:lumMod val="75000"/>
                  </a:schemeClr>
                </a:solidFill>
              </a:rPr>
              <a:t>ffotograffwyr</a:t>
            </a:r>
            <a:r>
              <a:rPr lang="en-GB" dirty="0">
                <a:solidFill>
                  <a:schemeClr val="accent1">
                    <a:lumMod val="75000"/>
                  </a:schemeClr>
                </a:solidFill>
              </a:rPr>
              <a:t> </a:t>
            </a:r>
            <a:r>
              <a:rPr lang="en-GB" dirty="0" err="1">
                <a:solidFill>
                  <a:schemeClr val="accent1">
                    <a:lumMod val="75000"/>
                  </a:schemeClr>
                </a:solidFill>
              </a:rPr>
              <a:t>gorau</a:t>
            </a:r>
            <a:r>
              <a:rPr lang="en-GB" dirty="0">
                <a:solidFill>
                  <a:schemeClr val="accent1">
                    <a:lumMod val="75000"/>
                  </a:schemeClr>
                </a:solidFill>
              </a:rPr>
              <a:t> Cymru </a:t>
            </a:r>
            <a:r>
              <a:rPr lang="en-GB" dirty="0" err="1">
                <a:solidFill>
                  <a:schemeClr val="accent1">
                    <a:lumMod val="75000"/>
                  </a:schemeClr>
                </a:solidFill>
              </a:rPr>
              <a:t>gan</a:t>
            </a:r>
            <a:r>
              <a:rPr lang="en-GB" dirty="0">
                <a:solidFill>
                  <a:schemeClr val="accent1">
                    <a:lumMod val="75000"/>
                  </a:schemeClr>
                </a:solidFill>
              </a:rPr>
              <a:t> </a:t>
            </a:r>
            <a:r>
              <a:rPr lang="en-GB" dirty="0" err="1">
                <a:solidFill>
                  <a:schemeClr val="accent1">
                    <a:lumMod val="75000"/>
                  </a:schemeClr>
                </a:solidFill>
              </a:rPr>
              <a:t>gynnwys</a:t>
            </a:r>
            <a:r>
              <a:rPr lang="en-GB" dirty="0">
                <a:solidFill>
                  <a:schemeClr val="accent1">
                    <a:lumMod val="75000"/>
                  </a:schemeClr>
                </a:solidFill>
              </a:rPr>
              <a:t> Geoff Charles, Ray Daniel, Jeff Morgan a Marian </a:t>
            </a:r>
            <a:r>
              <a:rPr lang="en-GB" dirty="0" err="1">
                <a:solidFill>
                  <a:schemeClr val="accent1">
                    <a:lumMod val="75000"/>
                  </a:schemeClr>
                </a:solidFill>
              </a:rPr>
              <a:t>Delyth</a:t>
            </a:r>
            <a:r>
              <a:rPr lang="en-GB" dirty="0">
                <a:solidFill>
                  <a:schemeClr val="accent1">
                    <a:lumMod val="75000"/>
                  </a:schemeClr>
                </a:solidFill>
              </a:rPr>
              <a:t>.</a:t>
            </a:r>
          </a:p>
        </p:txBody>
      </p:sp>
    </p:spTree>
    <p:extLst>
      <p:ext uri="{BB962C8B-B14F-4D97-AF65-F5344CB8AC3E}">
        <p14:creationId xmlns:p14="http://schemas.microsoft.com/office/powerpoint/2010/main" val="6881941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D944F-D55C-421F-87F6-E4B89BBC7F4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6F2A913-48F0-4121-BA0E-D87AF4147B7E}"/>
              </a:ext>
            </a:extLst>
          </p:cNvPr>
          <p:cNvSpPr>
            <a:spLocks noGrp="1"/>
          </p:cNvSpPr>
          <p:nvPr>
            <p:ph idx="1"/>
          </p:nvPr>
        </p:nvSpPr>
        <p:spPr/>
        <p:txBody>
          <a:bodyPr/>
          <a:lstStyle/>
          <a:p>
            <a:pPr fontAlgn="base"/>
            <a:r>
              <a:rPr lang="en-GB" dirty="0"/>
              <a:t>Marian </a:t>
            </a:r>
            <a:r>
              <a:rPr lang="en-GB" dirty="0" err="1"/>
              <a:t>Delyth</a:t>
            </a:r>
            <a:r>
              <a:rPr lang="en-GB" dirty="0"/>
              <a:t>.</a:t>
            </a:r>
          </a:p>
          <a:p>
            <a:pPr fontAlgn="base"/>
            <a:r>
              <a:rPr lang="en-GB" dirty="0"/>
              <a:t>said: “The technological revolution in photography – one which has democratised the genre completely – has enabled all of us, armed with a phone or small camera, to capture revolutionary moments in our lives.</a:t>
            </a:r>
          </a:p>
          <a:p>
            <a:pPr fontAlgn="base"/>
            <a:r>
              <a:rPr lang="en-GB" dirty="0"/>
              <a:t>“How many of these will be kept safely for the future?”</a:t>
            </a:r>
          </a:p>
          <a:p>
            <a:pPr marL="0" indent="0">
              <a:buNone/>
            </a:pPr>
            <a:r>
              <a:rPr lang="en-GB" dirty="0">
                <a:hlinkClick r:id="rId2"/>
              </a:rPr>
              <a:t>https://www.walesonline.co.uk/news/wales-news/gallery/6270052</a:t>
            </a:r>
            <a:endParaRPr lang="en-GB" dirty="0"/>
          </a:p>
          <a:p>
            <a:pPr marL="0" indent="0">
              <a:buNone/>
            </a:pPr>
            <a:endParaRPr lang="en-GB" dirty="0"/>
          </a:p>
        </p:txBody>
      </p:sp>
    </p:spTree>
    <p:extLst>
      <p:ext uri="{BB962C8B-B14F-4D97-AF65-F5344CB8AC3E}">
        <p14:creationId xmlns:p14="http://schemas.microsoft.com/office/powerpoint/2010/main" val="483364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A4014-B93A-4C5F-9EB8-F892CC291709}"/>
              </a:ext>
            </a:extLst>
          </p:cNvPr>
          <p:cNvSpPr>
            <a:spLocks noGrp="1"/>
          </p:cNvSpPr>
          <p:nvPr>
            <p:ph type="title"/>
          </p:nvPr>
        </p:nvSpPr>
        <p:spPr>
          <a:xfrm>
            <a:off x="7304087" y="407987"/>
            <a:ext cx="4476750" cy="2835275"/>
          </a:xfrm>
        </p:spPr>
        <p:txBody>
          <a:bodyPr>
            <a:normAutofit fontScale="90000"/>
          </a:bodyPr>
          <a:lstStyle/>
          <a:p>
            <a:r>
              <a:rPr lang="en-GB" dirty="0"/>
              <a:t>Marian </a:t>
            </a:r>
            <a:r>
              <a:rPr lang="en-GB" dirty="0" err="1"/>
              <a:t>Delyth</a:t>
            </a:r>
            <a:r>
              <a:rPr lang="en-GB" dirty="0"/>
              <a:t> (1963) </a:t>
            </a:r>
            <a:r>
              <a:rPr lang="en-GB" i="1" dirty="0"/>
              <a:t>Cars being stopped on the </a:t>
            </a:r>
            <a:r>
              <a:rPr lang="en-GB" i="1" dirty="0" err="1"/>
              <a:t>Trefechan</a:t>
            </a:r>
            <a:r>
              <a:rPr lang="en-GB" i="1" dirty="0"/>
              <a:t> Bridge in Aberystwyth</a:t>
            </a:r>
          </a:p>
        </p:txBody>
      </p:sp>
      <p:pic>
        <p:nvPicPr>
          <p:cNvPr id="5122" name="Picture 2" descr="https://i2-prod.walesonline.co.uk/incoming/article6270013.ece/ALTERNATES/s1227b/SJP_MAI_041113storm-011085JPG.jpg">
            <a:extLst>
              <a:ext uri="{FF2B5EF4-FFF2-40B4-BE49-F238E27FC236}">
                <a16:creationId xmlns:a16="http://schemas.microsoft.com/office/drawing/2014/main" id="{E3125DAD-52E5-4594-8FBE-04CB6D85080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58763" y="0"/>
            <a:ext cx="6796087"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4FE67462-FA48-3C4D-8901-6F125DC56414}"/>
              </a:ext>
            </a:extLst>
          </p:cNvPr>
          <p:cNvSpPr>
            <a:spLocks noGrp="1"/>
          </p:cNvSpPr>
          <p:nvPr>
            <p:ph idx="1"/>
          </p:nvPr>
        </p:nvSpPr>
        <p:spPr>
          <a:xfrm>
            <a:off x="7405352" y="4056844"/>
            <a:ext cx="4375485" cy="2331077"/>
          </a:xfrm>
        </p:spPr>
        <p:txBody>
          <a:bodyPr>
            <a:normAutofit fontScale="97500"/>
          </a:bodyPr>
          <a:lstStyle/>
          <a:p>
            <a:pPr marL="0" indent="0">
              <a:buNone/>
            </a:pPr>
            <a:r>
              <a:rPr lang="en-GB" sz="3600" dirty="0">
                <a:solidFill>
                  <a:schemeClr val="accent1">
                    <a:lumMod val="75000"/>
                  </a:schemeClr>
                </a:solidFill>
              </a:rPr>
              <a:t>Marian </a:t>
            </a:r>
            <a:r>
              <a:rPr lang="en-GB" sz="3600" dirty="0" err="1">
                <a:solidFill>
                  <a:schemeClr val="accent1">
                    <a:lumMod val="75000"/>
                  </a:schemeClr>
                </a:solidFill>
              </a:rPr>
              <a:t>Delyth</a:t>
            </a:r>
            <a:r>
              <a:rPr lang="en-GB" sz="3600" dirty="0">
                <a:solidFill>
                  <a:schemeClr val="accent1">
                    <a:lumMod val="75000"/>
                  </a:schemeClr>
                </a:solidFill>
              </a:rPr>
              <a:t> (1963) </a:t>
            </a:r>
            <a:r>
              <a:rPr lang="en-GB" sz="3600" i="1" dirty="0" err="1">
                <a:solidFill>
                  <a:schemeClr val="accent1">
                    <a:lumMod val="75000"/>
                  </a:schemeClr>
                </a:solidFill>
              </a:rPr>
              <a:t>Stopio</a:t>
            </a:r>
            <a:r>
              <a:rPr lang="en-GB" sz="3600" i="1" dirty="0">
                <a:solidFill>
                  <a:schemeClr val="accent1">
                    <a:lumMod val="75000"/>
                  </a:schemeClr>
                </a:solidFill>
              </a:rPr>
              <a:t> </a:t>
            </a:r>
            <a:r>
              <a:rPr lang="en-GB" sz="3600" i="1" dirty="0" err="1">
                <a:solidFill>
                  <a:schemeClr val="accent1">
                    <a:lumMod val="75000"/>
                  </a:schemeClr>
                </a:solidFill>
              </a:rPr>
              <a:t>Ceir</a:t>
            </a:r>
            <a:r>
              <a:rPr lang="en-GB" sz="3600" i="1" dirty="0">
                <a:solidFill>
                  <a:schemeClr val="accent1">
                    <a:lumMod val="75000"/>
                  </a:schemeClr>
                </a:solidFill>
              </a:rPr>
              <a:t> </a:t>
            </a:r>
            <a:r>
              <a:rPr lang="en-GB" sz="3600" i="1" dirty="0" err="1">
                <a:solidFill>
                  <a:schemeClr val="accent1">
                    <a:lumMod val="75000"/>
                  </a:schemeClr>
                </a:solidFill>
              </a:rPr>
              <a:t>ar</a:t>
            </a:r>
            <a:r>
              <a:rPr lang="en-GB" sz="3600" i="1" dirty="0">
                <a:solidFill>
                  <a:schemeClr val="accent1">
                    <a:lumMod val="75000"/>
                  </a:schemeClr>
                </a:solidFill>
              </a:rPr>
              <a:t> </a:t>
            </a:r>
            <a:r>
              <a:rPr lang="en-GB" sz="3600" i="1" dirty="0" err="1">
                <a:solidFill>
                  <a:schemeClr val="accent1">
                    <a:lumMod val="75000"/>
                  </a:schemeClr>
                </a:solidFill>
              </a:rPr>
              <a:t>Bont</a:t>
            </a:r>
            <a:r>
              <a:rPr lang="en-GB" sz="3600" i="1" dirty="0">
                <a:solidFill>
                  <a:schemeClr val="accent1">
                    <a:lumMod val="75000"/>
                  </a:schemeClr>
                </a:solidFill>
              </a:rPr>
              <a:t> </a:t>
            </a:r>
            <a:r>
              <a:rPr lang="en-GB" sz="3600" i="1" dirty="0" err="1">
                <a:solidFill>
                  <a:schemeClr val="accent1">
                    <a:lumMod val="75000"/>
                  </a:schemeClr>
                </a:solidFill>
              </a:rPr>
              <a:t>Trefechan</a:t>
            </a:r>
            <a:r>
              <a:rPr lang="en-GB" sz="3600" i="1" dirty="0">
                <a:solidFill>
                  <a:schemeClr val="accent1">
                    <a:lumMod val="75000"/>
                  </a:schemeClr>
                </a:solidFill>
              </a:rPr>
              <a:t> </a:t>
            </a:r>
            <a:r>
              <a:rPr lang="en-GB" sz="3600" i="1" dirty="0" err="1">
                <a:solidFill>
                  <a:schemeClr val="accent1">
                    <a:lumMod val="75000"/>
                  </a:schemeClr>
                </a:solidFill>
              </a:rPr>
              <a:t>yn</a:t>
            </a:r>
            <a:r>
              <a:rPr lang="en-GB" sz="3600" i="1" dirty="0">
                <a:solidFill>
                  <a:schemeClr val="accent1">
                    <a:lumMod val="75000"/>
                  </a:schemeClr>
                </a:solidFill>
              </a:rPr>
              <a:t> </a:t>
            </a:r>
            <a:r>
              <a:rPr lang="en-GB" sz="3600" i="1" dirty="0" err="1">
                <a:solidFill>
                  <a:schemeClr val="accent1">
                    <a:lumMod val="75000"/>
                  </a:schemeClr>
                </a:solidFill>
              </a:rPr>
              <a:t>Aberytswyth</a:t>
            </a:r>
            <a:endParaRPr lang="en-GB" sz="3600" i="1" dirty="0">
              <a:solidFill>
                <a:schemeClr val="accent1">
                  <a:lumMod val="75000"/>
                </a:schemeClr>
              </a:solidFill>
            </a:endParaRPr>
          </a:p>
        </p:txBody>
      </p:sp>
    </p:spTree>
    <p:extLst>
      <p:ext uri="{BB962C8B-B14F-4D97-AF65-F5344CB8AC3E}">
        <p14:creationId xmlns:p14="http://schemas.microsoft.com/office/powerpoint/2010/main" val="891408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7A37A-50A0-4B26-8303-14C69C296D1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D977BB3-6AB4-4650-B2FE-D8BFA4970ACC}"/>
              </a:ext>
            </a:extLst>
          </p:cNvPr>
          <p:cNvSpPr>
            <a:spLocks noGrp="1"/>
          </p:cNvSpPr>
          <p:nvPr>
            <p:ph idx="1"/>
          </p:nvPr>
        </p:nvSpPr>
        <p:spPr>
          <a:xfrm>
            <a:off x="0" y="5762759"/>
            <a:ext cx="6245181" cy="1123950"/>
          </a:xfrm>
        </p:spPr>
        <p:txBody>
          <a:bodyPr>
            <a:normAutofit fontScale="85000" lnSpcReduction="10000"/>
          </a:bodyPr>
          <a:lstStyle/>
          <a:p>
            <a:pPr marL="0" indent="0">
              <a:buNone/>
            </a:pPr>
            <a:r>
              <a:rPr lang="en-GB" dirty="0"/>
              <a:t>Marian </a:t>
            </a:r>
            <a:r>
              <a:rPr lang="en-GB" dirty="0" err="1"/>
              <a:t>Delyth</a:t>
            </a:r>
            <a:r>
              <a:rPr lang="en-GB" dirty="0"/>
              <a:t> (1971) </a:t>
            </a:r>
            <a:r>
              <a:rPr lang="en-GB" i="1" dirty="0"/>
              <a:t>The Rev WJ Edwards and Dafydd Orwig carrying an '</a:t>
            </a:r>
            <a:r>
              <a:rPr lang="en-GB" i="1" dirty="0" err="1"/>
              <a:t>Aberteifi</a:t>
            </a:r>
            <a:r>
              <a:rPr lang="en-GB" i="1" dirty="0"/>
              <a:t>' sign to replace the 'Cardigan' only sign in Aberystwyth.</a:t>
            </a:r>
          </a:p>
        </p:txBody>
      </p:sp>
      <p:pic>
        <p:nvPicPr>
          <p:cNvPr id="6146" name="Picture 2" descr="The Rev. WJ Edwards and Dafydd Orwig carrying a 'Aberteifi' sign to replace the 'Cardigan' only sign in Aberystwyth, 1971.">
            <a:extLst>
              <a:ext uri="{FF2B5EF4-FFF2-40B4-BE49-F238E27FC236}">
                <a16:creationId xmlns:a16="http://schemas.microsoft.com/office/drawing/2014/main" id="{36FC76BC-4A73-48B4-84FB-288446B6068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8039" y="0"/>
            <a:ext cx="8855922" cy="573405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7C4B86D9-46BF-E64B-89E2-9235972E6EBF}"/>
              </a:ext>
            </a:extLst>
          </p:cNvPr>
          <p:cNvSpPr txBox="1">
            <a:spLocks/>
          </p:cNvSpPr>
          <p:nvPr/>
        </p:nvSpPr>
        <p:spPr>
          <a:xfrm>
            <a:off x="6096000" y="5762759"/>
            <a:ext cx="6245181" cy="11239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300" dirty="0">
                <a:solidFill>
                  <a:schemeClr val="accent1">
                    <a:lumMod val="75000"/>
                  </a:schemeClr>
                </a:solidFill>
              </a:rPr>
              <a:t>Marian </a:t>
            </a:r>
            <a:r>
              <a:rPr lang="en-GB" sz="2300" dirty="0" err="1">
                <a:solidFill>
                  <a:schemeClr val="accent1">
                    <a:lumMod val="75000"/>
                  </a:schemeClr>
                </a:solidFill>
              </a:rPr>
              <a:t>Delyth</a:t>
            </a:r>
            <a:r>
              <a:rPr lang="en-GB" sz="2300" dirty="0">
                <a:solidFill>
                  <a:schemeClr val="accent1">
                    <a:lumMod val="75000"/>
                  </a:schemeClr>
                </a:solidFill>
              </a:rPr>
              <a:t> (1971) </a:t>
            </a:r>
            <a:r>
              <a:rPr lang="en-GB" sz="2300" i="1" dirty="0">
                <a:solidFill>
                  <a:schemeClr val="accent1">
                    <a:lumMod val="75000"/>
                  </a:schemeClr>
                </a:solidFill>
              </a:rPr>
              <a:t>Y </a:t>
            </a:r>
            <a:r>
              <a:rPr lang="en-GB" sz="2300" i="1" dirty="0" err="1">
                <a:solidFill>
                  <a:schemeClr val="accent1">
                    <a:lumMod val="75000"/>
                  </a:schemeClr>
                </a:solidFill>
              </a:rPr>
              <a:t>Parchedig</a:t>
            </a:r>
            <a:r>
              <a:rPr lang="en-GB" sz="2300" i="1" dirty="0">
                <a:solidFill>
                  <a:schemeClr val="accent1">
                    <a:lumMod val="75000"/>
                  </a:schemeClr>
                </a:solidFill>
              </a:rPr>
              <a:t> WJ Edwards a </a:t>
            </a:r>
            <a:r>
              <a:rPr lang="en-GB" sz="2300" i="1" dirty="0" err="1">
                <a:solidFill>
                  <a:schemeClr val="accent1">
                    <a:lumMod val="75000"/>
                  </a:schemeClr>
                </a:solidFill>
              </a:rPr>
              <a:t>Dafydd</a:t>
            </a:r>
            <a:r>
              <a:rPr lang="en-GB" sz="2300" i="1" dirty="0">
                <a:solidFill>
                  <a:schemeClr val="accent1">
                    <a:lumMod val="75000"/>
                  </a:schemeClr>
                </a:solidFill>
              </a:rPr>
              <a:t> Orwig </a:t>
            </a:r>
            <a:r>
              <a:rPr lang="en-GB" sz="2300" i="1" dirty="0" err="1">
                <a:solidFill>
                  <a:schemeClr val="accent1">
                    <a:lumMod val="75000"/>
                  </a:schemeClr>
                </a:solidFill>
              </a:rPr>
              <a:t>yn</a:t>
            </a:r>
            <a:r>
              <a:rPr lang="en-GB" sz="2300" i="1" dirty="0">
                <a:solidFill>
                  <a:schemeClr val="accent1">
                    <a:lumMod val="75000"/>
                  </a:schemeClr>
                </a:solidFill>
              </a:rPr>
              <a:t> </a:t>
            </a:r>
            <a:r>
              <a:rPr lang="en-GB" sz="2300" i="1" dirty="0" err="1">
                <a:solidFill>
                  <a:schemeClr val="accent1">
                    <a:lumMod val="75000"/>
                  </a:schemeClr>
                </a:solidFill>
              </a:rPr>
              <a:t>cario</a:t>
            </a:r>
            <a:r>
              <a:rPr lang="en-GB" sz="2300" i="1" dirty="0">
                <a:solidFill>
                  <a:schemeClr val="accent1">
                    <a:lumMod val="75000"/>
                  </a:schemeClr>
                </a:solidFill>
              </a:rPr>
              <a:t> </a:t>
            </a:r>
            <a:r>
              <a:rPr lang="en-GB" sz="2300" i="1" dirty="0" err="1">
                <a:solidFill>
                  <a:schemeClr val="accent1">
                    <a:lumMod val="75000"/>
                  </a:schemeClr>
                </a:solidFill>
              </a:rPr>
              <a:t>arwydd</a:t>
            </a:r>
            <a:r>
              <a:rPr lang="en-GB" sz="2300" i="1" dirty="0">
                <a:solidFill>
                  <a:schemeClr val="accent1">
                    <a:lumMod val="75000"/>
                  </a:schemeClr>
                </a:solidFill>
              </a:rPr>
              <a:t> '</a:t>
            </a:r>
            <a:r>
              <a:rPr lang="en-GB" sz="2300" i="1" dirty="0" err="1">
                <a:solidFill>
                  <a:schemeClr val="accent1">
                    <a:lumMod val="75000"/>
                  </a:schemeClr>
                </a:solidFill>
              </a:rPr>
              <a:t>Aberteifi</a:t>
            </a:r>
            <a:r>
              <a:rPr lang="en-GB" sz="2300" i="1" dirty="0">
                <a:solidFill>
                  <a:schemeClr val="accent1">
                    <a:lumMod val="75000"/>
                  </a:schemeClr>
                </a:solidFill>
              </a:rPr>
              <a:t>’ </a:t>
            </a:r>
            <a:r>
              <a:rPr lang="en-GB" sz="2300" i="1" dirty="0" err="1">
                <a:solidFill>
                  <a:schemeClr val="accent1">
                    <a:lumMod val="75000"/>
                  </a:schemeClr>
                </a:solidFill>
              </a:rPr>
              <a:t>i</a:t>
            </a:r>
            <a:r>
              <a:rPr lang="en-GB" sz="2300" i="1" dirty="0">
                <a:solidFill>
                  <a:schemeClr val="accent1">
                    <a:lumMod val="75000"/>
                  </a:schemeClr>
                </a:solidFill>
              </a:rPr>
              <a:t> </a:t>
            </a:r>
            <a:r>
              <a:rPr lang="en-GB" sz="2300" i="1" dirty="0" err="1">
                <a:solidFill>
                  <a:schemeClr val="accent1">
                    <a:lumMod val="75000"/>
                  </a:schemeClr>
                </a:solidFill>
              </a:rPr>
              <a:t>ailosod</a:t>
            </a:r>
            <a:r>
              <a:rPr lang="en-GB" sz="2300" i="1" dirty="0">
                <a:solidFill>
                  <a:schemeClr val="accent1">
                    <a:lumMod val="75000"/>
                  </a:schemeClr>
                </a:solidFill>
              </a:rPr>
              <a:t> </a:t>
            </a:r>
            <a:r>
              <a:rPr lang="en-GB" sz="2300" i="1" dirty="0" err="1">
                <a:solidFill>
                  <a:schemeClr val="accent1">
                    <a:lumMod val="75000"/>
                  </a:schemeClr>
                </a:solidFill>
              </a:rPr>
              <a:t>arwyth</a:t>
            </a:r>
            <a:r>
              <a:rPr lang="en-GB" sz="2300" i="1" dirty="0">
                <a:solidFill>
                  <a:schemeClr val="accent1">
                    <a:lumMod val="75000"/>
                  </a:schemeClr>
                </a:solidFill>
              </a:rPr>
              <a:t> 'Cardigan’ </a:t>
            </a:r>
            <a:r>
              <a:rPr lang="en-GB" sz="2300" i="1" dirty="0" err="1">
                <a:solidFill>
                  <a:schemeClr val="accent1">
                    <a:lumMod val="75000"/>
                  </a:schemeClr>
                </a:solidFill>
              </a:rPr>
              <a:t>yn</a:t>
            </a:r>
            <a:r>
              <a:rPr lang="en-GB" sz="2300" i="1" dirty="0">
                <a:solidFill>
                  <a:schemeClr val="accent1">
                    <a:lumMod val="75000"/>
                  </a:schemeClr>
                </a:solidFill>
              </a:rPr>
              <a:t> </a:t>
            </a:r>
            <a:r>
              <a:rPr lang="en-GB" sz="2300" i="1" dirty="0" err="1">
                <a:solidFill>
                  <a:schemeClr val="accent1">
                    <a:lumMod val="75000"/>
                  </a:schemeClr>
                </a:solidFill>
              </a:rPr>
              <a:t>unig</a:t>
            </a:r>
            <a:r>
              <a:rPr lang="en-GB" sz="2300" i="1" dirty="0">
                <a:solidFill>
                  <a:schemeClr val="accent1">
                    <a:lumMod val="75000"/>
                  </a:schemeClr>
                </a:solidFill>
              </a:rPr>
              <a:t> </a:t>
            </a:r>
            <a:r>
              <a:rPr lang="en-GB" sz="2300" i="1" dirty="0" err="1">
                <a:solidFill>
                  <a:schemeClr val="accent1">
                    <a:lumMod val="75000"/>
                  </a:schemeClr>
                </a:solidFill>
              </a:rPr>
              <a:t>yn</a:t>
            </a:r>
            <a:r>
              <a:rPr lang="en-GB" sz="2300" i="1" dirty="0">
                <a:solidFill>
                  <a:schemeClr val="accent1">
                    <a:lumMod val="75000"/>
                  </a:schemeClr>
                </a:solidFill>
              </a:rPr>
              <a:t> Aberystwyth.</a:t>
            </a:r>
          </a:p>
        </p:txBody>
      </p:sp>
    </p:spTree>
    <p:extLst>
      <p:ext uri="{BB962C8B-B14F-4D97-AF65-F5344CB8AC3E}">
        <p14:creationId xmlns:p14="http://schemas.microsoft.com/office/powerpoint/2010/main" val="12874107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BCB4F-610F-42FA-986A-6B30B8D6A36F}"/>
              </a:ext>
            </a:extLst>
          </p:cNvPr>
          <p:cNvSpPr>
            <a:spLocks noGrp="1"/>
          </p:cNvSpPr>
          <p:nvPr>
            <p:ph type="title"/>
          </p:nvPr>
        </p:nvSpPr>
        <p:spPr>
          <a:xfrm>
            <a:off x="476250" y="5981700"/>
            <a:ext cx="5654094" cy="735013"/>
          </a:xfrm>
        </p:spPr>
        <p:txBody>
          <a:bodyPr>
            <a:normAutofit/>
          </a:bodyPr>
          <a:lstStyle/>
          <a:p>
            <a:r>
              <a:rPr lang="en-GB" sz="2000" dirty="0">
                <a:latin typeface="Arial" panose="020B0604020202020204" pitchFamily="34" charset="0"/>
                <a:cs typeface="Arial" panose="020B0604020202020204" pitchFamily="34" charset="0"/>
              </a:rPr>
              <a:t>Marian </a:t>
            </a:r>
            <a:r>
              <a:rPr lang="en-GB" sz="2000" dirty="0" err="1">
                <a:latin typeface="Arial" panose="020B0604020202020204" pitchFamily="34" charset="0"/>
                <a:cs typeface="Arial" panose="020B0604020202020204" pitchFamily="34" charset="0"/>
              </a:rPr>
              <a:t>Delyth</a:t>
            </a:r>
            <a:r>
              <a:rPr lang="en-GB" sz="2000" dirty="0">
                <a:latin typeface="Arial" panose="020B0604020202020204" pitchFamily="34" charset="0"/>
                <a:cs typeface="Arial" panose="020B0604020202020204" pitchFamily="34" charset="0"/>
              </a:rPr>
              <a:t> (2014) </a:t>
            </a:r>
            <a:r>
              <a:rPr lang="en-GB" sz="2000" i="1" dirty="0">
                <a:latin typeface="Arial" panose="020B0604020202020204" pitchFamily="34" charset="0"/>
                <a:cs typeface="Arial" panose="020B0604020202020204" pitchFamily="34" charset="0"/>
              </a:rPr>
              <a:t>Washing line of </a:t>
            </a:r>
            <a:r>
              <a:rPr lang="en-GB" sz="2000" i="1" dirty="0" err="1">
                <a:latin typeface="Arial" panose="020B0604020202020204" pitchFamily="34" charset="0"/>
                <a:cs typeface="Arial" panose="020B0604020202020204" pitchFamily="34" charset="0"/>
              </a:rPr>
              <a:t>Bardsney</a:t>
            </a:r>
            <a:r>
              <a:rPr lang="en-GB" sz="2000" i="1" dirty="0">
                <a:latin typeface="Arial" panose="020B0604020202020204" pitchFamily="34" charset="0"/>
                <a:cs typeface="Arial" panose="020B0604020202020204" pitchFamily="34" charset="0"/>
              </a:rPr>
              <a:t> lighthouse island.</a:t>
            </a:r>
            <a:endParaRPr lang="en-GB" sz="2000" i="1" dirty="0">
              <a:solidFill>
                <a:schemeClr val="accent1">
                  <a:lumMod val="75000"/>
                </a:schemeClr>
              </a:solidFill>
              <a:latin typeface="Arial" panose="020B0604020202020204" pitchFamily="34" charset="0"/>
              <a:cs typeface="Arial" panose="020B0604020202020204" pitchFamily="34" charset="0"/>
            </a:endParaRPr>
          </a:p>
        </p:txBody>
      </p:sp>
      <p:pic>
        <p:nvPicPr>
          <p:cNvPr id="12290" name="Picture 2" descr="Washing line of Bardsey lighthouse. May 2014">
            <a:extLst>
              <a:ext uri="{FF2B5EF4-FFF2-40B4-BE49-F238E27FC236}">
                <a16:creationId xmlns:a16="http://schemas.microsoft.com/office/drawing/2014/main" id="{4793728D-ECEB-444D-A810-D12732BF3B30}"/>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28700" y="0"/>
            <a:ext cx="8934450" cy="596374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65CF73D-9BAF-0D44-A95A-E1514D367E27}"/>
              </a:ext>
            </a:extLst>
          </p:cNvPr>
          <p:cNvSpPr txBox="1"/>
          <p:nvPr/>
        </p:nvSpPr>
        <p:spPr>
          <a:xfrm>
            <a:off x="6130344" y="6026040"/>
            <a:ext cx="5859887" cy="707886"/>
          </a:xfrm>
          <a:prstGeom prst="rect">
            <a:avLst/>
          </a:prstGeom>
          <a:noFill/>
        </p:spPr>
        <p:txBody>
          <a:bodyPr wrap="square" rtlCol="0">
            <a:spAutoFit/>
          </a:bodyPr>
          <a:lstStyle/>
          <a:p>
            <a:r>
              <a:rPr lang="en-GB" sz="2000" dirty="0">
                <a:solidFill>
                  <a:schemeClr val="accent1">
                    <a:lumMod val="75000"/>
                  </a:schemeClr>
                </a:solidFill>
                <a:latin typeface="Arial" panose="020B0604020202020204" pitchFamily="34" charset="0"/>
                <a:cs typeface="Arial" panose="020B0604020202020204" pitchFamily="34" charset="0"/>
              </a:rPr>
              <a:t>Marian </a:t>
            </a:r>
            <a:r>
              <a:rPr lang="en-GB" sz="2000" dirty="0" err="1">
                <a:solidFill>
                  <a:schemeClr val="accent1">
                    <a:lumMod val="75000"/>
                  </a:schemeClr>
                </a:solidFill>
                <a:latin typeface="Arial" panose="020B0604020202020204" pitchFamily="34" charset="0"/>
                <a:cs typeface="Arial" panose="020B0604020202020204" pitchFamily="34" charset="0"/>
              </a:rPr>
              <a:t>Delyth</a:t>
            </a:r>
            <a:r>
              <a:rPr lang="en-GB" sz="2000" dirty="0">
                <a:solidFill>
                  <a:schemeClr val="accent1">
                    <a:lumMod val="75000"/>
                  </a:schemeClr>
                </a:solidFill>
                <a:latin typeface="Arial" panose="020B0604020202020204" pitchFamily="34" charset="0"/>
                <a:cs typeface="Arial" panose="020B0604020202020204" pitchFamily="34" charset="0"/>
              </a:rPr>
              <a:t> (2014) </a:t>
            </a:r>
            <a:r>
              <a:rPr lang="en-GB" sz="2000" i="1" dirty="0" err="1">
                <a:solidFill>
                  <a:schemeClr val="accent1">
                    <a:lumMod val="75000"/>
                  </a:schemeClr>
                </a:solidFill>
                <a:latin typeface="Arial" panose="020B0604020202020204" pitchFamily="34" charset="0"/>
                <a:cs typeface="Arial" panose="020B0604020202020204" pitchFamily="34" charset="0"/>
              </a:rPr>
              <a:t>Lein</a:t>
            </a:r>
            <a:r>
              <a:rPr lang="en-GB" sz="2000" i="1" dirty="0">
                <a:solidFill>
                  <a:schemeClr val="accent1">
                    <a:lumMod val="75000"/>
                  </a:schemeClr>
                </a:solidFill>
                <a:latin typeface="Arial" panose="020B0604020202020204" pitchFamily="34" charset="0"/>
                <a:cs typeface="Arial" panose="020B0604020202020204" pitchFamily="34" charset="0"/>
              </a:rPr>
              <a:t> </a:t>
            </a:r>
            <a:r>
              <a:rPr lang="en-GB" sz="2000" i="1" dirty="0" err="1">
                <a:solidFill>
                  <a:schemeClr val="accent1">
                    <a:lumMod val="75000"/>
                  </a:schemeClr>
                </a:solidFill>
                <a:latin typeface="Arial" panose="020B0604020202020204" pitchFamily="34" charset="0"/>
                <a:cs typeface="Arial" panose="020B0604020202020204" pitchFamily="34" charset="0"/>
              </a:rPr>
              <a:t>ddillad</a:t>
            </a:r>
            <a:r>
              <a:rPr lang="en-GB" sz="2000" i="1" dirty="0">
                <a:solidFill>
                  <a:schemeClr val="accent1">
                    <a:lumMod val="75000"/>
                  </a:schemeClr>
                </a:solidFill>
                <a:latin typeface="Arial" panose="020B0604020202020204" pitchFamily="34" charset="0"/>
                <a:cs typeface="Arial" panose="020B0604020202020204" pitchFamily="34" charset="0"/>
              </a:rPr>
              <a:t> </a:t>
            </a:r>
            <a:r>
              <a:rPr lang="en-GB" sz="2000" i="1" dirty="0" err="1">
                <a:solidFill>
                  <a:schemeClr val="accent1">
                    <a:lumMod val="75000"/>
                  </a:schemeClr>
                </a:solidFill>
                <a:latin typeface="Arial" panose="020B0604020202020204" pitchFamily="34" charset="0"/>
                <a:cs typeface="Arial" panose="020B0604020202020204" pitchFamily="34" charset="0"/>
              </a:rPr>
              <a:t>gweithwyr</a:t>
            </a:r>
            <a:r>
              <a:rPr lang="en-GB" sz="2000" i="1" dirty="0">
                <a:solidFill>
                  <a:schemeClr val="accent1">
                    <a:lumMod val="75000"/>
                  </a:schemeClr>
                </a:solidFill>
                <a:latin typeface="Arial" panose="020B0604020202020204" pitchFamily="34" charset="0"/>
                <a:cs typeface="Arial" panose="020B0604020202020204" pitchFamily="34" charset="0"/>
              </a:rPr>
              <a:t> y </a:t>
            </a:r>
            <a:r>
              <a:rPr lang="en-GB" sz="2000" i="1" dirty="0" err="1">
                <a:solidFill>
                  <a:schemeClr val="accent1">
                    <a:lumMod val="75000"/>
                  </a:schemeClr>
                </a:solidFill>
                <a:latin typeface="Arial" panose="020B0604020202020204" pitchFamily="34" charset="0"/>
                <a:cs typeface="Arial" panose="020B0604020202020204" pitchFamily="34" charset="0"/>
              </a:rPr>
              <a:t>goleudy</a:t>
            </a:r>
            <a:r>
              <a:rPr lang="en-GB" sz="2000" i="1" dirty="0">
                <a:solidFill>
                  <a:schemeClr val="accent1">
                    <a:lumMod val="75000"/>
                  </a:schemeClr>
                </a:solidFill>
                <a:latin typeface="Arial" panose="020B0604020202020204" pitchFamily="34" charset="0"/>
                <a:cs typeface="Arial" panose="020B0604020202020204" pitchFamily="34" charset="0"/>
              </a:rPr>
              <a:t> Ynys </a:t>
            </a:r>
            <a:r>
              <a:rPr lang="en-GB" sz="2000" i="1" dirty="0" err="1">
                <a:solidFill>
                  <a:schemeClr val="accent1">
                    <a:lumMod val="75000"/>
                  </a:schemeClr>
                </a:solidFill>
                <a:latin typeface="Arial" panose="020B0604020202020204" pitchFamily="34" charset="0"/>
                <a:cs typeface="Arial" panose="020B0604020202020204" pitchFamily="34" charset="0"/>
              </a:rPr>
              <a:t>Enlli</a:t>
            </a:r>
            <a:endParaRPr lang="en-US" sz="2000" dirty="0">
              <a:solidFill>
                <a:schemeClr val="accent1">
                  <a:lumMod val="75000"/>
                </a:schemeClr>
              </a:solidFill>
            </a:endParaRPr>
          </a:p>
        </p:txBody>
      </p:sp>
    </p:spTree>
    <p:extLst>
      <p:ext uri="{BB962C8B-B14F-4D97-AF65-F5344CB8AC3E}">
        <p14:creationId xmlns:p14="http://schemas.microsoft.com/office/powerpoint/2010/main" val="1908764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B69E-FADE-4E3B-BB12-353FE509A41D}"/>
              </a:ext>
            </a:extLst>
          </p:cNvPr>
          <p:cNvSpPr>
            <a:spLocks noGrp="1"/>
          </p:cNvSpPr>
          <p:nvPr>
            <p:ph type="title"/>
          </p:nvPr>
        </p:nvSpPr>
        <p:spPr>
          <a:xfrm>
            <a:off x="647700" y="6362700"/>
            <a:ext cx="5315218" cy="495300"/>
          </a:xfrm>
        </p:spPr>
        <p:txBody>
          <a:bodyPr>
            <a:normAutofit/>
          </a:bodyPr>
          <a:lstStyle/>
          <a:p>
            <a:r>
              <a:rPr lang="en-GB" sz="2000" i="1" dirty="0">
                <a:latin typeface="Arial" panose="020B0604020202020204" pitchFamily="34" charset="0"/>
                <a:cs typeface="Arial" panose="020B0604020202020204" pitchFamily="34" charset="0"/>
              </a:rPr>
              <a:t>Marian </a:t>
            </a:r>
            <a:r>
              <a:rPr lang="en-GB" sz="2000" i="1" dirty="0" err="1">
                <a:latin typeface="Arial" panose="020B0604020202020204" pitchFamily="34" charset="0"/>
                <a:cs typeface="Arial" panose="020B0604020202020204" pitchFamily="34" charset="0"/>
              </a:rPr>
              <a:t>Delyth</a:t>
            </a:r>
            <a:r>
              <a:rPr lang="en-GB" sz="2000" i="1" dirty="0">
                <a:latin typeface="Arial" panose="020B0604020202020204" pitchFamily="34" charset="0"/>
                <a:cs typeface="Arial" panose="020B0604020202020204" pitchFamily="34" charset="0"/>
              </a:rPr>
              <a:t> Emyr’s Kitchen Bardsey</a:t>
            </a:r>
          </a:p>
        </p:txBody>
      </p:sp>
      <p:pic>
        <p:nvPicPr>
          <p:cNvPr id="11266" name="Picture 2" descr="Emyr's kitchen, Bardsey Island.">
            <a:extLst>
              <a:ext uri="{FF2B5EF4-FFF2-40B4-BE49-F238E27FC236}">
                <a16:creationId xmlns:a16="http://schemas.microsoft.com/office/drawing/2014/main" id="{2A0CBC00-A19E-4632-AB72-7B48119029B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76084" y="161925"/>
            <a:ext cx="9039832" cy="6034088"/>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224E9AA4-D73A-E94E-89FC-AFBEB5DF4EC6}"/>
              </a:ext>
            </a:extLst>
          </p:cNvPr>
          <p:cNvSpPr txBox="1">
            <a:spLocks/>
          </p:cNvSpPr>
          <p:nvPr/>
        </p:nvSpPr>
        <p:spPr>
          <a:xfrm>
            <a:off x="5962918" y="6362700"/>
            <a:ext cx="5249751" cy="4953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dirty="0">
                <a:solidFill>
                  <a:schemeClr val="accent1">
                    <a:lumMod val="75000"/>
                  </a:schemeClr>
                </a:solidFill>
                <a:latin typeface="Arial" panose="020B0604020202020204" pitchFamily="34" charset="0"/>
                <a:cs typeface="Arial" panose="020B0604020202020204" pitchFamily="34" charset="0"/>
              </a:rPr>
              <a:t>Marian </a:t>
            </a:r>
            <a:r>
              <a:rPr lang="en-GB" sz="2000" dirty="0" err="1">
                <a:solidFill>
                  <a:schemeClr val="accent1">
                    <a:lumMod val="75000"/>
                  </a:schemeClr>
                </a:solidFill>
                <a:latin typeface="Arial" panose="020B0604020202020204" pitchFamily="34" charset="0"/>
                <a:cs typeface="Arial" panose="020B0604020202020204" pitchFamily="34" charset="0"/>
              </a:rPr>
              <a:t>Delyth</a:t>
            </a:r>
            <a:r>
              <a:rPr lang="en-GB" sz="2000" dirty="0">
                <a:solidFill>
                  <a:schemeClr val="accent1">
                    <a:lumMod val="75000"/>
                  </a:schemeClr>
                </a:solidFill>
                <a:latin typeface="Arial" panose="020B0604020202020204" pitchFamily="34" charset="0"/>
                <a:cs typeface="Arial" panose="020B0604020202020204" pitchFamily="34" charset="0"/>
              </a:rPr>
              <a:t> </a:t>
            </a:r>
            <a:r>
              <a:rPr lang="en-GB" sz="2000" i="1" dirty="0" err="1">
                <a:solidFill>
                  <a:schemeClr val="accent1">
                    <a:lumMod val="75000"/>
                  </a:schemeClr>
                </a:solidFill>
                <a:latin typeface="Arial" panose="020B0604020202020204" pitchFamily="34" charset="0"/>
                <a:cs typeface="Arial" panose="020B0604020202020204" pitchFamily="34" charset="0"/>
              </a:rPr>
              <a:t>Cegin</a:t>
            </a:r>
            <a:r>
              <a:rPr lang="en-GB" sz="2000" i="1" dirty="0">
                <a:solidFill>
                  <a:schemeClr val="accent1">
                    <a:lumMod val="75000"/>
                  </a:schemeClr>
                </a:solidFill>
                <a:latin typeface="Arial" panose="020B0604020202020204" pitchFamily="34" charset="0"/>
                <a:cs typeface="Arial" panose="020B0604020202020204" pitchFamily="34" charset="0"/>
              </a:rPr>
              <a:t> Emyr </a:t>
            </a:r>
            <a:r>
              <a:rPr lang="en-GB" sz="2000" i="1" dirty="0" err="1">
                <a:solidFill>
                  <a:schemeClr val="accent1">
                    <a:lumMod val="75000"/>
                  </a:schemeClr>
                </a:solidFill>
                <a:latin typeface="Arial" panose="020B0604020202020204" pitchFamily="34" charset="0"/>
                <a:cs typeface="Arial" panose="020B0604020202020204" pitchFamily="34" charset="0"/>
              </a:rPr>
              <a:t>ynys</a:t>
            </a:r>
            <a:r>
              <a:rPr lang="en-GB" sz="2000" i="1" dirty="0">
                <a:solidFill>
                  <a:schemeClr val="accent1">
                    <a:lumMod val="75000"/>
                  </a:schemeClr>
                </a:solidFill>
                <a:latin typeface="Arial" panose="020B0604020202020204" pitchFamily="34" charset="0"/>
                <a:cs typeface="Arial" panose="020B0604020202020204" pitchFamily="34" charset="0"/>
              </a:rPr>
              <a:t> </a:t>
            </a:r>
            <a:r>
              <a:rPr lang="en-GB" sz="2000" i="1" dirty="0" err="1">
                <a:solidFill>
                  <a:schemeClr val="accent1">
                    <a:lumMod val="75000"/>
                  </a:schemeClr>
                </a:solidFill>
                <a:latin typeface="Arial" panose="020B0604020202020204" pitchFamily="34" charset="0"/>
                <a:cs typeface="Arial" panose="020B0604020202020204" pitchFamily="34" charset="0"/>
              </a:rPr>
              <a:t>Enlli</a:t>
            </a:r>
            <a:endParaRPr lang="en-GB" sz="2000" i="1"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82736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60DD2-DA42-4A64-B266-40204F9E40FB}"/>
              </a:ext>
            </a:extLst>
          </p:cNvPr>
          <p:cNvSpPr>
            <a:spLocks noGrp="1"/>
          </p:cNvSpPr>
          <p:nvPr>
            <p:ph type="title"/>
          </p:nvPr>
        </p:nvSpPr>
        <p:spPr>
          <a:xfrm>
            <a:off x="648929" y="629266"/>
            <a:ext cx="6586491" cy="1676603"/>
          </a:xfrm>
        </p:spPr>
        <p:txBody>
          <a:bodyPr>
            <a:normAutofit/>
          </a:bodyPr>
          <a:lstStyle/>
          <a:p>
            <a:r>
              <a:rPr lang="en-GB" sz="3700" dirty="0"/>
              <a:t>Philip Jones Griffiths</a:t>
            </a:r>
            <a:br>
              <a:rPr lang="en-GB" sz="3700" dirty="0"/>
            </a:br>
            <a:r>
              <a:rPr lang="en-GB" sz="3700" dirty="0"/>
              <a:t>British (Welsh), b. 1936, d. 2008</a:t>
            </a:r>
            <a:br>
              <a:rPr lang="en-GB" sz="3700" dirty="0"/>
            </a:br>
            <a:endParaRPr lang="en-GB" sz="3700" dirty="0"/>
          </a:p>
        </p:txBody>
      </p:sp>
      <p:sp>
        <p:nvSpPr>
          <p:cNvPr id="3" name="Content Placeholder 2">
            <a:extLst>
              <a:ext uri="{FF2B5EF4-FFF2-40B4-BE49-F238E27FC236}">
                <a16:creationId xmlns:a16="http://schemas.microsoft.com/office/drawing/2014/main" id="{069B3113-14A7-470E-92EB-8E68C22CD47B}"/>
              </a:ext>
            </a:extLst>
          </p:cNvPr>
          <p:cNvSpPr>
            <a:spLocks noGrp="1"/>
          </p:cNvSpPr>
          <p:nvPr>
            <p:ph idx="1"/>
          </p:nvPr>
        </p:nvSpPr>
        <p:spPr>
          <a:xfrm>
            <a:off x="648930" y="2438400"/>
            <a:ext cx="6586489" cy="3785419"/>
          </a:xfrm>
        </p:spPr>
        <p:txBody>
          <a:bodyPr>
            <a:normAutofit/>
          </a:bodyPr>
          <a:lstStyle/>
          <a:p>
            <a:pPr marL="0" indent="0">
              <a:buNone/>
            </a:pPr>
            <a:r>
              <a:rPr lang="en-GB" sz="2400"/>
              <a:t>GB. WALES. This young boy epitomizes our Welsh ambivalent love for both rugby and music. This place, Pant-y-Wean, was once, in the 1930s, voted the most Beautiful Village in South Wales, but it has long since been obliterated by opencast mining. When I asked what he was doing, he replied, "My mother gave it to me to mend." 1961</a:t>
            </a:r>
          </a:p>
        </p:txBody>
      </p:sp>
      <p:pic>
        <p:nvPicPr>
          <p:cNvPr id="1026" name="Picture 2" descr="https://mediastore3.magnumphotos.com/CoreXDoc/MAG/Media/TR2/2/f/1/d/LON47612.jpg">
            <a:extLst>
              <a:ext uri="{FF2B5EF4-FFF2-40B4-BE49-F238E27FC236}">
                <a16:creationId xmlns:a16="http://schemas.microsoft.com/office/drawing/2014/main" id="{30661FE4-57D7-4544-9AA3-734FDA6ABE6D}"/>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7556408" y="10"/>
            <a:ext cx="4635591" cy="6857990"/>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094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E5EC4-C663-674A-9B86-527679A6464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37018A18-4A6F-2746-9454-B47893F0D7E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3975" y="0"/>
            <a:ext cx="9544050" cy="6362700"/>
          </a:xfrm>
        </p:spPr>
      </p:pic>
      <p:sp>
        <p:nvSpPr>
          <p:cNvPr id="6" name="TextBox 5">
            <a:extLst>
              <a:ext uri="{FF2B5EF4-FFF2-40B4-BE49-F238E27FC236}">
                <a16:creationId xmlns:a16="http://schemas.microsoft.com/office/drawing/2014/main" id="{7EB547DB-43E2-024E-A9C7-AF833B25B606}"/>
              </a:ext>
            </a:extLst>
          </p:cNvPr>
          <p:cNvSpPr txBox="1"/>
          <p:nvPr/>
        </p:nvSpPr>
        <p:spPr>
          <a:xfrm>
            <a:off x="2247900" y="6515100"/>
            <a:ext cx="5449697" cy="369332"/>
          </a:xfrm>
          <a:prstGeom prst="rect">
            <a:avLst/>
          </a:prstGeom>
          <a:noFill/>
        </p:spPr>
        <p:txBody>
          <a:bodyPr wrap="none" rtlCol="0">
            <a:spAutoFit/>
          </a:bodyPr>
          <a:lstStyle/>
          <a:p>
            <a:r>
              <a:rPr lang="en-US" dirty="0"/>
              <a:t>Refugee from US Bombing Vietnam </a:t>
            </a:r>
            <a:r>
              <a:rPr lang="en-GB" dirty="0"/>
              <a:t>Philip Jones Griffiths</a:t>
            </a:r>
            <a:endParaRPr lang="en-US" dirty="0"/>
          </a:p>
        </p:txBody>
      </p:sp>
    </p:spTree>
    <p:extLst>
      <p:ext uri="{BB962C8B-B14F-4D97-AF65-F5344CB8AC3E}">
        <p14:creationId xmlns:p14="http://schemas.microsoft.com/office/powerpoint/2010/main" val="28839165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575B-FC42-DD46-95FC-BA109E543539}"/>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B83E8F56-D803-174D-94BC-0D1CF975AE7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2659" y="152400"/>
            <a:ext cx="9430941" cy="6287294"/>
          </a:xfrm>
        </p:spPr>
      </p:pic>
      <p:sp>
        <p:nvSpPr>
          <p:cNvPr id="6" name="TextBox 5">
            <a:extLst>
              <a:ext uri="{FF2B5EF4-FFF2-40B4-BE49-F238E27FC236}">
                <a16:creationId xmlns:a16="http://schemas.microsoft.com/office/drawing/2014/main" id="{FB5EA026-C9DA-6F45-B05D-41003F78B85B}"/>
              </a:ext>
            </a:extLst>
          </p:cNvPr>
          <p:cNvSpPr txBox="1"/>
          <p:nvPr/>
        </p:nvSpPr>
        <p:spPr>
          <a:xfrm>
            <a:off x="2705100" y="6534150"/>
            <a:ext cx="2949397" cy="369332"/>
          </a:xfrm>
          <a:prstGeom prst="rect">
            <a:avLst/>
          </a:prstGeom>
          <a:noFill/>
        </p:spPr>
        <p:txBody>
          <a:bodyPr wrap="none" rtlCol="0">
            <a:spAutoFit/>
          </a:bodyPr>
          <a:lstStyle/>
          <a:p>
            <a:r>
              <a:rPr lang="en-GB" dirty="0"/>
              <a:t>Philip Jones Griffiths Grenada</a:t>
            </a:r>
            <a:endParaRPr lang="en-US" dirty="0"/>
          </a:p>
        </p:txBody>
      </p:sp>
    </p:spTree>
    <p:extLst>
      <p:ext uri="{BB962C8B-B14F-4D97-AF65-F5344CB8AC3E}">
        <p14:creationId xmlns:p14="http://schemas.microsoft.com/office/powerpoint/2010/main" val="8428946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07E6D-E4D4-3744-B89D-16BBC3D8C2D6}"/>
              </a:ext>
            </a:extLst>
          </p:cNvPr>
          <p:cNvSpPr>
            <a:spLocks noGrp="1"/>
          </p:cNvSpPr>
          <p:nvPr>
            <p:ph type="title"/>
          </p:nvPr>
        </p:nvSpPr>
        <p:spPr/>
        <p:txBody>
          <a:bodyPr/>
          <a:lstStyle/>
          <a:p>
            <a:r>
              <a:rPr lang="en-US" dirty="0"/>
              <a:t>Swansea Blitz </a:t>
            </a:r>
            <a:r>
              <a:rPr lang="en-GB" dirty="0"/>
              <a:t>Thursday, February 20, 1941</a:t>
            </a:r>
            <a:endParaRPr lang="en-US" dirty="0"/>
          </a:p>
        </p:txBody>
      </p:sp>
      <p:sp>
        <p:nvSpPr>
          <p:cNvPr id="3" name="Content Placeholder 2">
            <a:extLst>
              <a:ext uri="{FF2B5EF4-FFF2-40B4-BE49-F238E27FC236}">
                <a16:creationId xmlns:a16="http://schemas.microsoft.com/office/drawing/2014/main" id="{50BA2898-B563-A54A-96FE-CB84646E0B98}"/>
              </a:ext>
            </a:extLst>
          </p:cNvPr>
          <p:cNvSpPr>
            <a:spLocks noGrp="1"/>
          </p:cNvSpPr>
          <p:nvPr>
            <p:ph idx="1"/>
          </p:nvPr>
        </p:nvSpPr>
        <p:spPr/>
        <p:txBody>
          <a:bodyPr/>
          <a:lstStyle/>
          <a:p>
            <a:pPr marL="0" indent="0">
              <a:buNone/>
            </a:pPr>
            <a:r>
              <a:rPr lang="en-GB" dirty="0"/>
              <a:t>The Luftwaffe unleashed 1273 high explosive bombs and 56,000 incendiary devices to devastate an area of 41 acres using target maps based on aerial reconnaissance photographs. 857 properties were destroyed, 11,000 properties were damaged. 230 people were killed, 409 were injured.</a:t>
            </a:r>
          </a:p>
          <a:p>
            <a:pPr marL="0" indent="0" algn="r">
              <a:buNone/>
            </a:pPr>
            <a:r>
              <a:rPr lang="en-GB" sz="2000" dirty="0">
                <a:hlinkClick r:id="rId2">
                  <a:extLst>
                    <a:ext uri="{A12FA001-AC4F-418D-AE19-62706E023703}">
                      <ahyp:hlinkClr xmlns:ahyp="http://schemas.microsoft.com/office/drawing/2018/hyperlinkcolor" val="tx"/>
                    </a:ext>
                  </a:extLst>
                </a:hlinkClick>
              </a:rPr>
              <a:t>http://www.swanseamuseum.co.uk/swansea-a-brief-history/world-war-two/the-blitz</a:t>
            </a:r>
            <a:endParaRPr lang="en-US" sz="2000" dirty="0"/>
          </a:p>
        </p:txBody>
      </p:sp>
    </p:spTree>
    <p:extLst>
      <p:ext uri="{BB962C8B-B14F-4D97-AF65-F5344CB8AC3E}">
        <p14:creationId xmlns:p14="http://schemas.microsoft.com/office/powerpoint/2010/main" val="36347348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F1C4F-79B0-7741-AEA1-A4B0D7D98A1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10289150-BBA1-D64E-B8C1-ECE89FEA1192}"/>
              </a:ext>
            </a:extLst>
          </p:cNvPr>
          <p:cNvPicPr>
            <a:picLocks noGrp="1" noChangeAspect="1"/>
          </p:cNvPicPr>
          <p:nvPr>
            <p:ph idx="1"/>
          </p:nvPr>
        </p:nvPicPr>
        <p:blipFill>
          <a:blip r:embed="rId2"/>
          <a:stretch>
            <a:fillRect/>
          </a:stretch>
        </p:blipFill>
        <p:spPr>
          <a:xfrm>
            <a:off x="439323" y="0"/>
            <a:ext cx="11191868" cy="5743845"/>
          </a:xfrm>
        </p:spPr>
      </p:pic>
      <p:sp>
        <p:nvSpPr>
          <p:cNvPr id="6" name="TextBox 5">
            <a:extLst>
              <a:ext uri="{FF2B5EF4-FFF2-40B4-BE49-F238E27FC236}">
                <a16:creationId xmlns:a16="http://schemas.microsoft.com/office/drawing/2014/main" id="{A8E85513-CDF4-0144-BF4E-11CAB3B133ED}"/>
              </a:ext>
            </a:extLst>
          </p:cNvPr>
          <p:cNvSpPr txBox="1"/>
          <p:nvPr/>
        </p:nvSpPr>
        <p:spPr>
          <a:xfrm>
            <a:off x="439323" y="5826072"/>
            <a:ext cx="5208157" cy="954107"/>
          </a:xfrm>
          <a:prstGeom prst="rect">
            <a:avLst/>
          </a:prstGeom>
          <a:noFill/>
        </p:spPr>
        <p:txBody>
          <a:bodyPr wrap="none" rtlCol="0">
            <a:spAutoFit/>
          </a:bodyPr>
          <a:lstStyle/>
          <a:p>
            <a:r>
              <a:rPr lang="en-US" sz="2800" dirty="0"/>
              <a:t>Swansea Burnt for 3 Nights</a:t>
            </a:r>
          </a:p>
          <a:p>
            <a:r>
              <a:rPr lang="en-US" sz="2800" dirty="0"/>
              <a:t>Abertawe </a:t>
            </a:r>
            <a:r>
              <a:rPr lang="en-US" sz="2800" dirty="0" err="1"/>
              <a:t>ar</a:t>
            </a:r>
            <a:r>
              <a:rPr lang="en-US" sz="2800" dirty="0"/>
              <a:t> </a:t>
            </a:r>
            <a:r>
              <a:rPr lang="en-US" sz="2800" dirty="0" err="1"/>
              <a:t>dan</a:t>
            </a:r>
            <a:r>
              <a:rPr lang="en-US" sz="2800" dirty="0"/>
              <a:t> am 3 </a:t>
            </a:r>
            <a:r>
              <a:rPr lang="en-US" sz="2800" dirty="0" err="1"/>
              <a:t>noson</a:t>
            </a:r>
            <a:r>
              <a:rPr lang="en-US" sz="2800" dirty="0"/>
              <a:t> 1941</a:t>
            </a:r>
          </a:p>
        </p:txBody>
      </p:sp>
    </p:spTree>
    <p:extLst>
      <p:ext uri="{BB962C8B-B14F-4D97-AF65-F5344CB8AC3E}">
        <p14:creationId xmlns:p14="http://schemas.microsoft.com/office/powerpoint/2010/main" val="32885481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64C3D-4D52-2448-B76A-3690C5C38418}"/>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129B23AA-C8B5-D84B-BFBC-4FCEFFACC029}"/>
              </a:ext>
            </a:extLst>
          </p:cNvPr>
          <p:cNvPicPr>
            <a:picLocks noGrp="1" noChangeAspect="1"/>
          </p:cNvPicPr>
          <p:nvPr>
            <p:ph idx="1"/>
          </p:nvPr>
        </p:nvPicPr>
        <p:blipFill>
          <a:blip r:embed="rId2"/>
          <a:stretch>
            <a:fillRect/>
          </a:stretch>
        </p:blipFill>
        <p:spPr>
          <a:xfrm>
            <a:off x="2925288" y="137113"/>
            <a:ext cx="5142066" cy="6616015"/>
          </a:xfrm>
        </p:spPr>
      </p:pic>
    </p:spTree>
    <p:extLst>
      <p:ext uri="{BB962C8B-B14F-4D97-AF65-F5344CB8AC3E}">
        <p14:creationId xmlns:p14="http://schemas.microsoft.com/office/powerpoint/2010/main" val="10212947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00A0B-E060-D44E-9DA9-8D4DA653FC4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B2E3B99-E44D-BD42-9979-41BC795B2145}"/>
              </a:ext>
            </a:extLst>
          </p:cNvPr>
          <p:cNvPicPr>
            <a:picLocks noGrp="1" noChangeAspect="1"/>
          </p:cNvPicPr>
          <p:nvPr>
            <p:ph idx="1"/>
          </p:nvPr>
        </p:nvPicPr>
        <p:blipFill>
          <a:blip r:embed="rId2"/>
          <a:stretch>
            <a:fillRect/>
          </a:stretch>
        </p:blipFill>
        <p:spPr>
          <a:xfrm>
            <a:off x="1313646" y="133305"/>
            <a:ext cx="8829218" cy="6380582"/>
          </a:xfrm>
        </p:spPr>
      </p:pic>
      <p:sp>
        <p:nvSpPr>
          <p:cNvPr id="3" name="TextBox 2">
            <a:extLst>
              <a:ext uri="{FF2B5EF4-FFF2-40B4-BE49-F238E27FC236}">
                <a16:creationId xmlns:a16="http://schemas.microsoft.com/office/drawing/2014/main" id="{66A06D69-FEDE-B74F-8C27-B96277427D3C}"/>
              </a:ext>
            </a:extLst>
          </p:cNvPr>
          <p:cNvSpPr txBox="1"/>
          <p:nvPr/>
        </p:nvSpPr>
        <p:spPr>
          <a:xfrm>
            <a:off x="4108360" y="6488668"/>
            <a:ext cx="2978636" cy="369332"/>
          </a:xfrm>
          <a:prstGeom prst="rect">
            <a:avLst/>
          </a:prstGeom>
          <a:noFill/>
        </p:spPr>
        <p:txBody>
          <a:bodyPr wrap="none" rtlCol="0">
            <a:spAutoFit/>
          </a:bodyPr>
          <a:lstStyle/>
          <a:p>
            <a:r>
              <a:rPr lang="en-US" dirty="0" err="1"/>
              <a:t>Dynevor</a:t>
            </a:r>
            <a:r>
              <a:rPr lang="en-US" dirty="0"/>
              <a:t> School Building 1897</a:t>
            </a:r>
          </a:p>
        </p:txBody>
      </p:sp>
    </p:spTree>
    <p:extLst>
      <p:ext uri="{BB962C8B-B14F-4D97-AF65-F5344CB8AC3E}">
        <p14:creationId xmlns:p14="http://schemas.microsoft.com/office/powerpoint/2010/main" val="2702637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088D9-FF3D-974F-85FE-C7E7ACC80B1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EC395020-2598-0346-B986-30E1B48F4611}"/>
              </a:ext>
            </a:extLst>
          </p:cNvPr>
          <p:cNvPicPr>
            <a:picLocks noGrp="1" noChangeAspect="1"/>
          </p:cNvPicPr>
          <p:nvPr>
            <p:ph idx="1"/>
          </p:nvPr>
        </p:nvPicPr>
        <p:blipFill>
          <a:blip r:embed="rId2"/>
          <a:stretch>
            <a:fillRect/>
          </a:stretch>
        </p:blipFill>
        <p:spPr>
          <a:xfrm>
            <a:off x="1532586" y="0"/>
            <a:ext cx="6156101" cy="6786938"/>
          </a:xfrm>
        </p:spPr>
      </p:pic>
      <p:sp>
        <p:nvSpPr>
          <p:cNvPr id="3" name="TextBox 2">
            <a:extLst>
              <a:ext uri="{FF2B5EF4-FFF2-40B4-BE49-F238E27FC236}">
                <a16:creationId xmlns:a16="http://schemas.microsoft.com/office/drawing/2014/main" id="{E2DA9960-D220-8341-A9B0-D77D65F7CF19}"/>
              </a:ext>
            </a:extLst>
          </p:cNvPr>
          <p:cNvSpPr txBox="1"/>
          <p:nvPr/>
        </p:nvSpPr>
        <p:spPr>
          <a:xfrm>
            <a:off x="8615966" y="2253802"/>
            <a:ext cx="3684920" cy="646331"/>
          </a:xfrm>
          <a:prstGeom prst="rect">
            <a:avLst/>
          </a:prstGeom>
          <a:noFill/>
        </p:spPr>
        <p:txBody>
          <a:bodyPr wrap="none" rtlCol="0">
            <a:spAutoFit/>
          </a:bodyPr>
          <a:lstStyle/>
          <a:p>
            <a:r>
              <a:rPr lang="en-US" dirty="0" err="1"/>
              <a:t>Dynevor</a:t>
            </a:r>
            <a:r>
              <a:rPr lang="en-US" dirty="0"/>
              <a:t> School from Alexander road </a:t>
            </a:r>
          </a:p>
          <a:p>
            <a:r>
              <a:rPr lang="en-US" dirty="0"/>
              <a:t>pre 1941</a:t>
            </a:r>
          </a:p>
        </p:txBody>
      </p:sp>
    </p:spTree>
    <p:extLst>
      <p:ext uri="{BB962C8B-B14F-4D97-AF65-F5344CB8AC3E}">
        <p14:creationId xmlns:p14="http://schemas.microsoft.com/office/powerpoint/2010/main" val="23140159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A73DB-D1B8-2E4B-9D33-D14EA811370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F7C80FE-7894-834E-A875-FDB7246C60BE}"/>
              </a:ext>
            </a:extLst>
          </p:cNvPr>
          <p:cNvPicPr>
            <a:picLocks noGrp="1" noChangeAspect="1"/>
          </p:cNvPicPr>
          <p:nvPr>
            <p:ph idx="1"/>
          </p:nvPr>
        </p:nvPicPr>
        <p:blipFill>
          <a:blip r:embed="rId2"/>
          <a:stretch>
            <a:fillRect/>
          </a:stretch>
        </p:blipFill>
        <p:spPr>
          <a:xfrm>
            <a:off x="1536485" y="0"/>
            <a:ext cx="9119030" cy="6375042"/>
          </a:xfrm>
        </p:spPr>
      </p:pic>
      <p:sp>
        <p:nvSpPr>
          <p:cNvPr id="3" name="TextBox 2">
            <a:extLst>
              <a:ext uri="{FF2B5EF4-FFF2-40B4-BE49-F238E27FC236}">
                <a16:creationId xmlns:a16="http://schemas.microsoft.com/office/drawing/2014/main" id="{DB62FA2B-0294-8740-AA26-CD6E574CA419}"/>
              </a:ext>
            </a:extLst>
          </p:cNvPr>
          <p:cNvSpPr txBox="1"/>
          <p:nvPr/>
        </p:nvSpPr>
        <p:spPr>
          <a:xfrm>
            <a:off x="4760891" y="6375042"/>
            <a:ext cx="2670218" cy="369332"/>
          </a:xfrm>
          <a:prstGeom prst="rect">
            <a:avLst/>
          </a:prstGeom>
          <a:noFill/>
        </p:spPr>
        <p:txBody>
          <a:bodyPr wrap="none" rtlCol="0">
            <a:spAutoFit/>
          </a:bodyPr>
          <a:lstStyle/>
          <a:p>
            <a:r>
              <a:rPr lang="en-US" dirty="0" err="1"/>
              <a:t>Dynevor</a:t>
            </a:r>
            <a:r>
              <a:rPr lang="en-US" dirty="0"/>
              <a:t> School after 1941</a:t>
            </a:r>
          </a:p>
        </p:txBody>
      </p:sp>
    </p:spTree>
    <p:extLst>
      <p:ext uri="{BB962C8B-B14F-4D97-AF65-F5344CB8AC3E}">
        <p14:creationId xmlns:p14="http://schemas.microsoft.com/office/powerpoint/2010/main" val="20733399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BAB2E-25BA-1F49-B6B0-A4685CDDB25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F2A9ACDE-2A01-8C40-8B9C-AD50FFD66B47}"/>
              </a:ext>
            </a:extLst>
          </p:cNvPr>
          <p:cNvPicPr>
            <a:picLocks noGrp="1" noChangeAspect="1"/>
          </p:cNvPicPr>
          <p:nvPr>
            <p:ph idx="1"/>
          </p:nvPr>
        </p:nvPicPr>
        <p:blipFill>
          <a:blip r:embed="rId2"/>
          <a:stretch>
            <a:fillRect/>
          </a:stretch>
        </p:blipFill>
        <p:spPr>
          <a:xfrm>
            <a:off x="2025498" y="180459"/>
            <a:ext cx="8141004" cy="6143211"/>
          </a:xfrm>
        </p:spPr>
      </p:pic>
      <p:sp>
        <p:nvSpPr>
          <p:cNvPr id="3" name="TextBox 2">
            <a:extLst>
              <a:ext uri="{FF2B5EF4-FFF2-40B4-BE49-F238E27FC236}">
                <a16:creationId xmlns:a16="http://schemas.microsoft.com/office/drawing/2014/main" id="{49B61BF8-4020-7B43-B107-E60A5D9F8DAA}"/>
              </a:ext>
            </a:extLst>
          </p:cNvPr>
          <p:cNvSpPr txBox="1"/>
          <p:nvPr/>
        </p:nvSpPr>
        <p:spPr>
          <a:xfrm>
            <a:off x="3738944" y="6336692"/>
            <a:ext cx="4714111" cy="369332"/>
          </a:xfrm>
          <a:prstGeom prst="rect">
            <a:avLst/>
          </a:prstGeom>
          <a:noFill/>
        </p:spPr>
        <p:txBody>
          <a:bodyPr wrap="none" rtlCol="0">
            <a:spAutoFit/>
          </a:bodyPr>
          <a:lstStyle/>
          <a:p>
            <a:r>
              <a:rPr lang="en-US" dirty="0" err="1"/>
              <a:t>Dynevor</a:t>
            </a:r>
            <a:r>
              <a:rPr lang="en-US" dirty="0"/>
              <a:t> School from Mount Pleasant after 1941</a:t>
            </a:r>
          </a:p>
        </p:txBody>
      </p:sp>
    </p:spTree>
    <p:extLst>
      <p:ext uri="{BB962C8B-B14F-4D97-AF65-F5344CB8AC3E}">
        <p14:creationId xmlns:p14="http://schemas.microsoft.com/office/powerpoint/2010/main" val="38599913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135D0-6766-9746-8ECE-852D1C501DFA}"/>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6DB8A68-DFB1-6743-B229-D47412BA5FE8}"/>
              </a:ext>
            </a:extLst>
          </p:cNvPr>
          <p:cNvPicPr>
            <a:picLocks noGrp="1" noChangeAspect="1"/>
          </p:cNvPicPr>
          <p:nvPr>
            <p:ph idx="1"/>
          </p:nvPr>
        </p:nvPicPr>
        <p:blipFill>
          <a:blip r:embed="rId2"/>
          <a:stretch>
            <a:fillRect/>
          </a:stretch>
        </p:blipFill>
        <p:spPr>
          <a:xfrm>
            <a:off x="2223192" y="226346"/>
            <a:ext cx="8823293" cy="6108434"/>
          </a:xfrm>
        </p:spPr>
      </p:pic>
      <p:sp>
        <p:nvSpPr>
          <p:cNvPr id="6" name="TextBox 5">
            <a:extLst>
              <a:ext uri="{FF2B5EF4-FFF2-40B4-BE49-F238E27FC236}">
                <a16:creationId xmlns:a16="http://schemas.microsoft.com/office/drawing/2014/main" id="{B2EF1922-32EB-A942-B3FA-B95540636A33}"/>
              </a:ext>
            </a:extLst>
          </p:cNvPr>
          <p:cNvSpPr txBox="1"/>
          <p:nvPr/>
        </p:nvSpPr>
        <p:spPr>
          <a:xfrm>
            <a:off x="3903609" y="6334780"/>
            <a:ext cx="5683672" cy="523220"/>
          </a:xfrm>
          <a:prstGeom prst="rect">
            <a:avLst/>
          </a:prstGeom>
          <a:noFill/>
        </p:spPr>
        <p:txBody>
          <a:bodyPr wrap="none" rtlCol="0">
            <a:spAutoFit/>
          </a:bodyPr>
          <a:lstStyle/>
          <a:p>
            <a:r>
              <a:rPr lang="en-US" sz="2800" dirty="0" err="1"/>
              <a:t>Dynevor</a:t>
            </a:r>
            <a:r>
              <a:rPr lang="en-US" sz="2800" dirty="0"/>
              <a:t> School / </a:t>
            </a:r>
            <a:r>
              <a:rPr lang="en-US" sz="2800" dirty="0" err="1"/>
              <a:t>Ysgol</a:t>
            </a:r>
            <a:r>
              <a:rPr lang="en-US" sz="2800" dirty="0"/>
              <a:t> </a:t>
            </a:r>
            <a:r>
              <a:rPr lang="en-US" sz="2800" dirty="0" err="1"/>
              <a:t>Dinefwr</a:t>
            </a:r>
            <a:r>
              <a:rPr lang="en-US" sz="2800" dirty="0"/>
              <a:t> 1950s</a:t>
            </a:r>
          </a:p>
        </p:txBody>
      </p:sp>
    </p:spTree>
    <p:extLst>
      <p:ext uri="{BB962C8B-B14F-4D97-AF65-F5344CB8AC3E}">
        <p14:creationId xmlns:p14="http://schemas.microsoft.com/office/powerpoint/2010/main" val="2445293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E20322-67D6-9540-AA91-5365F9B993E0}"/>
              </a:ext>
            </a:extLst>
          </p:cNvPr>
          <p:cNvPicPr>
            <a:picLocks noGrp="1" noChangeAspect="1"/>
          </p:cNvPicPr>
          <p:nvPr>
            <p:ph idx="1"/>
          </p:nvPr>
        </p:nvPicPr>
        <p:blipFill>
          <a:blip r:embed="rId2"/>
          <a:stretch>
            <a:fillRect/>
          </a:stretch>
        </p:blipFill>
        <p:spPr>
          <a:xfrm>
            <a:off x="291832" y="213249"/>
            <a:ext cx="7354110" cy="6456393"/>
          </a:xfrm>
        </p:spPr>
      </p:pic>
      <p:sp>
        <p:nvSpPr>
          <p:cNvPr id="8" name="TextBox 7">
            <a:extLst>
              <a:ext uri="{FF2B5EF4-FFF2-40B4-BE49-F238E27FC236}">
                <a16:creationId xmlns:a16="http://schemas.microsoft.com/office/drawing/2014/main" id="{FC406906-DF3A-FB43-B4E1-53C895B09DC0}"/>
              </a:ext>
            </a:extLst>
          </p:cNvPr>
          <p:cNvSpPr txBox="1"/>
          <p:nvPr/>
        </p:nvSpPr>
        <p:spPr>
          <a:xfrm>
            <a:off x="7684852" y="1556425"/>
            <a:ext cx="4494178" cy="1384995"/>
          </a:xfrm>
          <a:prstGeom prst="rect">
            <a:avLst/>
          </a:prstGeom>
          <a:noFill/>
        </p:spPr>
        <p:txBody>
          <a:bodyPr wrap="square" rtlCol="0">
            <a:spAutoFit/>
          </a:bodyPr>
          <a:lstStyle/>
          <a:p>
            <a:r>
              <a:rPr lang="en-US" sz="2800" dirty="0" err="1"/>
              <a:t>Swasnsea</a:t>
            </a:r>
            <a:r>
              <a:rPr lang="en-US" sz="2800" dirty="0"/>
              <a:t> after the Blitz</a:t>
            </a:r>
          </a:p>
          <a:p>
            <a:endParaRPr lang="en-US" sz="2800" dirty="0"/>
          </a:p>
          <a:p>
            <a:r>
              <a:rPr lang="en-US" sz="2800" dirty="0"/>
              <a:t>Abertawe </a:t>
            </a:r>
            <a:r>
              <a:rPr lang="en-US" sz="2800" dirty="0" err="1"/>
              <a:t>ar</a:t>
            </a:r>
            <a:r>
              <a:rPr lang="en-US" sz="2800" dirty="0"/>
              <a:t> </a:t>
            </a:r>
            <a:r>
              <a:rPr lang="en-US" sz="2800" dirty="0" err="1"/>
              <a:t>ôl</a:t>
            </a:r>
            <a:r>
              <a:rPr lang="en-US" sz="2800" dirty="0"/>
              <a:t> </a:t>
            </a:r>
            <a:r>
              <a:rPr lang="en-US" sz="2800" dirty="0" err="1"/>
              <a:t>yr</a:t>
            </a:r>
            <a:r>
              <a:rPr lang="en-US" sz="2800" dirty="0"/>
              <a:t> </a:t>
            </a:r>
            <a:r>
              <a:rPr lang="en-US" sz="2800" dirty="0" err="1"/>
              <a:t>ymosodiad</a:t>
            </a:r>
            <a:endParaRPr lang="en-US" sz="2800" dirty="0"/>
          </a:p>
        </p:txBody>
      </p:sp>
    </p:spTree>
    <p:extLst>
      <p:ext uri="{BB962C8B-B14F-4D97-AF65-F5344CB8AC3E}">
        <p14:creationId xmlns:p14="http://schemas.microsoft.com/office/powerpoint/2010/main" val="35018727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6895A-5DB7-BC46-B185-77E77E434595}"/>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FF0858A-5374-CA45-8E03-DBC45E860774}"/>
              </a:ext>
            </a:extLst>
          </p:cNvPr>
          <p:cNvPicPr>
            <a:picLocks noGrp="1" noChangeAspect="1"/>
          </p:cNvPicPr>
          <p:nvPr>
            <p:ph idx="1"/>
          </p:nvPr>
        </p:nvPicPr>
        <p:blipFill>
          <a:blip r:embed="rId2"/>
          <a:stretch>
            <a:fillRect/>
          </a:stretch>
        </p:blipFill>
        <p:spPr>
          <a:xfrm>
            <a:off x="223289" y="0"/>
            <a:ext cx="8854125" cy="5739319"/>
          </a:xfrm>
        </p:spPr>
      </p:pic>
      <p:pic>
        <p:nvPicPr>
          <p:cNvPr id="7" name="Picture 6">
            <a:extLst>
              <a:ext uri="{FF2B5EF4-FFF2-40B4-BE49-F238E27FC236}">
                <a16:creationId xmlns:a16="http://schemas.microsoft.com/office/drawing/2014/main" id="{3BF521BA-9086-F64E-8B57-0DB61D4D371F}"/>
              </a:ext>
            </a:extLst>
          </p:cNvPr>
          <p:cNvPicPr>
            <a:picLocks noChangeAspect="1"/>
          </p:cNvPicPr>
          <p:nvPr/>
        </p:nvPicPr>
        <p:blipFill>
          <a:blip r:embed="rId3"/>
          <a:stretch>
            <a:fillRect/>
          </a:stretch>
        </p:blipFill>
        <p:spPr>
          <a:xfrm>
            <a:off x="8093413" y="4121159"/>
            <a:ext cx="4098587" cy="2736841"/>
          </a:xfrm>
          <a:prstGeom prst="rect">
            <a:avLst/>
          </a:prstGeom>
        </p:spPr>
      </p:pic>
      <p:sp>
        <p:nvSpPr>
          <p:cNvPr id="8" name="TextBox 7">
            <a:extLst>
              <a:ext uri="{FF2B5EF4-FFF2-40B4-BE49-F238E27FC236}">
                <a16:creationId xmlns:a16="http://schemas.microsoft.com/office/drawing/2014/main" id="{9A40ECAE-B6B8-9546-B443-B8DFFCC6590C}"/>
              </a:ext>
            </a:extLst>
          </p:cNvPr>
          <p:cNvSpPr txBox="1"/>
          <p:nvPr/>
        </p:nvSpPr>
        <p:spPr>
          <a:xfrm>
            <a:off x="395592" y="5797685"/>
            <a:ext cx="5700408" cy="954107"/>
          </a:xfrm>
          <a:prstGeom prst="rect">
            <a:avLst/>
          </a:prstGeom>
          <a:noFill/>
        </p:spPr>
        <p:txBody>
          <a:bodyPr wrap="square" rtlCol="0">
            <a:spAutoFit/>
          </a:bodyPr>
          <a:lstStyle/>
          <a:p>
            <a:r>
              <a:rPr lang="en-US" sz="2800" dirty="0"/>
              <a:t>Old police Station Swansea</a:t>
            </a:r>
          </a:p>
          <a:p>
            <a:r>
              <a:rPr lang="en-US" sz="2800" dirty="0"/>
              <a:t>Hen </a:t>
            </a:r>
            <a:r>
              <a:rPr lang="en-US" sz="2800" dirty="0" err="1"/>
              <a:t>orsaf</a:t>
            </a:r>
            <a:r>
              <a:rPr lang="en-US" sz="2800" dirty="0"/>
              <a:t> </a:t>
            </a:r>
            <a:r>
              <a:rPr lang="en-US" sz="2800" dirty="0" err="1"/>
              <a:t>Heddlu</a:t>
            </a:r>
            <a:r>
              <a:rPr lang="en-US" sz="2800" dirty="0"/>
              <a:t> Abertawe </a:t>
            </a:r>
          </a:p>
        </p:txBody>
      </p:sp>
    </p:spTree>
    <p:extLst>
      <p:ext uri="{BB962C8B-B14F-4D97-AF65-F5344CB8AC3E}">
        <p14:creationId xmlns:p14="http://schemas.microsoft.com/office/powerpoint/2010/main" val="23198964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B7460-86C0-459D-8AE8-15195CFC7544}"/>
              </a:ext>
            </a:extLst>
          </p:cNvPr>
          <p:cNvSpPr>
            <a:spLocks noGrp="1"/>
          </p:cNvSpPr>
          <p:nvPr>
            <p:ph type="title"/>
          </p:nvPr>
        </p:nvSpPr>
        <p:spPr>
          <a:xfrm>
            <a:off x="838200" y="174625"/>
            <a:ext cx="10515600" cy="682625"/>
          </a:xfrm>
        </p:spPr>
        <p:txBody>
          <a:bodyPr>
            <a:normAutofit fontScale="90000"/>
          </a:bodyPr>
          <a:lstStyle/>
          <a:p>
            <a:r>
              <a:rPr lang="en-GB" dirty="0"/>
              <a:t>References – useful links for further info</a:t>
            </a:r>
          </a:p>
        </p:txBody>
      </p:sp>
      <p:sp>
        <p:nvSpPr>
          <p:cNvPr id="3" name="Content Placeholder 2">
            <a:extLst>
              <a:ext uri="{FF2B5EF4-FFF2-40B4-BE49-F238E27FC236}">
                <a16:creationId xmlns:a16="http://schemas.microsoft.com/office/drawing/2014/main" id="{5CBFDBDF-0B04-49B1-92E0-9B3551BD4927}"/>
              </a:ext>
            </a:extLst>
          </p:cNvPr>
          <p:cNvSpPr>
            <a:spLocks noGrp="1"/>
          </p:cNvSpPr>
          <p:nvPr>
            <p:ph idx="1"/>
          </p:nvPr>
        </p:nvSpPr>
        <p:spPr>
          <a:xfrm>
            <a:off x="228600" y="1162050"/>
            <a:ext cx="11696700" cy="5014913"/>
          </a:xfrm>
        </p:spPr>
        <p:txBody>
          <a:bodyPr>
            <a:normAutofit lnSpcReduction="10000"/>
          </a:bodyPr>
          <a:lstStyle/>
          <a:p>
            <a:r>
              <a:rPr lang="en-GB" dirty="0"/>
              <a:t>Owen Sheers </a:t>
            </a:r>
            <a:r>
              <a:rPr lang="en-GB" u="sng" dirty="0">
                <a:hlinkClick r:id="rId2"/>
              </a:rPr>
              <a:t>https://www.youtube.com/watch?v=7n25J6N-yfQ</a:t>
            </a:r>
            <a:r>
              <a:rPr lang="en-GB" dirty="0"/>
              <a:t> The greatest poem of WW1 part 1 'In Parenthesis</a:t>
            </a:r>
          </a:p>
          <a:p>
            <a:r>
              <a:rPr lang="en-GB" dirty="0"/>
              <a:t>Marian </a:t>
            </a:r>
            <a:r>
              <a:rPr lang="en-GB" dirty="0" err="1"/>
              <a:t>Delyth</a:t>
            </a:r>
            <a:r>
              <a:rPr lang="en-GB" dirty="0"/>
              <a:t> (2016) https://www.ffoton.wales/interviews/2016/6/marian-delyth  </a:t>
            </a:r>
          </a:p>
          <a:p>
            <a:r>
              <a:rPr lang="en-GB" dirty="0"/>
              <a:t>Rhodri Jones </a:t>
            </a:r>
            <a:r>
              <a:rPr lang="en-GB" dirty="0">
                <a:hlinkClick r:id="rId3"/>
              </a:rPr>
              <a:t>https://www.rhodrijones.com/project/return-yn-ol-2006/</a:t>
            </a:r>
            <a:endParaRPr lang="en-GB" dirty="0"/>
          </a:p>
          <a:p>
            <a:r>
              <a:rPr lang="en-GB" dirty="0" err="1"/>
              <a:t>Ffoton</a:t>
            </a:r>
            <a:r>
              <a:rPr lang="en-GB" dirty="0"/>
              <a:t> (2016) </a:t>
            </a:r>
            <a:r>
              <a:rPr lang="en-GB" i="1" dirty="0"/>
              <a:t>Rhodri Jones - Conversation with </a:t>
            </a:r>
            <a:r>
              <a:rPr lang="en-GB" i="1" dirty="0" err="1"/>
              <a:t>Ffoton</a:t>
            </a:r>
            <a:endParaRPr lang="en-GB" i="1" dirty="0"/>
          </a:p>
          <a:p>
            <a:r>
              <a:rPr lang="en-GB" dirty="0"/>
              <a:t>Philip Jones Griffiths </a:t>
            </a:r>
            <a:r>
              <a:rPr lang="en-GB" dirty="0">
                <a:hlinkClick r:id="rId4"/>
              </a:rPr>
              <a:t>https://pro.magnumphotos.com/C.aspx?VP3=CMS3&amp;VF=MAGO31_10_VForm&amp;ERID=24KL535HON</a:t>
            </a:r>
            <a:endParaRPr lang="en-GB" dirty="0"/>
          </a:p>
          <a:p>
            <a:r>
              <a:rPr lang="en-GB" dirty="0" err="1"/>
              <a:t>Aled</a:t>
            </a:r>
            <a:r>
              <a:rPr lang="en-GB" dirty="0"/>
              <a:t> Rhys Hughes </a:t>
            </a:r>
            <a:r>
              <a:rPr lang="en-GB" dirty="0">
                <a:hlinkClick r:id="rId5"/>
              </a:rPr>
              <a:t>http://www.aledrhyshughes.co.uk/orielau_galleries.html</a:t>
            </a:r>
            <a:endParaRPr lang="en-GB" dirty="0"/>
          </a:p>
          <a:p>
            <a:r>
              <a:rPr lang="en-GB" dirty="0"/>
              <a:t>http://www.oxfordreference.com/view/10.1093/oi/authority.20110803095540870</a:t>
            </a:r>
          </a:p>
        </p:txBody>
      </p:sp>
    </p:spTree>
    <p:extLst>
      <p:ext uri="{BB962C8B-B14F-4D97-AF65-F5344CB8AC3E}">
        <p14:creationId xmlns:p14="http://schemas.microsoft.com/office/powerpoint/2010/main" val="1766975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1649</TotalTime>
  <Words>3171</Words>
  <Application>Microsoft Macintosh PowerPoint</Application>
  <PresentationFormat>Widescreen</PresentationFormat>
  <Paragraphs>149</Paragraphs>
  <Slides>48</Slides>
  <Notes>4</Notes>
  <HiddenSlides>0</HiddenSlides>
  <MMClips>4</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48</vt:i4>
      </vt:variant>
    </vt:vector>
  </HeadingPairs>
  <TitlesOfParts>
    <vt:vector size="54" baseType="lpstr">
      <vt:lpstr>Arial</vt:lpstr>
      <vt:lpstr>Arial</vt:lpstr>
      <vt:lpstr>Calibri</vt:lpstr>
      <vt:lpstr>Calibri Light</vt:lpstr>
      <vt:lpstr>Office Theme</vt:lpstr>
      <vt:lpstr>1_Office Theme</vt:lpstr>
      <vt:lpstr>Art : Photography Wales : Conflict : Home</vt:lpstr>
      <vt:lpstr>PowerPoint Presentation</vt:lpstr>
      <vt:lpstr>David Jones In Parenthesis</vt:lpstr>
      <vt:lpstr>PowerPoint Presentation</vt:lpstr>
      <vt:lpstr>PowerPoint Presentation</vt:lpstr>
      <vt:lpstr>In Parenthesis | Kate Burton reading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Peter Finnemore</vt:lpstr>
      <vt:lpstr>Threshold 2009 Archival pigment ink 81 x 56cm</vt:lpstr>
      <vt:lpstr>PowerPoint Presentation</vt:lpstr>
      <vt:lpstr>Head is my only Home - Peter Finnemore </vt:lpstr>
      <vt:lpstr>Battle of the Trees</vt:lpstr>
      <vt:lpstr>Eve of Destruction</vt:lpstr>
      <vt:lpstr>Eve of Destruction</vt:lpstr>
      <vt:lpstr>Rhodri Jones </vt:lpstr>
      <vt:lpstr>PowerPoint Presentation</vt:lpstr>
      <vt:lpstr>PowerPoint Presentation</vt:lpstr>
      <vt:lpstr>PowerPoint Presentation</vt:lpstr>
      <vt:lpstr>PowerPoint Presentation</vt:lpstr>
      <vt:lpstr>PowerPoint Presentation</vt:lpstr>
      <vt:lpstr>PowerPoint Presentation</vt:lpstr>
      <vt:lpstr>Marian Delyth (1963) Cars being stopped on the Trefechan Bridge in Aberystwyth</vt:lpstr>
      <vt:lpstr>PowerPoint Presentation</vt:lpstr>
      <vt:lpstr>Marian Delyth (2014) Washing line of Bardsney lighthouse island.</vt:lpstr>
      <vt:lpstr>Marian Delyth Emyr’s Kitchen Bardsey</vt:lpstr>
      <vt:lpstr>Philip Jones Griffiths British (Welsh), b. 1936, d. 2008 </vt:lpstr>
      <vt:lpstr>PowerPoint Presentation</vt:lpstr>
      <vt:lpstr>PowerPoint Presentation</vt:lpstr>
      <vt:lpstr>Swansea Blitz Thursday, February 20, 1941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 useful links for further info</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Gwenllian Beynon</dc:creator>
  <cp:lastModifiedBy>Gwenllian Beynon</cp:lastModifiedBy>
  <cp:revision>46</cp:revision>
  <dcterms:created xsi:type="dcterms:W3CDTF">2018-11-21T22:00:19Z</dcterms:created>
  <dcterms:modified xsi:type="dcterms:W3CDTF">2020-11-05T11:08:44Z</dcterms:modified>
</cp:coreProperties>
</file>