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9" r:id="rId3"/>
    <p:sldId id="258" r:id="rId4"/>
    <p:sldId id="260" r:id="rId5"/>
    <p:sldId id="262" r:id="rId6"/>
    <p:sldId id="265" r:id="rId7"/>
    <p:sldId id="267" r:id="rId8"/>
    <p:sldId id="263" r:id="rId9"/>
    <p:sldId id="257"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C2DFA-8254-8A31-69C3-5CD354A9C1D7}" v="2023" dt="2024-02-18T21:34:07.3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1206F0-1B7C-43B4-A49B-84C2A6DF0169}" type="datetimeFigureOut">
              <a:t>2/18/2024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75436E-0545-4B07-840A-4D82DFA09C11}" type="slidenum">
              <a:t>‹#›</a:t>
            </a:fld>
            <a:endParaRPr lang="en-GB"/>
          </a:p>
        </p:txBody>
      </p:sp>
    </p:spTree>
    <p:extLst>
      <p:ext uri="{BB962C8B-B14F-4D97-AF65-F5344CB8AC3E}">
        <p14:creationId xmlns:p14="http://schemas.microsoft.com/office/powerpoint/2010/main" val="217663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who are nearing the end of their life are entitled to high‑quality care wherever they are being cared for. It is important that their wishes are respected and they are involved in decisions about their care, whenever possible. Care should be focused on maintaining the person's comfort and dignity, and any symptoms they have should be managed. Some people may have already thought about their care and may have made some decisions and plans for the end of their life.</a:t>
            </a:r>
          </a:p>
        </p:txBody>
      </p:sp>
      <p:sp>
        <p:nvSpPr>
          <p:cNvPr id="4" name="Slide Number Placeholder 3"/>
          <p:cNvSpPr>
            <a:spLocks noGrp="1"/>
          </p:cNvSpPr>
          <p:nvPr>
            <p:ph type="sldNum" sz="quarter" idx="5"/>
          </p:nvPr>
        </p:nvSpPr>
        <p:spPr/>
        <p:txBody>
          <a:bodyPr/>
          <a:lstStyle/>
          <a:p>
            <a:fld id="{9675436E-0545-4B07-840A-4D82DFA09C11}" type="slidenum">
              <a:t>6</a:t>
            </a:fld>
            <a:endParaRPr lang="en-GB"/>
          </a:p>
        </p:txBody>
      </p:sp>
    </p:spTree>
    <p:extLst>
      <p:ext uri="{BB962C8B-B14F-4D97-AF65-F5344CB8AC3E}">
        <p14:creationId xmlns:p14="http://schemas.microsoft.com/office/powerpoint/2010/main" val="29016107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18/02/2024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www.progressive-charlestown.com/2014/03/study-finds-substandard-treatment.html" TargetMode="External"/><Relationship Id="rId2" Type="http://schemas.openxmlformats.org/officeDocument/2006/relationships/image" Target="../media/image2.jpe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opesca.blogspot.com/2019/10/psicologia-8-idades-segundoerik-erikson.htm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nhs.uk/conditions/end-of-life-care/your-wellbeing/controlling-pain-and-other-symptoms/"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usgamblingsites.com/news/nevada-gaming-commission-to-consider-new-sexual-harassment-rules/"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mynextmove.org/vets/profile/summary/31-1121.00" TargetMode="External"/><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england.nhs.uk/eolc/" TargetMode="External"/><Relationship Id="rId13" Type="http://schemas.openxmlformats.org/officeDocument/2006/relationships/hyperlink" Target="https://www.carehome.co.uk/news/article.cfm/id/1570149/three-quarters-residents-happier-less-isolated-care-home" TargetMode="External"/><Relationship Id="rId3" Type="http://schemas.openxmlformats.org/officeDocument/2006/relationships/hyperlink" Target="https://www.trinityhomecare.co.uk/resources/blog/companionship-care/what-is-the-meaning-of-domiciliary-care/" TargetMode="External"/><Relationship Id="rId7" Type="http://schemas.openxmlformats.org/officeDocument/2006/relationships/hyperlink" Target="https://www.nhs.uk/conditions/social-care-and-support-guide/care-services-equipment-and-care-homes/care-and-support-you-can-get-for-free/" TargetMode="External"/><Relationship Id="rId12" Type="http://schemas.openxmlformats.org/officeDocument/2006/relationships/hyperlink" Target="https://academic.oup.com/gerontologist/article/56/5/919/2605223" TargetMode="External"/><Relationship Id="rId2" Type="http://schemas.openxmlformats.org/officeDocument/2006/relationships/hyperlink" Target="https://www.elder.org/domiciliary-care/" TargetMode="External"/><Relationship Id="rId16" Type="http://schemas.openxmlformats.org/officeDocument/2006/relationships/hyperlink" Target="https://www.nhs.uk/conditions/end-of-life-care/what-it-involves-and-when-it-starts/https:/www.nice.org.uk/guidance/ng31/ifp/chapter/About-this-information"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care-services-equipment-and-care-homes/care-homes/" TargetMode="External"/><Relationship Id="rId11" Type="http://schemas.openxmlformats.org/officeDocument/2006/relationships/hyperlink" Target="https://www.ageuk.org.uk/information-advice/care/paying-for-care/paying-for-a-care-home/" TargetMode="External"/><Relationship Id="rId5" Type="http://schemas.openxmlformats.org/officeDocument/2006/relationships/hyperlink" Target="https://www.ageuk.org.uk/information-advice/care/arranging-care/care-homes/" TargetMode="External"/><Relationship Id="rId15" Type="http://schemas.openxmlformats.org/officeDocument/2006/relationships/hyperlink" Target="https://www.gov.uk/government/publications/build-back-better-our-plan-for-health-and-social-care/adult-social-care-charging-reform-further-details" TargetMode="External"/><Relationship Id="rId10" Type="http://schemas.openxmlformats.org/officeDocument/2006/relationships/hyperlink" Target="https://www.ons.gov.uk/peoplepopulationandcommunity/birthsdeathsandmarriages/ageing/articles/characteristicsofolderpeople/2013-12-06#key-points-on-the-oldest-old-those-aged-85-or-over" TargetMode="External"/><Relationship Id="rId4" Type="http://schemas.openxmlformats.org/officeDocument/2006/relationships/hyperlink" Target="https://ukcareguide.co.uk/domiciliary-care/" TargetMode="External"/><Relationship Id="rId9" Type="http://schemas.openxmlformats.org/officeDocument/2006/relationships/hyperlink" Target="https://www.gov.uk/government/publications/choice-in-end-of-life-care-government-response" TargetMode="External"/><Relationship Id="rId14" Type="http://schemas.openxmlformats.org/officeDocument/2006/relationships/hyperlink" Target="https://www.ageuk.org.uk/globalassets/age-uk/documents/factsheets/fs20_nhs_continuing_healthcare_and_nhs-funded_nursing_care_fc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6" name="Freeform: Shape 15">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6">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Freeform: Shape 18">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1" name="Freeform: Shape 20">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5" name="TextBox 4">
            <a:extLst>
              <a:ext uri="{FF2B5EF4-FFF2-40B4-BE49-F238E27FC236}">
                <a16:creationId xmlns:a16="http://schemas.microsoft.com/office/drawing/2014/main" id="{2CE785E7-77C3-A05F-4933-34C63CA64C1D}"/>
              </a:ext>
            </a:extLst>
          </p:cNvPr>
          <p:cNvSpPr txBox="1"/>
          <p:nvPr/>
        </p:nvSpPr>
        <p:spPr>
          <a:xfrm>
            <a:off x="3301993" y="312294"/>
            <a:ext cx="5760846" cy="3762424"/>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lnSpcReduction="10000"/>
          </a:bodyPr>
          <a:lstStyle/>
          <a:p>
            <a:pPr algn="ctr">
              <a:lnSpc>
                <a:spcPct val="90000"/>
              </a:lnSpc>
              <a:spcBef>
                <a:spcPct val="0"/>
              </a:spcBef>
              <a:spcAft>
                <a:spcPts val="600"/>
              </a:spcAft>
            </a:pPr>
            <a:r>
              <a:rPr lang="en-US" sz="3600" b="1" kern="1200" dirty="0">
                <a:latin typeface="+mj-lt"/>
                <a:ea typeface="+mj-ea"/>
                <a:cs typeface="+mj-cs"/>
              </a:rPr>
              <a:t>LIVING WITH  CARE : THE OLDER PERSON</a:t>
            </a:r>
            <a:endParaRPr lang="en-US" sz="3600" b="1" kern="1200" dirty="0">
              <a:latin typeface="+mj-lt"/>
              <a:ea typeface="+mj-ea"/>
              <a:cs typeface="Calibri Light"/>
            </a:endParaRPr>
          </a:p>
          <a:p>
            <a:pPr algn="ctr">
              <a:lnSpc>
                <a:spcPct val="90000"/>
              </a:lnSpc>
              <a:spcBef>
                <a:spcPct val="0"/>
              </a:spcBef>
              <a:spcAft>
                <a:spcPts val="600"/>
              </a:spcAft>
            </a:pPr>
            <a:r>
              <a:rPr lang="en-US" sz="3600" b="1" kern="1200" dirty="0">
                <a:latin typeface="+mj-lt"/>
                <a:ea typeface="+mj-ea"/>
                <a:cs typeface="+mj-cs"/>
              </a:rPr>
              <a:t>Debate presentation and supporting paper</a:t>
            </a:r>
          </a:p>
          <a:p>
            <a:pPr algn="ctr">
              <a:lnSpc>
                <a:spcPct val="90000"/>
              </a:lnSpc>
              <a:spcBef>
                <a:spcPct val="0"/>
              </a:spcBef>
              <a:spcAft>
                <a:spcPts val="600"/>
              </a:spcAft>
            </a:pPr>
            <a:endParaRPr lang="en-US" sz="3600" b="1" dirty="0">
              <a:latin typeface="+mj-lt"/>
              <a:ea typeface="Calibri Light" panose="020F0302020204030204"/>
              <a:cs typeface="Calibri Light"/>
            </a:endParaRPr>
          </a:p>
          <a:p>
            <a:pPr algn="ctr">
              <a:lnSpc>
                <a:spcPct val="90000"/>
              </a:lnSpc>
              <a:spcBef>
                <a:spcPct val="0"/>
              </a:spcBef>
              <a:spcAft>
                <a:spcPts val="600"/>
              </a:spcAft>
            </a:pPr>
            <a:r>
              <a:rPr lang="en-US" sz="3600" b="1">
                <a:latin typeface="+mj-lt"/>
                <a:ea typeface="Calibri Light" panose="020F0302020204030204"/>
                <a:cs typeface="Calibri Light"/>
              </a:rPr>
              <a:t>Remaining at home is best for everyone</a:t>
            </a:r>
            <a:endParaRPr lang="en-US" sz="3600" b="1" dirty="0">
              <a:latin typeface="+mj-lt"/>
              <a:ea typeface="Calibri Light" panose="020F0302020204030204"/>
              <a:cs typeface="Calibri Light"/>
            </a:endParaRPr>
          </a:p>
        </p:txBody>
      </p:sp>
      <p:sp>
        <p:nvSpPr>
          <p:cNvPr id="6" name="TextBox 5">
            <a:extLst>
              <a:ext uri="{FF2B5EF4-FFF2-40B4-BE49-F238E27FC236}">
                <a16:creationId xmlns:a16="http://schemas.microsoft.com/office/drawing/2014/main" id="{A6591980-5D70-BB30-D628-E175479C6F2F}"/>
              </a:ext>
            </a:extLst>
          </p:cNvPr>
          <p:cNvSpPr txBox="1"/>
          <p:nvPr/>
        </p:nvSpPr>
        <p:spPr>
          <a:xfrm>
            <a:off x="3215729" y="4165152"/>
            <a:ext cx="5760846" cy="68207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lnSpc>
                <a:spcPct val="90000"/>
              </a:lnSpc>
              <a:spcBef>
                <a:spcPts val="1000"/>
              </a:spcBef>
            </a:pPr>
            <a:r>
              <a:rPr lang="en-US" sz="3600" b="1" kern="1200" dirty="0">
                <a:solidFill>
                  <a:schemeClr val="tx2"/>
                </a:solidFill>
                <a:latin typeface="+mn-lt"/>
                <a:ea typeface="+mn-ea"/>
                <a:cs typeface="+mn-cs"/>
              </a:rPr>
              <a:t>Elena Todorova-2124115</a:t>
            </a:r>
            <a:endParaRPr lang="en-US" sz="3600" b="1" kern="120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Nahar </a:t>
            </a:r>
            <a:r>
              <a:rPr lang="en-US" sz="3600" b="1" dirty="0">
                <a:solidFill>
                  <a:schemeClr val="tx2"/>
                </a:solidFill>
              </a:rPr>
              <a:t>Sumi-2122279</a:t>
            </a:r>
            <a:endParaRPr lang="en-US" sz="3600" b="1" kern="1200" dirty="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BMHP6009</a:t>
            </a:r>
            <a:endParaRPr lang="en-US" sz="3600" b="1" kern="1200">
              <a:solidFill>
                <a:schemeClr val="tx2"/>
              </a:solidFill>
              <a:latin typeface="+mn-lt"/>
              <a:ea typeface="Calibri"/>
              <a:cs typeface="Calibri"/>
            </a:endParaRPr>
          </a:p>
          <a:p>
            <a:pPr algn="ctr">
              <a:lnSpc>
                <a:spcPct val="90000"/>
              </a:lnSpc>
              <a:spcBef>
                <a:spcPts val="1000"/>
              </a:spcBef>
            </a:pPr>
            <a:r>
              <a:rPr lang="en-US" sz="3600" b="1" kern="1200" dirty="0">
                <a:solidFill>
                  <a:schemeClr val="tx2"/>
                </a:solidFill>
                <a:latin typeface="+mn-lt"/>
                <a:ea typeface="+mn-ea"/>
                <a:cs typeface="+mn-cs"/>
              </a:rPr>
              <a:t>Rebecca Stewart</a:t>
            </a:r>
            <a:endParaRPr lang="en-US" sz="3600" b="1" kern="1200">
              <a:solidFill>
                <a:schemeClr val="tx2"/>
              </a:solidFill>
              <a:latin typeface="+mn-lt"/>
              <a:ea typeface="Calibri"/>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778AF8-2666-ED9A-E23F-E388E871F8CB}"/>
              </a:ext>
            </a:extLst>
          </p:cNvPr>
          <p:cNvSpPr>
            <a:spLocks noGrp="1"/>
          </p:cNvSpPr>
          <p:nvPr>
            <p:ph type="title"/>
          </p:nvPr>
        </p:nvSpPr>
        <p:spPr>
          <a:xfrm>
            <a:off x="640080" y="325369"/>
            <a:ext cx="4368602" cy="849785"/>
          </a:xfrm>
        </p:spPr>
        <p:txBody>
          <a:bodyPr vert="horz" lIns="91440" tIns="45720" rIns="91440" bIns="45720" rtlCol="0" anchor="b">
            <a:normAutofit/>
          </a:bodyPr>
          <a:lstStyle/>
          <a:p>
            <a:r>
              <a:rPr lang="en-US" sz="5000" b="1"/>
              <a:t>INTRODUCTION</a:t>
            </a:r>
          </a:p>
        </p:txBody>
      </p:sp>
      <p:sp>
        <p:nvSpPr>
          <p:cNvPr id="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432207CB-F04F-8300-53D4-BA6A888D70E4}"/>
              </a:ext>
            </a:extLst>
          </p:cNvPr>
          <p:cNvSpPr>
            <a:spLocks noGrp="1"/>
          </p:cNvSpPr>
          <p:nvPr>
            <p:ph sz="half" idx="2"/>
          </p:nvPr>
        </p:nvSpPr>
        <p:spPr>
          <a:xfrm>
            <a:off x="640080" y="1866484"/>
            <a:ext cx="4243589" cy="4916554"/>
          </a:xfrm>
        </p:spPr>
        <p:txBody>
          <a:bodyPr vert="horz" lIns="91440" tIns="45720" rIns="91440" bIns="45720" rtlCol="0" anchor="t">
            <a:noAutofit/>
          </a:bodyPr>
          <a:lstStyle/>
          <a:p>
            <a:pPr marL="0" indent="0">
              <a:buNone/>
            </a:pPr>
            <a:r>
              <a:rPr lang="en-US" sz="2400" b="1">
                <a:ea typeface="Calibri"/>
                <a:cs typeface="Calibri"/>
              </a:rPr>
              <a:t>Remainimg in your own home best for everyone</a:t>
            </a:r>
            <a:endParaRPr lang="en-US" sz="2400" b="1"/>
          </a:p>
          <a:p>
            <a:pPr marL="0" indent="0">
              <a:buNone/>
            </a:pPr>
            <a:endParaRPr lang="en-US" sz="2400" b="1" dirty="0"/>
          </a:p>
          <a:p>
            <a:pPr marL="0" indent="0">
              <a:buNone/>
            </a:pPr>
            <a:r>
              <a:rPr lang="en-US" sz="2400" b="1"/>
              <a:t>Definition of domiciliary and </a:t>
            </a:r>
            <a:r>
              <a:rPr lang="en-US" sz="2400" b="1" dirty="0"/>
              <a:t>residential care</a:t>
            </a:r>
            <a:endParaRPr lang="en-US" sz="2400" b="1">
              <a:ea typeface="Calibri"/>
              <a:cs typeface="Calibri"/>
            </a:endParaRPr>
          </a:p>
          <a:p>
            <a:pPr marL="0" indent="0">
              <a:buNone/>
            </a:pPr>
            <a:r>
              <a:rPr lang="en-US" sz="2400" b="1" dirty="0"/>
              <a:t>Funding available</a:t>
            </a:r>
            <a:endParaRPr lang="en-US" sz="2400" b="1">
              <a:cs typeface="Calibri"/>
            </a:endParaRPr>
          </a:p>
          <a:p>
            <a:pPr marL="0" indent="0">
              <a:buNone/>
            </a:pPr>
            <a:r>
              <a:rPr lang="en-US" sz="2400" b="1" dirty="0"/>
              <a:t>End of life care and palliative care(power of attorney, decision making)</a:t>
            </a:r>
            <a:endParaRPr lang="en-US" sz="2400" b="1">
              <a:cs typeface="Calibri"/>
            </a:endParaRPr>
          </a:p>
          <a:p>
            <a:pPr marL="0" indent="0">
              <a:buNone/>
            </a:pPr>
            <a:r>
              <a:rPr lang="en-US" sz="2400" b="1" dirty="0"/>
              <a:t>Gap between needs and availability</a:t>
            </a:r>
            <a:endParaRPr lang="en-US" sz="2400" b="1">
              <a:cs typeface="Calibri"/>
            </a:endParaRPr>
          </a:p>
          <a:p>
            <a:pPr marL="0" indent="0">
              <a:buNone/>
            </a:pPr>
            <a:r>
              <a:rPr lang="en-US" sz="2400" b="1" dirty="0"/>
              <a:t>Legislations, policies and  ageing theories</a:t>
            </a:r>
            <a:endParaRPr lang="en-US" sz="2400" b="1">
              <a:cs typeface="Calibri"/>
            </a:endParaRPr>
          </a:p>
          <a:p>
            <a:pPr marL="0" indent="0">
              <a:buNone/>
            </a:pPr>
            <a:r>
              <a:rPr lang="en-US" sz="2400" b="1" dirty="0"/>
              <a:t>Benefits and disadvantages of both approaches to care</a:t>
            </a:r>
            <a:endParaRPr lang="en-US" sz="2400" b="1">
              <a:cs typeface="Calibri"/>
            </a:endParaRPr>
          </a:p>
          <a:p>
            <a:endParaRPr lang="en-US" sz="1700"/>
          </a:p>
          <a:p>
            <a:endParaRPr lang="en-US" sz="1700"/>
          </a:p>
          <a:p>
            <a:endParaRPr lang="en-US" sz="1700"/>
          </a:p>
          <a:p>
            <a:pPr marL="0"/>
            <a:endParaRPr lang="en-US" sz="1700"/>
          </a:p>
          <a:p>
            <a:endParaRPr lang="en-US" sz="1700"/>
          </a:p>
        </p:txBody>
      </p:sp>
      <p:pic>
        <p:nvPicPr>
          <p:cNvPr id="5" name="Content Placeholder 4" descr="Person holding hand">
            <a:extLst>
              <a:ext uri="{FF2B5EF4-FFF2-40B4-BE49-F238E27FC236}">
                <a16:creationId xmlns:a16="http://schemas.microsoft.com/office/drawing/2014/main" id="{D7631C74-8190-BC7D-E5EE-71263C1423E6}"/>
              </a:ext>
            </a:extLst>
          </p:cNvPr>
          <p:cNvPicPr>
            <a:picLocks noGrp="1" noChangeAspect="1"/>
          </p:cNvPicPr>
          <p:nvPr>
            <p:ph sz="half" idx="1"/>
          </p:nvPr>
        </p:nvPicPr>
        <p:blipFill rotWithShape="1">
          <a:blip r:embed="rId2"/>
          <a:srcRect l="6281" r="2676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4237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6013A04B-30CB-ECB7-B889-794910A453C4}"/>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b="1" kern="1200">
                <a:solidFill>
                  <a:srgbClr val="FFFFFF"/>
                </a:solidFill>
                <a:latin typeface="+mj-lt"/>
                <a:ea typeface="+mj-ea"/>
                <a:cs typeface="+mj-cs"/>
              </a:rPr>
              <a:t>                 DEFINITION</a:t>
            </a: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2FCF44A1-139A-E8B3-3985-02DC487D5732}"/>
              </a:ext>
            </a:extLst>
          </p:cNvPr>
          <p:cNvSpPr>
            <a:spLocks/>
          </p:cNvSpPr>
          <p:nvPr/>
        </p:nvSpPr>
        <p:spPr>
          <a:xfrm>
            <a:off x="374577" y="3648275"/>
            <a:ext cx="5263788" cy="2657109"/>
          </a:xfrm>
          <a:prstGeom prst="rect">
            <a:avLst/>
          </a:prstGeom>
        </p:spPr>
        <p:txBody>
          <a:bodyPr vert="horz" lIns="91440" tIns="45720" rIns="91440" bIns="45720" rtlCol="0" anchor="t">
            <a:noAutofit/>
          </a:bodyPr>
          <a:lstStyle/>
          <a:p>
            <a:pPr defTabSz="585216">
              <a:lnSpc>
                <a:spcPct val="90000"/>
              </a:lnSpc>
              <a:spcAft>
                <a:spcPts val="600"/>
              </a:spcAft>
            </a:pPr>
            <a:r>
              <a:rPr lang="en-GB" sz="2000" b="1" kern="1200" dirty="0">
                <a:latin typeface="+mn-lt"/>
                <a:ea typeface="+mn-ea"/>
                <a:cs typeface="Calibri"/>
              </a:rPr>
              <a:t>Domiciliary Care</a:t>
            </a:r>
            <a:endParaRPr lang="en-GB" sz="2000" b="1" kern="1200" dirty="0">
              <a:latin typeface="+mn-lt"/>
              <a:cs typeface="Calibri"/>
            </a:endParaRPr>
          </a:p>
          <a:p>
            <a:pPr defTabSz="585216">
              <a:lnSpc>
                <a:spcPct val="90000"/>
              </a:lnSpc>
              <a:spcAft>
                <a:spcPts val="600"/>
              </a:spcAft>
            </a:pPr>
            <a:r>
              <a:rPr lang="en-GB" b="1" kern="1200" dirty="0">
                <a:latin typeface="Calibri"/>
                <a:ea typeface="+mn-ea"/>
                <a:cs typeface="Arial"/>
              </a:rPr>
              <a:t> Domiciliary care is an industry term for a range of care options whereby a qualified carer provides support for a vulnerable adult at home.</a:t>
            </a:r>
            <a:endParaRPr lang="en-GB" sz="2000" b="1" kern="1200" dirty="0">
              <a:latin typeface="Calibri"/>
              <a:ea typeface="Calibri"/>
              <a:cs typeface="Calibri"/>
            </a:endParaRPr>
          </a:p>
          <a:p>
            <a:pPr defTabSz="585216">
              <a:lnSpc>
                <a:spcPct val="90000"/>
              </a:lnSpc>
              <a:spcAft>
                <a:spcPts val="600"/>
              </a:spcAft>
            </a:pPr>
            <a:r>
              <a:rPr lang="en-GB" b="1" kern="1200" dirty="0">
                <a:latin typeface="Calibri"/>
                <a:ea typeface="+mn-ea"/>
                <a:cs typeface="Arial"/>
              </a:rPr>
              <a:t> Domiciliary care means a trained individual or nurse coming to your home periodically to administer </a:t>
            </a:r>
            <a:r>
              <a:rPr lang="en-GB" b="1" dirty="0">
                <a:latin typeface="Calibri"/>
                <a:cs typeface="Arial"/>
              </a:rPr>
              <a:t>care altered to person needs.</a:t>
            </a:r>
            <a:endParaRPr lang="en-GB" b="1" dirty="0">
              <a:latin typeface="Calibri"/>
              <a:ea typeface="Calibri"/>
              <a:cs typeface="Arial"/>
            </a:endParaRPr>
          </a:p>
        </p:txBody>
      </p:sp>
      <p:sp>
        <p:nvSpPr>
          <p:cNvPr id="4" name="Content Placeholder 3">
            <a:extLst>
              <a:ext uri="{FF2B5EF4-FFF2-40B4-BE49-F238E27FC236}">
                <a16:creationId xmlns:a16="http://schemas.microsoft.com/office/drawing/2014/main" id="{515220CB-C817-362D-E833-73C11A39D57E}"/>
              </a:ext>
            </a:extLst>
          </p:cNvPr>
          <p:cNvSpPr>
            <a:spLocks/>
          </p:cNvSpPr>
          <p:nvPr/>
        </p:nvSpPr>
        <p:spPr>
          <a:xfrm>
            <a:off x="460841" y="1720733"/>
            <a:ext cx="5205909" cy="2111212"/>
          </a:xfrm>
          <a:prstGeom prst="rect">
            <a:avLst/>
          </a:prstGeom>
        </p:spPr>
        <p:txBody>
          <a:bodyPr vert="horz" lIns="91440" tIns="45720" rIns="91440" bIns="45720" rtlCol="0" anchor="t">
            <a:noAutofit/>
          </a:bodyPr>
          <a:lstStyle/>
          <a:p>
            <a:pPr defTabSz="585216">
              <a:spcAft>
                <a:spcPts val="600"/>
              </a:spcAft>
            </a:pPr>
            <a:r>
              <a:rPr lang="en-GB" sz="2000" b="1" kern="1200" dirty="0">
                <a:latin typeface="+mn-lt"/>
                <a:ea typeface="+mn-ea"/>
                <a:cs typeface="Calibri"/>
              </a:rPr>
              <a:t>Residential Care</a:t>
            </a:r>
            <a:endParaRPr lang="en-GB" sz="2000" b="1" kern="1200" dirty="0">
              <a:latin typeface="+mn-lt"/>
              <a:cs typeface="Calibri"/>
            </a:endParaRPr>
          </a:p>
          <a:p>
            <a:pPr defTabSz="585216">
              <a:spcAft>
                <a:spcPts val="600"/>
              </a:spcAft>
            </a:pPr>
            <a:r>
              <a:rPr lang="en-GB" b="1" kern="1200" dirty="0">
                <a:latin typeface="+mn-lt"/>
                <a:ea typeface="+mn-lt"/>
                <a:cs typeface="+mn-lt"/>
              </a:rPr>
              <a:t>Care homes provide accommodation and personal care for people who need extra support in their daily lives.</a:t>
            </a:r>
            <a:r>
              <a:rPr lang="en-GB" b="1" dirty="0">
                <a:ea typeface="+mn-lt"/>
                <a:cs typeface="+mn-lt"/>
              </a:rPr>
              <a:t> </a:t>
            </a:r>
            <a:r>
              <a:rPr lang="en-GB" b="1" kern="1200" dirty="0">
                <a:latin typeface="+mn-lt"/>
                <a:ea typeface="+mn-lt"/>
                <a:cs typeface="+mn-lt"/>
              </a:rPr>
              <a:t>There are 2 main types of care home -residential homes and nursing homes</a:t>
            </a:r>
            <a:r>
              <a:rPr lang="en-GB" sz="1250" b="1" kern="1200" dirty="0">
                <a:latin typeface="+mn-lt"/>
                <a:ea typeface="+mn-lt"/>
                <a:cs typeface="+mn-lt"/>
              </a:rPr>
              <a:t>.</a:t>
            </a:r>
          </a:p>
          <a:p>
            <a:pPr>
              <a:spcAft>
                <a:spcPts val="600"/>
              </a:spcAft>
            </a:pPr>
            <a:endParaRPr lang="en-GB" sz="1800">
              <a:solidFill>
                <a:srgbClr val="545454"/>
              </a:solidFill>
              <a:ea typeface="Calibri"/>
              <a:cs typeface="Calibri"/>
            </a:endParaRPr>
          </a:p>
        </p:txBody>
      </p:sp>
      <p:pic>
        <p:nvPicPr>
          <p:cNvPr id="10" name="Picture 9" descr="An elderly person in a wheelchair&#10;&#10;Description automatically generated">
            <a:extLst>
              <a:ext uri="{FF2B5EF4-FFF2-40B4-BE49-F238E27FC236}">
                <a16:creationId xmlns:a16="http://schemas.microsoft.com/office/drawing/2014/main" id="{68AA769D-436B-7375-9C66-0B6A7C7C85B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0263" y="2112579"/>
            <a:ext cx="3710158" cy="3975614"/>
          </a:xfrm>
          <a:prstGeom prst="rect">
            <a:avLst/>
          </a:prstGeom>
        </p:spPr>
      </p:pic>
      <p:sp>
        <p:nvSpPr>
          <p:cNvPr id="11" name="TextBox 10">
            <a:extLst>
              <a:ext uri="{FF2B5EF4-FFF2-40B4-BE49-F238E27FC236}">
                <a16:creationId xmlns:a16="http://schemas.microsoft.com/office/drawing/2014/main" id="{770496D2-577E-2B25-FD8B-BFDBDB4CF2BB}"/>
              </a:ext>
            </a:extLst>
          </p:cNvPr>
          <p:cNvSpPr txBox="1"/>
          <p:nvPr/>
        </p:nvSpPr>
        <p:spPr>
          <a:xfrm>
            <a:off x="6190263" y="4693562"/>
            <a:ext cx="3710158" cy="419213"/>
          </a:xfrm>
          <a:prstGeom prst="rect">
            <a:avLst/>
          </a:prstGeom>
        </p:spPr>
        <p:txBody>
          <a:bodyPr>
            <a:normAutofit/>
          </a:bodyPr>
          <a:lstStyle/>
          <a:p>
            <a:pPr defTabSz="585216">
              <a:spcAft>
                <a:spcPts val="600"/>
              </a:spcAft>
            </a:pPr>
            <a:r>
              <a:rPr lang="en-US" sz="1152" kern="1200">
                <a:solidFill>
                  <a:schemeClr val="tx1"/>
                </a:solidFill>
                <a:latin typeface="+mn-lt"/>
                <a:ea typeface="+mn-ea"/>
                <a:cs typeface="+mn-cs"/>
                <a:hlinkClick r:id="rId3"/>
              </a:rPr>
              <a:t>This Photo</a:t>
            </a:r>
            <a:r>
              <a:rPr lang="en-US" sz="1152" kern="1200">
                <a:solidFill>
                  <a:schemeClr val="tx1"/>
                </a:solidFill>
                <a:latin typeface="+mn-lt"/>
                <a:ea typeface="+mn-ea"/>
                <a:cs typeface="+mn-cs"/>
              </a:rPr>
              <a:t> by Unknown author is licensed under </a:t>
            </a:r>
            <a:r>
              <a:rPr lang="en-US" sz="1152" kern="1200">
                <a:solidFill>
                  <a:schemeClr val="tx1"/>
                </a:solidFill>
                <a:latin typeface="+mn-lt"/>
                <a:ea typeface="+mn-ea"/>
                <a:cs typeface="+mn-cs"/>
                <a:hlinkClick r:id="rId4"/>
              </a:rPr>
              <a:t>CC BY-SA</a:t>
            </a:r>
            <a:r>
              <a:rPr lang="en-US" sz="1152" kern="1200">
                <a:solidFill>
                  <a:schemeClr val="tx1"/>
                </a:solidFill>
                <a:latin typeface="+mn-lt"/>
                <a:ea typeface="+mn-ea"/>
                <a:cs typeface="+mn-cs"/>
              </a:rPr>
              <a:t>.</a:t>
            </a:r>
            <a:endParaRPr lang="en-US"/>
          </a:p>
        </p:txBody>
      </p:sp>
    </p:spTree>
    <p:extLst>
      <p:ext uri="{BB962C8B-B14F-4D97-AF65-F5344CB8AC3E}">
        <p14:creationId xmlns:p14="http://schemas.microsoft.com/office/powerpoint/2010/main" val="14178149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miling at another person&#10;&#10;Description automatically generated">
            <a:extLst>
              <a:ext uri="{FF2B5EF4-FFF2-40B4-BE49-F238E27FC236}">
                <a16:creationId xmlns:a16="http://schemas.microsoft.com/office/drawing/2014/main" id="{69050099-48B6-113D-4FE3-E098821F545E}"/>
              </a:ext>
            </a:extLst>
          </p:cNvPr>
          <p:cNvPicPr>
            <a:picLocks noChangeAspect="1"/>
          </p:cNvPicPr>
          <p:nvPr/>
        </p:nvPicPr>
        <p:blipFill rotWithShape="1">
          <a:blip r:embed="rId2"/>
          <a:srcRect l="1070" r="30193"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83870FC-3DFB-2843-9D1D-1300FBCC50CB}"/>
              </a:ext>
            </a:extLst>
          </p:cNvPr>
          <p:cNvSpPr>
            <a:spLocks noGrp="1"/>
          </p:cNvSpPr>
          <p:nvPr>
            <p:ph type="title"/>
          </p:nvPr>
        </p:nvSpPr>
        <p:spPr>
          <a:xfrm>
            <a:off x="838200" y="5692"/>
            <a:ext cx="3822189" cy="663459"/>
          </a:xfrm>
        </p:spPr>
        <p:txBody>
          <a:bodyPr>
            <a:normAutofit/>
          </a:bodyPr>
          <a:lstStyle/>
          <a:p>
            <a:r>
              <a:rPr lang="en-GB" sz="4000" b="1">
                <a:ea typeface="Calibri Light"/>
                <a:cs typeface="Calibri Light"/>
              </a:rPr>
              <a:t>FUNDING</a:t>
            </a:r>
          </a:p>
        </p:txBody>
      </p:sp>
      <p:sp>
        <p:nvSpPr>
          <p:cNvPr id="3" name="Content Placeholder 2">
            <a:extLst>
              <a:ext uri="{FF2B5EF4-FFF2-40B4-BE49-F238E27FC236}">
                <a16:creationId xmlns:a16="http://schemas.microsoft.com/office/drawing/2014/main" id="{5C166811-669C-E7A3-4D73-B4D7E93B2ACA}"/>
              </a:ext>
            </a:extLst>
          </p:cNvPr>
          <p:cNvSpPr>
            <a:spLocks noGrp="1"/>
          </p:cNvSpPr>
          <p:nvPr>
            <p:ph idx="1"/>
          </p:nvPr>
        </p:nvSpPr>
        <p:spPr>
          <a:xfrm>
            <a:off x="76200" y="680164"/>
            <a:ext cx="4584189" cy="5496799"/>
          </a:xfrm>
        </p:spPr>
        <p:txBody>
          <a:bodyPr vert="horz" lIns="91440" tIns="45720" rIns="91440" bIns="45720" rtlCol="0" anchor="t">
            <a:normAutofit/>
          </a:bodyPr>
          <a:lstStyle/>
          <a:p>
            <a:r>
              <a:rPr lang="en-GB" sz="1800" b="1" dirty="0">
                <a:solidFill>
                  <a:srgbClr val="545454"/>
                </a:solidFill>
                <a:ea typeface="+mn-lt"/>
                <a:cs typeface="+mn-lt"/>
              </a:rPr>
              <a:t>Local Council</a:t>
            </a:r>
          </a:p>
          <a:p>
            <a:r>
              <a:rPr lang="en-GB" sz="1800" b="1" dirty="0">
                <a:solidFill>
                  <a:srgbClr val="545454"/>
                </a:solidFill>
                <a:ea typeface="+mn-lt"/>
                <a:cs typeface="+mn-lt"/>
              </a:rPr>
              <a:t>Self-funding</a:t>
            </a:r>
          </a:p>
          <a:p>
            <a:r>
              <a:rPr lang="en-GB" sz="1800" b="1" dirty="0">
                <a:solidFill>
                  <a:srgbClr val="545454"/>
                </a:solidFill>
                <a:ea typeface="+mn-lt"/>
                <a:cs typeface="+mn-lt"/>
              </a:rPr>
              <a:t>NHS Continuing Healthcare</a:t>
            </a:r>
          </a:p>
          <a:p>
            <a:r>
              <a:rPr lang="en-GB" sz="1800" b="1" dirty="0">
                <a:solidFill>
                  <a:srgbClr val="545454"/>
                </a:solidFill>
                <a:ea typeface="+mn-lt"/>
                <a:cs typeface="+mn-lt"/>
              </a:rPr>
              <a:t>Personal Expenses Allowance (PEA). The PEA must be at least £28.25 per week. </a:t>
            </a:r>
            <a:endParaRPr lang="en-GB" sz="1800" b="1">
              <a:cs typeface="Calibri"/>
            </a:endParaRPr>
          </a:p>
          <a:p>
            <a:r>
              <a:rPr lang="en-GB" sz="1800" b="1" dirty="0">
                <a:solidFill>
                  <a:srgbClr val="545454"/>
                </a:solidFill>
                <a:ea typeface="+mn-lt"/>
                <a:cs typeface="+mn-lt"/>
              </a:rPr>
              <a:t> Continuing NHS and social care - ongoing care package involving free NHS services and means-tested social care services. It may be called a ‘joint package of care’. </a:t>
            </a:r>
          </a:p>
        </p:txBody>
      </p:sp>
    </p:spTree>
    <p:extLst>
      <p:ext uri="{BB962C8B-B14F-4D97-AF65-F5344CB8AC3E}">
        <p14:creationId xmlns:p14="http://schemas.microsoft.com/office/powerpoint/2010/main" val="23003035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FE2BE5-2123-B7A5-99B9-A2A9E4BF4439}"/>
              </a:ext>
            </a:extLst>
          </p:cNvPr>
          <p:cNvSpPr>
            <a:spLocks noGrp="1"/>
          </p:cNvSpPr>
          <p:nvPr>
            <p:ph idx="1"/>
          </p:nvPr>
        </p:nvSpPr>
        <p:spPr>
          <a:xfrm>
            <a:off x="90578" y="833588"/>
            <a:ext cx="5727940" cy="5860959"/>
          </a:xfrm>
        </p:spPr>
        <p:txBody>
          <a:bodyPr vert="horz" lIns="91440" tIns="45720" rIns="91440" bIns="45720" rtlCol="0" anchor="t">
            <a:normAutofit/>
          </a:bodyPr>
          <a:lstStyle/>
          <a:p>
            <a:pPr>
              <a:buNone/>
            </a:pPr>
            <a:r>
              <a:rPr lang="en-GB" sz="2000" dirty="0">
                <a:solidFill>
                  <a:srgbClr val="202A30"/>
                </a:solidFill>
                <a:ea typeface="Calibri"/>
                <a:cs typeface="Calibri"/>
              </a:rPr>
              <a:t>Theories of aging Ericson-. Erikson's life stage theory (1982) proposes that the ego unfolds as an individual moves through the stages of life. Each new stage presents disequilibrium and challenges that the ego must master. How these challenges are tackled shapes how well the individual navigates later stages of life. </a:t>
            </a:r>
            <a:endParaRPr lang="en-US" sz="2000">
              <a:ea typeface="Calibri"/>
              <a:cs typeface="Calibri"/>
            </a:endParaRPr>
          </a:p>
          <a:p>
            <a:pPr>
              <a:buNone/>
            </a:pPr>
            <a:r>
              <a:rPr lang="en-GB" sz="2000" dirty="0">
                <a:solidFill>
                  <a:srgbClr val="202A30"/>
                </a:solidFill>
                <a:ea typeface="Calibri"/>
                <a:cs typeface="Calibri"/>
              </a:rPr>
              <a:t>Continuity theory-”The continuity theory of normal aging states that older adults will usually maintain the same activities, behaviours, relationships as they did in their earlier years of life.”  According to this theory, older adults try to maintain this continuity of lifestyle by adapting strategies that are connected to their past experiences.</a:t>
            </a:r>
            <a:endParaRPr lang="en-GB" sz="2000">
              <a:ea typeface="Calibri"/>
              <a:cs typeface="Calibri"/>
            </a:endParaRPr>
          </a:p>
          <a:p>
            <a:pPr>
              <a:buNone/>
            </a:pPr>
            <a:r>
              <a:rPr lang="en-GB" sz="2000" dirty="0">
                <a:solidFill>
                  <a:srgbClr val="202A30"/>
                </a:solidFill>
                <a:ea typeface="Calibri"/>
                <a:cs typeface="Calibri"/>
              </a:rPr>
              <a:t>Activity theory-The activity theory of aging, also known as the implicit theory of aging, normal theory of aging, and lay theory of aging, proposes that aging occurs with more positive outcomes when adults stay active and maintain social interactions as they get older.</a:t>
            </a:r>
            <a:endParaRPr lang="en-GB" sz="2000">
              <a:ea typeface="Calibri"/>
              <a:cs typeface="Calibri"/>
            </a:endParaRPr>
          </a:p>
          <a:p>
            <a:pPr marL="0" indent="0">
              <a:buNone/>
            </a:pPr>
            <a:endParaRPr lang="en-GB" sz="2000" dirty="0">
              <a:solidFill>
                <a:srgbClr val="202A30"/>
              </a:solidFill>
              <a:ea typeface="Calibri"/>
              <a:cs typeface="Calibri"/>
            </a:endParaRPr>
          </a:p>
        </p:txBody>
      </p:sp>
      <p:sp>
        <p:nvSpPr>
          <p:cNvPr id="4" name="TextBox 3">
            <a:extLst>
              <a:ext uri="{FF2B5EF4-FFF2-40B4-BE49-F238E27FC236}">
                <a16:creationId xmlns:a16="http://schemas.microsoft.com/office/drawing/2014/main" id="{12648476-32AF-F078-DF34-DBEEF964D8F2}"/>
              </a:ext>
            </a:extLst>
          </p:cNvPr>
          <p:cNvSpPr txBox="1"/>
          <p:nvPr/>
        </p:nvSpPr>
        <p:spPr>
          <a:xfrm>
            <a:off x="2285999" y="283535"/>
            <a:ext cx="629092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ea typeface="Calibri"/>
                <a:cs typeface="Calibri"/>
              </a:rPr>
              <a:t>THEORIES</a:t>
            </a:r>
          </a:p>
        </p:txBody>
      </p:sp>
      <p:pic>
        <p:nvPicPr>
          <p:cNvPr id="5" name="Picture 4" descr="A diagram of a child&amp;#39;s development&#10;&#10;Description automatically generated">
            <a:extLst>
              <a:ext uri="{FF2B5EF4-FFF2-40B4-BE49-F238E27FC236}">
                <a16:creationId xmlns:a16="http://schemas.microsoft.com/office/drawing/2014/main" id="{A07A0D37-EA5F-FFBD-27F8-096FA223A39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45449" y="989611"/>
            <a:ext cx="6479515" cy="4562475"/>
          </a:xfrm>
          <a:prstGeom prst="rect">
            <a:avLst/>
          </a:prstGeom>
        </p:spPr>
      </p:pic>
      <p:sp>
        <p:nvSpPr>
          <p:cNvPr id="6" name="TextBox 5">
            <a:extLst>
              <a:ext uri="{FF2B5EF4-FFF2-40B4-BE49-F238E27FC236}">
                <a16:creationId xmlns:a16="http://schemas.microsoft.com/office/drawing/2014/main" id="{0FC09488-DB7C-91BC-70FA-36926923A8BF}"/>
              </a:ext>
            </a:extLst>
          </p:cNvPr>
          <p:cNvSpPr txBox="1"/>
          <p:nvPr/>
        </p:nvSpPr>
        <p:spPr>
          <a:xfrm>
            <a:off x="5645449" y="5552087"/>
            <a:ext cx="6479515"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BY-NC-ND</a:t>
            </a:r>
            <a:r>
              <a:rPr lang="en-US"/>
              <a:t>.</a:t>
            </a:r>
          </a:p>
        </p:txBody>
      </p:sp>
    </p:spTree>
    <p:extLst>
      <p:ext uri="{BB962C8B-B14F-4D97-AF65-F5344CB8AC3E}">
        <p14:creationId xmlns:p14="http://schemas.microsoft.com/office/powerpoint/2010/main" val="2036093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9C1FB-6D03-B6B4-4F2F-6EBFA1C67BB2}"/>
              </a:ext>
            </a:extLst>
          </p:cNvPr>
          <p:cNvSpPr>
            <a:spLocks noGrp="1"/>
          </p:cNvSpPr>
          <p:nvPr>
            <p:ph type="title"/>
          </p:nvPr>
        </p:nvSpPr>
        <p:spPr>
          <a:xfrm>
            <a:off x="838200" y="106333"/>
            <a:ext cx="10515600" cy="879865"/>
          </a:xfrm>
        </p:spPr>
        <p:txBody>
          <a:bodyPr/>
          <a:lstStyle/>
          <a:p>
            <a:r>
              <a:rPr lang="en-GB" dirty="0">
                <a:cs typeface="Calibri Light"/>
              </a:rPr>
              <a:t>End of life and palliative care</a:t>
            </a:r>
            <a:endParaRPr lang="en-GB" dirty="0"/>
          </a:p>
        </p:txBody>
      </p:sp>
      <p:sp>
        <p:nvSpPr>
          <p:cNvPr id="3" name="Content Placeholder 2">
            <a:extLst>
              <a:ext uri="{FF2B5EF4-FFF2-40B4-BE49-F238E27FC236}">
                <a16:creationId xmlns:a16="http://schemas.microsoft.com/office/drawing/2014/main" id="{64781A61-C39B-12CE-F8BA-7DBAF9CCDA16}"/>
              </a:ext>
            </a:extLst>
          </p:cNvPr>
          <p:cNvSpPr>
            <a:spLocks noGrp="1"/>
          </p:cNvSpPr>
          <p:nvPr>
            <p:ph sz="half" idx="1"/>
          </p:nvPr>
        </p:nvSpPr>
        <p:spPr>
          <a:xfrm>
            <a:off x="61823" y="862342"/>
            <a:ext cx="5972354" cy="5314621"/>
          </a:xfrm>
        </p:spPr>
        <p:txBody>
          <a:bodyPr vert="horz" lIns="91440" tIns="45720" rIns="91440" bIns="45720" rtlCol="0" anchor="t">
            <a:noAutofit/>
          </a:bodyPr>
          <a:lstStyle/>
          <a:p>
            <a:pPr marL="0" indent="0">
              <a:buNone/>
            </a:pPr>
            <a:r>
              <a:rPr lang="en-GB" sz="2000" dirty="0">
                <a:solidFill>
                  <a:srgbClr val="262626"/>
                </a:solidFill>
                <a:latin typeface="Arial"/>
                <a:cs typeface="Arial"/>
              </a:rPr>
              <a:t>Good end of life care is tailored to the person who needs it. The individual at EOL and the people close to them should be at the centre of decisions about their care.(NHS)</a:t>
            </a:r>
            <a:endParaRPr lang="en-GB" sz="2000">
              <a:latin typeface="Arial"/>
              <a:cs typeface="Calibri"/>
            </a:endParaRPr>
          </a:p>
          <a:p>
            <a:pPr marL="0" indent="0">
              <a:buNone/>
            </a:pPr>
            <a:r>
              <a:rPr lang="en-GB" sz="2000" dirty="0">
                <a:solidFill>
                  <a:srgbClr val="212B32"/>
                </a:solidFill>
                <a:latin typeface="Arial"/>
                <a:ea typeface="+mn-lt"/>
                <a:cs typeface="+mn-lt"/>
              </a:rPr>
              <a:t>If you have an illness that cannot be cured, palliative care makes you as comfortable as possible by </a:t>
            </a:r>
            <a:r>
              <a:rPr lang="en-GB" sz="2000" dirty="0">
                <a:solidFill>
                  <a:srgbClr val="005EB8"/>
                </a:solidFill>
                <a:latin typeface="Arial"/>
                <a:ea typeface="+mn-lt"/>
                <a:cs typeface="+mn-lt"/>
                <a:hlinkClick r:id="rId4"/>
              </a:rPr>
              <a:t>managing your pain and other distressing symptoms</a:t>
            </a:r>
            <a:r>
              <a:rPr lang="en-GB" sz="2000" dirty="0">
                <a:solidFill>
                  <a:srgbClr val="212B32"/>
                </a:solidFill>
                <a:latin typeface="Arial"/>
                <a:ea typeface="+mn-lt"/>
                <a:cs typeface="+mn-lt"/>
              </a:rPr>
              <a:t>. It also involves psychological, social and spiritual support for you and your family or carers. This is called a holistic approach, because it deals with you as a "whole" person, not just your illness or symptoms.(NHS)</a:t>
            </a:r>
            <a:endParaRPr lang="en-GB" sz="2000" dirty="0">
              <a:solidFill>
                <a:srgbClr val="262626"/>
              </a:solidFill>
              <a:latin typeface="Arial"/>
              <a:cs typeface="Arial"/>
            </a:endParaRPr>
          </a:p>
          <a:p>
            <a:endParaRPr lang="en-GB" dirty="0">
              <a:cs typeface="Calibri"/>
            </a:endParaRPr>
          </a:p>
        </p:txBody>
      </p:sp>
    </p:spTree>
    <p:extLst>
      <p:ext uri="{BB962C8B-B14F-4D97-AF65-F5344CB8AC3E}">
        <p14:creationId xmlns:p14="http://schemas.microsoft.com/office/powerpoint/2010/main" val="368876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28000" b="-28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592171-DF38-DD8F-07B0-5BE7F5863941}"/>
              </a:ext>
            </a:extLst>
          </p:cNvPr>
          <p:cNvSpPr>
            <a:spLocks noGrp="1"/>
          </p:cNvSpPr>
          <p:nvPr>
            <p:ph type="title"/>
          </p:nvPr>
        </p:nvSpPr>
        <p:spPr>
          <a:xfrm>
            <a:off x="910087" y="-310609"/>
            <a:ext cx="10515600" cy="1268053"/>
          </a:xfrm>
        </p:spPr>
        <p:txBody>
          <a:bodyPr/>
          <a:lstStyle/>
          <a:p>
            <a:r>
              <a:rPr lang="en-GB" dirty="0">
                <a:cs typeface="Calibri Light"/>
              </a:rPr>
              <a:t>   Needs and availability gap</a:t>
            </a:r>
            <a:endParaRPr lang="en-GB" dirty="0"/>
          </a:p>
        </p:txBody>
      </p:sp>
      <p:sp>
        <p:nvSpPr>
          <p:cNvPr id="3" name="Content Placeholder 2">
            <a:extLst>
              <a:ext uri="{FF2B5EF4-FFF2-40B4-BE49-F238E27FC236}">
                <a16:creationId xmlns:a16="http://schemas.microsoft.com/office/drawing/2014/main" id="{010094AA-C43F-6125-9443-413F85B7AD8D}"/>
              </a:ext>
            </a:extLst>
          </p:cNvPr>
          <p:cNvSpPr>
            <a:spLocks noGrp="1"/>
          </p:cNvSpPr>
          <p:nvPr>
            <p:ph sz="half" idx="1"/>
          </p:nvPr>
        </p:nvSpPr>
        <p:spPr>
          <a:xfrm>
            <a:off x="162465" y="790456"/>
            <a:ext cx="5857335" cy="5904091"/>
          </a:xfrm>
        </p:spPr>
        <p:txBody>
          <a:bodyPr vert="horz" lIns="91440" tIns="45720" rIns="91440" bIns="45720" rtlCol="0" anchor="t">
            <a:normAutofit fontScale="85000" lnSpcReduction="20000"/>
          </a:bodyPr>
          <a:lstStyle/>
          <a:p>
            <a:pPr marL="0" indent="0">
              <a:buNone/>
            </a:pPr>
            <a:r>
              <a:rPr lang="en-GB" dirty="0">
                <a:ea typeface="+mn-lt"/>
                <a:cs typeface="+mn-lt"/>
              </a:rPr>
              <a:t>''More than one in four of the adult population in England lives with two or more long-term health conditions''</a:t>
            </a:r>
          </a:p>
          <a:p>
            <a:pPr marL="0" indent="0">
              <a:buNone/>
            </a:pPr>
            <a:r>
              <a:rPr lang="en-GB" dirty="0">
                <a:ea typeface="+mn-lt"/>
                <a:cs typeface="+mn-lt"/>
              </a:rPr>
              <a:t>'' 1.6 million people aged 65+ have unmet needs for care and support, including hundreds of thousands of people who are unable to complete three or more ADLs and receive no help, or help that does not meet their needs. It shows that an alarming percentage of people are either not receiving any help with basic tasks like getting in and out of bed, using the toilet and eating, or they are receiving help that does not meet their needs.''</a:t>
            </a:r>
          </a:p>
          <a:p>
            <a:pPr marL="0" indent="0">
              <a:buNone/>
            </a:pPr>
            <a:r>
              <a:rPr lang="en-GB">
                <a:solidFill>
                  <a:srgbClr val="323132"/>
                </a:solidFill>
                <a:ea typeface="+mn-lt"/>
                <a:cs typeface="+mn-lt"/>
              </a:rPr>
              <a:t>The resident care home population is aeging : in 2011, people aged 85 and represented 59.2% of the older care home population compared to 56.5% in 2001.(ONS)</a:t>
            </a:r>
            <a:endParaRPr lang="en-GB">
              <a:ea typeface="+mn-lt"/>
              <a:cs typeface="+mn-lt"/>
            </a:endParaRPr>
          </a:p>
          <a:p>
            <a:pPr>
              <a:buFont typeface="Arial"/>
              <a:buChar char="•"/>
            </a:pPr>
            <a:endParaRPr lang="en-GB" sz="1600" dirty="0">
              <a:solidFill>
                <a:srgbClr val="323132"/>
              </a:solidFill>
              <a:ea typeface="Calibri"/>
              <a:cs typeface="Calibri"/>
            </a:endParaRPr>
          </a:p>
          <a:p>
            <a:pPr marL="0" indent="0">
              <a:buNone/>
            </a:pPr>
            <a:endParaRPr lang="en-GB" dirty="0">
              <a:ea typeface="Calibri"/>
              <a:cs typeface="Calibri"/>
            </a:endParaRPr>
          </a:p>
        </p:txBody>
      </p:sp>
      <p:sp>
        <p:nvSpPr>
          <p:cNvPr id="4" name="Content Placeholder 3">
            <a:extLst>
              <a:ext uri="{FF2B5EF4-FFF2-40B4-BE49-F238E27FC236}">
                <a16:creationId xmlns:a16="http://schemas.microsoft.com/office/drawing/2014/main" id="{2BFBAF48-2E17-F62E-F95D-5DD0DE20A454}"/>
              </a:ext>
            </a:extLst>
          </p:cNvPr>
          <p:cNvSpPr>
            <a:spLocks noGrp="1"/>
          </p:cNvSpPr>
          <p:nvPr>
            <p:ph sz="half" idx="2"/>
          </p:nvPr>
        </p:nvSpPr>
        <p:spPr>
          <a:xfrm>
            <a:off x="6172200" y="790457"/>
            <a:ext cx="5684807" cy="5904090"/>
          </a:xfrm>
        </p:spPr>
        <p:txBody>
          <a:bodyPr vert="horz" lIns="91440" tIns="45720" rIns="91440" bIns="45720" rtlCol="0" anchor="t">
            <a:normAutofit fontScale="85000" lnSpcReduction="20000"/>
          </a:bodyPr>
          <a:lstStyle/>
          <a:p>
            <a:pPr marL="0" indent="0">
              <a:buNone/>
            </a:pPr>
            <a:r>
              <a:rPr lang="en-GB" dirty="0">
                <a:ea typeface="+mn-lt"/>
                <a:cs typeface="+mn-lt"/>
              </a:rPr>
              <a:t>''45% A 2022 Age UK survey showed that 45% of older people were concerned about their ability to access their GP.'' </a:t>
            </a:r>
            <a:endParaRPr lang="en-US" dirty="0"/>
          </a:p>
          <a:p>
            <a:pPr marL="0" indent="0">
              <a:buNone/>
            </a:pPr>
            <a:r>
              <a:rPr lang="en-GB" dirty="0">
                <a:ea typeface="+mn-lt"/>
                <a:cs typeface="+mn-lt"/>
              </a:rPr>
              <a:t>''52% The number of vacant adult social care sector posts increased by 52% in a single year – from 110,000 in 2020/21 to 165,000 in 2021/22. The vacancy rate now stands at 10.7%.'' </a:t>
            </a:r>
          </a:p>
          <a:p>
            <a:pPr marL="0" indent="0">
              <a:buNone/>
            </a:pPr>
            <a:r>
              <a:rPr lang="en-GB" dirty="0">
                <a:ea typeface="+mn-lt"/>
                <a:cs typeface="+mn-lt"/>
              </a:rPr>
              <a:t>''The population aged 85+, the age group most likely to need health and care services, is also projected to rise rapidly, increasing by 8.2% in the next five years and by 62.7% by 2043 (126,000 and 956,000 people respectively).''</a:t>
            </a:r>
          </a:p>
          <a:p>
            <a:pPr marL="0" indent="0">
              <a:buNone/>
            </a:pPr>
            <a:r>
              <a:rPr lang="en-GB" dirty="0">
                <a:solidFill>
                  <a:srgbClr val="323132"/>
                </a:solidFill>
                <a:ea typeface="+mn-lt"/>
                <a:cs typeface="+mn-lt"/>
              </a:rPr>
              <a:t>There were an estimated 372,035 care home residents from 1 March 2022 to 28 February 2023, a 3.1% increase from last year (360,792), which </a:t>
            </a:r>
            <a:r>
              <a:rPr lang="en-GB">
                <a:solidFill>
                  <a:srgbClr val="323132"/>
                </a:solidFill>
                <a:ea typeface="+mn-lt"/>
                <a:cs typeface="+mn-lt"/>
              </a:rPr>
              <a:t>was statistically significant(ONS)</a:t>
            </a:r>
            <a:endParaRPr lang="en-GB" dirty="0"/>
          </a:p>
        </p:txBody>
      </p:sp>
    </p:spTree>
    <p:extLst>
      <p:ext uri="{BB962C8B-B14F-4D97-AF65-F5344CB8AC3E}">
        <p14:creationId xmlns:p14="http://schemas.microsoft.com/office/powerpoint/2010/main" val="36428423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043A8-1035-C0BC-A7FF-5E4228463ECB}"/>
              </a:ext>
            </a:extLst>
          </p:cNvPr>
          <p:cNvSpPr>
            <a:spLocks noGrp="1"/>
          </p:cNvSpPr>
          <p:nvPr>
            <p:ph type="title"/>
          </p:nvPr>
        </p:nvSpPr>
        <p:spPr>
          <a:xfrm>
            <a:off x="838200" y="48824"/>
            <a:ext cx="10515600" cy="1066770"/>
          </a:xfrm>
        </p:spPr>
        <p:txBody>
          <a:bodyPr/>
          <a:lstStyle/>
          <a:p>
            <a:r>
              <a:rPr lang="en-GB">
                <a:ea typeface="Calibri Light"/>
                <a:cs typeface="Calibri Light"/>
              </a:rPr>
              <a:t>Laws, Policies and Procedures</a:t>
            </a:r>
            <a:endParaRPr lang="en-GB" dirty="0">
              <a:ea typeface="Calibri Light"/>
              <a:cs typeface="Calibri Light"/>
            </a:endParaRPr>
          </a:p>
        </p:txBody>
      </p:sp>
      <p:sp>
        <p:nvSpPr>
          <p:cNvPr id="3" name="Content Placeholder 2">
            <a:extLst>
              <a:ext uri="{FF2B5EF4-FFF2-40B4-BE49-F238E27FC236}">
                <a16:creationId xmlns:a16="http://schemas.microsoft.com/office/drawing/2014/main" id="{6686B6A7-C4F2-176D-DFDF-E9B8D6194C31}"/>
              </a:ext>
            </a:extLst>
          </p:cNvPr>
          <p:cNvSpPr>
            <a:spLocks noGrp="1"/>
          </p:cNvSpPr>
          <p:nvPr>
            <p:ph idx="1"/>
          </p:nvPr>
        </p:nvSpPr>
        <p:spPr>
          <a:xfrm>
            <a:off x="838200" y="1581210"/>
            <a:ext cx="4390846" cy="4595753"/>
          </a:xfrm>
        </p:spPr>
        <p:txBody>
          <a:bodyPr vert="horz" lIns="91440" tIns="45720" rIns="91440" bIns="45720" rtlCol="0" anchor="t">
            <a:normAutofit/>
          </a:bodyPr>
          <a:lstStyle/>
          <a:p>
            <a:r>
              <a:rPr lang="en-GB" dirty="0">
                <a:ea typeface="Calibri" panose="020F0502020204030204"/>
                <a:cs typeface="Calibri" panose="020F0502020204030204"/>
              </a:rPr>
              <a:t>Human Rights Act 1998</a:t>
            </a:r>
          </a:p>
          <a:p>
            <a:r>
              <a:rPr lang="en-GB" dirty="0">
                <a:ea typeface="Calibri" panose="020F0502020204030204"/>
                <a:cs typeface="Calibri" panose="020F0502020204030204"/>
              </a:rPr>
              <a:t>The Care Act 2014</a:t>
            </a:r>
          </a:p>
          <a:p>
            <a:r>
              <a:rPr lang="en-GB" dirty="0">
                <a:ea typeface="Calibri" panose="020F0502020204030204"/>
                <a:cs typeface="Calibri" panose="020F0502020204030204"/>
              </a:rPr>
              <a:t>Mental Capacity Act 2005</a:t>
            </a:r>
          </a:p>
          <a:p>
            <a:r>
              <a:rPr lang="en-GB" dirty="0">
                <a:ea typeface="Calibri" panose="020F0502020204030204"/>
                <a:cs typeface="Calibri" panose="020F0502020204030204"/>
              </a:rPr>
              <a:t>Protection from Abuse- Criminal Law</a:t>
            </a:r>
          </a:p>
          <a:p>
            <a:r>
              <a:rPr lang="en-GB" dirty="0">
                <a:ea typeface="Calibri" panose="020F0502020204030204"/>
                <a:cs typeface="Calibri" panose="020F0502020204030204"/>
              </a:rPr>
              <a:t>Duty of care</a:t>
            </a:r>
          </a:p>
        </p:txBody>
      </p:sp>
      <p:pic>
        <p:nvPicPr>
          <p:cNvPr id="4" name="Picture 3" descr="A group of signs with arrows&#10;&#10;Description automatically generated">
            <a:extLst>
              <a:ext uri="{FF2B5EF4-FFF2-40B4-BE49-F238E27FC236}">
                <a16:creationId xmlns:a16="http://schemas.microsoft.com/office/drawing/2014/main" id="{AC0C0544-05F0-2726-64FD-BD97B60E138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15131" y="858914"/>
            <a:ext cx="7548114" cy="5140171"/>
          </a:xfrm>
          <a:prstGeom prst="rect">
            <a:avLst/>
          </a:prstGeom>
        </p:spPr>
      </p:pic>
      <p:sp>
        <p:nvSpPr>
          <p:cNvPr id="5" name="TextBox 4">
            <a:extLst>
              <a:ext uri="{FF2B5EF4-FFF2-40B4-BE49-F238E27FC236}">
                <a16:creationId xmlns:a16="http://schemas.microsoft.com/office/drawing/2014/main" id="{63CDB9A8-C1FE-0A52-864C-AB48BE4EA3E1}"/>
              </a:ext>
            </a:extLst>
          </p:cNvPr>
          <p:cNvSpPr txBox="1"/>
          <p:nvPr/>
        </p:nvSpPr>
        <p:spPr>
          <a:xfrm>
            <a:off x="4615131" y="5999163"/>
            <a:ext cx="7548114"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BY-ND</a:t>
            </a:r>
            <a:r>
              <a:rPr lang="en-US"/>
              <a:t>.</a:t>
            </a:r>
          </a:p>
        </p:txBody>
      </p:sp>
    </p:spTree>
    <p:extLst>
      <p:ext uri="{BB962C8B-B14F-4D97-AF65-F5344CB8AC3E}">
        <p14:creationId xmlns:p14="http://schemas.microsoft.com/office/powerpoint/2010/main" val="1094700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and person holding cups and smiling&#10;&#10;Description automatically generated">
            <a:extLst>
              <a:ext uri="{FF2B5EF4-FFF2-40B4-BE49-F238E27FC236}">
                <a16:creationId xmlns:a16="http://schemas.microsoft.com/office/drawing/2014/main" id="{A3CB3B3B-0469-4EAA-76E3-9844BF0BA872}"/>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8445" r="2243"/>
          <a:stretch/>
        </p:blipFill>
        <p:spPr>
          <a:xfrm>
            <a:off x="2680509" y="-287537"/>
            <a:ext cx="9669642" cy="6857990"/>
          </a:xfrm>
          <a:prstGeom prst="rect">
            <a:avLst/>
          </a:prstGeom>
        </p:spPr>
      </p:pic>
      <p:sp>
        <p:nvSpPr>
          <p:cNvPr id="25" name="Rectangle 2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BB5509-CE22-BB9C-B15A-03AF6F3F0355}"/>
              </a:ext>
            </a:extLst>
          </p:cNvPr>
          <p:cNvSpPr>
            <a:spLocks noGrp="1"/>
          </p:cNvSpPr>
          <p:nvPr>
            <p:ph type="title"/>
          </p:nvPr>
        </p:nvSpPr>
        <p:spPr>
          <a:xfrm>
            <a:off x="118342" y="743447"/>
            <a:ext cx="4807271" cy="6006782"/>
          </a:xfrm>
          <a:noFill/>
        </p:spPr>
        <p:txBody>
          <a:bodyPr vert="horz" lIns="91440" tIns="45720" rIns="91440" bIns="45720" rtlCol="0" anchor="b">
            <a:normAutofit fontScale="90000"/>
          </a:bodyPr>
          <a:lstStyle/>
          <a:p>
            <a:r>
              <a:rPr lang="en-US" sz="1300" b="1" dirty="0"/>
              <a:t>                                  </a:t>
            </a:r>
            <a:r>
              <a:rPr lang="en-US" sz="3100" b="1" dirty="0"/>
              <a:t>Conclusion</a:t>
            </a:r>
            <a:br>
              <a:rPr lang="en-US" sz="3100" b="1" dirty="0"/>
            </a:br>
            <a:br>
              <a:rPr lang="en-US" sz="2200" dirty="0"/>
            </a:br>
            <a:br>
              <a:rPr lang="en-US" sz="2200" dirty="0"/>
            </a:br>
            <a:r>
              <a:rPr lang="en-US" sz="2400" dirty="0"/>
              <a:t>Every person deserved quality care that is alter to specifically meet their needs. Providing health care, dignity and respect should be in the foundation of it. Person centered care is the key to achieving  great care in the right way. The laws, regulations and policies and procedures are in place to protect person from any kind of abuse or maltreatment. Professionals have duty of care towards the individual and they are obliged to provide high quality of care and support. Everyone deserve care, support dignity and respect, so  health and social care professionals should be able to rightly provide it.</a:t>
            </a:r>
            <a:br>
              <a:rPr lang="en-US" sz="3100" dirty="0"/>
            </a:br>
            <a:endParaRPr lang="en-US" sz="3100">
              <a:ea typeface="Calibri Light"/>
              <a:cs typeface="Calibri Light"/>
            </a:endParaRPr>
          </a:p>
        </p:txBody>
      </p:sp>
      <p:sp>
        <p:nvSpPr>
          <p:cNvPr id="4" name="TextBox 3">
            <a:extLst>
              <a:ext uri="{FF2B5EF4-FFF2-40B4-BE49-F238E27FC236}">
                <a16:creationId xmlns:a16="http://schemas.microsoft.com/office/drawing/2014/main" id="{9EDF02BC-9142-27FA-C311-819C2A44E9BC}"/>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070874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03FD5-7BED-9E54-25A0-901D9CAAC001}"/>
              </a:ext>
            </a:extLst>
          </p:cNvPr>
          <p:cNvSpPr>
            <a:spLocks noGrp="1"/>
          </p:cNvSpPr>
          <p:nvPr>
            <p:ph type="title"/>
          </p:nvPr>
        </p:nvSpPr>
        <p:spPr>
          <a:xfrm>
            <a:off x="838200" y="63200"/>
            <a:ext cx="10515600" cy="391035"/>
          </a:xfrm>
        </p:spPr>
        <p:txBody>
          <a:bodyPr>
            <a:normAutofit fontScale="90000"/>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9874EA15-282E-28D8-9393-AD0C5A0C0FF8}"/>
              </a:ext>
            </a:extLst>
          </p:cNvPr>
          <p:cNvSpPr>
            <a:spLocks noGrp="1"/>
          </p:cNvSpPr>
          <p:nvPr>
            <p:ph idx="1"/>
          </p:nvPr>
        </p:nvSpPr>
        <p:spPr>
          <a:xfrm>
            <a:off x="838200" y="617927"/>
            <a:ext cx="10515600" cy="6234771"/>
          </a:xfrm>
        </p:spPr>
        <p:txBody>
          <a:bodyPr vert="horz" lIns="91440" tIns="45720" rIns="91440" bIns="45720" rtlCol="0" anchor="t">
            <a:normAutofit fontScale="47500" lnSpcReduction="20000"/>
          </a:bodyPr>
          <a:lstStyle/>
          <a:p>
            <a:pPr marL="514350" indent="-514350">
              <a:buAutoNum type="arabicPeriod"/>
            </a:pPr>
            <a:r>
              <a:rPr lang="en-GB" dirty="0">
                <a:ea typeface="+mn-lt"/>
                <a:cs typeface="+mn-lt"/>
                <a:hlinkClick r:id="rId2"/>
              </a:rPr>
              <a:t>https://www.elder.org/domiciliary-care/</a:t>
            </a:r>
            <a:r>
              <a:rPr lang="en-GB" dirty="0">
                <a:ea typeface="+mn-lt"/>
                <a:cs typeface="+mn-lt"/>
              </a:rPr>
              <a:t> accessed (05.02.24 at 19:15)</a:t>
            </a:r>
            <a:endParaRPr lang="en-US"/>
          </a:p>
          <a:p>
            <a:pPr marL="514350" indent="-514350">
              <a:buAutoNum type="arabicPeriod"/>
            </a:pPr>
            <a:r>
              <a:rPr lang="en-GB" dirty="0">
                <a:ea typeface="+mn-lt"/>
                <a:cs typeface="+mn-lt"/>
                <a:hlinkClick r:id="rId3"/>
              </a:rPr>
              <a:t>https://www.trinityhomecare.co.uk/resources/blog/companionship-care/what-is-the-meaning-of-domiciliary-care/</a:t>
            </a:r>
            <a:r>
              <a:rPr lang="en-GB" dirty="0">
                <a:ea typeface="+mn-lt"/>
                <a:cs typeface="+mn-lt"/>
              </a:rPr>
              <a:t> accessed (05.02.24 at 19:18)</a:t>
            </a:r>
          </a:p>
          <a:p>
            <a:pPr marL="514350" indent="-514350">
              <a:buAutoNum type="arabicPeriod"/>
            </a:pPr>
            <a:r>
              <a:rPr lang="en-GB" dirty="0">
                <a:ea typeface="+mn-lt"/>
                <a:cs typeface="+mn-lt"/>
                <a:hlinkClick r:id="rId4"/>
              </a:rPr>
              <a:t>https://ukcareguide.co.uk/domiciliary-care/</a:t>
            </a:r>
            <a:r>
              <a:rPr lang="en-GB" dirty="0">
                <a:ea typeface="+mn-lt"/>
                <a:cs typeface="+mn-lt"/>
              </a:rPr>
              <a:t> accessed (05.02.24 at 19:22)</a:t>
            </a:r>
          </a:p>
          <a:p>
            <a:pPr marL="514350" indent="-514350">
              <a:buAutoNum type="arabicPeriod"/>
            </a:pPr>
            <a:r>
              <a:rPr lang="en-GB" dirty="0">
                <a:ea typeface="+mn-lt"/>
                <a:cs typeface="+mn-lt"/>
                <a:hlinkClick r:id="rId5"/>
              </a:rPr>
              <a:t>https://www.ageuk.org.uk/information-advice/care/arranging-care/care-homes/</a:t>
            </a:r>
            <a:r>
              <a:rPr lang="en-GB" dirty="0">
                <a:ea typeface="+mn-lt"/>
                <a:cs typeface="+mn-lt"/>
              </a:rPr>
              <a:t> accessed at (05.02.24 at 19:28)</a:t>
            </a:r>
          </a:p>
          <a:p>
            <a:pPr marL="514350" indent="-514350">
              <a:buAutoNum type="arabicPeriod"/>
            </a:pPr>
            <a:r>
              <a:rPr lang="en-GB" dirty="0">
                <a:ea typeface="+mn-lt"/>
                <a:cs typeface="+mn-lt"/>
                <a:hlinkClick r:id="rId6"/>
              </a:rPr>
              <a:t>https://www.nhs.uk/conditions/social-care-and-support-guide/care-services-equipment-and-care-homes/care-homes/</a:t>
            </a:r>
            <a:r>
              <a:rPr lang="en-GB" dirty="0">
                <a:ea typeface="+mn-lt"/>
                <a:cs typeface="+mn-lt"/>
              </a:rPr>
              <a:t> accessed (05.02.24 at 19:56)</a:t>
            </a:r>
          </a:p>
          <a:p>
            <a:pPr marL="514350" indent="-514350">
              <a:buAutoNum type="arabicPeriod"/>
            </a:pPr>
            <a:r>
              <a:rPr lang="en-GB" dirty="0">
                <a:ea typeface="+mn-lt"/>
                <a:cs typeface="+mn-lt"/>
                <a:hlinkClick r:id="rId7"/>
              </a:rPr>
              <a:t>https://www.nhs.uk/conditions/social-care-and-support-guide/care-services-equipment-and-care-homes/care-and-support-you-can-get-for-free/</a:t>
            </a:r>
            <a:endParaRPr lang="en-GB" dirty="0">
              <a:ea typeface="+mn-lt"/>
              <a:cs typeface="+mn-lt"/>
            </a:endParaRPr>
          </a:p>
          <a:p>
            <a:pPr marL="514350" indent="-514350">
              <a:buAutoNum type="arabicPeriod"/>
            </a:pPr>
            <a:r>
              <a:rPr lang="en-GB" dirty="0">
                <a:ea typeface="+mn-lt"/>
                <a:cs typeface="+mn-lt"/>
                <a:hlinkClick r:id="rId8"/>
              </a:rPr>
              <a:t>https://www.england.nhs.uk/eolc/</a:t>
            </a:r>
            <a:r>
              <a:rPr lang="en-GB" dirty="0">
                <a:ea typeface="+mn-lt"/>
                <a:cs typeface="+mn-lt"/>
              </a:rPr>
              <a:t> accessed ( 06.02.24 at 18:58) </a:t>
            </a:r>
          </a:p>
          <a:p>
            <a:pPr marL="514350" indent="-514350">
              <a:buAutoNum type="arabicPeriod"/>
            </a:pPr>
            <a:r>
              <a:rPr lang="en-GB" dirty="0">
                <a:ea typeface="+mn-lt"/>
                <a:cs typeface="+mn-lt"/>
                <a:hlinkClick r:id="rId9"/>
              </a:rPr>
              <a:t>https://www.gov.uk/government/publications/choice-in-end-of-life-care-government-response</a:t>
            </a:r>
            <a:r>
              <a:rPr lang="en-GB" dirty="0">
                <a:ea typeface="+mn-lt"/>
                <a:cs typeface="+mn-lt"/>
              </a:rPr>
              <a:t> accessed (06.02.24 at 19:28)</a:t>
            </a:r>
          </a:p>
          <a:p>
            <a:pPr marL="514350" indent="-514350">
              <a:buAutoNum type="arabicPeriod"/>
            </a:pPr>
            <a:r>
              <a:rPr lang="en-GB" dirty="0">
                <a:ea typeface="+mn-lt"/>
                <a:cs typeface="+mn-lt"/>
                <a:hlinkClick r:id="rId10"/>
              </a:rPr>
              <a:t>https://www.ons.gov.uk/peoplepopulationandcommunity/birthsdeathsandmarriages/ageing/articles/characteristicsofolderpeople/2013-12-06#key-points-on-the-oldest-old-those-aged-85-or-over</a:t>
            </a:r>
            <a:r>
              <a:rPr lang="en-GB" dirty="0">
                <a:ea typeface="+mn-lt"/>
                <a:cs typeface="+mn-lt"/>
              </a:rPr>
              <a:t> accessed (06.02.24 at 19:36)</a:t>
            </a:r>
          </a:p>
          <a:p>
            <a:pPr marL="514350" indent="-514350">
              <a:buAutoNum type="arabicPeriod"/>
            </a:pPr>
            <a:r>
              <a:rPr lang="en-GB" dirty="0">
                <a:ea typeface="+mn-lt"/>
                <a:cs typeface="+mn-lt"/>
                <a:hlinkClick r:id="rId11"/>
              </a:rPr>
              <a:t>https://www.ageuk.org.uk/information-advice/care/paying-for-care/paying-for-a-care-home/</a:t>
            </a:r>
            <a:r>
              <a:rPr lang="en-GB" dirty="0">
                <a:ea typeface="+mn-lt"/>
                <a:cs typeface="+mn-lt"/>
              </a:rPr>
              <a:t> accessed (15.02.24 at 19.05)</a:t>
            </a:r>
          </a:p>
          <a:p>
            <a:pPr marL="514350" indent="-514350">
              <a:buAutoNum type="arabicPeriod"/>
            </a:pPr>
            <a:r>
              <a:rPr lang="en-GB" dirty="0">
                <a:ea typeface="+mn-lt"/>
                <a:cs typeface="+mn-lt"/>
                <a:hlinkClick r:id="rId12"/>
              </a:rPr>
              <a:t>https://academic.oup.com/gerontologist/article/56/5/919/2605223</a:t>
            </a:r>
            <a:r>
              <a:rPr lang="en-GB" dirty="0">
                <a:ea typeface="+mn-lt"/>
                <a:cs typeface="+mn-lt"/>
              </a:rPr>
              <a:t> accessed (15.02.24 at 19:24)</a:t>
            </a:r>
          </a:p>
          <a:p>
            <a:pPr marL="514350" indent="-514350">
              <a:buAutoNum type="arabicPeriod"/>
            </a:pPr>
            <a:r>
              <a:rPr lang="en-GB" dirty="0">
                <a:ea typeface="+mn-lt"/>
                <a:cs typeface="+mn-lt"/>
                <a:hlinkClick r:id="rId13"/>
              </a:rPr>
              <a:t>https://www.carehome.co.uk/news/article.cfm/id/1570149/three-quarters-residents-happier-less-isolated-care-home</a:t>
            </a:r>
            <a:r>
              <a:rPr lang="en-GB" dirty="0">
                <a:ea typeface="+mn-lt"/>
                <a:cs typeface="+mn-lt"/>
              </a:rPr>
              <a:t> </a:t>
            </a:r>
          </a:p>
          <a:p>
            <a:pPr marL="514350" indent="-514350">
              <a:buAutoNum type="arabicPeriod"/>
            </a:pPr>
            <a:r>
              <a:rPr lang="en-GB" dirty="0">
                <a:ea typeface="+mn-lt"/>
                <a:cs typeface="+mn-lt"/>
                <a:hlinkClick r:id="rId14"/>
              </a:rPr>
              <a:t>https://www.ageuk.org.uk/globalassets/age-uk/documents/factsheets/fs20_nhs_continuing_healthcare_and_nhs-funded_nursing_care_fcs.pdf</a:t>
            </a:r>
            <a:r>
              <a:rPr lang="en-GB" dirty="0">
                <a:ea typeface="+mn-lt"/>
                <a:cs typeface="+mn-lt"/>
              </a:rPr>
              <a:t> accessed (16.02.24 at 09:58)</a:t>
            </a:r>
          </a:p>
          <a:p>
            <a:pPr marL="514350" indent="-514350">
              <a:buAutoNum type="arabicPeriod"/>
            </a:pPr>
            <a:r>
              <a:rPr lang="en-GB" dirty="0">
                <a:ea typeface="+mn-lt"/>
                <a:cs typeface="+mn-lt"/>
                <a:hlinkClick r:id="rId15"/>
              </a:rPr>
              <a:t>https://www.gov.uk/government/publications/build-back-better-our-plan-for-health-and-social-care/adult-social-care-charging-reform-further-details</a:t>
            </a:r>
            <a:endParaRPr lang="en-GB" dirty="0">
              <a:ea typeface="+mn-lt"/>
              <a:cs typeface="+mn-lt"/>
            </a:endParaRPr>
          </a:p>
          <a:p>
            <a:pPr marL="514350" indent="-514350">
              <a:buAutoNum type="arabicPeriod"/>
            </a:pPr>
            <a:r>
              <a:rPr lang="en-GB" dirty="0">
                <a:ea typeface="+mn-lt"/>
                <a:cs typeface="+mn-lt"/>
                <a:hlinkClick r:id="rId16"/>
              </a:rPr>
              <a:t>https://www.nhs.uk/conditions/end-of-life-care/what-it-involves-and-when-it-starts/https://www.nice.org.uk/guidance/ng31/ifp/chapter/About-this-information</a:t>
            </a:r>
            <a:endParaRPr lang="en-GB" dirty="0">
              <a:latin typeface="Calibri" panose="020F0502020204030204"/>
              <a:ea typeface="Calibri" panose="020F0502020204030204"/>
              <a:cs typeface="Calibri" panose="020F0502020204030204"/>
            </a:endParaRPr>
          </a:p>
          <a:p>
            <a:pPr marL="514350" indent="-514350">
              <a:buAutoNum type="arabicPeriod"/>
            </a:pPr>
            <a:r>
              <a:rPr lang="en-GB" sz="2700" dirty="0">
                <a:latin typeface="Arial"/>
                <a:ea typeface="Calibri" panose="020F0502020204030204"/>
                <a:cs typeface="Arial"/>
              </a:rPr>
              <a:t>.</a:t>
            </a:r>
            <a:r>
              <a:rPr lang="en-GB" sz="2700" dirty="0">
                <a:ea typeface="Calibri" panose="020F0502020204030204"/>
                <a:cs typeface="Calibri" panose="020F0502020204030204"/>
              </a:rPr>
              <a:t>American Society on Aging. "Continuity theory: How elders find wisdom in spite of it all". Archived from the original on 2008-01-11. Retrieved 2007-12-16.</a:t>
            </a:r>
            <a:endParaRPr lang="en-GB" dirty="0">
              <a:ea typeface="Calibri" panose="020F0502020204030204"/>
              <a:cs typeface="Calibri" panose="020F0502020204030204"/>
            </a:endParaRPr>
          </a:p>
          <a:p>
            <a:pPr marL="514350" indent="-514350">
              <a:buAutoNum type="arabicPeriod"/>
            </a:pPr>
            <a:r>
              <a:rPr lang="en-GB" sz="2700" dirty="0">
                <a:ea typeface="Calibri" panose="020F0502020204030204"/>
                <a:cs typeface="Calibri" panose="020F0502020204030204"/>
              </a:rPr>
              <a:t>Loue, Sana; </a:t>
            </a:r>
            <a:r>
              <a:rPr lang="en-GB" sz="2700" dirty="0" err="1">
                <a:ea typeface="Calibri" panose="020F0502020204030204"/>
                <a:cs typeface="Calibri" panose="020F0502020204030204"/>
              </a:rPr>
              <a:t>Sajatovic</a:t>
            </a:r>
            <a:r>
              <a:rPr lang="en-GB" sz="2700" dirty="0">
                <a:ea typeface="Calibri" panose="020F0502020204030204"/>
                <a:cs typeface="Calibri" panose="020F0502020204030204"/>
              </a:rPr>
              <a:t>, Martha; Koroukian, Siran M. (2008). </a:t>
            </a:r>
            <a:r>
              <a:rPr lang="en-GB" sz="2700" dirty="0" err="1">
                <a:ea typeface="Calibri" panose="020F0502020204030204"/>
                <a:cs typeface="Calibri" panose="020F0502020204030204"/>
              </a:rPr>
              <a:t>Encyclopedia</a:t>
            </a:r>
            <a:r>
              <a:rPr lang="en-GB" sz="2700" dirty="0">
                <a:ea typeface="Calibri" panose="020F0502020204030204"/>
                <a:cs typeface="Calibri" panose="020F0502020204030204"/>
              </a:rPr>
              <a:t> of aging and public health. Springer reference. New York: Springer. ISBN 978-0-387-33754-8.</a:t>
            </a:r>
            <a:endParaRPr lang="en-GB">
              <a:ea typeface="Calibri" panose="020F0502020204030204"/>
              <a:cs typeface="Calibri" panose="020F0502020204030204"/>
            </a:endParaRPr>
          </a:p>
          <a:p>
            <a:pPr marL="0" indent="0">
              <a:buNone/>
            </a:pPr>
            <a:endParaRPr lang="en-GB" sz="2700" dirty="0">
              <a:latin typeface="Arial"/>
              <a:ea typeface="Calibri"/>
              <a:cs typeface="Arial"/>
            </a:endParaRPr>
          </a:p>
          <a:p>
            <a:pPr marL="514350" indent="-514350">
              <a:buAutoNum type="arabicPeriod"/>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6989816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INTRODUCTION</vt:lpstr>
      <vt:lpstr>                 DEFINITION</vt:lpstr>
      <vt:lpstr>FUNDING</vt:lpstr>
      <vt:lpstr>PowerPoint Presentation</vt:lpstr>
      <vt:lpstr>End of life and palliative care</vt:lpstr>
      <vt:lpstr>   Needs and availability gap</vt:lpstr>
      <vt:lpstr>Laws, Policies and Procedures</vt:lpstr>
      <vt:lpstr>                                  Conclusion   Every person deserved quality care that is alter to specifically meet their needs. Providing health care, dignity and respect should be in the foundation of it. Person centered care is the key to achieving  great care in the right way. The laws, regulations and policies and procedures are in place to protect person from any kind of abuse or maltreatment. Professionals have duty of care towards the individual and they are obliged to provide high quality of care and support. Everyone deserve care, support dignity and respect, so  health and social care professionals should be able to rightly provide it.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862</cp:revision>
  <dcterms:created xsi:type="dcterms:W3CDTF">2024-02-02T09:47:15Z</dcterms:created>
  <dcterms:modified xsi:type="dcterms:W3CDTF">2024-02-18T21:34:22Z</dcterms:modified>
</cp:coreProperties>
</file>