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alibri"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7951" autoAdjust="0"/>
  </p:normalViewPr>
  <p:slideViewPr>
    <p:cSldViewPr>
      <p:cViewPr varScale="1">
        <p:scale>
          <a:sx n="42" d="100"/>
          <a:sy n="42" d="100"/>
        </p:scale>
        <p:origin x="-629"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5D0FF5-BF3C-4A0E-A54D-0E81E81AACA8}" type="datetimeFigureOut">
              <a:rPr lang="en-US" smtClean="0"/>
              <a:t>12/8/2025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FE2891-0A76-4A66-9D13-1ABC9B39A80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current presentation presents WorkWellVR and how it has designed its development and assessment based on the PRECEDE-PROCEED model. The framework will make sure that WorkWellVR is responding to the increasing threat of workplace stress in young adults aged 18 to 34 in the UK, and help to deliver the intervention in an evidence-based way and quantifiable improvements in wellbeing.</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this section, the importance of structured planning and the reason to choose PRECED-PROCEED will be explained. It describes the ways in which the model would be useful in the planning, implementation, and evaluation of WorkWellVR, so that the intervention is evidence-based and placed in a successful position.</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Planning models are also strategic in their focus on interventions that cannot be made based on assumptions but on evidence that has been established. They are useful in finding out the actual issues, formulating specific solutions, and guaranteeing behaviour and wellbeing changes, which is essential in workplace-based wellbeing programs.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PRECEDE-PROCEED planning model is especially appropriate since it involves combining both systematic evaluation, intervention development and evaluation of outcomes. It makes WorkWellVR sensitive to actual determinants of stress and allows one to measure effects of improvement, which positively contributes to its adoption in workplace wellbeing frameworks.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Various external and internal factors that necessitate systematic evaluation shape stress at the workplace. PRECEDE-proceed allow a detailed assessment of behavioural, organisational motivations, and WorkWellVR is designed to attend to the causes of the issues rather than the manifestations. The model endorses employee results and organisational returns on investment that are measurable.</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u="none" strike="noStrike" kern="1200" dirty="0" smtClean="0">
                <a:solidFill>
                  <a:schemeClr val="tx1"/>
                </a:solidFill>
                <a:latin typeface="+mn-lt"/>
                <a:ea typeface="+mn-ea"/>
                <a:cs typeface="+mn-cs"/>
              </a:rPr>
              <a:t>PRECEDE involves social, epidemiological, behavioural, educational, and administrative evaluation to inform the design of specific interventions (</a:t>
            </a:r>
            <a:r>
              <a:rPr lang="en-GB" sz="1200" u="none" strike="noStrike" kern="1200" dirty="0" err="1" smtClean="0">
                <a:solidFill>
                  <a:schemeClr val="tx1"/>
                </a:solidFill>
                <a:latin typeface="+mn-lt"/>
                <a:ea typeface="+mn-ea"/>
                <a:cs typeface="+mn-cs"/>
              </a:rPr>
              <a:t>Ghaffari</a:t>
            </a:r>
            <a:r>
              <a:rPr lang="en-GB" sz="1200" u="none" strike="noStrike" kern="1200" dirty="0" smtClean="0">
                <a:solidFill>
                  <a:schemeClr val="tx1"/>
                </a:solidFill>
                <a:latin typeface="+mn-lt"/>
                <a:ea typeface="+mn-ea"/>
                <a:cs typeface="+mn-cs"/>
              </a:rPr>
              <a:t> </a:t>
            </a:r>
            <a:r>
              <a:rPr lang="en-GB" sz="1200" i="1" u="none" strike="noStrike" kern="1200" dirty="0" smtClean="0">
                <a:solidFill>
                  <a:schemeClr val="tx1"/>
                </a:solidFill>
                <a:latin typeface="+mn-lt"/>
                <a:ea typeface="+mn-ea"/>
                <a:cs typeface="+mn-cs"/>
              </a:rPr>
              <a:t>et al.</a:t>
            </a:r>
            <a:r>
              <a:rPr lang="en-GB" sz="1200" u="none" strike="noStrike" kern="1200" dirty="0" smtClean="0">
                <a:solidFill>
                  <a:schemeClr val="tx1"/>
                </a:solidFill>
                <a:latin typeface="+mn-lt"/>
                <a:ea typeface="+mn-ea"/>
                <a:cs typeface="+mn-cs"/>
              </a:rPr>
              <a:t>, 2021).</a:t>
            </a:r>
            <a:endParaRPr lang="en-US"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It determines factors that affect stress experiences among different employment situations that affect young professionals.</a:t>
            </a:r>
            <a:endParaRPr lang="en-US"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Inspiration is a direct influence on VR content creation that is based on real behavioural patterns and emotional requirements.</a:t>
            </a:r>
            <a:endParaRPr lang="en-US" sz="1200" u="none" strike="noStrike"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PROCEED is a programme that concentrates on actual delivery and assessment, which improves the continual improvement of the programme. Credibility, managerial decision-making, and adoption are all under the evaluation of evidence, which helps to boost adoption in various workplace environments.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social assessment determines the lived experiences and the outcomes of the workplace stress, such as loss of productivity, absenteeism and emotional tension. Knowledge of such effects would provide relevance and ensure that the VR content is aimed at significant well-being priorities.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These stages combine epidemiological with behavioural wisdom to elaborate how stress emerges and intensifies among the young employees. The creation of resilient, emotionally regulated, and less damaging stress responses in the challenging workplace environment can be done through understanding coping patterns and burnout triggers. Thus, WorkWellVR can create modules that enhance resilience and mitigate burnout in nurses.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This step underlines the aspects that determine involvement, such as individual interest and organisational strength. Determining learning requirements and environmental facilitators will make WorkWellVR a viable and significant activity. The ability to sustain participation and allow long-term behavioural growth is required by means of reinforcement strategies and leadership support.</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Administrative and policy assessment will be used to determine the ability of the WorkWellVR to be safe and effective in real workplace settings. It analyses the capacity, preparation and synchronisation of resources departmentally. Effective governance, ethical adherence and privacy enshrinement instil trust and lead to successful implementation.</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Pilot testing is the first step to implement to check operational feasibility and the response to engagement. Training will aid in the comfortable use of the technology and empower the wellbeing leads to participate in the participation of the guides. Making it a habit allows the development of long-term coping habits, as it is integrated into routine schedules.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measurement is based on how WorkWellVR can be evaluated in terms of participation, well-being improvement, and organisational outcome. It offers evidence of efficacy, obstacle recognition and assists programme modification.</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Studies show that VR-based interventions could reach a certain level of stress reduction and emotional resilience. With the help of systematic planning, the program becomes more reliable and sustainable. Evidence helps organisations to have confidence in assessing the return on investment, and this favours adoption in the long term.</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this section, it was shown that well-laid-out planning enhanced the design, implementation of WorkWellVR, and its quantifiable results. The model enhances high correlation to wellbeing objectives and work priorities. This will be followed by a breakdown of delivery barriers, stakeholder involvement and ethical implications.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4FE2891-0A76-4A66-9D13-1ABC9B39A80E}" type="slidenum">
              <a:rPr lang="en-US" smtClean="0"/>
              <a:t>17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3.png"/><Relationship Id="rId5" Type="http://schemas.openxmlformats.org/officeDocument/2006/relationships/image" Target="../media/image4.svg"/><Relationship Id="rId10" Type="http://schemas.openxmlformats.org/officeDocument/2006/relationships/image" Target="../media/image9.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 Id="rId10" Type="http://schemas.openxmlformats.org/officeDocument/2006/relationships/image" Target="../media/image6.sv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3389/fpubh.2024.1264315" TargetMode="External"/><Relationship Id="rId13" Type="http://schemas.openxmlformats.org/officeDocument/2006/relationships/hyperlink" Target="https://doi.org/10.3390/curroncol31100445" TargetMode="External"/><Relationship Id="rId3" Type="http://schemas.openxmlformats.org/officeDocument/2006/relationships/hyperlink" Target="https://doi.org/10.3390/ijerph18073446" TargetMode="External"/><Relationship Id="rId7" Type="http://schemas.openxmlformats.org/officeDocument/2006/relationships/hyperlink" Target="https://doi.org/10.1186/s12889-021-11585-z" TargetMode="External"/><Relationship Id="rId12" Type="http://schemas.openxmlformats.org/officeDocument/2006/relationships/hyperlink" Target="https://doi.org/10.1186/s12961-021-00756-4" TargetMode="External"/><Relationship Id="rId2" Type="http://schemas.openxmlformats.org/officeDocument/2006/relationships/notesSlide" Target="../notesSlides/notesSlide16.xml"/><Relationship Id="rId16" Type="http://schemas.openxmlformats.org/officeDocument/2006/relationships/hyperlink" Target="https://doi.org/10.3390/healthcare11070978" TargetMode="External"/><Relationship Id="rId1" Type="http://schemas.openxmlformats.org/officeDocument/2006/relationships/slideLayout" Target="../slideLayouts/slideLayout7.xml"/><Relationship Id="rId6" Type="http://schemas.openxmlformats.org/officeDocument/2006/relationships/hyperlink" Target="about:blank" TargetMode="External"/><Relationship Id="rId11" Type="http://schemas.openxmlformats.org/officeDocument/2006/relationships/hyperlink" Target="https://doi.org/10.3390/educsci14040367" TargetMode="External"/><Relationship Id="rId5" Type="http://schemas.openxmlformats.org/officeDocument/2006/relationships/hyperlink" Target="https://www.ncbi.nlm.nih.gov/pmc/articles/PMC10426174/" TargetMode="External"/><Relationship Id="rId15" Type="http://schemas.openxmlformats.org/officeDocument/2006/relationships/hyperlink" Target="https://doi.org/10.1371/journal.pone.0272355" TargetMode="External"/><Relationship Id="rId10" Type="http://schemas.openxmlformats.org/officeDocument/2006/relationships/hyperlink" Target="https://doi.org/10.1186/s13643-022-02092-2" TargetMode="External"/><Relationship Id="rId4" Type="http://schemas.openxmlformats.org/officeDocument/2006/relationships/hyperlink" Target="https://doi.org/10.3390/su152014697" TargetMode="External"/><Relationship Id="rId9" Type="http://schemas.openxmlformats.org/officeDocument/2006/relationships/hyperlink" Target="https://doi.org/10.1108/xjm-09-2023-0196" TargetMode="External"/><Relationship Id="rId14" Type="http://schemas.openxmlformats.org/officeDocument/2006/relationships/hyperlink" Target="https://doi.org/10.3390/jcp4030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2" name="Group 2"/>
          <p:cNvGrpSpPr/>
          <p:nvPr/>
        </p:nvGrpSpPr>
        <p:grpSpPr>
          <a:xfrm>
            <a:off x="533400" y="0"/>
            <a:ext cx="17464177" cy="10518507"/>
            <a:chOff x="0" y="-38100"/>
            <a:chExt cx="4599619" cy="2770306"/>
          </a:xfrm>
        </p:grpSpPr>
        <p:sp>
          <p:nvSpPr>
            <p:cNvPr id="3" name="Freeform 3"/>
            <p:cNvSpPr/>
            <p:nvPr/>
          </p:nvSpPr>
          <p:spPr>
            <a:xfrm>
              <a:off x="160553" y="32142"/>
              <a:ext cx="4174381" cy="2428365"/>
            </a:xfrm>
            <a:custGeom>
              <a:avLst/>
              <a:gdLst/>
              <a:ahLst/>
              <a:cxnLst/>
              <a:rect l="l" t="t" r="r" b="b"/>
              <a:pathLst>
                <a:path w="4599619" h="2732206">
                  <a:moveTo>
                    <a:pt x="44330" y="0"/>
                  </a:moveTo>
                  <a:lnTo>
                    <a:pt x="4555289" y="0"/>
                  </a:lnTo>
                  <a:cubicBezTo>
                    <a:pt x="4579772" y="0"/>
                    <a:pt x="4599619" y="19847"/>
                    <a:pt x="4599619" y="44330"/>
                  </a:cubicBezTo>
                  <a:lnTo>
                    <a:pt x="4599619" y="2687876"/>
                  </a:lnTo>
                  <a:cubicBezTo>
                    <a:pt x="4599619" y="2699633"/>
                    <a:pt x="4594948" y="2710909"/>
                    <a:pt x="4586635" y="2719222"/>
                  </a:cubicBezTo>
                  <a:cubicBezTo>
                    <a:pt x="4578321" y="2727536"/>
                    <a:pt x="4567046" y="2732206"/>
                    <a:pt x="4555289" y="2732206"/>
                  </a:cubicBezTo>
                  <a:lnTo>
                    <a:pt x="44330" y="2732206"/>
                  </a:lnTo>
                  <a:cubicBezTo>
                    <a:pt x="32573" y="2732206"/>
                    <a:pt x="21298" y="2727536"/>
                    <a:pt x="12984" y="2719222"/>
                  </a:cubicBezTo>
                  <a:cubicBezTo>
                    <a:pt x="4670" y="2710909"/>
                    <a:pt x="0" y="2699633"/>
                    <a:pt x="0" y="2687876"/>
                  </a:cubicBezTo>
                  <a:lnTo>
                    <a:pt x="0" y="44330"/>
                  </a:lnTo>
                  <a:cubicBezTo>
                    <a:pt x="0" y="32573"/>
                    <a:pt x="4670" y="21298"/>
                    <a:pt x="12984" y="12984"/>
                  </a:cubicBezTo>
                  <a:cubicBezTo>
                    <a:pt x="21298" y="4670"/>
                    <a:pt x="32573" y="0"/>
                    <a:pt x="44330" y="0"/>
                  </a:cubicBezTo>
                  <a:close/>
                </a:path>
              </a:pathLst>
            </a:custGeom>
            <a:solidFill>
              <a:srgbClr val="D6FF3F"/>
            </a:solidFill>
          </p:spPr>
        </p:sp>
        <p:sp>
          <p:nvSpPr>
            <p:cNvPr id="4" name="TextBox 4"/>
            <p:cNvSpPr txBox="1"/>
            <p:nvPr/>
          </p:nvSpPr>
          <p:spPr>
            <a:xfrm>
              <a:off x="0" y="-38100"/>
              <a:ext cx="4599619" cy="2770306"/>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6481053" y="1056290"/>
            <a:ext cx="283746" cy="283746"/>
          </a:xfrm>
          <a:custGeom>
            <a:avLst/>
            <a:gdLst/>
            <a:ahLst/>
            <a:cxnLst/>
            <a:rect l="l" t="t" r="r" b="b"/>
            <a:pathLst>
              <a:path w="283746" h="283746">
                <a:moveTo>
                  <a:pt x="0" y="0"/>
                </a:moveTo>
                <a:lnTo>
                  <a:pt x="283747" y="0"/>
                </a:lnTo>
                <a:lnTo>
                  <a:pt x="283747" y="283746"/>
                </a:lnTo>
                <a:lnTo>
                  <a:pt x="0" y="283746"/>
                </a:lnTo>
                <a:lnTo>
                  <a:pt x="0" y="0"/>
                </a:lnTo>
                <a:close/>
              </a:path>
            </a:pathLst>
          </a:custGeom>
          <a:blipFill>
            <a:blip r:embed="rId2" cstate="print">
              <a:extLst>
                <a:ext uri="{96DAC541-7B7A-43D3-8B79-37D633B846F1}">
                  <asvg:svgBlip xmlns:asvg="http://schemas.microsoft.com/office/drawing/2016/SVG/main" xmlns="" r:embed="rId5"/>
                </a:ext>
              </a:extLst>
            </a:blip>
            <a:stretch>
              <a:fillRect/>
            </a:stretch>
          </a:blipFill>
        </p:spPr>
      </p:sp>
      <p:sp>
        <p:nvSpPr>
          <p:cNvPr id="19" name="Freeform 19"/>
          <p:cNvSpPr/>
          <p:nvPr/>
        </p:nvSpPr>
        <p:spPr>
          <a:xfrm>
            <a:off x="16132227" y="1056290"/>
            <a:ext cx="283746" cy="283746"/>
          </a:xfrm>
          <a:custGeom>
            <a:avLst/>
            <a:gdLst/>
            <a:ahLst/>
            <a:cxnLst/>
            <a:rect l="l" t="t" r="r" b="b"/>
            <a:pathLst>
              <a:path w="283746" h="283746">
                <a:moveTo>
                  <a:pt x="0" y="0"/>
                </a:moveTo>
                <a:lnTo>
                  <a:pt x="283746" y="0"/>
                </a:lnTo>
                <a:lnTo>
                  <a:pt x="283746" y="283746"/>
                </a:lnTo>
                <a:lnTo>
                  <a:pt x="0" y="283746"/>
                </a:lnTo>
                <a:lnTo>
                  <a:pt x="0" y="0"/>
                </a:lnTo>
                <a:close/>
              </a:path>
            </a:pathLst>
          </a:custGeom>
          <a:blipFill>
            <a:blip r:embed="rId2" cstate="print">
              <a:extLst>
                <a:ext uri="{96DAC541-7B7A-43D3-8B79-37D633B846F1}">
                  <asvg:svgBlip xmlns:asvg="http://schemas.microsoft.com/office/drawing/2016/SVG/main" xmlns="" r:embed="rId5"/>
                </a:ext>
              </a:extLst>
            </a:blip>
            <a:stretch>
              <a:fillRect/>
            </a:stretch>
          </a:blipFill>
        </p:spPr>
      </p:sp>
      <p:sp>
        <p:nvSpPr>
          <p:cNvPr id="25" name="Freeform 25"/>
          <p:cNvSpPr/>
          <p:nvPr/>
        </p:nvSpPr>
        <p:spPr>
          <a:xfrm>
            <a:off x="2528527" y="6084269"/>
            <a:ext cx="668096" cy="668096"/>
          </a:xfrm>
          <a:custGeom>
            <a:avLst/>
            <a:gdLst/>
            <a:ahLst/>
            <a:cxnLst/>
            <a:rect l="l" t="t" r="r" b="b"/>
            <a:pathLst>
              <a:path w="668096" h="668096">
                <a:moveTo>
                  <a:pt x="0" y="0"/>
                </a:moveTo>
                <a:lnTo>
                  <a:pt x="668096" y="0"/>
                </a:lnTo>
                <a:lnTo>
                  <a:pt x="668096" y="668097"/>
                </a:lnTo>
                <a:lnTo>
                  <a:pt x="0" y="668097"/>
                </a:lnTo>
                <a:lnTo>
                  <a:pt x="0" y="0"/>
                </a:lnTo>
                <a:close/>
              </a:path>
            </a:pathLst>
          </a:custGeom>
          <a:blipFill>
            <a:blip r:embed="rId6" cstate="print">
              <a:extLst>
                <a:ext uri="{96DAC541-7B7A-43D3-8B79-37D633B846F1}">
                  <asvg:svgBlip xmlns:asvg="http://schemas.microsoft.com/office/drawing/2016/SVG/main" xmlns="" r:embed="rId10"/>
                </a:ext>
              </a:extLst>
            </a:blip>
            <a:stretch>
              <a:fillRect/>
            </a:stretch>
          </a:blipFill>
          <a:ln cap="sq">
            <a:noFill/>
            <a:prstDash val="solid"/>
            <a:miter/>
          </a:ln>
        </p:spPr>
      </p:sp>
      <p:sp>
        <p:nvSpPr>
          <p:cNvPr id="26" name="TextBox 26"/>
          <p:cNvSpPr txBox="1"/>
          <p:nvPr/>
        </p:nvSpPr>
        <p:spPr>
          <a:xfrm>
            <a:off x="2057400" y="3086100"/>
            <a:ext cx="14249400" cy="3693319"/>
          </a:xfrm>
          <a:prstGeom prst="rect">
            <a:avLst/>
          </a:prstGeom>
        </p:spPr>
        <p:txBody>
          <a:bodyPr wrap="square" lIns="0" tIns="0" rIns="0" bIns="0" rtlCol="0" anchor="t">
            <a:spAutoFit/>
          </a:bodyPr>
          <a:lstStyle/>
          <a:p>
            <a:pPr algn="ctr">
              <a:lnSpc>
                <a:spcPct val="150000"/>
              </a:lnSpc>
              <a:spcBef>
                <a:spcPct val="0"/>
              </a:spcBef>
            </a:pPr>
            <a:r>
              <a:rPr lang="en-GB" sz="4000" b="1" dirty="0" smtClean="0">
                <a:latin typeface="Times New Roman" pitchFamily="18" charset="0"/>
                <a:cs typeface="Times New Roman" pitchFamily="18" charset="0"/>
              </a:rPr>
              <a:t>WorkWellVR targets adults aged 18–34, especially Gen Z and younger millennials, who are most affected by workplace stress in the UK</a:t>
            </a:r>
            <a:endParaRPr lang="en-US" sz="4000" dirty="0" smtClean="0">
              <a:latin typeface="Times New Roman" pitchFamily="18" charset="0"/>
              <a:cs typeface="Times New Roman" pitchFamily="18" charset="0"/>
            </a:endParaRPr>
          </a:p>
          <a:p>
            <a:pPr marL="0" lvl="0" indent="0" algn="ctr">
              <a:lnSpc>
                <a:spcPct val="150000"/>
              </a:lnSpc>
              <a:spcBef>
                <a:spcPct val="0"/>
              </a:spcBef>
            </a:pPr>
            <a:r>
              <a:rPr lang="en-US" sz="4000" b="1" u="none" strike="noStrike" spc="-312" dirty="0" smtClean="0">
                <a:solidFill>
                  <a:srgbClr val="171717"/>
                </a:solidFill>
                <a:latin typeface="Times New Roman" pitchFamily="18" charset="0"/>
                <a:ea typeface="Akzidenz-Grotesk Heavy"/>
                <a:cs typeface="Times New Roman" pitchFamily="18" charset="0"/>
                <a:sym typeface="Akzidenz-Grotesk Heavy"/>
              </a:rPr>
              <a:t>  </a:t>
            </a:r>
            <a:endParaRPr lang="en-US" sz="4000" b="1" u="none" strike="noStrike" spc="-312" dirty="0">
              <a:solidFill>
                <a:srgbClr val="171717"/>
              </a:solidFill>
              <a:latin typeface="Times New Roman" pitchFamily="18" charset="0"/>
              <a:ea typeface="Akzidenz-Grotesk Heavy"/>
              <a:cs typeface="Times New Roman" pitchFamily="18" charset="0"/>
              <a:sym typeface="Akzidenz-Grotesk Heavy"/>
            </a:endParaRPr>
          </a:p>
        </p:txBody>
      </p:sp>
      <p:sp>
        <p:nvSpPr>
          <p:cNvPr id="27" name="TextBox 27"/>
          <p:cNvSpPr txBox="1"/>
          <p:nvPr/>
        </p:nvSpPr>
        <p:spPr>
          <a:xfrm>
            <a:off x="6172200" y="6362700"/>
            <a:ext cx="5915816" cy="738664"/>
          </a:xfrm>
          <a:prstGeom prst="rect">
            <a:avLst/>
          </a:prstGeom>
        </p:spPr>
        <p:txBody>
          <a:bodyPr lIns="0" tIns="0" rIns="0" bIns="0" rtlCol="0" anchor="t">
            <a:spAutoFit/>
          </a:bodyPr>
          <a:lstStyle/>
          <a:p>
            <a:pPr algn="ctr"/>
            <a:r>
              <a:rPr lang="en-GB" sz="2400" dirty="0" smtClean="0">
                <a:latin typeface="Times New Roman" pitchFamily="18" charset="0"/>
                <a:cs typeface="Times New Roman" pitchFamily="18" charset="0"/>
              </a:rPr>
              <a:t>Student Name-</a:t>
            </a:r>
            <a:endParaRPr lang="en-US" sz="2400" dirty="0" smtClean="0">
              <a:latin typeface="Times New Roman" pitchFamily="18" charset="0"/>
              <a:cs typeface="Times New Roman" pitchFamily="18" charset="0"/>
            </a:endParaRPr>
          </a:p>
          <a:p>
            <a:pPr algn="ctr"/>
            <a:r>
              <a:rPr lang="en-GB" sz="2400" dirty="0" smtClean="0">
                <a:latin typeface="Times New Roman" pitchFamily="18" charset="0"/>
                <a:cs typeface="Times New Roman" pitchFamily="18" charset="0"/>
              </a:rPr>
              <a:t>Student ID- </a:t>
            </a:r>
            <a:r>
              <a:rPr lang="en-US" sz="1700" dirty="0" smtClean="0">
                <a:solidFill>
                  <a:srgbClr val="171717"/>
                </a:solidFill>
                <a:latin typeface="Open Sauce"/>
                <a:ea typeface="Open Sauce"/>
                <a:cs typeface="Open Sauce"/>
                <a:sym typeface="Open Sauce"/>
              </a:rPr>
              <a:t>.</a:t>
            </a:r>
            <a:endParaRPr lang="en-US" sz="1700" dirty="0">
              <a:solidFill>
                <a:srgbClr val="171717"/>
              </a:solidFill>
              <a:latin typeface="Open Sauce"/>
              <a:ea typeface="Open Sauce"/>
              <a:cs typeface="Open Sauce"/>
              <a:sym typeface="Open Sauce"/>
            </a:endParaRPr>
          </a:p>
        </p:txBody>
      </p:sp>
      <p:pic>
        <p:nvPicPr>
          <p:cNvPr id="1026" name="Picture 2"/>
          <p:cNvPicPr>
            <a:picLocks noChangeAspect="1" noChangeArrowheads="1"/>
          </p:cNvPicPr>
          <p:nvPr/>
        </p:nvPicPr>
        <p:blipFill>
          <a:blip r:embed="rId11" cstate="print"/>
          <a:srcRect/>
          <a:stretch>
            <a:fillRect/>
          </a:stretch>
        </p:blipFill>
        <p:spPr bwMode="auto">
          <a:xfrm>
            <a:off x="7315200" y="1028700"/>
            <a:ext cx="3225625" cy="16764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11" name="Group 11"/>
          <p:cNvGrpSpPr/>
          <p:nvPr/>
        </p:nvGrpSpPr>
        <p:grpSpPr>
          <a:xfrm>
            <a:off x="-1600200" y="1569839"/>
            <a:ext cx="23398263" cy="1519966"/>
            <a:chOff x="0" y="-38100"/>
            <a:chExt cx="6162506" cy="400320"/>
          </a:xfrm>
        </p:grpSpPr>
        <p:sp>
          <p:nvSpPr>
            <p:cNvPr id="12" name="Freeform 12"/>
            <p:cNvSpPr/>
            <p:nvPr/>
          </p:nvSpPr>
          <p:spPr>
            <a:xfrm>
              <a:off x="421452" y="0"/>
              <a:ext cx="4816593" cy="362220"/>
            </a:xfrm>
            <a:custGeom>
              <a:avLst/>
              <a:gdLst/>
              <a:ahLst/>
              <a:cxnLst/>
              <a:rect l="l" t="t" r="r" b="b"/>
              <a:pathLst>
                <a:path w="6162506" h="362220">
                  <a:moveTo>
                    <a:pt x="0" y="0"/>
                  </a:moveTo>
                  <a:lnTo>
                    <a:pt x="6162506" y="0"/>
                  </a:lnTo>
                  <a:lnTo>
                    <a:pt x="6162506" y="362220"/>
                  </a:lnTo>
                  <a:lnTo>
                    <a:pt x="0" y="362220"/>
                  </a:lnTo>
                  <a:close/>
                </a:path>
              </a:pathLst>
            </a:custGeom>
            <a:solidFill>
              <a:srgbClr val="D6FF3F"/>
            </a:solidFill>
            <a:ln w="9525" cap="sq">
              <a:solidFill>
                <a:srgbClr val="EFEFEF"/>
              </a:solidFill>
              <a:prstDash val="solid"/>
              <a:miter/>
            </a:ln>
          </p:spPr>
        </p:sp>
        <p:sp>
          <p:nvSpPr>
            <p:cNvPr id="13" name="TextBox 13"/>
            <p:cNvSpPr txBox="1"/>
            <p:nvPr/>
          </p:nvSpPr>
          <p:spPr>
            <a:xfrm>
              <a:off x="0" y="-38100"/>
              <a:ext cx="6162506" cy="40032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7" name="TextBox 17"/>
          <p:cNvSpPr txBox="1"/>
          <p:nvPr/>
        </p:nvSpPr>
        <p:spPr>
          <a:xfrm>
            <a:off x="1696423" y="1906320"/>
            <a:ext cx="10190147" cy="1775486"/>
          </a:xfrm>
          <a:prstGeom prst="rect">
            <a:avLst/>
          </a:prstGeom>
        </p:spPr>
        <p:txBody>
          <a:bodyPr lIns="0" tIns="0" rIns="0" bIns="0" rtlCol="0" anchor="t">
            <a:spAutoFit/>
          </a:bodyPr>
          <a:lstStyle/>
          <a:p>
            <a:pPr algn="just">
              <a:lnSpc>
                <a:spcPts val="6695"/>
              </a:lnSpc>
              <a:spcBef>
                <a:spcPct val="0"/>
              </a:spcBef>
            </a:pPr>
            <a:r>
              <a:rPr lang="en-GB" sz="4000" b="1" dirty="0" smtClean="0">
                <a:latin typeface="Times New Roman" pitchFamily="18" charset="0"/>
                <a:cs typeface="Times New Roman" pitchFamily="18" charset="0"/>
              </a:rPr>
              <a:t>Introduction</a:t>
            </a:r>
            <a:endParaRPr lang="en-US" sz="4000" dirty="0" smtClean="0">
              <a:latin typeface="Times New Roman" pitchFamily="18" charset="0"/>
              <a:cs typeface="Times New Roman" pitchFamily="18" charset="0"/>
            </a:endParaRPr>
          </a:p>
          <a:p>
            <a:pPr marL="0" lvl="0" indent="0" algn="just">
              <a:lnSpc>
                <a:spcPts val="6695"/>
              </a:lnSpc>
              <a:spcBef>
                <a:spcPct val="0"/>
              </a:spcBef>
            </a:pPr>
            <a:endParaRPr lang="en-US" sz="7785" b="1" dirty="0">
              <a:solidFill>
                <a:srgbClr val="292929"/>
              </a:solidFill>
              <a:latin typeface="Akzidenz-Grotesk Heavy"/>
              <a:ea typeface="Akzidenz-Grotesk Heavy"/>
              <a:cs typeface="Akzidenz-Grotesk Heavy"/>
              <a:sym typeface="Akzidenz-Grotesk Heavy"/>
            </a:endParaRPr>
          </a:p>
        </p:txBody>
      </p:sp>
      <p:sp>
        <p:nvSpPr>
          <p:cNvPr id="19" name="TextBox 19"/>
          <p:cNvSpPr txBox="1"/>
          <p:nvPr/>
        </p:nvSpPr>
        <p:spPr>
          <a:xfrm>
            <a:off x="1696423" y="3575950"/>
            <a:ext cx="14197979" cy="4040530"/>
          </a:xfrm>
          <a:prstGeom prst="rect">
            <a:avLst/>
          </a:prstGeom>
        </p:spPr>
        <p:txBody>
          <a:bodyPr lIns="0" tIns="0" rIns="0" bIns="0" rtlCol="0" anchor="t">
            <a:spAutoFit/>
          </a:bodyPr>
          <a:lstStyle/>
          <a:p>
            <a:pPr lvl="0" algn="just">
              <a:lnSpc>
                <a:spcPct val="150000"/>
              </a:lnSpc>
            </a:pPr>
            <a:r>
              <a:rPr lang="en-GB" sz="2400" dirty="0" smtClean="0">
                <a:solidFill>
                  <a:schemeClr val="bg1"/>
                </a:solidFill>
                <a:latin typeface="Times New Roman" pitchFamily="18" charset="0"/>
                <a:cs typeface="Times New Roman" pitchFamily="18" charset="0"/>
              </a:rPr>
              <a:t>WorkWellVR provides high-quality VR-based stress-management classes that assist young professionals in the workplace who feel psychological tension.</a:t>
            </a:r>
            <a:endParaRPr lang="en-US" sz="2400" dirty="0" smtClean="0">
              <a:solidFill>
                <a:schemeClr val="bg1"/>
              </a:solidFill>
              <a:latin typeface="Times New Roman" pitchFamily="18" charset="0"/>
              <a:cs typeface="Times New Roman" pitchFamily="18" charset="0"/>
            </a:endParaRPr>
          </a:p>
          <a:p>
            <a:pPr lvl="0" algn="just">
              <a:lnSpc>
                <a:spcPct val="150000"/>
              </a:lnSpc>
            </a:pPr>
            <a:r>
              <a:rPr lang="en-GB" sz="2400" dirty="0" smtClean="0">
                <a:solidFill>
                  <a:schemeClr val="bg1"/>
                </a:solidFill>
                <a:latin typeface="Times New Roman" pitchFamily="18" charset="0"/>
                <a:cs typeface="Times New Roman" pitchFamily="18" charset="0"/>
              </a:rPr>
              <a:t>Stress-management classes strengthen emotional resilience using evidence-based methods of therapy implemented using digital technology with good engagement opportunities (Egger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2023).</a:t>
            </a:r>
            <a:endParaRPr lang="en-US" sz="2400" dirty="0" smtClean="0">
              <a:solidFill>
                <a:schemeClr val="bg1"/>
              </a:solidFill>
              <a:latin typeface="Times New Roman" pitchFamily="18" charset="0"/>
              <a:cs typeface="Times New Roman" pitchFamily="18" charset="0"/>
            </a:endParaRPr>
          </a:p>
          <a:p>
            <a:pPr lvl="0" algn="just">
              <a:lnSpc>
                <a:spcPct val="150000"/>
              </a:lnSpc>
            </a:pPr>
            <a:r>
              <a:rPr lang="en-GB" sz="2400" dirty="0" smtClean="0">
                <a:solidFill>
                  <a:schemeClr val="bg1"/>
                </a:solidFill>
                <a:latin typeface="Times New Roman" pitchFamily="18" charset="0"/>
                <a:cs typeface="Times New Roman" pitchFamily="18" charset="0"/>
              </a:rPr>
              <a:t>The given presentation uses the PRECEDE-PROCEED model to organise development and implement, and assess the decisions.</a:t>
            </a:r>
            <a:endParaRPr lang="en-US" sz="2400" dirty="0" smtClean="0">
              <a:solidFill>
                <a:schemeClr val="bg1"/>
              </a:solidFill>
              <a:latin typeface="Times New Roman" pitchFamily="18" charset="0"/>
              <a:cs typeface="Times New Roman" pitchFamily="18" charset="0"/>
            </a:endParaRPr>
          </a:p>
          <a:p>
            <a:pPr marL="0" lvl="0" indent="0" algn="just">
              <a:lnSpc>
                <a:spcPts val="6695"/>
              </a:lnSpc>
              <a:spcBef>
                <a:spcPct val="0"/>
              </a:spcBef>
            </a:pPr>
            <a:endParaRPr lang="en-US" sz="2400" b="1" dirty="0">
              <a:solidFill>
                <a:schemeClr val="bg1"/>
              </a:solidFill>
              <a:latin typeface="Times New Roman" pitchFamily="18" charset="0"/>
              <a:ea typeface="Akzidenz-Grotesk Heavy"/>
              <a:cs typeface="Times New Roman" pitchFamily="18" charset="0"/>
              <a:sym typeface="Akzidenz-Grotesk Heavy"/>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3429000" y="495300"/>
            <a:ext cx="9083913" cy="783163"/>
          </a:xfrm>
          <a:prstGeom prst="rect">
            <a:avLst/>
          </a:prstGeom>
        </p:spPr>
        <p:txBody>
          <a:bodyPr lIns="0" tIns="0" rIns="0" bIns="0" rtlCol="0" anchor="t">
            <a:spAutoFit/>
          </a:bodyPr>
          <a:lstStyle/>
          <a:p>
            <a:pPr lvl="0">
              <a:lnSpc>
                <a:spcPts val="6695"/>
              </a:lnSpc>
              <a:spcBef>
                <a:spcPct val="0"/>
              </a:spcBef>
            </a:pPr>
            <a:r>
              <a:rPr lang="en-GB" sz="4000" b="1" dirty="0" smtClean="0">
                <a:solidFill>
                  <a:schemeClr val="bg1"/>
                </a:solidFill>
                <a:latin typeface="Times New Roman" pitchFamily="18" charset="0"/>
                <a:cs typeface="Times New Roman" pitchFamily="18" charset="0"/>
              </a:rPr>
              <a:t>Purpose</a:t>
            </a:r>
            <a:endParaRPr lang="en-US" sz="4000" b="1" dirty="0">
              <a:solidFill>
                <a:schemeClr val="bg1"/>
              </a:solidFill>
              <a:latin typeface="Times New Roman" pitchFamily="18" charset="0"/>
              <a:ea typeface="Akzidenz-Grotesk Heavy"/>
              <a:cs typeface="Times New Roman" pitchFamily="18" charset="0"/>
              <a:sym typeface="Akzidenz-Grotesk Heavy"/>
            </a:endParaRPr>
          </a:p>
        </p:txBody>
      </p:sp>
      <p:grpSp>
        <p:nvGrpSpPr>
          <p:cNvPr id="14" name="Group 14"/>
          <p:cNvGrpSpPr/>
          <p:nvPr/>
        </p:nvGrpSpPr>
        <p:grpSpPr>
          <a:xfrm>
            <a:off x="4419600" y="5448300"/>
            <a:ext cx="12954000" cy="4131068"/>
            <a:chOff x="0" y="0"/>
            <a:chExt cx="2323348" cy="812800"/>
          </a:xfrm>
        </p:grpSpPr>
        <p:sp>
          <p:nvSpPr>
            <p:cNvPr id="15" name="Freeform 15"/>
            <p:cNvSpPr/>
            <p:nvPr/>
          </p:nvSpPr>
          <p:spPr>
            <a:xfrm>
              <a:off x="0" y="0"/>
              <a:ext cx="2323348" cy="812800"/>
            </a:xfrm>
            <a:custGeom>
              <a:avLst/>
              <a:gdLst/>
              <a:ahLst/>
              <a:cxnLst/>
              <a:rect l="l" t="t" r="r" b="b"/>
              <a:pathLst>
                <a:path w="2323348" h="812800">
                  <a:moveTo>
                    <a:pt x="0" y="0"/>
                  </a:moveTo>
                  <a:lnTo>
                    <a:pt x="2323348" y="0"/>
                  </a:lnTo>
                  <a:lnTo>
                    <a:pt x="2323348" y="812800"/>
                  </a:lnTo>
                  <a:lnTo>
                    <a:pt x="0" y="812800"/>
                  </a:lnTo>
                  <a:close/>
                </a:path>
              </a:pathLst>
            </a:custGeom>
            <a:blipFill>
              <a:blip r:embed="rId3" cstate="print"/>
              <a:stretch>
                <a:fillRect t="-1066" b="-89496"/>
              </a:stretch>
            </a:blipFill>
          </p:spPr>
        </p:sp>
      </p:grpSp>
      <p:grpSp>
        <p:nvGrpSpPr>
          <p:cNvPr id="16" name="Group 16"/>
          <p:cNvGrpSpPr/>
          <p:nvPr/>
        </p:nvGrpSpPr>
        <p:grpSpPr>
          <a:xfrm rot="-1010438">
            <a:off x="814625" y="2148125"/>
            <a:ext cx="4131068" cy="4131068"/>
            <a:chOff x="0" y="0"/>
            <a:chExt cx="812800" cy="812800"/>
          </a:xfrm>
        </p:grpSpPr>
        <p:sp>
          <p:nvSpPr>
            <p:cNvPr id="17" name="Freeform 1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4" cstate="print"/>
              <a:stretch>
                <a:fillRect t="-25000" b="-25000"/>
              </a:stretch>
            </a:blipFill>
          </p:spPr>
        </p:sp>
      </p:grpSp>
      <p:sp>
        <p:nvSpPr>
          <p:cNvPr id="18" name="TextBox 18"/>
          <p:cNvSpPr txBox="1"/>
          <p:nvPr/>
        </p:nvSpPr>
        <p:spPr>
          <a:xfrm>
            <a:off x="8077200" y="1181100"/>
            <a:ext cx="9029700" cy="4431983"/>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This plan shows the effectiveness of digital behavioural interventions with the help of structured health-promotion planning.</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It describes why the PRECEDE-PROCEED model applies to the systematic and professional design of the WorkWellVR.</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PRECEDE-PROCEED model applies to the </a:t>
            </a:r>
            <a:r>
              <a:rPr lang="en-GB" sz="2400" dirty="0" err="1" smtClean="0">
                <a:solidFill>
                  <a:schemeClr val="bg1"/>
                </a:solidFill>
                <a:latin typeface="Times New Roman" pitchFamily="18" charset="0"/>
                <a:cs typeface="Times New Roman" pitchFamily="18" charset="0"/>
              </a:rPr>
              <a:t>operationalisation</a:t>
            </a:r>
            <a:r>
              <a:rPr lang="en-GB" sz="2400" dirty="0" smtClean="0">
                <a:solidFill>
                  <a:schemeClr val="bg1"/>
                </a:solidFill>
                <a:latin typeface="Times New Roman" pitchFamily="18" charset="0"/>
                <a:cs typeface="Times New Roman" pitchFamily="18" charset="0"/>
              </a:rPr>
              <a:t> of intervention delivery, evaluation, and continuous improvement in the real workplace settings (Kim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2022).</a:t>
            </a:r>
            <a:endParaRPr lang="en-US" sz="2400" dirty="0" smtClean="0">
              <a:solidFill>
                <a:schemeClr val="bg1"/>
              </a:solidFill>
              <a:latin typeface="Times New Roman" pitchFamily="18" charset="0"/>
              <a:cs typeface="Times New Roman" pitchFamily="18" charset="0"/>
            </a:endParaRPr>
          </a:p>
          <a:p>
            <a:pPr marL="0" lvl="0" indent="0" algn="just">
              <a:lnSpc>
                <a:spcPct val="150000"/>
              </a:lnSpc>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457200" y="800100"/>
            <a:ext cx="16528387" cy="1428276"/>
          </a:xfrm>
          <a:prstGeom prst="rect">
            <a:avLst/>
          </a:prstGeom>
        </p:spPr>
        <p:txBody>
          <a:bodyPr lIns="0" tIns="0" rIns="0" bIns="0" rtlCol="0" anchor="t">
            <a:spAutoFit/>
          </a:bodyPr>
          <a:lstStyle/>
          <a:p>
            <a:pPr lvl="0" algn="ctr">
              <a:lnSpc>
                <a:spcPts val="13563"/>
              </a:lnSpc>
              <a:spcBef>
                <a:spcPct val="0"/>
              </a:spcBef>
            </a:pPr>
            <a:r>
              <a:rPr lang="en-GB" sz="4000" b="1" dirty="0" smtClean="0">
                <a:solidFill>
                  <a:schemeClr val="bg1"/>
                </a:solidFill>
                <a:latin typeface="Times New Roman" pitchFamily="18" charset="0"/>
                <a:cs typeface="Times New Roman" pitchFamily="18" charset="0"/>
              </a:rPr>
              <a:t>Rationale behind Planning Models</a:t>
            </a:r>
            <a:endParaRPr lang="en-US" sz="4000" b="1" spc="-346" dirty="0">
              <a:solidFill>
                <a:schemeClr val="bg1"/>
              </a:solidFill>
              <a:latin typeface="Times New Roman" pitchFamily="18" charset="0"/>
              <a:ea typeface="Akzidenz-Grotesk Heavy"/>
              <a:cs typeface="Times New Roman" pitchFamily="18" charset="0"/>
              <a:sym typeface="Akzidenz-Grotesk Heavy"/>
            </a:endParaRPr>
          </a:p>
        </p:txBody>
      </p:sp>
      <p:sp>
        <p:nvSpPr>
          <p:cNvPr id="17" name="TextBox 17"/>
          <p:cNvSpPr txBox="1"/>
          <p:nvPr/>
        </p:nvSpPr>
        <p:spPr>
          <a:xfrm>
            <a:off x="2514600" y="4076700"/>
            <a:ext cx="137922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Evidence-based decision-making Planner models aid in shaping behavioural and well-being outcomes by determining determinants (</a:t>
            </a:r>
            <a:r>
              <a:rPr lang="en-GB" sz="2400" dirty="0" err="1" smtClean="0">
                <a:solidFill>
                  <a:schemeClr val="bg1"/>
                </a:solidFill>
                <a:latin typeface="Times New Roman" pitchFamily="18" charset="0"/>
                <a:cs typeface="Times New Roman" pitchFamily="18" charset="0"/>
              </a:rPr>
              <a:t>Jabali</a:t>
            </a:r>
            <a:r>
              <a:rPr lang="en-GB" sz="2400" dirty="0" smtClean="0">
                <a:solidFill>
                  <a:schemeClr val="bg1"/>
                </a:solidFill>
                <a:latin typeface="Times New Roman" pitchFamily="18" charset="0"/>
                <a:cs typeface="Times New Roman" pitchFamily="18" charset="0"/>
              </a:rPr>
              <a:t>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2024).</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They facilitate the design of an intervention with consideration of evidence collected systematically instead of assumptions and untested hypotheses.</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They combine assessment procedures that warrant programmes to prove change and sustainability of the organisation in the long term.</a:t>
            </a:r>
            <a:endParaRPr lang="en-US" sz="2400" dirty="0" smtClean="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8288000" cy="1545833"/>
            <a:chOff x="0" y="0"/>
            <a:chExt cx="4816593" cy="407133"/>
          </a:xfrm>
        </p:grpSpPr>
        <p:sp>
          <p:nvSpPr>
            <p:cNvPr id="3" name="Freeform 3"/>
            <p:cNvSpPr/>
            <p:nvPr/>
          </p:nvSpPr>
          <p:spPr>
            <a:xfrm>
              <a:off x="0" y="0"/>
              <a:ext cx="4816592" cy="407133"/>
            </a:xfrm>
            <a:custGeom>
              <a:avLst/>
              <a:gdLst/>
              <a:ahLst/>
              <a:cxnLst/>
              <a:rect l="l" t="t" r="r" b="b"/>
              <a:pathLst>
                <a:path w="4816592" h="407133">
                  <a:moveTo>
                    <a:pt x="0" y="0"/>
                  </a:moveTo>
                  <a:lnTo>
                    <a:pt x="4816592" y="0"/>
                  </a:lnTo>
                  <a:lnTo>
                    <a:pt x="4816592" y="407133"/>
                  </a:lnTo>
                  <a:lnTo>
                    <a:pt x="0" y="407133"/>
                  </a:lnTo>
                  <a:close/>
                </a:path>
              </a:pathLst>
            </a:custGeom>
            <a:solidFill>
              <a:srgbClr val="171717"/>
            </a:solidFill>
          </p:spPr>
        </p:sp>
        <p:sp>
          <p:nvSpPr>
            <p:cNvPr id="4" name="TextBox 4"/>
            <p:cNvSpPr txBox="1"/>
            <p:nvPr/>
          </p:nvSpPr>
          <p:spPr>
            <a:xfrm>
              <a:off x="0" y="-38100"/>
              <a:ext cx="4816593" cy="445233"/>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9829800" y="2095500"/>
            <a:ext cx="340375" cy="340375"/>
          </a:xfrm>
          <a:custGeom>
            <a:avLst/>
            <a:gdLst/>
            <a:ahLst/>
            <a:cxnLst/>
            <a:rect l="l" t="t" r="r" b="b"/>
            <a:pathLst>
              <a:path w="340375" h="340375">
                <a:moveTo>
                  <a:pt x="0" y="0"/>
                </a:moveTo>
                <a:lnTo>
                  <a:pt x="340375" y="0"/>
                </a:lnTo>
                <a:lnTo>
                  <a:pt x="340375" y="340375"/>
                </a:lnTo>
                <a:lnTo>
                  <a:pt x="0" y="340375"/>
                </a:lnTo>
                <a:lnTo>
                  <a:pt x="0" y="0"/>
                </a:lnTo>
                <a:close/>
              </a:path>
            </a:pathLst>
          </a:custGeom>
          <a:blipFill>
            <a:blip r:embed="rId3" cstate="print">
              <a:extLst>
                <a:ext uri="{96DAC541-7B7A-43D3-8B79-37D633B846F1}">
                  <asvg:svgBlip xmlns:asvg="http://schemas.microsoft.com/office/drawing/2016/SVG/main" xmlns="" r:embed="rId4"/>
                </a:ext>
              </a:extLst>
            </a:blip>
            <a:stretch>
              <a:fillRect/>
            </a:stretch>
          </a:blipFill>
          <a:ln cap="sq">
            <a:noFill/>
            <a:prstDash val="solid"/>
            <a:miter/>
          </a:ln>
        </p:spPr>
      </p:sp>
      <p:grpSp>
        <p:nvGrpSpPr>
          <p:cNvPr id="16" name="Group 16"/>
          <p:cNvGrpSpPr/>
          <p:nvPr/>
        </p:nvGrpSpPr>
        <p:grpSpPr>
          <a:xfrm>
            <a:off x="1524000" y="2400300"/>
            <a:ext cx="6591300" cy="6407989"/>
            <a:chOff x="0" y="0"/>
            <a:chExt cx="1644438" cy="1562429"/>
          </a:xfrm>
        </p:grpSpPr>
        <p:sp>
          <p:nvSpPr>
            <p:cNvPr id="17" name="Freeform 17"/>
            <p:cNvSpPr/>
            <p:nvPr/>
          </p:nvSpPr>
          <p:spPr>
            <a:xfrm>
              <a:off x="0" y="0"/>
              <a:ext cx="1644438" cy="1562429"/>
            </a:xfrm>
            <a:custGeom>
              <a:avLst/>
              <a:gdLst/>
              <a:ahLst/>
              <a:cxnLst/>
              <a:rect l="l" t="t" r="r" b="b"/>
              <a:pathLst>
                <a:path w="1644438" h="1562429">
                  <a:moveTo>
                    <a:pt x="0" y="0"/>
                  </a:moveTo>
                  <a:lnTo>
                    <a:pt x="1644438" y="0"/>
                  </a:lnTo>
                  <a:lnTo>
                    <a:pt x="1644438" y="1562429"/>
                  </a:lnTo>
                  <a:lnTo>
                    <a:pt x="0" y="1562429"/>
                  </a:lnTo>
                  <a:close/>
                </a:path>
              </a:pathLst>
            </a:custGeom>
            <a:blipFill>
              <a:blip r:embed="rId5" cstate="print"/>
              <a:stretch>
                <a:fillRect t="-28936" b="-28936"/>
              </a:stretch>
            </a:blipFill>
          </p:spPr>
        </p:sp>
      </p:grpSp>
      <p:sp>
        <p:nvSpPr>
          <p:cNvPr id="20" name="TextBox 20"/>
          <p:cNvSpPr txBox="1"/>
          <p:nvPr/>
        </p:nvSpPr>
        <p:spPr>
          <a:xfrm>
            <a:off x="10287000" y="1714500"/>
            <a:ext cx="6927196" cy="779381"/>
          </a:xfrm>
          <a:prstGeom prst="rect">
            <a:avLst/>
          </a:prstGeom>
        </p:spPr>
        <p:txBody>
          <a:bodyPr lIns="0" tIns="0" rIns="0" bIns="0" rtlCol="0" anchor="t">
            <a:spAutoFit/>
          </a:bodyPr>
          <a:lstStyle/>
          <a:p>
            <a:pPr lvl="0">
              <a:lnSpc>
                <a:spcPts val="6695"/>
              </a:lnSpc>
              <a:spcBef>
                <a:spcPct val="0"/>
              </a:spcBef>
            </a:pPr>
            <a:r>
              <a:rPr lang="en-GB" sz="4000" b="1" dirty="0" smtClean="0">
                <a:solidFill>
                  <a:schemeClr val="bg1"/>
                </a:solidFill>
                <a:latin typeface="Times New Roman" pitchFamily="18" charset="0"/>
                <a:cs typeface="Times New Roman" pitchFamily="18" charset="0"/>
              </a:rPr>
              <a:t>Selected Model</a:t>
            </a:r>
            <a:endParaRPr lang="en-US" sz="4000" b="1" spc="-280" dirty="0">
              <a:solidFill>
                <a:schemeClr val="bg1"/>
              </a:solidFill>
              <a:latin typeface="Times New Roman" pitchFamily="18" charset="0"/>
              <a:ea typeface="Akzidenz-Grotesk Bold"/>
              <a:cs typeface="Times New Roman" pitchFamily="18" charset="0"/>
              <a:sym typeface="Akzidenz-Grotesk Bold"/>
            </a:endParaRPr>
          </a:p>
        </p:txBody>
      </p:sp>
      <p:grpSp>
        <p:nvGrpSpPr>
          <p:cNvPr id="21" name="Group 21"/>
          <p:cNvGrpSpPr/>
          <p:nvPr/>
        </p:nvGrpSpPr>
        <p:grpSpPr>
          <a:xfrm>
            <a:off x="13792200" y="2019300"/>
            <a:ext cx="231692" cy="231692"/>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FF3F"/>
            </a:soli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10134600" y="4152900"/>
            <a:ext cx="6927196" cy="5473614"/>
          </a:xfrm>
          <a:prstGeom prst="rect">
            <a:avLst/>
          </a:prstGeom>
        </p:spPr>
        <p:txBody>
          <a:bodyPr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PRECEDE-PROCEED offer a multi-faceted approach, which involves assessment, intervention development and stringent evaluation processes (Shelley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2022).</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It deals with behavioural, organisational and ecological aspects that determine stress patterns among young working adults.</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effectiveness shown in advocating digital wellbeing interventions makes it applicable to WorkWellVR implementation and evaluation.</a:t>
            </a:r>
            <a:endParaRPr lang="en-US" sz="2400" dirty="0" smtClean="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6" name="Group 6"/>
          <p:cNvGrpSpPr/>
          <p:nvPr/>
        </p:nvGrpSpPr>
        <p:grpSpPr>
          <a:xfrm>
            <a:off x="4013334" y="465388"/>
            <a:ext cx="7188066" cy="1553911"/>
            <a:chOff x="0" y="-83746"/>
            <a:chExt cx="9584089" cy="2071880"/>
          </a:xfrm>
        </p:grpSpPr>
        <p:grpSp>
          <p:nvGrpSpPr>
            <p:cNvPr id="7" name="Group 7"/>
            <p:cNvGrpSpPr/>
            <p:nvPr/>
          </p:nvGrpSpPr>
          <p:grpSpPr>
            <a:xfrm>
              <a:off x="0" y="-83746"/>
              <a:ext cx="9584089" cy="2071880"/>
              <a:chOff x="0" y="-38100"/>
              <a:chExt cx="4360276" cy="942601"/>
            </a:xfrm>
          </p:grpSpPr>
          <p:sp>
            <p:nvSpPr>
              <p:cNvPr id="8" name="Freeform 8"/>
              <p:cNvSpPr/>
              <p:nvPr/>
            </p:nvSpPr>
            <p:spPr>
              <a:xfrm>
                <a:off x="1124675" y="72490"/>
                <a:ext cx="3235601" cy="832011"/>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4097688" y="464136"/>
              <a:ext cx="4017451" cy="1060118"/>
            </a:xfrm>
            <a:prstGeom prst="rect">
              <a:avLst/>
            </a:prstGeom>
          </p:spPr>
          <p:txBody>
            <a:bodyPr lIns="0" tIns="0" rIns="0" bIns="0" rtlCol="0" anchor="t">
              <a:spAutoFit/>
            </a:bodyPr>
            <a:lstStyle/>
            <a:p>
              <a:pPr algn="ctr">
                <a:lnSpc>
                  <a:spcPts val="3079"/>
                </a:lnSpc>
                <a:spcBef>
                  <a:spcPct val="0"/>
                </a:spcBef>
              </a:pPr>
              <a:r>
                <a:rPr lang="en-GB" sz="4000" b="1" dirty="0" smtClean="0">
                  <a:solidFill>
                    <a:schemeClr val="bg1"/>
                  </a:solidFill>
                  <a:latin typeface="Times New Roman" pitchFamily="18" charset="0"/>
                  <a:cs typeface="Times New Roman" pitchFamily="18" charset="0"/>
                </a:rPr>
                <a:t>Rationale for Use</a:t>
              </a: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5" name="Group 15"/>
          <p:cNvGrpSpPr/>
          <p:nvPr/>
        </p:nvGrpSpPr>
        <p:grpSpPr>
          <a:xfrm>
            <a:off x="0" y="2933700"/>
            <a:ext cx="8686800" cy="7010400"/>
            <a:chOff x="0" y="0"/>
            <a:chExt cx="1692544" cy="406400"/>
          </a:xfrm>
        </p:grpSpPr>
        <p:sp>
          <p:nvSpPr>
            <p:cNvPr id="16" name="Freeform 16"/>
            <p:cNvSpPr/>
            <p:nvPr/>
          </p:nvSpPr>
          <p:spPr>
            <a:xfrm>
              <a:off x="0" y="0"/>
              <a:ext cx="1692544" cy="406400"/>
            </a:xfrm>
            <a:custGeom>
              <a:avLst/>
              <a:gdLst/>
              <a:ahLst/>
              <a:cxnLst/>
              <a:rect l="l" t="t" r="r" b="b"/>
              <a:pathLst>
                <a:path w="1692544" h="406400">
                  <a:moveTo>
                    <a:pt x="1489344" y="0"/>
                  </a:moveTo>
                  <a:cubicBezTo>
                    <a:pt x="1601569" y="0"/>
                    <a:pt x="1692544" y="90976"/>
                    <a:pt x="1692544" y="203200"/>
                  </a:cubicBezTo>
                  <a:cubicBezTo>
                    <a:pt x="1692544" y="315424"/>
                    <a:pt x="1601569" y="406400"/>
                    <a:pt x="1489344"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FFFFFF"/>
              </a:solidFill>
              <a:prstDash val="solid"/>
              <a:miter/>
            </a:ln>
          </p:spPr>
        </p:sp>
        <p:sp>
          <p:nvSpPr>
            <p:cNvPr id="17" name="TextBox 17"/>
            <p:cNvSpPr txBox="1"/>
            <p:nvPr/>
          </p:nvSpPr>
          <p:spPr>
            <a:xfrm>
              <a:off x="0" y="-38100"/>
              <a:ext cx="1692544" cy="444500"/>
            </a:xfrm>
            <a:prstGeom prst="rect">
              <a:avLst/>
            </a:prstGeom>
          </p:spPr>
          <p:txBody>
            <a:bodyPr lIns="41176" tIns="41176" rIns="41176" bIns="41176" rtlCol="0" anchor="ctr"/>
            <a:lstStyle/>
            <a:p>
              <a:pPr algn="ctr">
                <a:lnSpc>
                  <a:spcPts val="2660"/>
                </a:lnSpc>
              </a:pPr>
              <a:endParaRPr/>
            </a:p>
          </p:txBody>
        </p:sp>
      </p:grpSp>
      <p:sp>
        <p:nvSpPr>
          <p:cNvPr id="18" name="TextBox 18"/>
          <p:cNvSpPr txBox="1"/>
          <p:nvPr/>
        </p:nvSpPr>
        <p:spPr>
          <a:xfrm>
            <a:off x="609600" y="3695700"/>
            <a:ext cx="7391400" cy="5539978"/>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Interdependent behavioural, structural, and cultural factors and their demand for multidimensional assessment schemes contribute to workplace stress (Kaur, 2024).</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PRECEDE- PROCEED allows space identification of particular behavioural factors influencing stress in the 18 to 34-year-old workforce.</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It guarantees that there is an evidence-based plan that can underpin quantifiable changes in wellbeing, productivity, and employee engagement outcomes.</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pPr>
            <a:endParaRPr lang="en-US" sz="2400" dirty="0">
              <a:solidFill>
                <a:schemeClr val="bg1"/>
              </a:solidFill>
              <a:latin typeface="Times New Roman" pitchFamily="18" charset="0"/>
              <a:ea typeface="Open Sauce"/>
              <a:cs typeface="Times New Roman" pitchFamily="18" charset="0"/>
              <a:sym typeface="Open Sauce"/>
            </a:endParaRPr>
          </a:p>
        </p:txBody>
      </p:sp>
      <p:grpSp>
        <p:nvGrpSpPr>
          <p:cNvPr id="31" name="Group 31"/>
          <p:cNvGrpSpPr/>
          <p:nvPr/>
        </p:nvGrpSpPr>
        <p:grpSpPr>
          <a:xfrm>
            <a:off x="9906000" y="2933700"/>
            <a:ext cx="7429500" cy="6305910"/>
            <a:chOff x="0" y="0"/>
            <a:chExt cx="1322998" cy="1130537"/>
          </a:xfrm>
        </p:grpSpPr>
        <p:sp>
          <p:nvSpPr>
            <p:cNvPr id="32" name="Freeform 32"/>
            <p:cNvSpPr/>
            <p:nvPr/>
          </p:nvSpPr>
          <p:spPr>
            <a:xfrm>
              <a:off x="0" y="0"/>
              <a:ext cx="1322998" cy="1130537"/>
            </a:xfrm>
            <a:custGeom>
              <a:avLst/>
              <a:gdLst/>
              <a:ahLst/>
              <a:cxnLst/>
              <a:rect l="l" t="t" r="r" b="b"/>
              <a:pathLst>
                <a:path w="1322998" h="1130537">
                  <a:moveTo>
                    <a:pt x="67995" y="0"/>
                  </a:moveTo>
                  <a:lnTo>
                    <a:pt x="1255004" y="0"/>
                  </a:lnTo>
                  <a:cubicBezTo>
                    <a:pt x="1292556" y="0"/>
                    <a:pt x="1322998" y="30442"/>
                    <a:pt x="1322998" y="67995"/>
                  </a:cubicBezTo>
                  <a:lnTo>
                    <a:pt x="1322998" y="1062543"/>
                  </a:lnTo>
                  <a:cubicBezTo>
                    <a:pt x="1322998" y="1080576"/>
                    <a:pt x="1315835" y="1097871"/>
                    <a:pt x="1303083" y="1110622"/>
                  </a:cubicBezTo>
                  <a:cubicBezTo>
                    <a:pt x="1290332" y="1123374"/>
                    <a:pt x="1273037" y="1130537"/>
                    <a:pt x="1255004" y="1130537"/>
                  </a:cubicBezTo>
                  <a:lnTo>
                    <a:pt x="67995" y="1130537"/>
                  </a:lnTo>
                  <a:cubicBezTo>
                    <a:pt x="30442" y="1130537"/>
                    <a:pt x="0" y="1100095"/>
                    <a:pt x="0" y="1062543"/>
                  </a:cubicBezTo>
                  <a:lnTo>
                    <a:pt x="0" y="67995"/>
                  </a:lnTo>
                  <a:cubicBezTo>
                    <a:pt x="0" y="49961"/>
                    <a:pt x="7164" y="32667"/>
                    <a:pt x="19915" y="19915"/>
                  </a:cubicBezTo>
                  <a:cubicBezTo>
                    <a:pt x="32667" y="7164"/>
                    <a:pt x="49961" y="0"/>
                    <a:pt x="67995" y="0"/>
                  </a:cubicBezTo>
                  <a:close/>
                </a:path>
              </a:pathLst>
            </a:custGeom>
            <a:blipFill>
              <a:blip r:embed="rId3" cstate="print"/>
              <a:stretch>
                <a:fillRect t="-37767" b="-37767"/>
              </a:stretch>
            </a:blipFill>
          </p:spPr>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6FF3F"/>
        </a:solidFill>
        <a:effectLst/>
      </p:bgPr>
    </p:bg>
    <p:spTree>
      <p:nvGrpSpPr>
        <p:cNvPr id="1" name=""/>
        <p:cNvGrpSpPr/>
        <p:nvPr/>
      </p:nvGrpSpPr>
      <p:grpSpPr>
        <a:xfrm>
          <a:off x="0" y="0"/>
          <a:ext cx="0" cy="0"/>
          <a:chOff x="0" y="0"/>
          <a:chExt cx="0" cy="0"/>
        </a:xfrm>
      </p:grpSpPr>
      <p:sp>
        <p:nvSpPr>
          <p:cNvPr id="13" name="TextBox 13"/>
          <p:cNvSpPr txBox="1"/>
          <p:nvPr/>
        </p:nvSpPr>
        <p:spPr>
          <a:xfrm>
            <a:off x="6629400" y="876300"/>
            <a:ext cx="7949462" cy="764633"/>
          </a:xfrm>
          <a:prstGeom prst="rect">
            <a:avLst/>
          </a:prstGeom>
        </p:spPr>
        <p:txBody>
          <a:bodyPr lIns="0" tIns="0" rIns="0" bIns="0" rtlCol="0" anchor="t">
            <a:spAutoFit/>
          </a:bodyPr>
          <a:lstStyle/>
          <a:p>
            <a:pPr lvl="0" algn="just">
              <a:lnSpc>
                <a:spcPts val="6695"/>
              </a:lnSpc>
              <a:spcBef>
                <a:spcPct val="0"/>
              </a:spcBef>
            </a:pPr>
            <a:r>
              <a:rPr lang="en-GB" sz="4000" b="1" dirty="0" smtClean="0">
                <a:latin typeface="Times New Roman" pitchFamily="18" charset="0"/>
                <a:cs typeface="Times New Roman" pitchFamily="18" charset="0"/>
              </a:rPr>
              <a:t>PRECEDE Overview</a:t>
            </a:r>
            <a:endParaRPr lang="en-US" sz="4000" b="1" spc="-280" dirty="0">
              <a:solidFill>
                <a:srgbClr val="292929"/>
              </a:solidFill>
              <a:latin typeface="Times New Roman" pitchFamily="18" charset="0"/>
              <a:ea typeface="Akzidenz-Grotesk Bold"/>
              <a:cs typeface="Times New Roman" pitchFamily="18" charset="0"/>
              <a:sym typeface="Akzidenz-Grotesk Bold"/>
            </a:endParaRPr>
          </a:p>
        </p:txBody>
      </p:sp>
      <p:sp>
        <p:nvSpPr>
          <p:cNvPr id="16" name="TextBox 16"/>
          <p:cNvSpPr txBox="1"/>
          <p:nvPr/>
        </p:nvSpPr>
        <p:spPr>
          <a:xfrm>
            <a:off x="3352800" y="3086100"/>
            <a:ext cx="112014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latin typeface="Times New Roman" pitchFamily="18" charset="0"/>
                <a:cs typeface="Times New Roman" pitchFamily="18" charset="0"/>
              </a:rPr>
              <a:t>PRECEDE involves social, epidemiological, behavioural, educational, and administrative evaluation to inform the design of specific interventions (</a:t>
            </a:r>
            <a:r>
              <a:rPr lang="en-GB" sz="2400" dirty="0" err="1" smtClean="0">
                <a:latin typeface="Times New Roman" pitchFamily="18" charset="0"/>
                <a:cs typeface="Times New Roman" pitchFamily="18" charset="0"/>
              </a:rPr>
              <a:t>Ghaffari</a:t>
            </a:r>
            <a:r>
              <a:rPr lang="en-GB" sz="2400" dirty="0" smtClean="0">
                <a:latin typeface="Times New Roman" pitchFamily="18" charset="0"/>
                <a:cs typeface="Times New Roman" pitchFamily="18" charset="0"/>
              </a:rPr>
              <a:t> </a:t>
            </a:r>
            <a:r>
              <a:rPr lang="en-GB" sz="2400" i="1" dirty="0" smtClean="0">
                <a:latin typeface="Times New Roman" pitchFamily="18" charset="0"/>
                <a:cs typeface="Times New Roman" pitchFamily="18" charset="0"/>
              </a:rPr>
              <a:t>et al.</a:t>
            </a:r>
            <a:r>
              <a:rPr lang="en-GB" sz="2400" dirty="0" smtClean="0">
                <a:latin typeface="Times New Roman" pitchFamily="18" charset="0"/>
                <a:cs typeface="Times New Roman" pitchFamily="18" charset="0"/>
              </a:rPr>
              <a:t>, 2021).</a:t>
            </a:r>
            <a:endParaRPr lang="en-US" sz="2400" dirty="0" smtClean="0">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latin typeface="Times New Roman" pitchFamily="18" charset="0"/>
                <a:cs typeface="Times New Roman" pitchFamily="18" charset="0"/>
              </a:rPr>
              <a:t>It determines factors that affect stress experiences among different employment situations that affect young professionals.</a:t>
            </a:r>
            <a:endParaRPr lang="en-US" sz="2400" dirty="0" smtClean="0">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latin typeface="Times New Roman" pitchFamily="18" charset="0"/>
                <a:cs typeface="Times New Roman" pitchFamily="18" charset="0"/>
              </a:rPr>
              <a:t>Inspiration is a direct influence on VR content creation that is based on real behavioural patterns and emotional requirements.</a:t>
            </a:r>
            <a:endParaRPr lang="en-US" sz="2400" dirty="0" smtClean="0">
              <a:latin typeface="Times New Roman" pitchFamily="18" charset="0"/>
              <a:cs typeface="Times New Roman" pitchFamily="18" charset="0"/>
            </a:endParaRPr>
          </a:p>
          <a:p>
            <a:pPr marL="0" lvl="0" indent="0" algn="just">
              <a:lnSpc>
                <a:spcPct val="150000"/>
              </a:lnSpc>
              <a:buFont typeface="Arial" pitchFamily="34" charset="0"/>
              <a:buChar char="•"/>
            </a:pPr>
            <a:endParaRPr lang="en-US" sz="2400" dirty="0">
              <a:solidFill>
                <a:srgbClr val="292929"/>
              </a:solidFill>
              <a:latin typeface="Times New Roman" pitchFamily="18" charset="0"/>
              <a:ea typeface="Open Sauce"/>
              <a:cs typeface="Times New Roman" pitchFamily="18" charset="0"/>
              <a:sym typeface="Open Sauce"/>
            </a:endParaRPr>
          </a:p>
        </p:txBody>
      </p:sp>
      <p:grpSp>
        <p:nvGrpSpPr>
          <p:cNvPr id="17" name="Group 17"/>
          <p:cNvGrpSpPr/>
          <p:nvPr/>
        </p:nvGrpSpPr>
        <p:grpSpPr>
          <a:xfrm>
            <a:off x="1388397" y="4496389"/>
            <a:ext cx="1344522" cy="134452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2929"/>
            </a:solidFill>
            <a:ln cap="sq">
              <a:noFill/>
              <a:prstDash val="solid"/>
              <a:miter/>
            </a:ln>
          </p:spPr>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a:off x="1726610" y="4834601"/>
            <a:ext cx="668096" cy="668096"/>
          </a:xfrm>
          <a:custGeom>
            <a:avLst/>
            <a:gdLst/>
            <a:ahLst/>
            <a:cxnLst/>
            <a:rect l="l" t="t" r="r" b="b"/>
            <a:pathLst>
              <a:path w="668096" h="668096">
                <a:moveTo>
                  <a:pt x="0" y="0"/>
                </a:moveTo>
                <a:lnTo>
                  <a:pt x="668096" y="0"/>
                </a:lnTo>
                <a:lnTo>
                  <a:pt x="668096" y="668096"/>
                </a:lnTo>
                <a:lnTo>
                  <a:pt x="0" y="668096"/>
                </a:lnTo>
                <a:lnTo>
                  <a:pt x="0" y="0"/>
                </a:lnTo>
                <a:close/>
              </a:path>
            </a:pathLst>
          </a:custGeom>
          <a:blipFill>
            <a:blip r:embed="rId3" cstate="print">
              <a:extLst>
                <a:ext uri="{96DAC541-7B7A-43D3-8B79-37D633B846F1}">
                  <asvg:svgBlip xmlns:asvg="http://schemas.microsoft.com/office/drawing/2016/SVG/main" xmlns="" r:embed="rId6"/>
                </a:ext>
              </a:extLst>
            </a:blip>
            <a:stretch>
              <a:fillRect/>
            </a:stretch>
          </a:blipFill>
          <a:ln cap="sq">
            <a:noFill/>
            <a:prstDash val="solid"/>
            <a:miter/>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19" name="TextBox 19"/>
          <p:cNvSpPr txBox="1"/>
          <p:nvPr/>
        </p:nvSpPr>
        <p:spPr>
          <a:xfrm>
            <a:off x="4267200" y="1257300"/>
            <a:ext cx="8073814" cy="1360950"/>
          </a:xfrm>
          <a:prstGeom prst="rect">
            <a:avLst/>
          </a:prstGeom>
        </p:spPr>
        <p:txBody>
          <a:bodyPr lIns="0" tIns="0" rIns="0" bIns="0" rtlCol="0" anchor="t">
            <a:spAutoFit/>
          </a:bodyPr>
          <a:lstStyle/>
          <a:p>
            <a:pPr lvl="0" algn="ctr">
              <a:lnSpc>
                <a:spcPts val="12893"/>
              </a:lnSpc>
              <a:spcBef>
                <a:spcPct val="0"/>
              </a:spcBef>
            </a:pPr>
            <a:r>
              <a:rPr lang="en-GB" sz="4000" b="1" dirty="0" smtClean="0">
                <a:solidFill>
                  <a:schemeClr val="bg1"/>
                </a:solidFill>
                <a:latin typeface="Times New Roman" pitchFamily="18" charset="0"/>
                <a:cs typeface="Times New Roman" pitchFamily="18" charset="0"/>
              </a:rPr>
              <a:t>PROCEED Overview</a:t>
            </a:r>
            <a:endParaRPr lang="en-US" sz="4000" b="1" spc="-539" dirty="0">
              <a:solidFill>
                <a:schemeClr val="bg1"/>
              </a:solidFill>
              <a:latin typeface="Times New Roman" pitchFamily="18" charset="0"/>
              <a:ea typeface="Akzidenz-Grotesk Bold"/>
              <a:cs typeface="Times New Roman" pitchFamily="18" charset="0"/>
              <a:sym typeface="Akzidenz-Grotesk Bold"/>
            </a:endParaRPr>
          </a:p>
        </p:txBody>
      </p:sp>
      <p:sp>
        <p:nvSpPr>
          <p:cNvPr id="20481" name="Rectangle 1"/>
          <p:cNvSpPr>
            <a:spLocks noChangeArrowheads="1"/>
          </p:cNvSpPr>
          <p:nvPr/>
        </p:nvSpPr>
        <p:spPr bwMode="auto">
          <a:xfrm>
            <a:off x="2209800" y="4165484"/>
            <a:ext cx="12725399" cy="334995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Char char="•"/>
              <a:tabLst/>
            </a:pPr>
            <a:r>
              <a:rPr kumimoji="0" lang="en-GB" sz="24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PROCEED Model offers systematised implementation in the form of systematic process, impact, and outcome evaluation processes (</a:t>
            </a:r>
            <a:r>
              <a:rPr kumimoji="0" lang="en-GB" sz="2400" b="0" i="0" u="none" strike="noStrike" cap="none" normalizeH="0" baseline="0" dirty="0" err="1" smtClean="0">
                <a:ln>
                  <a:noFill/>
                </a:ln>
                <a:solidFill>
                  <a:schemeClr val="bg1"/>
                </a:solidFill>
                <a:effectLst/>
                <a:latin typeface="Times New Roman" pitchFamily="18" charset="0"/>
                <a:ea typeface="Times New Roman" pitchFamily="18" charset="0"/>
                <a:cs typeface="Times New Roman" pitchFamily="18" charset="0"/>
              </a:rPr>
              <a:t>Odelli</a:t>
            </a:r>
            <a:r>
              <a:rPr kumimoji="0" lang="en-GB" sz="24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 </a:t>
            </a:r>
            <a:r>
              <a:rPr kumimoji="0" lang="en-GB" sz="2400" b="0" i="1"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et al</a:t>
            </a:r>
            <a:r>
              <a:rPr kumimoji="0" lang="en-GB" sz="24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 2024).</a:t>
            </a:r>
            <a:endParaRPr kumimoji="0" lang="en-US" sz="2400" b="0" i="0" u="none" strike="noStrike" cap="none" normalizeH="0" baseline="0" dirty="0" smtClean="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24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It guarantees that the quality of WorkWellVR, the level of engagement is constantly checked and improved, as well as alignment with the organisation.</a:t>
            </a:r>
            <a:endParaRPr kumimoji="0" lang="en-US" sz="2400" b="0" i="0" u="none" strike="noStrike" cap="none" normalizeH="0" baseline="0" dirty="0" smtClean="0">
              <a:ln>
                <a:noFill/>
              </a:ln>
              <a:solidFill>
                <a:schemeClr val="bg1"/>
              </a:solidFill>
              <a:effectLst/>
              <a:latin typeface="Times New Roman" pitchFamily="18" charset="0"/>
              <a:cs typeface="Times New Roman" pitchFamily="18" charset="0"/>
            </a:endParaRP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GB" sz="2400" b="0" i="0" u="none" strike="noStrike" cap="none" normalizeH="0" baseline="0" dirty="0" smtClean="0">
                <a:ln>
                  <a:noFill/>
                </a:ln>
                <a:solidFill>
                  <a:schemeClr val="bg1"/>
                </a:solidFill>
                <a:effectLst/>
                <a:latin typeface="Times New Roman" pitchFamily="18" charset="0"/>
                <a:ea typeface="Times New Roman" pitchFamily="18" charset="0"/>
                <a:cs typeface="Times New Roman" pitchFamily="18" charset="0"/>
              </a:rPr>
              <a:t>Decisions made using data are beneficial in refining and adopting in the long run in diverse workplace contexts.</a:t>
            </a:r>
            <a:endParaRPr kumimoji="0" lang="en-GB" sz="2400" b="0" i="0" u="none" strike="noStrike" cap="none" normalizeH="0" baseline="0" dirty="0" smtClean="0">
              <a:ln>
                <a:noFill/>
              </a:ln>
              <a:solidFill>
                <a:schemeClr val="bg1"/>
              </a:solidFill>
              <a:effectLst/>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4" name="TextBox 4"/>
          <p:cNvSpPr txBox="1"/>
          <p:nvPr/>
        </p:nvSpPr>
        <p:spPr>
          <a:xfrm>
            <a:off x="1028700" y="465389"/>
            <a:ext cx="3183389" cy="732774"/>
          </a:xfrm>
          <a:prstGeom prst="rect">
            <a:avLst/>
          </a:prstGeom>
        </p:spPr>
        <p:txBody>
          <a:bodyPr lIns="50800" tIns="50800" rIns="50800" bIns="50800" rtlCol="0" anchor="ctr"/>
          <a:lstStyle/>
          <a:p>
            <a:pPr algn="ctr">
              <a:lnSpc>
                <a:spcPts val="2659"/>
              </a:lnSpc>
            </a:pPr>
            <a:endParaRPr/>
          </a:p>
        </p:txBody>
      </p:sp>
      <p:grpSp>
        <p:nvGrpSpPr>
          <p:cNvPr id="6" name="Group 6"/>
          <p:cNvGrpSpPr/>
          <p:nvPr/>
        </p:nvGrpSpPr>
        <p:grpSpPr>
          <a:xfrm>
            <a:off x="4419600" y="723900"/>
            <a:ext cx="6934201" cy="2727365"/>
            <a:chOff x="0" y="-2743198"/>
            <a:chExt cx="9245602" cy="3636484"/>
          </a:xfrm>
        </p:grpSpPr>
        <p:grpSp>
          <p:nvGrpSpPr>
            <p:cNvPr id="7" name="Group 7"/>
            <p:cNvGrpSpPr/>
            <p:nvPr/>
          </p:nvGrpSpPr>
          <p:grpSpPr>
            <a:xfrm>
              <a:off x="0" y="-2743198"/>
              <a:ext cx="9245602" cy="3636484"/>
              <a:chOff x="0" y="-1248016"/>
              <a:chExt cx="4206281" cy="1654416"/>
            </a:xfrm>
          </p:grpSpPr>
          <p:sp>
            <p:nvSpPr>
              <p:cNvPr id="8" name="Freeform 8"/>
              <p:cNvSpPr/>
              <p:nvPr/>
            </p:nvSpPr>
            <p:spPr>
              <a:xfrm>
                <a:off x="739566" y="-1248016"/>
                <a:ext cx="3466715" cy="1248016"/>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235200" y="-1930398"/>
              <a:ext cx="6692390" cy="1060118"/>
            </a:xfrm>
            <a:prstGeom prst="rect">
              <a:avLst/>
            </a:prstGeom>
          </p:spPr>
          <p:txBody>
            <a:bodyPr wrap="square" lIns="0" tIns="0" rIns="0" bIns="0" rtlCol="0" anchor="t">
              <a:spAutoFit/>
            </a:bodyPr>
            <a:lstStyle/>
            <a:p>
              <a:pPr algn="ctr">
                <a:lnSpc>
                  <a:spcPts val="3079"/>
                </a:lnSpc>
                <a:spcBef>
                  <a:spcPct val="0"/>
                </a:spcBef>
              </a:pPr>
              <a:r>
                <a:rPr lang="en-GB" sz="4000" b="1" dirty="0" smtClean="0">
                  <a:solidFill>
                    <a:schemeClr val="bg1"/>
                  </a:solidFill>
                  <a:latin typeface="Times New Roman" pitchFamily="18" charset="0"/>
                  <a:cs typeface="Times New Roman" pitchFamily="18" charset="0"/>
                </a:rPr>
                <a:t>Phase 1 of Social Assessments</a:t>
              </a: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5" name="Group 15"/>
          <p:cNvGrpSpPr/>
          <p:nvPr/>
        </p:nvGrpSpPr>
        <p:grpSpPr>
          <a:xfrm rot="-1010438">
            <a:off x="11245196" y="4292303"/>
            <a:ext cx="4332008" cy="4625904"/>
            <a:chOff x="0" y="0"/>
            <a:chExt cx="812800" cy="812800"/>
          </a:xfrm>
        </p:grpSpPr>
        <p:sp>
          <p:nvSpPr>
            <p:cNvPr id="16" name="Freeform 16"/>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cstate="print"/>
              <a:stretch>
                <a:fillRect t="-25000" b="-25000"/>
              </a:stretch>
            </a:blipFill>
          </p:spPr>
        </p:sp>
      </p:grpSp>
      <p:sp>
        <p:nvSpPr>
          <p:cNvPr id="21" name="Freeform 21"/>
          <p:cNvSpPr/>
          <p:nvPr/>
        </p:nvSpPr>
        <p:spPr>
          <a:xfrm>
            <a:off x="8305800" y="8115300"/>
            <a:ext cx="1639896" cy="1639896"/>
          </a:xfrm>
          <a:custGeom>
            <a:avLst/>
            <a:gdLst/>
            <a:ahLst/>
            <a:cxnLst/>
            <a:rect l="l" t="t" r="r" b="b"/>
            <a:pathLst>
              <a:path w="1639896" h="1639896">
                <a:moveTo>
                  <a:pt x="0" y="0"/>
                </a:moveTo>
                <a:lnTo>
                  <a:pt x="1639896" y="0"/>
                </a:lnTo>
                <a:lnTo>
                  <a:pt x="1639896" y="1639896"/>
                </a:lnTo>
                <a:lnTo>
                  <a:pt x="0" y="1639896"/>
                </a:lnTo>
                <a:lnTo>
                  <a:pt x="0" y="0"/>
                </a:lnTo>
                <a:close/>
              </a:path>
            </a:pathLst>
          </a:custGeom>
          <a:blipFill>
            <a:blip r:embed="rId4" cstate="print">
              <a:extLst>
                <a:ext uri="{96DAC541-7B7A-43D3-8B79-37D633B846F1}">
                  <asvg:svgBlip xmlns:asvg="http://schemas.microsoft.com/office/drawing/2016/SVG/main" xmlns="" r:embed="rId10"/>
                </a:ext>
              </a:extLst>
            </a:blip>
            <a:stretch>
              <a:fillRect/>
            </a:stretch>
          </a:blipFill>
        </p:spPr>
      </p:sp>
      <p:sp>
        <p:nvSpPr>
          <p:cNvPr id="23" name="TextBox 23"/>
          <p:cNvSpPr txBox="1"/>
          <p:nvPr/>
        </p:nvSpPr>
        <p:spPr>
          <a:xfrm>
            <a:off x="990600" y="3924300"/>
            <a:ext cx="8686800" cy="4385624"/>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This step will involve the study of the effects of stress on the well-being, performance and performance of the young workers in the UK.</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information is gathered through the feedback of the workforce, wellbeing surveys and national mental-health research reports (</a:t>
            </a:r>
            <a:r>
              <a:rPr lang="en-GB" sz="2400" dirty="0" err="1" smtClean="0">
                <a:solidFill>
                  <a:schemeClr val="bg1"/>
                </a:solidFill>
                <a:latin typeface="Times New Roman" pitchFamily="18" charset="0"/>
                <a:cs typeface="Times New Roman" pitchFamily="18" charset="0"/>
              </a:rPr>
              <a:t>Coppens</a:t>
            </a:r>
            <a:r>
              <a:rPr lang="en-GB" sz="2400" dirty="0" smtClean="0">
                <a:solidFill>
                  <a:schemeClr val="bg1"/>
                </a:solidFill>
                <a:latin typeface="Times New Roman" pitchFamily="18" charset="0"/>
                <a:cs typeface="Times New Roman" pitchFamily="18" charset="0"/>
              </a:rPr>
              <a:t>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2023).</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Findings rank high in psychological needs to guide the choice of focus and delivery strategy of VR modules.</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pPr>
            <a:endParaRPr lang="en-US" sz="2199" dirty="0">
              <a:solidFill>
                <a:schemeClr val="bg1"/>
              </a:solidFill>
              <a:latin typeface="Times New Roman" pitchFamily="18" charset="0"/>
              <a:ea typeface="Open Sauce"/>
              <a:cs typeface="Times New Roman" pitchFamily="18" charset="0"/>
              <a:sym typeface="Open Sauc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sp>
        <p:nvSpPr>
          <p:cNvPr id="13" name="TextBox 13"/>
          <p:cNvSpPr txBox="1"/>
          <p:nvPr/>
        </p:nvSpPr>
        <p:spPr>
          <a:xfrm>
            <a:off x="533400" y="876300"/>
            <a:ext cx="16528387" cy="1225592"/>
          </a:xfrm>
          <a:prstGeom prst="rect">
            <a:avLst/>
          </a:prstGeom>
        </p:spPr>
        <p:txBody>
          <a:bodyPr lIns="0" tIns="0" rIns="0" bIns="0" rtlCol="0" anchor="t">
            <a:spAutoFit/>
          </a:bodyPr>
          <a:lstStyle/>
          <a:p>
            <a:pPr lvl="0" algn="ctr">
              <a:lnSpc>
                <a:spcPts val="11328"/>
              </a:lnSpc>
              <a:spcBef>
                <a:spcPct val="0"/>
              </a:spcBef>
            </a:pPr>
            <a:r>
              <a:rPr lang="en-GB" sz="4000" b="1" dirty="0" smtClean="0">
                <a:solidFill>
                  <a:schemeClr val="bg1"/>
                </a:solidFill>
                <a:latin typeface="Times New Roman" pitchFamily="18" charset="0"/>
                <a:cs typeface="Times New Roman" pitchFamily="18" charset="0"/>
              </a:rPr>
              <a:t>Phase 2 and 3- Epidemiological and Behavioural</a:t>
            </a:r>
            <a:endParaRPr lang="en-US" sz="4000" b="1" spc="-289" dirty="0">
              <a:solidFill>
                <a:schemeClr val="bg1"/>
              </a:solidFill>
              <a:latin typeface="Times New Roman" pitchFamily="18" charset="0"/>
              <a:ea typeface="Akzidenz-Grotesk Heavy"/>
              <a:cs typeface="Times New Roman" pitchFamily="18" charset="0"/>
              <a:sym typeface="Akzidenz-Grotesk Heavy"/>
            </a:endParaRPr>
          </a:p>
        </p:txBody>
      </p:sp>
      <p:grpSp>
        <p:nvGrpSpPr>
          <p:cNvPr id="14" name="Group 14"/>
          <p:cNvGrpSpPr/>
          <p:nvPr/>
        </p:nvGrpSpPr>
        <p:grpSpPr>
          <a:xfrm>
            <a:off x="8763000" y="9334500"/>
            <a:ext cx="231692" cy="231692"/>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6FF3F"/>
            </a:solidFill>
          </p:spPr>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4038600" y="3162300"/>
            <a:ext cx="104394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reviews of epidemiological analysis assessed authentic national data on prevalence rates of stress, frequency rates of burnout and work absence.</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Behavioural assessment observes avoidance, emotional exhaustion and disrupted sleep patterns as the coping responses (</a:t>
            </a:r>
            <a:r>
              <a:rPr lang="en-GB" sz="2400" dirty="0" err="1" smtClean="0">
                <a:solidFill>
                  <a:schemeClr val="bg1"/>
                </a:solidFill>
                <a:latin typeface="Times New Roman" pitchFamily="18" charset="0"/>
                <a:cs typeface="Times New Roman" pitchFamily="18" charset="0"/>
              </a:rPr>
              <a:t>Almen</a:t>
            </a:r>
            <a:r>
              <a:rPr lang="en-GB" sz="2400" dirty="0" smtClean="0">
                <a:solidFill>
                  <a:schemeClr val="bg1"/>
                </a:solidFill>
                <a:latin typeface="Times New Roman" pitchFamily="18" charset="0"/>
                <a:cs typeface="Times New Roman" pitchFamily="18" charset="0"/>
              </a:rPr>
              <a:t>, 2021).</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Results inform the VR programme characteristics that facilitate the adoption of emotional regulation, resilience, and healthier coping behaviour.</a:t>
            </a:r>
            <a:endParaRPr lang="en-US" sz="2400" dirty="0" smtClean="0">
              <a:solidFill>
                <a:schemeClr val="bg1"/>
              </a:solidFill>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u="none" strike="noStrike" dirty="0">
              <a:solidFill>
                <a:schemeClr val="bg1"/>
              </a:solidFill>
              <a:latin typeface="Times New Roman" pitchFamily="18" charset="0"/>
              <a:ea typeface="Open Sauce"/>
              <a:cs typeface="Times New Roman" pitchFamily="18" charset="0"/>
              <a:sym typeface="Open Sauce"/>
            </a:endParaRPr>
          </a:p>
        </p:txBody>
      </p:sp>
      <p:sp>
        <p:nvSpPr>
          <p:cNvPr id="34" name="Freeform 34"/>
          <p:cNvSpPr/>
          <p:nvPr/>
        </p:nvSpPr>
        <p:spPr>
          <a:xfrm>
            <a:off x="7924800" y="7200900"/>
            <a:ext cx="1859135" cy="1859135"/>
          </a:xfrm>
          <a:custGeom>
            <a:avLst/>
            <a:gdLst/>
            <a:ahLst/>
            <a:cxnLst/>
            <a:rect l="l" t="t" r="r" b="b"/>
            <a:pathLst>
              <a:path w="1859135" h="1859135">
                <a:moveTo>
                  <a:pt x="0" y="0"/>
                </a:moveTo>
                <a:lnTo>
                  <a:pt x="1859134" y="0"/>
                </a:lnTo>
                <a:lnTo>
                  <a:pt x="1859134" y="1859135"/>
                </a:lnTo>
                <a:lnTo>
                  <a:pt x="0" y="1859135"/>
                </a:lnTo>
                <a:lnTo>
                  <a:pt x="0" y="0"/>
                </a:lnTo>
                <a:close/>
              </a:path>
            </a:pathLst>
          </a:custGeom>
          <a:blipFill>
            <a:blip r:embed="rId3" cstate="print">
              <a:extLst>
                <a:ext uri="{96DAC541-7B7A-43D3-8B79-37D633B846F1}">
                  <asvg:svgBlip xmlns:asvg="http://schemas.microsoft.com/office/drawing/2016/SVG/main" xmlns="" r:embed="rId8"/>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71717"/>
        </a:solidFill>
        <a:effectLst/>
      </p:bgPr>
    </p:bg>
    <p:spTree>
      <p:nvGrpSpPr>
        <p:cNvPr id="1" name=""/>
        <p:cNvGrpSpPr/>
        <p:nvPr/>
      </p:nvGrpSpPr>
      <p:grpSpPr>
        <a:xfrm>
          <a:off x="0" y="0"/>
          <a:ext cx="0" cy="0"/>
          <a:chOff x="0" y="0"/>
          <a:chExt cx="0" cy="0"/>
        </a:xfrm>
      </p:grpSpPr>
      <p:grpSp>
        <p:nvGrpSpPr>
          <p:cNvPr id="6" name="Group 6"/>
          <p:cNvGrpSpPr/>
          <p:nvPr/>
        </p:nvGrpSpPr>
        <p:grpSpPr>
          <a:xfrm>
            <a:off x="4038600" y="495300"/>
            <a:ext cx="8915400" cy="2133600"/>
            <a:chOff x="-3048000" y="-304799"/>
            <a:chExt cx="11887201" cy="2844798"/>
          </a:xfrm>
        </p:grpSpPr>
        <p:grpSp>
          <p:nvGrpSpPr>
            <p:cNvPr id="7" name="Group 7"/>
            <p:cNvGrpSpPr/>
            <p:nvPr/>
          </p:nvGrpSpPr>
          <p:grpSpPr>
            <a:xfrm>
              <a:off x="-3048000" y="-304799"/>
              <a:ext cx="11887201" cy="2844798"/>
              <a:chOff x="-1386686" y="-138668"/>
              <a:chExt cx="5408076" cy="1294239"/>
            </a:xfrm>
          </p:grpSpPr>
          <p:sp>
            <p:nvSpPr>
              <p:cNvPr id="8" name="Freeform 8"/>
              <p:cNvSpPr/>
              <p:nvPr/>
            </p:nvSpPr>
            <p:spPr>
              <a:xfrm>
                <a:off x="-1386686" y="-138668"/>
                <a:ext cx="5408076" cy="1294239"/>
              </a:xfrm>
              <a:custGeom>
                <a:avLst/>
                <a:gdLst/>
                <a:ahLst/>
                <a:cxnLst/>
                <a:rect l="l" t="t" r="r" b="b"/>
                <a:pathLst>
                  <a:path w="1932203" h="406400">
                    <a:moveTo>
                      <a:pt x="1729003" y="0"/>
                    </a:moveTo>
                    <a:cubicBezTo>
                      <a:pt x="1841227" y="0"/>
                      <a:pt x="1932203" y="90976"/>
                      <a:pt x="1932203" y="203200"/>
                    </a:cubicBezTo>
                    <a:cubicBezTo>
                      <a:pt x="1932203" y="315424"/>
                      <a:pt x="1841227" y="406400"/>
                      <a:pt x="1729003" y="406400"/>
                    </a:cubicBezTo>
                    <a:lnTo>
                      <a:pt x="203200" y="406400"/>
                    </a:lnTo>
                    <a:cubicBezTo>
                      <a:pt x="90976" y="406400"/>
                      <a:pt x="0" y="315424"/>
                      <a:pt x="0" y="203200"/>
                    </a:cubicBezTo>
                    <a:cubicBezTo>
                      <a:pt x="0" y="90976"/>
                      <a:pt x="90976" y="0"/>
                      <a:pt x="203200" y="0"/>
                    </a:cubicBezTo>
                    <a:close/>
                  </a:path>
                </a:pathLst>
              </a:custGeom>
              <a:solidFill>
                <a:srgbClr val="000000">
                  <a:alpha val="0"/>
                </a:srgbClr>
              </a:solidFill>
              <a:ln w="19050" cap="sq">
                <a:solidFill>
                  <a:srgbClr val="D6FF3F"/>
                </a:solidFill>
                <a:prstDash val="solid"/>
                <a:miter/>
              </a:ln>
            </p:spPr>
          </p:sp>
          <p:sp>
            <p:nvSpPr>
              <p:cNvPr id="9" name="TextBox 9"/>
              <p:cNvSpPr txBox="1"/>
              <p:nvPr/>
            </p:nvSpPr>
            <p:spPr>
              <a:xfrm>
                <a:off x="0" y="-38100"/>
                <a:ext cx="1932203" cy="444500"/>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235200" y="185447"/>
              <a:ext cx="10058400" cy="1590177"/>
            </a:xfrm>
            <a:prstGeom prst="rect">
              <a:avLst/>
            </a:prstGeom>
          </p:spPr>
          <p:txBody>
            <a:bodyPr wrap="square" lIns="0" tIns="0" rIns="0" bIns="0" rtlCol="0" anchor="t">
              <a:spAutoFit/>
            </a:bodyPr>
            <a:lstStyle/>
            <a:p>
              <a:pPr algn="ctr">
                <a:lnSpc>
                  <a:spcPts val="3079"/>
                </a:lnSpc>
                <a:spcBef>
                  <a:spcPct val="0"/>
                </a:spcBef>
              </a:pPr>
              <a:r>
                <a:rPr lang="en-GB" sz="4000" b="1" dirty="0" smtClean="0">
                  <a:solidFill>
                    <a:schemeClr val="bg1"/>
                  </a:solidFill>
                  <a:latin typeface="Times New Roman" pitchFamily="18" charset="0"/>
                  <a:cs typeface="Times New Roman" pitchFamily="18" charset="0"/>
                </a:rPr>
                <a:t>Phase 4: Educational and Ecological Implementation</a:t>
              </a:r>
              <a:r>
                <a:rPr lang="en-GB" sz="4000" dirty="0" smtClean="0">
                  <a:solidFill>
                    <a:schemeClr val="bg1"/>
                  </a:solidFill>
                  <a:latin typeface="Times New Roman" pitchFamily="18" charset="0"/>
                  <a:cs typeface="Times New Roman" pitchFamily="18" charset="0"/>
                </a:rPr>
                <a:t> </a:t>
              </a:r>
              <a:endParaRPr lang="en-US" sz="4000" dirty="0" smtClean="0">
                <a:solidFill>
                  <a:schemeClr val="bg1"/>
                </a:solidFill>
                <a:latin typeface="Times New Roman" pitchFamily="18" charset="0"/>
                <a:cs typeface="Times New Roman" pitchFamily="18" charset="0"/>
              </a:endParaRPr>
            </a:p>
            <a:p>
              <a:pPr algn="ctr">
                <a:lnSpc>
                  <a:spcPts val="3079"/>
                </a:lnSpc>
                <a:spcBef>
                  <a:spcPct val="0"/>
                </a:spcBef>
              </a:pPr>
              <a:endParaRPr lang="en-US" sz="4000" dirty="0">
                <a:solidFill>
                  <a:schemeClr val="bg1"/>
                </a:solidFill>
                <a:latin typeface="Times New Roman" pitchFamily="18" charset="0"/>
                <a:ea typeface="Open Sauce"/>
                <a:cs typeface="Times New Roman" pitchFamily="18" charset="0"/>
                <a:sym typeface="Open Sauce"/>
              </a:endParaRPr>
            </a:p>
          </p:txBody>
        </p:sp>
      </p:grpSp>
      <p:grpSp>
        <p:nvGrpSpPr>
          <p:cNvPr id="13" name="Group 13"/>
          <p:cNvGrpSpPr/>
          <p:nvPr/>
        </p:nvGrpSpPr>
        <p:grpSpPr>
          <a:xfrm rot="-10800000">
            <a:off x="2971800" y="2781299"/>
            <a:ext cx="11811000" cy="6400799"/>
            <a:chOff x="0" y="0"/>
            <a:chExt cx="1322875" cy="1068849"/>
          </a:xfrm>
        </p:grpSpPr>
        <p:sp>
          <p:nvSpPr>
            <p:cNvPr id="14" name="Freeform 14"/>
            <p:cNvSpPr/>
            <p:nvPr/>
          </p:nvSpPr>
          <p:spPr>
            <a:xfrm>
              <a:off x="0" y="0"/>
              <a:ext cx="1322875" cy="1048476"/>
            </a:xfrm>
            <a:custGeom>
              <a:avLst/>
              <a:gdLst/>
              <a:ahLst/>
              <a:cxnLst/>
              <a:rect l="l" t="t" r="r" b="b"/>
              <a:pathLst>
                <a:path w="1322875" h="1048476">
                  <a:moveTo>
                    <a:pt x="1276634" y="0"/>
                  </a:moveTo>
                  <a:lnTo>
                    <a:pt x="46241" y="0"/>
                  </a:lnTo>
                  <a:cubicBezTo>
                    <a:pt x="20703" y="0"/>
                    <a:pt x="0" y="20703"/>
                    <a:pt x="0" y="46241"/>
                  </a:cubicBezTo>
                  <a:lnTo>
                    <a:pt x="0" y="834648"/>
                  </a:lnTo>
                  <a:cubicBezTo>
                    <a:pt x="0" y="860186"/>
                    <a:pt x="20703" y="880889"/>
                    <a:pt x="46241" y="880889"/>
                  </a:cubicBezTo>
                  <a:lnTo>
                    <a:pt x="111239" y="880889"/>
                  </a:lnTo>
                  <a:cubicBezTo>
                    <a:pt x="136777" y="880889"/>
                    <a:pt x="157480" y="901592"/>
                    <a:pt x="157480" y="927130"/>
                  </a:cubicBezTo>
                  <a:lnTo>
                    <a:pt x="157480" y="1022608"/>
                  </a:lnTo>
                  <a:cubicBezTo>
                    <a:pt x="157480" y="1031975"/>
                    <a:pt x="162544" y="1040611"/>
                    <a:pt x="170719" y="1045183"/>
                  </a:cubicBezTo>
                  <a:cubicBezTo>
                    <a:pt x="178893" y="1049756"/>
                    <a:pt x="188902" y="1049553"/>
                    <a:pt x="196884" y="1044651"/>
                  </a:cubicBezTo>
                  <a:lnTo>
                    <a:pt x="424146" y="905087"/>
                  </a:lnTo>
                  <a:cubicBezTo>
                    <a:pt x="449911" y="889265"/>
                    <a:pt x="479555" y="880889"/>
                    <a:pt x="509791" y="880889"/>
                  </a:cubicBezTo>
                  <a:lnTo>
                    <a:pt x="1276634" y="880889"/>
                  </a:lnTo>
                  <a:cubicBezTo>
                    <a:pt x="1302172" y="880889"/>
                    <a:pt x="1322875" y="860186"/>
                    <a:pt x="1322875" y="834648"/>
                  </a:cubicBezTo>
                  <a:lnTo>
                    <a:pt x="1322875" y="46241"/>
                  </a:lnTo>
                  <a:cubicBezTo>
                    <a:pt x="1322875" y="33977"/>
                    <a:pt x="1318003" y="22215"/>
                    <a:pt x="1309331" y="13544"/>
                  </a:cubicBezTo>
                  <a:cubicBezTo>
                    <a:pt x="1300659" y="4872"/>
                    <a:pt x="1288898" y="0"/>
                    <a:pt x="1276634" y="0"/>
                  </a:cubicBezTo>
                  <a:close/>
                </a:path>
              </a:pathLst>
            </a:custGeom>
            <a:solidFill>
              <a:srgbClr val="D6FF3F"/>
            </a:solidFill>
            <a:ln cap="rnd">
              <a:noFill/>
              <a:prstDash val="solid"/>
              <a:round/>
            </a:ln>
          </p:spPr>
        </p:sp>
        <p:sp>
          <p:nvSpPr>
            <p:cNvPr id="15" name="TextBox 15"/>
            <p:cNvSpPr txBox="1"/>
            <p:nvPr/>
          </p:nvSpPr>
          <p:spPr>
            <a:xfrm>
              <a:off x="0" y="-38100"/>
              <a:ext cx="1322875" cy="916449"/>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9" name="TextBox 29"/>
          <p:cNvSpPr txBox="1"/>
          <p:nvPr/>
        </p:nvSpPr>
        <p:spPr>
          <a:xfrm>
            <a:off x="3429000" y="4305300"/>
            <a:ext cx="9220200" cy="4431983"/>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latin typeface="Times New Roman" pitchFamily="18" charset="0"/>
                <a:cs typeface="Times New Roman" pitchFamily="18" charset="0"/>
              </a:rPr>
              <a:t>This step analyses knowledge, beliefs, motivation and technology preparedness that affect participation and change of behaviour.</a:t>
            </a:r>
            <a:endParaRPr lang="en-US" sz="2400" dirty="0" smtClean="0">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latin typeface="Times New Roman" pitchFamily="18" charset="0"/>
                <a:cs typeface="Times New Roman" pitchFamily="18" charset="0"/>
              </a:rPr>
              <a:t>Facilitating factors encompass the availability of technology at the workplace, the support provided by the management, and the availability of well-being programmes (</a:t>
            </a:r>
            <a:r>
              <a:rPr lang="en-GB" sz="2400" dirty="0" err="1" smtClean="0">
                <a:latin typeface="Times New Roman" pitchFamily="18" charset="0"/>
                <a:cs typeface="Times New Roman" pitchFamily="18" charset="0"/>
              </a:rPr>
              <a:t>Shiri</a:t>
            </a:r>
            <a:r>
              <a:rPr lang="en-GB" sz="2400" dirty="0" smtClean="0">
                <a:latin typeface="Times New Roman" pitchFamily="18" charset="0"/>
                <a:cs typeface="Times New Roman" pitchFamily="18" charset="0"/>
              </a:rPr>
              <a:t> and </a:t>
            </a:r>
            <a:r>
              <a:rPr lang="en-GB" sz="2400" dirty="0" err="1" smtClean="0">
                <a:latin typeface="Times New Roman" pitchFamily="18" charset="0"/>
                <a:cs typeface="Times New Roman" pitchFamily="18" charset="0"/>
              </a:rPr>
              <a:t>Bergbom</a:t>
            </a:r>
            <a:r>
              <a:rPr lang="en-GB" sz="2400" dirty="0" smtClean="0">
                <a:latin typeface="Times New Roman" pitchFamily="18" charset="0"/>
                <a:cs typeface="Times New Roman" pitchFamily="18" charset="0"/>
              </a:rPr>
              <a:t>, 2023).</a:t>
            </a:r>
            <a:endParaRPr lang="en-US" sz="2400" dirty="0" smtClean="0">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latin typeface="Times New Roman" pitchFamily="18" charset="0"/>
                <a:cs typeface="Times New Roman" pitchFamily="18" charset="0"/>
              </a:rPr>
              <a:t>The reinforcing influences are peer support, recognition incentives, and periodical performance feedback.</a:t>
            </a:r>
            <a:endParaRPr lang="en-US" sz="2400" dirty="0" smtClean="0">
              <a:latin typeface="Times New Roman" pitchFamily="18" charset="0"/>
              <a:cs typeface="Times New Roman" pitchFamily="18" charset="0"/>
            </a:endParaRPr>
          </a:p>
          <a:p>
            <a:pPr marL="0" lvl="0" indent="0" algn="just">
              <a:lnSpc>
                <a:spcPct val="150000"/>
              </a:lnSpc>
              <a:spcBef>
                <a:spcPct val="0"/>
              </a:spcBef>
              <a:buFont typeface="Arial" pitchFamily="34" charset="0"/>
              <a:buChar char="•"/>
            </a:pPr>
            <a:endParaRPr lang="en-US" sz="2400" dirty="0">
              <a:solidFill>
                <a:srgbClr val="292929"/>
              </a:solidFill>
              <a:latin typeface="Times New Roman" pitchFamily="18" charset="0"/>
              <a:ea typeface="Open Sauce"/>
              <a:cs typeface="Times New Roman" pitchFamily="18" charset="0"/>
              <a:sym typeface="Open Sauc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17" name="TextBox 17"/>
          <p:cNvSpPr txBox="1"/>
          <p:nvPr/>
        </p:nvSpPr>
        <p:spPr>
          <a:xfrm>
            <a:off x="533400" y="723900"/>
            <a:ext cx="16443168" cy="1750800"/>
          </a:xfrm>
          <a:prstGeom prst="rect">
            <a:avLst/>
          </a:prstGeom>
        </p:spPr>
        <p:txBody>
          <a:bodyPr lIns="0" tIns="0" rIns="0" bIns="0" rtlCol="0" anchor="t">
            <a:spAutoFit/>
          </a:bodyPr>
          <a:lstStyle/>
          <a:p>
            <a:pPr lvl="0" algn="ctr">
              <a:lnSpc>
                <a:spcPts val="16848"/>
              </a:lnSpc>
              <a:spcBef>
                <a:spcPct val="0"/>
              </a:spcBef>
            </a:pPr>
            <a:r>
              <a:rPr lang="en-GB" sz="4000" b="1" dirty="0" smtClean="0">
                <a:solidFill>
                  <a:schemeClr val="bg1"/>
                </a:solidFill>
                <a:latin typeface="Times New Roman" pitchFamily="18" charset="0"/>
                <a:cs typeface="Times New Roman" pitchFamily="18" charset="0"/>
              </a:rPr>
              <a:t>Phase 5: Administrative Policy Aspects</a:t>
            </a:r>
            <a:endParaRPr lang="en-US" sz="4000" b="1" spc="-705" dirty="0">
              <a:solidFill>
                <a:schemeClr val="bg1"/>
              </a:solidFill>
              <a:latin typeface="Times New Roman" pitchFamily="18" charset="0"/>
              <a:ea typeface="Akzidenz-Grotesk Bold"/>
              <a:cs typeface="Times New Roman" pitchFamily="18" charset="0"/>
              <a:sym typeface="Akzidenz-Grotesk Bold"/>
            </a:endParaRPr>
          </a:p>
        </p:txBody>
      </p:sp>
      <p:sp>
        <p:nvSpPr>
          <p:cNvPr id="21" name="TextBox 21"/>
          <p:cNvSpPr txBox="1"/>
          <p:nvPr/>
        </p:nvSpPr>
        <p:spPr>
          <a:xfrm>
            <a:off x="4114800" y="4610100"/>
            <a:ext cx="10363200" cy="3811621"/>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In this step, funding needs, the ability of infrastructure, resource distribution, and organisational preparedness are checked.</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It must be a collaboration of HR leaders, IT specialists, wellbeing partners, and occupational health professionals that will help with safe delivery.</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Ethical compliance guarantees confidentiality and protection of data, as well as open data management (</a:t>
            </a:r>
            <a:r>
              <a:rPr lang="en-GB" sz="2400" dirty="0" err="1" smtClean="0">
                <a:solidFill>
                  <a:schemeClr val="bg1"/>
                </a:solidFill>
                <a:latin typeface="Times New Roman" pitchFamily="18" charset="0"/>
                <a:cs typeface="Times New Roman" pitchFamily="18" charset="0"/>
              </a:rPr>
              <a:t>Pina</a:t>
            </a:r>
            <a:r>
              <a:rPr lang="en-GB" sz="2400" dirty="0" smtClean="0">
                <a:solidFill>
                  <a:schemeClr val="bg1"/>
                </a:solidFill>
                <a:latin typeface="Times New Roman" pitchFamily="18" charset="0"/>
                <a:cs typeface="Times New Roman" pitchFamily="18" charset="0"/>
              </a:rPr>
              <a:t>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2024).</a:t>
            </a:r>
            <a:endParaRPr lang="en-US" sz="2400" dirty="0" smtClean="0">
              <a:solidFill>
                <a:schemeClr val="bg1"/>
              </a:solidFill>
              <a:latin typeface="Times New Roman" pitchFamily="18" charset="0"/>
              <a:cs typeface="Times New Roman" pitchFamily="18" charset="0"/>
            </a:endParaRPr>
          </a:p>
          <a:p>
            <a:pPr marL="0" lvl="1" indent="0" algn="just">
              <a:lnSpc>
                <a:spcPct val="150000"/>
              </a:lnSpc>
              <a:spcBef>
                <a:spcPct val="0"/>
              </a:spcBef>
              <a:buFont typeface="Arial" pitchFamily="34" charset="0"/>
              <a:buChar char="•"/>
            </a:pPr>
            <a:endParaRPr lang="en-US" sz="2400" b="1" u="none" strike="noStrike" spc="-139" dirty="0">
              <a:solidFill>
                <a:schemeClr val="bg1"/>
              </a:solidFill>
              <a:latin typeface="Times New Roman" pitchFamily="18" charset="0"/>
              <a:ea typeface="Open Sauce Bold"/>
              <a:cs typeface="Times New Roman" pitchFamily="18" charset="0"/>
              <a:sym typeface="Open Sauce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3877985"/>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WorkWellVR is implemented in the first place in the form of controlled pilot projects in the chosen workplaces.</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Training helps the employees and wellbeing practitioners use the system successfully and in a comfortable way (</a:t>
            </a:r>
            <a:r>
              <a:rPr lang="en-GB" sz="2400" dirty="0" err="1" smtClean="0">
                <a:solidFill>
                  <a:schemeClr val="bg1"/>
                </a:solidFill>
                <a:latin typeface="Times New Roman" pitchFamily="18" charset="0"/>
                <a:cs typeface="Times New Roman" pitchFamily="18" charset="0"/>
              </a:rPr>
              <a:t>LeBan</a:t>
            </a:r>
            <a:r>
              <a:rPr lang="en-GB" sz="2400" dirty="0" smtClean="0">
                <a:solidFill>
                  <a:schemeClr val="bg1"/>
                </a:solidFill>
                <a:latin typeface="Times New Roman" pitchFamily="18" charset="0"/>
                <a:cs typeface="Times New Roman" pitchFamily="18" charset="0"/>
              </a:rPr>
              <a:t> </a:t>
            </a:r>
            <a:r>
              <a:rPr lang="en-GB" sz="2400" i="1" dirty="0" smtClean="0">
                <a:solidFill>
                  <a:schemeClr val="bg1"/>
                </a:solidFill>
                <a:latin typeface="Times New Roman" pitchFamily="18" charset="0"/>
                <a:cs typeface="Times New Roman" pitchFamily="18" charset="0"/>
              </a:rPr>
              <a:t>et al</a:t>
            </a:r>
            <a:r>
              <a:rPr lang="en-GB" sz="2400" dirty="0" smtClean="0">
                <a:solidFill>
                  <a:schemeClr val="bg1"/>
                </a:solidFill>
                <a:latin typeface="Times New Roman" pitchFamily="18" charset="0"/>
                <a:cs typeface="Times New Roman" pitchFamily="18" charset="0"/>
              </a:rPr>
              <a:t>., 2021).</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VR sessions are incorporated into wellbeing schedules, and participants regularly develop a habit.</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6858000" y="2019300"/>
            <a:ext cx="5104281" cy="905056"/>
          </a:xfrm>
          <a:prstGeom prst="rect">
            <a:avLst/>
          </a:prstGeom>
        </p:spPr>
        <p:txBody>
          <a:bodyPr wrap="none">
            <a:spAutoFit/>
          </a:bodyPr>
          <a:lstStyle/>
          <a:p>
            <a:pPr algn="ctr">
              <a:lnSpc>
                <a:spcPct val="150000"/>
              </a:lnSpc>
            </a:pPr>
            <a:r>
              <a:rPr lang="en-GB" sz="4000" b="1" dirty="0" smtClean="0">
                <a:latin typeface="Times New Roman" pitchFamily="18" charset="0"/>
                <a:cs typeface="Times New Roman" pitchFamily="18" charset="0"/>
              </a:rPr>
              <a:t>Implementation Phase</a:t>
            </a:r>
            <a:endParaRPr lang="en-US" sz="4000"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4365619"/>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Process evaluation measures adoption rates such as the number of sessions used, completion rates and engagement experience (</a:t>
            </a:r>
            <a:r>
              <a:rPr lang="en-GB" sz="2400" dirty="0" err="1" smtClean="0">
                <a:solidFill>
                  <a:schemeClr val="bg1"/>
                </a:solidFill>
                <a:latin typeface="Times New Roman" pitchFamily="18" charset="0"/>
                <a:cs typeface="Times New Roman" pitchFamily="18" charset="0"/>
              </a:rPr>
              <a:t>Lampropoulos</a:t>
            </a:r>
            <a:r>
              <a:rPr lang="en-GB" sz="2400" dirty="0" smtClean="0">
                <a:solidFill>
                  <a:schemeClr val="bg1"/>
                </a:solidFill>
                <a:latin typeface="Times New Roman" pitchFamily="18" charset="0"/>
                <a:cs typeface="Times New Roman" pitchFamily="18" charset="0"/>
              </a:rPr>
              <a:t> and </a:t>
            </a:r>
            <a:r>
              <a:rPr lang="en-GB" sz="2400" dirty="0" err="1" smtClean="0">
                <a:solidFill>
                  <a:schemeClr val="bg1"/>
                </a:solidFill>
                <a:latin typeface="Times New Roman" pitchFamily="18" charset="0"/>
                <a:cs typeface="Times New Roman" pitchFamily="18" charset="0"/>
              </a:rPr>
              <a:t>Sidiropoulos</a:t>
            </a:r>
            <a:r>
              <a:rPr lang="en-GB" sz="2400" dirty="0" smtClean="0">
                <a:solidFill>
                  <a:schemeClr val="bg1"/>
                </a:solidFill>
                <a:latin typeface="Times New Roman" pitchFamily="18" charset="0"/>
                <a:cs typeface="Times New Roman" pitchFamily="18" charset="0"/>
              </a:rPr>
              <a:t>, 2024).</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Impact evaluation determines the level of psychological well-being by examining the scale of psychological stress tools.</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Outcome evaluation is a measure of productivity and stress-related absence reduction.</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8479405" y="2019300"/>
            <a:ext cx="2579552" cy="1828386"/>
          </a:xfrm>
          <a:prstGeom prst="rect">
            <a:avLst/>
          </a:prstGeom>
        </p:spPr>
        <p:txBody>
          <a:bodyPr wrap="none">
            <a:spAutoFit/>
          </a:bodyPr>
          <a:lstStyle/>
          <a:p>
            <a:pPr algn="ctr">
              <a:lnSpc>
                <a:spcPct val="150000"/>
              </a:lnSpc>
            </a:pPr>
            <a:r>
              <a:rPr lang="en-GB" sz="4000" b="1" dirty="0" smtClean="0">
                <a:latin typeface="Times New Roman" pitchFamily="18" charset="0"/>
                <a:cs typeface="Times New Roman" pitchFamily="18" charset="0"/>
              </a:rPr>
              <a:t>Evaluation</a:t>
            </a:r>
            <a:endParaRPr lang="en-US" sz="4000" dirty="0" smtClean="0">
              <a:latin typeface="Times New Roman" pitchFamily="18" charset="0"/>
              <a:cs typeface="Times New Roman" pitchFamily="18" charset="0"/>
            </a:endParaRPr>
          </a:p>
          <a:p>
            <a:pPr algn="ctr">
              <a:lnSpc>
                <a:spcPct val="150000"/>
              </a:lnSpc>
            </a:pPr>
            <a:endParaRPr lang="en-US" sz="40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4365619"/>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It has been proven through research that VR wellbeing training proves to be highly effective in increasing stress tolerance and emotional regulation outcomes.</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Organised planning provides a sustainable adoption in favour of constant change beyond the effect of novelty (</a:t>
            </a:r>
            <a:r>
              <a:rPr lang="en-GB" sz="2400" dirty="0" err="1" smtClean="0">
                <a:solidFill>
                  <a:schemeClr val="bg1"/>
                </a:solidFill>
                <a:latin typeface="Times New Roman" pitchFamily="18" charset="0"/>
                <a:cs typeface="Times New Roman" pitchFamily="18" charset="0"/>
              </a:rPr>
              <a:t>Alojail</a:t>
            </a:r>
            <a:r>
              <a:rPr lang="en-GB" sz="2400" dirty="0" smtClean="0">
                <a:solidFill>
                  <a:schemeClr val="bg1"/>
                </a:solidFill>
                <a:latin typeface="Times New Roman" pitchFamily="18" charset="0"/>
                <a:cs typeface="Times New Roman" pitchFamily="18" charset="0"/>
              </a:rPr>
              <a:t> and Bhatia, 2023).</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Design based on evaluation enhances economic efficiency and strategic reasoning behind the investment in employee well-being.</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7131280" y="2019300"/>
            <a:ext cx="5275804" cy="905056"/>
          </a:xfrm>
          <a:prstGeom prst="rect">
            <a:avLst/>
          </a:prstGeom>
        </p:spPr>
        <p:txBody>
          <a:bodyPr wrap="none">
            <a:spAutoFit/>
          </a:bodyPr>
          <a:lstStyle/>
          <a:p>
            <a:pPr algn="ctr">
              <a:lnSpc>
                <a:spcPct val="150000"/>
              </a:lnSpc>
            </a:pPr>
            <a:r>
              <a:rPr lang="en-GB" sz="4000" b="1" dirty="0" smtClean="0">
                <a:latin typeface="Times New Roman" pitchFamily="18" charset="0"/>
                <a:cs typeface="Times New Roman" pitchFamily="18" charset="0"/>
              </a:rPr>
              <a:t>Evidential Justification</a:t>
            </a:r>
            <a:endParaRPr lang="en-US" sz="4000"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1" y="1790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3886200" y="4533900"/>
            <a:ext cx="9906000" cy="3811621"/>
          </a:xfrm>
          <a:prstGeom prst="rect">
            <a:avLst/>
          </a:prstGeom>
        </p:spPr>
        <p:txBody>
          <a:bodyPr wrap="square" lIns="0" tIns="0" rIns="0" bIns="0" rtlCol="0" anchor="t">
            <a:spAutoFit/>
          </a:bodyPr>
          <a:lstStyle/>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WorkWellVR delivery was structured, implemented, and evaluated using the PRECEDE-PROCEED model.</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The model reinforced focused behavioural changes and quantifiable organisational well-being change.</a:t>
            </a:r>
            <a:endParaRPr lang="en-US" sz="2400" dirty="0" smtClean="0">
              <a:solidFill>
                <a:schemeClr val="bg1"/>
              </a:solidFill>
              <a:latin typeface="Times New Roman" pitchFamily="18" charset="0"/>
              <a:cs typeface="Times New Roman" pitchFamily="18" charset="0"/>
            </a:endParaRPr>
          </a:p>
          <a:p>
            <a:pPr lvl="0" algn="just">
              <a:lnSpc>
                <a:spcPct val="150000"/>
              </a:lnSpc>
              <a:buFont typeface="Arial" pitchFamily="34" charset="0"/>
              <a:buChar char="•"/>
            </a:pPr>
            <a:r>
              <a:rPr lang="en-GB" sz="2400" dirty="0" smtClean="0">
                <a:solidFill>
                  <a:schemeClr val="bg1"/>
                </a:solidFill>
                <a:latin typeface="Times New Roman" pitchFamily="18" charset="0"/>
                <a:cs typeface="Times New Roman" pitchFamily="18" charset="0"/>
              </a:rPr>
              <a:t>Different hurdles, stakeholder roles, and ethics advising delivery will be looked at.</a:t>
            </a:r>
            <a:endParaRPr lang="en-US" sz="2400" dirty="0" smtClean="0">
              <a:solidFill>
                <a:schemeClr val="bg1"/>
              </a:solidFill>
              <a:latin typeface="Times New Roman" pitchFamily="18" charset="0"/>
              <a:cs typeface="Times New Roman" pitchFamily="18" charset="0"/>
            </a:endParaRPr>
          </a:p>
          <a:p>
            <a:pPr algn="just">
              <a:lnSpc>
                <a:spcPct val="150000"/>
              </a:lnSpc>
              <a:spcBef>
                <a:spcPct val="0"/>
              </a:spcBef>
              <a:buFont typeface="Arial" pitchFamily="34" charset="0"/>
              <a:buChar char="•"/>
            </a:pPr>
            <a:endParaRPr lang="en-US" sz="2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6772817" y="2019300"/>
            <a:ext cx="5992731" cy="905056"/>
          </a:xfrm>
          <a:prstGeom prst="rect">
            <a:avLst/>
          </a:prstGeom>
        </p:spPr>
        <p:txBody>
          <a:bodyPr wrap="none">
            <a:spAutoFit/>
          </a:bodyPr>
          <a:lstStyle/>
          <a:p>
            <a:pPr algn="ctr">
              <a:lnSpc>
                <a:spcPct val="150000"/>
              </a:lnSpc>
            </a:pPr>
            <a:r>
              <a:rPr lang="en-GB" sz="4000" b="1" dirty="0" smtClean="0">
                <a:latin typeface="Times New Roman" pitchFamily="18" charset="0"/>
                <a:cs typeface="Times New Roman" pitchFamily="18" charset="0"/>
              </a:rPr>
              <a:t>Transition and Conclusion</a:t>
            </a:r>
            <a:endParaRPr lang="en-US" sz="4000"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grpSp>
        <p:nvGrpSpPr>
          <p:cNvPr id="2" name="Group 2"/>
          <p:cNvGrpSpPr/>
          <p:nvPr/>
        </p:nvGrpSpPr>
        <p:grpSpPr>
          <a:xfrm>
            <a:off x="0" y="1028700"/>
            <a:ext cx="18288000" cy="1271812"/>
            <a:chOff x="0" y="0"/>
            <a:chExt cx="5236912" cy="334963"/>
          </a:xfrm>
        </p:grpSpPr>
        <p:sp>
          <p:nvSpPr>
            <p:cNvPr id="3" name="Freeform 3"/>
            <p:cNvSpPr/>
            <p:nvPr/>
          </p:nvSpPr>
          <p:spPr>
            <a:xfrm>
              <a:off x="0" y="0"/>
              <a:ext cx="5236912" cy="334963"/>
            </a:xfrm>
            <a:custGeom>
              <a:avLst/>
              <a:gdLst/>
              <a:ahLst/>
              <a:cxnLst/>
              <a:rect l="l" t="t" r="r" b="b"/>
              <a:pathLst>
                <a:path w="5236912" h="334963">
                  <a:moveTo>
                    <a:pt x="0" y="0"/>
                  </a:moveTo>
                  <a:lnTo>
                    <a:pt x="5236912" y="0"/>
                  </a:lnTo>
                  <a:lnTo>
                    <a:pt x="5236912" y="334963"/>
                  </a:lnTo>
                  <a:lnTo>
                    <a:pt x="0" y="334963"/>
                  </a:lnTo>
                  <a:close/>
                </a:path>
              </a:pathLst>
            </a:custGeom>
            <a:solidFill>
              <a:srgbClr val="D6FF3F"/>
            </a:solidFill>
          </p:spPr>
        </p:sp>
        <p:sp>
          <p:nvSpPr>
            <p:cNvPr id="4" name="TextBox 4"/>
            <p:cNvSpPr txBox="1"/>
            <p:nvPr/>
          </p:nvSpPr>
          <p:spPr>
            <a:xfrm>
              <a:off x="0" y="-38100"/>
              <a:ext cx="5236912" cy="373063"/>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752600" y="3543300"/>
            <a:ext cx="14935200" cy="6247864"/>
          </a:xfrm>
          <a:prstGeom prst="rect">
            <a:avLst/>
          </a:prstGeom>
        </p:spPr>
        <p:txBody>
          <a:bodyPr wrap="square" lIns="0" tIns="0" rIns="0" bIns="0" rtlCol="0" anchor="t">
            <a:spAutoFit/>
          </a:bodyPr>
          <a:lstStyle/>
          <a:p>
            <a:pPr algn="just">
              <a:buFont typeface="Arial" pitchFamily="34" charset="0"/>
              <a:buChar char="•"/>
            </a:pPr>
            <a:r>
              <a:rPr lang="en-GB" sz="1400" dirty="0" err="1" smtClean="0">
                <a:solidFill>
                  <a:schemeClr val="bg1"/>
                </a:solidFill>
                <a:latin typeface="Times New Roman" pitchFamily="18" charset="0"/>
                <a:cs typeface="Times New Roman" pitchFamily="18" charset="0"/>
              </a:rPr>
              <a:t>Almén</a:t>
            </a:r>
            <a:r>
              <a:rPr lang="en-GB" sz="1400" dirty="0" smtClean="0">
                <a:solidFill>
                  <a:schemeClr val="bg1"/>
                </a:solidFill>
                <a:latin typeface="Times New Roman" pitchFamily="18" charset="0"/>
                <a:cs typeface="Times New Roman" pitchFamily="18" charset="0"/>
              </a:rPr>
              <a:t>, N. (2021). A Cognitive </a:t>
            </a:r>
            <a:r>
              <a:rPr lang="en-GB" sz="1400" dirty="0" err="1" smtClean="0">
                <a:solidFill>
                  <a:schemeClr val="bg1"/>
                </a:solidFill>
                <a:latin typeface="Times New Roman" pitchFamily="18" charset="0"/>
                <a:cs typeface="Times New Roman" pitchFamily="18" charset="0"/>
              </a:rPr>
              <a:t>Behavioral</a:t>
            </a:r>
            <a:r>
              <a:rPr lang="en-GB" sz="1400" dirty="0" smtClean="0">
                <a:solidFill>
                  <a:schemeClr val="bg1"/>
                </a:solidFill>
                <a:latin typeface="Times New Roman" pitchFamily="18" charset="0"/>
                <a:cs typeface="Times New Roman" pitchFamily="18" charset="0"/>
              </a:rPr>
              <a:t> Model Proposing That Clinical Burnout May Maintain Itself. International Journal of Environmental Research and Public Health, 18(7), p.3446.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3"/>
              </a:rPr>
              <a:t>https</a:t>
            </a:r>
            <a:r>
              <a:rPr lang="en-GB" sz="1400" dirty="0" smtClean="0">
                <a:solidFill>
                  <a:schemeClr val="bg1"/>
                </a:solidFill>
                <a:latin typeface="Times New Roman" pitchFamily="18" charset="0"/>
                <a:cs typeface="Times New Roman" pitchFamily="18" charset="0"/>
                <a:hlinkClick r:id="rId3"/>
              </a:rPr>
              <a:t>://</a:t>
            </a:r>
            <a:r>
              <a:rPr lang="en-GB" sz="1400" dirty="0" err="1" smtClean="0">
                <a:solidFill>
                  <a:schemeClr val="bg1"/>
                </a:solidFill>
                <a:latin typeface="Times New Roman" pitchFamily="18" charset="0"/>
                <a:cs typeface="Times New Roman" pitchFamily="18" charset="0"/>
                <a:hlinkClick r:id="rId3"/>
              </a:rPr>
              <a:t>doi.org</a:t>
            </a:r>
            <a:r>
              <a:rPr lang="en-GB" sz="1400" dirty="0" smtClean="0">
                <a:solidFill>
                  <a:schemeClr val="bg1"/>
                </a:solidFill>
                <a:latin typeface="Times New Roman" pitchFamily="18" charset="0"/>
                <a:cs typeface="Times New Roman" pitchFamily="18" charset="0"/>
                <a:hlinkClick r:id="rId3"/>
              </a:rPr>
              <a:t>/10.3390/ijerph18073446</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Alojail</a:t>
            </a:r>
            <a:r>
              <a:rPr lang="en-GB" sz="1400" dirty="0" smtClean="0">
                <a:solidFill>
                  <a:schemeClr val="bg1"/>
                </a:solidFill>
                <a:latin typeface="Times New Roman" pitchFamily="18" charset="0"/>
                <a:cs typeface="Times New Roman" pitchFamily="18" charset="0"/>
              </a:rPr>
              <a:t>, M. and Bhatia, S. (2023). Impact of Digital Transformation toward Sustainable Development. Sustainability, 15(20), pp.14697–14697.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4"/>
              </a:rPr>
              <a:t>https</a:t>
            </a:r>
            <a:r>
              <a:rPr lang="en-GB" sz="1400" dirty="0" smtClean="0">
                <a:solidFill>
                  <a:schemeClr val="bg1"/>
                </a:solidFill>
                <a:latin typeface="Times New Roman" pitchFamily="18" charset="0"/>
                <a:cs typeface="Times New Roman" pitchFamily="18" charset="0"/>
                <a:hlinkClick r:id="rId4"/>
              </a:rPr>
              <a:t>://</a:t>
            </a:r>
            <a:r>
              <a:rPr lang="en-GB" sz="1400" dirty="0" err="1" smtClean="0">
                <a:solidFill>
                  <a:schemeClr val="bg1"/>
                </a:solidFill>
                <a:latin typeface="Times New Roman" pitchFamily="18" charset="0"/>
                <a:cs typeface="Times New Roman" pitchFamily="18" charset="0"/>
                <a:hlinkClick r:id="rId4"/>
              </a:rPr>
              <a:t>doi.org</a:t>
            </a:r>
            <a:r>
              <a:rPr lang="en-GB" sz="1400" dirty="0" smtClean="0">
                <a:solidFill>
                  <a:schemeClr val="bg1"/>
                </a:solidFill>
                <a:latin typeface="Times New Roman" pitchFamily="18" charset="0"/>
                <a:cs typeface="Times New Roman" pitchFamily="18" charset="0"/>
                <a:hlinkClick r:id="rId4"/>
              </a:rPr>
              <a:t>/10.3390/su152014697</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Coppens</a:t>
            </a:r>
            <a:r>
              <a:rPr lang="en-GB" sz="1400" dirty="0" smtClean="0">
                <a:solidFill>
                  <a:schemeClr val="bg1"/>
                </a:solidFill>
                <a:latin typeface="Times New Roman" pitchFamily="18" charset="0"/>
                <a:cs typeface="Times New Roman" pitchFamily="18" charset="0"/>
              </a:rPr>
              <a:t>, E., Hogg, B., Greiner, B.A., Paterson, C., Winter, L. de , Mathieu, S., </a:t>
            </a:r>
            <a:r>
              <a:rPr lang="en-GB" sz="1400" dirty="0" err="1" smtClean="0">
                <a:solidFill>
                  <a:schemeClr val="bg1"/>
                </a:solidFill>
                <a:latin typeface="Times New Roman" pitchFamily="18" charset="0"/>
                <a:cs typeface="Times New Roman" pitchFamily="18" charset="0"/>
              </a:rPr>
              <a:t>Cresswell</a:t>
            </a:r>
            <a:r>
              <a:rPr lang="en-GB" sz="1400" dirty="0" smtClean="0">
                <a:solidFill>
                  <a:schemeClr val="bg1"/>
                </a:solidFill>
                <a:latin typeface="Times New Roman" pitchFamily="18" charset="0"/>
                <a:cs typeface="Times New Roman" pitchFamily="18" charset="0"/>
              </a:rPr>
              <a:t>-Smith, J., </a:t>
            </a:r>
            <a:r>
              <a:rPr lang="en-GB" sz="1400" dirty="0" err="1" smtClean="0">
                <a:solidFill>
                  <a:schemeClr val="bg1"/>
                </a:solidFill>
                <a:latin typeface="Times New Roman" pitchFamily="18" charset="0"/>
                <a:cs typeface="Times New Roman" pitchFamily="18" charset="0"/>
              </a:rPr>
              <a:t>Aust</a:t>
            </a:r>
            <a:r>
              <a:rPr lang="en-GB" sz="1400" dirty="0" smtClean="0">
                <a:solidFill>
                  <a:schemeClr val="bg1"/>
                </a:solidFill>
                <a:latin typeface="Times New Roman" pitchFamily="18" charset="0"/>
                <a:cs typeface="Times New Roman" pitchFamily="18" charset="0"/>
              </a:rPr>
              <a:t>, B., Leduc, C., </a:t>
            </a:r>
            <a:r>
              <a:rPr lang="en-GB" sz="1400" dirty="0" err="1" smtClean="0">
                <a:solidFill>
                  <a:schemeClr val="bg1"/>
                </a:solidFill>
                <a:latin typeface="Times New Roman" pitchFamily="18" charset="0"/>
                <a:cs typeface="Times New Roman" pitchFamily="18" charset="0"/>
              </a:rPr>
              <a:t>Audenhove</a:t>
            </a:r>
            <a:r>
              <a:rPr lang="en-GB" sz="1400" dirty="0" smtClean="0">
                <a:solidFill>
                  <a:schemeClr val="bg1"/>
                </a:solidFill>
                <a:latin typeface="Times New Roman" pitchFamily="18" charset="0"/>
                <a:cs typeface="Times New Roman" pitchFamily="18" charset="0"/>
              </a:rPr>
              <a:t>, C.V., </a:t>
            </a:r>
            <a:r>
              <a:rPr lang="en-GB" sz="1400" dirty="0" err="1" smtClean="0">
                <a:solidFill>
                  <a:schemeClr val="bg1"/>
                </a:solidFill>
                <a:latin typeface="Times New Roman" pitchFamily="18" charset="0"/>
                <a:cs typeface="Times New Roman" pitchFamily="18" charset="0"/>
              </a:rPr>
              <a:t>Pashoja</a:t>
            </a:r>
            <a:r>
              <a:rPr lang="en-GB" sz="1400" dirty="0" smtClean="0">
                <a:solidFill>
                  <a:schemeClr val="bg1"/>
                </a:solidFill>
                <a:latin typeface="Times New Roman" pitchFamily="18" charset="0"/>
                <a:cs typeface="Times New Roman" pitchFamily="18" charset="0"/>
              </a:rPr>
              <a:t>, A.C., Kim, D., Reich, H., </a:t>
            </a:r>
            <a:r>
              <a:rPr lang="en-GB" sz="1400" dirty="0" err="1" smtClean="0">
                <a:solidFill>
                  <a:schemeClr val="bg1"/>
                </a:solidFill>
                <a:latin typeface="Times New Roman" pitchFamily="18" charset="0"/>
                <a:cs typeface="Times New Roman" pitchFamily="18" charset="0"/>
              </a:rPr>
              <a:t>Fanaj</a:t>
            </a:r>
            <a:r>
              <a:rPr lang="en-GB" sz="1400" dirty="0" smtClean="0">
                <a:solidFill>
                  <a:schemeClr val="bg1"/>
                </a:solidFill>
                <a:latin typeface="Times New Roman" pitchFamily="18" charset="0"/>
                <a:cs typeface="Times New Roman" pitchFamily="18" charset="0"/>
              </a:rPr>
              <a:t>, N., </a:t>
            </a:r>
            <a:r>
              <a:rPr lang="en-GB" sz="1400" dirty="0" err="1" smtClean="0">
                <a:solidFill>
                  <a:schemeClr val="bg1"/>
                </a:solidFill>
                <a:latin typeface="Times New Roman" pitchFamily="18" charset="0"/>
                <a:cs typeface="Times New Roman" pitchFamily="18" charset="0"/>
              </a:rPr>
              <a:t>Dushaj</a:t>
            </a:r>
            <a:r>
              <a:rPr lang="en-GB" sz="1400" dirty="0" smtClean="0">
                <a:solidFill>
                  <a:schemeClr val="bg1"/>
                </a:solidFill>
                <a:latin typeface="Times New Roman" pitchFamily="18" charset="0"/>
                <a:cs typeface="Times New Roman" pitchFamily="18" charset="0"/>
              </a:rPr>
              <a:t>, A., Thomson, K., O’Connor, C., Moreno-</a:t>
            </a:r>
            <a:r>
              <a:rPr lang="en-GB" sz="1400" dirty="0" err="1" smtClean="0">
                <a:solidFill>
                  <a:schemeClr val="bg1"/>
                </a:solidFill>
                <a:latin typeface="Times New Roman" pitchFamily="18" charset="0"/>
                <a:cs typeface="Times New Roman" pitchFamily="18" charset="0"/>
              </a:rPr>
              <a:t>Alcázar</a:t>
            </a:r>
            <a:r>
              <a:rPr lang="en-GB" sz="1400" dirty="0" smtClean="0">
                <a:solidFill>
                  <a:schemeClr val="bg1"/>
                </a:solidFill>
                <a:latin typeface="Times New Roman" pitchFamily="18" charset="0"/>
                <a:cs typeface="Times New Roman" pitchFamily="18" charset="0"/>
              </a:rPr>
              <a:t>, A., </a:t>
            </a:r>
            <a:r>
              <a:rPr lang="en-GB" sz="1400" dirty="0" err="1" smtClean="0">
                <a:solidFill>
                  <a:schemeClr val="bg1"/>
                </a:solidFill>
                <a:latin typeface="Times New Roman" pitchFamily="18" charset="0"/>
                <a:cs typeface="Times New Roman" pitchFamily="18" charset="0"/>
              </a:rPr>
              <a:t>Amann</a:t>
            </a:r>
            <a:r>
              <a:rPr lang="en-GB" sz="1400" dirty="0" smtClean="0">
                <a:solidFill>
                  <a:schemeClr val="bg1"/>
                </a:solidFill>
                <a:latin typeface="Times New Roman" pitchFamily="18" charset="0"/>
                <a:cs typeface="Times New Roman" pitchFamily="18" charset="0"/>
              </a:rPr>
              <a:t>, B.L. and </a:t>
            </a:r>
            <a:r>
              <a:rPr lang="en-GB" sz="1400" dirty="0" err="1" smtClean="0">
                <a:solidFill>
                  <a:schemeClr val="bg1"/>
                </a:solidFill>
                <a:latin typeface="Times New Roman" pitchFamily="18" charset="0"/>
                <a:cs typeface="Times New Roman" pitchFamily="18" charset="0"/>
              </a:rPr>
              <a:t>Arensman</a:t>
            </a:r>
            <a:r>
              <a:rPr lang="en-GB" sz="1400" dirty="0" smtClean="0">
                <a:solidFill>
                  <a:schemeClr val="bg1"/>
                </a:solidFill>
                <a:latin typeface="Times New Roman" pitchFamily="18" charset="0"/>
                <a:cs typeface="Times New Roman" pitchFamily="18" charset="0"/>
              </a:rPr>
              <a:t>, E. (2023). Promoting employee wellbeing and preventing non-clinical mental health problems in the workplace: a preparatory consultation survey. Journal of Occupational Medicine and Toxicology, 18(1). Available at: </a:t>
            </a:r>
            <a:r>
              <a:rPr lang="en-GB" sz="1400" dirty="0" smtClean="0">
                <a:solidFill>
                  <a:schemeClr val="bg1"/>
                </a:solidFill>
                <a:latin typeface="Times New Roman" pitchFamily="18" charset="0"/>
                <a:cs typeface="Times New Roman" pitchFamily="18" charset="0"/>
                <a:hlinkClick r:id="rId5"/>
              </a:rPr>
              <a:t>https://www.ncbi.nlm.nih.gov/pmc/articles/PMC10426174/</a:t>
            </a:r>
            <a:r>
              <a:rPr lang="en-GB" sz="1400" dirty="0" smtClean="0">
                <a:solidFill>
                  <a:schemeClr val="bg1"/>
                </a:solidFill>
                <a:latin typeface="Times New Roman" pitchFamily="18" charset="0"/>
                <a:cs typeface="Times New Roman" pitchFamily="18" charset="0"/>
              </a:rPr>
              <a:t>.</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smtClean="0">
                <a:solidFill>
                  <a:schemeClr val="bg1"/>
                </a:solidFill>
                <a:latin typeface="Times New Roman" pitchFamily="18" charset="0"/>
                <a:cs typeface="Times New Roman" pitchFamily="18" charset="0"/>
              </a:rPr>
              <a:t>Egger, S.M., Frey, S., </a:t>
            </a:r>
            <a:r>
              <a:rPr lang="en-GB" sz="1400" dirty="0" err="1" smtClean="0">
                <a:solidFill>
                  <a:schemeClr val="bg1"/>
                </a:solidFill>
                <a:latin typeface="Times New Roman" pitchFamily="18" charset="0"/>
                <a:cs typeface="Times New Roman" pitchFamily="18" charset="0"/>
              </a:rPr>
              <a:t>Sauerzopf</a:t>
            </a:r>
            <a:r>
              <a:rPr lang="en-GB" sz="1400" dirty="0" smtClean="0">
                <a:solidFill>
                  <a:schemeClr val="bg1"/>
                </a:solidFill>
                <a:latin typeface="Times New Roman" pitchFamily="18" charset="0"/>
                <a:cs typeface="Times New Roman" pitchFamily="18" charset="0"/>
              </a:rPr>
              <a:t>, L. and </a:t>
            </a:r>
            <a:r>
              <a:rPr lang="en-GB" sz="1400" dirty="0" err="1" smtClean="0">
                <a:solidFill>
                  <a:schemeClr val="bg1"/>
                </a:solidFill>
                <a:latin typeface="Times New Roman" pitchFamily="18" charset="0"/>
                <a:cs typeface="Times New Roman" pitchFamily="18" charset="0"/>
              </a:rPr>
              <a:t>Meidert</a:t>
            </a:r>
            <a:r>
              <a:rPr lang="en-GB" sz="1400" dirty="0" smtClean="0">
                <a:solidFill>
                  <a:schemeClr val="bg1"/>
                </a:solidFill>
                <a:latin typeface="Times New Roman" pitchFamily="18" charset="0"/>
                <a:cs typeface="Times New Roman" pitchFamily="18" charset="0"/>
              </a:rPr>
              <a:t>, U., (2023). A literature review to identify effective web-and app-based </a:t>
            </a:r>
            <a:r>
              <a:rPr lang="en-GB" sz="1400" dirty="0" err="1" smtClean="0">
                <a:solidFill>
                  <a:schemeClr val="bg1"/>
                </a:solidFill>
                <a:latin typeface="Times New Roman" pitchFamily="18" charset="0"/>
                <a:cs typeface="Times New Roman" pitchFamily="18" charset="0"/>
              </a:rPr>
              <a:t>mHealth</a:t>
            </a:r>
            <a:r>
              <a:rPr lang="en-GB" sz="1400" dirty="0" smtClean="0">
                <a:solidFill>
                  <a:schemeClr val="bg1"/>
                </a:solidFill>
                <a:latin typeface="Times New Roman" pitchFamily="18" charset="0"/>
                <a:cs typeface="Times New Roman" pitchFamily="18" charset="0"/>
              </a:rPr>
              <a:t> interventions for stress management at work. Workplace Health &amp; Safety, 71(10), pp.452-463.</a:t>
            </a:r>
            <a:r>
              <a:rPr lang="en-GB" sz="1400" dirty="0" smtClean="0">
                <a:solidFill>
                  <a:schemeClr val="bg1"/>
                </a:solidFill>
                <a:latin typeface="Times New Roman" pitchFamily="18" charset="0"/>
                <a:cs typeface="Times New Roman" pitchFamily="18" charset="0"/>
                <a:hlinkClick r:id="rId6"/>
              </a:rPr>
              <a:t> https://doi:10.1177/21650799231170872</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Ghaffari</a:t>
            </a:r>
            <a:r>
              <a:rPr lang="en-GB" sz="1400" dirty="0" smtClean="0">
                <a:solidFill>
                  <a:schemeClr val="bg1"/>
                </a:solidFill>
                <a:latin typeface="Times New Roman" pitchFamily="18" charset="0"/>
                <a:cs typeface="Times New Roman" pitchFamily="18" charset="0"/>
              </a:rPr>
              <a:t>, M., </a:t>
            </a:r>
            <a:r>
              <a:rPr lang="en-GB" sz="1400" dirty="0" err="1" smtClean="0">
                <a:solidFill>
                  <a:schemeClr val="bg1"/>
                </a:solidFill>
                <a:latin typeface="Times New Roman" pitchFamily="18" charset="0"/>
                <a:cs typeface="Times New Roman" pitchFamily="18" charset="0"/>
              </a:rPr>
              <a:t>Rakhshanderou</a:t>
            </a:r>
            <a:r>
              <a:rPr lang="en-GB" sz="1400" dirty="0" smtClean="0">
                <a:solidFill>
                  <a:schemeClr val="bg1"/>
                </a:solidFill>
                <a:latin typeface="Times New Roman" pitchFamily="18" charset="0"/>
                <a:cs typeface="Times New Roman" pitchFamily="18" charset="0"/>
              </a:rPr>
              <a:t>, S., </a:t>
            </a:r>
            <a:r>
              <a:rPr lang="en-GB" sz="1400" dirty="0" err="1" smtClean="0">
                <a:solidFill>
                  <a:schemeClr val="bg1"/>
                </a:solidFill>
                <a:latin typeface="Times New Roman" pitchFamily="18" charset="0"/>
                <a:cs typeface="Times New Roman" pitchFamily="18" charset="0"/>
              </a:rPr>
              <a:t>Asadpour</a:t>
            </a:r>
            <a:r>
              <a:rPr lang="en-GB" sz="1400" dirty="0" smtClean="0">
                <a:solidFill>
                  <a:schemeClr val="bg1"/>
                </a:solidFill>
                <a:latin typeface="Times New Roman" pitchFamily="18" charset="0"/>
                <a:cs typeface="Times New Roman" pitchFamily="18" charset="0"/>
              </a:rPr>
              <a:t>, M., </a:t>
            </a:r>
            <a:r>
              <a:rPr lang="en-GB" sz="1400" dirty="0" err="1" smtClean="0">
                <a:solidFill>
                  <a:schemeClr val="bg1"/>
                </a:solidFill>
                <a:latin typeface="Times New Roman" pitchFamily="18" charset="0"/>
                <a:cs typeface="Times New Roman" pitchFamily="18" charset="0"/>
              </a:rPr>
              <a:t>Nasirzadeh</a:t>
            </a:r>
            <a:r>
              <a:rPr lang="en-GB" sz="1400" dirty="0" smtClean="0">
                <a:solidFill>
                  <a:schemeClr val="bg1"/>
                </a:solidFill>
                <a:latin typeface="Times New Roman" pitchFamily="18" charset="0"/>
                <a:cs typeface="Times New Roman" pitchFamily="18" charset="0"/>
              </a:rPr>
              <a:t>, M. and </a:t>
            </a:r>
            <a:r>
              <a:rPr lang="en-GB" sz="1400" dirty="0" err="1" smtClean="0">
                <a:solidFill>
                  <a:schemeClr val="bg1"/>
                </a:solidFill>
                <a:latin typeface="Times New Roman" pitchFamily="18" charset="0"/>
                <a:cs typeface="Times New Roman" pitchFamily="18" charset="0"/>
              </a:rPr>
              <a:t>Mazar</a:t>
            </a:r>
            <a:r>
              <a:rPr lang="en-GB" sz="1400" dirty="0" smtClean="0">
                <a:solidFill>
                  <a:schemeClr val="bg1"/>
                </a:solidFill>
                <a:latin typeface="Times New Roman" pitchFamily="18" charset="0"/>
                <a:cs typeface="Times New Roman" pitchFamily="18" charset="0"/>
              </a:rPr>
              <a:t>, L. (2021). Design, implementation, and evaluation of a PRECEDE-PROCEED model-based intervention for oral and dental health among primary school students of </a:t>
            </a:r>
            <a:r>
              <a:rPr lang="en-GB" sz="1400" dirty="0" err="1" smtClean="0">
                <a:solidFill>
                  <a:schemeClr val="bg1"/>
                </a:solidFill>
                <a:latin typeface="Times New Roman" pitchFamily="18" charset="0"/>
                <a:cs typeface="Times New Roman" pitchFamily="18" charset="0"/>
              </a:rPr>
              <a:t>Rafsanjan</a:t>
            </a:r>
            <a:r>
              <a:rPr lang="en-GB" sz="1400" dirty="0" smtClean="0">
                <a:solidFill>
                  <a:schemeClr val="bg1"/>
                </a:solidFill>
                <a:latin typeface="Times New Roman" pitchFamily="18" charset="0"/>
                <a:cs typeface="Times New Roman" pitchFamily="18" charset="0"/>
              </a:rPr>
              <a:t> city: a mixed method study. BMC Public Health, 21(1).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7"/>
              </a:rPr>
              <a:t>https</a:t>
            </a:r>
            <a:r>
              <a:rPr lang="en-GB" sz="1400" dirty="0" smtClean="0">
                <a:solidFill>
                  <a:schemeClr val="bg1"/>
                </a:solidFill>
                <a:latin typeface="Times New Roman" pitchFamily="18" charset="0"/>
                <a:cs typeface="Times New Roman" pitchFamily="18" charset="0"/>
                <a:hlinkClick r:id="rId7"/>
              </a:rPr>
              <a:t>://</a:t>
            </a:r>
            <a:r>
              <a:rPr lang="en-GB" sz="1400" dirty="0" err="1" smtClean="0">
                <a:solidFill>
                  <a:schemeClr val="bg1"/>
                </a:solidFill>
                <a:latin typeface="Times New Roman" pitchFamily="18" charset="0"/>
                <a:cs typeface="Times New Roman" pitchFamily="18" charset="0"/>
                <a:hlinkClick r:id="rId7"/>
              </a:rPr>
              <a:t>doi.org</a:t>
            </a:r>
            <a:r>
              <a:rPr lang="en-GB" sz="1400" dirty="0" smtClean="0">
                <a:solidFill>
                  <a:schemeClr val="bg1"/>
                </a:solidFill>
                <a:latin typeface="Times New Roman" pitchFamily="18" charset="0"/>
                <a:cs typeface="Times New Roman" pitchFamily="18" charset="0"/>
                <a:hlinkClick r:id="rId7"/>
              </a:rPr>
              <a:t>/10.1186/s12889-021-11585-z</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Jabali</a:t>
            </a:r>
            <a:r>
              <a:rPr lang="en-GB" sz="1400" dirty="0" smtClean="0">
                <a:solidFill>
                  <a:schemeClr val="bg1"/>
                </a:solidFill>
                <a:latin typeface="Times New Roman" pitchFamily="18" charset="0"/>
                <a:cs typeface="Times New Roman" pitchFamily="18" charset="0"/>
              </a:rPr>
              <a:t>, S.H., </a:t>
            </a:r>
            <a:r>
              <a:rPr lang="en-GB" sz="1400" dirty="0" err="1" smtClean="0">
                <a:solidFill>
                  <a:schemeClr val="bg1"/>
                </a:solidFill>
                <a:latin typeface="Times New Roman" pitchFamily="18" charset="0"/>
                <a:cs typeface="Times New Roman" pitchFamily="18" charset="0"/>
              </a:rPr>
              <a:t>Yazdani</a:t>
            </a:r>
            <a:r>
              <a:rPr lang="en-GB" sz="1400" dirty="0" smtClean="0">
                <a:solidFill>
                  <a:schemeClr val="bg1"/>
                </a:solidFill>
                <a:latin typeface="Times New Roman" pitchFamily="18" charset="0"/>
                <a:cs typeface="Times New Roman" pitchFamily="18" charset="0"/>
              </a:rPr>
              <a:t>, S., </a:t>
            </a:r>
            <a:r>
              <a:rPr lang="en-GB" sz="1400" dirty="0" err="1" smtClean="0">
                <a:solidFill>
                  <a:schemeClr val="bg1"/>
                </a:solidFill>
                <a:latin typeface="Times New Roman" pitchFamily="18" charset="0"/>
                <a:cs typeface="Times New Roman" pitchFamily="18" charset="0"/>
              </a:rPr>
              <a:t>Pourasghari</a:t>
            </a:r>
            <a:r>
              <a:rPr lang="en-GB" sz="1400" dirty="0" smtClean="0">
                <a:solidFill>
                  <a:schemeClr val="bg1"/>
                </a:solidFill>
                <a:latin typeface="Times New Roman" pitchFamily="18" charset="0"/>
                <a:cs typeface="Times New Roman" pitchFamily="18" charset="0"/>
              </a:rPr>
              <a:t>, H. and </a:t>
            </a:r>
            <a:r>
              <a:rPr lang="en-GB" sz="1400" dirty="0" err="1" smtClean="0">
                <a:solidFill>
                  <a:schemeClr val="bg1"/>
                </a:solidFill>
                <a:latin typeface="Times New Roman" pitchFamily="18" charset="0"/>
                <a:cs typeface="Times New Roman" pitchFamily="18" charset="0"/>
              </a:rPr>
              <a:t>Maleki</a:t>
            </a:r>
            <a:r>
              <a:rPr lang="en-GB" sz="1400" dirty="0" smtClean="0">
                <a:solidFill>
                  <a:schemeClr val="bg1"/>
                </a:solidFill>
                <a:latin typeface="Times New Roman" pitchFamily="18" charset="0"/>
                <a:cs typeface="Times New Roman" pitchFamily="18" charset="0"/>
              </a:rPr>
              <a:t>, M. (2024). From bench to policy: a critical analysis of models for evidence-informed policymaking in healthcare. Frontiers in public health, 12.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8"/>
              </a:rPr>
              <a:t>https</a:t>
            </a:r>
            <a:r>
              <a:rPr lang="en-GB" sz="1400" dirty="0" smtClean="0">
                <a:solidFill>
                  <a:schemeClr val="bg1"/>
                </a:solidFill>
                <a:latin typeface="Times New Roman" pitchFamily="18" charset="0"/>
                <a:cs typeface="Times New Roman" pitchFamily="18" charset="0"/>
                <a:hlinkClick r:id="rId8"/>
              </a:rPr>
              <a:t>://</a:t>
            </a:r>
            <a:r>
              <a:rPr lang="en-GB" sz="1400" dirty="0" err="1" smtClean="0">
                <a:solidFill>
                  <a:schemeClr val="bg1"/>
                </a:solidFill>
                <a:latin typeface="Times New Roman" pitchFamily="18" charset="0"/>
                <a:cs typeface="Times New Roman" pitchFamily="18" charset="0"/>
                <a:hlinkClick r:id="rId8"/>
              </a:rPr>
              <a:t>doi.org</a:t>
            </a:r>
            <a:r>
              <a:rPr lang="en-GB" sz="1400" dirty="0" smtClean="0">
                <a:solidFill>
                  <a:schemeClr val="bg1"/>
                </a:solidFill>
                <a:latin typeface="Times New Roman" pitchFamily="18" charset="0"/>
                <a:cs typeface="Times New Roman" pitchFamily="18" charset="0"/>
                <a:hlinkClick r:id="rId8"/>
              </a:rPr>
              <a:t>/10.3389/fpubh.2024.1264315</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smtClean="0">
                <a:solidFill>
                  <a:schemeClr val="bg1"/>
                </a:solidFill>
                <a:latin typeface="Times New Roman" pitchFamily="18" charset="0"/>
                <a:cs typeface="Times New Roman" pitchFamily="18" charset="0"/>
              </a:rPr>
              <a:t>Kaur, R. (2024). Influences of work stressors and family support: the mediating role of job performance. </a:t>
            </a:r>
            <a:r>
              <a:rPr lang="en-GB" sz="1400" dirty="0" err="1" smtClean="0">
                <a:solidFill>
                  <a:schemeClr val="bg1"/>
                </a:solidFill>
                <a:latin typeface="Times New Roman" pitchFamily="18" charset="0"/>
                <a:cs typeface="Times New Roman" pitchFamily="18" charset="0"/>
              </a:rPr>
              <a:t>Vilakshan</a:t>
            </a:r>
            <a:r>
              <a:rPr lang="en-GB" sz="1400" dirty="0" smtClean="0">
                <a:solidFill>
                  <a:schemeClr val="bg1"/>
                </a:solidFill>
                <a:latin typeface="Times New Roman" pitchFamily="18" charset="0"/>
                <a:cs typeface="Times New Roman" pitchFamily="18" charset="0"/>
              </a:rPr>
              <a:t> – XIMB Journal of Management, 22(1).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9"/>
              </a:rPr>
              <a:t>https</a:t>
            </a:r>
            <a:r>
              <a:rPr lang="en-GB" sz="1400" dirty="0" smtClean="0">
                <a:solidFill>
                  <a:schemeClr val="bg1"/>
                </a:solidFill>
                <a:latin typeface="Times New Roman" pitchFamily="18" charset="0"/>
                <a:cs typeface="Times New Roman" pitchFamily="18" charset="0"/>
                <a:hlinkClick r:id="rId9"/>
              </a:rPr>
              <a:t>://</a:t>
            </a:r>
            <a:r>
              <a:rPr lang="en-GB" sz="1400" dirty="0" err="1" smtClean="0">
                <a:solidFill>
                  <a:schemeClr val="bg1"/>
                </a:solidFill>
                <a:latin typeface="Times New Roman" pitchFamily="18" charset="0"/>
                <a:cs typeface="Times New Roman" pitchFamily="18" charset="0"/>
                <a:hlinkClick r:id="rId9"/>
              </a:rPr>
              <a:t>doi.org</a:t>
            </a:r>
            <a:r>
              <a:rPr lang="en-GB" sz="1400" dirty="0" smtClean="0">
                <a:solidFill>
                  <a:schemeClr val="bg1"/>
                </a:solidFill>
                <a:latin typeface="Times New Roman" pitchFamily="18" charset="0"/>
                <a:cs typeface="Times New Roman" pitchFamily="18" charset="0"/>
                <a:hlinkClick r:id="rId9"/>
              </a:rPr>
              <a:t>/10.1108/xjm-09-2023-0196</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smtClean="0">
                <a:solidFill>
                  <a:schemeClr val="bg1"/>
                </a:solidFill>
                <a:latin typeface="Times New Roman" pitchFamily="18" charset="0"/>
                <a:cs typeface="Times New Roman" pitchFamily="18" charset="0"/>
              </a:rPr>
              <a:t>Kim, J., Jang, J., Kim, B. and Lee, K.H. (2022). Effect of the PRECEDE-PROCEED model on health programs: A systematic review and meta-analysis. Systematic Reviews, 11(1).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0"/>
              </a:rPr>
              <a:t>https</a:t>
            </a:r>
            <a:r>
              <a:rPr lang="en-GB" sz="1400" dirty="0" smtClean="0">
                <a:solidFill>
                  <a:schemeClr val="bg1"/>
                </a:solidFill>
                <a:latin typeface="Times New Roman" pitchFamily="18" charset="0"/>
                <a:cs typeface="Times New Roman" pitchFamily="18" charset="0"/>
                <a:hlinkClick r:id="rId10"/>
              </a:rPr>
              <a:t>://</a:t>
            </a:r>
            <a:r>
              <a:rPr lang="en-GB" sz="1400" dirty="0" err="1" smtClean="0">
                <a:solidFill>
                  <a:schemeClr val="bg1"/>
                </a:solidFill>
                <a:latin typeface="Times New Roman" pitchFamily="18" charset="0"/>
                <a:cs typeface="Times New Roman" pitchFamily="18" charset="0"/>
                <a:hlinkClick r:id="rId10"/>
              </a:rPr>
              <a:t>doi.org</a:t>
            </a:r>
            <a:r>
              <a:rPr lang="en-GB" sz="1400" dirty="0" smtClean="0">
                <a:solidFill>
                  <a:schemeClr val="bg1"/>
                </a:solidFill>
                <a:latin typeface="Times New Roman" pitchFamily="18" charset="0"/>
                <a:cs typeface="Times New Roman" pitchFamily="18" charset="0"/>
                <a:hlinkClick r:id="rId10"/>
              </a:rPr>
              <a:t>/10.1186/s13643-022-02092-2</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Lampropoulos</a:t>
            </a:r>
            <a:r>
              <a:rPr lang="en-GB" sz="1400" dirty="0" smtClean="0">
                <a:solidFill>
                  <a:schemeClr val="bg1"/>
                </a:solidFill>
                <a:latin typeface="Times New Roman" pitchFamily="18" charset="0"/>
                <a:cs typeface="Times New Roman" pitchFamily="18" charset="0"/>
              </a:rPr>
              <a:t>, G. and </a:t>
            </a:r>
            <a:r>
              <a:rPr lang="en-GB" sz="1400" dirty="0" err="1" smtClean="0">
                <a:solidFill>
                  <a:schemeClr val="bg1"/>
                </a:solidFill>
                <a:latin typeface="Times New Roman" pitchFamily="18" charset="0"/>
                <a:cs typeface="Times New Roman" pitchFamily="18" charset="0"/>
              </a:rPr>
              <a:t>Sidiropoulos</a:t>
            </a:r>
            <a:r>
              <a:rPr lang="en-GB" sz="1400" dirty="0" smtClean="0">
                <a:solidFill>
                  <a:schemeClr val="bg1"/>
                </a:solidFill>
                <a:latin typeface="Times New Roman" pitchFamily="18" charset="0"/>
                <a:cs typeface="Times New Roman" pitchFamily="18" charset="0"/>
              </a:rPr>
              <a:t>, A. (2024). Impact of </a:t>
            </a:r>
            <a:r>
              <a:rPr lang="en-GB" sz="1400" dirty="0" err="1" smtClean="0">
                <a:solidFill>
                  <a:schemeClr val="bg1"/>
                </a:solidFill>
                <a:latin typeface="Times New Roman" pitchFamily="18" charset="0"/>
                <a:cs typeface="Times New Roman" pitchFamily="18" charset="0"/>
              </a:rPr>
              <a:t>Gamification</a:t>
            </a:r>
            <a:r>
              <a:rPr lang="en-GB" sz="1400" dirty="0" smtClean="0">
                <a:solidFill>
                  <a:schemeClr val="bg1"/>
                </a:solidFill>
                <a:latin typeface="Times New Roman" pitchFamily="18" charset="0"/>
                <a:cs typeface="Times New Roman" pitchFamily="18" charset="0"/>
              </a:rPr>
              <a:t> on Students’ Learning Outcomes and Academic Performance: A Longitudinal Study Comparing Online, Traditional, and </a:t>
            </a:r>
            <a:r>
              <a:rPr lang="en-GB" sz="1400" dirty="0" err="1" smtClean="0">
                <a:solidFill>
                  <a:schemeClr val="bg1"/>
                </a:solidFill>
                <a:latin typeface="Times New Roman" pitchFamily="18" charset="0"/>
                <a:cs typeface="Times New Roman" pitchFamily="18" charset="0"/>
              </a:rPr>
              <a:t>Gamified</a:t>
            </a:r>
            <a:r>
              <a:rPr lang="en-GB" sz="1400" dirty="0" smtClean="0">
                <a:solidFill>
                  <a:schemeClr val="bg1"/>
                </a:solidFill>
                <a:latin typeface="Times New Roman" pitchFamily="18" charset="0"/>
                <a:cs typeface="Times New Roman" pitchFamily="18" charset="0"/>
              </a:rPr>
              <a:t> Learning. Education sciences (Basel), 14(4), pp.367–367.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1"/>
              </a:rPr>
              <a:t>https</a:t>
            </a:r>
            <a:r>
              <a:rPr lang="en-GB" sz="1400" dirty="0" smtClean="0">
                <a:solidFill>
                  <a:schemeClr val="bg1"/>
                </a:solidFill>
                <a:latin typeface="Times New Roman" pitchFamily="18" charset="0"/>
                <a:cs typeface="Times New Roman" pitchFamily="18" charset="0"/>
                <a:hlinkClick r:id="rId11"/>
              </a:rPr>
              <a:t>://</a:t>
            </a:r>
            <a:r>
              <a:rPr lang="en-GB" sz="1400" dirty="0" err="1" smtClean="0">
                <a:solidFill>
                  <a:schemeClr val="bg1"/>
                </a:solidFill>
                <a:latin typeface="Times New Roman" pitchFamily="18" charset="0"/>
                <a:cs typeface="Times New Roman" pitchFamily="18" charset="0"/>
                <a:hlinkClick r:id="rId11"/>
              </a:rPr>
              <a:t>doi.org</a:t>
            </a:r>
            <a:r>
              <a:rPr lang="en-GB" sz="1400" dirty="0" smtClean="0">
                <a:solidFill>
                  <a:schemeClr val="bg1"/>
                </a:solidFill>
                <a:latin typeface="Times New Roman" pitchFamily="18" charset="0"/>
                <a:cs typeface="Times New Roman" pitchFamily="18" charset="0"/>
                <a:hlinkClick r:id="rId11"/>
              </a:rPr>
              <a:t>/10.3390/educsci14040367</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LeBan</a:t>
            </a:r>
            <a:r>
              <a:rPr lang="en-GB" sz="1400" dirty="0" smtClean="0">
                <a:solidFill>
                  <a:schemeClr val="bg1"/>
                </a:solidFill>
                <a:latin typeface="Times New Roman" pitchFamily="18" charset="0"/>
                <a:cs typeface="Times New Roman" pitchFamily="18" charset="0"/>
              </a:rPr>
              <a:t>, K., </a:t>
            </a:r>
            <a:r>
              <a:rPr lang="en-GB" sz="1400" dirty="0" err="1" smtClean="0">
                <a:solidFill>
                  <a:schemeClr val="bg1"/>
                </a:solidFill>
                <a:latin typeface="Times New Roman" pitchFamily="18" charset="0"/>
                <a:cs typeface="Times New Roman" pitchFamily="18" charset="0"/>
              </a:rPr>
              <a:t>Kok</a:t>
            </a:r>
            <a:r>
              <a:rPr lang="en-GB" sz="1400" dirty="0" smtClean="0">
                <a:solidFill>
                  <a:schemeClr val="bg1"/>
                </a:solidFill>
                <a:latin typeface="Times New Roman" pitchFamily="18" charset="0"/>
                <a:cs typeface="Times New Roman" pitchFamily="18" charset="0"/>
              </a:rPr>
              <a:t>, M. and Perry, H.B. (2021). Community health workers at the dawn of a new era: 9. CHWs’ relationships with the health system and communities. Health Research Policy and Systems, 19(S3).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2"/>
              </a:rPr>
              <a:t>https</a:t>
            </a:r>
            <a:r>
              <a:rPr lang="en-GB" sz="1400" dirty="0" smtClean="0">
                <a:solidFill>
                  <a:schemeClr val="bg1"/>
                </a:solidFill>
                <a:latin typeface="Times New Roman" pitchFamily="18" charset="0"/>
                <a:cs typeface="Times New Roman" pitchFamily="18" charset="0"/>
                <a:hlinkClick r:id="rId12"/>
              </a:rPr>
              <a:t>://</a:t>
            </a:r>
            <a:r>
              <a:rPr lang="en-GB" sz="1400" dirty="0" err="1" smtClean="0">
                <a:solidFill>
                  <a:schemeClr val="bg1"/>
                </a:solidFill>
                <a:latin typeface="Times New Roman" pitchFamily="18" charset="0"/>
                <a:cs typeface="Times New Roman" pitchFamily="18" charset="0"/>
                <a:hlinkClick r:id="rId12"/>
              </a:rPr>
              <a:t>doi.org</a:t>
            </a:r>
            <a:r>
              <a:rPr lang="en-GB" sz="1400" dirty="0" smtClean="0">
                <a:solidFill>
                  <a:schemeClr val="bg1"/>
                </a:solidFill>
                <a:latin typeface="Times New Roman" pitchFamily="18" charset="0"/>
                <a:cs typeface="Times New Roman" pitchFamily="18" charset="0"/>
                <a:hlinkClick r:id="rId12"/>
              </a:rPr>
              <a:t>/10.1186/s12961-021-00756-4</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Odelli</a:t>
            </a:r>
            <a:r>
              <a:rPr lang="en-GB" sz="1400" dirty="0" smtClean="0">
                <a:solidFill>
                  <a:schemeClr val="bg1"/>
                </a:solidFill>
                <a:latin typeface="Times New Roman" pitchFamily="18" charset="0"/>
                <a:cs typeface="Times New Roman" pitchFamily="18" charset="0"/>
              </a:rPr>
              <a:t>, S., </a:t>
            </a:r>
            <a:r>
              <a:rPr lang="en-GB" sz="1400" dirty="0" err="1" smtClean="0">
                <a:solidFill>
                  <a:schemeClr val="bg1"/>
                </a:solidFill>
                <a:latin typeface="Times New Roman" pitchFamily="18" charset="0"/>
                <a:cs typeface="Times New Roman" pitchFamily="18" charset="0"/>
              </a:rPr>
              <a:t>Zeduri</a:t>
            </a:r>
            <a:r>
              <a:rPr lang="en-GB" sz="1400" dirty="0" smtClean="0">
                <a:solidFill>
                  <a:schemeClr val="bg1"/>
                </a:solidFill>
                <a:latin typeface="Times New Roman" pitchFamily="18" charset="0"/>
                <a:cs typeface="Times New Roman" pitchFamily="18" charset="0"/>
              </a:rPr>
              <a:t>, M., </a:t>
            </a:r>
            <a:r>
              <a:rPr lang="en-GB" sz="1400" dirty="0" err="1" smtClean="0">
                <a:solidFill>
                  <a:schemeClr val="bg1"/>
                </a:solidFill>
                <a:latin typeface="Times New Roman" pitchFamily="18" charset="0"/>
                <a:cs typeface="Times New Roman" pitchFamily="18" charset="0"/>
              </a:rPr>
              <a:t>Schivardi</a:t>
            </a:r>
            <a:r>
              <a:rPr lang="en-GB" sz="1400" dirty="0" smtClean="0">
                <a:solidFill>
                  <a:schemeClr val="bg1"/>
                </a:solidFill>
                <a:latin typeface="Times New Roman" pitchFamily="18" charset="0"/>
                <a:cs typeface="Times New Roman" pitchFamily="18" charset="0"/>
              </a:rPr>
              <a:t>, M.R., </a:t>
            </a:r>
            <a:r>
              <a:rPr lang="en-GB" sz="1400" dirty="0" err="1" smtClean="0">
                <a:solidFill>
                  <a:schemeClr val="bg1"/>
                </a:solidFill>
                <a:latin typeface="Times New Roman" pitchFamily="18" charset="0"/>
                <a:cs typeface="Times New Roman" pitchFamily="18" charset="0"/>
              </a:rPr>
              <a:t>Archi</a:t>
            </a:r>
            <a:r>
              <a:rPr lang="en-GB" sz="1400" dirty="0" smtClean="0">
                <a:solidFill>
                  <a:schemeClr val="bg1"/>
                </a:solidFill>
                <a:latin typeface="Times New Roman" pitchFamily="18" charset="0"/>
                <a:cs typeface="Times New Roman" pitchFamily="18" charset="0"/>
              </a:rPr>
              <a:t>, D., Coppola, L., Russo, R.G., </a:t>
            </a:r>
            <a:r>
              <a:rPr lang="en-GB" sz="1400" dirty="0" err="1" smtClean="0">
                <a:solidFill>
                  <a:schemeClr val="bg1"/>
                </a:solidFill>
                <a:latin typeface="Times New Roman" pitchFamily="18" charset="0"/>
                <a:cs typeface="Times New Roman" pitchFamily="18" charset="0"/>
              </a:rPr>
              <a:t>Moscheni</a:t>
            </a:r>
            <a:r>
              <a:rPr lang="en-GB" sz="1400" dirty="0" smtClean="0">
                <a:solidFill>
                  <a:schemeClr val="bg1"/>
                </a:solidFill>
                <a:latin typeface="Times New Roman" pitchFamily="18" charset="0"/>
                <a:cs typeface="Times New Roman" pitchFamily="18" charset="0"/>
              </a:rPr>
              <a:t>, M., </a:t>
            </a:r>
            <a:r>
              <a:rPr lang="en-GB" sz="1400" dirty="0" err="1" smtClean="0">
                <a:solidFill>
                  <a:schemeClr val="bg1"/>
                </a:solidFill>
                <a:latin typeface="Times New Roman" pitchFamily="18" charset="0"/>
                <a:cs typeface="Times New Roman" pitchFamily="18" charset="0"/>
              </a:rPr>
              <a:t>Tettamanzi</a:t>
            </a:r>
            <a:r>
              <a:rPr lang="en-GB" sz="1400" dirty="0" smtClean="0">
                <a:solidFill>
                  <a:schemeClr val="bg1"/>
                </a:solidFill>
                <a:latin typeface="Times New Roman" pitchFamily="18" charset="0"/>
                <a:cs typeface="Times New Roman" pitchFamily="18" charset="0"/>
              </a:rPr>
              <a:t>, E., </a:t>
            </a:r>
            <a:r>
              <a:rPr lang="en-GB" sz="1400" dirty="0" err="1" smtClean="0">
                <a:solidFill>
                  <a:schemeClr val="bg1"/>
                </a:solidFill>
                <a:latin typeface="Times New Roman" pitchFamily="18" charset="0"/>
                <a:cs typeface="Times New Roman" pitchFamily="18" charset="0"/>
              </a:rPr>
              <a:t>Terragni</a:t>
            </a:r>
            <a:r>
              <a:rPr lang="en-GB" sz="1400" dirty="0" smtClean="0">
                <a:solidFill>
                  <a:schemeClr val="bg1"/>
                </a:solidFill>
                <a:latin typeface="Times New Roman" pitchFamily="18" charset="0"/>
                <a:cs typeface="Times New Roman" pitchFamily="18" charset="0"/>
              </a:rPr>
              <a:t>, F., </a:t>
            </a:r>
            <a:r>
              <a:rPr lang="en-GB" sz="1400" dirty="0" err="1" smtClean="0">
                <a:solidFill>
                  <a:schemeClr val="bg1"/>
                </a:solidFill>
                <a:latin typeface="Times New Roman" pitchFamily="18" charset="0"/>
                <a:cs typeface="Times New Roman" pitchFamily="18" charset="0"/>
              </a:rPr>
              <a:t>Viscardi</a:t>
            </a:r>
            <a:r>
              <a:rPr lang="en-GB" sz="1400" dirty="0" smtClean="0">
                <a:solidFill>
                  <a:schemeClr val="bg1"/>
                </a:solidFill>
                <a:latin typeface="Times New Roman" pitchFamily="18" charset="0"/>
                <a:cs typeface="Times New Roman" pitchFamily="18" charset="0"/>
              </a:rPr>
              <a:t>, M., Vitale, V., </a:t>
            </a:r>
            <a:r>
              <a:rPr lang="en-GB" sz="1400" dirty="0" err="1" smtClean="0">
                <a:solidFill>
                  <a:schemeClr val="bg1"/>
                </a:solidFill>
                <a:latin typeface="Times New Roman" pitchFamily="18" charset="0"/>
                <a:cs typeface="Times New Roman" pitchFamily="18" charset="0"/>
              </a:rPr>
              <a:t>Odone</a:t>
            </a:r>
            <a:r>
              <a:rPr lang="en-GB" sz="1400" dirty="0" smtClean="0">
                <a:solidFill>
                  <a:schemeClr val="bg1"/>
                </a:solidFill>
                <a:latin typeface="Times New Roman" pitchFamily="18" charset="0"/>
                <a:cs typeface="Times New Roman" pitchFamily="18" charset="0"/>
              </a:rPr>
              <a:t>, A., </a:t>
            </a:r>
            <a:r>
              <a:rPr lang="en-GB" sz="1400" dirty="0" err="1" smtClean="0">
                <a:solidFill>
                  <a:schemeClr val="bg1"/>
                </a:solidFill>
                <a:latin typeface="Times New Roman" pitchFamily="18" charset="0"/>
                <a:cs typeface="Times New Roman" pitchFamily="18" charset="0"/>
              </a:rPr>
              <a:t>Cereda</a:t>
            </a:r>
            <a:r>
              <a:rPr lang="en-GB" sz="1400" dirty="0" smtClean="0">
                <a:solidFill>
                  <a:schemeClr val="bg1"/>
                </a:solidFill>
                <a:latin typeface="Times New Roman" pitchFamily="18" charset="0"/>
                <a:cs typeface="Times New Roman" pitchFamily="18" charset="0"/>
              </a:rPr>
              <a:t>, D. and </a:t>
            </a:r>
            <a:r>
              <a:rPr lang="en-GB" sz="1400" dirty="0" err="1" smtClean="0">
                <a:solidFill>
                  <a:schemeClr val="bg1"/>
                </a:solidFill>
                <a:latin typeface="Times New Roman" pitchFamily="18" charset="0"/>
                <a:cs typeface="Times New Roman" pitchFamily="18" charset="0"/>
              </a:rPr>
              <a:t>Deandrea</a:t>
            </a:r>
            <a:r>
              <a:rPr lang="en-GB" sz="1400" dirty="0" smtClean="0">
                <a:solidFill>
                  <a:schemeClr val="bg1"/>
                </a:solidFill>
                <a:latin typeface="Times New Roman" pitchFamily="18" charset="0"/>
                <a:cs typeface="Times New Roman" pitchFamily="18" charset="0"/>
              </a:rPr>
              <a:t>, S. (2024). Impact of PRECEDE–PROCEED Model Audits in Cancer Screening Programs in Lombardy Region: Supporting Equity and Quality Improvement. Current Oncology, 31(10), pp.5960–5973.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3"/>
              </a:rPr>
              <a:t>https</a:t>
            </a:r>
            <a:r>
              <a:rPr lang="en-GB" sz="1400" dirty="0" smtClean="0">
                <a:solidFill>
                  <a:schemeClr val="bg1"/>
                </a:solidFill>
                <a:latin typeface="Times New Roman" pitchFamily="18" charset="0"/>
                <a:cs typeface="Times New Roman" pitchFamily="18" charset="0"/>
                <a:hlinkClick r:id="rId13"/>
              </a:rPr>
              <a:t>://</a:t>
            </a:r>
            <a:r>
              <a:rPr lang="en-GB" sz="1400" dirty="0" err="1" smtClean="0">
                <a:solidFill>
                  <a:schemeClr val="bg1"/>
                </a:solidFill>
                <a:latin typeface="Times New Roman" pitchFamily="18" charset="0"/>
                <a:cs typeface="Times New Roman" pitchFamily="18" charset="0"/>
                <a:hlinkClick r:id="rId13"/>
              </a:rPr>
              <a:t>doi.org</a:t>
            </a:r>
            <a:r>
              <a:rPr lang="en-GB" sz="1400" dirty="0" smtClean="0">
                <a:solidFill>
                  <a:schemeClr val="bg1"/>
                </a:solidFill>
                <a:latin typeface="Times New Roman" pitchFamily="18" charset="0"/>
                <a:cs typeface="Times New Roman" pitchFamily="18" charset="0"/>
                <a:hlinkClick r:id="rId13"/>
              </a:rPr>
              <a:t>/10.3390/curroncol31100445</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Pina</a:t>
            </a:r>
            <a:r>
              <a:rPr lang="en-GB" sz="1400" dirty="0" smtClean="0">
                <a:solidFill>
                  <a:schemeClr val="bg1"/>
                </a:solidFill>
                <a:latin typeface="Times New Roman" pitchFamily="18" charset="0"/>
                <a:cs typeface="Times New Roman" pitchFamily="18" charset="0"/>
              </a:rPr>
              <a:t>, E., Ramos, J., Jorge, H., </a:t>
            </a:r>
            <a:r>
              <a:rPr lang="en-GB" sz="1400" dirty="0" err="1" smtClean="0">
                <a:solidFill>
                  <a:schemeClr val="bg1"/>
                </a:solidFill>
                <a:latin typeface="Times New Roman" pitchFamily="18" charset="0"/>
                <a:cs typeface="Times New Roman" pitchFamily="18" charset="0"/>
              </a:rPr>
              <a:t>Váz</a:t>
            </a:r>
            <a:r>
              <a:rPr lang="en-GB" sz="1400" dirty="0" smtClean="0">
                <a:solidFill>
                  <a:schemeClr val="bg1"/>
                </a:solidFill>
                <a:latin typeface="Times New Roman" pitchFamily="18" charset="0"/>
                <a:cs typeface="Times New Roman" pitchFamily="18" charset="0"/>
              </a:rPr>
              <a:t>, P., Silva, J., </a:t>
            </a:r>
            <a:r>
              <a:rPr lang="en-GB" sz="1400" dirty="0" err="1" smtClean="0">
                <a:solidFill>
                  <a:schemeClr val="bg1"/>
                </a:solidFill>
                <a:latin typeface="Times New Roman" pitchFamily="18" charset="0"/>
                <a:cs typeface="Times New Roman" pitchFamily="18" charset="0"/>
              </a:rPr>
              <a:t>Wanzeller</a:t>
            </a:r>
            <a:r>
              <a:rPr lang="en-GB" sz="1400" dirty="0" smtClean="0">
                <a:solidFill>
                  <a:schemeClr val="bg1"/>
                </a:solidFill>
                <a:latin typeface="Times New Roman" pitchFamily="18" charset="0"/>
                <a:cs typeface="Times New Roman" pitchFamily="18" charset="0"/>
              </a:rPr>
              <a:t>, C., </a:t>
            </a:r>
            <a:r>
              <a:rPr lang="en-GB" sz="1400" dirty="0" err="1" smtClean="0">
                <a:solidFill>
                  <a:schemeClr val="bg1"/>
                </a:solidFill>
                <a:latin typeface="Times New Roman" pitchFamily="18" charset="0"/>
                <a:cs typeface="Times New Roman" pitchFamily="18" charset="0"/>
              </a:rPr>
              <a:t>Abbasi</a:t>
            </a:r>
            <a:r>
              <a:rPr lang="en-GB" sz="1400" dirty="0" smtClean="0">
                <a:solidFill>
                  <a:schemeClr val="bg1"/>
                </a:solidFill>
                <a:latin typeface="Times New Roman" pitchFamily="18" charset="0"/>
                <a:cs typeface="Times New Roman" pitchFamily="18" charset="0"/>
              </a:rPr>
              <a:t>, M. and Martins, P. (2024). Data Privacy and Ethical Considerations in Database Management. Journal of </a:t>
            </a:r>
            <a:r>
              <a:rPr lang="en-GB" sz="1400" dirty="0" err="1" smtClean="0">
                <a:solidFill>
                  <a:schemeClr val="bg1"/>
                </a:solidFill>
                <a:latin typeface="Times New Roman" pitchFamily="18" charset="0"/>
                <a:cs typeface="Times New Roman" pitchFamily="18" charset="0"/>
              </a:rPr>
              <a:t>Cybersecurity</a:t>
            </a:r>
            <a:r>
              <a:rPr lang="en-GB" sz="1400" dirty="0" smtClean="0">
                <a:solidFill>
                  <a:schemeClr val="bg1"/>
                </a:solidFill>
                <a:latin typeface="Times New Roman" pitchFamily="18" charset="0"/>
                <a:cs typeface="Times New Roman" pitchFamily="18" charset="0"/>
              </a:rPr>
              <a:t> and Privacy, 4(3), pp.494–517.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4"/>
              </a:rPr>
              <a:t>https</a:t>
            </a:r>
            <a:r>
              <a:rPr lang="en-GB" sz="1400" dirty="0" smtClean="0">
                <a:solidFill>
                  <a:schemeClr val="bg1"/>
                </a:solidFill>
                <a:latin typeface="Times New Roman" pitchFamily="18" charset="0"/>
                <a:cs typeface="Times New Roman" pitchFamily="18" charset="0"/>
                <a:hlinkClick r:id="rId14"/>
              </a:rPr>
              <a:t>://</a:t>
            </a:r>
            <a:r>
              <a:rPr lang="en-GB" sz="1400" dirty="0" err="1" smtClean="0">
                <a:solidFill>
                  <a:schemeClr val="bg1"/>
                </a:solidFill>
                <a:latin typeface="Times New Roman" pitchFamily="18" charset="0"/>
                <a:cs typeface="Times New Roman" pitchFamily="18" charset="0"/>
                <a:hlinkClick r:id="rId14"/>
              </a:rPr>
              <a:t>doi.org</a:t>
            </a:r>
            <a:r>
              <a:rPr lang="en-GB" sz="1400" dirty="0" smtClean="0">
                <a:solidFill>
                  <a:schemeClr val="bg1"/>
                </a:solidFill>
                <a:latin typeface="Times New Roman" pitchFamily="18" charset="0"/>
                <a:cs typeface="Times New Roman" pitchFamily="18" charset="0"/>
                <a:hlinkClick r:id="rId14"/>
              </a:rPr>
              <a:t>/10.3390/jcp4030024</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smtClean="0">
                <a:solidFill>
                  <a:schemeClr val="bg1"/>
                </a:solidFill>
                <a:latin typeface="Times New Roman" pitchFamily="18" charset="0"/>
                <a:cs typeface="Times New Roman" pitchFamily="18" charset="0"/>
              </a:rPr>
              <a:t>Shelley, J., Dawson, E.A., </a:t>
            </a:r>
            <a:r>
              <a:rPr lang="en-GB" sz="1400" dirty="0" err="1" smtClean="0">
                <a:solidFill>
                  <a:schemeClr val="bg1"/>
                </a:solidFill>
                <a:latin typeface="Times New Roman" pitchFamily="18" charset="0"/>
                <a:cs typeface="Times New Roman" pitchFamily="18" charset="0"/>
              </a:rPr>
              <a:t>Boddy</a:t>
            </a:r>
            <a:r>
              <a:rPr lang="en-GB" sz="1400" dirty="0" smtClean="0">
                <a:solidFill>
                  <a:schemeClr val="bg1"/>
                </a:solidFill>
                <a:latin typeface="Times New Roman" pitchFamily="18" charset="0"/>
                <a:cs typeface="Times New Roman" pitchFamily="18" charset="0"/>
              </a:rPr>
              <a:t>, L.M., Stewart, C.E., Frost, F., Nazareth, D., </a:t>
            </a:r>
            <a:r>
              <a:rPr lang="en-GB" sz="1400" dirty="0" err="1" smtClean="0">
                <a:solidFill>
                  <a:schemeClr val="bg1"/>
                </a:solidFill>
                <a:latin typeface="Times New Roman" pitchFamily="18" charset="0"/>
                <a:cs typeface="Times New Roman" pitchFamily="18" charset="0"/>
              </a:rPr>
              <a:t>Walshaw</a:t>
            </a:r>
            <a:r>
              <a:rPr lang="en-GB" sz="1400" dirty="0" smtClean="0">
                <a:solidFill>
                  <a:schemeClr val="bg1"/>
                </a:solidFill>
                <a:latin typeface="Times New Roman" pitchFamily="18" charset="0"/>
                <a:cs typeface="Times New Roman" pitchFamily="18" charset="0"/>
              </a:rPr>
              <a:t>, M.J. and Knowles, Z.R. (2022). Developing an ecological approach to physical activity promotion in adults with Cystic fibrosis. PLOS ONE, 17(8), p.e0272355.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5"/>
              </a:rPr>
              <a:t>https</a:t>
            </a:r>
            <a:r>
              <a:rPr lang="en-GB" sz="1400" dirty="0" smtClean="0">
                <a:solidFill>
                  <a:schemeClr val="bg1"/>
                </a:solidFill>
                <a:latin typeface="Times New Roman" pitchFamily="18" charset="0"/>
                <a:cs typeface="Times New Roman" pitchFamily="18" charset="0"/>
                <a:hlinkClick r:id="rId15"/>
              </a:rPr>
              <a:t>://</a:t>
            </a:r>
            <a:r>
              <a:rPr lang="en-GB" sz="1400" dirty="0" err="1" smtClean="0">
                <a:solidFill>
                  <a:schemeClr val="bg1"/>
                </a:solidFill>
                <a:latin typeface="Times New Roman" pitchFamily="18" charset="0"/>
                <a:cs typeface="Times New Roman" pitchFamily="18" charset="0"/>
                <a:hlinkClick r:id="rId15"/>
              </a:rPr>
              <a:t>doi.org</a:t>
            </a:r>
            <a:r>
              <a:rPr lang="en-GB" sz="1400" dirty="0" smtClean="0">
                <a:solidFill>
                  <a:schemeClr val="bg1"/>
                </a:solidFill>
                <a:latin typeface="Times New Roman" pitchFamily="18" charset="0"/>
                <a:cs typeface="Times New Roman" pitchFamily="18" charset="0"/>
                <a:hlinkClick r:id="rId15"/>
              </a:rPr>
              <a:t>/10.1371/journal.pone.0272355</a:t>
            </a:r>
            <a:r>
              <a:rPr lang="en-GB" sz="1400" dirty="0" smtClean="0">
                <a:solidFill>
                  <a:schemeClr val="bg1"/>
                </a:solidFill>
                <a:latin typeface="Times New Roman" pitchFamily="18" charset="0"/>
                <a:cs typeface="Times New Roman" pitchFamily="18" charset="0"/>
              </a:rPr>
              <a:t>. </a:t>
            </a:r>
            <a:endParaRPr lang="en-US" sz="1400" dirty="0" smtClean="0">
              <a:solidFill>
                <a:schemeClr val="bg1"/>
              </a:solidFill>
              <a:latin typeface="Times New Roman" pitchFamily="18" charset="0"/>
              <a:cs typeface="Times New Roman" pitchFamily="18" charset="0"/>
            </a:endParaRPr>
          </a:p>
          <a:p>
            <a:pPr algn="just">
              <a:buFont typeface="Arial" pitchFamily="34" charset="0"/>
              <a:buChar char="•"/>
            </a:pPr>
            <a:r>
              <a:rPr lang="en-GB" sz="1400" dirty="0" err="1" smtClean="0">
                <a:solidFill>
                  <a:schemeClr val="bg1"/>
                </a:solidFill>
                <a:latin typeface="Times New Roman" pitchFamily="18" charset="0"/>
                <a:cs typeface="Times New Roman" pitchFamily="18" charset="0"/>
              </a:rPr>
              <a:t>Shiri</a:t>
            </a:r>
            <a:r>
              <a:rPr lang="en-GB" sz="1400" dirty="0" smtClean="0">
                <a:solidFill>
                  <a:schemeClr val="bg1"/>
                </a:solidFill>
                <a:latin typeface="Times New Roman" pitchFamily="18" charset="0"/>
                <a:cs typeface="Times New Roman" pitchFamily="18" charset="0"/>
              </a:rPr>
              <a:t>, R. and </a:t>
            </a:r>
            <a:r>
              <a:rPr lang="en-GB" sz="1400" dirty="0" err="1" smtClean="0">
                <a:solidFill>
                  <a:schemeClr val="bg1"/>
                </a:solidFill>
                <a:latin typeface="Times New Roman" pitchFamily="18" charset="0"/>
                <a:cs typeface="Times New Roman" pitchFamily="18" charset="0"/>
              </a:rPr>
              <a:t>Bergbom</a:t>
            </a:r>
            <a:r>
              <a:rPr lang="en-GB" sz="1400" dirty="0" smtClean="0">
                <a:solidFill>
                  <a:schemeClr val="bg1"/>
                </a:solidFill>
                <a:latin typeface="Times New Roman" pitchFamily="18" charset="0"/>
                <a:cs typeface="Times New Roman" pitchFamily="18" charset="0"/>
              </a:rPr>
              <a:t>, B. (2023). Work Ability and Well-Being Management and Its Barriers and Facilitators in Multinational Organizations: A Scoping Review. Healthcare, 11(7), p.978. </a:t>
            </a:r>
            <a:r>
              <a:rPr lang="en-GB" sz="1400" dirty="0" err="1" smtClean="0">
                <a:solidFill>
                  <a:schemeClr val="bg1"/>
                </a:solidFill>
                <a:latin typeface="Times New Roman" pitchFamily="18" charset="0"/>
                <a:cs typeface="Times New Roman" pitchFamily="18" charset="0"/>
              </a:rPr>
              <a:t>doi:</a:t>
            </a:r>
            <a:r>
              <a:rPr lang="en-GB" sz="1400" dirty="0" err="1" smtClean="0">
                <a:solidFill>
                  <a:schemeClr val="bg1"/>
                </a:solidFill>
                <a:latin typeface="Times New Roman" pitchFamily="18" charset="0"/>
                <a:cs typeface="Times New Roman" pitchFamily="18" charset="0"/>
                <a:hlinkClick r:id="rId16"/>
              </a:rPr>
              <a:t>https</a:t>
            </a:r>
            <a:r>
              <a:rPr lang="en-GB" sz="1400" dirty="0" smtClean="0">
                <a:solidFill>
                  <a:schemeClr val="bg1"/>
                </a:solidFill>
                <a:latin typeface="Times New Roman" pitchFamily="18" charset="0"/>
                <a:cs typeface="Times New Roman" pitchFamily="18" charset="0"/>
                <a:hlinkClick r:id="rId16"/>
              </a:rPr>
              <a:t>://</a:t>
            </a:r>
            <a:r>
              <a:rPr lang="en-GB" sz="1400" dirty="0" err="1" smtClean="0">
                <a:solidFill>
                  <a:schemeClr val="bg1"/>
                </a:solidFill>
                <a:latin typeface="Times New Roman" pitchFamily="18" charset="0"/>
                <a:cs typeface="Times New Roman" pitchFamily="18" charset="0"/>
                <a:hlinkClick r:id="rId16"/>
              </a:rPr>
              <a:t>doi.org</a:t>
            </a:r>
            <a:r>
              <a:rPr lang="en-GB" sz="1400" dirty="0" smtClean="0">
                <a:solidFill>
                  <a:schemeClr val="bg1"/>
                </a:solidFill>
                <a:latin typeface="Times New Roman" pitchFamily="18" charset="0"/>
                <a:cs typeface="Times New Roman" pitchFamily="18" charset="0"/>
                <a:hlinkClick r:id="rId16"/>
              </a:rPr>
              <a:t>/10.3390/healthcare11070978</a:t>
            </a:r>
            <a:r>
              <a:rPr lang="en-GB" sz="1400" dirty="0" smtClean="0">
                <a:solidFill>
                  <a:schemeClr val="bg1"/>
                </a:solidFill>
                <a:latin typeface="Times New Roman" pitchFamily="18" charset="0"/>
                <a:cs typeface="Times New Roman" pitchFamily="18" charset="0"/>
              </a:rPr>
              <a:t>.</a:t>
            </a:r>
            <a:endParaRPr lang="en-US" sz="1400" dirty="0">
              <a:solidFill>
                <a:schemeClr val="bg1"/>
              </a:solidFill>
              <a:latin typeface="Times New Roman" pitchFamily="18" charset="0"/>
              <a:ea typeface="Open Sauce"/>
              <a:cs typeface="Times New Roman" pitchFamily="18" charset="0"/>
              <a:sym typeface="Open Sauce"/>
            </a:endParaRPr>
          </a:p>
        </p:txBody>
      </p:sp>
      <p:sp>
        <p:nvSpPr>
          <p:cNvPr id="51" name="Rectangle 50"/>
          <p:cNvSpPr/>
          <p:nvPr/>
        </p:nvSpPr>
        <p:spPr>
          <a:xfrm>
            <a:off x="7924800" y="1181100"/>
            <a:ext cx="2568652" cy="905056"/>
          </a:xfrm>
          <a:prstGeom prst="rect">
            <a:avLst/>
          </a:prstGeom>
        </p:spPr>
        <p:txBody>
          <a:bodyPr wrap="none">
            <a:spAutoFit/>
          </a:bodyPr>
          <a:lstStyle/>
          <a:p>
            <a:pPr algn="ctr">
              <a:lnSpc>
                <a:spcPct val="150000"/>
              </a:lnSpc>
            </a:pPr>
            <a:r>
              <a:rPr lang="en-GB" sz="4000" b="1" dirty="0" smtClean="0">
                <a:latin typeface="Times New Roman" pitchFamily="18" charset="0"/>
                <a:cs typeface="Times New Roman" pitchFamily="18" charset="0"/>
              </a:rPr>
              <a:t>References</a:t>
            </a:r>
            <a:endParaRPr lang="en-US" sz="40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38</TotalTime>
  <Words>2597</Words>
  <Application>Microsoft Office PowerPoint</Application>
  <PresentationFormat>Custom</PresentationFormat>
  <Paragraphs>112</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Times New Roman</vt:lpstr>
      <vt:lpstr>Akzidenz-Grotesk Heavy</vt:lpstr>
      <vt:lpstr>Open Sauce</vt:lpstr>
      <vt:lpstr>Akzidenz-Grotesk Bold</vt:lpstr>
      <vt:lpstr>Open Sauce Bold</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Black Bold Creative Brief Presentation</dc:title>
  <dc:creator>Admin</dc:creator>
  <cp:lastModifiedBy>User</cp:lastModifiedBy>
  <cp:revision>6</cp:revision>
  <dcterms:created xsi:type="dcterms:W3CDTF">2006-08-16T00:00:00Z</dcterms:created>
  <dcterms:modified xsi:type="dcterms:W3CDTF">2025-12-08T17:09:19Z</dcterms:modified>
  <dc:identifier>DAG68FY1fi4</dc:identifier>
</cp:coreProperties>
</file>