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009" r:id="rId2"/>
    <p:sldMasterId id="2147483772" r:id="rId3"/>
  </p:sldMasterIdLst>
  <p:notesMasterIdLst>
    <p:notesMasterId r:id="rId4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73" r:id="rId16"/>
    <p:sldId id="277" r:id="rId17"/>
    <p:sldId id="276" r:id="rId18"/>
    <p:sldId id="274" r:id="rId19"/>
    <p:sldId id="275" r:id="rId20"/>
    <p:sldId id="286" r:id="rId21"/>
    <p:sldId id="278" r:id="rId22"/>
    <p:sldId id="287" r:id="rId23"/>
    <p:sldId id="289" r:id="rId24"/>
    <p:sldId id="290" r:id="rId25"/>
    <p:sldId id="291" r:id="rId26"/>
    <p:sldId id="292" r:id="rId27"/>
    <p:sldId id="280" r:id="rId28"/>
    <p:sldId id="281" r:id="rId29"/>
    <p:sldId id="282" r:id="rId30"/>
    <p:sldId id="283" r:id="rId31"/>
    <p:sldId id="284" r:id="rId32"/>
    <p:sldId id="285" r:id="rId33"/>
    <p:sldId id="279" r:id="rId34"/>
    <p:sldId id="268" r:id="rId35"/>
    <p:sldId id="269" r:id="rId36"/>
    <p:sldId id="270" r:id="rId37"/>
    <p:sldId id="271" r:id="rId38"/>
    <p:sldId id="27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31A504-F55E-4BA0-A9F3-FCC2CE7F4E27}" v="1" dt="2025-10-02T10:13:14.2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6" autoAdjust="0"/>
    <p:restoredTop sz="94660"/>
  </p:normalViewPr>
  <p:slideViewPr>
    <p:cSldViewPr snapToGrid="0">
      <p:cViewPr varScale="1">
        <p:scale>
          <a:sx n="96" d="100"/>
          <a:sy n="96" d="100"/>
        </p:scale>
        <p:origin x="84" y="43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microsoft.com/office/2015/10/relationships/revisionInfo" Target="revisionInfo.xml"/><Relationship Id="rId20" Type="http://schemas.openxmlformats.org/officeDocument/2006/relationships/slide" Target="slides/slide17.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Holley" userId="45123e1e-ac21-4ee3-b53e-8d97b4b34e1e" providerId="ADAL" clId="{59CF6676-D99A-44F9-8D5C-E6C03D0E7F50}"/>
    <pc:docChg chg="modSld">
      <pc:chgData name="David Holley" userId="45123e1e-ac21-4ee3-b53e-8d97b4b34e1e" providerId="ADAL" clId="{59CF6676-D99A-44F9-8D5C-E6C03D0E7F50}" dt="2022-09-21T11:16:18.092" v="1" actId="20577"/>
      <pc:docMkLst>
        <pc:docMk/>
      </pc:docMkLst>
      <pc:sldChg chg="modSp mod">
        <pc:chgData name="David Holley" userId="45123e1e-ac21-4ee3-b53e-8d97b4b34e1e" providerId="ADAL" clId="{59CF6676-D99A-44F9-8D5C-E6C03D0E7F50}" dt="2022-09-21T11:16:18.092" v="1" actId="20577"/>
        <pc:sldMkLst>
          <pc:docMk/>
          <pc:sldMk cId="4000087630" sldId="276"/>
        </pc:sldMkLst>
      </pc:sldChg>
    </pc:docChg>
  </pc:docChgLst>
  <pc:docChgLst>
    <pc:chgData name="David Holley" userId="45123e1e-ac21-4ee3-b53e-8d97b4b34e1e" providerId="ADAL" clId="{36464C71-9940-4A85-B5EE-4BD2E26FA37B}"/>
    <pc:docChg chg="addSld modSld">
      <pc:chgData name="David Holley" userId="45123e1e-ac21-4ee3-b53e-8d97b4b34e1e" providerId="ADAL" clId="{36464C71-9940-4A85-B5EE-4BD2E26FA37B}" dt="2024-09-25T08:39:21.550" v="0"/>
      <pc:docMkLst>
        <pc:docMk/>
      </pc:docMkLst>
      <pc:sldChg chg="add">
        <pc:chgData name="David Holley" userId="45123e1e-ac21-4ee3-b53e-8d97b4b34e1e" providerId="ADAL" clId="{36464C71-9940-4A85-B5EE-4BD2E26FA37B}" dt="2024-09-25T08:39:21.550" v="0"/>
        <pc:sldMkLst>
          <pc:docMk/>
          <pc:sldMk cId="3859191536" sldId="286"/>
        </pc:sldMkLst>
      </pc:sldChg>
    </pc:docChg>
  </pc:docChgLst>
  <pc:docChgLst>
    <pc:chgData name="David Holley" userId="45123e1e-ac21-4ee3-b53e-8d97b4b34e1e" providerId="ADAL" clId="{5C02EA46-E092-492C-9F91-BD768BE1C25A}"/>
    <pc:docChg chg="custSel modSld">
      <pc:chgData name="David Holley" userId="45123e1e-ac21-4ee3-b53e-8d97b4b34e1e" providerId="ADAL" clId="{5C02EA46-E092-492C-9F91-BD768BE1C25A}" dt="2023-09-26T08:34:47.228" v="31" actId="3626"/>
      <pc:docMkLst>
        <pc:docMk/>
      </pc:docMkLst>
      <pc:sldChg chg="modSp mod">
        <pc:chgData name="David Holley" userId="45123e1e-ac21-4ee3-b53e-8d97b4b34e1e" providerId="ADAL" clId="{5C02EA46-E092-492C-9F91-BD768BE1C25A}" dt="2023-09-26T08:15:02.699" v="3" actId="20577"/>
        <pc:sldMkLst>
          <pc:docMk/>
          <pc:sldMk cId="2242094051" sldId="267"/>
        </pc:sldMkLst>
      </pc:sldChg>
      <pc:sldChg chg="modSp mod">
        <pc:chgData name="David Holley" userId="45123e1e-ac21-4ee3-b53e-8d97b4b34e1e" providerId="ADAL" clId="{5C02EA46-E092-492C-9F91-BD768BE1C25A}" dt="2023-09-26T08:19:03.214" v="4" actId="3626"/>
        <pc:sldMkLst>
          <pc:docMk/>
          <pc:sldMk cId="2104016212" sldId="278"/>
        </pc:sldMkLst>
      </pc:sldChg>
      <pc:sldChg chg="modSp mod">
        <pc:chgData name="David Holley" userId="45123e1e-ac21-4ee3-b53e-8d97b4b34e1e" providerId="ADAL" clId="{5C02EA46-E092-492C-9F91-BD768BE1C25A}" dt="2023-09-26T08:34:47.228" v="31" actId="3626"/>
        <pc:sldMkLst>
          <pc:docMk/>
          <pc:sldMk cId="2096238013" sldId="279"/>
        </pc:sldMkLst>
      </pc:sldChg>
      <pc:sldChg chg="modSp modAnim">
        <pc:chgData name="David Holley" userId="45123e1e-ac21-4ee3-b53e-8d97b4b34e1e" providerId="ADAL" clId="{5C02EA46-E092-492C-9F91-BD768BE1C25A}" dt="2023-09-26T08:29:18.793" v="13"/>
        <pc:sldMkLst>
          <pc:docMk/>
          <pc:sldMk cId="2293922235" sldId="282"/>
        </pc:sldMkLst>
      </pc:sldChg>
      <pc:sldChg chg="modSp">
        <pc:chgData name="David Holley" userId="45123e1e-ac21-4ee3-b53e-8d97b4b34e1e" providerId="ADAL" clId="{5C02EA46-E092-492C-9F91-BD768BE1C25A}" dt="2023-09-26T08:32:25.885" v="30" actId="20577"/>
        <pc:sldMkLst>
          <pc:docMk/>
          <pc:sldMk cId="621330426" sldId="284"/>
        </pc:sldMkLst>
      </pc:sldChg>
    </pc:docChg>
  </pc:docChgLst>
  <pc:docChgLst>
    <pc:chgData name="David Holley" userId="45123e1e-ac21-4ee3-b53e-8d97b4b34e1e" providerId="ADAL" clId="{C831A504-F55E-4BA0-A9F3-FCC2CE7F4E27}"/>
    <pc:docChg chg="undo custSel addSld delSld modSld addMainMaster">
      <pc:chgData name="David Holley" userId="45123e1e-ac21-4ee3-b53e-8d97b4b34e1e" providerId="ADAL" clId="{C831A504-F55E-4BA0-A9F3-FCC2CE7F4E27}" dt="2025-10-02T10:18:40.855" v="69" actId="47"/>
      <pc:docMkLst>
        <pc:docMk/>
      </pc:docMkLst>
      <pc:sldChg chg="addSp delSp modSp new mod setBg">
        <pc:chgData name="David Holley" userId="45123e1e-ac21-4ee3-b53e-8d97b4b34e1e" providerId="ADAL" clId="{C831A504-F55E-4BA0-A9F3-FCC2CE7F4E27}" dt="2025-10-02T10:15:21.723" v="54" actId="26606"/>
        <pc:sldMkLst>
          <pc:docMk/>
          <pc:sldMk cId="2100303051" sldId="287"/>
        </pc:sldMkLst>
        <pc:spChg chg="mod">
          <ac:chgData name="David Holley" userId="45123e1e-ac21-4ee3-b53e-8d97b4b34e1e" providerId="ADAL" clId="{C831A504-F55E-4BA0-A9F3-FCC2CE7F4E27}" dt="2025-10-02T10:15:21.723" v="54" actId="26606"/>
          <ac:spMkLst>
            <pc:docMk/>
            <pc:sldMk cId="2100303051" sldId="287"/>
            <ac:spMk id="2" creationId="{857CD49F-995A-87AA-A202-D1A2182324FB}"/>
          </ac:spMkLst>
        </pc:spChg>
        <pc:spChg chg="del">
          <ac:chgData name="David Holley" userId="45123e1e-ac21-4ee3-b53e-8d97b4b34e1e" providerId="ADAL" clId="{C831A504-F55E-4BA0-A9F3-FCC2CE7F4E27}" dt="2025-10-02T10:13:14.274" v="45" actId="931"/>
          <ac:spMkLst>
            <pc:docMk/>
            <pc:sldMk cId="2100303051" sldId="287"/>
            <ac:spMk id="3" creationId="{30DFABFC-6F02-C1DD-B0A3-1A96A69E2690}"/>
          </ac:spMkLst>
        </pc:spChg>
        <pc:spChg chg="del">
          <ac:chgData name="David Holley" userId="45123e1e-ac21-4ee3-b53e-8d97b4b34e1e" providerId="ADAL" clId="{C831A504-F55E-4BA0-A9F3-FCC2CE7F4E27}" dt="2025-10-02T10:13:23.368" v="48" actId="478"/>
          <ac:spMkLst>
            <pc:docMk/>
            <pc:sldMk cId="2100303051" sldId="287"/>
            <ac:spMk id="4" creationId="{1F8FEC26-C3CB-6A51-AE50-2D7E2ED6B1F6}"/>
          </ac:spMkLst>
        </pc:spChg>
        <pc:spChg chg="mod">
          <ac:chgData name="David Holley" userId="45123e1e-ac21-4ee3-b53e-8d97b4b34e1e" providerId="ADAL" clId="{C831A504-F55E-4BA0-A9F3-FCC2CE7F4E27}" dt="2025-10-02T10:15:21.723" v="54" actId="26606"/>
          <ac:spMkLst>
            <pc:docMk/>
            <pc:sldMk cId="2100303051" sldId="287"/>
            <ac:spMk id="5" creationId="{1652899A-B83C-9621-0BCD-8B58CC4C6F52}"/>
          </ac:spMkLst>
        </pc:spChg>
        <pc:spChg chg="add">
          <ac:chgData name="David Holley" userId="45123e1e-ac21-4ee3-b53e-8d97b4b34e1e" providerId="ADAL" clId="{C831A504-F55E-4BA0-A9F3-FCC2CE7F4E27}" dt="2025-10-02T10:15:21.723" v="54" actId="26606"/>
          <ac:spMkLst>
            <pc:docMk/>
            <pc:sldMk cId="2100303051" sldId="287"/>
            <ac:spMk id="12" creationId="{4E4490D0-3672-446A-AC12-B4830333BDDD}"/>
          </ac:spMkLst>
        </pc:spChg>
        <pc:spChg chg="add">
          <ac:chgData name="David Holley" userId="45123e1e-ac21-4ee3-b53e-8d97b4b34e1e" providerId="ADAL" clId="{C831A504-F55E-4BA0-A9F3-FCC2CE7F4E27}" dt="2025-10-02T10:15:21.723" v="54" actId="26606"/>
          <ac:spMkLst>
            <pc:docMk/>
            <pc:sldMk cId="2100303051" sldId="287"/>
            <ac:spMk id="14" creationId="{39CB82C2-DF65-4EC1-8280-F201D50F570B}"/>
          </ac:spMkLst>
        </pc:spChg>
        <pc:spChg chg="add">
          <ac:chgData name="David Holley" userId="45123e1e-ac21-4ee3-b53e-8d97b4b34e1e" providerId="ADAL" clId="{C831A504-F55E-4BA0-A9F3-FCC2CE7F4E27}" dt="2025-10-02T10:15:21.723" v="54" actId="26606"/>
          <ac:spMkLst>
            <pc:docMk/>
            <pc:sldMk cId="2100303051" sldId="287"/>
            <ac:spMk id="18" creationId="{FA4CD5CB-D209-4D70-8CA4-629731C59219}"/>
          </ac:spMkLst>
        </pc:spChg>
        <pc:spChg chg="add">
          <ac:chgData name="David Holley" userId="45123e1e-ac21-4ee3-b53e-8d97b4b34e1e" providerId="ADAL" clId="{C831A504-F55E-4BA0-A9F3-FCC2CE7F4E27}" dt="2025-10-02T10:15:21.723" v="54" actId="26606"/>
          <ac:spMkLst>
            <pc:docMk/>
            <pc:sldMk cId="2100303051" sldId="287"/>
            <ac:spMk id="22" creationId="{B4C27B90-DF2B-4D00-BA07-18ED774CD2F1}"/>
          </ac:spMkLst>
        </pc:spChg>
        <pc:spChg chg="add">
          <ac:chgData name="David Holley" userId="45123e1e-ac21-4ee3-b53e-8d97b4b34e1e" providerId="ADAL" clId="{C831A504-F55E-4BA0-A9F3-FCC2CE7F4E27}" dt="2025-10-02T10:15:21.723" v="54" actId="26606"/>
          <ac:spMkLst>
            <pc:docMk/>
            <pc:sldMk cId="2100303051" sldId="287"/>
            <ac:spMk id="24" creationId="{593ACC25-C262-417A-8AA9-0641C772BDB6}"/>
          </ac:spMkLst>
        </pc:spChg>
        <pc:picChg chg="add mod">
          <ac:chgData name="David Holley" userId="45123e1e-ac21-4ee3-b53e-8d97b4b34e1e" providerId="ADAL" clId="{C831A504-F55E-4BA0-A9F3-FCC2CE7F4E27}" dt="2025-10-02T10:15:21.723" v="54" actId="26606"/>
          <ac:picMkLst>
            <pc:docMk/>
            <pc:sldMk cId="2100303051" sldId="287"/>
            <ac:picMk id="7" creationId="{ECDEF850-2F54-BB89-4DFB-B7E05988DD22}"/>
          </ac:picMkLst>
        </pc:picChg>
        <pc:cxnChg chg="add">
          <ac:chgData name="David Holley" userId="45123e1e-ac21-4ee3-b53e-8d97b4b34e1e" providerId="ADAL" clId="{C831A504-F55E-4BA0-A9F3-FCC2CE7F4E27}" dt="2025-10-02T10:15:21.723" v="54" actId="26606"/>
          <ac:cxnSpMkLst>
            <pc:docMk/>
            <pc:sldMk cId="2100303051" sldId="287"/>
            <ac:cxnSpMk id="16" creationId="{7E1D4427-852B-4B37-8E76-0E9F1810BA2A}"/>
          </ac:cxnSpMkLst>
        </pc:cxnChg>
        <pc:cxnChg chg="add">
          <ac:chgData name="David Holley" userId="45123e1e-ac21-4ee3-b53e-8d97b4b34e1e" providerId="ADAL" clId="{C831A504-F55E-4BA0-A9F3-FCC2CE7F4E27}" dt="2025-10-02T10:15:21.723" v="54" actId="26606"/>
          <ac:cxnSpMkLst>
            <pc:docMk/>
            <pc:sldMk cId="2100303051" sldId="287"/>
            <ac:cxnSpMk id="20" creationId="{5C6A2BAE-B461-4B55-8E1F-0722ABDD1393}"/>
          </ac:cxnSpMkLst>
        </pc:cxnChg>
      </pc:sldChg>
      <pc:sldChg chg="add del">
        <pc:chgData name="David Holley" userId="45123e1e-ac21-4ee3-b53e-8d97b4b34e1e" providerId="ADAL" clId="{C831A504-F55E-4BA0-A9F3-FCC2CE7F4E27}" dt="2025-10-02T10:18:40.855" v="69" actId="47"/>
        <pc:sldMkLst>
          <pc:docMk/>
          <pc:sldMk cId="1006992591" sldId="288"/>
        </pc:sldMkLst>
      </pc:sldChg>
      <pc:sldChg chg="add">
        <pc:chgData name="David Holley" userId="45123e1e-ac21-4ee3-b53e-8d97b4b34e1e" providerId="ADAL" clId="{C831A504-F55E-4BA0-A9F3-FCC2CE7F4E27}" dt="2025-10-02T10:18:06.702" v="62"/>
        <pc:sldMkLst>
          <pc:docMk/>
          <pc:sldMk cId="2408821891" sldId="289"/>
        </pc:sldMkLst>
      </pc:sldChg>
      <pc:sldChg chg="new del">
        <pc:chgData name="David Holley" userId="45123e1e-ac21-4ee3-b53e-8d97b4b34e1e" providerId="ADAL" clId="{C831A504-F55E-4BA0-A9F3-FCC2CE7F4E27}" dt="2025-10-02T10:16:18.326" v="59" actId="47"/>
        <pc:sldMkLst>
          <pc:docMk/>
          <pc:sldMk cId="3126016509" sldId="289"/>
        </pc:sldMkLst>
      </pc:sldChg>
      <pc:sldChg chg="new add del">
        <pc:chgData name="David Holley" userId="45123e1e-ac21-4ee3-b53e-8d97b4b34e1e" providerId="ADAL" clId="{C831A504-F55E-4BA0-A9F3-FCC2CE7F4E27}" dt="2025-10-02T10:16:20.132" v="60" actId="47"/>
        <pc:sldMkLst>
          <pc:docMk/>
          <pc:sldMk cId="561791583" sldId="290"/>
        </pc:sldMkLst>
      </pc:sldChg>
      <pc:sldChg chg="add">
        <pc:chgData name="David Holley" userId="45123e1e-ac21-4ee3-b53e-8d97b4b34e1e" providerId="ADAL" clId="{C831A504-F55E-4BA0-A9F3-FCC2CE7F4E27}" dt="2025-10-02T10:18:08.120" v="64"/>
        <pc:sldMkLst>
          <pc:docMk/>
          <pc:sldMk cId="724116812" sldId="290"/>
        </pc:sldMkLst>
      </pc:sldChg>
      <pc:sldChg chg="add">
        <pc:chgData name="David Holley" userId="45123e1e-ac21-4ee3-b53e-8d97b4b34e1e" providerId="ADAL" clId="{C831A504-F55E-4BA0-A9F3-FCC2CE7F4E27}" dt="2025-10-02T10:18:11.750" v="66"/>
        <pc:sldMkLst>
          <pc:docMk/>
          <pc:sldMk cId="96984709" sldId="291"/>
        </pc:sldMkLst>
      </pc:sldChg>
      <pc:sldChg chg="add">
        <pc:chgData name="David Holley" userId="45123e1e-ac21-4ee3-b53e-8d97b4b34e1e" providerId="ADAL" clId="{C831A504-F55E-4BA0-A9F3-FCC2CE7F4E27}" dt="2025-10-02T10:18:14.247" v="68"/>
        <pc:sldMkLst>
          <pc:docMk/>
          <pc:sldMk cId="770355828" sldId="292"/>
        </pc:sldMkLst>
      </pc:sldChg>
      <pc:sldMasterChg chg="add addSldLayout delSldLayout">
        <pc:chgData name="David Holley" userId="45123e1e-ac21-4ee3-b53e-8d97b4b34e1e" providerId="ADAL" clId="{C831A504-F55E-4BA0-A9F3-FCC2CE7F4E27}" dt="2025-10-02T10:18:40.855" v="69" actId="47"/>
        <pc:sldMasterMkLst>
          <pc:docMk/>
          <pc:sldMasterMk cId="2484236649" sldId="2147483772"/>
        </pc:sldMasterMkLst>
        <pc:sldLayoutChg chg="add">
          <pc:chgData name="David Holley" userId="45123e1e-ac21-4ee3-b53e-8d97b4b34e1e" providerId="ADAL" clId="{C831A504-F55E-4BA0-A9F3-FCC2CE7F4E27}" dt="2025-10-02T10:18:06.702" v="61" actId="27028"/>
          <pc:sldLayoutMkLst>
            <pc:docMk/>
            <pc:sldMasterMk cId="2484236649" sldId="2147483772"/>
            <pc:sldLayoutMk cId="2121941514" sldId="2147483789"/>
          </pc:sldLayoutMkLst>
        </pc:sldLayoutChg>
        <pc:sldLayoutChg chg="add del">
          <pc:chgData name="David Holley" userId="45123e1e-ac21-4ee3-b53e-8d97b4b34e1e" providerId="ADAL" clId="{C831A504-F55E-4BA0-A9F3-FCC2CE7F4E27}" dt="2025-10-02T10:18:40.855" v="69" actId="47"/>
          <pc:sldLayoutMkLst>
            <pc:docMk/>
            <pc:sldMasterMk cId="2484236649" sldId="2147483772"/>
            <pc:sldLayoutMk cId="4292202794" sldId="214748379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80EC23-0918-4641-885C-CAA0FAFC90E9}" type="datetimeFigureOut">
              <a:rPr lang="en-GB" smtClean="0"/>
              <a:t>02/10/2025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9F339C-6DD5-4917-A9A9-A2631ECD5945}" type="slidenum">
              <a:rPr lang="en-GB" smtClean="0"/>
              <a:t>‹#›</a:t>
            </a:fld>
            <a:endParaRPr lang="en-GB"/>
          </a:p>
        </p:txBody>
      </p:sp>
    </p:spTree>
    <p:extLst>
      <p:ext uri="{BB962C8B-B14F-4D97-AF65-F5344CB8AC3E}">
        <p14:creationId xmlns:p14="http://schemas.microsoft.com/office/powerpoint/2010/main" val="17739236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0FBC2128-E756-41C4-AF71-0D8BB00C98FB}" type="slidenum">
              <a:rPr lang="en-GB" smtClean="0"/>
              <a:pPr/>
              <a:t>3</a:t>
            </a:fld>
            <a:endParaRPr lang="en-GB" dirty="0"/>
          </a:p>
        </p:txBody>
      </p:sp>
      <p:sp>
        <p:nvSpPr>
          <p:cNvPr id="66563" name="Rectangle 2"/>
          <p:cNvSpPr>
            <a:spLocks noGrp="1" noRot="1" noChangeAspect="1" noChangeArrowheads="1" noTextEdit="1"/>
          </p:cNvSpPr>
          <p:nvPr>
            <p:ph type="sldImg"/>
          </p:nvPr>
        </p:nvSpPr>
        <p:spPr>
          <a:xfrm>
            <a:off x="381000" y="685800"/>
            <a:ext cx="6096000" cy="3429000"/>
          </a:xfrm>
          <a:ln/>
        </p:spPr>
      </p:sp>
      <p:sp>
        <p:nvSpPr>
          <p:cNvPr id="66564" name="Rectangle 3"/>
          <p:cNvSpPr>
            <a:spLocks noGrp="1" noChangeArrowheads="1"/>
          </p:cNvSpPr>
          <p:nvPr>
            <p:ph type="body" idx="1"/>
          </p:nvPr>
        </p:nvSpPr>
        <p:spPr>
          <a:xfrm>
            <a:off x="914400" y="4344988"/>
            <a:ext cx="5029200" cy="4113212"/>
          </a:xfrm>
          <a:noFill/>
          <a:ln/>
        </p:spPr>
        <p:txBody>
          <a:bodyPr lIns="90660" tIns="45331" rIns="90660" bIns="45331"/>
          <a:lstStyle/>
          <a:p>
            <a:pPr eaLnBrk="1" hangingPunct="1"/>
            <a:r>
              <a:rPr lang="en-GB" dirty="0"/>
              <a:t>This exercise is described in the exercise trainer notes.</a:t>
            </a:r>
          </a:p>
        </p:txBody>
      </p:sp>
    </p:spTree>
    <p:extLst>
      <p:ext uri="{BB962C8B-B14F-4D97-AF65-F5344CB8AC3E}">
        <p14:creationId xmlns:p14="http://schemas.microsoft.com/office/powerpoint/2010/main" val="13698004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xfrm>
            <a:off x="381000" y="685800"/>
            <a:ext cx="6096000" cy="3429000"/>
          </a:xfrm>
          <a:ln/>
        </p:spPr>
      </p:sp>
      <p:sp>
        <p:nvSpPr>
          <p:cNvPr id="67587" name="Notes Placeholder 2"/>
          <p:cNvSpPr>
            <a:spLocks noGrp="1"/>
          </p:cNvSpPr>
          <p:nvPr>
            <p:ph type="body" idx="1"/>
          </p:nvPr>
        </p:nvSpPr>
        <p:spPr>
          <a:noFill/>
          <a:ln/>
        </p:spPr>
        <p:txBody>
          <a:bodyPr/>
          <a:lstStyle/>
          <a:p>
            <a:endParaRPr lang="en-US"/>
          </a:p>
        </p:txBody>
      </p:sp>
      <p:sp>
        <p:nvSpPr>
          <p:cNvPr id="67588" name="Slide Number Placeholder 3"/>
          <p:cNvSpPr>
            <a:spLocks noGrp="1"/>
          </p:cNvSpPr>
          <p:nvPr>
            <p:ph type="sldNum" sz="quarter" idx="5"/>
          </p:nvPr>
        </p:nvSpPr>
        <p:spPr>
          <a:noFill/>
        </p:spPr>
        <p:txBody>
          <a:bodyPr/>
          <a:lstStyle/>
          <a:p>
            <a:fld id="{614EE610-11B5-4A72-B27F-525A172D20E5}" type="slidenum">
              <a:rPr lang="en-GB" smtClean="0"/>
              <a:pPr/>
              <a:t>4</a:t>
            </a:fld>
            <a:endParaRPr lang="en-GB"/>
          </a:p>
        </p:txBody>
      </p:sp>
    </p:spTree>
    <p:extLst>
      <p:ext uri="{BB962C8B-B14F-4D97-AF65-F5344CB8AC3E}">
        <p14:creationId xmlns:p14="http://schemas.microsoft.com/office/powerpoint/2010/main" val="152201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xfrm>
            <a:off x="381000" y="685800"/>
            <a:ext cx="6096000" cy="3429000"/>
          </a:xfrm>
          <a:ln/>
        </p:spPr>
      </p:sp>
      <p:sp>
        <p:nvSpPr>
          <p:cNvPr id="68611" name="Notes Placeholder 2"/>
          <p:cNvSpPr>
            <a:spLocks noGrp="1"/>
          </p:cNvSpPr>
          <p:nvPr>
            <p:ph type="body" idx="1"/>
          </p:nvPr>
        </p:nvSpPr>
        <p:spPr>
          <a:noFill/>
          <a:ln/>
        </p:spPr>
        <p:txBody>
          <a:bodyPr/>
          <a:lstStyle/>
          <a:p>
            <a:endParaRPr lang="en-US"/>
          </a:p>
        </p:txBody>
      </p:sp>
      <p:sp>
        <p:nvSpPr>
          <p:cNvPr id="68612" name="Slide Number Placeholder 3"/>
          <p:cNvSpPr>
            <a:spLocks noGrp="1"/>
          </p:cNvSpPr>
          <p:nvPr>
            <p:ph type="sldNum" sz="quarter" idx="5"/>
          </p:nvPr>
        </p:nvSpPr>
        <p:spPr>
          <a:noFill/>
        </p:spPr>
        <p:txBody>
          <a:bodyPr/>
          <a:lstStyle/>
          <a:p>
            <a:fld id="{2916E9DF-9F0A-47F7-A2A1-CDC3CE4F458B}" type="slidenum">
              <a:rPr lang="en-GB" smtClean="0"/>
              <a:pPr/>
              <a:t>5</a:t>
            </a:fld>
            <a:endParaRPr lang="en-GB"/>
          </a:p>
        </p:txBody>
      </p:sp>
    </p:spTree>
    <p:extLst>
      <p:ext uri="{BB962C8B-B14F-4D97-AF65-F5344CB8AC3E}">
        <p14:creationId xmlns:p14="http://schemas.microsoft.com/office/powerpoint/2010/main" val="792719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xfrm>
            <a:off x="381000" y="685800"/>
            <a:ext cx="6096000" cy="3429000"/>
          </a:xfrm>
          <a:ln/>
        </p:spPr>
      </p:sp>
      <p:sp>
        <p:nvSpPr>
          <p:cNvPr id="69635" name="Notes Placeholder 2"/>
          <p:cNvSpPr>
            <a:spLocks noGrp="1"/>
          </p:cNvSpPr>
          <p:nvPr>
            <p:ph type="body" idx="1"/>
          </p:nvPr>
        </p:nvSpPr>
        <p:spPr>
          <a:noFill/>
          <a:ln/>
        </p:spPr>
        <p:txBody>
          <a:bodyPr/>
          <a:lstStyle/>
          <a:p>
            <a:endParaRPr lang="en-US"/>
          </a:p>
        </p:txBody>
      </p:sp>
      <p:sp>
        <p:nvSpPr>
          <p:cNvPr id="69636" name="Slide Number Placeholder 3"/>
          <p:cNvSpPr>
            <a:spLocks noGrp="1"/>
          </p:cNvSpPr>
          <p:nvPr>
            <p:ph type="sldNum" sz="quarter" idx="5"/>
          </p:nvPr>
        </p:nvSpPr>
        <p:spPr>
          <a:noFill/>
        </p:spPr>
        <p:txBody>
          <a:bodyPr/>
          <a:lstStyle/>
          <a:p>
            <a:fld id="{1D895E9B-9332-4F78-AD0F-878C06829F1B}" type="slidenum">
              <a:rPr lang="en-GB" smtClean="0"/>
              <a:pPr/>
              <a:t>6</a:t>
            </a:fld>
            <a:endParaRPr lang="en-GB"/>
          </a:p>
        </p:txBody>
      </p:sp>
    </p:spTree>
    <p:extLst>
      <p:ext uri="{BB962C8B-B14F-4D97-AF65-F5344CB8AC3E}">
        <p14:creationId xmlns:p14="http://schemas.microsoft.com/office/powerpoint/2010/main" val="1994069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xfrm>
            <a:off x="381000" y="685800"/>
            <a:ext cx="6096000" cy="3429000"/>
          </a:xfrm>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6AAC5149-3430-4788-A7B8-47BFB30395A9}" type="slidenum">
              <a:rPr lang="en-GB" smtClean="0"/>
              <a:pPr/>
              <a:t>7</a:t>
            </a:fld>
            <a:endParaRPr lang="en-GB"/>
          </a:p>
        </p:txBody>
      </p:sp>
    </p:spTree>
    <p:extLst>
      <p:ext uri="{BB962C8B-B14F-4D97-AF65-F5344CB8AC3E}">
        <p14:creationId xmlns:p14="http://schemas.microsoft.com/office/powerpoint/2010/main" val="3166012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xfrm>
            <a:off x="381000" y="685800"/>
            <a:ext cx="6096000" cy="3429000"/>
          </a:xfrm>
          <a:ln/>
        </p:spPr>
      </p:sp>
      <p:sp>
        <p:nvSpPr>
          <p:cNvPr id="71683" name="Notes Placeholder 2"/>
          <p:cNvSpPr>
            <a:spLocks noGrp="1"/>
          </p:cNvSpPr>
          <p:nvPr>
            <p:ph type="body" idx="1"/>
          </p:nvPr>
        </p:nvSpPr>
        <p:spPr>
          <a:noFill/>
          <a:ln/>
        </p:spPr>
        <p:txBody>
          <a:bodyPr/>
          <a:lstStyle/>
          <a:p>
            <a:endParaRPr lang="en-US"/>
          </a:p>
        </p:txBody>
      </p:sp>
      <p:sp>
        <p:nvSpPr>
          <p:cNvPr id="71684" name="Slide Number Placeholder 3"/>
          <p:cNvSpPr>
            <a:spLocks noGrp="1"/>
          </p:cNvSpPr>
          <p:nvPr>
            <p:ph type="sldNum" sz="quarter" idx="5"/>
          </p:nvPr>
        </p:nvSpPr>
        <p:spPr>
          <a:noFill/>
        </p:spPr>
        <p:txBody>
          <a:bodyPr/>
          <a:lstStyle/>
          <a:p>
            <a:fld id="{24DD1299-CB34-405D-8536-E9DD27F8FBDF}" type="slidenum">
              <a:rPr lang="en-GB" smtClean="0"/>
              <a:pPr/>
              <a:t>8</a:t>
            </a:fld>
            <a:endParaRPr lang="en-GB"/>
          </a:p>
        </p:txBody>
      </p:sp>
    </p:spTree>
    <p:extLst>
      <p:ext uri="{BB962C8B-B14F-4D97-AF65-F5344CB8AC3E}">
        <p14:creationId xmlns:p14="http://schemas.microsoft.com/office/powerpoint/2010/main" val="3521941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xfrm>
            <a:off x="381000" y="685800"/>
            <a:ext cx="6096000" cy="3429000"/>
          </a:xfrm>
          <a:ln/>
        </p:spPr>
      </p:sp>
      <p:sp>
        <p:nvSpPr>
          <p:cNvPr id="72707" name="Notes Placeholder 2"/>
          <p:cNvSpPr>
            <a:spLocks noGrp="1"/>
          </p:cNvSpPr>
          <p:nvPr>
            <p:ph type="body" idx="1"/>
          </p:nvPr>
        </p:nvSpPr>
        <p:spPr>
          <a:noFill/>
          <a:ln/>
        </p:spPr>
        <p:txBody>
          <a:bodyPr/>
          <a:lstStyle/>
          <a:p>
            <a:endParaRPr lang="en-US"/>
          </a:p>
        </p:txBody>
      </p:sp>
      <p:sp>
        <p:nvSpPr>
          <p:cNvPr id="72708" name="Slide Number Placeholder 3"/>
          <p:cNvSpPr>
            <a:spLocks noGrp="1"/>
          </p:cNvSpPr>
          <p:nvPr>
            <p:ph type="sldNum" sz="quarter" idx="5"/>
          </p:nvPr>
        </p:nvSpPr>
        <p:spPr>
          <a:noFill/>
        </p:spPr>
        <p:txBody>
          <a:bodyPr/>
          <a:lstStyle/>
          <a:p>
            <a:fld id="{A8C6E1FD-F5DD-4D5A-92D5-BB2168FFE598}" type="slidenum">
              <a:rPr lang="en-GB" smtClean="0"/>
              <a:pPr/>
              <a:t>9</a:t>
            </a:fld>
            <a:endParaRPr lang="en-GB"/>
          </a:p>
        </p:txBody>
      </p:sp>
    </p:spTree>
    <p:extLst>
      <p:ext uri="{BB962C8B-B14F-4D97-AF65-F5344CB8AC3E}">
        <p14:creationId xmlns:p14="http://schemas.microsoft.com/office/powerpoint/2010/main" val="2302665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xfrm>
            <a:off x="381000" y="685800"/>
            <a:ext cx="6096000" cy="3429000"/>
          </a:xfrm>
          <a:ln/>
        </p:spPr>
      </p:sp>
      <p:sp>
        <p:nvSpPr>
          <p:cNvPr id="73731" name="Notes Placeholder 2"/>
          <p:cNvSpPr>
            <a:spLocks noGrp="1"/>
          </p:cNvSpPr>
          <p:nvPr>
            <p:ph type="body" idx="1"/>
          </p:nvPr>
        </p:nvSpPr>
        <p:spPr>
          <a:noFill/>
          <a:ln/>
        </p:spPr>
        <p:txBody>
          <a:bodyPr/>
          <a:lstStyle/>
          <a:p>
            <a:endParaRPr lang="en-US"/>
          </a:p>
        </p:txBody>
      </p:sp>
      <p:sp>
        <p:nvSpPr>
          <p:cNvPr id="73732" name="Slide Number Placeholder 3"/>
          <p:cNvSpPr>
            <a:spLocks noGrp="1"/>
          </p:cNvSpPr>
          <p:nvPr>
            <p:ph type="sldNum" sz="quarter" idx="5"/>
          </p:nvPr>
        </p:nvSpPr>
        <p:spPr>
          <a:noFill/>
        </p:spPr>
        <p:txBody>
          <a:bodyPr/>
          <a:lstStyle/>
          <a:p>
            <a:fld id="{26888EB1-CC3F-4861-AE8B-0B4100125060}" type="slidenum">
              <a:rPr lang="en-GB" smtClean="0"/>
              <a:pPr/>
              <a:t>10</a:t>
            </a:fld>
            <a:endParaRPr lang="en-GB"/>
          </a:p>
        </p:txBody>
      </p:sp>
    </p:spTree>
    <p:extLst>
      <p:ext uri="{BB962C8B-B14F-4D97-AF65-F5344CB8AC3E}">
        <p14:creationId xmlns:p14="http://schemas.microsoft.com/office/powerpoint/2010/main" val="838339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xfrm>
            <a:off x="381000" y="685800"/>
            <a:ext cx="6096000" cy="3429000"/>
          </a:xfrm>
          <a:ln/>
        </p:spPr>
      </p:sp>
      <p:sp>
        <p:nvSpPr>
          <p:cNvPr id="74755" name="Notes Placeholder 2"/>
          <p:cNvSpPr>
            <a:spLocks noGrp="1"/>
          </p:cNvSpPr>
          <p:nvPr>
            <p:ph type="body" idx="1"/>
          </p:nvPr>
        </p:nvSpPr>
        <p:spPr>
          <a:noFill/>
          <a:ln/>
        </p:spPr>
        <p:txBody>
          <a:bodyPr/>
          <a:lstStyle/>
          <a:p>
            <a:endParaRPr lang="en-US"/>
          </a:p>
        </p:txBody>
      </p:sp>
      <p:sp>
        <p:nvSpPr>
          <p:cNvPr id="74756" name="Slide Number Placeholder 3"/>
          <p:cNvSpPr>
            <a:spLocks noGrp="1"/>
          </p:cNvSpPr>
          <p:nvPr>
            <p:ph type="sldNum" sz="quarter" idx="5"/>
          </p:nvPr>
        </p:nvSpPr>
        <p:spPr>
          <a:noFill/>
        </p:spPr>
        <p:txBody>
          <a:bodyPr/>
          <a:lstStyle/>
          <a:p>
            <a:fld id="{0858DFFF-05AA-4002-AC0B-3B0AB9B01608}" type="slidenum">
              <a:rPr lang="en-GB" smtClean="0"/>
              <a:pPr/>
              <a:t>11</a:t>
            </a:fld>
            <a:endParaRPr lang="en-GB"/>
          </a:p>
        </p:txBody>
      </p:sp>
    </p:spTree>
    <p:extLst>
      <p:ext uri="{BB962C8B-B14F-4D97-AF65-F5344CB8AC3E}">
        <p14:creationId xmlns:p14="http://schemas.microsoft.com/office/powerpoint/2010/main" val="3073466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xfrm>
            <a:off x="381000" y="685800"/>
            <a:ext cx="6096000" cy="3429000"/>
          </a:xfrm>
          <a:ln/>
        </p:spPr>
      </p:sp>
      <p:sp>
        <p:nvSpPr>
          <p:cNvPr id="75779" name="Notes Placeholder 2"/>
          <p:cNvSpPr>
            <a:spLocks noGrp="1"/>
          </p:cNvSpPr>
          <p:nvPr>
            <p:ph type="body" idx="1"/>
          </p:nvPr>
        </p:nvSpPr>
        <p:spPr>
          <a:noFill/>
          <a:ln/>
        </p:spPr>
        <p:txBody>
          <a:bodyPr/>
          <a:lstStyle/>
          <a:p>
            <a:endParaRPr lang="en-US"/>
          </a:p>
        </p:txBody>
      </p:sp>
      <p:sp>
        <p:nvSpPr>
          <p:cNvPr id="75780" name="Slide Number Placeholder 3"/>
          <p:cNvSpPr>
            <a:spLocks noGrp="1"/>
          </p:cNvSpPr>
          <p:nvPr>
            <p:ph type="sldNum" sz="quarter" idx="5"/>
          </p:nvPr>
        </p:nvSpPr>
        <p:spPr>
          <a:noFill/>
        </p:spPr>
        <p:txBody>
          <a:bodyPr/>
          <a:lstStyle/>
          <a:p>
            <a:fld id="{A7A9A80E-04B9-42C0-BE23-22A7DFBBF58D}" type="slidenum">
              <a:rPr lang="en-GB" smtClean="0"/>
              <a:pPr/>
              <a:t>12</a:t>
            </a:fld>
            <a:endParaRPr lang="en-GB"/>
          </a:p>
        </p:txBody>
      </p:sp>
    </p:spTree>
    <p:extLst>
      <p:ext uri="{BB962C8B-B14F-4D97-AF65-F5344CB8AC3E}">
        <p14:creationId xmlns:p14="http://schemas.microsoft.com/office/powerpoint/2010/main" val="15211945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xfrm>
            <a:off x="381000" y="685800"/>
            <a:ext cx="6096000" cy="3429000"/>
          </a:xfrm>
          <a:ln/>
        </p:spPr>
      </p:sp>
      <p:sp>
        <p:nvSpPr>
          <p:cNvPr id="76803" name="Notes Placeholder 2"/>
          <p:cNvSpPr>
            <a:spLocks noGrp="1"/>
          </p:cNvSpPr>
          <p:nvPr>
            <p:ph type="body" idx="1"/>
          </p:nvPr>
        </p:nvSpPr>
        <p:spPr>
          <a:noFill/>
          <a:ln/>
        </p:spPr>
        <p:txBody>
          <a:bodyPr/>
          <a:lstStyle/>
          <a:p>
            <a:endParaRPr lang="en-US">
              <a:cs typeface="Arial" pitchFamily="34" charset="0"/>
            </a:endParaRPr>
          </a:p>
        </p:txBody>
      </p:sp>
      <p:sp>
        <p:nvSpPr>
          <p:cNvPr id="76804" name="Slide Number Placeholder 3"/>
          <p:cNvSpPr>
            <a:spLocks noGrp="1"/>
          </p:cNvSpPr>
          <p:nvPr>
            <p:ph type="sldNum" sz="quarter" idx="5"/>
          </p:nvPr>
        </p:nvSpPr>
        <p:spPr>
          <a:noFill/>
        </p:spPr>
        <p:txBody>
          <a:bodyPr/>
          <a:lstStyle/>
          <a:p>
            <a:pPr defTabSz="903288"/>
            <a:fld id="{030AC32D-A736-4AC2-A883-B5195B4046B3}" type="slidenum">
              <a:rPr lang="en-GB" smtClean="0">
                <a:cs typeface="Arial" pitchFamily="34" charset="0"/>
              </a:rPr>
              <a:pPr defTabSz="903288"/>
              <a:t>32</a:t>
            </a:fld>
            <a:endParaRPr lang="en-GB">
              <a:cs typeface="Arial" pitchFamily="34" charset="0"/>
            </a:endParaRPr>
          </a:p>
        </p:txBody>
      </p:sp>
    </p:spTree>
    <p:extLst>
      <p:ext uri="{BB962C8B-B14F-4D97-AF65-F5344CB8AC3E}">
        <p14:creationId xmlns:p14="http://schemas.microsoft.com/office/powerpoint/2010/main" val="2254506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chemeClr val="tx1"/>
                </a:solidFill>
                <a:latin typeface="Arial" charset="0"/>
                <a:ea typeface="ＭＳ Ｐゴシック" charset="0"/>
                <a:cs typeface="ＭＳ Ｐゴシック" charset="0"/>
              </a:defRPr>
            </a:lvl1pPr>
            <a:lvl2pPr marL="742950" indent="-285750" eaLnBrk="0" hangingPunct="0">
              <a:defRPr sz="1200">
                <a:solidFill>
                  <a:schemeClr val="tx1"/>
                </a:solidFill>
                <a:latin typeface="Arial" charset="0"/>
                <a:ea typeface="ＭＳ Ｐゴシック" charset="0"/>
              </a:defRPr>
            </a:lvl2pPr>
            <a:lvl3pPr marL="1143000" indent="-228600" eaLnBrk="0" hangingPunct="0">
              <a:defRPr sz="1200">
                <a:solidFill>
                  <a:schemeClr val="tx1"/>
                </a:solidFill>
                <a:latin typeface="Arial" charset="0"/>
                <a:ea typeface="ＭＳ Ｐゴシック" charset="0"/>
              </a:defRPr>
            </a:lvl3pPr>
            <a:lvl4pPr marL="1600200" indent="-228600" eaLnBrk="0" hangingPunct="0">
              <a:defRPr sz="1200">
                <a:solidFill>
                  <a:schemeClr val="tx1"/>
                </a:solidFill>
                <a:latin typeface="Arial" charset="0"/>
                <a:ea typeface="ＭＳ Ｐゴシック" charset="0"/>
              </a:defRPr>
            </a:lvl4pPr>
            <a:lvl5pPr marL="2057400" indent="-228600" eaLnBrk="0" hangingPunct="0">
              <a:defRPr sz="12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12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12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12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1200">
                <a:solidFill>
                  <a:schemeClr val="tx1"/>
                </a:solidFill>
                <a:latin typeface="Arial" charset="0"/>
                <a:ea typeface="ＭＳ Ｐゴシック" charset="0"/>
              </a:defRPr>
            </a:lvl9pPr>
          </a:lstStyle>
          <a:p>
            <a:pPr eaLnBrk="1" hangingPunct="1"/>
            <a:fld id="{FC556D38-F4CC-2045-86B4-75A4AD1344C1}" type="slidenum">
              <a:rPr lang="en-GB"/>
              <a:pPr eaLnBrk="1" hangingPunct="1"/>
              <a:t>33</a:t>
            </a:fld>
            <a:endParaRPr lang="en-GB"/>
          </a:p>
        </p:txBody>
      </p:sp>
      <p:sp>
        <p:nvSpPr>
          <p:cNvPr id="27650" name="Rectangle 2"/>
          <p:cNvSpPr>
            <a:spLocks noGrp="1" noRot="1" noChangeAspect="1" noChangeArrowheads="1" noTextEdit="1"/>
          </p:cNvSpPr>
          <p:nvPr>
            <p:ph type="sldImg"/>
          </p:nvPr>
        </p:nvSpPr>
        <p:spPr>
          <a:xfrm>
            <a:off x="384175" y="687388"/>
            <a:ext cx="6091238" cy="3427412"/>
          </a:xfrm>
          <a:ln/>
        </p:spPr>
      </p:sp>
      <p:sp>
        <p:nvSpPr>
          <p:cNvPr id="27651" name="Rectangle 3"/>
          <p:cNvSpPr>
            <a:spLocks noChangeArrowheads="1"/>
          </p:cNvSpPr>
          <p:nvPr/>
        </p:nvSpPr>
        <p:spPr bwMode="auto">
          <a:xfrm>
            <a:off x="911225" y="4332288"/>
            <a:ext cx="5243513"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652" name="Rectangle 4"/>
          <p:cNvSpPr>
            <a:spLocks noChangeArrowheads="1"/>
          </p:cNvSpPr>
          <p:nvPr/>
        </p:nvSpPr>
        <p:spPr bwMode="auto">
          <a:xfrm>
            <a:off x="990600" y="4530725"/>
            <a:ext cx="13477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300">
                <a:solidFill>
                  <a:srgbClr val="000000"/>
                </a:solidFill>
                <a:latin typeface="Times New Roman" charset="0"/>
              </a:rPr>
              <a:t>THE RECKONING</a:t>
            </a:r>
            <a:endParaRPr lang="en-GB" sz="2000" b="1">
              <a:latin typeface="Times New Roman" charset="0"/>
            </a:endParaRPr>
          </a:p>
        </p:txBody>
      </p:sp>
      <p:sp>
        <p:nvSpPr>
          <p:cNvPr id="27653" name="Rectangle 5"/>
          <p:cNvSpPr>
            <a:spLocks noChangeArrowheads="1"/>
          </p:cNvSpPr>
          <p:nvPr/>
        </p:nvSpPr>
        <p:spPr bwMode="auto">
          <a:xfrm>
            <a:off x="1406525" y="4968875"/>
            <a:ext cx="428625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654" name="Rectangle 6"/>
          <p:cNvSpPr>
            <a:spLocks noChangeArrowheads="1"/>
          </p:cNvSpPr>
          <p:nvPr/>
        </p:nvSpPr>
        <p:spPr bwMode="auto">
          <a:xfrm>
            <a:off x="1485900" y="5000625"/>
            <a:ext cx="49213"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a:solidFill>
                  <a:srgbClr val="00CC99"/>
                </a:solidFill>
              </a:rPr>
              <a:t>•</a:t>
            </a:r>
            <a:endParaRPr lang="en-GB" sz="2000" b="1">
              <a:latin typeface="Times New Roman" charset="0"/>
            </a:endParaRPr>
          </a:p>
        </p:txBody>
      </p:sp>
      <p:sp>
        <p:nvSpPr>
          <p:cNvPr id="27655" name="Rectangle 7"/>
          <p:cNvSpPr>
            <a:spLocks noChangeArrowheads="1"/>
          </p:cNvSpPr>
          <p:nvPr/>
        </p:nvSpPr>
        <p:spPr bwMode="auto">
          <a:xfrm>
            <a:off x="1541463" y="4997450"/>
            <a:ext cx="1704975"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b="1">
                <a:solidFill>
                  <a:srgbClr val="000000"/>
                </a:solidFill>
              </a:rPr>
              <a:t>Review the answer sheet.</a:t>
            </a:r>
            <a:endParaRPr lang="en-GB" sz="2000" b="1">
              <a:latin typeface="Times New Roman" charset="0"/>
            </a:endParaRPr>
          </a:p>
        </p:txBody>
      </p:sp>
      <p:sp>
        <p:nvSpPr>
          <p:cNvPr id="27656" name="Rectangle 8"/>
          <p:cNvSpPr>
            <a:spLocks noChangeArrowheads="1"/>
          </p:cNvSpPr>
          <p:nvPr/>
        </p:nvSpPr>
        <p:spPr bwMode="auto">
          <a:xfrm>
            <a:off x="1485900" y="5146675"/>
            <a:ext cx="49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a:solidFill>
                  <a:srgbClr val="00CC99"/>
                </a:solidFill>
              </a:rPr>
              <a:t>•</a:t>
            </a:r>
            <a:endParaRPr lang="en-GB" sz="2000" b="1">
              <a:latin typeface="Times New Roman" charset="0"/>
            </a:endParaRPr>
          </a:p>
        </p:txBody>
      </p:sp>
      <p:sp>
        <p:nvSpPr>
          <p:cNvPr id="27657" name="Rectangle 9"/>
          <p:cNvSpPr>
            <a:spLocks noChangeArrowheads="1"/>
          </p:cNvSpPr>
          <p:nvPr/>
        </p:nvSpPr>
        <p:spPr bwMode="auto">
          <a:xfrm>
            <a:off x="1543050" y="5145088"/>
            <a:ext cx="39243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b="1">
                <a:solidFill>
                  <a:srgbClr val="000000"/>
                </a:solidFill>
              </a:rPr>
              <a:t>Give yourself one point for each correct individual answer.</a:t>
            </a:r>
            <a:endParaRPr lang="en-GB" sz="2000" b="1">
              <a:latin typeface="Times New Roman" charset="0"/>
            </a:endParaRPr>
          </a:p>
        </p:txBody>
      </p:sp>
      <p:sp>
        <p:nvSpPr>
          <p:cNvPr id="27658" name="Rectangle 10"/>
          <p:cNvSpPr>
            <a:spLocks noChangeArrowheads="1"/>
          </p:cNvSpPr>
          <p:nvPr/>
        </p:nvSpPr>
        <p:spPr bwMode="auto">
          <a:xfrm>
            <a:off x="1485900" y="5294313"/>
            <a:ext cx="49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a:solidFill>
                  <a:srgbClr val="00CC99"/>
                </a:solidFill>
              </a:rPr>
              <a:t>•</a:t>
            </a:r>
            <a:endParaRPr lang="en-GB" sz="2000" b="1">
              <a:latin typeface="Times New Roman" charset="0"/>
            </a:endParaRPr>
          </a:p>
        </p:txBody>
      </p:sp>
      <p:sp>
        <p:nvSpPr>
          <p:cNvPr id="27659" name="Rectangle 11"/>
          <p:cNvSpPr>
            <a:spLocks noChangeArrowheads="1"/>
          </p:cNvSpPr>
          <p:nvPr/>
        </p:nvSpPr>
        <p:spPr bwMode="auto">
          <a:xfrm>
            <a:off x="1539875" y="5291138"/>
            <a:ext cx="164306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b="1">
                <a:solidFill>
                  <a:srgbClr val="000000"/>
                </a:solidFill>
              </a:rPr>
              <a:t>Score the group answer.</a:t>
            </a:r>
            <a:endParaRPr lang="en-GB" sz="2000" b="1">
              <a:latin typeface="Times New Roman" charset="0"/>
            </a:endParaRPr>
          </a:p>
        </p:txBody>
      </p:sp>
      <p:sp>
        <p:nvSpPr>
          <p:cNvPr id="27660" name="Rectangle 12"/>
          <p:cNvSpPr>
            <a:spLocks noChangeArrowheads="1"/>
          </p:cNvSpPr>
          <p:nvPr/>
        </p:nvSpPr>
        <p:spPr bwMode="auto">
          <a:xfrm>
            <a:off x="1485900" y="5441950"/>
            <a:ext cx="49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a:solidFill>
                  <a:srgbClr val="00CC99"/>
                </a:solidFill>
              </a:rPr>
              <a:t>•</a:t>
            </a:r>
            <a:endParaRPr lang="en-GB" sz="2000" b="1">
              <a:latin typeface="Times New Roman" charset="0"/>
            </a:endParaRPr>
          </a:p>
        </p:txBody>
      </p:sp>
      <p:sp>
        <p:nvSpPr>
          <p:cNvPr id="27661" name="Rectangle 13"/>
          <p:cNvSpPr>
            <a:spLocks noChangeArrowheads="1"/>
          </p:cNvSpPr>
          <p:nvPr/>
        </p:nvSpPr>
        <p:spPr bwMode="auto">
          <a:xfrm>
            <a:off x="1546225" y="5438775"/>
            <a:ext cx="19304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1100" b="1">
                <a:solidFill>
                  <a:srgbClr val="000000"/>
                </a:solidFill>
              </a:rPr>
              <a:t>Complete the following chart</a:t>
            </a:r>
            <a:endParaRPr lang="en-GB" sz="2000" b="1">
              <a:latin typeface="Times New Roman" charset="0"/>
            </a:endParaRPr>
          </a:p>
        </p:txBody>
      </p:sp>
      <p:grpSp>
        <p:nvGrpSpPr>
          <p:cNvPr id="27662" name="Group 14"/>
          <p:cNvGrpSpPr>
            <a:grpSpLocks/>
          </p:cNvGrpSpPr>
          <p:nvPr/>
        </p:nvGrpSpPr>
        <p:grpSpPr bwMode="auto">
          <a:xfrm>
            <a:off x="1654175" y="5959475"/>
            <a:ext cx="3105150" cy="1041400"/>
            <a:chOff x="1032" y="4077"/>
            <a:chExt cx="1938" cy="712"/>
          </a:xfrm>
        </p:grpSpPr>
        <p:grpSp>
          <p:nvGrpSpPr>
            <p:cNvPr id="27664" name="Group 15"/>
            <p:cNvGrpSpPr>
              <a:grpSpLocks/>
            </p:cNvGrpSpPr>
            <p:nvPr/>
          </p:nvGrpSpPr>
          <p:grpSpPr bwMode="auto">
            <a:xfrm>
              <a:off x="1032" y="4077"/>
              <a:ext cx="1938" cy="472"/>
              <a:chOff x="1032" y="4077"/>
              <a:chExt cx="1938" cy="472"/>
            </a:xfrm>
          </p:grpSpPr>
          <p:sp>
            <p:nvSpPr>
              <p:cNvPr id="27848" name="Rectangle 16"/>
              <p:cNvSpPr>
                <a:spLocks noChangeArrowheads="1"/>
              </p:cNvSpPr>
              <p:nvPr/>
            </p:nvSpPr>
            <p:spPr bwMode="auto">
              <a:xfrm>
                <a:off x="1883" y="4081"/>
                <a:ext cx="109"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Gp A</a:t>
                </a:r>
                <a:endParaRPr lang="en-GB" sz="2000" b="1">
                  <a:latin typeface="Times New Roman" charset="0"/>
                </a:endParaRPr>
              </a:p>
            </p:txBody>
          </p:sp>
          <p:sp>
            <p:nvSpPr>
              <p:cNvPr id="27849" name="Rectangle 17"/>
              <p:cNvSpPr>
                <a:spLocks noChangeArrowheads="1"/>
              </p:cNvSpPr>
              <p:nvPr/>
            </p:nvSpPr>
            <p:spPr bwMode="auto">
              <a:xfrm>
                <a:off x="2109" y="4081"/>
                <a:ext cx="109"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Gp B</a:t>
                </a:r>
                <a:endParaRPr lang="en-GB" sz="2000" b="1">
                  <a:latin typeface="Times New Roman" charset="0"/>
                </a:endParaRPr>
              </a:p>
            </p:txBody>
          </p:sp>
          <p:sp>
            <p:nvSpPr>
              <p:cNvPr id="27850" name="Rectangle 18"/>
              <p:cNvSpPr>
                <a:spLocks noChangeArrowheads="1"/>
              </p:cNvSpPr>
              <p:nvPr/>
            </p:nvSpPr>
            <p:spPr bwMode="auto">
              <a:xfrm>
                <a:off x="2334" y="4081"/>
                <a:ext cx="112"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Gp C</a:t>
                </a:r>
                <a:endParaRPr lang="en-GB" sz="2000" b="1">
                  <a:latin typeface="Times New Roman" charset="0"/>
                </a:endParaRPr>
              </a:p>
            </p:txBody>
          </p:sp>
          <p:sp>
            <p:nvSpPr>
              <p:cNvPr id="27851" name="Rectangle 19"/>
              <p:cNvSpPr>
                <a:spLocks noChangeArrowheads="1"/>
              </p:cNvSpPr>
              <p:nvPr/>
            </p:nvSpPr>
            <p:spPr bwMode="auto">
              <a:xfrm>
                <a:off x="2560" y="4081"/>
                <a:ext cx="112"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Gp D</a:t>
                </a:r>
                <a:endParaRPr lang="en-GB" sz="2000" b="1">
                  <a:latin typeface="Times New Roman" charset="0"/>
                </a:endParaRPr>
              </a:p>
            </p:txBody>
          </p:sp>
          <p:sp>
            <p:nvSpPr>
              <p:cNvPr id="27852" name="Rectangle 20"/>
              <p:cNvSpPr>
                <a:spLocks noChangeArrowheads="1"/>
              </p:cNvSpPr>
              <p:nvPr/>
            </p:nvSpPr>
            <p:spPr bwMode="auto">
              <a:xfrm>
                <a:off x="2785" y="4081"/>
                <a:ext cx="109"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Gp E</a:t>
                </a:r>
                <a:endParaRPr lang="en-GB" sz="2000" b="1">
                  <a:latin typeface="Times New Roman" charset="0"/>
                </a:endParaRPr>
              </a:p>
            </p:txBody>
          </p:sp>
          <p:sp>
            <p:nvSpPr>
              <p:cNvPr id="27853" name="Rectangle 21"/>
              <p:cNvSpPr>
                <a:spLocks noChangeArrowheads="1"/>
              </p:cNvSpPr>
              <p:nvPr/>
            </p:nvSpPr>
            <p:spPr bwMode="auto">
              <a:xfrm>
                <a:off x="1032"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54" name="Line 22"/>
              <p:cNvSpPr>
                <a:spLocks noChangeShapeType="1"/>
              </p:cNvSpPr>
              <p:nvPr/>
            </p:nvSpPr>
            <p:spPr bwMode="auto">
              <a:xfrm>
                <a:off x="1032"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55" name="Line 23"/>
              <p:cNvSpPr>
                <a:spLocks noChangeShapeType="1"/>
              </p:cNvSpPr>
              <p:nvPr/>
            </p:nvSpPr>
            <p:spPr bwMode="auto">
              <a:xfrm>
                <a:off x="1032"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56" name="Rectangle 24"/>
              <p:cNvSpPr>
                <a:spLocks noChangeArrowheads="1"/>
              </p:cNvSpPr>
              <p:nvPr/>
            </p:nvSpPr>
            <p:spPr bwMode="auto">
              <a:xfrm>
                <a:off x="1032"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57" name="Line 25"/>
              <p:cNvSpPr>
                <a:spLocks noChangeShapeType="1"/>
              </p:cNvSpPr>
              <p:nvPr/>
            </p:nvSpPr>
            <p:spPr bwMode="auto">
              <a:xfrm>
                <a:off x="1032"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58" name="Line 26"/>
              <p:cNvSpPr>
                <a:spLocks noChangeShapeType="1"/>
              </p:cNvSpPr>
              <p:nvPr/>
            </p:nvSpPr>
            <p:spPr bwMode="auto">
              <a:xfrm>
                <a:off x="1032"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59" name="Rectangle 27"/>
              <p:cNvSpPr>
                <a:spLocks noChangeArrowheads="1"/>
              </p:cNvSpPr>
              <p:nvPr/>
            </p:nvSpPr>
            <p:spPr bwMode="auto">
              <a:xfrm>
                <a:off x="1034" y="4077"/>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60" name="Line 28"/>
              <p:cNvSpPr>
                <a:spLocks noChangeShapeType="1"/>
              </p:cNvSpPr>
              <p:nvPr/>
            </p:nvSpPr>
            <p:spPr bwMode="auto">
              <a:xfrm>
                <a:off x="1034" y="4077"/>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61" name="Rectangle 29"/>
              <p:cNvSpPr>
                <a:spLocks noChangeArrowheads="1"/>
              </p:cNvSpPr>
              <p:nvPr/>
            </p:nvSpPr>
            <p:spPr bwMode="auto">
              <a:xfrm>
                <a:off x="1830"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62" name="Line 30"/>
              <p:cNvSpPr>
                <a:spLocks noChangeShapeType="1"/>
              </p:cNvSpPr>
              <p:nvPr/>
            </p:nvSpPr>
            <p:spPr bwMode="auto">
              <a:xfrm>
                <a:off x="1830"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63" name="Line 31"/>
              <p:cNvSpPr>
                <a:spLocks noChangeShapeType="1"/>
              </p:cNvSpPr>
              <p:nvPr/>
            </p:nvSpPr>
            <p:spPr bwMode="auto">
              <a:xfrm>
                <a:off x="1830"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64" name="Rectangle 32"/>
              <p:cNvSpPr>
                <a:spLocks noChangeArrowheads="1"/>
              </p:cNvSpPr>
              <p:nvPr/>
            </p:nvSpPr>
            <p:spPr bwMode="auto">
              <a:xfrm>
                <a:off x="1832" y="407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65" name="Line 33"/>
              <p:cNvSpPr>
                <a:spLocks noChangeShapeType="1"/>
              </p:cNvSpPr>
              <p:nvPr/>
            </p:nvSpPr>
            <p:spPr bwMode="auto">
              <a:xfrm>
                <a:off x="1832" y="407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66" name="Rectangle 34"/>
              <p:cNvSpPr>
                <a:spLocks noChangeArrowheads="1"/>
              </p:cNvSpPr>
              <p:nvPr/>
            </p:nvSpPr>
            <p:spPr bwMode="auto">
              <a:xfrm>
                <a:off x="2055"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67" name="Line 35"/>
              <p:cNvSpPr>
                <a:spLocks noChangeShapeType="1"/>
              </p:cNvSpPr>
              <p:nvPr/>
            </p:nvSpPr>
            <p:spPr bwMode="auto">
              <a:xfrm>
                <a:off x="2055"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68" name="Line 36"/>
              <p:cNvSpPr>
                <a:spLocks noChangeShapeType="1"/>
              </p:cNvSpPr>
              <p:nvPr/>
            </p:nvSpPr>
            <p:spPr bwMode="auto">
              <a:xfrm>
                <a:off x="2055"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69" name="Rectangle 37"/>
              <p:cNvSpPr>
                <a:spLocks noChangeArrowheads="1"/>
              </p:cNvSpPr>
              <p:nvPr/>
            </p:nvSpPr>
            <p:spPr bwMode="auto">
              <a:xfrm>
                <a:off x="2057" y="4077"/>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70" name="Line 38"/>
              <p:cNvSpPr>
                <a:spLocks noChangeShapeType="1"/>
              </p:cNvSpPr>
              <p:nvPr/>
            </p:nvSpPr>
            <p:spPr bwMode="auto">
              <a:xfrm>
                <a:off x="2057" y="4077"/>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71" name="Rectangle 39"/>
              <p:cNvSpPr>
                <a:spLocks noChangeArrowheads="1"/>
              </p:cNvSpPr>
              <p:nvPr/>
            </p:nvSpPr>
            <p:spPr bwMode="auto">
              <a:xfrm>
                <a:off x="2281"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72" name="Line 40"/>
              <p:cNvSpPr>
                <a:spLocks noChangeShapeType="1"/>
              </p:cNvSpPr>
              <p:nvPr/>
            </p:nvSpPr>
            <p:spPr bwMode="auto">
              <a:xfrm>
                <a:off x="2281"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73" name="Line 41"/>
              <p:cNvSpPr>
                <a:spLocks noChangeShapeType="1"/>
              </p:cNvSpPr>
              <p:nvPr/>
            </p:nvSpPr>
            <p:spPr bwMode="auto">
              <a:xfrm>
                <a:off x="2281"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74" name="Rectangle 42"/>
              <p:cNvSpPr>
                <a:spLocks noChangeArrowheads="1"/>
              </p:cNvSpPr>
              <p:nvPr/>
            </p:nvSpPr>
            <p:spPr bwMode="auto">
              <a:xfrm>
                <a:off x="2283" y="407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75" name="Line 43"/>
              <p:cNvSpPr>
                <a:spLocks noChangeShapeType="1"/>
              </p:cNvSpPr>
              <p:nvPr/>
            </p:nvSpPr>
            <p:spPr bwMode="auto">
              <a:xfrm>
                <a:off x="2283" y="407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76" name="Rectangle 44"/>
              <p:cNvSpPr>
                <a:spLocks noChangeArrowheads="1"/>
              </p:cNvSpPr>
              <p:nvPr/>
            </p:nvSpPr>
            <p:spPr bwMode="auto">
              <a:xfrm>
                <a:off x="2506"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77" name="Line 45"/>
              <p:cNvSpPr>
                <a:spLocks noChangeShapeType="1"/>
              </p:cNvSpPr>
              <p:nvPr/>
            </p:nvSpPr>
            <p:spPr bwMode="auto">
              <a:xfrm>
                <a:off x="2506"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78" name="Line 46"/>
              <p:cNvSpPr>
                <a:spLocks noChangeShapeType="1"/>
              </p:cNvSpPr>
              <p:nvPr/>
            </p:nvSpPr>
            <p:spPr bwMode="auto">
              <a:xfrm>
                <a:off x="2506"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79" name="Rectangle 47"/>
              <p:cNvSpPr>
                <a:spLocks noChangeArrowheads="1"/>
              </p:cNvSpPr>
              <p:nvPr/>
            </p:nvSpPr>
            <p:spPr bwMode="auto">
              <a:xfrm>
                <a:off x="2508" y="407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80" name="Line 48"/>
              <p:cNvSpPr>
                <a:spLocks noChangeShapeType="1"/>
              </p:cNvSpPr>
              <p:nvPr/>
            </p:nvSpPr>
            <p:spPr bwMode="auto">
              <a:xfrm>
                <a:off x="2508" y="407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81" name="Rectangle 49"/>
              <p:cNvSpPr>
                <a:spLocks noChangeArrowheads="1"/>
              </p:cNvSpPr>
              <p:nvPr/>
            </p:nvSpPr>
            <p:spPr bwMode="auto">
              <a:xfrm>
                <a:off x="2731"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82" name="Line 50"/>
              <p:cNvSpPr>
                <a:spLocks noChangeShapeType="1"/>
              </p:cNvSpPr>
              <p:nvPr/>
            </p:nvSpPr>
            <p:spPr bwMode="auto">
              <a:xfrm>
                <a:off x="2731"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83" name="Line 51"/>
              <p:cNvSpPr>
                <a:spLocks noChangeShapeType="1"/>
              </p:cNvSpPr>
              <p:nvPr/>
            </p:nvSpPr>
            <p:spPr bwMode="auto">
              <a:xfrm>
                <a:off x="2731"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84" name="Rectangle 52"/>
              <p:cNvSpPr>
                <a:spLocks noChangeArrowheads="1"/>
              </p:cNvSpPr>
              <p:nvPr/>
            </p:nvSpPr>
            <p:spPr bwMode="auto">
              <a:xfrm>
                <a:off x="2733" y="4077"/>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85" name="Line 53"/>
              <p:cNvSpPr>
                <a:spLocks noChangeShapeType="1"/>
              </p:cNvSpPr>
              <p:nvPr/>
            </p:nvSpPr>
            <p:spPr bwMode="auto">
              <a:xfrm>
                <a:off x="2733" y="4077"/>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86" name="Rectangle 54"/>
              <p:cNvSpPr>
                <a:spLocks noChangeArrowheads="1"/>
              </p:cNvSpPr>
              <p:nvPr/>
            </p:nvSpPr>
            <p:spPr bwMode="auto">
              <a:xfrm>
                <a:off x="2968"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87" name="Line 55"/>
              <p:cNvSpPr>
                <a:spLocks noChangeShapeType="1"/>
              </p:cNvSpPr>
              <p:nvPr/>
            </p:nvSpPr>
            <p:spPr bwMode="auto">
              <a:xfrm>
                <a:off x="2968"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88" name="Line 56"/>
              <p:cNvSpPr>
                <a:spLocks noChangeShapeType="1"/>
              </p:cNvSpPr>
              <p:nvPr/>
            </p:nvSpPr>
            <p:spPr bwMode="auto">
              <a:xfrm>
                <a:off x="2968"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89" name="Rectangle 57"/>
              <p:cNvSpPr>
                <a:spLocks noChangeArrowheads="1"/>
              </p:cNvSpPr>
              <p:nvPr/>
            </p:nvSpPr>
            <p:spPr bwMode="auto">
              <a:xfrm>
                <a:off x="2968" y="407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90" name="Line 58"/>
              <p:cNvSpPr>
                <a:spLocks noChangeShapeType="1"/>
              </p:cNvSpPr>
              <p:nvPr/>
            </p:nvSpPr>
            <p:spPr bwMode="auto">
              <a:xfrm>
                <a:off x="2968" y="407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91" name="Line 59"/>
              <p:cNvSpPr>
                <a:spLocks noChangeShapeType="1"/>
              </p:cNvSpPr>
              <p:nvPr/>
            </p:nvSpPr>
            <p:spPr bwMode="auto">
              <a:xfrm>
                <a:off x="2968" y="407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92" name="Rectangle 60"/>
              <p:cNvSpPr>
                <a:spLocks noChangeArrowheads="1"/>
              </p:cNvSpPr>
              <p:nvPr/>
            </p:nvSpPr>
            <p:spPr bwMode="auto">
              <a:xfrm>
                <a:off x="1032" y="4079"/>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93" name="Line 61"/>
              <p:cNvSpPr>
                <a:spLocks noChangeShapeType="1"/>
              </p:cNvSpPr>
              <p:nvPr/>
            </p:nvSpPr>
            <p:spPr bwMode="auto">
              <a:xfrm>
                <a:off x="1032" y="4079"/>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94" name="Rectangle 62"/>
              <p:cNvSpPr>
                <a:spLocks noChangeArrowheads="1"/>
              </p:cNvSpPr>
              <p:nvPr/>
            </p:nvSpPr>
            <p:spPr bwMode="auto">
              <a:xfrm>
                <a:off x="1830" y="4079"/>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95" name="Line 63"/>
              <p:cNvSpPr>
                <a:spLocks noChangeShapeType="1"/>
              </p:cNvSpPr>
              <p:nvPr/>
            </p:nvSpPr>
            <p:spPr bwMode="auto">
              <a:xfrm>
                <a:off x="1830" y="4079"/>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96" name="Rectangle 64"/>
              <p:cNvSpPr>
                <a:spLocks noChangeArrowheads="1"/>
              </p:cNvSpPr>
              <p:nvPr/>
            </p:nvSpPr>
            <p:spPr bwMode="auto">
              <a:xfrm>
                <a:off x="2055" y="4079"/>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97" name="Line 65"/>
              <p:cNvSpPr>
                <a:spLocks noChangeShapeType="1"/>
              </p:cNvSpPr>
              <p:nvPr/>
            </p:nvSpPr>
            <p:spPr bwMode="auto">
              <a:xfrm>
                <a:off x="2055" y="4079"/>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98" name="Rectangle 66"/>
              <p:cNvSpPr>
                <a:spLocks noChangeArrowheads="1"/>
              </p:cNvSpPr>
              <p:nvPr/>
            </p:nvSpPr>
            <p:spPr bwMode="auto">
              <a:xfrm>
                <a:off x="2281" y="4079"/>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99" name="Line 67"/>
              <p:cNvSpPr>
                <a:spLocks noChangeShapeType="1"/>
              </p:cNvSpPr>
              <p:nvPr/>
            </p:nvSpPr>
            <p:spPr bwMode="auto">
              <a:xfrm>
                <a:off x="2281" y="4079"/>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00" name="Rectangle 68"/>
              <p:cNvSpPr>
                <a:spLocks noChangeArrowheads="1"/>
              </p:cNvSpPr>
              <p:nvPr/>
            </p:nvSpPr>
            <p:spPr bwMode="auto">
              <a:xfrm>
                <a:off x="2506" y="4079"/>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01" name="Line 69"/>
              <p:cNvSpPr>
                <a:spLocks noChangeShapeType="1"/>
              </p:cNvSpPr>
              <p:nvPr/>
            </p:nvSpPr>
            <p:spPr bwMode="auto">
              <a:xfrm>
                <a:off x="2506" y="4079"/>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02" name="Rectangle 70"/>
              <p:cNvSpPr>
                <a:spLocks noChangeArrowheads="1"/>
              </p:cNvSpPr>
              <p:nvPr/>
            </p:nvSpPr>
            <p:spPr bwMode="auto">
              <a:xfrm>
                <a:off x="2731" y="4079"/>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03" name="Line 71"/>
              <p:cNvSpPr>
                <a:spLocks noChangeShapeType="1"/>
              </p:cNvSpPr>
              <p:nvPr/>
            </p:nvSpPr>
            <p:spPr bwMode="auto">
              <a:xfrm>
                <a:off x="2731" y="4079"/>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04" name="Rectangle 72"/>
              <p:cNvSpPr>
                <a:spLocks noChangeArrowheads="1"/>
              </p:cNvSpPr>
              <p:nvPr/>
            </p:nvSpPr>
            <p:spPr bwMode="auto">
              <a:xfrm>
                <a:off x="2968" y="4079"/>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05" name="Line 73"/>
              <p:cNvSpPr>
                <a:spLocks noChangeShapeType="1"/>
              </p:cNvSpPr>
              <p:nvPr/>
            </p:nvSpPr>
            <p:spPr bwMode="auto">
              <a:xfrm>
                <a:off x="2968" y="4079"/>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06" name="Rectangle 74"/>
              <p:cNvSpPr>
                <a:spLocks noChangeArrowheads="1"/>
              </p:cNvSpPr>
              <p:nvPr/>
            </p:nvSpPr>
            <p:spPr bwMode="auto">
              <a:xfrm>
                <a:off x="1131" y="4199"/>
                <a:ext cx="466"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Best Individual Score:</a:t>
                </a:r>
                <a:endParaRPr lang="en-GB" sz="2000" b="1">
                  <a:latin typeface="Times New Roman" charset="0"/>
                </a:endParaRPr>
              </a:p>
            </p:txBody>
          </p:sp>
          <p:sp>
            <p:nvSpPr>
              <p:cNvPr id="27907" name="Rectangle 75"/>
              <p:cNvSpPr>
                <a:spLocks noChangeArrowheads="1"/>
              </p:cNvSpPr>
              <p:nvPr/>
            </p:nvSpPr>
            <p:spPr bwMode="auto">
              <a:xfrm>
                <a:off x="1032" y="4195"/>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08" name="Line 76"/>
              <p:cNvSpPr>
                <a:spLocks noChangeShapeType="1"/>
              </p:cNvSpPr>
              <p:nvPr/>
            </p:nvSpPr>
            <p:spPr bwMode="auto">
              <a:xfrm>
                <a:off x="1032" y="4195"/>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09" name="Line 77"/>
              <p:cNvSpPr>
                <a:spLocks noChangeShapeType="1"/>
              </p:cNvSpPr>
              <p:nvPr/>
            </p:nvSpPr>
            <p:spPr bwMode="auto">
              <a:xfrm>
                <a:off x="1032" y="4195"/>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10" name="Rectangle 78"/>
              <p:cNvSpPr>
                <a:spLocks noChangeArrowheads="1"/>
              </p:cNvSpPr>
              <p:nvPr/>
            </p:nvSpPr>
            <p:spPr bwMode="auto">
              <a:xfrm>
                <a:off x="1034" y="4195"/>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11" name="Line 79"/>
              <p:cNvSpPr>
                <a:spLocks noChangeShapeType="1"/>
              </p:cNvSpPr>
              <p:nvPr/>
            </p:nvSpPr>
            <p:spPr bwMode="auto">
              <a:xfrm>
                <a:off x="1034" y="4195"/>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12" name="Rectangle 80"/>
              <p:cNvSpPr>
                <a:spLocks noChangeArrowheads="1"/>
              </p:cNvSpPr>
              <p:nvPr/>
            </p:nvSpPr>
            <p:spPr bwMode="auto">
              <a:xfrm>
                <a:off x="1830" y="4195"/>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13" name="Line 81"/>
              <p:cNvSpPr>
                <a:spLocks noChangeShapeType="1"/>
              </p:cNvSpPr>
              <p:nvPr/>
            </p:nvSpPr>
            <p:spPr bwMode="auto">
              <a:xfrm>
                <a:off x="1830" y="4195"/>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14" name="Line 82"/>
              <p:cNvSpPr>
                <a:spLocks noChangeShapeType="1"/>
              </p:cNvSpPr>
              <p:nvPr/>
            </p:nvSpPr>
            <p:spPr bwMode="auto">
              <a:xfrm>
                <a:off x="1830" y="4195"/>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15" name="Rectangle 83"/>
              <p:cNvSpPr>
                <a:spLocks noChangeArrowheads="1"/>
              </p:cNvSpPr>
              <p:nvPr/>
            </p:nvSpPr>
            <p:spPr bwMode="auto">
              <a:xfrm>
                <a:off x="1832" y="4195"/>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16" name="Line 84"/>
              <p:cNvSpPr>
                <a:spLocks noChangeShapeType="1"/>
              </p:cNvSpPr>
              <p:nvPr/>
            </p:nvSpPr>
            <p:spPr bwMode="auto">
              <a:xfrm>
                <a:off x="1832" y="4195"/>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17" name="Rectangle 85"/>
              <p:cNvSpPr>
                <a:spLocks noChangeArrowheads="1"/>
              </p:cNvSpPr>
              <p:nvPr/>
            </p:nvSpPr>
            <p:spPr bwMode="auto">
              <a:xfrm>
                <a:off x="2055" y="4195"/>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18" name="Line 86"/>
              <p:cNvSpPr>
                <a:spLocks noChangeShapeType="1"/>
              </p:cNvSpPr>
              <p:nvPr/>
            </p:nvSpPr>
            <p:spPr bwMode="auto">
              <a:xfrm>
                <a:off x="2055" y="4195"/>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19" name="Line 87"/>
              <p:cNvSpPr>
                <a:spLocks noChangeShapeType="1"/>
              </p:cNvSpPr>
              <p:nvPr/>
            </p:nvSpPr>
            <p:spPr bwMode="auto">
              <a:xfrm>
                <a:off x="2055" y="4195"/>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20" name="Rectangle 88"/>
              <p:cNvSpPr>
                <a:spLocks noChangeArrowheads="1"/>
              </p:cNvSpPr>
              <p:nvPr/>
            </p:nvSpPr>
            <p:spPr bwMode="auto">
              <a:xfrm>
                <a:off x="2057" y="4195"/>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21" name="Line 89"/>
              <p:cNvSpPr>
                <a:spLocks noChangeShapeType="1"/>
              </p:cNvSpPr>
              <p:nvPr/>
            </p:nvSpPr>
            <p:spPr bwMode="auto">
              <a:xfrm>
                <a:off x="2057" y="4195"/>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22" name="Rectangle 90"/>
              <p:cNvSpPr>
                <a:spLocks noChangeArrowheads="1"/>
              </p:cNvSpPr>
              <p:nvPr/>
            </p:nvSpPr>
            <p:spPr bwMode="auto">
              <a:xfrm>
                <a:off x="2281" y="4195"/>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23" name="Line 91"/>
              <p:cNvSpPr>
                <a:spLocks noChangeShapeType="1"/>
              </p:cNvSpPr>
              <p:nvPr/>
            </p:nvSpPr>
            <p:spPr bwMode="auto">
              <a:xfrm>
                <a:off x="2281" y="4195"/>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24" name="Line 92"/>
              <p:cNvSpPr>
                <a:spLocks noChangeShapeType="1"/>
              </p:cNvSpPr>
              <p:nvPr/>
            </p:nvSpPr>
            <p:spPr bwMode="auto">
              <a:xfrm>
                <a:off x="2281" y="4195"/>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25" name="Rectangle 93"/>
              <p:cNvSpPr>
                <a:spLocks noChangeArrowheads="1"/>
              </p:cNvSpPr>
              <p:nvPr/>
            </p:nvSpPr>
            <p:spPr bwMode="auto">
              <a:xfrm>
                <a:off x="2283" y="4195"/>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26" name="Line 94"/>
              <p:cNvSpPr>
                <a:spLocks noChangeShapeType="1"/>
              </p:cNvSpPr>
              <p:nvPr/>
            </p:nvSpPr>
            <p:spPr bwMode="auto">
              <a:xfrm>
                <a:off x="2283" y="4195"/>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27" name="Rectangle 95"/>
              <p:cNvSpPr>
                <a:spLocks noChangeArrowheads="1"/>
              </p:cNvSpPr>
              <p:nvPr/>
            </p:nvSpPr>
            <p:spPr bwMode="auto">
              <a:xfrm>
                <a:off x="2506" y="4195"/>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28" name="Line 96"/>
              <p:cNvSpPr>
                <a:spLocks noChangeShapeType="1"/>
              </p:cNvSpPr>
              <p:nvPr/>
            </p:nvSpPr>
            <p:spPr bwMode="auto">
              <a:xfrm>
                <a:off x="2506" y="4195"/>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29" name="Line 97"/>
              <p:cNvSpPr>
                <a:spLocks noChangeShapeType="1"/>
              </p:cNvSpPr>
              <p:nvPr/>
            </p:nvSpPr>
            <p:spPr bwMode="auto">
              <a:xfrm>
                <a:off x="2506" y="4195"/>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30" name="Rectangle 98"/>
              <p:cNvSpPr>
                <a:spLocks noChangeArrowheads="1"/>
              </p:cNvSpPr>
              <p:nvPr/>
            </p:nvSpPr>
            <p:spPr bwMode="auto">
              <a:xfrm>
                <a:off x="2508" y="4195"/>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31" name="Line 99"/>
              <p:cNvSpPr>
                <a:spLocks noChangeShapeType="1"/>
              </p:cNvSpPr>
              <p:nvPr/>
            </p:nvSpPr>
            <p:spPr bwMode="auto">
              <a:xfrm>
                <a:off x="2508" y="4195"/>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32" name="Rectangle 100"/>
              <p:cNvSpPr>
                <a:spLocks noChangeArrowheads="1"/>
              </p:cNvSpPr>
              <p:nvPr/>
            </p:nvSpPr>
            <p:spPr bwMode="auto">
              <a:xfrm>
                <a:off x="2731" y="4195"/>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33" name="Line 101"/>
              <p:cNvSpPr>
                <a:spLocks noChangeShapeType="1"/>
              </p:cNvSpPr>
              <p:nvPr/>
            </p:nvSpPr>
            <p:spPr bwMode="auto">
              <a:xfrm>
                <a:off x="2731" y="4195"/>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34" name="Line 102"/>
              <p:cNvSpPr>
                <a:spLocks noChangeShapeType="1"/>
              </p:cNvSpPr>
              <p:nvPr/>
            </p:nvSpPr>
            <p:spPr bwMode="auto">
              <a:xfrm>
                <a:off x="2731" y="4195"/>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35" name="Rectangle 103"/>
              <p:cNvSpPr>
                <a:spLocks noChangeArrowheads="1"/>
              </p:cNvSpPr>
              <p:nvPr/>
            </p:nvSpPr>
            <p:spPr bwMode="auto">
              <a:xfrm>
                <a:off x="2733" y="4195"/>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36" name="Line 104"/>
              <p:cNvSpPr>
                <a:spLocks noChangeShapeType="1"/>
              </p:cNvSpPr>
              <p:nvPr/>
            </p:nvSpPr>
            <p:spPr bwMode="auto">
              <a:xfrm>
                <a:off x="2733" y="4195"/>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37" name="Rectangle 105"/>
              <p:cNvSpPr>
                <a:spLocks noChangeArrowheads="1"/>
              </p:cNvSpPr>
              <p:nvPr/>
            </p:nvSpPr>
            <p:spPr bwMode="auto">
              <a:xfrm>
                <a:off x="2968" y="4195"/>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38" name="Line 106"/>
              <p:cNvSpPr>
                <a:spLocks noChangeShapeType="1"/>
              </p:cNvSpPr>
              <p:nvPr/>
            </p:nvSpPr>
            <p:spPr bwMode="auto">
              <a:xfrm>
                <a:off x="2968" y="4195"/>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39" name="Line 107"/>
              <p:cNvSpPr>
                <a:spLocks noChangeShapeType="1"/>
              </p:cNvSpPr>
              <p:nvPr/>
            </p:nvSpPr>
            <p:spPr bwMode="auto">
              <a:xfrm>
                <a:off x="2968" y="4195"/>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40" name="Rectangle 108"/>
              <p:cNvSpPr>
                <a:spLocks noChangeArrowheads="1"/>
              </p:cNvSpPr>
              <p:nvPr/>
            </p:nvSpPr>
            <p:spPr bwMode="auto">
              <a:xfrm>
                <a:off x="1032" y="4197"/>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41" name="Line 109"/>
              <p:cNvSpPr>
                <a:spLocks noChangeShapeType="1"/>
              </p:cNvSpPr>
              <p:nvPr/>
            </p:nvSpPr>
            <p:spPr bwMode="auto">
              <a:xfrm>
                <a:off x="1032" y="4197"/>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42" name="Rectangle 110"/>
              <p:cNvSpPr>
                <a:spLocks noChangeArrowheads="1"/>
              </p:cNvSpPr>
              <p:nvPr/>
            </p:nvSpPr>
            <p:spPr bwMode="auto">
              <a:xfrm>
                <a:off x="1830" y="4197"/>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43" name="Line 111"/>
              <p:cNvSpPr>
                <a:spLocks noChangeShapeType="1"/>
              </p:cNvSpPr>
              <p:nvPr/>
            </p:nvSpPr>
            <p:spPr bwMode="auto">
              <a:xfrm>
                <a:off x="1830" y="4197"/>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44" name="Rectangle 112"/>
              <p:cNvSpPr>
                <a:spLocks noChangeArrowheads="1"/>
              </p:cNvSpPr>
              <p:nvPr/>
            </p:nvSpPr>
            <p:spPr bwMode="auto">
              <a:xfrm>
                <a:off x="2055" y="4197"/>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45" name="Line 113"/>
              <p:cNvSpPr>
                <a:spLocks noChangeShapeType="1"/>
              </p:cNvSpPr>
              <p:nvPr/>
            </p:nvSpPr>
            <p:spPr bwMode="auto">
              <a:xfrm>
                <a:off x="2055" y="4197"/>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46" name="Rectangle 114"/>
              <p:cNvSpPr>
                <a:spLocks noChangeArrowheads="1"/>
              </p:cNvSpPr>
              <p:nvPr/>
            </p:nvSpPr>
            <p:spPr bwMode="auto">
              <a:xfrm>
                <a:off x="2281" y="4197"/>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47" name="Line 115"/>
              <p:cNvSpPr>
                <a:spLocks noChangeShapeType="1"/>
              </p:cNvSpPr>
              <p:nvPr/>
            </p:nvSpPr>
            <p:spPr bwMode="auto">
              <a:xfrm>
                <a:off x="2281" y="4197"/>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48" name="Rectangle 116"/>
              <p:cNvSpPr>
                <a:spLocks noChangeArrowheads="1"/>
              </p:cNvSpPr>
              <p:nvPr/>
            </p:nvSpPr>
            <p:spPr bwMode="auto">
              <a:xfrm>
                <a:off x="2506" y="4197"/>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49" name="Line 117"/>
              <p:cNvSpPr>
                <a:spLocks noChangeShapeType="1"/>
              </p:cNvSpPr>
              <p:nvPr/>
            </p:nvSpPr>
            <p:spPr bwMode="auto">
              <a:xfrm>
                <a:off x="2506" y="4197"/>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50" name="Rectangle 118"/>
              <p:cNvSpPr>
                <a:spLocks noChangeArrowheads="1"/>
              </p:cNvSpPr>
              <p:nvPr/>
            </p:nvSpPr>
            <p:spPr bwMode="auto">
              <a:xfrm>
                <a:off x="2731" y="4197"/>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51" name="Line 119"/>
              <p:cNvSpPr>
                <a:spLocks noChangeShapeType="1"/>
              </p:cNvSpPr>
              <p:nvPr/>
            </p:nvSpPr>
            <p:spPr bwMode="auto">
              <a:xfrm>
                <a:off x="2731" y="4197"/>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52" name="Rectangle 120"/>
              <p:cNvSpPr>
                <a:spLocks noChangeArrowheads="1"/>
              </p:cNvSpPr>
              <p:nvPr/>
            </p:nvSpPr>
            <p:spPr bwMode="auto">
              <a:xfrm>
                <a:off x="2968" y="4197"/>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53" name="Line 121"/>
              <p:cNvSpPr>
                <a:spLocks noChangeShapeType="1"/>
              </p:cNvSpPr>
              <p:nvPr/>
            </p:nvSpPr>
            <p:spPr bwMode="auto">
              <a:xfrm>
                <a:off x="2968" y="4197"/>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54" name="Rectangle 122"/>
              <p:cNvSpPr>
                <a:spLocks noChangeArrowheads="1"/>
              </p:cNvSpPr>
              <p:nvPr/>
            </p:nvSpPr>
            <p:spPr bwMode="auto">
              <a:xfrm>
                <a:off x="1138" y="4316"/>
                <a:ext cx="523"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Lowest Individual Score:</a:t>
                </a:r>
                <a:endParaRPr lang="en-GB" sz="2000" b="1">
                  <a:latin typeface="Times New Roman" charset="0"/>
                </a:endParaRPr>
              </a:p>
            </p:txBody>
          </p:sp>
          <p:sp>
            <p:nvSpPr>
              <p:cNvPr id="27955" name="Rectangle 123"/>
              <p:cNvSpPr>
                <a:spLocks noChangeArrowheads="1"/>
              </p:cNvSpPr>
              <p:nvPr/>
            </p:nvSpPr>
            <p:spPr bwMode="auto">
              <a:xfrm>
                <a:off x="1032" y="4313"/>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56" name="Line 124"/>
              <p:cNvSpPr>
                <a:spLocks noChangeShapeType="1"/>
              </p:cNvSpPr>
              <p:nvPr/>
            </p:nvSpPr>
            <p:spPr bwMode="auto">
              <a:xfrm>
                <a:off x="1032" y="4313"/>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57" name="Line 125"/>
              <p:cNvSpPr>
                <a:spLocks noChangeShapeType="1"/>
              </p:cNvSpPr>
              <p:nvPr/>
            </p:nvSpPr>
            <p:spPr bwMode="auto">
              <a:xfrm>
                <a:off x="1032" y="4313"/>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58" name="Rectangle 126"/>
              <p:cNvSpPr>
                <a:spLocks noChangeArrowheads="1"/>
              </p:cNvSpPr>
              <p:nvPr/>
            </p:nvSpPr>
            <p:spPr bwMode="auto">
              <a:xfrm>
                <a:off x="1034" y="4313"/>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59" name="Line 127"/>
              <p:cNvSpPr>
                <a:spLocks noChangeShapeType="1"/>
              </p:cNvSpPr>
              <p:nvPr/>
            </p:nvSpPr>
            <p:spPr bwMode="auto">
              <a:xfrm>
                <a:off x="1034" y="4313"/>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60" name="Rectangle 128"/>
              <p:cNvSpPr>
                <a:spLocks noChangeArrowheads="1"/>
              </p:cNvSpPr>
              <p:nvPr/>
            </p:nvSpPr>
            <p:spPr bwMode="auto">
              <a:xfrm>
                <a:off x="1830" y="4313"/>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61" name="Line 129"/>
              <p:cNvSpPr>
                <a:spLocks noChangeShapeType="1"/>
              </p:cNvSpPr>
              <p:nvPr/>
            </p:nvSpPr>
            <p:spPr bwMode="auto">
              <a:xfrm>
                <a:off x="1830" y="4313"/>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62" name="Line 130"/>
              <p:cNvSpPr>
                <a:spLocks noChangeShapeType="1"/>
              </p:cNvSpPr>
              <p:nvPr/>
            </p:nvSpPr>
            <p:spPr bwMode="auto">
              <a:xfrm>
                <a:off x="1830" y="4313"/>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63" name="Rectangle 131"/>
              <p:cNvSpPr>
                <a:spLocks noChangeArrowheads="1"/>
              </p:cNvSpPr>
              <p:nvPr/>
            </p:nvSpPr>
            <p:spPr bwMode="auto">
              <a:xfrm>
                <a:off x="1832" y="4313"/>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64" name="Line 132"/>
              <p:cNvSpPr>
                <a:spLocks noChangeShapeType="1"/>
              </p:cNvSpPr>
              <p:nvPr/>
            </p:nvSpPr>
            <p:spPr bwMode="auto">
              <a:xfrm>
                <a:off x="1832" y="4313"/>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65" name="Rectangle 133"/>
              <p:cNvSpPr>
                <a:spLocks noChangeArrowheads="1"/>
              </p:cNvSpPr>
              <p:nvPr/>
            </p:nvSpPr>
            <p:spPr bwMode="auto">
              <a:xfrm>
                <a:off x="2055" y="4313"/>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66" name="Line 134"/>
              <p:cNvSpPr>
                <a:spLocks noChangeShapeType="1"/>
              </p:cNvSpPr>
              <p:nvPr/>
            </p:nvSpPr>
            <p:spPr bwMode="auto">
              <a:xfrm>
                <a:off x="2055" y="4313"/>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67" name="Line 135"/>
              <p:cNvSpPr>
                <a:spLocks noChangeShapeType="1"/>
              </p:cNvSpPr>
              <p:nvPr/>
            </p:nvSpPr>
            <p:spPr bwMode="auto">
              <a:xfrm>
                <a:off x="2055" y="4313"/>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68" name="Rectangle 136"/>
              <p:cNvSpPr>
                <a:spLocks noChangeArrowheads="1"/>
              </p:cNvSpPr>
              <p:nvPr/>
            </p:nvSpPr>
            <p:spPr bwMode="auto">
              <a:xfrm>
                <a:off x="2057" y="4313"/>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69" name="Line 137"/>
              <p:cNvSpPr>
                <a:spLocks noChangeShapeType="1"/>
              </p:cNvSpPr>
              <p:nvPr/>
            </p:nvSpPr>
            <p:spPr bwMode="auto">
              <a:xfrm>
                <a:off x="2057" y="4313"/>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70" name="Rectangle 138"/>
              <p:cNvSpPr>
                <a:spLocks noChangeArrowheads="1"/>
              </p:cNvSpPr>
              <p:nvPr/>
            </p:nvSpPr>
            <p:spPr bwMode="auto">
              <a:xfrm>
                <a:off x="2281" y="4313"/>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71" name="Line 139"/>
              <p:cNvSpPr>
                <a:spLocks noChangeShapeType="1"/>
              </p:cNvSpPr>
              <p:nvPr/>
            </p:nvSpPr>
            <p:spPr bwMode="auto">
              <a:xfrm>
                <a:off x="2281" y="4313"/>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72" name="Line 140"/>
              <p:cNvSpPr>
                <a:spLocks noChangeShapeType="1"/>
              </p:cNvSpPr>
              <p:nvPr/>
            </p:nvSpPr>
            <p:spPr bwMode="auto">
              <a:xfrm>
                <a:off x="2281" y="4313"/>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73" name="Rectangle 141"/>
              <p:cNvSpPr>
                <a:spLocks noChangeArrowheads="1"/>
              </p:cNvSpPr>
              <p:nvPr/>
            </p:nvSpPr>
            <p:spPr bwMode="auto">
              <a:xfrm>
                <a:off x="2283" y="4313"/>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74" name="Line 142"/>
              <p:cNvSpPr>
                <a:spLocks noChangeShapeType="1"/>
              </p:cNvSpPr>
              <p:nvPr/>
            </p:nvSpPr>
            <p:spPr bwMode="auto">
              <a:xfrm>
                <a:off x="2283" y="4313"/>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75" name="Rectangle 143"/>
              <p:cNvSpPr>
                <a:spLocks noChangeArrowheads="1"/>
              </p:cNvSpPr>
              <p:nvPr/>
            </p:nvSpPr>
            <p:spPr bwMode="auto">
              <a:xfrm>
                <a:off x="2506" y="4313"/>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76" name="Line 144"/>
              <p:cNvSpPr>
                <a:spLocks noChangeShapeType="1"/>
              </p:cNvSpPr>
              <p:nvPr/>
            </p:nvSpPr>
            <p:spPr bwMode="auto">
              <a:xfrm>
                <a:off x="2506" y="4313"/>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77" name="Line 145"/>
              <p:cNvSpPr>
                <a:spLocks noChangeShapeType="1"/>
              </p:cNvSpPr>
              <p:nvPr/>
            </p:nvSpPr>
            <p:spPr bwMode="auto">
              <a:xfrm>
                <a:off x="2506" y="4313"/>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78" name="Rectangle 146"/>
              <p:cNvSpPr>
                <a:spLocks noChangeArrowheads="1"/>
              </p:cNvSpPr>
              <p:nvPr/>
            </p:nvSpPr>
            <p:spPr bwMode="auto">
              <a:xfrm>
                <a:off x="2508" y="4313"/>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79" name="Line 147"/>
              <p:cNvSpPr>
                <a:spLocks noChangeShapeType="1"/>
              </p:cNvSpPr>
              <p:nvPr/>
            </p:nvSpPr>
            <p:spPr bwMode="auto">
              <a:xfrm>
                <a:off x="2508" y="4313"/>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80" name="Rectangle 148"/>
              <p:cNvSpPr>
                <a:spLocks noChangeArrowheads="1"/>
              </p:cNvSpPr>
              <p:nvPr/>
            </p:nvSpPr>
            <p:spPr bwMode="auto">
              <a:xfrm>
                <a:off x="2731" y="4313"/>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81" name="Line 149"/>
              <p:cNvSpPr>
                <a:spLocks noChangeShapeType="1"/>
              </p:cNvSpPr>
              <p:nvPr/>
            </p:nvSpPr>
            <p:spPr bwMode="auto">
              <a:xfrm>
                <a:off x="2731" y="4313"/>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82" name="Line 150"/>
              <p:cNvSpPr>
                <a:spLocks noChangeShapeType="1"/>
              </p:cNvSpPr>
              <p:nvPr/>
            </p:nvSpPr>
            <p:spPr bwMode="auto">
              <a:xfrm>
                <a:off x="2731" y="4313"/>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83" name="Rectangle 151"/>
              <p:cNvSpPr>
                <a:spLocks noChangeArrowheads="1"/>
              </p:cNvSpPr>
              <p:nvPr/>
            </p:nvSpPr>
            <p:spPr bwMode="auto">
              <a:xfrm>
                <a:off x="2733" y="4313"/>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84" name="Line 152"/>
              <p:cNvSpPr>
                <a:spLocks noChangeShapeType="1"/>
              </p:cNvSpPr>
              <p:nvPr/>
            </p:nvSpPr>
            <p:spPr bwMode="auto">
              <a:xfrm>
                <a:off x="2733" y="4313"/>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85" name="Rectangle 153"/>
              <p:cNvSpPr>
                <a:spLocks noChangeArrowheads="1"/>
              </p:cNvSpPr>
              <p:nvPr/>
            </p:nvSpPr>
            <p:spPr bwMode="auto">
              <a:xfrm>
                <a:off x="2968" y="4313"/>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86" name="Line 154"/>
              <p:cNvSpPr>
                <a:spLocks noChangeShapeType="1"/>
              </p:cNvSpPr>
              <p:nvPr/>
            </p:nvSpPr>
            <p:spPr bwMode="auto">
              <a:xfrm>
                <a:off x="2968" y="4313"/>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87" name="Line 155"/>
              <p:cNvSpPr>
                <a:spLocks noChangeShapeType="1"/>
              </p:cNvSpPr>
              <p:nvPr/>
            </p:nvSpPr>
            <p:spPr bwMode="auto">
              <a:xfrm>
                <a:off x="2968" y="4313"/>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88" name="Rectangle 156"/>
              <p:cNvSpPr>
                <a:spLocks noChangeArrowheads="1"/>
              </p:cNvSpPr>
              <p:nvPr/>
            </p:nvSpPr>
            <p:spPr bwMode="auto">
              <a:xfrm>
                <a:off x="1032" y="4315"/>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89" name="Line 157"/>
              <p:cNvSpPr>
                <a:spLocks noChangeShapeType="1"/>
              </p:cNvSpPr>
              <p:nvPr/>
            </p:nvSpPr>
            <p:spPr bwMode="auto">
              <a:xfrm>
                <a:off x="1032" y="4315"/>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90" name="Rectangle 158"/>
              <p:cNvSpPr>
                <a:spLocks noChangeArrowheads="1"/>
              </p:cNvSpPr>
              <p:nvPr/>
            </p:nvSpPr>
            <p:spPr bwMode="auto">
              <a:xfrm>
                <a:off x="1830" y="4315"/>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91" name="Line 159"/>
              <p:cNvSpPr>
                <a:spLocks noChangeShapeType="1"/>
              </p:cNvSpPr>
              <p:nvPr/>
            </p:nvSpPr>
            <p:spPr bwMode="auto">
              <a:xfrm>
                <a:off x="1830" y="4315"/>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92" name="Rectangle 160"/>
              <p:cNvSpPr>
                <a:spLocks noChangeArrowheads="1"/>
              </p:cNvSpPr>
              <p:nvPr/>
            </p:nvSpPr>
            <p:spPr bwMode="auto">
              <a:xfrm>
                <a:off x="2055" y="4315"/>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93" name="Line 161"/>
              <p:cNvSpPr>
                <a:spLocks noChangeShapeType="1"/>
              </p:cNvSpPr>
              <p:nvPr/>
            </p:nvSpPr>
            <p:spPr bwMode="auto">
              <a:xfrm>
                <a:off x="2055" y="4315"/>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94" name="Rectangle 162"/>
              <p:cNvSpPr>
                <a:spLocks noChangeArrowheads="1"/>
              </p:cNvSpPr>
              <p:nvPr/>
            </p:nvSpPr>
            <p:spPr bwMode="auto">
              <a:xfrm>
                <a:off x="2281" y="4315"/>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95" name="Line 163"/>
              <p:cNvSpPr>
                <a:spLocks noChangeShapeType="1"/>
              </p:cNvSpPr>
              <p:nvPr/>
            </p:nvSpPr>
            <p:spPr bwMode="auto">
              <a:xfrm>
                <a:off x="2281" y="4315"/>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96" name="Rectangle 164"/>
              <p:cNvSpPr>
                <a:spLocks noChangeArrowheads="1"/>
              </p:cNvSpPr>
              <p:nvPr/>
            </p:nvSpPr>
            <p:spPr bwMode="auto">
              <a:xfrm>
                <a:off x="2506" y="4315"/>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97" name="Line 165"/>
              <p:cNvSpPr>
                <a:spLocks noChangeShapeType="1"/>
              </p:cNvSpPr>
              <p:nvPr/>
            </p:nvSpPr>
            <p:spPr bwMode="auto">
              <a:xfrm>
                <a:off x="2506" y="4315"/>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998" name="Rectangle 166"/>
              <p:cNvSpPr>
                <a:spLocks noChangeArrowheads="1"/>
              </p:cNvSpPr>
              <p:nvPr/>
            </p:nvSpPr>
            <p:spPr bwMode="auto">
              <a:xfrm>
                <a:off x="2731" y="4315"/>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999" name="Line 167"/>
              <p:cNvSpPr>
                <a:spLocks noChangeShapeType="1"/>
              </p:cNvSpPr>
              <p:nvPr/>
            </p:nvSpPr>
            <p:spPr bwMode="auto">
              <a:xfrm>
                <a:off x="2731" y="4315"/>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00" name="Rectangle 168"/>
              <p:cNvSpPr>
                <a:spLocks noChangeArrowheads="1"/>
              </p:cNvSpPr>
              <p:nvPr/>
            </p:nvSpPr>
            <p:spPr bwMode="auto">
              <a:xfrm>
                <a:off x="2968" y="4315"/>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01" name="Line 169"/>
              <p:cNvSpPr>
                <a:spLocks noChangeShapeType="1"/>
              </p:cNvSpPr>
              <p:nvPr/>
            </p:nvSpPr>
            <p:spPr bwMode="auto">
              <a:xfrm>
                <a:off x="2968" y="4315"/>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02" name="Rectangle 170"/>
              <p:cNvSpPr>
                <a:spLocks noChangeArrowheads="1"/>
              </p:cNvSpPr>
              <p:nvPr/>
            </p:nvSpPr>
            <p:spPr bwMode="auto">
              <a:xfrm>
                <a:off x="1142" y="4434"/>
                <a:ext cx="550"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Average Individual Score:</a:t>
                </a:r>
                <a:endParaRPr lang="en-GB" sz="2000" b="1">
                  <a:latin typeface="Times New Roman" charset="0"/>
                </a:endParaRPr>
              </a:p>
            </p:txBody>
          </p:sp>
          <p:sp>
            <p:nvSpPr>
              <p:cNvPr id="28003" name="Rectangle 171"/>
              <p:cNvSpPr>
                <a:spLocks noChangeArrowheads="1"/>
              </p:cNvSpPr>
              <p:nvPr/>
            </p:nvSpPr>
            <p:spPr bwMode="auto">
              <a:xfrm>
                <a:off x="1032" y="4431"/>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04" name="Line 172"/>
              <p:cNvSpPr>
                <a:spLocks noChangeShapeType="1"/>
              </p:cNvSpPr>
              <p:nvPr/>
            </p:nvSpPr>
            <p:spPr bwMode="auto">
              <a:xfrm>
                <a:off x="1032" y="4431"/>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05" name="Line 173"/>
              <p:cNvSpPr>
                <a:spLocks noChangeShapeType="1"/>
              </p:cNvSpPr>
              <p:nvPr/>
            </p:nvSpPr>
            <p:spPr bwMode="auto">
              <a:xfrm>
                <a:off x="1032" y="4431"/>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06" name="Rectangle 174"/>
              <p:cNvSpPr>
                <a:spLocks noChangeArrowheads="1"/>
              </p:cNvSpPr>
              <p:nvPr/>
            </p:nvSpPr>
            <p:spPr bwMode="auto">
              <a:xfrm>
                <a:off x="1034" y="4431"/>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07" name="Line 175"/>
              <p:cNvSpPr>
                <a:spLocks noChangeShapeType="1"/>
              </p:cNvSpPr>
              <p:nvPr/>
            </p:nvSpPr>
            <p:spPr bwMode="auto">
              <a:xfrm>
                <a:off x="1034" y="4431"/>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08" name="Rectangle 176"/>
              <p:cNvSpPr>
                <a:spLocks noChangeArrowheads="1"/>
              </p:cNvSpPr>
              <p:nvPr/>
            </p:nvSpPr>
            <p:spPr bwMode="auto">
              <a:xfrm>
                <a:off x="1830" y="4431"/>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09" name="Line 177"/>
              <p:cNvSpPr>
                <a:spLocks noChangeShapeType="1"/>
              </p:cNvSpPr>
              <p:nvPr/>
            </p:nvSpPr>
            <p:spPr bwMode="auto">
              <a:xfrm>
                <a:off x="1830" y="4431"/>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10" name="Line 178"/>
              <p:cNvSpPr>
                <a:spLocks noChangeShapeType="1"/>
              </p:cNvSpPr>
              <p:nvPr/>
            </p:nvSpPr>
            <p:spPr bwMode="auto">
              <a:xfrm>
                <a:off x="1830" y="4431"/>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11" name="Rectangle 179"/>
              <p:cNvSpPr>
                <a:spLocks noChangeArrowheads="1"/>
              </p:cNvSpPr>
              <p:nvPr/>
            </p:nvSpPr>
            <p:spPr bwMode="auto">
              <a:xfrm>
                <a:off x="1832" y="4431"/>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12" name="Line 180"/>
              <p:cNvSpPr>
                <a:spLocks noChangeShapeType="1"/>
              </p:cNvSpPr>
              <p:nvPr/>
            </p:nvSpPr>
            <p:spPr bwMode="auto">
              <a:xfrm>
                <a:off x="1832" y="4431"/>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13" name="Rectangle 181"/>
              <p:cNvSpPr>
                <a:spLocks noChangeArrowheads="1"/>
              </p:cNvSpPr>
              <p:nvPr/>
            </p:nvSpPr>
            <p:spPr bwMode="auto">
              <a:xfrm>
                <a:off x="2055" y="4431"/>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14" name="Line 182"/>
              <p:cNvSpPr>
                <a:spLocks noChangeShapeType="1"/>
              </p:cNvSpPr>
              <p:nvPr/>
            </p:nvSpPr>
            <p:spPr bwMode="auto">
              <a:xfrm>
                <a:off x="2055" y="4431"/>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15" name="Line 183"/>
              <p:cNvSpPr>
                <a:spLocks noChangeShapeType="1"/>
              </p:cNvSpPr>
              <p:nvPr/>
            </p:nvSpPr>
            <p:spPr bwMode="auto">
              <a:xfrm>
                <a:off x="2055" y="4431"/>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16" name="Rectangle 184"/>
              <p:cNvSpPr>
                <a:spLocks noChangeArrowheads="1"/>
              </p:cNvSpPr>
              <p:nvPr/>
            </p:nvSpPr>
            <p:spPr bwMode="auto">
              <a:xfrm>
                <a:off x="2057" y="4431"/>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17" name="Line 185"/>
              <p:cNvSpPr>
                <a:spLocks noChangeShapeType="1"/>
              </p:cNvSpPr>
              <p:nvPr/>
            </p:nvSpPr>
            <p:spPr bwMode="auto">
              <a:xfrm>
                <a:off x="2057" y="4431"/>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18" name="Rectangle 186"/>
              <p:cNvSpPr>
                <a:spLocks noChangeArrowheads="1"/>
              </p:cNvSpPr>
              <p:nvPr/>
            </p:nvSpPr>
            <p:spPr bwMode="auto">
              <a:xfrm>
                <a:off x="2281" y="4431"/>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19" name="Line 187"/>
              <p:cNvSpPr>
                <a:spLocks noChangeShapeType="1"/>
              </p:cNvSpPr>
              <p:nvPr/>
            </p:nvSpPr>
            <p:spPr bwMode="auto">
              <a:xfrm>
                <a:off x="2281" y="4431"/>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20" name="Line 188"/>
              <p:cNvSpPr>
                <a:spLocks noChangeShapeType="1"/>
              </p:cNvSpPr>
              <p:nvPr/>
            </p:nvSpPr>
            <p:spPr bwMode="auto">
              <a:xfrm>
                <a:off x="2281" y="4431"/>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21" name="Rectangle 189"/>
              <p:cNvSpPr>
                <a:spLocks noChangeArrowheads="1"/>
              </p:cNvSpPr>
              <p:nvPr/>
            </p:nvSpPr>
            <p:spPr bwMode="auto">
              <a:xfrm>
                <a:off x="2283" y="4431"/>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22" name="Line 190"/>
              <p:cNvSpPr>
                <a:spLocks noChangeShapeType="1"/>
              </p:cNvSpPr>
              <p:nvPr/>
            </p:nvSpPr>
            <p:spPr bwMode="auto">
              <a:xfrm>
                <a:off x="2283" y="4431"/>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23" name="Rectangle 191"/>
              <p:cNvSpPr>
                <a:spLocks noChangeArrowheads="1"/>
              </p:cNvSpPr>
              <p:nvPr/>
            </p:nvSpPr>
            <p:spPr bwMode="auto">
              <a:xfrm>
                <a:off x="2506" y="4431"/>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24" name="Line 192"/>
              <p:cNvSpPr>
                <a:spLocks noChangeShapeType="1"/>
              </p:cNvSpPr>
              <p:nvPr/>
            </p:nvSpPr>
            <p:spPr bwMode="auto">
              <a:xfrm>
                <a:off x="2506" y="4431"/>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25" name="Line 193"/>
              <p:cNvSpPr>
                <a:spLocks noChangeShapeType="1"/>
              </p:cNvSpPr>
              <p:nvPr/>
            </p:nvSpPr>
            <p:spPr bwMode="auto">
              <a:xfrm>
                <a:off x="2506" y="4431"/>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26" name="Rectangle 194"/>
              <p:cNvSpPr>
                <a:spLocks noChangeArrowheads="1"/>
              </p:cNvSpPr>
              <p:nvPr/>
            </p:nvSpPr>
            <p:spPr bwMode="auto">
              <a:xfrm>
                <a:off x="2508" y="4431"/>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27" name="Line 195"/>
              <p:cNvSpPr>
                <a:spLocks noChangeShapeType="1"/>
              </p:cNvSpPr>
              <p:nvPr/>
            </p:nvSpPr>
            <p:spPr bwMode="auto">
              <a:xfrm>
                <a:off x="2508" y="4431"/>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28" name="Rectangle 196"/>
              <p:cNvSpPr>
                <a:spLocks noChangeArrowheads="1"/>
              </p:cNvSpPr>
              <p:nvPr/>
            </p:nvSpPr>
            <p:spPr bwMode="auto">
              <a:xfrm>
                <a:off x="2731" y="4431"/>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29" name="Line 197"/>
              <p:cNvSpPr>
                <a:spLocks noChangeShapeType="1"/>
              </p:cNvSpPr>
              <p:nvPr/>
            </p:nvSpPr>
            <p:spPr bwMode="auto">
              <a:xfrm>
                <a:off x="2731" y="4431"/>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30" name="Line 198"/>
              <p:cNvSpPr>
                <a:spLocks noChangeShapeType="1"/>
              </p:cNvSpPr>
              <p:nvPr/>
            </p:nvSpPr>
            <p:spPr bwMode="auto">
              <a:xfrm>
                <a:off x="2731" y="4431"/>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31" name="Rectangle 199"/>
              <p:cNvSpPr>
                <a:spLocks noChangeArrowheads="1"/>
              </p:cNvSpPr>
              <p:nvPr/>
            </p:nvSpPr>
            <p:spPr bwMode="auto">
              <a:xfrm>
                <a:off x="2733" y="4431"/>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32" name="Line 200"/>
              <p:cNvSpPr>
                <a:spLocks noChangeShapeType="1"/>
              </p:cNvSpPr>
              <p:nvPr/>
            </p:nvSpPr>
            <p:spPr bwMode="auto">
              <a:xfrm>
                <a:off x="2733" y="4431"/>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33" name="Rectangle 201"/>
              <p:cNvSpPr>
                <a:spLocks noChangeArrowheads="1"/>
              </p:cNvSpPr>
              <p:nvPr/>
            </p:nvSpPr>
            <p:spPr bwMode="auto">
              <a:xfrm>
                <a:off x="2968" y="4431"/>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34" name="Line 202"/>
              <p:cNvSpPr>
                <a:spLocks noChangeShapeType="1"/>
              </p:cNvSpPr>
              <p:nvPr/>
            </p:nvSpPr>
            <p:spPr bwMode="auto">
              <a:xfrm>
                <a:off x="2968" y="4431"/>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35" name="Line 203"/>
              <p:cNvSpPr>
                <a:spLocks noChangeShapeType="1"/>
              </p:cNvSpPr>
              <p:nvPr/>
            </p:nvSpPr>
            <p:spPr bwMode="auto">
              <a:xfrm>
                <a:off x="2968" y="4431"/>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36" name="Rectangle 204"/>
              <p:cNvSpPr>
                <a:spLocks noChangeArrowheads="1"/>
              </p:cNvSpPr>
              <p:nvPr/>
            </p:nvSpPr>
            <p:spPr bwMode="auto">
              <a:xfrm>
                <a:off x="1032" y="4433"/>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37" name="Line 205"/>
              <p:cNvSpPr>
                <a:spLocks noChangeShapeType="1"/>
              </p:cNvSpPr>
              <p:nvPr/>
            </p:nvSpPr>
            <p:spPr bwMode="auto">
              <a:xfrm>
                <a:off x="1032" y="4433"/>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38" name="Rectangle 206"/>
              <p:cNvSpPr>
                <a:spLocks noChangeArrowheads="1"/>
              </p:cNvSpPr>
              <p:nvPr/>
            </p:nvSpPr>
            <p:spPr bwMode="auto">
              <a:xfrm>
                <a:off x="1830" y="4433"/>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39" name="Line 207"/>
              <p:cNvSpPr>
                <a:spLocks noChangeShapeType="1"/>
              </p:cNvSpPr>
              <p:nvPr/>
            </p:nvSpPr>
            <p:spPr bwMode="auto">
              <a:xfrm>
                <a:off x="1830" y="4433"/>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40" name="Rectangle 208"/>
              <p:cNvSpPr>
                <a:spLocks noChangeArrowheads="1"/>
              </p:cNvSpPr>
              <p:nvPr/>
            </p:nvSpPr>
            <p:spPr bwMode="auto">
              <a:xfrm>
                <a:off x="2055" y="4433"/>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41" name="Line 209"/>
              <p:cNvSpPr>
                <a:spLocks noChangeShapeType="1"/>
              </p:cNvSpPr>
              <p:nvPr/>
            </p:nvSpPr>
            <p:spPr bwMode="auto">
              <a:xfrm>
                <a:off x="2055" y="4433"/>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42" name="Rectangle 210"/>
              <p:cNvSpPr>
                <a:spLocks noChangeArrowheads="1"/>
              </p:cNvSpPr>
              <p:nvPr/>
            </p:nvSpPr>
            <p:spPr bwMode="auto">
              <a:xfrm>
                <a:off x="2281" y="4433"/>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43" name="Line 211"/>
              <p:cNvSpPr>
                <a:spLocks noChangeShapeType="1"/>
              </p:cNvSpPr>
              <p:nvPr/>
            </p:nvSpPr>
            <p:spPr bwMode="auto">
              <a:xfrm>
                <a:off x="2281" y="4433"/>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44" name="Rectangle 212"/>
              <p:cNvSpPr>
                <a:spLocks noChangeArrowheads="1"/>
              </p:cNvSpPr>
              <p:nvPr/>
            </p:nvSpPr>
            <p:spPr bwMode="auto">
              <a:xfrm>
                <a:off x="2506" y="4433"/>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45" name="Line 213"/>
              <p:cNvSpPr>
                <a:spLocks noChangeShapeType="1"/>
              </p:cNvSpPr>
              <p:nvPr/>
            </p:nvSpPr>
            <p:spPr bwMode="auto">
              <a:xfrm>
                <a:off x="2506" y="4433"/>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8046" name="Rectangle 214"/>
              <p:cNvSpPr>
                <a:spLocks noChangeArrowheads="1"/>
              </p:cNvSpPr>
              <p:nvPr/>
            </p:nvSpPr>
            <p:spPr bwMode="auto">
              <a:xfrm>
                <a:off x="2731" y="4433"/>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8047" name="Line 215"/>
              <p:cNvSpPr>
                <a:spLocks noChangeShapeType="1"/>
              </p:cNvSpPr>
              <p:nvPr/>
            </p:nvSpPr>
            <p:spPr bwMode="auto">
              <a:xfrm>
                <a:off x="2731" y="4433"/>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grpSp>
        <p:sp>
          <p:nvSpPr>
            <p:cNvPr id="27665" name="Rectangle 216"/>
            <p:cNvSpPr>
              <a:spLocks noChangeArrowheads="1"/>
            </p:cNvSpPr>
            <p:nvPr/>
          </p:nvSpPr>
          <p:spPr bwMode="auto">
            <a:xfrm>
              <a:off x="2968" y="4433"/>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66" name="Line 217"/>
            <p:cNvSpPr>
              <a:spLocks noChangeShapeType="1"/>
            </p:cNvSpPr>
            <p:nvPr/>
          </p:nvSpPr>
          <p:spPr bwMode="auto">
            <a:xfrm>
              <a:off x="2968" y="4433"/>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67" name="Rectangle 218"/>
            <p:cNvSpPr>
              <a:spLocks noChangeArrowheads="1"/>
            </p:cNvSpPr>
            <p:nvPr/>
          </p:nvSpPr>
          <p:spPr bwMode="auto">
            <a:xfrm>
              <a:off x="1032" y="454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68" name="Line 219"/>
            <p:cNvSpPr>
              <a:spLocks noChangeShapeType="1"/>
            </p:cNvSpPr>
            <p:nvPr/>
          </p:nvSpPr>
          <p:spPr bwMode="auto">
            <a:xfrm>
              <a:off x="1032" y="454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69" name="Line 220"/>
            <p:cNvSpPr>
              <a:spLocks noChangeShapeType="1"/>
            </p:cNvSpPr>
            <p:nvPr/>
          </p:nvSpPr>
          <p:spPr bwMode="auto">
            <a:xfrm>
              <a:off x="1032" y="454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70" name="Rectangle 221"/>
            <p:cNvSpPr>
              <a:spLocks noChangeArrowheads="1"/>
            </p:cNvSpPr>
            <p:nvPr/>
          </p:nvSpPr>
          <p:spPr bwMode="auto">
            <a:xfrm>
              <a:off x="1034" y="4549"/>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71" name="Line 222"/>
            <p:cNvSpPr>
              <a:spLocks noChangeShapeType="1"/>
            </p:cNvSpPr>
            <p:nvPr/>
          </p:nvSpPr>
          <p:spPr bwMode="auto">
            <a:xfrm>
              <a:off x="1034" y="4549"/>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72" name="Rectangle 223"/>
            <p:cNvSpPr>
              <a:spLocks noChangeArrowheads="1"/>
            </p:cNvSpPr>
            <p:nvPr/>
          </p:nvSpPr>
          <p:spPr bwMode="auto">
            <a:xfrm>
              <a:off x="1830" y="454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73" name="Line 224"/>
            <p:cNvSpPr>
              <a:spLocks noChangeShapeType="1"/>
            </p:cNvSpPr>
            <p:nvPr/>
          </p:nvSpPr>
          <p:spPr bwMode="auto">
            <a:xfrm>
              <a:off x="1830" y="454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74" name="Line 225"/>
            <p:cNvSpPr>
              <a:spLocks noChangeShapeType="1"/>
            </p:cNvSpPr>
            <p:nvPr/>
          </p:nvSpPr>
          <p:spPr bwMode="auto">
            <a:xfrm>
              <a:off x="1830" y="454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75" name="Rectangle 226"/>
            <p:cNvSpPr>
              <a:spLocks noChangeArrowheads="1"/>
            </p:cNvSpPr>
            <p:nvPr/>
          </p:nvSpPr>
          <p:spPr bwMode="auto">
            <a:xfrm>
              <a:off x="1832" y="4549"/>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76" name="Line 227"/>
            <p:cNvSpPr>
              <a:spLocks noChangeShapeType="1"/>
            </p:cNvSpPr>
            <p:nvPr/>
          </p:nvSpPr>
          <p:spPr bwMode="auto">
            <a:xfrm>
              <a:off x="1832" y="4549"/>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77" name="Rectangle 228"/>
            <p:cNvSpPr>
              <a:spLocks noChangeArrowheads="1"/>
            </p:cNvSpPr>
            <p:nvPr/>
          </p:nvSpPr>
          <p:spPr bwMode="auto">
            <a:xfrm>
              <a:off x="2055" y="454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78" name="Line 229"/>
            <p:cNvSpPr>
              <a:spLocks noChangeShapeType="1"/>
            </p:cNvSpPr>
            <p:nvPr/>
          </p:nvSpPr>
          <p:spPr bwMode="auto">
            <a:xfrm>
              <a:off x="2055" y="454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79" name="Line 230"/>
            <p:cNvSpPr>
              <a:spLocks noChangeShapeType="1"/>
            </p:cNvSpPr>
            <p:nvPr/>
          </p:nvSpPr>
          <p:spPr bwMode="auto">
            <a:xfrm>
              <a:off x="2055" y="454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80" name="Rectangle 231"/>
            <p:cNvSpPr>
              <a:spLocks noChangeArrowheads="1"/>
            </p:cNvSpPr>
            <p:nvPr/>
          </p:nvSpPr>
          <p:spPr bwMode="auto">
            <a:xfrm>
              <a:off x="2057" y="4549"/>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81" name="Line 232"/>
            <p:cNvSpPr>
              <a:spLocks noChangeShapeType="1"/>
            </p:cNvSpPr>
            <p:nvPr/>
          </p:nvSpPr>
          <p:spPr bwMode="auto">
            <a:xfrm>
              <a:off x="2057" y="4549"/>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82" name="Rectangle 233"/>
            <p:cNvSpPr>
              <a:spLocks noChangeArrowheads="1"/>
            </p:cNvSpPr>
            <p:nvPr/>
          </p:nvSpPr>
          <p:spPr bwMode="auto">
            <a:xfrm>
              <a:off x="2281" y="454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83" name="Line 234"/>
            <p:cNvSpPr>
              <a:spLocks noChangeShapeType="1"/>
            </p:cNvSpPr>
            <p:nvPr/>
          </p:nvSpPr>
          <p:spPr bwMode="auto">
            <a:xfrm>
              <a:off x="2281" y="454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84" name="Line 235"/>
            <p:cNvSpPr>
              <a:spLocks noChangeShapeType="1"/>
            </p:cNvSpPr>
            <p:nvPr/>
          </p:nvSpPr>
          <p:spPr bwMode="auto">
            <a:xfrm>
              <a:off x="2281" y="454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85" name="Rectangle 236"/>
            <p:cNvSpPr>
              <a:spLocks noChangeArrowheads="1"/>
            </p:cNvSpPr>
            <p:nvPr/>
          </p:nvSpPr>
          <p:spPr bwMode="auto">
            <a:xfrm>
              <a:off x="2283" y="4549"/>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86" name="Line 237"/>
            <p:cNvSpPr>
              <a:spLocks noChangeShapeType="1"/>
            </p:cNvSpPr>
            <p:nvPr/>
          </p:nvSpPr>
          <p:spPr bwMode="auto">
            <a:xfrm>
              <a:off x="2283" y="4549"/>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87" name="Rectangle 238"/>
            <p:cNvSpPr>
              <a:spLocks noChangeArrowheads="1"/>
            </p:cNvSpPr>
            <p:nvPr/>
          </p:nvSpPr>
          <p:spPr bwMode="auto">
            <a:xfrm>
              <a:off x="2506" y="454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88" name="Line 239"/>
            <p:cNvSpPr>
              <a:spLocks noChangeShapeType="1"/>
            </p:cNvSpPr>
            <p:nvPr/>
          </p:nvSpPr>
          <p:spPr bwMode="auto">
            <a:xfrm>
              <a:off x="2506" y="454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89" name="Line 240"/>
            <p:cNvSpPr>
              <a:spLocks noChangeShapeType="1"/>
            </p:cNvSpPr>
            <p:nvPr/>
          </p:nvSpPr>
          <p:spPr bwMode="auto">
            <a:xfrm>
              <a:off x="2506" y="454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90" name="Rectangle 241"/>
            <p:cNvSpPr>
              <a:spLocks noChangeArrowheads="1"/>
            </p:cNvSpPr>
            <p:nvPr/>
          </p:nvSpPr>
          <p:spPr bwMode="auto">
            <a:xfrm>
              <a:off x="2508" y="4549"/>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91" name="Line 242"/>
            <p:cNvSpPr>
              <a:spLocks noChangeShapeType="1"/>
            </p:cNvSpPr>
            <p:nvPr/>
          </p:nvSpPr>
          <p:spPr bwMode="auto">
            <a:xfrm>
              <a:off x="2508" y="4549"/>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92" name="Rectangle 243"/>
            <p:cNvSpPr>
              <a:spLocks noChangeArrowheads="1"/>
            </p:cNvSpPr>
            <p:nvPr/>
          </p:nvSpPr>
          <p:spPr bwMode="auto">
            <a:xfrm>
              <a:off x="2731" y="454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93" name="Line 244"/>
            <p:cNvSpPr>
              <a:spLocks noChangeShapeType="1"/>
            </p:cNvSpPr>
            <p:nvPr/>
          </p:nvSpPr>
          <p:spPr bwMode="auto">
            <a:xfrm>
              <a:off x="2731" y="454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94" name="Line 245"/>
            <p:cNvSpPr>
              <a:spLocks noChangeShapeType="1"/>
            </p:cNvSpPr>
            <p:nvPr/>
          </p:nvSpPr>
          <p:spPr bwMode="auto">
            <a:xfrm>
              <a:off x="2731" y="454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95" name="Rectangle 246"/>
            <p:cNvSpPr>
              <a:spLocks noChangeArrowheads="1"/>
            </p:cNvSpPr>
            <p:nvPr/>
          </p:nvSpPr>
          <p:spPr bwMode="auto">
            <a:xfrm>
              <a:off x="2733" y="4549"/>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96" name="Line 247"/>
            <p:cNvSpPr>
              <a:spLocks noChangeShapeType="1"/>
            </p:cNvSpPr>
            <p:nvPr/>
          </p:nvSpPr>
          <p:spPr bwMode="auto">
            <a:xfrm>
              <a:off x="2733" y="4549"/>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97" name="Rectangle 248"/>
            <p:cNvSpPr>
              <a:spLocks noChangeArrowheads="1"/>
            </p:cNvSpPr>
            <p:nvPr/>
          </p:nvSpPr>
          <p:spPr bwMode="auto">
            <a:xfrm>
              <a:off x="2968" y="454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698" name="Line 249"/>
            <p:cNvSpPr>
              <a:spLocks noChangeShapeType="1"/>
            </p:cNvSpPr>
            <p:nvPr/>
          </p:nvSpPr>
          <p:spPr bwMode="auto">
            <a:xfrm>
              <a:off x="2968" y="454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699" name="Line 250"/>
            <p:cNvSpPr>
              <a:spLocks noChangeShapeType="1"/>
            </p:cNvSpPr>
            <p:nvPr/>
          </p:nvSpPr>
          <p:spPr bwMode="auto">
            <a:xfrm>
              <a:off x="2968" y="454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00" name="Rectangle 251"/>
            <p:cNvSpPr>
              <a:spLocks noChangeArrowheads="1"/>
            </p:cNvSpPr>
            <p:nvPr/>
          </p:nvSpPr>
          <p:spPr bwMode="auto">
            <a:xfrm>
              <a:off x="1032" y="4551"/>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01" name="Line 252"/>
            <p:cNvSpPr>
              <a:spLocks noChangeShapeType="1"/>
            </p:cNvSpPr>
            <p:nvPr/>
          </p:nvSpPr>
          <p:spPr bwMode="auto">
            <a:xfrm>
              <a:off x="1032" y="4551"/>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02" name="Rectangle 253"/>
            <p:cNvSpPr>
              <a:spLocks noChangeArrowheads="1"/>
            </p:cNvSpPr>
            <p:nvPr/>
          </p:nvSpPr>
          <p:spPr bwMode="auto">
            <a:xfrm>
              <a:off x="1830" y="4551"/>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03" name="Line 254"/>
            <p:cNvSpPr>
              <a:spLocks noChangeShapeType="1"/>
            </p:cNvSpPr>
            <p:nvPr/>
          </p:nvSpPr>
          <p:spPr bwMode="auto">
            <a:xfrm>
              <a:off x="1830" y="4551"/>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04" name="Rectangle 255"/>
            <p:cNvSpPr>
              <a:spLocks noChangeArrowheads="1"/>
            </p:cNvSpPr>
            <p:nvPr/>
          </p:nvSpPr>
          <p:spPr bwMode="auto">
            <a:xfrm>
              <a:off x="2055" y="4551"/>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05" name="Line 256"/>
            <p:cNvSpPr>
              <a:spLocks noChangeShapeType="1"/>
            </p:cNvSpPr>
            <p:nvPr/>
          </p:nvSpPr>
          <p:spPr bwMode="auto">
            <a:xfrm>
              <a:off x="2055" y="4551"/>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06" name="Rectangle 257"/>
            <p:cNvSpPr>
              <a:spLocks noChangeArrowheads="1"/>
            </p:cNvSpPr>
            <p:nvPr/>
          </p:nvSpPr>
          <p:spPr bwMode="auto">
            <a:xfrm>
              <a:off x="2281" y="4551"/>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07" name="Line 258"/>
            <p:cNvSpPr>
              <a:spLocks noChangeShapeType="1"/>
            </p:cNvSpPr>
            <p:nvPr/>
          </p:nvSpPr>
          <p:spPr bwMode="auto">
            <a:xfrm>
              <a:off x="2281" y="4551"/>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08" name="Rectangle 259"/>
            <p:cNvSpPr>
              <a:spLocks noChangeArrowheads="1"/>
            </p:cNvSpPr>
            <p:nvPr/>
          </p:nvSpPr>
          <p:spPr bwMode="auto">
            <a:xfrm>
              <a:off x="2506" y="4551"/>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09" name="Line 260"/>
            <p:cNvSpPr>
              <a:spLocks noChangeShapeType="1"/>
            </p:cNvSpPr>
            <p:nvPr/>
          </p:nvSpPr>
          <p:spPr bwMode="auto">
            <a:xfrm>
              <a:off x="2506" y="4551"/>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10" name="Rectangle 261"/>
            <p:cNvSpPr>
              <a:spLocks noChangeArrowheads="1"/>
            </p:cNvSpPr>
            <p:nvPr/>
          </p:nvSpPr>
          <p:spPr bwMode="auto">
            <a:xfrm>
              <a:off x="2731" y="4551"/>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11" name="Line 262"/>
            <p:cNvSpPr>
              <a:spLocks noChangeShapeType="1"/>
            </p:cNvSpPr>
            <p:nvPr/>
          </p:nvSpPr>
          <p:spPr bwMode="auto">
            <a:xfrm>
              <a:off x="2731" y="4551"/>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12" name="Rectangle 263"/>
            <p:cNvSpPr>
              <a:spLocks noChangeArrowheads="1"/>
            </p:cNvSpPr>
            <p:nvPr/>
          </p:nvSpPr>
          <p:spPr bwMode="auto">
            <a:xfrm>
              <a:off x="2968" y="4551"/>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13" name="Line 264"/>
            <p:cNvSpPr>
              <a:spLocks noChangeShapeType="1"/>
            </p:cNvSpPr>
            <p:nvPr/>
          </p:nvSpPr>
          <p:spPr bwMode="auto">
            <a:xfrm>
              <a:off x="2968" y="4551"/>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14" name="Rectangle 265"/>
            <p:cNvSpPr>
              <a:spLocks noChangeArrowheads="1"/>
            </p:cNvSpPr>
            <p:nvPr/>
          </p:nvSpPr>
          <p:spPr bwMode="auto">
            <a:xfrm>
              <a:off x="1108" y="4612"/>
              <a:ext cx="286"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903288"/>
              <a:r>
                <a:rPr lang="en-GB" sz="600">
                  <a:solidFill>
                    <a:srgbClr val="000000"/>
                  </a:solidFill>
                </a:rPr>
                <a:t>Group Score:</a:t>
              </a:r>
              <a:endParaRPr lang="en-GB" sz="2000" b="1">
                <a:latin typeface="Times New Roman" charset="0"/>
              </a:endParaRPr>
            </a:p>
          </p:txBody>
        </p:sp>
        <p:sp>
          <p:nvSpPr>
            <p:cNvPr id="27715" name="Rectangle 266"/>
            <p:cNvSpPr>
              <a:spLocks noChangeArrowheads="1"/>
            </p:cNvSpPr>
            <p:nvPr/>
          </p:nvSpPr>
          <p:spPr bwMode="auto">
            <a:xfrm>
              <a:off x="1032" y="460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16" name="Line 267"/>
            <p:cNvSpPr>
              <a:spLocks noChangeShapeType="1"/>
            </p:cNvSpPr>
            <p:nvPr/>
          </p:nvSpPr>
          <p:spPr bwMode="auto">
            <a:xfrm>
              <a:off x="1032" y="460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17" name="Line 268"/>
            <p:cNvSpPr>
              <a:spLocks noChangeShapeType="1"/>
            </p:cNvSpPr>
            <p:nvPr/>
          </p:nvSpPr>
          <p:spPr bwMode="auto">
            <a:xfrm>
              <a:off x="1032" y="460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18" name="Rectangle 269"/>
            <p:cNvSpPr>
              <a:spLocks noChangeArrowheads="1"/>
            </p:cNvSpPr>
            <p:nvPr/>
          </p:nvSpPr>
          <p:spPr bwMode="auto">
            <a:xfrm>
              <a:off x="1034" y="4609"/>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19" name="Line 270"/>
            <p:cNvSpPr>
              <a:spLocks noChangeShapeType="1"/>
            </p:cNvSpPr>
            <p:nvPr/>
          </p:nvSpPr>
          <p:spPr bwMode="auto">
            <a:xfrm>
              <a:off x="1034" y="4609"/>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20" name="Rectangle 271"/>
            <p:cNvSpPr>
              <a:spLocks noChangeArrowheads="1"/>
            </p:cNvSpPr>
            <p:nvPr/>
          </p:nvSpPr>
          <p:spPr bwMode="auto">
            <a:xfrm>
              <a:off x="1830" y="460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21" name="Line 272"/>
            <p:cNvSpPr>
              <a:spLocks noChangeShapeType="1"/>
            </p:cNvSpPr>
            <p:nvPr/>
          </p:nvSpPr>
          <p:spPr bwMode="auto">
            <a:xfrm>
              <a:off x="1830" y="460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22" name="Line 273"/>
            <p:cNvSpPr>
              <a:spLocks noChangeShapeType="1"/>
            </p:cNvSpPr>
            <p:nvPr/>
          </p:nvSpPr>
          <p:spPr bwMode="auto">
            <a:xfrm>
              <a:off x="1830" y="460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23" name="Rectangle 274"/>
            <p:cNvSpPr>
              <a:spLocks noChangeArrowheads="1"/>
            </p:cNvSpPr>
            <p:nvPr/>
          </p:nvSpPr>
          <p:spPr bwMode="auto">
            <a:xfrm>
              <a:off x="1832" y="4609"/>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24" name="Line 275"/>
            <p:cNvSpPr>
              <a:spLocks noChangeShapeType="1"/>
            </p:cNvSpPr>
            <p:nvPr/>
          </p:nvSpPr>
          <p:spPr bwMode="auto">
            <a:xfrm>
              <a:off x="1832" y="4609"/>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25" name="Rectangle 276"/>
            <p:cNvSpPr>
              <a:spLocks noChangeArrowheads="1"/>
            </p:cNvSpPr>
            <p:nvPr/>
          </p:nvSpPr>
          <p:spPr bwMode="auto">
            <a:xfrm>
              <a:off x="2055" y="460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26" name="Line 277"/>
            <p:cNvSpPr>
              <a:spLocks noChangeShapeType="1"/>
            </p:cNvSpPr>
            <p:nvPr/>
          </p:nvSpPr>
          <p:spPr bwMode="auto">
            <a:xfrm>
              <a:off x="2055" y="460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27" name="Line 278"/>
            <p:cNvSpPr>
              <a:spLocks noChangeShapeType="1"/>
            </p:cNvSpPr>
            <p:nvPr/>
          </p:nvSpPr>
          <p:spPr bwMode="auto">
            <a:xfrm>
              <a:off x="2055" y="460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28" name="Rectangle 279"/>
            <p:cNvSpPr>
              <a:spLocks noChangeArrowheads="1"/>
            </p:cNvSpPr>
            <p:nvPr/>
          </p:nvSpPr>
          <p:spPr bwMode="auto">
            <a:xfrm>
              <a:off x="2057" y="4609"/>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29" name="Line 280"/>
            <p:cNvSpPr>
              <a:spLocks noChangeShapeType="1"/>
            </p:cNvSpPr>
            <p:nvPr/>
          </p:nvSpPr>
          <p:spPr bwMode="auto">
            <a:xfrm>
              <a:off x="2057" y="4609"/>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30" name="Rectangle 281"/>
            <p:cNvSpPr>
              <a:spLocks noChangeArrowheads="1"/>
            </p:cNvSpPr>
            <p:nvPr/>
          </p:nvSpPr>
          <p:spPr bwMode="auto">
            <a:xfrm>
              <a:off x="2281" y="460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31" name="Line 282"/>
            <p:cNvSpPr>
              <a:spLocks noChangeShapeType="1"/>
            </p:cNvSpPr>
            <p:nvPr/>
          </p:nvSpPr>
          <p:spPr bwMode="auto">
            <a:xfrm>
              <a:off x="2281" y="460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32" name="Line 283"/>
            <p:cNvSpPr>
              <a:spLocks noChangeShapeType="1"/>
            </p:cNvSpPr>
            <p:nvPr/>
          </p:nvSpPr>
          <p:spPr bwMode="auto">
            <a:xfrm>
              <a:off x="2281" y="460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33" name="Rectangle 284"/>
            <p:cNvSpPr>
              <a:spLocks noChangeArrowheads="1"/>
            </p:cNvSpPr>
            <p:nvPr/>
          </p:nvSpPr>
          <p:spPr bwMode="auto">
            <a:xfrm>
              <a:off x="2283" y="4609"/>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34" name="Line 285"/>
            <p:cNvSpPr>
              <a:spLocks noChangeShapeType="1"/>
            </p:cNvSpPr>
            <p:nvPr/>
          </p:nvSpPr>
          <p:spPr bwMode="auto">
            <a:xfrm>
              <a:off x="2283" y="4609"/>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35" name="Rectangle 286"/>
            <p:cNvSpPr>
              <a:spLocks noChangeArrowheads="1"/>
            </p:cNvSpPr>
            <p:nvPr/>
          </p:nvSpPr>
          <p:spPr bwMode="auto">
            <a:xfrm>
              <a:off x="2506" y="460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36" name="Line 287"/>
            <p:cNvSpPr>
              <a:spLocks noChangeShapeType="1"/>
            </p:cNvSpPr>
            <p:nvPr/>
          </p:nvSpPr>
          <p:spPr bwMode="auto">
            <a:xfrm>
              <a:off x="2506" y="460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37" name="Line 288"/>
            <p:cNvSpPr>
              <a:spLocks noChangeShapeType="1"/>
            </p:cNvSpPr>
            <p:nvPr/>
          </p:nvSpPr>
          <p:spPr bwMode="auto">
            <a:xfrm>
              <a:off x="2506" y="460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38" name="Rectangle 289"/>
            <p:cNvSpPr>
              <a:spLocks noChangeArrowheads="1"/>
            </p:cNvSpPr>
            <p:nvPr/>
          </p:nvSpPr>
          <p:spPr bwMode="auto">
            <a:xfrm>
              <a:off x="2508" y="4609"/>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39" name="Line 290"/>
            <p:cNvSpPr>
              <a:spLocks noChangeShapeType="1"/>
            </p:cNvSpPr>
            <p:nvPr/>
          </p:nvSpPr>
          <p:spPr bwMode="auto">
            <a:xfrm>
              <a:off x="2508" y="4609"/>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40" name="Rectangle 291"/>
            <p:cNvSpPr>
              <a:spLocks noChangeArrowheads="1"/>
            </p:cNvSpPr>
            <p:nvPr/>
          </p:nvSpPr>
          <p:spPr bwMode="auto">
            <a:xfrm>
              <a:off x="2731" y="460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41" name="Line 292"/>
            <p:cNvSpPr>
              <a:spLocks noChangeShapeType="1"/>
            </p:cNvSpPr>
            <p:nvPr/>
          </p:nvSpPr>
          <p:spPr bwMode="auto">
            <a:xfrm>
              <a:off x="2731" y="460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42" name="Line 293"/>
            <p:cNvSpPr>
              <a:spLocks noChangeShapeType="1"/>
            </p:cNvSpPr>
            <p:nvPr/>
          </p:nvSpPr>
          <p:spPr bwMode="auto">
            <a:xfrm>
              <a:off x="2731" y="460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43" name="Rectangle 294"/>
            <p:cNvSpPr>
              <a:spLocks noChangeArrowheads="1"/>
            </p:cNvSpPr>
            <p:nvPr/>
          </p:nvSpPr>
          <p:spPr bwMode="auto">
            <a:xfrm>
              <a:off x="2733" y="4609"/>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44" name="Line 295"/>
            <p:cNvSpPr>
              <a:spLocks noChangeShapeType="1"/>
            </p:cNvSpPr>
            <p:nvPr/>
          </p:nvSpPr>
          <p:spPr bwMode="auto">
            <a:xfrm>
              <a:off x="2733" y="4609"/>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45" name="Rectangle 296"/>
            <p:cNvSpPr>
              <a:spLocks noChangeArrowheads="1"/>
            </p:cNvSpPr>
            <p:nvPr/>
          </p:nvSpPr>
          <p:spPr bwMode="auto">
            <a:xfrm>
              <a:off x="2968" y="4609"/>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46" name="Line 297"/>
            <p:cNvSpPr>
              <a:spLocks noChangeShapeType="1"/>
            </p:cNvSpPr>
            <p:nvPr/>
          </p:nvSpPr>
          <p:spPr bwMode="auto">
            <a:xfrm>
              <a:off x="2968" y="4609"/>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47" name="Line 298"/>
            <p:cNvSpPr>
              <a:spLocks noChangeShapeType="1"/>
            </p:cNvSpPr>
            <p:nvPr/>
          </p:nvSpPr>
          <p:spPr bwMode="auto">
            <a:xfrm>
              <a:off x="2968" y="4609"/>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48" name="Rectangle 299"/>
            <p:cNvSpPr>
              <a:spLocks noChangeArrowheads="1"/>
            </p:cNvSpPr>
            <p:nvPr/>
          </p:nvSpPr>
          <p:spPr bwMode="auto">
            <a:xfrm>
              <a:off x="1032" y="4611"/>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49" name="Line 300"/>
            <p:cNvSpPr>
              <a:spLocks noChangeShapeType="1"/>
            </p:cNvSpPr>
            <p:nvPr/>
          </p:nvSpPr>
          <p:spPr bwMode="auto">
            <a:xfrm>
              <a:off x="1032" y="4611"/>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50" name="Rectangle 301"/>
            <p:cNvSpPr>
              <a:spLocks noChangeArrowheads="1"/>
            </p:cNvSpPr>
            <p:nvPr/>
          </p:nvSpPr>
          <p:spPr bwMode="auto">
            <a:xfrm>
              <a:off x="1830" y="4611"/>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51" name="Line 302"/>
            <p:cNvSpPr>
              <a:spLocks noChangeShapeType="1"/>
            </p:cNvSpPr>
            <p:nvPr/>
          </p:nvSpPr>
          <p:spPr bwMode="auto">
            <a:xfrm>
              <a:off x="1830" y="4611"/>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52" name="Rectangle 303"/>
            <p:cNvSpPr>
              <a:spLocks noChangeArrowheads="1"/>
            </p:cNvSpPr>
            <p:nvPr/>
          </p:nvSpPr>
          <p:spPr bwMode="auto">
            <a:xfrm>
              <a:off x="2055" y="4611"/>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53" name="Line 304"/>
            <p:cNvSpPr>
              <a:spLocks noChangeShapeType="1"/>
            </p:cNvSpPr>
            <p:nvPr/>
          </p:nvSpPr>
          <p:spPr bwMode="auto">
            <a:xfrm>
              <a:off x="2055" y="4611"/>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54" name="Rectangle 305"/>
            <p:cNvSpPr>
              <a:spLocks noChangeArrowheads="1"/>
            </p:cNvSpPr>
            <p:nvPr/>
          </p:nvSpPr>
          <p:spPr bwMode="auto">
            <a:xfrm>
              <a:off x="2281" y="4611"/>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55" name="Line 306"/>
            <p:cNvSpPr>
              <a:spLocks noChangeShapeType="1"/>
            </p:cNvSpPr>
            <p:nvPr/>
          </p:nvSpPr>
          <p:spPr bwMode="auto">
            <a:xfrm>
              <a:off x="2281" y="4611"/>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56" name="Rectangle 307"/>
            <p:cNvSpPr>
              <a:spLocks noChangeArrowheads="1"/>
            </p:cNvSpPr>
            <p:nvPr/>
          </p:nvSpPr>
          <p:spPr bwMode="auto">
            <a:xfrm>
              <a:off x="2506" y="4611"/>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57" name="Line 308"/>
            <p:cNvSpPr>
              <a:spLocks noChangeShapeType="1"/>
            </p:cNvSpPr>
            <p:nvPr/>
          </p:nvSpPr>
          <p:spPr bwMode="auto">
            <a:xfrm>
              <a:off x="2506" y="4611"/>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58" name="Rectangle 309"/>
            <p:cNvSpPr>
              <a:spLocks noChangeArrowheads="1"/>
            </p:cNvSpPr>
            <p:nvPr/>
          </p:nvSpPr>
          <p:spPr bwMode="auto">
            <a:xfrm>
              <a:off x="2731" y="4611"/>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59" name="Line 310"/>
            <p:cNvSpPr>
              <a:spLocks noChangeShapeType="1"/>
            </p:cNvSpPr>
            <p:nvPr/>
          </p:nvSpPr>
          <p:spPr bwMode="auto">
            <a:xfrm>
              <a:off x="2731" y="4611"/>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60" name="Rectangle 311"/>
            <p:cNvSpPr>
              <a:spLocks noChangeArrowheads="1"/>
            </p:cNvSpPr>
            <p:nvPr/>
          </p:nvSpPr>
          <p:spPr bwMode="auto">
            <a:xfrm>
              <a:off x="2968" y="4611"/>
              <a:ext cx="2" cy="11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61" name="Line 312"/>
            <p:cNvSpPr>
              <a:spLocks noChangeShapeType="1"/>
            </p:cNvSpPr>
            <p:nvPr/>
          </p:nvSpPr>
          <p:spPr bwMode="auto">
            <a:xfrm>
              <a:off x="2968" y="4611"/>
              <a:ext cx="1" cy="1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62" name="Rectangle 313"/>
            <p:cNvSpPr>
              <a:spLocks noChangeArrowheads="1"/>
            </p:cNvSpPr>
            <p:nvPr/>
          </p:nvSpPr>
          <p:spPr bwMode="auto">
            <a:xfrm>
              <a:off x="1032" y="472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63" name="Line 314"/>
            <p:cNvSpPr>
              <a:spLocks noChangeShapeType="1"/>
            </p:cNvSpPr>
            <p:nvPr/>
          </p:nvSpPr>
          <p:spPr bwMode="auto">
            <a:xfrm>
              <a:off x="1032" y="472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64" name="Line 315"/>
            <p:cNvSpPr>
              <a:spLocks noChangeShapeType="1"/>
            </p:cNvSpPr>
            <p:nvPr/>
          </p:nvSpPr>
          <p:spPr bwMode="auto">
            <a:xfrm>
              <a:off x="1032" y="472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65" name="Rectangle 316"/>
            <p:cNvSpPr>
              <a:spLocks noChangeArrowheads="1"/>
            </p:cNvSpPr>
            <p:nvPr/>
          </p:nvSpPr>
          <p:spPr bwMode="auto">
            <a:xfrm>
              <a:off x="1034" y="4727"/>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66" name="Line 317"/>
            <p:cNvSpPr>
              <a:spLocks noChangeShapeType="1"/>
            </p:cNvSpPr>
            <p:nvPr/>
          </p:nvSpPr>
          <p:spPr bwMode="auto">
            <a:xfrm>
              <a:off x="1034" y="4727"/>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67" name="Rectangle 318"/>
            <p:cNvSpPr>
              <a:spLocks noChangeArrowheads="1"/>
            </p:cNvSpPr>
            <p:nvPr/>
          </p:nvSpPr>
          <p:spPr bwMode="auto">
            <a:xfrm>
              <a:off x="1830" y="472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68" name="Line 319"/>
            <p:cNvSpPr>
              <a:spLocks noChangeShapeType="1"/>
            </p:cNvSpPr>
            <p:nvPr/>
          </p:nvSpPr>
          <p:spPr bwMode="auto">
            <a:xfrm>
              <a:off x="1830" y="472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69" name="Line 320"/>
            <p:cNvSpPr>
              <a:spLocks noChangeShapeType="1"/>
            </p:cNvSpPr>
            <p:nvPr/>
          </p:nvSpPr>
          <p:spPr bwMode="auto">
            <a:xfrm>
              <a:off x="1830" y="472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70" name="Rectangle 321"/>
            <p:cNvSpPr>
              <a:spLocks noChangeArrowheads="1"/>
            </p:cNvSpPr>
            <p:nvPr/>
          </p:nvSpPr>
          <p:spPr bwMode="auto">
            <a:xfrm>
              <a:off x="1832" y="472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71" name="Line 322"/>
            <p:cNvSpPr>
              <a:spLocks noChangeShapeType="1"/>
            </p:cNvSpPr>
            <p:nvPr/>
          </p:nvSpPr>
          <p:spPr bwMode="auto">
            <a:xfrm>
              <a:off x="1832" y="472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72" name="Rectangle 323"/>
            <p:cNvSpPr>
              <a:spLocks noChangeArrowheads="1"/>
            </p:cNvSpPr>
            <p:nvPr/>
          </p:nvSpPr>
          <p:spPr bwMode="auto">
            <a:xfrm>
              <a:off x="2055" y="472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73" name="Line 324"/>
            <p:cNvSpPr>
              <a:spLocks noChangeShapeType="1"/>
            </p:cNvSpPr>
            <p:nvPr/>
          </p:nvSpPr>
          <p:spPr bwMode="auto">
            <a:xfrm>
              <a:off x="2055" y="472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74" name="Line 325"/>
            <p:cNvSpPr>
              <a:spLocks noChangeShapeType="1"/>
            </p:cNvSpPr>
            <p:nvPr/>
          </p:nvSpPr>
          <p:spPr bwMode="auto">
            <a:xfrm>
              <a:off x="2055" y="472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75" name="Rectangle 326"/>
            <p:cNvSpPr>
              <a:spLocks noChangeArrowheads="1"/>
            </p:cNvSpPr>
            <p:nvPr/>
          </p:nvSpPr>
          <p:spPr bwMode="auto">
            <a:xfrm>
              <a:off x="2057" y="4727"/>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76" name="Line 327"/>
            <p:cNvSpPr>
              <a:spLocks noChangeShapeType="1"/>
            </p:cNvSpPr>
            <p:nvPr/>
          </p:nvSpPr>
          <p:spPr bwMode="auto">
            <a:xfrm>
              <a:off x="2057" y="4727"/>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77" name="Rectangle 328"/>
            <p:cNvSpPr>
              <a:spLocks noChangeArrowheads="1"/>
            </p:cNvSpPr>
            <p:nvPr/>
          </p:nvSpPr>
          <p:spPr bwMode="auto">
            <a:xfrm>
              <a:off x="2281" y="472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78" name="Line 329"/>
            <p:cNvSpPr>
              <a:spLocks noChangeShapeType="1"/>
            </p:cNvSpPr>
            <p:nvPr/>
          </p:nvSpPr>
          <p:spPr bwMode="auto">
            <a:xfrm>
              <a:off x="2281" y="472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79" name="Line 330"/>
            <p:cNvSpPr>
              <a:spLocks noChangeShapeType="1"/>
            </p:cNvSpPr>
            <p:nvPr/>
          </p:nvSpPr>
          <p:spPr bwMode="auto">
            <a:xfrm>
              <a:off x="2281" y="472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80" name="Rectangle 331"/>
            <p:cNvSpPr>
              <a:spLocks noChangeArrowheads="1"/>
            </p:cNvSpPr>
            <p:nvPr/>
          </p:nvSpPr>
          <p:spPr bwMode="auto">
            <a:xfrm>
              <a:off x="2283" y="472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81" name="Line 332"/>
            <p:cNvSpPr>
              <a:spLocks noChangeShapeType="1"/>
            </p:cNvSpPr>
            <p:nvPr/>
          </p:nvSpPr>
          <p:spPr bwMode="auto">
            <a:xfrm>
              <a:off x="2283" y="472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82" name="Rectangle 333"/>
            <p:cNvSpPr>
              <a:spLocks noChangeArrowheads="1"/>
            </p:cNvSpPr>
            <p:nvPr/>
          </p:nvSpPr>
          <p:spPr bwMode="auto">
            <a:xfrm>
              <a:off x="2506" y="472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83" name="Line 334"/>
            <p:cNvSpPr>
              <a:spLocks noChangeShapeType="1"/>
            </p:cNvSpPr>
            <p:nvPr/>
          </p:nvSpPr>
          <p:spPr bwMode="auto">
            <a:xfrm>
              <a:off x="2506" y="472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84" name="Line 335"/>
            <p:cNvSpPr>
              <a:spLocks noChangeShapeType="1"/>
            </p:cNvSpPr>
            <p:nvPr/>
          </p:nvSpPr>
          <p:spPr bwMode="auto">
            <a:xfrm>
              <a:off x="2506" y="472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85" name="Rectangle 336"/>
            <p:cNvSpPr>
              <a:spLocks noChangeArrowheads="1"/>
            </p:cNvSpPr>
            <p:nvPr/>
          </p:nvSpPr>
          <p:spPr bwMode="auto">
            <a:xfrm>
              <a:off x="2508" y="472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86" name="Line 337"/>
            <p:cNvSpPr>
              <a:spLocks noChangeShapeType="1"/>
            </p:cNvSpPr>
            <p:nvPr/>
          </p:nvSpPr>
          <p:spPr bwMode="auto">
            <a:xfrm>
              <a:off x="2508" y="472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87" name="Rectangle 338"/>
            <p:cNvSpPr>
              <a:spLocks noChangeArrowheads="1"/>
            </p:cNvSpPr>
            <p:nvPr/>
          </p:nvSpPr>
          <p:spPr bwMode="auto">
            <a:xfrm>
              <a:off x="2731" y="472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88" name="Line 339"/>
            <p:cNvSpPr>
              <a:spLocks noChangeShapeType="1"/>
            </p:cNvSpPr>
            <p:nvPr/>
          </p:nvSpPr>
          <p:spPr bwMode="auto">
            <a:xfrm>
              <a:off x="2731" y="472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89" name="Line 340"/>
            <p:cNvSpPr>
              <a:spLocks noChangeShapeType="1"/>
            </p:cNvSpPr>
            <p:nvPr/>
          </p:nvSpPr>
          <p:spPr bwMode="auto">
            <a:xfrm>
              <a:off x="2731" y="472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90" name="Rectangle 341"/>
            <p:cNvSpPr>
              <a:spLocks noChangeArrowheads="1"/>
            </p:cNvSpPr>
            <p:nvPr/>
          </p:nvSpPr>
          <p:spPr bwMode="auto">
            <a:xfrm>
              <a:off x="2733" y="4727"/>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91" name="Line 342"/>
            <p:cNvSpPr>
              <a:spLocks noChangeShapeType="1"/>
            </p:cNvSpPr>
            <p:nvPr/>
          </p:nvSpPr>
          <p:spPr bwMode="auto">
            <a:xfrm>
              <a:off x="2733" y="4727"/>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92" name="Rectangle 343"/>
            <p:cNvSpPr>
              <a:spLocks noChangeArrowheads="1"/>
            </p:cNvSpPr>
            <p:nvPr/>
          </p:nvSpPr>
          <p:spPr bwMode="auto">
            <a:xfrm>
              <a:off x="2968" y="472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93" name="Line 344"/>
            <p:cNvSpPr>
              <a:spLocks noChangeShapeType="1"/>
            </p:cNvSpPr>
            <p:nvPr/>
          </p:nvSpPr>
          <p:spPr bwMode="auto">
            <a:xfrm>
              <a:off x="2968" y="472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94" name="Line 345"/>
            <p:cNvSpPr>
              <a:spLocks noChangeShapeType="1"/>
            </p:cNvSpPr>
            <p:nvPr/>
          </p:nvSpPr>
          <p:spPr bwMode="auto">
            <a:xfrm>
              <a:off x="2968" y="472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95" name="Rectangle 346"/>
            <p:cNvSpPr>
              <a:spLocks noChangeArrowheads="1"/>
            </p:cNvSpPr>
            <p:nvPr/>
          </p:nvSpPr>
          <p:spPr bwMode="auto">
            <a:xfrm>
              <a:off x="1032" y="4729"/>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96" name="Line 347"/>
            <p:cNvSpPr>
              <a:spLocks noChangeShapeType="1"/>
            </p:cNvSpPr>
            <p:nvPr/>
          </p:nvSpPr>
          <p:spPr bwMode="auto">
            <a:xfrm>
              <a:off x="1032" y="4729"/>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97" name="Rectangle 348"/>
            <p:cNvSpPr>
              <a:spLocks noChangeArrowheads="1"/>
            </p:cNvSpPr>
            <p:nvPr/>
          </p:nvSpPr>
          <p:spPr bwMode="auto">
            <a:xfrm>
              <a:off x="1032"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798" name="Line 349"/>
            <p:cNvSpPr>
              <a:spLocks noChangeShapeType="1"/>
            </p:cNvSpPr>
            <p:nvPr/>
          </p:nvSpPr>
          <p:spPr bwMode="auto">
            <a:xfrm>
              <a:off x="1032"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799" name="Line 350"/>
            <p:cNvSpPr>
              <a:spLocks noChangeShapeType="1"/>
            </p:cNvSpPr>
            <p:nvPr/>
          </p:nvSpPr>
          <p:spPr bwMode="auto">
            <a:xfrm>
              <a:off x="1032"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00" name="Rectangle 351"/>
            <p:cNvSpPr>
              <a:spLocks noChangeArrowheads="1"/>
            </p:cNvSpPr>
            <p:nvPr/>
          </p:nvSpPr>
          <p:spPr bwMode="auto">
            <a:xfrm>
              <a:off x="1032"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01" name="Line 352"/>
            <p:cNvSpPr>
              <a:spLocks noChangeShapeType="1"/>
            </p:cNvSpPr>
            <p:nvPr/>
          </p:nvSpPr>
          <p:spPr bwMode="auto">
            <a:xfrm>
              <a:off x="1032"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02" name="Line 353"/>
            <p:cNvSpPr>
              <a:spLocks noChangeShapeType="1"/>
            </p:cNvSpPr>
            <p:nvPr/>
          </p:nvSpPr>
          <p:spPr bwMode="auto">
            <a:xfrm>
              <a:off x="1032"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03" name="Rectangle 354"/>
            <p:cNvSpPr>
              <a:spLocks noChangeArrowheads="1"/>
            </p:cNvSpPr>
            <p:nvPr/>
          </p:nvSpPr>
          <p:spPr bwMode="auto">
            <a:xfrm>
              <a:off x="1034" y="4787"/>
              <a:ext cx="79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04" name="Line 355"/>
            <p:cNvSpPr>
              <a:spLocks noChangeShapeType="1"/>
            </p:cNvSpPr>
            <p:nvPr/>
          </p:nvSpPr>
          <p:spPr bwMode="auto">
            <a:xfrm>
              <a:off x="1034" y="4787"/>
              <a:ext cx="79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05" name="Rectangle 356"/>
            <p:cNvSpPr>
              <a:spLocks noChangeArrowheads="1"/>
            </p:cNvSpPr>
            <p:nvPr/>
          </p:nvSpPr>
          <p:spPr bwMode="auto">
            <a:xfrm>
              <a:off x="1830" y="4729"/>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06" name="Line 357"/>
            <p:cNvSpPr>
              <a:spLocks noChangeShapeType="1"/>
            </p:cNvSpPr>
            <p:nvPr/>
          </p:nvSpPr>
          <p:spPr bwMode="auto">
            <a:xfrm>
              <a:off x="1830" y="4729"/>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07" name="Rectangle 358"/>
            <p:cNvSpPr>
              <a:spLocks noChangeArrowheads="1"/>
            </p:cNvSpPr>
            <p:nvPr/>
          </p:nvSpPr>
          <p:spPr bwMode="auto">
            <a:xfrm>
              <a:off x="1830"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08" name="Line 359"/>
            <p:cNvSpPr>
              <a:spLocks noChangeShapeType="1"/>
            </p:cNvSpPr>
            <p:nvPr/>
          </p:nvSpPr>
          <p:spPr bwMode="auto">
            <a:xfrm>
              <a:off x="1830"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09" name="Line 360"/>
            <p:cNvSpPr>
              <a:spLocks noChangeShapeType="1"/>
            </p:cNvSpPr>
            <p:nvPr/>
          </p:nvSpPr>
          <p:spPr bwMode="auto">
            <a:xfrm>
              <a:off x="1830"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10" name="Rectangle 361"/>
            <p:cNvSpPr>
              <a:spLocks noChangeArrowheads="1"/>
            </p:cNvSpPr>
            <p:nvPr/>
          </p:nvSpPr>
          <p:spPr bwMode="auto">
            <a:xfrm>
              <a:off x="1832" y="478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11" name="Line 362"/>
            <p:cNvSpPr>
              <a:spLocks noChangeShapeType="1"/>
            </p:cNvSpPr>
            <p:nvPr/>
          </p:nvSpPr>
          <p:spPr bwMode="auto">
            <a:xfrm>
              <a:off x="1832" y="478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12" name="Rectangle 363"/>
            <p:cNvSpPr>
              <a:spLocks noChangeArrowheads="1"/>
            </p:cNvSpPr>
            <p:nvPr/>
          </p:nvSpPr>
          <p:spPr bwMode="auto">
            <a:xfrm>
              <a:off x="2055" y="4729"/>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13" name="Line 364"/>
            <p:cNvSpPr>
              <a:spLocks noChangeShapeType="1"/>
            </p:cNvSpPr>
            <p:nvPr/>
          </p:nvSpPr>
          <p:spPr bwMode="auto">
            <a:xfrm>
              <a:off x="2055" y="4729"/>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14" name="Rectangle 365"/>
            <p:cNvSpPr>
              <a:spLocks noChangeArrowheads="1"/>
            </p:cNvSpPr>
            <p:nvPr/>
          </p:nvSpPr>
          <p:spPr bwMode="auto">
            <a:xfrm>
              <a:off x="2055"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15" name="Line 366"/>
            <p:cNvSpPr>
              <a:spLocks noChangeShapeType="1"/>
            </p:cNvSpPr>
            <p:nvPr/>
          </p:nvSpPr>
          <p:spPr bwMode="auto">
            <a:xfrm>
              <a:off x="2055"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16" name="Line 367"/>
            <p:cNvSpPr>
              <a:spLocks noChangeShapeType="1"/>
            </p:cNvSpPr>
            <p:nvPr/>
          </p:nvSpPr>
          <p:spPr bwMode="auto">
            <a:xfrm>
              <a:off x="2055"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17" name="Rectangle 368"/>
            <p:cNvSpPr>
              <a:spLocks noChangeArrowheads="1"/>
            </p:cNvSpPr>
            <p:nvPr/>
          </p:nvSpPr>
          <p:spPr bwMode="auto">
            <a:xfrm>
              <a:off x="2057" y="4787"/>
              <a:ext cx="224"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18" name="Line 369"/>
            <p:cNvSpPr>
              <a:spLocks noChangeShapeType="1"/>
            </p:cNvSpPr>
            <p:nvPr/>
          </p:nvSpPr>
          <p:spPr bwMode="auto">
            <a:xfrm>
              <a:off x="2057" y="4787"/>
              <a:ext cx="2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19" name="Rectangle 370"/>
            <p:cNvSpPr>
              <a:spLocks noChangeArrowheads="1"/>
            </p:cNvSpPr>
            <p:nvPr/>
          </p:nvSpPr>
          <p:spPr bwMode="auto">
            <a:xfrm>
              <a:off x="2281" y="4729"/>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20" name="Line 371"/>
            <p:cNvSpPr>
              <a:spLocks noChangeShapeType="1"/>
            </p:cNvSpPr>
            <p:nvPr/>
          </p:nvSpPr>
          <p:spPr bwMode="auto">
            <a:xfrm>
              <a:off x="2281" y="4729"/>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21" name="Rectangle 372"/>
            <p:cNvSpPr>
              <a:spLocks noChangeArrowheads="1"/>
            </p:cNvSpPr>
            <p:nvPr/>
          </p:nvSpPr>
          <p:spPr bwMode="auto">
            <a:xfrm>
              <a:off x="2281"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22" name="Line 373"/>
            <p:cNvSpPr>
              <a:spLocks noChangeShapeType="1"/>
            </p:cNvSpPr>
            <p:nvPr/>
          </p:nvSpPr>
          <p:spPr bwMode="auto">
            <a:xfrm>
              <a:off x="2281"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23" name="Line 374"/>
            <p:cNvSpPr>
              <a:spLocks noChangeShapeType="1"/>
            </p:cNvSpPr>
            <p:nvPr/>
          </p:nvSpPr>
          <p:spPr bwMode="auto">
            <a:xfrm>
              <a:off x="2281"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24" name="Rectangle 375"/>
            <p:cNvSpPr>
              <a:spLocks noChangeArrowheads="1"/>
            </p:cNvSpPr>
            <p:nvPr/>
          </p:nvSpPr>
          <p:spPr bwMode="auto">
            <a:xfrm>
              <a:off x="2283" y="478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25" name="Line 376"/>
            <p:cNvSpPr>
              <a:spLocks noChangeShapeType="1"/>
            </p:cNvSpPr>
            <p:nvPr/>
          </p:nvSpPr>
          <p:spPr bwMode="auto">
            <a:xfrm>
              <a:off x="2283" y="478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26" name="Rectangle 377"/>
            <p:cNvSpPr>
              <a:spLocks noChangeArrowheads="1"/>
            </p:cNvSpPr>
            <p:nvPr/>
          </p:nvSpPr>
          <p:spPr bwMode="auto">
            <a:xfrm>
              <a:off x="2506" y="4729"/>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27" name="Line 378"/>
            <p:cNvSpPr>
              <a:spLocks noChangeShapeType="1"/>
            </p:cNvSpPr>
            <p:nvPr/>
          </p:nvSpPr>
          <p:spPr bwMode="auto">
            <a:xfrm>
              <a:off x="2506" y="4729"/>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28" name="Rectangle 379"/>
            <p:cNvSpPr>
              <a:spLocks noChangeArrowheads="1"/>
            </p:cNvSpPr>
            <p:nvPr/>
          </p:nvSpPr>
          <p:spPr bwMode="auto">
            <a:xfrm>
              <a:off x="2506"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29" name="Line 380"/>
            <p:cNvSpPr>
              <a:spLocks noChangeShapeType="1"/>
            </p:cNvSpPr>
            <p:nvPr/>
          </p:nvSpPr>
          <p:spPr bwMode="auto">
            <a:xfrm>
              <a:off x="2506"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30" name="Line 381"/>
            <p:cNvSpPr>
              <a:spLocks noChangeShapeType="1"/>
            </p:cNvSpPr>
            <p:nvPr/>
          </p:nvSpPr>
          <p:spPr bwMode="auto">
            <a:xfrm>
              <a:off x="2506"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31" name="Rectangle 382"/>
            <p:cNvSpPr>
              <a:spLocks noChangeArrowheads="1"/>
            </p:cNvSpPr>
            <p:nvPr/>
          </p:nvSpPr>
          <p:spPr bwMode="auto">
            <a:xfrm>
              <a:off x="2508" y="4787"/>
              <a:ext cx="223"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32" name="Line 383"/>
            <p:cNvSpPr>
              <a:spLocks noChangeShapeType="1"/>
            </p:cNvSpPr>
            <p:nvPr/>
          </p:nvSpPr>
          <p:spPr bwMode="auto">
            <a:xfrm>
              <a:off x="2508" y="4787"/>
              <a:ext cx="2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33" name="Rectangle 384"/>
            <p:cNvSpPr>
              <a:spLocks noChangeArrowheads="1"/>
            </p:cNvSpPr>
            <p:nvPr/>
          </p:nvSpPr>
          <p:spPr bwMode="auto">
            <a:xfrm>
              <a:off x="2731" y="4729"/>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34" name="Line 385"/>
            <p:cNvSpPr>
              <a:spLocks noChangeShapeType="1"/>
            </p:cNvSpPr>
            <p:nvPr/>
          </p:nvSpPr>
          <p:spPr bwMode="auto">
            <a:xfrm>
              <a:off x="2731" y="4729"/>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35" name="Rectangle 386"/>
            <p:cNvSpPr>
              <a:spLocks noChangeArrowheads="1"/>
            </p:cNvSpPr>
            <p:nvPr/>
          </p:nvSpPr>
          <p:spPr bwMode="auto">
            <a:xfrm>
              <a:off x="2731"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36" name="Line 387"/>
            <p:cNvSpPr>
              <a:spLocks noChangeShapeType="1"/>
            </p:cNvSpPr>
            <p:nvPr/>
          </p:nvSpPr>
          <p:spPr bwMode="auto">
            <a:xfrm>
              <a:off x="2731"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37" name="Line 388"/>
            <p:cNvSpPr>
              <a:spLocks noChangeShapeType="1"/>
            </p:cNvSpPr>
            <p:nvPr/>
          </p:nvSpPr>
          <p:spPr bwMode="auto">
            <a:xfrm>
              <a:off x="2731"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38" name="Rectangle 389"/>
            <p:cNvSpPr>
              <a:spLocks noChangeArrowheads="1"/>
            </p:cNvSpPr>
            <p:nvPr/>
          </p:nvSpPr>
          <p:spPr bwMode="auto">
            <a:xfrm>
              <a:off x="2733" y="4787"/>
              <a:ext cx="23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39" name="Line 390"/>
            <p:cNvSpPr>
              <a:spLocks noChangeShapeType="1"/>
            </p:cNvSpPr>
            <p:nvPr/>
          </p:nvSpPr>
          <p:spPr bwMode="auto">
            <a:xfrm>
              <a:off x="2733" y="4787"/>
              <a:ext cx="2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40" name="Rectangle 391"/>
            <p:cNvSpPr>
              <a:spLocks noChangeArrowheads="1"/>
            </p:cNvSpPr>
            <p:nvPr/>
          </p:nvSpPr>
          <p:spPr bwMode="auto">
            <a:xfrm>
              <a:off x="2968" y="4729"/>
              <a:ext cx="2" cy="5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41" name="Line 392"/>
            <p:cNvSpPr>
              <a:spLocks noChangeShapeType="1"/>
            </p:cNvSpPr>
            <p:nvPr/>
          </p:nvSpPr>
          <p:spPr bwMode="auto">
            <a:xfrm>
              <a:off x="2968" y="4729"/>
              <a:ext cx="1" cy="5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42" name="Rectangle 393"/>
            <p:cNvSpPr>
              <a:spLocks noChangeArrowheads="1"/>
            </p:cNvSpPr>
            <p:nvPr/>
          </p:nvSpPr>
          <p:spPr bwMode="auto">
            <a:xfrm>
              <a:off x="2968"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43" name="Line 394"/>
            <p:cNvSpPr>
              <a:spLocks noChangeShapeType="1"/>
            </p:cNvSpPr>
            <p:nvPr/>
          </p:nvSpPr>
          <p:spPr bwMode="auto">
            <a:xfrm>
              <a:off x="2968"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44" name="Line 395"/>
            <p:cNvSpPr>
              <a:spLocks noChangeShapeType="1"/>
            </p:cNvSpPr>
            <p:nvPr/>
          </p:nvSpPr>
          <p:spPr bwMode="auto">
            <a:xfrm>
              <a:off x="2968"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45" name="Rectangle 396"/>
            <p:cNvSpPr>
              <a:spLocks noChangeArrowheads="1"/>
            </p:cNvSpPr>
            <p:nvPr/>
          </p:nvSpPr>
          <p:spPr bwMode="auto">
            <a:xfrm>
              <a:off x="2968" y="4787"/>
              <a:ext cx="2"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endParaRPr lang="en-US"/>
            </a:p>
          </p:txBody>
        </p:sp>
        <p:sp>
          <p:nvSpPr>
            <p:cNvPr id="27846" name="Line 397"/>
            <p:cNvSpPr>
              <a:spLocks noChangeShapeType="1"/>
            </p:cNvSpPr>
            <p:nvPr/>
          </p:nvSpPr>
          <p:spPr bwMode="auto">
            <a:xfrm>
              <a:off x="2968" y="4787"/>
              <a:ext cx="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sp>
          <p:nvSpPr>
            <p:cNvPr id="27847" name="Line 398"/>
            <p:cNvSpPr>
              <a:spLocks noChangeShapeType="1"/>
            </p:cNvSpPr>
            <p:nvPr/>
          </p:nvSpPr>
          <p:spPr bwMode="auto">
            <a:xfrm>
              <a:off x="2968" y="4787"/>
              <a:ext cx="1"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wrap="none" lIns="0" tIns="0" rIns="0" bIns="0">
              <a:spAutoFit/>
            </a:bodyPr>
            <a:lstStyle/>
            <a:p>
              <a:endParaRPr lang="en-US"/>
            </a:p>
          </p:txBody>
        </p:sp>
      </p:grpSp>
      <p:sp>
        <p:nvSpPr>
          <p:cNvPr id="27663" name="Text Box 399"/>
          <p:cNvSpPr txBox="1">
            <a:spLocks noChangeArrowheads="1"/>
          </p:cNvSpPr>
          <p:nvPr/>
        </p:nvSpPr>
        <p:spPr bwMode="auto">
          <a:xfrm>
            <a:off x="823913" y="7637463"/>
            <a:ext cx="54086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305" tIns="45152" rIns="90305" bIns="45152">
            <a:spAutoFit/>
          </a:bodyPr>
          <a:lstStyle>
            <a:lvl1pPr defTabSz="903288" eaLnBrk="0" hangingPunct="0">
              <a:defRPr sz="1200">
                <a:solidFill>
                  <a:schemeClr val="tx1"/>
                </a:solidFill>
                <a:latin typeface="Arial" charset="0"/>
                <a:ea typeface="ＭＳ Ｐゴシック" charset="0"/>
                <a:cs typeface="ＭＳ Ｐゴシック" charset="0"/>
              </a:defRPr>
            </a:lvl1pPr>
            <a:lvl2pPr marL="742950" indent="-285750" defTabSz="903288" eaLnBrk="0" hangingPunct="0">
              <a:defRPr sz="1200">
                <a:solidFill>
                  <a:schemeClr val="tx1"/>
                </a:solidFill>
                <a:latin typeface="Arial" charset="0"/>
                <a:ea typeface="ＭＳ Ｐゴシック" charset="0"/>
              </a:defRPr>
            </a:lvl2pPr>
            <a:lvl3pPr marL="1143000" indent="-228600" defTabSz="903288" eaLnBrk="0" hangingPunct="0">
              <a:defRPr sz="1200">
                <a:solidFill>
                  <a:schemeClr val="tx1"/>
                </a:solidFill>
                <a:latin typeface="Arial" charset="0"/>
                <a:ea typeface="ＭＳ Ｐゴシック" charset="0"/>
              </a:defRPr>
            </a:lvl3pPr>
            <a:lvl4pPr marL="1600200" indent="-228600" defTabSz="903288" eaLnBrk="0" hangingPunct="0">
              <a:defRPr sz="1200">
                <a:solidFill>
                  <a:schemeClr val="tx1"/>
                </a:solidFill>
                <a:latin typeface="Arial" charset="0"/>
                <a:ea typeface="ＭＳ Ｐゴシック" charset="0"/>
              </a:defRPr>
            </a:lvl4pPr>
            <a:lvl5pPr marL="2057400" indent="-228600" defTabSz="903288" eaLnBrk="0" hangingPunct="0">
              <a:defRPr sz="1200">
                <a:solidFill>
                  <a:schemeClr val="tx1"/>
                </a:solidFill>
                <a:latin typeface="Arial" charset="0"/>
                <a:ea typeface="ＭＳ Ｐゴシック" charset="0"/>
              </a:defRPr>
            </a:lvl5pPr>
            <a:lvl6pPr marL="2514600" indent="-228600" algn="ctr" defTabSz="903288" eaLnBrk="0" fontAlgn="base" hangingPunct="0">
              <a:spcBef>
                <a:spcPct val="0"/>
              </a:spcBef>
              <a:spcAft>
                <a:spcPct val="0"/>
              </a:spcAft>
              <a:defRPr sz="1200">
                <a:solidFill>
                  <a:schemeClr val="tx1"/>
                </a:solidFill>
                <a:latin typeface="Arial" charset="0"/>
                <a:ea typeface="ＭＳ Ｐゴシック" charset="0"/>
              </a:defRPr>
            </a:lvl6pPr>
            <a:lvl7pPr marL="2971800" indent="-228600" algn="ctr" defTabSz="903288" eaLnBrk="0" fontAlgn="base" hangingPunct="0">
              <a:spcBef>
                <a:spcPct val="0"/>
              </a:spcBef>
              <a:spcAft>
                <a:spcPct val="0"/>
              </a:spcAft>
              <a:defRPr sz="1200">
                <a:solidFill>
                  <a:schemeClr val="tx1"/>
                </a:solidFill>
                <a:latin typeface="Arial" charset="0"/>
                <a:ea typeface="ＭＳ Ｐゴシック" charset="0"/>
              </a:defRPr>
            </a:lvl7pPr>
            <a:lvl8pPr marL="3429000" indent="-228600" algn="ctr" defTabSz="903288" eaLnBrk="0" fontAlgn="base" hangingPunct="0">
              <a:spcBef>
                <a:spcPct val="0"/>
              </a:spcBef>
              <a:spcAft>
                <a:spcPct val="0"/>
              </a:spcAft>
              <a:defRPr sz="1200">
                <a:solidFill>
                  <a:schemeClr val="tx1"/>
                </a:solidFill>
                <a:latin typeface="Arial" charset="0"/>
                <a:ea typeface="ＭＳ Ｐゴシック" charset="0"/>
              </a:defRPr>
            </a:lvl8pPr>
            <a:lvl9pPr marL="3886200" indent="-228600" algn="ctr" defTabSz="903288" eaLnBrk="0" fontAlgn="base" hangingPunct="0">
              <a:spcBef>
                <a:spcPct val="0"/>
              </a:spcBef>
              <a:spcAft>
                <a:spcPct val="0"/>
              </a:spcAft>
              <a:defRPr sz="1200">
                <a:solidFill>
                  <a:schemeClr val="tx1"/>
                </a:solidFill>
                <a:latin typeface="Arial" charset="0"/>
                <a:ea typeface="ＭＳ Ｐゴシック" charset="0"/>
              </a:defRPr>
            </a:lvl9pPr>
          </a:lstStyle>
          <a:p>
            <a:pPr eaLnBrk="1" hangingPunct="1"/>
            <a:r>
              <a:rPr lang="en-GB">
                <a:latin typeface="Times New Roman" charset="0"/>
              </a:rPr>
              <a:t>Bush (snr &amp; jnr), Clinton, Reagan, Nixon, Lincoln, Roosevelt, Johnson, Ford, Carter</a:t>
            </a:r>
          </a:p>
          <a:p>
            <a:pPr eaLnBrk="1" hangingPunct="1"/>
            <a:r>
              <a:rPr lang="en-GB">
                <a:latin typeface="Times New Roman" charset="0"/>
              </a:rPr>
              <a:t>Washington, Eisenhower, Adams, Kennedy...</a:t>
            </a:r>
          </a:p>
        </p:txBody>
      </p:sp>
    </p:spTree>
    <p:extLst>
      <p:ext uri="{BB962C8B-B14F-4D97-AF65-F5344CB8AC3E}">
        <p14:creationId xmlns:p14="http://schemas.microsoft.com/office/powerpoint/2010/main" val="2868654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0AD94D-7CD0-0F42-9075-0BF7BE33337C}" type="slidenum">
              <a:rPr lang="en-GB"/>
              <a:pPr/>
              <a:t>34</a:t>
            </a:fld>
            <a:endParaRPr lang="en-GB"/>
          </a:p>
        </p:txBody>
      </p:sp>
      <p:sp>
        <p:nvSpPr>
          <p:cNvPr id="104450" name="Rectangle 2"/>
          <p:cNvSpPr>
            <a:spLocks noGrp="1" noRot="1" noChangeAspect="1" noChangeArrowheads="1" noTextEdit="1"/>
          </p:cNvSpPr>
          <p:nvPr>
            <p:ph type="sldImg"/>
          </p:nvPr>
        </p:nvSpPr>
        <p:spPr>
          <a:xfrm>
            <a:off x="92075" y="746125"/>
            <a:ext cx="6615113" cy="3721100"/>
          </a:xfrm>
          <a:ln/>
          <a:extLst>
            <a:ext uri="{FAA26D3D-D897-4be2-8F04-BA451C77F1D7}">
              <ma14:placeholderFlag xmlns="" xmlns:ma14="http://schemas.microsoft.com/office/mac/drawingml/2011/main" val="1"/>
            </a:ext>
          </a:extLst>
        </p:spPr>
      </p:sp>
      <p:sp>
        <p:nvSpPr>
          <p:cNvPr id="104451" name="Rectangle 3"/>
          <p:cNvSpPr>
            <a:spLocks noGrp="1" noChangeArrowheads="1"/>
          </p:cNvSpPr>
          <p:nvPr>
            <p:ph type="body" idx="1"/>
          </p:nvPr>
        </p:nvSpPr>
        <p:spPr>
          <a:xfrm>
            <a:off x="904784" y="4713430"/>
            <a:ext cx="4988109" cy="4466987"/>
          </a:xfrm>
        </p:spPr>
        <p:txBody>
          <a:bodyPr/>
          <a:lstStyle/>
          <a:p>
            <a:endParaRPr lang="en-US"/>
          </a:p>
        </p:txBody>
      </p:sp>
    </p:spTree>
    <p:extLst>
      <p:ext uri="{BB962C8B-B14F-4D97-AF65-F5344CB8AC3E}">
        <p14:creationId xmlns:p14="http://schemas.microsoft.com/office/powerpoint/2010/main" val="1006674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noTextEdit="1"/>
          </p:cNvSpPr>
          <p:nvPr>
            <p:ph type="sldImg"/>
          </p:nvPr>
        </p:nvSpPr>
        <p:spPr>
          <a:xfrm>
            <a:off x="381000" y="685800"/>
            <a:ext cx="6096000" cy="3429000"/>
          </a:xfrm>
          <a:ln/>
        </p:spPr>
      </p:sp>
      <p:sp>
        <p:nvSpPr>
          <p:cNvPr id="36866"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atin typeface="Arial" charset="0"/>
            </a:endParaRPr>
          </a:p>
        </p:txBody>
      </p:sp>
      <p:sp>
        <p:nvSpPr>
          <p:cNvPr id="36867"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9AB6750-50A6-EC4E-8CC5-6F463009CFAA}" type="slidenum">
              <a:rPr lang="en-GB" sz="1200"/>
              <a:pPr eaLnBrk="1" hangingPunct="1"/>
              <a:t>35</a:t>
            </a:fld>
            <a:endParaRPr lang="en-GB" sz="1200"/>
          </a:p>
        </p:txBody>
      </p:sp>
    </p:spTree>
    <p:extLst>
      <p:ext uri="{BB962C8B-B14F-4D97-AF65-F5344CB8AC3E}">
        <p14:creationId xmlns:p14="http://schemas.microsoft.com/office/powerpoint/2010/main" val="3217675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6BF87-DE63-4A14-A1A6-200C5ABC84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7C9C74-242C-402B-9D3B-C5A10C3228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386756F-7B75-4C72-9780-5CA831C8790E}"/>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5" name="Footer Placeholder 4">
            <a:extLst>
              <a:ext uri="{FF2B5EF4-FFF2-40B4-BE49-F238E27FC236}">
                <a16:creationId xmlns:a16="http://schemas.microsoft.com/office/drawing/2014/main" id="{01724A01-A8F7-4158-80F9-9B6BC97B93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6F2F32-637D-4850-9076-097C7143815D}"/>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3044648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9740E-64A9-464E-889D-BD980412AE2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DCECE3-1B2F-4FBE-937B-9892EE1E0C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30DE74-AABB-47A6-965A-3C71C5C6D63B}"/>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5" name="Footer Placeholder 4">
            <a:extLst>
              <a:ext uri="{FF2B5EF4-FFF2-40B4-BE49-F238E27FC236}">
                <a16:creationId xmlns:a16="http://schemas.microsoft.com/office/drawing/2014/main" id="{D7250D98-4D52-4EAF-9C39-11AE2D2A35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DBE34-0101-4B23-813E-199F9E4F11ED}"/>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2420545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1C9EC-8A97-4DC0-AC0D-400A47D7FB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376755E-8A46-4F37-B770-F8CE0533C3D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5C2D51-9509-4245-95BF-7469308B6C78}"/>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5" name="Footer Placeholder 4">
            <a:extLst>
              <a:ext uri="{FF2B5EF4-FFF2-40B4-BE49-F238E27FC236}">
                <a16:creationId xmlns:a16="http://schemas.microsoft.com/office/drawing/2014/main" id="{B9A34C1E-2BB7-4049-B5C8-B29E58A9E8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EE8CF3-D930-4571-BF9D-CE0F53376097}"/>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3376089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7CEE8-8B70-4364-A159-5BF34525CA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E97862-6556-40F6-BFCC-5AF885CBF4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6A9F94-0D5F-4A7D-ADC6-0D91D070DFD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384F59-38C8-4681-B275-1DC25C830425}"/>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6" name="Footer Placeholder 5">
            <a:extLst>
              <a:ext uri="{FF2B5EF4-FFF2-40B4-BE49-F238E27FC236}">
                <a16:creationId xmlns:a16="http://schemas.microsoft.com/office/drawing/2014/main" id="{2E90C2E8-8007-4B31-B301-F032832465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ABE80-A323-4896-8A6F-C1A40C5832A2}"/>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4228785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A40BC-56AE-46D7-AFBC-4027DA03A6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1B9F19-E6B1-4586-B38C-B0E75481C7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BCFA40F-7FBF-4023-9066-4BB975A762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38172CB-E159-4292-8122-6DA3F6731B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D95156-CD1E-469A-83D2-B64907BC90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DEE2ED-C3FA-49A3-8F5D-23B82CE776C6}"/>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8" name="Footer Placeholder 7">
            <a:extLst>
              <a:ext uri="{FF2B5EF4-FFF2-40B4-BE49-F238E27FC236}">
                <a16:creationId xmlns:a16="http://schemas.microsoft.com/office/drawing/2014/main" id="{C4A78A9B-D340-4239-A78F-72A0147179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06380EC-02BF-4A29-8402-EA3203026D0A}"/>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1955489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E39CD-88C4-4DF9-B5A4-F0560E39F7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063376-ED74-488E-85A3-8371E495AD02}"/>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4" name="Footer Placeholder 3">
            <a:extLst>
              <a:ext uri="{FF2B5EF4-FFF2-40B4-BE49-F238E27FC236}">
                <a16:creationId xmlns:a16="http://schemas.microsoft.com/office/drawing/2014/main" id="{314B4896-096C-4F37-8873-2CA2200B0D9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7AC285C-21F2-4ACA-8D38-DB2E299567AC}"/>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3483376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B1E5A9-AC4F-4167-9B91-C437821B8CBE}"/>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3" name="Footer Placeholder 2">
            <a:extLst>
              <a:ext uri="{FF2B5EF4-FFF2-40B4-BE49-F238E27FC236}">
                <a16:creationId xmlns:a16="http://schemas.microsoft.com/office/drawing/2014/main" id="{B5E6C09A-9CA2-4623-AE1E-996C57757C4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AB2233C-3143-4EE2-9B70-CF972C1AA2B0}"/>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1921153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52A65-4E3E-47E3-97D8-81D02E8A06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B317DE-65EB-40A2-8B6E-DF5B47608C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A046C87-4D50-44C5-A9AD-3C77D54E89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69B2CA-F409-493C-8CE1-991C3E31FEC0}"/>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6" name="Footer Placeholder 5">
            <a:extLst>
              <a:ext uri="{FF2B5EF4-FFF2-40B4-BE49-F238E27FC236}">
                <a16:creationId xmlns:a16="http://schemas.microsoft.com/office/drawing/2014/main" id="{AF8B8E32-9142-4D04-B270-9B0808A8A5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98F8C9-B0F4-4E13-BC68-FF52BF48139D}"/>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3614016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B1E2F-277A-43A6-B234-F7AB72F2FE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2BC51E7-6965-42ED-A397-FE2D66C0A0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CA06100-F003-429D-961D-A6A29F1B32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D859D9-800D-481A-982A-C924BEF8705E}"/>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6" name="Footer Placeholder 5">
            <a:extLst>
              <a:ext uri="{FF2B5EF4-FFF2-40B4-BE49-F238E27FC236}">
                <a16:creationId xmlns:a16="http://schemas.microsoft.com/office/drawing/2014/main" id="{870DE641-9C4B-412B-AEF4-0FE3BD3474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DE46B5-14A4-4ADD-B477-3F7AA823CD5A}"/>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321725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74844-ED27-41F4-9DAC-12523A96ACE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8EC058-622C-44E5-9311-ED2923DFDDF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8F9553-0FDE-4469-8CDE-B813D15B28BD}"/>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5" name="Footer Placeholder 4">
            <a:extLst>
              <a:ext uri="{FF2B5EF4-FFF2-40B4-BE49-F238E27FC236}">
                <a16:creationId xmlns:a16="http://schemas.microsoft.com/office/drawing/2014/main" id="{608E7411-31A8-4DC2-8C41-01B0938A93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453CD4-199B-4953-8BB0-4F1620FBBD90}"/>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4047746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320FE2-940C-46AD-8F67-70D9199DF09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85FC1F-CDFF-4630-AB61-B83BEF6F716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1B01E9-8044-4D07-96E9-C2D20D97C1DA}"/>
              </a:ext>
            </a:extLst>
          </p:cNvPr>
          <p:cNvSpPr>
            <a:spLocks noGrp="1"/>
          </p:cNvSpPr>
          <p:nvPr>
            <p:ph type="dt" sz="half" idx="10"/>
          </p:nvPr>
        </p:nvSpPr>
        <p:spPr/>
        <p:txBody>
          <a:bodyPr/>
          <a:lstStyle/>
          <a:p>
            <a:fld id="{11B39BB6-223E-45CD-8A3C-16DCC5774F42}" type="datetimeFigureOut">
              <a:rPr lang="en-GB" smtClean="0"/>
              <a:t>02/10/2025</a:t>
            </a:fld>
            <a:endParaRPr lang="en-GB"/>
          </a:p>
        </p:txBody>
      </p:sp>
      <p:sp>
        <p:nvSpPr>
          <p:cNvPr id="5" name="Footer Placeholder 4">
            <a:extLst>
              <a:ext uri="{FF2B5EF4-FFF2-40B4-BE49-F238E27FC236}">
                <a16:creationId xmlns:a16="http://schemas.microsoft.com/office/drawing/2014/main" id="{D028478C-77AF-4B1D-B454-6D10E1EC65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8B78EC-56A5-4EFC-89CF-5C618A559E42}"/>
              </a:ext>
            </a:extLst>
          </p:cNvPr>
          <p:cNvSpPr>
            <a:spLocks noGrp="1"/>
          </p:cNvSpPr>
          <p:nvPr>
            <p:ph type="sldNum" sz="quarter" idx="12"/>
          </p:nvPr>
        </p:nvSpPr>
        <p:spPr/>
        <p:txBody>
          <a:bodyPr/>
          <a:lstStyle/>
          <a:p>
            <a:fld id="{DD8B595A-E757-4F0B-AD6C-BD854B1C187A}" type="slidenum">
              <a:rPr lang="en-GB" smtClean="0"/>
              <a:t>‹#›</a:t>
            </a:fld>
            <a:endParaRPr lang="en-GB"/>
          </a:p>
        </p:txBody>
      </p:sp>
    </p:spTree>
    <p:extLst>
      <p:ext uri="{BB962C8B-B14F-4D97-AF65-F5344CB8AC3E}">
        <p14:creationId xmlns:p14="http://schemas.microsoft.com/office/powerpoint/2010/main" val="26832580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22618A1-DFED-413B-BF04-637AA2483EFF}" type="slidenum">
              <a:rPr lang="en-GB" smtClean="0"/>
              <a:pPr/>
              <a:t>‹#›</a:t>
            </a:fld>
            <a:endParaRPr lang="en-GB" dirty="0"/>
          </a:p>
        </p:txBody>
      </p:sp>
      <p:sp>
        <p:nvSpPr>
          <p:cNvPr id="5" name="Title Placeholder 10">
            <a:extLst>
              <a:ext uri="{FF2B5EF4-FFF2-40B4-BE49-F238E27FC236}">
                <a16:creationId xmlns:a16="http://schemas.microsoft.com/office/drawing/2014/main" id="{C6197995-447C-1945-BE43-E610E4AC67C6}"/>
              </a:ext>
            </a:extLst>
          </p:cNvPr>
          <p:cNvSpPr>
            <a:spLocks noGrp="1"/>
          </p:cNvSpPr>
          <p:nvPr>
            <p:ph type="title"/>
          </p:nvPr>
        </p:nvSpPr>
        <p:spPr>
          <a:xfrm>
            <a:off x="634590" y="495664"/>
            <a:ext cx="10990300" cy="424732"/>
          </a:xfrm>
          <a:prstGeom prst="rect">
            <a:avLst/>
          </a:prstGeom>
        </p:spPr>
        <p:txBody>
          <a:bodyPr vert="horz" wrap="square" lIns="91440" tIns="45720" rIns="91440" bIns="45720" rtlCol="0" anchor="b" anchorCtr="0">
            <a:spAutoFit/>
          </a:bodyPr>
          <a:lstStyle/>
          <a:p>
            <a:r>
              <a:rPr lang="en-US"/>
              <a:t>Click to edit Master title style</a:t>
            </a:r>
            <a:endParaRPr lang="en-GB" dirty="0"/>
          </a:p>
        </p:txBody>
      </p:sp>
      <p:sp>
        <p:nvSpPr>
          <p:cNvPr id="8" name="Text Placeholder 11">
            <a:extLst>
              <a:ext uri="{FF2B5EF4-FFF2-40B4-BE49-F238E27FC236}">
                <a16:creationId xmlns:a16="http://schemas.microsoft.com/office/drawing/2014/main" id="{92A49442-9D5B-DB40-BAE1-75FB997A0B67}"/>
              </a:ext>
            </a:extLst>
          </p:cNvPr>
          <p:cNvSpPr>
            <a:spLocks noGrp="1"/>
          </p:cNvSpPr>
          <p:nvPr>
            <p:ph idx="1"/>
          </p:nvPr>
        </p:nvSpPr>
        <p:spPr>
          <a:xfrm>
            <a:off x="652088" y="1259883"/>
            <a:ext cx="10972800" cy="490542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3496737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64C608-40B1-4030-A28D-5B74BC98ADCE}" type="datetimeFigureOut">
              <a:rPr lang="en-US" smtClean="0"/>
              <a:t>10/2/2025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375AD64-750F-4F68-B1B7-75972F27F639}" type="slidenum">
              <a:rPr lang="en-AU" smtClean="0"/>
              <a:pPr/>
              <a:t>‹#›</a:t>
            </a:fld>
            <a:endParaRPr lang="en-AU" dirty="0"/>
          </a:p>
        </p:txBody>
      </p:sp>
    </p:spTree>
    <p:extLst>
      <p:ext uri="{BB962C8B-B14F-4D97-AF65-F5344CB8AC3E}">
        <p14:creationId xmlns:p14="http://schemas.microsoft.com/office/powerpoint/2010/main" val="1763088691"/>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smtClean="0"/>
              <a:t>10/2/2025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416184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A4E7D1B-D673-4CF6-8672-009D42ABD2A0}" type="datetimeFigureOut">
              <a:rPr lang="en-US" smtClean="0"/>
              <a:t>10/2/2025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F4F9FF90-F6DE-AE48-BAC3-E33B8D6603EA}" type="slidenum">
              <a:rPr lang="en-US" smtClean="0"/>
              <a:t>‹#›</a:t>
            </a:fld>
            <a:endParaRPr lang="en-US" dirty="0"/>
          </a:p>
        </p:txBody>
      </p:sp>
    </p:spTree>
    <p:extLst>
      <p:ext uri="{BB962C8B-B14F-4D97-AF65-F5344CB8AC3E}">
        <p14:creationId xmlns:p14="http://schemas.microsoft.com/office/powerpoint/2010/main" val="41423862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10" name="Slide Number Placeholder 9"/>
          <p:cNvSpPr>
            <a:spLocks noGrp="1"/>
          </p:cNvSpPr>
          <p:nvPr>
            <p:ph type="sldNum" sz="quarter" idx="15"/>
          </p:nvPr>
        </p:nvSpPr>
        <p:spPr/>
        <p:txBody>
          <a:bodyPr/>
          <a:lstStyle/>
          <a:p>
            <a:fld id="{C22618A1-DFED-413B-BF04-637AA2483EFF}" type="slidenum">
              <a:rPr lang="en-GB" smtClean="0"/>
              <a:pPr/>
              <a:t>‹#›</a:t>
            </a:fld>
            <a:endParaRPr lang="en-GB" dirty="0"/>
          </a:p>
        </p:txBody>
      </p:sp>
      <p:sp>
        <p:nvSpPr>
          <p:cNvPr id="11" name="Content Placeholder 3"/>
          <p:cNvSpPr>
            <a:spLocks noGrp="1"/>
          </p:cNvSpPr>
          <p:nvPr>
            <p:ph sz="quarter" idx="16"/>
          </p:nvPr>
        </p:nvSpPr>
        <p:spPr>
          <a:xfrm>
            <a:off x="658369" y="1194455"/>
            <a:ext cx="5278967" cy="14157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Content Placeholder 3"/>
          <p:cNvSpPr>
            <a:spLocks noGrp="1"/>
          </p:cNvSpPr>
          <p:nvPr>
            <p:ph sz="quarter" idx="17"/>
          </p:nvPr>
        </p:nvSpPr>
        <p:spPr>
          <a:xfrm>
            <a:off x="6385985" y="1194455"/>
            <a:ext cx="5278967" cy="14157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Placeholder 10">
            <a:extLst>
              <a:ext uri="{FF2B5EF4-FFF2-40B4-BE49-F238E27FC236}">
                <a16:creationId xmlns:a16="http://schemas.microsoft.com/office/drawing/2014/main" id="{096DD495-7E13-7241-8AB0-F18DF2F2CCF6}"/>
              </a:ext>
            </a:extLst>
          </p:cNvPr>
          <p:cNvSpPr>
            <a:spLocks noGrp="1"/>
          </p:cNvSpPr>
          <p:nvPr>
            <p:ph type="title"/>
          </p:nvPr>
        </p:nvSpPr>
        <p:spPr>
          <a:xfrm>
            <a:off x="634587" y="331178"/>
            <a:ext cx="10990300" cy="424732"/>
          </a:xfrm>
          <a:prstGeom prst="rect">
            <a:avLst/>
          </a:prstGeom>
        </p:spPr>
        <p:txBody>
          <a:bodyPr vert="horz" wrap="square" lIns="91440" tIns="45720" rIns="91440" bIns="45720" rtlCol="0" anchor="b" anchorCtr="0">
            <a:spAutoFit/>
          </a:bodyPr>
          <a:lstStyle/>
          <a:p>
            <a:r>
              <a:rPr lang="en-US" dirty="0"/>
              <a:t>Click to edit Master title style</a:t>
            </a:r>
            <a:endParaRPr lang="en-GB" dirty="0"/>
          </a:p>
        </p:txBody>
      </p:sp>
    </p:spTree>
    <p:extLst>
      <p:ext uri="{BB962C8B-B14F-4D97-AF65-F5344CB8AC3E}">
        <p14:creationId xmlns:p14="http://schemas.microsoft.com/office/powerpoint/2010/main" val="3622925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3" name="Title 2"/>
          <p:cNvSpPr>
            <a:spLocks noGrp="1"/>
          </p:cNvSpPr>
          <p:nvPr>
            <p:ph type="title"/>
          </p:nvPr>
        </p:nvSpPr>
        <p:spPr>
          <a:xfrm>
            <a:off x="658369" y="628689"/>
            <a:ext cx="9501111" cy="584775"/>
          </a:xfrm>
        </p:spPr>
        <p:txBody>
          <a:bodyPr/>
          <a:lstStyle/>
          <a:p>
            <a:r>
              <a:rPr lang="en-US"/>
              <a:t>Click to edit Master title style</a:t>
            </a:r>
            <a:endParaRPr lang="en-GB"/>
          </a:p>
        </p:txBody>
      </p:sp>
      <p:sp>
        <p:nvSpPr>
          <p:cNvPr id="11" name="Content Placeholder 3"/>
          <p:cNvSpPr>
            <a:spLocks noGrp="1"/>
          </p:cNvSpPr>
          <p:nvPr>
            <p:ph sz="quarter" idx="16"/>
          </p:nvPr>
        </p:nvSpPr>
        <p:spPr>
          <a:xfrm>
            <a:off x="658369" y="1484314"/>
            <a:ext cx="5278967" cy="1415772"/>
          </a:xfrm>
        </p:spPr>
        <p:txBody>
          <a:bodyPr/>
          <a:lstStyle>
            <a:lvl2pPr marL="0" indent="-180000">
              <a:buClr>
                <a:schemeClr val="accent1"/>
              </a:buClr>
              <a:buFont typeface="Lucida Grande"/>
              <a:buChar cha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Content Placeholder 3"/>
          <p:cNvSpPr>
            <a:spLocks noGrp="1"/>
          </p:cNvSpPr>
          <p:nvPr>
            <p:ph sz="quarter" idx="18"/>
          </p:nvPr>
        </p:nvSpPr>
        <p:spPr>
          <a:xfrm>
            <a:off x="6384033" y="1484784"/>
            <a:ext cx="5278967" cy="1415772"/>
          </a:xfrm>
        </p:spPr>
        <p:txBody>
          <a:bodyPr/>
          <a:lstStyle>
            <a:lvl2pPr marL="0" indent="-180000">
              <a:buClr>
                <a:schemeClr val="accent1"/>
              </a:buClr>
              <a:buFont typeface="Lucida Grande"/>
              <a:buChar cha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Rectangle 6">
            <a:extLst>
              <a:ext uri="{FF2B5EF4-FFF2-40B4-BE49-F238E27FC236}">
                <a16:creationId xmlns:a16="http://schemas.microsoft.com/office/drawing/2014/main" id="{79A42D66-0F34-4389-8FF3-4DBBCB0704B3}"/>
              </a:ext>
            </a:extLst>
          </p:cNvPr>
          <p:cNvSpPr>
            <a:spLocks noGrp="1" noChangeArrowheads="1"/>
          </p:cNvSpPr>
          <p:nvPr>
            <p:ph type="sldNum" sz="quarter" idx="12"/>
          </p:nvPr>
        </p:nvSpPr>
        <p:spPr>
          <a:xfrm>
            <a:off x="11233212" y="55445"/>
            <a:ext cx="490605" cy="123111"/>
          </a:xfrm>
          <a:ln/>
        </p:spPr>
        <p:txBody>
          <a:bodyPr/>
          <a:lstStyle>
            <a:lvl1pPr>
              <a:defRPr/>
            </a:lvl1pPr>
          </a:lstStyle>
          <a:p>
            <a:fld id="{714C567D-0E37-3E41-B6D4-8C0AC45026B9}" type="slidenum">
              <a:rPr lang="en-US"/>
              <a:pPr/>
              <a:t>‹#›</a:t>
            </a:fld>
            <a:endParaRPr lang="en-US" dirty="0"/>
          </a:p>
        </p:txBody>
      </p:sp>
    </p:spTree>
    <p:extLst>
      <p:ext uri="{BB962C8B-B14F-4D97-AF65-F5344CB8AC3E}">
        <p14:creationId xmlns:p14="http://schemas.microsoft.com/office/powerpoint/2010/main" val="2121941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282C4F-0C36-4A88-B270-A3F81007D7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DD1D54E-19E4-474D-8516-35C66F577E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FF6E99-BB6F-4892-A8DF-CCD61ED923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B39BB6-223E-45CD-8A3C-16DCC5774F42}" type="datetimeFigureOut">
              <a:rPr lang="en-GB" smtClean="0"/>
              <a:t>02/10/2025</a:t>
            </a:fld>
            <a:endParaRPr lang="en-GB"/>
          </a:p>
        </p:txBody>
      </p:sp>
      <p:sp>
        <p:nvSpPr>
          <p:cNvPr id="5" name="Footer Placeholder 4">
            <a:extLst>
              <a:ext uri="{FF2B5EF4-FFF2-40B4-BE49-F238E27FC236}">
                <a16:creationId xmlns:a16="http://schemas.microsoft.com/office/drawing/2014/main" id="{E6539933-04F1-4621-BB4F-827B6F50B4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04DAEF-57B9-425C-A701-ECAD13C82B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8B595A-E757-4F0B-AD6C-BD854B1C187A}" type="slidenum">
              <a:rPr lang="en-GB" smtClean="0"/>
              <a:t>‹#›</a:t>
            </a:fld>
            <a:endParaRPr lang="en-GB"/>
          </a:p>
        </p:txBody>
      </p:sp>
    </p:spTree>
    <p:extLst>
      <p:ext uri="{BB962C8B-B14F-4D97-AF65-F5344CB8AC3E}">
        <p14:creationId xmlns:p14="http://schemas.microsoft.com/office/powerpoint/2010/main" val="15648853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664C608-40B1-4030-A28D-5B74BC98ADCE}" type="datetimeFigureOut">
              <a:rPr lang="en-US" smtClean="0"/>
              <a:t>10/2/2025</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375AD64-750F-4F68-B1B7-75972F27F639}" type="slidenum">
              <a:rPr lang="en-AU" smtClean="0"/>
              <a:pPr/>
              <a:t>‹#›</a:t>
            </a:fld>
            <a:endParaRPr lang="en-AU" dirty="0"/>
          </a:p>
        </p:txBody>
      </p:sp>
    </p:spTree>
    <p:extLst>
      <p:ext uri="{BB962C8B-B14F-4D97-AF65-F5344CB8AC3E}">
        <p14:creationId xmlns:p14="http://schemas.microsoft.com/office/powerpoint/2010/main" val="2404286826"/>
      </p:ext>
    </p:extLst>
  </p:cSld>
  <p:clrMap bg1="lt1" tx1="dk1" bg2="lt2" tx2="dk2" accent1="accent1" accent2="accent2" accent3="accent3" accent4="accent4" accent5="accent5" accent6="accent6" hlink="hlink" folHlink="folHlink"/>
  <p:sldLayoutIdLst>
    <p:sldLayoutId id="2147484027" r:id="rId1"/>
    <p:sldLayoutId id="2147484013" r:id="rId2"/>
    <p:sldLayoutId id="2147484015" r:id="rId3"/>
    <p:sldLayoutId id="2147484016" r:id="rId4"/>
    <p:sldLayoutId id="2147484025" r:id="rId5"/>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51CF3B-1289-4474-84A7-1F2AEAFEF7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0BD167-C8B7-424D-AE49-EBB6D277C4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39B078-0587-4EF6-9CF9-E57DE57FB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10/2/2025</a:t>
            </a:fld>
            <a:endParaRPr lang="en-US" dirty="0"/>
          </a:p>
        </p:txBody>
      </p:sp>
      <p:sp>
        <p:nvSpPr>
          <p:cNvPr id="5" name="Footer Placeholder 4">
            <a:extLst>
              <a:ext uri="{FF2B5EF4-FFF2-40B4-BE49-F238E27FC236}">
                <a16:creationId xmlns:a16="http://schemas.microsoft.com/office/drawing/2014/main" id="{9A8DAF3E-E5C5-4DA4-B8CC-E9C305DED4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83C764C-DCB8-4F63-96F8-8C0D039656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5AD64-750F-4F68-B1B7-75972F27F639}" type="slidenum">
              <a:rPr lang="en-AU" smtClean="0"/>
              <a:pPr/>
              <a:t>‹#›</a:t>
            </a:fld>
            <a:endParaRPr lang="en-AU" dirty="0"/>
          </a:p>
        </p:txBody>
      </p:sp>
    </p:spTree>
    <p:extLst>
      <p:ext uri="{BB962C8B-B14F-4D97-AF65-F5344CB8AC3E}">
        <p14:creationId xmlns:p14="http://schemas.microsoft.com/office/powerpoint/2010/main" val="2484236649"/>
      </p:ext>
    </p:extLst>
  </p:cSld>
  <p:clrMap bg1="lt1" tx1="dk1" bg2="lt2" tx2="dk2" accent1="accent1" accent2="accent2" accent3="accent3" accent4="accent4" accent5="accent5" accent6="accent6" hlink="hlink" folHlink="folHlink"/>
  <p:sldLayoutIdLst>
    <p:sldLayoutId id="2147483789"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is.wikipedia.org/wiki/Albert_Einstein"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hyperlink" Target="http://boilingspot.blogspot.com/2012_02_01_archive.html" TargetMode="External"/><Relationship Id="rId2" Type="http://schemas.openxmlformats.org/officeDocument/2006/relationships/image" Target="../media/image2.jpg"/><Relationship Id="rId1" Type="http://schemas.openxmlformats.org/officeDocument/2006/relationships/slideLayout" Target="../slideLayouts/slideLayout14.xml"/><Relationship Id="rId5" Type="http://schemas.openxmlformats.org/officeDocument/2006/relationships/hyperlink" Target="https://www.lasmejorespeliculasdelahistoriadelcine.com/2018/02/el-vuelo-del-fenix-accidente-en-el-sahara.html" TargetMode="External"/><Relationship Id="rId4"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s://www.tasnimnews.com/en/news/2018/06/02/1741062/fighter-jet-crashes-in-central-iran-photos" TargetMode="External"/><Relationship Id="rId2" Type="http://schemas.openxmlformats.org/officeDocument/2006/relationships/image" Target="../media/image4.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hyperlink" Target="https://www.tasnimnews.com/en/news/2018/06/02/1741062/fighter-jet-crashes-in-central-iran-photos" TargetMode="External"/><Relationship Id="rId2" Type="http://schemas.openxmlformats.org/officeDocument/2006/relationships/image" Target="../media/image4.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hyperlink" Target="https://uowtsd-my.sharepoint.com/personal/d_holley_uwtsd_ac_uk/Documents/Swansea/Info%20and%20Presentation%20Material/Systems%20Engineering/New%20Level%204/Pairwise%20for%20people%20excercise.xlsx" TargetMode="Externa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pixabay.com/en/moscow-kremlin-clock-448006/" TargetMode="External"/><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hyperlink" Target="https://en.wikipedia.org/wiki/Alonzo_W._Pond" TargetMode="Externa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hyperlink" Target="https://uowtsd-my.sharepoint.com/personal/d_holley_uwtsd_ac_uk/Documents/Swansea/Info%20and%20Presentation%20Material/Systems%20Engineering/New%20Level%204/Pairwise%20scored%20for%20people%20excercise%20root.xlsx" TargetMode="Externa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12.jpg"/><Relationship Id="rId13" Type="http://schemas.openxmlformats.org/officeDocument/2006/relationships/hyperlink" Target="https://commons.wikimedia.org/wiki/File:Ford_Model_T_(537880855).jpg" TargetMode="External"/><Relationship Id="rId3" Type="http://schemas.openxmlformats.org/officeDocument/2006/relationships/image" Target="../media/image7.jpeg"/><Relationship Id="rId7" Type="http://schemas.openxmlformats.org/officeDocument/2006/relationships/image" Target="../media/image11.jpg"/><Relationship Id="rId12" Type="http://schemas.openxmlformats.org/officeDocument/2006/relationships/image" Target="../media/image14.jpg"/><Relationship Id="rId17" Type="http://schemas.openxmlformats.org/officeDocument/2006/relationships/hyperlink" Target="https://commons.wikimedia.org/wiki/File:Jaguar_Mk_II_3.4_Saloon.jpg" TargetMode="External"/><Relationship Id="rId2" Type="http://schemas.openxmlformats.org/officeDocument/2006/relationships/notesSlide" Target="../notesSlides/notesSlide12.xml"/><Relationship Id="rId16" Type="http://schemas.openxmlformats.org/officeDocument/2006/relationships/image" Target="../media/image16.jpg"/><Relationship Id="rId1" Type="http://schemas.openxmlformats.org/officeDocument/2006/relationships/slideLayout" Target="../slideLayouts/slideLayout16.xml"/><Relationship Id="rId6" Type="http://schemas.openxmlformats.org/officeDocument/2006/relationships/image" Target="../media/image10.jpg"/><Relationship Id="rId11" Type="http://schemas.openxmlformats.org/officeDocument/2006/relationships/hyperlink" Target="https://commons.wikimedia.org/wiki/File:Hillman_Imp_1974_-_Flickr_-_mick_-_Lumix(1).jpg" TargetMode="External"/><Relationship Id="rId5" Type="http://schemas.openxmlformats.org/officeDocument/2006/relationships/image" Target="../media/image9.jpg"/><Relationship Id="rId15" Type="http://schemas.openxmlformats.org/officeDocument/2006/relationships/hyperlink" Target="https://commons.wikimedia.org/wiki/File:Renault_Espace_-_Mondial_de_l'Automobile_de_Paris_2014_-_006.jpg" TargetMode="External"/><Relationship Id="rId10" Type="http://schemas.openxmlformats.org/officeDocument/2006/relationships/image" Target="../media/image13.jpg"/><Relationship Id="rId4" Type="http://schemas.openxmlformats.org/officeDocument/2006/relationships/image" Target="../media/image8.jpg"/><Relationship Id="rId9" Type="http://schemas.openxmlformats.org/officeDocument/2006/relationships/hyperlink" Target="https://commons.wikimedia.org/wiki/File:Tesla_model_3_Dornbirn,_Austria.jpg" TargetMode="External"/><Relationship Id="rId14" Type="http://schemas.openxmlformats.org/officeDocument/2006/relationships/image" Target="../media/image15.jp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12A6B-AC13-4D81-AE8E-0809317D31DC}"/>
              </a:ext>
            </a:extLst>
          </p:cNvPr>
          <p:cNvSpPr>
            <a:spLocks noGrp="1"/>
          </p:cNvSpPr>
          <p:nvPr>
            <p:ph type="ctrTitle"/>
          </p:nvPr>
        </p:nvSpPr>
        <p:spPr/>
        <p:txBody>
          <a:bodyPr/>
          <a:lstStyle/>
          <a:p>
            <a:r>
              <a:rPr lang="en-GB"/>
              <a:t>People</a:t>
            </a:r>
            <a:endParaRPr lang="en-GB" dirty="0"/>
          </a:p>
        </p:txBody>
      </p:sp>
      <p:sp>
        <p:nvSpPr>
          <p:cNvPr id="3" name="Subtitle 2">
            <a:extLst>
              <a:ext uri="{FF2B5EF4-FFF2-40B4-BE49-F238E27FC236}">
                <a16:creationId xmlns:a16="http://schemas.microsoft.com/office/drawing/2014/main" id="{6AE4B46B-ED16-4CEB-8308-1D5D8C2A2A4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49646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85BD76-EBDC-40E6-A492-8D849F338A74}"/>
              </a:ext>
            </a:extLst>
          </p:cNvPr>
          <p:cNvSpPr>
            <a:spLocks noGrp="1"/>
          </p:cNvSpPr>
          <p:nvPr>
            <p:ph idx="1"/>
          </p:nvPr>
        </p:nvSpPr>
        <p:spPr>
          <a:xfrm>
            <a:off x="498723" y="2692180"/>
            <a:ext cx="10515600" cy="3789667"/>
          </a:xfrm>
        </p:spPr>
        <p:txBody>
          <a:bodyPr/>
          <a:lstStyle/>
          <a:p>
            <a:r>
              <a:rPr lang="en-GB" dirty="0"/>
              <a:t>Possibly the most overlooked! </a:t>
            </a:r>
          </a:p>
          <a:p>
            <a:r>
              <a:rPr lang="en-GB" dirty="0"/>
              <a:t>“People are our most valuable asset”</a:t>
            </a:r>
          </a:p>
          <a:p>
            <a:r>
              <a:rPr lang="en-GB" dirty="0"/>
              <a:t>Skilled in the specialisms required.</a:t>
            </a:r>
          </a:p>
          <a:p>
            <a:r>
              <a:rPr lang="en-GB" dirty="0"/>
              <a:t>Able to see the higher level interactions.</a:t>
            </a:r>
          </a:p>
          <a:p>
            <a:r>
              <a:rPr lang="en-GB" dirty="0"/>
              <a:t>Able to communicate with other disciplines.</a:t>
            </a:r>
          </a:p>
          <a:p>
            <a:r>
              <a:rPr lang="en-GB" dirty="0"/>
              <a:t>Able to share knowledge</a:t>
            </a:r>
          </a:p>
          <a:p>
            <a:endParaRPr lang="en-GB" dirty="0"/>
          </a:p>
        </p:txBody>
      </p:sp>
      <p:sp>
        <p:nvSpPr>
          <p:cNvPr id="4" name="Star: 16 Points 3">
            <a:extLst>
              <a:ext uri="{FF2B5EF4-FFF2-40B4-BE49-F238E27FC236}">
                <a16:creationId xmlns:a16="http://schemas.microsoft.com/office/drawing/2014/main" id="{A9841157-AB59-4B8A-84A3-603584D66BC3}"/>
              </a:ext>
            </a:extLst>
          </p:cNvPr>
          <p:cNvSpPr/>
          <p:nvPr/>
        </p:nvSpPr>
        <p:spPr>
          <a:xfrm>
            <a:off x="120460" y="200676"/>
            <a:ext cx="3356450" cy="1973077"/>
          </a:xfrm>
          <a:prstGeom prst="star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People</a:t>
            </a:r>
          </a:p>
        </p:txBody>
      </p:sp>
      <p:pic>
        <p:nvPicPr>
          <p:cNvPr id="6" name="Picture 5" descr="A person with white hair&#10;&#10;Description automatically generated with medium confidence">
            <a:extLst>
              <a:ext uri="{FF2B5EF4-FFF2-40B4-BE49-F238E27FC236}">
                <a16:creationId xmlns:a16="http://schemas.microsoft.com/office/drawing/2014/main" id="{AC840D08-E8B3-4181-AA2F-AF6B6BB6F76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16441" y="2692180"/>
            <a:ext cx="1828800" cy="2438400"/>
          </a:xfrm>
          <a:prstGeom prst="rect">
            <a:avLst/>
          </a:prstGeom>
        </p:spPr>
      </p:pic>
      <p:sp>
        <p:nvSpPr>
          <p:cNvPr id="9" name="Speech Bubble: Rectangle with Corners Rounded 8">
            <a:extLst>
              <a:ext uri="{FF2B5EF4-FFF2-40B4-BE49-F238E27FC236}">
                <a16:creationId xmlns:a16="http://schemas.microsoft.com/office/drawing/2014/main" id="{2B61E2F4-6F2C-4EE0-B932-AADB8630EDC9}"/>
              </a:ext>
            </a:extLst>
          </p:cNvPr>
          <p:cNvSpPr/>
          <p:nvPr/>
        </p:nvSpPr>
        <p:spPr>
          <a:xfrm>
            <a:off x="9569259" y="1045811"/>
            <a:ext cx="2316115" cy="1221890"/>
          </a:xfrm>
          <a:prstGeom prst="wedgeRoundRectCallout">
            <a:avLst>
              <a:gd name="adj1" fmla="val -46365"/>
              <a:gd name="adj2" fmla="val 114929"/>
              <a:gd name="adj3" fmla="val 1666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If you can’t explain it simply , you don’t understand it well enough</a:t>
            </a:r>
          </a:p>
        </p:txBody>
      </p:sp>
    </p:spTree>
    <p:extLst>
      <p:ext uri="{BB962C8B-B14F-4D97-AF65-F5344CB8AC3E}">
        <p14:creationId xmlns:p14="http://schemas.microsoft.com/office/powerpoint/2010/main" val="1860938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B342B02-E7AD-7743-8D87-8EA4B176DAEF}"/>
              </a:ext>
            </a:extLst>
          </p:cNvPr>
          <p:cNvSpPr>
            <a:spLocks noGrp="1"/>
          </p:cNvSpPr>
          <p:nvPr>
            <p:ph type="sldNum" sz="quarter" idx="15"/>
          </p:nvPr>
        </p:nvSpPr>
        <p:spPr/>
        <p:txBody>
          <a:bodyPr/>
          <a:lstStyle/>
          <a:p>
            <a:fld id="{C22618A1-DFED-413B-BF04-637AA2483EFF}" type="slidenum">
              <a:rPr lang="en-GB" smtClean="0"/>
              <a:pPr/>
              <a:t>3</a:t>
            </a:fld>
            <a:endParaRPr lang="en-GB" dirty="0"/>
          </a:p>
        </p:txBody>
      </p:sp>
      <p:sp>
        <p:nvSpPr>
          <p:cNvPr id="20483" name="Rectangle 3"/>
          <p:cNvSpPr>
            <a:spLocks noGrp="1" noChangeArrowheads="1"/>
          </p:cNvSpPr>
          <p:nvPr>
            <p:ph sz="quarter" idx="16"/>
          </p:nvPr>
        </p:nvSpPr>
        <p:spPr>
          <a:xfrm>
            <a:off x="6257057" y="1218034"/>
            <a:ext cx="3959225" cy="3874459"/>
          </a:xfrm>
        </p:spPr>
        <p:txBody>
          <a:bodyPr>
            <a:normAutofit/>
          </a:bodyPr>
          <a:lstStyle/>
          <a:p>
            <a:pPr marL="342900" indent="-342900" defTabSz="703402"/>
            <a:r>
              <a:rPr lang="en-GB" sz="1800" dirty="0"/>
              <a:t>You are about to be shown a series of 4 slides</a:t>
            </a:r>
          </a:p>
          <a:p>
            <a:pPr marL="342900" indent="-342900" defTabSz="703402"/>
            <a:r>
              <a:rPr lang="en-GB" sz="1800" dirty="0"/>
              <a:t>Each slide presents a sentence</a:t>
            </a:r>
          </a:p>
          <a:p>
            <a:pPr marL="342900" indent="-342900" defTabSz="703402"/>
            <a:r>
              <a:rPr lang="en-GB" sz="1800" dirty="0"/>
              <a:t>Your task is to count the number of occurrences of the letter “f” in each sentence</a:t>
            </a:r>
          </a:p>
          <a:p>
            <a:pPr marL="342900" indent="-342900" defTabSz="703402"/>
            <a:r>
              <a:rPr lang="en-GB" sz="1800" dirty="0"/>
              <a:t>Each sentence will become longer – but you will be given pro-rata more time in which to count </a:t>
            </a:r>
            <a:endParaRPr lang="en-GB" sz="1846" dirty="0"/>
          </a:p>
          <a:p>
            <a:pPr defTabSz="703402"/>
            <a:r>
              <a:rPr lang="en-GB" sz="1846" dirty="0"/>
              <a:t>Time 5 minutes</a:t>
            </a:r>
          </a:p>
          <a:p>
            <a:pPr marL="342900" indent="-342900" defTabSz="703402"/>
            <a:endParaRPr lang="en-GB" dirty="0"/>
          </a:p>
          <a:p>
            <a:pPr defTabSz="703402"/>
            <a:endParaRPr lang="en-GB" sz="1662" dirty="0"/>
          </a:p>
        </p:txBody>
      </p:sp>
      <p:sp>
        <p:nvSpPr>
          <p:cNvPr id="20482" name="Rectangle 2"/>
          <p:cNvSpPr>
            <a:spLocks noGrp="1" noChangeArrowheads="1"/>
          </p:cNvSpPr>
          <p:nvPr>
            <p:ph type="title"/>
          </p:nvPr>
        </p:nvSpPr>
        <p:spPr/>
        <p:txBody>
          <a:bodyPr/>
          <a:lstStyle/>
          <a:p>
            <a:pPr defTabSz="703402"/>
            <a:r>
              <a:rPr lang="en-GB" dirty="0"/>
              <a:t>Exercise: Complexity and Humans</a:t>
            </a:r>
          </a:p>
        </p:txBody>
      </p:sp>
      <p:grpSp>
        <p:nvGrpSpPr>
          <p:cNvPr id="2" name="Group 4"/>
          <p:cNvGrpSpPr>
            <a:grpSpLocks/>
          </p:cNvGrpSpPr>
          <p:nvPr/>
        </p:nvGrpSpPr>
        <p:grpSpPr bwMode="auto">
          <a:xfrm>
            <a:off x="3619506" y="2023698"/>
            <a:ext cx="398463" cy="369277"/>
            <a:chOff x="704" y="1192"/>
            <a:chExt cx="251" cy="252"/>
          </a:xfrm>
        </p:grpSpPr>
        <p:sp>
          <p:nvSpPr>
            <p:cNvPr id="20505" name="Oval 5"/>
            <p:cNvSpPr>
              <a:spLocks noChangeArrowheads="1"/>
            </p:cNvSpPr>
            <p:nvPr/>
          </p:nvSpPr>
          <p:spPr bwMode="auto">
            <a:xfrm>
              <a:off x="892" y="1383"/>
              <a:ext cx="63" cy="61"/>
            </a:xfrm>
            <a:prstGeom prst="ellipse">
              <a:avLst/>
            </a:prstGeom>
            <a:solidFill>
              <a:srgbClr val="000000"/>
            </a:solidFill>
            <a:ln w="9525">
              <a:noFill/>
              <a:round/>
              <a:headEnd/>
              <a:tailEnd/>
            </a:ln>
          </p:spPr>
          <p:txBody>
            <a:bodyPr/>
            <a:lstStyle/>
            <a:p>
              <a:endParaRPr lang="en-US" sz="1477" dirty="0"/>
            </a:p>
          </p:txBody>
        </p:sp>
        <p:sp>
          <p:nvSpPr>
            <p:cNvPr id="20506" name="Freeform 6"/>
            <p:cNvSpPr>
              <a:spLocks/>
            </p:cNvSpPr>
            <p:nvPr/>
          </p:nvSpPr>
          <p:spPr bwMode="auto">
            <a:xfrm>
              <a:off x="704" y="1192"/>
              <a:ext cx="188" cy="200"/>
            </a:xfrm>
            <a:custGeom>
              <a:avLst/>
              <a:gdLst>
                <a:gd name="T0" fmla="*/ 151 w 188"/>
                <a:gd name="T1" fmla="*/ 130 h 200"/>
                <a:gd name="T2" fmla="*/ 151 w 188"/>
                <a:gd name="T3" fmla="*/ 142 h 200"/>
                <a:gd name="T4" fmla="*/ 188 w 188"/>
                <a:gd name="T5" fmla="*/ 169 h 200"/>
                <a:gd name="T6" fmla="*/ 165 w 188"/>
                <a:gd name="T7" fmla="*/ 200 h 200"/>
                <a:gd name="T8" fmla="*/ 128 w 188"/>
                <a:gd name="T9" fmla="*/ 175 h 200"/>
                <a:gd name="T10" fmla="*/ 115 w 188"/>
                <a:gd name="T11" fmla="*/ 150 h 200"/>
                <a:gd name="T12" fmla="*/ 113 w 188"/>
                <a:gd name="T13" fmla="*/ 123 h 200"/>
                <a:gd name="T14" fmla="*/ 109 w 188"/>
                <a:gd name="T15" fmla="*/ 93 h 200"/>
                <a:gd name="T16" fmla="*/ 107 w 188"/>
                <a:gd name="T17" fmla="*/ 66 h 200"/>
                <a:gd name="T18" fmla="*/ 95 w 188"/>
                <a:gd name="T19" fmla="*/ 54 h 200"/>
                <a:gd name="T20" fmla="*/ 78 w 188"/>
                <a:gd name="T21" fmla="*/ 48 h 200"/>
                <a:gd name="T22" fmla="*/ 58 w 188"/>
                <a:gd name="T23" fmla="*/ 50 h 200"/>
                <a:gd name="T24" fmla="*/ 39 w 188"/>
                <a:gd name="T25" fmla="*/ 73 h 200"/>
                <a:gd name="T26" fmla="*/ 39 w 188"/>
                <a:gd name="T27" fmla="*/ 93 h 200"/>
                <a:gd name="T28" fmla="*/ 52 w 188"/>
                <a:gd name="T29" fmla="*/ 113 h 200"/>
                <a:gd name="T30" fmla="*/ 31 w 188"/>
                <a:gd name="T31" fmla="*/ 144 h 200"/>
                <a:gd name="T32" fmla="*/ 12 w 188"/>
                <a:gd name="T33" fmla="*/ 123 h 200"/>
                <a:gd name="T34" fmla="*/ 0 w 188"/>
                <a:gd name="T35" fmla="*/ 93 h 200"/>
                <a:gd name="T36" fmla="*/ 2 w 188"/>
                <a:gd name="T37" fmla="*/ 60 h 200"/>
                <a:gd name="T38" fmla="*/ 12 w 188"/>
                <a:gd name="T39" fmla="*/ 29 h 200"/>
                <a:gd name="T40" fmla="*/ 44 w 188"/>
                <a:gd name="T41" fmla="*/ 6 h 200"/>
                <a:gd name="T42" fmla="*/ 76 w 188"/>
                <a:gd name="T43" fmla="*/ 0 h 200"/>
                <a:gd name="T44" fmla="*/ 95 w 188"/>
                <a:gd name="T45" fmla="*/ 4 h 200"/>
                <a:gd name="T46" fmla="*/ 115 w 188"/>
                <a:gd name="T47" fmla="*/ 12 h 200"/>
                <a:gd name="T48" fmla="*/ 140 w 188"/>
                <a:gd name="T49" fmla="*/ 35 h 200"/>
                <a:gd name="T50" fmla="*/ 144 w 188"/>
                <a:gd name="T51" fmla="*/ 62 h 200"/>
                <a:gd name="T52" fmla="*/ 144 w 188"/>
                <a:gd name="T53" fmla="*/ 87 h 200"/>
                <a:gd name="T54" fmla="*/ 144 w 188"/>
                <a:gd name="T55" fmla="*/ 107 h 200"/>
                <a:gd name="T56" fmla="*/ 151 w 188"/>
                <a:gd name="T57" fmla="*/ 130 h 20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8"/>
                <a:gd name="T88" fmla="*/ 0 h 200"/>
                <a:gd name="T89" fmla="*/ 188 w 188"/>
                <a:gd name="T90" fmla="*/ 200 h 20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8" h="200">
                  <a:moveTo>
                    <a:pt x="151" y="130"/>
                  </a:moveTo>
                  <a:lnTo>
                    <a:pt x="151" y="142"/>
                  </a:lnTo>
                  <a:lnTo>
                    <a:pt x="188" y="169"/>
                  </a:lnTo>
                  <a:lnTo>
                    <a:pt x="165" y="200"/>
                  </a:lnTo>
                  <a:lnTo>
                    <a:pt x="128" y="175"/>
                  </a:lnTo>
                  <a:lnTo>
                    <a:pt x="115" y="150"/>
                  </a:lnTo>
                  <a:lnTo>
                    <a:pt x="113" y="123"/>
                  </a:lnTo>
                  <a:lnTo>
                    <a:pt x="109" y="93"/>
                  </a:lnTo>
                  <a:lnTo>
                    <a:pt x="107" y="66"/>
                  </a:lnTo>
                  <a:lnTo>
                    <a:pt x="95" y="54"/>
                  </a:lnTo>
                  <a:lnTo>
                    <a:pt x="78" y="48"/>
                  </a:lnTo>
                  <a:lnTo>
                    <a:pt x="58" y="50"/>
                  </a:lnTo>
                  <a:lnTo>
                    <a:pt x="39" y="73"/>
                  </a:lnTo>
                  <a:lnTo>
                    <a:pt x="39" y="93"/>
                  </a:lnTo>
                  <a:lnTo>
                    <a:pt x="52" y="113"/>
                  </a:lnTo>
                  <a:lnTo>
                    <a:pt x="31" y="144"/>
                  </a:lnTo>
                  <a:lnTo>
                    <a:pt x="12" y="123"/>
                  </a:lnTo>
                  <a:lnTo>
                    <a:pt x="0" y="93"/>
                  </a:lnTo>
                  <a:lnTo>
                    <a:pt x="2" y="60"/>
                  </a:lnTo>
                  <a:lnTo>
                    <a:pt x="12" y="29"/>
                  </a:lnTo>
                  <a:lnTo>
                    <a:pt x="44" y="6"/>
                  </a:lnTo>
                  <a:lnTo>
                    <a:pt x="76" y="0"/>
                  </a:lnTo>
                  <a:lnTo>
                    <a:pt x="95" y="4"/>
                  </a:lnTo>
                  <a:lnTo>
                    <a:pt x="115" y="12"/>
                  </a:lnTo>
                  <a:lnTo>
                    <a:pt x="140" y="35"/>
                  </a:lnTo>
                  <a:lnTo>
                    <a:pt x="144" y="62"/>
                  </a:lnTo>
                  <a:lnTo>
                    <a:pt x="144" y="87"/>
                  </a:lnTo>
                  <a:lnTo>
                    <a:pt x="144" y="107"/>
                  </a:lnTo>
                  <a:lnTo>
                    <a:pt x="151" y="130"/>
                  </a:lnTo>
                  <a:close/>
                </a:path>
              </a:pathLst>
            </a:custGeom>
            <a:solidFill>
              <a:srgbClr val="000000"/>
            </a:solidFill>
            <a:ln w="9525">
              <a:noFill/>
              <a:round/>
              <a:headEnd/>
              <a:tailEnd/>
            </a:ln>
          </p:spPr>
          <p:txBody>
            <a:bodyPr/>
            <a:lstStyle/>
            <a:p>
              <a:endParaRPr lang="en-US" sz="1477" dirty="0"/>
            </a:p>
          </p:txBody>
        </p:sp>
      </p:grpSp>
      <p:grpSp>
        <p:nvGrpSpPr>
          <p:cNvPr id="3" name="Group 7"/>
          <p:cNvGrpSpPr>
            <a:grpSpLocks/>
          </p:cNvGrpSpPr>
          <p:nvPr/>
        </p:nvGrpSpPr>
        <p:grpSpPr bwMode="auto">
          <a:xfrm>
            <a:off x="5384800" y="2395905"/>
            <a:ext cx="357188" cy="398585"/>
            <a:chOff x="1760" y="1054"/>
            <a:chExt cx="225" cy="272"/>
          </a:xfrm>
        </p:grpSpPr>
        <p:sp>
          <p:nvSpPr>
            <p:cNvPr id="20503" name="Freeform 8"/>
            <p:cNvSpPr>
              <a:spLocks/>
            </p:cNvSpPr>
            <p:nvPr/>
          </p:nvSpPr>
          <p:spPr bwMode="auto">
            <a:xfrm>
              <a:off x="1760" y="1261"/>
              <a:ext cx="60" cy="65"/>
            </a:xfrm>
            <a:custGeom>
              <a:avLst/>
              <a:gdLst>
                <a:gd name="T0" fmla="*/ 36 w 60"/>
                <a:gd name="T1" fmla="*/ 64 h 65"/>
                <a:gd name="T2" fmla="*/ 40 w 60"/>
                <a:gd name="T3" fmla="*/ 63 h 65"/>
                <a:gd name="T4" fmla="*/ 45 w 60"/>
                <a:gd name="T5" fmla="*/ 59 h 65"/>
                <a:gd name="T6" fmla="*/ 48 w 60"/>
                <a:gd name="T7" fmla="*/ 57 h 65"/>
                <a:gd name="T8" fmla="*/ 53 w 60"/>
                <a:gd name="T9" fmla="*/ 54 h 65"/>
                <a:gd name="T10" fmla="*/ 55 w 60"/>
                <a:gd name="T11" fmla="*/ 49 h 65"/>
                <a:gd name="T12" fmla="*/ 58 w 60"/>
                <a:gd name="T13" fmla="*/ 43 h 65"/>
                <a:gd name="T14" fmla="*/ 59 w 60"/>
                <a:gd name="T15" fmla="*/ 39 h 65"/>
                <a:gd name="T16" fmla="*/ 60 w 60"/>
                <a:gd name="T17" fmla="*/ 33 h 65"/>
                <a:gd name="T18" fmla="*/ 59 w 60"/>
                <a:gd name="T19" fmla="*/ 27 h 65"/>
                <a:gd name="T20" fmla="*/ 58 w 60"/>
                <a:gd name="T21" fmla="*/ 22 h 65"/>
                <a:gd name="T22" fmla="*/ 54 w 60"/>
                <a:gd name="T23" fmla="*/ 17 h 65"/>
                <a:gd name="T24" fmla="*/ 53 w 60"/>
                <a:gd name="T25" fmla="*/ 13 h 65"/>
                <a:gd name="T26" fmla="*/ 48 w 60"/>
                <a:gd name="T27" fmla="*/ 9 h 65"/>
                <a:gd name="T28" fmla="*/ 44 w 60"/>
                <a:gd name="T29" fmla="*/ 5 h 65"/>
                <a:gd name="T30" fmla="*/ 39 w 60"/>
                <a:gd name="T31" fmla="*/ 3 h 65"/>
                <a:gd name="T32" fmla="*/ 36 w 60"/>
                <a:gd name="T33" fmla="*/ 1 h 65"/>
                <a:gd name="T34" fmla="*/ 29 w 60"/>
                <a:gd name="T35" fmla="*/ 0 h 65"/>
                <a:gd name="T36" fmla="*/ 24 w 60"/>
                <a:gd name="T37" fmla="*/ 1 h 65"/>
                <a:gd name="T38" fmla="*/ 20 w 60"/>
                <a:gd name="T39" fmla="*/ 2 h 65"/>
                <a:gd name="T40" fmla="*/ 15 w 60"/>
                <a:gd name="T41" fmla="*/ 6 h 65"/>
                <a:gd name="T42" fmla="*/ 12 w 60"/>
                <a:gd name="T43" fmla="*/ 8 h 65"/>
                <a:gd name="T44" fmla="*/ 7 w 60"/>
                <a:gd name="T45" fmla="*/ 11 h 65"/>
                <a:gd name="T46" fmla="*/ 5 w 60"/>
                <a:gd name="T47" fmla="*/ 16 h 65"/>
                <a:gd name="T48" fmla="*/ 2 w 60"/>
                <a:gd name="T49" fmla="*/ 22 h 65"/>
                <a:gd name="T50" fmla="*/ 1 w 60"/>
                <a:gd name="T51" fmla="*/ 26 h 65"/>
                <a:gd name="T52" fmla="*/ 0 w 60"/>
                <a:gd name="T53" fmla="*/ 31 h 65"/>
                <a:gd name="T54" fmla="*/ 1 w 60"/>
                <a:gd name="T55" fmla="*/ 38 h 65"/>
                <a:gd name="T56" fmla="*/ 2 w 60"/>
                <a:gd name="T57" fmla="*/ 43 h 65"/>
                <a:gd name="T58" fmla="*/ 6 w 60"/>
                <a:gd name="T59" fmla="*/ 48 h 65"/>
                <a:gd name="T60" fmla="*/ 7 w 60"/>
                <a:gd name="T61" fmla="*/ 52 h 65"/>
                <a:gd name="T62" fmla="*/ 12 w 60"/>
                <a:gd name="T63" fmla="*/ 56 h 65"/>
                <a:gd name="T64" fmla="*/ 16 w 60"/>
                <a:gd name="T65" fmla="*/ 60 h 65"/>
                <a:gd name="T66" fmla="*/ 21 w 60"/>
                <a:gd name="T67" fmla="*/ 62 h 65"/>
                <a:gd name="T68" fmla="*/ 24 w 60"/>
                <a:gd name="T69" fmla="*/ 64 h 65"/>
                <a:gd name="T70" fmla="*/ 31 w 60"/>
                <a:gd name="T71" fmla="*/ 65 h 65"/>
                <a:gd name="T72" fmla="*/ 36 w 60"/>
                <a:gd name="T73" fmla="*/ 64 h 6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0"/>
                <a:gd name="T112" fmla="*/ 0 h 65"/>
                <a:gd name="T113" fmla="*/ 60 w 60"/>
                <a:gd name="T114" fmla="*/ 65 h 6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0" h="65">
                  <a:moveTo>
                    <a:pt x="36" y="64"/>
                  </a:moveTo>
                  <a:lnTo>
                    <a:pt x="40" y="63"/>
                  </a:lnTo>
                  <a:lnTo>
                    <a:pt x="45" y="59"/>
                  </a:lnTo>
                  <a:lnTo>
                    <a:pt x="48" y="57"/>
                  </a:lnTo>
                  <a:lnTo>
                    <a:pt x="53" y="54"/>
                  </a:lnTo>
                  <a:lnTo>
                    <a:pt x="55" y="49"/>
                  </a:lnTo>
                  <a:lnTo>
                    <a:pt x="58" y="43"/>
                  </a:lnTo>
                  <a:lnTo>
                    <a:pt x="59" y="39"/>
                  </a:lnTo>
                  <a:lnTo>
                    <a:pt x="60" y="33"/>
                  </a:lnTo>
                  <a:lnTo>
                    <a:pt x="59" y="27"/>
                  </a:lnTo>
                  <a:lnTo>
                    <a:pt x="58" y="22"/>
                  </a:lnTo>
                  <a:lnTo>
                    <a:pt x="54" y="17"/>
                  </a:lnTo>
                  <a:lnTo>
                    <a:pt x="53" y="13"/>
                  </a:lnTo>
                  <a:lnTo>
                    <a:pt x="48" y="9"/>
                  </a:lnTo>
                  <a:lnTo>
                    <a:pt x="44" y="5"/>
                  </a:lnTo>
                  <a:lnTo>
                    <a:pt x="39" y="3"/>
                  </a:lnTo>
                  <a:lnTo>
                    <a:pt x="36" y="1"/>
                  </a:lnTo>
                  <a:lnTo>
                    <a:pt x="29" y="0"/>
                  </a:lnTo>
                  <a:lnTo>
                    <a:pt x="24" y="1"/>
                  </a:lnTo>
                  <a:lnTo>
                    <a:pt x="20" y="2"/>
                  </a:lnTo>
                  <a:lnTo>
                    <a:pt x="15" y="6"/>
                  </a:lnTo>
                  <a:lnTo>
                    <a:pt x="12" y="8"/>
                  </a:lnTo>
                  <a:lnTo>
                    <a:pt x="7" y="11"/>
                  </a:lnTo>
                  <a:lnTo>
                    <a:pt x="5" y="16"/>
                  </a:lnTo>
                  <a:lnTo>
                    <a:pt x="2" y="22"/>
                  </a:lnTo>
                  <a:lnTo>
                    <a:pt x="1" y="26"/>
                  </a:lnTo>
                  <a:lnTo>
                    <a:pt x="0" y="31"/>
                  </a:lnTo>
                  <a:lnTo>
                    <a:pt x="1" y="38"/>
                  </a:lnTo>
                  <a:lnTo>
                    <a:pt x="2" y="43"/>
                  </a:lnTo>
                  <a:lnTo>
                    <a:pt x="6" y="48"/>
                  </a:lnTo>
                  <a:lnTo>
                    <a:pt x="7" y="52"/>
                  </a:lnTo>
                  <a:lnTo>
                    <a:pt x="12" y="56"/>
                  </a:lnTo>
                  <a:lnTo>
                    <a:pt x="16" y="60"/>
                  </a:lnTo>
                  <a:lnTo>
                    <a:pt x="21" y="62"/>
                  </a:lnTo>
                  <a:lnTo>
                    <a:pt x="24" y="64"/>
                  </a:lnTo>
                  <a:lnTo>
                    <a:pt x="31" y="65"/>
                  </a:lnTo>
                  <a:lnTo>
                    <a:pt x="36" y="64"/>
                  </a:lnTo>
                  <a:close/>
                </a:path>
              </a:pathLst>
            </a:custGeom>
            <a:solidFill>
              <a:srgbClr val="000000"/>
            </a:solidFill>
            <a:ln w="9525">
              <a:noFill/>
              <a:round/>
              <a:headEnd/>
              <a:tailEnd/>
            </a:ln>
          </p:spPr>
          <p:txBody>
            <a:bodyPr/>
            <a:lstStyle/>
            <a:p>
              <a:endParaRPr lang="en-US" sz="1477" dirty="0"/>
            </a:p>
          </p:txBody>
        </p:sp>
        <p:sp>
          <p:nvSpPr>
            <p:cNvPr id="20504" name="Freeform 9"/>
            <p:cNvSpPr>
              <a:spLocks/>
            </p:cNvSpPr>
            <p:nvPr/>
          </p:nvSpPr>
          <p:spPr bwMode="auto">
            <a:xfrm>
              <a:off x="1801" y="1054"/>
              <a:ext cx="184" cy="202"/>
            </a:xfrm>
            <a:custGeom>
              <a:avLst/>
              <a:gdLst>
                <a:gd name="T0" fmla="*/ 67 w 184"/>
                <a:gd name="T1" fmla="*/ 156 h 202"/>
                <a:gd name="T2" fmla="*/ 54 w 184"/>
                <a:gd name="T3" fmla="*/ 158 h 202"/>
                <a:gd name="T4" fmla="*/ 35 w 184"/>
                <a:gd name="T5" fmla="*/ 202 h 202"/>
                <a:gd name="T6" fmla="*/ 0 w 184"/>
                <a:gd name="T7" fmla="*/ 183 h 202"/>
                <a:gd name="T8" fmla="*/ 19 w 184"/>
                <a:gd name="T9" fmla="*/ 142 h 202"/>
                <a:gd name="T10" fmla="*/ 40 w 184"/>
                <a:gd name="T11" fmla="*/ 127 h 202"/>
                <a:gd name="T12" fmla="*/ 69 w 184"/>
                <a:gd name="T13" fmla="*/ 119 h 202"/>
                <a:gd name="T14" fmla="*/ 97 w 184"/>
                <a:gd name="T15" fmla="*/ 111 h 202"/>
                <a:gd name="T16" fmla="*/ 122 w 184"/>
                <a:gd name="T17" fmla="*/ 103 h 202"/>
                <a:gd name="T18" fmla="*/ 132 w 184"/>
                <a:gd name="T19" fmla="*/ 90 h 202"/>
                <a:gd name="T20" fmla="*/ 136 w 184"/>
                <a:gd name="T21" fmla="*/ 70 h 202"/>
                <a:gd name="T22" fmla="*/ 130 w 184"/>
                <a:gd name="T23" fmla="*/ 52 h 202"/>
                <a:gd name="T24" fmla="*/ 105 w 184"/>
                <a:gd name="T25" fmla="*/ 37 h 202"/>
                <a:gd name="T26" fmla="*/ 82 w 184"/>
                <a:gd name="T27" fmla="*/ 41 h 202"/>
                <a:gd name="T28" fmla="*/ 67 w 184"/>
                <a:gd name="T29" fmla="*/ 58 h 202"/>
                <a:gd name="T30" fmla="*/ 33 w 184"/>
                <a:gd name="T31" fmla="*/ 44 h 202"/>
                <a:gd name="T32" fmla="*/ 50 w 184"/>
                <a:gd name="T33" fmla="*/ 19 h 202"/>
                <a:gd name="T34" fmla="*/ 73 w 184"/>
                <a:gd name="T35" fmla="*/ 2 h 202"/>
                <a:gd name="T36" fmla="*/ 109 w 184"/>
                <a:gd name="T37" fmla="*/ 0 h 202"/>
                <a:gd name="T38" fmla="*/ 144 w 184"/>
                <a:gd name="T39" fmla="*/ 2 h 202"/>
                <a:gd name="T40" fmla="*/ 169 w 184"/>
                <a:gd name="T41" fmla="*/ 31 h 202"/>
                <a:gd name="T42" fmla="*/ 184 w 184"/>
                <a:gd name="T43" fmla="*/ 60 h 202"/>
                <a:gd name="T44" fmla="*/ 182 w 184"/>
                <a:gd name="T45" fmla="*/ 81 h 202"/>
                <a:gd name="T46" fmla="*/ 176 w 184"/>
                <a:gd name="T47" fmla="*/ 103 h 202"/>
                <a:gd name="T48" fmla="*/ 159 w 184"/>
                <a:gd name="T49" fmla="*/ 132 h 202"/>
                <a:gd name="T50" fmla="*/ 134 w 184"/>
                <a:gd name="T51" fmla="*/ 138 h 202"/>
                <a:gd name="T52" fmla="*/ 109 w 184"/>
                <a:gd name="T53" fmla="*/ 144 h 202"/>
                <a:gd name="T54" fmla="*/ 88 w 184"/>
                <a:gd name="T55" fmla="*/ 146 h 202"/>
                <a:gd name="T56" fmla="*/ 67 w 184"/>
                <a:gd name="T57" fmla="*/ 156 h 20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4"/>
                <a:gd name="T88" fmla="*/ 0 h 202"/>
                <a:gd name="T89" fmla="*/ 184 w 184"/>
                <a:gd name="T90" fmla="*/ 202 h 20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4" h="202">
                  <a:moveTo>
                    <a:pt x="67" y="156"/>
                  </a:moveTo>
                  <a:lnTo>
                    <a:pt x="54" y="158"/>
                  </a:lnTo>
                  <a:lnTo>
                    <a:pt x="35" y="202"/>
                  </a:lnTo>
                  <a:lnTo>
                    <a:pt x="0" y="183"/>
                  </a:lnTo>
                  <a:lnTo>
                    <a:pt x="19" y="142"/>
                  </a:lnTo>
                  <a:lnTo>
                    <a:pt x="40" y="127"/>
                  </a:lnTo>
                  <a:lnTo>
                    <a:pt x="69" y="119"/>
                  </a:lnTo>
                  <a:lnTo>
                    <a:pt x="97" y="111"/>
                  </a:lnTo>
                  <a:lnTo>
                    <a:pt x="122" y="103"/>
                  </a:lnTo>
                  <a:lnTo>
                    <a:pt x="132" y="90"/>
                  </a:lnTo>
                  <a:lnTo>
                    <a:pt x="136" y="70"/>
                  </a:lnTo>
                  <a:lnTo>
                    <a:pt x="130" y="52"/>
                  </a:lnTo>
                  <a:lnTo>
                    <a:pt x="105" y="37"/>
                  </a:lnTo>
                  <a:lnTo>
                    <a:pt x="82" y="41"/>
                  </a:lnTo>
                  <a:lnTo>
                    <a:pt x="67" y="58"/>
                  </a:lnTo>
                  <a:lnTo>
                    <a:pt x="33" y="44"/>
                  </a:lnTo>
                  <a:lnTo>
                    <a:pt x="50" y="19"/>
                  </a:lnTo>
                  <a:lnTo>
                    <a:pt x="73" y="2"/>
                  </a:lnTo>
                  <a:lnTo>
                    <a:pt x="109" y="0"/>
                  </a:lnTo>
                  <a:lnTo>
                    <a:pt x="144" y="2"/>
                  </a:lnTo>
                  <a:lnTo>
                    <a:pt x="169" y="31"/>
                  </a:lnTo>
                  <a:lnTo>
                    <a:pt x="184" y="60"/>
                  </a:lnTo>
                  <a:lnTo>
                    <a:pt x="182" y="81"/>
                  </a:lnTo>
                  <a:lnTo>
                    <a:pt x="176" y="103"/>
                  </a:lnTo>
                  <a:lnTo>
                    <a:pt x="159" y="132"/>
                  </a:lnTo>
                  <a:lnTo>
                    <a:pt x="134" y="138"/>
                  </a:lnTo>
                  <a:lnTo>
                    <a:pt x="109" y="144"/>
                  </a:lnTo>
                  <a:lnTo>
                    <a:pt x="88" y="146"/>
                  </a:lnTo>
                  <a:lnTo>
                    <a:pt x="67" y="156"/>
                  </a:lnTo>
                  <a:close/>
                </a:path>
              </a:pathLst>
            </a:custGeom>
            <a:solidFill>
              <a:srgbClr val="000000"/>
            </a:solidFill>
            <a:ln w="9525">
              <a:noFill/>
              <a:round/>
              <a:headEnd/>
              <a:tailEnd/>
            </a:ln>
          </p:spPr>
          <p:txBody>
            <a:bodyPr/>
            <a:lstStyle/>
            <a:p>
              <a:endParaRPr lang="en-US" sz="1477" dirty="0"/>
            </a:p>
          </p:txBody>
        </p:sp>
      </p:grpSp>
      <p:sp>
        <p:nvSpPr>
          <p:cNvPr id="20486" name="Freeform 10"/>
          <p:cNvSpPr>
            <a:spLocks/>
          </p:cNvSpPr>
          <p:nvPr/>
        </p:nvSpPr>
        <p:spPr bwMode="auto">
          <a:xfrm rot="2468950">
            <a:off x="4029075" y="2626003"/>
            <a:ext cx="552450" cy="485043"/>
          </a:xfrm>
          <a:custGeom>
            <a:avLst/>
            <a:gdLst>
              <a:gd name="T0" fmla="*/ 2147483647 w 348"/>
              <a:gd name="T1" fmla="*/ 2147483647 h 331"/>
              <a:gd name="T2" fmla="*/ 2147483647 w 348"/>
              <a:gd name="T3" fmla="*/ 2147483647 h 331"/>
              <a:gd name="T4" fmla="*/ 2147483647 w 348"/>
              <a:gd name="T5" fmla="*/ 2147483647 h 331"/>
              <a:gd name="T6" fmla="*/ 2147483647 w 348"/>
              <a:gd name="T7" fmla="*/ 2147483647 h 331"/>
              <a:gd name="T8" fmla="*/ 2147483647 w 348"/>
              <a:gd name="T9" fmla="*/ 2147483647 h 331"/>
              <a:gd name="T10" fmla="*/ 2147483647 w 348"/>
              <a:gd name="T11" fmla="*/ 2147483647 h 331"/>
              <a:gd name="T12" fmla="*/ 2147483647 w 348"/>
              <a:gd name="T13" fmla="*/ 2147483647 h 331"/>
              <a:gd name="T14" fmla="*/ 2147483647 w 348"/>
              <a:gd name="T15" fmla="*/ 2147483647 h 331"/>
              <a:gd name="T16" fmla="*/ 2147483647 w 348"/>
              <a:gd name="T17" fmla="*/ 0 h 331"/>
              <a:gd name="T18" fmla="*/ 2147483647 w 348"/>
              <a:gd name="T19" fmla="*/ 2147483647 h 331"/>
              <a:gd name="T20" fmla="*/ 2147483647 w 348"/>
              <a:gd name="T21" fmla="*/ 2147483647 h 331"/>
              <a:gd name="T22" fmla="*/ 2147483647 w 348"/>
              <a:gd name="T23" fmla="*/ 2147483647 h 331"/>
              <a:gd name="T24" fmla="*/ 2147483647 w 348"/>
              <a:gd name="T25" fmla="*/ 2147483647 h 331"/>
              <a:gd name="T26" fmla="*/ 2147483647 w 348"/>
              <a:gd name="T27" fmla="*/ 2147483647 h 331"/>
              <a:gd name="T28" fmla="*/ 2147483647 w 348"/>
              <a:gd name="T29" fmla="*/ 2147483647 h 331"/>
              <a:gd name="T30" fmla="*/ 2147483647 w 348"/>
              <a:gd name="T31" fmla="*/ 2147483647 h 331"/>
              <a:gd name="T32" fmla="*/ 2147483647 w 348"/>
              <a:gd name="T33" fmla="*/ 2147483647 h 331"/>
              <a:gd name="T34" fmla="*/ 2147483647 w 348"/>
              <a:gd name="T35" fmla="*/ 2147483647 h 331"/>
              <a:gd name="T36" fmla="*/ 2147483647 w 348"/>
              <a:gd name="T37" fmla="*/ 2147483647 h 331"/>
              <a:gd name="T38" fmla="*/ 2147483647 w 348"/>
              <a:gd name="T39" fmla="*/ 2147483647 h 331"/>
              <a:gd name="T40" fmla="*/ 2147483647 w 348"/>
              <a:gd name="T41" fmla="*/ 2147483647 h 331"/>
              <a:gd name="T42" fmla="*/ 2147483647 w 348"/>
              <a:gd name="T43" fmla="*/ 2147483647 h 331"/>
              <a:gd name="T44" fmla="*/ 2147483647 w 348"/>
              <a:gd name="T45" fmla="*/ 2147483647 h 331"/>
              <a:gd name="T46" fmla="*/ 2147483647 w 348"/>
              <a:gd name="T47" fmla="*/ 2147483647 h 331"/>
              <a:gd name="T48" fmla="*/ 2147483647 w 348"/>
              <a:gd name="T49" fmla="*/ 2147483647 h 331"/>
              <a:gd name="T50" fmla="*/ 2147483647 w 348"/>
              <a:gd name="T51" fmla="*/ 2147483647 h 331"/>
              <a:gd name="T52" fmla="*/ 2147483647 w 348"/>
              <a:gd name="T53" fmla="*/ 2147483647 h 331"/>
              <a:gd name="T54" fmla="*/ 2147483647 w 348"/>
              <a:gd name="T55" fmla="*/ 2147483647 h 331"/>
              <a:gd name="T56" fmla="*/ 2147483647 w 348"/>
              <a:gd name="T57" fmla="*/ 2147483647 h 331"/>
              <a:gd name="T58" fmla="*/ 2147483647 w 348"/>
              <a:gd name="T59" fmla="*/ 2147483647 h 331"/>
              <a:gd name="T60" fmla="*/ 0 w 348"/>
              <a:gd name="T61" fmla="*/ 2147483647 h 331"/>
              <a:gd name="T62" fmla="*/ 2147483647 w 348"/>
              <a:gd name="T63" fmla="*/ 2147483647 h 331"/>
              <a:gd name="T64" fmla="*/ 2147483647 w 348"/>
              <a:gd name="T65" fmla="*/ 2147483647 h 331"/>
              <a:gd name="T66" fmla="*/ 2147483647 w 348"/>
              <a:gd name="T67" fmla="*/ 2147483647 h 331"/>
              <a:gd name="T68" fmla="*/ 2147483647 w 348"/>
              <a:gd name="T69" fmla="*/ 2147483647 h 3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48"/>
              <a:gd name="T106" fmla="*/ 0 h 331"/>
              <a:gd name="T107" fmla="*/ 348 w 348"/>
              <a:gd name="T108" fmla="*/ 331 h 3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48" h="331">
                <a:moveTo>
                  <a:pt x="114" y="188"/>
                </a:moveTo>
                <a:lnTo>
                  <a:pt x="89" y="145"/>
                </a:lnTo>
                <a:lnTo>
                  <a:pt x="75" y="111"/>
                </a:lnTo>
                <a:lnTo>
                  <a:pt x="69" y="85"/>
                </a:lnTo>
                <a:lnTo>
                  <a:pt x="75" y="53"/>
                </a:lnTo>
                <a:lnTo>
                  <a:pt x="89" y="32"/>
                </a:lnTo>
                <a:lnTo>
                  <a:pt x="112" y="11"/>
                </a:lnTo>
                <a:lnTo>
                  <a:pt x="144" y="4"/>
                </a:lnTo>
                <a:lnTo>
                  <a:pt x="179" y="0"/>
                </a:lnTo>
                <a:lnTo>
                  <a:pt x="219" y="9"/>
                </a:lnTo>
                <a:lnTo>
                  <a:pt x="254" y="21"/>
                </a:lnTo>
                <a:lnTo>
                  <a:pt x="280" y="41"/>
                </a:lnTo>
                <a:lnTo>
                  <a:pt x="305" y="64"/>
                </a:lnTo>
                <a:lnTo>
                  <a:pt x="330" y="101"/>
                </a:lnTo>
                <a:lnTo>
                  <a:pt x="346" y="127"/>
                </a:lnTo>
                <a:lnTo>
                  <a:pt x="348" y="159"/>
                </a:lnTo>
                <a:lnTo>
                  <a:pt x="340" y="191"/>
                </a:lnTo>
                <a:lnTo>
                  <a:pt x="323" y="218"/>
                </a:lnTo>
                <a:lnTo>
                  <a:pt x="305" y="236"/>
                </a:lnTo>
                <a:lnTo>
                  <a:pt x="285" y="251"/>
                </a:lnTo>
                <a:lnTo>
                  <a:pt x="250" y="258"/>
                </a:lnTo>
                <a:lnTo>
                  <a:pt x="219" y="256"/>
                </a:lnTo>
                <a:lnTo>
                  <a:pt x="185" y="247"/>
                </a:lnTo>
                <a:lnTo>
                  <a:pt x="163" y="236"/>
                </a:lnTo>
                <a:lnTo>
                  <a:pt x="138" y="223"/>
                </a:lnTo>
                <a:lnTo>
                  <a:pt x="99" y="263"/>
                </a:lnTo>
                <a:lnTo>
                  <a:pt x="64" y="301"/>
                </a:lnTo>
                <a:lnTo>
                  <a:pt x="52" y="322"/>
                </a:lnTo>
                <a:lnTo>
                  <a:pt x="27" y="331"/>
                </a:lnTo>
                <a:lnTo>
                  <a:pt x="6" y="326"/>
                </a:lnTo>
                <a:lnTo>
                  <a:pt x="0" y="310"/>
                </a:lnTo>
                <a:lnTo>
                  <a:pt x="2" y="290"/>
                </a:lnTo>
                <a:lnTo>
                  <a:pt x="27" y="267"/>
                </a:lnTo>
                <a:lnTo>
                  <a:pt x="75" y="236"/>
                </a:lnTo>
                <a:lnTo>
                  <a:pt x="114" y="188"/>
                </a:lnTo>
                <a:close/>
              </a:path>
            </a:pathLst>
          </a:custGeom>
          <a:solidFill>
            <a:srgbClr val="000000"/>
          </a:solidFill>
          <a:ln w="9525">
            <a:noFill/>
            <a:round/>
            <a:headEnd/>
            <a:tailEnd/>
          </a:ln>
        </p:spPr>
        <p:txBody>
          <a:bodyPr/>
          <a:lstStyle/>
          <a:p>
            <a:endParaRPr lang="en-US" sz="1477" dirty="0"/>
          </a:p>
        </p:txBody>
      </p:sp>
      <p:sp>
        <p:nvSpPr>
          <p:cNvPr id="20487" name="Freeform 11"/>
          <p:cNvSpPr>
            <a:spLocks/>
          </p:cNvSpPr>
          <p:nvPr/>
        </p:nvSpPr>
        <p:spPr bwMode="auto">
          <a:xfrm>
            <a:off x="4405318" y="3077309"/>
            <a:ext cx="460375" cy="703385"/>
          </a:xfrm>
          <a:custGeom>
            <a:avLst/>
            <a:gdLst>
              <a:gd name="T0" fmla="*/ 2147483647 w 290"/>
              <a:gd name="T1" fmla="*/ 2147483647 h 480"/>
              <a:gd name="T2" fmla="*/ 2147483647 w 290"/>
              <a:gd name="T3" fmla="*/ 2147483647 h 480"/>
              <a:gd name="T4" fmla="*/ 2147483647 w 290"/>
              <a:gd name="T5" fmla="*/ 0 h 480"/>
              <a:gd name="T6" fmla="*/ 2147483647 w 290"/>
              <a:gd name="T7" fmla="*/ 0 h 480"/>
              <a:gd name="T8" fmla="*/ 2147483647 w 290"/>
              <a:gd name="T9" fmla="*/ 2147483647 h 480"/>
              <a:gd name="T10" fmla="*/ 2147483647 w 290"/>
              <a:gd name="T11" fmla="*/ 2147483647 h 480"/>
              <a:gd name="T12" fmla="*/ 2147483647 w 290"/>
              <a:gd name="T13" fmla="*/ 2147483647 h 480"/>
              <a:gd name="T14" fmla="*/ 2147483647 w 290"/>
              <a:gd name="T15" fmla="*/ 2147483647 h 480"/>
              <a:gd name="T16" fmla="*/ 2147483647 w 290"/>
              <a:gd name="T17" fmla="*/ 2147483647 h 480"/>
              <a:gd name="T18" fmla="*/ 2147483647 w 290"/>
              <a:gd name="T19" fmla="*/ 2147483647 h 480"/>
              <a:gd name="T20" fmla="*/ 2147483647 w 290"/>
              <a:gd name="T21" fmla="*/ 2147483647 h 480"/>
              <a:gd name="T22" fmla="*/ 2147483647 w 290"/>
              <a:gd name="T23" fmla="*/ 2147483647 h 480"/>
              <a:gd name="T24" fmla="*/ 2147483647 w 290"/>
              <a:gd name="T25" fmla="*/ 2147483647 h 480"/>
              <a:gd name="T26" fmla="*/ 2147483647 w 290"/>
              <a:gd name="T27" fmla="*/ 2147483647 h 480"/>
              <a:gd name="T28" fmla="*/ 2147483647 w 290"/>
              <a:gd name="T29" fmla="*/ 2147483647 h 480"/>
              <a:gd name="T30" fmla="*/ 2147483647 w 290"/>
              <a:gd name="T31" fmla="*/ 2147483647 h 480"/>
              <a:gd name="T32" fmla="*/ 2147483647 w 290"/>
              <a:gd name="T33" fmla="*/ 2147483647 h 480"/>
              <a:gd name="T34" fmla="*/ 2147483647 w 290"/>
              <a:gd name="T35" fmla="*/ 2147483647 h 480"/>
              <a:gd name="T36" fmla="*/ 2147483647 w 290"/>
              <a:gd name="T37" fmla="*/ 2147483647 h 480"/>
              <a:gd name="T38" fmla="*/ 2147483647 w 290"/>
              <a:gd name="T39" fmla="*/ 2147483647 h 480"/>
              <a:gd name="T40" fmla="*/ 2147483647 w 290"/>
              <a:gd name="T41" fmla="*/ 2147483647 h 480"/>
              <a:gd name="T42" fmla="*/ 2147483647 w 290"/>
              <a:gd name="T43" fmla="*/ 2147483647 h 480"/>
              <a:gd name="T44" fmla="*/ 2147483647 w 290"/>
              <a:gd name="T45" fmla="*/ 2147483647 h 480"/>
              <a:gd name="T46" fmla="*/ 2147483647 w 290"/>
              <a:gd name="T47" fmla="*/ 2147483647 h 480"/>
              <a:gd name="T48" fmla="*/ 2147483647 w 290"/>
              <a:gd name="T49" fmla="*/ 2147483647 h 480"/>
              <a:gd name="T50" fmla="*/ 2147483647 w 290"/>
              <a:gd name="T51" fmla="*/ 2147483647 h 480"/>
              <a:gd name="T52" fmla="*/ 2147483647 w 290"/>
              <a:gd name="T53" fmla="*/ 2147483647 h 480"/>
              <a:gd name="T54" fmla="*/ 2147483647 w 290"/>
              <a:gd name="T55" fmla="*/ 2147483647 h 480"/>
              <a:gd name="T56" fmla="*/ 2147483647 w 290"/>
              <a:gd name="T57" fmla="*/ 2147483647 h 480"/>
              <a:gd name="T58" fmla="*/ 2147483647 w 290"/>
              <a:gd name="T59" fmla="*/ 2147483647 h 480"/>
              <a:gd name="T60" fmla="*/ 2147483647 w 290"/>
              <a:gd name="T61" fmla="*/ 2147483647 h 480"/>
              <a:gd name="T62" fmla="*/ 2147483647 w 290"/>
              <a:gd name="T63" fmla="*/ 2147483647 h 480"/>
              <a:gd name="T64" fmla="*/ 0 w 290"/>
              <a:gd name="T65" fmla="*/ 2147483647 h 480"/>
              <a:gd name="T66" fmla="*/ 0 w 290"/>
              <a:gd name="T67" fmla="*/ 2147483647 h 480"/>
              <a:gd name="T68" fmla="*/ 2147483647 w 290"/>
              <a:gd name="T69" fmla="*/ 2147483647 h 480"/>
              <a:gd name="T70" fmla="*/ 2147483647 w 290"/>
              <a:gd name="T71" fmla="*/ 2147483647 h 48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90"/>
              <a:gd name="T109" fmla="*/ 0 h 480"/>
              <a:gd name="T110" fmla="*/ 290 w 290"/>
              <a:gd name="T111" fmla="*/ 480 h 48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90" h="480">
                <a:moveTo>
                  <a:pt x="25" y="17"/>
                </a:moveTo>
                <a:lnTo>
                  <a:pt x="49" y="4"/>
                </a:lnTo>
                <a:lnTo>
                  <a:pt x="74" y="0"/>
                </a:lnTo>
                <a:lnTo>
                  <a:pt x="104" y="0"/>
                </a:lnTo>
                <a:lnTo>
                  <a:pt x="141" y="11"/>
                </a:lnTo>
                <a:lnTo>
                  <a:pt x="172" y="29"/>
                </a:lnTo>
                <a:lnTo>
                  <a:pt x="203" y="56"/>
                </a:lnTo>
                <a:lnTo>
                  <a:pt x="227" y="90"/>
                </a:lnTo>
                <a:lnTo>
                  <a:pt x="249" y="128"/>
                </a:lnTo>
                <a:lnTo>
                  <a:pt x="271" y="176"/>
                </a:lnTo>
                <a:lnTo>
                  <a:pt x="284" y="218"/>
                </a:lnTo>
                <a:lnTo>
                  <a:pt x="290" y="267"/>
                </a:lnTo>
                <a:lnTo>
                  <a:pt x="290" y="317"/>
                </a:lnTo>
                <a:lnTo>
                  <a:pt x="286" y="359"/>
                </a:lnTo>
                <a:lnTo>
                  <a:pt x="278" y="395"/>
                </a:lnTo>
                <a:lnTo>
                  <a:pt x="265" y="427"/>
                </a:lnTo>
                <a:lnTo>
                  <a:pt x="237" y="450"/>
                </a:lnTo>
                <a:lnTo>
                  <a:pt x="215" y="468"/>
                </a:lnTo>
                <a:lnTo>
                  <a:pt x="172" y="480"/>
                </a:lnTo>
                <a:lnTo>
                  <a:pt x="131" y="476"/>
                </a:lnTo>
                <a:lnTo>
                  <a:pt x="106" y="464"/>
                </a:lnTo>
                <a:lnTo>
                  <a:pt x="85" y="431"/>
                </a:lnTo>
                <a:lnTo>
                  <a:pt x="66" y="397"/>
                </a:lnTo>
                <a:lnTo>
                  <a:pt x="56" y="353"/>
                </a:lnTo>
                <a:lnTo>
                  <a:pt x="66" y="297"/>
                </a:lnTo>
                <a:lnTo>
                  <a:pt x="79" y="261"/>
                </a:lnTo>
                <a:lnTo>
                  <a:pt x="85" y="226"/>
                </a:lnTo>
                <a:lnTo>
                  <a:pt x="81" y="196"/>
                </a:lnTo>
                <a:lnTo>
                  <a:pt x="68" y="166"/>
                </a:lnTo>
                <a:lnTo>
                  <a:pt x="43" y="140"/>
                </a:lnTo>
                <a:lnTo>
                  <a:pt x="23" y="126"/>
                </a:lnTo>
                <a:lnTo>
                  <a:pt x="6" y="104"/>
                </a:lnTo>
                <a:lnTo>
                  <a:pt x="0" y="78"/>
                </a:lnTo>
                <a:lnTo>
                  <a:pt x="0" y="56"/>
                </a:lnTo>
                <a:lnTo>
                  <a:pt x="10" y="35"/>
                </a:lnTo>
                <a:lnTo>
                  <a:pt x="25" y="17"/>
                </a:lnTo>
                <a:close/>
              </a:path>
            </a:pathLst>
          </a:custGeom>
          <a:solidFill>
            <a:srgbClr val="000000"/>
          </a:solidFill>
          <a:ln w="9525">
            <a:noFill/>
            <a:round/>
            <a:headEnd/>
            <a:tailEnd/>
          </a:ln>
        </p:spPr>
        <p:txBody>
          <a:bodyPr/>
          <a:lstStyle/>
          <a:p>
            <a:endParaRPr lang="en-US" sz="1477" dirty="0"/>
          </a:p>
        </p:txBody>
      </p:sp>
      <p:sp>
        <p:nvSpPr>
          <p:cNvPr id="20488" name="Freeform 12"/>
          <p:cNvSpPr>
            <a:spLocks/>
          </p:cNvSpPr>
          <p:nvPr/>
        </p:nvSpPr>
        <p:spPr bwMode="auto">
          <a:xfrm>
            <a:off x="4144964" y="3127136"/>
            <a:ext cx="377825" cy="684335"/>
          </a:xfrm>
          <a:custGeom>
            <a:avLst/>
            <a:gdLst>
              <a:gd name="T0" fmla="*/ 2147483647 w 238"/>
              <a:gd name="T1" fmla="*/ 2147483647 h 467"/>
              <a:gd name="T2" fmla="*/ 2147483647 w 238"/>
              <a:gd name="T3" fmla="*/ 2147483647 h 467"/>
              <a:gd name="T4" fmla="*/ 2147483647 w 238"/>
              <a:gd name="T5" fmla="*/ 0 h 467"/>
              <a:gd name="T6" fmla="*/ 2147483647 w 238"/>
              <a:gd name="T7" fmla="*/ 2147483647 h 467"/>
              <a:gd name="T8" fmla="*/ 2147483647 w 238"/>
              <a:gd name="T9" fmla="*/ 2147483647 h 467"/>
              <a:gd name="T10" fmla="*/ 2147483647 w 238"/>
              <a:gd name="T11" fmla="*/ 2147483647 h 467"/>
              <a:gd name="T12" fmla="*/ 2147483647 w 238"/>
              <a:gd name="T13" fmla="*/ 2147483647 h 467"/>
              <a:gd name="T14" fmla="*/ 2147483647 w 238"/>
              <a:gd name="T15" fmla="*/ 2147483647 h 467"/>
              <a:gd name="T16" fmla="*/ 2147483647 w 238"/>
              <a:gd name="T17" fmla="*/ 2147483647 h 467"/>
              <a:gd name="T18" fmla="*/ 2147483647 w 238"/>
              <a:gd name="T19" fmla="*/ 2147483647 h 467"/>
              <a:gd name="T20" fmla="*/ 2147483647 w 238"/>
              <a:gd name="T21" fmla="*/ 2147483647 h 467"/>
              <a:gd name="T22" fmla="*/ 2147483647 w 238"/>
              <a:gd name="T23" fmla="*/ 2147483647 h 467"/>
              <a:gd name="T24" fmla="*/ 2147483647 w 238"/>
              <a:gd name="T25" fmla="*/ 2147483647 h 467"/>
              <a:gd name="T26" fmla="*/ 2147483647 w 238"/>
              <a:gd name="T27" fmla="*/ 2147483647 h 467"/>
              <a:gd name="T28" fmla="*/ 2147483647 w 238"/>
              <a:gd name="T29" fmla="*/ 2147483647 h 467"/>
              <a:gd name="T30" fmla="*/ 2147483647 w 238"/>
              <a:gd name="T31" fmla="*/ 2147483647 h 467"/>
              <a:gd name="T32" fmla="*/ 2147483647 w 238"/>
              <a:gd name="T33" fmla="*/ 2147483647 h 467"/>
              <a:gd name="T34" fmla="*/ 2147483647 w 238"/>
              <a:gd name="T35" fmla="*/ 2147483647 h 467"/>
              <a:gd name="T36" fmla="*/ 2147483647 w 238"/>
              <a:gd name="T37" fmla="*/ 2147483647 h 467"/>
              <a:gd name="T38" fmla="*/ 2147483647 w 238"/>
              <a:gd name="T39" fmla="*/ 2147483647 h 467"/>
              <a:gd name="T40" fmla="*/ 2147483647 w 238"/>
              <a:gd name="T41" fmla="*/ 2147483647 h 467"/>
              <a:gd name="T42" fmla="*/ 2147483647 w 238"/>
              <a:gd name="T43" fmla="*/ 2147483647 h 467"/>
              <a:gd name="T44" fmla="*/ 2147483647 w 238"/>
              <a:gd name="T45" fmla="*/ 2147483647 h 467"/>
              <a:gd name="T46" fmla="*/ 2147483647 w 238"/>
              <a:gd name="T47" fmla="*/ 2147483647 h 467"/>
              <a:gd name="T48" fmla="*/ 2147483647 w 238"/>
              <a:gd name="T49" fmla="*/ 2147483647 h 467"/>
              <a:gd name="T50" fmla="*/ 2147483647 w 238"/>
              <a:gd name="T51" fmla="*/ 2147483647 h 467"/>
              <a:gd name="T52" fmla="*/ 2147483647 w 238"/>
              <a:gd name="T53" fmla="*/ 2147483647 h 467"/>
              <a:gd name="T54" fmla="*/ 2147483647 w 238"/>
              <a:gd name="T55" fmla="*/ 2147483647 h 467"/>
              <a:gd name="T56" fmla="*/ 2147483647 w 238"/>
              <a:gd name="T57" fmla="*/ 2147483647 h 467"/>
              <a:gd name="T58" fmla="*/ 2147483647 w 238"/>
              <a:gd name="T59" fmla="*/ 2147483647 h 467"/>
              <a:gd name="T60" fmla="*/ 2147483647 w 238"/>
              <a:gd name="T61" fmla="*/ 2147483647 h 467"/>
              <a:gd name="T62" fmla="*/ 2147483647 w 238"/>
              <a:gd name="T63" fmla="*/ 2147483647 h 467"/>
              <a:gd name="T64" fmla="*/ 0 w 238"/>
              <a:gd name="T65" fmla="*/ 2147483647 h 467"/>
              <a:gd name="T66" fmla="*/ 0 w 238"/>
              <a:gd name="T67" fmla="*/ 2147483647 h 467"/>
              <a:gd name="T68" fmla="*/ 2147483647 w 238"/>
              <a:gd name="T69" fmla="*/ 2147483647 h 467"/>
              <a:gd name="T70" fmla="*/ 2147483647 w 238"/>
              <a:gd name="T71" fmla="*/ 2147483647 h 467"/>
              <a:gd name="T72" fmla="*/ 2147483647 w 238"/>
              <a:gd name="T73" fmla="*/ 2147483647 h 467"/>
              <a:gd name="T74" fmla="*/ 2147483647 w 238"/>
              <a:gd name="T75" fmla="*/ 2147483647 h 46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38"/>
              <a:gd name="T115" fmla="*/ 0 h 467"/>
              <a:gd name="T116" fmla="*/ 238 w 238"/>
              <a:gd name="T117" fmla="*/ 467 h 46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38" h="467">
                <a:moveTo>
                  <a:pt x="128" y="67"/>
                </a:moveTo>
                <a:lnTo>
                  <a:pt x="165" y="20"/>
                </a:lnTo>
                <a:lnTo>
                  <a:pt x="194" y="0"/>
                </a:lnTo>
                <a:lnTo>
                  <a:pt x="215" y="14"/>
                </a:lnTo>
                <a:lnTo>
                  <a:pt x="232" y="69"/>
                </a:lnTo>
                <a:lnTo>
                  <a:pt x="221" y="91"/>
                </a:lnTo>
                <a:lnTo>
                  <a:pt x="165" y="111"/>
                </a:lnTo>
                <a:lnTo>
                  <a:pt x="126" y="141"/>
                </a:lnTo>
                <a:lnTo>
                  <a:pt x="77" y="177"/>
                </a:lnTo>
                <a:lnTo>
                  <a:pt x="50" y="208"/>
                </a:lnTo>
                <a:lnTo>
                  <a:pt x="46" y="226"/>
                </a:lnTo>
                <a:lnTo>
                  <a:pt x="58" y="244"/>
                </a:lnTo>
                <a:lnTo>
                  <a:pt x="71" y="262"/>
                </a:lnTo>
                <a:lnTo>
                  <a:pt x="120" y="296"/>
                </a:lnTo>
                <a:lnTo>
                  <a:pt x="165" y="320"/>
                </a:lnTo>
                <a:lnTo>
                  <a:pt x="207" y="330"/>
                </a:lnTo>
                <a:lnTo>
                  <a:pt x="226" y="326"/>
                </a:lnTo>
                <a:lnTo>
                  <a:pt x="234" y="332"/>
                </a:lnTo>
                <a:lnTo>
                  <a:pt x="238" y="348"/>
                </a:lnTo>
                <a:lnTo>
                  <a:pt x="209" y="373"/>
                </a:lnTo>
                <a:lnTo>
                  <a:pt x="188" y="399"/>
                </a:lnTo>
                <a:lnTo>
                  <a:pt x="182" y="430"/>
                </a:lnTo>
                <a:lnTo>
                  <a:pt x="178" y="459"/>
                </a:lnTo>
                <a:lnTo>
                  <a:pt x="159" y="467"/>
                </a:lnTo>
                <a:lnTo>
                  <a:pt x="144" y="459"/>
                </a:lnTo>
                <a:lnTo>
                  <a:pt x="147" y="423"/>
                </a:lnTo>
                <a:lnTo>
                  <a:pt x="159" y="385"/>
                </a:lnTo>
                <a:lnTo>
                  <a:pt x="182" y="351"/>
                </a:lnTo>
                <a:lnTo>
                  <a:pt x="134" y="338"/>
                </a:lnTo>
                <a:lnTo>
                  <a:pt x="82" y="318"/>
                </a:lnTo>
                <a:lnTo>
                  <a:pt x="37" y="289"/>
                </a:lnTo>
                <a:lnTo>
                  <a:pt x="15" y="264"/>
                </a:lnTo>
                <a:lnTo>
                  <a:pt x="0" y="228"/>
                </a:lnTo>
                <a:lnTo>
                  <a:pt x="0" y="208"/>
                </a:lnTo>
                <a:lnTo>
                  <a:pt x="12" y="177"/>
                </a:lnTo>
                <a:lnTo>
                  <a:pt x="44" y="147"/>
                </a:lnTo>
                <a:lnTo>
                  <a:pt x="88" y="109"/>
                </a:lnTo>
                <a:lnTo>
                  <a:pt x="128" y="67"/>
                </a:lnTo>
                <a:close/>
              </a:path>
            </a:pathLst>
          </a:custGeom>
          <a:solidFill>
            <a:srgbClr val="000000"/>
          </a:solidFill>
          <a:ln w="9525">
            <a:noFill/>
            <a:round/>
            <a:headEnd/>
            <a:tailEnd/>
          </a:ln>
        </p:spPr>
        <p:txBody>
          <a:bodyPr/>
          <a:lstStyle/>
          <a:p>
            <a:endParaRPr lang="en-US" sz="1477" dirty="0"/>
          </a:p>
        </p:txBody>
      </p:sp>
      <p:sp>
        <p:nvSpPr>
          <p:cNvPr id="20489" name="Freeform 13"/>
          <p:cNvSpPr>
            <a:spLocks/>
          </p:cNvSpPr>
          <p:nvPr/>
        </p:nvSpPr>
        <p:spPr bwMode="auto">
          <a:xfrm rot="1923873">
            <a:off x="4471994" y="2650914"/>
            <a:ext cx="635000" cy="600808"/>
          </a:xfrm>
          <a:custGeom>
            <a:avLst/>
            <a:gdLst>
              <a:gd name="T0" fmla="*/ 2147483647 w 400"/>
              <a:gd name="T1" fmla="*/ 2147483647 h 410"/>
              <a:gd name="T2" fmla="*/ 2147483647 w 400"/>
              <a:gd name="T3" fmla="*/ 2147483647 h 410"/>
              <a:gd name="T4" fmla="*/ 2147483647 w 400"/>
              <a:gd name="T5" fmla="*/ 2147483647 h 410"/>
              <a:gd name="T6" fmla="*/ 2147483647 w 400"/>
              <a:gd name="T7" fmla="*/ 2147483647 h 410"/>
              <a:gd name="T8" fmla="*/ 2147483647 w 400"/>
              <a:gd name="T9" fmla="*/ 2147483647 h 410"/>
              <a:gd name="T10" fmla="*/ 2147483647 w 400"/>
              <a:gd name="T11" fmla="*/ 2147483647 h 410"/>
              <a:gd name="T12" fmla="*/ 2147483647 w 400"/>
              <a:gd name="T13" fmla="*/ 2147483647 h 410"/>
              <a:gd name="T14" fmla="*/ 2147483647 w 400"/>
              <a:gd name="T15" fmla="*/ 2147483647 h 410"/>
              <a:gd name="T16" fmla="*/ 2147483647 w 400"/>
              <a:gd name="T17" fmla="*/ 2147483647 h 410"/>
              <a:gd name="T18" fmla="*/ 2147483647 w 400"/>
              <a:gd name="T19" fmla="*/ 2147483647 h 410"/>
              <a:gd name="T20" fmla="*/ 2147483647 w 400"/>
              <a:gd name="T21" fmla="*/ 2147483647 h 410"/>
              <a:gd name="T22" fmla="*/ 2147483647 w 400"/>
              <a:gd name="T23" fmla="*/ 2147483647 h 410"/>
              <a:gd name="T24" fmla="*/ 2147483647 w 400"/>
              <a:gd name="T25" fmla="*/ 2147483647 h 410"/>
              <a:gd name="T26" fmla="*/ 2147483647 w 400"/>
              <a:gd name="T27" fmla="*/ 2147483647 h 410"/>
              <a:gd name="T28" fmla="*/ 2147483647 w 400"/>
              <a:gd name="T29" fmla="*/ 2147483647 h 410"/>
              <a:gd name="T30" fmla="*/ 2147483647 w 400"/>
              <a:gd name="T31" fmla="*/ 2147483647 h 410"/>
              <a:gd name="T32" fmla="*/ 2147483647 w 400"/>
              <a:gd name="T33" fmla="*/ 2147483647 h 410"/>
              <a:gd name="T34" fmla="*/ 2147483647 w 400"/>
              <a:gd name="T35" fmla="*/ 2147483647 h 410"/>
              <a:gd name="T36" fmla="*/ 2147483647 w 400"/>
              <a:gd name="T37" fmla="*/ 2147483647 h 410"/>
              <a:gd name="T38" fmla="*/ 2147483647 w 400"/>
              <a:gd name="T39" fmla="*/ 2147483647 h 410"/>
              <a:gd name="T40" fmla="*/ 2147483647 w 400"/>
              <a:gd name="T41" fmla="*/ 2147483647 h 410"/>
              <a:gd name="T42" fmla="*/ 2147483647 w 400"/>
              <a:gd name="T43" fmla="*/ 2147483647 h 410"/>
              <a:gd name="T44" fmla="*/ 2147483647 w 400"/>
              <a:gd name="T45" fmla="*/ 2147483647 h 410"/>
              <a:gd name="T46" fmla="*/ 2147483647 w 400"/>
              <a:gd name="T47" fmla="*/ 2147483647 h 410"/>
              <a:gd name="T48" fmla="*/ 2147483647 w 400"/>
              <a:gd name="T49" fmla="*/ 2147483647 h 410"/>
              <a:gd name="T50" fmla="*/ 2147483647 w 400"/>
              <a:gd name="T51" fmla="*/ 2147483647 h 410"/>
              <a:gd name="T52" fmla="*/ 2147483647 w 400"/>
              <a:gd name="T53" fmla="*/ 2147483647 h 410"/>
              <a:gd name="T54" fmla="*/ 2147483647 w 400"/>
              <a:gd name="T55" fmla="*/ 2147483647 h 410"/>
              <a:gd name="T56" fmla="*/ 2147483647 w 400"/>
              <a:gd name="T57" fmla="*/ 2147483647 h 410"/>
              <a:gd name="T58" fmla="*/ 2147483647 w 400"/>
              <a:gd name="T59" fmla="*/ 2147483647 h 410"/>
              <a:gd name="T60" fmla="*/ 2147483647 w 400"/>
              <a:gd name="T61" fmla="*/ 2147483647 h 410"/>
              <a:gd name="T62" fmla="*/ 0 w 400"/>
              <a:gd name="T63" fmla="*/ 2147483647 h 410"/>
              <a:gd name="T64" fmla="*/ 2147483647 w 400"/>
              <a:gd name="T65" fmla="*/ 2147483647 h 410"/>
              <a:gd name="T66" fmla="*/ 2147483647 w 400"/>
              <a:gd name="T67" fmla="*/ 2147483647 h 410"/>
              <a:gd name="T68" fmla="*/ 2147483647 w 400"/>
              <a:gd name="T69" fmla="*/ 2147483647 h 410"/>
              <a:gd name="T70" fmla="*/ 2147483647 w 400"/>
              <a:gd name="T71" fmla="*/ 2147483647 h 410"/>
              <a:gd name="T72" fmla="*/ 2147483647 w 400"/>
              <a:gd name="T73" fmla="*/ 0 h 410"/>
              <a:gd name="T74" fmla="*/ 2147483647 w 400"/>
              <a:gd name="T75" fmla="*/ 0 h 410"/>
              <a:gd name="T76" fmla="*/ 2147483647 w 400"/>
              <a:gd name="T77" fmla="*/ 2147483647 h 410"/>
              <a:gd name="T78" fmla="*/ 2147483647 w 400"/>
              <a:gd name="T79" fmla="*/ 2147483647 h 410"/>
              <a:gd name="T80" fmla="*/ 2147483647 w 400"/>
              <a:gd name="T81" fmla="*/ 2147483647 h 410"/>
              <a:gd name="T82" fmla="*/ 2147483647 w 400"/>
              <a:gd name="T83" fmla="*/ 2147483647 h 410"/>
              <a:gd name="T84" fmla="*/ 2147483647 w 400"/>
              <a:gd name="T85" fmla="*/ 2147483647 h 410"/>
              <a:gd name="T86" fmla="*/ 2147483647 w 400"/>
              <a:gd name="T87" fmla="*/ 2147483647 h 410"/>
              <a:gd name="T88" fmla="*/ 2147483647 w 400"/>
              <a:gd name="T89" fmla="*/ 2147483647 h 410"/>
              <a:gd name="T90" fmla="*/ 2147483647 w 400"/>
              <a:gd name="T91" fmla="*/ 2147483647 h 410"/>
              <a:gd name="T92" fmla="*/ 2147483647 w 400"/>
              <a:gd name="T93" fmla="*/ 2147483647 h 410"/>
              <a:gd name="T94" fmla="*/ 2147483647 w 400"/>
              <a:gd name="T95" fmla="*/ 2147483647 h 410"/>
              <a:gd name="T96" fmla="*/ 2147483647 w 400"/>
              <a:gd name="T97" fmla="*/ 2147483647 h 410"/>
              <a:gd name="T98" fmla="*/ 2147483647 w 400"/>
              <a:gd name="T99" fmla="*/ 2147483647 h 410"/>
              <a:gd name="T100" fmla="*/ 2147483647 w 400"/>
              <a:gd name="T101" fmla="*/ 2147483647 h 410"/>
              <a:gd name="T102" fmla="*/ 2147483647 w 400"/>
              <a:gd name="T103" fmla="*/ 2147483647 h 410"/>
              <a:gd name="T104" fmla="*/ 2147483647 w 400"/>
              <a:gd name="T105" fmla="*/ 2147483647 h 410"/>
              <a:gd name="T106" fmla="*/ 2147483647 w 400"/>
              <a:gd name="T107" fmla="*/ 2147483647 h 410"/>
              <a:gd name="T108" fmla="*/ 2147483647 w 400"/>
              <a:gd name="T109" fmla="*/ 2147483647 h 410"/>
              <a:gd name="T110" fmla="*/ 2147483647 w 400"/>
              <a:gd name="T111" fmla="*/ 2147483647 h 410"/>
              <a:gd name="T112" fmla="*/ 2147483647 w 400"/>
              <a:gd name="T113" fmla="*/ 2147483647 h 4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0"/>
              <a:gd name="T172" fmla="*/ 0 h 410"/>
              <a:gd name="T173" fmla="*/ 400 w 400"/>
              <a:gd name="T174" fmla="*/ 410 h 41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0" h="410">
                <a:moveTo>
                  <a:pt x="173" y="361"/>
                </a:moveTo>
                <a:lnTo>
                  <a:pt x="212" y="355"/>
                </a:lnTo>
                <a:lnTo>
                  <a:pt x="266" y="340"/>
                </a:lnTo>
                <a:lnTo>
                  <a:pt x="285" y="333"/>
                </a:lnTo>
                <a:lnTo>
                  <a:pt x="317" y="308"/>
                </a:lnTo>
                <a:lnTo>
                  <a:pt x="344" y="269"/>
                </a:lnTo>
                <a:lnTo>
                  <a:pt x="352" y="248"/>
                </a:lnTo>
                <a:lnTo>
                  <a:pt x="352" y="222"/>
                </a:lnTo>
                <a:lnTo>
                  <a:pt x="306" y="194"/>
                </a:lnTo>
                <a:lnTo>
                  <a:pt x="227" y="157"/>
                </a:lnTo>
                <a:lnTo>
                  <a:pt x="177" y="151"/>
                </a:lnTo>
                <a:lnTo>
                  <a:pt x="144" y="156"/>
                </a:lnTo>
                <a:lnTo>
                  <a:pt x="118" y="168"/>
                </a:lnTo>
                <a:lnTo>
                  <a:pt x="100" y="173"/>
                </a:lnTo>
                <a:lnTo>
                  <a:pt x="83" y="162"/>
                </a:lnTo>
                <a:lnTo>
                  <a:pt x="78" y="146"/>
                </a:lnTo>
                <a:lnTo>
                  <a:pt x="104" y="127"/>
                </a:lnTo>
                <a:lnTo>
                  <a:pt x="129" y="125"/>
                </a:lnTo>
                <a:lnTo>
                  <a:pt x="149" y="120"/>
                </a:lnTo>
                <a:lnTo>
                  <a:pt x="155" y="110"/>
                </a:lnTo>
                <a:lnTo>
                  <a:pt x="149" y="77"/>
                </a:lnTo>
                <a:lnTo>
                  <a:pt x="123" y="55"/>
                </a:lnTo>
                <a:lnTo>
                  <a:pt x="94" y="45"/>
                </a:lnTo>
                <a:lnTo>
                  <a:pt x="61" y="46"/>
                </a:lnTo>
                <a:lnTo>
                  <a:pt x="44" y="55"/>
                </a:lnTo>
                <a:lnTo>
                  <a:pt x="37" y="72"/>
                </a:lnTo>
                <a:lnTo>
                  <a:pt x="39" y="90"/>
                </a:lnTo>
                <a:lnTo>
                  <a:pt x="48" y="102"/>
                </a:lnTo>
                <a:lnTo>
                  <a:pt x="39" y="112"/>
                </a:lnTo>
                <a:lnTo>
                  <a:pt x="20" y="115"/>
                </a:lnTo>
                <a:lnTo>
                  <a:pt x="4" y="100"/>
                </a:lnTo>
                <a:lnTo>
                  <a:pt x="0" y="77"/>
                </a:lnTo>
                <a:lnTo>
                  <a:pt x="9" y="45"/>
                </a:lnTo>
                <a:lnTo>
                  <a:pt x="28" y="31"/>
                </a:lnTo>
                <a:lnTo>
                  <a:pt x="44" y="13"/>
                </a:lnTo>
                <a:lnTo>
                  <a:pt x="76" y="5"/>
                </a:lnTo>
                <a:lnTo>
                  <a:pt x="104" y="0"/>
                </a:lnTo>
                <a:lnTo>
                  <a:pt x="118" y="0"/>
                </a:lnTo>
                <a:lnTo>
                  <a:pt x="140" y="19"/>
                </a:lnTo>
                <a:lnTo>
                  <a:pt x="160" y="41"/>
                </a:lnTo>
                <a:lnTo>
                  <a:pt x="194" y="80"/>
                </a:lnTo>
                <a:lnTo>
                  <a:pt x="223" y="117"/>
                </a:lnTo>
                <a:lnTo>
                  <a:pt x="268" y="142"/>
                </a:lnTo>
                <a:lnTo>
                  <a:pt x="313" y="162"/>
                </a:lnTo>
                <a:lnTo>
                  <a:pt x="363" y="187"/>
                </a:lnTo>
                <a:lnTo>
                  <a:pt x="391" y="197"/>
                </a:lnTo>
                <a:lnTo>
                  <a:pt x="400" y="209"/>
                </a:lnTo>
                <a:lnTo>
                  <a:pt x="396" y="253"/>
                </a:lnTo>
                <a:lnTo>
                  <a:pt x="383" y="293"/>
                </a:lnTo>
                <a:lnTo>
                  <a:pt x="361" y="323"/>
                </a:lnTo>
                <a:lnTo>
                  <a:pt x="324" y="361"/>
                </a:lnTo>
                <a:lnTo>
                  <a:pt x="271" y="390"/>
                </a:lnTo>
                <a:lnTo>
                  <a:pt x="201" y="410"/>
                </a:lnTo>
                <a:lnTo>
                  <a:pt x="168" y="407"/>
                </a:lnTo>
                <a:lnTo>
                  <a:pt x="144" y="390"/>
                </a:lnTo>
                <a:lnTo>
                  <a:pt x="140" y="370"/>
                </a:lnTo>
                <a:lnTo>
                  <a:pt x="173" y="361"/>
                </a:lnTo>
                <a:close/>
              </a:path>
            </a:pathLst>
          </a:custGeom>
          <a:solidFill>
            <a:srgbClr val="000000"/>
          </a:solidFill>
          <a:ln w="9525">
            <a:noFill/>
            <a:round/>
            <a:headEnd/>
            <a:tailEnd/>
          </a:ln>
        </p:spPr>
        <p:txBody>
          <a:bodyPr/>
          <a:lstStyle/>
          <a:p>
            <a:endParaRPr lang="en-US" sz="1477" dirty="0"/>
          </a:p>
        </p:txBody>
      </p:sp>
      <p:sp>
        <p:nvSpPr>
          <p:cNvPr id="20490" name="Freeform 14"/>
          <p:cNvSpPr>
            <a:spLocks/>
          </p:cNvSpPr>
          <p:nvPr/>
        </p:nvSpPr>
        <p:spPr bwMode="auto">
          <a:xfrm>
            <a:off x="4672013" y="3654673"/>
            <a:ext cx="361950" cy="783981"/>
          </a:xfrm>
          <a:custGeom>
            <a:avLst/>
            <a:gdLst>
              <a:gd name="T0" fmla="*/ 2147483647 w 228"/>
              <a:gd name="T1" fmla="*/ 2147483647 h 535"/>
              <a:gd name="T2" fmla="*/ 0 w 228"/>
              <a:gd name="T3" fmla="*/ 2147483647 h 535"/>
              <a:gd name="T4" fmla="*/ 2147483647 w 228"/>
              <a:gd name="T5" fmla="*/ 0 h 535"/>
              <a:gd name="T6" fmla="*/ 2147483647 w 228"/>
              <a:gd name="T7" fmla="*/ 2147483647 h 535"/>
              <a:gd name="T8" fmla="*/ 2147483647 w 228"/>
              <a:gd name="T9" fmla="*/ 2147483647 h 535"/>
              <a:gd name="T10" fmla="*/ 2147483647 w 228"/>
              <a:gd name="T11" fmla="*/ 2147483647 h 535"/>
              <a:gd name="T12" fmla="*/ 2147483647 w 228"/>
              <a:gd name="T13" fmla="*/ 2147483647 h 535"/>
              <a:gd name="T14" fmla="*/ 2147483647 w 228"/>
              <a:gd name="T15" fmla="*/ 2147483647 h 535"/>
              <a:gd name="T16" fmla="*/ 2147483647 w 228"/>
              <a:gd name="T17" fmla="*/ 2147483647 h 535"/>
              <a:gd name="T18" fmla="*/ 2147483647 w 228"/>
              <a:gd name="T19" fmla="*/ 2147483647 h 535"/>
              <a:gd name="T20" fmla="*/ 2147483647 w 228"/>
              <a:gd name="T21" fmla="*/ 2147483647 h 535"/>
              <a:gd name="T22" fmla="*/ 2147483647 w 228"/>
              <a:gd name="T23" fmla="*/ 2147483647 h 535"/>
              <a:gd name="T24" fmla="*/ 2147483647 w 228"/>
              <a:gd name="T25" fmla="*/ 2147483647 h 535"/>
              <a:gd name="T26" fmla="*/ 2147483647 w 228"/>
              <a:gd name="T27" fmla="*/ 2147483647 h 535"/>
              <a:gd name="T28" fmla="*/ 2147483647 w 228"/>
              <a:gd name="T29" fmla="*/ 2147483647 h 535"/>
              <a:gd name="T30" fmla="*/ 2147483647 w 228"/>
              <a:gd name="T31" fmla="*/ 2147483647 h 535"/>
              <a:gd name="T32" fmla="*/ 2147483647 w 228"/>
              <a:gd name="T33" fmla="*/ 2147483647 h 535"/>
              <a:gd name="T34" fmla="*/ 2147483647 w 228"/>
              <a:gd name="T35" fmla="*/ 2147483647 h 535"/>
              <a:gd name="T36" fmla="*/ 2147483647 w 228"/>
              <a:gd name="T37" fmla="*/ 2147483647 h 535"/>
              <a:gd name="T38" fmla="*/ 2147483647 w 228"/>
              <a:gd name="T39" fmla="*/ 2147483647 h 535"/>
              <a:gd name="T40" fmla="*/ 2147483647 w 228"/>
              <a:gd name="T41" fmla="*/ 2147483647 h 535"/>
              <a:gd name="T42" fmla="*/ 2147483647 w 228"/>
              <a:gd name="T43" fmla="*/ 2147483647 h 535"/>
              <a:gd name="T44" fmla="*/ 2147483647 w 228"/>
              <a:gd name="T45" fmla="*/ 2147483647 h 535"/>
              <a:gd name="T46" fmla="*/ 2147483647 w 228"/>
              <a:gd name="T47" fmla="*/ 2147483647 h 535"/>
              <a:gd name="T48" fmla="*/ 2147483647 w 228"/>
              <a:gd name="T49" fmla="*/ 2147483647 h 535"/>
              <a:gd name="T50" fmla="*/ 2147483647 w 228"/>
              <a:gd name="T51" fmla="*/ 2147483647 h 535"/>
              <a:gd name="T52" fmla="*/ 2147483647 w 228"/>
              <a:gd name="T53" fmla="*/ 2147483647 h 535"/>
              <a:gd name="T54" fmla="*/ 2147483647 w 228"/>
              <a:gd name="T55" fmla="*/ 2147483647 h 535"/>
              <a:gd name="T56" fmla="*/ 2147483647 w 228"/>
              <a:gd name="T57" fmla="*/ 2147483647 h 535"/>
              <a:gd name="T58" fmla="*/ 2147483647 w 228"/>
              <a:gd name="T59" fmla="*/ 2147483647 h 535"/>
              <a:gd name="T60" fmla="*/ 2147483647 w 228"/>
              <a:gd name="T61" fmla="*/ 2147483647 h 535"/>
              <a:gd name="T62" fmla="*/ 2147483647 w 228"/>
              <a:gd name="T63" fmla="*/ 2147483647 h 535"/>
              <a:gd name="T64" fmla="*/ 2147483647 w 228"/>
              <a:gd name="T65" fmla="*/ 2147483647 h 535"/>
              <a:gd name="T66" fmla="*/ 2147483647 w 228"/>
              <a:gd name="T67" fmla="*/ 2147483647 h 535"/>
              <a:gd name="T68" fmla="*/ 2147483647 w 228"/>
              <a:gd name="T69" fmla="*/ 2147483647 h 535"/>
              <a:gd name="T70" fmla="*/ 2147483647 w 228"/>
              <a:gd name="T71" fmla="*/ 2147483647 h 535"/>
              <a:gd name="T72" fmla="*/ 2147483647 w 228"/>
              <a:gd name="T73" fmla="*/ 2147483647 h 535"/>
              <a:gd name="T74" fmla="*/ 2147483647 w 228"/>
              <a:gd name="T75" fmla="*/ 2147483647 h 53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28"/>
              <a:gd name="T115" fmla="*/ 0 h 535"/>
              <a:gd name="T116" fmla="*/ 228 w 228"/>
              <a:gd name="T117" fmla="*/ 535 h 535"/>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28" h="535">
                <a:moveTo>
                  <a:pt x="6" y="49"/>
                </a:moveTo>
                <a:lnTo>
                  <a:pt x="0" y="26"/>
                </a:lnTo>
                <a:lnTo>
                  <a:pt x="23" y="0"/>
                </a:lnTo>
                <a:lnTo>
                  <a:pt x="53" y="2"/>
                </a:lnTo>
                <a:lnTo>
                  <a:pt x="75" y="12"/>
                </a:lnTo>
                <a:lnTo>
                  <a:pt x="100" y="45"/>
                </a:lnTo>
                <a:lnTo>
                  <a:pt x="118" y="112"/>
                </a:lnTo>
                <a:lnTo>
                  <a:pt x="143" y="171"/>
                </a:lnTo>
                <a:lnTo>
                  <a:pt x="165" y="226"/>
                </a:lnTo>
                <a:lnTo>
                  <a:pt x="165" y="257"/>
                </a:lnTo>
                <a:lnTo>
                  <a:pt x="165" y="281"/>
                </a:lnTo>
                <a:lnTo>
                  <a:pt x="153" y="311"/>
                </a:lnTo>
                <a:lnTo>
                  <a:pt x="122" y="372"/>
                </a:lnTo>
                <a:lnTo>
                  <a:pt x="104" y="426"/>
                </a:lnTo>
                <a:lnTo>
                  <a:pt x="98" y="446"/>
                </a:lnTo>
                <a:lnTo>
                  <a:pt x="112" y="462"/>
                </a:lnTo>
                <a:lnTo>
                  <a:pt x="153" y="474"/>
                </a:lnTo>
                <a:lnTo>
                  <a:pt x="204" y="486"/>
                </a:lnTo>
                <a:lnTo>
                  <a:pt x="228" y="499"/>
                </a:lnTo>
                <a:lnTo>
                  <a:pt x="204" y="519"/>
                </a:lnTo>
                <a:lnTo>
                  <a:pt x="159" y="535"/>
                </a:lnTo>
                <a:lnTo>
                  <a:pt x="137" y="529"/>
                </a:lnTo>
                <a:lnTo>
                  <a:pt x="118" y="505"/>
                </a:lnTo>
                <a:lnTo>
                  <a:pt x="87" y="486"/>
                </a:lnTo>
                <a:lnTo>
                  <a:pt x="60" y="486"/>
                </a:lnTo>
                <a:lnTo>
                  <a:pt x="43" y="482"/>
                </a:lnTo>
                <a:lnTo>
                  <a:pt x="35" y="462"/>
                </a:lnTo>
                <a:lnTo>
                  <a:pt x="47" y="440"/>
                </a:lnTo>
                <a:lnTo>
                  <a:pt x="69" y="410"/>
                </a:lnTo>
                <a:lnTo>
                  <a:pt x="87" y="384"/>
                </a:lnTo>
                <a:lnTo>
                  <a:pt x="110" y="324"/>
                </a:lnTo>
                <a:lnTo>
                  <a:pt x="118" y="287"/>
                </a:lnTo>
                <a:lnTo>
                  <a:pt x="122" y="257"/>
                </a:lnTo>
                <a:lnTo>
                  <a:pt x="116" y="226"/>
                </a:lnTo>
                <a:lnTo>
                  <a:pt x="98" y="191"/>
                </a:lnTo>
                <a:lnTo>
                  <a:pt x="67" y="159"/>
                </a:lnTo>
                <a:lnTo>
                  <a:pt x="35" y="106"/>
                </a:lnTo>
                <a:lnTo>
                  <a:pt x="6" y="49"/>
                </a:lnTo>
                <a:close/>
              </a:path>
            </a:pathLst>
          </a:custGeom>
          <a:solidFill>
            <a:srgbClr val="000000"/>
          </a:solidFill>
          <a:ln w="9525">
            <a:noFill/>
            <a:round/>
            <a:headEnd/>
            <a:tailEnd/>
          </a:ln>
        </p:spPr>
        <p:txBody>
          <a:bodyPr/>
          <a:lstStyle/>
          <a:p>
            <a:endParaRPr lang="en-US" sz="1477" dirty="0"/>
          </a:p>
        </p:txBody>
      </p:sp>
      <p:sp>
        <p:nvSpPr>
          <p:cNvPr id="20491" name="Freeform 15"/>
          <p:cNvSpPr>
            <a:spLocks/>
          </p:cNvSpPr>
          <p:nvPr/>
        </p:nvSpPr>
        <p:spPr bwMode="auto">
          <a:xfrm>
            <a:off x="4433894" y="3663469"/>
            <a:ext cx="254000" cy="817685"/>
          </a:xfrm>
          <a:custGeom>
            <a:avLst/>
            <a:gdLst>
              <a:gd name="T0" fmla="*/ 2147483647 w 160"/>
              <a:gd name="T1" fmla="*/ 2147483647 h 558"/>
              <a:gd name="T2" fmla="*/ 2147483647 w 160"/>
              <a:gd name="T3" fmla="*/ 2147483647 h 558"/>
              <a:gd name="T4" fmla="*/ 2147483647 w 160"/>
              <a:gd name="T5" fmla="*/ 2147483647 h 558"/>
              <a:gd name="T6" fmla="*/ 2147483647 w 160"/>
              <a:gd name="T7" fmla="*/ 0 h 558"/>
              <a:gd name="T8" fmla="*/ 2147483647 w 160"/>
              <a:gd name="T9" fmla="*/ 2147483647 h 558"/>
              <a:gd name="T10" fmla="*/ 2147483647 w 160"/>
              <a:gd name="T11" fmla="*/ 2147483647 h 558"/>
              <a:gd name="T12" fmla="*/ 2147483647 w 160"/>
              <a:gd name="T13" fmla="*/ 2147483647 h 558"/>
              <a:gd name="T14" fmla="*/ 2147483647 w 160"/>
              <a:gd name="T15" fmla="*/ 2147483647 h 558"/>
              <a:gd name="T16" fmla="*/ 2147483647 w 160"/>
              <a:gd name="T17" fmla="*/ 2147483647 h 558"/>
              <a:gd name="T18" fmla="*/ 2147483647 w 160"/>
              <a:gd name="T19" fmla="*/ 2147483647 h 558"/>
              <a:gd name="T20" fmla="*/ 2147483647 w 160"/>
              <a:gd name="T21" fmla="*/ 2147483647 h 558"/>
              <a:gd name="T22" fmla="*/ 2147483647 w 160"/>
              <a:gd name="T23" fmla="*/ 2147483647 h 558"/>
              <a:gd name="T24" fmla="*/ 2147483647 w 160"/>
              <a:gd name="T25" fmla="*/ 2147483647 h 558"/>
              <a:gd name="T26" fmla="*/ 2147483647 w 160"/>
              <a:gd name="T27" fmla="*/ 2147483647 h 558"/>
              <a:gd name="T28" fmla="*/ 2147483647 w 160"/>
              <a:gd name="T29" fmla="*/ 2147483647 h 558"/>
              <a:gd name="T30" fmla="*/ 2147483647 w 160"/>
              <a:gd name="T31" fmla="*/ 2147483647 h 558"/>
              <a:gd name="T32" fmla="*/ 2147483647 w 160"/>
              <a:gd name="T33" fmla="*/ 2147483647 h 558"/>
              <a:gd name="T34" fmla="*/ 2147483647 w 160"/>
              <a:gd name="T35" fmla="*/ 2147483647 h 558"/>
              <a:gd name="T36" fmla="*/ 2147483647 w 160"/>
              <a:gd name="T37" fmla="*/ 2147483647 h 558"/>
              <a:gd name="T38" fmla="*/ 0 w 160"/>
              <a:gd name="T39" fmla="*/ 2147483647 h 558"/>
              <a:gd name="T40" fmla="*/ 2147483647 w 160"/>
              <a:gd name="T41" fmla="*/ 2147483647 h 558"/>
              <a:gd name="T42" fmla="*/ 2147483647 w 160"/>
              <a:gd name="T43" fmla="*/ 2147483647 h 558"/>
              <a:gd name="T44" fmla="*/ 2147483647 w 160"/>
              <a:gd name="T45" fmla="*/ 2147483647 h 558"/>
              <a:gd name="T46" fmla="*/ 2147483647 w 160"/>
              <a:gd name="T47" fmla="*/ 2147483647 h 558"/>
              <a:gd name="T48" fmla="*/ 2147483647 w 160"/>
              <a:gd name="T49" fmla="*/ 2147483647 h 558"/>
              <a:gd name="T50" fmla="*/ 2147483647 w 160"/>
              <a:gd name="T51" fmla="*/ 2147483647 h 558"/>
              <a:gd name="T52" fmla="*/ 2147483647 w 160"/>
              <a:gd name="T53" fmla="*/ 2147483647 h 558"/>
              <a:gd name="T54" fmla="*/ 2147483647 w 160"/>
              <a:gd name="T55" fmla="*/ 2147483647 h 558"/>
              <a:gd name="T56" fmla="*/ 2147483647 w 160"/>
              <a:gd name="T57" fmla="*/ 2147483647 h 558"/>
              <a:gd name="T58" fmla="*/ 2147483647 w 160"/>
              <a:gd name="T59" fmla="*/ 2147483647 h 558"/>
              <a:gd name="T60" fmla="*/ 2147483647 w 160"/>
              <a:gd name="T61" fmla="*/ 2147483647 h 55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60"/>
              <a:gd name="T94" fmla="*/ 0 h 558"/>
              <a:gd name="T95" fmla="*/ 160 w 160"/>
              <a:gd name="T96" fmla="*/ 558 h 55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60" h="558">
                <a:moveTo>
                  <a:pt x="64" y="138"/>
                </a:moveTo>
                <a:lnTo>
                  <a:pt x="83" y="61"/>
                </a:lnTo>
                <a:lnTo>
                  <a:pt x="95" y="12"/>
                </a:lnTo>
                <a:lnTo>
                  <a:pt x="116" y="0"/>
                </a:lnTo>
                <a:lnTo>
                  <a:pt x="145" y="4"/>
                </a:lnTo>
                <a:lnTo>
                  <a:pt x="160" y="34"/>
                </a:lnTo>
                <a:lnTo>
                  <a:pt x="147" y="71"/>
                </a:lnTo>
                <a:lnTo>
                  <a:pt x="133" y="138"/>
                </a:lnTo>
                <a:lnTo>
                  <a:pt x="114" y="213"/>
                </a:lnTo>
                <a:lnTo>
                  <a:pt x="108" y="266"/>
                </a:lnTo>
                <a:lnTo>
                  <a:pt x="108" y="339"/>
                </a:lnTo>
                <a:lnTo>
                  <a:pt x="116" y="400"/>
                </a:lnTo>
                <a:lnTo>
                  <a:pt x="122" y="459"/>
                </a:lnTo>
                <a:lnTo>
                  <a:pt x="129" y="477"/>
                </a:lnTo>
                <a:lnTo>
                  <a:pt x="120" y="489"/>
                </a:lnTo>
                <a:lnTo>
                  <a:pt x="95" y="501"/>
                </a:lnTo>
                <a:lnTo>
                  <a:pt x="72" y="528"/>
                </a:lnTo>
                <a:lnTo>
                  <a:pt x="60" y="556"/>
                </a:lnTo>
                <a:lnTo>
                  <a:pt x="38" y="558"/>
                </a:lnTo>
                <a:lnTo>
                  <a:pt x="0" y="540"/>
                </a:lnTo>
                <a:lnTo>
                  <a:pt x="6" y="522"/>
                </a:lnTo>
                <a:lnTo>
                  <a:pt x="27" y="508"/>
                </a:lnTo>
                <a:lnTo>
                  <a:pt x="66" y="477"/>
                </a:lnTo>
                <a:lnTo>
                  <a:pt x="85" y="461"/>
                </a:lnTo>
                <a:lnTo>
                  <a:pt x="95" y="441"/>
                </a:lnTo>
                <a:lnTo>
                  <a:pt x="95" y="400"/>
                </a:lnTo>
                <a:lnTo>
                  <a:pt x="83" y="337"/>
                </a:lnTo>
                <a:lnTo>
                  <a:pt x="70" y="281"/>
                </a:lnTo>
                <a:lnTo>
                  <a:pt x="64" y="229"/>
                </a:lnTo>
                <a:lnTo>
                  <a:pt x="60" y="189"/>
                </a:lnTo>
                <a:lnTo>
                  <a:pt x="64" y="138"/>
                </a:lnTo>
                <a:close/>
              </a:path>
            </a:pathLst>
          </a:custGeom>
          <a:solidFill>
            <a:srgbClr val="000000"/>
          </a:solidFill>
          <a:ln w="9525">
            <a:noFill/>
            <a:round/>
            <a:headEnd/>
            <a:tailEnd/>
          </a:ln>
        </p:spPr>
        <p:txBody>
          <a:bodyPr/>
          <a:lstStyle/>
          <a:p>
            <a:endParaRPr lang="en-US" sz="1477" dirty="0"/>
          </a:p>
        </p:txBody>
      </p:sp>
      <p:sp>
        <p:nvSpPr>
          <p:cNvPr id="20492" name="AutoShape 16"/>
          <p:cNvSpPr>
            <a:spLocks noChangeArrowheads="1"/>
          </p:cNvSpPr>
          <p:nvPr/>
        </p:nvSpPr>
        <p:spPr bwMode="auto">
          <a:xfrm rot="-1503969">
            <a:off x="1893888" y="2715358"/>
            <a:ext cx="1497012" cy="1852246"/>
          </a:xfrm>
          <a:prstGeom prst="parallelogram">
            <a:avLst>
              <a:gd name="adj" fmla="val 32792"/>
            </a:avLst>
          </a:prstGeom>
          <a:solidFill>
            <a:schemeClr val="bg1"/>
          </a:solidFill>
          <a:ln w="9525">
            <a:solidFill>
              <a:schemeClr val="tx1"/>
            </a:solidFill>
            <a:miter lim="800000"/>
            <a:headEnd/>
            <a:tailEnd/>
          </a:ln>
        </p:spPr>
        <p:txBody>
          <a:bodyPr anchor="ctr"/>
          <a:lstStyle/>
          <a:p>
            <a:r>
              <a:rPr lang="en-GB" sz="1477" dirty="0"/>
              <a:t>How many f’s</a:t>
            </a:r>
            <a:endParaRPr lang="en-US" sz="1477" dirty="0"/>
          </a:p>
        </p:txBody>
      </p:sp>
      <p:sp>
        <p:nvSpPr>
          <p:cNvPr id="17" name="Rectangle 16"/>
          <p:cNvSpPr/>
          <p:nvPr/>
        </p:nvSpPr>
        <p:spPr bwMode="auto">
          <a:xfrm>
            <a:off x="6461125" y="5013081"/>
            <a:ext cx="1131888" cy="438150"/>
          </a:xfrm>
          <a:prstGeom prst="rect">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wrap="none" anchor="ctr"/>
          <a:lstStyle/>
          <a:p>
            <a:pPr>
              <a:defRPr/>
            </a:pPr>
            <a:r>
              <a:rPr lang="en-GB" sz="1846" dirty="0">
                <a:solidFill>
                  <a:schemeClr val="tx1"/>
                </a:solidFill>
                <a:cs typeface="Arial" charset="0"/>
              </a:rPr>
              <a:t>Slide</a:t>
            </a:r>
          </a:p>
        </p:txBody>
      </p:sp>
      <p:sp>
        <p:nvSpPr>
          <p:cNvPr id="18" name="Rectangle 17"/>
          <p:cNvSpPr/>
          <p:nvPr/>
        </p:nvSpPr>
        <p:spPr bwMode="auto">
          <a:xfrm>
            <a:off x="7593013" y="5013081"/>
            <a:ext cx="584200" cy="438150"/>
          </a:xfrm>
          <a:prstGeom prst="rect">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wrap="none" anchor="ctr"/>
          <a:lstStyle/>
          <a:p>
            <a:pPr>
              <a:defRPr/>
            </a:pPr>
            <a:r>
              <a:rPr lang="en-GB" sz="1846" dirty="0">
                <a:solidFill>
                  <a:schemeClr val="tx1"/>
                </a:solidFill>
                <a:cs typeface="Arial" charset="0"/>
              </a:rPr>
              <a:t>A</a:t>
            </a:r>
          </a:p>
        </p:txBody>
      </p:sp>
      <p:sp>
        <p:nvSpPr>
          <p:cNvPr id="19" name="Rectangle 18"/>
          <p:cNvSpPr/>
          <p:nvPr/>
        </p:nvSpPr>
        <p:spPr bwMode="auto">
          <a:xfrm>
            <a:off x="8177218" y="5013081"/>
            <a:ext cx="584200" cy="438150"/>
          </a:xfrm>
          <a:prstGeom prst="rect">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wrap="none" anchor="ctr"/>
          <a:lstStyle/>
          <a:p>
            <a:pPr>
              <a:defRPr/>
            </a:pPr>
            <a:r>
              <a:rPr lang="en-GB" sz="1846" dirty="0">
                <a:solidFill>
                  <a:schemeClr val="tx1"/>
                </a:solidFill>
                <a:cs typeface="Arial" charset="0"/>
              </a:rPr>
              <a:t>B</a:t>
            </a:r>
          </a:p>
        </p:txBody>
      </p:sp>
      <p:sp>
        <p:nvSpPr>
          <p:cNvPr id="20" name="Rectangle 19"/>
          <p:cNvSpPr/>
          <p:nvPr/>
        </p:nvSpPr>
        <p:spPr bwMode="auto">
          <a:xfrm>
            <a:off x="9345613" y="5013081"/>
            <a:ext cx="584200" cy="438150"/>
          </a:xfrm>
          <a:prstGeom prst="rect">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wrap="none" anchor="ctr"/>
          <a:lstStyle/>
          <a:p>
            <a:pPr>
              <a:defRPr/>
            </a:pPr>
            <a:r>
              <a:rPr lang="en-GB" sz="1846" dirty="0">
                <a:solidFill>
                  <a:schemeClr val="tx1"/>
                </a:solidFill>
                <a:cs typeface="Arial" charset="0"/>
              </a:rPr>
              <a:t>D</a:t>
            </a:r>
          </a:p>
        </p:txBody>
      </p:sp>
      <p:sp>
        <p:nvSpPr>
          <p:cNvPr id="21" name="Rectangle 20"/>
          <p:cNvSpPr/>
          <p:nvPr/>
        </p:nvSpPr>
        <p:spPr bwMode="auto">
          <a:xfrm>
            <a:off x="8761414" y="5013081"/>
            <a:ext cx="584200" cy="438150"/>
          </a:xfrm>
          <a:prstGeom prst="rect">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wrap="none" anchor="ctr"/>
          <a:lstStyle/>
          <a:p>
            <a:pPr>
              <a:defRPr/>
            </a:pPr>
            <a:r>
              <a:rPr lang="en-GB" sz="1846" dirty="0">
                <a:solidFill>
                  <a:schemeClr val="tx1"/>
                </a:solidFill>
                <a:cs typeface="Arial" charset="0"/>
              </a:rPr>
              <a:t>C</a:t>
            </a:r>
          </a:p>
        </p:txBody>
      </p:sp>
      <p:sp>
        <p:nvSpPr>
          <p:cNvPr id="20498" name="Rectangle 21"/>
          <p:cNvSpPr>
            <a:spLocks noChangeArrowheads="1"/>
          </p:cNvSpPr>
          <p:nvPr/>
        </p:nvSpPr>
        <p:spPr bwMode="auto">
          <a:xfrm>
            <a:off x="6461125" y="5451264"/>
            <a:ext cx="1131888" cy="438150"/>
          </a:xfrm>
          <a:prstGeom prst="rect">
            <a:avLst/>
          </a:prstGeom>
          <a:noFill/>
          <a:ln w="9525" algn="ctr">
            <a:solidFill>
              <a:schemeClr val="tx1"/>
            </a:solidFill>
            <a:round/>
            <a:headEnd/>
            <a:tailEnd/>
          </a:ln>
        </p:spPr>
        <p:txBody>
          <a:bodyPr wrap="none" anchor="ctr"/>
          <a:lstStyle/>
          <a:p>
            <a:r>
              <a:rPr lang="en-GB" sz="1846" dirty="0">
                <a:cs typeface="Arial" pitchFamily="34" charset="0"/>
              </a:rPr>
              <a:t>Count</a:t>
            </a:r>
          </a:p>
        </p:txBody>
      </p:sp>
      <p:sp>
        <p:nvSpPr>
          <p:cNvPr id="20499" name="Rectangle 22"/>
          <p:cNvSpPr>
            <a:spLocks noChangeArrowheads="1"/>
          </p:cNvSpPr>
          <p:nvPr/>
        </p:nvSpPr>
        <p:spPr bwMode="auto">
          <a:xfrm>
            <a:off x="7593013" y="5451264"/>
            <a:ext cx="584200" cy="438150"/>
          </a:xfrm>
          <a:prstGeom prst="rect">
            <a:avLst/>
          </a:prstGeom>
          <a:noFill/>
          <a:ln w="9525" algn="ctr">
            <a:solidFill>
              <a:schemeClr val="tx1"/>
            </a:solidFill>
            <a:round/>
            <a:headEnd/>
            <a:tailEnd/>
          </a:ln>
        </p:spPr>
        <p:txBody>
          <a:bodyPr wrap="none" anchor="ctr"/>
          <a:lstStyle/>
          <a:p>
            <a:endParaRPr lang="en-US" sz="1846" dirty="0">
              <a:cs typeface="Arial" pitchFamily="34" charset="0"/>
            </a:endParaRPr>
          </a:p>
        </p:txBody>
      </p:sp>
      <p:sp>
        <p:nvSpPr>
          <p:cNvPr id="20500" name="Rectangle 23"/>
          <p:cNvSpPr>
            <a:spLocks noChangeArrowheads="1"/>
          </p:cNvSpPr>
          <p:nvPr/>
        </p:nvSpPr>
        <p:spPr bwMode="auto">
          <a:xfrm>
            <a:off x="8177218" y="5451264"/>
            <a:ext cx="584200" cy="438150"/>
          </a:xfrm>
          <a:prstGeom prst="rect">
            <a:avLst/>
          </a:prstGeom>
          <a:noFill/>
          <a:ln w="9525" algn="ctr">
            <a:solidFill>
              <a:schemeClr val="tx1"/>
            </a:solidFill>
            <a:round/>
            <a:headEnd/>
            <a:tailEnd/>
          </a:ln>
        </p:spPr>
        <p:txBody>
          <a:bodyPr wrap="none" anchor="ctr"/>
          <a:lstStyle/>
          <a:p>
            <a:endParaRPr lang="en-US" sz="1846" dirty="0">
              <a:cs typeface="Arial" pitchFamily="34" charset="0"/>
            </a:endParaRPr>
          </a:p>
        </p:txBody>
      </p:sp>
      <p:sp>
        <p:nvSpPr>
          <p:cNvPr id="20501" name="Rectangle 24"/>
          <p:cNvSpPr>
            <a:spLocks noChangeArrowheads="1"/>
          </p:cNvSpPr>
          <p:nvPr/>
        </p:nvSpPr>
        <p:spPr bwMode="auto">
          <a:xfrm>
            <a:off x="9345613" y="5451264"/>
            <a:ext cx="584200" cy="438150"/>
          </a:xfrm>
          <a:prstGeom prst="rect">
            <a:avLst/>
          </a:prstGeom>
          <a:noFill/>
          <a:ln w="9525" algn="ctr">
            <a:solidFill>
              <a:schemeClr val="tx1"/>
            </a:solidFill>
            <a:round/>
            <a:headEnd/>
            <a:tailEnd/>
          </a:ln>
        </p:spPr>
        <p:txBody>
          <a:bodyPr wrap="none" anchor="ctr"/>
          <a:lstStyle/>
          <a:p>
            <a:endParaRPr lang="en-US" sz="1846" dirty="0">
              <a:cs typeface="Arial" pitchFamily="34" charset="0"/>
            </a:endParaRPr>
          </a:p>
        </p:txBody>
      </p:sp>
      <p:sp>
        <p:nvSpPr>
          <p:cNvPr id="20502" name="Rectangle 25"/>
          <p:cNvSpPr>
            <a:spLocks noChangeArrowheads="1"/>
          </p:cNvSpPr>
          <p:nvPr/>
        </p:nvSpPr>
        <p:spPr bwMode="auto">
          <a:xfrm>
            <a:off x="8761414" y="5451264"/>
            <a:ext cx="584200" cy="438150"/>
          </a:xfrm>
          <a:prstGeom prst="rect">
            <a:avLst/>
          </a:prstGeom>
          <a:noFill/>
          <a:ln w="9525" algn="ctr">
            <a:solidFill>
              <a:schemeClr val="tx1"/>
            </a:solidFill>
            <a:round/>
            <a:headEnd/>
            <a:tailEnd/>
          </a:ln>
        </p:spPr>
        <p:txBody>
          <a:bodyPr wrap="none" anchor="ctr"/>
          <a:lstStyle/>
          <a:p>
            <a:endParaRPr lang="en-US" sz="1846" dirty="0">
              <a:cs typeface="Arial" pitchFamily="34" charset="0"/>
            </a:endParaRPr>
          </a:p>
        </p:txBody>
      </p:sp>
    </p:spTree>
    <p:extLst>
      <p:ext uri="{BB962C8B-B14F-4D97-AF65-F5344CB8AC3E}">
        <p14:creationId xmlns:p14="http://schemas.microsoft.com/office/powerpoint/2010/main" val="148117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2371728" y="2976205"/>
            <a:ext cx="7429500" cy="1115049"/>
          </a:xfrm>
          <a:prstGeom prst="rect">
            <a:avLst/>
          </a:prstGeom>
          <a:noFill/>
          <a:ln w="9525">
            <a:noFill/>
            <a:miter lim="800000"/>
            <a:headEnd/>
            <a:tailEnd/>
          </a:ln>
        </p:spPr>
        <p:txBody>
          <a:bodyPr>
            <a:spAutoFit/>
          </a:bodyPr>
          <a:lstStyle/>
          <a:p>
            <a:pPr algn="ctr"/>
            <a:r>
              <a:rPr lang="en-GB" sz="3323"/>
              <a:t>Systems Engineering is the foundation of future success.</a:t>
            </a:r>
          </a:p>
        </p:txBody>
      </p:sp>
      <p:sp>
        <p:nvSpPr>
          <p:cNvPr id="21507" name="Text Box 3"/>
          <p:cNvSpPr txBox="1">
            <a:spLocks noChangeArrowheads="1"/>
          </p:cNvSpPr>
          <p:nvPr/>
        </p:nvSpPr>
        <p:spPr bwMode="auto">
          <a:xfrm>
            <a:off x="1524000" y="22860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A</a:t>
            </a:r>
          </a:p>
        </p:txBody>
      </p:sp>
      <p:sp>
        <p:nvSpPr>
          <p:cNvPr id="2" name="Slide Number Placeholder 1">
            <a:extLst>
              <a:ext uri="{FF2B5EF4-FFF2-40B4-BE49-F238E27FC236}">
                <a16:creationId xmlns:a16="http://schemas.microsoft.com/office/drawing/2014/main" id="{6B0A504D-D975-1742-9B59-FEC282B62275}"/>
              </a:ext>
            </a:extLst>
          </p:cNvPr>
          <p:cNvSpPr>
            <a:spLocks noGrp="1"/>
          </p:cNvSpPr>
          <p:nvPr>
            <p:ph type="sldNum" sz="quarter" idx="12"/>
          </p:nvPr>
        </p:nvSpPr>
        <p:spPr/>
        <p:txBody>
          <a:bodyPr/>
          <a:lstStyle/>
          <a:p>
            <a:fld id="{F4F9FF90-F6DE-AE48-BAC3-E33B8D6603EA}" type="slidenum">
              <a:rPr lang="en-US" smtClean="0"/>
              <a:t>4</a:t>
            </a:fld>
            <a:endParaRPr lang="en-US" dirty="0"/>
          </a:p>
        </p:txBody>
      </p:sp>
    </p:spTree>
    <p:extLst>
      <p:ext uri="{BB962C8B-B14F-4D97-AF65-F5344CB8AC3E}">
        <p14:creationId xmlns:p14="http://schemas.microsoft.com/office/powerpoint/2010/main" val="1744719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2371728" y="2105760"/>
            <a:ext cx="7429500" cy="1626407"/>
          </a:xfrm>
          <a:prstGeom prst="rect">
            <a:avLst/>
          </a:prstGeom>
          <a:noFill/>
          <a:ln w="9525">
            <a:noFill/>
            <a:miter lim="800000"/>
            <a:headEnd/>
            <a:tailEnd/>
          </a:ln>
        </p:spPr>
        <p:txBody>
          <a:bodyPr>
            <a:spAutoFit/>
          </a:bodyPr>
          <a:lstStyle/>
          <a:p>
            <a:pPr algn="ctr"/>
            <a:r>
              <a:rPr lang="en-GB" sz="3323"/>
              <a:t>Followers of Systems Engineering offer a lot of hope for the future prosperity of the country.</a:t>
            </a:r>
          </a:p>
        </p:txBody>
      </p:sp>
      <p:sp>
        <p:nvSpPr>
          <p:cNvPr id="22531" name="Text Box 3"/>
          <p:cNvSpPr txBox="1">
            <a:spLocks noChangeArrowheads="1"/>
          </p:cNvSpPr>
          <p:nvPr/>
        </p:nvSpPr>
        <p:spPr bwMode="auto">
          <a:xfrm>
            <a:off x="1524000" y="22860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B</a:t>
            </a:r>
          </a:p>
        </p:txBody>
      </p:sp>
      <p:sp>
        <p:nvSpPr>
          <p:cNvPr id="2" name="Slide Number Placeholder 1">
            <a:extLst>
              <a:ext uri="{FF2B5EF4-FFF2-40B4-BE49-F238E27FC236}">
                <a16:creationId xmlns:a16="http://schemas.microsoft.com/office/drawing/2014/main" id="{A595D750-82C6-7F48-970A-CE21D75B0911}"/>
              </a:ext>
            </a:extLst>
          </p:cNvPr>
          <p:cNvSpPr>
            <a:spLocks noGrp="1"/>
          </p:cNvSpPr>
          <p:nvPr>
            <p:ph type="sldNum" sz="quarter" idx="12"/>
          </p:nvPr>
        </p:nvSpPr>
        <p:spPr/>
        <p:txBody>
          <a:bodyPr/>
          <a:lstStyle/>
          <a:p>
            <a:fld id="{F4F9FF90-F6DE-AE48-BAC3-E33B8D6603EA}" type="slidenum">
              <a:rPr lang="en-US" smtClean="0"/>
              <a:t>5</a:t>
            </a:fld>
            <a:endParaRPr lang="en-US" dirty="0"/>
          </a:p>
        </p:txBody>
      </p:sp>
    </p:spTree>
    <p:extLst>
      <p:ext uri="{BB962C8B-B14F-4D97-AF65-F5344CB8AC3E}">
        <p14:creationId xmlns:p14="http://schemas.microsoft.com/office/powerpoint/2010/main" val="3241650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2487619" y="1417029"/>
            <a:ext cx="6853237" cy="3671839"/>
          </a:xfrm>
          <a:prstGeom prst="rect">
            <a:avLst/>
          </a:prstGeom>
          <a:noFill/>
          <a:ln w="9525">
            <a:noFill/>
            <a:miter lim="800000"/>
            <a:headEnd/>
            <a:tailEnd/>
          </a:ln>
        </p:spPr>
        <p:txBody>
          <a:bodyPr>
            <a:spAutoFit/>
          </a:bodyPr>
          <a:lstStyle/>
          <a:p>
            <a:pPr algn="ctr"/>
            <a:r>
              <a:rPr lang="en-GB" sz="3323"/>
              <a:t>Those organizations that follow Systems Engineering rigorously reap significant benefits in terms of profitability, performance and on time delivery of  </a:t>
            </a:r>
          </a:p>
          <a:p>
            <a:pPr algn="ctr"/>
            <a:r>
              <a:rPr lang="en-GB" sz="3323"/>
              <a:t>of products that both satisfy and delight their customers.</a:t>
            </a:r>
          </a:p>
        </p:txBody>
      </p:sp>
      <p:sp>
        <p:nvSpPr>
          <p:cNvPr id="23555" name="Text Box 3"/>
          <p:cNvSpPr txBox="1">
            <a:spLocks noChangeArrowheads="1"/>
          </p:cNvSpPr>
          <p:nvPr/>
        </p:nvSpPr>
        <p:spPr bwMode="auto">
          <a:xfrm>
            <a:off x="1524000" y="22860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C</a:t>
            </a:r>
          </a:p>
        </p:txBody>
      </p:sp>
      <p:sp>
        <p:nvSpPr>
          <p:cNvPr id="2" name="Slide Number Placeholder 1">
            <a:extLst>
              <a:ext uri="{FF2B5EF4-FFF2-40B4-BE49-F238E27FC236}">
                <a16:creationId xmlns:a16="http://schemas.microsoft.com/office/drawing/2014/main" id="{487C9EB0-BE49-6948-A313-F47AF2D749E4}"/>
              </a:ext>
            </a:extLst>
          </p:cNvPr>
          <p:cNvSpPr>
            <a:spLocks noGrp="1"/>
          </p:cNvSpPr>
          <p:nvPr>
            <p:ph type="sldNum" sz="quarter" idx="12"/>
          </p:nvPr>
        </p:nvSpPr>
        <p:spPr/>
        <p:txBody>
          <a:bodyPr/>
          <a:lstStyle/>
          <a:p>
            <a:fld id="{F4F9FF90-F6DE-AE48-BAC3-E33B8D6603EA}" type="slidenum">
              <a:rPr lang="en-US" smtClean="0"/>
              <a:t>6</a:t>
            </a:fld>
            <a:endParaRPr lang="en-US" dirty="0"/>
          </a:p>
        </p:txBody>
      </p:sp>
    </p:spTree>
    <p:extLst>
      <p:ext uri="{BB962C8B-B14F-4D97-AF65-F5344CB8AC3E}">
        <p14:creationId xmlns:p14="http://schemas.microsoft.com/office/powerpoint/2010/main" val="265140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2066925" y="1471248"/>
            <a:ext cx="8096250" cy="4183838"/>
          </a:xfrm>
          <a:prstGeom prst="rect">
            <a:avLst/>
          </a:prstGeom>
          <a:noFill/>
          <a:ln w="9525">
            <a:noFill/>
            <a:miter lim="800000"/>
            <a:headEnd/>
            <a:tailEnd/>
          </a:ln>
        </p:spPr>
        <p:txBody>
          <a:bodyPr>
            <a:spAutoFit/>
          </a:bodyPr>
          <a:lstStyle/>
          <a:p>
            <a:pPr algn="ctr"/>
            <a:r>
              <a:rPr lang="en-GB" sz="2954" dirty="0"/>
              <a:t>The application of Systems Engineering approaches in the design of systems, that permit sustained, reliable, operation, in a wide range of future operating environments, has been demonstrated to deliver substantial business advantage in highly competitive narrow markets by offering non-ephemeral holistic solutions of a unique countenance that totally satisfy multi-stakeholder customers.</a:t>
            </a:r>
          </a:p>
        </p:txBody>
      </p:sp>
      <p:sp>
        <p:nvSpPr>
          <p:cNvPr id="24579" name="Text Box 3"/>
          <p:cNvSpPr txBox="1">
            <a:spLocks noChangeArrowheads="1"/>
          </p:cNvSpPr>
          <p:nvPr/>
        </p:nvSpPr>
        <p:spPr bwMode="auto">
          <a:xfrm>
            <a:off x="1524000" y="27316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D</a:t>
            </a:r>
          </a:p>
        </p:txBody>
      </p:sp>
      <p:sp>
        <p:nvSpPr>
          <p:cNvPr id="2" name="Slide Number Placeholder 1">
            <a:extLst>
              <a:ext uri="{FF2B5EF4-FFF2-40B4-BE49-F238E27FC236}">
                <a16:creationId xmlns:a16="http://schemas.microsoft.com/office/drawing/2014/main" id="{E6B7675D-4678-ED47-A19A-1F789113D193}"/>
              </a:ext>
            </a:extLst>
          </p:cNvPr>
          <p:cNvSpPr>
            <a:spLocks noGrp="1"/>
          </p:cNvSpPr>
          <p:nvPr>
            <p:ph type="sldNum" sz="quarter" idx="12"/>
          </p:nvPr>
        </p:nvSpPr>
        <p:spPr/>
        <p:txBody>
          <a:bodyPr/>
          <a:lstStyle/>
          <a:p>
            <a:fld id="{F4F9FF90-F6DE-AE48-BAC3-E33B8D6603EA}" type="slidenum">
              <a:rPr lang="en-US" smtClean="0"/>
              <a:t>7</a:t>
            </a:fld>
            <a:endParaRPr lang="en-US" dirty="0"/>
          </a:p>
        </p:txBody>
      </p:sp>
    </p:spTree>
    <p:extLst>
      <p:ext uri="{BB962C8B-B14F-4D97-AF65-F5344CB8AC3E}">
        <p14:creationId xmlns:p14="http://schemas.microsoft.com/office/powerpoint/2010/main" val="3054525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2371728" y="2988803"/>
            <a:ext cx="7429500" cy="1115049"/>
          </a:xfrm>
          <a:prstGeom prst="rect">
            <a:avLst/>
          </a:prstGeom>
          <a:noFill/>
          <a:ln w="9525">
            <a:noFill/>
            <a:miter lim="800000"/>
            <a:headEnd/>
            <a:tailEnd/>
          </a:ln>
        </p:spPr>
        <p:txBody>
          <a:bodyPr>
            <a:spAutoFit/>
          </a:bodyPr>
          <a:lstStyle/>
          <a:p>
            <a:pPr algn="ctr"/>
            <a:r>
              <a:rPr lang="en-GB" sz="3323"/>
              <a:t>Systems Engineering is the </a:t>
            </a:r>
            <a:r>
              <a:rPr lang="en-GB" sz="3323" u="sng">
                <a:solidFill>
                  <a:srgbClr val="990000"/>
                </a:solidFill>
              </a:rPr>
              <a:t>f</a:t>
            </a:r>
            <a:r>
              <a:rPr lang="en-GB" sz="3323"/>
              <a:t>oundation o</a:t>
            </a:r>
            <a:r>
              <a:rPr lang="en-GB" sz="3323" u="sng">
                <a:solidFill>
                  <a:srgbClr val="990000"/>
                </a:solidFill>
              </a:rPr>
              <a:t>f</a:t>
            </a:r>
            <a:r>
              <a:rPr lang="en-GB" sz="3323"/>
              <a:t> </a:t>
            </a:r>
            <a:r>
              <a:rPr lang="en-GB" sz="3323" u="sng">
                <a:solidFill>
                  <a:srgbClr val="990000"/>
                </a:solidFill>
              </a:rPr>
              <a:t>f</a:t>
            </a:r>
            <a:r>
              <a:rPr lang="en-GB" sz="3323"/>
              <a:t>uture success.</a:t>
            </a:r>
          </a:p>
        </p:txBody>
      </p:sp>
      <p:sp>
        <p:nvSpPr>
          <p:cNvPr id="25603" name="Text Box 3"/>
          <p:cNvSpPr txBox="1">
            <a:spLocks noChangeArrowheads="1"/>
          </p:cNvSpPr>
          <p:nvPr/>
        </p:nvSpPr>
        <p:spPr bwMode="auto">
          <a:xfrm>
            <a:off x="1524000" y="27316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A</a:t>
            </a:r>
          </a:p>
        </p:txBody>
      </p:sp>
      <p:sp>
        <p:nvSpPr>
          <p:cNvPr id="3" name="Heptagon 2">
            <a:extLst>
              <a:ext uri="{FF2B5EF4-FFF2-40B4-BE49-F238E27FC236}">
                <a16:creationId xmlns:a16="http://schemas.microsoft.com/office/drawing/2014/main" id="{19100E76-AF0D-4401-9F5C-B00B198942EC}"/>
              </a:ext>
            </a:extLst>
          </p:cNvPr>
          <p:cNvSpPr/>
          <p:nvPr/>
        </p:nvSpPr>
        <p:spPr>
          <a:xfrm>
            <a:off x="10144125" y="4772025"/>
            <a:ext cx="914400" cy="914400"/>
          </a:xfrm>
          <a:prstGeom prst="hep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3</a:t>
            </a:r>
          </a:p>
        </p:txBody>
      </p:sp>
    </p:spTree>
    <p:extLst>
      <p:ext uri="{BB962C8B-B14F-4D97-AF65-F5344CB8AC3E}">
        <p14:creationId xmlns:p14="http://schemas.microsoft.com/office/powerpoint/2010/main" val="280841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2371728" y="2118358"/>
            <a:ext cx="7429500" cy="1626407"/>
          </a:xfrm>
          <a:prstGeom prst="rect">
            <a:avLst/>
          </a:prstGeom>
          <a:noFill/>
          <a:ln w="9525">
            <a:noFill/>
            <a:miter lim="800000"/>
            <a:headEnd/>
            <a:tailEnd/>
          </a:ln>
        </p:spPr>
        <p:txBody>
          <a:bodyPr>
            <a:spAutoFit/>
          </a:bodyPr>
          <a:lstStyle/>
          <a:p>
            <a:pPr algn="ctr"/>
            <a:r>
              <a:rPr lang="en-GB" sz="3323" u="sng">
                <a:solidFill>
                  <a:srgbClr val="CC3300"/>
                </a:solidFill>
              </a:rPr>
              <a:t>F</a:t>
            </a:r>
            <a:r>
              <a:rPr lang="en-GB" sz="3323"/>
              <a:t>ollowers o</a:t>
            </a:r>
            <a:r>
              <a:rPr lang="en-GB" sz="3323" u="sng">
                <a:solidFill>
                  <a:srgbClr val="990000"/>
                </a:solidFill>
              </a:rPr>
              <a:t>f</a:t>
            </a:r>
            <a:r>
              <a:rPr lang="en-GB" sz="3323"/>
              <a:t> Systems Engineering o</a:t>
            </a:r>
            <a:r>
              <a:rPr lang="en-GB" sz="3323" u="sng">
                <a:solidFill>
                  <a:srgbClr val="990000"/>
                </a:solidFill>
              </a:rPr>
              <a:t>ff</a:t>
            </a:r>
            <a:r>
              <a:rPr lang="en-GB" sz="3323"/>
              <a:t>er a lot o</a:t>
            </a:r>
            <a:r>
              <a:rPr lang="en-GB" sz="3323" u="sng">
                <a:solidFill>
                  <a:srgbClr val="990000"/>
                </a:solidFill>
              </a:rPr>
              <a:t>f</a:t>
            </a:r>
            <a:r>
              <a:rPr lang="en-GB" sz="3323"/>
              <a:t> hope </a:t>
            </a:r>
            <a:r>
              <a:rPr lang="en-GB" sz="3323" u="sng">
                <a:solidFill>
                  <a:srgbClr val="990000"/>
                </a:solidFill>
              </a:rPr>
              <a:t>f</a:t>
            </a:r>
            <a:r>
              <a:rPr lang="en-GB" sz="3323"/>
              <a:t>or the </a:t>
            </a:r>
            <a:r>
              <a:rPr lang="en-GB" sz="3323" u="sng">
                <a:solidFill>
                  <a:srgbClr val="990000"/>
                </a:solidFill>
              </a:rPr>
              <a:t>f</a:t>
            </a:r>
            <a:r>
              <a:rPr lang="en-GB" sz="3323"/>
              <a:t>uture prosperity o</a:t>
            </a:r>
            <a:r>
              <a:rPr lang="en-GB" sz="3323" u="sng">
                <a:solidFill>
                  <a:srgbClr val="990000"/>
                </a:solidFill>
              </a:rPr>
              <a:t>f</a:t>
            </a:r>
            <a:r>
              <a:rPr lang="en-GB" sz="3323"/>
              <a:t> the country.</a:t>
            </a:r>
          </a:p>
        </p:txBody>
      </p:sp>
      <p:sp>
        <p:nvSpPr>
          <p:cNvPr id="26627" name="Text Box 3"/>
          <p:cNvSpPr txBox="1">
            <a:spLocks noChangeArrowheads="1"/>
          </p:cNvSpPr>
          <p:nvPr/>
        </p:nvSpPr>
        <p:spPr bwMode="auto">
          <a:xfrm>
            <a:off x="1524000" y="27316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B</a:t>
            </a:r>
          </a:p>
        </p:txBody>
      </p:sp>
      <p:sp>
        <p:nvSpPr>
          <p:cNvPr id="5" name="Heptagon 4">
            <a:extLst>
              <a:ext uri="{FF2B5EF4-FFF2-40B4-BE49-F238E27FC236}">
                <a16:creationId xmlns:a16="http://schemas.microsoft.com/office/drawing/2014/main" id="{AFB5ACC7-74D3-4087-9055-11BFDF3E3A65}"/>
              </a:ext>
            </a:extLst>
          </p:cNvPr>
          <p:cNvSpPr/>
          <p:nvPr/>
        </p:nvSpPr>
        <p:spPr>
          <a:xfrm>
            <a:off x="10144125" y="4772025"/>
            <a:ext cx="914400" cy="914400"/>
          </a:xfrm>
          <a:prstGeom prst="hep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8</a:t>
            </a:r>
          </a:p>
        </p:txBody>
      </p:sp>
    </p:spTree>
    <p:extLst>
      <p:ext uri="{BB962C8B-B14F-4D97-AF65-F5344CB8AC3E}">
        <p14:creationId xmlns:p14="http://schemas.microsoft.com/office/powerpoint/2010/main" val="1313190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2211388" y="1865436"/>
            <a:ext cx="7872412" cy="3671839"/>
          </a:xfrm>
          <a:prstGeom prst="rect">
            <a:avLst/>
          </a:prstGeom>
          <a:noFill/>
          <a:ln w="9525">
            <a:noFill/>
            <a:miter lim="800000"/>
            <a:headEnd/>
            <a:tailEnd/>
          </a:ln>
        </p:spPr>
        <p:txBody>
          <a:bodyPr>
            <a:spAutoFit/>
          </a:bodyPr>
          <a:lstStyle/>
          <a:p>
            <a:pPr algn="ctr"/>
            <a:r>
              <a:rPr lang="en-GB" sz="3323"/>
              <a:t>Those organizations that </a:t>
            </a:r>
            <a:r>
              <a:rPr lang="en-GB" sz="3323" u="sng">
                <a:solidFill>
                  <a:srgbClr val="990000"/>
                </a:solidFill>
              </a:rPr>
              <a:t>f</a:t>
            </a:r>
            <a:r>
              <a:rPr lang="en-GB" sz="3323"/>
              <a:t>ollow Systems Engineering rigorously, reap signi</a:t>
            </a:r>
            <a:r>
              <a:rPr lang="en-GB" sz="3323" u="sng">
                <a:solidFill>
                  <a:srgbClr val="990000"/>
                </a:solidFill>
              </a:rPr>
              <a:t>f</a:t>
            </a:r>
            <a:r>
              <a:rPr lang="en-GB" sz="3323"/>
              <a:t>icant bene</a:t>
            </a:r>
            <a:r>
              <a:rPr lang="en-GB" sz="3323" u="sng">
                <a:solidFill>
                  <a:srgbClr val="990000"/>
                </a:solidFill>
              </a:rPr>
              <a:t>f</a:t>
            </a:r>
            <a:r>
              <a:rPr lang="en-GB" sz="3323"/>
              <a:t>its in terms </a:t>
            </a:r>
          </a:p>
          <a:p>
            <a:pPr algn="ctr"/>
            <a:r>
              <a:rPr lang="en-GB" sz="3323"/>
              <a:t>o</a:t>
            </a:r>
            <a:r>
              <a:rPr lang="en-GB" sz="3323" u="sng">
                <a:solidFill>
                  <a:srgbClr val="990000"/>
                </a:solidFill>
              </a:rPr>
              <a:t>f</a:t>
            </a:r>
            <a:r>
              <a:rPr lang="en-GB" sz="3323"/>
              <a:t> pro</a:t>
            </a:r>
            <a:r>
              <a:rPr lang="en-GB" sz="3323" u="sng">
                <a:solidFill>
                  <a:srgbClr val="990000"/>
                </a:solidFill>
              </a:rPr>
              <a:t>f</a:t>
            </a:r>
            <a:r>
              <a:rPr lang="en-GB" sz="3323"/>
              <a:t>itability, per</a:t>
            </a:r>
            <a:r>
              <a:rPr lang="en-GB" sz="3323" u="sng">
                <a:solidFill>
                  <a:srgbClr val="990000"/>
                </a:solidFill>
              </a:rPr>
              <a:t>f</a:t>
            </a:r>
            <a:r>
              <a:rPr lang="en-GB" sz="3323"/>
              <a:t>ormance and </a:t>
            </a:r>
          </a:p>
          <a:p>
            <a:pPr algn="ctr"/>
            <a:r>
              <a:rPr lang="en-GB" sz="3323"/>
              <a:t>on time delivery o</a:t>
            </a:r>
            <a:r>
              <a:rPr lang="en-GB" sz="3323" u="sng">
                <a:solidFill>
                  <a:srgbClr val="990000"/>
                </a:solidFill>
              </a:rPr>
              <a:t>f </a:t>
            </a:r>
            <a:r>
              <a:rPr lang="en-GB" sz="3323"/>
              <a:t> </a:t>
            </a:r>
          </a:p>
          <a:p>
            <a:pPr algn="ctr"/>
            <a:r>
              <a:rPr lang="en-GB" sz="3323"/>
              <a:t>o</a:t>
            </a:r>
            <a:r>
              <a:rPr lang="en-GB" sz="3323" u="sng">
                <a:solidFill>
                  <a:srgbClr val="990000"/>
                </a:solidFill>
              </a:rPr>
              <a:t>f</a:t>
            </a:r>
            <a:r>
              <a:rPr lang="en-GB" sz="3323"/>
              <a:t> products that both satis</a:t>
            </a:r>
            <a:r>
              <a:rPr lang="en-GB" sz="3323" u="sng">
                <a:solidFill>
                  <a:srgbClr val="990000"/>
                </a:solidFill>
              </a:rPr>
              <a:t>f</a:t>
            </a:r>
            <a:r>
              <a:rPr lang="en-GB" sz="3323"/>
              <a:t>y and delight their customers.</a:t>
            </a:r>
          </a:p>
        </p:txBody>
      </p:sp>
      <p:sp>
        <p:nvSpPr>
          <p:cNvPr id="27651" name="Text Box 3"/>
          <p:cNvSpPr txBox="1">
            <a:spLocks noChangeArrowheads="1"/>
          </p:cNvSpPr>
          <p:nvPr/>
        </p:nvSpPr>
        <p:spPr bwMode="auto">
          <a:xfrm>
            <a:off x="1524000" y="27316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C</a:t>
            </a:r>
          </a:p>
        </p:txBody>
      </p:sp>
      <p:sp>
        <p:nvSpPr>
          <p:cNvPr id="5" name="Heptagon 4">
            <a:extLst>
              <a:ext uri="{FF2B5EF4-FFF2-40B4-BE49-F238E27FC236}">
                <a16:creationId xmlns:a16="http://schemas.microsoft.com/office/drawing/2014/main" id="{DC9C5425-D6D9-4E7B-A39C-E49753942CF0}"/>
              </a:ext>
            </a:extLst>
          </p:cNvPr>
          <p:cNvSpPr/>
          <p:nvPr/>
        </p:nvSpPr>
        <p:spPr>
          <a:xfrm>
            <a:off x="10298083" y="5000625"/>
            <a:ext cx="914400" cy="914400"/>
          </a:xfrm>
          <a:prstGeom prst="hep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9</a:t>
            </a:r>
          </a:p>
        </p:txBody>
      </p:sp>
    </p:spTree>
    <p:extLst>
      <p:ext uri="{BB962C8B-B14F-4D97-AF65-F5344CB8AC3E}">
        <p14:creationId xmlns:p14="http://schemas.microsoft.com/office/powerpoint/2010/main" val="419185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208213" y="1336435"/>
            <a:ext cx="8096250" cy="4183838"/>
          </a:xfrm>
          <a:prstGeom prst="rect">
            <a:avLst/>
          </a:prstGeom>
          <a:noFill/>
          <a:ln w="9525">
            <a:noFill/>
            <a:miter lim="800000"/>
            <a:headEnd/>
            <a:tailEnd/>
          </a:ln>
        </p:spPr>
        <p:txBody>
          <a:bodyPr>
            <a:spAutoFit/>
          </a:bodyPr>
          <a:lstStyle/>
          <a:p>
            <a:pPr algn="ctr"/>
            <a:r>
              <a:rPr lang="en-GB" sz="2954" dirty="0"/>
              <a:t>The application o</a:t>
            </a:r>
            <a:r>
              <a:rPr lang="en-GB" sz="2954" u="sng" dirty="0">
                <a:solidFill>
                  <a:srgbClr val="990000"/>
                </a:solidFill>
              </a:rPr>
              <a:t>f</a:t>
            </a:r>
            <a:r>
              <a:rPr lang="en-GB" sz="2954" dirty="0"/>
              <a:t> Systems Engineering approaches in the design o</a:t>
            </a:r>
            <a:r>
              <a:rPr lang="en-GB" sz="2954" u="sng" dirty="0">
                <a:solidFill>
                  <a:srgbClr val="990000"/>
                </a:solidFill>
              </a:rPr>
              <a:t>f</a:t>
            </a:r>
            <a:r>
              <a:rPr lang="en-GB" sz="2954" dirty="0"/>
              <a:t>  systems, that permit sustained, reliable, operation, in a wide range o</a:t>
            </a:r>
            <a:r>
              <a:rPr lang="en-GB" sz="2954" u="sng" dirty="0">
                <a:solidFill>
                  <a:srgbClr val="990000"/>
                </a:solidFill>
              </a:rPr>
              <a:t>f</a:t>
            </a:r>
            <a:r>
              <a:rPr lang="en-GB" sz="2954" dirty="0"/>
              <a:t> </a:t>
            </a:r>
            <a:r>
              <a:rPr lang="en-GB" sz="2954" u="sng" dirty="0">
                <a:solidFill>
                  <a:srgbClr val="990000"/>
                </a:solidFill>
              </a:rPr>
              <a:t>f</a:t>
            </a:r>
            <a:r>
              <a:rPr lang="en-GB" sz="2954" dirty="0"/>
              <a:t>uture operating environments, has been demonstrated to deliver substantial business advantage in highly competitive narrow markets by o</a:t>
            </a:r>
            <a:r>
              <a:rPr lang="en-GB" sz="2954" u="sng" dirty="0">
                <a:solidFill>
                  <a:srgbClr val="990000"/>
                </a:solidFill>
              </a:rPr>
              <a:t>ff</a:t>
            </a:r>
            <a:r>
              <a:rPr lang="en-GB" sz="2954" dirty="0"/>
              <a:t>ering non-ephemeral holistic solutions o</a:t>
            </a:r>
            <a:r>
              <a:rPr lang="en-GB" sz="2954" u="sng" dirty="0">
                <a:solidFill>
                  <a:srgbClr val="990000"/>
                </a:solidFill>
              </a:rPr>
              <a:t>f</a:t>
            </a:r>
            <a:r>
              <a:rPr lang="en-GB" sz="2954" dirty="0"/>
              <a:t> a unique countenance that totally satis</a:t>
            </a:r>
            <a:r>
              <a:rPr lang="en-GB" sz="2954" u="sng" dirty="0">
                <a:solidFill>
                  <a:srgbClr val="990000"/>
                </a:solidFill>
              </a:rPr>
              <a:t>f</a:t>
            </a:r>
            <a:r>
              <a:rPr lang="en-GB" sz="2954" dirty="0"/>
              <a:t>y multi-stakeholder customers.</a:t>
            </a:r>
          </a:p>
        </p:txBody>
      </p:sp>
      <p:sp>
        <p:nvSpPr>
          <p:cNvPr id="28675" name="Text Box 3"/>
          <p:cNvSpPr txBox="1">
            <a:spLocks noChangeArrowheads="1"/>
          </p:cNvSpPr>
          <p:nvPr/>
        </p:nvSpPr>
        <p:spPr bwMode="auto">
          <a:xfrm>
            <a:off x="1543374" y="22860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D</a:t>
            </a:r>
          </a:p>
        </p:txBody>
      </p:sp>
      <p:sp>
        <p:nvSpPr>
          <p:cNvPr id="5" name="Heptagon 4">
            <a:extLst>
              <a:ext uri="{FF2B5EF4-FFF2-40B4-BE49-F238E27FC236}">
                <a16:creationId xmlns:a16="http://schemas.microsoft.com/office/drawing/2014/main" id="{ADDF31F1-6369-41C1-BAB0-9E2F663E814D}"/>
              </a:ext>
            </a:extLst>
          </p:cNvPr>
          <p:cNvSpPr/>
          <p:nvPr/>
        </p:nvSpPr>
        <p:spPr>
          <a:xfrm>
            <a:off x="10429875" y="5063073"/>
            <a:ext cx="914400" cy="914400"/>
          </a:xfrm>
          <a:prstGeom prst="hep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8</a:t>
            </a:r>
          </a:p>
        </p:txBody>
      </p:sp>
    </p:spTree>
    <p:extLst>
      <p:ext uri="{BB962C8B-B14F-4D97-AF65-F5344CB8AC3E}">
        <p14:creationId xmlns:p14="http://schemas.microsoft.com/office/powerpoint/2010/main" val="372979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211388" y="1865439"/>
            <a:ext cx="7872412" cy="3387979"/>
          </a:xfrm>
          <a:prstGeom prst="rect">
            <a:avLst/>
          </a:prstGeom>
          <a:noFill/>
          <a:ln w="9525">
            <a:noFill/>
            <a:miter lim="800000"/>
            <a:headEnd/>
            <a:tailEnd/>
          </a:ln>
        </p:spPr>
        <p:txBody>
          <a:bodyPr>
            <a:spAutoFit/>
          </a:bodyPr>
          <a:lstStyle/>
          <a:p>
            <a:pPr algn="ctr"/>
            <a:r>
              <a:rPr lang="en-GB" sz="3323"/>
              <a:t>Those organizations that </a:t>
            </a:r>
            <a:r>
              <a:rPr lang="en-GB" sz="3323" u="sng">
                <a:solidFill>
                  <a:srgbClr val="990000"/>
                </a:solidFill>
              </a:rPr>
              <a:t>f</a:t>
            </a:r>
            <a:r>
              <a:rPr lang="en-GB" sz="3323"/>
              <a:t>ollow Systems Engineering rigorously, reap signi</a:t>
            </a:r>
            <a:r>
              <a:rPr lang="en-GB" sz="3323" u="sng">
                <a:solidFill>
                  <a:srgbClr val="990000"/>
                </a:solidFill>
              </a:rPr>
              <a:t>f</a:t>
            </a:r>
            <a:r>
              <a:rPr lang="en-GB" sz="3323"/>
              <a:t>icant bene</a:t>
            </a:r>
            <a:r>
              <a:rPr lang="en-GB" sz="3323" u="sng">
                <a:solidFill>
                  <a:srgbClr val="990000"/>
                </a:solidFill>
              </a:rPr>
              <a:t>f</a:t>
            </a:r>
            <a:r>
              <a:rPr lang="en-GB" sz="3323"/>
              <a:t>its in terms o</a:t>
            </a:r>
            <a:r>
              <a:rPr lang="en-GB" sz="3323" u="sng">
                <a:solidFill>
                  <a:srgbClr val="990000"/>
                </a:solidFill>
              </a:rPr>
              <a:t>f</a:t>
            </a:r>
            <a:r>
              <a:rPr lang="en-GB" sz="3323"/>
              <a:t> pro</a:t>
            </a:r>
            <a:r>
              <a:rPr lang="en-GB" sz="3323" u="sng">
                <a:solidFill>
                  <a:srgbClr val="990000"/>
                </a:solidFill>
              </a:rPr>
              <a:t>f</a:t>
            </a:r>
            <a:r>
              <a:rPr lang="en-GB" sz="3323"/>
              <a:t>itability, per</a:t>
            </a:r>
            <a:r>
              <a:rPr lang="en-GB" sz="3323" u="sng">
                <a:solidFill>
                  <a:srgbClr val="990000"/>
                </a:solidFill>
              </a:rPr>
              <a:t>f</a:t>
            </a:r>
            <a:r>
              <a:rPr lang="en-GB" sz="3323"/>
              <a:t>ormance and on time delivery </a:t>
            </a:r>
            <a:r>
              <a:rPr lang="en-GB" sz="4062">
                <a:solidFill>
                  <a:schemeClr val="accent2"/>
                </a:solidFill>
              </a:rPr>
              <a:t>o</a:t>
            </a:r>
            <a:r>
              <a:rPr lang="en-GB" sz="4062" u="sng">
                <a:solidFill>
                  <a:schemeClr val="accent2"/>
                </a:solidFill>
              </a:rPr>
              <a:t>f </a:t>
            </a:r>
            <a:r>
              <a:rPr lang="en-GB" sz="4062">
                <a:solidFill>
                  <a:schemeClr val="accent2"/>
                </a:solidFill>
              </a:rPr>
              <a:t> </a:t>
            </a:r>
          </a:p>
          <a:p>
            <a:pPr algn="ctr"/>
            <a:r>
              <a:rPr lang="en-GB" sz="4062">
                <a:solidFill>
                  <a:schemeClr val="accent2"/>
                </a:solidFill>
              </a:rPr>
              <a:t>o</a:t>
            </a:r>
            <a:r>
              <a:rPr lang="en-GB" sz="4062" u="sng">
                <a:solidFill>
                  <a:schemeClr val="accent2"/>
                </a:solidFill>
              </a:rPr>
              <a:t>f</a:t>
            </a:r>
            <a:r>
              <a:rPr lang="en-GB" sz="3323"/>
              <a:t> products that both satis</a:t>
            </a:r>
            <a:r>
              <a:rPr lang="en-GB" sz="3323" u="sng">
                <a:solidFill>
                  <a:srgbClr val="990000"/>
                </a:solidFill>
              </a:rPr>
              <a:t>f</a:t>
            </a:r>
            <a:r>
              <a:rPr lang="en-GB" sz="3323"/>
              <a:t>y and delight their customers.</a:t>
            </a:r>
          </a:p>
        </p:txBody>
      </p:sp>
      <p:sp>
        <p:nvSpPr>
          <p:cNvPr id="29699" name="Text Box 3"/>
          <p:cNvSpPr txBox="1">
            <a:spLocks noChangeArrowheads="1"/>
          </p:cNvSpPr>
          <p:nvPr/>
        </p:nvSpPr>
        <p:spPr bwMode="auto">
          <a:xfrm>
            <a:off x="1524000" y="228600"/>
            <a:ext cx="590226" cy="717440"/>
          </a:xfrm>
          <a:prstGeom prst="rect">
            <a:avLst/>
          </a:prstGeom>
          <a:noFill/>
          <a:ln w="9525">
            <a:noFill/>
            <a:miter lim="800000"/>
            <a:headEnd/>
            <a:tailEnd/>
          </a:ln>
        </p:spPr>
        <p:txBody>
          <a:bodyPr wrap="none">
            <a:spAutoFit/>
          </a:bodyPr>
          <a:lstStyle/>
          <a:p>
            <a:r>
              <a:rPr lang="en-GB" sz="4062">
                <a:solidFill>
                  <a:srgbClr val="990000"/>
                </a:solidFill>
                <a:latin typeface="Arial Black" pitchFamily="34" charset="0"/>
              </a:rPr>
              <a:t>C</a:t>
            </a:r>
          </a:p>
        </p:txBody>
      </p:sp>
      <p:sp>
        <p:nvSpPr>
          <p:cNvPr id="29700" name="Rectangle 4"/>
          <p:cNvSpPr>
            <a:spLocks noGrp="1" noChangeArrowheads="1"/>
          </p:cNvSpPr>
          <p:nvPr>
            <p:ph type="title"/>
          </p:nvPr>
        </p:nvSpPr>
        <p:spPr>
          <a:xfrm>
            <a:off x="1097280" y="286603"/>
            <a:ext cx="10058400" cy="989747"/>
          </a:xfrm>
        </p:spPr>
        <p:txBody>
          <a:bodyPr/>
          <a:lstStyle/>
          <a:p>
            <a:pPr algn="ctr"/>
            <a:r>
              <a:rPr lang="en-GB" dirty="0"/>
              <a:t>The Trap</a:t>
            </a:r>
          </a:p>
        </p:txBody>
      </p:sp>
      <p:sp>
        <p:nvSpPr>
          <p:cNvPr id="2" name="TextBox 1">
            <a:extLst>
              <a:ext uri="{FF2B5EF4-FFF2-40B4-BE49-F238E27FC236}">
                <a16:creationId xmlns:a16="http://schemas.microsoft.com/office/drawing/2014/main" id="{2870D0B0-AAB2-4D04-8D8F-DE8CFBAA396D}"/>
              </a:ext>
            </a:extLst>
          </p:cNvPr>
          <p:cNvSpPr txBox="1"/>
          <p:nvPr/>
        </p:nvSpPr>
        <p:spPr>
          <a:xfrm>
            <a:off x="7915275" y="5925840"/>
            <a:ext cx="3913251" cy="523220"/>
          </a:xfrm>
          <a:prstGeom prst="rect">
            <a:avLst/>
          </a:prstGeom>
          <a:noFill/>
        </p:spPr>
        <p:txBody>
          <a:bodyPr wrap="none" rtlCol="0">
            <a:spAutoFit/>
          </a:bodyPr>
          <a:lstStyle/>
          <a:p>
            <a:r>
              <a:rPr lang="en-GB" sz="2800" dirty="0">
                <a:solidFill>
                  <a:schemeClr val="accent1">
                    <a:lumMod val="75000"/>
                  </a:schemeClr>
                </a:solidFill>
              </a:rPr>
              <a:t>Should be 8 ………but is 9!</a:t>
            </a:r>
          </a:p>
        </p:txBody>
      </p:sp>
    </p:spTree>
    <p:extLst>
      <p:ext uri="{BB962C8B-B14F-4D97-AF65-F5344CB8AC3E}">
        <p14:creationId xmlns:p14="http://schemas.microsoft.com/office/powerpoint/2010/main" val="224209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1775F-E8A4-46B9-91B4-86FA89C7F00D}"/>
              </a:ext>
            </a:extLst>
          </p:cNvPr>
          <p:cNvSpPr>
            <a:spLocks noGrp="1"/>
          </p:cNvSpPr>
          <p:nvPr>
            <p:ph type="title"/>
          </p:nvPr>
        </p:nvSpPr>
        <p:spPr>
          <a:xfrm>
            <a:off x="154305" y="149294"/>
            <a:ext cx="10058400" cy="932597"/>
          </a:xfrm>
        </p:spPr>
        <p:txBody>
          <a:bodyPr/>
          <a:lstStyle/>
          <a:p>
            <a:r>
              <a:rPr lang="en-GB" dirty="0"/>
              <a:t>Reaching a consensus</a:t>
            </a:r>
          </a:p>
        </p:txBody>
      </p:sp>
      <p:sp>
        <p:nvSpPr>
          <p:cNvPr id="3" name="Slide Number Placeholder 2">
            <a:extLst>
              <a:ext uri="{FF2B5EF4-FFF2-40B4-BE49-F238E27FC236}">
                <a16:creationId xmlns:a16="http://schemas.microsoft.com/office/drawing/2014/main" id="{E0EE6B3C-CCD9-4A16-A1B2-7F4776B0694A}"/>
              </a:ext>
            </a:extLst>
          </p:cNvPr>
          <p:cNvSpPr>
            <a:spLocks noGrp="1"/>
          </p:cNvSpPr>
          <p:nvPr>
            <p:ph type="sldNum" sz="quarter" idx="12"/>
          </p:nvPr>
        </p:nvSpPr>
        <p:spPr/>
        <p:txBody>
          <a:bodyPr/>
          <a:lstStyle/>
          <a:p>
            <a:fld id="{4FAB73BC-B049-4115-A692-8D63A059BFB8}" type="slidenum">
              <a:rPr lang="en-US" smtClean="0"/>
              <a:t>13</a:t>
            </a:fld>
            <a:endParaRPr lang="en-US" dirty="0"/>
          </a:p>
        </p:txBody>
      </p:sp>
      <p:sp>
        <p:nvSpPr>
          <p:cNvPr id="4" name="TextBox 3">
            <a:extLst>
              <a:ext uri="{FF2B5EF4-FFF2-40B4-BE49-F238E27FC236}">
                <a16:creationId xmlns:a16="http://schemas.microsoft.com/office/drawing/2014/main" id="{4419993E-3CB8-455C-90A7-E77504B73223}"/>
              </a:ext>
            </a:extLst>
          </p:cNvPr>
          <p:cNvSpPr txBox="1"/>
          <p:nvPr/>
        </p:nvSpPr>
        <p:spPr>
          <a:xfrm>
            <a:off x="1245870" y="1426086"/>
            <a:ext cx="5754268" cy="584775"/>
          </a:xfrm>
          <a:prstGeom prst="rect">
            <a:avLst/>
          </a:prstGeom>
          <a:noFill/>
        </p:spPr>
        <p:txBody>
          <a:bodyPr wrap="none" rtlCol="0">
            <a:spAutoFit/>
          </a:bodyPr>
          <a:lstStyle/>
          <a:p>
            <a:r>
              <a:rPr lang="en-GB" sz="3200" dirty="0"/>
              <a:t>Marooned in the desert exercise!</a:t>
            </a:r>
          </a:p>
        </p:txBody>
      </p:sp>
      <p:pic>
        <p:nvPicPr>
          <p:cNvPr id="6" name="Picture 5" descr="A person walking on sand&#10;&#10;Description automatically generated with medium confidence">
            <a:extLst>
              <a:ext uri="{FF2B5EF4-FFF2-40B4-BE49-F238E27FC236}">
                <a16:creationId xmlns:a16="http://schemas.microsoft.com/office/drawing/2014/main" id="{FDEACB07-AD6B-4946-9E08-A9D31B49D6D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5280" y="2044819"/>
            <a:ext cx="7244092" cy="4346455"/>
          </a:xfrm>
          <a:prstGeom prst="rect">
            <a:avLst/>
          </a:prstGeom>
        </p:spPr>
      </p:pic>
      <p:pic>
        <p:nvPicPr>
          <p:cNvPr id="9" name="Picture 8" descr="A group of men in clothing&#10;&#10;Description automatically generated with medium confidence">
            <a:extLst>
              <a:ext uri="{FF2B5EF4-FFF2-40B4-BE49-F238E27FC236}">
                <a16:creationId xmlns:a16="http://schemas.microsoft.com/office/drawing/2014/main" id="{EC99DD85-38D4-4B94-96BE-CE68897B91F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735776" y="3061523"/>
            <a:ext cx="4284774" cy="2405002"/>
          </a:xfrm>
          <a:prstGeom prst="rect">
            <a:avLst/>
          </a:prstGeom>
        </p:spPr>
      </p:pic>
    </p:spTree>
    <p:extLst>
      <p:ext uri="{BB962C8B-B14F-4D97-AF65-F5344CB8AC3E}">
        <p14:creationId xmlns:p14="http://schemas.microsoft.com/office/powerpoint/2010/main" val="2181862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12F0966-8A35-48F0-8095-D3956EAFA889}"/>
              </a:ext>
            </a:extLst>
          </p:cNvPr>
          <p:cNvSpPr>
            <a:spLocks noGrp="1"/>
          </p:cNvSpPr>
          <p:nvPr>
            <p:ph type="sldNum" sz="quarter" idx="12"/>
          </p:nvPr>
        </p:nvSpPr>
        <p:spPr/>
        <p:txBody>
          <a:bodyPr/>
          <a:lstStyle/>
          <a:p>
            <a:fld id="{4FAB73BC-B049-4115-A692-8D63A059BFB8}" type="slidenum">
              <a:rPr lang="en-US" smtClean="0"/>
              <a:t>14</a:t>
            </a:fld>
            <a:endParaRPr lang="en-US" dirty="0"/>
          </a:p>
        </p:txBody>
      </p:sp>
      <p:sp>
        <p:nvSpPr>
          <p:cNvPr id="2" name="Title 1">
            <a:extLst>
              <a:ext uri="{FF2B5EF4-FFF2-40B4-BE49-F238E27FC236}">
                <a16:creationId xmlns:a16="http://schemas.microsoft.com/office/drawing/2014/main" id="{31619F8C-E7E8-47BF-B87B-A1093611345E}"/>
              </a:ext>
            </a:extLst>
          </p:cNvPr>
          <p:cNvSpPr>
            <a:spLocks noGrp="1"/>
          </p:cNvSpPr>
          <p:nvPr>
            <p:ph type="title"/>
          </p:nvPr>
        </p:nvSpPr>
        <p:spPr/>
        <p:txBody>
          <a:bodyPr/>
          <a:lstStyle/>
          <a:p>
            <a:r>
              <a:rPr lang="en-GB" dirty="0"/>
              <a:t>The situation</a:t>
            </a:r>
          </a:p>
        </p:txBody>
      </p:sp>
      <p:sp>
        <p:nvSpPr>
          <p:cNvPr id="4" name="Content Placeholder 3">
            <a:extLst>
              <a:ext uri="{FF2B5EF4-FFF2-40B4-BE49-F238E27FC236}">
                <a16:creationId xmlns:a16="http://schemas.microsoft.com/office/drawing/2014/main" id="{36AA2EF7-1363-4CBC-AA19-D130C95DE67B}"/>
              </a:ext>
            </a:extLst>
          </p:cNvPr>
          <p:cNvSpPr>
            <a:spLocks noGrp="1"/>
          </p:cNvSpPr>
          <p:nvPr>
            <p:ph idx="1"/>
          </p:nvPr>
        </p:nvSpPr>
        <p:spPr>
          <a:xfrm>
            <a:off x="643340" y="1077320"/>
            <a:ext cx="10972800" cy="5565027"/>
          </a:xfrm>
        </p:spPr>
        <p:txBody>
          <a:bodyPr>
            <a:normAutofit/>
          </a:bodyPr>
          <a:lstStyle/>
          <a:p>
            <a:r>
              <a:rPr lang="en-GB" sz="2400" dirty="0"/>
              <a:t>It is approximately 10.00 a.m. in mid-July and you have just crash-landed in the Sonora. Desert in the south-west United States of America. Your light twin-engine plane, containing the bodies of the pilot and co-pilot, has completely burnt out, and only the frame remains. None of the rest of you has been injured. </a:t>
            </a:r>
          </a:p>
          <a:p>
            <a:r>
              <a:rPr lang="en-GB" sz="2400" dirty="0"/>
              <a:t>The pilot was unable to notify anyone of your position before you crashed. However, ground sightings taken shortly before the crash suggested that you are about 65 miles off course from your originally filed flight plan. A few moments before the crash, the pilot indicated that the nearest known habitation was a mining camp 70 miles away to the north-north-east. </a:t>
            </a:r>
          </a:p>
          <a:p>
            <a:r>
              <a:rPr lang="en-GB" sz="2400" dirty="0"/>
              <a:t>The immediate area is quite flat and appears to be rather barren, except for occasional cacti. The last weather report indicated that the temperature would reach 110°F, which means that the temperature within a foot of the surface would hit 130°F. </a:t>
            </a:r>
          </a:p>
          <a:p>
            <a:r>
              <a:rPr lang="en-GB" sz="2400" dirty="0"/>
              <a:t>You are dressed in lightweight clothing: a short-sleeved shirt, shorts, socks and leather shoes. Everyone has a handkerchief. Collectively your pockets contain 3 dollars in change, 100 dollars in notes, a packet of cigarettes and a ballpoint pen. </a:t>
            </a:r>
          </a:p>
        </p:txBody>
      </p:sp>
    </p:spTree>
    <p:extLst>
      <p:ext uri="{BB962C8B-B14F-4D97-AF65-F5344CB8AC3E}">
        <p14:creationId xmlns:p14="http://schemas.microsoft.com/office/powerpoint/2010/main" val="18394691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B29A8-2399-4B0B-AC52-C6332D819ADC}"/>
              </a:ext>
            </a:extLst>
          </p:cNvPr>
          <p:cNvSpPr>
            <a:spLocks noGrp="1"/>
          </p:cNvSpPr>
          <p:nvPr>
            <p:ph type="title"/>
          </p:nvPr>
        </p:nvSpPr>
        <p:spPr>
          <a:xfrm>
            <a:off x="107315" y="-281235"/>
            <a:ext cx="10058400" cy="1065947"/>
          </a:xfrm>
        </p:spPr>
        <p:txBody>
          <a:bodyPr/>
          <a:lstStyle/>
          <a:p>
            <a:r>
              <a:rPr lang="en-GB" b="1" u="sng" dirty="0"/>
              <a:t>The list!</a:t>
            </a:r>
          </a:p>
        </p:txBody>
      </p:sp>
      <p:sp>
        <p:nvSpPr>
          <p:cNvPr id="3" name="Slide Number Placeholder 2">
            <a:extLst>
              <a:ext uri="{FF2B5EF4-FFF2-40B4-BE49-F238E27FC236}">
                <a16:creationId xmlns:a16="http://schemas.microsoft.com/office/drawing/2014/main" id="{EB3A3219-AC74-4666-8317-C8B4C7838ED0}"/>
              </a:ext>
            </a:extLst>
          </p:cNvPr>
          <p:cNvSpPr>
            <a:spLocks noGrp="1"/>
          </p:cNvSpPr>
          <p:nvPr>
            <p:ph type="sldNum" sz="quarter" idx="12"/>
          </p:nvPr>
        </p:nvSpPr>
        <p:spPr/>
        <p:txBody>
          <a:bodyPr/>
          <a:lstStyle/>
          <a:p>
            <a:fld id="{4FAB73BC-B049-4115-A692-8D63A059BFB8}" type="slidenum">
              <a:rPr lang="en-US" smtClean="0"/>
              <a:t>15</a:t>
            </a:fld>
            <a:endParaRPr lang="en-US" dirty="0"/>
          </a:p>
        </p:txBody>
      </p:sp>
      <p:sp>
        <p:nvSpPr>
          <p:cNvPr id="7" name="TextBox 6">
            <a:extLst>
              <a:ext uri="{FF2B5EF4-FFF2-40B4-BE49-F238E27FC236}">
                <a16:creationId xmlns:a16="http://schemas.microsoft.com/office/drawing/2014/main" id="{D30BFACD-F528-490B-A620-DE28F124C376}"/>
              </a:ext>
            </a:extLst>
          </p:cNvPr>
          <p:cNvSpPr txBox="1"/>
          <p:nvPr/>
        </p:nvSpPr>
        <p:spPr>
          <a:xfrm>
            <a:off x="6883627" y="546268"/>
            <a:ext cx="4711065" cy="6278642"/>
          </a:xfrm>
          <a:prstGeom prst="rect">
            <a:avLst/>
          </a:prstGeom>
          <a:noFill/>
        </p:spPr>
        <p:txBody>
          <a:bodyPr wrap="square" rtlCol="0">
            <a:spAutoFit/>
          </a:bodyPr>
          <a:lstStyle/>
          <a:p>
            <a:pPr marL="342900" indent="-342900">
              <a:buFont typeface="+mj-lt"/>
              <a:buAutoNum type="arabicPeriod"/>
            </a:pPr>
            <a:r>
              <a:rPr lang="en-GB" sz="2400" dirty="0"/>
              <a:t>  Torch (4 battery size) </a:t>
            </a:r>
          </a:p>
          <a:p>
            <a:pPr marL="342900" indent="-342900">
              <a:buFont typeface="+mj-lt"/>
              <a:buAutoNum type="arabicPeriod"/>
            </a:pPr>
            <a:r>
              <a:rPr lang="en-GB" sz="2400" dirty="0"/>
              <a:t>  Jack-knife </a:t>
            </a:r>
          </a:p>
          <a:p>
            <a:pPr marL="342900" indent="-342900">
              <a:buFont typeface="+mj-lt"/>
              <a:buAutoNum type="arabicPeriod"/>
            </a:pPr>
            <a:r>
              <a:rPr lang="en-GB" sz="2400" dirty="0"/>
              <a:t>  Sectional air map of crash area </a:t>
            </a:r>
          </a:p>
          <a:p>
            <a:pPr marL="342900" indent="-342900">
              <a:buFont typeface="+mj-lt"/>
              <a:buAutoNum type="arabicPeriod"/>
            </a:pPr>
            <a:r>
              <a:rPr lang="en-GB" sz="2400" dirty="0"/>
              <a:t>  Plastic raincoat (large size) </a:t>
            </a:r>
          </a:p>
          <a:p>
            <a:pPr marL="342900" indent="-342900">
              <a:buFont typeface="+mj-lt"/>
              <a:buAutoNum type="arabicPeriod"/>
            </a:pPr>
            <a:r>
              <a:rPr lang="en-GB" sz="2400" dirty="0"/>
              <a:t>  Magnetic compass </a:t>
            </a:r>
          </a:p>
          <a:p>
            <a:pPr marL="342900" indent="-342900">
              <a:buFont typeface="+mj-lt"/>
              <a:buAutoNum type="arabicPeriod"/>
            </a:pPr>
            <a:r>
              <a:rPr lang="en-GB" sz="2400" dirty="0"/>
              <a:t>  </a:t>
            </a:r>
            <a:r>
              <a:rPr lang="en-GB" sz="2400"/>
              <a:t>Bandage kit </a:t>
            </a:r>
            <a:r>
              <a:rPr lang="en-GB" sz="2400" dirty="0"/>
              <a:t>with gauze </a:t>
            </a:r>
          </a:p>
          <a:p>
            <a:pPr marL="342900" indent="-342900">
              <a:buFont typeface="+mj-lt"/>
              <a:buAutoNum type="arabicPeriod"/>
            </a:pPr>
            <a:r>
              <a:rPr lang="en-GB" sz="2400" dirty="0"/>
              <a:t>  .45 calibre pistol (loaded) </a:t>
            </a:r>
          </a:p>
          <a:p>
            <a:pPr marL="342900" indent="-342900">
              <a:buFont typeface="+mj-lt"/>
              <a:buAutoNum type="arabicPeriod"/>
            </a:pPr>
            <a:r>
              <a:rPr lang="en-GB" sz="2400" dirty="0"/>
              <a:t>  Parachute (red and white) </a:t>
            </a:r>
          </a:p>
          <a:p>
            <a:pPr marL="342900" indent="-342900">
              <a:buFont typeface="+mj-lt"/>
              <a:buAutoNum type="arabicPeriod"/>
            </a:pPr>
            <a:r>
              <a:rPr lang="en-GB" sz="2400" dirty="0"/>
              <a:t>  Bottle of salt tablets ( 1000) </a:t>
            </a:r>
          </a:p>
          <a:p>
            <a:pPr marL="342900" indent="-342900">
              <a:buFont typeface="+mj-lt"/>
              <a:buAutoNum type="arabicPeriod"/>
            </a:pPr>
            <a:r>
              <a:rPr lang="en-GB" sz="2400" dirty="0"/>
              <a:t>  1 quart of water per person </a:t>
            </a:r>
          </a:p>
          <a:p>
            <a:pPr marL="342900" indent="-342900">
              <a:buFont typeface="+mj-lt"/>
              <a:buAutoNum type="arabicPeriod"/>
            </a:pPr>
            <a:r>
              <a:rPr lang="en-GB" sz="2400" dirty="0"/>
              <a:t>  Book entitled ''Edible Animals of the Desert" </a:t>
            </a:r>
          </a:p>
          <a:p>
            <a:pPr marL="342900" indent="-342900">
              <a:buFont typeface="+mj-lt"/>
              <a:buAutoNum type="arabicPeriod"/>
            </a:pPr>
            <a:r>
              <a:rPr lang="en-GB" sz="2400" dirty="0"/>
              <a:t>  2 pairs of sunglasses per person </a:t>
            </a:r>
          </a:p>
          <a:p>
            <a:pPr marL="342900" indent="-342900">
              <a:buFont typeface="+mj-lt"/>
              <a:buAutoNum type="arabicPeriod"/>
            </a:pPr>
            <a:r>
              <a:rPr lang="en-GB" sz="2400" dirty="0"/>
              <a:t>  2 quarts of 180 proof vodka </a:t>
            </a:r>
          </a:p>
          <a:p>
            <a:pPr marL="342900" indent="-342900">
              <a:buFont typeface="+mj-lt"/>
              <a:buAutoNum type="arabicPeriod"/>
            </a:pPr>
            <a:r>
              <a:rPr lang="en-GB" sz="2400" dirty="0"/>
              <a:t>  1 overcoat per person </a:t>
            </a:r>
          </a:p>
          <a:p>
            <a:pPr marL="342900" indent="-342900">
              <a:buFont typeface="+mj-lt"/>
              <a:buAutoNum type="arabicPeriod"/>
            </a:pPr>
            <a:r>
              <a:rPr lang="en-GB" sz="2400" dirty="0"/>
              <a:t>  Cosmetic mirror </a:t>
            </a:r>
          </a:p>
          <a:p>
            <a:endParaRPr lang="en-GB" dirty="0"/>
          </a:p>
        </p:txBody>
      </p:sp>
      <p:sp>
        <p:nvSpPr>
          <p:cNvPr id="9" name="TextBox 8">
            <a:extLst>
              <a:ext uri="{FF2B5EF4-FFF2-40B4-BE49-F238E27FC236}">
                <a16:creationId xmlns:a16="http://schemas.microsoft.com/office/drawing/2014/main" id="{3586EC0C-0C95-403D-BCF9-60860B80782F}"/>
              </a:ext>
            </a:extLst>
          </p:cNvPr>
          <p:cNvSpPr txBox="1"/>
          <p:nvPr/>
        </p:nvSpPr>
        <p:spPr>
          <a:xfrm>
            <a:off x="107315" y="784204"/>
            <a:ext cx="6664552" cy="1077218"/>
          </a:xfrm>
          <a:prstGeom prst="rect">
            <a:avLst/>
          </a:prstGeom>
          <a:noFill/>
        </p:spPr>
        <p:txBody>
          <a:bodyPr wrap="square" rtlCol="0">
            <a:spAutoFit/>
          </a:bodyPr>
          <a:lstStyle/>
          <a:p>
            <a:r>
              <a:rPr lang="en-GB" sz="3200" dirty="0"/>
              <a:t>Before the plane caught fire, your group was able to salvage these items: </a:t>
            </a:r>
          </a:p>
        </p:txBody>
      </p:sp>
      <p:sp>
        <p:nvSpPr>
          <p:cNvPr id="10" name="TextBox 9">
            <a:extLst>
              <a:ext uri="{FF2B5EF4-FFF2-40B4-BE49-F238E27FC236}">
                <a16:creationId xmlns:a16="http://schemas.microsoft.com/office/drawing/2014/main" id="{65183FCC-EAE9-4113-A260-AC129F335B67}"/>
              </a:ext>
            </a:extLst>
          </p:cNvPr>
          <p:cNvSpPr txBox="1"/>
          <p:nvPr/>
        </p:nvSpPr>
        <p:spPr>
          <a:xfrm>
            <a:off x="113448" y="5070584"/>
            <a:ext cx="6204916" cy="1754326"/>
          </a:xfrm>
          <a:prstGeom prst="rect">
            <a:avLst/>
          </a:prstGeom>
          <a:noFill/>
        </p:spPr>
        <p:txBody>
          <a:bodyPr wrap="square" rtlCol="0">
            <a:spAutoFit/>
          </a:bodyPr>
          <a:lstStyle/>
          <a:p>
            <a:r>
              <a:rPr lang="en-GB" dirty="0"/>
              <a:t>The situation described above is based upon over two thousand cases in which men and women lived or died depending upon the survival decisions they made. Your own 'life' or 'death' will depend upon how well your group can share its present knowledge of a relatively unfamiliar problem so that the team can make decisions leading to your survival. </a:t>
            </a:r>
          </a:p>
        </p:txBody>
      </p:sp>
      <p:pic>
        <p:nvPicPr>
          <p:cNvPr id="12" name="Picture 11" descr="A picture containing outdoor, ground, sky, beach&#10;&#10;Description automatically generated">
            <a:extLst>
              <a:ext uri="{FF2B5EF4-FFF2-40B4-BE49-F238E27FC236}">
                <a16:creationId xmlns:a16="http://schemas.microsoft.com/office/drawing/2014/main" id="{355731D3-5BCA-4C77-82F3-B8A4359F602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1688" y="2077529"/>
            <a:ext cx="3988435" cy="2776948"/>
          </a:xfrm>
          <a:prstGeom prst="rect">
            <a:avLst/>
          </a:prstGeom>
        </p:spPr>
      </p:pic>
    </p:spTree>
    <p:extLst>
      <p:ext uri="{BB962C8B-B14F-4D97-AF65-F5344CB8AC3E}">
        <p14:creationId xmlns:p14="http://schemas.microsoft.com/office/powerpoint/2010/main" val="40000876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F0CBD-12B3-448C-A6B4-176DD3A200F7}"/>
              </a:ext>
            </a:extLst>
          </p:cNvPr>
          <p:cNvSpPr>
            <a:spLocks noGrp="1"/>
          </p:cNvSpPr>
          <p:nvPr>
            <p:ph type="title"/>
          </p:nvPr>
        </p:nvSpPr>
        <p:spPr>
          <a:xfrm>
            <a:off x="0" y="33090"/>
            <a:ext cx="10058400" cy="884972"/>
          </a:xfrm>
        </p:spPr>
        <p:txBody>
          <a:bodyPr/>
          <a:lstStyle/>
          <a:p>
            <a:r>
              <a:rPr lang="en-GB" dirty="0"/>
              <a:t>The Problem</a:t>
            </a:r>
          </a:p>
        </p:txBody>
      </p:sp>
      <p:sp>
        <p:nvSpPr>
          <p:cNvPr id="3" name="Slide Number Placeholder 2">
            <a:extLst>
              <a:ext uri="{FF2B5EF4-FFF2-40B4-BE49-F238E27FC236}">
                <a16:creationId xmlns:a16="http://schemas.microsoft.com/office/drawing/2014/main" id="{C8077CA5-64E7-4C1A-A44D-1EC7B453E331}"/>
              </a:ext>
            </a:extLst>
          </p:cNvPr>
          <p:cNvSpPr>
            <a:spLocks noGrp="1"/>
          </p:cNvSpPr>
          <p:nvPr>
            <p:ph type="sldNum" sz="quarter" idx="12"/>
          </p:nvPr>
        </p:nvSpPr>
        <p:spPr/>
        <p:txBody>
          <a:bodyPr/>
          <a:lstStyle/>
          <a:p>
            <a:fld id="{4FAB73BC-B049-4115-A692-8D63A059BFB8}" type="slidenum">
              <a:rPr lang="en-US" smtClean="0"/>
              <a:t>16</a:t>
            </a:fld>
            <a:endParaRPr lang="en-US" dirty="0"/>
          </a:p>
        </p:txBody>
      </p:sp>
      <p:sp>
        <p:nvSpPr>
          <p:cNvPr id="5" name="TextBox 4">
            <a:extLst>
              <a:ext uri="{FF2B5EF4-FFF2-40B4-BE49-F238E27FC236}">
                <a16:creationId xmlns:a16="http://schemas.microsoft.com/office/drawing/2014/main" id="{07C6412F-80E3-4275-AEF0-11132F0907C2}"/>
              </a:ext>
            </a:extLst>
          </p:cNvPr>
          <p:cNvSpPr txBox="1"/>
          <p:nvPr/>
        </p:nvSpPr>
        <p:spPr>
          <a:xfrm>
            <a:off x="814776" y="994231"/>
            <a:ext cx="9741694" cy="5878532"/>
          </a:xfrm>
          <a:prstGeom prst="rect">
            <a:avLst/>
          </a:prstGeom>
          <a:noFill/>
        </p:spPr>
        <p:txBody>
          <a:bodyPr wrap="square">
            <a:spAutoFit/>
          </a:bodyPr>
          <a:lstStyle/>
          <a:p>
            <a:pPr marL="285750" indent="-285750">
              <a:buFont typeface="Arial" panose="020B0604020202020204" pitchFamily="34" charset="0"/>
              <a:buChar char="•"/>
            </a:pPr>
            <a:r>
              <a:rPr lang="en-GB" sz="2000" dirty="0"/>
              <a:t>How would you use the items to maximise your chance of survival? </a:t>
            </a:r>
          </a:p>
          <a:p>
            <a:pPr marL="742950" lvl="1" indent="-285750">
              <a:buFont typeface="Arial" panose="020B0604020202020204" pitchFamily="34" charset="0"/>
              <a:buChar char="•"/>
            </a:pPr>
            <a:r>
              <a:rPr lang="en-GB" sz="2000" dirty="0"/>
              <a:t>You’ll be given a list of 15 items</a:t>
            </a:r>
          </a:p>
          <a:p>
            <a:pPr marL="742950" lvl="1" indent="-285750">
              <a:buFont typeface="Arial" panose="020B0604020202020204" pitchFamily="34" charset="0"/>
              <a:buChar char="•"/>
            </a:pPr>
            <a:r>
              <a:rPr lang="en-GB" sz="2000" dirty="0"/>
              <a:t>Rank the items in order of importance, starting with 1 for the most important down to 15 for the least important. </a:t>
            </a:r>
          </a:p>
          <a:p>
            <a:pPr marL="285750" indent="-285750">
              <a:buFont typeface="Arial" panose="020B0604020202020204" pitchFamily="34" charset="0"/>
              <a:buChar char="•"/>
            </a:pPr>
            <a:r>
              <a:rPr lang="en-GB" sz="2000" dirty="0"/>
              <a:t>You may assume that the number of survivors is the same as the number of members in your team and that they have decided to stick together.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800" dirty="0"/>
              <a:t>What You Have To Do </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000" dirty="0"/>
              <a:t>First of all you should tackle the problem by yourself, recording your individual ranking in the table provided. After everyone has finished, repeat the exercise together with the rest of the team to produce a team consensus ranking.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At the end of the exercise you will be able to compare your own ranking with those of the other members of the group and, more importantly, with that reached by the group as a whole. ln addition, you will be able to compare your decisions with that of an expert in desert survival. </a:t>
            </a:r>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2195596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0C89D75-9182-496C-B267-3F7C5A3B70A9}"/>
              </a:ext>
            </a:extLst>
          </p:cNvPr>
          <p:cNvSpPr>
            <a:spLocks noGrp="1"/>
          </p:cNvSpPr>
          <p:nvPr>
            <p:ph type="sldNum" sz="quarter" idx="12"/>
          </p:nvPr>
        </p:nvSpPr>
        <p:spPr/>
        <p:txBody>
          <a:bodyPr/>
          <a:lstStyle/>
          <a:p>
            <a:fld id="{4FAB73BC-B049-4115-A692-8D63A059BFB8}" type="slidenum">
              <a:rPr lang="en-US" smtClean="0"/>
              <a:t>17</a:t>
            </a:fld>
            <a:endParaRPr lang="en-US" dirty="0"/>
          </a:p>
        </p:txBody>
      </p:sp>
      <p:sp>
        <p:nvSpPr>
          <p:cNvPr id="4" name="Title 3">
            <a:extLst>
              <a:ext uri="{FF2B5EF4-FFF2-40B4-BE49-F238E27FC236}">
                <a16:creationId xmlns:a16="http://schemas.microsoft.com/office/drawing/2014/main" id="{DEF95F70-2FB7-4DAA-A013-2CEDF77883D8}"/>
              </a:ext>
            </a:extLst>
          </p:cNvPr>
          <p:cNvSpPr>
            <a:spLocks noGrp="1"/>
          </p:cNvSpPr>
          <p:nvPr>
            <p:ph type="title"/>
          </p:nvPr>
        </p:nvSpPr>
        <p:spPr>
          <a:xfrm>
            <a:off x="148815" y="324214"/>
            <a:ext cx="10990300" cy="424732"/>
          </a:xfrm>
        </p:spPr>
        <p:txBody>
          <a:bodyPr/>
          <a:lstStyle/>
          <a:p>
            <a:r>
              <a:rPr lang="en-GB" dirty="0"/>
              <a:t>Decisions by Consensus</a:t>
            </a:r>
          </a:p>
        </p:txBody>
      </p:sp>
      <p:sp>
        <p:nvSpPr>
          <p:cNvPr id="5" name="Content Placeholder 4">
            <a:extLst>
              <a:ext uri="{FF2B5EF4-FFF2-40B4-BE49-F238E27FC236}">
                <a16:creationId xmlns:a16="http://schemas.microsoft.com/office/drawing/2014/main" id="{8B19EAD9-AD13-4DD5-886C-29035B0B9424}"/>
              </a:ext>
            </a:extLst>
          </p:cNvPr>
          <p:cNvSpPr>
            <a:spLocks noGrp="1"/>
          </p:cNvSpPr>
          <p:nvPr>
            <p:ph idx="1"/>
          </p:nvPr>
        </p:nvSpPr>
        <p:spPr>
          <a:xfrm>
            <a:off x="457200" y="920396"/>
            <a:ext cx="11167688" cy="5937603"/>
          </a:xfrm>
        </p:spPr>
        <p:txBody>
          <a:bodyPr>
            <a:normAutofit fontScale="92500"/>
          </a:bodyPr>
          <a:lstStyle/>
          <a:p>
            <a:pPr marL="285750" indent="-285750">
              <a:buFont typeface="Arial" panose="020B0604020202020204" pitchFamily="34" charset="0"/>
              <a:buChar char="•"/>
            </a:pPr>
            <a:r>
              <a:rPr lang="en-GB" sz="2400" dirty="0"/>
              <a:t>This is an exercise in team decision making. Your group is to employ the method of team consensus in reaching its decision. </a:t>
            </a:r>
          </a:p>
          <a:p>
            <a:pPr marL="285750" indent="-285750">
              <a:buFont typeface="Arial" panose="020B0604020202020204" pitchFamily="34" charset="0"/>
              <a:buChar char="•"/>
            </a:pPr>
            <a:r>
              <a:rPr lang="en-GB" sz="2400" dirty="0"/>
              <a:t>This means that the prediction for each of the survival items must be agreed upon to some extent by each group member before it becomes part of the group decision. </a:t>
            </a:r>
          </a:p>
          <a:p>
            <a:pPr marL="285750" indent="-285750">
              <a:buFont typeface="Arial" panose="020B0604020202020204" pitchFamily="34" charset="0"/>
              <a:buChar char="•"/>
            </a:pPr>
            <a:r>
              <a:rPr lang="en-GB" sz="2400" dirty="0"/>
              <a:t>Consensus is difficult to reach. Therefore, not every ranking will meet with everyone's complete approval. Try, as a team, to make each ranking one with which all team members can at least partially agree. Here are some guides to use in reaching consensus: </a:t>
            </a:r>
          </a:p>
          <a:p>
            <a:pPr marL="457200" indent="-457200">
              <a:buFont typeface="+mj-lt"/>
              <a:buAutoNum type="arabicPeriod"/>
            </a:pPr>
            <a:r>
              <a:rPr lang="en-GB" sz="2400" dirty="0"/>
              <a:t>Avoid arguing for your own individual judgments. Approach the task on the basis of logic.</a:t>
            </a:r>
          </a:p>
          <a:p>
            <a:pPr marL="457200" indent="-457200">
              <a:buFont typeface="+mj-lt"/>
              <a:buAutoNum type="arabicPeriod"/>
            </a:pPr>
            <a:r>
              <a:rPr lang="en-GB" sz="2400" dirty="0"/>
              <a:t>Avoid changing your mind only in order to reach agreement and avoid conflict. Support only solutions with which you are able to agree somewhat, at least.</a:t>
            </a:r>
          </a:p>
          <a:p>
            <a:pPr marL="457200" indent="-457200">
              <a:buFont typeface="+mj-lt"/>
              <a:buAutoNum type="arabicPeriod"/>
            </a:pPr>
            <a:r>
              <a:rPr lang="en-GB" sz="2400" dirty="0"/>
              <a:t>Avoid 'conflict-reducing' techniques such as majority vote, averaging or trading in reaching decisions.</a:t>
            </a:r>
          </a:p>
          <a:p>
            <a:pPr marL="457200" indent="-457200">
              <a:buFont typeface="+mj-lt"/>
              <a:buAutoNum type="arabicPeriod"/>
            </a:pPr>
            <a:r>
              <a:rPr lang="en-GB" sz="2400" dirty="0"/>
              <a:t>View difference of opinion as helpful rather than as a hindrance in decision making.</a:t>
            </a:r>
          </a:p>
          <a:p>
            <a:pPr marL="457200" indent="-457200">
              <a:buFont typeface="+mj-lt"/>
              <a:buAutoNum type="arabicPeriod"/>
            </a:pPr>
            <a:r>
              <a:rPr lang="en-GB" sz="2400" dirty="0"/>
              <a:t>View your initial agreement as suspect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endParaRPr lang="en-GB" sz="2400" dirty="0"/>
          </a:p>
        </p:txBody>
      </p:sp>
    </p:spTree>
    <p:extLst>
      <p:ext uri="{BB962C8B-B14F-4D97-AF65-F5344CB8AC3E}">
        <p14:creationId xmlns:p14="http://schemas.microsoft.com/office/powerpoint/2010/main" val="1113957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B29A8-2399-4B0B-AC52-C6332D819ADC}"/>
              </a:ext>
            </a:extLst>
          </p:cNvPr>
          <p:cNvSpPr>
            <a:spLocks noGrp="1"/>
          </p:cNvSpPr>
          <p:nvPr>
            <p:ph type="title"/>
          </p:nvPr>
        </p:nvSpPr>
        <p:spPr>
          <a:xfrm>
            <a:off x="107315" y="-281235"/>
            <a:ext cx="10058400" cy="1065947"/>
          </a:xfrm>
        </p:spPr>
        <p:txBody>
          <a:bodyPr/>
          <a:lstStyle/>
          <a:p>
            <a:r>
              <a:rPr lang="en-GB" b="1" u="sng" dirty="0"/>
              <a:t>The list!</a:t>
            </a:r>
          </a:p>
        </p:txBody>
      </p:sp>
      <p:sp>
        <p:nvSpPr>
          <p:cNvPr id="3" name="Slide Number Placeholder 2">
            <a:extLst>
              <a:ext uri="{FF2B5EF4-FFF2-40B4-BE49-F238E27FC236}">
                <a16:creationId xmlns:a16="http://schemas.microsoft.com/office/drawing/2014/main" id="{EB3A3219-AC74-4666-8317-C8B4C7838ED0}"/>
              </a:ext>
            </a:extLst>
          </p:cNvPr>
          <p:cNvSpPr>
            <a:spLocks noGrp="1"/>
          </p:cNvSpPr>
          <p:nvPr>
            <p:ph type="sldNum" sz="quarter" idx="12"/>
          </p:nvPr>
        </p:nvSpPr>
        <p:spPr/>
        <p:txBody>
          <a:bodyPr/>
          <a:lstStyle/>
          <a:p>
            <a:fld id="{4FAB73BC-B049-4115-A692-8D63A059BFB8}" type="slidenum">
              <a:rPr lang="en-US" smtClean="0"/>
              <a:t>18</a:t>
            </a:fld>
            <a:endParaRPr lang="en-US" dirty="0"/>
          </a:p>
        </p:txBody>
      </p:sp>
      <p:sp>
        <p:nvSpPr>
          <p:cNvPr id="7" name="TextBox 6">
            <a:extLst>
              <a:ext uri="{FF2B5EF4-FFF2-40B4-BE49-F238E27FC236}">
                <a16:creationId xmlns:a16="http://schemas.microsoft.com/office/drawing/2014/main" id="{D30BFACD-F528-490B-A620-DE28F124C376}"/>
              </a:ext>
            </a:extLst>
          </p:cNvPr>
          <p:cNvSpPr txBox="1"/>
          <p:nvPr/>
        </p:nvSpPr>
        <p:spPr>
          <a:xfrm>
            <a:off x="6883627" y="546268"/>
            <a:ext cx="4711065" cy="6278642"/>
          </a:xfrm>
          <a:prstGeom prst="rect">
            <a:avLst/>
          </a:prstGeom>
          <a:noFill/>
        </p:spPr>
        <p:txBody>
          <a:bodyPr wrap="square" rtlCol="0">
            <a:spAutoFit/>
          </a:bodyPr>
          <a:lstStyle/>
          <a:p>
            <a:pPr marL="342900" indent="-342900">
              <a:buFont typeface="+mj-lt"/>
              <a:buAutoNum type="arabicPeriod"/>
            </a:pPr>
            <a:r>
              <a:rPr lang="en-GB" sz="2400" dirty="0"/>
              <a:t>  Torch (4 battery size) </a:t>
            </a:r>
          </a:p>
          <a:p>
            <a:pPr marL="342900" indent="-342900">
              <a:buFont typeface="+mj-lt"/>
              <a:buAutoNum type="arabicPeriod"/>
            </a:pPr>
            <a:r>
              <a:rPr lang="en-GB" sz="2400" dirty="0"/>
              <a:t>  Jack-knife </a:t>
            </a:r>
          </a:p>
          <a:p>
            <a:pPr marL="342900" indent="-342900">
              <a:buFont typeface="+mj-lt"/>
              <a:buAutoNum type="arabicPeriod"/>
            </a:pPr>
            <a:r>
              <a:rPr lang="en-GB" sz="2400" dirty="0"/>
              <a:t>  Sectional air map of crash area </a:t>
            </a:r>
          </a:p>
          <a:p>
            <a:pPr marL="342900" indent="-342900">
              <a:buFont typeface="+mj-lt"/>
              <a:buAutoNum type="arabicPeriod"/>
            </a:pPr>
            <a:r>
              <a:rPr lang="en-GB" sz="2400" dirty="0"/>
              <a:t>  Plastic raincoat (large size) </a:t>
            </a:r>
          </a:p>
          <a:p>
            <a:pPr marL="342900" indent="-342900">
              <a:buFont typeface="+mj-lt"/>
              <a:buAutoNum type="arabicPeriod"/>
            </a:pPr>
            <a:r>
              <a:rPr lang="en-GB" sz="2400" dirty="0"/>
              <a:t>  Magnetic compass </a:t>
            </a:r>
          </a:p>
          <a:p>
            <a:pPr marL="342900" indent="-342900">
              <a:buFont typeface="+mj-lt"/>
              <a:buAutoNum type="arabicPeriod"/>
            </a:pPr>
            <a:r>
              <a:rPr lang="en-GB" sz="2400" dirty="0"/>
              <a:t>  </a:t>
            </a:r>
            <a:r>
              <a:rPr lang="en-GB" sz="2400"/>
              <a:t>Bandage kit </a:t>
            </a:r>
            <a:r>
              <a:rPr lang="en-GB" sz="2400" dirty="0"/>
              <a:t>with gauze </a:t>
            </a:r>
          </a:p>
          <a:p>
            <a:pPr marL="342900" indent="-342900">
              <a:buFont typeface="+mj-lt"/>
              <a:buAutoNum type="arabicPeriod"/>
            </a:pPr>
            <a:r>
              <a:rPr lang="en-GB" sz="2400" dirty="0"/>
              <a:t>  .45 calibre pistol (loaded) </a:t>
            </a:r>
          </a:p>
          <a:p>
            <a:pPr marL="342900" indent="-342900">
              <a:buFont typeface="+mj-lt"/>
              <a:buAutoNum type="arabicPeriod"/>
            </a:pPr>
            <a:r>
              <a:rPr lang="en-GB" sz="2400" dirty="0"/>
              <a:t>  Parachute (red and white) </a:t>
            </a:r>
          </a:p>
          <a:p>
            <a:pPr marL="342900" indent="-342900">
              <a:buFont typeface="+mj-lt"/>
              <a:buAutoNum type="arabicPeriod"/>
            </a:pPr>
            <a:r>
              <a:rPr lang="en-GB" sz="2400" dirty="0"/>
              <a:t>  Bottle of salt tablets ( 1000) </a:t>
            </a:r>
          </a:p>
          <a:p>
            <a:pPr marL="342900" indent="-342900">
              <a:buFont typeface="+mj-lt"/>
              <a:buAutoNum type="arabicPeriod"/>
            </a:pPr>
            <a:r>
              <a:rPr lang="en-GB" sz="2400" dirty="0"/>
              <a:t>  1 quart of water per person </a:t>
            </a:r>
          </a:p>
          <a:p>
            <a:pPr marL="342900" indent="-342900">
              <a:buFont typeface="+mj-lt"/>
              <a:buAutoNum type="arabicPeriod"/>
            </a:pPr>
            <a:r>
              <a:rPr lang="en-GB" sz="2400" dirty="0"/>
              <a:t>  Book entitled ''Edible Animals of the Desert" </a:t>
            </a:r>
          </a:p>
          <a:p>
            <a:pPr marL="342900" indent="-342900">
              <a:buFont typeface="+mj-lt"/>
              <a:buAutoNum type="arabicPeriod"/>
            </a:pPr>
            <a:r>
              <a:rPr lang="en-GB" sz="2400" dirty="0"/>
              <a:t>  2 pairs of sunglasses per person </a:t>
            </a:r>
          </a:p>
          <a:p>
            <a:pPr marL="342900" indent="-342900">
              <a:buFont typeface="+mj-lt"/>
              <a:buAutoNum type="arabicPeriod"/>
            </a:pPr>
            <a:r>
              <a:rPr lang="en-GB" sz="2400" dirty="0"/>
              <a:t>  2 quarts of 180 proof vodka </a:t>
            </a:r>
          </a:p>
          <a:p>
            <a:pPr marL="342900" indent="-342900">
              <a:buFont typeface="+mj-lt"/>
              <a:buAutoNum type="arabicPeriod"/>
            </a:pPr>
            <a:r>
              <a:rPr lang="en-GB" sz="2400" dirty="0"/>
              <a:t>  1 overcoat per person </a:t>
            </a:r>
          </a:p>
          <a:p>
            <a:pPr marL="342900" indent="-342900">
              <a:buFont typeface="+mj-lt"/>
              <a:buAutoNum type="arabicPeriod"/>
            </a:pPr>
            <a:r>
              <a:rPr lang="en-GB" sz="2400" dirty="0"/>
              <a:t>  Cosmetic mirror </a:t>
            </a:r>
          </a:p>
          <a:p>
            <a:endParaRPr lang="en-GB" dirty="0"/>
          </a:p>
        </p:txBody>
      </p:sp>
      <p:sp>
        <p:nvSpPr>
          <p:cNvPr id="9" name="TextBox 8">
            <a:extLst>
              <a:ext uri="{FF2B5EF4-FFF2-40B4-BE49-F238E27FC236}">
                <a16:creationId xmlns:a16="http://schemas.microsoft.com/office/drawing/2014/main" id="{3586EC0C-0C95-403D-BCF9-60860B80782F}"/>
              </a:ext>
            </a:extLst>
          </p:cNvPr>
          <p:cNvSpPr txBox="1"/>
          <p:nvPr/>
        </p:nvSpPr>
        <p:spPr>
          <a:xfrm>
            <a:off x="107315" y="784204"/>
            <a:ext cx="6664552" cy="1077218"/>
          </a:xfrm>
          <a:prstGeom prst="rect">
            <a:avLst/>
          </a:prstGeom>
          <a:noFill/>
        </p:spPr>
        <p:txBody>
          <a:bodyPr wrap="square" rtlCol="0">
            <a:spAutoFit/>
          </a:bodyPr>
          <a:lstStyle/>
          <a:p>
            <a:r>
              <a:rPr lang="en-GB" sz="3200" dirty="0"/>
              <a:t>Before the plane caught fire, your group was able to salvage these items: </a:t>
            </a:r>
          </a:p>
        </p:txBody>
      </p:sp>
      <p:sp>
        <p:nvSpPr>
          <p:cNvPr id="10" name="TextBox 9">
            <a:extLst>
              <a:ext uri="{FF2B5EF4-FFF2-40B4-BE49-F238E27FC236}">
                <a16:creationId xmlns:a16="http://schemas.microsoft.com/office/drawing/2014/main" id="{65183FCC-EAE9-4113-A260-AC129F335B67}"/>
              </a:ext>
            </a:extLst>
          </p:cNvPr>
          <p:cNvSpPr txBox="1"/>
          <p:nvPr/>
        </p:nvSpPr>
        <p:spPr>
          <a:xfrm>
            <a:off x="113448" y="5070584"/>
            <a:ext cx="6204916" cy="1754326"/>
          </a:xfrm>
          <a:prstGeom prst="rect">
            <a:avLst/>
          </a:prstGeom>
          <a:noFill/>
        </p:spPr>
        <p:txBody>
          <a:bodyPr wrap="square" rtlCol="0">
            <a:spAutoFit/>
          </a:bodyPr>
          <a:lstStyle/>
          <a:p>
            <a:r>
              <a:rPr lang="en-GB" dirty="0"/>
              <a:t>The situation described above is based upon over two thousand cases in which men and women lived or died depending upon the survival decisions they made. Your own 'life' or 'death' will depend upon how well your group can share its present knowledge of a relatively unfamiliar problem so that the team can make decisions leading to your survival. </a:t>
            </a:r>
          </a:p>
        </p:txBody>
      </p:sp>
      <p:pic>
        <p:nvPicPr>
          <p:cNvPr id="12" name="Picture 11" descr="A picture containing outdoor, ground, sky, beach&#10;&#10;Description automatically generated">
            <a:extLst>
              <a:ext uri="{FF2B5EF4-FFF2-40B4-BE49-F238E27FC236}">
                <a16:creationId xmlns:a16="http://schemas.microsoft.com/office/drawing/2014/main" id="{355731D3-5BCA-4C77-82F3-B8A4359F602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1688" y="2077529"/>
            <a:ext cx="3988435" cy="2776948"/>
          </a:xfrm>
          <a:prstGeom prst="rect">
            <a:avLst/>
          </a:prstGeom>
        </p:spPr>
      </p:pic>
    </p:spTree>
    <p:extLst>
      <p:ext uri="{BB962C8B-B14F-4D97-AF65-F5344CB8AC3E}">
        <p14:creationId xmlns:p14="http://schemas.microsoft.com/office/powerpoint/2010/main" val="3859191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2B666-6FA0-4DCA-9E36-D59990EFE7F7}"/>
              </a:ext>
            </a:extLst>
          </p:cNvPr>
          <p:cNvSpPr>
            <a:spLocks noGrp="1"/>
          </p:cNvSpPr>
          <p:nvPr>
            <p:ph type="title"/>
          </p:nvPr>
        </p:nvSpPr>
        <p:spPr>
          <a:xfrm>
            <a:off x="498070" y="1129810"/>
            <a:ext cx="10058400" cy="875447"/>
          </a:xfrm>
        </p:spPr>
        <p:txBody>
          <a:bodyPr>
            <a:normAutofit fontScale="90000"/>
          </a:bodyPr>
          <a:lstStyle/>
          <a:p>
            <a:r>
              <a:rPr lang="en-GB" dirty="0"/>
              <a:t>Judgement analysis by spreadsheet</a:t>
            </a:r>
            <a:br>
              <a:rPr lang="en-GB" dirty="0"/>
            </a:br>
            <a:br>
              <a:rPr lang="en-GB" dirty="0"/>
            </a:br>
            <a:r>
              <a:rPr lang="en-GB" dirty="0"/>
              <a:t>Pairwise comparison technique</a:t>
            </a:r>
          </a:p>
        </p:txBody>
      </p:sp>
      <p:sp>
        <p:nvSpPr>
          <p:cNvPr id="3" name="Content Placeholder 2">
            <a:extLst>
              <a:ext uri="{FF2B5EF4-FFF2-40B4-BE49-F238E27FC236}">
                <a16:creationId xmlns:a16="http://schemas.microsoft.com/office/drawing/2014/main" id="{0D5C03B2-6D29-4D04-A53A-B5EBFC561BB0}"/>
              </a:ext>
            </a:extLst>
          </p:cNvPr>
          <p:cNvSpPr>
            <a:spLocks noGrp="1"/>
          </p:cNvSpPr>
          <p:nvPr>
            <p:ph sz="half" idx="1"/>
          </p:nvPr>
        </p:nvSpPr>
        <p:spPr>
          <a:xfrm>
            <a:off x="2440303" y="3198284"/>
            <a:ext cx="9570721" cy="4023360"/>
          </a:xfrm>
        </p:spPr>
        <p:txBody>
          <a:bodyPr/>
          <a:lstStyle/>
          <a:p>
            <a:r>
              <a:rPr lang="en-GB" dirty="0">
                <a:hlinkClick r:id="rId2"/>
              </a:rPr>
              <a:t>Link to pairwise comparison spreadsheet</a:t>
            </a:r>
            <a:endParaRPr lang="en-GB" dirty="0"/>
          </a:p>
        </p:txBody>
      </p:sp>
      <p:sp>
        <p:nvSpPr>
          <p:cNvPr id="5" name="Slide Number Placeholder 4">
            <a:extLst>
              <a:ext uri="{FF2B5EF4-FFF2-40B4-BE49-F238E27FC236}">
                <a16:creationId xmlns:a16="http://schemas.microsoft.com/office/drawing/2014/main" id="{605758F7-953B-48DE-99FC-8A01444B8290}"/>
              </a:ext>
            </a:extLst>
          </p:cNvPr>
          <p:cNvSpPr>
            <a:spLocks noGrp="1"/>
          </p:cNvSpPr>
          <p:nvPr>
            <p:ph type="sldNum" sz="quarter" idx="12"/>
          </p:nvPr>
        </p:nvSpPr>
        <p:spPr/>
        <p:txBody>
          <a:bodyPr/>
          <a:lstStyle/>
          <a:p>
            <a:fld id="{1375AD64-750F-4F68-B1B7-75972F27F639}" type="slidenum">
              <a:rPr lang="en-AU" smtClean="0"/>
              <a:pPr/>
              <a:t>19</a:t>
            </a:fld>
            <a:endParaRPr lang="en-AU" dirty="0"/>
          </a:p>
        </p:txBody>
      </p:sp>
    </p:spTree>
    <p:extLst>
      <p:ext uri="{BB962C8B-B14F-4D97-AF65-F5344CB8AC3E}">
        <p14:creationId xmlns:p14="http://schemas.microsoft.com/office/powerpoint/2010/main" val="2104016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6" name="Straight Connector 15">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FA4CD5CB-D209-4D70-8CA4-629731C59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7CD49F-995A-87AA-A202-D1A2182324FB}"/>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3600">
                <a:solidFill>
                  <a:schemeClr val="tx1">
                    <a:lumMod val="85000"/>
                    <a:lumOff val="15000"/>
                  </a:schemeClr>
                </a:solidFill>
              </a:rPr>
              <a:t>Or try going to MoSCoW……………</a:t>
            </a:r>
          </a:p>
        </p:txBody>
      </p:sp>
      <p:pic>
        <p:nvPicPr>
          <p:cNvPr id="7" name="Content Placeholder 6" descr="A large building with colorful domes&#10;&#10;AI-generated content may be incorrect.">
            <a:extLst>
              <a:ext uri="{FF2B5EF4-FFF2-40B4-BE49-F238E27FC236}">
                <a16:creationId xmlns:a16="http://schemas.microsoft.com/office/drawing/2014/main" id="{ECDEF850-2F54-BB89-4DFB-B7E05988DD22}"/>
              </a:ext>
            </a:extLst>
          </p:cNvPr>
          <p:cNvPicPr>
            <a:picLocks noGrp="1" noChangeAspect="1"/>
          </p:cNvPicPr>
          <p:nvPr>
            <p:ph sz="half"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3999" y="868847"/>
            <a:ext cx="6912217" cy="4596624"/>
          </a:xfrm>
          <a:prstGeom prst="rect">
            <a:avLst/>
          </a:prstGeom>
        </p:spPr>
      </p:pic>
      <p:cxnSp>
        <p:nvCxnSpPr>
          <p:cNvPr id="20" name="Straight Connector 19">
            <a:extLst>
              <a:ext uri="{FF2B5EF4-FFF2-40B4-BE49-F238E27FC236}">
                <a16:creationId xmlns:a16="http://schemas.microsoft.com/office/drawing/2014/main" id="{5C6A2BAE-B461-4B55-8E1F-0722ABDD13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B4C27B90-DF2B-4D00-BA07-18ED774CD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593ACC25-C262-417A-8AA9-0641C772B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Slide Number Placeholder 4">
            <a:extLst>
              <a:ext uri="{FF2B5EF4-FFF2-40B4-BE49-F238E27FC236}">
                <a16:creationId xmlns:a16="http://schemas.microsoft.com/office/drawing/2014/main" id="{1652899A-B83C-9621-0BCD-8B58CC4C6F52}"/>
              </a:ext>
            </a:extLst>
          </p:cNvPr>
          <p:cNvSpPr>
            <a:spLocks noGrp="1"/>
          </p:cNvSpPr>
          <p:nvPr>
            <p:ph type="sldNum" sz="quarter" idx="12"/>
          </p:nvPr>
        </p:nvSpPr>
        <p:spPr>
          <a:xfrm>
            <a:off x="9900458" y="6459785"/>
            <a:ext cx="1312025" cy="365125"/>
          </a:xfrm>
        </p:spPr>
        <p:txBody>
          <a:bodyPr vert="horz" lIns="91440" tIns="45720" rIns="91440" bIns="45720" rtlCol="0" anchor="ctr">
            <a:normAutofit/>
          </a:bodyPr>
          <a:lstStyle/>
          <a:p>
            <a:pPr>
              <a:spcAft>
                <a:spcPts val="600"/>
              </a:spcAft>
            </a:pPr>
            <a:fld id="{1375AD64-750F-4F68-B1B7-75972F27F639}" type="slidenum">
              <a:rPr lang="en-US" smtClean="0"/>
              <a:pPr>
                <a:spcAft>
                  <a:spcPts val="600"/>
                </a:spcAft>
              </a:pPr>
              <a:t>20</a:t>
            </a:fld>
            <a:endParaRPr lang="en-US"/>
          </a:p>
        </p:txBody>
      </p:sp>
    </p:spTree>
    <p:extLst>
      <p:ext uri="{BB962C8B-B14F-4D97-AF65-F5344CB8AC3E}">
        <p14:creationId xmlns:p14="http://schemas.microsoft.com/office/powerpoint/2010/main" val="2100303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2E3A7-EF9A-FE8B-69F3-ADB0471E6A67}"/>
              </a:ext>
            </a:extLst>
          </p:cNvPr>
          <p:cNvSpPr>
            <a:spLocks noGrp="1"/>
          </p:cNvSpPr>
          <p:nvPr>
            <p:ph type="title"/>
          </p:nvPr>
        </p:nvSpPr>
        <p:spPr/>
        <p:txBody>
          <a:bodyPr>
            <a:normAutofit fontScale="90000"/>
          </a:bodyPr>
          <a:lstStyle/>
          <a:p>
            <a:r>
              <a:rPr lang="en-GB" dirty="0" err="1"/>
              <a:t>MoSCoW</a:t>
            </a:r>
            <a:r>
              <a:rPr lang="en-GB" dirty="0"/>
              <a:t> Prioritisation</a:t>
            </a:r>
          </a:p>
        </p:txBody>
      </p:sp>
      <p:sp>
        <p:nvSpPr>
          <p:cNvPr id="3" name="Content Placeholder 2">
            <a:extLst>
              <a:ext uri="{FF2B5EF4-FFF2-40B4-BE49-F238E27FC236}">
                <a16:creationId xmlns:a16="http://schemas.microsoft.com/office/drawing/2014/main" id="{6CACF171-A069-FCB7-CB31-265C0517505D}"/>
              </a:ext>
            </a:extLst>
          </p:cNvPr>
          <p:cNvSpPr>
            <a:spLocks noGrp="1"/>
          </p:cNvSpPr>
          <p:nvPr>
            <p:ph sz="quarter" idx="16"/>
          </p:nvPr>
        </p:nvSpPr>
        <p:spPr>
          <a:xfrm>
            <a:off x="658369" y="1484313"/>
            <a:ext cx="10983025" cy="4744998"/>
          </a:xfrm>
        </p:spPr>
        <p:txBody>
          <a:bodyPr>
            <a:normAutofit fontScale="92500" lnSpcReduction="20000"/>
          </a:bodyPr>
          <a:lstStyle/>
          <a:p>
            <a:r>
              <a:rPr lang="en-GB" dirty="0"/>
              <a:t>The </a:t>
            </a:r>
            <a:r>
              <a:rPr lang="en-GB" b="1" dirty="0" err="1"/>
              <a:t>MoSCoW</a:t>
            </a:r>
            <a:r>
              <a:rPr lang="en-GB" b="1" dirty="0"/>
              <a:t> prioritization technique</a:t>
            </a:r>
            <a:r>
              <a:rPr lang="en-GB" dirty="0"/>
              <a:t> is a widely used method in project management and software development to prioritize tasks and requirements effectively. The acronym </a:t>
            </a:r>
            <a:r>
              <a:rPr lang="en-GB" b="1" dirty="0" err="1"/>
              <a:t>MoSCoW</a:t>
            </a:r>
            <a:r>
              <a:rPr lang="en-GB" dirty="0"/>
              <a:t> stands for </a:t>
            </a:r>
            <a:r>
              <a:rPr lang="en-GB" b="1" dirty="0"/>
              <a:t>Must have</a:t>
            </a:r>
            <a:r>
              <a:rPr lang="en-GB" dirty="0"/>
              <a:t>, </a:t>
            </a:r>
            <a:r>
              <a:rPr lang="en-GB" b="1" dirty="0"/>
              <a:t>Should have</a:t>
            </a:r>
            <a:r>
              <a:rPr lang="en-GB" dirty="0"/>
              <a:t>, </a:t>
            </a:r>
            <a:r>
              <a:rPr lang="en-GB" b="1" dirty="0"/>
              <a:t>Could have</a:t>
            </a:r>
            <a:r>
              <a:rPr lang="en-GB" dirty="0"/>
              <a:t>, and </a:t>
            </a:r>
            <a:r>
              <a:rPr lang="en-GB" b="1" dirty="0"/>
              <a:t>Won’t have</a:t>
            </a:r>
            <a:r>
              <a:rPr lang="en-GB" dirty="0"/>
              <a:t>, each representing a level of priority.</a:t>
            </a:r>
          </a:p>
          <a:p>
            <a:r>
              <a:rPr lang="en-GB" b="1" dirty="0"/>
              <a:t>Key Categories in </a:t>
            </a:r>
            <a:r>
              <a:rPr lang="en-GB" b="1" dirty="0" err="1"/>
              <a:t>MoSCoW</a:t>
            </a:r>
            <a:endParaRPr lang="en-GB" b="1" dirty="0"/>
          </a:p>
          <a:p>
            <a:r>
              <a:rPr lang="en-GB" b="1" dirty="0">
                <a:solidFill>
                  <a:srgbClr val="FF0000"/>
                </a:solidFill>
              </a:rPr>
              <a:t>Must have</a:t>
            </a:r>
            <a:r>
              <a:rPr lang="en-GB" dirty="0">
                <a:solidFill>
                  <a:srgbClr val="FF0000"/>
                </a:solidFill>
              </a:rPr>
              <a:t>: </a:t>
            </a:r>
            <a:r>
              <a:rPr lang="en-GB" dirty="0"/>
              <a:t>These are critical requirements essential for the project's success. Without them, the project is considered a failure.</a:t>
            </a:r>
          </a:p>
          <a:p>
            <a:r>
              <a:rPr lang="en-GB" b="1" dirty="0">
                <a:solidFill>
                  <a:srgbClr val="FF0000"/>
                </a:solidFill>
              </a:rPr>
              <a:t>Should have</a:t>
            </a:r>
            <a:r>
              <a:rPr lang="en-GB" dirty="0">
                <a:solidFill>
                  <a:srgbClr val="FF0000"/>
                </a:solidFill>
              </a:rPr>
              <a:t>: </a:t>
            </a:r>
            <a:r>
              <a:rPr lang="en-GB" dirty="0"/>
              <a:t>These are important but not critical features. They are high-priority but less time-sensitive than "Must have" items.</a:t>
            </a:r>
          </a:p>
          <a:p>
            <a:r>
              <a:rPr lang="en-GB" b="1" dirty="0">
                <a:solidFill>
                  <a:srgbClr val="FF0000"/>
                </a:solidFill>
              </a:rPr>
              <a:t>Could have</a:t>
            </a:r>
            <a:r>
              <a:rPr lang="en-GB" dirty="0">
                <a:solidFill>
                  <a:srgbClr val="FF0000"/>
                </a:solidFill>
              </a:rPr>
              <a:t>: </a:t>
            </a:r>
            <a:r>
              <a:rPr lang="en-GB" dirty="0"/>
              <a:t>These are desirable features that can be included if time and resources allow but do not impact the project's success if omitted.</a:t>
            </a:r>
          </a:p>
          <a:p>
            <a:r>
              <a:rPr lang="en-GB" b="1" dirty="0">
                <a:solidFill>
                  <a:srgbClr val="FF0000"/>
                </a:solidFill>
              </a:rPr>
              <a:t>Won’t have</a:t>
            </a:r>
            <a:r>
              <a:rPr lang="en-GB" dirty="0">
                <a:solidFill>
                  <a:srgbClr val="FF0000"/>
                </a:solidFill>
              </a:rPr>
              <a:t>: </a:t>
            </a:r>
            <a:r>
              <a:rPr lang="en-GB" dirty="0"/>
              <a:t>These are the lowest-priority features, agreed to be excluded from the current delivery cycle but may be considered for future iterations.</a:t>
            </a:r>
          </a:p>
          <a:p>
            <a:endParaRPr lang="en-GB" dirty="0"/>
          </a:p>
        </p:txBody>
      </p:sp>
      <p:sp>
        <p:nvSpPr>
          <p:cNvPr id="5" name="Slide Number Placeholder 4">
            <a:extLst>
              <a:ext uri="{FF2B5EF4-FFF2-40B4-BE49-F238E27FC236}">
                <a16:creationId xmlns:a16="http://schemas.microsoft.com/office/drawing/2014/main" id="{6F61C5ED-F5F1-43F7-6A4A-B7D7E00F5601}"/>
              </a:ext>
            </a:extLst>
          </p:cNvPr>
          <p:cNvSpPr>
            <a:spLocks noGrp="1"/>
          </p:cNvSpPr>
          <p:nvPr>
            <p:ph type="sldNum" sz="quarter" idx="12"/>
          </p:nvPr>
        </p:nvSpPr>
        <p:spPr/>
        <p:txBody>
          <a:bodyPr/>
          <a:lstStyle/>
          <a:p>
            <a:fld id="{714C567D-0E37-3E41-B6D4-8C0AC45026B9}" type="slidenum">
              <a:rPr lang="en-US" smtClean="0"/>
              <a:pPr/>
              <a:t>21</a:t>
            </a:fld>
            <a:endParaRPr lang="en-US" dirty="0"/>
          </a:p>
        </p:txBody>
      </p:sp>
    </p:spTree>
    <p:extLst>
      <p:ext uri="{BB962C8B-B14F-4D97-AF65-F5344CB8AC3E}">
        <p14:creationId xmlns:p14="http://schemas.microsoft.com/office/powerpoint/2010/main" val="2408821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A6DAE-A8A7-1614-7D34-0DF9EB44A4B1}"/>
              </a:ext>
            </a:extLst>
          </p:cNvPr>
          <p:cNvSpPr>
            <a:spLocks noGrp="1"/>
          </p:cNvSpPr>
          <p:nvPr>
            <p:ph type="title"/>
          </p:nvPr>
        </p:nvSpPr>
        <p:spPr/>
        <p:txBody>
          <a:bodyPr>
            <a:normAutofit fontScale="90000"/>
          </a:bodyPr>
          <a:lstStyle/>
          <a:p>
            <a:r>
              <a:rPr lang="en-GB" dirty="0"/>
              <a:t>Benefits</a:t>
            </a:r>
          </a:p>
        </p:txBody>
      </p:sp>
      <p:sp>
        <p:nvSpPr>
          <p:cNvPr id="3" name="Content Placeholder 2">
            <a:extLst>
              <a:ext uri="{FF2B5EF4-FFF2-40B4-BE49-F238E27FC236}">
                <a16:creationId xmlns:a16="http://schemas.microsoft.com/office/drawing/2014/main" id="{45863703-55C2-723D-D5C6-167F8A0E7BE8}"/>
              </a:ext>
            </a:extLst>
          </p:cNvPr>
          <p:cNvSpPr>
            <a:spLocks noGrp="1"/>
          </p:cNvSpPr>
          <p:nvPr>
            <p:ph sz="quarter" idx="16"/>
          </p:nvPr>
        </p:nvSpPr>
        <p:spPr>
          <a:xfrm>
            <a:off x="658369" y="1484314"/>
            <a:ext cx="11160005" cy="4985312"/>
          </a:xfrm>
        </p:spPr>
        <p:txBody>
          <a:bodyPr>
            <a:normAutofit fontScale="77500" lnSpcReduction="20000"/>
          </a:bodyPr>
          <a:lstStyle/>
          <a:p>
            <a:r>
              <a:rPr lang="en-GB" b="1" dirty="0"/>
              <a:t>Benefits of </a:t>
            </a:r>
            <a:r>
              <a:rPr lang="en-GB" b="1" dirty="0" err="1"/>
              <a:t>MoSCoW</a:t>
            </a:r>
            <a:r>
              <a:rPr lang="en-GB" b="1" dirty="0"/>
              <a:t> Prioritization</a:t>
            </a:r>
          </a:p>
          <a:p>
            <a:r>
              <a:rPr lang="en-GB" dirty="0"/>
              <a:t>This method offers several advantages:</a:t>
            </a:r>
          </a:p>
          <a:p>
            <a:r>
              <a:rPr lang="en-GB" b="1" dirty="0"/>
              <a:t>Clear prioritization</a:t>
            </a:r>
            <a:r>
              <a:rPr lang="en-GB" dirty="0"/>
              <a:t>: It provides a structured framework to distinguish between essential and non-essential tasks.</a:t>
            </a:r>
          </a:p>
          <a:p>
            <a:r>
              <a:rPr lang="en-GB" b="1" dirty="0"/>
              <a:t>Simplified decision-making</a:t>
            </a:r>
            <a:r>
              <a:rPr lang="en-GB" dirty="0"/>
              <a:t>: By categorizing tasks, teams can focus on critical items, reducing time spent on less important ones.</a:t>
            </a:r>
          </a:p>
          <a:p>
            <a:r>
              <a:rPr lang="en-GB" b="1" dirty="0"/>
              <a:t>Enhanced communication</a:t>
            </a:r>
            <a:r>
              <a:rPr lang="en-GB" dirty="0"/>
              <a:t>: It creates a shared vocabulary among stakeholders, aligning expectations and minimizing conflicts.</a:t>
            </a:r>
          </a:p>
          <a:p>
            <a:r>
              <a:rPr lang="en-GB" b="1" dirty="0"/>
              <a:t>Improved stakeholder management</a:t>
            </a:r>
            <a:r>
              <a:rPr lang="en-GB" dirty="0"/>
              <a:t>: Stakeholders gain clarity on what to expect, fostering better collaboration.</a:t>
            </a:r>
          </a:p>
          <a:p>
            <a:r>
              <a:rPr lang="en-GB" b="1" dirty="0"/>
              <a:t>Flexibility</a:t>
            </a:r>
            <a:r>
              <a:rPr lang="en-GB" dirty="0"/>
              <a:t>: Requirements can shift between categories as the project evolves, making it ideal for agile methodologies.</a:t>
            </a:r>
          </a:p>
          <a:p>
            <a:r>
              <a:rPr lang="en-GB" b="1" dirty="0"/>
              <a:t>Effective resource allocation</a:t>
            </a:r>
            <a:r>
              <a:rPr lang="en-GB" dirty="0"/>
              <a:t>: Teams can allocate resources based on priority, ensuring critical tasks are completed first.</a:t>
            </a:r>
          </a:p>
          <a:p>
            <a:r>
              <a:rPr lang="en-GB" b="1" dirty="0"/>
              <a:t>Risk management</a:t>
            </a:r>
            <a:r>
              <a:rPr lang="en-GB" dirty="0"/>
              <a:t>: By focusing on "Must have" tasks, the method mitigates risks of project failure.</a:t>
            </a:r>
          </a:p>
          <a:p>
            <a:endParaRPr lang="en-GB" dirty="0"/>
          </a:p>
        </p:txBody>
      </p:sp>
      <p:sp>
        <p:nvSpPr>
          <p:cNvPr id="5" name="Slide Number Placeholder 4">
            <a:extLst>
              <a:ext uri="{FF2B5EF4-FFF2-40B4-BE49-F238E27FC236}">
                <a16:creationId xmlns:a16="http://schemas.microsoft.com/office/drawing/2014/main" id="{114507DD-0E07-2A14-1754-C5E0275C9C83}"/>
              </a:ext>
            </a:extLst>
          </p:cNvPr>
          <p:cNvSpPr>
            <a:spLocks noGrp="1"/>
          </p:cNvSpPr>
          <p:nvPr>
            <p:ph type="sldNum" sz="quarter" idx="12"/>
          </p:nvPr>
        </p:nvSpPr>
        <p:spPr/>
        <p:txBody>
          <a:bodyPr/>
          <a:lstStyle/>
          <a:p>
            <a:fld id="{714C567D-0E37-3E41-B6D4-8C0AC45026B9}" type="slidenum">
              <a:rPr lang="en-US" smtClean="0"/>
              <a:pPr/>
              <a:t>22</a:t>
            </a:fld>
            <a:endParaRPr lang="en-US" dirty="0"/>
          </a:p>
        </p:txBody>
      </p:sp>
    </p:spTree>
    <p:extLst>
      <p:ext uri="{BB962C8B-B14F-4D97-AF65-F5344CB8AC3E}">
        <p14:creationId xmlns:p14="http://schemas.microsoft.com/office/powerpoint/2010/main" val="7241168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8F579-5CB9-8373-0203-4F708DA28590}"/>
              </a:ext>
            </a:extLst>
          </p:cNvPr>
          <p:cNvSpPr>
            <a:spLocks noGrp="1"/>
          </p:cNvSpPr>
          <p:nvPr>
            <p:ph type="title"/>
          </p:nvPr>
        </p:nvSpPr>
        <p:spPr/>
        <p:txBody>
          <a:bodyPr>
            <a:normAutofit fontScale="90000"/>
          </a:bodyPr>
          <a:lstStyle/>
          <a:p>
            <a:r>
              <a:rPr lang="en-GB" dirty="0"/>
              <a:t>How to do it</a:t>
            </a:r>
          </a:p>
        </p:txBody>
      </p:sp>
      <p:sp>
        <p:nvSpPr>
          <p:cNvPr id="5" name="Slide Number Placeholder 4">
            <a:extLst>
              <a:ext uri="{FF2B5EF4-FFF2-40B4-BE49-F238E27FC236}">
                <a16:creationId xmlns:a16="http://schemas.microsoft.com/office/drawing/2014/main" id="{785F172B-9E3C-0AEA-024A-660077EDD3D3}"/>
              </a:ext>
            </a:extLst>
          </p:cNvPr>
          <p:cNvSpPr>
            <a:spLocks noGrp="1"/>
          </p:cNvSpPr>
          <p:nvPr>
            <p:ph type="sldNum" sz="quarter" idx="12"/>
          </p:nvPr>
        </p:nvSpPr>
        <p:spPr/>
        <p:txBody>
          <a:bodyPr/>
          <a:lstStyle/>
          <a:p>
            <a:fld id="{714C567D-0E37-3E41-B6D4-8C0AC45026B9}" type="slidenum">
              <a:rPr lang="en-US" smtClean="0"/>
              <a:pPr/>
              <a:t>23</a:t>
            </a:fld>
            <a:endParaRPr lang="en-US" dirty="0"/>
          </a:p>
        </p:txBody>
      </p:sp>
      <p:sp>
        <p:nvSpPr>
          <p:cNvPr id="7" name="Content Placeholder 6">
            <a:extLst>
              <a:ext uri="{FF2B5EF4-FFF2-40B4-BE49-F238E27FC236}">
                <a16:creationId xmlns:a16="http://schemas.microsoft.com/office/drawing/2014/main" id="{ABA81EB2-CD4D-B147-36D8-857CAF541D05}"/>
              </a:ext>
            </a:extLst>
          </p:cNvPr>
          <p:cNvSpPr>
            <a:spLocks noGrp="1"/>
          </p:cNvSpPr>
          <p:nvPr>
            <p:ph sz="quarter" idx="16"/>
          </p:nvPr>
        </p:nvSpPr>
        <p:spPr>
          <a:xfrm>
            <a:off x="658369" y="1798946"/>
            <a:ext cx="11258328" cy="3785776"/>
          </a:xfrm>
        </p:spPr>
        <p:txBody>
          <a:bodyPr>
            <a:normAutofit/>
          </a:bodyPr>
          <a:lstStyle/>
          <a:p>
            <a:r>
              <a:rPr lang="en-GB" b="1" dirty="0"/>
              <a:t>Implementation Steps</a:t>
            </a:r>
          </a:p>
          <a:p>
            <a:r>
              <a:rPr lang="en-GB" dirty="0"/>
              <a:t>List all project requirements.</a:t>
            </a:r>
          </a:p>
          <a:p>
            <a:r>
              <a:rPr lang="en-GB" dirty="0"/>
              <a:t>Collaborate with stakeholders to categorize each requirement into Must Have, Should Have, Could Have, and Won’t Have.</a:t>
            </a:r>
          </a:p>
          <a:p>
            <a:r>
              <a:rPr lang="en-GB" dirty="0"/>
              <a:t>Facilitate discussions to resolve disagreements on categorization.</a:t>
            </a:r>
          </a:p>
          <a:p>
            <a:r>
              <a:rPr lang="en-GB" dirty="0"/>
              <a:t>Document and share the prioritization with all stakeholders.</a:t>
            </a:r>
          </a:p>
          <a:p>
            <a:r>
              <a:rPr lang="en-GB" dirty="0"/>
              <a:t>Regularly review and adjust priorities as the project progresses.</a:t>
            </a:r>
          </a:p>
          <a:p>
            <a:endParaRPr lang="en-GB" dirty="0"/>
          </a:p>
        </p:txBody>
      </p:sp>
    </p:spTree>
    <p:extLst>
      <p:ext uri="{BB962C8B-B14F-4D97-AF65-F5344CB8AC3E}">
        <p14:creationId xmlns:p14="http://schemas.microsoft.com/office/powerpoint/2010/main" val="969847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0EFED-8748-4232-4A1B-4D05BC5E090D}"/>
              </a:ext>
            </a:extLst>
          </p:cNvPr>
          <p:cNvSpPr>
            <a:spLocks noGrp="1"/>
          </p:cNvSpPr>
          <p:nvPr>
            <p:ph type="title"/>
          </p:nvPr>
        </p:nvSpPr>
        <p:spPr/>
        <p:txBody>
          <a:bodyPr>
            <a:normAutofit fontScale="90000"/>
          </a:bodyPr>
          <a:lstStyle/>
          <a:p>
            <a:r>
              <a:rPr lang="en-GB" dirty="0"/>
              <a:t>Pitfalls</a:t>
            </a:r>
          </a:p>
        </p:txBody>
      </p:sp>
      <p:sp>
        <p:nvSpPr>
          <p:cNvPr id="3" name="Content Placeholder 2">
            <a:extLst>
              <a:ext uri="{FF2B5EF4-FFF2-40B4-BE49-F238E27FC236}">
                <a16:creationId xmlns:a16="http://schemas.microsoft.com/office/drawing/2014/main" id="{73DFC73C-7143-3769-C70F-FD0A54F78799}"/>
              </a:ext>
            </a:extLst>
          </p:cNvPr>
          <p:cNvSpPr>
            <a:spLocks noGrp="1"/>
          </p:cNvSpPr>
          <p:nvPr>
            <p:ph sz="quarter" idx="16"/>
          </p:nvPr>
        </p:nvSpPr>
        <p:spPr>
          <a:xfrm>
            <a:off x="658369" y="2069089"/>
            <a:ext cx="10442250" cy="3235170"/>
          </a:xfrm>
        </p:spPr>
        <p:txBody>
          <a:bodyPr>
            <a:normAutofit fontScale="92500" lnSpcReduction="20000"/>
          </a:bodyPr>
          <a:lstStyle/>
          <a:p>
            <a:r>
              <a:rPr lang="en-GB" b="1" dirty="0"/>
              <a:t>Common Mistakes to Avoid</a:t>
            </a:r>
          </a:p>
          <a:p>
            <a:r>
              <a:rPr lang="en-GB" dirty="0"/>
              <a:t>Overloading the "Must have" category can lead to confusion and delays. Maintain a balanced distribution across categories.</a:t>
            </a:r>
          </a:p>
          <a:p>
            <a:r>
              <a:rPr lang="en-GB" dirty="0"/>
              <a:t>Misinterpreting "Won’t have" as unnecessary. These features may add value in future cycles and should not be overlooked.</a:t>
            </a:r>
          </a:p>
          <a:p>
            <a:r>
              <a:rPr lang="en-GB" dirty="0"/>
              <a:t>The </a:t>
            </a:r>
            <a:r>
              <a:rPr lang="en-GB" b="1" dirty="0" err="1"/>
              <a:t>MoSCoW</a:t>
            </a:r>
            <a:r>
              <a:rPr lang="en-GB" b="1" dirty="0"/>
              <a:t> method</a:t>
            </a:r>
            <a:r>
              <a:rPr lang="en-GB" dirty="0"/>
              <a:t> is a simple yet powerful tool for managing project priorities, ensuring clarity, and aligning stakeholder expectations. It is particularly effective in agile environments and can be applied across various industries to enhance project outcomes.</a:t>
            </a:r>
          </a:p>
          <a:p>
            <a:endParaRPr lang="en-GB" dirty="0"/>
          </a:p>
        </p:txBody>
      </p:sp>
      <p:sp>
        <p:nvSpPr>
          <p:cNvPr id="5" name="Slide Number Placeholder 4">
            <a:extLst>
              <a:ext uri="{FF2B5EF4-FFF2-40B4-BE49-F238E27FC236}">
                <a16:creationId xmlns:a16="http://schemas.microsoft.com/office/drawing/2014/main" id="{D85517C8-B013-AEBD-F76F-469D3C594619}"/>
              </a:ext>
            </a:extLst>
          </p:cNvPr>
          <p:cNvSpPr>
            <a:spLocks noGrp="1"/>
          </p:cNvSpPr>
          <p:nvPr>
            <p:ph type="sldNum" sz="quarter" idx="12"/>
          </p:nvPr>
        </p:nvSpPr>
        <p:spPr/>
        <p:txBody>
          <a:bodyPr/>
          <a:lstStyle/>
          <a:p>
            <a:fld id="{714C567D-0E37-3E41-B6D4-8C0AC45026B9}" type="slidenum">
              <a:rPr lang="en-US" smtClean="0"/>
              <a:pPr/>
              <a:t>24</a:t>
            </a:fld>
            <a:endParaRPr lang="en-US" dirty="0"/>
          </a:p>
        </p:txBody>
      </p:sp>
    </p:spTree>
    <p:extLst>
      <p:ext uri="{BB962C8B-B14F-4D97-AF65-F5344CB8AC3E}">
        <p14:creationId xmlns:p14="http://schemas.microsoft.com/office/powerpoint/2010/main" val="770355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6F1A0-74B4-4A70-B740-0702FD9D8C98}"/>
              </a:ext>
            </a:extLst>
          </p:cNvPr>
          <p:cNvSpPr>
            <a:spLocks noGrp="1"/>
          </p:cNvSpPr>
          <p:nvPr>
            <p:ph type="title"/>
          </p:nvPr>
        </p:nvSpPr>
        <p:spPr>
          <a:xfrm>
            <a:off x="1097280" y="286603"/>
            <a:ext cx="10058400" cy="780197"/>
          </a:xfrm>
        </p:spPr>
        <p:txBody>
          <a:bodyPr/>
          <a:lstStyle/>
          <a:p>
            <a:r>
              <a:rPr lang="en-GB" dirty="0"/>
              <a:t>Scoring the Decision</a:t>
            </a:r>
          </a:p>
        </p:txBody>
      </p:sp>
      <p:sp>
        <p:nvSpPr>
          <p:cNvPr id="3" name="Content Placeholder 2">
            <a:extLst>
              <a:ext uri="{FF2B5EF4-FFF2-40B4-BE49-F238E27FC236}">
                <a16:creationId xmlns:a16="http://schemas.microsoft.com/office/drawing/2014/main" id="{3ADF3E3B-6F08-4B5B-8EDF-392A643F4A5B}"/>
              </a:ext>
            </a:extLst>
          </p:cNvPr>
          <p:cNvSpPr>
            <a:spLocks noGrp="1"/>
          </p:cNvSpPr>
          <p:nvPr>
            <p:ph sz="half" idx="1"/>
          </p:nvPr>
        </p:nvSpPr>
        <p:spPr>
          <a:xfrm>
            <a:off x="1097279" y="1371599"/>
            <a:ext cx="10237472" cy="5088185"/>
          </a:xfrm>
        </p:spPr>
        <p:txBody>
          <a:bodyPr/>
          <a:lstStyle/>
          <a:p>
            <a:r>
              <a:rPr lang="en-GB" dirty="0"/>
              <a:t>The Expert:</a:t>
            </a:r>
          </a:p>
          <a:p>
            <a:r>
              <a:rPr lang="en-GB" dirty="0"/>
              <a:t>Alonzo W Pond, MA, is the desert survival expert who has contributed the basis for the item ranking. He is the former Chief of the Desert Branch of the Arctic, Desert, Tropic Information Centre of the Air Force University at Maxwell Air Force Base. </a:t>
            </a:r>
          </a:p>
          <a:p>
            <a:r>
              <a:rPr lang="en-GB" dirty="0"/>
              <a:t>During World War II, Mr. Pond spent much of his time working with the Allied Forces in the Sahara on desert survival problems. While there as Chief of the Desert Branch, he encountered the countless survival cases that serve as a basis of the rationale for these rankings. </a:t>
            </a:r>
          </a:p>
          <a:p>
            <a:endParaRPr lang="en-GB" dirty="0"/>
          </a:p>
          <a:p>
            <a:r>
              <a:rPr lang="en-GB" dirty="0">
                <a:hlinkClick r:id="rId2"/>
              </a:rPr>
              <a:t>Alonzo W. Pond - Wikipedia</a:t>
            </a:r>
            <a:endParaRPr lang="en-GB" dirty="0"/>
          </a:p>
        </p:txBody>
      </p:sp>
      <p:sp>
        <p:nvSpPr>
          <p:cNvPr id="5" name="Slide Number Placeholder 4">
            <a:extLst>
              <a:ext uri="{FF2B5EF4-FFF2-40B4-BE49-F238E27FC236}">
                <a16:creationId xmlns:a16="http://schemas.microsoft.com/office/drawing/2014/main" id="{0EDE80CC-9892-44BA-917B-23ED2C8DE8D0}"/>
              </a:ext>
            </a:extLst>
          </p:cNvPr>
          <p:cNvSpPr>
            <a:spLocks noGrp="1"/>
          </p:cNvSpPr>
          <p:nvPr>
            <p:ph type="sldNum" sz="quarter" idx="12"/>
          </p:nvPr>
        </p:nvSpPr>
        <p:spPr/>
        <p:txBody>
          <a:bodyPr/>
          <a:lstStyle/>
          <a:p>
            <a:fld id="{1375AD64-750F-4F68-B1B7-75972F27F639}" type="slidenum">
              <a:rPr lang="en-AU" smtClean="0"/>
              <a:pPr/>
              <a:t>25</a:t>
            </a:fld>
            <a:endParaRPr lang="en-AU" dirty="0"/>
          </a:p>
        </p:txBody>
      </p:sp>
    </p:spTree>
    <p:extLst>
      <p:ext uri="{BB962C8B-B14F-4D97-AF65-F5344CB8AC3E}">
        <p14:creationId xmlns:p14="http://schemas.microsoft.com/office/powerpoint/2010/main" val="351025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78A37-0413-4051-A501-FCC0FDE01661}"/>
              </a:ext>
            </a:extLst>
          </p:cNvPr>
          <p:cNvSpPr>
            <a:spLocks noGrp="1"/>
          </p:cNvSpPr>
          <p:nvPr>
            <p:ph type="title"/>
          </p:nvPr>
        </p:nvSpPr>
        <p:spPr>
          <a:xfrm>
            <a:off x="297180" y="197276"/>
            <a:ext cx="10058400" cy="551597"/>
          </a:xfrm>
        </p:spPr>
        <p:txBody>
          <a:bodyPr>
            <a:normAutofit fontScale="90000"/>
          </a:bodyPr>
          <a:lstStyle/>
          <a:p>
            <a:r>
              <a:rPr lang="en-GB" dirty="0"/>
              <a:t>The Expert Ranking and Rationale: </a:t>
            </a:r>
          </a:p>
        </p:txBody>
      </p:sp>
      <p:sp>
        <p:nvSpPr>
          <p:cNvPr id="3" name="Content Placeholder 2">
            <a:extLst>
              <a:ext uri="{FF2B5EF4-FFF2-40B4-BE49-F238E27FC236}">
                <a16:creationId xmlns:a16="http://schemas.microsoft.com/office/drawing/2014/main" id="{DA2B905A-39D9-44F4-938F-A0CF13A175E5}"/>
              </a:ext>
            </a:extLst>
          </p:cNvPr>
          <p:cNvSpPr>
            <a:spLocks noGrp="1"/>
          </p:cNvSpPr>
          <p:nvPr>
            <p:ph sz="half" idx="1"/>
          </p:nvPr>
        </p:nvSpPr>
        <p:spPr>
          <a:xfrm>
            <a:off x="1097278" y="1038224"/>
            <a:ext cx="10694671" cy="5819776"/>
          </a:xfrm>
        </p:spPr>
        <p:txBody>
          <a:bodyPr>
            <a:normAutofit lnSpcReduction="10000"/>
          </a:bodyPr>
          <a:lstStyle/>
          <a:p>
            <a:r>
              <a:rPr lang="en-GB" b="1" u="sng" dirty="0"/>
              <a:t>No. 1 - Cosmetic Mirror</a:t>
            </a:r>
          </a:p>
          <a:p>
            <a:r>
              <a:rPr lang="en-GB" dirty="0"/>
              <a:t>Of all the items, the mirror is absolutely critical. It is the most powerful tool you have for communicating your presence. In sunlight a simple mirror can generate 5 to 7 million candle-power of light. The reflected sunbeam can even be seen beyond the horizon. If you had no other items you would still have better than an 80% chance of being spotted and picked up within the first 24 hours. </a:t>
            </a:r>
          </a:p>
          <a:p>
            <a:pPr>
              <a:lnSpc>
                <a:spcPct val="100000"/>
              </a:lnSpc>
            </a:pPr>
            <a:r>
              <a:rPr lang="en-GB" b="1" u="sng" dirty="0"/>
              <a:t>No. 2 - One Topcoat per Person </a:t>
            </a:r>
          </a:p>
          <a:p>
            <a:r>
              <a:rPr lang="en-GB" dirty="0"/>
              <a:t>Once you have a communication system to tell people where you are, your next problem is to slow down dehydration. Forty per cent of the body moisture that is lost through dehydration is lost through perspiration and respiration. Moisture lost through respiration can be cut significantly by remaining calm. Preventing the hot, dry air from circulating next to the skin can cut moisture lost through perspiration. The topcoats, ironic as it may seem, are the best available means for doing this. Without them survival time would be cut by at least a day. </a:t>
            </a:r>
          </a:p>
          <a:p>
            <a:pPr>
              <a:lnSpc>
                <a:spcPct val="100000"/>
              </a:lnSpc>
            </a:pPr>
            <a:r>
              <a:rPr lang="en-GB" b="1" u="sng" dirty="0"/>
              <a:t>No. 3 -One Quart of Water per Person </a:t>
            </a:r>
          </a:p>
          <a:p>
            <a:r>
              <a:rPr lang="en-GB" dirty="0"/>
              <a:t>You could probably survive 3 days with just the first 2 items. Although the quart of water would not significantly extend the survival time, it would help to hold off the effects of dehydration. It would be best to drink the water as you become thirsty, so that you can remain as clearheaded as possible during the first day when important decisions have to be made and a shelter erected. Once dehydration begins it would be impossible to reverse it with the amount of water available in this situation. </a:t>
            </a:r>
          </a:p>
        </p:txBody>
      </p:sp>
      <p:sp>
        <p:nvSpPr>
          <p:cNvPr id="5" name="Slide Number Placeholder 4">
            <a:extLst>
              <a:ext uri="{FF2B5EF4-FFF2-40B4-BE49-F238E27FC236}">
                <a16:creationId xmlns:a16="http://schemas.microsoft.com/office/drawing/2014/main" id="{D1C0870C-B7F6-40DC-99A7-7E47FC85DE40}"/>
              </a:ext>
            </a:extLst>
          </p:cNvPr>
          <p:cNvSpPr>
            <a:spLocks noGrp="1"/>
          </p:cNvSpPr>
          <p:nvPr>
            <p:ph type="sldNum" sz="quarter" idx="12"/>
          </p:nvPr>
        </p:nvSpPr>
        <p:spPr/>
        <p:txBody>
          <a:bodyPr/>
          <a:lstStyle/>
          <a:p>
            <a:fld id="{1375AD64-750F-4F68-B1B7-75972F27F639}" type="slidenum">
              <a:rPr lang="en-AU" smtClean="0"/>
              <a:pPr/>
              <a:t>26</a:t>
            </a:fld>
            <a:endParaRPr lang="en-AU" dirty="0"/>
          </a:p>
        </p:txBody>
      </p:sp>
    </p:spTree>
    <p:extLst>
      <p:ext uri="{BB962C8B-B14F-4D97-AF65-F5344CB8AC3E}">
        <p14:creationId xmlns:p14="http://schemas.microsoft.com/office/powerpoint/2010/main" val="2048246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78A37-0413-4051-A501-FCC0FDE01661}"/>
              </a:ext>
            </a:extLst>
          </p:cNvPr>
          <p:cNvSpPr>
            <a:spLocks noGrp="1"/>
          </p:cNvSpPr>
          <p:nvPr>
            <p:ph type="title"/>
          </p:nvPr>
        </p:nvSpPr>
        <p:spPr>
          <a:xfrm>
            <a:off x="297180" y="197276"/>
            <a:ext cx="10058400" cy="551597"/>
          </a:xfrm>
        </p:spPr>
        <p:txBody>
          <a:bodyPr>
            <a:normAutofit fontScale="90000"/>
          </a:bodyPr>
          <a:lstStyle/>
          <a:p>
            <a:r>
              <a:rPr lang="en-GB" dirty="0"/>
              <a:t>The Expert Ranking and Rationale: </a:t>
            </a:r>
          </a:p>
        </p:txBody>
      </p:sp>
      <p:sp>
        <p:nvSpPr>
          <p:cNvPr id="3" name="Content Placeholder 2">
            <a:extLst>
              <a:ext uri="{FF2B5EF4-FFF2-40B4-BE49-F238E27FC236}">
                <a16:creationId xmlns:a16="http://schemas.microsoft.com/office/drawing/2014/main" id="{DA2B905A-39D9-44F4-938F-A0CF13A175E5}"/>
              </a:ext>
            </a:extLst>
          </p:cNvPr>
          <p:cNvSpPr>
            <a:spLocks noGrp="1"/>
          </p:cNvSpPr>
          <p:nvPr>
            <p:ph sz="half" idx="1"/>
          </p:nvPr>
        </p:nvSpPr>
        <p:spPr>
          <a:xfrm>
            <a:off x="630553" y="1005134"/>
            <a:ext cx="10694671" cy="5819776"/>
          </a:xfrm>
        </p:spPr>
        <p:txBody>
          <a:bodyPr>
            <a:normAutofit/>
          </a:bodyPr>
          <a:lstStyle/>
          <a:p>
            <a:r>
              <a:rPr lang="en-GB" b="1" u="sng" dirty="0"/>
              <a:t>No. 4-Torch (4 Battery Size) </a:t>
            </a:r>
          </a:p>
          <a:p>
            <a:r>
              <a:rPr lang="en-GB" dirty="0"/>
              <a:t>The only quick, reliable night signalling device is the torch. With it and the mirror you have a 24-hour signalling capability. It is also a multiple use item during the day. The reflector and lens could be used as an auxiliary signal device for starting a fire. The battery container could be used for digging or as a water container in the distillation process (see plastic raincoat). </a:t>
            </a:r>
          </a:p>
          <a:p>
            <a:r>
              <a:rPr lang="en-GB" b="1" u="sng" dirty="0"/>
              <a:t>No 5 - Parachute (Red and White) </a:t>
            </a:r>
          </a:p>
          <a:p>
            <a:r>
              <a:rPr lang="en-GB" dirty="0"/>
              <a:t>The parachute can serve as both shelter and signalling device. The square cactus could serve as a tent pole and the parachute shrouds as tent ropes. Double or triple folding the parachute would give shade dark enough to reduce the temperature underneath it by as much as 20%. </a:t>
            </a:r>
          </a:p>
          <a:p>
            <a:r>
              <a:rPr lang="en-GB" b="1" u="sng" dirty="0"/>
              <a:t>No. 6 - Penknife </a:t>
            </a:r>
          </a:p>
          <a:p>
            <a:r>
              <a:rPr lang="en-GB" dirty="0"/>
              <a:t>Although not as crucial as the first 5 items, the penknife would be useful for rigging the shelter and for cutting up the very tough barrel cactus for moisture. Its several other uses give it the high ranking. </a:t>
            </a:r>
          </a:p>
        </p:txBody>
      </p:sp>
      <p:sp>
        <p:nvSpPr>
          <p:cNvPr id="5" name="Slide Number Placeholder 4">
            <a:extLst>
              <a:ext uri="{FF2B5EF4-FFF2-40B4-BE49-F238E27FC236}">
                <a16:creationId xmlns:a16="http://schemas.microsoft.com/office/drawing/2014/main" id="{D1C0870C-B7F6-40DC-99A7-7E47FC85DE40}"/>
              </a:ext>
            </a:extLst>
          </p:cNvPr>
          <p:cNvSpPr>
            <a:spLocks noGrp="1"/>
          </p:cNvSpPr>
          <p:nvPr>
            <p:ph type="sldNum" sz="quarter" idx="12"/>
          </p:nvPr>
        </p:nvSpPr>
        <p:spPr/>
        <p:txBody>
          <a:bodyPr/>
          <a:lstStyle/>
          <a:p>
            <a:fld id="{1375AD64-750F-4F68-B1B7-75972F27F639}" type="slidenum">
              <a:rPr lang="en-AU" smtClean="0"/>
              <a:pPr/>
              <a:t>27</a:t>
            </a:fld>
            <a:endParaRPr lang="en-AU" dirty="0"/>
          </a:p>
        </p:txBody>
      </p:sp>
    </p:spTree>
    <p:extLst>
      <p:ext uri="{BB962C8B-B14F-4D97-AF65-F5344CB8AC3E}">
        <p14:creationId xmlns:p14="http://schemas.microsoft.com/office/powerpoint/2010/main" val="229392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78A37-0413-4051-A501-FCC0FDE01661}"/>
              </a:ext>
            </a:extLst>
          </p:cNvPr>
          <p:cNvSpPr>
            <a:spLocks noGrp="1"/>
          </p:cNvSpPr>
          <p:nvPr>
            <p:ph type="title"/>
          </p:nvPr>
        </p:nvSpPr>
        <p:spPr>
          <a:xfrm>
            <a:off x="297180" y="197276"/>
            <a:ext cx="10058400" cy="551597"/>
          </a:xfrm>
        </p:spPr>
        <p:txBody>
          <a:bodyPr>
            <a:normAutofit fontScale="90000"/>
          </a:bodyPr>
          <a:lstStyle/>
          <a:p>
            <a:r>
              <a:rPr lang="en-GB" dirty="0"/>
              <a:t>The Expert Ranking and Rationale: </a:t>
            </a:r>
          </a:p>
        </p:txBody>
      </p:sp>
      <p:sp>
        <p:nvSpPr>
          <p:cNvPr id="3" name="Content Placeholder 2">
            <a:extLst>
              <a:ext uri="{FF2B5EF4-FFF2-40B4-BE49-F238E27FC236}">
                <a16:creationId xmlns:a16="http://schemas.microsoft.com/office/drawing/2014/main" id="{DA2B905A-39D9-44F4-938F-A0CF13A175E5}"/>
              </a:ext>
            </a:extLst>
          </p:cNvPr>
          <p:cNvSpPr>
            <a:spLocks noGrp="1"/>
          </p:cNvSpPr>
          <p:nvPr>
            <p:ph sz="half" idx="1"/>
          </p:nvPr>
        </p:nvSpPr>
        <p:spPr>
          <a:xfrm>
            <a:off x="590550" y="1038224"/>
            <a:ext cx="11201399" cy="5819776"/>
          </a:xfrm>
        </p:spPr>
        <p:txBody>
          <a:bodyPr>
            <a:normAutofit fontScale="92500" lnSpcReduction="10000"/>
          </a:bodyPr>
          <a:lstStyle/>
          <a:p>
            <a:pPr>
              <a:lnSpc>
                <a:spcPct val="100000"/>
              </a:lnSpc>
            </a:pPr>
            <a:r>
              <a:rPr lang="en-GB" sz="2200" b="1" u="sng" dirty="0"/>
              <a:t>No. 7 - Plastic Raincoat (Large Size) </a:t>
            </a:r>
          </a:p>
          <a:p>
            <a:r>
              <a:rPr lang="en-GB" dirty="0"/>
              <a:t>In recent years the development of plastic, non-porous materials have made it possible to build a solar still. By digging a hole and placing the raincoat over it the temperature differential will extract some moisture from urine soaked sand and pieces of barrel cactus and produce condensation on the underside of the plastic. By placing a small stone in the centre of the plastic a cone-shape can be formed and cause moisture to drip into the flashlight container buried in the centre of the hole. Up to a quart a day could be obtained in this way. This would be helpful, but not enough to make any significant difference. The physical activity required to extract the water is likely to use up about twice as much body water as could be gained. </a:t>
            </a:r>
          </a:p>
          <a:p>
            <a:pPr>
              <a:lnSpc>
                <a:spcPct val="100000"/>
              </a:lnSpc>
            </a:pPr>
            <a:r>
              <a:rPr lang="en-GB" sz="2200" b="1" u="sng" dirty="0"/>
              <a:t>No. 8 - 45 Calibre Pistol (Loaded) </a:t>
            </a:r>
          </a:p>
          <a:p>
            <a:r>
              <a:rPr lang="en-GB" dirty="0"/>
              <a:t>By the end of the second day speech would be seriously impaired and you might be unable to walk (6 to l 0% dehydration). The pistol would then be useful as a sound signalling device and the bullets as a quick fire starter. The international distress signal is three shots in rapid succession. There have been numerous cases of survivors going undetected because they couldn't make any loud sounds. </a:t>
            </a:r>
          </a:p>
          <a:p>
            <a:pPr>
              <a:lnSpc>
                <a:spcPct val="100000"/>
              </a:lnSpc>
            </a:pPr>
            <a:r>
              <a:rPr lang="en-GB" sz="2200" b="1" u="sng" dirty="0"/>
              <a:t>No. 9 - A Pair of Sunglasses per Person</a:t>
            </a:r>
          </a:p>
          <a:p>
            <a:r>
              <a:rPr lang="en-GB" dirty="0"/>
              <a:t>In the intense sunlight of the desert </a:t>
            </a:r>
            <a:r>
              <a:rPr lang="en-GB" dirty="0" err="1"/>
              <a:t>photothalmia</a:t>
            </a:r>
            <a:r>
              <a:rPr lang="en-GB" dirty="0"/>
              <a:t> and solar retinitis (both similar to the effects of snow blindness) would be serious problems especially by the second day. However, the dark shade of the parachute shelter would reduce the problem, as would darkening the area around the eyes with soot from the wreckage. Using a handkerchief or compress material as a veil with eye slits cut into it would eliminate the vision problem. Sunglasses, however, would make things more comfortable. </a:t>
            </a:r>
          </a:p>
        </p:txBody>
      </p:sp>
      <p:sp>
        <p:nvSpPr>
          <p:cNvPr id="5" name="Slide Number Placeholder 4">
            <a:extLst>
              <a:ext uri="{FF2B5EF4-FFF2-40B4-BE49-F238E27FC236}">
                <a16:creationId xmlns:a16="http://schemas.microsoft.com/office/drawing/2014/main" id="{D1C0870C-B7F6-40DC-99A7-7E47FC85DE40}"/>
              </a:ext>
            </a:extLst>
          </p:cNvPr>
          <p:cNvSpPr>
            <a:spLocks noGrp="1"/>
          </p:cNvSpPr>
          <p:nvPr>
            <p:ph type="sldNum" sz="quarter" idx="12"/>
          </p:nvPr>
        </p:nvSpPr>
        <p:spPr/>
        <p:txBody>
          <a:bodyPr/>
          <a:lstStyle/>
          <a:p>
            <a:fld id="{1375AD64-750F-4F68-B1B7-75972F27F639}" type="slidenum">
              <a:rPr lang="en-AU" smtClean="0"/>
              <a:pPr/>
              <a:t>28</a:t>
            </a:fld>
            <a:endParaRPr lang="en-AU" dirty="0"/>
          </a:p>
        </p:txBody>
      </p:sp>
    </p:spTree>
    <p:extLst>
      <p:ext uri="{BB962C8B-B14F-4D97-AF65-F5344CB8AC3E}">
        <p14:creationId xmlns:p14="http://schemas.microsoft.com/office/powerpoint/2010/main" val="88281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78A37-0413-4051-A501-FCC0FDE01661}"/>
              </a:ext>
            </a:extLst>
          </p:cNvPr>
          <p:cNvSpPr>
            <a:spLocks noGrp="1"/>
          </p:cNvSpPr>
          <p:nvPr>
            <p:ph type="title"/>
          </p:nvPr>
        </p:nvSpPr>
        <p:spPr>
          <a:xfrm>
            <a:off x="297180" y="197276"/>
            <a:ext cx="10058400" cy="551597"/>
          </a:xfrm>
        </p:spPr>
        <p:txBody>
          <a:bodyPr>
            <a:normAutofit fontScale="90000"/>
          </a:bodyPr>
          <a:lstStyle/>
          <a:p>
            <a:r>
              <a:rPr lang="en-GB" dirty="0"/>
              <a:t>The Expert Ranking and Rationale: </a:t>
            </a:r>
          </a:p>
        </p:txBody>
      </p:sp>
      <p:sp>
        <p:nvSpPr>
          <p:cNvPr id="3" name="Content Placeholder 2">
            <a:extLst>
              <a:ext uri="{FF2B5EF4-FFF2-40B4-BE49-F238E27FC236}">
                <a16:creationId xmlns:a16="http://schemas.microsoft.com/office/drawing/2014/main" id="{DA2B905A-39D9-44F4-938F-A0CF13A175E5}"/>
              </a:ext>
            </a:extLst>
          </p:cNvPr>
          <p:cNvSpPr>
            <a:spLocks noGrp="1"/>
          </p:cNvSpPr>
          <p:nvPr>
            <p:ph sz="half" idx="1"/>
          </p:nvPr>
        </p:nvSpPr>
        <p:spPr>
          <a:xfrm>
            <a:off x="685800" y="1038224"/>
            <a:ext cx="11106149" cy="5819776"/>
          </a:xfrm>
        </p:spPr>
        <p:txBody>
          <a:bodyPr>
            <a:normAutofit/>
          </a:bodyPr>
          <a:lstStyle/>
          <a:p>
            <a:r>
              <a:rPr lang="en-GB" b="1" u="sng" dirty="0"/>
              <a:t>No 10-Bandage Kit with Gauze </a:t>
            </a:r>
          </a:p>
          <a:p>
            <a:r>
              <a:rPr lang="en-GB" dirty="0"/>
              <a:t>Because of the desert's low humidity, it is considered one of the healthiest (least infectious) places in the world. Due to the fact that blood thickens with dehydration, there is little danger from bleeding unless a vein is severed. In one well-documented case, a man lost and without water, who had torn off all his clothes and fallen among sharp cactus and rocks until his body was covered in cuts, didn't bleed until he was rescued and given water. The kit materials might be used as: rope, or for wrapping your legs, ankles, and head, including face, giving further protection against dehydration and sunlight. </a:t>
            </a:r>
          </a:p>
          <a:p>
            <a:r>
              <a:rPr lang="en-GB" b="1" u="sng" dirty="0"/>
              <a:t>No. 11 - Magnetic Compass </a:t>
            </a:r>
          </a:p>
          <a:p>
            <a:r>
              <a:rPr lang="en-GB" dirty="0"/>
              <a:t>Aside from the possibility of using its reflective surfaces as an auxiliary signalling device, the compass is of little use. It could even be dangerous to have around once the effects of dehydration take hold. It might give someone the notion of walking out. </a:t>
            </a:r>
          </a:p>
          <a:p>
            <a:r>
              <a:rPr lang="en-GB" b="1" u="sng" dirty="0"/>
              <a:t>No. 12 - Sectional Air Map of the Area </a:t>
            </a:r>
          </a:p>
          <a:p>
            <a:r>
              <a:rPr lang="en-GB" dirty="0"/>
              <a:t>Might be helpful for starting a fire, or for toilet paper. One person might use it for a head cover or eyeshade. It might have entertainment value. It is, however, essentially useless and perhaps dangerous because it too might encourage walking out. </a:t>
            </a:r>
          </a:p>
        </p:txBody>
      </p:sp>
      <p:sp>
        <p:nvSpPr>
          <p:cNvPr id="5" name="Slide Number Placeholder 4">
            <a:extLst>
              <a:ext uri="{FF2B5EF4-FFF2-40B4-BE49-F238E27FC236}">
                <a16:creationId xmlns:a16="http://schemas.microsoft.com/office/drawing/2014/main" id="{D1C0870C-B7F6-40DC-99A7-7E47FC85DE40}"/>
              </a:ext>
            </a:extLst>
          </p:cNvPr>
          <p:cNvSpPr>
            <a:spLocks noGrp="1"/>
          </p:cNvSpPr>
          <p:nvPr>
            <p:ph type="sldNum" sz="quarter" idx="12"/>
          </p:nvPr>
        </p:nvSpPr>
        <p:spPr/>
        <p:txBody>
          <a:bodyPr/>
          <a:lstStyle/>
          <a:p>
            <a:fld id="{1375AD64-750F-4F68-B1B7-75972F27F639}" type="slidenum">
              <a:rPr lang="en-AU" smtClean="0"/>
              <a:pPr/>
              <a:t>29</a:t>
            </a:fld>
            <a:endParaRPr lang="en-AU" dirty="0"/>
          </a:p>
        </p:txBody>
      </p:sp>
    </p:spTree>
    <p:extLst>
      <p:ext uri="{BB962C8B-B14F-4D97-AF65-F5344CB8AC3E}">
        <p14:creationId xmlns:p14="http://schemas.microsoft.com/office/powerpoint/2010/main" val="621330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78A37-0413-4051-A501-FCC0FDE01661}"/>
              </a:ext>
            </a:extLst>
          </p:cNvPr>
          <p:cNvSpPr>
            <a:spLocks noGrp="1"/>
          </p:cNvSpPr>
          <p:nvPr>
            <p:ph type="title"/>
          </p:nvPr>
        </p:nvSpPr>
        <p:spPr>
          <a:xfrm>
            <a:off x="297180" y="197276"/>
            <a:ext cx="10058400" cy="551597"/>
          </a:xfrm>
        </p:spPr>
        <p:txBody>
          <a:bodyPr>
            <a:normAutofit fontScale="90000"/>
          </a:bodyPr>
          <a:lstStyle/>
          <a:p>
            <a:r>
              <a:rPr lang="en-GB" dirty="0"/>
              <a:t>The Expert Ranking and Rationale: </a:t>
            </a:r>
          </a:p>
        </p:txBody>
      </p:sp>
      <p:sp>
        <p:nvSpPr>
          <p:cNvPr id="3" name="Content Placeholder 2">
            <a:extLst>
              <a:ext uri="{FF2B5EF4-FFF2-40B4-BE49-F238E27FC236}">
                <a16:creationId xmlns:a16="http://schemas.microsoft.com/office/drawing/2014/main" id="{DA2B905A-39D9-44F4-938F-A0CF13A175E5}"/>
              </a:ext>
            </a:extLst>
          </p:cNvPr>
          <p:cNvSpPr>
            <a:spLocks noGrp="1"/>
          </p:cNvSpPr>
          <p:nvPr>
            <p:ph sz="half" idx="1"/>
          </p:nvPr>
        </p:nvSpPr>
        <p:spPr>
          <a:xfrm>
            <a:off x="771526" y="1038224"/>
            <a:ext cx="11020424" cy="5819776"/>
          </a:xfrm>
        </p:spPr>
        <p:txBody>
          <a:bodyPr>
            <a:normAutofit fontScale="92500"/>
          </a:bodyPr>
          <a:lstStyle/>
          <a:p>
            <a:pPr>
              <a:lnSpc>
                <a:spcPct val="100000"/>
              </a:lnSpc>
            </a:pPr>
            <a:r>
              <a:rPr lang="en-GB" sz="2200" b="1" u="sng" dirty="0"/>
              <a:t>No. 13 - Book Entitled "Edible Animals of the Desert" </a:t>
            </a:r>
          </a:p>
          <a:p>
            <a:r>
              <a:rPr lang="en-GB" dirty="0"/>
              <a:t>The problem confronting the group is dehydration, not starvation. Any energy expended in hunting would be costly in terms of potential water loss. Desert animals, while plentiful, are seldom seen. They survive by lying low, as should the survivors. If the hunt were successful, the intake of protein would cause an increase in the amount of water used to process the protein in the body. General rule of thumb - if you have useful information, it would be difficult to adjust your eyes to reading and remain attentive as dehydration increases.  </a:t>
            </a:r>
          </a:p>
          <a:p>
            <a:pPr>
              <a:lnSpc>
                <a:spcPct val="100000"/>
              </a:lnSpc>
            </a:pPr>
            <a:r>
              <a:rPr lang="en-GB" sz="2200" b="1" u="sng" dirty="0"/>
              <a:t>No. 14- 2 Quarts of 180 Proof Vodka</a:t>
            </a:r>
          </a:p>
          <a:p>
            <a:r>
              <a:rPr lang="en-GB" dirty="0"/>
              <a:t>When severe alcoholism kills someone, they usually die of dehydration. Alcohol absorbs water. The body loses an enormous amount of water trying to throw off the alcohol. We estimate a loss of 2 to 3 oz. of water per oz. of alcohol. The vodka consumed would be lethal in this situation. Its presence could cause someone in a dehydrated state to increase his problem. The vodka would be helpful for a fire or as a temporary coolant for the body. The bottles might also be helpful. All in all, the vodka represents more dangers than help.</a:t>
            </a:r>
          </a:p>
          <a:p>
            <a:pPr>
              <a:lnSpc>
                <a:spcPct val="100000"/>
              </a:lnSpc>
            </a:pPr>
            <a:r>
              <a:rPr lang="en-GB" sz="2200" b="1" u="sng" dirty="0"/>
              <a:t>No. 15 - Bottles of Salt Tablets (1,000 Tablets) </a:t>
            </a:r>
          </a:p>
          <a:p>
            <a:r>
              <a:rPr lang="en-GB" dirty="0"/>
              <a:t>Widespread myths about salt tablets exist. The first problem is that </a:t>
            </a:r>
            <a:r>
              <a:rPr lang="en-GB" dirty="0" err="1"/>
              <a:t>w'ith</a:t>
            </a:r>
            <a:r>
              <a:rPr lang="en-GB" dirty="0"/>
              <a:t> dehydration and loss of water, blood salinity increases. Sweat contains less salt than extra cellular fluids. Without lots of extra water the salt tablets would require body water to get rid of the increased salinity. The effect would be like drinking seawater. Even the man who developed salt tablets now maintains they are of questionable value except in geographical areas where there are salt deficiencies . </a:t>
            </a:r>
          </a:p>
        </p:txBody>
      </p:sp>
      <p:sp>
        <p:nvSpPr>
          <p:cNvPr id="5" name="Slide Number Placeholder 4">
            <a:extLst>
              <a:ext uri="{FF2B5EF4-FFF2-40B4-BE49-F238E27FC236}">
                <a16:creationId xmlns:a16="http://schemas.microsoft.com/office/drawing/2014/main" id="{D1C0870C-B7F6-40DC-99A7-7E47FC85DE40}"/>
              </a:ext>
            </a:extLst>
          </p:cNvPr>
          <p:cNvSpPr>
            <a:spLocks noGrp="1"/>
          </p:cNvSpPr>
          <p:nvPr>
            <p:ph type="sldNum" sz="quarter" idx="12"/>
          </p:nvPr>
        </p:nvSpPr>
        <p:spPr/>
        <p:txBody>
          <a:bodyPr/>
          <a:lstStyle/>
          <a:p>
            <a:fld id="{1375AD64-750F-4F68-B1B7-75972F27F639}" type="slidenum">
              <a:rPr lang="en-AU" smtClean="0"/>
              <a:pPr/>
              <a:t>30</a:t>
            </a:fld>
            <a:endParaRPr lang="en-AU" dirty="0"/>
          </a:p>
        </p:txBody>
      </p:sp>
    </p:spTree>
    <p:extLst>
      <p:ext uri="{BB962C8B-B14F-4D97-AF65-F5344CB8AC3E}">
        <p14:creationId xmlns:p14="http://schemas.microsoft.com/office/powerpoint/2010/main" val="1566607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D7A3A-9460-4CD2-B486-25A53BD1B2A2}"/>
              </a:ext>
            </a:extLst>
          </p:cNvPr>
          <p:cNvSpPr>
            <a:spLocks noGrp="1"/>
          </p:cNvSpPr>
          <p:nvPr>
            <p:ph type="title"/>
          </p:nvPr>
        </p:nvSpPr>
        <p:spPr>
          <a:xfrm>
            <a:off x="163830" y="99633"/>
            <a:ext cx="10058400" cy="719518"/>
          </a:xfrm>
        </p:spPr>
        <p:txBody>
          <a:bodyPr/>
          <a:lstStyle/>
          <a:p>
            <a:r>
              <a:rPr lang="en-GB" dirty="0"/>
              <a:t>The result!</a:t>
            </a:r>
          </a:p>
        </p:txBody>
      </p:sp>
      <p:sp>
        <p:nvSpPr>
          <p:cNvPr id="3" name="Content Placeholder 2">
            <a:extLst>
              <a:ext uri="{FF2B5EF4-FFF2-40B4-BE49-F238E27FC236}">
                <a16:creationId xmlns:a16="http://schemas.microsoft.com/office/drawing/2014/main" id="{641BE6A3-BDC5-4330-9FDF-AD0FFE403C91}"/>
              </a:ext>
            </a:extLst>
          </p:cNvPr>
          <p:cNvSpPr>
            <a:spLocks noGrp="1"/>
          </p:cNvSpPr>
          <p:nvPr>
            <p:ph sz="half" idx="1"/>
          </p:nvPr>
        </p:nvSpPr>
        <p:spPr>
          <a:xfrm>
            <a:off x="481969" y="969364"/>
            <a:ext cx="5492113" cy="5888636"/>
          </a:xfrm>
        </p:spPr>
        <p:txBody>
          <a:bodyPr>
            <a:normAutofit fontScale="92500" lnSpcReduction="20000"/>
          </a:bodyPr>
          <a:lstStyle/>
          <a:p>
            <a:pPr marL="457200" indent="-457200">
              <a:buClrTx/>
              <a:buFont typeface="+mj-lt"/>
              <a:buAutoNum type="arabicPeriod"/>
            </a:pPr>
            <a:r>
              <a:rPr lang="en-GB" dirty="0"/>
              <a:t>Cosmetic mirror</a:t>
            </a:r>
          </a:p>
          <a:p>
            <a:pPr marL="457200" indent="-457200">
              <a:buClrTx/>
              <a:buFont typeface="+mj-lt"/>
              <a:buAutoNum type="arabicPeriod"/>
            </a:pPr>
            <a:r>
              <a:rPr lang="en-GB" dirty="0"/>
              <a:t>One overcoat per person</a:t>
            </a:r>
          </a:p>
          <a:p>
            <a:pPr marL="457200" indent="-457200">
              <a:buClrTx/>
              <a:buFont typeface="+mj-lt"/>
              <a:buAutoNum type="arabicPeriod"/>
            </a:pPr>
            <a:r>
              <a:rPr lang="en-GB" dirty="0"/>
              <a:t>One quart of water per person</a:t>
            </a:r>
          </a:p>
          <a:p>
            <a:pPr marL="457200" indent="-457200">
              <a:buClrTx/>
              <a:buFont typeface="+mj-lt"/>
              <a:buAutoNum type="arabicPeriod"/>
            </a:pPr>
            <a:r>
              <a:rPr lang="en-GB" dirty="0"/>
              <a:t>Torch (4 battery size)</a:t>
            </a:r>
          </a:p>
          <a:p>
            <a:pPr marL="457200" indent="-457200">
              <a:buClrTx/>
              <a:buFont typeface="+mj-lt"/>
              <a:buAutoNum type="arabicPeriod"/>
            </a:pPr>
            <a:r>
              <a:rPr lang="en-GB" dirty="0"/>
              <a:t>Parachute (Red and White)</a:t>
            </a:r>
          </a:p>
          <a:p>
            <a:pPr marL="457200" indent="-457200">
              <a:buClrTx/>
              <a:buFont typeface="+mj-lt"/>
              <a:buAutoNum type="arabicPeriod"/>
            </a:pPr>
            <a:r>
              <a:rPr lang="en-GB" dirty="0"/>
              <a:t>Jack knife</a:t>
            </a:r>
          </a:p>
          <a:p>
            <a:pPr marL="457200" indent="-457200">
              <a:buClrTx/>
              <a:buFont typeface="+mj-lt"/>
              <a:buAutoNum type="arabicPeriod"/>
            </a:pPr>
            <a:r>
              <a:rPr lang="en-GB" dirty="0"/>
              <a:t>Plastic raincoat (XL)</a:t>
            </a:r>
          </a:p>
          <a:p>
            <a:pPr marL="457200" indent="-457200">
              <a:buClrTx/>
              <a:buFont typeface="+mj-lt"/>
              <a:buAutoNum type="arabicPeriod"/>
            </a:pPr>
            <a:r>
              <a:rPr lang="en-GB" dirty="0"/>
              <a:t>.45 Calibre pistol</a:t>
            </a:r>
          </a:p>
          <a:p>
            <a:pPr marL="457200" indent="-457200">
              <a:buClrTx/>
              <a:buFont typeface="+mj-lt"/>
              <a:buAutoNum type="arabicPeriod"/>
            </a:pPr>
            <a:r>
              <a:rPr lang="en-GB" dirty="0"/>
              <a:t>Pair of sunglasses per person</a:t>
            </a:r>
          </a:p>
          <a:p>
            <a:pPr marL="457200" indent="-457200">
              <a:buClrTx/>
              <a:buFont typeface="+mj-lt"/>
              <a:buAutoNum type="arabicPeriod"/>
            </a:pPr>
            <a:r>
              <a:rPr lang="en-GB" dirty="0"/>
              <a:t>Bandage kit with gauze</a:t>
            </a:r>
          </a:p>
          <a:p>
            <a:pPr marL="457200" indent="-457200">
              <a:buClrTx/>
              <a:buFont typeface="+mj-lt"/>
              <a:buAutoNum type="arabicPeriod"/>
            </a:pPr>
            <a:r>
              <a:rPr lang="en-GB" dirty="0"/>
              <a:t>Magnetic compass</a:t>
            </a:r>
          </a:p>
          <a:p>
            <a:pPr marL="457200" indent="-457200">
              <a:buClrTx/>
              <a:buFont typeface="+mj-lt"/>
              <a:buAutoNum type="arabicPeriod"/>
            </a:pPr>
            <a:r>
              <a:rPr lang="en-GB" dirty="0"/>
              <a:t>Sectional air map of the area</a:t>
            </a:r>
          </a:p>
          <a:p>
            <a:pPr marL="457200" indent="-457200">
              <a:buClrTx/>
              <a:buFont typeface="+mj-lt"/>
              <a:buAutoNum type="arabicPeriod"/>
            </a:pPr>
            <a:r>
              <a:rPr lang="en-GB" dirty="0"/>
              <a:t>Book entitled “Edible Animals of the Desert.”</a:t>
            </a:r>
          </a:p>
          <a:p>
            <a:pPr marL="457200" indent="-457200">
              <a:buClrTx/>
              <a:buFont typeface="+mj-lt"/>
              <a:buAutoNum type="arabicPeriod"/>
            </a:pPr>
            <a:r>
              <a:rPr lang="en-GB" dirty="0"/>
              <a:t>180 Proof Vodka</a:t>
            </a:r>
          </a:p>
          <a:p>
            <a:pPr marL="457200" indent="-457200">
              <a:buClrTx/>
              <a:buFont typeface="+mj-lt"/>
              <a:buAutoNum type="arabicPeriod"/>
            </a:pPr>
            <a:r>
              <a:rPr lang="en-GB" dirty="0"/>
              <a:t>Bottle of salt tablets</a:t>
            </a:r>
          </a:p>
          <a:p>
            <a:pPr marL="457200" indent="-457200">
              <a:buClrTx/>
              <a:buFont typeface="+mj-lt"/>
              <a:buAutoNum type="arabicPeriod"/>
            </a:pPr>
            <a:endParaRPr lang="en-GB" dirty="0"/>
          </a:p>
          <a:p>
            <a:pPr marL="457200" indent="-457200">
              <a:buClrTx/>
              <a:buFont typeface="+mj-lt"/>
              <a:buAutoNum type="arabicPeriod"/>
            </a:pPr>
            <a:endParaRPr lang="en-GB" dirty="0"/>
          </a:p>
          <a:p>
            <a:pPr marL="457200" indent="-457200">
              <a:buClrTx/>
              <a:buFont typeface="+mj-lt"/>
              <a:buAutoNum type="arabicPeriod"/>
            </a:pPr>
            <a:endParaRPr lang="en-GB" dirty="0"/>
          </a:p>
          <a:p>
            <a:pPr marL="457200" indent="-457200">
              <a:buClrTx/>
              <a:buFont typeface="+mj-lt"/>
              <a:buAutoNum type="alphaUcPeriod"/>
            </a:pPr>
            <a:endParaRPr lang="en-GB" dirty="0"/>
          </a:p>
        </p:txBody>
      </p:sp>
      <p:sp>
        <p:nvSpPr>
          <p:cNvPr id="4" name="Content Placeholder 3">
            <a:extLst>
              <a:ext uri="{FF2B5EF4-FFF2-40B4-BE49-F238E27FC236}">
                <a16:creationId xmlns:a16="http://schemas.microsoft.com/office/drawing/2014/main" id="{CA3DB207-794D-4463-8CED-0206DDF41163}"/>
              </a:ext>
            </a:extLst>
          </p:cNvPr>
          <p:cNvSpPr>
            <a:spLocks noGrp="1"/>
          </p:cNvSpPr>
          <p:nvPr>
            <p:ph sz="half" idx="2"/>
          </p:nvPr>
        </p:nvSpPr>
        <p:spPr>
          <a:xfrm>
            <a:off x="6217919" y="1845735"/>
            <a:ext cx="5431155" cy="4023360"/>
          </a:xfrm>
        </p:spPr>
        <p:txBody>
          <a:bodyPr>
            <a:normAutofit fontScale="92500" lnSpcReduction="20000"/>
          </a:bodyPr>
          <a:lstStyle/>
          <a:p>
            <a:pPr>
              <a:buFont typeface="Wingdings" panose="05000000000000000000" pitchFamily="2" charset="2"/>
              <a:buChar char="§"/>
            </a:pPr>
            <a:r>
              <a:rPr lang="en-GB" sz="2800" dirty="0"/>
              <a:t>  How close did you get individually?</a:t>
            </a:r>
          </a:p>
          <a:p>
            <a:pPr>
              <a:buFont typeface="Wingdings" panose="05000000000000000000" pitchFamily="2" charset="2"/>
              <a:buChar char="§"/>
            </a:pPr>
            <a:endParaRPr lang="en-GB" sz="2800" dirty="0"/>
          </a:p>
          <a:p>
            <a:pPr>
              <a:buFont typeface="Wingdings" panose="05000000000000000000" pitchFamily="2" charset="2"/>
              <a:buChar char="§"/>
            </a:pPr>
            <a:endParaRPr lang="en-GB" sz="2800" dirty="0"/>
          </a:p>
          <a:p>
            <a:pPr>
              <a:buFont typeface="Wingdings" panose="05000000000000000000" pitchFamily="2" charset="2"/>
              <a:buChar char="§"/>
            </a:pPr>
            <a:r>
              <a:rPr lang="en-GB" sz="2800" dirty="0"/>
              <a:t>  How close did you get by consensus?</a:t>
            </a:r>
          </a:p>
          <a:p>
            <a:pPr>
              <a:buFont typeface="Wingdings" panose="05000000000000000000" pitchFamily="2" charset="2"/>
              <a:buChar char="§"/>
            </a:pPr>
            <a:endParaRPr lang="en-GB" sz="2800" dirty="0"/>
          </a:p>
          <a:p>
            <a:pPr>
              <a:buFont typeface="Wingdings" panose="05000000000000000000" pitchFamily="2" charset="2"/>
              <a:buChar char="§"/>
            </a:pPr>
            <a:endParaRPr lang="en-GB" sz="2800" dirty="0"/>
          </a:p>
          <a:p>
            <a:pPr>
              <a:buFont typeface="Wingdings" panose="05000000000000000000" pitchFamily="2" charset="2"/>
              <a:buChar char="§"/>
            </a:pPr>
            <a:r>
              <a:rPr lang="en-GB" sz="2800" dirty="0"/>
              <a:t>  How close did you get by pairwise?</a:t>
            </a:r>
          </a:p>
          <a:p>
            <a:pPr>
              <a:buFont typeface="Wingdings" panose="05000000000000000000" pitchFamily="2" charset="2"/>
              <a:buChar char="§"/>
            </a:pPr>
            <a:endParaRPr lang="en-GB" dirty="0"/>
          </a:p>
          <a:p>
            <a:endParaRPr lang="en-GB" dirty="0"/>
          </a:p>
        </p:txBody>
      </p:sp>
      <p:sp>
        <p:nvSpPr>
          <p:cNvPr id="5" name="Slide Number Placeholder 4">
            <a:extLst>
              <a:ext uri="{FF2B5EF4-FFF2-40B4-BE49-F238E27FC236}">
                <a16:creationId xmlns:a16="http://schemas.microsoft.com/office/drawing/2014/main" id="{985A82D5-3FA6-486C-B433-430BF1F688DB}"/>
              </a:ext>
            </a:extLst>
          </p:cNvPr>
          <p:cNvSpPr>
            <a:spLocks noGrp="1"/>
          </p:cNvSpPr>
          <p:nvPr>
            <p:ph type="sldNum" sz="quarter" idx="12"/>
          </p:nvPr>
        </p:nvSpPr>
        <p:spPr/>
        <p:txBody>
          <a:bodyPr/>
          <a:lstStyle/>
          <a:p>
            <a:fld id="{1375AD64-750F-4F68-B1B7-75972F27F639}" type="slidenum">
              <a:rPr lang="en-AU" smtClean="0"/>
              <a:pPr/>
              <a:t>31</a:t>
            </a:fld>
            <a:endParaRPr lang="en-AU" dirty="0"/>
          </a:p>
        </p:txBody>
      </p:sp>
      <p:sp>
        <p:nvSpPr>
          <p:cNvPr id="6" name="TextBox 5">
            <a:extLst>
              <a:ext uri="{FF2B5EF4-FFF2-40B4-BE49-F238E27FC236}">
                <a16:creationId xmlns:a16="http://schemas.microsoft.com/office/drawing/2014/main" id="{39E664CB-A0E0-4245-9227-5DFAFE61A92D}"/>
              </a:ext>
            </a:extLst>
          </p:cNvPr>
          <p:cNvSpPr txBox="1"/>
          <p:nvPr/>
        </p:nvSpPr>
        <p:spPr>
          <a:xfrm>
            <a:off x="8851132" y="6275119"/>
            <a:ext cx="2098651" cy="369332"/>
          </a:xfrm>
          <a:prstGeom prst="rect">
            <a:avLst/>
          </a:prstGeom>
          <a:noFill/>
        </p:spPr>
        <p:txBody>
          <a:bodyPr wrap="none" rtlCol="0">
            <a:spAutoFit/>
          </a:bodyPr>
          <a:lstStyle/>
          <a:p>
            <a:r>
              <a:rPr lang="en-GB" dirty="0">
                <a:hlinkClick r:id="rId2"/>
              </a:rPr>
              <a:t>Link to DAH answers</a:t>
            </a:r>
            <a:endParaRPr lang="en-GB" dirty="0"/>
          </a:p>
        </p:txBody>
      </p:sp>
    </p:spTree>
    <p:extLst>
      <p:ext uri="{BB962C8B-B14F-4D97-AF65-F5344CB8AC3E}">
        <p14:creationId xmlns:p14="http://schemas.microsoft.com/office/powerpoint/2010/main" val="20962380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9305" y="65135"/>
            <a:ext cx="10058400" cy="586594"/>
          </a:xfrm>
        </p:spPr>
        <p:txBody>
          <a:bodyPr>
            <a:normAutofit fontScale="90000"/>
          </a:bodyPr>
          <a:lstStyle/>
          <a:p>
            <a:r>
              <a:rPr lang="en-GB" dirty="0"/>
              <a:t>Complexity</a:t>
            </a:r>
          </a:p>
        </p:txBody>
      </p:sp>
      <p:sp>
        <p:nvSpPr>
          <p:cNvPr id="30723" name="Rectangle 3"/>
          <p:cNvSpPr>
            <a:spLocks noGrp="1" noChangeArrowheads="1"/>
          </p:cNvSpPr>
          <p:nvPr>
            <p:ph sz="half" idx="1"/>
          </p:nvPr>
        </p:nvSpPr>
        <p:spPr>
          <a:xfrm>
            <a:off x="6244205" y="1021814"/>
            <a:ext cx="3782207" cy="2567077"/>
          </a:xfrm>
        </p:spPr>
        <p:txBody>
          <a:bodyPr>
            <a:normAutofit/>
          </a:bodyPr>
          <a:lstStyle/>
          <a:p>
            <a:r>
              <a:rPr lang="en-GB" dirty="0"/>
              <a:t>Complexity lies at the heart of the problem because humans cannot easily handle complexity.</a:t>
            </a:r>
          </a:p>
          <a:p>
            <a:r>
              <a:rPr lang="en-US" dirty="0"/>
              <a:t>In order to satisfy customer needs and expectations (perceived and actual), organizations are designing increasingly more complex products and services.</a:t>
            </a:r>
          </a:p>
        </p:txBody>
      </p:sp>
      <p:sp>
        <p:nvSpPr>
          <p:cNvPr id="2" name="Slide Number Placeholder 1"/>
          <p:cNvSpPr>
            <a:spLocks noGrp="1"/>
          </p:cNvSpPr>
          <p:nvPr>
            <p:ph type="sldNum" sz="quarter" idx="12"/>
          </p:nvPr>
        </p:nvSpPr>
        <p:spPr/>
        <p:txBody>
          <a:bodyPr/>
          <a:lstStyle/>
          <a:p>
            <a:fld id="{C22618A1-DFED-413B-BF04-637AA2483EFF}" type="slidenum">
              <a:rPr lang="en-GB" smtClean="0"/>
              <a:pPr/>
              <a:t>32</a:t>
            </a:fld>
            <a:endParaRPr lang="en-GB" dirty="0"/>
          </a:p>
        </p:txBody>
      </p:sp>
      <p:sp>
        <p:nvSpPr>
          <p:cNvPr id="30724" name="Text Box 4"/>
          <p:cNvSpPr txBox="1">
            <a:spLocks noChangeArrowheads="1"/>
          </p:cNvSpPr>
          <p:nvPr/>
        </p:nvSpPr>
        <p:spPr bwMode="auto">
          <a:xfrm>
            <a:off x="6735327" y="3777403"/>
            <a:ext cx="3062201" cy="1338828"/>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square">
            <a:spAutoFit/>
          </a:bodyPr>
          <a:lstStyle/>
          <a:p>
            <a:pPr>
              <a:spcBef>
                <a:spcPct val="20000"/>
              </a:spcBef>
              <a:buClr>
                <a:schemeClr val="accent2"/>
              </a:buClr>
              <a:buSzPct val="145000"/>
              <a:buFont typeface="Symbol" pitchFamily="18" charset="2"/>
              <a:buNone/>
            </a:pPr>
            <a:r>
              <a:rPr lang="en-GB" sz="1350" b="1" dirty="0">
                <a:solidFill>
                  <a:schemeClr val="bg1"/>
                </a:solidFill>
              </a:rPr>
              <a:t>The increased complexity increases the opportunity for an error and makes errors more difficult to find. These errors, if undetected, will result in undesirable emergent behaviour</a:t>
            </a:r>
          </a:p>
        </p:txBody>
      </p:sp>
      <p:pic>
        <p:nvPicPr>
          <p:cNvPr id="8" name="Picture 7" descr="brain.jpg">
            <a:extLst>
              <a:ext uri="{FF2B5EF4-FFF2-40B4-BE49-F238E27FC236}">
                <a16:creationId xmlns:a16="http://schemas.microsoft.com/office/drawing/2014/main" id="{5214CB86-4226-8146-ACF9-FDE7828390D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49647" y="2041415"/>
            <a:ext cx="1697656" cy="1697656"/>
          </a:xfrm>
          <a:prstGeom prst="rect">
            <a:avLst/>
          </a:prstGeom>
        </p:spPr>
      </p:pic>
      <p:sp>
        <p:nvSpPr>
          <p:cNvPr id="9" name="Rounded Rectangular Callout 8">
            <a:extLst>
              <a:ext uri="{FF2B5EF4-FFF2-40B4-BE49-F238E27FC236}">
                <a16:creationId xmlns:a16="http://schemas.microsoft.com/office/drawing/2014/main" id="{613F568C-A975-1143-BFE5-59145AC8A82E}"/>
              </a:ext>
            </a:extLst>
          </p:cNvPr>
          <p:cNvSpPr/>
          <p:nvPr/>
        </p:nvSpPr>
        <p:spPr>
          <a:xfrm>
            <a:off x="1952681" y="1180219"/>
            <a:ext cx="1195754" cy="586593"/>
          </a:xfrm>
          <a:prstGeom prst="wedgeRoundRectCallout">
            <a:avLst>
              <a:gd name="adj1" fmla="val 51077"/>
              <a:gd name="adj2" fmla="val 128948"/>
              <a:gd name="adj3" fmla="val 16667"/>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1576"/>
              <a:t>Pre-frontal Cortex </a:t>
            </a:r>
            <a:endParaRPr lang="en-GB" sz="1576" dirty="0"/>
          </a:p>
        </p:txBody>
      </p:sp>
      <p:sp>
        <p:nvSpPr>
          <p:cNvPr id="10" name="Rounded Rectangular Callout 9">
            <a:extLst>
              <a:ext uri="{FF2B5EF4-FFF2-40B4-BE49-F238E27FC236}">
                <a16:creationId xmlns:a16="http://schemas.microsoft.com/office/drawing/2014/main" id="{B1821F44-82A8-0041-BD9B-B7026CAAA95F}"/>
              </a:ext>
            </a:extLst>
          </p:cNvPr>
          <p:cNvSpPr/>
          <p:nvPr/>
        </p:nvSpPr>
        <p:spPr>
          <a:xfrm>
            <a:off x="4549768" y="1365557"/>
            <a:ext cx="1076075" cy="586593"/>
          </a:xfrm>
          <a:prstGeom prst="wedgeRoundRectCallout">
            <a:avLst>
              <a:gd name="adj1" fmla="val -111274"/>
              <a:gd name="adj2" fmla="val 118088"/>
              <a:gd name="adj3" fmla="val 16667"/>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1576"/>
              <a:t>Limbic System</a:t>
            </a:r>
            <a:endParaRPr lang="en-GB" sz="1576" dirty="0"/>
          </a:p>
        </p:txBody>
      </p:sp>
      <p:sp>
        <p:nvSpPr>
          <p:cNvPr id="11" name="Rounded Rectangular Callout 10">
            <a:extLst>
              <a:ext uri="{FF2B5EF4-FFF2-40B4-BE49-F238E27FC236}">
                <a16:creationId xmlns:a16="http://schemas.microsoft.com/office/drawing/2014/main" id="{4A5EEF27-B33D-7E45-ABCB-2B281954A53F}"/>
              </a:ext>
            </a:extLst>
          </p:cNvPr>
          <p:cNvSpPr/>
          <p:nvPr/>
        </p:nvSpPr>
        <p:spPr>
          <a:xfrm>
            <a:off x="4977520" y="3032667"/>
            <a:ext cx="836469" cy="556225"/>
          </a:xfrm>
          <a:prstGeom prst="wedgeRoundRectCallout">
            <a:avLst>
              <a:gd name="adj1" fmla="val -135400"/>
              <a:gd name="adj2" fmla="val -38326"/>
              <a:gd name="adj3" fmla="val 16667"/>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1576" dirty="0"/>
              <a:t>Brain Stem</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DA2DAC20-2B9A-D94A-ADE4-0A43BAF2AD88}"/>
                  </a:ext>
                </a:extLst>
              </p:cNvPr>
              <p:cNvSpPr txBox="1"/>
              <p:nvPr/>
            </p:nvSpPr>
            <p:spPr>
              <a:xfrm>
                <a:off x="2102680" y="3845612"/>
                <a:ext cx="3113645" cy="875817"/>
              </a:xfrm>
              <a:prstGeom prst="rect">
                <a:avLst/>
              </a:prstGeom>
              <a:noFill/>
            </p:spPr>
            <p:txBody>
              <a:bodyPr wrap="square" rtlCol="0">
                <a:spAutoFit/>
              </a:bodyPr>
              <a:lstStyle/>
              <a:p>
                <a:r>
                  <a:rPr lang="en-GB" sz="1247" dirty="0"/>
                  <a:t>Miller</a:t>
                </a:r>
                <a:r>
                  <a:rPr lang="en-GB" sz="1247" baseline="30000" dirty="0"/>
                  <a:t> </a:t>
                </a:r>
                <a:r>
                  <a:rPr lang="en-GB" sz="1247" dirty="0"/>
                  <a:t>[2] showed that the human brain has a processing limitation of 7 </a:t>
                </a:r>
                <a14:m>
                  <m:oMath xmlns:m="http://schemas.openxmlformats.org/officeDocument/2006/math">
                    <m:r>
                      <a:rPr lang="en-GB" sz="1350" i="1">
                        <a:latin typeface="Cambria Math" panose="02040503050406030204" pitchFamily="18" charset="0"/>
                      </a:rPr>
                      <m:t>±</m:t>
                    </m:r>
                  </m:oMath>
                </a14:m>
                <a:r>
                  <a:rPr lang="en-GB" sz="1350" dirty="0"/>
                  <a:t> </a:t>
                </a:r>
                <a:r>
                  <a:rPr lang="en-GB" sz="1247" dirty="0"/>
                  <a:t>2 which limits our ability to comprehend complexity.</a:t>
                </a:r>
              </a:p>
            </p:txBody>
          </p:sp>
        </mc:Choice>
        <mc:Fallback xmlns="">
          <p:sp>
            <p:nvSpPr>
              <p:cNvPr id="12" name="TextBox 11">
                <a:extLst>
                  <a:ext uri="{FF2B5EF4-FFF2-40B4-BE49-F238E27FC236}">
                    <a16:creationId xmlns:a16="http://schemas.microsoft.com/office/drawing/2014/main" id="{DA2DAC20-2B9A-D94A-ADE4-0A43BAF2AD88}"/>
                  </a:ext>
                </a:extLst>
              </p:cNvPr>
              <p:cNvSpPr txBox="1">
                <a:spLocks noRot="1" noChangeAspect="1" noMove="1" noResize="1" noEditPoints="1" noAdjustHandles="1" noChangeArrowheads="1" noChangeShapeType="1" noTextEdit="1"/>
              </p:cNvSpPr>
              <p:nvPr/>
            </p:nvSpPr>
            <p:spPr>
              <a:xfrm>
                <a:off x="2102680" y="3845612"/>
                <a:ext cx="3113645" cy="875817"/>
              </a:xfrm>
              <a:prstGeom prst="rect">
                <a:avLst/>
              </a:prstGeom>
              <a:blipFill>
                <a:blip r:embed="rId4"/>
                <a:stretch>
                  <a:fillRect l="-196" t="-694" r="-196"/>
                </a:stretch>
              </a:blipFill>
            </p:spPr>
            <p:txBody>
              <a:bodyPr/>
              <a:lstStyle/>
              <a:p>
                <a:r>
                  <a:rPr lang="en-GB">
                    <a:noFill/>
                  </a:rPr>
                  <a:t> </a:t>
                </a:r>
              </a:p>
            </p:txBody>
          </p:sp>
        </mc:Fallback>
      </mc:AlternateContent>
      <p:sp>
        <p:nvSpPr>
          <p:cNvPr id="13" name="Rectangle 12">
            <a:extLst>
              <a:ext uri="{FF2B5EF4-FFF2-40B4-BE49-F238E27FC236}">
                <a16:creationId xmlns:a16="http://schemas.microsoft.com/office/drawing/2014/main" id="{995171AB-2E5F-0647-9955-2A523214CC27}"/>
              </a:ext>
            </a:extLst>
          </p:cNvPr>
          <p:cNvSpPr/>
          <p:nvPr/>
        </p:nvSpPr>
        <p:spPr>
          <a:xfrm>
            <a:off x="1952682" y="6382557"/>
            <a:ext cx="5609873" cy="32316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750" dirty="0"/>
              <a:t>[2] Miller, G. A. (1956). "The magical number seven, plus or minus two: Some limits on our capacity for processing information". Psychological Review. 63(2): 81–97. PMID 13310704. doi:10.1037/h0043158.</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81FE91FB-1E14-5443-81A8-4B9DE9A7AAB4}"/>
                  </a:ext>
                </a:extLst>
              </p:cNvPr>
              <p:cNvSpPr txBox="1"/>
              <p:nvPr/>
            </p:nvSpPr>
            <p:spPr>
              <a:xfrm>
                <a:off x="2027680" y="4908067"/>
                <a:ext cx="3263643" cy="683905"/>
              </a:xfrm>
              <a:prstGeom prst="rect">
                <a:avLst/>
              </a:prstGeom>
              <a:solidFill>
                <a:schemeClr val="tx2">
                  <a:lumMod val="75000"/>
                </a:schemeClr>
              </a:solidFill>
            </p:spPr>
            <p:style>
              <a:lnRef idx="0">
                <a:schemeClr val="dk1"/>
              </a:lnRef>
              <a:fillRef idx="3">
                <a:schemeClr val="dk1"/>
              </a:fillRef>
              <a:effectRef idx="3">
                <a:schemeClr val="dk1"/>
              </a:effectRef>
              <a:fontRef idx="minor">
                <a:schemeClr val="lt1"/>
              </a:fontRef>
            </p:style>
            <p:txBody>
              <a:bodyPr wrap="square" rtlCol="0">
                <a:spAutoFit/>
              </a:bodyPr>
              <a:lstStyle/>
              <a:p>
                <a:r>
                  <a:rPr lang="en-GB" sz="1247" dirty="0"/>
                  <a:t>But we can “chunk” – grouping information together into chunks of 7 </a:t>
                </a:r>
                <a14:m>
                  <m:oMath xmlns:m="http://schemas.openxmlformats.org/officeDocument/2006/math">
                    <m:r>
                      <a:rPr lang="en-GB" sz="1350" i="1">
                        <a:latin typeface="Cambria Math" panose="02040503050406030204" pitchFamily="18" charset="0"/>
                      </a:rPr>
                      <m:t>±</m:t>
                    </m:r>
                  </m:oMath>
                </a14:m>
                <a:r>
                  <a:rPr lang="en-GB" sz="1350" dirty="0"/>
                  <a:t> </a:t>
                </a:r>
                <a:r>
                  <a:rPr lang="en-GB" sz="1247" dirty="0"/>
                  <a:t>2, and thereby understand complex situations</a:t>
                </a:r>
              </a:p>
            </p:txBody>
          </p:sp>
        </mc:Choice>
        <mc:Fallback xmlns="">
          <p:sp>
            <p:nvSpPr>
              <p:cNvPr id="14" name="TextBox 13">
                <a:extLst>
                  <a:ext uri="{FF2B5EF4-FFF2-40B4-BE49-F238E27FC236}">
                    <a16:creationId xmlns:a16="http://schemas.microsoft.com/office/drawing/2014/main" id="{81FE91FB-1E14-5443-81A8-4B9DE9A7AAB4}"/>
                  </a:ext>
                </a:extLst>
              </p:cNvPr>
              <p:cNvSpPr txBox="1">
                <a:spLocks noRot="1" noChangeAspect="1" noMove="1" noResize="1" noEditPoints="1" noAdjustHandles="1" noChangeArrowheads="1" noChangeShapeType="1" noTextEdit="1"/>
              </p:cNvSpPr>
              <p:nvPr/>
            </p:nvSpPr>
            <p:spPr>
              <a:xfrm>
                <a:off x="2027680" y="4908067"/>
                <a:ext cx="3263643" cy="683905"/>
              </a:xfrm>
              <a:prstGeom prst="rect">
                <a:avLst/>
              </a:prstGeom>
              <a:blipFill>
                <a:blip r:embed="rId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12039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07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P spid="30724" grpId="0" animBg="1"/>
      <p:bldP spid="9" grpId="0" animBg="1"/>
      <p:bldP spid="10" grpId="0" animBg="1"/>
      <p:bldP spid="11" grpId="0" animBg="1"/>
      <p:bldP spid="12" grpId="0"/>
      <p:bldP spid="13"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7" name="Rectangle 4"/>
          <p:cNvSpPr>
            <a:spLocks noGrp="1" noChangeArrowheads="1"/>
          </p:cNvSpPr>
          <p:nvPr>
            <p:ph sz="quarter" idx="16"/>
          </p:nvPr>
        </p:nvSpPr>
        <p:spPr>
          <a:xfrm>
            <a:off x="7976527" y="1043534"/>
            <a:ext cx="3760787" cy="4475071"/>
          </a:xfrm>
        </p:spPr>
        <p:txBody>
          <a:bodyPr>
            <a:normAutofit/>
          </a:bodyPr>
          <a:lstStyle/>
          <a:p>
            <a:pPr defTabSz="702137"/>
            <a:r>
              <a:rPr lang="en-GB" sz="2000" dirty="0">
                <a:latin typeface="Arial" charset="0"/>
              </a:rPr>
              <a:t>Capital Cities</a:t>
            </a:r>
          </a:p>
          <a:p>
            <a:pPr defTabSz="702137"/>
            <a:endParaRPr lang="en-GB" sz="2000" dirty="0">
              <a:latin typeface="Arial" charset="0"/>
            </a:endParaRPr>
          </a:p>
          <a:p>
            <a:pPr lvl="1" defTabSz="702137"/>
            <a:r>
              <a:rPr lang="en-GB" sz="1800" dirty="0">
                <a:latin typeface="Arial" charset="0"/>
              </a:rPr>
              <a:t>Part 1: individually, list as many Capital Cities of the world as you can in two minutes</a:t>
            </a:r>
          </a:p>
          <a:p>
            <a:pPr lvl="1" defTabSz="702137">
              <a:buNone/>
            </a:pPr>
            <a:endParaRPr lang="en-GB" sz="1800" dirty="0">
              <a:latin typeface="Arial" charset="0"/>
            </a:endParaRPr>
          </a:p>
          <a:p>
            <a:pPr lvl="1" defTabSz="702137"/>
            <a:r>
              <a:rPr lang="en-GB" sz="1800" dirty="0">
                <a:latin typeface="Arial" charset="0"/>
              </a:rPr>
              <a:t>Part 2: in small teams, use your individual lists to create a team list – time five minutes</a:t>
            </a:r>
          </a:p>
          <a:p>
            <a:pPr defTabSz="702137"/>
            <a:endParaRPr lang="en-GB" sz="2000" dirty="0">
              <a:latin typeface="Arial" charset="0"/>
            </a:endParaRPr>
          </a:p>
          <a:p>
            <a:pPr defTabSz="702137"/>
            <a:endParaRPr lang="en-GB" sz="2000" dirty="0">
              <a:latin typeface="Arial" charset="0"/>
            </a:endParaRPr>
          </a:p>
          <a:p>
            <a:pPr defTabSz="702137"/>
            <a:endParaRPr lang="en-GB" sz="2000" dirty="0">
              <a:latin typeface="Arial" charset="0"/>
            </a:endParaRPr>
          </a:p>
        </p:txBody>
      </p:sp>
      <p:sp>
        <p:nvSpPr>
          <p:cNvPr id="26626" name="Rectangle 3"/>
          <p:cNvSpPr>
            <a:spLocks noGrp="1" noChangeArrowheads="1"/>
          </p:cNvSpPr>
          <p:nvPr>
            <p:ph type="title"/>
          </p:nvPr>
        </p:nvSpPr>
        <p:spPr/>
        <p:txBody>
          <a:bodyPr/>
          <a:lstStyle/>
          <a:p>
            <a:pPr defTabSz="702137"/>
            <a:r>
              <a:rPr lang="en-GB">
                <a:latin typeface="Arial" charset="0"/>
              </a:rPr>
              <a:t>Exercise: People</a:t>
            </a:r>
          </a:p>
        </p:txBody>
      </p:sp>
      <p:pic>
        <p:nvPicPr>
          <p:cNvPr id="6" name="Picture 5" descr="Houses of parl.jpg"/>
          <p:cNvPicPr>
            <a:picLocks noChangeAspect="1"/>
          </p:cNvPicPr>
          <p:nvPr/>
        </p:nvPicPr>
        <p:blipFill>
          <a:blip r:embed="rId3"/>
          <a:stretch>
            <a:fillRect/>
          </a:stretch>
        </p:blipFill>
        <p:spPr>
          <a:xfrm>
            <a:off x="2361447" y="1071244"/>
            <a:ext cx="2207846" cy="1648525"/>
          </a:xfrm>
          <a:prstGeom prst="rect">
            <a:avLst/>
          </a:prstGeom>
          <a:ln>
            <a:noFill/>
          </a:ln>
          <a:effectLst>
            <a:outerShdw blurRad="292100" dist="139700" dir="2700000" algn="tl" rotWithShape="0">
              <a:srgbClr val="333333">
                <a:alpha val="65000"/>
              </a:srgbClr>
            </a:outerShdw>
          </a:effectLst>
        </p:spPr>
      </p:pic>
      <p:pic>
        <p:nvPicPr>
          <p:cNvPr id="2" name="Picture 1" descr="Syd.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7587" y="4520713"/>
            <a:ext cx="3235569" cy="2133600"/>
          </a:xfrm>
          <a:prstGeom prst="rect">
            <a:avLst/>
          </a:prstGeom>
        </p:spPr>
      </p:pic>
      <p:pic>
        <p:nvPicPr>
          <p:cNvPr id="4" name="Picture 3" descr="Paris.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7292" y="2047291"/>
            <a:ext cx="1780605" cy="2594322"/>
          </a:xfrm>
          <a:prstGeom prst="rect">
            <a:avLst/>
          </a:prstGeom>
        </p:spPr>
      </p:pic>
      <p:pic>
        <p:nvPicPr>
          <p:cNvPr id="5" name="Picture 4" descr="Berlin.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07291" y="4468380"/>
            <a:ext cx="3118338" cy="2227385"/>
          </a:xfrm>
          <a:prstGeom prst="rect">
            <a:avLst/>
          </a:prstGeom>
        </p:spPr>
      </p:pic>
      <p:pic>
        <p:nvPicPr>
          <p:cNvPr id="9" name="Picture 8">
            <a:extLst>
              <a:ext uri="{FF2B5EF4-FFF2-40B4-BE49-F238E27FC236}">
                <a16:creationId xmlns:a16="http://schemas.microsoft.com/office/drawing/2014/main" id="{7243E8B2-43AB-C343-A0A1-453328B837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06504" y="2801926"/>
            <a:ext cx="2446433" cy="1625003"/>
          </a:xfrm>
          <a:prstGeom prst="rect">
            <a:avLst/>
          </a:prstGeom>
        </p:spPr>
      </p:pic>
      <p:pic>
        <p:nvPicPr>
          <p:cNvPr id="21" name="Picture 20" descr="A black car parked on the side of a street&#10;&#10;Description automatically generated with medium confidence">
            <a:extLst>
              <a:ext uri="{FF2B5EF4-FFF2-40B4-BE49-F238E27FC236}">
                <a16:creationId xmlns:a16="http://schemas.microsoft.com/office/drawing/2014/main" id="{1C041132-998E-4994-B7AC-79AB0BBB0281}"/>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892280" y="2026582"/>
            <a:ext cx="2539918" cy="2539918"/>
          </a:xfrm>
          <a:prstGeom prst="rect">
            <a:avLst/>
          </a:prstGeom>
        </p:spPr>
      </p:pic>
      <p:sp>
        <p:nvSpPr>
          <p:cNvPr id="10" name="Rectangle 4">
            <a:extLst>
              <a:ext uri="{FF2B5EF4-FFF2-40B4-BE49-F238E27FC236}">
                <a16:creationId xmlns:a16="http://schemas.microsoft.com/office/drawing/2014/main" id="{E3FC49D5-5E56-4A0C-98C0-A4ECA6DDBF06}"/>
              </a:ext>
            </a:extLst>
          </p:cNvPr>
          <p:cNvSpPr txBox="1">
            <a:spLocks noChangeArrowheads="1"/>
          </p:cNvSpPr>
          <p:nvPr/>
        </p:nvSpPr>
        <p:spPr>
          <a:xfrm>
            <a:off x="7997599" y="1082427"/>
            <a:ext cx="3760787" cy="3181267"/>
          </a:xfrm>
          <a:prstGeom prst="rect">
            <a:avLst/>
          </a:prstGeom>
          <a:solidFill>
            <a:schemeClr val="bg1"/>
          </a:solidFill>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defTabSz="702137"/>
            <a:r>
              <a:rPr lang="en-GB" dirty="0">
                <a:latin typeface="Arial" charset="0"/>
              </a:rPr>
              <a:t>Car manufacturers</a:t>
            </a:r>
          </a:p>
          <a:p>
            <a:pPr defTabSz="702137"/>
            <a:endParaRPr lang="en-GB" dirty="0">
              <a:latin typeface="Arial" charset="0"/>
            </a:endParaRPr>
          </a:p>
          <a:p>
            <a:pPr lvl="1" defTabSz="702137"/>
            <a:r>
              <a:rPr lang="en-GB" dirty="0">
                <a:latin typeface="Arial" charset="0"/>
              </a:rPr>
              <a:t>Part 1: individually, list as many car manufacturers, past and present, as you can in two minutes</a:t>
            </a:r>
          </a:p>
          <a:p>
            <a:pPr lvl="1" defTabSz="702137">
              <a:buFont typeface="Calibri" pitchFamily="34" charset="0"/>
              <a:buNone/>
            </a:pPr>
            <a:endParaRPr lang="en-GB" dirty="0">
              <a:latin typeface="Arial" charset="0"/>
            </a:endParaRPr>
          </a:p>
          <a:p>
            <a:pPr lvl="1" defTabSz="702137"/>
            <a:r>
              <a:rPr lang="en-GB" dirty="0">
                <a:latin typeface="Arial" charset="0"/>
              </a:rPr>
              <a:t>Part 2: in small teams, use your individual lists to create a team list – time five minutes</a:t>
            </a:r>
          </a:p>
          <a:p>
            <a:pPr defTabSz="702137"/>
            <a:endParaRPr lang="en-GB" dirty="0">
              <a:latin typeface="Arial" charset="0"/>
            </a:endParaRPr>
          </a:p>
          <a:p>
            <a:pPr defTabSz="702137"/>
            <a:endParaRPr lang="en-GB" dirty="0">
              <a:latin typeface="Arial" charset="0"/>
            </a:endParaRPr>
          </a:p>
          <a:p>
            <a:pPr defTabSz="702137"/>
            <a:endParaRPr lang="en-GB" dirty="0">
              <a:latin typeface="Arial" charset="0"/>
            </a:endParaRPr>
          </a:p>
        </p:txBody>
      </p:sp>
      <p:pic>
        <p:nvPicPr>
          <p:cNvPr id="12" name="Picture 11" descr="A blue car parked on grass&#10;&#10;Description automatically generated with medium confidence">
            <a:extLst>
              <a:ext uri="{FF2B5EF4-FFF2-40B4-BE49-F238E27FC236}">
                <a16:creationId xmlns:a16="http://schemas.microsoft.com/office/drawing/2014/main" id="{05A30E97-A18B-4C21-AA51-95E7E0953F9A}"/>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4288076" y="4331447"/>
            <a:ext cx="3927883" cy="2447256"/>
          </a:xfrm>
          <a:prstGeom prst="rect">
            <a:avLst/>
          </a:prstGeom>
        </p:spPr>
      </p:pic>
      <p:pic>
        <p:nvPicPr>
          <p:cNvPr id="7" name="Picture 6" descr="A picture containing outdoor, sky, grass, ground&#10;&#10;Description automatically generated">
            <a:extLst>
              <a:ext uri="{FF2B5EF4-FFF2-40B4-BE49-F238E27FC236}">
                <a16:creationId xmlns:a16="http://schemas.microsoft.com/office/drawing/2014/main" id="{9F7E0996-915F-486D-A8D6-FD708998D9C6}"/>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2197590" y="1006117"/>
            <a:ext cx="2371703" cy="1778778"/>
          </a:xfrm>
          <a:prstGeom prst="rect">
            <a:avLst/>
          </a:prstGeom>
        </p:spPr>
      </p:pic>
      <p:pic>
        <p:nvPicPr>
          <p:cNvPr id="15" name="Picture 14" descr="A car parked inside a building&#10;&#10;Description automatically generated with low confidence">
            <a:extLst>
              <a:ext uri="{FF2B5EF4-FFF2-40B4-BE49-F238E27FC236}">
                <a16:creationId xmlns:a16="http://schemas.microsoft.com/office/drawing/2014/main" id="{709A0022-318B-48F9-8655-BB3A81DD134D}"/>
              </a:ext>
            </a:extLst>
          </p:cNvPr>
          <p:cNvPicPr>
            <a:picLocks noChangeAspect="1"/>
          </p:cNvPicPr>
          <p:nvPr/>
        </p:nvPicPr>
        <p:blipFill>
          <a:blip r:embed="rId14">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1219200" y="2763354"/>
            <a:ext cx="2663313" cy="1776409"/>
          </a:xfrm>
          <a:prstGeom prst="rect">
            <a:avLst/>
          </a:prstGeom>
        </p:spPr>
      </p:pic>
      <p:pic>
        <p:nvPicPr>
          <p:cNvPr id="18" name="Picture 17" descr="A black car parked on grass&#10;&#10;Description automatically generated with medium confidence">
            <a:extLst>
              <a:ext uri="{FF2B5EF4-FFF2-40B4-BE49-F238E27FC236}">
                <a16:creationId xmlns:a16="http://schemas.microsoft.com/office/drawing/2014/main" id="{6C52687B-B114-4EC3-8047-3659F30CBACF}"/>
              </a:ext>
            </a:extLst>
          </p:cNvPr>
          <p:cNvPicPr>
            <a:picLocks noChangeAspect="1"/>
          </p:cNvPicPr>
          <p:nvPr/>
        </p:nvPicPr>
        <p:blipFill>
          <a:blip r:embed="rId16">
            <a:extLst>
              <a:ext uri="{28A0092B-C50C-407E-A947-70E740481C1C}">
                <a14:useLocalDpi xmlns:a14="http://schemas.microsoft.com/office/drawing/2010/main" val="0"/>
              </a:ext>
              <a:ext uri="{837473B0-CC2E-450A-ABE3-18F120FF3D39}">
                <a1611:picAttrSrcUrl xmlns:a1611="http://schemas.microsoft.com/office/drawing/2016/11/main" r:id="rId17"/>
              </a:ext>
            </a:extLst>
          </a:blip>
          <a:stretch>
            <a:fillRect/>
          </a:stretch>
        </p:blipFill>
        <p:spPr>
          <a:xfrm>
            <a:off x="1096450" y="4361012"/>
            <a:ext cx="3251200" cy="2438400"/>
          </a:xfrm>
          <a:prstGeom prst="rect">
            <a:avLst/>
          </a:prstGeom>
        </p:spPr>
      </p:pic>
    </p:spTree>
    <p:extLst>
      <p:ext uri="{BB962C8B-B14F-4D97-AF65-F5344CB8AC3E}">
        <p14:creationId xmlns:p14="http://schemas.microsoft.com/office/powerpoint/2010/main" val="1298479498"/>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Oval 2"/>
          <p:cNvSpPr>
            <a:spLocks noChangeArrowheads="1"/>
          </p:cNvSpPr>
          <p:nvPr/>
        </p:nvSpPr>
        <p:spPr bwMode="auto">
          <a:xfrm>
            <a:off x="4759569" y="2549769"/>
            <a:ext cx="1828800" cy="1547446"/>
          </a:xfrm>
          <a:prstGeom prst="ellipse">
            <a:avLst/>
          </a:prstGeom>
          <a:solidFill>
            <a:schemeClr val="accent6">
              <a:lumMod val="40000"/>
              <a:lumOff val="60000"/>
            </a:schemeClr>
          </a:solidFill>
          <a:ln w="127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sp>
        <p:nvSpPr>
          <p:cNvPr id="103427" name="Oval 3"/>
          <p:cNvSpPr>
            <a:spLocks noChangeArrowheads="1"/>
          </p:cNvSpPr>
          <p:nvPr/>
        </p:nvSpPr>
        <p:spPr bwMode="auto">
          <a:xfrm>
            <a:off x="6096001" y="3393832"/>
            <a:ext cx="211015" cy="211015"/>
          </a:xfrm>
          <a:prstGeom prst="ellipse">
            <a:avLst/>
          </a:prstGeom>
          <a:solidFill>
            <a:srgbClr val="9EB9FE"/>
          </a:solidFill>
          <a:ln w="127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sp>
        <p:nvSpPr>
          <p:cNvPr id="103428" name="Oval 4"/>
          <p:cNvSpPr>
            <a:spLocks noChangeArrowheads="1"/>
          </p:cNvSpPr>
          <p:nvPr/>
        </p:nvSpPr>
        <p:spPr bwMode="auto">
          <a:xfrm>
            <a:off x="5533293" y="3253155"/>
            <a:ext cx="422031" cy="422031"/>
          </a:xfrm>
          <a:prstGeom prst="ellipse">
            <a:avLst/>
          </a:prstGeom>
          <a:solidFill>
            <a:srgbClr val="FFFFFF"/>
          </a:solidFill>
          <a:ln w="12700">
            <a:solidFill>
              <a:schemeClr val="tx1"/>
            </a:solidFill>
            <a:round/>
            <a:headEnd/>
            <a:tailEnd/>
          </a:ln>
          <a:effectLst/>
        </p:spPr>
        <p:txBody>
          <a:bodyPr wrap="none" anchor="ctr"/>
          <a:lstStyle/>
          <a:p>
            <a:endParaRPr lang="en-US" sz="1662"/>
          </a:p>
        </p:txBody>
      </p:sp>
      <p:sp>
        <p:nvSpPr>
          <p:cNvPr id="103429" name="Oval 5"/>
          <p:cNvSpPr>
            <a:spLocks noChangeArrowheads="1"/>
          </p:cNvSpPr>
          <p:nvPr/>
        </p:nvSpPr>
        <p:spPr bwMode="auto">
          <a:xfrm>
            <a:off x="5181601" y="2901461"/>
            <a:ext cx="422031" cy="281354"/>
          </a:xfrm>
          <a:prstGeom prst="ellipse">
            <a:avLst/>
          </a:prstGeom>
          <a:solidFill>
            <a:schemeClr val="bg1"/>
          </a:solidFill>
          <a:ln w="12700">
            <a:solidFill>
              <a:schemeClr val="tx1"/>
            </a:solidFill>
            <a:round/>
            <a:headEnd/>
            <a:tailEnd/>
          </a:ln>
          <a:effectLst/>
        </p:spPr>
        <p:txBody>
          <a:bodyPr wrap="none" anchor="ctr"/>
          <a:lstStyle/>
          <a:p>
            <a:endParaRPr lang="en-US" sz="1662"/>
          </a:p>
        </p:txBody>
      </p:sp>
      <p:sp>
        <p:nvSpPr>
          <p:cNvPr id="103430" name="Text Box 6"/>
          <p:cNvSpPr txBox="1">
            <a:spLocks noChangeArrowheads="1"/>
          </p:cNvSpPr>
          <p:nvPr/>
        </p:nvSpPr>
        <p:spPr bwMode="auto">
          <a:xfrm>
            <a:off x="2494655" y="1719297"/>
            <a:ext cx="1745991" cy="60388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r>
              <a:rPr lang="en-GB" sz="1662" b="1" dirty="0">
                <a:solidFill>
                  <a:srgbClr val="000000"/>
                </a:solidFill>
              </a:rPr>
              <a:t>Extent of</a:t>
            </a:r>
          </a:p>
          <a:p>
            <a:pPr algn="ctr" eaLnBrk="0" hangingPunct="0"/>
            <a:r>
              <a:rPr lang="en-GB" sz="1662" b="1" dirty="0">
                <a:solidFill>
                  <a:srgbClr val="000000"/>
                </a:solidFill>
              </a:rPr>
              <a:t>my knowledge</a:t>
            </a:r>
            <a:endParaRPr lang="en-GB" sz="1292" b="1" dirty="0">
              <a:solidFill>
                <a:srgbClr val="000000"/>
              </a:solidFill>
            </a:endParaRPr>
          </a:p>
        </p:txBody>
      </p:sp>
      <p:sp>
        <p:nvSpPr>
          <p:cNvPr id="103431" name="Text Box 7"/>
          <p:cNvSpPr txBox="1">
            <a:spLocks noChangeArrowheads="1"/>
          </p:cNvSpPr>
          <p:nvPr/>
        </p:nvSpPr>
        <p:spPr bwMode="auto">
          <a:xfrm>
            <a:off x="2135068" y="3135926"/>
            <a:ext cx="2088173" cy="60388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r" eaLnBrk="0" hangingPunct="0"/>
            <a:r>
              <a:rPr lang="en-GB" sz="1662" b="1" dirty="0">
                <a:solidFill>
                  <a:srgbClr val="000000"/>
                </a:solidFill>
              </a:rPr>
              <a:t>Gaps in my knowledge</a:t>
            </a:r>
            <a:endParaRPr lang="en-GB" sz="1292" dirty="0">
              <a:solidFill>
                <a:srgbClr val="000000"/>
              </a:solidFill>
            </a:endParaRPr>
          </a:p>
        </p:txBody>
      </p:sp>
      <p:sp>
        <p:nvSpPr>
          <p:cNvPr id="103432" name="Line 8"/>
          <p:cNvSpPr>
            <a:spLocks noChangeShapeType="1"/>
          </p:cNvSpPr>
          <p:nvPr/>
        </p:nvSpPr>
        <p:spPr bwMode="auto">
          <a:xfrm>
            <a:off x="4267200" y="2409093"/>
            <a:ext cx="633046" cy="42203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sp>
        <p:nvSpPr>
          <p:cNvPr id="103433" name="Line 9"/>
          <p:cNvSpPr>
            <a:spLocks noChangeShapeType="1"/>
          </p:cNvSpPr>
          <p:nvPr/>
        </p:nvSpPr>
        <p:spPr bwMode="auto">
          <a:xfrm flipV="1">
            <a:off x="4267201" y="3042138"/>
            <a:ext cx="1125415" cy="281354"/>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sp>
        <p:nvSpPr>
          <p:cNvPr id="103434" name="Rectangle 10"/>
          <p:cNvSpPr>
            <a:spLocks noGrp="1" noChangeArrowheads="1"/>
          </p:cNvSpPr>
          <p:nvPr>
            <p:ph type="title"/>
          </p:nvPr>
        </p:nvSpPr>
        <p:spPr/>
        <p:txBody>
          <a:bodyPr/>
          <a:lstStyle/>
          <a:p>
            <a:r>
              <a:rPr lang="en-GB" dirty="0"/>
              <a:t>Sharing Knowledge</a:t>
            </a:r>
          </a:p>
        </p:txBody>
      </p:sp>
      <p:sp>
        <p:nvSpPr>
          <p:cNvPr id="103441" name="Text Box 17"/>
          <p:cNvSpPr txBox="1">
            <a:spLocks noChangeArrowheads="1"/>
          </p:cNvSpPr>
          <p:nvPr/>
        </p:nvSpPr>
        <p:spPr bwMode="auto">
          <a:xfrm>
            <a:off x="2486527" y="5809889"/>
            <a:ext cx="7218947" cy="461665"/>
          </a:xfrm>
          <a:prstGeom prst="rect">
            <a:avLst/>
          </a:prstGeom>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wrap="square">
            <a:spAutoFit/>
          </a:bodyPr>
          <a:lstStyle/>
          <a:p>
            <a:pPr algn="ctr" eaLnBrk="0" hangingPunct="0"/>
            <a:r>
              <a:rPr lang="en-GB" sz="2400" b="1" dirty="0">
                <a:solidFill>
                  <a:schemeClr val="bg1"/>
                </a:solidFill>
              </a:rPr>
              <a:t>Team knowledge is greater and fills the gaps</a:t>
            </a:r>
          </a:p>
        </p:txBody>
      </p:sp>
      <p:sp>
        <p:nvSpPr>
          <p:cNvPr id="3" name="TextBox 2">
            <a:extLst>
              <a:ext uri="{FF2B5EF4-FFF2-40B4-BE49-F238E27FC236}">
                <a16:creationId xmlns:a16="http://schemas.microsoft.com/office/drawing/2014/main" id="{8498DB28-7B04-2D46-B456-DC7E6C402B6A}"/>
              </a:ext>
            </a:extLst>
          </p:cNvPr>
          <p:cNvSpPr txBox="1"/>
          <p:nvPr/>
        </p:nvSpPr>
        <p:spPr>
          <a:xfrm>
            <a:off x="6552302" y="1350514"/>
            <a:ext cx="1356462" cy="603883"/>
          </a:xfrm>
          <a:prstGeom prst="rect">
            <a:avLst/>
          </a:prstGeom>
          <a:noFill/>
        </p:spPr>
        <p:txBody>
          <a:bodyPr wrap="none" rtlCol="0">
            <a:spAutoFit/>
          </a:bodyPr>
          <a:lstStyle/>
          <a:p>
            <a:pPr algn="ctr"/>
            <a:r>
              <a:rPr lang="en-US" sz="1662" b="1" dirty="0"/>
              <a:t>Uncertain</a:t>
            </a:r>
          </a:p>
          <a:p>
            <a:pPr algn="ctr"/>
            <a:r>
              <a:rPr lang="en-US" sz="1662" b="1" dirty="0"/>
              <a:t>knowledge</a:t>
            </a:r>
          </a:p>
        </p:txBody>
      </p:sp>
      <p:sp>
        <p:nvSpPr>
          <p:cNvPr id="35" name="Line 8">
            <a:extLst>
              <a:ext uri="{FF2B5EF4-FFF2-40B4-BE49-F238E27FC236}">
                <a16:creationId xmlns:a16="http://schemas.microsoft.com/office/drawing/2014/main" id="{379F0586-834F-A546-9FCC-66E508B0BB72}"/>
              </a:ext>
            </a:extLst>
          </p:cNvPr>
          <p:cNvSpPr>
            <a:spLocks noChangeShapeType="1"/>
          </p:cNvSpPr>
          <p:nvPr/>
        </p:nvSpPr>
        <p:spPr bwMode="auto">
          <a:xfrm flipH="1">
            <a:off x="6324772" y="1954397"/>
            <a:ext cx="594638" cy="1439435"/>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grpSp>
        <p:nvGrpSpPr>
          <p:cNvPr id="47" name="Group 11">
            <a:extLst>
              <a:ext uri="{FF2B5EF4-FFF2-40B4-BE49-F238E27FC236}">
                <a16:creationId xmlns:a16="http://schemas.microsoft.com/office/drawing/2014/main" id="{FA94A137-1372-C242-8C48-BA1FEFAA233F}"/>
              </a:ext>
            </a:extLst>
          </p:cNvPr>
          <p:cNvGrpSpPr>
            <a:grpSpLocks/>
          </p:cNvGrpSpPr>
          <p:nvPr/>
        </p:nvGrpSpPr>
        <p:grpSpPr bwMode="auto">
          <a:xfrm>
            <a:off x="5608899" y="2437770"/>
            <a:ext cx="2391508" cy="1899138"/>
            <a:chOff x="3840" y="1536"/>
            <a:chExt cx="1632" cy="1296"/>
          </a:xfrm>
        </p:grpSpPr>
        <p:sp>
          <p:nvSpPr>
            <p:cNvPr id="48" name="Oval 12">
              <a:extLst>
                <a:ext uri="{FF2B5EF4-FFF2-40B4-BE49-F238E27FC236}">
                  <a16:creationId xmlns:a16="http://schemas.microsoft.com/office/drawing/2014/main" id="{D343DCE4-DB9A-5543-A355-309773FBCC7B}"/>
                </a:ext>
              </a:extLst>
            </p:cNvPr>
            <p:cNvSpPr>
              <a:spLocks noChangeArrowheads="1"/>
            </p:cNvSpPr>
            <p:nvPr/>
          </p:nvSpPr>
          <p:spPr bwMode="auto">
            <a:xfrm>
              <a:off x="3840" y="1536"/>
              <a:ext cx="1632" cy="1296"/>
            </a:xfrm>
            <a:prstGeom prst="ellipse">
              <a:avLst/>
            </a:prstGeom>
            <a:solidFill>
              <a:srgbClr val="E71909"/>
            </a:solidFill>
            <a:ln w="127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sp>
          <p:nvSpPr>
            <p:cNvPr id="49" name="Oval 13">
              <a:extLst>
                <a:ext uri="{FF2B5EF4-FFF2-40B4-BE49-F238E27FC236}">
                  <a16:creationId xmlns:a16="http://schemas.microsoft.com/office/drawing/2014/main" id="{52EDE3A8-DE2D-8F41-93BD-28930E4D72B7}"/>
                </a:ext>
              </a:extLst>
            </p:cNvPr>
            <p:cNvSpPr>
              <a:spLocks noChangeArrowheads="1"/>
            </p:cNvSpPr>
            <p:nvPr/>
          </p:nvSpPr>
          <p:spPr bwMode="auto">
            <a:xfrm>
              <a:off x="4944" y="1920"/>
              <a:ext cx="384" cy="432"/>
            </a:xfrm>
            <a:prstGeom prst="ellipse">
              <a:avLst/>
            </a:prstGeom>
            <a:solidFill>
              <a:srgbClr val="FFFFFF"/>
            </a:solidFill>
            <a:ln w="127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grpSp>
      <p:grpSp>
        <p:nvGrpSpPr>
          <p:cNvPr id="50" name="Group 14">
            <a:extLst>
              <a:ext uri="{FF2B5EF4-FFF2-40B4-BE49-F238E27FC236}">
                <a16:creationId xmlns:a16="http://schemas.microsoft.com/office/drawing/2014/main" id="{10A2F929-9F4B-154F-A5AF-EC1E1A084885}"/>
              </a:ext>
            </a:extLst>
          </p:cNvPr>
          <p:cNvGrpSpPr>
            <a:grpSpLocks/>
          </p:cNvGrpSpPr>
          <p:nvPr/>
        </p:nvGrpSpPr>
        <p:grpSpPr bwMode="auto">
          <a:xfrm>
            <a:off x="5111262" y="3182816"/>
            <a:ext cx="4079631" cy="2250831"/>
            <a:chOff x="2160" y="2016"/>
            <a:chExt cx="2784" cy="1536"/>
          </a:xfrm>
        </p:grpSpPr>
        <p:sp>
          <p:nvSpPr>
            <p:cNvPr id="51" name="Oval 15">
              <a:extLst>
                <a:ext uri="{FF2B5EF4-FFF2-40B4-BE49-F238E27FC236}">
                  <a16:creationId xmlns:a16="http://schemas.microsoft.com/office/drawing/2014/main" id="{EACE4912-DA10-EE40-A4D0-D47F09FE4F9A}"/>
                </a:ext>
              </a:extLst>
            </p:cNvPr>
            <p:cNvSpPr>
              <a:spLocks noChangeArrowheads="1"/>
            </p:cNvSpPr>
            <p:nvPr/>
          </p:nvSpPr>
          <p:spPr bwMode="auto">
            <a:xfrm>
              <a:off x="2160" y="2016"/>
              <a:ext cx="2784" cy="1536"/>
            </a:xfrm>
            <a:prstGeom prst="ellipse">
              <a:avLst/>
            </a:prstGeom>
            <a:solidFill>
              <a:srgbClr val="333399"/>
            </a:solidFill>
            <a:ln w="127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sp>
          <p:nvSpPr>
            <p:cNvPr id="52" name="Oval 16">
              <a:extLst>
                <a:ext uri="{FF2B5EF4-FFF2-40B4-BE49-F238E27FC236}">
                  <a16:creationId xmlns:a16="http://schemas.microsoft.com/office/drawing/2014/main" id="{C399B98A-AE9B-994A-95EF-9B3F30FE4E5A}"/>
                </a:ext>
              </a:extLst>
            </p:cNvPr>
            <p:cNvSpPr>
              <a:spLocks noChangeArrowheads="1"/>
            </p:cNvSpPr>
            <p:nvPr/>
          </p:nvSpPr>
          <p:spPr bwMode="auto">
            <a:xfrm>
              <a:off x="2880" y="2256"/>
              <a:ext cx="432" cy="336"/>
            </a:xfrm>
            <a:prstGeom prst="ellipse">
              <a:avLst/>
            </a:prstGeom>
            <a:solidFill>
              <a:srgbClr val="E71909"/>
            </a:solidFill>
            <a:ln w="127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grpSp>
      <p:grpSp>
        <p:nvGrpSpPr>
          <p:cNvPr id="53" name="Group 52">
            <a:extLst>
              <a:ext uri="{FF2B5EF4-FFF2-40B4-BE49-F238E27FC236}">
                <a16:creationId xmlns:a16="http://schemas.microsoft.com/office/drawing/2014/main" id="{C89D652F-D5A8-E64D-AD61-6A540A5ACF6C}"/>
              </a:ext>
            </a:extLst>
          </p:cNvPr>
          <p:cNvGrpSpPr/>
          <p:nvPr/>
        </p:nvGrpSpPr>
        <p:grpSpPr>
          <a:xfrm>
            <a:off x="3945530" y="3662199"/>
            <a:ext cx="2494442" cy="1547446"/>
            <a:chOff x="2623324" y="3681632"/>
            <a:chExt cx="2702312" cy="1676400"/>
          </a:xfrm>
        </p:grpSpPr>
        <p:sp>
          <p:nvSpPr>
            <p:cNvPr id="54" name="Oval 2">
              <a:extLst>
                <a:ext uri="{FF2B5EF4-FFF2-40B4-BE49-F238E27FC236}">
                  <a16:creationId xmlns:a16="http://schemas.microsoft.com/office/drawing/2014/main" id="{AA735B0A-D0DB-A140-B9F6-2E6A87A57BEB}"/>
                </a:ext>
              </a:extLst>
            </p:cNvPr>
            <p:cNvSpPr>
              <a:spLocks noChangeArrowheads="1"/>
            </p:cNvSpPr>
            <p:nvPr/>
          </p:nvSpPr>
          <p:spPr bwMode="auto">
            <a:xfrm>
              <a:off x="2623324" y="3681632"/>
              <a:ext cx="2702312" cy="1676400"/>
            </a:xfrm>
            <a:prstGeom prst="ellipse">
              <a:avLst/>
            </a:prstGeom>
            <a:solidFill>
              <a:srgbClr val="FFC000"/>
            </a:solidFill>
            <a:ln w="12700">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sz="1662"/>
            </a:p>
          </p:txBody>
        </p:sp>
        <p:sp>
          <p:nvSpPr>
            <p:cNvPr id="55" name="Oval 4">
              <a:extLst>
                <a:ext uri="{FF2B5EF4-FFF2-40B4-BE49-F238E27FC236}">
                  <a16:creationId xmlns:a16="http://schemas.microsoft.com/office/drawing/2014/main" id="{83891EE3-2810-DE40-AB9C-492366085C35}"/>
                </a:ext>
              </a:extLst>
            </p:cNvPr>
            <p:cNvSpPr>
              <a:spLocks noChangeArrowheads="1"/>
            </p:cNvSpPr>
            <p:nvPr/>
          </p:nvSpPr>
          <p:spPr bwMode="auto">
            <a:xfrm>
              <a:off x="4016226" y="4443632"/>
              <a:ext cx="623610" cy="457200"/>
            </a:xfrm>
            <a:prstGeom prst="ellipse">
              <a:avLst/>
            </a:prstGeom>
            <a:solidFill>
              <a:srgbClr val="333399"/>
            </a:solidFill>
            <a:ln w="12700">
              <a:solidFill>
                <a:schemeClr val="tx1"/>
              </a:solidFill>
              <a:round/>
              <a:headEnd/>
              <a:tailEnd/>
            </a:ln>
            <a:effectLst/>
          </p:spPr>
          <p:txBody>
            <a:bodyPr wrap="none" anchor="ctr"/>
            <a:lstStyle/>
            <a:p>
              <a:endParaRPr lang="en-US" sz="1662"/>
            </a:p>
          </p:txBody>
        </p:sp>
        <p:sp>
          <p:nvSpPr>
            <p:cNvPr id="56" name="Oval 5">
              <a:extLst>
                <a:ext uri="{FF2B5EF4-FFF2-40B4-BE49-F238E27FC236}">
                  <a16:creationId xmlns:a16="http://schemas.microsoft.com/office/drawing/2014/main" id="{B9CCE6E3-449F-8441-8EEC-385664F1EA27}"/>
                </a:ext>
              </a:extLst>
            </p:cNvPr>
            <p:cNvSpPr>
              <a:spLocks noChangeArrowheads="1"/>
            </p:cNvSpPr>
            <p:nvPr/>
          </p:nvSpPr>
          <p:spPr bwMode="auto">
            <a:xfrm>
              <a:off x="4404394" y="4020234"/>
              <a:ext cx="623610" cy="304800"/>
            </a:xfrm>
            <a:prstGeom prst="ellipse">
              <a:avLst/>
            </a:prstGeom>
            <a:solidFill>
              <a:srgbClr val="333399"/>
            </a:solidFill>
            <a:ln w="12700">
              <a:solidFill>
                <a:schemeClr val="tx1"/>
              </a:solidFill>
              <a:round/>
              <a:headEnd/>
              <a:tailEnd/>
            </a:ln>
            <a:effectLst/>
          </p:spPr>
          <p:txBody>
            <a:bodyPr wrap="none" anchor="ctr"/>
            <a:lstStyle/>
            <a:p>
              <a:endParaRPr lang="en-US" sz="1662"/>
            </a:p>
          </p:txBody>
        </p:sp>
        <p:sp>
          <p:nvSpPr>
            <p:cNvPr id="57" name="Oval 5">
              <a:extLst>
                <a:ext uri="{FF2B5EF4-FFF2-40B4-BE49-F238E27FC236}">
                  <a16:creationId xmlns:a16="http://schemas.microsoft.com/office/drawing/2014/main" id="{1962925C-3A74-BD47-A01A-5777220DC13D}"/>
                </a:ext>
              </a:extLst>
            </p:cNvPr>
            <p:cNvSpPr>
              <a:spLocks noChangeArrowheads="1"/>
            </p:cNvSpPr>
            <p:nvPr/>
          </p:nvSpPr>
          <p:spPr bwMode="auto">
            <a:xfrm>
              <a:off x="3139926" y="4183966"/>
              <a:ext cx="457200" cy="304800"/>
            </a:xfrm>
            <a:prstGeom prst="ellipse">
              <a:avLst/>
            </a:prstGeom>
            <a:solidFill>
              <a:schemeClr val="bg1"/>
            </a:solidFill>
            <a:ln w="12700">
              <a:solidFill>
                <a:schemeClr val="tx1"/>
              </a:solidFill>
              <a:round/>
              <a:headEnd/>
              <a:tailEnd/>
            </a:ln>
            <a:effectLst/>
          </p:spPr>
          <p:txBody>
            <a:bodyPr wrap="none" anchor="ctr"/>
            <a:lstStyle/>
            <a:p>
              <a:endParaRPr lang="en-US" sz="1662"/>
            </a:p>
          </p:txBody>
        </p:sp>
      </p:grpSp>
    </p:spTree>
    <p:extLst>
      <p:ext uri="{BB962C8B-B14F-4D97-AF65-F5344CB8AC3E}">
        <p14:creationId xmlns:p14="http://schemas.microsoft.com/office/powerpoint/2010/main" val="1418057138"/>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34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41"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sz="quarter" idx="16"/>
          </p:nvPr>
        </p:nvSpPr>
        <p:spPr>
          <a:xfrm>
            <a:off x="2017777" y="2000251"/>
            <a:ext cx="3959225" cy="2800767"/>
          </a:xfrm>
        </p:spPr>
        <p:txBody>
          <a:bodyPr>
            <a:normAutofit/>
          </a:bodyPr>
          <a:lstStyle/>
          <a:p>
            <a:r>
              <a:rPr lang="en-GB" sz="1800" dirty="0"/>
              <a:t>Working as a team will cause us to share knowledge but</a:t>
            </a:r>
          </a:p>
          <a:p>
            <a:pPr lvl="1"/>
            <a:r>
              <a:rPr lang="en-GB" sz="1800" dirty="0"/>
              <a:t>System Design often requires us to be creative</a:t>
            </a:r>
          </a:p>
          <a:p>
            <a:r>
              <a:rPr lang="en-GB" sz="1800" dirty="0"/>
              <a:t>We can be individually creative, BUT we are better when we work as a team</a:t>
            </a:r>
          </a:p>
          <a:p>
            <a:pPr lvl="1"/>
            <a:r>
              <a:rPr lang="en-GB" sz="1800" dirty="0"/>
              <a:t>Voicing my ideas can help other team members to be more creative and vice versa</a:t>
            </a:r>
          </a:p>
        </p:txBody>
      </p:sp>
      <p:sp>
        <p:nvSpPr>
          <p:cNvPr id="35841" name="Rectangle 2"/>
          <p:cNvSpPr>
            <a:spLocks noGrp="1" noChangeArrowheads="1"/>
          </p:cNvSpPr>
          <p:nvPr>
            <p:ph type="title"/>
          </p:nvPr>
        </p:nvSpPr>
        <p:spPr/>
        <p:txBody>
          <a:bodyPr/>
          <a:lstStyle/>
          <a:p>
            <a:r>
              <a:rPr lang="en-GB"/>
              <a:t>Creating Knowledge</a:t>
            </a:r>
          </a:p>
        </p:txBody>
      </p:sp>
      <p:pic>
        <p:nvPicPr>
          <p:cNvPr id="35843" name="Picture 2" descr="light-bulb.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937863" y="2131402"/>
            <a:ext cx="2543908" cy="300110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87286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a:xfrm>
            <a:off x="168925" y="0"/>
            <a:ext cx="9144000" cy="691444"/>
          </a:xfrm>
        </p:spPr>
        <p:txBody>
          <a:bodyPr>
            <a:normAutofit fontScale="90000"/>
          </a:bodyPr>
          <a:lstStyle/>
          <a:p>
            <a:r>
              <a:rPr lang="en-GB" dirty="0"/>
              <a:t>People and Tools in Systems Engineering</a:t>
            </a:r>
          </a:p>
        </p:txBody>
      </p:sp>
      <p:sp>
        <p:nvSpPr>
          <p:cNvPr id="25603" name="Content Placeholder 3"/>
          <p:cNvSpPr>
            <a:spLocks noGrp="1"/>
          </p:cNvSpPr>
          <p:nvPr>
            <p:ph sz="half" idx="1"/>
          </p:nvPr>
        </p:nvSpPr>
        <p:spPr>
          <a:xfrm>
            <a:off x="1848562" y="845915"/>
            <a:ext cx="4106767" cy="6403869"/>
          </a:xfrm>
        </p:spPr>
        <p:txBody>
          <a:bodyPr>
            <a:normAutofit/>
          </a:bodyPr>
          <a:lstStyle/>
          <a:p>
            <a:pPr marL="0" indent="0">
              <a:lnSpc>
                <a:spcPct val="80000"/>
              </a:lnSpc>
              <a:buNone/>
            </a:pPr>
            <a:r>
              <a:rPr lang="en-GB" sz="1846" b="1" dirty="0"/>
              <a:t>PEOPLE</a:t>
            </a:r>
          </a:p>
          <a:p>
            <a:pPr>
              <a:lnSpc>
                <a:spcPct val="80000"/>
              </a:lnSpc>
            </a:pPr>
            <a:r>
              <a:rPr lang="en-GB" sz="1846" dirty="0"/>
              <a:t>Systems Engineering is for the people and it’s a team sport! </a:t>
            </a:r>
          </a:p>
          <a:p>
            <a:pPr eaLnBrk="1" hangingPunct="1">
              <a:lnSpc>
                <a:spcPct val="80000"/>
              </a:lnSpc>
            </a:pPr>
            <a:r>
              <a:rPr lang="en-GB" sz="1754" dirty="0"/>
              <a:t>People are essential - they generate the information required</a:t>
            </a:r>
          </a:p>
          <a:p>
            <a:pPr eaLnBrk="1" hangingPunct="1">
              <a:lnSpc>
                <a:spcPct val="80000"/>
              </a:lnSpc>
            </a:pPr>
            <a:r>
              <a:rPr lang="en-GB" sz="1754" dirty="0"/>
              <a:t>Teams are better than individuals because of</a:t>
            </a:r>
          </a:p>
          <a:p>
            <a:pPr lvl="1" eaLnBrk="1" hangingPunct="1">
              <a:lnSpc>
                <a:spcPct val="80000"/>
              </a:lnSpc>
            </a:pPr>
            <a:r>
              <a:rPr lang="en-GB" sz="1569" dirty="0"/>
              <a:t>the sharing of knowledge and expertise </a:t>
            </a:r>
          </a:p>
          <a:p>
            <a:pPr lvl="1" eaLnBrk="1" hangingPunct="1">
              <a:lnSpc>
                <a:spcPct val="80000"/>
              </a:lnSpc>
            </a:pPr>
            <a:r>
              <a:rPr lang="en-GB" sz="1569" dirty="0"/>
              <a:t>the information and knowledge generated by working together</a:t>
            </a:r>
          </a:p>
          <a:p>
            <a:pPr lvl="1" eaLnBrk="1" hangingPunct="1">
              <a:lnSpc>
                <a:spcPct val="80000"/>
              </a:lnSpc>
            </a:pPr>
            <a:endParaRPr lang="en-GB" sz="1569" dirty="0"/>
          </a:p>
          <a:p>
            <a:pPr>
              <a:lnSpc>
                <a:spcPct val="80000"/>
              </a:lnSpc>
              <a:spcBef>
                <a:spcPts val="0"/>
              </a:spcBef>
            </a:pPr>
            <a:r>
              <a:rPr lang="en-GB" sz="1754" dirty="0"/>
              <a:t>System design and development can involve many disciplines. Hence for complex multi-disciplinary systems we have to have highly skilled multi-disciplinary teams</a:t>
            </a:r>
          </a:p>
          <a:p>
            <a:pPr>
              <a:lnSpc>
                <a:spcPct val="80000"/>
              </a:lnSpc>
              <a:spcBef>
                <a:spcPts val="0"/>
              </a:spcBef>
            </a:pPr>
            <a:endParaRPr lang="en-GB" dirty="0"/>
          </a:p>
          <a:p>
            <a:pPr>
              <a:lnSpc>
                <a:spcPct val="80000"/>
              </a:lnSpc>
              <a:spcBef>
                <a:spcPts val="0"/>
              </a:spcBef>
            </a:pPr>
            <a:r>
              <a:rPr lang="en-GB" sz="1754" dirty="0"/>
              <a:t>For a multi-disciplinary team to deliver, they must be able to communicate with each other to share information and have a common understanding to avoid having different perceptions</a:t>
            </a:r>
          </a:p>
          <a:p>
            <a:pPr marL="0" indent="0">
              <a:lnSpc>
                <a:spcPct val="80000"/>
              </a:lnSpc>
              <a:spcBef>
                <a:spcPts val="0"/>
              </a:spcBef>
              <a:buNone/>
            </a:pPr>
            <a:endParaRPr lang="en-GB" dirty="0"/>
          </a:p>
          <a:p>
            <a:pPr>
              <a:lnSpc>
                <a:spcPct val="80000"/>
              </a:lnSpc>
            </a:pPr>
            <a:endParaRPr lang="en-GB" dirty="0"/>
          </a:p>
        </p:txBody>
      </p:sp>
      <p:sp>
        <p:nvSpPr>
          <p:cNvPr id="25604" name="Content Placeholder 4"/>
          <p:cNvSpPr>
            <a:spLocks noGrp="1"/>
          </p:cNvSpPr>
          <p:nvPr>
            <p:ph sz="half" idx="2"/>
          </p:nvPr>
        </p:nvSpPr>
        <p:spPr>
          <a:xfrm>
            <a:off x="6221351" y="874151"/>
            <a:ext cx="4235309" cy="5320687"/>
          </a:xfrm>
        </p:spPr>
        <p:txBody>
          <a:bodyPr>
            <a:normAutofit/>
          </a:bodyPr>
          <a:lstStyle/>
          <a:p>
            <a:pPr marL="0" indent="0">
              <a:buNone/>
            </a:pPr>
            <a:r>
              <a:rPr lang="en-GB" sz="1754" b="1" dirty="0"/>
              <a:t>TOOLS</a:t>
            </a:r>
          </a:p>
          <a:p>
            <a:pPr eaLnBrk="1" hangingPunct="1">
              <a:lnSpc>
                <a:spcPct val="90000"/>
              </a:lnSpc>
            </a:pPr>
            <a:r>
              <a:rPr lang="en-GB" sz="1754" dirty="0"/>
              <a:t>Processes tell you what to do and when to do it (may also say who does it) – they should not specify how to do it – this is the job of </a:t>
            </a:r>
            <a:r>
              <a:rPr lang="en-GB" sz="1754" b="1" dirty="0"/>
              <a:t>tools</a:t>
            </a:r>
          </a:p>
          <a:p>
            <a:pPr eaLnBrk="1" hangingPunct="1">
              <a:lnSpc>
                <a:spcPct val="90000"/>
              </a:lnSpc>
            </a:pPr>
            <a:r>
              <a:rPr lang="en-GB" sz="1754" dirty="0"/>
              <a:t>BUT we need a set of tools that all teams members can use, with confidence, that allow us to handle the complexity of the system but at the same time are simple enough for the whole team to use – we need generalist systems tools </a:t>
            </a:r>
          </a:p>
          <a:p>
            <a:pPr eaLnBrk="1" hangingPunct="1">
              <a:lnSpc>
                <a:spcPct val="90000"/>
              </a:lnSpc>
            </a:pPr>
            <a:r>
              <a:rPr lang="en-GB" sz="1754" dirty="0"/>
              <a:t>Systems Engineering tools are primarily communication devices that allow different disciplines to explore systems issues, often by building abstract models. They are scalable (any size of system), universal (any type of system) and above all simple (anybody can use them)</a:t>
            </a:r>
          </a:p>
        </p:txBody>
      </p:sp>
      <p:sp>
        <p:nvSpPr>
          <p:cNvPr id="2" name="Slide Number Placeholder 1">
            <a:extLst>
              <a:ext uri="{FF2B5EF4-FFF2-40B4-BE49-F238E27FC236}">
                <a16:creationId xmlns:a16="http://schemas.microsoft.com/office/drawing/2014/main" id="{1DFC6453-14CD-654D-B493-BE9613ABB42A}"/>
              </a:ext>
            </a:extLst>
          </p:cNvPr>
          <p:cNvSpPr>
            <a:spLocks noGrp="1"/>
          </p:cNvSpPr>
          <p:nvPr>
            <p:ph type="sldNum" sz="quarter" idx="12"/>
          </p:nvPr>
        </p:nvSpPr>
        <p:spPr/>
        <p:txBody>
          <a:bodyPr/>
          <a:lstStyle/>
          <a:p>
            <a:fld id="{F4F9FF90-F6DE-AE48-BAC3-E33B8D6603EA}" type="slidenum">
              <a:rPr lang="en-US" smtClean="0"/>
              <a:t>36</a:t>
            </a:fld>
            <a:endParaRPr lang="en-US" dirty="0"/>
          </a:p>
        </p:txBody>
      </p:sp>
    </p:spTree>
    <p:extLst>
      <p:ext uri="{BB962C8B-B14F-4D97-AF65-F5344CB8AC3E}">
        <p14:creationId xmlns:p14="http://schemas.microsoft.com/office/powerpoint/2010/main" val="17626225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4150</Words>
  <Application>Microsoft Office PowerPoint</Application>
  <PresentationFormat>Widescreen</PresentationFormat>
  <Paragraphs>330</Paragraphs>
  <Slides>36</Slides>
  <Notes>14</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36</vt:i4>
      </vt:variant>
    </vt:vector>
  </HeadingPairs>
  <TitlesOfParts>
    <vt:vector size="48" baseType="lpstr">
      <vt:lpstr>Lucida Grande</vt:lpstr>
      <vt:lpstr>Arial</vt:lpstr>
      <vt:lpstr>Arial Black</vt:lpstr>
      <vt:lpstr>Calibri</vt:lpstr>
      <vt:lpstr>Calibri Light</vt:lpstr>
      <vt:lpstr>Cambria Math</vt:lpstr>
      <vt:lpstr>Symbol</vt:lpstr>
      <vt:lpstr>Times New Roman</vt:lpstr>
      <vt:lpstr>Wingdings</vt:lpstr>
      <vt:lpstr>Office Theme</vt:lpstr>
      <vt:lpstr>Retrospect</vt:lpstr>
      <vt:lpstr>Office Theme</vt:lpstr>
      <vt:lpstr>People</vt:lpstr>
      <vt:lpstr>PowerPoint Presentation</vt:lpstr>
      <vt:lpstr>Exercise: Complexity and Humans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Trap</vt:lpstr>
      <vt:lpstr>Reaching a consensus</vt:lpstr>
      <vt:lpstr>The situation</vt:lpstr>
      <vt:lpstr>The list!</vt:lpstr>
      <vt:lpstr>The Problem</vt:lpstr>
      <vt:lpstr>Decisions by Consensus</vt:lpstr>
      <vt:lpstr>The list!</vt:lpstr>
      <vt:lpstr>Judgement analysis by spreadsheet  Pairwise comparison technique</vt:lpstr>
      <vt:lpstr>Or try going to MoSCoW……………</vt:lpstr>
      <vt:lpstr>MoSCoW Prioritisation</vt:lpstr>
      <vt:lpstr>Benefits</vt:lpstr>
      <vt:lpstr>How to do it</vt:lpstr>
      <vt:lpstr>Pitfalls</vt:lpstr>
      <vt:lpstr>Scoring the Decision</vt:lpstr>
      <vt:lpstr>The Expert Ranking and Rationale: </vt:lpstr>
      <vt:lpstr>The Expert Ranking and Rationale: </vt:lpstr>
      <vt:lpstr>The Expert Ranking and Rationale: </vt:lpstr>
      <vt:lpstr>The Expert Ranking and Rationale: </vt:lpstr>
      <vt:lpstr>The Expert Ranking and Rationale: </vt:lpstr>
      <vt:lpstr>The result!</vt:lpstr>
      <vt:lpstr>Complexity</vt:lpstr>
      <vt:lpstr>Exercise: People</vt:lpstr>
      <vt:lpstr>Sharing Knowledge</vt:lpstr>
      <vt:lpstr>Creating Knowledge</vt:lpstr>
      <vt:lpstr>People and Tools in Systems Engineering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 system?</dc:title>
  <dc:creator>David Holley</dc:creator>
  <cp:lastModifiedBy>David Holley</cp:lastModifiedBy>
  <cp:revision>8</cp:revision>
  <dcterms:created xsi:type="dcterms:W3CDTF">2022-02-14T16:22:27Z</dcterms:created>
  <dcterms:modified xsi:type="dcterms:W3CDTF">2025-10-02T10:18:51Z</dcterms:modified>
</cp:coreProperties>
</file>