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00094B-5499-4EAF-B104-7DF9FACAD131}" v="1" dt="2026-03-15T09:07:06.0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41"/>
  </p:normalViewPr>
  <p:slideViewPr>
    <p:cSldViewPr snapToGrid="0">
      <p:cViewPr varScale="1">
        <p:scale>
          <a:sx n="99" d="100"/>
          <a:sy n="99" d="100"/>
        </p:scale>
        <p:origin x="192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927632A-AFEF-4DA9-8A05-523CAFAD3251}" type="datetime1">
              <a:rPr lang="en-GB" smtClean="0"/>
              <a:pPr lvl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047C12C-F704-44AF-8674-A92F473109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896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263DB9F-C051-4AE5-956D-7C3330E51B82}" type="datetime1">
              <a:rPr lang="en-GB" smtClean="0"/>
              <a:pPr lvl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CCEB34B-0323-4025-83AA-29D522F62F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258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0C0ADEC-5BCB-4C33-A7E7-FE1DA7700798}" type="datetime1">
              <a:rPr lang="en-GB" smtClean="0"/>
              <a:pPr lvl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57E1830-C52A-4F2F-B258-735F390970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613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CF5306A-1021-430D-AB2F-E8A427C2DABD}" type="datetime1">
              <a:rPr lang="en-GB" smtClean="0"/>
              <a:pPr lvl="0"/>
              <a:t>23/04/2026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ADB439C-C208-4BC3-9F2C-68F1EDFEE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033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E0A332D-8C65-4EB5-AB68-F84C06599F18}" type="datetime1">
              <a:rPr lang="en-GB" smtClean="0"/>
              <a:pPr lvl="0"/>
              <a:t>23/04/2026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A33F053-E748-4830-AE1C-FC0551779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52517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964524C-1BC5-4F3F-9108-9329F8081824}" type="datetime1">
              <a:rPr lang="en-GB" smtClean="0"/>
              <a:pPr lvl="0"/>
              <a:t>23/04/2026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BE58300-DA9E-4A1A-B922-76F2E6C21F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346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73A9EBD-1ACF-45D8-AA13-209CCD8D289B}" type="datetime1">
              <a:rPr lang="en-GB" smtClean="0"/>
              <a:pPr lvl="0"/>
              <a:t>23/04/2026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37B46C4-50A6-402C-9231-1DA0B008E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40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BB9BB29-C66A-4517-9A77-B05697CCBD9A}" type="datetime1">
              <a:rPr lang="en-GB" smtClean="0"/>
              <a:pPr lvl="0"/>
              <a:t>23/04/2026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9083DA9-D886-4F76-8D24-45452517CA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032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5998389-B2EA-42FD-8AAD-1420AB18DC83}" type="datetime1">
              <a:rPr lang="en-GB" smtClean="0"/>
              <a:pPr lvl="0"/>
              <a:t>23/04/2026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E1C5B63-760F-4EDC-98D7-C903DD06E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354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3D028BD-765A-448B-82DB-B9172F812856}" type="datetime1">
              <a:rPr lang="en-GB" smtClean="0"/>
              <a:pPr lvl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F5F033C-987E-468C-A4AB-0F62783BC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889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3D028BD-765A-448B-82DB-B9172F812856}" type="datetime1">
              <a:rPr lang="en-GB" smtClean="0"/>
              <a:pPr lvl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F5F033C-987E-468C-A4AB-0F62783BC99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479690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3D028BD-765A-448B-82DB-B9172F812856}" type="datetime1">
              <a:rPr lang="en-GB" smtClean="0"/>
              <a:pPr lvl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F5F033C-987E-468C-A4AB-0F62783BC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5351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3D028BD-765A-448B-82DB-B9172F812856}" type="datetime1">
              <a:rPr lang="en-GB" smtClean="0"/>
              <a:pPr lvl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F5F033C-987E-468C-A4AB-0F62783BC99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915948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3D028BD-765A-448B-82DB-B9172F812856}" type="datetime1">
              <a:rPr lang="en-GB" smtClean="0"/>
              <a:pPr lvl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F5F033C-987E-468C-A4AB-0F62783BC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1993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0EF47A5-D874-4CCD-AAB1-D41BBF1F0148}" type="datetime1">
              <a:rPr lang="en-GB" smtClean="0"/>
              <a:pPr lvl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58EA00F-18AD-4AC6-9003-9009B18240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2384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117F2A1-E2D4-4298-A337-BA404C420502}" type="datetime1">
              <a:rPr lang="en-GB" smtClean="0"/>
              <a:pPr lvl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7ECC2B8-D70C-47D5-89BC-7DAF0D9F5A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024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C3D028BD-765A-448B-82DB-B9172F812856}" type="datetime1">
              <a:rPr lang="en-GB" smtClean="0"/>
              <a:pPr lvl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 lvl="0"/>
            <a:fld id="{AF5F033C-987E-468C-A4AB-0F62783BC9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433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B1124-AA39-5B5A-FBF9-5F965AC895F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b="1" dirty="0">
                <a:solidFill>
                  <a:schemeClr val="accent1"/>
                </a:solidFill>
                <a:latin typeface="Arial" pitchFamily="34"/>
                <a:ea typeface="ADLaM Display" pitchFamily="2"/>
                <a:cs typeface="Arial" pitchFamily="34"/>
              </a:rPr>
              <a:t>Digital Skills and Research Methods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D98B69-D707-BE76-3606-1BCE3BD5FD6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123767" y="4554096"/>
            <a:ext cx="5108368" cy="1718687"/>
          </a:xfrm>
        </p:spPr>
        <p:txBody>
          <a:bodyPr>
            <a:noAutofit/>
          </a:bodyPr>
          <a:lstStyle/>
          <a:p>
            <a:pPr lvl="0"/>
            <a:r>
              <a:rPr lang="en-GB" sz="18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</a:p>
          <a:p>
            <a:pPr lvl="0"/>
            <a:r>
              <a:rPr lang="en-GB" sz="18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LCHS4007</a:t>
            </a:r>
          </a:p>
          <a:p>
            <a:pPr lvl="0"/>
            <a:r>
              <a:rPr lang="en-GB" sz="18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Kwame Assa-Agyei </a:t>
            </a:r>
          </a:p>
        </p:txBody>
      </p:sp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7D2A3A4A-92BB-E875-5599-1CB49F0D5E3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364684" y="1914909"/>
            <a:ext cx="2908989" cy="2075203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E49A2B-3814-B4D9-8523-5AF63E7065EB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550605" y="4606198"/>
            <a:ext cx="1822207" cy="1991243"/>
          </a:xfrm>
        </p:spPr>
        <p:txBody>
          <a:bodyPr/>
          <a:lstStyle/>
          <a:p>
            <a:pPr lvl="0">
              <a:lnSpc>
                <a:spcPct val="50000"/>
              </a:lnSpc>
              <a:spcBef>
                <a:spcPts val="0"/>
              </a:spcBef>
            </a:pPr>
            <a:r>
              <a:rPr lang="en-GB" sz="1900" u="sng" dirty="0">
                <a:solidFill>
                  <a:schemeClr val="accent1">
                    <a:lumMod val="50000"/>
                  </a:schemeClr>
                </a:solidFill>
                <a:latin typeface="Arial" pitchFamily="34"/>
                <a:cs typeface="Arial" pitchFamily="34"/>
              </a:rPr>
              <a:t>Group 3 </a:t>
            </a:r>
          </a:p>
          <a:p>
            <a:pPr lvl="0">
              <a:lnSpc>
                <a:spcPct val="50000"/>
              </a:lnSpc>
              <a:spcBef>
                <a:spcPts val="0"/>
              </a:spcBef>
            </a:pPr>
            <a:endParaRPr lang="en-GB" sz="1900" u="sng" dirty="0">
              <a:solidFill>
                <a:schemeClr val="accent1">
                  <a:lumMod val="50000"/>
                </a:schemeClr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50000"/>
              </a:lnSpc>
              <a:spcBef>
                <a:spcPts val="0"/>
              </a:spcBef>
            </a:pPr>
            <a:r>
              <a:rPr lang="en-GB" sz="1900" dirty="0">
                <a:solidFill>
                  <a:schemeClr val="accent1">
                    <a:lumMod val="50000"/>
                  </a:schemeClr>
                </a:solidFill>
                <a:latin typeface="Arial" pitchFamily="34"/>
                <a:cs typeface="Arial" pitchFamily="34"/>
              </a:rPr>
              <a:t>Yan</a:t>
            </a:r>
          </a:p>
          <a:p>
            <a:pPr lvl="0">
              <a:lnSpc>
                <a:spcPct val="50000"/>
              </a:lnSpc>
              <a:spcBef>
                <a:spcPts val="0"/>
              </a:spcBef>
            </a:pPr>
            <a:r>
              <a:rPr lang="en-GB" sz="1900" dirty="0">
                <a:solidFill>
                  <a:schemeClr val="accent1">
                    <a:lumMod val="50000"/>
                  </a:schemeClr>
                </a:solidFill>
                <a:latin typeface="Arial" pitchFamily="34"/>
                <a:cs typeface="Arial" pitchFamily="34"/>
              </a:rPr>
              <a:t> </a:t>
            </a:r>
          </a:p>
          <a:p>
            <a:pPr lvl="0">
              <a:lnSpc>
                <a:spcPct val="50000"/>
              </a:lnSpc>
              <a:spcBef>
                <a:spcPts val="0"/>
              </a:spcBef>
            </a:pPr>
            <a:r>
              <a:rPr lang="en-GB" sz="1900" dirty="0">
                <a:solidFill>
                  <a:schemeClr val="accent1">
                    <a:lumMod val="50000"/>
                  </a:schemeClr>
                </a:solidFill>
                <a:latin typeface="Arial" pitchFamily="34"/>
                <a:cs typeface="Arial" pitchFamily="34"/>
              </a:rPr>
              <a:t>Daniela</a:t>
            </a:r>
          </a:p>
          <a:p>
            <a:pPr lvl="0">
              <a:lnSpc>
                <a:spcPct val="50000"/>
              </a:lnSpc>
              <a:spcBef>
                <a:spcPts val="0"/>
              </a:spcBef>
            </a:pPr>
            <a:endParaRPr lang="en-GB" sz="1900" dirty="0">
              <a:solidFill>
                <a:schemeClr val="accent1">
                  <a:lumMod val="50000"/>
                </a:schemeClr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50000"/>
              </a:lnSpc>
              <a:spcBef>
                <a:spcPts val="0"/>
              </a:spcBef>
            </a:pPr>
            <a:r>
              <a:rPr lang="en-GB" sz="1900" dirty="0">
                <a:solidFill>
                  <a:schemeClr val="accent1">
                    <a:lumMod val="50000"/>
                  </a:schemeClr>
                </a:solidFill>
                <a:latin typeface="Arial" pitchFamily="34"/>
                <a:cs typeface="Arial" pitchFamily="34"/>
              </a:rPr>
              <a:t>Winta</a:t>
            </a:r>
          </a:p>
          <a:p>
            <a:pPr lvl="0">
              <a:lnSpc>
                <a:spcPct val="50000"/>
              </a:lnSpc>
              <a:spcBef>
                <a:spcPts val="0"/>
              </a:spcBef>
            </a:pPr>
            <a:endParaRPr lang="en-GB" sz="1900" dirty="0">
              <a:solidFill>
                <a:schemeClr val="accent1">
                  <a:lumMod val="50000"/>
                </a:schemeClr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50000"/>
              </a:lnSpc>
              <a:spcBef>
                <a:spcPts val="0"/>
              </a:spcBef>
            </a:pPr>
            <a:r>
              <a:rPr lang="en-GB" sz="1900" dirty="0">
                <a:solidFill>
                  <a:schemeClr val="accent1">
                    <a:lumMod val="50000"/>
                  </a:schemeClr>
                </a:solidFill>
                <a:latin typeface="Arial" pitchFamily="34"/>
                <a:cs typeface="Arial" pitchFamily="34"/>
              </a:rPr>
              <a:t>Danella</a:t>
            </a:r>
          </a:p>
          <a:p>
            <a:pPr lvl="0">
              <a:lnSpc>
                <a:spcPct val="50000"/>
              </a:lnSpc>
              <a:spcBef>
                <a:spcPts val="0"/>
              </a:spcBef>
            </a:pPr>
            <a:r>
              <a:rPr lang="en-GB" sz="1900" dirty="0">
                <a:solidFill>
                  <a:schemeClr val="accent1">
                    <a:lumMod val="50000"/>
                  </a:schemeClr>
                </a:solidFill>
                <a:latin typeface="Arial" pitchFamily="34"/>
                <a:cs typeface="Arial" pitchFamily="34"/>
              </a:rPr>
              <a:t> </a:t>
            </a:r>
          </a:p>
          <a:p>
            <a:pPr lvl="0">
              <a:lnSpc>
                <a:spcPct val="50000"/>
              </a:lnSpc>
              <a:spcBef>
                <a:spcPts val="0"/>
              </a:spcBef>
            </a:pPr>
            <a:r>
              <a:rPr lang="en-GB" sz="1900" dirty="0">
                <a:solidFill>
                  <a:schemeClr val="accent1">
                    <a:lumMod val="50000"/>
                  </a:schemeClr>
                </a:solidFill>
                <a:latin typeface="Arial" pitchFamily="34"/>
                <a:cs typeface="Arial" pitchFamily="34"/>
              </a:rPr>
              <a:t>Andrei</a:t>
            </a:r>
          </a:p>
          <a:p>
            <a:pPr lvl="0">
              <a:lnSpc>
                <a:spcPct val="50000"/>
              </a:lnSpc>
              <a:spcBef>
                <a:spcPts val="0"/>
              </a:spcBef>
            </a:pPr>
            <a:endParaRPr lang="en-GB" sz="1900" dirty="0">
              <a:solidFill>
                <a:srgbClr val="215F9A"/>
              </a:solidFill>
              <a:latin typeface="Arial" pitchFamily="34"/>
              <a:cs typeface="Arial" pitchFamily="34"/>
            </a:endParaRPr>
          </a:p>
        </p:txBody>
      </p:sp>
      <p:pic>
        <p:nvPicPr>
          <p:cNvPr id="6" name="Content Placeholder 7">
            <a:extLst>
              <a:ext uri="{FF2B5EF4-FFF2-40B4-BE49-F238E27FC236}">
                <a16:creationId xmlns:a16="http://schemas.microsoft.com/office/drawing/2014/main" id="{62BBCE84-F11E-7FAE-E809-94B6CF319A5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5485606" y="3275012"/>
            <a:ext cx="3390900" cy="2228850"/>
          </a:xfrm>
        </p:spPr>
      </p:pic>
      <p:sp>
        <p:nvSpPr>
          <p:cNvPr id="7" name="TextBox 9">
            <a:extLst>
              <a:ext uri="{FF2B5EF4-FFF2-40B4-BE49-F238E27FC236}">
                <a16:creationId xmlns:a16="http://schemas.microsoft.com/office/drawing/2014/main" id="{1154113F-8D55-1894-E4E6-7299D5341C5B}"/>
              </a:ext>
            </a:extLst>
          </p:cNvPr>
          <p:cNvSpPr txBox="1"/>
          <p:nvPr/>
        </p:nvSpPr>
        <p:spPr>
          <a:xfrm>
            <a:off x="716971" y="2161312"/>
            <a:ext cx="5902040" cy="200054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As Greenfield home care agency handles sensitive patient data and the staff use Microsoft 365, a digital safety plan is essential to protect client information and comply with regulation</a:t>
            </a:r>
            <a:r>
              <a:rPr lang="en-GB" sz="28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3DE7D-E59F-C34E-A1ED-547DD1D8432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Goal 1: secure access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A6C0-B22C-4528-0584-8B1E7493940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29284" y="2144825"/>
            <a:ext cx="4754880" cy="822960"/>
          </a:xfrm>
        </p:spPr>
        <p:txBody>
          <a:bodyPr>
            <a:normAutofit/>
          </a:bodyPr>
          <a:lstStyle/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Checklist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B9E08D-2966-0E31-2C14-48F2BC4FBE0F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7819683" y="535792"/>
            <a:ext cx="4754880" cy="822960"/>
          </a:xfrm>
        </p:spPr>
        <p:txBody>
          <a:bodyPr lIns="137160" rIns="137160" anchor="ctr"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300">
                <a:solidFill>
                  <a:srgbClr val="1CADE4"/>
                </a:solidFill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D80122-42C5-4C6D-91FC-9930B893BB7B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1024128" y="2957953"/>
            <a:ext cx="9720072" cy="3341574"/>
          </a:xfrm>
        </p:spPr>
        <p:txBody>
          <a:bodyPr lIns="45720" rIns="45720" anchor="t">
            <a:normAutofit/>
          </a:bodyPr>
          <a:lstStyle/>
          <a:p>
            <a:pPr marL="91440" lvl="0" indent="-91440">
              <a:lnSpc>
                <a:spcPct val="80000"/>
              </a:lnSpc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use strong passwords e.g. minimum 12 characters </a:t>
            </a:r>
          </a:p>
          <a:p>
            <a:pPr marL="91440" lvl="0" indent="-91440">
              <a:lnSpc>
                <a:spcPct val="80000"/>
              </a:lnSpc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enable multi-factor authentication (prevents unauthorised access)</a:t>
            </a:r>
          </a:p>
          <a:p>
            <a:pPr marL="91440" lvl="0" indent="-91440">
              <a:lnSpc>
                <a:spcPct val="80000"/>
              </a:lnSpc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restrict access based on job role (admin wont be able to access medical notes unnecessarily)</a:t>
            </a:r>
          </a:p>
          <a:p>
            <a:pPr marL="91440" lvl="0" indent="-91440">
              <a:lnSpc>
                <a:spcPct val="80000"/>
              </a:lnSpc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lock devices when not in use (reduces risk of data breach)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5C0594-2271-6C55-86A7-D53B18901C91}"/>
              </a:ext>
            </a:extLst>
          </p:cNvPr>
          <p:cNvSpPr txBox="1">
            <a:spLocks noGrp="1"/>
          </p:cNvSpPr>
          <p:nvPr>
            <p:ph sz="quarter" idx="4"/>
          </p:nvPr>
        </p:nvSpPr>
        <p:spPr>
          <a:xfrm>
            <a:off x="10745763" y="6309360"/>
            <a:ext cx="1328467" cy="340824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2000"/>
              <a:t>,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76B6C-69B0-E627-FCBD-4A371446A46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Goal 2: email awareness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204114-FA5A-CAC2-5D07-1C8112C781A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510156" y="3865415"/>
            <a:ext cx="3283528" cy="1499616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800"/>
              <a:t>checklist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F5886D20-99BA-50EC-D79E-969AA6EE1BD2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10745763" y="5164284"/>
            <a:ext cx="673839" cy="1145075"/>
          </a:xfrm>
        </p:spPr>
        <p:txBody>
          <a:bodyPr/>
          <a:lstStyle/>
          <a:p>
            <a:pPr lvl="0"/>
            <a:r>
              <a:rPr lang="en-GB"/>
              <a:t>.</a:t>
            </a: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62BF4106-366D-312E-A4AE-71ADDF98E6C2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9601200" y="3002596"/>
            <a:ext cx="1144563" cy="104287"/>
          </a:xfrm>
        </p:spPr>
        <p:txBody>
          <a:bodyPr/>
          <a:lstStyle/>
          <a:p>
            <a:pPr lvl="0">
              <a:lnSpc>
                <a:spcPct val="70000"/>
              </a:lnSpc>
              <a:spcBef>
                <a:spcPts val="0"/>
              </a:spcBef>
            </a:pPr>
            <a:r>
              <a:rPr lang="en-GB" sz="600"/>
              <a:t>.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B532ECBB-7705-9D0A-D84A-F71D963E31E5}"/>
              </a:ext>
            </a:extLst>
          </p:cNvPr>
          <p:cNvSpPr txBox="1"/>
          <p:nvPr/>
        </p:nvSpPr>
        <p:spPr>
          <a:xfrm>
            <a:off x="1307917" y="2082052"/>
            <a:ext cx="5361712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1CADE4"/>
                </a:solidFill>
                <a:uFillTx/>
                <a:latin typeface="Tw Cen MT"/>
              </a:rPr>
              <a:t>Checklist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w Cen MT"/>
              </a:rPr>
              <a:t> 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F681079B-CD6D-6182-871D-AB36C078002C}"/>
              </a:ext>
            </a:extLst>
          </p:cNvPr>
          <p:cNvSpPr txBox="1"/>
          <p:nvPr/>
        </p:nvSpPr>
        <p:spPr>
          <a:xfrm>
            <a:off x="1101440" y="2680856"/>
            <a:ext cx="9133612" cy="30469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Provide phishing awareness training (these attacks are common in healthcare)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Use spam filters in Microsoft 365 (help detect threats)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Never open unknown attachments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 dirty="0">
              <a:solidFill>
                <a:srgbClr val="000000"/>
              </a:solidFill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Report suspicious emails immediately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DC0FE-EA3E-4B2F-DD6B-493B93F3B8A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Goal 3: data management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48EDE7-9C04-C45A-3B62-47C367F67486}"/>
              </a:ext>
            </a:extLst>
          </p:cNvPr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/>
              <a:t>Checklist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A65674-F43A-D7B3-C0BB-F184866C3F2E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1024128" y="2967785"/>
            <a:ext cx="9720072" cy="3341574"/>
          </a:xfrm>
        </p:spPr>
        <p:txBody>
          <a:bodyPr lIns="45720" rIns="45720" anchor="t"/>
          <a:lstStyle/>
          <a:p>
            <a:pPr marL="91440" lvl="0" indent="-91440"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store files in secure one drive (secure form of storage)</a:t>
            </a:r>
          </a:p>
          <a:p>
            <a:pPr marL="91440" lvl="0" indent="-91440"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regularly back up patient data (prevents data loss)</a:t>
            </a:r>
          </a:p>
          <a:p>
            <a:pPr marL="91440" lvl="0" indent="-91440"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encrypt sensitive files (protects medical data)</a:t>
            </a:r>
          </a:p>
          <a:p>
            <a:pPr marL="91440" lvl="0" indent="-91440"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delete outdated data securely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3F80A-7BA3-95A0-F4B4-302317ECCC9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Goal 4: confidentiality &amp;        compliance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21C94E-3BFE-46C4-EE28-E17672BA5F5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779007" y="2358740"/>
            <a:ext cx="871176" cy="643856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1100"/>
              <a:t>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9BFEBFD-9FE5-3B6C-6F8E-2AA6276A6072}"/>
              </a:ext>
            </a:extLst>
          </p:cNvPr>
          <p:cNvSpPr txBox="1">
            <a:spLocks noGrp="1"/>
          </p:cNvSpPr>
          <p:nvPr>
            <p:ph sz="half" idx="2"/>
          </p:nvPr>
        </p:nvSpPr>
        <p:spPr>
          <a:xfrm>
            <a:off x="10101861" y="585216"/>
            <a:ext cx="2090144" cy="217828"/>
          </a:xfrm>
        </p:spPr>
        <p:txBody>
          <a:bodyPr lIns="137160" rIns="137160" anchor="ctr"/>
          <a:lstStyle/>
          <a:p>
            <a:pPr marL="0" lvl="0" indent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rgbClr val="1CADE4"/>
                </a:solidFill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75B624-6B53-4230-4E62-5B0C05869F92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1024128" y="2967785"/>
            <a:ext cx="9720072" cy="3341574"/>
          </a:xfrm>
        </p:spPr>
        <p:txBody>
          <a:bodyPr lIns="45720" rIns="45720" anchor="t"/>
          <a:lstStyle/>
          <a:p>
            <a:pPr marL="91440" lvl="0" indent="-91440"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train staff on data protection ( greenfield must comply with data protection laws) </a:t>
            </a:r>
          </a:p>
          <a:p>
            <a:pPr marL="91440" lvl="0" indent="-91440"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obtain patient consent (patient trust depends on confidentiality)</a:t>
            </a:r>
          </a:p>
          <a:p>
            <a:pPr marL="91440" lvl="0" indent="-91440">
              <a:spcBef>
                <a:spcPts val="1200"/>
              </a:spcBef>
              <a:spcAft>
                <a:spcPts val="200"/>
              </a:spcAft>
              <a:buChar char=" "/>
            </a:pPr>
            <a:endParaRPr lang="en-GB" sz="2200" dirty="0">
              <a:solidFill>
                <a:srgbClr val="000000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4E234F-560E-8B24-883A-D11230D99E3A}"/>
              </a:ext>
            </a:extLst>
          </p:cNvPr>
          <p:cNvSpPr txBox="1">
            <a:spLocks noGrp="1"/>
          </p:cNvSpPr>
          <p:nvPr>
            <p:ph sz="quarter" idx="4"/>
          </p:nvPr>
        </p:nvSpPr>
        <p:spPr>
          <a:xfrm>
            <a:off x="12084628" y="383709"/>
            <a:ext cx="1030263" cy="1249737"/>
          </a:xfrm>
        </p:spPr>
        <p:txBody>
          <a:bodyPr/>
          <a:lstStyle/>
          <a:p>
            <a:pPr lvl="0"/>
            <a:r>
              <a:rPr lang="en-GB"/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019DC2-E8C5-9C59-D1B3-8152E6AB73B6}"/>
              </a:ext>
            </a:extLst>
          </p:cNvPr>
          <p:cNvSpPr txBox="1"/>
          <p:nvPr/>
        </p:nvSpPr>
        <p:spPr>
          <a:xfrm>
            <a:off x="1024128" y="2204380"/>
            <a:ext cx="4327187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1CADE4"/>
                </a:solidFill>
                <a:uFillTx/>
                <a:latin typeface="Tw Cen MT"/>
              </a:rPr>
              <a:t>Checklist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784B8-A402-3880-F322-46DD09CCFA0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Academic sources available to use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49A7E7F6-F104-3C4F-1E3D-545C1A26290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24128" y="2418734"/>
            <a:ext cx="7600328" cy="2743200"/>
          </a:xfrm>
        </p:spPr>
        <p:txBody>
          <a:bodyPr lIns="45720" rIns="45720" anchor="t"/>
          <a:lstStyle/>
          <a:p>
            <a:pPr marL="91440" lvl="0" indent="-91440"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200" dirty="0">
                <a:solidFill>
                  <a:srgbClr val="000000"/>
                </a:solidFill>
              </a:rPr>
              <a:t>-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cyber security centre ( small business guide to cyber security) </a:t>
            </a:r>
          </a:p>
          <a:p>
            <a:pPr marL="91440" lvl="0" indent="-91440">
              <a:spcBef>
                <a:spcPts val="1200"/>
              </a:spcBef>
              <a:spcAft>
                <a:spcPts val="200"/>
              </a:spcAft>
              <a:buChar char=" 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information commissioner’s office </a:t>
            </a: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7081715D-CB67-5A4A-90FF-A11C03DFC864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7185839" y="704124"/>
            <a:ext cx="4754880" cy="822960"/>
          </a:xfrm>
        </p:spPr>
        <p:txBody>
          <a:bodyPr/>
          <a:lstStyle/>
          <a:p>
            <a:pPr lvl="0">
              <a:spcBef>
                <a:spcPts val="0"/>
              </a:spcBef>
            </a:pPr>
            <a:r>
              <a:rPr lang="en-GB"/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752</TotalTime>
  <Words>271</Words>
  <Application>Microsoft Macintosh PowerPoint</Application>
  <PresentationFormat>Широкоэкранный</PresentationFormat>
  <Paragraphs>53</Paragraphs>
  <Slides>6</Slides>
  <Notes>0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6</vt:i4>
      </vt:variant>
    </vt:vector>
  </HeadingPairs>
  <TitlesOfParts>
    <vt:vector size="11" baseType="lpstr">
      <vt:lpstr>Arial</vt:lpstr>
      <vt:lpstr>Trebuchet MS</vt:lpstr>
      <vt:lpstr>Tw Cen MT</vt:lpstr>
      <vt:lpstr>Wingdings 3</vt:lpstr>
      <vt:lpstr>Facet</vt:lpstr>
      <vt:lpstr>Digital Skills and Research Methods</vt:lpstr>
      <vt:lpstr>Goal 1: secure access</vt:lpstr>
      <vt:lpstr>Goal 2: email awareness</vt:lpstr>
      <vt:lpstr>Goal 3: data management </vt:lpstr>
      <vt:lpstr>Goal 4: confidentiality &amp;        compliance</vt:lpstr>
      <vt:lpstr>Academic sources available to use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daniela diaz</dc:creator>
  <cp:lastModifiedBy>Yan Oliinyk (2418570)</cp:lastModifiedBy>
  <cp:revision>3</cp:revision>
  <dcterms:created xsi:type="dcterms:W3CDTF">2026-02-21T12:52:07Z</dcterms:created>
  <dcterms:modified xsi:type="dcterms:W3CDTF">2026-04-23T15:53:55Z</dcterms:modified>
</cp:coreProperties>
</file>