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0" r:id="rId3"/>
    <p:sldId id="267" r:id="rId4"/>
    <p:sldId id="258" r:id="rId5"/>
    <p:sldId id="257" r:id="rId6"/>
    <p:sldId id="261" r:id="rId7"/>
    <p:sldId id="266" r:id="rId8"/>
    <p:sldId id="259"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autoAdjust="0"/>
    <p:restoredTop sz="94660"/>
  </p:normalViewPr>
  <p:slideViewPr>
    <p:cSldViewPr snapToGrid="0">
      <p:cViewPr varScale="1">
        <p:scale>
          <a:sx n="63" d="100"/>
          <a:sy n="63" d="100"/>
        </p:scale>
        <p:origin x="184" y="1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buy clothes I like, regardless of the brand name.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BE8-4A9B-A722-F8472BF1551C}"/>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0BE8-4A9B-A722-F8472BF1551C}"/>
              </c:ext>
            </c:extLst>
          </c:dPt>
          <c:dPt>
            <c:idx val="2"/>
            <c:bubble3D val="0"/>
            <c:spPr>
              <a:solidFill>
                <a:srgbClr val="FFC000"/>
              </a:solidFill>
              <a:ln w="19050">
                <a:solidFill>
                  <a:schemeClr val="lt1"/>
                </a:solidFill>
              </a:ln>
              <a:effectLst/>
            </c:spPr>
            <c:extLst>
              <c:ext xmlns:c16="http://schemas.microsoft.com/office/drawing/2014/chart" uri="{C3380CC4-5D6E-409C-BE32-E72D297353CC}">
                <c16:uniqueId val="{00000005-0BE8-4A9B-A722-F8472BF1551C}"/>
              </c:ext>
            </c:extLst>
          </c:dPt>
          <c:dPt>
            <c:idx val="3"/>
            <c:bubble3D val="0"/>
            <c:spPr>
              <a:solidFill>
                <a:srgbClr val="0070C0"/>
              </a:solidFill>
              <a:ln w="19050">
                <a:solidFill>
                  <a:schemeClr val="lt1"/>
                </a:solidFill>
              </a:ln>
              <a:effectLst/>
            </c:spPr>
            <c:extLst>
              <c:ext xmlns:c16="http://schemas.microsoft.com/office/drawing/2014/chart" uri="{C3380CC4-5D6E-409C-BE32-E72D297353CC}">
                <c16:uniqueId val="{00000007-0BE8-4A9B-A722-F8472BF1551C}"/>
              </c:ext>
            </c:extLst>
          </c:dPt>
          <c:dPt>
            <c:idx val="4"/>
            <c:bubble3D val="0"/>
            <c:spPr>
              <a:solidFill>
                <a:srgbClr val="FF0000"/>
              </a:solidFill>
              <a:ln w="19050">
                <a:solidFill>
                  <a:schemeClr val="lt1"/>
                </a:solidFill>
              </a:ln>
              <a:effectLst/>
            </c:spPr>
            <c:extLst>
              <c:ext xmlns:c16="http://schemas.microsoft.com/office/drawing/2014/chart" uri="{C3380CC4-5D6E-409C-BE32-E72D297353CC}">
                <c16:uniqueId val="{00000009-0BE8-4A9B-A722-F8472BF1551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0">
                  <c:v>I buy clothes I like, regardless of the brand name.</c:v>
                </c:pt>
                <c:pt idx="1">
                  <c:v>Strongly Disagree</c:v>
                </c:pt>
                <c:pt idx="2">
                  <c:v>Disagree</c:v>
                </c:pt>
                <c:pt idx="3">
                  <c:v>Agree</c:v>
                </c:pt>
                <c:pt idx="4">
                  <c:v>Strongly Agree</c:v>
                </c:pt>
              </c:strCache>
            </c:strRef>
          </c:cat>
          <c:val>
            <c:numRef>
              <c:f>Sheet1!$B$1:$B$5</c:f>
              <c:numCache>
                <c:formatCode>General</c:formatCode>
                <c:ptCount val="5"/>
                <c:pt idx="1">
                  <c:v>5</c:v>
                </c:pt>
                <c:pt idx="2">
                  <c:v>3</c:v>
                </c:pt>
                <c:pt idx="3">
                  <c:v>21</c:v>
                </c:pt>
                <c:pt idx="4">
                  <c:v>26</c:v>
                </c:pt>
              </c:numCache>
            </c:numRef>
          </c:val>
          <c:extLst>
            <c:ext xmlns:c16="http://schemas.microsoft.com/office/drawing/2014/chart" uri="{C3380CC4-5D6E-409C-BE32-E72D297353CC}">
              <c16:uniqueId val="{0000000A-0BE8-4A9B-A722-F8472BF1551C}"/>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buy</a:t>
            </a:r>
            <a:r>
              <a:rPr lang="en-US" baseline="0"/>
              <a:t> some brand clothing products because of its well-known brand name.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rgbClr val="FF0000"/>
              </a:solidFill>
              <a:ln w="19050">
                <a:solidFill>
                  <a:schemeClr val="lt1"/>
                </a:solidFill>
              </a:ln>
              <a:effectLst/>
            </c:spPr>
            <c:extLst>
              <c:ext xmlns:c16="http://schemas.microsoft.com/office/drawing/2014/chart" uri="{C3380CC4-5D6E-409C-BE32-E72D297353CC}">
                <c16:uniqueId val="{00000001-93CC-464B-80D9-70D305C259EB}"/>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93CC-464B-80D9-70D305C259EB}"/>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93CC-464B-80D9-70D305C259EB}"/>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93CC-464B-80D9-70D305C259EB}"/>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93CC-464B-80D9-70D305C259E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8</c:v>
                </c:pt>
                <c:pt idx="2">
                  <c:v>22</c:v>
                </c:pt>
                <c:pt idx="3">
                  <c:v>22</c:v>
                </c:pt>
                <c:pt idx="4">
                  <c:v>2</c:v>
                </c:pt>
              </c:numCache>
            </c:numRef>
          </c:val>
          <c:extLst>
            <c:ext xmlns:c16="http://schemas.microsoft.com/office/drawing/2014/chart" uri="{C3380CC4-5D6E-409C-BE32-E72D297353CC}">
              <c16:uniqueId val="{0000000A-93CC-464B-80D9-70D305C259E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think</a:t>
            </a:r>
            <a:r>
              <a:rPr lang="en-US" baseline="0"/>
              <a:t> branded clothes are of very high quality.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1B3-4167-A751-7A983932D419}"/>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81B3-4167-A751-7A983932D419}"/>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81B3-4167-A751-7A983932D419}"/>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81B3-4167-A751-7A983932D419}"/>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81B3-4167-A751-7A983932D419}"/>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4</c:v>
                </c:pt>
                <c:pt idx="2">
                  <c:v>26</c:v>
                </c:pt>
                <c:pt idx="3">
                  <c:v>23</c:v>
                </c:pt>
                <c:pt idx="4">
                  <c:v>1</c:v>
                </c:pt>
              </c:numCache>
            </c:numRef>
          </c:val>
          <c:extLst>
            <c:ext xmlns:c16="http://schemas.microsoft.com/office/drawing/2014/chart" uri="{C3380CC4-5D6E-409C-BE32-E72D297353CC}">
              <c16:uniqueId val="{0000000A-81B3-4167-A751-7A983932D419}"/>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Wearing</a:t>
            </a:r>
            <a:r>
              <a:rPr lang="en-US" baseline="0"/>
              <a:t> branded clothes makes me feel good about myself.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DE7-4024-87C1-72CCB5413D78}"/>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DDE7-4024-87C1-72CCB5413D78}"/>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DDE7-4024-87C1-72CCB5413D78}"/>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DDE7-4024-87C1-72CCB5413D78}"/>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DDE7-4024-87C1-72CCB5413D78}"/>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9</c:v>
                </c:pt>
                <c:pt idx="2">
                  <c:v>26</c:v>
                </c:pt>
                <c:pt idx="3">
                  <c:v>16</c:v>
                </c:pt>
                <c:pt idx="4">
                  <c:v>3</c:v>
                </c:pt>
              </c:numCache>
            </c:numRef>
          </c:val>
          <c:extLst>
            <c:ext xmlns:c16="http://schemas.microsoft.com/office/drawing/2014/chart" uri="{C3380CC4-5D6E-409C-BE32-E72D297353CC}">
              <c16:uniqueId val="{0000000A-DDE7-4024-87C1-72CCB5413D7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Factors</a:t>
            </a:r>
            <a:r>
              <a:rPr lang="en-US" baseline="0"/>
              <a:t> such as social media and current trends influence whether I choose to purchase branded clothing.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rgbClr val="FF0000"/>
              </a:solidFill>
              <a:ln w="19050">
                <a:solidFill>
                  <a:schemeClr val="lt1"/>
                </a:solidFill>
              </a:ln>
              <a:effectLst/>
            </c:spPr>
            <c:extLst>
              <c:ext xmlns:c16="http://schemas.microsoft.com/office/drawing/2014/chart" uri="{C3380CC4-5D6E-409C-BE32-E72D297353CC}">
                <c16:uniqueId val="{00000001-3E2B-48A7-912D-2B6E077D0AA4}"/>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3E2B-48A7-912D-2B6E077D0AA4}"/>
              </c:ext>
            </c:extLst>
          </c:dPt>
          <c:dPt>
            <c:idx val="2"/>
            <c:bubble3D val="0"/>
            <c:spPr>
              <a:solidFill>
                <a:srgbClr val="FFC000"/>
              </a:solidFill>
              <a:ln w="19050">
                <a:solidFill>
                  <a:schemeClr val="lt1"/>
                </a:solidFill>
              </a:ln>
              <a:effectLst/>
            </c:spPr>
            <c:extLst>
              <c:ext xmlns:c16="http://schemas.microsoft.com/office/drawing/2014/chart" uri="{C3380CC4-5D6E-409C-BE32-E72D297353CC}">
                <c16:uniqueId val="{00000005-3E2B-48A7-912D-2B6E077D0AA4}"/>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3E2B-48A7-912D-2B6E077D0AA4}"/>
              </c:ext>
            </c:extLst>
          </c:dPt>
          <c:dPt>
            <c:idx val="4"/>
            <c:bubble3D val="0"/>
            <c:spPr>
              <a:solidFill>
                <a:srgbClr val="FF0000"/>
              </a:solidFill>
              <a:ln w="19050">
                <a:solidFill>
                  <a:schemeClr val="lt1"/>
                </a:solidFill>
              </a:ln>
              <a:effectLst/>
            </c:spPr>
            <c:extLst>
              <c:ext xmlns:c16="http://schemas.microsoft.com/office/drawing/2014/chart" uri="{C3380CC4-5D6E-409C-BE32-E72D297353CC}">
                <c16:uniqueId val="{00000009-3E2B-48A7-912D-2B6E077D0AA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11</c:v>
                </c:pt>
                <c:pt idx="2">
                  <c:v>26</c:v>
                </c:pt>
                <c:pt idx="3">
                  <c:v>17</c:v>
                </c:pt>
                <c:pt idx="4">
                  <c:v>0</c:v>
                </c:pt>
              </c:numCache>
            </c:numRef>
          </c:val>
          <c:extLst>
            <c:ext xmlns:c16="http://schemas.microsoft.com/office/drawing/2014/chart" uri="{C3380CC4-5D6E-409C-BE32-E72D297353CC}">
              <c16:uniqueId val="{0000000A-3E2B-48A7-912D-2B6E077D0AA4}"/>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a:t>
            </a:r>
            <a:r>
              <a:rPr lang="en-US" baseline="0"/>
              <a:t> will buy branded clothing if my friends or family recommend them to me.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B82-41A4-96AE-D559352096FE}"/>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DB82-41A4-96AE-D559352096FE}"/>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DB82-41A4-96AE-D559352096FE}"/>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DB82-41A4-96AE-D559352096FE}"/>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DB82-41A4-96AE-D559352096F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6</c:v>
                </c:pt>
                <c:pt idx="2">
                  <c:v>26</c:v>
                </c:pt>
                <c:pt idx="3">
                  <c:v>21</c:v>
                </c:pt>
                <c:pt idx="4">
                  <c:v>1</c:v>
                </c:pt>
              </c:numCache>
            </c:numRef>
          </c:val>
          <c:extLst>
            <c:ext xmlns:c16="http://schemas.microsoft.com/office/drawing/2014/chart" uri="{C3380CC4-5D6E-409C-BE32-E72D297353CC}">
              <c16:uniqueId val="{0000000A-DB82-41A4-96AE-D559352096FE}"/>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buy</a:t>
            </a:r>
            <a:r>
              <a:rPr lang="en-US" baseline="0"/>
              <a:t> branded clothing products fairly often.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4F2-4456-8697-5C97D751D8F2}"/>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24F2-4456-8697-5C97D751D8F2}"/>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24F2-4456-8697-5C97D751D8F2}"/>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24F2-4456-8697-5C97D751D8F2}"/>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24F2-4456-8697-5C97D751D8F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9</c:v>
                </c:pt>
                <c:pt idx="2">
                  <c:v>27</c:v>
                </c:pt>
                <c:pt idx="3">
                  <c:v>15</c:v>
                </c:pt>
                <c:pt idx="4">
                  <c:v>3</c:v>
                </c:pt>
              </c:numCache>
            </c:numRef>
          </c:val>
          <c:extLst>
            <c:ext xmlns:c16="http://schemas.microsoft.com/office/drawing/2014/chart" uri="{C3380CC4-5D6E-409C-BE32-E72D297353CC}">
              <c16:uniqueId val="{0000000A-24F2-4456-8697-5C97D751D8F2}"/>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Wearing branded</a:t>
            </a:r>
            <a:r>
              <a:rPr lang="en-US" baseline="0"/>
              <a:t> clothing makes me feel happy and confident.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241-4E6F-A17E-13AF841A102B}"/>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E241-4E6F-A17E-13AF841A102B}"/>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E241-4E6F-A17E-13AF841A102B}"/>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E241-4E6F-A17E-13AF841A102B}"/>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E241-4E6F-A17E-13AF841A102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9</c:v>
                </c:pt>
                <c:pt idx="2">
                  <c:v>26</c:v>
                </c:pt>
                <c:pt idx="3">
                  <c:v>16</c:v>
                </c:pt>
                <c:pt idx="4">
                  <c:v>3</c:v>
                </c:pt>
              </c:numCache>
            </c:numRef>
          </c:val>
          <c:extLst>
            <c:ext xmlns:c16="http://schemas.microsoft.com/office/drawing/2014/chart" uri="{C3380CC4-5D6E-409C-BE32-E72D297353CC}">
              <c16:uniqueId val="{0000000A-E241-4E6F-A17E-13AF841A102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4/30/19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4/30/19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4/30/19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4/30/19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4/30/19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4/30/19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4/30/19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4/30/19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4/30/19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4/30/19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xml"/><Relationship Id="rId4" Type="http://schemas.openxmlformats.org/officeDocument/2006/relationships/image" Target="../media/image6.tiff"/></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 Id="rId5" Type="http://schemas.openxmlformats.org/officeDocument/2006/relationships/chart" Target="../charts/chart4.xml"/><Relationship Id="rId4" Type="http://schemas.openxmlformats.org/officeDocument/2006/relationships/chart" Target="../charts/chart3.xml"/></Relationships>
</file>

<file path=ppt/slides/_rels/slide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1.xml"/><Relationship Id="rId5" Type="http://schemas.openxmlformats.org/officeDocument/2006/relationships/chart" Target="../charts/chart8.xml"/><Relationship Id="rId4" Type="http://schemas.openxmlformats.org/officeDocument/2006/relationships/chart" Target="../charts/char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800" dirty="0"/>
              <a:t>'An exploration of the effects of the media on consumer attitudes towards branded clothing purchase intention'</a:t>
            </a:r>
          </a:p>
        </p:txBody>
      </p:sp>
      <p:sp>
        <p:nvSpPr>
          <p:cNvPr id="3" name="Subtitle 2"/>
          <p:cNvSpPr>
            <a:spLocks noGrp="1"/>
          </p:cNvSpPr>
          <p:nvPr>
            <p:ph type="subTitle" idx="1"/>
          </p:nvPr>
        </p:nvSpPr>
        <p:spPr/>
        <p:txBody>
          <a:bodyPr/>
          <a:lstStyle/>
          <a:p>
            <a:r>
              <a:rPr lang="en-GB" dirty="0"/>
              <a:t>Laura Boyling</a:t>
            </a:r>
          </a:p>
          <a:p>
            <a:r>
              <a:rPr lang="en-GB" dirty="0"/>
              <a:t>Media and Consumer Psychology</a:t>
            </a:r>
          </a:p>
        </p:txBody>
      </p:sp>
    </p:spTree>
    <p:extLst>
      <p:ext uri="{BB962C8B-B14F-4D97-AF65-F5344CB8AC3E}">
        <p14:creationId xmlns:p14="http://schemas.microsoft.com/office/powerpoint/2010/main" val="484304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83624"/>
            <a:ext cx="8991600" cy="988223"/>
          </a:xfrm>
        </p:spPr>
        <p:txBody>
          <a:bodyPr>
            <a:noAutofit/>
          </a:bodyPr>
          <a:lstStyle/>
          <a:p>
            <a:r>
              <a:rPr lang="en-GB" sz="2800" dirty="0"/>
              <a:t>Introduction</a:t>
            </a:r>
          </a:p>
        </p:txBody>
      </p:sp>
      <p:sp>
        <p:nvSpPr>
          <p:cNvPr id="3" name="TextBox 2"/>
          <p:cNvSpPr txBox="1"/>
          <p:nvPr/>
        </p:nvSpPr>
        <p:spPr>
          <a:xfrm>
            <a:off x="548639" y="1515286"/>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Present Study</a:t>
            </a:r>
          </a:p>
        </p:txBody>
      </p:sp>
      <p:sp>
        <p:nvSpPr>
          <p:cNvPr id="5" name="Rectangle 4"/>
          <p:cNvSpPr/>
          <p:nvPr/>
        </p:nvSpPr>
        <p:spPr>
          <a:xfrm>
            <a:off x="527858" y="2128057"/>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This present study aims to look at the influence the media has on an individuals intention to purchase branded clothing. </a:t>
            </a:r>
          </a:p>
          <a:p>
            <a:pPr marL="285750" indent="-285750">
              <a:buFont typeface="Arial" panose="020B0604020202020204" pitchFamily="34" charset="0"/>
              <a:buChar char="•"/>
            </a:pPr>
            <a:r>
              <a:rPr lang="en-GB" sz="1400" dirty="0"/>
              <a:t>The hypothesis predicts that the more advertisements of brands that an individual sees, their intentions to purchase these brand will be influenced. </a:t>
            </a:r>
          </a:p>
          <a:p>
            <a:pPr marL="285750" indent="-285750">
              <a:buFont typeface="Arial" panose="020B0604020202020204" pitchFamily="34" charset="0"/>
              <a:buChar char="•"/>
            </a:pPr>
            <a:r>
              <a:rPr lang="en-GB" sz="1400" dirty="0"/>
              <a:t>In turn, this will influence the buying behaviour of an individual. </a:t>
            </a:r>
          </a:p>
        </p:txBody>
      </p:sp>
      <p:sp>
        <p:nvSpPr>
          <p:cNvPr id="9" name="TextBox 8"/>
          <p:cNvSpPr txBox="1"/>
          <p:nvPr/>
        </p:nvSpPr>
        <p:spPr>
          <a:xfrm>
            <a:off x="4204934" y="3001379"/>
            <a:ext cx="3352746" cy="646331"/>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Media influence on purchase intention</a:t>
            </a:r>
          </a:p>
        </p:txBody>
      </p:sp>
      <p:sp>
        <p:nvSpPr>
          <p:cNvPr id="10" name="Rectangle 9"/>
          <p:cNvSpPr/>
          <p:nvPr/>
        </p:nvSpPr>
        <p:spPr>
          <a:xfrm>
            <a:off x="4257458" y="3891150"/>
            <a:ext cx="3300222" cy="2767585"/>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Much previous research has shown that all types of media can have an influence on the behaviour of an individual and one of these can include purchase behaviour.</a:t>
            </a:r>
          </a:p>
          <a:p>
            <a:pPr marL="285750" indent="-285750">
              <a:buFont typeface="Arial" panose="020B0604020202020204" pitchFamily="34" charset="0"/>
              <a:buChar char="•"/>
            </a:pPr>
            <a:r>
              <a:rPr lang="en-GB" sz="1400" dirty="0"/>
              <a:t>One specific type of media that can have an influence on an individuals behaviour can include social media. </a:t>
            </a:r>
          </a:p>
          <a:p>
            <a:pPr marL="285750" indent="-285750">
              <a:buFont typeface="Arial" panose="020B0604020202020204" pitchFamily="34" charset="0"/>
              <a:buChar char="•"/>
            </a:pPr>
            <a:r>
              <a:rPr lang="en-GB" sz="1400" dirty="0"/>
              <a:t>In relation to marketing and advertisement, individuals are mainly exposed to brand related advertisements through social media.</a:t>
            </a:r>
          </a:p>
          <a:p>
            <a:pPr marL="285750" indent="-285750">
              <a:buFont typeface="Arial" panose="020B0604020202020204" pitchFamily="34" charset="0"/>
              <a:buChar char="•"/>
            </a:pPr>
            <a:endParaRPr lang="en-GB" sz="1400" dirty="0"/>
          </a:p>
        </p:txBody>
      </p:sp>
      <p:sp>
        <p:nvSpPr>
          <p:cNvPr id="11" name="Rectangle 10"/>
          <p:cNvSpPr/>
          <p:nvPr/>
        </p:nvSpPr>
        <p:spPr>
          <a:xfrm>
            <a:off x="7987058" y="2152784"/>
            <a:ext cx="351406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One study which has looked at the effects of the media on purchase intention would be that of </a:t>
            </a:r>
            <a:r>
              <a:rPr lang="en-GB" sz="1400" dirty="0" err="1"/>
              <a:t>Hutter</a:t>
            </a:r>
            <a:r>
              <a:rPr lang="en-GB" sz="1400" dirty="0"/>
              <a:t> et al, 2013.</a:t>
            </a:r>
          </a:p>
          <a:p>
            <a:pPr marL="285750" indent="-285750">
              <a:buFont typeface="Arial" panose="020B0604020202020204" pitchFamily="34" charset="0"/>
              <a:buChar char="•"/>
            </a:pPr>
            <a:r>
              <a:rPr lang="en-GB" sz="1400" dirty="0"/>
              <a:t>They looked at how social media activities, such as that of a Facebook page of a car manufacturer affect perception of brands and influence purchase decisions. </a:t>
            </a:r>
          </a:p>
          <a:p>
            <a:pPr marL="285750" indent="-285750">
              <a:buFont typeface="Arial" panose="020B0604020202020204" pitchFamily="34" charset="0"/>
              <a:buChar char="•"/>
            </a:pPr>
            <a:r>
              <a:rPr lang="en-GB" sz="1400" dirty="0"/>
              <a:t>The results of this study showed that engagement with this Facebook page had positive effects on brand awareness and purchase intention, (</a:t>
            </a:r>
            <a:r>
              <a:rPr lang="en-GB" sz="1400" dirty="0" err="1"/>
              <a:t>Hutter</a:t>
            </a:r>
            <a:r>
              <a:rPr lang="en-GB" sz="1400" dirty="0"/>
              <a:t> et al, 2013). </a:t>
            </a:r>
          </a:p>
        </p:txBody>
      </p:sp>
      <p:pic>
        <p:nvPicPr>
          <p:cNvPr id="12" name="Picture 11"/>
          <p:cNvPicPr>
            <a:picLocks noChangeAspect="1"/>
          </p:cNvPicPr>
          <p:nvPr/>
        </p:nvPicPr>
        <p:blipFill>
          <a:blip r:embed="rId2"/>
          <a:stretch>
            <a:fillRect/>
          </a:stretch>
        </p:blipFill>
        <p:spPr>
          <a:xfrm>
            <a:off x="4556009" y="1515286"/>
            <a:ext cx="2703120" cy="1325024"/>
          </a:xfrm>
          <a:prstGeom prst="rect">
            <a:avLst/>
          </a:prstGeom>
          <a:ln w="38100">
            <a:solidFill>
              <a:schemeClr val="bg1"/>
            </a:solidFill>
          </a:ln>
        </p:spPr>
      </p:pic>
      <p:pic>
        <p:nvPicPr>
          <p:cNvPr id="13" name="Picture 12"/>
          <p:cNvPicPr>
            <a:picLocks noChangeAspect="1"/>
          </p:cNvPicPr>
          <p:nvPr/>
        </p:nvPicPr>
        <p:blipFill>
          <a:blip r:embed="rId3"/>
          <a:stretch>
            <a:fillRect/>
          </a:stretch>
        </p:blipFill>
        <p:spPr>
          <a:xfrm>
            <a:off x="749219" y="4923927"/>
            <a:ext cx="2857500" cy="1734808"/>
          </a:xfrm>
          <a:prstGeom prst="rect">
            <a:avLst/>
          </a:prstGeom>
          <a:ln w="38100">
            <a:solidFill>
              <a:schemeClr val="bg1"/>
            </a:solidFill>
          </a:ln>
        </p:spPr>
      </p:pic>
      <p:pic>
        <p:nvPicPr>
          <p:cNvPr id="14" name="Picture 13"/>
          <p:cNvPicPr>
            <a:picLocks noChangeAspect="1"/>
          </p:cNvPicPr>
          <p:nvPr/>
        </p:nvPicPr>
        <p:blipFill rotWithShape="1">
          <a:blip r:embed="rId4"/>
          <a:srcRect l="12717" r="19533"/>
          <a:stretch/>
        </p:blipFill>
        <p:spPr>
          <a:xfrm>
            <a:off x="8019640" y="5167366"/>
            <a:ext cx="3306434" cy="1491369"/>
          </a:xfrm>
          <a:prstGeom prst="rect">
            <a:avLst/>
          </a:prstGeom>
          <a:ln w="38100">
            <a:solidFill>
              <a:schemeClr val="bg1"/>
            </a:solidFill>
          </a:ln>
        </p:spPr>
      </p:pic>
      <p:sp>
        <p:nvSpPr>
          <p:cNvPr id="15" name="TextBox 14"/>
          <p:cNvSpPr txBox="1"/>
          <p:nvPr/>
        </p:nvSpPr>
        <p:spPr>
          <a:xfrm>
            <a:off x="7987058" y="1515286"/>
            <a:ext cx="3514062" cy="369332"/>
          </a:xfrm>
          <a:prstGeom prst="rect">
            <a:avLst/>
          </a:prstGeom>
          <a:solidFill>
            <a:schemeClr val="tx1"/>
          </a:solidFill>
          <a:ln w="38100">
            <a:solidFill>
              <a:schemeClr val="bg1"/>
            </a:solidFill>
          </a:ln>
        </p:spPr>
        <p:txBody>
          <a:bodyPr wrap="square" rtlCol="0">
            <a:spAutoFit/>
          </a:bodyPr>
          <a:lstStyle/>
          <a:p>
            <a:pPr algn="ctr"/>
            <a:r>
              <a:rPr lang="en-GB" dirty="0" err="1">
                <a:solidFill>
                  <a:schemeClr val="bg1"/>
                </a:solidFill>
              </a:rPr>
              <a:t>Hutter</a:t>
            </a:r>
            <a:r>
              <a:rPr lang="en-GB" dirty="0">
                <a:solidFill>
                  <a:schemeClr val="bg1"/>
                </a:solidFill>
              </a:rPr>
              <a:t> et al, 2013</a:t>
            </a:r>
          </a:p>
        </p:txBody>
      </p:sp>
    </p:spTree>
    <p:extLst>
      <p:ext uri="{BB962C8B-B14F-4D97-AF65-F5344CB8AC3E}">
        <p14:creationId xmlns:p14="http://schemas.microsoft.com/office/powerpoint/2010/main" val="161288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Theory of planned behaviour</a:t>
            </a:r>
          </a:p>
        </p:txBody>
      </p:sp>
      <p:sp>
        <p:nvSpPr>
          <p:cNvPr id="4" name="Rectangle 3"/>
          <p:cNvSpPr/>
          <p:nvPr/>
        </p:nvSpPr>
        <p:spPr>
          <a:xfrm>
            <a:off x="4287946" y="3251200"/>
            <a:ext cx="3439235" cy="3348113"/>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Originally produced by </a:t>
            </a:r>
            <a:r>
              <a:rPr lang="en-GB" sz="1400" dirty="0" err="1"/>
              <a:t>Ajzen</a:t>
            </a:r>
            <a:r>
              <a:rPr lang="en-GB" sz="1400" dirty="0"/>
              <a:t>, 1988, the theory of planned behaviour can be seen as one of the most influential and popular conceptual frameworks that has been used to study human cognition and behaviour. </a:t>
            </a:r>
          </a:p>
          <a:p>
            <a:pPr marL="285750" indent="-285750">
              <a:buFont typeface="Arial" panose="020B0604020202020204" pitchFamily="34" charset="0"/>
              <a:buChar char="•"/>
            </a:pPr>
            <a:r>
              <a:rPr lang="en-GB" sz="1400" dirty="0"/>
              <a:t>According to this theory, behaviour is guided by three types of considerations:</a:t>
            </a:r>
          </a:p>
          <a:p>
            <a:pPr marL="342900" indent="-342900">
              <a:buFont typeface="+mj-lt"/>
              <a:buAutoNum type="arabicPeriod"/>
            </a:pPr>
            <a:r>
              <a:rPr lang="en-GB" sz="1400" dirty="0"/>
              <a:t>Beliefs about the likely consequences or other attributes of behaviours</a:t>
            </a:r>
          </a:p>
          <a:p>
            <a:pPr marL="342900" indent="-342900">
              <a:buFont typeface="+mj-lt"/>
              <a:buAutoNum type="arabicPeriod"/>
            </a:pPr>
            <a:r>
              <a:rPr lang="en-GB" sz="1400" dirty="0"/>
              <a:t>Beliefs about the normative expectations of other people</a:t>
            </a:r>
          </a:p>
          <a:p>
            <a:pPr marL="342900" indent="-342900">
              <a:buFont typeface="+mj-lt"/>
              <a:buAutoNum type="arabicPeriod"/>
            </a:pPr>
            <a:r>
              <a:rPr lang="en-GB" sz="1400" dirty="0"/>
              <a:t>Beliefs about the presence of factors that may develop the behaviour. (</a:t>
            </a:r>
            <a:r>
              <a:rPr lang="en-GB" sz="1400" dirty="0" err="1"/>
              <a:t>Ajzen</a:t>
            </a:r>
            <a:r>
              <a:rPr lang="en-GB" sz="1400" dirty="0"/>
              <a:t>, 1991). </a:t>
            </a:r>
          </a:p>
          <a:p>
            <a:pPr marL="342900" indent="-342900">
              <a:buFont typeface="+mj-lt"/>
              <a:buAutoNum type="arabicPeriod"/>
            </a:pPr>
            <a:endParaRPr lang="en-GB" sz="1400" dirty="0"/>
          </a:p>
        </p:txBody>
      </p:sp>
      <p:sp>
        <p:nvSpPr>
          <p:cNvPr id="5" name="Rectangle 4"/>
          <p:cNvSpPr/>
          <p:nvPr/>
        </p:nvSpPr>
        <p:spPr>
          <a:xfrm>
            <a:off x="8195136" y="1612435"/>
            <a:ext cx="3300222" cy="3110289"/>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As the original theory of reasoned action explains, the main factor of the theory of planned behaviour is the individuals intention to perform a specific behaviour. </a:t>
            </a:r>
          </a:p>
          <a:p>
            <a:pPr marL="285750" indent="-285750">
              <a:buFont typeface="Arial" panose="020B0604020202020204" pitchFamily="34" charset="0"/>
              <a:buChar char="•"/>
            </a:pPr>
            <a:r>
              <a:rPr lang="en-GB" sz="1400" dirty="0"/>
              <a:t>An intention is a goal or vision that guide thoughts, attitudes and choices. </a:t>
            </a:r>
          </a:p>
          <a:p>
            <a:pPr marL="285750" indent="-285750">
              <a:buFont typeface="Arial" panose="020B0604020202020204" pitchFamily="34" charset="0"/>
              <a:buChar char="•"/>
            </a:pPr>
            <a:r>
              <a:rPr lang="en-GB" sz="1400" dirty="0"/>
              <a:t>Intentions are assumed to develop the factors that influence a behaviour. </a:t>
            </a:r>
          </a:p>
          <a:p>
            <a:pPr marL="285750" indent="-285750">
              <a:buFont typeface="Arial" panose="020B0604020202020204" pitchFamily="34" charset="0"/>
              <a:buChar char="•"/>
            </a:pPr>
            <a:r>
              <a:rPr lang="en-GB" sz="1400" dirty="0"/>
              <a:t>They are also indications of how hard an individual is willing to try and how much of an effort they are willing to show to perform the behaviour. (</a:t>
            </a:r>
            <a:r>
              <a:rPr lang="en-GB" sz="1400" dirty="0" err="1"/>
              <a:t>Ajzen</a:t>
            </a:r>
            <a:r>
              <a:rPr lang="en-GB" sz="1400" dirty="0"/>
              <a:t>, 1991).</a:t>
            </a:r>
          </a:p>
        </p:txBody>
      </p:sp>
      <p:sp>
        <p:nvSpPr>
          <p:cNvPr id="9" name="Rectangle 8">
            <a:extLst>
              <a:ext uri="{FF2B5EF4-FFF2-40B4-BE49-F238E27FC236}">
                <a16:creationId xmlns:a16="http://schemas.microsoft.com/office/drawing/2014/main" id="{A6E14866-CD8C-3242-B6CD-C73C2C6CACF9}"/>
              </a:ext>
            </a:extLst>
          </p:cNvPr>
          <p:cNvSpPr/>
          <p:nvPr/>
        </p:nvSpPr>
        <p:spPr>
          <a:xfrm>
            <a:off x="696642" y="1612436"/>
            <a:ext cx="3300222" cy="2783212"/>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The theory of planned behaviour, which originally started as the theory of reasoned action (1980) is based on the concept that an individuals attitude will guide behaviour and the intention to perform a particular behaviour. </a:t>
            </a:r>
          </a:p>
          <a:p>
            <a:pPr marL="285750" indent="-285750">
              <a:buFont typeface="Arial" panose="020B0604020202020204" pitchFamily="34" charset="0"/>
              <a:buChar char="•"/>
            </a:pPr>
            <a:r>
              <a:rPr lang="en-GB" sz="1400" dirty="0"/>
              <a:t>This theory also explains three determinants of intention including:</a:t>
            </a:r>
          </a:p>
          <a:p>
            <a:pPr marL="285750" indent="-285750">
              <a:buFont typeface="Arial" panose="020B0604020202020204" pitchFamily="34" charset="0"/>
              <a:buChar char="•"/>
            </a:pPr>
            <a:r>
              <a:rPr lang="en-GB" sz="1400" dirty="0"/>
              <a:t>Attitude towards the behaviour</a:t>
            </a:r>
          </a:p>
          <a:p>
            <a:pPr marL="285750" indent="-285750">
              <a:buFont typeface="Arial" panose="020B0604020202020204" pitchFamily="34" charset="0"/>
              <a:buChar char="•"/>
            </a:pPr>
            <a:r>
              <a:rPr lang="en-GB" sz="1400" dirty="0"/>
              <a:t>Subjective norm</a:t>
            </a:r>
          </a:p>
          <a:p>
            <a:pPr marL="285750" indent="-285750">
              <a:buFont typeface="Arial" panose="020B0604020202020204" pitchFamily="34" charset="0"/>
              <a:buChar char="•"/>
            </a:pPr>
            <a:r>
              <a:rPr lang="en-GB" sz="1400" dirty="0"/>
              <a:t>Perceived behavioural control. (</a:t>
            </a:r>
            <a:r>
              <a:rPr lang="en-GB" sz="1400" dirty="0" err="1"/>
              <a:t>Canniere</a:t>
            </a:r>
            <a:r>
              <a:rPr lang="en-GB" sz="1400" dirty="0"/>
              <a:t> et al, 2009). </a:t>
            </a:r>
          </a:p>
        </p:txBody>
      </p:sp>
      <p:pic>
        <p:nvPicPr>
          <p:cNvPr id="10" name="Picture 9">
            <a:extLst>
              <a:ext uri="{FF2B5EF4-FFF2-40B4-BE49-F238E27FC236}">
                <a16:creationId xmlns:a16="http://schemas.microsoft.com/office/drawing/2014/main" id="{6C47C019-1053-B54B-A784-F3D2B2AB19AC}"/>
              </a:ext>
            </a:extLst>
          </p:cNvPr>
          <p:cNvPicPr>
            <a:picLocks noChangeAspect="1"/>
          </p:cNvPicPr>
          <p:nvPr/>
        </p:nvPicPr>
        <p:blipFill>
          <a:blip r:embed="rId2"/>
          <a:stretch>
            <a:fillRect/>
          </a:stretch>
        </p:blipFill>
        <p:spPr>
          <a:xfrm>
            <a:off x="4553102" y="1431304"/>
            <a:ext cx="2908922" cy="1635501"/>
          </a:xfrm>
          <a:prstGeom prst="rect">
            <a:avLst/>
          </a:prstGeom>
          <a:ln w="38100">
            <a:solidFill>
              <a:schemeClr val="bg1"/>
            </a:solidFill>
          </a:ln>
        </p:spPr>
      </p:pic>
      <p:pic>
        <p:nvPicPr>
          <p:cNvPr id="11" name="Picture 10">
            <a:extLst>
              <a:ext uri="{FF2B5EF4-FFF2-40B4-BE49-F238E27FC236}">
                <a16:creationId xmlns:a16="http://schemas.microsoft.com/office/drawing/2014/main" id="{C4CB7903-4D4F-2A4D-8AB5-25F095DA97AC}"/>
              </a:ext>
            </a:extLst>
          </p:cNvPr>
          <p:cNvPicPr>
            <a:picLocks noChangeAspect="1"/>
          </p:cNvPicPr>
          <p:nvPr/>
        </p:nvPicPr>
        <p:blipFill>
          <a:blip r:embed="rId3"/>
          <a:stretch>
            <a:fillRect/>
          </a:stretch>
        </p:blipFill>
        <p:spPr>
          <a:xfrm>
            <a:off x="8525691" y="4925256"/>
            <a:ext cx="2639112" cy="1575589"/>
          </a:xfrm>
          <a:prstGeom prst="rect">
            <a:avLst/>
          </a:prstGeom>
          <a:ln w="38100">
            <a:solidFill>
              <a:schemeClr val="bg1"/>
            </a:solidFill>
          </a:ln>
        </p:spPr>
      </p:pic>
      <p:pic>
        <p:nvPicPr>
          <p:cNvPr id="12" name="Picture 11">
            <a:extLst>
              <a:ext uri="{FF2B5EF4-FFF2-40B4-BE49-F238E27FC236}">
                <a16:creationId xmlns:a16="http://schemas.microsoft.com/office/drawing/2014/main" id="{B9B4F1A1-5696-C246-B29B-34A5F32C017C}"/>
              </a:ext>
            </a:extLst>
          </p:cNvPr>
          <p:cNvPicPr>
            <a:picLocks noChangeAspect="1"/>
          </p:cNvPicPr>
          <p:nvPr/>
        </p:nvPicPr>
        <p:blipFill>
          <a:blip r:embed="rId4"/>
          <a:stretch>
            <a:fillRect/>
          </a:stretch>
        </p:blipFill>
        <p:spPr>
          <a:xfrm>
            <a:off x="414140" y="4761175"/>
            <a:ext cx="3474551" cy="1614040"/>
          </a:xfrm>
          <a:prstGeom prst="rect">
            <a:avLst/>
          </a:prstGeom>
          <a:ln w="38100">
            <a:solidFill>
              <a:schemeClr val="bg1"/>
            </a:solidFill>
          </a:ln>
        </p:spPr>
      </p:pic>
    </p:spTree>
    <p:extLst>
      <p:ext uri="{BB962C8B-B14F-4D97-AF65-F5344CB8AC3E}">
        <p14:creationId xmlns:p14="http://schemas.microsoft.com/office/powerpoint/2010/main" val="2572741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LITERATURE</a:t>
            </a:r>
          </a:p>
        </p:txBody>
      </p:sp>
      <p:sp>
        <p:nvSpPr>
          <p:cNvPr id="3" name="Rectangle 2"/>
          <p:cNvSpPr/>
          <p:nvPr/>
        </p:nvSpPr>
        <p:spPr>
          <a:xfrm>
            <a:off x="506926" y="3722696"/>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err="1">
                <a:solidFill>
                  <a:schemeClr val="bg1"/>
                </a:solidFill>
              </a:rPr>
              <a:t>Arvola</a:t>
            </a:r>
            <a:r>
              <a:rPr lang="en-GB" sz="1400" dirty="0">
                <a:solidFill>
                  <a:schemeClr val="bg1"/>
                </a:solidFill>
              </a:rPr>
              <a:t> et al conducted a study which looked at how useful integrating affective and moral attitudes would be into the theory of planned behaviour in predicting the purchase intentions of organic foods. </a:t>
            </a:r>
          </a:p>
          <a:p>
            <a:pPr marL="285750" indent="-285750">
              <a:buFont typeface="Arial" panose="020B0604020202020204" pitchFamily="34" charset="0"/>
              <a:buChar char="•"/>
            </a:pPr>
            <a:r>
              <a:rPr lang="en-GB" sz="1400" dirty="0">
                <a:solidFill>
                  <a:schemeClr val="bg1"/>
                </a:solidFill>
              </a:rPr>
              <a:t>The results of this study found that affective and moral measures were found to have an important role in predicting the purchase intentions of organic foods. (</a:t>
            </a:r>
            <a:r>
              <a:rPr lang="en-GB" sz="1400" dirty="0" err="1">
                <a:solidFill>
                  <a:schemeClr val="bg1"/>
                </a:solidFill>
              </a:rPr>
              <a:t>Arvola</a:t>
            </a:r>
            <a:r>
              <a:rPr lang="en-GB" sz="1400" dirty="0">
                <a:solidFill>
                  <a:schemeClr val="bg1"/>
                </a:solidFill>
              </a:rPr>
              <a:t> et al, 2008). </a:t>
            </a:r>
          </a:p>
        </p:txBody>
      </p:sp>
      <p:sp>
        <p:nvSpPr>
          <p:cNvPr id="4" name="Rectangle 3"/>
          <p:cNvSpPr/>
          <p:nvPr/>
        </p:nvSpPr>
        <p:spPr>
          <a:xfrm>
            <a:off x="4287947" y="2104247"/>
            <a:ext cx="3300222" cy="2670953"/>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Using the theory of planned behaviour as the basis, this study investigated the relationship among beliefs about internet trustworthiness, along with beliefs about perceived behavioural control and the expectations of others, as well as online purchasing behaviour. </a:t>
            </a:r>
          </a:p>
          <a:p>
            <a:pPr marL="285750" indent="-285750">
              <a:buFont typeface="Arial" panose="020B0604020202020204" pitchFamily="34" charset="0"/>
              <a:buChar char="•"/>
            </a:pPr>
            <a:r>
              <a:rPr lang="en-GB" sz="1400" dirty="0"/>
              <a:t>This study found that individuals who trusted the internet and who trusted their own abilities were more likely to buy online than those without these beliefs. (George, 2005). </a:t>
            </a:r>
          </a:p>
        </p:txBody>
      </p:sp>
      <p:sp>
        <p:nvSpPr>
          <p:cNvPr id="5" name="Rectangle 4"/>
          <p:cNvSpPr/>
          <p:nvPr/>
        </p:nvSpPr>
        <p:spPr>
          <a:xfrm>
            <a:off x="8359225" y="3722697"/>
            <a:ext cx="3300222" cy="2678104"/>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This study uses the theory of planned behaviour as a framework, this study examines the factors that influence a customers intentions to buy environmentally friendly products. </a:t>
            </a:r>
          </a:p>
          <a:p>
            <a:pPr marL="285750" indent="-285750">
              <a:buFont typeface="Arial" panose="020B0604020202020204" pitchFamily="34" charset="0"/>
              <a:buChar char="•"/>
            </a:pPr>
            <a:r>
              <a:rPr lang="en-GB" sz="1400" dirty="0"/>
              <a:t>The results of this study showed that behavioural attitudes are formed through the development and learning of beliefs.</a:t>
            </a:r>
          </a:p>
          <a:p>
            <a:pPr marL="285750" indent="-285750">
              <a:buFont typeface="Arial" panose="020B0604020202020204" pitchFamily="34" charset="0"/>
              <a:buChar char="•"/>
            </a:pPr>
            <a:r>
              <a:rPr lang="en-GB" sz="1400" dirty="0"/>
              <a:t>The results also found that these factors can influence purchase intention. (Pollard et al, 1999). </a:t>
            </a:r>
          </a:p>
          <a:p>
            <a:endParaRPr lang="en-GB" sz="1400" dirty="0"/>
          </a:p>
        </p:txBody>
      </p:sp>
      <p:sp>
        <p:nvSpPr>
          <p:cNvPr id="6" name="TextBox 5"/>
          <p:cNvSpPr txBox="1"/>
          <p:nvPr/>
        </p:nvSpPr>
        <p:spPr>
          <a:xfrm>
            <a:off x="506926" y="3024257"/>
            <a:ext cx="3279441" cy="369332"/>
          </a:xfrm>
          <a:prstGeom prst="rect">
            <a:avLst/>
          </a:prstGeom>
          <a:solidFill>
            <a:schemeClr val="tx1"/>
          </a:solidFill>
          <a:ln w="38100">
            <a:solidFill>
              <a:schemeClr val="bg1"/>
            </a:solidFill>
          </a:ln>
        </p:spPr>
        <p:txBody>
          <a:bodyPr wrap="square" rtlCol="0">
            <a:spAutoFit/>
          </a:bodyPr>
          <a:lstStyle/>
          <a:p>
            <a:pPr algn="ctr"/>
            <a:r>
              <a:rPr lang="en-GB" dirty="0" err="1">
                <a:solidFill>
                  <a:schemeClr val="bg1"/>
                </a:solidFill>
              </a:rPr>
              <a:t>Arvola</a:t>
            </a:r>
            <a:r>
              <a:rPr lang="en-GB" dirty="0">
                <a:solidFill>
                  <a:schemeClr val="bg1"/>
                </a:solidFill>
              </a:rPr>
              <a:t> et al, 2008. </a:t>
            </a:r>
          </a:p>
        </p:txBody>
      </p:sp>
      <p:sp>
        <p:nvSpPr>
          <p:cNvPr id="7" name="TextBox 6"/>
          <p:cNvSpPr txBox="1"/>
          <p:nvPr/>
        </p:nvSpPr>
        <p:spPr>
          <a:xfrm>
            <a:off x="4287947" y="1490912"/>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George, 2005. </a:t>
            </a:r>
          </a:p>
        </p:txBody>
      </p:sp>
      <p:sp>
        <p:nvSpPr>
          <p:cNvPr id="8" name="TextBox 7"/>
          <p:cNvSpPr txBox="1"/>
          <p:nvPr/>
        </p:nvSpPr>
        <p:spPr>
          <a:xfrm>
            <a:off x="8359225" y="3024257"/>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Pollard et al, 1999. </a:t>
            </a:r>
          </a:p>
        </p:txBody>
      </p:sp>
      <p:pic>
        <p:nvPicPr>
          <p:cNvPr id="9" name="Picture 8"/>
          <p:cNvPicPr>
            <a:picLocks noChangeAspect="1"/>
          </p:cNvPicPr>
          <p:nvPr/>
        </p:nvPicPr>
        <p:blipFill rotWithShape="1">
          <a:blip r:embed="rId2"/>
          <a:srcRect l="29927"/>
          <a:stretch/>
        </p:blipFill>
        <p:spPr>
          <a:xfrm>
            <a:off x="4602641" y="5036457"/>
            <a:ext cx="2670834" cy="1533826"/>
          </a:xfrm>
          <a:prstGeom prst="rect">
            <a:avLst/>
          </a:prstGeom>
          <a:ln w="38100">
            <a:solidFill>
              <a:schemeClr val="bg1"/>
            </a:solidFill>
          </a:ln>
        </p:spPr>
      </p:pic>
      <p:pic>
        <p:nvPicPr>
          <p:cNvPr id="10" name="Picture 9"/>
          <p:cNvPicPr>
            <a:picLocks noChangeAspect="1"/>
          </p:cNvPicPr>
          <p:nvPr/>
        </p:nvPicPr>
        <p:blipFill>
          <a:blip r:embed="rId3"/>
          <a:stretch>
            <a:fillRect/>
          </a:stretch>
        </p:blipFill>
        <p:spPr>
          <a:xfrm>
            <a:off x="716087" y="1411861"/>
            <a:ext cx="2881899" cy="1283290"/>
          </a:xfrm>
          <a:prstGeom prst="rect">
            <a:avLst/>
          </a:prstGeom>
          <a:ln w="38100">
            <a:solidFill>
              <a:schemeClr val="bg1"/>
            </a:solidFill>
          </a:ln>
        </p:spPr>
      </p:pic>
      <p:pic>
        <p:nvPicPr>
          <p:cNvPr id="11" name="Picture 10"/>
          <p:cNvPicPr>
            <a:picLocks noChangeAspect="1"/>
          </p:cNvPicPr>
          <p:nvPr/>
        </p:nvPicPr>
        <p:blipFill>
          <a:blip r:embed="rId4"/>
          <a:stretch>
            <a:fillRect/>
          </a:stretch>
        </p:blipFill>
        <p:spPr>
          <a:xfrm>
            <a:off x="8514878" y="1447164"/>
            <a:ext cx="2968134" cy="1324356"/>
          </a:xfrm>
          <a:prstGeom prst="rect">
            <a:avLst/>
          </a:prstGeom>
          <a:ln w="38100">
            <a:solidFill>
              <a:schemeClr val="bg1"/>
            </a:solidFill>
          </a:ln>
        </p:spPr>
      </p:pic>
    </p:spTree>
    <p:extLst>
      <p:ext uri="{BB962C8B-B14F-4D97-AF65-F5344CB8AC3E}">
        <p14:creationId xmlns:p14="http://schemas.microsoft.com/office/powerpoint/2010/main" val="1439306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method </a:t>
            </a:r>
          </a:p>
        </p:txBody>
      </p:sp>
      <p:sp>
        <p:nvSpPr>
          <p:cNvPr id="7" name="Rectangle 6"/>
          <p:cNvSpPr/>
          <p:nvPr/>
        </p:nvSpPr>
        <p:spPr>
          <a:xfrm>
            <a:off x="8474504" y="2438021"/>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The questionnaire was produced using Google Forms. </a:t>
            </a:r>
          </a:p>
          <a:p>
            <a:pPr marL="285750" indent="-285750">
              <a:buFont typeface="Arial" panose="020B0604020202020204" pitchFamily="34" charset="0"/>
              <a:buChar char="•"/>
            </a:pPr>
            <a:r>
              <a:rPr lang="en-GB" sz="1400" dirty="0"/>
              <a:t>Once completed, the questionnaire was shared through social media, including networks such as Facebook and twitter. </a:t>
            </a:r>
          </a:p>
          <a:p>
            <a:pPr marL="285750" indent="-285750">
              <a:buFont typeface="Arial" panose="020B0604020202020204" pitchFamily="34" charset="0"/>
              <a:buChar char="•"/>
            </a:pPr>
            <a:r>
              <a:rPr lang="en-GB" sz="1400" dirty="0"/>
              <a:t>Once the participants had completed the questionnaire, their results were recorded. </a:t>
            </a:r>
          </a:p>
        </p:txBody>
      </p:sp>
      <p:sp>
        <p:nvSpPr>
          <p:cNvPr id="8" name="Rectangle 7"/>
          <p:cNvSpPr/>
          <p:nvPr/>
        </p:nvSpPr>
        <p:spPr>
          <a:xfrm>
            <a:off x="4483321" y="2438021"/>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Survey based on attitudes towards purchase intention of branded clothing. </a:t>
            </a:r>
          </a:p>
          <a:p>
            <a:pPr marL="285750" indent="-285750">
              <a:buFont typeface="Arial" panose="020B0604020202020204" pitchFamily="34" charset="0"/>
              <a:buChar char="•"/>
            </a:pPr>
            <a:r>
              <a:rPr lang="en-GB" sz="1400" dirty="0"/>
              <a:t>Consisted of 8 statements on a 4-point Likert scale and the participants were instructed to Strongly Disagree,  Disagree,  Agree or Strongly Agree. </a:t>
            </a:r>
          </a:p>
          <a:p>
            <a:pPr marL="285750" indent="-285750">
              <a:buFont typeface="Arial" panose="020B0604020202020204" pitchFamily="34" charset="0"/>
              <a:buChar char="•"/>
            </a:pPr>
            <a:r>
              <a:rPr lang="en-GB" sz="1400" dirty="0"/>
              <a:t>Once completed, the results were recorded. </a:t>
            </a:r>
          </a:p>
        </p:txBody>
      </p:sp>
      <p:sp>
        <p:nvSpPr>
          <p:cNvPr id="9" name="Rectangle 8"/>
          <p:cNvSpPr/>
          <p:nvPr/>
        </p:nvSpPr>
        <p:spPr>
          <a:xfrm>
            <a:off x="545023" y="2438022"/>
            <a:ext cx="3300222" cy="2784908"/>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Fifty-four participants took part in the study.  </a:t>
            </a:r>
          </a:p>
          <a:p>
            <a:pPr marL="285750" indent="-285750">
              <a:buFont typeface="Arial" panose="020B0604020202020204" pitchFamily="34" charset="0"/>
              <a:buChar char="•"/>
            </a:pPr>
            <a:r>
              <a:rPr lang="en-GB" sz="1400" dirty="0"/>
              <a:t>The participants consisted of 7 males and 47 females. </a:t>
            </a:r>
          </a:p>
          <a:p>
            <a:pPr marL="285750" indent="-285750">
              <a:buFont typeface="Arial" panose="020B0604020202020204" pitchFamily="34" charset="0"/>
              <a:buChar char="•"/>
            </a:pPr>
            <a:r>
              <a:rPr lang="en-GB" sz="1400" dirty="0"/>
              <a:t>The ages of the participants ranged from sixteen to forty years. </a:t>
            </a:r>
          </a:p>
          <a:p>
            <a:pPr marL="285750" indent="-285750">
              <a:buFont typeface="Arial" panose="020B0604020202020204" pitchFamily="34" charset="0"/>
              <a:buChar char="•"/>
            </a:pPr>
            <a:r>
              <a:rPr lang="en-GB" sz="1400" dirty="0"/>
              <a:t>Participants were all taken from an opportunity sample from the area of West Wales.</a:t>
            </a:r>
          </a:p>
          <a:p>
            <a:pPr marL="285750" indent="-285750">
              <a:buFont typeface="Arial" panose="020B0604020202020204" pitchFamily="34" charset="0"/>
              <a:buChar char="•"/>
            </a:pPr>
            <a:r>
              <a:rPr lang="en-GB" sz="1400" dirty="0"/>
              <a:t>All participants answered survey based on their attitudes towards branded clothing. </a:t>
            </a:r>
          </a:p>
        </p:txBody>
      </p:sp>
      <p:sp>
        <p:nvSpPr>
          <p:cNvPr id="10" name="TextBox 9"/>
          <p:cNvSpPr txBox="1"/>
          <p:nvPr/>
        </p:nvSpPr>
        <p:spPr>
          <a:xfrm>
            <a:off x="4504102" y="1727827"/>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Materials</a:t>
            </a:r>
          </a:p>
        </p:txBody>
      </p:sp>
      <p:sp>
        <p:nvSpPr>
          <p:cNvPr id="11" name="TextBox 10"/>
          <p:cNvSpPr txBox="1"/>
          <p:nvPr/>
        </p:nvSpPr>
        <p:spPr>
          <a:xfrm>
            <a:off x="8495285" y="1733035"/>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Procedure</a:t>
            </a:r>
          </a:p>
        </p:txBody>
      </p:sp>
      <p:sp>
        <p:nvSpPr>
          <p:cNvPr id="12" name="TextBox 11"/>
          <p:cNvSpPr txBox="1"/>
          <p:nvPr/>
        </p:nvSpPr>
        <p:spPr>
          <a:xfrm>
            <a:off x="555414" y="1727827"/>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Participants </a:t>
            </a:r>
          </a:p>
        </p:txBody>
      </p:sp>
    </p:spTree>
    <p:extLst>
      <p:ext uri="{BB962C8B-B14F-4D97-AF65-F5344CB8AC3E}">
        <p14:creationId xmlns:p14="http://schemas.microsoft.com/office/powerpoint/2010/main" val="335658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Results </a:t>
            </a:r>
          </a:p>
        </p:txBody>
      </p:sp>
      <p:graphicFrame>
        <p:nvGraphicFramePr>
          <p:cNvPr id="10" name="Chart 9"/>
          <p:cNvGraphicFramePr>
            <a:graphicFrameLocks/>
          </p:cNvGraphicFramePr>
          <p:nvPr>
            <p:extLst>
              <p:ext uri="{D42A27DB-BD31-4B8C-83A1-F6EECF244321}">
                <p14:modId xmlns:p14="http://schemas.microsoft.com/office/powerpoint/2010/main" val="2811612134"/>
              </p:ext>
            </p:extLst>
          </p:nvPr>
        </p:nvGraphicFramePr>
        <p:xfrm>
          <a:off x="1769165" y="1602645"/>
          <a:ext cx="3374236" cy="223386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p:cNvGraphicFramePr>
            <a:graphicFrameLocks/>
          </p:cNvGraphicFramePr>
          <p:nvPr>
            <p:extLst>
              <p:ext uri="{D42A27DB-BD31-4B8C-83A1-F6EECF244321}">
                <p14:modId xmlns:p14="http://schemas.microsoft.com/office/powerpoint/2010/main" val="1492832866"/>
              </p:ext>
            </p:extLst>
          </p:nvPr>
        </p:nvGraphicFramePr>
        <p:xfrm>
          <a:off x="6550972" y="1602644"/>
          <a:ext cx="3408037" cy="223386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p:cNvGraphicFramePr>
            <a:graphicFrameLocks/>
          </p:cNvGraphicFramePr>
          <p:nvPr>
            <p:extLst>
              <p:ext uri="{D42A27DB-BD31-4B8C-83A1-F6EECF244321}">
                <p14:modId xmlns:p14="http://schemas.microsoft.com/office/powerpoint/2010/main" val="4020695095"/>
              </p:ext>
            </p:extLst>
          </p:nvPr>
        </p:nvGraphicFramePr>
        <p:xfrm>
          <a:off x="1769165" y="4114800"/>
          <a:ext cx="3374236" cy="242514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Chart 12"/>
          <p:cNvGraphicFramePr>
            <a:graphicFrameLocks/>
          </p:cNvGraphicFramePr>
          <p:nvPr>
            <p:extLst>
              <p:ext uri="{D42A27DB-BD31-4B8C-83A1-F6EECF244321}">
                <p14:modId xmlns:p14="http://schemas.microsoft.com/office/powerpoint/2010/main" val="522204116"/>
              </p:ext>
            </p:extLst>
          </p:nvPr>
        </p:nvGraphicFramePr>
        <p:xfrm>
          <a:off x="6550972" y="4192239"/>
          <a:ext cx="3408038" cy="2347709"/>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533099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Results </a:t>
            </a:r>
          </a:p>
        </p:txBody>
      </p:sp>
      <p:graphicFrame>
        <p:nvGraphicFramePr>
          <p:cNvPr id="7" name="Chart 6"/>
          <p:cNvGraphicFramePr>
            <a:graphicFrameLocks/>
          </p:cNvGraphicFramePr>
          <p:nvPr>
            <p:extLst>
              <p:ext uri="{D42A27DB-BD31-4B8C-83A1-F6EECF244321}">
                <p14:modId xmlns:p14="http://schemas.microsoft.com/office/powerpoint/2010/main" val="2067673888"/>
              </p:ext>
            </p:extLst>
          </p:nvPr>
        </p:nvGraphicFramePr>
        <p:xfrm>
          <a:off x="1789043" y="1645378"/>
          <a:ext cx="3399184" cy="223630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p:cNvGraphicFramePr>
            <a:graphicFrameLocks/>
          </p:cNvGraphicFramePr>
          <p:nvPr>
            <p:extLst>
              <p:ext uri="{D42A27DB-BD31-4B8C-83A1-F6EECF244321}">
                <p14:modId xmlns:p14="http://schemas.microsoft.com/office/powerpoint/2010/main" val="3674425606"/>
              </p:ext>
            </p:extLst>
          </p:nvPr>
        </p:nvGraphicFramePr>
        <p:xfrm>
          <a:off x="1789043" y="4388578"/>
          <a:ext cx="3399185" cy="222636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 name="Chart 13"/>
          <p:cNvGraphicFramePr>
            <a:graphicFrameLocks/>
          </p:cNvGraphicFramePr>
          <p:nvPr>
            <p:extLst>
              <p:ext uri="{D42A27DB-BD31-4B8C-83A1-F6EECF244321}">
                <p14:modId xmlns:p14="http://schemas.microsoft.com/office/powerpoint/2010/main" val="4207274026"/>
              </p:ext>
            </p:extLst>
          </p:nvPr>
        </p:nvGraphicFramePr>
        <p:xfrm>
          <a:off x="6698972" y="4388579"/>
          <a:ext cx="3399185" cy="222636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p:cNvGraphicFramePr>
            <a:graphicFrameLocks/>
          </p:cNvGraphicFramePr>
          <p:nvPr>
            <p:extLst>
              <p:ext uri="{D42A27DB-BD31-4B8C-83A1-F6EECF244321}">
                <p14:modId xmlns:p14="http://schemas.microsoft.com/office/powerpoint/2010/main" val="3894283260"/>
              </p:ext>
            </p:extLst>
          </p:nvPr>
        </p:nvGraphicFramePr>
        <p:xfrm>
          <a:off x="6698972" y="1645378"/>
          <a:ext cx="3399185" cy="229051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727754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Discussion</a:t>
            </a:r>
          </a:p>
        </p:txBody>
      </p:sp>
      <p:sp>
        <p:nvSpPr>
          <p:cNvPr id="3" name="Rectangle 2"/>
          <p:cNvSpPr/>
          <p:nvPr/>
        </p:nvSpPr>
        <p:spPr>
          <a:xfrm>
            <a:off x="496536" y="1727828"/>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endParaRPr lang="en-GB" sz="1400" dirty="0"/>
          </a:p>
        </p:txBody>
      </p:sp>
      <p:sp>
        <p:nvSpPr>
          <p:cNvPr id="4" name="Rectangle 3"/>
          <p:cNvSpPr/>
          <p:nvPr/>
        </p:nvSpPr>
        <p:spPr>
          <a:xfrm>
            <a:off x="4287947" y="1727828"/>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endParaRPr lang="en-GB" sz="1400" dirty="0"/>
          </a:p>
        </p:txBody>
      </p:sp>
      <p:sp>
        <p:nvSpPr>
          <p:cNvPr id="5" name="Rectangle 4"/>
          <p:cNvSpPr/>
          <p:nvPr/>
        </p:nvSpPr>
        <p:spPr>
          <a:xfrm>
            <a:off x="8302516" y="1727828"/>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endParaRPr lang="en-GB" sz="1400" dirty="0"/>
          </a:p>
        </p:txBody>
      </p:sp>
      <p:sp>
        <p:nvSpPr>
          <p:cNvPr id="6" name="TextBox 5"/>
          <p:cNvSpPr txBox="1"/>
          <p:nvPr/>
        </p:nvSpPr>
        <p:spPr>
          <a:xfrm>
            <a:off x="1442258" y="4432658"/>
            <a:ext cx="3279441" cy="369332"/>
          </a:xfrm>
          <a:prstGeom prst="rect">
            <a:avLst/>
          </a:prstGeom>
          <a:solidFill>
            <a:schemeClr val="tx1"/>
          </a:solidFill>
          <a:ln w="38100">
            <a:solidFill>
              <a:schemeClr val="bg1"/>
            </a:solidFill>
          </a:ln>
        </p:spPr>
        <p:txBody>
          <a:bodyPr wrap="square" rtlCol="0">
            <a:spAutoFit/>
          </a:bodyPr>
          <a:lstStyle/>
          <a:p>
            <a:pPr algn="ctr"/>
            <a:endParaRPr lang="en-GB" dirty="0">
              <a:solidFill>
                <a:schemeClr val="bg1"/>
              </a:solidFill>
            </a:endParaRPr>
          </a:p>
        </p:txBody>
      </p:sp>
      <p:sp>
        <p:nvSpPr>
          <p:cNvPr id="7" name="TextBox 6"/>
          <p:cNvSpPr txBox="1"/>
          <p:nvPr/>
        </p:nvSpPr>
        <p:spPr>
          <a:xfrm>
            <a:off x="1594658" y="5462080"/>
            <a:ext cx="3279441" cy="369332"/>
          </a:xfrm>
          <a:prstGeom prst="rect">
            <a:avLst/>
          </a:prstGeom>
          <a:solidFill>
            <a:schemeClr val="tx1"/>
          </a:solidFill>
          <a:ln w="38100">
            <a:solidFill>
              <a:schemeClr val="bg1"/>
            </a:solidFill>
          </a:ln>
        </p:spPr>
        <p:txBody>
          <a:bodyPr wrap="square" rtlCol="0">
            <a:spAutoFit/>
          </a:bodyPr>
          <a:lstStyle/>
          <a:p>
            <a:pPr algn="ctr"/>
            <a:endParaRPr lang="en-GB" dirty="0">
              <a:solidFill>
                <a:schemeClr val="bg1"/>
              </a:solidFill>
            </a:endParaRPr>
          </a:p>
        </p:txBody>
      </p:sp>
      <p:sp>
        <p:nvSpPr>
          <p:cNvPr id="8" name="TextBox 7"/>
          <p:cNvSpPr txBox="1"/>
          <p:nvPr/>
        </p:nvSpPr>
        <p:spPr>
          <a:xfrm>
            <a:off x="7326448" y="5155912"/>
            <a:ext cx="3279441" cy="369332"/>
          </a:xfrm>
          <a:prstGeom prst="rect">
            <a:avLst/>
          </a:prstGeom>
          <a:solidFill>
            <a:schemeClr val="tx1"/>
          </a:solidFill>
          <a:ln w="38100">
            <a:solidFill>
              <a:schemeClr val="bg1"/>
            </a:solidFill>
          </a:ln>
        </p:spPr>
        <p:txBody>
          <a:bodyPr wrap="square" rtlCol="0">
            <a:spAutoFit/>
          </a:bodyPr>
          <a:lstStyle/>
          <a:p>
            <a:pPr algn="ctr"/>
            <a:endParaRPr lang="en-GB" dirty="0">
              <a:solidFill>
                <a:schemeClr val="bg1"/>
              </a:solidFill>
            </a:endParaRPr>
          </a:p>
        </p:txBody>
      </p:sp>
    </p:spTree>
    <p:extLst>
      <p:ext uri="{BB962C8B-B14F-4D97-AF65-F5344CB8AC3E}">
        <p14:creationId xmlns:p14="http://schemas.microsoft.com/office/powerpoint/2010/main" val="353816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Conclusion</a:t>
            </a:r>
          </a:p>
        </p:txBody>
      </p:sp>
      <p:sp>
        <p:nvSpPr>
          <p:cNvPr id="3" name="Rectangle 2"/>
          <p:cNvSpPr/>
          <p:nvPr/>
        </p:nvSpPr>
        <p:spPr>
          <a:xfrm>
            <a:off x="496536" y="1727828"/>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endParaRPr lang="en-GB" sz="1400" dirty="0"/>
          </a:p>
        </p:txBody>
      </p:sp>
      <p:sp>
        <p:nvSpPr>
          <p:cNvPr id="4" name="Rectangle 3"/>
          <p:cNvSpPr/>
          <p:nvPr/>
        </p:nvSpPr>
        <p:spPr>
          <a:xfrm>
            <a:off x="4287947" y="1616757"/>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endParaRPr lang="en-GB" sz="1400" dirty="0"/>
          </a:p>
        </p:txBody>
      </p:sp>
      <p:sp>
        <p:nvSpPr>
          <p:cNvPr id="5" name="Rectangle 4"/>
          <p:cNvSpPr/>
          <p:nvPr/>
        </p:nvSpPr>
        <p:spPr>
          <a:xfrm>
            <a:off x="8488496" y="1880227"/>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endParaRPr lang="en-GB" sz="1400" dirty="0"/>
          </a:p>
        </p:txBody>
      </p:sp>
      <p:sp>
        <p:nvSpPr>
          <p:cNvPr id="6" name="TextBox 5"/>
          <p:cNvSpPr txBox="1"/>
          <p:nvPr/>
        </p:nvSpPr>
        <p:spPr>
          <a:xfrm>
            <a:off x="1442258" y="4432658"/>
            <a:ext cx="3279441" cy="369332"/>
          </a:xfrm>
          <a:prstGeom prst="rect">
            <a:avLst/>
          </a:prstGeom>
          <a:solidFill>
            <a:schemeClr val="tx1"/>
          </a:solidFill>
          <a:ln w="38100">
            <a:solidFill>
              <a:schemeClr val="bg1"/>
            </a:solidFill>
          </a:ln>
        </p:spPr>
        <p:txBody>
          <a:bodyPr wrap="square" rtlCol="0">
            <a:spAutoFit/>
          </a:bodyPr>
          <a:lstStyle/>
          <a:p>
            <a:pPr algn="ctr"/>
            <a:endParaRPr lang="en-GB" dirty="0">
              <a:solidFill>
                <a:schemeClr val="bg1"/>
              </a:solidFill>
            </a:endParaRPr>
          </a:p>
        </p:txBody>
      </p:sp>
      <p:sp>
        <p:nvSpPr>
          <p:cNvPr id="7" name="TextBox 6"/>
          <p:cNvSpPr txBox="1"/>
          <p:nvPr/>
        </p:nvSpPr>
        <p:spPr>
          <a:xfrm>
            <a:off x="2447064" y="5530455"/>
            <a:ext cx="3279441" cy="369332"/>
          </a:xfrm>
          <a:prstGeom prst="rect">
            <a:avLst/>
          </a:prstGeom>
          <a:solidFill>
            <a:schemeClr val="tx1"/>
          </a:solidFill>
          <a:ln w="38100">
            <a:solidFill>
              <a:schemeClr val="bg1"/>
            </a:solidFill>
          </a:ln>
        </p:spPr>
        <p:txBody>
          <a:bodyPr wrap="square" rtlCol="0">
            <a:spAutoFit/>
          </a:bodyPr>
          <a:lstStyle/>
          <a:p>
            <a:pPr algn="ctr"/>
            <a:endParaRPr lang="en-GB" dirty="0">
              <a:solidFill>
                <a:schemeClr val="bg1"/>
              </a:solidFill>
            </a:endParaRPr>
          </a:p>
        </p:txBody>
      </p:sp>
      <p:sp>
        <p:nvSpPr>
          <p:cNvPr id="8" name="TextBox 7"/>
          <p:cNvSpPr txBox="1"/>
          <p:nvPr/>
        </p:nvSpPr>
        <p:spPr>
          <a:xfrm>
            <a:off x="6848775" y="4718161"/>
            <a:ext cx="3279441" cy="369332"/>
          </a:xfrm>
          <a:prstGeom prst="rect">
            <a:avLst/>
          </a:prstGeom>
          <a:solidFill>
            <a:schemeClr val="tx1"/>
          </a:solidFill>
          <a:ln w="38100">
            <a:solidFill>
              <a:schemeClr val="bg1"/>
            </a:solidFill>
          </a:ln>
        </p:spPr>
        <p:txBody>
          <a:bodyPr wrap="square" rtlCol="0">
            <a:spAutoFit/>
          </a:bodyPr>
          <a:lstStyle/>
          <a:p>
            <a:pPr algn="ctr"/>
            <a:endParaRPr lang="en-GB" dirty="0">
              <a:solidFill>
                <a:schemeClr val="bg1"/>
              </a:solidFill>
            </a:endParaRPr>
          </a:p>
        </p:txBody>
      </p:sp>
    </p:spTree>
    <p:extLst>
      <p:ext uri="{BB962C8B-B14F-4D97-AF65-F5344CB8AC3E}">
        <p14:creationId xmlns:p14="http://schemas.microsoft.com/office/powerpoint/2010/main" val="3662631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REFERENCES </a:t>
            </a:r>
          </a:p>
        </p:txBody>
      </p:sp>
      <p:sp>
        <p:nvSpPr>
          <p:cNvPr id="8" name="TextBox 7"/>
          <p:cNvSpPr txBox="1"/>
          <p:nvPr/>
        </p:nvSpPr>
        <p:spPr>
          <a:xfrm>
            <a:off x="630855" y="1604271"/>
            <a:ext cx="10977376" cy="4613507"/>
          </a:xfrm>
          <a:prstGeom prst="rect">
            <a:avLst/>
          </a:prstGeom>
          <a:solidFill>
            <a:schemeClr val="tx1"/>
          </a:solidFill>
          <a:ln w="38100">
            <a:solidFill>
              <a:schemeClr val="bg1"/>
            </a:solidFill>
          </a:ln>
        </p:spPr>
        <p:txBody>
          <a:bodyPr wrap="square" rtlCol="0">
            <a:spAutoFit/>
          </a:bodyPr>
          <a:lstStyle/>
          <a:p>
            <a:pPr marL="285750" indent="-285750">
              <a:lnSpc>
                <a:spcPct val="150000"/>
              </a:lnSpc>
              <a:buFont typeface="Arial" panose="020B0604020202020204" pitchFamily="34" charset="0"/>
              <a:buChar char="•"/>
            </a:pPr>
            <a:r>
              <a:rPr lang="en-GB" dirty="0">
                <a:solidFill>
                  <a:schemeClr val="bg1"/>
                </a:solidFill>
              </a:rPr>
              <a:t>De </a:t>
            </a:r>
            <a:r>
              <a:rPr lang="en-GB" dirty="0" err="1">
                <a:solidFill>
                  <a:schemeClr val="bg1"/>
                </a:solidFill>
              </a:rPr>
              <a:t>Cannière</a:t>
            </a:r>
            <a:r>
              <a:rPr lang="en-GB" dirty="0">
                <a:solidFill>
                  <a:schemeClr val="bg1"/>
                </a:solidFill>
              </a:rPr>
              <a:t>, M. H., De </a:t>
            </a:r>
            <a:r>
              <a:rPr lang="en-GB" dirty="0" err="1">
                <a:solidFill>
                  <a:schemeClr val="bg1"/>
                </a:solidFill>
              </a:rPr>
              <a:t>Pelsmacker</a:t>
            </a:r>
            <a:r>
              <a:rPr lang="en-GB" dirty="0">
                <a:solidFill>
                  <a:schemeClr val="bg1"/>
                </a:solidFill>
              </a:rPr>
              <a:t>, P., &amp; </a:t>
            </a:r>
            <a:r>
              <a:rPr lang="en-GB" dirty="0" err="1">
                <a:solidFill>
                  <a:schemeClr val="bg1"/>
                </a:solidFill>
              </a:rPr>
              <a:t>Geuens</a:t>
            </a:r>
            <a:r>
              <a:rPr lang="en-GB" dirty="0">
                <a:solidFill>
                  <a:schemeClr val="bg1"/>
                </a:solidFill>
              </a:rPr>
              <a:t>, M. (2009). Relationship quality and the theory of planned </a:t>
            </a:r>
            <a:r>
              <a:rPr lang="en-GB" dirty="0" err="1">
                <a:solidFill>
                  <a:schemeClr val="bg1"/>
                </a:solidFill>
              </a:rPr>
              <a:t>behavior</a:t>
            </a:r>
            <a:r>
              <a:rPr lang="en-GB" dirty="0">
                <a:solidFill>
                  <a:schemeClr val="bg1"/>
                </a:solidFill>
              </a:rPr>
              <a:t> models of </a:t>
            </a:r>
            <a:r>
              <a:rPr lang="en-GB" dirty="0" err="1">
                <a:solidFill>
                  <a:schemeClr val="bg1"/>
                </a:solidFill>
              </a:rPr>
              <a:t>behavioral</a:t>
            </a:r>
            <a:r>
              <a:rPr lang="en-GB" dirty="0">
                <a:solidFill>
                  <a:schemeClr val="bg1"/>
                </a:solidFill>
              </a:rPr>
              <a:t> intentions and purchase </a:t>
            </a:r>
            <a:r>
              <a:rPr lang="en-GB" dirty="0" err="1">
                <a:solidFill>
                  <a:schemeClr val="bg1"/>
                </a:solidFill>
              </a:rPr>
              <a:t>behavior</a:t>
            </a:r>
            <a:r>
              <a:rPr lang="en-GB" dirty="0">
                <a:solidFill>
                  <a:schemeClr val="bg1"/>
                </a:solidFill>
              </a:rPr>
              <a:t>. </a:t>
            </a:r>
            <a:r>
              <a:rPr lang="en-GB" i="1" dirty="0">
                <a:solidFill>
                  <a:schemeClr val="bg1"/>
                </a:solidFill>
              </a:rPr>
              <a:t>Journal of business research</a:t>
            </a:r>
            <a:r>
              <a:rPr lang="en-GB" dirty="0">
                <a:solidFill>
                  <a:schemeClr val="bg1"/>
                </a:solidFill>
              </a:rPr>
              <a:t>, </a:t>
            </a:r>
            <a:r>
              <a:rPr lang="en-GB" i="1" dirty="0">
                <a:solidFill>
                  <a:schemeClr val="bg1"/>
                </a:solidFill>
              </a:rPr>
              <a:t>62</a:t>
            </a:r>
            <a:r>
              <a:rPr lang="en-GB" dirty="0">
                <a:solidFill>
                  <a:schemeClr val="bg1"/>
                </a:solidFill>
              </a:rPr>
              <a:t>(1), 82-92. </a:t>
            </a:r>
            <a:endParaRPr lang="en-GB" i="1" dirty="0"/>
          </a:p>
          <a:p>
            <a:pPr marL="285750" indent="-285750">
              <a:lnSpc>
                <a:spcPct val="150000"/>
              </a:lnSpc>
              <a:buFont typeface="Arial" panose="020B0604020202020204" pitchFamily="34" charset="0"/>
              <a:buChar char="•"/>
            </a:pPr>
            <a:r>
              <a:rPr lang="en-GB" dirty="0" err="1">
                <a:solidFill>
                  <a:schemeClr val="bg1"/>
                </a:solidFill>
              </a:rPr>
              <a:t>Arvola</a:t>
            </a:r>
            <a:r>
              <a:rPr lang="en-GB" dirty="0">
                <a:solidFill>
                  <a:schemeClr val="bg1"/>
                </a:solidFill>
              </a:rPr>
              <a:t>, A., </a:t>
            </a:r>
            <a:r>
              <a:rPr lang="en-GB" dirty="0" err="1">
                <a:solidFill>
                  <a:schemeClr val="bg1"/>
                </a:solidFill>
              </a:rPr>
              <a:t>Vassallo</a:t>
            </a:r>
            <a:r>
              <a:rPr lang="en-GB" dirty="0">
                <a:solidFill>
                  <a:schemeClr val="bg1"/>
                </a:solidFill>
              </a:rPr>
              <a:t>, M., Dean, M., </a:t>
            </a:r>
            <a:r>
              <a:rPr lang="en-GB" dirty="0" err="1">
                <a:solidFill>
                  <a:schemeClr val="bg1"/>
                </a:solidFill>
              </a:rPr>
              <a:t>Lampila</a:t>
            </a:r>
            <a:r>
              <a:rPr lang="en-GB" dirty="0">
                <a:solidFill>
                  <a:schemeClr val="bg1"/>
                </a:solidFill>
              </a:rPr>
              <a:t>, P., </a:t>
            </a:r>
            <a:r>
              <a:rPr lang="en-GB" dirty="0" err="1">
                <a:solidFill>
                  <a:schemeClr val="bg1"/>
                </a:solidFill>
              </a:rPr>
              <a:t>Saba</a:t>
            </a:r>
            <a:r>
              <a:rPr lang="en-GB" dirty="0">
                <a:solidFill>
                  <a:schemeClr val="bg1"/>
                </a:solidFill>
              </a:rPr>
              <a:t>, A., </a:t>
            </a:r>
            <a:r>
              <a:rPr lang="en-GB" dirty="0" err="1">
                <a:solidFill>
                  <a:schemeClr val="bg1"/>
                </a:solidFill>
              </a:rPr>
              <a:t>Lähteenmäki</a:t>
            </a:r>
            <a:r>
              <a:rPr lang="en-GB" dirty="0">
                <a:solidFill>
                  <a:schemeClr val="bg1"/>
                </a:solidFill>
              </a:rPr>
              <a:t>, L., &amp; Shepherd, R. (2008). Predicting intentions to purchase organic food: The role of affective and moral attitudes in the Theory of Planned Behaviour. </a:t>
            </a:r>
            <a:r>
              <a:rPr lang="en-GB" i="1" dirty="0">
                <a:solidFill>
                  <a:schemeClr val="bg1"/>
                </a:solidFill>
              </a:rPr>
              <a:t>Appetite</a:t>
            </a:r>
            <a:r>
              <a:rPr lang="en-GB" dirty="0">
                <a:solidFill>
                  <a:schemeClr val="bg1"/>
                </a:solidFill>
              </a:rPr>
              <a:t>, </a:t>
            </a:r>
            <a:r>
              <a:rPr lang="en-GB" i="1" dirty="0">
                <a:solidFill>
                  <a:schemeClr val="bg1"/>
                </a:solidFill>
              </a:rPr>
              <a:t>50</a:t>
            </a:r>
            <a:r>
              <a:rPr lang="en-GB" dirty="0">
                <a:solidFill>
                  <a:schemeClr val="bg1"/>
                </a:solidFill>
              </a:rPr>
              <a:t>(2-3), 443-454. </a:t>
            </a:r>
          </a:p>
          <a:p>
            <a:pPr marL="285750" indent="-285750">
              <a:lnSpc>
                <a:spcPct val="150000"/>
              </a:lnSpc>
              <a:buFont typeface="Arial" panose="020B0604020202020204" pitchFamily="34" charset="0"/>
              <a:buChar char="•"/>
            </a:pPr>
            <a:r>
              <a:rPr lang="en-GB" dirty="0">
                <a:solidFill>
                  <a:schemeClr val="bg1"/>
                </a:solidFill>
              </a:rPr>
              <a:t>George, J. F. (2004). The theory of planned </a:t>
            </a:r>
            <a:r>
              <a:rPr lang="en-GB" dirty="0" err="1">
                <a:solidFill>
                  <a:schemeClr val="bg1"/>
                </a:solidFill>
              </a:rPr>
              <a:t>behavior</a:t>
            </a:r>
            <a:r>
              <a:rPr lang="en-GB" dirty="0">
                <a:solidFill>
                  <a:schemeClr val="bg1"/>
                </a:solidFill>
              </a:rPr>
              <a:t> and Internet purchasing. </a:t>
            </a:r>
            <a:r>
              <a:rPr lang="en-GB" i="1" dirty="0">
                <a:solidFill>
                  <a:schemeClr val="bg1"/>
                </a:solidFill>
              </a:rPr>
              <a:t>Internet research</a:t>
            </a:r>
            <a:r>
              <a:rPr lang="en-GB" dirty="0">
                <a:solidFill>
                  <a:schemeClr val="bg1"/>
                </a:solidFill>
              </a:rPr>
              <a:t>, </a:t>
            </a:r>
            <a:r>
              <a:rPr lang="en-GB" i="1" dirty="0">
                <a:solidFill>
                  <a:schemeClr val="bg1"/>
                </a:solidFill>
              </a:rPr>
              <a:t>14</a:t>
            </a:r>
            <a:r>
              <a:rPr lang="en-GB" dirty="0">
                <a:solidFill>
                  <a:schemeClr val="bg1"/>
                </a:solidFill>
              </a:rPr>
              <a:t>(3), 198-212.</a:t>
            </a:r>
          </a:p>
          <a:p>
            <a:pPr marL="285750" indent="-285750">
              <a:lnSpc>
                <a:spcPct val="150000"/>
              </a:lnSpc>
              <a:buFont typeface="Arial" panose="020B0604020202020204" pitchFamily="34" charset="0"/>
              <a:buChar char="•"/>
            </a:pPr>
            <a:r>
              <a:rPr lang="en-GB" dirty="0" err="1">
                <a:solidFill>
                  <a:schemeClr val="bg1"/>
                </a:solidFill>
              </a:rPr>
              <a:t>Kalafatis</a:t>
            </a:r>
            <a:r>
              <a:rPr lang="en-GB" dirty="0">
                <a:solidFill>
                  <a:schemeClr val="bg1"/>
                </a:solidFill>
              </a:rPr>
              <a:t>, S. P., Pollard, M., East, R., &amp; </a:t>
            </a:r>
            <a:r>
              <a:rPr lang="en-GB" dirty="0" err="1">
                <a:solidFill>
                  <a:schemeClr val="bg1"/>
                </a:solidFill>
              </a:rPr>
              <a:t>Tsogas</a:t>
            </a:r>
            <a:r>
              <a:rPr lang="en-GB" dirty="0">
                <a:solidFill>
                  <a:schemeClr val="bg1"/>
                </a:solidFill>
              </a:rPr>
              <a:t>, M. H. (1999). Green marketing and </a:t>
            </a:r>
            <a:r>
              <a:rPr lang="en-GB" dirty="0" err="1">
                <a:solidFill>
                  <a:schemeClr val="bg1"/>
                </a:solidFill>
              </a:rPr>
              <a:t>Ajzen’s</a:t>
            </a:r>
            <a:r>
              <a:rPr lang="en-GB" dirty="0">
                <a:solidFill>
                  <a:schemeClr val="bg1"/>
                </a:solidFill>
              </a:rPr>
              <a:t> theory of planned behaviour: a cross-market examination. </a:t>
            </a:r>
            <a:r>
              <a:rPr lang="en-GB" i="1" dirty="0">
                <a:solidFill>
                  <a:schemeClr val="bg1"/>
                </a:solidFill>
              </a:rPr>
              <a:t>Journal of consumer marketing</a:t>
            </a:r>
            <a:r>
              <a:rPr lang="en-GB" dirty="0">
                <a:solidFill>
                  <a:schemeClr val="bg1"/>
                </a:solidFill>
              </a:rPr>
              <a:t>, </a:t>
            </a:r>
            <a:r>
              <a:rPr lang="en-GB" i="1" dirty="0">
                <a:solidFill>
                  <a:schemeClr val="bg1"/>
                </a:solidFill>
              </a:rPr>
              <a:t>16</a:t>
            </a:r>
            <a:r>
              <a:rPr lang="en-GB" dirty="0">
                <a:solidFill>
                  <a:schemeClr val="bg1"/>
                </a:solidFill>
              </a:rPr>
              <a:t>(5), 441-460.</a:t>
            </a:r>
          </a:p>
          <a:p>
            <a:pPr marL="285750" indent="-285750">
              <a:lnSpc>
                <a:spcPct val="150000"/>
              </a:lnSpc>
              <a:buFont typeface="Arial" panose="020B0604020202020204" pitchFamily="34" charset="0"/>
              <a:buChar char="•"/>
            </a:pPr>
            <a:r>
              <a:rPr lang="en-GB" dirty="0" err="1">
                <a:solidFill>
                  <a:schemeClr val="bg1"/>
                </a:solidFill>
              </a:rPr>
              <a:t>Hutter</a:t>
            </a:r>
            <a:r>
              <a:rPr lang="en-GB" dirty="0">
                <a:solidFill>
                  <a:schemeClr val="bg1"/>
                </a:solidFill>
              </a:rPr>
              <a:t>, K., </a:t>
            </a:r>
            <a:r>
              <a:rPr lang="en-GB" dirty="0" err="1">
                <a:solidFill>
                  <a:schemeClr val="bg1"/>
                </a:solidFill>
              </a:rPr>
              <a:t>Hautz</a:t>
            </a:r>
            <a:r>
              <a:rPr lang="en-GB" dirty="0">
                <a:solidFill>
                  <a:schemeClr val="bg1"/>
                </a:solidFill>
              </a:rPr>
              <a:t>, J., </a:t>
            </a:r>
            <a:r>
              <a:rPr lang="en-GB" dirty="0" err="1">
                <a:solidFill>
                  <a:schemeClr val="bg1"/>
                </a:solidFill>
              </a:rPr>
              <a:t>Dennhardt</a:t>
            </a:r>
            <a:r>
              <a:rPr lang="en-GB" dirty="0">
                <a:solidFill>
                  <a:schemeClr val="bg1"/>
                </a:solidFill>
              </a:rPr>
              <a:t>, S., &amp; </a:t>
            </a:r>
            <a:r>
              <a:rPr lang="en-GB" dirty="0" err="1">
                <a:solidFill>
                  <a:schemeClr val="bg1"/>
                </a:solidFill>
              </a:rPr>
              <a:t>Füller</a:t>
            </a:r>
            <a:r>
              <a:rPr lang="en-GB" dirty="0">
                <a:solidFill>
                  <a:schemeClr val="bg1"/>
                </a:solidFill>
              </a:rPr>
              <a:t>, J. (2013). The impact of user interactions in social media on brand awareness and purchase intention: the case of MINI on Facebook. </a:t>
            </a:r>
            <a:r>
              <a:rPr lang="en-GB" i="1" dirty="0">
                <a:solidFill>
                  <a:schemeClr val="bg1"/>
                </a:solidFill>
              </a:rPr>
              <a:t>Journal of Product &amp; Brand Management</a:t>
            </a:r>
            <a:r>
              <a:rPr lang="en-GB" dirty="0">
                <a:solidFill>
                  <a:schemeClr val="bg1"/>
                </a:solidFill>
              </a:rPr>
              <a:t>, </a:t>
            </a:r>
            <a:r>
              <a:rPr lang="en-GB" i="1" dirty="0">
                <a:solidFill>
                  <a:schemeClr val="bg1"/>
                </a:solidFill>
              </a:rPr>
              <a:t>22</a:t>
            </a:r>
            <a:r>
              <a:rPr lang="en-GB" dirty="0">
                <a:solidFill>
                  <a:schemeClr val="bg1"/>
                </a:solidFill>
              </a:rPr>
              <a:t>(5/6), 342-351.</a:t>
            </a:r>
          </a:p>
        </p:txBody>
      </p:sp>
    </p:spTree>
    <p:extLst>
      <p:ext uri="{BB962C8B-B14F-4D97-AF65-F5344CB8AC3E}">
        <p14:creationId xmlns:p14="http://schemas.microsoft.com/office/powerpoint/2010/main" val="83411092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451</TotalTime>
  <Words>990</Words>
  <Application>Microsoft Macintosh PowerPoint</Application>
  <PresentationFormat>Widescreen</PresentationFormat>
  <Paragraphs>75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'An exploration of the effects of the media on consumer attitudes towards branded clothing purchase intention'</vt:lpstr>
      <vt:lpstr>Introduction</vt:lpstr>
      <vt:lpstr>Theory of planned behaviour</vt:lpstr>
      <vt:lpstr>LITERATURE</vt:lpstr>
      <vt:lpstr>method </vt:lpstr>
      <vt:lpstr>Results </vt:lpstr>
      <vt:lpstr>Results </vt:lpstr>
      <vt:lpstr>Discussion</vt:lpstr>
      <vt:lpstr>Conclusion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of the effects of the media on consumer attitudes towards branded clothing purchase intention'</dc:title>
  <dc:creator>Laura Boyling (1706534)</dc:creator>
  <cp:lastModifiedBy>Laura Boyling (1706534)</cp:lastModifiedBy>
  <cp:revision>28</cp:revision>
  <dcterms:created xsi:type="dcterms:W3CDTF">2019-04-30T11:15:39Z</dcterms:created>
  <dcterms:modified xsi:type="dcterms:W3CDTF">2019-04-30T21:26:08Z</dcterms:modified>
</cp:coreProperties>
</file>