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064"/>
    <p:restoredTop sz="96296" autoAdjust="0"/>
  </p:normalViewPr>
  <p:slideViewPr>
    <p:cSldViewPr snapToGrid="0">
      <p:cViewPr varScale="1">
        <p:scale>
          <a:sx n="127" d="100"/>
          <a:sy n="127" d="100"/>
        </p:scale>
        <p:origin x="2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64C566-29CD-4537-BA3F-C008E107D1D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EBB001-7DE3-46A8-BFDD-1A99388BC42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07787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US" b="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56297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US" b="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271883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78916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069299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7640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451692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73844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75878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71902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16357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71597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245516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US" b="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EBB001-7DE3-46A8-BFDD-1A99388BC429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5501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ED813-DF23-3C99-76AB-67DBBCFA95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7748AC-0998-1DAB-B63B-9F4A38BE60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9FC6A-DD04-5CA9-F281-0098A7FF1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21EDD-8251-57BD-6053-397B0BC38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0470C-E542-E4A4-7111-75D59304F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8872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0C7E-BCCA-8AEF-FDDB-9A802E2AB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39D96-89E3-310A-ED96-19459A667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ABE6C-A70E-D58C-C4E8-541EE203B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F3C1A6-80D8-B108-D472-EE4A56FE6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FC1BB-909A-1E3E-8211-8FD7D8F58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0061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303A7-4AB0-A378-9E50-3BE976469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2870CE-2B09-030A-00E1-14504E31A2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CF2C2-C077-066F-49D0-E7550A47D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244A6-9CE8-E677-52F0-25C052547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B6BF4-D42F-7F92-3333-2E3BDC57D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0572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5BEC6-B6E1-4F4B-256B-51B6623A9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96E49-507A-4A67-91AE-82EC538E52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AB1503-1284-FD40-61F6-A4E5EECE52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30A9E3-66B1-A8ED-1FDF-07A2867CC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DAC8AA-65D3-9F70-F9B8-9CBC118B2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6D9387-7D6A-3625-64EB-41905672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72817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BE795-5F20-66F1-00BB-66A9BD327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6AC264-ACC6-188B-3B3B-664CBA59D9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BBD42C-D2C7-6E46-7839-BAFFEC4D6B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37BD1A-639C-D3CF-A64B-16BF2D47B3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6AB12A-6D90-D197-AE05-B190DDCF08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F2E4FC-C797-76C6-9C37-D26DDE414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B305D6-BA36-E37A-9A0D-8231116CA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C650C6-2B8C-F533-BB3A-C5ECC6EB4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30032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A3F5-5B32-3F2C-0C84-A4122452D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640DED-4CA8-52EC-F9B7-595ED6651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A58C6C-5BB0-3012-A60E-187907766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8C2B74-7F32-8B6A-5F75-090D5C79F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26320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B0D198-2778-0096-F888-727B0ED65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EC2192-45F8-BB3B-FE88-A6DAB96B4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5BA30A-16DF-E3BB-2111-87DBA1785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8236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783F8-5D98-3BF6-71BD-A294461D5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FBAF2-603C-BE1A-5B1A-D945230C5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E97322-A73C-0F53-35FA-D17F985A85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C372EE-8DFF-4EC8-E8C5-1F2A36967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687062-2E8A-61D0-00B1-D9570D79F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AEA08-8914-0025-1471-F903BD5D1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18953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A471B-3305-3368-0B63-FD8D20130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D0D4B2-0688-1D78-85AE-64D7C541F4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4536D3-4E2D-22FD-A9CC-D4A68C4726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21F9CB-9203-3CFA-B4BB-4891DB20B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98AB4-9E71-477D-D37E-79DD4A41A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8A66CA-1D8D-CED7-CF3E-B23D0FF9F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8502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8C081-0EB7-F103-4186-3C7DD8E3C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EC8CC1-F9DC-80ED-3370-1BD70C4A06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5D7F1-7182-4B59-0655-913ACE2BE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F388E-9268-16CF-0C7A-B9A8199C9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704706-2B2E-201C-5215-D40B30D8A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6702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61B8E8-CB3D-504E-A55B-63448DAF1B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D94890-1B90-D0CE-5CDF-401F50404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E3926-C476-08F8-6FDA-57770E1D2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E516C-C1A2-74E3-F5B3-85783334B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C345E0-B692-9FB7-CF89-B296C64F6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97509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7837F9-3082-2515-B77C-19AD4EFD9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5BDDCA-5132-082E-FA53-F0B35E7E0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2383C-6D0B-42B8-A925-799AF0E14C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A437C-DD0C-403E-BCD7-F6B64BB20E48}" type="datetimeFigureOut">
              <a:rPr lang="en-IN" smtClean="0"/>
              <a:t>11/11/23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D5337-B262-7A27-EC36-CFE384F04C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C2AEF-DA6C-8AA2-8048-B6E09A0704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76142-AACA-4453-A405-DAB4B57D67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66767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uilding with cars parked in front of it&#10;&#10;Description automatically generated">
            <a:extLst>
              <a:ext uri="{FF2B5EF4-FFF2-40B4-BE49-F238E27FC236}">
                <a16:creationId xmlns:a16="http://schemas.microsoft.com/office/drawing/2014/main" id="{BBC1C0D8-029E-379A-134F-BB248BF657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" b="252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IN" b="1" i="0" u="none" strike="noStrike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HOUSEKEEPING</a:t>
            </a:r>
            <a:endParaRPr lang="en-IN" b="1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19B6491-7456-EE9A-3388-9EC8B6C142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IN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NAME:MADALINA DUTA</a:t>
            </a:r>
          </a:p>
          <a:p>
            <a:r>
              <a:rPr lang="en-IN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2218871</a:t>
            </a:r>
            <a:endParaRPr lang="en-IN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7813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9184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spcAft>
                <a:spcPts val="0"/>
              </a:spcAft>
            </a:pPr>
            <a:r>
              <a:rPr lang="en-US" sz="6100" b="1" i="0" u="none" strike="noStrike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Employee Engagement Model</a:t>
            </a:r>
            <a:endParaRPr lang="en-US" sz="61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>
                <a:effectLst/>
              </a:rPr>
              <a:t>The employee Engagement model is the framework used to outline the way a company takes care of its staff (Shen and Jiang, 2019)</a:t>
            </a:r>
          </a:p>
          <a:p>
            <a:pPr indent="-228600" algn="l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>
                <a:effectLst/>
              </a:rPr>
              <a:t>It respects the human rights of the employees.</a:t>
            </a:r>
          </a:p>
          <a:p>
            <a:pPr indent="-228600" algn="l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>
                <a:effectLst/>
              </a:rPr>
              <a:t>It makes the employees feel respected, valued and trusted at their specific workplaces.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5" name="Picture 4" descr="A moon and stars on a purple background&#10;&#10;Description automatically generated">
            <a:extLst>
              <a:ext uri="{FF2B5EF4-FFF2-40B4-BE49-F238E27FC236}">
                <a16:creationId xmlns:a16="http://schemas.microsoft.com/office/drawing/2014/main" id="{5E44C81C-9572-751B-98C1-E81DE37C2B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8"/>
          <a:stretch/>
        </p:blipFill>
        <p:spPr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</p:spPr>
      </p:pic>
      <p:pic>
        <p:nvPicPr>
          <p:cNvPr id="1026" name="Picture 2" descr="5 New Rules to Help You Build the Right Support Framework for Improving Employee  Engagement and Retention - CXO Outlook">
            <a:extLst>
              <a:ext uri="{FF2B5EF4-FFF2-40B4-BE49-F238E27FC236}">
                <a16:creationId xmlns:a16="http://schemas.microsoft.com/office/drawing/2014/main" id="{8CD41EE5-72FD-8103-6F89-E25D87F99C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50" b="-2"/>
          <a:stretch/>
        </p:blipFill>
        <p:spPr bwMode="auto"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84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tanding in a hotel room with a suitcase&#10;&#10;Description automatically generated">
            <a:extLst>
              <a:ext uri="{FF2B5EF4-FFF2-40B4-BE49-F238E27FC236}">
                <a16:creationId xmlns:a16="http://schemas.microsoft.com/office/drawing/2014/main" id="{DE59C1CD-28BA-F7EC-BE06-BFB4A8CBDA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34" r="8933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 rtl="0">
              <a:spcBef>
                <a:spcPts val="0"/>
              </a:spcBef>
              <a:spcAft>
                <a:spcPts val="0"/>
              </a:spcAft>
            </a:pPr>
            <a:r>
              <a:rPr lang="en-IN" sz="5200" b="1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Allow natural touch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/>
          </a:bodyPr>
          <a:lstStyle/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 is highly significant to allow the natural elements inside the room to assure the health and safety of guests (Giglio et al., 2020)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Open the windows to enter sunlight and natural air.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Examine if the ventilation of the room is up to the point or not.</a:t>
            </a:r>
          </a:p>
        </p:txBody>
      </p:sp>
    </p:spTree>
    <p:extLst>
      <p:ext uri="{BB962C8B-B14F-4D97-AF65-F5344CB8AC3E}">
        <p14:creationId xmlns:p14="http://schemas.microsoft.com/office/powerpoint/2010/main" val="3568305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sign in front of it&#10;&#10;Description automatically generated">
            <a:extLst>
              <a:ext uri="{FF2B5EF4-FFF2-40B4-BE49-F238E27FC236}">
                <a16:creationId xmlns:a16="http://schemas.microsoft.com/office/drawing/2014/main" id="{4D26D3E7-22F9-2924-5044-5530CAEE5F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03" r="-2" b="374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3074" name="Picture 2" descr="Room Cleaning Procedures in Hotel Housekeeping | SOP">
            <a:extLst>
              <a:ext uri="{FF2B5EF4-FFF2-40B4-BE49-F238E27FC236}">
                <a16:creationId xmlns:a16="http://schemas.microsoft.com/office/drawing/2014/main" id="{85328117-B0CB-8245-6007-0525587B59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86" r="-2" b="22827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0"/>
              </a:spcAft>
            </a:pPr>
            <a:r>
              <a:rPr lang="en-US" sz="3400" b="1" i="0" u="none" strike="noStrike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Maintain Room Clearance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effectLst/>
              </a:rPr>
              <a:t>Vacuum the floor carpets, surface of the floor, and furniture (Pitra et al., 2022)</a:t>
            </a:r>
          </a:p>
          <a:p>
            <a:pPr indent="-228600" algn="l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effectLst/>
              </a:rPr>
              <a:t>Clean all the furniture and equipment with clear, hygienic clothes </a:t>
            </a:r>
          </a:p>
          <a:p>
            <a:pPr indent="-228600" algn="l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effectLst/>
              </a:rPr>
              <a:t>Provide importance to each corner of the room, however minor it is</a:t>
            </a:r>
          </a:p>
          <a:p>
            <a:pPr indent="-228600" algn="l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effectLst/>
              </a:rPr>
              <a:t>Wipe down the surfaces and each corner of the room with a wet piece of cloth </a:t>
            </a:r>
          </a:p>
        </p:txBody>
      </p:sp>
    </p:spTree>
    <p:extLst>
      <p:ext uri="{BB962C8B-B14F-4D97-AF65-F5344CB8AC3E}">
        <p14:creationId xmlns:p14="http://schemas.microsoft.com/office/powerpoint/2010/main" val="312648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 rtl="0">
              <a:spcBef>
                <a:spcPts val="0"/>
              </a:spcBef>
              <a:spcAft>
                <a:spcPts val="0"/>
              </a:spcAft>
            </a:pPr>
            <a:r>
              <a:rPr lang="en-IN" sz="5400" b="1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Maintain environmental sustainability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Maintain the environmental sustainability guidelines inside the room.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Always wash the trash bins and discard the waste to avoid raising microorganisms inside the room (</a:t>
            </a:r>
            <a:r>
              <a:rPr lang="en-US" sz="1500" b="0" i="0" u="none" strike="noStrike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Khatter</a:t>
            </a:r>
            <a:r>
              <a:rPr lang="en-US" sz="15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Segregate the recyclable and non-recyclable wastes and move the recyclable ones to their specific destinations.</a:t>
            </a:r>
          </a:p>
        </p:txBody>
      </p:sp>
      <p:pic>
        <p:nvPicPr>
          <p:cNvPr id="5" name="Picture 4" descr="A person making a bed&#10;&#10;Description automatically generated">
            <a:extLst>
              <a:ext uri="{FF2B5EF4-FFF2-40B4-BE49-F238E27FC236}">
                <a16:creationId xmlns:a16="http://schemas.microsoft.com/office/drawing/2014/main" id="{AE40CCE8-6ECC-5D5A-2A1D-63D399E25E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6" r="34273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1048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 rtl="0">
              <a:spcBef>
                <a:spcPts val="0"/>
              </a:spcBef>
              <a:spcAft>
                <a:spcPts val="0"/>
              </a:spcAft>
            </a:pPr>
            <a:r>
              <a:rPr lang="en-IN" sz="4600" b="1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Keep Hygiene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Always change the bed covers, floor mats, and doormats to both keep the room clean and fresh and maintain room hygiene (Rawal et al., 2020)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Change other elements such as the water of flower vases and drinking water of the jugs or provide new water bottles.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Assure all the elements altered are fresh and clean. </a:t>
            </a:r>
          </a:p>
        </p:txBody>
      </p:sp>
      <p:pic>
        <p:nvPicPr>
          <p:cNvPr id="5" name="Picture 4" descr="A person holding a cleaning basket&#10;&#10;Description automatically generated">
            <a:extLst>
              <a:ext uri="{FF2B5EF4-FFF2-40B4-BE49-F238E27FC236}">
                <a16:creationId xmlns:a16="http://schemas.microsoft.com/office/drawing/2014/main" id="{2422E497-EB3C-88E4-5FA2-126E13F6EF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9" r="1827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5303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ed with purple pillows and a purple pillow&#10;&#10;Description automatically generated">
            <a:extLst>
              <a:ext uri="{FF2B5EF4-FFF2-40B4-BE49-F238E27FC236}">
                <a16:creationId xmlns:a16="http://schemas.microsoft.com/office/drawing/2014/main" id="{6E8C7FEA-35AE-FBF5-370D-622F1BD63D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" r="23078" b="909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>
              <a:spcAft>
                <a:spcPts val="0"/>
              </a:spcAft>
            </a:pPr>
            <a:r>
              <a:rPr lang="en-US" sz="2800" b="1" i="0" u="none" strike="noStrike">
                <a:solidFill>
                  <a:schemeClr val="bg1"/>
                </a:solidFill>
                <a:effectLst/>
              </a:rPr>
              <a:t>Adhere to Hotel Brand and Appearance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>
                <a:solidFill>
                  <a:schemeClr val="bg1"/>
                </a:solidFill>
                <a:effectLst/>
              </a:rPr>
              <a:t>Always implement an element inside the room that keeps alignment with its appearance and brand value.</a:t>
            </a:r>
          </a:p>
          <a:p>
            <a:pPr indent="-228600" algn="l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>
                <a:solidFill>
                  <a:schemeClr val="bg1"/>
                </a:solidFill>
                <a:effectLst/>
              </a:rPr>
              <a:t>Always keep a specific room freshener inside the room to make the guest feel relaxed and stress-free (Denysenko and Budiakova, 2020)</a:t>
            </a:r>
          </a:p>
          <a:p>
            <a:pPr indent="-228600" algn="l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>
                <a:solidFill>
                  <a:schemeClr val="bg1"/>
                </a:solidFill>
                <a:effectLst/>
              </a:rPr>
              <a:t> Avoid the use of any unnecessary elements that hamper the room standards.</a:t>
            </a:r>
          </a:p>
          <a:p>
            <a:pPr indent="-228600" algn="l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>
                <a:solidFill>
                  <a:schemeClr val="bg1"/>
                </a:solidFill>
                <a:effectLst/>
              </a:rPr>
              <a:t>Always check the safety standards inside the room.</a:t>
            </a:r>
          </a:p>
        </p:txBody>
      </p:sp>
    </p:spTree>
    <p:extLst>
      <p:ext uri="{BB962C8B-B14F-4D97-AF65-F5344CB8AC3E}">
        <p14:creationId xmlns:p14="http://schemas.microsoft.com/office/powerpoint/2010/main" val="70254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6676" y="557189"/>
            <a:ext cx="4899039" cy="3346901"/>
          </a:xfrm>
          <a:noFill/>
        </p:spPr>
        <p:txBody>
          <a:bodyPr>
            <a:normAutofit/>
          </a:bodyPr>
          <a:lstStyle/>
          <a:p>
            <a:pPr algn="l" rtl="0">
              <a:spcBef>
                <a:spcPts val="0"/>
              </a:spcBef>
              <a:spcAft>
                <a:spcPts val="0"/>
              </a:spcAft>
            </a:pPr>
            <a:r>
              <a:rPr lang="en-US" sz="5200" b="1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Assure Clean and Tidy Toilets and Bathrooms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6676" y="4068287"/>
            <a:ext cx="4899039" cy="2060799"/>
          </a:xfrm>
          <a:noFill/>
        </p:spPr>
        <p:txBody>
          <a:bodyPr>
            <a:normAutofit/>
          </a:bodyPr>
          <a:lstStyle/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Always take additional concern on the room attached bathrooms and toilets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Restock the amenities (Park et al., 2019)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Take special concern over the water supply inside the bathrooms and toilets to avoid any future complaints</a:t>
            </a:r>
          </a:p>
        </p:txBody>
      </p:sp>
      <p:pic>
        <p:nvPicPr>
          <p:cNvPr id="5" name="Picture 4" descr="A person cleaning his bathroom sink&#10;&#10;Description automatically generated">
            <a:extLst>
              <a:ext uri="{FF2B5EF4-FFF2-40B4-BE49-F238E27FC236}">
                <a16:creationId xmlns:a16="http://schemas.microsoft.com/office/drawing/2014/main" id="{D3D822B8-8316-B961-C370-979E5C6426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79" r="393" b="-1"/>
          <a:stretch/>
        </p:blipFill>
        <p:spPr>
          <a:xfrm>
            <a:off x="6095999" y="10"/>
            <a:ext cx="610565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94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 rtl="0">
              <a:spcBef>
                <a:spcPts val="0"/>
              </a:spcBef>
              <a:spcAft>
                <a:spcPts val="0"/>
              </a:spcAft>
            </a:pPr>
            <a:r>
              <a:rPr lang="en-US" sz="4100" b="1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Humble Communication and time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/>
          </a:bodyPr>
          <a:lstStyle/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Always communicate with your guests humbly and provide them with hospitable warmth (Capua, 2021)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Prioritize the consumer demands at first as per their cultural needs and values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Allocate time precisely and smartly for each task</a:t>
            </a:r>
          </a:p>
        </p:txBody>
      </p:sp>
      <p:pic>
        <p:nvPicPr>
          <p:cNvPr id="8194" name="Picture 2" descr="Hotel Housekeeping: Tips, Tricks &amp; Checklist | Little Hotelier">
            <a:extLst>
              <a:ext uri="{FF2B5EF4-FFF2-40B4-BE49-F238E27FC236}">
                <a16:creationId xmlns:a16="http://schemas.microsoft.com/office/drawing/2014/main" id="{09B31D9F-B7E1-FCE7-440D-9D24638DCC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0F0"/>
              </a:clrFrom>
              <a:clrTo>
                <a:srgbClr val="FFF0F0">
                  <a:alpha val="0"/>
                </a:srgbClr>
              </a:clrTo>
            </a:clrChange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414356" y="1430724"/>
            <a:ext cx="6408836" cy="3845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1213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card&#10;&#10;Description automatically generated">
            <a:extLst>
              <a:ext uri="{FF2B5EF4-FFF2-40B4-BE49-F238E27FC236}">
                <a16:creationId xmlns:a16="http://schemas.microsoft.com/office/drawing/2014/main" id="{8023F6FC-91F0-6B7D-D80B-300C957AF0D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7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b="1" i="0" u="none" strike="noStrike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Physical fitness and knowledge of hygiene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pPr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Keep yourself physically fit to deal with situations where you need extreme physical stamina (Aguilar-Escobar et al., 2021)</a:t>
            </a:r>
          </a:p>
          <a:p>
            <a:pPr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Learn the brand guidelines regarding the hotel's cleanliness. </a:t>
            </a:r>
          </a:p>
          <a:p>
            <a:pPr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Adhere to the new scientific approaches to maintaining hygiene inside the hotel. </a:t>
            </a:r>
          </a:p>
        </p:txBody>
      </p:sp>
    </p:spTree>
    <p:extLst>
      <p:ext uri="{BB962C8B-B14F-4D97-AF65-F5344CB8AC3E}">
        <p14:creationId xmlns:p14="http://schemas.microsoft.com/office/powerpoint/2010/main" val="3690920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74819"/>
            <a:ext cx="4826795" cy="2858363"/>
          </a:xfrm>
        </p:spPr>
        <p:txBody>
          <a:bodyPr>
            <a:normAutofit/>
          </a:bodyPr>
          <a:lstStyle/>
          <a:p>
            <a:pPr algn="l" rtl="0">
              <a:spcBef>
                <a:spcPts val="0"/>
              </a:spcBef>
              <a:spcAft>
                <a:spcPts val="0"/>
              </a:spcAft>
            </a:pPr>
            <a:r>
              <a:rPr lang="en-IN" sz="6100" b="1" i="0" u="none" strike="noStrike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Team Collaboration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392AF-9CE2-3F18-D1D8-465116702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4414180"/>
            <a:ext cx="4830283" cy="1594507"/>
          </a:xfrm>
        </p:spPr>
        <p:txBody>
          <a:bodyPr>
            <a:normAutofit/>
          </a:bodyPr>
          <a:lstStyle/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 provide an effective service to the guests, it is highly important to work collaboratively with team members (Fu et al. 2020)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Communicate with team members and guide them.</a:t>
            </a:r>
          </a:p>
          <a:p>
            <a:pPr algn="l" rtl="0" fontAlgn="base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Ensure there exists no conflict inside the team. </a:t>
            </a:r>
          </a:p>
        </p:txBody>
      </p:sp>
      <p:pic>
        <p:nvPicPr>
          <p:cNvPr id="5" name="Picture 4" descr="A person making a bed&#10;&#10;Description automatically generated">
            <a:extLst>
              <a:ext uri="{FF2B5EF4-FFF2-40B4-BE49-F238E27FC236}">
                <a16:creationId xmlns:a16="http://schemas.microsoft.com/office/drawing/2014/main" id="{5DF4186E-C7AC-7A60-C9BC-1B9A3A54A6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2" r="19759" b="-2"/>
          <a:stretch/>
        </p:blipFill>
        <p:spPr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7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spcAft>
                <a:spcPts val="0"/>
              </a:spcAft>
            </a:pPr>
            <a:r>
              <a:rPr lang="en-US" sz="5400" b="1" i="0" u="none" strike="noStrike">
                <a:effectLst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E65B19-4E5A-DCDE-FCFC-D64CC8C0A3F7}"/>
              </a:ext>
            </a:extLst>
          </p:cNvPr>
          <p:cNvSpPr txBox="1"/>
          <p:nvPr/>
        </p:nvSpPr>
        <p:spPr>
          <a:xfrm>
            <a:off x="572492" y="2071316"/>
            <a:ext cx="7232795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effectLst/>
              </a:rPr>
              <a:t>Aguilar-Escobar, V.G., Garrido-Vega, P., </a:t>
            </a:r>
            <a:r>
              <a:rPr lang="en-US" sz="900" dirty="0" err="1">
                <a:effectLst/>
              </a:rPr>
              <a:t>Majado</a:t>
            </a:r>
            <a:r>
              <a:rPr lang="en-US" sz="900" dirty="0">
                <a:effectLst/>
              </a:rPr>
              <a:t>-Márquez, J. and </a:t>
            </a:r>
            <a:r>
              <a:rPr lang="en-US" sz="900" dirty="0" err="1">
                <a:effectLst/>
              </a:rPr>
              <a:t>Camuñez</a:t>
            </a:r>
            <a:r>
              <a:rPr lang="en-US" sz="900" dirty="0">
                <a:effectLst/>
              </a:rPr>
              <a:t>-Ruiz, J.A., 2021. Hotel room cleaning: Time study and analysis of influential variables in a Spanish hotel. </a:t>
            </a:r>
            <a:r>
              <a:rPr lang="en-US" sz="900" i="1" dirty="0">
                <a:effectLst/>
              </a:rPr>
              <a:t>Journal of Industrial Engineering and Management</a:t>
            </a:r>
            <a:r>
              <a:rPr lang="en-US" sz="900" dirty="0">
                <a:effectLst/>
              </a:rPr>
              <a:t>, </a:t>
            </a:r>
            <a:r>
              <a:rPr lang="en-US" sz="900" i="1" dirty="0">
                <a:effectLst/>
              </a:rPr>
              <a:t>14</a:t>
            </a:r>
            <a:r>
              <a:rPr lang="en-US" sz="900" dirty="0">
                <a:effectLst/>
              </a:rPr>
              <a:t>(3), pp.645-660.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effectLst/>
              </a:rPr>
              <a:t>Capua, L.T., 2021. EMPLOYABILITY SKILLS AND COMPETENCIES OF HOSPITALITY MANAGEMENT STUDENTS: BASIS FOR ENHANCED CURRICULUM. </a:t>
            </a:r>
            <a:r>
              <a:rPr lang="en-US" sz="900" i="1" dirty="0">
                <a:effectLst/>
              </a:rPr>
              <a:t>Review of International Geographical Education Online</a:t>
            </a:r>
            <a:r>
              <a:rPr lang="en-US" sz="900" dirty="0">
                <a:effectLst/>
              </a:rPr>
              <a:t>, </a:t>
            </a:r>
            <a:r>
              <a:rPr lang="en-US" sz="900" i="1" dirty="0">
                <a:effectLst/>
              </a:rPr>
              <a:t>11</a:t>
            </a:r>
            <a:r>
              <a:rPr lang="en-US" sz="900" dirty="0">
                <a:effectLst/>
              </a:rPr>
              <a:t>(10).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 err="1">
                <a:effectLst/>
              </a:rPr>
              <a:t>Denysenko</a:t>
            </a:r>
            <a:r>
              <a:rPr lang="en-US" sz="900" dirty="0">
                <a:effectLst/>
              </a:rPr>
              <a:t>, M. and </a:t>
            </a:r>
            <a:r>
              <a:rPr lang="en-US" sz="900" dirty="0" err="1">
                <a:effectLst/>
              </a:rPr>
              <a:t>Budiakova</a:t>
            </a:r>
            <a:r>
              <a:rPr lang="en-US" sz="900" dirty="0">
                <a:effectLst/>
              </a:rPr>
              <a:t>, O., 2020. Features of economic development of hotel and restaurant business. </a:t>
            </a:r>
            <a:r>
              <a:rPr lang="en-US" sz="900" i="1" dirty="0" err="1">
                <a:effectLst/>
              </a:rPr>
              <a:t>Економiка</a:t>
            </a:r>
            <a:r>
              <a:rPr lang="en-US" sz="900" i="1" dirty="0">
                <a:effectLst/>
              </a:rPr>
              <a:t> </a:t>
            </a:r>
            <a:r>
              <a:rPr lang="en-US" sz="900" i="1" dirty="0" err="1">
                <a:effectLst/>
              </a:rPr>
              <a:t>та</a:t>
            </a:r>
            <a:r>
              <a:rPr lang="en-US" sz="900" i="1" dirty="0">
                <a:effectLst/>
              </a:rPr>
              <a:t> </a:t>
            </a:r>
            <a:r>
              <a:rPr lang="en-US" sz="900" i="1" dirty="0" err="1">
                <a:effectLst/>
              </a:rPr>
              <a:t>держава</a:t>
            </a:r>
            <a:r>
              <a:rPr lang="en-US" sz="900" dirty="0">
                <a:effectLst/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effectLst/>
              </a:rPr>
              <a:t>Fu, S., Cheng, X., </a:t>
            </a:r>
            <a:r>
              <a:rPr lang="en-US" sz="900" dirty="0" err="1">
                <a:effectLst/>
              </a:rPr>
              <a:t>Su</a:t>
            </a:r>
            <a:r>
              <a:rPr lang="en-US" sz="900" dirty="0">
                <a:effectLst/>
              </a:rPr>
              <a:t>, L., </a:t>
            </a:r>
            <a:r>
              <a:rPr lang="en-US" sz="900" dirty="0" err="1">
                <a:effectLst/>
              </a:rPr>
              <a:t>Bilgihan</a:t>
            </a:r>
            <a:r>
              <a:rPr lang="en-US" sz="900" dirty="0">
                <a:effectLst/>
              </a:rPr>
              <a:t>, A. and </a:t>
            </a:r>
            <a:r>
              <a:rPr lang="en-US" sz="900" dirty="0" err="1">
                <a:effectLst/>
              </a:rPr>
              <a:t>Okumus</a:t>
            </a:r>
            <a:r>
              <a:rPr lang="en-US" sz="900" dirty="0">
                <a:effectLst/>
              </a:rPr>
              <a:t>, F., 2020. Designing collaboration process facilitation in hotel management teams to improve collaboration performance. </a:t>
            </a:r>
            <a:r>
              <a:rPr lang="en-US" sz="900" i="1" dirty="0">
                <a:effectLst/>
              </a:rPr>
              <a:t>International Journal of Hospitality Management</a:t>
            </a:r>
            <a:r>
              <a:rPr lang="en-US" sz="900" dirty="0">
                <a:effectLst/>
              </a:rPr>
              <a:t>, </a:t>
            </a:r>
            <a:r>
              <a:rPr lang="en-US" sz="900" i="1" dirty="0">
                <a:effectLst/>
              </a:rPr>
              <a:t>88</a:t>
            </a:r>
            <a:r>
              <a:rPr lang="en-US" sz="900" dirty="0">
                <a:effectLst/>
              </a:rPr>
              <a:t>, p.102527.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effectLst/>
              </a:rPr>
              <a:t>Giglio, S., </a:t>
            </a:r>
            <a:r>
              <a:rPr lang="en-US" sz="900" dirty="0" err="1">
                <a:effectLst/>
              </a:rPr>
              <a:t>Pantano</a:t>
            </a:r>
            <a:r>
              <a:rPr lang="en-US" sz="900" dirty="0">
                <a:effectLst/>
              </a:rPr>
              <a:t>, E., </a:t>
            </a:r>
            <a:r>
              <a:rPr lang="en-US" sz="900" dirty="0" err="1">
                <a:effectLst/>
              </a:rPr>
              <a:t>Bilotta</a:t>
            </a:r>
            <a:r>
              <a:rPr lang="en-US" sz="900" dirty="0">
                <a:effectLst/>
              </a:rPr>
              <a:t>, E. and Melewar, T.C., 2020. Branding luxury hotels: Evidence from the analysis of </a:t>
            </a:r>
            <a:r>
              <a:rPr lang="en-US" sz="900" dirty="0" err="1">
                <a:effectLst/>
              </a:rPr>
              <a:t>consumers’“big</a:t>
            </a:r>
            <a:r>
              <a:rPr lang="en-US" sz="900" dirty="0">
                <a:effectLst/>
              </a:rPr>
              <a:t>” visual data on TripAdvisor. </a:t>
            </a:r>
            <a:r>
              <a:rPr lang="en-US" sz="900" i="1" dirty="0">
                <a:effectLst/>
              </a:rPr>
              <a:t>Journal of business research</a:t>
            </a:r>
            <a:r>
              <a:rPr lang="en-US" sz="900" dirty="0">
                <a:effectLst/>
              </a:rPr>
              <a:t>, </a:t>
            </a:r>
            <a:r>
              <a:rPr lang="en-US" sz="900" i="1" dirty="0">
                <a:effectLst/>
              </a:rPr>
              <a:t>119</a:t>
            </a:r>
            <a:r>
              <a:rPr lang="en-US" sz="900" dirty="0">
                <a:effectLst/>
              </a:rPr>
              <a:t>, pp.495-501.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 err="1">
                <a:effectLst/>
              </a:rPr>
              <a:t>Khatter</a:t>
            </a:r>
            <a:r>
              <a:rPr lang="en-US" sz="900" dirty="0">
                <a:effectLst/>
              </a:rPr>
              <a:t>, A., White, L., Pyke, J. and McGrath, M., 2021. Barriers and drivers of environmental sustainability: Australian hotels. </a:t>
            </a:r>
            <a:r>
              <a:rPr lang="en-US" sz="900" i="1" dirty="0">
                <a:effectLst/>
              </a:rPr>
              <a:t>International Journal of Contemporary Hospitality Management</a:t>
            </a:r>
            <a:r>
              <a:rPr lang="en-US" sz="900" dirty="0">
                <a:effectLst/>
              </a:rPr>
              <a:t>, </a:t>
            </a:r>
            <a:r>
              <a:rPr lang="en-US" sz="900" i="1" dirty="0">
                <a:effectLst/>
              </a:rPr>
              <a:t>33</a:t>
            </a:r>
            <a:r>
              <a:rPr lang="en-US" sz="900" dirty="0">
                <a:effectLst/>
              </a:rPr>
              <a:t>(5), pp.1830-1849.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effectLst/>
              </a:rPr>
              <a:t>Park, H., Kline, S.F., Kim, J., Almanza, B. and Ma, J., 2019. Does hotel cleanliness correlate with surfaces guests contact?. </a:t>
            </a:r>
            <a:r>
              <a:rPr lang="en-US" sz="900" i="1" dirty="0">
                <a:effectLst/>
              </a:rPr>
              <a:t>International Journal of Contemporary Hospitality Management</a:t>
            </a:r>
            <a:r>
              <a:rPr lang="en-US" sz="900" dirty="0">
                <a:effectLst/>
              </a:rPr>
              <a:t>, </a:t>
            </a:r>
            <a:r>
              <a:rPr lang="en-US" sz="900" i="1" dirty="0">
                <a:effectLst/>
              </a:rPr>
              <a:t>31</a:t>
            </a:r>
            <a:r>
              <a:rPr lang="en-US" sz="900" dirty="0">
                <a:effectLst/>
              </a:rPr>
              <a:t>(7), pp.2933-2950.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 err="1">
                <a:effectLst/>
              </a:rPr>
              <a:t>Pitra</a:t>
            </a:r>
            <a:r>
              <a:rPr lang="en-US" sz="900" dirty="0">
                <a:effectLst/>
              </a:rPr>
              <a:t>, A., Desi, R., Yusuf, A. and </a:t>
            </a:r>
            <a:r>
              <a:rPr lang="en-US" sz="900" dirty="0" err="1">
                <a:effectLst/>
              </a:rPr>
              <a:t>Albattat</a:t>
            </a:r>
            <a:r>
              <a:rPr lang="en-US" sz="900" dirty="0">
                <a:effectLst/>
              </a:rPr>
              <a:t>, A., 2022, November. Guest Perspective of Management Performance on Budget Hotel at Shah </a:t>
            </a:r>
            <a:r>
              <a:rPr lang="en-US" sz="900" dirty="0" err="1">
                <a:effectLst/>
              </a:rPr>
              <a:t>Alam</a:t>
            </a:r>
            <a:r>
              <a:rPr lang="en-US" sz="900" dirty="0">
                <a:effectLst/>
              </a:rPr>
              <a:t> Malaysia. In </a:t>
            </a:r>
            <a:r>
              <a:rPr lang="en-US" sz="900" i="1" dirty="0" err="1">
                <a:effectLst/>
              </a:rPr>
              <a:t>Tegal</a:t>
            </a:r>
            <a:r>
              <a:rPr lang="en-US" sz="900" i="1" dirty="0">
                <a:effectLst/>
              </a:rPr>
              <a:t> International Conference on Applied Social Science &amp; Humanities (TICASSH 2022)</a:t>
            </a:r>
            <a:r>
              <a:rPr lang="en-US" sz="900" dirty="0">
                <a:effectLst/>
              </a:rPr>
              <a:t> (pp. 446-453). Atlantis Press.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effectLst/>
              </a:rPr>
              <a:t>Rawal, Y.S., Pal, S., </a:t>
            </a:r>
            <a:r>
              <a:rPr lang="en-US" sz="900" dirty="0" err="1">
                <a:effectLst/>
              </a:rPr>
              <a:t>Bagchi</a:t>
            </a:r>
            <a:r>
              <a:rPr lang="en-US" sz="900" dirty="0">
                <a:effectLst/>
              </a:rPr>
              <a:t>, P. and Dani, R., 2020. Hygiene and safety: A review of the hotel industry in the era of COVID-19 pandemic. </a:t>
            </a:r>
            <a:r>
              <a:rPr lang="en-US" sz="900" i="1" dirty="0">
                <a:effectLst/>
              </a:rPr>
              <a:t>Bioscience Biotechnology Research Communications</a:t>
            </a:r>
            <a:r>
              <a:rPr lang="en-US" sz="900" dirty="0">
                <a:effectLst/>
              </a:rPr>
              <a:t>, </a:t>
            </a:r>
            <a:r>
              <a:rPr lang="en-US" sz="900" i="1" dirty="0">
                <a:effectLst/>
              </a:rPr>
              <a:t>13</a:t>
            </a:r>
            <a:r>
              <a:rPr lang="en-US" sz="900" dirty="0">
                <a:effectLst/>
              </a:rPr>
              <a:t>(10), pp.79-83.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effectLst/>
              </a:rPr>
              <a:t>Reddy, A.S., TRAINING AND DEVELOPMENT AS A FACTOR OF OPERATIONAL EXCELLENCE IN THE HOTEL INDUSTRY.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effectLst/>
              </a:rPr>
              <a:t>Shen, H. and Jiang, H., 2019. Engaged at work? An employee engagement model in public relations. </a:t>
            </a:r>
            <a:r>
              <a:rPr lang="en-US" sz="900" i="1" dirty="0">
                <a:effectLst/>
              </a:rPr>
              <a:t>Journal of Public Relations Research</a:t>
            </a:r>
            <a:r>
              <a:rPr lang="en-US" sz="900" dirty="0">
                <a:effectLst/>
              </a:rPr>
              <a:t>, </a:t>
            </a:r>
            <a:r>
              <a:rPr lang="en-US" sz="900" i="1" dirty="0">
                <a:effectLst/>
              </a:rPr>
              <a:t>31</a:t>
            </a:r>
            <a:r>
              <a:rPr lang="en-US" sz="900" dirty="0">
                <a:effectLst/>
              </a:rPr>
              <a:t>(1-2), pp.32-49.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900" dirty="0"/>
          </a:p>
        </p:txBody>
      </p:sp>
      <p:pic>
        <p:nvPicPr>
          <p:cNvPr id="5" name="Picture 4" descr="A building with cars parked in front of it&#10;&#10;Description automatically generated">
            <a:extLst>
              <a:ext uri="{FF2B5EF4-FFF2-40B4-BE49-F238E27FC236}">
                <a16:creationId xmlns:a16="http://schemas.microsoft.com/office/drawing/2014/main" id="{97806A7F-FB70-3BE6-A5AD-6FAF17B132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82" r="15160" b="1"/>
          <a:stretch/>
        </p:blipFill>
        <p:spPr>
          <a:xfrm>
            <a:off x="8377518" y="2093976"/>
            <a:ext cx="3239204" cy="4096512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8A81AC-0BA2-12E3-5AA1-EDD32F574B2B}"/>
              </a:ext>
            </a:extLst>
          </p:cNvPr>
          <p:cNvSpPr txBox="1"/>
          <p:nvPr/>
        </p:nvSpPr>
        <p:spPr>
          <a:xfrm>
            <a:off x="11712388" y="6320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566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uilding with cars parked in front of it&#10;&#10;Description automatically generated">
            <a:extLst>
              <a:ext uri="{FF2B5EF4-FFF2-40B4-BE49-F238E27FC236}">
                <a16:creationId xmlns:a16="http://schemas.microsoft.com/office/drawing/2014/main" id="{6013F549-6175-EC1F-C67C-AB85F1ECCFA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" b="252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7F3608-8944-7B85-6C3A-EE744D11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IN" b="1" i="0" u="none" strike="noStrike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  <a:endParaRPr lang="en-IN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9681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750</TotalTime>
  <Words>1020</Words>
  <Application>Microsoft Macintosh PowerPoint</Application>
  <PresentationFormat>Widescreen</PresentationFormat>
  <Paragraphs>71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HOUSEKEEPING</vt:lpstr>
      <vt:lpstr>Employee Engagement Model</vt:lpstr>
      <vt:lpstr>Allow natural touch</vt:lpstr>
      <vt:lpstr>Maintain Room Clearance</vt:lpstr>
      <vt:lpstr>Maintain environmental sustainability</vt:lpstr>
      <vt:lpstr>Keep Hygiene Environment</vt:lpstr>
      <vt:lpstr>Adhere to Hotel Brand and Appearance</vt:lpstr>
      <vt:lpstr>Assure Clean and Tidy Toilets and Bathrooms</vt:lpstr>
      <vt:lpstr>Humble Communication and time management </vt:lpstr>
      <vt:lpstr>Physical fitness and knowledge of hygiene </vt:lpstr>
      <vt:lpstr>Team Collaboration 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HOUSEKEEPING</dc:title>
  <cp:lastModifiedBy>Madalina Duta (2218871)</cp:lastModifiedBy>
  <cp:revision>4</cp:revision>
  <dcterms:modified xsi:type="dcterms:W3CDTF">2023-11-11T18:48:12Z</dcterms:modified>
</cp:coreProperties>
</file>