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0" r:id="rId3"/>
    <p:sldId id="261" r:id="rId4"/>
    <p:sldId id="262" r:id="rId5"/>
    <p:sldId id="264" r:id="rId6"/>
    <p:sldId id="266" r:id="rId7"/>
    <p:sldId id="268" r:id="rId8"/>
    <p:sldId id="270" r:id="rId9"/>
    <p:sldId id="271" r:id="rId10"/>
    <p:sldId id="269" r:id="rId11"/>
    <p:sldId id="272" r:id="rId12"/>
    <p:sldId id="274" r:id="rId13"/>
    <p:sldId id="275" r:id="rId14"/>
    <p:sldId id="278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79" r:id="rId23"/>
    <p:sldId id="26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1FFBD3-DF74-4EB2-B672-94D48F8F77E1}" v="38" dt="2024-10-11T17:01:35.8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8" y="8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1D8054-553A-4A41-B307-2FC1039E78CA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5808D5-3A1A-4977-8B93-E91A3FF8A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488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275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09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377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391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2133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7649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383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60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330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069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9567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9156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808D5-3A1A-4977-8B93-E91A3FF8AB2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313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070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70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3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85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939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24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746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208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354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27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087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338A7-256B-4FDA-A78E-805496B51700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6A4F0-77E4-47E2-835B-5826BE9D0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240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reamresearchgroup.com/2014/02/autism-spectrum-disorder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eddoor4autism.org/index.php/what-is-asd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utism.org.uk/about/what-is/asd.aspx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r4_dOorquQ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PcRz1s80y8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youtube.com/watch?v=vkymZzmg4jw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9aBWrn39Cs&amp;list=PLbg3QjoWqnPeotwVzFCM3gK3DI4RdxIFU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dasociety.org.uk/" TargetMode="External"/><Relationship Id="rId2" Type="http://schemas.openxmlformats.org/officeDocument/2006/relationships/hyperlink" Target="https://www.autism.org.uk/advice-and-guidance/topics/diagnosis/pda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clipartmax.com/middle/m2i8i8b1Z5i8K9K9_research-clip-art-free-transparent-research-clipart/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s://www.youtube.com/watch?v=diHUmhPWXUY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utism.org.uk/.../nas-upper-secondary-autism-awareness-pack-all-region.ashx" TargetMode="External"/><Relationship Id="rId2" Type="http://schemas.openxmlformats.org/officeDocument/2006/relationships/hyperlink" Target="http://journals.sagepub.com/doi/pdf/10.1177/136236131558820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utism.org.uk/about/what-is/myths-facts-stats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1556793"/>
            <a:ext cx="7772400" cy="204365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ECES5006/C</a:t>
            </a:r>
            <a:br>
              <a:rPr lang="en-US" dirty="0">
                <a:latin typeface="+mj-ea"/>
                <a:cs typeface="+mj-ea"/>
              </a:rPr>
            </a:br>
            <a:br>
              <a:rPr lang="en-US" dirty="0">
                <a:latin typeface="+mj-ea"/>
                <a:cs typeface="+mj-ea"/>
              </a:rPr>
            </a:br>
            <a:r>
              <a:rPr lang="en-GB" sz="4000" b="1" dirty="0"/>
              <a:t>All Means All</a:t>
            </a:r>
            <a:br>
              <a:rPr lang="en-US" b="1" dirty="0">
                <a:latin typeface="+mj-ea"/>
                <a:cs typeface="+mj-ea"/>
              </a:rPr>
            </a:br>
            <a:r>
              <a:rPr lang="en-GB" sz="3600" b="1" dirty="0"/>
              <a:t>Mae </a:t>
            </a:r>
            <a:r>
              <a:rPr lang="en-GB" sz="3600" b="1" dirty="0" err="1"/>
              <a:t>Pawb</a:t>
            </a:r>
            <a:r>
              <a:rPr lang="en-GB" sz="3600" b="1" dirty="0"/>
              <a:t> yn </a:t>
            </a:r>
            <a:r>
              <a:rPr lang="en-GB" sz="3600" b="1" dirty="0" err="1"/>
              <a:t>Golygu</a:t>
            </a:r>
            <a:r>
              <a:rPr lang="en-GB" sz="3600" b="1" dirty="0"/>
              <a:t> </a:t>
            </a:r>
            <a:r>
              <a:rPr lang="en-GB" sz="3600" b="1" dirty="0" err="1"/>
              <a:t>Pawb</a:t>
            </a:r>
            <a:r>
              <a:rPr lang="en-GB" sz="3600" b="1" dirty="0"/>
              <a:t> </a:t>
            </a:r>
            <a:endParaRPr lang="en-GB" sz="4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Sesiwn 7  / Session 7</a:t>
            </a:r>
          </a:p>
          <a:p>
            <a:endParaRPr lang="en-GB" dirty="0"/>
          </a:p>
        </p:txBody>
      </p:sp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37AE1E4B-5686-46CE-855F-3B922E2A6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8583" y="709127"/>
            <a:ext cx="2599120" cy="24167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AE065F-237C-4929-8B59-1B73F06726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245680" y="475574"/>
            <a:ext cx="3473040" cy="224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61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194" y="188640"/>
            <a:ext cx="11604566" cy="1143000"/>
          </a:xfrm>
        </p:spPr>
        <p:txBody>
          <a:bodyPr>
            <a:norm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Dysgu/</a:t>
            </a: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4509121"/>
            <a:ext cx="4038600" cy="161704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cy-GB"/>
              <a:t>Dadansoddi materion yn ymwneud ag arfer dda ar gyfer cynhwysiant.</a:t>
            </a:r>
            <a:endParaRPr lang="en-US"/>
          </a:p>
          <a:p>
            <a:endParaRPr lang="en-GB">
              <a:solidFill>
                <a:srgbClr val="FF0000"/>
              </a:solidFill>
            </a:endParaRPr>
          </a:p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509121"/>
            <a:ext cx="4038600" cy="161704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hangingPunct="0"/>
            <a:r>
              <a:rPr lang="en-GB" i="1" dirty="0"/>
              <a:t>Analyse issues relating to good practice for inclusion.</a:t>
            </a:r>
          </a:p>
          <a:p>
            <a:pPr marL="68580" indent="0">
              <a:buNone/>
            </a:pPr>
            <a:endParaRPr lang="en-GB" dirty="0"/>
          </a:p>
          <a:p>
            <a:endParaRPr lang="en-GB" i="1" dirty="0">
              <a:solidFill>
                <a:srgbClr val="FF000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1556792"/>
            <a:ext cx="8208912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D7A34E-9C61-4E30-AECE-B96EDFDB5CBA}"/>
              </a:ext>
            </a:extLst>
          </p:cNvPr>
          <p:cNvSpPr txBox="1"/>
          <p:nvPr/>
        </p:nvSpPr>
        <p:spPr>
          <a:xfrm>
            <a:off x="3545131" y="2028825"/>
            <a:ext cx="2743200" cy="4770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500" b="1">
                <a:solidFill>
                  <a:srgbClr val="FF0000"/>
                </a:solidFill>
              </a:rPr>
              <a:t>CYDRADDOLDEB</a:t>
            </a:r>
            <a:endParaRPr lang="en-US" sz="2500" b="1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84F33E-D3D7-45D3-8B84-1D5D8E9C1D50}"/>
              </a:ext>
            </a:extLst>
          </p:cNvPr>
          <p:cNvSpPr txBox="1"/>
          <p:nvPr/>
        </p:nvSpPr>
        <p:spPr>
          <a:xfrm>
            <a:off x="7909835" y="1924050"/>
            <a:ext cx="2447145" cy="4770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500" b="1" dirty="0">
                <a:solidFill>
                  <a:srgbClr val="FF0000"/>
                </a:solidFill>
              </a:rPr>
              <a:t>CYFIAWNDER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241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7695" y="365125"/>
            <a:ext cx="11671069" cy="1325563"/>
          </a:xfrm>
        </p:spPr>
        <p:txBody>
          <a:bodyPr>
            <a:normAutofit/>
          </a:bodyPr>
          <a:lstStyle/>
          <a:p>
            <a:pPr algn="ctr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Dysgu/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276490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cy-GB"/>
              <a:t>Adnabod a dangos gwerthfawrogiad o’r ystod o werthoedd, agweddau a sgiliau sydd eu hangen i fyw mewn cymdeithas amrywiol.</a:t>
            </a:r>
            <a:endParaRPr lang="en-US"/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276490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en-GB" i="1" dirty="0"/>
              <a:t>Recognise and show appreciation of the range of values attitudes and skills needed to live in a diverse society.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053" y="4586258"/>
            <a:ext cx="2120280" cy="2145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1067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7818" y="365125"/>
            <a:ext cx="11770822" cy="1325563"/>
          </a:xfrm>
        </p:spPr>
        <p:txBody>
          <a:bodyPr>
            <a:normAutofit/>
          </a:bodyPr>
          <a:lstStyle/>
          <a:p>
            <a:pPr algn="ctr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Dysgu/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3933057"/>
            <a:ext cx="4038600" cy="2193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/>
            <a:r>
              <a:rPr lang="cy-GB"/>
              <a:t>Mynd i’r afael yn feirniadol â materion amrywiaeth o safbwynt deddfwriaethol, hanesyddol a chyfoes.</a:t>
            </a:r>
            <a:endParaRPr lang="en-US"/>
          </a:p>
          <a:p>
            <a:pPr marL="68580" indent="0">
              <a:buNone/>
            </a:pP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008" y="1556793"/>
            <a:ext cx="4038600" cy="2193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/>
            <a:r>
              <a:rPr lang="en-GB" i="1"/>
              <a:t>Critically engage with issues of diversity from a legislative, historical and contemporary perspective.</a:t>
            </a:r>
          </a:p>
          <a:p>
            <a:endParaRPr lang="en-GB" i="1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672" y="4184154"/>
            <a:ext cx="1945704" cy="2432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1916833"/>
            <a:ext cx="2141984" cy="1517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209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Awtistiaeth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GB" b="1" dirty="0"/>
              <a:t>Autism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pwysigrwydd</a:t>
            </a:r>
            <a:r>
              <a:rPr lang="en-GB" dirty="0"/>
              <a:t> </a:t>
            </a:r>
            <a:r>
              <a:rPr lang="en-GB" dirty="0" err="1"/>
              <a:t>enw</a:t>
            </a:r>
            <a:r>
              <a:rPr lang="en-GB" dirty="0"/>
              <a:t>?</a:t>
            </a:r>
          </a:p>
          <a:p>
            <a:pPr lvl="1"/>
            <a:r>
              <a:rPr lang="en-GB" dirty="0" err="1"/>
              <a:t>Awtisiaeth</a:t>
            </a:r>
            <a:endParaRPr lang="en-GB" dirty="0"/>
          </a:p>
          <a:p>
            <a:pPr lvl="1"/>
            <a:r>
              <a:rPr lang="en-GB" dirty="0" err="1"/>
              <a:t>Anhwylder</a:t>
            </a:r>
            <a:r>
              <a:rPr lang="en-GB" dirty="0"/>
              <a:t> </a:t>
            </a:r>
            <a:r>
              <a:rPr lang="en-GB" dirty="0" err="1"/>
              <a:t>Sbectrwm</a:t>
            </a:r>
            <a:r>
              <a:rPr lang="en-GB" dirty="0"/>
              <a:t> </a:t>
            </a:r>
            <a:r>
              <a:rPr lang="en-GB" dirty="0" err="1"/>
              <a:t>Awtistiaeth</a:t>
            </a:r>
            <a:endParaRPr lang="en-GB" dirty="0"/>
          </a:p>
          <a:p>
            <a:pPr lvl="1"/>
            <a:r>
              <a:rPr lang="en-GB" dirty="0" err="1"/>
              <a:t>Cyflwr</a:t>
            </a:r>
            <a:r>
              <a:rPr lang="en-GB" dirty="0"/>
              <a:t> </a:t>
            </a:r>
            <a:r>
              <a:rPr lang="en-GB" dirty="0" err="1"/>
              <a:t>Sbectrwm</a:t>
            </a:r>
            <a:r>
              <a:rPr lang="en-GB" dirty="0"/>
              <a:t> </a:t>
            </a:r>
            <a:r>
              <a:rPr lang="en-GB" dirty="0" err="1"/>
              <a:t>Awtistiaeth</a:t>
            </a:r>
            <a:endParaRPr lang="en-GB" dirty="0"/>
          </a:p>
          <a:p>
            <a:pPr lvl="1"/>
            <a:r>
              <a:rPr lang="en-GB" dirty="0" err="1"/>
              <a:t>Syndrom</a:t>
            </a:r>
            <a:r>
              <a:rPr lang="en-GB" dirty="0"/>
              <a:t> Asperger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Y term </a:t>
            </a:r>
            <a:r>
              <a:rPr lang="en-GB" dirty="0" err="1"/>
              <a:t>cyffredin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ddefnyddio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awtistiaeth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ASA. 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i="1" dirty="0"/>
              <a:t>What’s in a name?</a:t>
            </a:r>
          </a:p>
          <a:p>
            <a:pPr lvl="1"/>
            <a:r>
              <a:rPr lang="en-GB" i="1" dirty="0"/>
              <a:t>Autistic/with autism </a:t>
            </a:r>
          </a:p>
          <a:p>
            <a:pPr lvl="1"/>
            <a:r>
              <a:rPr lang="en-GB" i="1" dirty="0"/>
              <a:t>Autistic Spectrum Disorder (ASD) </a:t>
            </a:r>
          </a:p>
          <a:p>
            <a:pPr lvl="1"/>
            <a:r>
              <a:rPr lang="en-GB" i="1" dirty="0"/>
              <a:t>Autistic Spectrum Condition </a:t>
            </a:r>
          </a:p>
          <a:p>
            <a:pPr lvl="1"/>
            <a:r>
              <a:rPr lang="en-GB" i="1" dirty="0"/>
              <a:t>Asperger’s Syndrome</a:t>
            </a:r>
          </a:p>
          <a:p>
            <a:endParaRPr lang="en-GB" i="1" dirty="0"/>
          </a:p>
          <a:p>
            <a:r>
              <a:rPr lang="en-GB" i="1" dirty="0"/>
              <a:t>Terms used may vary but general consensus is to use autism or ASD. </a:t>
            </a:r>
          </a:p>
          <a:p>
            <a:pPr marL="0" indent="0" algn="r">
              <a:buNone/>
            </a:pPr>
            <a:r>
              <a:rPr lang="en-GB" dirty="0"/>
              <a:t>(Kenny et al, 2016)</a:t>
            </a:r>
          </a:p>
          <a:p>
            <a:pPr algn="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3256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Cynhwysiant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– Pam?    </a:t>
            </a:r>
            <a:r>
              <a:rPr lang="en-GB" b="1" dirty="0"/>
              <a:t>Inclusion Matters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/>
              <a:t>1 </a:t>
            </a:r>
            <a:r>
              <a:rPr lang="en-GB" err="1"/>
              <a:t>ymhob</a:t>
            </a:r>
            <a:r>
              <a:rPr lang="en-GB"/>
              <a:t> 100 (700, 000) ac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tyfu</a:t>
            </a:r>
            <a:r>
              <a:rPr lang="en-GB"/>
              <a:t>.</a:t>
            </a:r>
          </a:p>
          <a:p>
            <a:endParaRPr lang="en-GB"/>
          </a:p>
          <a:p>
            <a:r>
              <a:rPr lang="en-GB"/>
              <a:t>35% o </a:t>
            </a:r>
            <a:r>
              <a:rPr lang="en-GB" err="1"/>
              <a:t>blant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adrodd</a:t>
            </a:r>
            <a:r>
              <a:rPr lang="en-GB"/>
              <a:t> </a:t>
            </a:r>
            <a:r>
              <a:rPr lang="en-GB" err="1"/>
              <a:t>mai</a:t>
            </a:r>
            <a:r>
              <a:rPr lang="en-GB"/>
              <a:t> </a:t>
            </a:r>
            <a:r>
              <a:rPr lang="en-GB" err="1"/>
              <a:t>bwlio</a:t>
            </a:r>
            <a:r>
              <a:rPr lang="en-GB"/>
              <a:t> </a:t>
            </a:r>
            <a:r>
              <a:rPr lang="en-GB" err="1"/>
              <a:t>yw’r</a:t>
            </a:r>
            <a:r>
              <a:rPr lang="en-GB"/>
              <a:t> </a:t>
            </a:r>
            <a:r>
              <a:rPr lang="en-GB" err="1"/>
              <a:t>rhan</a:t>
            </a:r>
            <a:r>
              <a:rPr lang="en-GB"/>
              <a:t> </a:t>
            </a:r>
            <a:r>
              <a:rPr lang="en-GB" err="1"/>
              <a:t>gwaethaf</a:t>
            </a:r>
            <a:r>
              <a:rPr lang="en-GB"/>
              <a:t> o </a:t>
            </a:r>
            <a:r>
              <a:rPr lang="en-GB" err="1"/>
              <a:t>ysgol</a:t>
            </a:r>
            <a:r>
              <a:rPr lang="en-GB"/>
              <a:t>.</a:t>
            </a:r>
          </a:p>
          <a:p>
            <a:endParaRPr lang="en-GB"/>
          </a:p>
          <a:p>
            <a:r>
              <a:rPr lang="en-GB" err="1"/>
              <a:t>Nid</a:t>
            </a:r>
            <a:r>
              <a:rPr lang="en-GB"/>
              <a:t> </a:t>
            </a:r>
            <a:r>
              <a:rPr lang="en-GB" err="1"/>
              <a:t>yw</a:t>
            </a:r>
            <a:r>
              <a:rPr lang="en-GB"/>
              <a:t> 63% o </a:t>
            </a:r>
            <a:r>
              <a:rPr lang="en-GB" err="1"/>
              <a:t>rieni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teimlo</a:t>
            </a:r>
            <a:r>
              <a:rPr lang="en-GB"/>
              <a:t> </a:t>
            </a:r>
            <a:r>
              <a:rPr lang="en-GB" err="1"/>
              <a:t>mai</a:t>
            </a:r>
            <a:r>
              <a:rPr lang="en-GB"/>
              <a:t> </a:t>
            </a:r>
            <a:r>
              <a:rPr lang="en-GB" err="1"/>
              <a:t>ysgol</a:t>
            </a:r>
            <a:r>
              <a:rPr lang="en-GB"/>
              <a:t> </a:t>
            </a:r>
            <a:r>
              <a:rPr lang="en-GB" err="1"/>
              <a:t>yw’r</a:t>
            </a:r>
            <a:r>
              <a:rPr lang="en-GB"/>
              <a:t> </a:t>
            </a:r>
            <a:r>
              <a:rPr lang="en-GB" err="1"/>
              <a:t>lle</a:t>
            </a:r>
            <a:r>
              <a:rPr lang="en-GB"/>
              <a:t> </a:t>
            </a:r>
            <a:r>
              <a:rPr lang="en-GB" err="1"/>
              <a:t>gorau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gefnogi</a:t>
            </a:r>
            <a:r>
              <a:rPr lang="en-GB"/>
              <a:t> </a:t>
            </a:r>
            <a:r>
              <a:rPr lang="en-GB" err="1"/>
              <a:t>eu</a:t>
            </a:r>
            <a:r>
              <a:rPr lang="en-GB"/>
              <a:t> plant </a:t>
            </a:r>
            <a:r>
              <a:rPr lang="en-GB" err="1"/>
              <a:t>Awtistig</a:t>
            </a:r>
            <a:r>
              <a:rPr lang="en-GB"/>
              <a:t>.</a:t>
            </a:r>
          </a:p>
          <a:p>
            <a:endParaRPr lang="en-GB"/>
          </a:p>
          <a:p>
            <a:r>
              <a:rPr lang="en-GB"/>
              <a:t>Mae 17% o </a:t>
            </a:r>
            <a:r>
              <a:rPr lang="en-GB" err="1"/>
              <a:t>blant</a:t>
            </a:r>
            <a:r>
              <a:rPr lang="en-GB"/>
              <a:t> </a:t>
            </a:r>
            <a:r>
              <a:rPr lang="en-GB" err="1"/>
              <a:t>gyda</a:t>
            </a:r>
            <a:r>
              <a:rPr lang="en-GB"/>
              <a:t> ASA </a:t>
            </a:r>
            <a:r>
              <a:rPr lang="en-GB" err="1"/>
              <a:t>wedi’u</a:t>
            </a:r>
            <a:r>
              <a:rPr lang="en-GB"/>
              <a:t> </a:t>
            </a:r>
            <a:r>
              <a:rPr lang="en-GB" err="1"/>
              <a:t>heithrio</a:t>
            </a:r>
            <a:r>
              <a:rPr lang="en-GB"/>
              <a:t> o </a:t>
            </a:r>
            <a:r>
              <a:rPr lang="en-GB" err="1"/>
              <a:t>ysgol</a:t>
            </a:r>
            <a:r>
              <a:rPr lang="en-GB"/>
              <a:t>. 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GB" i="1" dirty="0"/>
              <a:t>1 in 100 (700, 000 in UK) and growing</a:t>
            </a:r>
          </a:p>
          <a:p>
            <a:endParaRPr lang="en-GB" i="1" dirty="0"/>
          </a:p>
          <a:p>
            <a:r>
              <a:rPr lang="en-GB" i="1" dirty="0"/>
              <a:t>35% of children with ASD say the worst thing about school is being picked on. </a:t>
            </a:r>
          </a:p>
          <a:p>
            <a:endParaRPr lang="en-GB" i="1" dirty="0"/>
          </a:p>
          <a:p>
            <a:r>
              <a:rPr lang="en-GB" i="1" dirty="0"/>
              <a:t>63% of parents feel their child with ASD in not in the kind of school which best supports them.</a:t>
            </a:r>
          </a:p>
          <a:p>
            <a:pPr marL="0" indent="0">
              <a:buNone/>
            </a:pPr>
            <a:endParaRPr lang="en-GB" i="1" dirty="0"/>
          </a:p>
          <a:p>
            <a:r>
              <a:rPr lang="en-GB" i="1" dirty="0"/>
              <a:t>17% of children with ASD have been suspended from school.  </a:t>
            </a:r>
          </a:p>
          <a:p>
            <a:pPr marL="0" indent="0" algn="r">
              <a:buNone/>
            </a:pPr>
            <a:r>
              <a:rPr lang="en-GB" dirty="0"/>
              <a:t>(National Autistic Society, 2017)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527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hlinkClick r:id="rId3"/>
              </a:rPr>
              <a:t>Beth </a:t>
            </a:r>
            <a:r>
              <a:rPr lang="en-GB" b="1" dirty="0" err="1">
                <a:hlinkClick r:id="rId3"/>
              </a:rPr>
              <a:t>yw</a:t>
            </a:r>
            <a:r>
              <a:rPr lang="en-GB" b="1" dirty="0">
                <a:hlinkClick r:id="rId3"/>
              </a:rPr>
              <a:t> </a:t>
            </a:r>
            <a:r>
              <a:rPr lang="en-GB" b="1" dirty="0" err="1">
                <a:hlinkClick r:id="rId3"/>
              </a:rPr>
              <a:t>awtistiaeth</a:t>
            </a:r>
            <a:r>
              <a:rPr lang="en-GB" b="1" dirty="0">
                <a:hlinkClick r:id="rId3"/>
              </a:rPr>
              <a:t>?</a:t>
            </a:r>
            <a:br>
              <a:rPr lang="en-GB" b="1" dirty="0">
                <a:hlinkClick r:id="rId3"/>
              </a:rPr>
            </a:br>
            <a:r>
              <a:rPr lang="en-GB" b="1" dirty="0">
                <a:hlinkClick r:id="rId3"/>
              </a:rPr>
              <a:t>So, what is autism?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916369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 err="1"/>
              <a:t>Cyflwr</a:t>
            </a:r>
            <a:r>
              <a:rPr lang="en-GB" dirty="0"/>
              <a:t> </a:t>
            </a:r>
            <a:r>
              <a:rPr lang="en-GB" dirty="0" err="1"/>
              <a:t>gydol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effeithio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allu</a:t>
            </a:r>
            <a:r>
              <a:rPr lang="en-GB" dirty="0"/>
              <a:t> person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effeithio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person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cyfathrebu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phobl</a:t>
            </a:r>
            <a:r>
              <a:rPr lang="en-GB" dirty="0"/>
              <a:t> </a:t>
            </a:r>
            <a:r>
              <a:rPr lang="en-GB" dirty="0" err="1"/>
              <a:t>eraill</a:t>
            </a:r>
            <a:r>
              <a:rPr lang="en-GB" dirty="0"/>
              <a:t> ac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dylanwadu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maent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profi’r</a:t>
            </a:r>
            <a:r>
              <a:rPr lang="en-GB" dirty="0"/>
              <a:t> </a:t>
            </a:r>
            <a:r>
              <a:rPr lang="en-GB" dirty="0" err="1"/>
              <a:t>byd</a:t>
            </a:r>
            <a:r>
              <a:rPr lang="en-GB" dirty="0"/>
              <a:t> </a:t>
            </a:r>
            <a:r>
              <a:rPr lang="en-GB" dirty="0" err="1"/>
              <a:t>o’i</a:t>
            </a:r>
            <a:r>
              <a:rPr lang="en-GB" dirty="0"/>
              <a:t> </a:t>
            </a:r>
            <a:r>
              <a:rPr lang="en-GB" dirty="0" err="1"/>
              <a:t>hamgylch</a:t>
            </a:r>
            <a:r>
              <a:rPr lang="en-GB" dirty="0"/>
              <a:t>. </a:t>
            </a:r>
          </a:p>
          <a:p>
            <a:endParaRPr lang="en-GB" dirty="0"/>
          </a:p>
          <a:p>
            <a:r>
              <a:rPr lang="en-GB" dirty="0"/>
              <a:t>Mae </a:t>
            </a:r>
            <a:r>
              <a:rPr lang="en-GB" dirty="0" err="1"/>
              <a:t>awtistiaeth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adnabod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oediad</a:t>
            </a:r>
            <a:r>
              <a:rPr lang="en-GB" dirty="0"/>
              <a:t> </a:t>
            </a:r>
            <a:r>
              <a:rPr lang="en-GB" dirty="0" err="1"/>
              <a:t>datblygiad</a:t>
            </a:r>
            <a:r>
              <a:rPr lang="en-GB" dirty="0"/>
              <a:t> </a:t>
            </a:r>
            <a:r>
              <a:rPr lang="en-GB" dirty="0" err="1"/>
              <a:t>niwro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amrywio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nhermau</a:t>
            </a:r>
            <a:r>
              <a:rPr lang="en-GB" dirty="0"/>
              <a:t> </a:t>
            </a:r>
            <a:r>
              <a:rPr lang="en-GB" dirty="0" err="1"/>
              <a:t>difrifoldeb</a:t>
            </a:r>
            <a:r>
              <a:rPr lang="en-GB" dirty="0"/>
              <a:t> a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meddyliol</a:t>
            </a:r>
            <a:r>
              <a:rPr lang="en-GB" dirty="0"/>
              <a:t>. 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87542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dirty="0"/>
              <a:t>“</a:t>
            </a:r>
            <a:r>
              <a:rPr lang="en-GB" i="1" dirty="0"/>
              <a:t>Autism is a lifelong, developmental disability that affects how a person communicates with and relates to other people, and how they experience the world around them.” </a:t>
            </a:r>
          </a:p>
          <a:p>
            <a:pPr marL="0" indent="0" algn="r">
              <a:buNone/>
            </a:pPr>
            <a:r>
              <a:rPr lang="en-GB" sz="1900" i="1" dirty="0"/>
              <a:t>(National Autistic Society, 2017).</a:t>
            </a:r>
          </a:p>
          <a:p>
            <a:r>
              <a:rPr lang="en-GB" i="1" dirty="0"/>
              <a:t>“Autism is recognised as neuro-developmental delay or damage that can present with varying degrees of severity and varying levels of intellectual functioning</a:t>
            </a:r>
            <a:r>
              <a:rPr lang="en-GB" dirty="0"/>
              <a:t>”</a:t>
            </a:r>
          </a:p>
          <a:p>
            <a:pPr marL="0" indent="0" algn="r">
              <a:buNone/>
            </a:pPr>
            <a:r>
              <a:rPr lang="en-GB" dirty="0"/>
              <a:t> </a:t>
            </a:r>
            <a:r>
              <a:rPr lang="en-GB" sz="1900" dirty="0"/>
              <a:t>(</a:t>
            </a:r>
            <a:r>
              <a:rPr lang="en-GB" sz="1900" dirty="0" err="1"/>
              <a:t>Seach</a:t>
            </a:r>
            <a:r>
              <a:rPr lang="en-GB" sz="1900" dirty="0"/>
              <a:t>, 2011 cited in Knowles, 2011)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313" y="182753"/>
            <a:ext cx="2619375" cy="1536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97" y="182753"/>
            <a:ext cx="2179323" cy="1451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2964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45" y="365125"/>
            <a:ext cx="11737570" cy="1325563"/>
          </a:xfrm>
        </p:spPr>
        <p:txBody>
          <a:bodyPr/>
          <a:lstStyle/>
          <a:p>
            <a:pPr algn="ctr"/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Adnabod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Awtistiaeth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GB" b="1" dirty="0"/>
              <a:t>Identifying Autism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75259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GB" sz="3200" dirty="0" err="1"/>
              <a:t>Nid</a:t>
            </a:r>
            <a:r>
              <a:rPr lang="en-GB" sz="3200" dirty="0"/>
              <a:t> </a:t>
            </a:r>
            <a:r>
              <a:rPr lang="en-GB" sz="3200" dirty="0" err="1"/>
              <a:t>yw</a:t>
            </a:r>
            <a:r>
              <a:rPr lang="en-GB" sz="3200" dirty="0"/>
              <a:t> </a:t>
            </a:r>
            <a:r>
              <a:rPr lang="en-GB" sz="3200" dirty="0" err="1"/>
              <a:t>rhieni</a:t>
            </a:r>
            <a:r>
              <a:rPr lang="en-GB" sz="3200" dirty="0"/>
              <a:t> neu </a:t>
            </a:r>
            <a:r>
              <a:rPr lang="en-GB" sz="3200" dirty="0" err="1"/>
              <a:t>athrawon</a:t>
            </a:r>
            <a:r>
              <a:rPr lang="en-GB" sz="3200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gallu</a:t>
            </a:r>
            <a:r>
              <a:rPr lang="en-GB" sz="3200" dirty="0"/>
              <a:t> </a:t>
            </a:r>
            <a:r>
              <a:rPr lang="en-GB" sz="3200" dirty="0" err="1"/>
              <a:t>penderfynu</a:t>
            </a:r>
            <a:r>
              <a:rPr lang="en-GB" sz="3200" dirty="0"/>
              <a:t> – </a:t>
            </a:r>
            <a:r>
              <a:rPr lang="en-GB" sz="3200" dirty="0" err="1"/>
              <a:t>rhaid</a:t>
            </a:r>
            <a:r>
              <a:rPr lang="en-GB" sz="3200" dirty="0"/>
              <a:t> </a:t>
            </a:r>
            <a:r>
              <a:rPr lang="en-GB" sz="3200" dirty="0" err="1"/>
              <a:t>cael</a:t>
            </a:r>
            <a:r>
              <a:rPr lang="en-GB" sz="3200" dirty="0"/>
              <a:t> diagnosis </a:t>
            </a:r>
            <a:r>
              <a:rPr lang="en-GB" sz="3200" dirty="0" err="1"/>
              <a:t>meddygol</a:t>
            </a:r>
            <a:r>
              <a:rPr lang="en-GB" sz="3200" dirty="0"/>
              <a:t>. </a:t>
            </a:r>
          </a:p>
          <a:p>
            <a:endParaRPr lang="en-GB" sz="3200" dirty="0"/>
          </a:p>
          <a:p>
            <a:r>
              <a:rPr lang="en-GB" sz="3200" dirty="0" err="1"/>
              <a:t>Byddai</a:t>
            </a:r>
            <a:r>
              <a:rPr lang="en-GB" sz="3200" dirty="0"/>
              <a:t> diagnosis '</a:t>
            </a:r>
            <a:r>
              <a:rPr lang="en-GB" sz="3200" dirty="0" err="1"/>
              <a:t>arfer</a:t>
            </a:r>
            <a:r>
              <a:rPr lang="en-GB" sz="3200" dirty="0"/>
              <a:t> </a:t>
            </a:r>
            <a:r>
              <a:rPr lang="en-GB" sz="3200" dirty="0" err="1"/>
              <a:t>orau</a:t>
            </a:r>
            <a:r>
              <a:rPr lang="en-GB" sz="3200" dirty="0"/>
              <a:t>'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cynnwys</a:t>
            </a:r>
            <a:r>
              <a:rPr lang="en-GB" sz="3200" dirty="0"/>
              <a:t> </a:t>
            </a:r>
            <a:r>
              <a:rPr lang="en-GB" sz="3200" dirty="0" err="1"/>
              <a:t>ymateb</a:t>
            </a:r>
            <a:r>
              <a:rPr lang="en-GB" sz="3200" dirty="0"/>
              <a:t> </a:t>
            </a:r>
            <a:r>
              <a:rPr lang="en-GB" sz="3200" dirty="0" err="1"/>
              <a:t>aml-asiantaethol</a:t>
            </a:r>
            <a:r>
              <a:rPr lang="en-GB" sz="3200" dirty="0"/>
              <a:t>. </a:t>
            </a:r>
          </a:p>
          <a:p>
            <a:endParaRPr lang="en-GB" sz="3200" dirty="0"/>
          </a:p>
          <a:p>
            <a:r>
              <a:rPr lang="en-GB" sz="3200" dirty="0"/>
              <a:t>Mae </a:t>
            </a:r>
            <a:r>
              <a:rPr lang="en-GB" sz="3200" dirty="0" err="1"/>
              <a:t>awtistiaeth</a:t>
            </a:r>
            <a:r>
              <a:rPr lang="en-GB" sz="3200" dirty="0"/>
              <a:t> </a:t>
            </a:r>
            <a:r>
              <a:rPr lang="en-GB" sz="3200" dirty="0" err="1"/>
              <a:t>difrifol</a:t>
            </a:r>
            <a:r>
              <a:rPr lang="en-GB" sz="3200" dirty="0"/>
              <a:t> </a:t>
            </a:r>
            <a:r>
              <a:rPr lang="en-GB" sz="3200" dirty="0" err="1"/>
              <a:t>iawn</a:t>
            </a:r>
            <a:r>
              <a:rPr lang="en-GB" sz="3200" dirty="0"/>
              <a:t> (</a:t>
            </a:r>
            <a:r>
              <a:rPr lang="en-GB" sz="3200" dirty="0" err="1"/>
              <a:t>oedd</a:t>
            </a:r>
            <a:r>
              <a:rPr lang="en-GB" sz="3200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cael</a:t>
            </a:r>
            <a:r>
              <a:rPr lang="en-GB" sz="3200" dirty="0"/>
              <a:t> </a:t>
            </a:r>
            <a:r>
              <a:rPr lang="en-GB" sz="3200" dirty="0" err="1"/>
              <a:t>ei</a:t>
            </a:r>
            <a:r>
              <a:rPr lang="en-GB" sz="3200" dirty="0"/>
              <a:t> </a:t>
            </a:r>
            <a:r>
              <a:rPr lang="en-GB" sz="3200" dirty="0" err="1"/>
              <a:t>alw'n</a:t>
            </a:r>
            <a:r>
              <a:rPr lang="en-GB" sz="3200" dirty="0"/>
              <a:t> ‘</a:t>
            </a:r>
            <a:r>
              <a:rPr lang="en-GB" sz="3200" dirty="0" err="1"/>
              <a:t>glasurol</a:t>
            </a:r>
            <a:r>
              <a:rPr lang="en-GB" sz="3200" dirty="0"/>
              <a:t>') </a:t>
            </a:r>
            <a:r>
              <a:rPr lang="en-GB" sz="3200" dirty="0" err="1"/>
              <a:t>fel</a:t>
            </a:r>
            <a:r>
              <a:rPr lang="en-GB" sz="3200" dirty="0"/>
              <a:t> </a:t>
            </a:r>
            <a:r>
              <a:rPr lang="en-GB" sz="3200" dirty="0" err="1"/>
              <a:t>arfer</a:t>
            </a:r>
            <a:r>
              <a:rPr lang="en-GB" sz="3200" dirty="0"/>
              <a:t> </a:t>
            </a:r>
            <a:r>
              <a:rPr lang="en-GB" sz="3200" dirty="0" err="1"/>
              <a:t>wedi</a:t>
            </a:r>
            <a:r>
              <a:rPr lang="en-GB" sz="3200" dirty="0"/>
              <a:t> </a:t>
            </a:r>
            <a:r>
              <a:rPr lang="en-GB" sz="3200" dirty="0" err="1"/>
              <a:t>ei</a:t>
            </a:r>
            <a:r>
              <a:rPr lang="en-GB" sz="3200" dirty="0"/>
              <a:t> </a:t>
            </a:r>
            <a:r>
              <a:rPr lang="en-GB" sz="3200" dirty="0" err="1"/>
              <a:t>adnabod</a:t>
            </a:r>
            <a:r>
              <a:rPr lang="en-GB" sz="3200" dirty="0"/>
              <a:t> </a:t>
            </a:r>
            <a:r>
              <a:rPr lang="en-GB" sz="3200" dirty="0" err="1"/>
              <a:t>erbyn</a:t>
            </a:r>
            <a:r>
              <a:rPr lang="en-GB" sz="3200" dirty="0"/>
              <a:t> 3 </a:t>
            </a:r>
            <a:r>
              <a:rPr lang="en-GB" sz="3200" dirty="0" err="1"/>
              <a:t>mlwydd</a:t>
            </a:r>
            <a:r>
              <a:rPr lang="en-GB" sz="3200" dirty="0"/>
              <a:t> </a:t>
            </a:r>
            <a:r>
              <a:rPr lang="en-GB" sz="3200" dirty="0" err="1"/>
              <a:t>oed</a:t>
            </a:r>
            <a:r>
              <a:rPr lang="en-GB" sz="3200" dirty="0"/>
              <a:t>. </a:t>
            </a:r>
          </a:p>
          <a:p>
            <a:endParaRPr lang="en-GB" sz="3200" dirty="0"/>
          </a:p>
          <a:p>
            <a:r>
              <a:rPr lang="en-GB" sz="3200" dirty="0"/>
              <a:t>Gall </a:t>
            </a:r>
            <a:r>
              <a:rPr lang="en-GB" sz="3200" dirty="0" err="1"/>
              <a:t>eraill</a:t>
            </a:r>
            <a:r>
              <a:rPr lang="en-GB" sz="3200" dirty="0"/>
              <a:t> (</a:t>
            </a:r>
            <a:r>
              <a:rPr lang="en-GB" sz="3200" dirty="0" err="1"/>
              <a:t>ee</a:t>
            </a:r>
            <a:r>
              <a:rPr lang="en-GB" sz="3200" dirty="0"/>
              <a:t> </a:t>
            </a:r>
            <a:r>
              <a:rPr lang="en-GB" sz="3200" dirty="0" err="1"/>
              <a:t>gyda'r</a:t>
            </a:r>
            <a:r>
              <a:rPr lang="en-GB" sz="3200" dirty="0"/>
              <a:t> math </a:t>
            </a:r>
            <a:r>
              <a:rPr lang="en-GB" sz="3200" dirty="0" err="1"/>
              <a:t>oedd</a:t>
            </a:r>
            <a:r>
              <a:rPr lang="en-GB" sz="3200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cael</a:t>
            </a:r>
            <a:r>
              <a:rPr lang="en-GB" sz="3200" dirty="0"/>
              <a:t> </a:t>
            </a:r>
            <a:r>
              <a:rPr lang="en-GB" sz="3200" dirty="0" err="1"/>
              <a:t>ei</a:t>
            </a:r>
            <a:r>
              <a:rPr lang="en-GB" sz="3200" dirty="0"/>
              <a:t> </a:t>
            </a:r>
            <a:r>
              <a:rPr lang="en-GB" sz="3200" dirty="0" err="1"/>
              <a:t>alw'n</a:t>
            </a:r>
            <a:r>
              <a:rPr lang="en-GB" sz="3200" dirty="0"/>
              <a:t> 'Asperger') </a:t>
            </a:r>
            <a:r>
              <a:rPr lang="en-GB" sz="3200" dirty="0" err="1"/>
              <a:t>gael</a:t>
            </a:r>
            <a:r>
              <a:rPr lang="en-GB" sz="3200" dirty="0"/>
              <a:t> </a:t>
            </a:r>
            <a:r>
              <a:rPr lang="en-GB" sz="3200" dirty="0" err="1"/>
              <a:t>ei</a:t>
            </a:r>
            <a:r>
              <a:rPr lang="en-GB" sz="3200" dirty="0"/>
              <a:t> </a:t>
            </a:r>
            <a:r>
              <a:rPr lang="en-GB" sz="3200" dirty="0" err="1"/>
              <a:t>adnabod</a:t>
            </a:r>
            <a:r>
              <a:rPr lang="en-GB" sz="3200" dirty="0"/>
              <a:t> </a:t>
            </a:r>
            <a:r>
              <a:rPr lang="en-GB" sz="3200" dirty="0" err="1"/>
              <a:t>llawer</a:t>
            </a:r>
            <a:r>
              <a:rPr lang="en-GB" sz="3200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hwyrach</a:t>
            </a:r>
            <a:r>
              <a:rPr lang="en-GB" sz="3200" dirty="0"/>
              <a:t>  </a:t>
            </a:r>
            <a:r>
              <a:rPr lang="en-GB" sz="3200" dirty="0" err="1"/>
              <a:t>gan</a:t>
            </a:r>
            <a:r>
              <a:rPr lang="en-GB" sz="3200" dirty="0"/>
              <a:t> </a:t>
            </a:r>
            <a:r>
              <a:rPr lang="en-GB" sz="3200" dirty="0" err="1"/>
              <a:t>fod</a:t>
            </a:r>
            <a:r>
              <a:rPr lang="en-GB" sz="3200" dirty="0"/>
              <a:t> </a:t>
            </a:r>
            <a:r>
              <a:rPr lang="en-GB" sz="3200" dirty="0" err="1"/>
              <a:t>ganddynt</a:t>
            </a:r>
            <a:r>
              <a:rPr lang="en-GB" sz="3200" dirty="0"/>
              <a:t> y </a:t>
            </a:r>
            <a:r>
              <a:rPr lang="en-GB" sz="3200" dirty="0" err="1"/>
              <a:t>gallu</a:t>
            </a:r>
            <a:r>
              <a:rPr lang="en-GB" sz="3200" dirty="0"/>
              <a:t> </a:t>
            </a:r>
            <a:r>
              <a:rPr lang="en-GB" sz="3200" dirty="0" err="1"/>
              <a:t>i</a:t>
            </a:r>
            <a:r>
              <a:rPr lang="en-GB" sz="3200" dirty="0"/>
              <a:t> </a:t>
            </a:r>
            <a:r>
              <a:rPr lang="en-GB" sz="3200" dirty="0" err="1"/>
              <a:t>weithredu</a:t>
            </a:r>
            <a:r>
              <a:rPr lang="en-GB" sz="3200" dirty="0"/>
              <a:t> </a:t>
            </a:r>
            <a:r>
              <a:rPr lang="en-GB" sz="3200" dirty="0" err="1"/>
              <a:t>ar</a:t>
            </a:r>
            <a:r>
              <a:rPr lang="en-GB" sz="3200" dirty="0"/>
              <a:t> </a:t>
            </a:r>
            <a:r>
              <a:rPr lang="en-GB" sz="3200" dirty="0" err="1"/>
              <a:t>lefel</a:t>
            </a:r>
            <a:r>
              <a:rPr lang="en-GB" sz="3200" dirty="0"/>
              <a:t> </a:t>
            </a:r>
            <a:r>
              <a:rPr lang="en-GB" sz="3200" dirty="0" err="1"/>
              <a:t>uwch</a:t>
            </a:r>
            <a:r>
              <a:rPr lang="en-GB" sz="3200" dirty="0"/>
              <a:t> (</a:t>
            </a:r>
            <a:r>
              <a:rPr lang="en-GB" sz="3200" dirty="0" err="1"/>
              <a:t>er</a:t>
            </a:r>
            <a:r>
              <a:rPr lang="en-GB" sz="3200" dirty="0"/>
              <a:t> </a:t>
            </a:r>
            <a:r>
              <a:rPr lang="en-GB" sz="3200" dirty="0" err="1"/>
              <a:t>nid</a:t>
            </a:r>
            <a:r>
              <a:rPr lang="en-GB" sz="3200" dirty="0"/>
              <a:t> </a:t>
            </a:r>
            <a:r>
              <a:rPr lang="en-GB" sz="3200" dirty="0" err="1"/>
              <a:t>yw</a:t>
            </a:r>
            <a:r>
              <a:rPr lang="en-GB" sz="3200" dirty="0"/>
              <a:t> </a:t>
            </a:r>
            <a:r>
              <a:rPr lang="en-GB" sz="3200" dirty="0" err="1"/>
              <a:t>hyn</a:t>
            </a:r>
            <a:r>
              <a:rPr lang="en-GB" sz="3200" dirty="0"/>
              <a:t> bob </a:t>
            </a:r>
            <a:r>
              <a:rPr lang="en-GB" sz="3200" dirty="0" err="1"/>
              <a:t>tro</a:t>
            </a:r>
            <a:r>
              <a:rPr lang="en-GB" sz="3200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cyfateb</a:t>
            </a:r>
            <a:r>
              <a:rPr lang="en-GB" sz="3200" dirty="0"/>
              <a:t> </a:t>
            </a:r>
            <a:r>
              <a:rPr lang="en-GB" sz="3200" dirty="0" err="1"/>
              <a:t>i</a:t>
            </a:r>
            <a:r>
              <a:rPr lang="en-GB" sz="3200" dirty="0"/>
              <a:t> </a:t>
            </a:r>
            <a:r>
              <a:rPr lang="en-GB" sz="3200" dirty="0" err="1"/>
              <a:t>lai</a:t>
            </a:r>
            <a:r>
              <a:rPr lang="en-GB" sz="3200" dirty="0"/>
              <a:t> o </a:t>
            </a:r>
            <a:r>
              <a:rPr lang="en-GB" sz="3200" dirty="0" err="1"/>
              <a:t>angen</a:t>
            </a:r>
            <a:r>
              <a:rPr lang="en-GB" sz="3200" dirty="0"/>
              <a:t>)</a:t>
            </a:r>
          </a:p>
          <a:p>
            <a:pPr marL="2743200" lvl="6" indent="0">
              <a:buNone/>
            </a:pPr>
            <a:r>
              <a:rPr lang="en-GB" sz="3400" dirty="0"/>
              <a:t>Baron-Cohen, 2008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76624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en-GB" sz="3200" i="1" dirty="0"/>
              <a:t>Cannot be diagnosed by parents or teachers alone – it is a medical diagnosis.  </a:t>
            </a:r>
          </a:p>
          <a:p>
            <a:pPr marL="0" indent="0">
              <a:buNone/>
            </a:pPr>
            <a:endParaRPr lang="en-GB" sz="3200" i="1" dirty="0"/>
          </a:p>
          <a:p>
            <a:r>
              <a:rPr lang="en-GB" sz="3200" i="1" dirty="0"/>
              <a:t>A ‘best practice’ diagnosis would involve a multi-disciplinary approach.</a:t>
            </a:r>
          </a:p>
          <a:p>
            <a:endParaRPr lang="en-GB" sz="3200" i="1" dirty="0"/>
          </a:p>
          <a:p>
            <a:r>
              <a:rPr lang="en-GB" sz="3200" i="1" dirty="0"/>
              <a:t>More severe autism (previously called ‘classic’) is usually diagnosed by age 3. </a:t>
            </a:r>
          </a:p>
          <a:p>
            <a:endParaRPr lang="en-GB" sz="3200" i="1" dirty="0"/>
          </a:p>
          <a:p>
            <a:r>
              <a:rPr lang="en-GB" sz="3200" i="1" dirty="0"/>
              <a:t>Those with different forms (such as that previously known as ‘Asperger’) may be diagnosed much later due to their ability to function at a higher level (although this does not always equal lower need). </a:t>
            </a:r>
          </a:p>
          <a:p>
            <a:pPr marL="0" indent="0" algn="r">
              <a:buNone/>
            </a:pPr>
            <a:r>
              <a:rPr lang="en-GB" sz="3200" dirty="0"/>
              <a:t>Baron-Cohen</a:t>
            </a:r>
            <a:r>
              <a:rPr lang="en-GB" dirty="0"/>
              <a:t>, 2008</a:t>
            </a:r>
          </a:p>
        </p:txBody>
      </p:sp>
    </p:spTree>
    <p:extLst>
      <p:ext uri="{BB962C8B-B14F-4D97-AF65-F5344CB8AC3E}">
        <p14:creationId xmlns:p14="http://schemas.microsoft.com/office/powerpoint/2010/main" val="976746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Ymyrraeth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Gynnar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GB" b="1" dirty="0"/>
              <a:t>Early Intervention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13899" y="1825625"/>
            <a:ext cx="5705901" cy="487542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/>
              <a:t>Mae </a:t>
            </a:r>
            <a:r>
              <a:rPr lang="en-GB" sz="2400" dirty="0" err="1"/>
              <a:t>adnabod</a:t>
            </a:r>
            <a:r>
              <a:rPr lang="en-GB" sz="2400" dirty="0"/>
              <a:t> </a:t>
            </a:r>
            <a:r>
              <a:rPr lang="en-GB" sz="2400" dirty="0" err="1"/>
              <a:t>cynnar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galluogi</a:t>
            </a:r>
            <a:r>
              <a:rPr lang="en-GB" sz="2400" dirty="0"/>
              <a:t>  </a:t>
            </a:r>
            <a:r>
              <a:rPr lang="en-GB" sz="2400" dirty="0" err="1"/>
              <a:t>ymyrraeth</a:t>
            </a:r>
            <a:r>
              <a:rPr lang="en-GB" sz="2400" dirty="0"/>
              <a:t> </a:t>
            </a:r>
            <a:r>
              <a:rPr lang="en-GB" sz="2400" dirty="0" err="1"/>
              <a:t>cynnar</a:t>
            </a:r>
            <a:r>
              <a:rPr lang="en-GB" sz="2400" dirty="0"/>
              <a:t>. </a:t>
            </a:r>
          </a:p>
          <a:p>
            <a:pPr marL="457200" lvl="1" indent="0">
              <a:buNone/>
            </a:pPr>
            <a:endParaRPr lang="en-GB" sz="1800" dirty="0"/>
          </a:p>
          <a:p>
            <a:r>
              <a:rPr lang="en-GB" sz="2400" dirty="0"/>
              <a:t>Gall </a:t>
            </a:r>
            <a:r>
              <a:rPr lang="en-GB" sz="2400" dirty="0" err="1"/>
              <a:t>arwyddion</a:t>
            </a:r>
            <a:r>
              <a:rPr lang="en-GB" sz="2400" dirty="0"/>
              <a:t> </a:t>
            </a:r>
            <a:r>
              <a:rPr lang="en-GB" sz="2400" dirty="0" err="1"/>
              <a:t>cynnar</a:t>
            </a:r>
            <a:r>
              <a:rPr lang="en-GB" sz="2400" dirty="0"/>
              <a:t> </a:t>
            </a:r>
            <a:r>
              <a:rPr lang="en-GB" sz="2400" dirty="0" err="1"/>
              <a:t>gynnwys</a:t>
            </a:r>
            <a:r>
              <a:rPr lang="en-GB" sz="2400" dirty="0"/>
              <a:t>:</a:t>
            </a:r>
          </a:p>
          <a:p>
            <a:pPr lvl="1"/>
            <a:r>
              <a:rPr lang="en-GB" sz="1800" dirty="0" err="1"/>
              <a:t>Oedi</a:t>
            </a:r>
            <a:r>
              <a:rPr lang="en-GB" sz="1800" dirty="0"/>
              <a:t> </a:t>
            </a:r>
            <a:r>
              <a:rPr lang="en-GB" sz="1800" dirty="0" err="1"/>
              <a:t>mewn</a:t>
            </a:r>
            <a:r>
              <a:rPr lang="en-GB" sz="1800" dirty="0"/>
              <a:t> </a:t>
            </a:r>
            <a:r>
              <a:rPr lang="en-GB" sz="1800" dirty="0" err="1"/>
              <a:t>gallu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rannu</a:t>
            </a:r>
            <a:r>
              <a:rPr lang="en-GB" sz="1800" dirty="0"/>
              <a:t> </a:t>
            </a:r>
            <a:r>
              <a:rPr lang="en-GB" sz="1800" dirty="0" err="1"/>
              <a:t>ffocws</a:t>
            </a:r>
            <a:r>
              <a:rPr lang="en-GB" sz="1800" dirty="0"/>
              <a:t> </a:t>
            </a:r>
            <a:r>
              <a:rPr lang="en-GB" sz="1800" dirty="0" err="1"/>
              <a:t>e.e</a:t>
            </a:r>
            <a:r>
              <a:rPr lang="en-GB" sz="1800" dirty="0"/>
              <a:t>.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wrthrych</a:t>
            </a:r>
            <a:endParaRPr lang="en-GB" sz="1800" dirty="0"/>
          </a:p>
          <a:p>
            <a:pPr lvl="1"/>
            <a:r>
              <a:rPr lang="en-GB" sz="1800" dirty="0" err="1"/>
              <a:t>Oedi</a:t>
            </a:r>
            <a:r>
              <a:rPr lang="en-GB" sz="1800" dirty="0"/>
              <a:t> </a:t>
            </a:r>
            <a:r>
              <a:rPr lang="en-GB" sz="1800" dirty="0" err="1"/>
              <a:t>neu</a:t>
            </a:r>
            <a:r>
              <a:rPr lang="en-GB" sz="1800" dirty="0"/>
              <a:t> </a:t>
            </a:r>
            <a:r>
              <a:rPr lang="en-GB" sz="1800" dirty="0" err="1"/>
              <a:t>wrthod</a:t>
            </a:r>
            <a:r>
              <a:rPr lang="en-GB" sz="1800" dirty="0"/>
              <a:t> </a:t>
            </a:r>
            <a:r>
              <a:rPr lang="en-GB" sz="1800" dirty="0" err="1"/>
              <a:t>cymryd</a:t>
            </a:r>
            <a:r>
              <a:rPr lang="en-GB" sz="1800" dirty="0"/>
              <a:t> </a:t>
            </a:r>
            <a:r>
              <a:rPr lang="en-GB" sz="1800" dirty="0" err="1"/>
              <a:t>rhan</a:t>
            </a:r>
            <a:r>
              <a:rPr lang="en-GB" sz="1800" dirty="0"/>
              <a:t> </a:t>
            </a:r>
            <a:r>
              <a:rPr lang="en-GB" sz="1800" dirty="0" err="1"/>
              <a:t>mewn</a:t>
            </a:r>
            <a:r>
              <a:rPr lang="en-GB" sz="1800" dirty="0"/>
              <a:t> </a:t>
            </a:r>
            <a:r>
              <a:rPr lang="en-GB" sz="1800" dirty="0" err="1"/>
              <a:t>chwarae</a:t>
            </a:r>
            <a:r>
              <a:rPr lang="en-GB" sz="1800" dirty="0"/>
              <a:t> </a:t>
            </a:r>
            <a:r>
              <a:rPr lang="en-GB" sz="1800" dirty="0" err="1"/>
              <a:t>rôl</a:t>
            </a:r>
            <a:r>
              <a:rPr lang="en-GB" sz="1800" dirty="0"/>
              <a:t> </a:t>
            </a:r>
          </a:p>
          <a:p>
            <a:pPr lvl="1"/>
            <a:r>
              <a:rPr lang="en-GB" sz="1800" dirty="0" err="1"/>
              <a:t>Anhawster</a:t>
            </a:r>
            <a:r>
              <a:rPr lang="en-GB" sz="1800" dirty="0"/>
              <a:t> </a:t>
            </a:r>
            <a:r>
              <a:rPr lang="en-GB" sz="1800" dirty="0" err="1"/>
              <a:t>cymryd</a:t>
            </a:r>
            <a:r>
              <a:rPr lang="en-GB" sz="1800" dirty="0"/>
              <a:t> </a:t>
            </a:r>
            <a:r>
              <a:rPr lang="en-GB" sz="1800" dirty="0" err="1"/>
              <a:t>tro</a:t>
            </a:r>
            <a:endParaRPr lang="en-GB" sz="1800" dirty="0"/>
          </a:p>
          <a:p>
            <a:pPr lvl="1"/>
            <a:r>
              <a:rPr lang="en-GB" sz="1800" dirty="0" err="1"/>
              <a:t>Oedi</a:t>
            </a:r>
            <a:r>
              <a:rPr lang="en-GB" sz="1800" dirty="0"/>
              <a:t> </a:t>
            </a:r>
            <a:r>
              <a:rPr lang="en-GB" sz="1800" dirty="0" err="1"/>
              <a:t>mewn</a:t>
            </a:r>
            <a:r>
              <a:rPr lang="en-GB" sz="1800" dirty="0"/>
              <a:t> </a:t>
            </a:r>
            <a:r>
              <a:rPr lang="en-GB" sz="1800" dirty="0" err="1"/>
              <a:t>adnabod</a:t>
            </a:r>
            <a:r>
              <a:rPr lang="en-GB" sz="1800" dirty="0"/>
              <a:t> </a:t>
            </a:r>
            <a:r>
              <a:rPr lang="en-GB" sz="1800" dirty="0" err="1"/>
              <a:t>enw</a:t>
            </a:r>
            <a:r>
              <a:rPr lang="en-GB" sz="1800" dirty="0"/>
              <a:t> </a:t>
            </a:r>
            <a:r>
              <a:rPr lang="en-GB" sz="1800" dirty="0" err="1"/>
              <a:t>eu</a:t>
            </a:r>
            <a:r>
              <a:rPr lang="en-GB" sz="1800" dirty="0"/>
              <a:t> </a:t>
            </a:r>
            <a:r>
              <a:rPr lang="en-GB" sz="1800" dirty="0" err="1"/>
              <a:t>henwau</a:t>
            </a:r>
            <a:r>
              <a:rPr lang="en-GB" sz="1800" dirty="0"/>
              <a:t> </a:t>
            </a:r>
            <a:r>
              <a:rPr lang="en-GB" sz="1800" dirty="0" err="1"/>
              <a:t>eu</a:t>
            </a:r>
            <a:r>
              <a:rPr lang="en-GB" sz="1800" dirty="0"/>
              <a:t> </a:t>
            </a:r>
            <a:r>
              <a:rPr lang="en-GB" sz="1800" dirty="0" err="1"/>
              <a:t>hunain</a:t>
            </a:r>
            <a:r>
              <a:rPr lang="en-GB" sz="1800" dirty="0"/>
              <a:t> </a:t>
            </a:r>
          </a:p>
          <a:p>
            <a:pPr lvl="1"/>
            <a:r>
              <a:rPr lang="en-GB" sz="1800" dirty="0" err="1"/>
              <a:t>Llai</a:t>
            </a:r>
            <a:r>
              <a:rPr lang="en-GB" sz="1800" dirty="0"/>
              <a:t> o </a:t>
            </a:r>
            <a:r>
              <a:rPr lang="en-GB" sz="1800" dirty="0" err="1"/>
              <a:t>gopïo</a:t>
            </a:r>
            <a:r>
              <a:rPr lang="en-GB" sz="1800" dirty="0"/>
              <a:t> </a:t>
            </a:r>
            <a:r>
              <a:rPr lang="en-GB" sz="1800" dirty="0" err="1"/>
              <a:t>oedolion</a:t>
            </a:r>
            <a:r>
              <a:rPr lang="en-GB" sz="1800" dirty="0"/>
              <a:t> ac </a:t>
            </a:r>
            <a:r>
              <a:rPr lang="en-GB" sz="1800" dirty="0" err="1"/>
              <a:t>eraill</a:t>
            </a:r>
            <a:endParaRPr lang="en-GB" sz="1800" dirty="0"/>
          </a:p>
          <a:p>
            <a:pPr lvl="1"/>
            <a:r>
              <a:rPr lang="en-GB" sz="1800" dirty="0" err="1"/>
              <a:t>Oedi</a:t>
            </a:r>
            <a:r>
              <a:rPr lang="en-GB" sz="1800" dirty="0"/>
              <a:t> </a:t>
            </a:r>
            <a:r>
              <a:rPr lang="en-GB" sz="1800" dirty="0" err="1"/>
              <a:t>mewn</a:t>
            </a:r>
            <a:r>
              <a:rPr lang="en-GB" sz="1800" dirty="0"/>
              <a:t> </a:t>
            </a:r>
            <a:r>
              <a:rPr lang="en-GB" sz="1800" dirty="0" err="1"/>
              <a:t>cyfathrebu</a:t>
            </a:r>
            <a:r>
              <a:rPr lang="en-GB" sz="1800" dirty="0"/>
              <a:t> </a:t>
            </a:r>
            <a:r>
              <a:rPr lang="en-GB" sz="1800" dirty="0" err="1"/>
              <a:t>llafar</a:t>
            </a:r>
            <a:r>
              <a:rPr lang="en-GB" sz="1800" dirty="0"/>
              <a:t> </a:t>
            </a:r>
            <a:r>
              <a:rPr lang="en-GB" sz="1800" dirty="0" err="1"/>
              <a:t>neu</a:t>
            </a:r>
            <a:r>
              <a:rPr lang="en-GB" sz="1800" dirty="0"/>
              <a:t> </a:t>
            </a:r>
            <a:r>
              <a:rPr lang="en-GB" sz="1800" dirty="0" err="1"/>
              <a:t>gyfathrebu</a:t>
            </a:r>
            <a:r>
              <a:rPr lang="en-GB" sz="1800" dirty="0"/>
              <a:t> di-</a:t>
            </a:r>
            <a:r>
              <a:rPr lang="en-GB" sz="1800" dirty="0" err="1"/>
              <a:t>eiriau</a:t>
            </a:r>
            <a:endParaRPr lang="en-GB" sz="1800" dirty="0"/>
          </a:p>
          <a:p>
            <a:pPr lvl="1"/>
            <a:r>
              <a:rPr lang="en-GB" sz="1800" dirty="0" err="1"/>
              <a:t>Ymddygiad</a:t>
            </a:r>
            <a:r>
              <a:rPr lang="en-GB" sz="1800" dirty="0"/>
              <a:t> </a:t>
            </a:r>
            <a:r>
              <a:rPr lang="en-GB" sz="1800" dirty="0" err="1"/>
              <a:t>adroddus</a:t>
            </a:r>
            <a:r>
              <a:rPr lang="en-GB" sz="1800" dirty="0"/>
              <a:t> </a:t>
            </a:r>
            <a:r>
              <a:rPr lang="en-GB" sz="1800" dirty="0" err="1"/>
              <a:t>anarferol</a:t>
            </a:r>
            <a:endParaRPr lang="en-GB" sz="1800" dirty="0"/>
          </a:p>
          <a:p>
            <a:pPr lvl="1"/>
            <a:r>
              <a:rPr lang="en-GB" sz="1800" dirty="0" err="1"/>
              <a:t>Sylw</a:t>
            </a:r>
            <a:r>
              <a:rPr lang="en-GB" sz="1800" dirty="0"/>
              <a:t> </a:t>
            </a:r>
            <a:r>
              <a:rPr lang="en-GB" sz="1800" dirty="0" err="1"/>
              <a:t>wedi</a:t>
            </a:r>
            <a:r>
              <a:rPr lang="en-GB" sz="1800" dirty="0"/>
              <a:t> </a:t>
            </a:r>
            <a:r>
              <a:rPr lang="en-GB" sz="1800" dirty="0" err="1"/>
              <a:t>hoelio</a:t>
            </a:r>
            <a:r>
              <a:rPr lang="en-GB" sz="1800" dirty="0"/>
              <a:t> </a:t>
            </a:r>
            <a:r>
              <a:rPr lang="en-GB" sz="1800" dirty="0" err="1"/>
              <a:t>gan</a:t>
            </a:r>
            <a:r>
              <a:rPr lang="en-GB" sz="1800" dirty="0"/>
              <a:t> </a:t>
            </a:r>
            <a:r>
              <a:rPr lang="en-GB" sz="1800" dirty="0" err="1"/>
              <a:t>rywbeth</a:t>
            </a:r>
            <a:r>
              <a:rPr lang="en-GB" sz="1800" dirty="0"/>
              <a:t> </a:t>
            </a:r>
            <a:r>
              <a:rPr lang="en-GB" sz="1800" dirty="0" err="1"/>
              <a:t>gweledol</a:t>
            </a:r>
            <a:r>
              <a:rPr lang="en-GB" sz="1800" dirty="0"/>
              <a:t> </a:t>
            </a:r>
            <a:r>
              <a:rPr lang="en-GB" sz="1800" dirty="0" err="1"/>
              <a:t>ddiddorol</a:t>
            </a:r>
            <a:endParaRPr lang="en-GB" sz="1800" dirty="0"/>
          </a:p>
          <a:p>
            <a:pPr lvl="1"/>
            <a:r>
              <a:rPr lang="en-GB" sz="1800" dirty="0" err="1"/>
              <a:t>Newidiadau</a:t>
            </a:r>
            <a:r>
              <a:rPr lang="en-GB" sz="1800" dirty="0"/>
              <a:t> </a:t>
            </a:r>
            <a:r>
              <a:rPr lang="en-GB" sz="1800" dirty="0" err="1"/>
              <a:t>mawr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dymer</a:t>
            </a:r>
            <a:r>
              <a:rPr lang="en-GB" sz="1800" dirty="0"/>
              <a:t> </a:t>
            </a:r>
          </a:p>
          <a:p>
            <a:pPr marL="457200" lvl="1" indent="0">
              <a:buNone/>
            </a:pPr>
            <a:r>
              <a:rPr lang="en-GB" sz="2000" dirty="0"/>
              <a:t>                       Lai, Lombardo a Baron-Cohen, 2014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687704" cy="4861779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GB" i="1" dirty="0"/>
              <a:t>Early identification allows early intervention. </a:t>
            </a:r>
          </a:p>
          <a:p>
            <a:pPr marL="0" indent="0">
              <a:buNone/>
            </a:pPr>
            <a:endParaRPr lang="en-GB" i="1" dirty="0"/>
          </a:p>
          <a:p>
            <a:r>
              <a:rPr lang="en-GB" i="1" dirty="0"/>
              <a:t>Early indicators may include:</a:t>
            </a:r>
          </a:p>
          <a:p>
            <a:pPr lvl="1"/>
            <a:r>
              <a:rPr lang="en-GB" i="1" dirty="0"/>
              <a:t>Delay in ability to share a focus e.g. on an object</a:t>
            </a:r>
          </a:p>
          <a:p>
            <a:pPr lvl="1"/>
            <a:r>
              <a:rPr lang="en-GB" i="1" dirty="0"/>
              <a:t>Delay or refusal to engage in pretend play</a:t>
            </a:r>
          </a:p>
          <a:p>
            <a:pPr lvl="1"/>
            <a:r>
              <a:rPr lang="en-GB" i="1" dirty="0"/>
              <a:t>Difficulties in turn taking</a:t>
            </a:r>
          </a:p>
          <a:p>
            <a:pPr lvl="1"/>
            <a:r>
              <a:rPr lang="en-GB" i="1" dirty="0"/>
              <a:t>Delay in recognising own name</a:t>
            </a:r>
          </a:p>
          <a:p>
            <a:pPr lvl="1"/>
            <a:r>
              <a:rPr lang="en-GB" i="1" dirty="0"/>
              <a:t>Decreased imitation</a:t>
            </a:r>
          </a:p>
          <a:p>
            <a:pPr lvl="1"/>
            <a:r>
              <a:rPr lang="en-GB" i="1" dirty="0"/>
              <a:t>Delayed verbal and non-verbal communication</a:t>
            </a:r>
          </a:p>
          <a:p>
            <a:pPr lvl="1"/>
            <a:r>
              <a:rPr lang="en-GB" i="1" dirty="0"/>
              <a:t>Motor delay</a:t>
            </a:r>
          </a:p>
          <a:p>
            <a:pPr lvl="1"/>
            <a:r>
              <a:rPr lang="en-GB" i="1" dirty="0"/>
              <a:t>Unusual repetitive behaviours</a:t>
            </a:r>
          </a:p>
          <a:p>
            <a:pPr lvl="1"/>
            <a:r>
              <a:rPr lang="en-GB" i="1" dirty="0"/>
              <a:t>May be ‘transfixed’ by something visually interesting</a:t>
            </a:r>
          </a:p>
          <a:p>
            <a:pPr lvl="1"/>
            <a:r>
              <a:rPr lang="en-GB" i="1" dirty="0"/>
              <a:t>Extreme changes to mood </a:t>
            </a:r>
          </a:p>
          <a:p>
            <a:pPr marL="457200" lvl="1" indent="0" algn="r">
              <a:buNone/>
            </a:pPr>
            <a:r>
              <a:rPr lang="en-GB" dirty="0"/>
              <a:t>Lai, Lombardo and Baron-Cohen, 2014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6176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Gallai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nodweddion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ASA gynnwys…</a:t>
            </a:r>
            <a:br>
              <a:rPr lang="en-US" b="1" dirty="0"/>
            </a:br>
            <a:r>
              <a:rPr lang="en-GB" b="1" dirty="0"/>
              <a:t>Characteristics of ASD (may) include…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602471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/>
              <a:t>Mae </a:t>
            </a:r>
            <a:r>
              <a:rPr lang="en-GB" err="1"/>
              <a:t>nodweddion</a:t>
            </a:r>
            <a:r>
              <a:rPr lang="en-GB"/>
              <a:t> ASA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gallu</a:t>
            </a:r>
            <a:r>
              <a:rPr lang="en-GB"/>
              <a:t> </a:t>
            </a:r>
            <a:r>
              <a:rPr lang="en-GB" err="1"/>
              <a:t>effeithio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ardaloedd</a:t>
            </a:r>
            <a:r>
              <a:rPr lang="en-GB"/>
              <a:t> o:</a:t>
            </a:r>
          </a:p>
          <a:p>
            <a:pPr lvl="1"/>
            <a:r>
              <a:rPr lang="en-GB" err="1"/>
              <a:t>Gyfathrebu</a:t>
            </a:r>
            <a:r>
              <a:rPr lang="en-GB"/>
              <a:t> </a:t>
            </a:r>
            <a:r>
              <a:rPr lang="en-GB" err="1"/>
              <a:t>llafar</a:t>
            </a:r>
            <a:r>
              <a:rPr lang="en-GB"/>
              <a:t> </a:t>
            </a:r>
            <a:r>
              <a:rPr lang="en-GB" err="1"/>
              <a:t>neu</a:t>
            </a:r>
            <a:r>
              <a:rPr lang="en-GB"/>
              <a:t> di-</a:t>
            </a:r>
            <a:r>
              <a:rPr lang="en-GB" err="1"/>
              <a:t>eiriau</a:t>
            </a:r>
            <a:endParaRPr lang="en-GB"/>
          </a:p>
          <a:p>
            <a:pPr lvl="1"/>
            <a:r>
              <a:rPr lang="en-GB" err="1"/>
              <a:t>Rhyngweithio</a:t>
            </a:r>
            <a:r>
              <a:rPr lang="en-GB"/>
              <a:t> </a:t>
            </a:r>
            <a:r>
              <a:rPr lang="en-GB" err="1"/>
              <a:t>cymdeithasol</a:t>
            </a:r>
            <a:endParaRPr lang="en-GB"/>
          </a:p>
          <a:p>
            <a:pPr lvl="1"/>
            <a:r>
              <a:rPr lang="en-GB" err="1"/>
              <a:t>Ymddygiad</a:t>
            </a:r>
            <a:r>
              <a:rPr lang="en-GB"/>
              <a:t> </a:t>
            </a:r>
            <a:r>
              <a:rPr lang="en-GB" err="1"/>
              <a:t>annisgwyl</a:t>
            </a:r>
            <a:r>
              <a:rPr lang="en-GB"/>
              <a:t> </a:t>
            </a:r>
            <a:r>
              <a:rPr lang="en-GB" err="1"/>
              <a:t>neu</a:t>
            </a:r>
            <a:r>
              <a:rPr lang="en-GB"/>
              <a:t> </a:t>
            </a:r>
            <a:r>
              <a:rPr lang="en-GB" err="1"/>
              <a:t>ailadroddus</a:t>
            </a:r>
            <a:r>
              <a:rPr lang="en-GB"/>
              <a:t>, </a:t>
            </a:r>
            <a:r>
              <a:rPr lang="en-GB" err="1"/>
              <a:t>diddordebau</a:t>
            </a:r>
            <a:r>
              <a:rPr lang="en-GB"/>
              <a:t> </a:t>
            </a:r>
            <a:r>
              <a:rPr lang="en-GB" err="1"/>
              <a:t>cryf</a:t>
            </a:r>
            <a:r>
              <a:rPr lang="en-GB"/>
              <a:t> a </a:t>
            </a:r>
            <a:r>
              <a:rPr lang="en-GB" err="1"/>
              <a:t>rheolweithiau</a:t>
            </a:r>
            <a:endParaRPr lang="en-GB"/>
          </a:p>
          <a:p>
            <a:pPr lvl="1"/>
            <a:r>
              <a:rPr lang="en-GB" err="1"/>
              <a:t>Ymateb</a:t>
            </a:r>
            <a:r>
              <a:rPr lang="en-GB"/>
              <a:t> </a:t>
            </a:r>
            <a:r>
              <a:rPr lang="en-GB" err="1"/>
              <a:t>synhwyrol</a:t>
            </a:r>
            <a:r>
              <a:rPr lang="en-GB"/>
              <a:t> </a:t>
            </a: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605818" cy="457517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GB" sz="3200"/>
              <a:t>Characteristics may be apparent in the areas of:</a:t>
            </a:r>
          </a:p>
          <a:p>
            <a:pPr lvl="1"/>
            <a:r>
              <a:rPr lang="en-GB" sz="2800"/>
              <a:t>Verbal and non-verbal communication </a:t>
            </a:r>
          </a:p>
          <a:p>
            <a:pPr lvl="1"/>
            <a:r>
              <a:rPr lang="en-GB" sz="2800"/>
              <a:t>Social Interaction </a:t>
            </a:r>
          </a:p>
          <a:p>
            <a:pPr lvl="1"/>
            <a:r>
              <a:rPr lang="en-GB" sz="2800"/>
              <a:t>Repeated and unusual behaviours, interests and routines</a:t>
            </a:r>
          </a:p>
          <a:p>
            <a:pPr lvl="1"/>
            <a:r>
              <a:rPr lang="en-GB" sz="2800"/>
              <a:t>Responses to sensations</a:t>
            </a:r>
          </a:p>
          <a:p>
            <a:pPr marL="0" indent="0" algn="r">
              <a:buNone/>
            </a:pPr>
            <a:r>
              <a:rPr lang="en-GB" sz="1600"/>
              <a:t>(Reed, </a:t>
            </a:r>
            <a:r>
              <a:rPr lang="en-GB" sz="1600" err="1"/>
              <a:t>Lannen</a:t>
            </a:r>
            <a:r>
              <a:rPr lang="en-GB" sz="1600"/>
              <a:t> and </a:t>
            </a:r>
            <a:r>
              <a:rPr lang="en-GB" sz="1600" err="1"/>
              <a:t>Lannen</a:t>
            </a:r>
            <a:r>
              <a:rPr lang="en-GB" sz="1600"/>
              <a:t>, 2016 cited in Peer and Reid, 2016) </a:t>
            </a:r>
          </a:p>
        </p:txBody>
      </p:sp>
      <p:sp>
        <p:nvSpPr>
          <p:cNvPr id="5" name="Cloud 4"/>
          <p:cNvSpPr/>
          <p:nvPr/>
        </p:nvSpPr>
        <p:spPr>
          <a:xfrm>
            <a:off x="7738280" y="4128448"/>
            <a:ext cx="4107976" cy="27295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Reflect on the list of characteristics provided. Can you think of any examples of how this may affect a child in a school environment?</a:t>
            </a:r>
          </a:p>
        </p:txBody>
      </p:sp>
      <p:sp>
        <p:nvSpPr>
          <p:cNvPr id="6" name="Cloud 5"/>
          <p:cNvSpPr/>
          <p:nvPr/>
        </p:nvSpPr>
        <p:spPr>
          <a:xfrm>
            <a:off x="1899313" y="4128448"/>
            <a:ext cx="4107976" cy="272955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err="1"/>
              <a:t>Adlewyrcha</a:t>
            </a:r>
            <a:r>
              <a:rPr lang="en-GB" sz="2000"/>
              <a:t> </a:t>
            </a:r>
            <a:r>
              <a:rPr lang="en-GB" sz="2000" err="1"/>
              <a:t>ar</a:t>
            </a:r>
            <a:r>
              <a:rPr lang="en-GB" sz="2000"/>
              <a:t> y </a:t>
            </a:r>
            <a:r>
              <a:rPr lang="en-GB" sz="2000" err="1"/>
              <a:t>rhestr</a:t>
            </a:r>
            <a:r>
              <a:rPr lang="en-GB" sz="2000"/>
              <a:t> o </a:t>
            </a:r>
            <a:r>
              <a:rPr lang="en-GB" sz="2000" err="1"/>
              <a:t>nodweddion</a:t>
            </a:r>
            <a:r>
              <a:rPr lang="en-GB" sz="2000"/>
              <a:t>. </a:t>
            </a:r>
            <a:r>
              <a:rPr lang="en-GB" sz="2000" err="1"/>
              <a:t>Sut</a:t>
            </a:r>
            <a:r>
              <a:rPr lang="en-GB" sz="2000"/>
              <a:t> gall y </a:t>
            </a:r>
            <a:r>
              <a:rPr lang="en-GB" sz="2000" err="1"/>
              <a:t>rhain</a:t>
            </a:r>
            <a:r>
              <a:rPr lang="en-GB" sz="2000"/>
              <a:t> </a:t>
            </a:r>
            <a:r>
              <a:rPr lang="en-GB" sz="2000" err="1"/>
              <a:t>effeithio</a:t>
            </a:r>
            <a:r>
              <a:rPr lang="en-GB" sz="2000"/>
              <a:t> </a:t>
            </a:r>
            <a:r>
              <a:rPr lang="en-GB" sz="2000" err="1"/>
              <a:t>ar</a:t>
            </a:r>
            <a:r>
              <a:rPr lang="en-GB" sz="2000"/>
              <a:t> </a:t>
            </a:r>
            <a:r>
              <a:rPr lang="en-GB" sz="2000" err="1"/>
              <a:t>blentyn</a:t>
            </a:r>
            <a:r>
              <a:rPr lang="en-GB" sz="2000"/>
              <a:t> </a:t>
            </a:r>
            <a:r>
              <a:rPr lang="en-GB" sz="2000" err="1"/>
              <a:t>mewn</a:t>
            </a:r>
            <a:r>
              <a:rPr lang="en-GB" sz="2000"/>
              <a:t> </a:t>
            </a:r>
            <a:r>
              <a:rPr lang="en-GB" sz="2000" err="1"/>
              <a:t>awyrgylch</a:t>
            </a:r>
            <a:r>
              <a:rPr lang="en-GB" sz="2000"/>
              <a:t> </a:t>
            </a:r>
            <a:r>
              <a:rPr lang="en-GB" sz="2000" err="1"/>
              <a:t>ysgol</a:t>
            </a:r>
            <a:r>
              <a:rPr lang="en-GB" sz="2000"/>
              <a:t>?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69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Triawd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o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Amhariadau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GB" b="1" dirty="0"/>
            </a:br>
            <a:r>
              <a:rPr lang="en-GB" b="1" dirty="0"/>
              <a:t>Triad of Impairments </a:t>
            </a:r>
            <a:r>
              <a:rPr lang="en-GB" dirty="0"/>
              <a:t>(Wing and Gould, 1978)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39" y="1728767"/>
            <a:ext cx="4593182" cy="434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570794" y="6338963"/>
            <a:ext cx="345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Source: Brierley, 2013 </a:t>
            </a:r>
          </a:p>
        </p:txBody>
      </p:sp>
    </p:spTree>
    <p:extLst>
      <p:ext uri="{BB962C8B-B14F-4D97-AF65-F5344CB8AC3E}">
        <p14:creationId xmlns:p14="http://schemas.microsoft.com/office/powerpoint/2010/main" val="4079638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Gor-ymateb</a:t>
            </a: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i'r</a:t>
            </a: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Synhwyrau</a:t>
            </a:r>
            <a:r>
              <a:rPr lang="en-GB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en-GB" b="1" dirty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Sensory Overload </a:t>
            </a:r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2355" y="2052496"/>
            <a:ext cx="5529400" cy="3679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941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Effaith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ar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Ddysgu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GB" b="1" dirty="0"/>
              <a:t>Impact on Learning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84813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dirty="0" err="1"/>
              <a:t>Adfyfyria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rhestr</a:t>
            </a:r>
            <a:r>
              <a:rPr lang="en-GB" dirty="0"/>
              <a:t> o </a:t>
            </a:r>
            <a:r>
              <a:rPr lang="en-GB" dirty="0" err="1"/>
              <a:t>nodweddion</a:t>
            </a:r>
            <a:r>
              <a:rPr lang="en-GB" dirty="0"/>
              <a:t> </a:t>
            </a:r>
            <a:r>
              <a:rPr lang="en-GB" dirty="0" err="1"/>
              <a:t>isod</a:t>
            </a:r>
            <a:r>
              <a:rPr lang="en-GB" dirty="0"/>
              <a:t>.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allai</a:t>
            </a:r>
            <a:r>
              <a:rPr lang="en-GB" dirty="0"/>
              <a:t> </a:t>
            </a:r>
            <a:r>
              <a:rPr lang="en-GB" dirty="0" err="1"/>
              <a:t>rhain</a:t>
            </a:r>
            <a:r>
              <a:rPr lang="en-GB" dirty="0"/>
              <a:t> </a:t>
            </a:r>
            <a:r>
              <a:rPr lang="en-GB" dirty="0" err="1"/>
              <a:t>effeithio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blentyn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amgylchedd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?</a:t>
            </a:r>
          </a:p>
          <a:p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blynyddoedd</a:t>
            </a:r>
            <a:r>
              <a:rPr lang="en-GB" dirty="0"/>
              <a:t> </a:t>
            </a:r>
            <a:r>
              <a:rPr lang="en-GB" dirty="0" err="1"/>
              <a:t>cynnar</a:t>
            </a:r>
            <a:r>
              <a:rPr lang="en-GB" dirty="0"/>
              <a:t>, </a:t>
            </a:r>
            <a:r>
              <a:rPr lang="en-GB" dirty="0" err="1"/>
              <a:t>efallai</a:t>
            </a:r>
            <a:r>
              <a:rPr lang="en-GB" dirty="0"/>
              <a:t>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anawsterau</a:t>
            </a:r>
            <a:r>
              <a:rPr lang="en-GB" dirty="0"/>
              <a:t> </a:t>
            </a:r>
            <a:r>
              <a:rPr lang="en-GB" dirty="0" err="1"/>
              <a:t>copïo</a:t>
            </a:r>
            <a:r>
              <a:rPr lang="en-GB" dirty="0"/>
              <a:t> </a:t>
            </a:r>
            <a:r>
              <a:rPr lang="en-GB" dirty="0" err="1"/>
              <a:t>synau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symudiadau</a:t>
            </a:r>
            <a:r>
              <a:rPr lang="en-GB" dirty="0"/>
              <a:t>. </a:t>
            </a:r>
          </a:p>
          <a:p>
            <a:r>
              <a:rPr lang="en-GB" dirty="0" err="1"/>
              <a:t>Canolbwyntio</a:t>
            </a:r>
            <a:r>
              <a:rPr lang="en-GB" dirty="0"/>
              <a:t> am </a:t>
            </a:r>
            <a:r>
              <a:rPr lang="en-GB" dirty="0" err="1"/>
              <a:t>adegau</a:t>
            </a:r>
            <a:r>
              <a:rPr lang="en-GB" dirty="0"/>
              <a:t> </a:t>
            </a:r>
            <a:r>
              <a:rPr lang="en-GB" dirty="0" err="1"/>
              <a:t>byr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unig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  </a:t>
            </a:r>
            <a:r>
              <a:rPr lang="en-GB" dirty="0" err="1"/>
              <a:t>gor-ganolbwyntio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un </a:t>
            </a:r>
            <a:r>
              <a:rPr lang="en-GB" dirty="0" err="1"/>
              <a:t>peth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unig</a:t>
            </a:r>
            <a:r>
              <a:rPr lang="en-GB" dirty="0"/>
              <a:t>. </a:t>
            </a:r>
          </a:p>
          <a:p>
            <a:r>
              <a:rPr lang="en-GB" dirty="0" err="1"/>
              <a:t>Anawsterau</a:t>
            </a:r>
            <a:r>
              <a:rPr lang="en-GB" dirty="0"/>
              <a:t> </a:t>
            </a:r>
            <a:r>
              <a:rPr lang="en-GB" dirty="0" err="1"/>
              <a:t>cyd-weithio</a:t>
            </a:r>
            <a:r>
              <a:rPr lang="en-GB" dirty="0"/>
              <a:t> ag </a:t>
            </a:r>
            <a:r>
              <a:rPr lang="en-GB" dirty="0" err="1"/>
              <a:t>eraill</a:t>
            </a:r>
            <a:r>
              <a:rPr lang="en-GB" dirty="0"/>
              <a:t>. </a:t>
            </a:r>
          </a:p>
          <a:p>
            <a:r>
              <a:rPr lang="en-GB" dirty="0" err="1"/>
              <a:t>Anawsterau</a:t>
            </a:r>
            <a:r>
              <a:rPr lang="en-GB" dirty="0"/>
              <a:t> </a:t>
            </a:r>
            <a:r>
              <a:rPr lang="en-GB" dirty="0" err="1"/>
              <a:t>deall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 abstract (</a:t>
            </a:r>
            <a:r>
              <a:rPr lang="en-GB" dirty="0" err="1"/>
              <a:t>e.e</a:t>
            </a:r>
            <a:r>
              <a:rPr lang="en-GB" dirty="0"/>
              <a:t>. </a:t>
            </a:r>
            <a:r>
              <a:rPr lang="en-GB" dirty="0" err="1"/>
              <a:t>efallai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</a:t>
            </a:r>
            <a:r>
              <a:rPr lang="en-GB" dirty="0" err="1"/>
              <a:t>fydd</a:t>
            </a:r>
            <a:r>
              <a:rPr lang="en-GB" dirty="0"/>
              <a:t> </a:t>
            </a:r>
            <a:r>
              <a:rPr lang="en-GB" dirty="0" err="1"/>
              <a:t>chwarae</a:t>
            </a:r>
            <a:r>
              <a:rPr lang="en-GB" dirty="0"/>
              <a:t> </a:t>
            </a:r>
            <a:r>
              <a:rPr lang="en-GB" dirty="0" err="1"/>
              <a:t>rôl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gwneud</a:t>
            </a:r>
            <a:r>
              <a:rPr lang="en-GB" dirty="0"/>
              <a:t> </a:t>
            </a:r>
            <a:r>
              <a:rPr lang="en-GB" dirty="0" err="1"/>
              <a:t>synnwyr</a:t>
            </a:r>
            <a:r>
              <a:rPr lang="en-GB" dirty="0"/>
              <a:t>)</a:t>
            </a:r>
          </a:p>
          <a:p>
            <a:r>
              <a:rPr lang="en-GB" dirty="0" err="1"/>
              <a:t>Anawsterau</a:t>
            </a:r>
            <a:r>
              <a:rPr lang="en-GB" dirty="0"/>
              <a:t> </a:t>
            </a:r>
            <a:r>
              <a:rPr lang="en-GB" dirty="0" err="1"/>
              <a:t>deall</a:t>
            </a:r>
            <a:r>
              <a:rPr lang="en-GB" dirty="0"/>
              <a:t> y </a:t>
            </a:r>
            <a:r>
              <a:rPr lang="en-GB" dirty="0" err="1"/>
              <a:t>cysyniad</a:t>
            </a:r>
            <a:r>
              <a:rPr lang="en-GB" dirty="0"/>
              <a:t> o </a:t>
            </a:r>
            <a:r>
              <a:rPr lang="en-GB" dirty="0" err="1"/>
              <a:t>amser</a:t>
            </a:r>
            <a:r>
              <a:rPr lang="en-GB" dirty="0"/>
              <a:t> a </a:t>
            </a:r>
            <a:r>
              <a:rPr lang="en-GB" dirty="0" err="1"/>
              <a:t>threfn</a:t>
            </a:r>
            <a:r>
              <a:rPr lang="en-GB" dirty="0"/>
              <a:t> </a:t>
            </a:r>
            <a:r>
              <a:rPr lang="en-GB" dirty="0" err="1"/>
              <a:t>digwyddiadau</a:t>
            </a:r>
            <a:r>
              <a:rPr lang="en-GB" dirty="0"/>
              <a:t>. 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83448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GB" i="1" dirty="0"/>
              <a:t>Reflect on the list below. How can these affect children in a school setting? </a:t>
            </a:r>
          </a:p>
          <a:p>
            <a:r>
              <a:rPr lang="en-GB" i="1" dirty="0"/>
              <a:t>In the early years, children may not be able to imitate sounds, gestures or movements. </a:t>
            </a:r>
          </a:p>
          <a:p>
            <a:r>
              <a:rPr lang="en-GB" i="1" dirty="0"/>
              <a:t>Short attention span or inability to focus OR concentrate on one thing intensely. </a:t>
            </a:r>
          </a:p>
          <a:p>
            <a:r>
              <a:rPr lang="en-GB" i="1" dirty="0"/>
              <a:t>Difficulties working collaboratively with others.</a:t>
            </a:r>
          </a:p>
          <a:p>
            <a:r>
              <a:rPr lang="en-GB" i="1" dirty="0"/>
              <a:t>Difficulty with abstract ideas (pretend or role play may not make sense) </a:t>
            </a:r>
          </a:p>
          <a:p>
            <a:r>
              <a:rPr lang="en-GB" i="1" dirty="0"/>
              <a:t>Difficulties grasping the concept of time and order of events. </a:t>
            </a:r>
          </a:p>
          <a:p>
            <a:pPr marL="0" indent="0" algn="r">
              <a:buNone/>
            </a:pPr>
            <a:r>
              <a:rPr lang="en-GB" sz="1500" dirty="0"/>
              <a:t>(Reed, </a:t>
            </a:r>
            <a:r>
              <a:rPr lang="en-GB" sz="1500" dirty="0" err="1"/>
              <a:t>Lannen</a:t>
            </a:r>
            <a:r>
              <a:rPr lang="en-GB" sz="1500" dirty="0"/>
              <a:t> and </a:t>
            </a:r>
            <a:r>
              <a:rPr lang="en-GB" sz="1500" dirty="0" err="1"/>
              <a:t>Lannen</a:t>
            </a:r>
            <a:r>
              <a:rPr lang="en-GB" sz="1500" dirty="0"/>
              <a:t>, 2016 cited in Peer and Reid, 2016) </a:t>
            </a:r>
          </a:p>
          <a:p>
            <a:pPr marL="0" indent="0">
              <a:buNone/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2800162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945" y="365125"/>
            <a:ext cx="11646131" cy="1325563"/>
          </a:xfrm>
        </p:spPr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Ymyrraethau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Cyffredin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GB" b="1" dirty="0"/>
              <a:t>Common Interventions</a:t>
            </a:r>
            <a:r>
              <a:rPr lang="en-GB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84813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err="1"/>
              <a:t>Therapi</a:t>
            </a:r>
            <a:r>
              <a:rPr lang="en-GB" dirty="0"/>
              <a:t> </a:t>
            </a:r>
            <a:r>
              <a:rPr lang="en-GB" dirty="0" err="1"/>
              <a:t>cerddoriaeth</a:t>
            </a:r>
            <a:endParaRPr lang="en-GB" dirty="0"/>
          </a:p>
          <a:p>
            <a:r>
              <a:rPr lang="en-GB" dirty="0" err="1"/>
              <a:t>Therapi</a:t>
            </a:r>
            <a:r>
              <a:rPr lang="en-GB" dirty="0"/>
              <a:t> </a:t>
            </a:r>
            <a:r>
              <a:rPr lang="en-GB" dirty="0" err="1"/>
              <a:t>celf</a:t>
            </a:r>
            <a:endParaRPr lang="en-GB" dirty="0"/>
          </a:p>
          <a:p>
            <a:r>
              <a:rPr lang="en-GB" dirty="0" err="1"/>
              <a:t>Therapi</a:t>
            </a:r>
            <a:r>
              <a:rPr lang="en-GB" dirty="0"/>
              <a:t> </a:t>
            </a:r>
            <a:r>
              <a:rPr lang="en-GB" dirty="0" err="1"/>
              <a:t>iaith</a:t>
            </a:r>
            <a:r>
              <a:rPr lang="en-GB" dirty="0"/>
              <a:t> a </a:t>
            </a:r>
            <a:r>
              <a:rPr lang="en-GB" dirty="0" err="1"/>
              <a:t>lleferydd</a:t>
            </a:r>
            <a:endParaRPr lang="en-GB" dirty="0"/>
          </a:p>
          <a:p>
            <a:r>
              <a:rPr lang="en-GB" b="1" dirty="0"/>
              <a:t>***</a:t>
            </a:r>
            <a:r>
              <a:rPr lang="en-GB" b="1" dirty="0" err="1"/>
              <a:t>Ymyrraeth</a:t>
            </a:r>
            <a:r>
              <a:rPr lang="en-GB" b="1" dirty="0"/>
              <a:t> </a:t>
            </a:r>
            <a:r>
              <a:rPr lang="en-GB" b="1" dirty="0" err="1"/>
              <a:t>Ymddygiad</a:t>
            </a:r>
            <a:r>
              <a:rPr lang="en-GB" b="1" dirty="0"/>
              <a:t> </a:t>
            </a:r>
            <a:r>
              <a:rPr lang="en-GB" b="1" dirty="0" err="1"/>
              <a:t>Cynnar</a:t>
            </a:r>
            <a:r>
              <a:rPr lang="en-GB" b="1" dirty="0"/>
              <a:t> a </a:t>
            </a:r>
            <a:r>
              <a:rPr lang="en-GB" b="1" dirty="0" err="1"/>
              <a:t>Dwys</a:t>
            </a:r>
            <a:r>
              <a:rPr lang="en-GB" b="1" dirty="0"/>
              <a:t>  (</a:t>
            </a:r>
            <a:r>
              <a:rPr lang="en-GB" b="1" dirty="0" err="1"/>
              <a:t>e.e.</a:t>
            </a:r>
            <a:r>
              <a:rPr lang="en-GB" b="1" dirty="0"/>
              <a:t> ABA)***</a:t>
            </a:r>
          </a:p>
          <a:p>
            <a:r>
              <a:rPr lang="en-GB" dirty="0"/>
              <a:t>TEACCH</a:t>
            </a:r>
          </a:p>
          <a:p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cymdeithasol</a:t>
            </a:r>
            <a:endParaRPr lang="en-GB" dirty="0"/>
          </a:p>
          <a:p>
            <a:r>
              <a:rPr lang="en-GB" dirty="0" err="1"/>
              <a:t>Meddygyniaeth</a:t>
            </a:r>
            <a:r>
              <a:rPr lang="en-GB" dirty="0"/>
              <a:t> a </a:t>
            </a:r>
            <a:r>
              <a:rPr lang="en-GB" dirty="0" err="1"/>
              <a:t>deiet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                         Baron-Cohen, 2008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86177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GB" i="1" dirty="0"/>
              <a:t>Music therapy</a:t>
            </a:r>
          </a:p>
          <a:p>
            <a:r>
              <a:rPr lang="en-GB" i="1" dirty="0"/>
              <a:t>Art therapy</a:t>
            </a:r>
          </a:p>
          <a:p>
            <a:r>
              <a:rPr lang="en-GB" i="1" dirty="0"/>
              <a:t>Speech and Language therapy</a:t>
            </a:r>
          </a:p>
          <a:p>
            <a:r>
              <a:rPr lang="en-GB" b="1" i="1" dirty="0"/>
              <a:t>***Early intensive behavioural interventions (</a:t>
            </a:r>
            <a:r>
              <a:rPr lang="en-GB" b="1" i="1" dirty="0" err="1"/>
              <a:t>e.g</a:t>
            </a:r>
            <a:r>
              <a:rPr lang="en-GB" b="1" i="1" dirty="0"/>
              <a:t> ABA)***</a:t>
            </a:r>
          </a:p>
          <a:p>
            <a:r>
              <a:rPr lang="en-GB" i="1" dirty="0"/>
              <a:t>TEACCH</a:t>
            </a:r>
          </a:p>
          <a:p>
            <a:r>
              <a:rPr lang="en-GB" i="1" dirty="0"/>
              <a:t>Social skills teaching and ‘mindreading’</a:t>
            </a:r>
          </a:p>
          <a:p>
            <a:r>
              <a:rPr lang="en-GB" i="1" dirty="0"/>
              <a:t>Medicines and diet </a:t>
            </a:r>
          </a:p>
          <a:p>
            <a:pPr marL="0" indent="0" algn="r">
              <a:buNone/>
            </a:pPr>
            <a:r>
              <a:rPr lang="en-GB" dirty="0"/>
              <a:t>Baron-Cohen, 2008</a:t>
            </a:r>
          </a:p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0289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Cefnogaeth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Cyfathrebu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a Iaith</a:t>
            </a:r>
            <a:br>
              <a:rPr lang="en-GB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b="1" dirty="0"/>
              <a:t>Communication and Language Support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75259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Mae </a:t>
            </a:r>
            <a:r>
              <a:rPr lang="en-GB" err="1"/>
              <a:t>angen</a:t>
            </a:r>
            <a:r>
              <a:rPr lang="en-GB"/>
              <a:t> </a:t>
            </a:r>
            <a:r>
              <a:rPr lang="en-GB" err="1"/>
              <a:t>cyfleodd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gyfer</a:t>
            </a:r>
            <a:r>
              <a:rPr lang="en-GB"/>
              <a:t>:</a:t>
            </a:r>
          </a:p>
          <a:p>
            <a:pPr marL="0" indent="0">
              <a:buNone/>
            </a:pPr>
            <a:endParaRPr lang="en-GB"/>
          </a:p>
          <a:p>
            <a:pPr lvl="1"/>
            <a:r>
              <a:rPr lang="en-GB" err="1"/>
              <a:t>Sicrhau</a:t>
            </a:r>
            <a:r>
              <a:rPr lang="en-GB"/>
              <a:t> </a:t>
            </a:r>
            <a:r>
              <a:rPr lang="en-GB" err="1"/>
              <a:t>awyrgylch</a:t>
            </a:r>
            <a:r>
              <a:rPr lang="en-GB"/>
              <a:t> </a:t>
            </a:r>
            <a:r>
              <a:rPr lang="en-GB" err="1"/>
              <a:t>cyfathrebu</a:t>
            </a:r>
            <a:r>
              <a:rPr lang="en-GB"/>
              <a:t> </a:t>
            </a:r>
            <a:r>
              <a:rPr lang="en-GB" err="1"/>
              <a:t>cyfoethog</a:t>
            </a:r>
            <a:r>
              <a:rPr lang="en-GB"/>
              <a:t> </a:t>
            </a:r>
            <a:r>
              <a:rPr lang="en-GB" err="1"/>
              <a:t>sy’n</a:t>
            </a:r>
            <a:r>
              <a:rPr lang="en-GB"/>
              <a:t> </a:t>
            </a:r>
            <a:r>
              <a:rPr lang="en-GB" err="1"/>
              <a:t>annog</a:t>
            </a:r>
            <a:r>
              <a:rPr lang="en-GB"/>
              <a:t> </a:t>
            </a:r>
            <a:r>
              <a:rPr lang="en-GB" err="1"/>
              <a:t>cyfathrebu</a:t>
            </a:r>
            <a:r>
              <a:rPr lang="en-GB"/>
              <a:t> </a:t>
            </a:r>
            <a:r>
              <a:rPr lang="en-GB" err="1"/>
              <a:t>digymell</a:t>
            </a:r>
            <a:endParaRPr lang="en-GB"/>
          </a:p>
          <a:p>
            <a:pPr lvl="1"/>
            <a:r>
              <a:rPr lang="en-GB" err="1"/>
              <a:t>Gallu</a:t>
            </a:r>
            <a:r>
              <a:rPr lang="en-GB"/>
              <a:t> dal a </a:t>
            </a:r>
            <a:r>
              <a:rPr lang="en-GB" err="1"/>
              <a:t>chadw</a:t>
            </a:r>
            <a:r>
              <a:rPr lang="en-GB"/>
              <a:t> </a:t>
            </a:r>
            <a:r>
              <a:rPr lang="en-GB" err="1"/>
              <a:t>sylw</a:t>
            </a:r>
            <a:r>
              <a:rPr lang="en-GB"/>
              <a:t> </a:t>
            </a:r>
            <a:r>
              <a:rPr lang="en-GB" err="1"/>
              <a:t>oedolion</a:t>
            </a:r>
            <a:r>
              <a:rPr lang="en-GB"/>
              <a:t> </a:t>
            </a:r>
            <a:r>
              <a:rPr lang="en-GB" err="1"/>
              <a:t>mewn</a:t>
            </a:r>
            <a:r>
              <a:rPr lang="en-GB"/>
              <a:t> </a:t>
            </a:r>
            <a:r>
              <a:rPr lang="en-GB" err="1"/>
              <a:t>ffyrdd</a:t>
            </a:r>
            <a:r>
              <a:rPr lang="en-GB"/>
              <a:t> </a:t>
            </a:r>
            <a:r>
              <a:rPr lang="en-GB" err="1"/>
              <a:t>positif</a:t>
            </a:r>
            <a:r>
              <a:rPr lang="en-GB"/>
              <a:t> a </a:t>
            </a:r>
            <a:r>
              <a:rPr lang="en-GB" err="1"/>
              <a:t>gofyn</a:t>
            </a:r>
            <a:r>
              <a:rPr lang="en-GB"/>
              <a:t> am </a:t>
            </a:r>
            <a:r>
              <a:rPr lang="en-GB" err="1"/>
              <a:t>gymorth</a:t>
            </a:r>
            <a:endParaRPr lang="en-GB"/>
          </a:p>
          <a:p>
            <a:pPr lvl="1"/>
            <a:r>
              <a:rPr lang="en-GB" err="1"/>
              <a:t>Ffyrdd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fynegi</a:t>
            </a:r>
            <a:r>
              <a:rPr lang="en-GB"/>
              <a:t> </a:t>
            </a:r>
            <a:r>
              <a:rPr lang="en-GB" err="1"/>
              <a:t>emosiwn</a:t>
            </a:r>
            <a:r>
              <a:rPr lang="en-GB"/>
              <a:t> </a:t>
            </a:r>
          </a:p>
          <a:p>
            <a:pPr lvl="1"/>
            <a:r>
              <a:rPr lang="en-GB" err="1"/>
              <a:t>Effeithio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deimladau</a:t>
            </a:r>
            <a:r>
              <a:rPr lang="en-GB"/>
              <a:t> </a:t>
            </a:r>
            <a:r>
              <a:rPr lang="en-GB" err="1"/>
              <a:t>eraill</a:t>
            </a:r>
            <a:endParaRPr lang="en-GB"/>
          </a:p>
          <a:p>
            <a:pPr lvl="1"/>
            <a:r>
              <a:rPr lang="en-GB" err="1"/>
              <a:t>Gallu</a:t>
            </a:r>
            <a:r>
              <a:rPr lang="en-GB"/>
              <a:t> </a:t>
            </a:r>
            <a:r>
              <a:rPr lang="en-GB" err="1"/>
              <a:t>dilyn</a:t>
            </a:r>
            <a:r>
              <a:rPr lang="en-GB"/>
              <a:t> </a:t>
            </a:r>
            <a:r>
              <a:rPr lang="en-GB" err="1"/>
              <a:t>syniadau</a:t>
            </a:r>
            <a:r>
              <a:rPr lang="en-GB"/>
              <a:t> </a:t>
            </a:r>
            <a:r>
              <a:rPr lang="en-GB" err="1"/>
              <a:t>eraill</a:t>
            </a:r>
            <a:endParaRPr lang="en-GB"/>
          </a:p>
          <a:p>
            <a:pPr lvl="1"/>
            <a:r>
              <a:rPr lang="en-GB" err="1"/>
              <a:t>Datblygu</a:t>
            </a:r>
            <a:r>
              <a:rPr lang="en-GB"/>
              <a:t> </a:t>
            </a:r>
            <a:r>
              <a:rPr lang="en-GB" err="1"/>
              <a:t>annibyniaeth</a:t>
            </a: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84813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i="1" dirty="0"/>
              <a:t>Children with autism need opportunities for: </a:t>
            </a:r>
          </a:p>
          <a:p>
            <a:pPr lvl="1"/>
            <a:r>
              <a:rPr lang="en-GB" i="1" dirty="0"/>
              <a:t>A communication rich environment which encourages spontaneous communication </a:t>
            </a:r>
          </a:p>
          <a:p>
            <a:pPr lvl="1"/>
            <a:r>
              <a:rPr lang="en-GB" i="1" dirty="0"/>
              <a:t>To gain and maintain adult attention in positive ways and ask for help;</a:t>
            </a:r>
          </a:p>
          <a:p>
            <a:pPr lvl="1"/>
            <a:r>
              <a:rPr lang="en-GB" i="1" dirty="0"/>
              <a:t>Ways to express emotions; </a:t>
            </a:r>
          </a:p>
          <a:p>
            <a:pPr lvl="1"/>
            <a:r>
              <a:rPr lang="en-GB" i="1" dirty="0"/>
              <a:t>Influencing the feelings and actions of others; </a:t>
            </a:r>
          </a:p>
          <a:p>
            <a:pPr lvl="1"/>
            <a:r>
              <a:rPr lang="en-GB" i="1" dirty="0"/>
              <a:t>Following the ideas of others;</a:t>
            </a:r>
          </a:p>
          <a:p>
            <a:pPr lvl="1"/>
            <a:r>
              <a:rPr lang="en-GB" i="1" dirty="0"/>
              <a:t>Developing independence. </a:t>
            </a:r>
          </a:p>
          <a:p>
            <a:pPr marL="914400" lvl="2" indent="0" algn="r">
              <a:buNone/>
            </a:pPr>
            <a:r>
              <a:rPr lang="en-GB" dirty="0" err="1"/>
              <a:t>Seath</a:t>
            </a:r>
            <a:r>
              <a:rPr lang="en-GB" dirty="0"/>
              <a:t>, 2011 cited in Knowles, 2011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278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Systemau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Gweledol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o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Gyfathrebu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US" b="1" dirty="0"/>
            </a:br>
            <a:r>
              <a:rPr lang="en-GB" b="1" dirty="0"/>
              <a:t>Visual Systems of Communication</a:t>
            </a:r>
            <a:r>
              <a:rPr lang="en-GB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err="1"/>
              <a:t>Rhai</a:t>
            </a:r>
            <a:r>
              <a:rPr lang="en-GB"/>
              <a:t> </a:t>
            </a:r>
            <a:r>
              <a:rPr lang="en-GB" err="1"/>
              <a:t>esiamplau</a:t>
            </a:r>
            <a:r>
              <a:rPr lang="en-GB"/>
              <a:t>:</a:t>
            </a:r>
          </a:p>
          <a:p>
            <a:endParaRPr lang="en-GB"/>
          </a:p>
          <a:p>
            <a:r>
              <a:rPr lang="en-GB">
                <a:hlinkClick r:id="rId3"/>
              </a:rPr>
              <a:t>Picture Exchange Communication System (PECS). </a:t>
            </a:r>
            <a:endParaRPr lang="en-GB"/>
          </a:p>
          <a:p>
            <a:endParaRPr lang="en-GB"/>
          </a:p>
          <a:p>
            <a:r>
              <a:rPr lang="en-GB">
                <a:hlinkClick r:id="rId4"/>
              </a:rPr>
              <a:t>Y dull TEACCH </a:t>
            </a:r>
            <a:endParaRPr lang="en-GB"/>
          </a:p>
          <a:p>
            <a:endParaRPr lang="en-GB"/>
          </a:p>
          <a:p>
            <a:r>
              <a:rPr lang="en-GB" err="1"/>
              <a:t>Trafodwch</a:t>
            </a:r>
            <a:r>
              <a:rPr lang="en-GB"/>
              <a:t>:</a:t>
            </a:r>
          </a:p>
          <a:p>
            <a:pPr lvl="1"/>
            <a:r>
              <a:rPr lang="en-GB"/>
              <a:t>Beth </a:t>
            </a:r>
            <a:r>
              <a:rPr lang="en-GB" err="1"/>
              <a:t>yw</a:t>
            </a:r>
            <a:r>
              <a:rPr lang="en-GB"/>
              <a:t> </a:t>
            </a:r>
            <a:r>
              <a:rPr lang="en-GB" err="1"/>
              <a:t>manteision</a:t>
            </a:r>
            <a:r>
              <a:rPr lang="en-GB"/>
              <a:t> </a:t>
            </a:r>
            <a:r>
              <a:rPr lang="en-GB" err="1"/>
              <a:t>posibl</a:t>
            </a:r>
            <a:r>
              <a:rPr lang="en-GB"/>
              <a:t> y </a:t>
            </a:r>
            <a:r>
              <a:rPr lang="en-GB" err="1"/>
              <a:t>dulliau</a:t>
            </a:r>
            <a:r>
              <a:rPr lang="en-GB"/>
              <a:t>?</a:t>
            </a:r>
          </a:p>
          <a:p>
            <a:pPr lvl="1"/>
            <a:r>
              <a:rPr lang="en-GB"/>
              <a:t>Beth </a:t>
            </a:r>
            <a:r>
              <a:rPr lang="en-GB" err="1"/>
              <a:t>yw</a:t>
            </a:r>
            <a:r>
              <a:rPr lang="en-GB"/>
              <a:t> </a:t>
            </a:r>
            <a:r>
              <a:rPr lang="en-GB" err="1"/>
              <a:t>anfanteision</a:t>
            </a:r>
            <a:r>
              <a:rPr lang="en-GB"/>
              <a:t> </a:t>
            </a:r>
            <a:r>
              <a:rPr lang="en-GB" err="1"/>
              <a:t>posibl</a:t>
            </a:r>
            <a:r>
              <a:rPr lang="en-GB"/>
              <a:t> y </a:t>
            </a:r>
            <a:r>
              <a:rPr lang="en-GB" err="1"/>
              <a:t>dulliau</a:t>
            </a:r>
            <a:r>
              <a:rPr lang="en-GB"/>
              <a:t>? </a:t>
            </a: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i="1" dirty="0"/>
              <a:t>Some examples: </a:t>
            </a:r>
          </a:p>
          <a:p>
            <a:pPr marL="0" indent="0">
              <a:buNone/>
            </a:pPr>
            <a:endParaRPr lang="en-GB" i="1" dirty="0">
              <a:hlinkClick r:id="rId3"/>
            </a:endParaRPr>
          </a:p>
          <a:p>
            <a:r>
              <a:rPr lang="en-GB" i="1" dirty="0">
                <a:hlinkClick r:id="rId3"/>
              </a:rPr>
              <a:t>Picture Exchange Communication System (PECS). </a:t>
            </a:r>
            <a:endParaRPr lang="en-GB" i="1" dirty="0"/>
          </a:p>
          <a:p>
            <a:endParaRPr lang="en-GB" i="1" dirty="0"/>
          </a:p>
          <a:p>
            <a:r>
              <a:rPr lang="en-GB" i="1" dirty="0">
                <a:hlinkClick r:id="rId4"/>
              </a:rPr>
              <a:t>TEACCH approach </a:t>
            </a:r>
            <a:endParaRPr lang="en-GB" i="1" dirty="0"/>
          </a:p>
          <a:p>
            <a:endParaRPr lang="en-GB" i="1" dirty="0"/>
          </a:p>
          <a:p>
            <a:r>
              <a:rPr lang="en-GB" i="1" dirty="0"/>
              <a:t>Discuss: </a:t>
            </a:r>
          </a:p>
          <a:p>
            <a:pPr lvl="1"/>
            <a:r>
              <a:rPr lang="en-GB" i="1" dirty="0"/>
              <a:t>What are the possible benefits of each approach?</a:t>
            </a:r>
          </a:p>
          <a:p>
            <a:pPr lvl="1"/>
            <a:r>
              <a:rPr lang="en-GB" i="1" dirty="0"/>
              <a:t>What are the possible drawbacks of each approach?</a:t>
            </a:r>
          </a:p>
        </p:txBody>
      </p:sp>
    </p:spTree>
    <p:extLst>
      <p:ext uri="{BB962C8B-B14F-4D97-AF65-F5344CB8AC3E}">
        <p14:creationId xmlns:p14="http://schemas.microsoft.com/office/powerpoint/2010/main" val="3776006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Modelu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defnydd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positif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i="1" dirty="0">
                <a:solidFill>
                  <a:srgbClr val="2E75B6"/>
                </a:solidFill>
              </a:rPr>
              <a:t>o iaith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US" b="1" dirty="0"/>
            </a:br>
            <a:r>
              <a:rPr lang="en-GB" b="1" dirty="0"/>
              <a:t>Modelling positive language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GB" err="1"/>
              <a:t>Osgoi</a:t>
            </a:r>
            <a:r>
              <a:rPr lang="en-GB"/>
              <a:t> </a:t>
            </a:r>
            <a:r>
              <a:rPr lang="en-GB" err="1"/>
              <a:t>iaith</a:t>
            </a:r>
            <a:r>
              <a:rPr lang="en-GB"/>
              <a:t> </a:t>
            </a:r>
            <a:r>
              <a:rPr lang="en-GB" err="1"/>
              <a:t>llythrennol</a:t>
            </a:r>
            <a:r>
              <a:rPr lang="en-GB"/>
              <a:t>. </a:t>
            </a:r>
          </a:p>
          <a:p>
            <a:r>
              <a:rPr lang="en-GB" err="1"/>
              <a:t>Rhoi</a:t>
            </a:r>
            <a:r>
              <a:rPr lang="en-GB"/>
              <a:t> </a:t>
            </a:r>
            <a:r>
              <a:rPr lang="en-GB" err="1"/>
              <a:t>dewisiadau</a:t>
            </a:r>
            <a:r>
              <a:rPr lang="en-GB"/>
              <a:t> </a:t>
            </a:r>
            <a:r>
              <a:rPr lang="en-GB" err="1"/>
              <a:t>syml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hytrach</a:t>
            </a:r>
            <a:r>
              <a:rPr lang="en-GB"/>
              <a:t> </a:t>
            </a:r>
            <a:r>
              <a:rPr lang="en-GB" err="1"/>
              <a:t>na</a:t>
            </a:r>
            <a:r>
              <a:rPr lang="en-GB"/>
              <a:t> </a:t>
            </a:r>
            <a:r>
              <a:rPr lang="en-GB" err="1"/>
              <a:t>sefyllfaoedd</a:t>
            </a:r>
            <a:r>
              <a:rPr lang="en-GB"/>
              <a:t> pen-</a:t>
            </a:r>
            <a:r>
              <a:rPr lang="en-GB" err="1"/>
              <a:t>agored</a:t>
            </a:r>
            <a:r>
              <a:rPr lang="en-GB"/>
              <a:t>. </a:t>
            </a:r>
          </a:p>
          <a:p>
            <a:r>
              <a:rPr lang="en-GB" err="1"/>
              <a:t>Osgoi</a:t>
            </a:r>
            <a:r>
              <a:rPr lang="en-GB"/>
              <a:t> </a:t>
            </a:r>
            <a:r>
              <a:rPr lang="en-GB" err="1"/>
              <a:t>gor-ddefnyddio</a:t>
            </a:r>
            <a:r>
              <a:rPr lang="en-GB"/>
              <a:t> </a:t>
            </a:r>
            <a:r>
              <a:rPr lang="en-GB" err="1"/>
              <a:t>awgrymiadau</a:t>
            </a:r>
            <a:r>
              <a:rPr lang="en-GB"/>
              <a:t>, </a:t>
            </a:r>
            <a:r>
              <a:rPr lang="en-GB" err="1"/>
              <a:t>cwestiynau</a:t>
            </a:r>
            <a:r>
              <a:rPr lang="en-GB"/>
              <a:t> </a:t>
            </a:r>
            <a:r>
              <a:rPr lang="en-GB" err="1"/>
              <a:t>neu</a:t>
            </a:r>
            <a:r>
              <a:rPr lang="en-GB"/>
              <a:t> ail-</a:t>
            </a:r>
            <a:r>
              <a:rPr lang="en-GB" err="1"/>
              <a:t>adrodd</a:t>
            </a:r>
            <a:r>
              <a:rPr lang="en-GB"/>
              <a:t>. </a:t>
            </a:r>
          </a:p>
          <a:p>
            <a:r>
              <a:rPr lang="en-GB" err="1"/>
              <a:t>Dangos</a:t>
            </a:r>
            <a:r>
              <a:rPr lang="en-GB"/>
              <a:t> bod </a:t>
            </a:r>
            <a:r>
              <a:rPr lang="en-GB" err="1"/>
              <a:t>ymdrechion</a:t>
            </a:r>
            <a:r>
              <a:rPr lang="en-GB"/>
              <a:t> </a:t>
            </a:r>
            <a:r>
              <a:rPr lang="en-GB" err="1"/>
              <a:t>cyfathrebu'r</a:t>
            </a:r>
            <a:r>
              <a:rPr lang="en-GB"/>
              <a:t> plant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cael</a:t>
            </a:r>
            <a:r>
              <a:rPr lang="en-GB"/>
              <a:t> </a:t>
            </a:r>
            <a:r>
              <a:rPr lang="en-GB" err="1"/>
              <a:t>eu</a:t>
            </a:r>
            <a:r>
              <a:rPr lang="en-GB"/>
              <a:t> </a:t>
            </a:r>
            <a:r>
              <a:rPr lang="en-GB" err="1"/>
              <a:t>gwerthfawrogi</a:t>
            </a:r>
            <a:r>
              <a:rPr lang="en-GB"/>
              <a:t>.</a:t>
            </a: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GB" i="1" dirty="0"/>
              <a:t>Avoid literal language.</a:t>
            </a:r>
          </a:p>
          <a:p>
            <a:r>
              <a:rPr lang="en-GB" i="1" dirty="0"/>
              <a:t>Give simple choices rather than present open ended scenarios. </a:t>
            </a:r>
          </a:p>
          <a:p>
            <a:r>
              <a:rPr lang="en-GB" i="1" dirty="0"/>
              <a:t>Avoid over-use of prompts, questions or repetition.</a:t>
            </a:r>
          </a:p>
          <a:p>
            <a:r>
              <a:rPr lang="en-GB" i="1" dirty="0"/>
              <a:t>Show children their efforts to communicate are valued. </a:t>
            </a:r>
          </a:p>
          <a:p>
            <a:pPr marL="914400" lvl="2" indent="0" algn="r">
              <a:buNone/>
            </a:pPr>
            <a:r>
              <a:rPr lang="en-GB" dirty="0" err="1"/>
              <a:t>Seath</a:t>
            </a:r>
            <a:r>
              <a:rPr lang="en-GB" dirty="0"/>
              <a:t>, 2011 cited in Knowles, 2011 </a:t>
            </a:r>
          </a:p>
          <a:p>
            <a:pPr lvl="1"/>
            <a:endParaRPr lang="en-GB" dirty="0"/>
          </a:p>
          <a:p>
            <a:pPr marL="0" indent="0" algn="r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342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Beth sy’n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digwydd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?/</a:t>
            </a:r>
            <a:r>
              <a:rPr lang="en-GB" b="1" dirty="0"/>
              <a:t>What’s happening?  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6907878" y="1665027"/>
            <a:ext cx="5038133" cy="3571992"/>
          </a:xfrm>
          <a:prstGeom prst="wedgeRoundRectCallout">
            <a:avLst>
              <a:gd name="adj1" fmla="val -40963"/>
              <a:gd name="adj2" fmla="val 6436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/>
              <a:t>“Where’s Mrs. Clarke?”</a:t>
            </a:r>
          </a:p>
          <a:p>
            <a:pPr lvl="1"/>
            <a:r>
              <a:rPr lang="en-GB"/>
              <a:t>“She’s not around today.”</a:t>
            </a:r>
          </a:p>
          <a:p>
            <a:r>
              <a:rPr lang="en-GB"/>
              <a:t>“Where’s Mrs. Clarke?” (Looks confused)</a:t>
            </a:r>
          </a:p>
          <a:p>
            <a:pPr lvl="1"/>
            <a:r>
              <a:rPr lang="en-GB"/>
              <a:t>“I told you - she’s not in today.”</a:t>
            </a:r>
          </a:p>
          <a:p>
            <a:r>
              <a:rPr lang="en-GB"/>
              <a:t>“Where’s Mrs. Clarke?” (Begins to get agitated) </a:t>
            </a:r>
          </a:p>
          <a:p>
            <a:pPr lvl="1"/>
            <a:r>
              <a:rPr lang="en-GB"/>
              <a:t>“Don’t keep asking me, I’ve told you she’s not here, she’s sick!”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67972" y="1665289"/>
            <a:ext cx="6049206" cy="3571730"/>
          </a:xfrm>
          <a:prstGeom prst="wedgeRoundRectCallout">
            <a:avLst>
              <a:gd name="adj1" fmla="val -2969"/>
              <a:gd name="adj2" fmla="val 6250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dirty="0"/>
              <a:t>“Ble </a:t>
            </a:r>
            <a:r>
              <a:rPr lang="en-GB" dirty="0" err="1"/>
              <a:t>mae</a:t>
            </a:r>
            <a:r>
              <a:rPr lang="en-GB" dirty="0"/>
              <a:t> Mrs. Clarke?”</a:t>
            </a:r>
          </a:p>
          <a:p>
            <a:pPr lvl="1"/>
            <a:r>
              <a:rPr lang="en-GB" dirty="0"/>
              <a:t>“</a:t>
            </a:r>
            <a:r>
              <a:rPr lang="en-GB" dirty="0" err="1"/>
              <a:t>Dyw</a:t>
            </a:r>
            <a:r>
              <a:rPr lang="en-GB" dirty="0"/>
              <a:t> hi ddim o </a:t>
            </a:r>
            <a:r>
              <a:rPr lang="en-GB" dirty="0" err="1"/>
              <a:t>gwmpas</a:t>
            </a:r>
            <a:r>
              <a:rPr lang="en-GB" dirty="0"/>
              <a:t> heddiw.”</a:t>
            </a:r>
          </a:p>
          <a:p>
            <a:r>
              <a:rPr lang="en-GB" dirty="0"/>
              <a:t>“Ble </a:t>
            </a:r>
            <a:r>
              <a:rPr lang="en-GB" dirty="0" err="1"/>
              <a:t>mae</a:t>
            </a:r>
            <a:r>
              <a:rPr lang="en-GB" dirty="0"/>
              <a:t> Mrs. Clarke?” (Edrych yn </a:t>
            </a:r>
            <a:r>
              <a:rPr lang="en-GB" dirty="0" err="1"/>
              <a:t>ddryslyd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“Dwi wedi dweud! </a:t>
            </a:r>
            <a:r>
              <a:rPr lang="en-GB" dirty="0" err="1"/>
              <a:t>Dyw</a:t>
            </a:r>
            <a:r>
              <a:rPr lang="en-GB" dirty="0"/>
              <a:t> hi ddim yma heddiw.”</a:t>
            </a:r>
            <a:endParaRPr dirty="0"/>
          </a:p>
          <a:p>
            <a:r>
              <a:rPr lang="en-GB" dirty="0"/>
              <a:t>“Ble </a:t>
            </a:r>
            <a:r>
              <a:rPr lang="en-GB" dirty="0" err="1"/>
              <a:t>mae</a:t>
            </a:r>
            <a:r>
              <a:rPr lang="en-GB" dirty="0"/>
              <a:t> Mrs. Clarke?” (Dechrau </a:t>
            </a:r>
            <a:r>
              <a:rPr lang="en-GB" dirty="0" err="1"/>
              <a:t>cynhyrfu</a:t>
            </a:r>
            <a:r>
              <a:rPr lang="en-GB" dirty="0"/>
              <a:t>) </a:t>
            </a:r>
          </a:p>
          <a:p>
            <a:r>
              <a:rPr lang="en-GB" dirty="0"/>
              <a:t>        “Paid </a:t>
            </a:r>
            <a:r>
              <a:rPr lang="en-GB" dirty="0" err="1"/>
              <a:t>gofyn</a:t>
            </a:r>
            <a:r>
              <a:rPr lang="en-GB" dirty="0"/>
              <a:t> </a:t>
            </a:r>
            <a:r>
              <a:rPr lang="en-GB" dirty="0" err="1"/>
              <a:t>eto</a:t>
            </a:r>
            <a:r>
              <a:rPr lang="en-GB" dirty="0"/>
              <a:t>! Rwyf wedi dweud – </a:t>
            </a:r>
            <a:r>
              <a:rPr lang="en-GB" dirty="0" err="1"/>
              <a:t>dyw</a:t>
            </a:r>
            <a:r>
              <a:rPr lang="en-GB" dirty="0"/>
              <a:t> hi ddim yma,  	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hi'n</a:t>
            </a:r>
            <a:r>
              <a:rPr lang="en-GB" dirty="0"/>
              <a:t> </a:t>
            </a:r>
            <a:r>
              <a:rPr lang="en-GB" dirty="0" err="1"/>
              <a:t>sâl</a:t>
            </a:r>
            <a:r>
              <a:rPr lang="en-GB" dirty="0"/>
              <a:t>!” </a:t>
            </a:r>
          </a:p>
        </p:txBody>
      </p:sp>
      <p:pic>
        <p:nvPicPr>
          <p:cNvPr id="3" name="Picture 2" descr="Reese's Frown | Flickr - Photo Sharing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880" y="5285620"/>
            <a:ext cx="1884998" cy="125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07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Rhyngwaith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Cymdeithasol</a:t>
            </a:r>
            <a:r>
              <a:rPr lang="en-GB" b="1" dirty="0" err="1"/>
              <a:t>Social</a:t>
            </a:r>
            <a:r>
              <a:rPr lang="en-GB" b="1" dirty="0"/>
              <a:t> Interaction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Rhai esiamplau o </a:t>
            </a:r>
            <a:r>
              <a:rPr lang="en-GB" err="1"/>
              <a:t>gefnogaeth</a:t>
            </a:r>
            <a:r>
              <a:rPr lang="en-GB"/>
              <a:t>:</a:t>
            </a:r>
          </a:p>
          <a:p>
            <a:pPr lvl="1"/>
            <a:r>
              <a:rPr lang="en-GB" err="1"/>
              <a:t>Cylch</a:t>
            </a:r>
            <a:r>
              <a:rPr lang="en-GB"/>
              <a:t> </a:t>
            </a:r>
            <a:r>
              <a:rPr lang="en-GB" err="1"/>
              <a:t>ffrindiau</a:t>
            </a:r>
            <a:r>
              <a:rPr lang="en-GB"/>
              <a:t> </a:t>
            </a:r>
            <a:r>
              <a:rPr lang="en-GB" err="1"/>
              <a:t>neu</a:t>
            </a:r>
            <a:r>
              <a:rPr lang="en-GB"/>
              <a:t> system 'buddy</a:t>
            </a:r>
          </a:p>
          <a:p>
            <a:pPr lvl="1"/>
            <a:r>
              <a:rPr lang="en-GB" err="1"/>
              <a:t>Storiau</a:t>
            </a:r>
            <a:r>
              <a:rPr lang="en-GB"/>
              <a:t> </a:t>
            </a:r>
            <a:r>
              <a:rPr lang="en-GB" err="1"/>
              <a:t>Cymdeithasol</a:t>
            </a:r>
            <a:r>
              <a:rPr lang="en-GB"/>
              <a:t> </a:t>
            </a:r>
          </a:p>
          <a:p>
            <a:pPr lvl="1"/>
            <a:endParaRPr lang="en-GB"/>
          </a:p>
          <a:p>
            <a:r>
              <a:rPr lang="en-GB" err="1"/>
              <a:t>Trafodwch</a:t>
            </a:r>
            <a:r>
              <a:rPr lang="en-GB"/>
              <a:t>:</a:t>
            </a:r>
          </a:p>
          <a:p>
            <a:pPr lvl="1"/>
            <a:r>
              <a:rPr lang="en-GB"/>
              <a:t>Beth </a:t>
            </a:r>
            <a:r>
              <a:rPr lang="en-GB" err="1"/>
              <a:t>yw</a:t>
            </a:r>
            <a:r>
              <a:rPr lang="en-GB"/>
              <a:t> </a:t>
            </a:r>
            <a:r>
              <a:rPr lang="en-GB" err="1"/>
              <a:t>manteision</a:t>
            </a:r>
            <a:r>
              <a:rPr lang="en-GB"/>
              <a:t> </a:t>
            </a:r>
            <a:r>
              <a:rPr lang="en-GB" err="1"/>
              <a:t>posibl</a:t>
            </a:r>
            <a:r>
              <a:rPr lang="en-GB"/>
              <a:t> y </a:t>
            </a:r>
            <a:r>
              <a:rPr lang="en-GB" err="1"/>
              <a:t>dulliau</a:t>
            </a:r>
            <a:r>
              <a:rPr lang="en-GB"/>
              <a:t>?</a:t>
            </a:r>
          </a:p>
          <a:p>
            <a:pPr lvl="1"/>
            <a:r>
              <a:rPr lang="en-GB"/>
              <a:t>Beth </a:t>
            </a:r>
            <a:r>
              <a:rPr lang="en-GB" err="1"/>
              <a:t>yw</a:t>
            </a:r>
            <a:r>
              <a:rPr lang="en-GB"/>
              <a:t> </a:t>
            </a:r>
            <a:r>
              <a:rPr lang="en-GB" err="1"/>
              <a:t>anfanteision</a:t>
            </a:r>
            <a:r>
              <a:rPr lang="en-GB"/>
              <a:t> </a:t>
            </a:r>
            <a:r>
              <a:rPr lang="en-GB" err="1"/>
              <a:t>posibl</a:t>
            </a:r>
            <a:r>
              <a:rPr lang="en-GB"/>
              <a:t> y </a:t>
            </a:r>
            <a:r>
              <a:rPr lang="en-GB" err="1"/>
              <a:t>dulliau</a:t>
            </a:r>
            <a:r>
              <a:rPr lang="en-GB"/>
              <a:t>? </a:t>
            </a:r>
          </a:p>
          <a:p>
            <a:pPr marL="457200" lvl="1" indent="0">
              <a:buNone/>
            </a:pP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i="1" dirty="0"/>
              <a:t>Some examples of support:</a:t>
            </a:r>
          </a:p>
          <a:p>
            <a:pPr lvl="1"/>
            <a:r>
              <a:rPr lang="en-GB" i="1" dirty="0"/>
              <a:t>Circle of friends or ‘buddy’ systems</a:t>
            </a:r>
          </a:p>
          <a:p>
            <a:pPr lvl="1"/>
            <a:r>
              <a:rPr lang="en-GB" i="1" dirty="0">
                <a:hlinkClick r:id="rId3"/>
              </a:rPr>
              <a:t>Social stories </a:t>
            </a:r>
            <a:endParaRPr lang="en-GB" i="1" dirty="0"/>
          </a:p>
          <a:p>
            <a:endParaRPr lang="en-GB" i="1" dirty="0"/>
          </a:p>
          <a:p>
            <a:r>
              <a:rPr lang="en-GB" i="1" dirty="0"/>
              <a:t>Discuss: </a:t>
            </a:r>
          </a:p>
          <a:p>
            <a:pPr lvl="1"/>
            <a:r>
              <a:rPr lang="en-GB" i="1" dirty="0"/>
              <a:t>What are the possible benefits of each approach?</a:t>
            </a:r>
          </a:p>
          <a:p>
            <a:pPr lvl="1"/>
            <a:r>
              <a:rPr lang="en-GB" i="1" dirty="0"/>
              <a:t>What are the possible drawbacks of each approach?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4014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Synhwyro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Teimlo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b="1" i="1" dirty="0" err="1">
                <a:solidFill>
                  <a:schemeClr val="accent1">
                    <a:lumMod val="75000"/>
                  </a:schemeClr>
                </a:solidFill>
              </a:rPr>
              <a:t>Symud</a:t>
            </a:r>
            <a:br>
              <a:rPr lang="en-GB" b="1" dirty="0"/>
            </a:br>
            <a:r>
              <a:rPr lang="en-GB" b="1" dirty="0"/>
              <a:t>Sensing, Feeling and Moving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64" y="1815152"/>
            <a:ext cx="11136572" cy="4742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3103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2BC61-1EB3-474C-A08D-B8312E1FE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5338" y="153192"/>
            <a:ext cx="10515600" cy="1325563"/>
          </a:xfrm>
        </p:spPr>
        <p:txBody>
          <a:bodyPr/>
          <a:lstStyle/>
          <a:p>
            <a:r>
              <a:rPr lang="en-GB" b="1" dirty="0"/>
              <a:t>PDA </a:t>
            </a:r>
            <a:r>
              <a:rPr lang="en-GB" b="1" dirty="0" err="1"/>
              <a:t>Pathalogical</a:t>
            </a:r>
            <a:r>
              <a:rPr lang="en-GB" b="1" dirty="0"/>
              <a:t> Demand Avoidance</a:t>
            </a:r>
            <a:br>
              <a:rPr lang="en-GB" b="1" dirty="0"/>
            </a:br>
            <a:r>
              <a:rPr lang="en-GB" b="1" dirty="0"/>
              <a:t>         </a:t>
            </a:r>
            <a:r>
              <a:rPr lang="en-GB" sz="4000" dirty="0" err="1"/>
              <a:t>Tasg</a:t>
            </a:r>
            <a:r>
              <a:rPr lang="en-GB" sz="4000" dirty="0"/>
              <a:t> </a:t>
            </a:r>
            <a:r>
              <a:rPr lang="en-GB" sz="4000" dirty="0" err="1"/>
              <a:t>ymchwil</a:t>
            </a:r>
            <a:r>
              <a:rPr lang="en-GB" sz="4000" dirty="0"/>
              <a:t> / Research task</a:t>
            </a:r>
            <a:endParaRPr lang="cy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088B0-5DBD-44AD-AD86-448061EB6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17" y="1690688"/>
            <a:ext cx="5181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PDA?</a:t>
            </a:r>
          </a:p>
          <a:p>
            <a:r>
              <a:rPr lang="en-GB" dirty="0"/>
              <a:t>Sut mae’n </a:t>
            </a:r>
            <a:r>
              <a:rPr lang="en-GB" dirty="0" err="1"/>
              <a:t>cael</a:t>
            </a:r>
            <a:r>
              <a:rPr lang="en-GB" dirty="0"/>
              <a:t> ei </a:t>
            </a:r>
          </a:p>
          <a:p>
            <a:r>
              <a:rPr lang="en-GB" dirty="0"/>
              <a:t>Sut </a:t>
            </a:r>
            <a:r>
              <a:rPr lang="en-GB" dirty="0" err="1"/>
              <a:t>mae</a:t>
            </a:r>
            <a:r>
              <a:rPr lang="en-GB" dirty="0"/>
              <a:t> PDA yn </a:t>
            </a:r>
            <a:r>
              <a:rPr lang="en-GB" dirty="0" err="1"/>
              <a:t>creu</a:t>
            </a:r>
            <a:r>
              <a:rPr lang="en-GB" dirty="0"/>
              <a:t> </a:t>
            </a:r>
            <a:r>
              <a:rPr lang="en-GB" dirty="0" err="1"/>
              <a:t>rhwystrau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ddysgu</a:t>
            </a:r>
            <a:r>
              <a:rPr lang="en-GB" dirty="0"/>
              <a:t>?</a:t>
            </a:r>
          </a:p>
          <a:p>
            <a:r>
              <a:rPr lang="en-GB" dirty="0"/>
              <a:t>A yw’r </a:t>
            </a:r>
            <a:r>
              <a:rPr lang="en-GB" dirty="0" err="1"/>
              <a:t>strategaethau</a:t>
            </a:r>
            <a:r>
              <a:rPr lang="en-GB" dirty="0"/>
              <a:t> </a:t>
            </a:r>
            <a:r>
              <a:rPr lang="en-GB" dirty="0" err="1"/>
              <a:t>awtistiaeth</a:t>
            </a:r>
            <a:r>
              <a:rPr lang="en-GB" dirty="0"/>
              <a:t> </a:t>
            </a:r>
            <a:r>
              <a:rPr lang="en-GB" dirty="0" err="1"/>
              <a:t>arferol</a:t>
            </a:r>
            <a:r>
              <a:rPr lang="en-GB" dirty="0"/>
              <a:t> yn </a:t>
            </a:r>
            <a:r>
              <a:rPr lang="en-GB" dirty="0" err="1"/>
              <a:t>cefnogi</a:t>
            </a:r>
            <a:r>
              <a:rPr lang="en-GB" dirty="0"/>
              <a:t> PDA?</a:t>
            </a:r>
            <a:endParaRPr lang="cy-GB" dirty="0"/>
          </a:p>
          <a:p>
            <a:r>
              <a:rPr lang="en-GB" dirty="0" err="1"/>
              <a:t>Dyma</a:t>
            </a:r>
            <a:r>
              <a:rPr lang="en-GB" dirty="0"/>
              <a:t> </a:t>
            </a:r>
            <a:r>
              <a:rPr lang="en-GB" dirty="0" err="1"/>
              <a:t>rhai</a:t>
            </a:r>
            <a:r>
              <a:rPr lang="en-GB" dirty="0"/>
              <a:t> </a:t>
            </a:r>
            <a:r>
              <a:rPr lang="en-GB" dirty="0" err="1"/>
              <a:t>dolenni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ddechrau</a:t>
            </a:r>
            <a:r>
              <a:rPr lang="en-GB" dirty="0"/>
              <a:t>:</a:t>
            </a:r>
          </a:p>
          <a:p>
            <a:r>
              <a:rPr lang="cy-GB" dirty="0">
                <a:hlinkClick r:id="rId2"/>
              </a:rPr>
              <a:t>pda (autism.org.uk)</a:t>
            </a:r>
            <a:endParaRPr lang="cy-GB" dirty="0"/>
          </a:p>
          <a:p>
            <a:r>
              <a:rPr lang="en-GB" dirty="0">
                <a:hlinkClick r:id="rId3"/>
              </a:rPr>
              <a:t>PDA Society – Pathological Demand Avoidance – Part of the Autism Spectrum</a:t>
            </a:r>
            <a:endParaRPr lang="en-GB" dirty="0"/>
          </a:p>
          <a:p>
            <a:r>
              <a:rPr lang="en-GB" dirty="0">
                <a:hlinkClick r:id="rId4"/>
              </a:rPr>
              <a:t>(22) Introduction to PDA (Pathological Demand Avoidance) - YouTube</a:t>
            </a:r>
            <a:endParaRPr lang="cy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0A73833-2A49-4D0C-B5D6-350DA4D6BA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23179" y="1690688"/>
            <a:ext cx="5181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What is PDA?</a:t>
            </a:r>
          </a:p>
          <a:p>
            <a:r>
              <a:rPr lang="en-GB" dirty="0"/>
              <a:t>How is it diagnosed?</a:t>
            </a:r>
          </a:p>
          <a:p>
            <a:r>
              <a:rPr lang="en-GB" dirty="0"/>
              <a:t>How could PDA create barriers to learning?</a:t>
            </a:r>
          </a:p>
          <a:p>
            <a:r>
              <a:rPr lang="en-GB" dirty="0"/>
              <a:t> Do the usual autism support strategies work or hinder PDA?</a:t>
            </a:r>
          </a:p>
          <a:p>
            <a:r>
              <a:rPr lang="en-GB" dirty="0"/>
              <a:t>Here are some links to start:</a:t>
            </a:r>
          </a:p>
          <a:p>
            <a:r>
              <a:rPr lang="cy-GB" dirty="0">
                <a:hlinkClick r:id="rId2"/>
              </a:rPr>
              <a:t>pda (autism.org.uk)</a:t>
            </a:r>
            <a:endParaRPr lang="cy-GB" dirty="0"/>
          </a:p>
          <a:p>
            <a:r>
              <a:rPr lang="en-GB" dirty="0">
                <a:hlinkClick r:id="rId3"/>
              </a:rPr>
              <a:t>PDA Society – Pathological Demand Avoidance – Part of the Autism Spectrum</a:t>
            </a:r>
            <a:endParaRPr lang="en-GB" dirty="0"/>
          </a:p>
          <a:p>
            <a:r>
              <a:rPr lang="en-GB" dirty="0">
                <a:hlinkClick r:id="rId4"/>
              </a:rPr>
              <a:t>(22) Introduction to PDA (Pathological Demand Avoidance) - YouTube</a:t>
            </a:r>
            <a:endParaRPr lang="cy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90BC43-A406-4617-99B6-16EC04BC9AE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0081880" y="307910"/>
            <a:ext cx="1628037" cy="170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75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err="1"/>
              <a:t>Darllen</a:t>
            </a:r>
            <a:r>
              <a:rPr lang="en-GB" b="1" dirty="0"/>
              <a:t> </a:t>
            </a:r>
            <a:r>
              <a:rPr lang="en-GB" b="1" dirty="0" err="1"/>
              <a:t>Pellach</a:t>
            </a:r>
            <a:r>
              <a:rPr lang="en-GB" b="1" dirty="0"/>
              <a:t> </a:t>
            </a:r>
            <a:r>
              <a:rPr lang="en-GB" b="1" dirty="0" err="1"/>
              <a:t>Defnyddiol</a:t>
            </a:r>
            <a:br>
              <a:rPr lang="en-GB" b="1" dirty="0"/>
            </a:br>
            <a:r>
              <a:rPr lang="en-GB" b="1" i="1" dirty="0"/>
              <a:t>Useful Follow Up Reading</a:t>
            </a:r>
            <a:endParaRPr lang="en-GB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/>
              <a:t>Chapter 11 – ‘Transition Planning’ in </a:t>
            </a:r>
            <a:r>
              <a:rPr lang="en-GB" err="1"/>
              <a:t>Plimley</a:t>
            </a:r>
            <a:r>
              <a:rPr lang="en-GB"/>
              <a:t>, L., Bowen, M., &amp; Morgan, H. (2007) </a:t>
            </a:r>
            <a:r>
              <a:rPr lang="en-GB" i="1"/>
              <a:t>Autistic Spectrum Disorders in the Early Years, </a:t>
            </a:r>
            <a:r>
              <a:rPr lang="en-GB"/>
              <a:t>London: Paul Chapman Publishing. </a:t>
            </a:r>
          </a:p>
          <a:p>
            <a:endParaRPr lang="en-GB"/>
          </a:p>
          <a:p>
            <a:r>
              <a:rPr lang="en-GB"/>
              <a:t>Baron-Cohen, S. (2008) </a:t>
            </a:r>
            <a:r>
              <a:rPr lang="en-GB" i="1"/>
              <a:t>Autism and Asperger Syndrome</a:t>
            </a:r>
            <a:r>
              <a:rPr lang="en-GB"/>
              <a:t>, Oxford: Oxford University Press. </a:t>
            </a:r>
          </a:p>
          <a:p>
            <a:pPr marL="0" indent="0">
              <a:buNone/>
            </a:pPr>
            <a:endParaRPr lang="en-GB"/>
          </a:p>
          <a:p>
            <a:r>
              <a:rPr lang="en-GB"/>
              <a:t> </a:t>
            </a:r>
            <a:r>
              <a:rPr lang="en-GB" err="1"/>
              <a:t>Seach</a:t>
            </a:r>
            <a:r>
              <a:rPr lang="en-GB"/>
              <a:t>, D. (2011) ‘Children with autism and Asperger’s syndrome’ (Chapter 11) in Knowles, G. (</a:t>
            </a:r>
            <a:r>
              <a:rPr lang="en-GB" err="1"/>
              <a:t>ed</a:t>
            </a:r>
            <a:r>
              <a:rPr lang="en-GB"/>
              <a:t>) (2011) </a:t>
            </a:r>
            <a:r>
              <a:rPr lang="en-GB" i="1"/>
              <a:t>Supporting Inclusive Practice, </a:t>
            </a:r>
            <a:r>
              <a:rPr lang="en-GB"/>
              <a:t>London: Routledge.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401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err="1">
                <a:solidFill>
                  <a:schemeClr val="accent1">
                    <a:lumMod val="75000"/>
                  </a:schemeClr>
                </a:solidFill>
              </a:rPr>
              <a:t>Llyfryddiaeth</a:t>
            </a:r>
            <a:br>
              <a:rPr lang="en-GB" i="1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/>
              <a:t>Bibliography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29766"/>
          </a:xfrm>
        </p:spPr>
        <p:txBody>
          <a:bodyPr>
            <a:normAutofit fontScale="70000" lnSpcReduction="20000"/>
          </a:bodyPr>
          <a:lstStyle/>
          <a:p>
            <a:r>
              <a:rPr lang="en-GB"/>
              <a:t>Baron-Cohen, S. (2008) </a:t>
            </a:r>
            <a:r>
              <a:rPr lang="en-GB" i="1"/>
              <a:t>Autism and Asperger Syndrome</a:t>
            </a:r>
            <a:r>
              <a:rPr lang="en-GB"/>
              <a:t>, Oxford: Oxford University Press. </a:t>
            </a:r>
          </a:p>
          <a:p>
            <a:r>
              <a:rPr lang="en-GB"/>
              <a:t>Kenny, L., Hattersley, C. , </a:t>
            </a:r>
            <a:r>
              <a:rPr lang="en-GB" err="1"/>
              <a:t>Molins</a:t>
            </a:r>
            <a:r>
              <a:rPr lang="en-GB"/>
              <a:t>, B. (2015) Which terms should be used to describe autism? Perspectives from the UK autism community, </a:t>
            </a:r>
            <a:r>
              <a:rPr lang="en-GB" i="1"/>
              <a:t>Autism, </a:t>
            </a:r>
            <a:r>
              <a:rPr lang="en-GB"/>
              <a:t>Vol. 20(4), pp. 442-62. Available at: </a:t>
            </a:r>
            <a:r>
              <a:rPr lang="en-GB">
                <a:hlinkClick r:id="rId2"/>
              </a:rPr>
              <a:t>http://journals.sagepub.com/doi/pdf/10.1177/1362361315588200</a:t>
            </a:r>
            <a:endParaRPr lang="en-GB"/>
          </a:p>
          <a:p>
            <a:r>
              <a:rPr lang="en-GB"/>
              <a:t>Lai, M., Lombardo, M. &amp; Baron-Cohen, S. (2014) ‘Autism’ </a:t>
            </a:r>
            <a:r>
              <a:rPr lang="en-GB" i="1"/>
              <a:t>The Lancet, </a:t>
            </a:r>
            <a:r>
              <a:rPr lang="en-GB"/>
              <a:t> Vol.383, March 2014, pp.896-910. </a:t>
            </a:r>
          </a:p>
          <a:p>
            <a:r>
              <a:rPr lang="en-GB"/>
              <a:t>National Autistic Society (2017) </a:t>
            </a:r>
            <a:r>
              <a:rPr lang="en-GB" i="1"/>
              <a:t>Autism Week </a:t>
            </a:r>
            <a:r>
              <a:rPr lang="en-GB" i="1" err="1"/>
              <a:t>Resouece</a:t>
            </a:r>
            <a:r>
              <a:rPr lang="en-GB" i="1"/>
              <a:t> Pack, </a:t>
            </a:r>
            <a:r>
              <a:rPr lang="en-GB"/>
              <a:t>Available at: </a:t>
            </a:r>
            <a:r>
              <a:rPr lang="en-GB">
                <a:hlinkClick r:id="rId3"/>
              </a:rPr>
              <a:t>www.autism.org.uk/.../nas-upper-secondary-autism-awareness-pack-all-region.ashx</a:t>
            </a:r>
            <a:r>
              <a:rPr lang="en-GB"/>
              <a:t>? (Accessed 2/8/17). </a:t>
            </a:r>
          </a:p>
          <a:p>
            <a:r>
              <a:rPr lang="en-GB"/>
              <a:t>National Autistic Society (2017) </a:t>
            </a:r>
            <a:r>
              <a:rPr lang="en-GB" i="1"/>
              <a:t>Autism Facts and History, </a:t>
            </a:r>
            <a:r>
              <a:rPr lang="en-GB"/>
              <a:t>Available at: </a:t>
            </a:r>
            <a:r>
              <a:rPr lang="en-GB">
                <a:hlinkClick r:id="rId4"/>
              </a:rPr>
              <a:t>http://www.autism.org.uk/about/what-is/myths-facts-stats.aspx</a:t>
            </a:r>
            <a:r>
              <a:rPr lang="en-GB"/>
              <a:t>  (Accessed 2/8/17). </a:t>
            </a:r>
          </a:p>
          <a:p>
            <a:r>
              <a:rPr lang="en-GB"/>
              <a:t>Peer, L. &amp; Reid, G. (</a:t>
            </a:r>
            <a:r>
              <a:rPr lang="en-GB" err="1"/>
              <a:t>eds</a:t>
            </a:r>
            <a:r>
              <a:rPr lang="en-GB"/>
              <a:t>) (2016) </a:t>
            </a:r>
            <a:r>
              <a:rPr lang="en-GB" i="1"/>
              <a:t>Special Educational Needs: A guide for inclusive practice, </a:t>
            </a:r>
            <a:r>
              <a:rPr lang="en-GB"/>
              <a:t>London: Sage. </a:t>
            </a:r>
          </a:p>
          <a:p>
            <a:r>
              <a:rPr lang="en-GB" err="1"/>
              <a:t>Plimley</a:t>
            </a:r>
            <a:r>
              <a:rPr lang="en-GB"/>
              <a:t>, L., Bowen, M., &amp; Morgan, H. (2007) </a:t>
            </a:r>
            <a:r>
              <a:rPr lang="en-GB" i="1"/>
              <a:t>Autistic Spectrum Disorders in the Early Years, </a:t>
            </a:r>
            <a:r>
              <a:rPr lang="en-GB"/>
              <a:t>London: Paul Chapman Publishing. </a:t>
            </a:r>
          </a:p>
          <a:p>
            <a:r>
              <a:rPr lang="en-GB" err="1"/>
              <a:t>Seach</a:t>
            </a:r>
            <a:r>
              <a:rPr lang="en-GB"/>
              <a:t>, D. (2011) ‘Children with autism and Asperger’s syndrome’ (Chapter 11) in Knowles, G. (</a:t>
            </a:r>
            <a:r>
              <a:rPr lang="en-GB" err="1"/>
              <a:t>ed</a:t>
            </a:r>
            <a:r>
              <a:rPr lang="en-GB"/>
              <a:t>) (2011) </a:t>
            </a:r>
            <a:r>
              <a:rPr lang="en-GB" i="1"/>
              <a:t>Supporting Inclusive Practice, </a:t>
            </a:r>
            <a:r>
              <a:rPr lang="en-GB"/>
              <a:t>London: Routledge.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130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2215</Words>
  <Application>Microsoft Office PowerPoint</Application>
  <PresentationFormat>Widescreen</PresentationFormat>
  <Paragraphs>271</Paragraphs>
  <Slides>23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ECES5006/C  All Means All Mae Pawb yn Golygu Pawb </vt:lpstr>
      <vt:lpstr>Deilliannau Dysgu/Learning Outcomes</vt:lpstr>
      <vt:lpstr>Deilliannau Dysgu/Learning Outcomes</vt:lpstr>
      <vt:lpstr>Deilliannau Dysgu/Learning Outcomes</vt:lpstr>
      <vt:lpstr>Awtistiaeth/Autism </vt:lpstr>
      <vt:lpstr>Cynhwysiant – Pam?    Inclusion Matters </vt:lpstr>
      <vt:lpstr>Beth yw awtistiaeth? So, what is autism? </vt:lpstr>
      <vt:lpstr>Adnabod Awtistiaeth/Identifying Autism </vt:lpstr>
      <vt:lpstr>Ymyrraeth Gynnar/Early Intervention</vt:lpstr>
      <vt:lpstr>Gallai nodweddion ASA gynnwys… Characteristics of ASD (may) include…</vt:lpstr>
      <vt:lpstr>Triawd o Amhariadau  Triad of Impairments (Wing and Gould, 1978)</vt:lpstr>
      <vt:lpstr>Gor-ymateb i'r Synhwyrau/Sensory Overload </vt:lpstr>
      <vt:lpstr>Effaith ar Ddysgu/Impact on Learning  </vt:lpstr>
      <vt:lpstr>Ymyrraethau Cyffredin/Common Interventions </vt:lpstr>
      <vt:lpstr>Cefnogaeth Cyfathrebu a Iaith Communication and Language Support </vt:lpstr>
      <vt:lpstr>Systemau Gweledol o Gyfathrebu  Visual Systems of Communication </vt:lpstr>
      <vt:lpstr>Modelu defnydd positif o iaith  Modelling positive language use</vt:lpstr>
      <vt:lpstr>Beth sy’n digwydd?/What’s happening?  </vt:lpstr>
      <vt:lpstr>Rhyngwaith CymdeithasolSocial Interaction </vt:lpstr>
      <vt:lpstr>Synhwyro, Teimlo, Symud Sensing, Feeling and Moving </vt:lpstr>
      <vt:lpstr>PDA Pathalogical Demand Avoidance          Tasg ymchwil / Research task</vt:lpstr>
      <vt:lpstr>Darllen Pellach Defnyddiol Useful Follow Up Reading</vt:lpstr>
      <vt:lpstr>Llyfryddiaeth Bibliography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SJEU5002/C  All Means All: Inclusive Education  Pawb yn golygu Pawb: Addysg Gynhwysol</dc:title>
  <dc:creator>Sarah Stewart</dc:creator>
  <cp:lastModifiedBy>Helen A Griffiths</cp:lastModifiedBy>
  <cp:revision>14</cp:revision>
  <dcterms:modified xsi:type="dcterms:W3CDTF">2024-10-11T17:02:33Z</dcterms:modified>
</cp:coreProperties>
</file>