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p:sldMasterIdLst>
    <p:sldMasterId id="2147483648" r:id="rId1"/>
  </p:sldMasterIdLst>
  <p:notesMasterIdLst>
    <p:notesMasterId r:id="rId5"/>
  </p:notesMasterIdLst>
  <p:sldIdLst>
    <p:sldId id="256" r:id="rId3"/>
    <p:sldId id="270" r:id="rId4"/>
    <p:sldId id="257" r:id="rId6"/>
    <p:sldId id="274" r:id="rId7"/>
    <p:sldId id="260" r:id="rId8"/>
    <p:sldId id="275" r:id="rId9"/>
    <p:sldId id="276"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957" autoAdjust="0"/>
    <p:restoredTop sz="94744" autoAdjust="0"/>
  </p:normalViewPr>
  <p:slideViewPr>
    <p:cSldViewPr snapToGrid="0">
      <p:cViewPr varScale="1">
        <p:scale>
          <a:sx n="52" d="100"/>
          <a:sy n="52" d="100"/>
        </p:scale>
        <p:origin x="62"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6" Type="http://schemas.openxmlformats.org/officeDocument/2006/relationships/commentAuthors" Target="commentAuthors.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E0B86-75F2-4D45-A650-F178BB68FC57}" type="datetimeFigureOut">
              <a:rPr lang="en-IN" smtClean="0"/>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25137-092A-4FBE-9B5B-C6026767A1E4}" type="slidenum">
              <a:rPr lang="en-IN" smtClean="0"/>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has been observed that a proper reflection of the concept of innovation is provided. A group of effective level of discussion have highlighted that the high level of focus on the significance of creative thinking in the organisation is detected. There are certain level of evaluation and evidence which have indicated that a proper idea about the different methods through which innovation can lead to business success is identified. The presentation has helped in the process of providing an effective illustration of the organisational development is indicated. It has been effectively into effective level of consideration that a proper overview of the process of innovation have been effectively explained.</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of the procedures followed for completing the assignment have been effectively discussed as follows. It has been seen that in terms of the type of the research conducted, it has been detected that the research basically included conducting secondary research activities. In association with the determination of some of the ways in which relevant information was searched for it has been observed that the Google scholar as well as different articles were utilised for the purpose of searching the relevant information. A proper overview of the class notes/theories/concepts explored have taken into account that all the theories as well as concepts discussed in the class help in analysing the topic easily. With reference to the proper overview of the external sources used in writing the assignment it has been highlighted that the scholarly articles and journals have contributed towards effectiveness in writing the assignment.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are a group of challenges faced in completing the assignment. These are effectively evaluated in the following manner. The first challenge faced in terms of completing the assignment is the time provided for completing the assignment was very much limited. The second challenge faced in terms of completing the assignment is the difficulty in obtaining the different sources for collecting the data for completing the assignment has been identified. The third challenge faced in terms of completing the assignment is that certain level of difficulty was identified in terms of evaluating the data and information gathered in association with the topic of the assignment. The fourth challenge faced in terms of completing the assignment is the challenge was in terms of the level of complexity associated with the assignment which made it difficult to complete it on time. The fifth challenge faced in terms of completing the assignment is the availability of limited resources acted as a major challenge for completing the assignment.</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There are a group of measures taken in order to overcome the challenges. These have been effectively evaluated in the following ways. The first measure to overcome the challenge is that a time table was prepared in order to mitigate the challenge of limited time period. The second measure to overcome the challenge is that a proper as well as reliable sources of information should be used in order to overcome the challenge. The third measure to overcome the challenge is that a proper advice of the professor could help in evaluating all the information and data gathered in relation to the topic of the assignment. The fourth measure to overcome the challenge is that differentiating the essential aspect of the assignment could help in completing the assignment on time without creating any delay. The fifth measure to overcome the challenge is that library resources as well as free resources could be used in order to make sure that the challenges and completing the assignment can be mitigated.</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of the practical learning outcomes of the assignments are knowledge about the concept of innovation has been gathered, an effective level of discussion about the innovation management process has been obtained, a major focus has been put forward in terms of involving the role of creativity in the process of innovation within the organisation, a proper idea about the role of innovation in the organisational development is provided and an illustration of the contribution of innovation to the global business development is detected.</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of the benefits of the learning outcome in the future is that it will help in setting up a business idea which is very much creative as well as innovative, to gain success in the business activities by using innovative business techniques, completing the operations of the business in a creative way with high use of innovation,  use the most effective innovative model in the conduct of the business activities and getting knowledge about the use of different models of innovation within the business organisation.</a:t>
            </a:r>
            <a:endParaRPr lang="en-IN"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effective idea about the procedures followed for completing the assignment is provided. It is detected that a proper discussion has been obtained in association with the challenges faced in completing the assignment. It has been observed that a major idea in association with the measures taken in order to overcome the challenges have been indicated. It is seen that some of the practical learning outcomes of the assignments have been highlighted.it has been evaluated that proper discussion about the benefits of the learning outcome in the future has been detected.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2625137-092A-4FBE-9B5B-C6026767A1E4}" type="slidenum">
              <a:rPr lang="en-IN" smtClean="0"/>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781F5CB4-2574-48D5-A19D-6B25485F064A}" type="slidenum">
              <a:rPr lang="en-IN" smtClean="0"/>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E5CD829F-BE90-4E3C-8DAF-D7ADD6809B05}"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E5CD829F-BE90-4E3C-8DAF-D7ADD6809B05}"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E5CD829F-BE90-4E3C-8DAF-D7ADD6809B05}" type="datetimeFigureOut">
              <a:rPr lang="en-IN" smtClean="0"/>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81F5CB4-2574-48D5-A19D-6B25485F064A}" type="slidenum">
              <a:rPr lang="en-IN" smtClean="0"/>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CD829F-BE90-4E3C-8DAF-D7ADD6809B05}" type="datetimeFigureOut">
              <a:rPr lang="en-IN" smtClean="0"/>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81F5CB4-2574-48D5-A19D-6B25485F064A}" type="slidenum">
              <a:rPr lang="en-IN" smtClean="0"/>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CD829F-BE90-4E3C-8DAF-D7ADD6809B05}" type="datetimeFigureOut">
              <a:rPr lang="en-IN" smtClean="0"/>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81F5CB4-2574-48D5-A19D-6B25485F064A}" type="slidenum">
              <a:rPr lang="en-IN" smtClean="0"/>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E5CD829F-BE90-4E3C-8DAF-D7ADD6809B05}" type="datetimeFigureOut">
              <a:rPr lang="en-IN" smtClean="0"/>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5CD829F-BE90-4E3C-8DAF-D7ADD6809B05}" type="datetimeFigureOut">
              <a:rPr lang="en-IN" smtClean="0"/>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781F5CB4-2574-48D5-A19D-6B25485F064A}" type="slidenum">
              <a:rPr lang="en-IN" smtClean="0"/>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E5CD829F-BE90-4E3C-8DAF-D7ADD6809B05}" type="datetimeFigureOut">
              <a:rPr lang="en-IN" smtClean="0"/>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81F5CB4-2574-48D5-A19D-6B25485F064A}" type="slidenum">
              <a:rPr lang="en-IN" smtClean="0"/>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2">
            <a:extLst>
              <a:ext uri="{28A0092B-C50C-407E-A947-70E740481C1C}">
                <a14:useLocalDpi xmlns:a14="http://schemas.microsoft.com/office/drawing/2010/main" val="0"/>
              </a:ext>
            </a:extLst>
          </a:blip>
          <a:srcRect t="1538" b="-1538"/>
          <a:stretch>
            <a:fillRect/>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5CD829F-BE90-4E3C-8DAF-D7ADD6809B05}" type="datetimeFigureOut">
              <a:rPr lang="en-IN" smtClean="0"/>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81F5CB4-2574-48D5-A19D-6B25485F064A}" type="slidenum">
              <a:rPr lang="en-IN" smtClean="0"/>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https://journals-sagepu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418080" y="3531235"/>
            <a:ext cx="8637270" cy="1865630"/>
          </a:xfrm>
        </p:spPr>
        <p:txBody>
          <a:bodyPr>
            <a:normAutofit lnSpcReduction="10000"/>
          </a:bodyPr>
          <a:lstStyle/>
          <a:p>
            <a:pPr algn="l"/>
            <a:r>
              <a:rPr lang="en-US" altLang="ru-RU" dirty="0">
                <a:latin typeface="Arial" panose="020B0604020202020204" pitchFamily="34" charset="0"/>
                <a:cs typeface="Arial" panose="020B0604020202020204" pitchFamily="34" charset="0"/>
              </a:rPr>
              <a:t>Task 2 Presentation</a:t>
            </a:r>
            <a:endParaRPr lang="en-US" altLang="ru-RU" dirty="0">
              <a:latin typeface="Arial" panose="020B0604020202020204" pitchFamily="34" charset="0"/>
              <a:cs typeface="Arial" panose="020B0604020202020204" pitchFamily="34" charset="0"/>
            </a:endParaRPr>
          </a:p>
          <a:p>
            <a:pPr algn="l"/>
            <a:r>
              <a:rPr lang="en-US" altLang="ru-RU" dirty="0">
                <a:latin typeface="Arial" panose="020B0604020202020204" pitchFamily="34" charset="0"/>
                <a:cs typeface="Arial" panose="020B0604020202020204" pitchFamily="34" charset="0"/>
              </a:rPr>
              <a:t>Student name: natalia cojocaru</a:t>
            </a:r>
            <a:endParaRPr lang="en-US" altLang="ru-RU" dirty="0">
              <a:latin typeface="Arial" panose="020B0604020202020204" pitchFamily="34" charset="0"/>
              <a:cs typeface="Arial" panose="020B0604020202020204" pitchFamily="34" charset="0"/>
            </a:endParaRPr>
          </a:p>
          <a:p>
            <a:pPr algn="l"/>
            <a:r>
              <a:rPr lang="en-US" altLang="ru-RU" dirty="0">
                <a:latin typeface="Arial" panose="020B0604020202020204" pitchFamily="34" charset="0"/>
                <a:cs typeface="Arial" panose="020B0604020202020204" pitchFamily="34" charset="0"/>
              </a:rPr>
              <a:t>student id: 2119063</a:t>
            </a:r>
            <a:endParaRPr lang="en-US" altLang="ru-RU" dirty="0">
              <a:latin typeface="Arial" panose="020B0604020202020204" pitchFamily="34" charset="0"/>
              <a:cs typeface="Arial" panose="020B0604020202020204" pitchFamily="34" charset="0"/>
            </a:endParaRPr>
          </a:p>
          <a:p>
            <a:pPr algn="l"/>
            <a:r>
              <a:rPr lang="en-US" altLang="ru-RU" dirty="0">
                <a:latin typeface="Arial" panose="020B0604020202020204" pitchFamily="34" charset="0"/>
                <a:cs typeface="Arial" panose="020B0604020202020204" pitchFamily="34" charset="0"/>
              </a:rPr>
              <a:t>Lecturer’s name: Ivan Rodriguez Hernandez</a:t>
            </a:r>
            <a:endParaRPr lang="en-US" altLang="ru-RU" dirty="0">
              <a:latin typeface="Arial" panose="020B0604020202020204" pitchFamily="34" charset="0"/>
              <a:cs typeface="Arial" panose="020B0604020202020204" pitchFamily="34" charset="0"/>
            </a:endParaRPr>
          </a:p>
          <a:p>
            <a:pPr algn="l"/>
            <a:endParaRPr lang="en-US" altLang="ru-RU" dirty="0">
              <a:latin typeface="Arial" panose="020B0604020202020204" pitchFamily="34" charset="0"/>
              <a:cs typeface="Arial" panose="020B0604020202020204" pitchFamily="34" charset="0"/>
            </a:endParaRPr>
          </a:p>
          <a:p>
            <a:pPr algn="l"/>
            <a:endParaRPr lang="en-US" altLang="ru-RU" dirty="0">
              <a:latin typeface="Arial" panose="020B0604020202020204" pitchFamily="34" charset="0"/>
              <a:cs typeface="Arial" panose="020B0604020202020204" pitchFamily="34" charset="0"/>
            </a:endParaRPr>
          </a:p>
        </p:txBody>
      </p:sp>
      <p:sp>
        <p:nvSpPr>
          <p:cNvPr id="2" name="Title 1"/>
          <p:cNvSpPr>
            <a:spLocks noGrp="1"/>
          </p:cNvSpPr>
          <p:nvPr>
            <p:ph type="ctrTitle"/>
          </p:nvPr>
        </p:nvSpPr>
        <p:spPr>
          <a:xfrm>
            <a:off x="613410" y="1022985"/>
            <a:ext cx="11244580" cy="1827530"/>
          </a:xfrm>
        </p:spPr>
        <p:txBody>
          <a:bodyPr>
            <a:normAutofit/>
          </a:bodyPr>
          <a:lstStyle/>
          <a:p>
            <a:pPr algn="ctr">
              <a:lnSpc>
                <a:spcPct val="130000"/>
              </a:lnSpc>
              <a:spcAft>
                <a:spcPts val="800"/>
              </a:spcAft>
            </a:pPr>
            <a:r>
              <a:rPr lang="en-US" sz="3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 dmsw 6102 Developing Innovation and Creativity for Business Advantage</a:t>
            </a:r>
            <a:endParaRPr lang="en-US" sz="32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457" y="1021196"/>
            <a:ext cx="9699583" cy="1049235"/>
          </a:xfrm>
        </p:spPr>
        <p:txBody>
          <a:bodyPr>
            <a:norm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35315" y="2333983"/>
            <a:ext cx="6987226" cy="2766007"/>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proper reflection of the concept of innovation is provided.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High level of focus on the significance of creative thinking in the organisation is detected.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Proper idea about the different methods through which innovation can lead to business success is identified.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effective illustration of the organisational development is indicated.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proper overview of the process of innovation have been effectively explained.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9069674" y="5335964"/>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1026" name="Picture 2" descr="How the power of continuous innovation is stimulating growth, Retail News,  ET Retail"/>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560665" y="2203502"/>
            <a:ext cx="2619375" cy="258406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813" y="1140755"/>
            <a:ext cx="10012342" cy="1049235"/>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Procedures followed for completing the assignment</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51428" y="2333983"/>
            <a:ext cx="6944427" cy="2766007"/>
          </a:xfrm>
        </p:spPr>
        <p:txBody>
          <a:bodyPr>
            <a:noAutofit/>
          </a:bodyPr>
          <a:lstStyle/>
          <a:p>
            <a:pPr marL="342900" lvl="0" indent="-342900" algn="just">
              <a:lnSpc>
                <a:spcPct val="100000"/>
              </a:lnSpc>
              <a:buFont typeface="Symbol" panose="05050102010706020507" pitchFamily="18" charset="2"/>
              <a:buChar char=""/>
            </a:pPr>
            <a:r>
              <a:rPr lang="en-GB"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Type of the research conducted: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The research basically included conducting secondary research activities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Felicetti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Ways in which relevant information was searched for:</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Google scholar as well as different articles were utilised for the purpose of searching the relevant information.</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Overview of the class notes/theories/concepts explored: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All the theories as well as concepts discussed in the class help in analysing the topic easily (Foss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Saebi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2015).</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Overview of the external sources used in writing the assignment:</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Scholarly articles and journals have contributed towards effectiveness in writing the assignment.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9069674" y="5335964"/>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2050" name="Picture 2" descr="Procedure Meaning - YouTube"/>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477574" y="2333982"/>
            <a:ext cx="2699581" cy="25477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1768" y="1013523"/>
            <a:ext cx="9593944" cy="1049235"/>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Challenges faced in completing the assignment</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07885" y="2062758"/>
            <a:ext cx="7442427" cy="2766007"/>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time provided for completing the assignment was very much limited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Gryskiewicz</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2011).</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Difficulty in obtaining the different sources for collecting the data for completing the assignment has been identified.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was evaluated that certain level of difficulty was identified in terms of evaluating the data and information gathered in association with the topic of the assignment.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major challenge was in terms of the level of complexity associated with the assignment which made it difficult to complete it on time.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It was identified that the availability of limited resources acted as a major challenge for completing the assignment (O'Reilly, 2019).</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9069674" y="5335964"/>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074" name="Picture 2" descr="Bootcamp challenges and how I have adapted in the last few weeks | by  Victor KARANGWA | Medium"/>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8850313" y="2062758"/>
            <a:ext cx="2265400" cy="281506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9891" y="1089306"/>
            <a:ext cx="10758335" cy="1356360"/>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Measures taken in order to overcome the challenges</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606617" y="2076550"/>
            <a:ext cx="7629598"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time table was prepared in order to mitigate the challenge of limited time period (Proctor, 2005).</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Proper as well as reliable sources of information should be used in order to overcome the challenge.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Proper advice of the professor could help in evaluating all the information and data gathered in relation to the topic of the assignment.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Differentiating the essential aspect of the assignment could help in completing the assignment on time without creating any delay (Qiu,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Library resources as well as free resources could be used in order to make sure that the challenges and completing the assignment can be mitigated.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1547997" y="5339387"/>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3074" name="Picture 2" descr="Measures of Central Tendency in Statistics"/>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289891" y="2287381"/>
            <a:ext cx="2265400" cy="2461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007" y="1089306"/>
            <a:ext cx="12090399" cy="1356360"/>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Practical learning outcomes of the assignments</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47886" y="2318081"/>
            <a:ext cx="7088641"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Knowledge about the concept of innovation has been gathered.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effective level of discussion about the innovation management process has been obtained.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Major focus has been put forward in terms of involving the role of creativity in the process of innovation within the organisation (Sun and You,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Proper idea about the role of innovation in the organisational development is provided.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effective level of illustration of the contribution of innovation to the global business development is detected.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2211674" y="5393142"/>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4098" name="Picture 2" descr="Realistic Outcome = Outcome + Approach - Cleve Gibbon"/>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bwMode="auto">
          <a:xfrm>
            <a:off x="1263935" y="2318081"/>
            <a:ext cx="2683952" cy="24456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8077" y="1089306"/>
            <a:ext cx="10793244" cy="1356360"/>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Benefits of the learning outcome in the future</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947886" y="2318081"/>
            <a:ext cx="7112000" cy="3450613"/>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will help in setting up a business idea which is very much creative as well as innovative.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the future it will be easier to gain success in the business activities by using innovative business techniques.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Maximum focus can be put forward in completing the operations of the business in a creative way with high use of innovation (Wang and Fu,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the future it will become easier to use the most effective innovative model in the conduct of the business activities.</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most essential learning outcome is in terms of getting knowledge about the use of different models of innovation within the business organisation.</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p:cNvSpPr txBox="1"/>
          <p:nvPr/>
        </p:nvSpPr>
        <p:spPr>
          <a:xfrm>
            <a:off x="2211674" y="5435777"/>
            <a:ext cx="2265400" cy="375552"/>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et al., 2023)</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5" name="Picture 4"/>
          <p:cNvPicPr>
            <a:picLocks noChangeAspect="1"/>
          </p:cNvPicPr>
          <p:nvPr/>
        </p:nvPicPr>
        <p:blipFill>
          <a:blip r:embed="rId1"/>
          <a:stretch>
            <a:fillRect/>
          </a:stretch>
        </p:blipFill>
        <p:spPr>
          <a:xfrm>
            <a:off x="1691419" y="2269210"/>
            <a:ext cx="2143125" cy="245027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6306" y="1095953"/>
            <a:ext cx="9884229" cy="1356360"/>
          </a:xfrm>
        </p:spPr>
        <p:txBody>
          <a:bodyPr>
            <a:noAutofit/>
          </a:bodyPr>
          <a:lstStyle/>
          <a:p>
            <a:pPr algn="just">
              <a:lnSpc>
                <a:spcPct val="150000"/>
              </a:lnSpc>
              <a:spcBef>
                <a:spcPts val="200"/>
              </a:spcBef>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Conclusion</a:t>
            </a:r>
            <a:endParaRPr lang="en-IN"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349828" y="1994536"/>
            <a:ext cx="9710057" cy="4038600"/>
          </a:xfrm>
        </p:spPr>
        <p:txBody>
          <a:bodyPr>
            <a:no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 idea about the procedures followed for completing the assignment is provided.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Discussion has been obtained in association with the challenges faced in completing the assignment.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major idea in association with the measures taken in order to overcome the challenges have been indicated.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Some of the practical learning outcomes of the assignments have been highlighted.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discussion about the benefits of the learning outcome in the future has been detected.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429" y="827101"/>
            <a:ext cx="9025162" cy="1049235"/>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55406" y="1876336"/>
            <a:ext cx="10899058" cy="3612591"/>
          </a:xfrm>
        </p:spPr>
        <p:txBody>
          <a:bodyPr>
            <a:noAutofit/>
          </a:bodyPr>
          <a:lstStyle/>
          <a:p>
            <a:pPr marL="0" indent="0" algn="just">
              <a:lnSpc>
                <a:spcPct val="100000"/>
              </a:lnSpc>
              <a:spcBef>
                <a:spcPts val="0"/>
              </a:spcBef>
              <a:spcAft>
                <a:spcPts val="800"/>
              </a:spcAft>
              <a:buNone/>
            </a:pP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Felicetti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A.M.,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Corvello</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V.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Ammirato</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(2023). Digital innovation in entrepreneurial firms: a systematic literature review.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Review of Managerial Science</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pp.1-48.</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Foss, N.,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Saebi</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(2015). Business Model Innovation the Organizational Dimension. Oxford: OUP Oxford.</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Gryskiewicz</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Gryskiewicz</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S., and Taylor, S. (2011). Making Creativity Practical Innovation That Gets Results (J-B CCL (Center for Creative Leadership)). Hoboken: Wiley.</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O'Reilly, C., (2019). The Three Stages of Disruptive Innovation: Idea Generation, Incubation, and Scaling. California Management Review, 61(3), pp.49–72. </a:t>
            </a:r>
            <a:r>
              <a:rPr lang="en-GB" sz="14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
              </a:rPr>
              <a:t>https://journals-sagepub</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Proctor, T. (2005). Creative Problem Solving for Managers: Developing Skills for Decision Making and Innovation. 2</a:t>
            </a:r>
            <a:r>
              <a:rPr lang="en-GB" sz="1400" baseline="30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nd</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ed. London: Routledge.</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Qiu, Y., García-</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Aracil</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a:t>
            </a:r>
            <a:r>
              <a:rPr lang="en-GB" sz="14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Isusi-Fagoaga</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(2023). Critical Issues and Trends in Innovation and Entrepreneurship Education in Higher Education in the Post-COVID-19 Era in China and Spain.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Education Sciences</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13</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p.407.</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Sun, Y. and You, X., (2023). Do digital inclusive finance, innovation, and entrepreneurship activities stimulate vitality of the urban economy? Empirical evidence from the Yangtze River Delta, China.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Technology in Society</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72</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p.102200.</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00000"/>
              </a:lnSpc>
              <a:spcBef>
                <a:spcPts val="0"/>
              </a:spcBef>
              <a:spcAft>
                <a:spcPts val="800"/>
              </a:spcAft>
              <a:buNone/>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Wang, C. and Fu, B., (2023). A study on the efficiency of allocation and its influencing factors on innovation and entrepreneurship education resources in Chinese universities under the five-in-one model.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International Journal of Management Education</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p.100755.</a:t>
            </a:r>
            <a:endParaRPr lang="en-IN"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6018</Words>
  <Application>WPS Presentation</Application>
  <PresentationFormat>Widescreen</PresentationFormat>
  <Paragraphs>87</Paragraphs>
  <Slides>9</Slides>
  <Notes>7</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9</vt:i4>
      </vt:variant>
    </vt:vector>
  </HeadingPairs>
  <TitlesOfParts>
    <vt:vector size="20" baseType="lpstr">
      <vt:lpstr>Arial</vt:lpstr>
      <vt:lpstr>SimSun</vt:lpstr>
      <vt:lpstr>Wingdings</vt:lpstr>
      <vt:lpstr>Calibri</vt:lpstr>
      <vt:lpstr>Times New Roman</vt:lpstr>
      <vt:lpstr>Symbol</vt:lpstr>
      <vt:lpstr>Gill Sans MT</vt:lpstr>
      <vt:lpstr>Microsoft YaHei</vt:lpstr>
      <vt:lpstr>Arial Unicode MS</vt:lpstr>
      <vt:lpstr>Arial Black</vt:lpstr>
      <vt:lpstr>Gallery</vt:lpstr>
      <vt:lpstr>Title: Developing Innovation and Creativity for Business Advantage</vt:lpstr>
      <vt:lpstr>Introduction </vt:lpstr>
      <vt:lpstr>Procedures followed for completing the assignment</vt:lpstr>
      <vt:lpstr>Challenges faced in completing the assignment</vt:lpstr>
      <vt:lpstr>Measures taken in order to overcome the challenges</vt:lpstr>
      <vt:lpstr>Practical learning outcomes of the assignments</vt:lpstr>
      <vt:lpstr>Benefits of the learning outcome in the future</vt:lpstr>
      <vt:lpstr>Conclusion</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Natalia Cojocaru</cp:lastModifiedBy>
  <cp:revision>3</cp:revision>
  <dcterms:created xsi:type="dcterms:W3CDTF">2023-12-26T16:55:00Z</dcterms:created>
  <dcterms:modified xsi:type="dcterms:W3CDTF">2024-03-10T20:33:55Z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803A978338BA428FA0FFC37AC18D6C00_13</vt:lpwstr>
  </property>
  <property fmtid="{D5CDD505-2E9C-101B-9397-08002B2CF9AE}" pid="3" name="KSOProductBuildVer">
    <vt:lpwstr>2057-12.2.0.13431</vt:lpwstr>
  </property>
</Properties>
</file>