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1FE089-BA4B-40AF-90C6-B8DEC0E82E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F65ADF3-6F2E-4B17-9F60-F90725F825FB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Coal-based advantage: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Copper smelting was highly fuel-intensive. The availability of large amounts of steam coal provided Swansea a significant advantage over industry competitors.</a:t>
          </a:r>
        </a:p>
      </dgm:t>
    </dgm:pt>
    <dgm:pt modelId="{9885BDC4-3D17-4A17-A388-528AA078846C}" type="parTrans" cxnId="{28FBA7AD-57E9-4729-9808-69DEE35E53A9}">
      <dgm:prSet/>
      <dgm:spPr/>
      <dgm:t>
        <a:bodyPr/>
        <a:lstStyle/>
        <a:p>
          <a:endParaRPr lang="en-US"/>
        </a:p>
      </dgm:t>
    </dgm:pt>
    <dgm:pt modelId="{12B195DB-2263-4DCD-998A-8F843CF2FAC5}" type="sibTrans" cxnId="{28FBA7AD-57E9-4729-9808-69DEE35E53A9}">
      <dgm:prSet/>
      <dgm:spPr/>
      <dgm:t>
        <a:bodyPr/>
        <a:lstStyle/>
        <a:p>
          <a:endParaRPr lang="en-US"/>
        </a:p>
      </dgm:t>
    </dgm:pt>
    <dgm:pt modelId="{743339F2-16A9-401E-9B42-B2DAD3F00EF7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Robust ore supply chains: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Copper ore was shipped to Swansea from Cornwall, Anglesey, and eventually from international destinations to support its intensive copper industry.</a:t>
          </a:r>
        </a:p>
      </dgm:t>
    </dgm:pt>
    <dgm:pt modelId="{4588D59A-B998-4D16-B993-2B128982901E}" type="parTrans" cxnId="{88DB8EC8-086E-444C-9091-9B842CBCB710}">
      <dgm:prSet/>
      <dgm:spPr/>
      <dgm:t>
        <a:bodyPr/>
        <a:lstStyle/>
        <a:p>
          <a:endParaRPr lang="en-US"/>
        </a:p>
      </dgm:t>
    </dgm:pt>
    <dgm:pt modelId="{39F47C1B-2AC9-4EAF-B4EB-C7E0FAC54529}" type="sibTrans" cxnId="{88DB8EC8-086E-444C-9091-9B842CBCB710}">
      <dgm:prSet/>
      <dgm:spPr/>
      <dgm:t>
        <a:bodyPr/>
        <a:lstStyle/>
        <a:p>
          <a:endParaRPr lang="en-US"/>
        </a:p>
      </dgm:t>
    </dgm:pt>
    <dgm:pt modelId="{C472F9BE-57AC-4181-897F-9C974CBFF655}">
      <dgm:prSet custT="1"/>
      <dgm:spPr/>
      <dgm:t>
        <a:bodyPr/>
        <a:lstStyle/>
        <a:p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Leadership among industrial families: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Influential families, such as the Vivian family, invested significantly in smelting, creating expansive and efficient smelting facilities that were world renowned.</a:t>
          </a:r>
        </a:p>
      </dgm:t>
    </dgm:pt>
    <dgm:pt modelId="{58481D81-92A6-452E-8961-C2288BB6F738}" type="parTrans" cxnId="{7D72582F-95FD-4500-901A-3F180D8009CF}">
      <dgm:prSet/>
      <dgm:spPr/>
      <dgm:t>
        <a:bodyPr/>
        <a:lstStyle/>
        <a:p>
          <a:endParaRPr lang="en-US"/>
        </a:p>
      </dgm:t>
    </dgm:pt>
    <dgm:pt modelId="{88F8A233-AE0A-4783-B45D-FD2209CADCD8}" type="sibTrans" cxnId="{7D72582F-95FD-4500-901A-3F180D8009CF}">
      <dgm:prSet/>
      <dgm:spPr/>
      <dgm:t>
        <a:bodyPr/>
        <a:lstStyle/>
        <a:p>
          <a:endParaRPr lang="en-US"/>
        </a:p>
      </dgm:t>
    </dgm:pt>
    <dgm:pt modelId="{2C8A9930-1464-4CCE-85D6-4127046D25EF}" type="pres">
      <dgm:prSet presAssocID="{3E1FE089-BA4B-40AF-90C6-B8DEC0E82EE0}" presName="root" presStyleCnt="0">
        <dgm:presLayoutVars>
          <dgm:dir/>
          <dgm:resizeHandles val="exact"/>
        </dgm:presLayoutVars>
      </dgm:prSet>
      <dgm:spPr/>
    </dgm:pt>
    <dgm:pt modelId="{27E76F24-E48F-40D8-B860-1B338BB14356}" type="pres">
      <dgm:prSet presAssocID="{8F65ADF3-6F2E-4B17-9F60-F90725F825FB}" presName="compNode" presStyleCnt="0"/>
      <dgm:spPr/>
    </dgm:pt>
    <dgm:pt modelId="{BC5835A3-201B-4503-9658-C10FD3023633}" type="pres">
      <dgm:prSet presAssocID="{8F65ADF3-6F2E-4B17-9F60-F90725F825FB}" presName="bgRect" presStyleLbl="bgShp" presStyleIdx="0" presStyleCnt="3"/>
      <dgm:spPr/>
    </dgm:pt>
    <dgm:pt modelId="{1F401D2B-D16A-4B62-AF5A-24ADA253BC67}" type="pres">
      <dgm:prSet presAssocID="{8F65ADF3-6F2E-4B17-9F60-F90725F825FB}" presName="iconRect" presStyleLbl="node1" presStyleIdx="0" presStyleCnt="3"/>
      <dgm:spPr>
        <a:blipFill rotWithShape="1">
          <a:blip xmlns:r="http://schemas.openxmlformats.org/officeDocument/2006/relationships" r:embed="rId1"/>
          <a:srcRect/>
          <a:stretch>
            <a:fillRect t="-8000" b="-8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8040147-1715-4150-805E-80988314984A}" type="pres">
      <dgm:prSet presAssocID="{8F65ADF3-6F2E-4B17-9F60-F90725F825FB}" presName="spaceRect" presStyleCnt="0"/>
      <dgm:spPr/>
    </dgm:pt>
    <dgm:pt modelId="{5537743C-D302-4565-821F-41FC4997353A}" type="pres">
      <dgm:prSet presAssocID="{8F65ADF3-6F2E-4B17-9F60-F90725F825FB}" presName="parTx" presStyleLbl="revTx" presStyleIdx="0" presStyleCnt="3">
        <dgm:presLayoutVars>
          <dgm:chMax val="0"/>
          <dgm:chPref val="0"/>
        </dgm:presLayoutVars>
      </dgm:prSet>
      <dgm:spPr/>
    </dgm:pt>
    <dgm:pt modelId="{C6561D7E-1061-43C6-8CAC-AFE09E31C636}" type="pres">
      <dgm:prSet presAssocID="{12B195DB-2263-4DCD-998A-8F843CF2FAC5}" presName="sibTrans" presStyleCnt="0"/>
      <dgm:spPr/>
    </dgm:pt>
    <dgm:pt modelId="{A92A46AF-4AF3-4D3D-A70C-E10000244B38}" type="pres">
      <dgm:prSet presAssocID="{743339F2-16A9-401E-9B42-B2DAD3F00EF7}" presName="compNode" presStyleCnt="0"/>
      <dgm:spPr/>
    </dgm:pt>
    <dgm:pt modelId="{23A605E1-E66C-43AA-8726-4B26530754EC}" type="pres">
      <dgm:prSet presAssocID="{743339F2-16A9-401E-9B42-B2DAD3F00EF7}" presName="bgRect" presStyleLbl="bgShp" presStyleIdx="1" presStyleCnt="3"/>
      <dgm:spPr/>
    </dgm:pt>
    <dgm:pt modelId="{7BA9590E-6BAA-495E-945F-014E2CB6ABBE}" type="pres">
      <dgm:prSet presAssocID="{743339F2-16A9-401E-9B42-B2DAD3F00EF7}" presName="iconRect" presStyleLbl="nod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26000" r="-26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3C71DAEA-BB96-4DFD-83CB-4B1F977C844C}" type="pres">
      <dgm:prSet presAssocID="{743339F2-16A9-401E-9B42-B2DAD3F00EF7}" presName="spaceRect" presStyleCnt="0"/>
      <dgm:spPr/>
    </dgm:pt>
    <dgm:pt modelId="{F76A40BE-CD05-4EE0-82CA-9C5C047F7372}" type="pres">
      <dgm:prSet presAssocID="{743339F2-16A9-401E-9B42-B2DAD3F00EF7}" presName="parTx" presStyleLbl="revTx" presStyleIdx="1" presStyleCnt="3">
        <dgm:presLayoutVars>
          <dgm:chMax val="0"/>
          <dgm:chPref val="0"/>
        </dgm:presLayoutVars>
      </dgm:prSet>
      <dgm:spPr/>
    </dgm:pt>
    <dgm:pt modelId="{1273B8AF-7426-4ECE-9827-C02677BC9A34}" type="pres">
      <dgm:prSet presAssocID="{39F47C1B-2AC9-4EAF-B4EB-C7E0FAC54529}" presName="sibTrans" presStyleCnt="0"/>
      <dgm:spPr/>
    </dgm:pt>
    <dgm:pt modelId="{875D9303-6AB8-48B0-BBF9-3D217C8D3A4E}" type="pres">
      <dgm:prSet presAssocID="{C472F9BE-57AC-4181-897F-9C974CBFF655}" presName="compNode" presStyleCnt="0"/>
      <dgm:spPr/>
    </dgm:pt>
    <dgm:pt modelId="{B95CCFA2-9414-486F-AEBC-F8AEA8335579}" type="pres">
      <dgm:prSet presAssocID="{C472F9BE-57AC-4181-897F-9C974CBFF655}" presName="bgRect" presStyleLbl="bgShp" presStyleIdx="2" presStyleCnt="3"/>
      <dgm:spPr/>
    </dgm:pt>
    <dgm:pt modelId="{8DE1C207-DBE4-4178-993B-3D45065A0FF2}" type="pres">
      <dgm:prSet presAssocID="{C472F9BE-57AC-4181-897F-9C974CBFF655}" presName="iconRect" presStyleLbl="node1" presStyleIdx="2" presStyleCnt="3"/>
      <dgm:spPr>
        <a:blipFill rotWithShape="1">
          <a:blip xmlns:r="http://schemas.openxmlformats.org/officeDocument/2006/relationships" r:embed="rId3"/>
          <a:srcRect/>
          <a:stretch>
            <a:fillRect t="-23000" b="-23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39599AD0-689A-4A52-9F29-0E75B13D6333}" type="pres">
      <dgm:prSet presAssocID="{C472F9BE-57AC-4181-897F-9C974CBFF655}" presName="spaceRect" presStyleCnt="0"/>
      <dgm:spPr/>
    </dgm:pt>
    <dgm:pt modelId="{ECC0B809-7CD3-45E5-A77A-0BAF7F15DB04}" type="pres">
      <dgm:prSet presAssocID="{C472F9BE-57AC-4181-897F-9C974CBFF65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D72582F-95FD-4500-901A-3F180D8009CF}" srcId="{3E1FE089-BA4B-40AF-90C6-B8DEC0E82EE0}" destId="{C472F9BE-57AC-4181-897F-9C974CBFF655}" srcOrd="2" destOrd="0" parTransId="{58481D81-92A6-452E-8961-C2288BB6F738}" sibTransId="{88F8A233-AE0A-4783-B45D-FD2209CADCD8}"/>
    <dgm:cxn modelId="{B28B3E5D-813D-4D3C-B86C-EF0F7E30338F}" type="presOf" srcId="{8F65ADF3-6F2E-4B17-9F60-F90725F825FB}" destId="{5537743C-D302-4565-821F-41FC4997353A}" srcOrd="0" destOrd="0" presId="urn:microsoft.com/office/officeart/2018/2/layout/IconVerticalSolidList"/>
    <dgm:cxn modelId="{28FBA7AD-57E9-4729-9808-69DEE35E53A9}" srcId="{3E1FE089-BA4B-40AF-90C6-B8DEC0E82EE0}" destId="{8F65ADF3-6F2E-4B17-9F60-F90725F825FB}" srcOrd="0" destOrd="0" parTransId="{9885BDC4-3D17-4A17-A388-528AA078846C}" sibTransId="{12B195DB-2263-4DCD-998A-8F843CF2FAC5}"/>
    <dgm:cxn modelId="{DFE28EAE-9163-46CB-953B-152633E926EC}" type="presOf" srcId="{3E1FE089-BA4B-40AF-90C6-B8DEC0E82EE0}" destId="{2C8A9930-1464-4CCE-85D6-4127046D25EF}" srcOrd="0" destOrd="0" presId="urn:microsoft.com/office/officeart/2018/2/layout/IconVerticalSolidList"/>
    <dgm:cxn modelId="{D0A791AF-E65E-4504-AFA2-520E67C6FAD9}" type="presOf" srcId="{C472F9BE-57AC-4181-897F-9C974CBFF655}" destId="{ECC0B809-7CD3-45E5-A77A-0BAF7F15DB04}" srcOrd="0" destOrd="0" presId="urn:microsoft.com/office/officeart/2018/2/layout/IconVerticalSolidList"/>
    <dgm:cxn modelId="{DFC252B0-0EBB-46DF-92AB-DF708ABBB6C9}" type="presOf" srcId="{743339F2-16A9-401E-9B42-B2DAD3F00EF7}" destId="{F76A40BE-CD05-4EE0-82CA-9C5C047F7372}" srcOrd="0" destOrd="0" presId="urn:microsoft.com/office/officeart/2018/2/layout/IconVerticalSolidList"/>
    <dgm:cxn modelId="{88DB8EC8-086E-444C-9091-9B842CBCB710}" srcId="{3E1FE089-BA4B-40AF-90C6-B8DEC0E82EE0}" destId="{743339F2-16A9-401E-9B42-B2DAD3F00EF7}" srcOrd="1" destOrd="0" parTransId="{4588D59A-B998-4D16-B993-2B128982901E}" sibTransId="{39F47C1B-2AC9-4EAF-B4EB-C7E0FAC54529}"/>
    <dgm:cxn modelId="{8B5BF520-B921-4318-BF07-19192115AFC0}" type="presParOf" srcId="{2C8A9930-1464-4CCE-85D6-4127046D25EF}" destId="{27E76F24-E48F-40D8-B860-1B338BB14356}" srcOrd="0" destOrd="0" presId="urn:microsoft.com/office/officeart/2018/2/layout/IconVerticalSolidList"/>
    <dgm:cxn modelId="{864F073D-011C-40A3-9844-D8EEE9BEEE41}" type="presParOf" srcId="{27E76F24-E48F-40D8-B860-1B338BB14356}" destId="{BC5835A3-201B-4503-9658-C10FD3023633}" srcOrd="0" destOrd="0" presId="urn:microsoft.com/office/officeart/2018/2/layout/IconVerticalSolidList"/>
    <dgm:cxn modelId="{B8AE614A-4126-47F0-9A53-F096BBEBD027}" type="presParOf" srcId="{27E76F24-E48F-40D8-B860-1B338BB14356}" destId="{1F401D2B-D16A-4B62-AF5A-24ADA253BC67}" srcOrd="1" destOrd="0" presId="urn:microsoft.com/office/officeart/2018/2/layout/IconVerticalSolidList"/>
    <dgm:cxn modelId="{002A2A91-C883-4286-A700-D8AF82133D32}" type="presParOf" srcId="{27E76F24-E48F-40D8-B860-1B338BB14356}" destId="{E8040147-1715-4150-805E-80988314984A}" srcOrd="2" destOrd="0" presId="urn:microsoft.com/office/officeart/2018/2/layout/IconVerticalSolidList"/>
    <dgm:cxn modelId="{D90C1B09-101B-4556-A2A4-C451247CBD3B}" type="presParOf" srcId="{27E76F24-E48F-40D8-B860-1B338BB14356}" destId="{5537743C-D302-4565-821F-41FC4997353A}" srcOrd="3" destOrd="0" presId="urn:microsoft.com/office/officeart/2018/2/layout/IconVerticalSolidList"/>
    <dgm:cxn modelId="{B16DCD14-22EE-4F17-9E1F-3BD4FDD78EF1}" type="presParOf" srcId="{2C8A9930-1464-4CCE-85D6-4127046D25EF}" destId="{C6561D7E-1061-43C6-8CAC-AFE09E31C636}" srcOrd="1" destOrd="0" presId="urn:microsoft.com/office/officeart/2018/2/layout/IconVerticalSolidList"/>
    <dgm:cxn modelId="{08C54524-E221-4AFF-82FA-9081678D8FBA}" type="presParOf" srcId="{2C8A9930-1464-4CCE-85D6-4127046D25EF}" destId="{A92A46AF-4AF3-4D3D-A70C-E10000244B38}" srcOrd="2" destOrd="0" presId="urn:microsoft.com/office/officeart/2018/2/layout/IconVerticalSolidList"/>
    <dgm:cxn modelId="{ADDA522F-03B8-4157-9002-6AA2621F45BE}" type="presParOf" srcId="{A92A46AF-4AF3-4D3D-A70C-E10000244B38}" destId="{23A605E1-E66C-43AA-8726-4B26530754EC}" srcOrd="0" destOrd="0" presId="urn:microsoft.com/office/officeart/2018/2/layout/IconVerticalSolidList"/>
    <dgm:cxn modelId="{55708C61-542A-4BC9-BBDE-7796A98E7B7E}" type="presParOf" srcId="{A92A46AF-4AF3-4D3D-A70C-E10000244B38}" destId="{7BA9590E-6BAA-495E-945F-014E2CB6ABBE}" srcOrd="1" destOrd="0" presId="urn:microsoft.com/office/officeart/2018/2/layout/IconVerticalSolidList"/>
    <dgm:cxn modelId="{D9DA1E59-2507-4D4F-AFE1-21FF33507A8F}" type="presParOf" srcId="{A92A46AF-4AF3-4D3D-A70C-E10000244B38}" destId="{3C71DAEA-BB96-4DFD-83CB-4B1F977C844C}" srcOrd="2" destOrd="0" presId="urn:microsoft.com/office/officeart/2018/2/layout/IconVerticalSolidList"/>
    <dgm:cxn modelId="{78CE3BFE-3B9A-43B7-AB4A-EA4113824A6C}" type="presParOf" srcId="{A92A46AF-4AF3-4D3D-A70C-E10000244B38}" destId="{F76A40BE-CD05-4EE0-82CA-9C5C047F7372}" srcOrd="3" destOrd="0" presId="urn:microsoft.com/office/officeart/2018/2/layout/IconVerticalSolidList"/>
    <dgm:cxn modelId="{520349BB-AEB8-4CC7-AA36-6387DBCF5D03}" type="presParOf" srcId="{2C8A9930-1464-4CCE-85D6-4127046D25EF}" destId="{1273B8AF-7426-4ECE-9827-C02677BC9A34}" srcOrd="3" destOrd="0" presId="urn:microsoft.com/office/officeart/2018/2/layout/IconVerticalSolidList"/>
    <dgm:cxn modelId="{91A3C6FB-97F8-4340-9C46-82EBCB6FB508}" type="presParOf" srcId="{2C8A9930-1464-4CCE-85D6-4127046D25EF}" destId="{875D9303-6AB8-48B0-BBF9-3D217C8D3A4E}" srcOrd="4" destOrd="0" presId="urn:microsoft.com/office/officeart/2018/2/layout/IconVerticalSolidList"/>
    <dgm:cxn modelId="{3392DFF1-5C1B-49F0-978B-300D3B180B12}" type="presParOf" srcId="{875D9303-6AB8-48B0-BBF9-3D217C8D3A4E}" destId="{B95CCFA2-9414-486F-AEBC-F8AEA8335579}" srcOrd="0" destOrd="0" presId="urn:microsoft.com/office/officeart/2018/2/layout/IconVerticalSolidList"/>
    <dgm:cxn modelId="{F1C89EE5-5552-4780-A043-D3B7900999B4}" type="presParOf" srcId="{875D9303-6AB8-48B0-BBF9-3D217C8D3A4E}" destId="{8DE1C207-DBE4-4178-993B-3D45065A0FF2}" srcOrd="1" destOrd="0" presId="urn:microsoft.com/office/officeart/2018/2/layout/IconVerticalSolidList"/>
    <dgm:cxn modelId="{8FA75B8F-4E3E-4AE1-BB25-29E2A77132FE}" type="presParOf" srcId="{875D9303-6AB8-48B0-BBF9-3D217C8D3A4E}" destId="{39599AD0-689A-4A52-9F29-0E75B13D6333}" srcOrd="2" destOrd="0" presId="urn:microsoft.com/office/officeart/2018/2/layout/IconVerticalSolidList"/>
    <dgm:cxn modelId="{5E247854-8B1C-4446-AB8A-B2ED874A8C1A}" type="presParOf" srcId="{875D9303-6AB8-48B0-BBF9-3D217C8D3A4E}" destId="{ECC0B809-7CD3-45E5-A77A-0BAF7F15DB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835A3-201B-4503-9658-C10FD3023633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401D2B-D16A-4B62-AF5A-24ADA253BC67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t="-8000" b="-8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743C-D302-4565-821F-41FC4997353A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Coal-based advantage: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Copper smelting was highly fuel-intensive. The availability of large amounts of steam coal provided Swansea a significant advantage over industry competitors.</a:t>
          </a:r>
        </a:p>
      </dsp:txBody>
      <dsp:txXfrm>
        <a:off x="1437631" y="531"/>
        <a:ext cx="9077968" cy="1244702"/>
      </dsp:txXfrm>
    </dsp:sp>
    <dsp:sp modelId="{23A605E1-E66C-43AA-8726-4B26530754EC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A9590E-6BAA-495E-945F-014E2CB6ABBE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l="-26000" r="-26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A40BE-CD05-4EE0-82CA-9C5C047F7372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Robust ore supply chains: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Copper ore was shipped to Swansea from Cornwall, Anglesey, and eventually from international destinations to support its intensive copper industry.</a:t>
          </a:r>
        </a:p>
      </dsp:txBody>
      <dsp:txXfrm>
        <a:off x="1437631" y="1556410"/>
        <a:ext cx="9077968" cy="1244702"/>
      </dsp:txXfrm>
    </dsp:sp>
    <dsp:sp modelId="{B95CCFA2-9414-486F-AEBC-F8AEA8335579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1C207-DBE4-4178-993B-3D45065A0FF2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t="-23000" b="-23000"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0B809-7CD3-45E5-A77A-0BAF7F15DB04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Leadership among industrial families: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Influential families, such as the Vivian family, invested significantly in smelting, creating expansive and efficient smelting facilities that were world renowned.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E410B-EE4A-5C8D-4A34-0079AB572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B2649D-22AA-53F0-026E-29D79BE4B4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81998-5C1E-E07F-C9E4-07498DD6D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93812-48DE-1CD3-9FAE-A3A9A3A51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241D4-A9EA-A349-EAD4-7484DB767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389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1B0D9-D68A-B2C9-7ED9-E6ECF2EC7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C165E-2C60-5AE2-2BDA-EF8F020E5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4D1AF-CDF1-243C-162B-7A272D332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BC4A2-8462-4538-9A65-317CC8337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B8CD8-8A70-E38D-6BE8-3B071DCD6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190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A5019-1161-0D4E-73F3-C777132B3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00568E-135F-65E8-525B-97542E65D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F5539-35FB-5B17-7C40-88978A33C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119E5-72B4-D2CF-DE30-C7638DC8D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0FC966-93FE-299A-2C67-0BD834637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62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099E-B98B-49FC-AC6D-9B8CBBF06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FB11C-04B8-5598-1CB3-99223716AA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DF4D2-4C25-C853-B92E-5367498DB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4587DF-0C57-A0C3-D372-0CD976E43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5B9B89-8AFE-56A9-65A4-598DD2775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CF83F-B203-7EB7-66B6-63A2D44A5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50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02055-7D4F-0C09-71A6-6B4CC470E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E94E6-1464-6C31-8EB2-19D818895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CFF0C0-445A-CA7C-A376-39913B2A5E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D7AFAA-C5DB-B205-CDAA-C2865A1FF0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9EE297-83A9-2050-5FE4-EE75F444C9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ACBC82-D012-43CC-FCF4-4B93B6B23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F787DC-5A01-282D-9A35-635E38E6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D579EF-FE66-BD6A-CC72-7B6433E14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9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F7E4E-4527-9499-E455-F0C9FCB6C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92D07A-5A24-14F2-EF7F-0A8F35DB0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696BE-C544-A01C-F37A-E4E5050EE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E0B72B-1555-5B9E-6675-E08940B23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983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D1FC46-8F3E-7E6E-A3D4-BA958B2B9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2B4805-3CBF-748C-644E-F42AE18E8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79780-73B4-3A89-30F7-FDE6E3BEB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1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6DD86-459C-2CE0-CA1F-0F1394A00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A1283-F3E5-2DA9-2697-A193C7758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A1BA0-313B-CD53-08E8-459A06B447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488B4-8873-4C1E-AEE5-E96E293F5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A51A05-1095-928A-7AF2-E2FF5837E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33D150-C41D-26BD-FD75-A6A1EA34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214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CE64-FEAD-8C8F-2E20-E053BCAE2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648454-2702-53B4-A803-BAF7A5E201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21DC6-4A4D-7371-F2FB-6CC67CAEEA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59EFB-D7E0-F062-1F33-6878F1B2E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DD232-5C3F-8B81-42B2-1FD5DFAD2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BC5C9-2B13-54FF-BB1E-8B3521F8F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168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4E88-7E57-5C2E-8CB8-3CA6AC9D5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9B47C0-65C1-C80E-0B11-23929E6197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F8704-7FD3-4733-C5F2-5FB245FBF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D816DF-2493-01EA-1952-E889E5E3F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D883E-F005-B423-9EB3-16D32C8F2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01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F3F088-AAFE-B11C-96F6-3A8C2E9B16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D2B4B-37A6-9F23-AF22-12D03914D6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79F5D-12EE-FE39-63E1-DDC46B6DC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17481-6414-8BC2-7635-78EC7769B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4610B-621A-CF29-FEE7-CCFE2AFFC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130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AB35B9-B868-7C75-AEAE-6AD5A58B8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45F7F-6E9F-A24A-0842-7258B4539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57764-8221-A485-72F2-FF881DB087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FAEF7D-CC93-4F05-96CB-14034066A41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28B4E-1772-D42A-1E08-75F27A1A8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60D9B-F0D4-0455-8EE6-3121D867E7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CEFE2A-ABD4-4A01-BCF9-28A3EE18B0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8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moke coming out of a factory&#10;&#10;AI-generated content may be incorrect.">
            <a:extLst>
              <a:ext uri="{FF2B5EF4-FFF2-40B4-BE49-F238E27FC236}">
                <a16:creationId xmlns:a16="http://schemas.microsoft.com/office/drawing/2014/main" id="{0C4F49E8-8C26-6397-D7C9-5C04060D32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41C90-1748-8B71-332A-E7099B4EC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4100" dirty="0">
                <a:solidFill>
                  <a:srgbClr val="FFFF00"/>
                </a:solidFill>
                <a:latin typeface="Arial Black" panose="020B0A04020102020204" pitchFamily="34" charset="0"/>
              </a:rPr>
              <a:t>F</a:t>
            </a:r>
            <a:r>
              <a:rPr lang="en-US" sz="4100" dirty="0">
                <a:solidFill>
                  <a:srgbClr val="FFFF00"/>
                </a:solidFill>
                <a:latin typeface="Arial Black" panose="020B0A04020102020204" pitchFamily="34" charset="0"/>
              </a:rPr>
              <a:t>actors that contributed to the distinct prosperity of the Swansea case area during the Industrial Revolution.</a:t>
            </a:r>
            <a:endParaRPr lang="en-GB" sz="41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2CE232-E77C-8C88-9F3E-9A921420F0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Mateus Florin Dumitru </a:t>
            </a:r>
          </a:p>
        </p:txBody>
      </p:sp>
    </p:spTree>
    <p:extLst>
      <p:ext uri="{BB962C8B-B14F-4D97-AF65-F5344CB8AC3E}">
        <p14:creationId xmlns:p14="http://schemas.microsoft.com/office/powerpoint/2010/main" val="213595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C9F64E8-8F1D-4A06-B1A4-685E72C0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26918-29D0-7EB9-E98C-0E165ABCD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8408"/>
            <a:ext cx="3721608" cy="110642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Introduction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693" y="2185416"/>
            <a:ext cx="366674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9CC17-F315-F210-9A00-EE29778FC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3" y="2368296"/>
            <a:ext cx="4520912" cy="3502152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Swansea's coastal location allowed ships to gain sea access via the estuary and River Tawe to transport coal, copper ore, and finished products with relative ease.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availability of abundant natural resources: The South Wales Coalfield and limestone in-situ allowed Swansea to dominate copper smelting and heavy industry.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Policing industrial revolution momentum: Increasing global demand for copper meant Swansea’s location and natural resources allowed it to develop an extremely rapid industrial growth in the industrial revolution.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9E0AEC-0EAF-EA61-D195-3CE84F9804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" b="17155"/>
          <a:stretch>
            <a:fillRect/>
          </a:stretch>
        </p:blipFill>
        <p:spPr>
          <a:xfrm>
            <a:off x="5171033" y="633618"/>
            <a:ext cx="2651760" cy="26791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3C00DD-2FF7-10DF-C88A-767450F940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346" r="2" b="5240"/>
          <a:stretch>
            <a:fillRect/>
          </a:stretch>
        </p:blipFill>
        <p:spPr>
          <a:xfrm>
            <a:off x="5171033" y="3450349"/>
            <a:ext cx="2651760" cy="26791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E4D6B0-8B14-670B-87A3-645902C303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336" b="1"/>
          <a:stretch>
            <a:fillRect/>
          </a:stretch>
        </p:blipFill>
        <p:spPr>
          <a:xfrm>
            <a:off x="8001000" y="633616"/>
            <a:ext cx="3781427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481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443B0-41F5-BC50-908C-8312F848D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124" y="412619"/>
            <a:ext cx="11153158" cy="1014984"/>
          </a:xfrm>
        </p:spPr>
        <p:txBody>
          <a:bodyPr anchor="b"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How Swansea Became the Copper Capital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DF2B5C-03FF-E64C-7353-0CD553EAA0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08133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5483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9F64E8-8F1D-4A06-B1A4-685E72C0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0EBAD-7903-32F0-DD0E-FA931FCAF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73" y="866790"/>
            <a:ext cx="5109304" cy="1106424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The Impact on People, Landscape &amp; Economy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693" y="2185416"/>
            <a:ext cx="366674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0A063-E4DF-B94E-D705-6FB198681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73" y="2368295"/>
            <a:ext cx="4520913" cy="3710887"/>
          </a:xfrm>
        </p:spPr>
        <p:txBody>
          <a:bodyPr>
            <a:norm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Thriving labor and communities: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valley saw thousands of workers arrive to establish new dense communities around the copperworks, shaping Swansea's identity as an industrial port.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Extreme environmental transformation: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Smoke and fumes from smelting, dumps from processing, and pollution shaped the valley's environment, damaging farmland and hills and affecting the health of local people.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National and global significance: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Copper from Swansea became important for ships, machinery, engineering, and trade, making the area essential to Britain's economic growth.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CCA57A-9312-0CDA-D1B2-BAE5E61F05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859" r="2" b="4540"/>
          <a:stretch>
            <a:fillRect/>
          </a:stretch>
        </p:blipFill>
        <p:spPr>
          <a:xfrm>
            <a:off x="5171033" y="633618"/>
            <a:ext cx="2651760" cy="26791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F30548-6F32-8FDC-4C24-98435E07BA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888" r="12246" b="-3"/>
          <a:stretch>
            <a:fillRect/>
          </a:stretch>
        </p:blipFill>
        <p:spPr>
          <a:xfrm>
            <a:off x="5171033" y="3450349"/>
            <a:ext cx="2651760" cy="26791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0A5563-99B6-210C-97A0-791C4A3A28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22" r="13725" b="-2"/>
          <a:stretch>
            <a:fillRect/>
          </a:stretch>
        </p:blipFill>
        <p:spPr>
          <a:xfrm>
            <a:off x="8001000" y="633616"/>
            <a:ext cx="3781427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590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DE1E6-2063-9D80-5B59-0DCB8E60A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07438-C51E-EA21-2311-2A2161476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850" y="2481943"/>
            <a:ext cx="11095758" cy="369502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Declercq, R., Money, D., &amp; Frøland, H. O. (Eds.). (2022).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Born with a Copper Spoon: A Global History of Copper, 1830–1980.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UBC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Gwynn, D.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Little History of Swansea.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History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Hafod and the Lower Swansea Valley: Understanding Urban Character.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May, S. (2023). Heritage-Led Regeneration and the Sanitisation of Memory in the Lower Swansea Valley.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 Toxic Heritage (pp. 77-88).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Merrill, T., &amp; Kitson, L. (2022). End of Coal Mining in South Wales: Lessons learned from industrial transformation.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Institute for Sustainable Development (IISD).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Palmer, M. (2022). Non-ferrous Metal Mining and Processing in Industrial Britain.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Oxford Handbook of Industrial Archaeology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(p. 1744). Oxford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Stacey, M. (1966). Urban Redevelopment: The Case of the Lower Swansea Valley.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Urban Studies, 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22-34.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52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522</Words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Factors that contributed to the distinct prosperity of the Swansea case area during the Industrial Revolution.</vt:lpstr>
      <vt:lpstr>Introduction </vt:lpstr>
      <vt:lpstr>How Swansea Became the Copper Capital</vt:lpstr>
      <vt:lpstr>The Impact on People, Landscape &amp; Economy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2025-11-07T18:04:47Z</dcterms:created>
  <dcterms:modified xsi:type="dcterms:W3CDTF">2025-11-07T18:31:45Z</dcterms:modified>
</cp:coreProperties>
</file>