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8"/>
  </p:notesMasterIdLst>
  <p:sldIdLst>
    <p:sldId id="257" r:id="rId5"/>
    <p:sldId id="259" r:id="rId6"/>
    <p:sldId id="285" r:id="rId7"/>
    <p:sldId id="258" r:id="rId8"/>
    <p:sldId id="265" r:id="rId9"/>
    <p:sldId id="266" r:id="rId10"/>
    <p:sldId id="267" r:id="rId11"/>
    <p:sldId id="268" r:id="rId12"/>
    <p:sldId id="281" r:id="rId13"/>
    <p:sldId id="260" r:id="rId14"/>
    <p:sldId id="272" r:id="rId15"/>
    <p:sldId id="287" r:id="rId16"/>
    <p:sldId id="269" r:id="rId17"/>
    <p:sldId id="271" r:id="rId18"/>
    <p:sldId id="261" r:id="rId19"/>
    <p:sldId id="297" r:id="rId20"/>
    <p:sldId id="282" r:id="rId21"/>
    <p:sldId id="283" r:id="rId22"/>
    <p:sldId id="286" r:id="rId23"/>
    <p:sldId id="262" r:id="rId24"/>
    <p:sldId id="264" r:id="rId25"/>
    <p:sldId id="274" r:id="rId26"/>
    <p:sldId id="288" r:id="rId27"/>
    <p:sldId id="299" r:id="rId28"/>
    <p:sldId id="277" r:id="rId29"/>
    <p:sldId id="280" r:id="rId30"/>
    <p:sldId id="276" r:id="rId31"/>
    <p:sldId id="279" r:id="rId32"/>
    <p:sldId id="278" r:id="rId33"/>
    <p:sldId id="300" r:id="rId34"/>
    <p:sldId id="289" r:id="rId35"/>
    <p:sldId id="290" r:id="rId36"/>
    <p:sldId id="303" r:id="rId37"/>
    <p:sldId id="301" r:id="rId38"/>
    <p:sldId id="302" r:id="rId39"/>
    <p:sldId id="304" r:id="rId40"/>
    <p:sldId id="291" r:id="rId41"/>
    <p:sldId id="292" r:id="rId42"/>
    <p:sldId id="295" r:id="rId43"/>
    <p:sldId id="293" r:id="rId44"/>
    <p:sldId id="294" r:id="rId45"/>
    <p:sldId id="296" r:id="rId46"/>
    <p:sldId id="30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er" userId="60900361-c968-457a-be84-5b7d7c948694" providerId="ADAL" clId="{5A211CD8-4EB4-4B12-89C4-D57FAD6E8DA3}"/>
    <pc:docChg chg="undo custSel mod addSld delSld modSld sldOrd">
      <pc:chgData name="Alexander" userId="60900361-c968-457a-be84-5b7d7c948694" providerId="ADAL" clId="{5A211CD8-4EB4-4B12-89C4-D57FAD6E8DA3}" dt="2020-11-24T20:51:35.641" v="914" actId="207"/>
      <pc:docMkLst>
        <pc:docMk/>
      </pc:docMkLst>
      <pc:sldChg chg="modSp mod ord">
        <pc:chgData name="Alexander" userId="60900361-c968-457a-be84-5b7d7c948694" providerId="ADAL" clId="{5A211CD8-4EB4-4B12-89C4-D57FAD6E8DA3}" dt="2020-11-24T20:43:24.354" v="744" actId="20577"/>
        <pc:sldMkLst>
          <pc:docMk/>
          <pc:sldMk cId="1870163988" sldId="259"/>
        </pc:sldMkLst>
        <pc:spChg chg="mod">
          <ac:chgData name="Alexander" userId="60900361-c968-457a-be84-5b7d7c948694" providerId="ADAL" clId="{5A211CD8-4EB4-4B12-89C4-D57FAD6E8DA3}" dt="2020-11-24T20:43:24.354" v="744" actId="20577"/>
          <ac:spMkLst>
            <pc:docMk/>
            <pc:sldMk cId="1870163988" sldId="259"/>
            <ac:spMk id="3" creationId="{00000000-0000-0000-0000-000000000000}"/>
          </ac:spMkLst>
        </pc:spChg>
      </pc:sldChg>
      <pc:sldChg chg="modSp mod">
        <pc:chgData name="Alexander" userId="60900361-c968-457a-be84-5b7d7c948694" providerId="ADAL" clId="{5A211CD8-4EB4-4B12-89C4-D57FAD6E8DA3}" dt="2020-11-24T20:09:34.473" v="90" actId="20577"/>
        <pc:sldMkLst>
          <pc:docMk/>
          <pc:sldMk cId="773573694" sldId="264"/>
        </pc:sldMkLst>
        <pc:spChg chg="mod">
          <ac:chgData name="Alexander" userId="60900361-c968-457a-be84-5b7d7c948694" providerId="ADAL" clId="{5A211CD8-4EB4-4B12-89C4-D57FAD6E8DA3}" dt="2020-11-24T20:09:34.473" v="90" actId="20577"/>
          <ac:spMkLst>
            <pc:docMk/>
            <pc:sldMk cId="773573694" sldId="264"/>
            <ac:spMk id="2" creationId="{00000000-0000-0000-0000-000000000000}"/>
          </ac:spMkLst>
        </pc:spChg>
      </pc:sldChg>
      <pc:sldChg chg="addSp modSp mod setBg">
        <pc:chgData name="Alexander" userId="60900361-c968-457a-be84-5b7d7c948694" providerId="ADAL" clId="{5A211CD8-4EB4-4B12-89C4-D57FAD6E8DA3}" dt="2020-11-24T20:16:24.384" v="288" actId="27636"/>
        <pc:sldMkLst>
          <pc:docMk/>
          <pc:sldMk cId="792861002" sldId="276"/>
        </pc:sldMkLst>
        <pc:spChg chg="mod">
          <ac:chgData name="Alexander" userId="60900361-c968-457a-be84-5b7d7c948694" providerId="ADAL" clId="{5A211CD8-4EB4-4B12-89C4-D57FAD6E8DA3}" dt="2020-11-24T20:16:11.713" v="282" actId="207"/>
          <ac:spMkLst>
            <pc:docMk/>
            <pc:sldMk cId="792861002" sldId="276"/>
            <ac:spMk id="2" creationId="{00000000-0000-0000-0000-000000000000}"/>
          </ac:spMkLst>
        </pc:spChg>
        <pc:spChg chg="mod">
          <ac:chgData name="Alexander" userId="60900361-c968-457a-be84-5b7d7c948694" providerId="ADAL" clId="{5A211CD8-4EB4-4B12-89C4-D57FAD6E8DA3}" dt="2020-11-24T20:16:24.384" v="288" actId="27636"/>
          <ac:spMkLst>
            <pc:docMk/>
            <pc:sldMk cId="792861002" sldId="276"/>
            <ac:spMk id="3" creationId="{00000000-0000-0000-0000-000000000000}"/>
          </ac:spMkLst>
        </pc:spChg>
        <pc:picChg chg="add mod">
          <ac:chgData name="Alexander" userId="60900361-c968-457a-be84-5b7d7c948694" providerId="ADAL" clId="{5A211CD8-4EB4-4B12-89C4-D57FAD6E8DA3}" dt="2020-11-24T20:14:00.791" v="182" actId="26606"/>
          <ac:picMkLst>
            <pc:docMk/>
            <pc:sldMk cId="792861002" sldId="276"/>
            <ac:picMk id="5" creationId="{EB018684-F277-4C66-A828-135FF375826B}"/>
          </ac:picMkLst>
        </pc:picChg>
        <pc:picChg chg="add">
          <ac:chgData name="Alexander" userId="60900361-c968-457a-be84-5b7d7c948694" providerId="ADAL" clId="{5A211CD8-4EB4-4B12-89C4-D57FAD6E8DA3}" dt="2020-11-24T20:14:00.791" v="182" actId="26606"/>
          <ac:picMkLst>
            <pc:docMk/>
            <pc:sldMk cId="792861002" sldId="276"/>
            <ac:picMk id="10" creationId="{E0BE7827-5B1A-4F37-BF70-19F7C5C6BDEB}"/>
          </ac:picMkLst>
        </pc:picChg>
      </pc:sldChg>
      <pc:sldChg chg="addSp modSp mod ord setBg">
        <pc:chgData name="Alexander" userId="60900361-c968-457a-be84-5b7d7c948694" providerId="ADAL" clId="{5A211CD8-4EB4-4B12-89C4-D57FAD6E8DA3}" dt="2020-11-24T20:15:25.524" v="217" actId="403"/>
        <pc:sldMkLst>
          <pc:docMk/>
          <pc:sldMk cId="348694632" sldId="277"/>
        </pc:sldMkLst>
        <pc:spChg chg="mod">
          <ac:chgData name="Alexander" userId="60900361-c968-457a-be84-5b7d7c948694" providerId="ADAL" clId="{5A211CD8-4EB4-4B12-89C4-D57FAD6E8DA3}" dt="2020-11-24T20:15:19.478" v="214" actId="207"/>
          <ac:spMkLst>
            <pc:docMk/>
            <pc:sldMk cId="348694632" sldId="277"/>
            <ac:spMk id="2" creationId="{00000000-0000-0000-0000-000000000000}"/>
          </ac:spMkLst>
        </pc:spChg>
        <pc:spChg chg="mod">
          <ac:chgData name="Alexander" userId="60900361-c968-457a-be84-5b7d7c948694" providerId="ADAL" clId="{5A211CD8-4EB4-4B12-89C4-D57FAD6E8DA3}" dt="2020-11-24T20:15:25.524" v="217" actId="403"/>
          <ac:spMkLst>
            <pc:docMk/>
            <pc:sldMk cId="348694632" sldId="277"/>
            <ac:spMk id="3" creationId="{00000000-0000-0000-0000-000000000000}"/>
          </ac:spMkLst>
        </pc:spChg>
        <pc:picChg chg="add mod">
          <ac:chgData name="Alexander" userId="60900361-c968-457a-be84-5b7d7c948694" providerId="ADAL" clId="{5A211CD8-4EB4-4B12-89C4-D57FAD6E8DA3}" dt="2020-11-24T20:14:12.794" v="184" actId="26606"/>
          <ac:picMkLst>
            <pc:docMk/>
            <pc:sldMk cId="348694632" sldId="277"/>
            <ac:picMk id="5" creationId="{AF41F66D-2462-49ED-BE6E-7E5D50438A99}"/>
          </ac:picMkLst>
        </pc:picChg>
        <pc:picChg chg="add">
          <ac:chgData name="Alexander" userId="60900361-c968-457a-be84-5b7d7c948694" providerId="ADAL" clId="{5A211CD8-4EB4-4B12-89C4-D57FAD6E8DA3}" dt="2020-11-24T20:14:12.794" v="184" actId="26606"/>
          <ac:picMkLst>
            <pc:docMk/>
            <pc:sldMk cId="348694632" sldId="277"/>
            <ac:picMk id="10" creationId="{E0BE7827-5B1A-4F37-BF70-19F7C5C6BDEB}"/>
          </ac:picMkLst>
        </pc:picChg>
      </pc:sldChg>
      <pc:sldChg chg="modSp mod">
        <pc:chgData name="Alexander" userId="60900361-c968-457a-be84-5b7d7c948694" providerId="ADAL" clId="{5A211CD8-4EB4-4B12-89C4-D57FAD6E8DA3}" dt="2020-11-24T20:17:54.949" v="296" actId="207"/>
        <pc:sldMkLst>
          <pc:docMk/>
          <pc:sldMk cId="1477098581" sldId="278"/>
        </pc:sldMkLst>
        <pc:spChg chg="mod">
          <ac:chgData name="Alexander" userId="60900361-c968-457a-be84-5b7d7c948694" providerId="ADAL" clId="{5A211CD8-4EB4-4B12-89C4-D57FAD6E8DA3}" dt="2020-11-24T20:17:54.949" v="296" actId="207"/>
          <ac:spMkLst>
            <pc:docMk/>
            <pc:sldMk cId="1477098581" sldId="278"/>
            <ac:spMk id="2" creationId="{00000000-0000-0000-0000-000000000000}"/>
          </ac:spMkLst>
        </pc:spChg>
      </pc:sldChg>
      <pc:sldChg chg="modSp mod">
        <pc:chgData name="Alexander" userId="60900361-c968-457a-be84-5b7d7c948694" providerId="ADAL" clId="{5A211CD8-4EB4-4B12-89C4-D57FAD6E8DA3}" dt="2020-11-24T20:17:33.874" v="291" actId="207"/>
        <pc:sldMkLst>
          <pc:docMk/>
          <pc:sldMk cId="2457002681" sldId="279"/>
        </pc:sldMkLst>
        <pc:spChg chg="mod">
          <ac:chgData name="Alexander" userId="60900361-c968-457a-be84-5b7d7c948694" providerId="ADAL" clId="{5A211CD8-4EB4-4B12-89C4-D57FAD6E8DA3}" dt="2020-11-24T20:17:33.874" v="291" actId="207"/>
          <ac:spMkLst>
            <pc:docMk/>
            <pc:sldMk cId="2457002681" sldId="279"/>
            <ac:spMk id="2" creationId="{00000000-0000-0000-0000-000000000000}"/>
          </ac:spMkLst>
        </pc:spChg>
      </pc:sldChg>
      <pc:sldChg chg="modSp mod">
        <pc:chgData name="Alexander" userId="60900361-c968-457a-be84-5b7d7c948694" providerId="ADAL" clId="{5A211CD8-4EB4-4B12-89C4-D57FAD6E8DA3}" dt="2020-11-24T20:12:24.470" v="177" actId="207"/>
        <pc:sldMkLst>
          <pc:docMk/>
          <pc:sldMk cId="814103087" sldId="280"/>
        </pc:sldMkLst>
        <pc:spChg chg="mod">
          <ac:chgData name="Alexander" userId="60900361-c968-457a-be84-5b7d7c948694" providerId="ADAL" clId="{5A211CD8-4EB4-4B12-89C4-D57FAD6E8DA3}" dt="2020-11-24T20:12:24.470" v="177" actId="207"/>
          <ac:spMkLst>
            <pc:docMk/>
            <pc:sldMk cId="814103087" sldId="280"/>
            <ac:spMk id="3" creationId="{00000000-0000-0000-0000-000000000000}"/>
          </ac:spMkLst>
        </pc:spChg>
      </pc:sldChg>
      <pc:sldChg chg="addSp delSp modSp mod">
        <pc:chgData name="Alexander" userId="60900361-c968-457a-be84-5b7d7c948694" providerId="ADAL" clId="{5A211CD8-4EB4-4B12-89C4-D57FAD6E8DA3}" dt="2020-11-24T20:08:20.577" v="61" actId="14100"/>
        <pc:sldMkLst>
          <pc:docMk/>
          <pc:sldMk cId="3084931773" sldId="285"/>
        </pc:sldMkLst>
        <pc:spChg chg="mod">
          <ac:chgData name="Alexander" userId="60900361-c968-457a-be84-5b7d7c948694" providerId="ADAL" clId="{5A211CD8-4EB4-4B12-89C4-D57FAD6E8DA3}" dt="2020-11-24T20:08:07.354" v="55" actId="1076"/>
          <ac:spMkLst>
            <pc:docMk/>
            <pc:sldMk cId="3084931773" sldId="285"/>
            <ac:spMk id="3" creationId="{00000000-0000-0000-0000-000000000000}"/>
          </ac:spMkLst>
        </pc:spChg>
        <pc:spChg chg="add del mod">
          <ac:chgData name="Alexander" userId="60900361-c968-457a-be84-5b7d7c948694" providerId="ADAL" clId="{5A211CD8-4EB4-4B12-89C4-D57FAD6E8DA3}" dt="2020-11-24T20:07:29.882" v="37"/>
          <ac:spMkLst>
            <pc:docMk/>
            <pc:sldMk cId="3084931773" sldId="285"/>
            <ac:spMk id="5" creationId="{071EE593-7705-4602-A597-9D104108D759}"/>
          </ac:spMkLst>
        </pc:spChg>
        <pc:spChg chg="add mod">
          <ac:chgData name="Alexander" userId="60900361-c968-457a-be84-5b7d7c948694" providerId="ADAL" clId="{5A211CD8-4EB4-4B12-89C4-D57FAD6E8DA3}" dt="2020-11-24T20:08:20.577" v="61" actId="14100"/>
          <ac:spMkLst>
            <pc:docMk/>
            <pc:sldMk cId="3084931773" sldId="285"/>
            <ac:spMk id="7" creationId="{92CCA3CE-9430-4E76-A2B1-E672157DB1D8}"/>
          </ac:spMkLst>
        </pc:spChg>
        <pc:picChg chg="mod">
          <ac:chgData name="Alexander" userId="60900361-c968-457a-be84-5b7d7c948694" providerId="ADAL" clId="{5A211CD8-4EB4-4B12-89C4-D57FAD6E8DA3}" dt="2020-11-24T20:07:49.347" v="45" actId="1076"/>
          <ac:picMkLst>
            <pc:docMk/>
            <pc:sldMk cId="3084931773" sldId="285"/>
            <ac:picMk id="4" creationId="{00000000-0000-0000-0000-000000000000}"/>
          </ac:picMkLst>
        </pc:picChg>
      </pc:sldChg>
      <pc:sldChg chg="modSp mod">
        <pc:chgData name="Alexander" userId="60900361-c968-457a-be84-5b7d7c948694" providerId="ADAL" clId="{5A211CD8-4EB4-4B12-89C4-D57FAD6E8DA3}" dt="2020-11-24T20:47:27.445" v="913" actId="313"/>
        <pc:sldMkLst>
          <pc:docMk/>
          <pc:sldMk cId="40669321" sldId="296"/>
        </pc:sldMkLst>
        <pc:spChg chg="mod">
          <ac:chgData name="Alexander" userId="60900361-c968-457a-be84-5b7d7c948694" providerId="ADAL" clId="{5A211CD8-4EB4-4B12-89C4-D57FAD6E8DA3}" dt="2020-11-24T20:47:27.445" v="913" actId="313"/>
          <ac:spMkLst>
            <pc:docMk/>
            <pc:sldMk cId="40669321" sldId="296"/>
            <ac:spMk id="2" creationId="{00000000-0000-0000-0000-000000000000}"/>
          </ac:spMkLst>
        </pc:spChg>
      </pc:sldChg>
      <pc:sldChg chg="addSp modSp new mod modClrScheme chgLayout">
        <pc:chgData name="Alexander" userId="60900361-c968-457a-be84-5b7d7c948694" providerId="ADAL" clId="{5A211CD8-4EB4-4B12-89C4-D57FAD6E8DA3}" dt="2020-11-24T20:51:35.641" v="914" actId="207"/>
        <pc:sldMkLst>
          <pc:docMk/>
          <pc:sldMk cId="362551856" sldId="297"/>
        </pc:sldMkLst>
        <pc:spChg chg="add mod">
          <ac:chgData name="Alexander" userId="60900361-c968-457a-be84-5b7d7c948694" providerId="ADAL" clId="{5A211CD8-4EB4-4B12-89C4-D57FAD6E8DA3}" dt="2020-11-24T20:08:47.933" v="63" actId="700"/>
          <ac:spMkLst>
            <pc:docMk/>
            <pc:sldMk cId="362551856" sldId="297"/>
            <ac:spMk id="2" creationId="{990147B6-F1FB-4263-ACEC-7EF235B2B6A2}"/>
          </ac:spMkLst>
        </pc:spChg>
        <pc:spChg chg="add mod">
          <ac:chgData name="Alexander" userId="60900361-c968-457a-be84-5b7d7c948694" providerId="ADAL" clId="{5A211CD8-4EB4-4B12-89C4-D57FAD6E8DA3}" dt="2020-11-24T20:51:35.641" v="914" actId="207"/>
          <ac:spMkLst>
            <pc:docMk/>
            <pc:sldMk cId="362551856" sldId="297"/>
            <ac:spMk id="3" creationId="{65E2C921-3D24-4398-97E4-B72E9FFA6DDE}"/>
          </ac:spMkLst>
        </pc:spChg>
      </pc:sldChg>
      <pc:sldChg chg="modSp add del mod">
        <pc:chgData name="Alexander" userId="60900361-c968-457a-be84-5b7d7c948694" providerId="ADAL" clId="{5A211CD8-4EB4-4B12-89C4-D57FAD6E8DA3}" dt="2020-11-24T20:16:51.220" v="290" actId="47"/>
        <pc:sldMkLst>
          <pc:docMk/>
          <pc:sldMk cId="1835624683" sldId="298"/>
        </pc:sldMkLst>
        <pc:spChg chg="mod">
          <ac:chgData name="Alexander" userId="60900361-c968-457a-be84-5b7d7c948694" providerId="ADAL" clId="{5A211CD8-4EB4-4B12-89C4-D57FAD6E8DA3}" dt="2020-11-24T20:16:33.008" v="289" actId="207"/>
          <ac:spMkLst>
            <pc:docMk/>
            <pc:sldMk cId="1835624683" sldId="298"/>
            <ac:spMk id="2" creationId="{00000000-0000-0000-0000-000000000000}"/>
          </ac:spMkLst>
        </pc:spChg>
      </pc:sldChg>
      <pc:sldChg chg="modSp add mod ord">
        <pc:chgData name="Alexander" userId="60900361-c968-457a-be84-5b7d7c948694" providerId="ADAL" clId="{5A211CD8-4EB4-4B12-89C4-D57FAD6E8DA3}" dt="2020-11-24T20:15:15.540" v="213" actId="207"/>
        <pc:sldMkLst>
          <pc:docMk/>
          <pc:sldMk cId="1711423175" sldId="299"/>
        </pc:sldMkLst>
        <pc:spChg chg="mod">
          <ac:chgData name="Alexander" userId="60900361-c968-457a-be84-5b7d7c948694" providerId="ADAL" clId="{5A211CD8-4EB4-4B12-89C4-D57FAD6E8DA3}" dt="2020-11-24T20:15:15.540" v="213" actId="207"/>
          <ac:spMkLst>
            <pc:docMk/>
            <pc:sldMk cId="1711423175" sldId="299"/>
            <ac:spMk id="2" creationId="{00000000-0000-0000-0000-000000000000}"/>
          </ac:spMkLst>
        </pc:spChg>
        <pc:spChg chg="mod">
          <ac:chgData name="Alexander" userId="60900361-c968-457a-be84-5b7d7c948694" providerId="ADAL" clId="{5A211CD8-4EB4-4B12-89C4-D57FAD6E8DA3}" dt="2020-11-24T20:15:12.231" v="212" actId="1076"/>
          <ac:spMkLst>
            <pc:docMk/>
            <pc:sldMk cId="1711423175" sldId="299"/>
            <ac:spMk id="3" creationId="{00000000-0000-0000-0000-000000000000}"/>
          </ac:spMkLst>
        </pc:spChg>
      </pc:sldChg>
      <pc:sldChg chg="modSp new mod">
        <pc:chgData name="Alexander" userId="60900361-c968-457a-be84-5b7d7c948694" providerId="ADAL" clId="{5A211CD8-4EB4-4B12-89C4-D57FAD6E8DA3}" dt="2020-11-24T20:44:28.178" v="885" actId="207"/>
        <pc:sldMkLst>
          <pc:docMk/>
          <pc:sldMk cId="1472057079" sldId="300"/>
        </pc:sldMkLst>
        <pc:spChg chg="mod">
          <ac:chgData name="Alexander" userId="60900361-c968-457a-be84-5b7d7c948694" providerId="ADAL" clId="{5A211CD8-4EB4-4B12-89C4-D57FAD6E8DA3}" dt="2020-11-24T20:44:28.178" v="885" actId="207"/>
          <ac:spMkLst>
            <pc:docMk/>
            <pc:sldMk cId="1472057079" sldId="300"/>
            <ac:spMk id="2" creationId="{EBE2A730-1C07-4F1B-BC50-5569195C9AFF}"/>
          </ac:spMkLst>
        </pc:spChg>
        <pc:spChg chg="mod">
          <ac:chgData name="Alexander" userId="60900361-c968-457a-be84-5b7d7c948694" providerId="ADAL" clId="{5A211CD8-4EB4-4B12-89C4-D57FAD6E8DA3}" dt="2020-11-24T20:44:21.326" v="884" actId="403"/>
          <ac:spMkLst>
            <pc:docMk/>
            <pc:sldMk cId="1472057079" sldId="300"/>
            <ac:spMk id="3" creationId="{0F7156FE-27BC-4B95-8978-4250FEFFFAAC}"/>
          </ac:spMkLst>
        </pc:spChg>
      </pc:sldChg>
      <pc:sldChg chg="addSp delSp modSp new mod ord">
        <pc:chgData name="Alexander" userId="60900361-c968-457a-be84-5b7d7c948694" providerId="ADAL" clId="{5A211CD8-4EB4-4B12-89C4-D57FAD6E8DA3}" dt="2020-11-24T20:44:32.701" v="886" actId="207"/>
        <pc:sldMkLst>
          <pc:docMk/>
          <pc:sldMk cId="4108361085" sldId="301"/>
        </pc:sldMkLst>
        <pc:spChg chg="mod">
          <ac:chgData name="Alexander" userId="60900361-c968-457a-be84-5b7d7c948694" providerId="ADAL" clId="{5A211CD8-4EB4-4B12-89C4-D57FAD6E8DA3}" dt="2020-11-24T20:44:32.701" v="886" actId="207"/>
          <ac:spMkLst>
            <pc:docMk/>
            <pc:sldMk cId="4108361085" sldId="301"/>
            <ac:spMk id="2" creationId="{2C27B90A-9B49-4109-859C-2AED0218D0F3}"/>
          </ac:spMkLst>
        </pc:spChg>
        <pc:spChg chg="del">
          <ac:chgData name="Alexander" userId="60900361-c968-457a-be84-5b7d7c948694" providerId="ADAL" clId="{5A211CD8-4EB4-4B12-89C4-D57FAD6E8DA3}" dt="2020-11-24T20:21:41.219" v="467" actId="22"/>
          <ac:spMkLst>
            <pc:docMk/>
            <pc:sldMk cId="4108361085" sldId="301"/>
            <ac:spMk id="3" creationId="{C976C3FF-9414-4E66-9443-500A7EC6F4E8}"/>
          </ac:spMkLst>
        </pc:spChg>
        <pc:picChg chg="add mod ord">
          <ac:chgData name="Alexander" userId="60900361-c968-457a-be84-5b7d7c948694" providerId="ADAL" clId="{5A211CD8-4EB4-4B12-89C4-D57FAD6E8DA3}" dt="2020-11-24T20:21:59.039" v="502" actId="1076"/>
          <ac:picMkLst>
            <pc:docMk/>
            <pc:sldMk cId="4108361085" sldId="301"/>
            <ac:picMk id="5" creationId="{87CF93F5-2919-4F35-B9A2-7F75360F5176}"/>
          </ac:picMkLst>
        </pc:picChg>
      </pc:sldChg>
      <pc:sldChg chg="modSp new mod">
        <pc:chgData name="Alexander" userId="60900361-c968-457a-be84-5b7d7c948694" providerId="ADAL" clId="{5A211CD8-4EB4-4B12-89C4-D57FAD6E8DA3}" dt="2020-11-24T20:47:02.796" v="887" actId="20577"/>
        <pc:sldMkLst>
          <pc:docMk/>
          <pc:sldMk cId="3913895513" sldId="302"/>
        </pc:sldMkLst>
        <pc:spChg chg="mod">
          <ac:chgData name="Alexander" userId="60900361-c968-457a-be84-5b7d7c948694" providerId="ADAL" clId="{5A211CD8-4EB4-4B12-89C4-D57FAD6E8DA3}" dt="2020-11-24T20:47:02.796" v="887" actId="20577"/>
          <ac:spMkLst>
            <pc:docMk/>
            <pc:sldMk cId="3913895513" sldId="302"/>
            <ac:spMk id="2" creationId="{EFB3A75C-B119-4BE1-B978-A7BEC3F2C122}"/>
          </ac:spMkLst>
        </pc:spChg>
        <pc:spChg chg="mod">
          <ac:chgData name="Alexander" userId="60900361-c968-457a-be84-5b7d7c948694" providerId="ADAL" clId="{5A211CD8-4EB4-4B12-89C4-D57FAD6E8DA3}" dt="2020-11-24T20:42:03.267" v="703" actId="404"/>
          <ac:spMkLst>
            <pc:docMk/>
            <pc:sldMk cId="3913895513" sldId="302"/>
            <ac:spMk id="3" creationId="{FF08B26E-E789-4881-9477-E298DB92B81C}"/>
          </ac:spMkLst>
        </pc:spChg>
      </pc:sldChg>
      <pc:sldChg chg="addSp modSp new mod setBg">
        <pc:chgData name="Alexander" userId="60900361-c968-457a-be84-5b7d7c948694" providerId="ADAL" clId="{5A211CD8-4EB4-4B12-89C4-D57FAD6E8DA3}" dt="2020-11-24T20:42:54.167" v="713" actId="14100"/>
        <pc:sldMkLst>
          <pc:docMk/>
          <pc:sldMk cId="3052536645" sldId="303"/>
        </pc:sldMkLst>
        <pc:spChg chg="mod">
          <ac:chgData name="Alexander" userId="60900361-c968-457a-be84-5b7d7c948694" providerId="ADAL" clId="{5A211CD8-4EB4-4B12-89C4-D57FAD6E8DA3}" dt="2020-11-24T20:33:45.097" v="619" actId="207"/>
          <ac:spMkLst>
            <pc:docMk/>
            <pc:sldMk cId="3052536645" sldId="303"/>
            <ac:spMk id="2" creationId="{6E60D3F4-113D-440C-B2B3-B83A8C617939}"/>
          </ac:spMkLst>
        </pc:spChg>
        <pc:spChg chg="mod ord">
          <ac:chgData name="Alexander" userId="60900361-c968-457a-be84-5b7d7c948694" providerId="ADAL" clId="{5A211CD8-4EB4-4B12-89C4-D57FAD6E8DA3}" dt="2020-11-24T20:42:54.167" v="713" actId="14100"/>
          <ac:spMkLst>
            <pc:docMk/>
            <pc:sldMk cId="3052536645" sldId="303"/>
            <ac:spMk id="3" creationId="{8EEA2D6A-7518-4490-8FCB-5DF867B9E38C}"/>
          </ac:spMkLst>
        </pc:spChg>
        <pc:picChg chg="add mod">
          <ac:chgData name="Alexander" userId="60900361-c968-457a-be84-5b7d7c948694" providerId="ADAL" clId="{5A211CD8-4EB4-4B12-89C4-D57FAD6E8DA3}" dt="2020-11-24T20:31:37.655" v="585" actId="26606"/>
          <ac:picMkLst>
            <pc:docMk/>
            <pc:sldMk cId="3052536645" sldId="303"/>
            <ac:picMk id="5" creationId="{81BC9BB7-C8C5-45FE-8923-86ED0A755E0D}"/>
          </ac:picMkLst>
        </pc:picChg>
        <pc:picChg chg="add mod">
          <ac:chgData name="Alexander" userId="60900361-c968-457a-be84-5b7d7c948694" providerId="ADAL" clId="{5A211CD8-4EB4-4B12-89C4-D57FAD6E8DA3}" dt="2020-11-24T20:31:37.655" v="585" actId="26606"/>
          <ac:picMkLst>
            <pc:docMk/>
            <pc:sldMk cId="3052536645" sldId="303"/>
            <ac:picMk id="7" creationId="{4A5551E3-9ABB-440D-9E3A-17608E0880E5}"/>
          </ac:picMkLst>
        </pc:picChg>
        <pc:picChg chg="add">
          <ac:chgData name="Alexander" userId="60900361-c968-457a-be84-5b7d7c948694" providerId="ADAL" clId="{5A211CD8-4EB4-4B12-89C4-D57FAD6E8DA3}" dt="2020-11-24T20:31:37.655" v="585" actId="26606"/>
          <ac:picMkLst>
            <pc:docMk/>
            <pc:sldMk cId="3052536645" sldId="303"/>
            <ac:picMk id="12" creationId="{7AA41F59-BAF0-4CFD-A9FA-ED4C838B5450}"/>
          </ac:picMkLst>
        </pc:picChg>
      </pc:sldChg>
      <pc:sldChg chg="modSp add mod">
        <pc:chgData name="Alexander" userId="60900361-c968-457a-be84-5b7d7c948694" providerId="ADAL" clId="{5A211CD8-4EB4-4B12-89C4-D57FAD6E8DA3}" dt="2020-11-24T20:47:07.401" v="888" actId="20577"/>
        <pc:sldMkLst>
          <pc:docMk/>
          <pc:sldMk cId="1137736989" sldId="304"/>
        </pc:sldMkLst>
        <pc:spChg chg="mod">
          <ac:chgData name="Alexander" userId="60900361-c968-457a-be84-5b7d7c948694" providerId="ADAL" clId="{5A211CD8-4EB4-4B12-89C4-D57FAD6E8DA3}" dt="2020-11-24T20:47:07.401" v="888" actId="20577"/>
          <ac:spMkLst>
            <pc:docMk/>
            <pc:sldMk cId="1137736989" sldId="304"/>
            <ac:spMk id="2" creationId="{EFB3A75C-B119-4BE1-B978-A7BEC3F2C122}"/>
          </ac:spMkLst>
        </pc:spChg>
        <pc:spChg chg="mod">
          <ac:chgData name="Alexander" userId="60900361-c968-457a-be84-5b7d7c948694" providerId="ADAL" clId="{5A211CD8-4EB4-4B12-89C4-D57FAD6E8DA3}" dt="2020-11-24T20:42:37.505" v="708" actId="207"/>
          <ac:spMkLst>
            <pc:docMk/>
            <pc:sldMk cId="1137736989" sldId="304"/>
            <ac:spMk id="3" creationId="{FF08B26E-E789-4881-9477-E298DB92B81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97BB0C-8D5D-44F4-9E39-B6B2CA1508D9}" type="datetimeFigureOut">
              <a:rPr lang="en-GB" smtClean="0"/>
              <a:t>25/11/2020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65B1E0-5AEE-4E13-8915-9006B8C3F695}" type="slidenum">
              <a:rPr lang="en-GB" smtClean="0"/>
              <a:t>‹#›</a:t>
            </a:fld>
            <a:endParaRPr lang="en-GB"/>
          </a:p>
        </p:txBody>
      </p:sp>
    </p:spTree>
    <p:extLst>
      <p:ext uri="{BB962C8B-B14F-4D97-AF65-F5344CB8AC3E}">
        <p14:creationId xmlns:p14="http://schemas.microsoft.com/office/powerpoint/2010/main" val="445117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638" y="242888"/>
            <a:ext cx="6240462" cy="3511550"/>
          </a:xfrm>
        </p:spPr>
      </p:sp>
      <p:sp>
        <p:nvSpPr>
          <p:cNvPr id="3" name="Notes Placeholder 2"/>
          <p:cNvSpPr>
            <a:spLocks noGrp="1"/>
          </p:cNvSpPr>
          <p:nvPr>
            <p:ph type="body" idx="1"/>
          </p:nvPr>
        </p:nvSpPr>
        <p:spPr>
          <a:xfrm>
            <a:off x="648538" y="3915374"/>
            <a:ext cx="5188303" cy="5187986"/>
          </a:xfrm>
        </p:spPr>
        <p:txBody>
          <a:bodyPr/>
          <a:lstStyle/>
          <a:p>
            <a:pPr marL="171450" indent="-171450">
              <a:buFont typeface="Arial" panose="020B0604020202020204" pitchFamily="34" charset="0"/>
              <a:buChar char="•"/>
            </a:pPr>
            <a:r>
              <a:rPr lang="en-GB" dirty="0"/>
              <a:t>On this slide</a:t>
            </a:r>
            <a:r>
              <a:rPr lang="en-GB" baseline="0" dirty="0"/>
              <a:t> are the images of the 20</a:t>
            </a:r>
            <a:r>
              <a:rPr lang="en-GB" baseline="30000" dirty="0"/>
              <a:t>th</a:t>
            </a:r>
            <a:r>
              <a:rPr lang="en-GB" baseline="0" dirty="0"/>
              <a:t>-century German author Walter Benjamin</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I wanted to start with Benjamin as a sort of entrée into thinking about archives more generally</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A member of the Frankfurt School of social research, Benjamin is perhaps best known for his writings on media in essays such ‘The Work of Art in the Age of Mechanical Reproduction’</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Alongside this, though, Benjamin was an archives devotee</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Although not an historian by training, Benjamin wrote extensively on the philosophy of history, including a famous essay that I’ll quote from later on.</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Benjamin was also fascinated by the history of photography and his adopted hometown Paris, where he – a Jewish Marxist – was exiled after the Nazis’ ascension to power.</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r>
              <a:rPr lang="en-GB" baseline="0" dirty="0"/>
              <a:t>Onscreen are images of Benjamin’s library card at the </a:t>
            </a:r>
            <a:r>
              <a:rPr lang="en-GB" dirty="0" err="1"/>
              <a:t>Bibliothèque</a:t>
            </a:r>
            <a:r>
              <a:rPr lang="en-GB" dirty="0"/>
              <a:t> </a:t>
            </a:r>
            <a:r>
              <a:rPr lang="en-GB" dirty="0" err="1"/>
              <a:t>Nationale</a:t>
            </a:r>
            <a:r>
              <a:rPr lang="en-GB" dirty="0"/>
              <a:t>, Paris and him beavering</a:t>
            </a:r>
            <a:r>
              <a:rPr lang="en-GB" baseline="0" dirty="0"/>
              <a:t> away on one of his many visits to its archives</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endParaRPr lang="en-GB" baseline="0" dirty="0"/>
          </a:p>
          <a:p>
            <a:pPr marL="0" indent="0">
              <a:buFont typeface="Arial" panose="020B0604020202020204" pitchFamily="34" charset="0"/>
              <a:buNone/>
            </a:pPr>
            <a:endParaRPr lang="en-GB" baseline="0" dirty="0"/>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2948210-110F-4D05-BC2E-5B246889E01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34350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7F857B7-3F5C-441F-B169-E78EFFFBF0B5}" type="slidenum">
              <a:rPr lang="en-GB" smtClean="0"/>
              <a:t>10</a:t>
            </a:fld>
            <a:endParaRPr lang="en-GB"/>
          </a:p>
        </p:txBody>
      </p:sp>
    </p:spTree>
    <p:extLst>
      <p:ext uri="{BB962C8B-B14F-4D97-AF65-F5344CB8AC3E}">
        <p14:creationId xmlns:p14="http://schemas.microsoft.com/office/powerpoint/2010/main" val="2487545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71480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90735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2613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9350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253062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4936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90605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3139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81916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94314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39299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8595178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808889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232288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810990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9027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82890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B61BEF0D-F0BB-DE4B-95CE-6DB70DBA9567}" type="datetimeFigureOut">
              <a:rPr lang="en-US" smtClean="0"/>
              <a:pPr/>
              <a:t>11/25/2020</a:t>
            </a:fld>
            <a:endParaRPr lang="en-US" dirty="0"/>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2358638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estc.bl.uk/F/?func=file&amp;file_name=login-bl-estc"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proquest.com/eebo"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wdl.org/en/"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www.open.ac.uk/Arts/reading/UK/index.php"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video" Target="https://www.youtube.com/embed/yjZXGB1-Nok"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612900"/>
            <a:ext cx="9667727" cy="1003300"/>
          </a:xfrm>
        </p:spPr>
        <p:txBody>
          <a:bodyPr>
            <a:normAutofit/>
          </a:bodyPr>
          <a:lstStyle/>
          <a:p>
            <a:r>
              <a:rPr lang="en-GB" dirty="0">
                <a:solidFill>
                  <a:srgbClr val="FFFF00"/>
                </a:solidFill>
              </a:rPr>
              <a:t>The Book (and Beyond)</a:t>
            </a:r>
          </a:p>
        </p:txBody>
      </p:sp>
    </p:spTree>
    <p:extLst>
      <p:ext uri="{BB962C8B-B14F-4D97-AF65-F5344CB8AC3E}">
        <p14:creationId xmlns:p14="http://schemas.microsoft.com/office/powerpoint/2010/main" val="2672821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rPr>
              <a:t>Overview</a:t>
            </a:r>
          </a:p>
        </p:txBody>
      </p:sp>
      <p:sp>
        <p:nvSpPr>
          <p:cNvPr id="3" name="Content Placeholder 2"/>
          <p:cNvSpPr>
            <a:spLocks noGrp="1"/>
          </p:cNvSpPr>
          <p:nvPr>
            <p:ph idx="1"/>
          </p:nvPr>
        </p:nvSpPr>
        <p:spPr/>
        <p:txBody>
          <a:bodyPr/>
          <a:lstStyle/>
          <a:p>
            <a:pPr marL="551250" indent="-514350">
              <a:buFont typeface="+mj-lt"/>
              <a:buAutoNum type="arabicPeriod"/>
            </a:pPr>
            <a:r>
              <a:rPr lang="en-GB" sz="3200" dirty="0"/>
              <a:t>History of the Book: Terminology and Historiography </a:t>
            </a:r>
          </a:p>
          <a:p>
            <a:pPr marL="551250" indent="-514350">
              <a:buFont typeface="+mj-lt"/>
              <a:buAutoNum type="arabicPeriod"/>
            </a:pPr>
            <a:endParaRPr lang="en-GB" sz="3200" dirty="0"/>
          </a:p>
          <a:p>
            <a:pPr marL="551250" indent="-514350">
              <a:buFont typeface="+mj-lt"/>
              <a:buAutoNum type="arabicPeriod"/>
            </a:pPr>
            <a:r>
              <a:rPr lang="en-GB" sz="3200" dirty="0"/>
              <a:t>Theories of Communication and Authorship</a:t>
            </a:r>
          </a:p>
          <a:p>
            <a:pPr marL="551250" indent="-514350">
              <a:buFont typeface="+mj-lt"/>
              <a:buAutoNum type="arabicPeriod"/>
            </a:pPr>
            <a:endParaRPr lang="en-GB" sz="3200" dirty="0"/>
          </a:p>
          <a:p>
            <a:pPr marL="551250" indent="-514350">
              <a:buFont typeface="+mj-lt"/>
              <a:buAutoNum type="arabicPeriod"/>
            </a:pPr>
            <a:r>
              <a:rPr lang="en-GB" sz="3200" dirty="0"/>
              <a:t>Digital Approaches to Book History and Histories of Reading</a:t>
            </a:r>
          </a:p>
          <a:p>
            <a:endParaRPr lang="en-GB" dirty="0"/>
          </a:p>
        </p:txBody>
      </p:sp>
    </p:spTree>
    <p:extLst>
      <p:ext uri="{BB962C8B-B14F-4D97-AF65-F5344CB8AC3E}">
        <p14:creationId xmlns:p14="http://schemas.microsoft.com/office/powerpoint/2010/main" val="1870163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793476" y="2289750"/>
            <a:ext cx="7533757" cy="919650"/>
          </a:xfrm>
        </p:spPr>
        <p:txBody>
          <a:bodyPr>
            <a:normAutofit fontScale="90000"/>
          </a:bodyPr>
          <a:lstStyle/>
          <a:p>
            <a:r>
              <a:rPr lang="en-GB" sz="4000" dirty="0"/>
              <a:t/>
            </a:r>
            <a:br>
              <a:rPr lang="en-GB" sz="4000" dirty="0"/>
            </a:br>
            <a:r>
              <a:rPr lang="en-GB" dirty="0"/>
              <a:t/>
            </a:r>
            <a:br>
              <a:rPr lang="en-GB" dirty="0"/>
            </a:br>
            <a:r>
              <a:rPr lang="en-GB" dirty="0"/>
              <a:t/>
            </a:r>
            <a:br>
              <a:rPr lang="en-GB" dirty="0"/>
            </a:br>
            <a:r>
              <a:rPr lang="en-GB" sz="5300" dirty="0"/>
              <a:t>What is the history of the book?</a:t>
            </a:r>
            <a:endParaRPr lang="en-GB" dirty="0"/>
          </a:p>
        </p:txBody>
      </p:sp>
      <p:pic>
        <p:nvPicPr>
          <p:cNvPr id="4" name="Content Placeholder 3"/>
          <p:cNvPicPr>
            <a:picLocks noGrp="1" noChangeAspect="1"/>
          </p:cNvPicPr>
          <p:nvPr>
            <p:ph idx="1"/>
          </p:nvPr>
        </p:nvPicPr>
        <p:blipFill>
          <a:blip r:embed="rId2"/>
          <a:stretch>
            <a:fillRect/>
          </a:stretch>
        </p:blipFill>
        <p:spPr>
          <a:xfrm>
            <a:off x="661008" y="1945150"/>
            <a:ext cx="2465389" cy="4059237"/>
          </a:xfrm>
          <a:prstGeom prst="rect">
            <a:avLst/>
          </a:prstGeom>
        </p:spPr>
      </p:pic>
      <p:sp>
        <p:nvSpPr>
          <p:cNvPr id="7" name="TextBox 6">
            <a:extLst>
              <a:ext uri="{FF2B5EF4-FFF2-40B4-BE49-F238E27FC236}">
                <a16:creationId xmlns:a16="http://schemas.microsoft.com/office/drawing/2014/main" id="{92CCA3CE-9430-4E76-A2B1-E672157DB1D8}"/>
              </a:ext>
            </a:extLst>
          </p:cNvPr>
          <p:cNvSpPr txBox="1"/>
          <p:nvPr/>
        </p:nvSpPr>
        <p:spPr>
          <a:xfrm>
            <a:off x="514905" y="253448"/>
            <a:ext cx="10892902" cy="1200329"/>
          </a:xfrm>
          <a:prstGeom prst="rect">
            <a:avLst/>
          </a:prstGeom>
          <a:noFill/>
        </p:spPr>
        <p:txBody>
          <a:bodyPr wrap="square">
            <a:spAutoFit/>
          </a:bodyPr>
          <a:lstStyle/>
          <a:p>
            <a:pPr marL="742950" indent="-742950" algn="ctr">
              <a:buAutoNum type="arabicPeriod"/>
            </a:pPr>
            <a:r>
              <a:rPr lang="en-GB" sz="3600" dirty="0"/>
              <a:t>History of the Book: </a:t>
            </a:r>
          </a:p>
          <a:p>
            <a:pPr algn="ctr"/>
            <a:r>
              <a:rPr lang="en-GB" sz="3600" dirty="0"/>
              <a:t>Terminology and Historiography </a:t>
            </a:r>
          </a:p>
        </p:txBody>
      </p:sp>
    </p:spTree>
    <p:extLst>
      <p:ext uri="{BB962C8B-B14F-4D97-AF65-F5344CB8AC3E}">
        <p14:creationId xmlns:p14="http://schemas.microsoft.com/office/powerpoint/2010/main" val="3084931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784599" y="2616200"/>
            <a:ext cx="7533757" cy="919650"/>
          </a:xfrm>
        </p:spPr>
        <p:txBody>
          <a:bodyPr>
            <a:normAutofit fontScale="90000"/>
          </a:bodyPr>
          <a:lstStyle/>
          <a:p>
            <a:r>
              <a:rPr lang="en-GB" dirty="0"/>
              <a:t>“Book history of ‘the history of the book’ aspires to study the historical consequences of the </a:t>
            </a:r>
            <a:r>
              <a:rPr lang="en-GB" dirty="0">
                <a:solidFill>
                  <a:srgbClr val="FFFF00"/>
                </a:solidFill>
              </a:rPr>
              <a:t>production</a:t>
            </a:r>
            <a:r>
              <a:rPr lang="en-GB" dirty="0"/>
              <a:t>, </a:t>
            </a:r>
            <a:r>
              <a:rPr lang="en-GB" dirty="0">
                <a:solidFill>
                  <a:srgbClr val="00B0F0"/>
                </a:solidFill>
              </a:rPr>
              <a:t>dissemination</a:t>
            </a:r>
            <a:r>
              <a:rPr lang="en-GB" dirty="0"/>
              <a:t> and </a:t>
            </a:r>
            <a:r>
              <a:rPr lang="en-GB" dirty="0">
                <a:solidFill>
                  <a:srgbClr val="00B050"/>
                </a:solidFill>
              </a:rPr>
              <a:t>reception</a:t>
            </a:r>
            <a:r>
              <a:rPr lang="en-GB" dirty="0"/>
              <a:t> of texts, in all the material [</a:t>
            </a:r>
            <a:r>
              <a:rPr lang="en-GB" i="1" dirty="0"/>
              <a:t>and electronic </a:t>
            </a:r>
            <a:r>
              <a:rPr lang="en-GB" dirty="0"/>
              <a:t>– ed.] forms, across all societies and in all ages.”</a:t>
            </a:r>
          </a:p>
        </p:txBody>
      </p:sp>
      <p:pic>
        <p:nvPicPr>
          <p:cNvPr id="4" name="Content Placeholder 3"/>
          <p:cNvPicPr>
            <a:picLocks noGrp="1" noChangeAspect="1"/>
          </p:cNvPicPr>
          <p:nvPr>
            <p:ph idx="1"/>
          </p:nvPr>
        </p:nvPicPr>
        <p:blipFill>
          <a:blip r:embed="rId2"/>
          <a:stretch>
            <a:fillRect/>
          </a:stretch>
        </p:blipFill>
        <p:spPr>
          <a:xfrm>
            <a:off x="527843" y="906463"/>
            <a:ext cx="2465389" cy="4059237"/>
          </a:xfrm>
          <a:prstGeom prst="rect">
            <a:avLst/>
          </a:prstGeom>
        </p:spPr>
      </p:pic>
    </p:spTree>
    <p:extLst>
      <p:ext uri="{BB962C8B-B14F-4D97-AF65-F5344CB8AC3E}">
        <p14:creationId xmlns:p14="http://schemas.microsoft.com/office/powerpoint/2010/main" val="16457906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7500" lnSpcReduction="20000"/>
          </a:bodyPr>
          <a:lstStyle/>
          <a:p>
            <a:r>
              <a:rPr lang="en-GB" sz="4800" dirty="0"/>
              <a:t>But what is a book (anyway)?</a:t>
            </a:r>
          </a:p>
          <a:p>
            <a:endParaRPr lang="en-GB" sz="4800" dirty="0"/>
          </a:p>
          <a:p>
            <a:r>
              <a:rPr lang="en-GB" sz="4800" dirty="0"/>
              <a:t>Why might this outwardly banal question be of consequence?</a:t>
            </a:r>
          </a:p>
          <a:p>
            <a:endParaRPr lang="en-GB" sz="4800" dirty="0"/>
          </a:p>
          <a:p>
            <a:r>
              <a:rPr lang="en-GB" sz="4800" dirty="0"/>
              <a:t>What distinguishes books from other written media?</a:t>
            </a:r>
          </a:p>
        </p:txBody>
      </p:sp>
    </p:spTree>
    <p:extLst>
      <p:ext uri="{BB962C8B-B14F-4D97-AF65-F5344CB8AC3E}">
        <p14:creationId xmlns:p14="http://schemas.microsoft.com/office/powerpoint/2010/main" val="1690922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566250"/>
            <a:ext cx="10353762" cy="970450"/>
          </a:xfrm>
        </p:spPr>
        <p:txBody>
          <a:bodyPr/>
          <a:lstStyle/>
          <a:p>
            <a:r>
              <a:rPr lang="en-GB" i="1" dirty="0"/>
              <a:t>Book</a:t>
            </a:r>
            <a:r>
              <a:rPr lang="en-GB" dirty="0"/>
              <a:t>, n. </a:t>
            </a:r>
            <a:endParaRPr lang="en-GB" i="1" dirty="0"/>
          </a:p>
        </p:txBody>
      </p:sp>
      <p:sp>
        <p:nvSpPr>
          <p:cNvPr id="3" name="Content Placeholder 2"/>
          <p:cNvSpPr>
            <a:spLocks noGrp="1"/>
          </p:cNvSpPr>
          <p:nvPr>
            <p:ph idx="1"/>
          </p:nvPr>
        </p:nvSpPr>
        <p:spPr>
          <a:xfrm>
            <a:off x="913795" y="1536700"/>
            <a:ext cx="10353762" cy="4724399"/>
          </a:xfrm>
        </p:spPr>
        <p:txBody>
          <a:bodyPr>
            <a:normAutofit/>
          </a:bodyPr>
          <a:lstStyle/>
          <a:p>
            <a:r>
              <a:rPr lang="en-GB" sz="3500" b="1" dirty="0">
                <a:effectLst/>
              </a:rPr>
              <a:t>A </a:t>
            </a:r>
            <a:r>
              <a:rPr lang="en-GB" sz="3500" b="1" dirty="0">
                <a:solidFill>
                  <a:srgbClr val="FFFF00"/>
                </a:solidFill>
                <a:effectLst/>
              </a:rPr>
              <a:t>portable</a:t>
            </a:r>
            <a:r>
              <a:rPr lang="en-GB" sz="3500" b="1" dirty="0">
                <a:effectLst/>
              </a:rPr>
              <a:t> volume consisting of a series of written, printed, or illustrated pages bound together for ease of reading.</a:t>
            </a:r>
          </a:p>
          <a:p>
            <a:endParaRPr lang="en-GB" dirty="0">
              <a:effectLst/>
            </a:endParaRPr>
          </a:p>
          <a:p>
            <a:pPr marL="36900" indent="0" algn="just">
              <a:buNone/>
            </a:pPr>
            <a:r>
              <a:rPr lang="en-GB" dirty="0">
                <a:effectLst/>
              </a:rPr>
              <a:t>In modern use the pages are typically printed and made of paper, and are usually trimmed to a uniform rectangular or square shape, sewn or glued together along one side to form a flat or rounded back, and encased in a protective cover, but other materials and construction methods may be used. In early and historical use, and with reference to non-Western cultures, </a:t>
            </a:r>
            <a:r>
              <a:rPr lang="en-GB" i="1" dirty="0">
                <a:effectLst/>
              </a:rPr>
              <a:t>book</a:t>
            </a:r>
            <a:r>
              <a:rPr lang="en-GB" dirty="0">
                <a:effectLst/>
              </a:rPr>
              <a:t> may refer to a literary work in portable form written on a wide variety of other materials (</a:t>
            </a:r>
            <a:r>
              <a:rPr lang="en-GB" dirty="0">
                <a:solidFill>
                  <a:srgbClr val="FFFF00"/>
                </a:solidFill>
                <a:effectLst/>
              </a:rPr>
              <a:t>as vellum, parchment, papyrus, cotton, silk, palm leaves, bark, tablets of wood, ivory, slate, metal, etc.</a:t>
            </a:r>
            <a:r>
              <a:rPr lang="en-GB" dirty="0">
                <a:effectLst/>
              </a:rPr>
              <a:t>), and put together in any of a number of forms (as a scroll, or as separate leaves which may be hinged, strung, stitched, or glued together).</a:t>
            </a:r>
          </a:p>
        </p:txBody>
      </p:sp>
    </p:spTree>
    <p:extLst>
      <p:ext uri="{BB962C8B-B14F-4D97-AF65-F5344CB8AC3E}">
        <p14:creationId xmlns:p14="http://schemas.microsoft.com/office/powerpoint/2010/main" val="4085130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a:t>Book</a:t>
            </a:r>
            <a:r>
              <a:rPr lang="en-GB" dirty="0"/>
              <a:t>, n. </a:t>
            </a:r>
            <a:endParaRPr lang="en-GB" i="1" dirty="0"/>
          </a:p>
        </p:txBody>
      </p:sp>
      <p:pic>
        <p:nvPicPr>
          <p:cNvPr id="4" name="Picture 3"/>
          <p:cNvPicPr>
            <a:picLocks noChangeAspect="1"/>
          </p:cNvPicPr>
          <p:nvPr/>
        </p:nvPicPr>
        <p:blipFill rotWithShape="1">
          <a:blip r:embed="rId2"/>
          <a:srcRect l="6251" t="48048" r="32604" b="10155"/>
          <a:stretch/>
        </p:blipFill>
        <p:spPr>
          <a:xfrm>
            <a:off x="2235200" y="1866899"/>
            <a:ext cx="7454900" cy="4076700"/>
          </a:xfrm>
          <a:prstGeom prst="rect">
            <a:avLst/>
          </a:prstGeom>
        </p:spPr>
      </p:pic>
      <p:sp>
        <p:nvSpPr>
          <p:cNvPr id="5" name="Content Placeholder 4"/>
          <p:cNvSpPr>
            <a:spLocks noGrp="1"/>
          </p:cNvSpPr>
          <p:nvPr>
            <p:ph idx="1"/>
          </p:nvPr>
        </p:nvSpPr>
        <p:spPr/>
        <p:txBody>
          <a:bodyPr/>
          <a:lstStyle/>
          <a:p>
            <a:endParaRPr lang="en-GB" dirty="0"/>
          </a:p>
        </p:txBody>
      </p:sp>
    </p:spTree>
    <p:extLst>
      <p:ext uri="{BB962C8B-B14F-4D97-AF65-F5344CB8AC3E}">
        <p14:creationId xmlns:p14="http://schemas.microsoft.com/office/powerpoint/2010/main" val="644331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Book is (also) …</a:t>
            </a:r>
          </a:p>
        </p:txBody>
      </p:sp>
      <p:sp>
        <p:nvSpPr>
          <p:cNvPr id="3" name="Content Placeholder 2"/>
          <p:cNvSpPr>
            <a:spLocks noGrp="1"/>
          </p:cNvSpPr>
          <p:nvPr>
            <p:ph idx="1"/>
          </p:nvPr>
        </p:nvSpPr>
        <p:spPr/>
        <p:txBody>
          <a:bodyPr numCol="2">
            <a:normAutofit fontScale="92500" lnSpcReduction="20000"/>
          </a:bodyPr>
          <a:lstStyle/>
          <a:p>
            <a:r>
              <a:rPr lang="en-GB" sz="3000" dirty="0"/>
              <a:t>An </a:t>
            </a:r>
            <a:r>
              <a:rPr lang="en-GB" sz="3000" dirty="0">
                <a:solidFill>
                  <a:srgbClr val="FFFF00"/>
                </a:solidFill>
              </a:rPr>
              <a:t>object</a:t>
            </a:r>
          </a:p>
          <a:p>
            <a:endParaRPr lang="en-GB" sz="3000" dirty="0"/>
          </a:p>
          <a:p>
            <a:r>
              <a:rPr lang="en-GB" sz="3000" dirty="0"/>
              <a:t>A </a:t>
            </a:r>
            <a:r>
              <a:rPr lang="en-GB" sz="3000" dirty="0">
                <a:solidFill>
                  <a:srgbClr val="FFFF00"/>
                </a:solidFill>
              </a:rPr>
              <a:t>medium</a:t>
            </a:r>
            <a:r>
              <a:rPr lang="en-GB" sz="3000" dirty="0"/>
              <a:t> for transmission of information</a:t>
            </a:r>
          </a:p>
          <a:p>
            <a:endParaRPr lang="en-GB" sz="3000" dirty="0"/>
          </a:p>
          <a:p>
            <a:r>
              <a:rPr lang="en-GB" sz="3000" dirty="0"/>
              <a:t>A mode of </a:t>
            </a:r>
            <a:r>
              <a:rPr lang="en-GB" sz="3000" dirty="0">
                <a:solidFill>
                  <a:srgbClr val="FFFF00"/>
                </a:solidFill>
              </a:rPr>
              <a:t>communication</a:t>
            </a:r>
          </a:p>
          <a:p>
            <a:endParaRPr lang="en-GB" sz="3000" dirty="0"/>
          </a:p>
          <a:p>
            <a:r>
              <a:rPr lang="en-GB" sz="3000" dirty="0"/>
              <a:t>A form of </a:t>
            </a:r>
            <a:r>
              <a:rPr lang="en-GB" sz="3000" dirty="0">
                <a:solidFill>
                  <a:srgbClr val="FFFF00"/>
                </a:solidFill>
              </a:rPr>
              <a:t>technology</a:t>
            </a:r>
          </a:p>
          <a:p>
            <a:r>
              <a:rPr lang="en-GB" sz="3000" dirty="0"/>
              <a:t>A composite of different organic </a:t>
            </a:r>
            <a:r>
              <a:rPr lang="en-GB" sz="3000" dirty="0">
                <a:solidFill>
                  <a:srgbClr val="FFFF00"/>
                </a:solidFill>
              </a:rPr>
              <a:t>materials</a:t>
            </a:r>
          </a:p>
          <a:p>
            <a:endParaRPr lang="en-GB" sz="3000" dirty="0">
              <a:solidFill>
                <a:schemeClr val="tx1"/>
              </a:solidFill>
            </a:endParaRPr>
          </a:p>
          <a:p>
            <a:r>
              <a:rPr lang="en-GB" sz="3000" dirty="0">
                <a:solidFill>
                  <a:schemeClr val="tx1"/>
                </a:solidFill>
              </a:rPr>
              <a:t>A </a:t>
            </a:r>
            <a:r>
              <a:rPr lang="en-GB" sz="3000" dirty="0">
                <a:solidFill>
                  <a:srgbClr val="FFFF00"/>
                </a:solidFill>
              </a:rPr>
              <a:t>personal</a:t>
            </a:r>
            <a:r>
              <a:rPr lang="en-GB" sz="3000" dirty="0">
                <a:solidFill>
                  <a:schemeClr val="tx1"/>
                </a:solidFill>
              </a:rPr>
              <a:t> effect/belonging</a:t>
            </a:r>
          </a:p>
          <a:p>
            <a:endParaRPr lang="en-GB" sz="2800" dirty="0">
              <a:solidFill>
                <a:srgbClr val="FFFF00"/>
              </a:solidFill>
            </a:endParaRPr>
          </a:p>
          <a:p>
            <a:endParaRPr lang="en-GB" sz="2800" dirty="0">
              <a:solidFill>
                <a:srgbClr val="FFFF00"/>
              </a:solidFill>
            </a:endParaRPr>
          </a:p>
          <a:p>
            <a:endParaRPr lang="en-GB" dirty="0"/>
          </a:p>
          <a:p>
            <a:endParaRPr lang="en-GB" dirty="0"/>
          </a:p>
        </p:txBody>
      </p:sp>
    </p:spTree>
    <p:extLst>
      <p:ext uri="{BB962C8B-B14F-4D97-AF65-F5344CB8AC3E}">
        <p14:creationId xmlns:p14="http://schemas.microsoft.com/office/powerpoint/2010/main" val="3862114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6495" y="1104900"/>
            <a:ext cx="10353762" cy="970450"/>
          </a:xfrm>
        </p:spPr>
        <p:txBody>
          <a:bodyPr>
            <a:normAutofit fontScale="90000"/>
          </a:bodyPr>
          <a:lstStyle/>
          <a:p>
            <a:r>
              <a:rPr lang="en-GB" dirty="0"/>
              <a:t>What distinguishes books from earlier forms of written media?</a:t>
            </a:r>
            <a:br>
              <a:rPr lang="en-GB" dirty="0"/>
            </a:br>
            <a:r>
              <a:rPr lang="en-GB" dirty="0"/>
              <a:t/>
            </a:r>
            <a:br>
              <a:rPr lang="en-GB" dirty="0"/>
            </a:br>
            <a:endParaRPr lang="en-GB" dirty="0"/>
          </a:p>
        </p:txBody>
      </p:sp>
      <p:sp>
        <p:nvSpPr>
          <p:cNvPr id="3" name="Content Placeholder 2"/>
          <p:cNvSpPr>
            <a:spLocks noGrp="1"/>
          </p:cNvSpPr>
          <p:nvPr>
            <p:ph idx="1"/>
          </p:nvPr>
        </p:nvSpPr>
        <p:spPr>
          <a:xfrm>
            <a:off x="1383695" y="3302000"/>
            <a:ext cx="10541606" cy="2590800"/>
          </a:xfrm>
        </p:spPr>
        <p:txBody>
          <a:bodyPr numCol="2">
            <a:normAutofit/>
          </a:bodyPr>
          <a:lstStyle/>
          <a:p>
            <a:endParaRPr lang="en-GB" sz="3200" dirty="0">
              <a:solidFill>
                <a:srgbClr val="FFFF00"/>
              </a:solidFill>
            </a:endParaRPr>
          </a:p>
        </p:txBody>
      </p:sp>
    </p:spTree>
    <p:extLst>
      <p:ext uri="{BB962C8B-B14F-4D97-AF65-F5344CB8AC3E}">
        <p14:creationId xmlns:p14="http://schemas.microsoft.com/office/powerpoint/2010/main" val="2335760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6840" y="279400"/>
            <a:ext cx="4208560" cy="3122394"/>
          </a:xfrm>
        </p:spPr>
        <p:txBody>
          <a:bodyPr>
            <a:normAutofit/>
          </a:bodyPr>
          <a:lstStyle/>
          <a:p>
            <a:r>
              <a:rPr lang="en-GB" sz="3200" dirty="0"/>
              <a:t>Gutenberg Bible; printing press ‘invented,’ c. 1440s</a:t>
            </a:r>
          </a:p>
        </p:txBody>
      </p:sp>
      <p:pic>
        <p:nvPicPr>
          <p:cNvPr id="6148" name="Picture 4" descr="Image result for gutenberg press"/>
          <p:cNvPicPr>
            <a:picLocks noChangeAspect="1" noChangeArrowheads="1"/>
          </p:cNvPicPr>
          <p:nvPr/>
        </p:nvPicPr>
        <p:blipFill rotWithShape="1">
          <a:blip r:embed="rId3">
            <a:extLst>
              <a:ext uri="{28A0092B-C50C-407E-A947-70E740481C1C}">
                <a14:useLocalDpi xmlns:a14="http://schemas.microsoft.com/office/drawing/2010/main" val="0"/>
              </a:ext>
            </a:extLst>
          </a:blip>
          <a:srcRect r="12043" b="3911"/>
          <a:stretch/>
        </p:blipFill>
        <p:spPr bwMode="auto">
          <a:xfrm>
            <a:off x="0" y="0"/>
            <a:ext cx="4706840" cy="5181600"/>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15400" y="12901"/>
            <a:ext cx="3276600" cy="4165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45205" y="3302000"/>
            <a:ext cx="4758295" cy="3470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598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47886" y="0"/>
            <a:ext cx="7800975" cy="5454589"/>
          </a:xfrm>
          <a:prstGeom prst="rect">
            <a:avLst/>
          </a:prstGeom>
        </p:spPr>
      </p:pic>
      <p:sp>
        <p:nvSpPr>
          <p:cNvPr id="3" name="Rectangle 2"/>
          <p:cNvSpPr/>
          <p:nvPr/>
        </p:nvSpPr>
        <p:spPr>
          <a:xfrm>
            <a:off x="2624137" y="5767685"/>
            <a:ext cx="6848475" cy="923330"/>
          </a:xfrm>
          <a:prstGeom prst="rect">
            <a:avLst/>
          </a:prstGeom>
        </p:spPr>
        <p:txBody>
          <a:bodyPr wrap="square">
            <a:spAutoFit/>
          </a:bodyPr>
          <a:lstStyle/>
          <a:p>
            <a:pPr algn="ctr"/>
            <a:r>
              <a:rPr lang="en-GB" dirty="0"/>
              <a:t>Frontispiece of the Diamond Sutra from Tang-dynasty China, 868 ACE (British Museum), widely seen as the earliest extant printed book</a:t>
            </a:r>
          </a:p>
        </p:txBody>
      </p:sp>
    </p:spTree>
    <p:extLst>
      <p:ext uri="{BB962C8B-B14F-4D97-AF65-F5344CB8AC3E}">
        <p14:creationId xmlns:p14="http://schemas.microsoft.com/office/powerpoint/2010/main" val="2639164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6495" y="1104900"/>
            <a:ext cx="10353762" cy="970450"/>
          </a:xfrm>
        </p:spPr>
        <p:txBody>
          <a:bodyPr>
            <a:normAutofit fontScale="90000"/>
          </a:bodyPr>
          <a:lstStyle/>
          <a:p>
            <a:r>
              <a:rPr lang="en-GB" dirty="0"/>
              <a:t>What distinguishes books from earlier forms of written media?</a:t>
            </a:r>
            <a:br>
              <a:rPr lang="en-GB" dirty="0"/>
            </a:br>
            <a:r>
              <a:rPr lang="en-GB" dirty="0"/>
              <a:t/>
            </a:r>
            <a:br>
              <a:rPr lang="en-GB" dirty="0"/>
            </a:br>
            <a:r>
              <a:rPr lang="en-GB" dirty="0"/>
              <a:t>What is meant by the following terms?</a:t>
            </a:r>
          </a:p>
        </p:txBody>
      </p:sp>
      <p:sp>
        <p:nvSpPr>
          <p:cNvPr id="3" name="Content Placeholder 2"/>
          <p:cNvSpPr>
            <a:spLocks noGrp="1"/>
          </p:cNvSpPr>
          <p:nvPr>
            <p:ph idx="1"/>
          </p:nvPr>
        </p:nvSpPr>
        <p:spPr>
          <a:xfrm>
            <a:off x="1383695" y="3302000"/>
            <a:ext cx="10541606" cy="2590800"/>
          </a:xfrm>
        </p:spPr>
        <p:txBody>
          <a:bodyPr numCol="2">
            <a:normAutofit/>
          </a:bodyPr>
          <a:lstStyle/>
          <a:p>
            <a:r>
              <a:rPr lang="en-GB" sz="3200" dirty="0">
                <a:solidFill>
                  <a:srgbClr val="FFFF00"/>
                </a:solidFill>
              </a:rPr>
              <a:t>Manuscript</a:t>
            </a:r>
          </a:p>
          <a:p>
            <a:r>
              <a:rPr lang="en-GB" sz="3200" dirty="0">
                <a:solidFill>
                  <a:srgbClr val="FFFF00"/>
                </a:solidFill>
              </a:rPr>
              <a:t>Codex</a:t>
            </a:r>
          </a:p>
          <a:p>
            <a:r>
              <a:rPr lang="en-GB" sz="3200" dirty="0">
                <a:solidFill>
                  <a:srgbClr val="FFFF00"/>
                </a:solidFill>
              </a:rPr>
              <a:t>Codicology</a:t>
            </a:r>
          </a:p>
          <a:p>
            <a:r>
              <a:rPr lang="en-GB" sz="3200" dirty="0">
                <a:solidFill>
                  <a:srgbClr val="FFFF00"/>
                </a:solidFill>
              </a:rPr>
              <a:t>Calligraphy</a:t>
            </a:r>
          </a:p>
          <a:p>
            <a:r>
              <a:rPr lang="en-GB" sz="3200" dirty="0">
                <a:solidFill>
                  <a:srgbClr val="FFFF00"/>
                </a:solidFill>
              </a:rPr>
              <a:t>Palaeography </a:t>
            </a:r>
          </a:p>
          <a:p>
            <a:r>
              <a:rPr lang="en-GB" sz="3200" dirty="0">
                <a:solidFill>
                  <a:srgbClr val="FFFF00"/>
                </a:solidFill>
              </a:rPr>
              <a:t>Cartulary</a:t>
            </a:r>
          </a:p>
          <a:p>
            <a:r>
              <a:rPr lang="en-GB" sz="3200" dirty="0">
                <a:solidFill>
                  <a:srgbClr val="FFFF00"/>
                </a:solidFill>
              </a:rPr>
              <a:t>Incunabula</a:t>
            </a:r>
          </a:p>
          <a:p>
            <a:r>
              <a:rPr lang="en-GB" sz="3200" dirty="0">
                <a:solidFill>
                  <a:srgbClr val="FFFF00"/>
                </a:solidFill>
              </a:rPr>
              <a:t>Bibliography</a:t>
            </a:r>
          </a:p>
        </p:txBody>
      </p:sp>
    </p:spTree>
    <p:extLst>
      <p:ext uri="{BB962C8B-B14F-4D97-AF65-F5344CB8AC3E}">
        <p14:creationId xmlns:p14="http://schemas.microsoft.com/office/powerpoint/2010/main" val="14303274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Incunabula = ‘books’ made before 1501 </a:t>
            </a:r>
          </a:p>
        </p:txBody>
      </p:sp>
      <p:sp>
        <p:nvSpPr>
          <p:cNvPr id="3" name="Content Placeholder 2"/>
          <p:cNvSpPr>
            <a:spLocks noGrp="1"/>
          </p:cNvSpPr>
          <p:nvPr>
            <p:ph idx="1"/>
          </p:nvPr>
        </p:nvSpPr>
        <p:spPr>
          <a:xfrm>
            <a:off x="913794" y="1732449"/>
            <a:ext cx="7112605" cy="4058751"/>
          </a:xfrm>
        </p:spPr>
        <p:txBody>
          <a:bodyPr/>
          <a:lstStyle/>
          <a:p>
            <a:r>
              <a:rPr lang="en-GB" sz="2400" dirty="0"/>
              <a:t>1500 as the limit of the period of incunabula first adopted in 1643 by Johann </a:t>
            </a:r>
            <a:r>
              <a:rPr lang="en-GB" sz="2400" dirty="0" err="1"/>
              <a:t>Saubert’s</a:t>
            </a:r>
            <a:r>
              <a:rPr lang="en-GB" sz="2400" dirty="0"/>
              <a:t> his history of the Nuremberg library (</a:t>
            </a:r>
            <a:r>
              <a:rPr lang="en-GB" sz="2400" i="1" dirty="0" err="1"/>
              <a:t>Historia</a:t>
            </a:r>
            <a:r>
              <a:rPr lang="en-GB" sz="2400" i="1" dirty="0"/>
              <a:t> </a:t>
            </a:r>
            <a:r>
              <a:rPr lang="en-GB" sz="2400" i="1" dirty="0" err="1"/>
              <a:t>Bibliothecae</a:t>
            </a:r>
            <a:r>
              <a:rPr lang="en-GB" sz="2400" i="1" dirty="0"/>
              <a:t> </a:t>
            </a:r>
            <a:r>
              <a:rPr lang="en-GB" sz="2400" i="1" dirty="0" err="1"/>
              <a:t>Noribergensi</a:t>
            </a:r>
            <a:r>
              <a:rPr lang="en-GB" sz="2400" dirty="0"/>
              <a:t>) – an early exercise in the history of the book</a:t>
            </a:r>
          </a:p>
          <a:p>
            <a:endParaRPr lang="en-GB" sz="2400" dirty="0"/>
          </a:p>
          <a:p>
            <a:r>
              <a:rPr lang="en-GB" sz="2400" dirty="0"/>
              <a:t>Fairly arbitrary cut off – but the product of early attempts at the history of the </a:t>
            </a:r>
            <a:r>
              <a:rPr lang="en-GB" sz="2400" dirty="0" smtClean="0"/>
              <a:t>book (or bibliography)</a:t>
            </a:r>
            <a:endParaRPr lang="en-GB" sz="2400" dirty="0"/>
          </a:p>
          <a:p>
            <a:endParaRPr lang="en-GB" dirty="0"/>
          </a:p>
          <a:p>
            <a:endParaRPr lang="en-GB" dirty="0"/>
          </a:p>
        </p:txBody>
      </p:sp>
      <p:pic>
        <p:nvPicPr>
          <p:cNvPr id="1028" name="Picture 4" descr="Johann Saubert | British Muse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6117" y="1791443"/>
            <a:ext cx="263842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1963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Varieties of Bibliography </a:t>
            </a:r>
            <a:br>
              <a:rPr lang="en-GB" dirty="0"/>
            </a:br>
            <a:r>
              <a:rPr lang="en-GB" dirty="0"/>
              <a:t>(as in the study of books)</a:t>
            </a:r>
          </a:p>
        </p:txBody>
      </p:sp>
      <p:sp>
        <p:nvSpPr>
          <p:cNvPr id="3" name="Content Placeholder 2"/>
          <p:cNvSpPr>
            <a:spLocks noGrp="1"/>
          </p:cNvSpPr>
          <p:nvPr>
            <p:ph idx="1"/>
          </p:nvPr>
        </p:nvSpPr>
        <p:spPr>
          <a:xfrm>
            <a:off x="913795" y="1979192"/>
            <a:ext cx="10353762" cy="4058751"/>
          </a:xfrm>
        </p:spPr>
        <p:txBody>
          <a:bodyPr>
            <a:normAutofit fontScale="92500" lnSpcReduction="10000"/>
          </a:bodyPr>
          <a:lstStyle/>
          <a:p>
            <a:pPr marL="36900" indent="-457200">
              <a:buNone/>
            </a:pPr>
            <a:r>
              <a:rPr lang="en-GB" dirty="0">
                <a:solidFill>
                  <a:srgbClr val="FFFF00"/>
                </a:solidFill>
              </a:rPr>
              <a:t>Enumerative</a:t>
            </a:r>
            <a:r>
              <a:rPr lang="en-GB" dirty="0"/>
              <a:t> = gathering together all information relevant to a book’s theme/topic</a:t>
            </a:r>
          </a:p>
          <a:p>
            <a:pPr marL="36900" indent="-457200">
              <a:buNone/>
            </a:pPr>
            <a:endParaRPr lang="en-GB" dirty="0">
              <a:solidFill>
                <a:srgbClr val="FFFF00"/>
              </a:solidFill>
            </a:endParaRPr>
          </a:p>
          <a:p>
            <a:pPr marL="36900" indent="-457200">
              <a:buNone/>
            </a:pPr>
            <a:r>
              <a:rPr lang="en-GB" dirty="0">
                <a:solidFill>
                  <a:srgbClr val="FFFF00"/>
                </a:solidFill>
              </a:rPr>
              <a:t>Descriptive</a:t>
            </a:r>
            <a:r>
              <a:rPr lang="en-GB" dirty="0"/>
              <a:t> = close physical description of books and other printed objects: a systematic report concerning their type, paper, printing, illustrations, and binding, and how the circumstances of their publication and distribution may have affected their physical appearance </a:t>
            </a:r>
          </a:p>
          <a:p>
            <a:pPr marL="36900" indent="-457200">
              <a:buNone/>
            </a:pPr>
            <a:endParaRPr lang="en-GB" dirty="0"/>
          </a:p>
          <a:p>
            <a:pPr marL="36900" indent="-457200">
              <a:buNone/>
            </a:pPr>
            <a:r>
              <a:rPr lang="en-GB" dirty="0">
                <a:solidFill>
                  <a:srgbClr val="FFFF00"/>
                </a:solidFill>
              </a:rPr>
              <a:t>Textual </a:t>
            </a:r>
            <a:r>
              <a:rPr lang="en-GB" dirty="0">
                <a:solidFill>
                  <a:schemeClr val="tx1"/>
                </a:solidFill>
              </a:rPr>
              <a:t>= </a:t>
            </a:r>
            <a:r>
              <a:rPr lang="en-GB" dirty="0"/>
              <a:t>interpretation of a book’s printed content; </a:t>
            </a:r>
            <a:r>
              <a:rPr lang="en-GB" dirty="0">
                <a:solidFill>
                  <a:schemeClr val="tx1"/>
                </a:solidFill>
              </a:rPr>
              <a:t>analysis of text’s transmission from author to print edition(s); goal of recovering most accurate text as originally conceived by an author  </a:t>
            </a:r>
            <a:r>
              <a:rPr lang="en-GB" dirty="0"/>
              <a:t>perhaps with intention of producing a new critical edition</a:t>
            </a:r>
          </a:p>
          <a:p>
            <a:pPr marL="36900" indent="-457200">
              <a:buNone/>
            </a:pPr>
            <a:endParaRPr lang="en-GB" dirty="0">
              <a:solidFill>
                <a:srgbClr val="FFFF00"/>
              </a:solidFill>
            </a:endParaRPr>
          </a:p>
          <a:p>
            <a:pPr marL="36900" indent="-457200">
              <a:buNone/>
            </a:pPr>
            <a:r>
              <a:rPr lang="en-GB" dirty="0">
                <a:solidFill>
                  <a:srgbClr val="FFFF00"/>
                </a:solidFill>
              </a:rPr>
              <a:t>Historical</a:t>
            </a:r>
            <a:r>
              <a:rPr lang="en-GB" dirty="0"/>
              <a:t> = exploring social, economic, political context in which books were produced, using external source</a:t>
            </a:r>
          </a:p>
        </p:txBody>
      </p:sp>
    </p:spTree>
    <p:extLst>
      <p:ext uri="{BB962C8B-B14F-4D97-AF65-F5344CB8AC3E}">
        <p14:creationId xmlns:p14="http://schemas.microsoft.com/office/powerpoint/2010/main" val="283961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395200" cy="7917370"/>
          </a:xfrm>
          <a:prstGeom prst="rect">
            <a:avLst/>
          </a:prstGeom>
          <a:noFill/>
        </p:spPr>
        <p:txBody>
          <a:bodyPr wrap="square" lIns="684000" tIns="720000" rIns="720000" bIns="720000" rtlCol="0">
            <a:spAutoFit/>
          </a:bodyPr>
          <a:lstStyle/>
          <a:p>
            <a:r>
              <a:rPr lang="en-GB" sz="2800" dirty="0"/>
              <a:t>Four epochs of book history</a:t>
            </a:r>
          </a:p>
          <a:p>
            <a:endParaRPr lang="en-GB" sz="2800" dirty="0"/>
          </a:p>
          <a:p>
            <a:pPr marL="342900" indent="-342900">
              <a:buFont typeface="+mj-lt"/>
              <a:buAutoNum type="arabicPeriod"/>
            </a:pPr>
            <a:r>
              <a:rPr lang="en-GB" sz="2800" dirty="0"/>
              <a:t>Oral tribe culture</a:t>
            </a:r>
          </a:p>
          <a:p>
            <a:pPr marL="342900" indent="-342900">
              <a:buFont typeface="+mj-lt"/>
              <a:buAutoNum type="arabicPeriod"/>
            </a:pPr>
            <a:r>
              <a:rPr lang="en-GB" sz="2800" dirty="0"/>
              <a:t>Manuscript culture</a:t>
            </a:r>
          </a:p>
          <a:p>
            <a:pPr marL="342900" indent="-342900">
              <a:buFont typeface="+mj-lt"/>
              <a:buAutoNum type="arabicPeriod"/>
            </a:pPr>
            <a:r>
              <a:rPr lang="en-GB" sz="2800" dirty="0"/>
              <a:t>Gutenberg galaxy</a:t>
            </a:r>
          </a:p>
          <a:p>
            <a:pPr marL="342900" indent="-342900">
              <a:buFont typeface="+mj-lt"/>
              <a:buAutoNum type="arabicPeriod"/>
            </a:pPr>
            <a:r>
              <a:rPr lang="en-GB" sz="2800" dirty="0"/>
              <a:t>Electronic age</a:t>
            </a:r>
          </a:p>
          <a:p>
            <a:endParaRPr lang="en-GB" sz="2800" dirty="0"/>
          </a:p>
          <a:p>
            <a:endParaRPr lang="en-GB" sz="2800" dirty="0"/>
          </a:p>
          <a:p>
            <a:r>
              <a:rPr lang="en-GB" sz="2800" dirty="0"/>
              <a:t>“The invention of typography confirmed and extended the new visual stress of applied knowledge, providing the first uniformly repeatable ‘commodity,’ the first assembly-line, and the first mass-production.”</a:t>
            </a:r>
          </a:p>
          <a:p>
            <a:pPr marL="457200" indent="-457200" algn="r">
              <a:buFontTx/>
              <a:buChar char="-"/>
            </a:pPr>
            <a:r>
              <a:rPr lang="en-GB" sz="2600" dirty="0"/>
              <a:t>Marshall McLuhan, </a:t>
            </a:r>
            <a:r>
              <a:rPr lang="en-GB" sz="2600" i="1" dirty="0"/>
              <a:t>The Gutenberg Galaxy</a:t>
            </a:r>
            <a:r>
              <a:rPr lang="en-GB" sz="2600" dirty="0"/>
              <a:t> (1962</a:t>
            </a:r>
            <a:r>
              <a:rPr lang="en-GB" sz="2800" dirty="0"/>
              <a:t>)</a:t>
            </a:r>
          </a:p>
          <a:p>
            <a:endParaRPr lang="en-GB" sz="2800" dirty="0"/>
          </a:p>
          <a:p>
            <a:endParaRPr lang="en-GB" sz="2800" b="1" dirty="0"/>
          </a:p>
          <a:p>
            <a:endParaRPr lang="en-GB" sz="2800" i="1" dirty="0"/>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8946" y="-23210"/>
            <a:ext cx="3123054" cy="3981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descr="Image result for gutenberg galax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0"/>
            <a:ext cx="2591946" cy="3979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7337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147B6-F1FB-4263-ACEC-7EF235B2B6A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5E2C921-3D24-4398-97E4-B72E9FFA6DDE}"/>
              </a:ext>
            </a:extLst>
          </p:cNvPr>
          <p:cNvSpPr>
            <a:spLocks noGrp="1"/>
          </p:cNvSpPr>
          <p:nvPr>
            <p:ph idx="1"/>
          </p:nvPr>
        </p:nvSpPr>
        <p:spPr/>
        <p:txBody>
          <a:bodyPr/>
          <a:lstStyle/>
          <a:p>
            <a:pPr marL="36900" indent="0" algn="ctr">
              <a:buNone/>
            </a:pPr>
            <a:r>
              <a:rPr lang="en-GB" sz="4000" dirty="0">
                <a:solidFill>
                  <a:srgbClr val="FFFF00"/>
                </a:solidFill>
              </a:rPr>
              <a:t>2. Theories of Communication and Authorship</a:t>
            </a:r>
          </a:p>
          <a:p>
            <a:pPr marL="36900" indent="0">
              <a:buNone/>
            </a:pPr>
            <a:endParaRPr lang="en-GB" dirty="0"/>
          </a:p>
        </p:txBody>
      </p:sp>
    </p:spTree>
    <p:extLst>
      <p:ext uri="{BB962C8B-B14F-4D97-AF65-F5344CB8AC3E}">
        <p14:creationId xmlns:p14="http://schemas.microsoft.com/office/powerpoint/2010/main" val="362551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762" y="0"/>
            <a:ext cx="6631136" cy="4432300"/>
          </a:xfrm>
          <a:prstGeom prst="rect">
            <a:avLst/>
          </a:prstGeom>
        </p:spPr>
      </p:pic>
      <p:sp>
        <p:nvSpPr>
          <p:cNvPr id="3" name="Rectangle 2"/>
          <p:cNvSpPr/>
          <p:nvPr/>
        </p:nvSpPr>
        <p:spPr>
          <a:xfrm>
            <a:off x="299724" y="4742934"/>
            <a:ext cx="2948115" cy="646331"/>
          </a:xfrm>
          <a:prstGeom prst="rect">
            <a:avLst/>
          </a:prstGeom>
        </p:spPr>
        <p:txBody>
          <a:bodyPr wrap="none">
            <a:spAutoFit/>
          </a:bodyPr>
          <a:lstStyle/>
          <a:p>
            <a:r>
              <a:rPr lang="en-GB" dirty="0"/>
              <a:t>Harold </a:t>
            </a:r>
            <a:r>
              <a:rPr lang="en-GB" dirty="0" err="1"/>
              <a:t>Laswell</a:t>
            </a:r>
            <a:r>
              <a:rPr lang="en-GB" dirty="0"/>
              <a:t> (1902–1972)</a:t>
            </a:r>
          </a:p>
          <a:p>
            <a:endParaRPr lang="en-GB" dirty="0"/>
          </a:p>
        </p:txBody>
      </p:sp>
      <p:sp>
        <p:nvSpPr>
          <p:cNvPr id="4" name="Title 1"/>
          <p:cNvSpPr txBox="1">
            <a:spLocks/>
          </p:cNvSpPr>
          <p:nvPr/>
        </p:nvSpPr>
        <p:spPr>
          <a:xfrm>
            <a:off x="7175499" y="444500"/>
            <a:ext cx="4092057" cy="1135550"/>
          </a:xfrm>
          <a:prstGeom prst="rect">
            <a:avLst/>
          </a:prstGeom>
        </p:spPr>
        <p:txBody>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err="1"/>
              <a:t>Laswell’s</a:t>
            </a:r>
            <a:r>
              <a:rPr lang="en-GB" dirty="0"/>
              <a:t> </a:t>
            </a:r>
          </a:p>
          <a:p>
            <a:r>
              <a:rPr lang="en-GB" dirty="0"/>
              <a:t>Model of Communication</a:t>
            </a:r>
          </a:p>
          <a:p>
            <a:r>
              <a:rPr lang="en-GB" dirty="0">
                <a:effectLst/>
              </a:rPr>
              <a:t>‘5Ws’ </a:t>
            </a:r>
          </a:p>
          <a:p>
            <a:r>
              <a:rPr lang="en-GB" dirty="0">
                <a:effectLst/>
              </a:rPr>
              <a:t>"</a:t>
            </a:r>
            <a:r>
              <a:rPr lang="en-GB" u="sng" dirty="0">
                <a:solidFill>
                  <a:srgbClr val="FFFF00"/>
                </a:solidFill>
                <a:effectLst/>
              </a:rPr>
              <a:t>W</a:t>
            </a:r>
            <a:r>
              <a:rPr lang="en-GB" dirty="0">
                <a:solidFill>
                  <a:srgbClr val="FFFF00"/>
                </a:solidFill>
                <a:effectLst/>
              </a:rPr>
              <a:t>ho</a:t>
            </a:r>
            <a:r>
              <a:rPr lang="en-GB" dirty="0">
                <a:effectLst/>
              </a:rPr>
              <a:t> says </a:t>
            </a:r>
            <a:r>
              <a:rPr lang="en-GB" u="sng" dirty="0">
                <a:solidFill>
                  <a:srgbClr val="FFFF00"/>
                </a:solidFill>
                <a:effectLst/>
              </a:rPr>
              <a:t>W</a:t>
            </a:r>
            <a:r>
              <a:rPr lang="en-GB" dirty="0">
                <a:solidFill>
                  <a:srgbClr val="FFFF00"/>
                </a:solidFill>
                <a:effectLst/>
              </a:rPr>
              <a:t>hat</a:t>
            </a:r>
            <a:r>
              <a:rPr lang="en-GB" dirty="0">
                <a:effectLst/>
              </a:rPr>
              <a:t> to </a:t>
            </a:r>
            <a:r>
              <a:rPr lang="en-GB" u="sng" dirty="0">
                <a:solidFill>
                  <a:srgbClr val="FFFF00"/>
                </a:solidFill>
                <a:effectLst/>
              </a:rPr>
              <a:t>W</a:t>
            </a:r>
            <a:r>
              <a:rPr lang="en-GB" dirty="0">
                <a:solidFill>
                  <a:srgbClr val="FFFF00"/>
                </a:solidFill>
                <a:effectLst/>
              </a:rPr>
              <a:t>hom</a:t>
            </a:r>
            <a:r>
              <a:rPr lang="en-GB" dirty="0">
                <a:effectLst/>
              </a:rPr>
              <a:t> in </a:t>
            </a:r>
            <a:r>
              <a:rPr lang="en-GB" u="sng" dirty="0">
                <a:solidFill>
                  <a:srgbClr val="FFFF00"/>
                </a:solidFill>
                <a:effectLst/>
              </a:rPr>
              <a:t>W</a:t>
            </a:r>
            <a:r>
              <a:rPr lang="en-GB" dirty="0">
                <a:solidFill>
                  <a:srgbClr val="FFFF00"/>
                </a:solidFill>
                <a:effectLst/>
              </a:rPr>
              <a:t>hich Channel </a:t>
            </a:r>
            <a:r>
              <a:rPr lang="en-GB" dirty="0">
                <a:effectLst/>
              </a:rPr>
              <a:t>with </a:t>
            </a:r>
            <a:r>
              <a:rPr lang="en-GB" u="sng" dirty="0">
                <a:solidFill>
                  <a:srgbClr val="FFFF00"/>
                </a:solidFill>
                <a:effectLst/>
              </a:rPr>
              <a:t>W</a:t>
            </a:r>
            <a:r>
              <a:rPr lang="en-GB" dirty="0">
                <a:solidFill>
                  <a:srgbClr val="FFFF00"/>
                </a:solidFill>
                <a:effectLst/>
              </a:rPr>
              <a:t>hat Effect</a:t>
            </a:r>
            <a:r>
              <a:rPr lang="en-GB" dirty="0">
                <a:effectLst/>
              </a:rPr>
              <a:t>".</a:t>
            </a:r>
            <a:endParaRPr lang="en-GB" dirty="0"/>
          </a:p>
          <a:p>
            <a:endParaRPr lang="en-GB" dirty="0"/>
          </a:p>
          <a:p>
            <a:endParaRPr lang="en-GB" dirty="0"/>
          </a:p>
        </p:txBody>
      </p:sp>
    </p:spTree>
    <p:extLst>
      <p:ext uri="{BB962C8B-B14F-4D97-AF65-F5344CB8AC3E}">
        <p14:creationId xmlns:p14="http://schemas.microsoft.com/office/powerpoint/2010/main" val="614229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90672" y="0"/>
            <a:ext cx="9134455" cy="6858000"/>
          </a:xfrm>
          <a:prstGeom prst="rect">
            <a:avLst/>
          </a:prstGeom>
        </p:spPr>
      </p:pic>
      <p:pic>
        <p:nvPicPr>
          <p:cNvPr id="4" name="Picture 3"/>
          <p:cNvPicPr>
            <a:picLocks noChangeAspect="1"/>
          </p:cNvPicPr>
          <p:nvPr/>
        </p:nvPicPr>
        <p:blipFill rotWithShape="1">
          <a:blip r:embed="rId2"/>
          <a:srcRect l="64043" t="64037" r="25529" b="32074"/>
          <a:stretch/>
        </p:blipFill>
        <p:spPr>
          <a:xfrm>
            <a:off x="7289801" y="4394200"/>
            <a:ext cx="952500" cy="266700"/>
          </a:xfrm>
          <a:prstGeom prst="rect">
            <a:avLst/>
          </a:prstGeom>
        </p:spPr>
      </p:pic>
      <p:pic>
        <p:nvPicPr>
          <p:cNvPr id="5" name="Picture 4"/>
          <p:cNvPicPr>
            <a:picLocks noChangeAspect="1"/>
          </p:cNvPicPr>
          <p:nvPr/>
        </p:nvPicPr>
        <p:blipFill rotWithShape="1">
          <a:blip r:embed="rId2"/>
          <a:srcRect l="64043" t="64037" r="34080" b="32630"/>
          <a:stretch/>
        </p:blipFill>
        <p:spPr>
          <a:xfrm>
            <a:off x="7766051" y="4660900"/>
            <a:ext cx="171449" cy="228600"/>
          </a:xfrm>
          <a:prstGeom prst="rect">
            <a:avLst/>
          </a:prstGeom>
        </p:spPr>
      </p:pic>
      <p:pic>
        <p:nvPicPr>
          <p:cNvPr id="6" name="Picture 5"/>
          <p:cNvPicPr>
            <a:picLocks noChangeAspect="1"/>
          </p:cNvPicPr>
          <p:nvPr/>
        </p:nvPicPr>
        <p:blipFill rotWithShape="1">
          <a:blip r:embed="rId2"/>
          <a:srcRect l="66363" t="64870" r="32603" b="32074"/>
          <a:stretch/>
        </p:blipFill>
        <p:spPr>
          <a:xfrm>
            <a:off x="8178007" y="4442619"/>
            <a:ext cx="94456" cy="209550"/>
          </a:xfrm>
          <a:prstGeom prst="rect">
            <a:avLst/>
          </a:prstGeom>
        </p:spPr>
      </p:pic>
    </p:spTree>
    <p:extLst>
      <p:ext uri="{BB962C8B-B14F-4D97-AF65-F5344CB8AC3E}">
        <p14:creationId xmlns:p14="http://schemas.microsoft.com/office/powerpoint/2010/main" val="4103684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31901" y="444500"/>
            <a:ext cx="10035656" cy="1135550"/>
          </a:xfrm>
          <a:prstGeom prst="rect">
            <a:avLst/>
          </a:prstGeom>
        </p:spPr>
        <p:txBody>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err="1"/>
              <a:t>Laswell’s</a:t>
            </a:r>
            <a:r>
              <a:rPr lang="en-GB" dirty="0"/>
              <a:t> </a:t>
            </a:r>
            <a:r>
              <a:rPr lang="en-GB" dirty="0">
                <a:effectLst/>
              </a:rPr>
              <a:t>‘5Ws’ </a:t>
            </a:r>
          </a:p>
          <a:p>
            <a:r>
              <a:rPr lang="en-GB" dirty="0">
                <a:effectLst/>
              </a:rPr>
              <a:t>“</a:t>
            </a:r>
          </a:p>
          <a:p>
            <a:endParaRPr lang="en-GB" dirty="0">
              <a:effectLst/>
            </a:endParaRPr>
          </a:p>
          <a:p>
            <a:endParaRPr lang="en-GB" dirty="0"/>
          </a:p>
          <a:p>
            <a:endParaRPr lang="en-GB" dirty="0"/>
          </a:p>
          <a:p>
            <a:endParaRPr lang="en-GB" dirty="0"/>
          </a:p>
          <a:p>
            <a:r>
              <a:rPr lang="en-GB" sz="3200" dirty="0"/>
              <a:t>How are the above relevant to historians of the book?</a:t>
            </a:r>
          </a:p>
          <a:p>
            <a:endParaRPr lang="en-GB" sz="3200" dirty="0"/>
          </a:p>
          <a:p>
            <a:r>
              <a:rPr lang="en-GB" sz="3200" dirty="0"/>
              <a:t>What methodological and theoretical considerations might complicate the ‘5 </a:t>
            </a:r>
            <a:r>
              <a:rPr lang="en-GB" sz="3200" dirty="0" err="1"/>
              <a:t>ws’s</a:t>
            </a:r>
            <a:r>
              <a:rPr lang="en-GB" sz="3200" dirty="0"/>
              <a:t>?</a:t>
            </a:r>
          </a:p>
          <a:p>
            <a:endParaRPr lang="en-GB" dirty="0"/>
          </a:p>
          <a:p>
            <a:endParaRPr lang="en-GB" dirty="0"/>
          </a:p>
          <a:p>
            <a:endParaRPr lang="en-GB" dirty="0"/>
          </a:p>
        </p:txBody>
      </p:sp>
      <p:pic>
        <p:nvPicPr>
          <p:cNvPr id="5" name="Picture 4"/>
          <p:cNvPicPr>
            <a:picLocks noChangeAspect="1"/>
          </p:cNvPicPr>
          <p:nvPr/>
        </p:nvPicPr>
        <p:blipFill>
          <a:blip r:embed="rId2"/>
          <a:stretch>
            <a:fillRect/>
          </a:stretch>
        </p:blipFill>
        <p:spPr>
          <a:xfrm>
            <a:off x="3326974" y="0"/>
            <a:ext cx="6096851" cy="3429479"/>
          </a:xfrm>
          <a:prstGeom prst="rect">
            <a:avLst/>
          </a:prstGeom>
        </p:spPr>
      </p:pic>
    </p:spTree>
    <p:extLst>
      <p:ext uri="{BB962C8B-B14F-4D97-AF65-F5344CB8AC3E}">
        <p14:creationId xmlns:p14="http://schemas.microsoft.com/office/powerpoint/2010/main" val="8183259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7384"/>
            <a:ext cx="7409732" cy="6224599"/>
          </a:xfrm>
          <a:prstGeom prst="rect">
            <a:avLst/>
          </a:prstGeom>
          <a:noFill/>
        </p:spPr>
        <p:txBody>
          <a:bodyPr wrap="square" lIns="684000" tIns="720000" rIns="720000" bIns="720000" rtlCol="0">
            <a:spAutoFit/>
          </a:bodyPr>
          <a:lstStyle/>
          <a:p>
            <a:r>
              <a:rPr lang="en-GB" sz="2400" dirty="0"/>
              <a:t>In </a:t>
            </a:r>
            <a:r>
              <a:rPr lang="en-GB" sz="2400" dirty="0">
                <a:solidFill>
                  <a:srgbClr val="FFFF00"/>
                </a:solidFill>
              </a:rPr>
              <a:t>Which Channel </a:t>
            </a:r>
            <a:r>
              <a:rPr lang="en-GB" sz="2400" dirty="0"/>
              <a:t>…. </a:t>
            </a:r>
          </a:p>
          <a:p>
            <a:endParaRPr lang="en-GB" sz="2400" dirty="0"/>
          </a:p>
          <a:p>
            <a:r>
              <a:rPr lang="en-GB" sz="2400" dirty="0"/>
              <a:t>“In a culture like ours it is sometimes a bit of a shock to be reminded that, in operational and practical fact, </a:t>
            </a:r>
            <a:r>
              <a:rPr lang="en-GB" sz="3600" b="1" dirty="0">
                <a:solidFill>
                  <a:srgbClr val="FF0000"/>
                </a:solidFill>
              </a:rPr>
              <a:t>the medium is the message</a:t>
            </a:r>
            <a:r>
              <a:rPr lang="en-GB" sz="2400" dirty="0"/>
              <a:t>. This is merely to say that the </a:t>
            </a:r>
            <a:r>
              <a:rPr lang="en-GB" sz="2400" i="1" dirty="0"/>
              <a:t>personal and social consequences of any medium</a:t>
            </a:r>
            <a:r>
              <a:rPr lang="en-GB" sz="2400" dirty="0"/>
              <a:t>—that is, of any extension of ourselves— </a:t>
            </a:r>
            <a:r>
              <a:rPr lang="en-GB" sz="2400" i="1" dirty="0"/>
              <a:t>result from the new scale that is introduced into our affairs by each extension of ourselves, </a:t>
            </a:r>
            <a:r>
              <a:rPr lang="en-GB" sz="2400" i="1" dirty="0">
                <a:solidFill>
                  <a:srgbClr val="FF0000"/>
                </a:solidFill>
              </a:rPr>
              <a:t>or by any new technology</a:t>
            </a:r>
            <a:r>
              <a:rPr lang="en-GB" sz="2400" dirty="0"/>
              <a:t>.”</a:t>
            </a:r>
          </a:p>
          <a:p>
            <a:pPr marL="342900" indent="-342900" algn="r">
              <a:buFontTx/>
              <a:buChar char="-"/>
            </a:pPr>
            <a:r>
              <a:rPr lang="en-GB" sz="2200" dirty="0"/>
              <a:t>Marshall McLuhan, </a:t>
            </a:r>
            <a:r>
              <a:rPr lang="en-GB" sz="2200" i="1" dirty="0"/>
              <a:t>Understanding Media</a:t>
            </a:r>
            <a:r>
              <a:rPr lang="en-GB" sz="2200" dirty="0"/>
              <a:t> (1964)</a:t>
            </a:r>
            <a:endParaRPr lang="en-GB" sz="1600" i="1" dirty="0"/>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8946" y="0"/>
            <a:ext cx="3123054" cy="3981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5346" y="3602732"/>
            <a:ext cx="198755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27425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761999"/>
            <a:ext cx="10353762" cy="970450"/>
          </a:xfrm>
        </p:spPr>
        <p:txBody>
          <a:bodyPr/>
          <a:lstStyle/>
          <a:p>
            <a:pPr algn="l"/>
            <a:r>
              <a:rPr lang="en-GB" dirty="0"/>
              <a:t>To </a:t>
            </a:r>
            <a:r>
              <a:rPr lang="en-GB" dirty="0">
                <a:solidFill>
                  <a:srgbClr val="FFFF00"/>
                </a:solidFill>
              </a:rPr>
              <a:t>Whom</a:t>
            </a:r>
            <a:r>
              <a:rPr lang="en-GB" dirty="0"/>
              <a:t>…</a:t>
            </a:r>
          </a:p>
        </p:txBody>
      </p:sp>
      <p:sp>
        <p:nvSpPr>
          <p:cNvPr id="6" name="Content Placeholder 5"/>
          <p:cNvSpPr>
            <a:spLocks noGrp="1"/>
          </p:cNvSpPr>
          <p:nvPr>
            <p:ph idx="1"/>
          </p:nvPr>
        </p:nvSpPr>
        <p:spPr>
          <a:xfrm>
            <a:off x="913795" y="1732449"/>
            <a:ext cx="2700262" cy="4058751"/>
          </a:xfrm>
        </p:spPr>
        <p:txBody>
          <a:bodyPr/>
          <a:lstStyle/>
          <a:p>
            <a:pPr marL="36900" indent="0">
              <a:buNone/>
            </a:pPr>
            <a:endParaRPr lang="en-GB" dirty="0"/>
          </a:p>
          <a:p>
            <a:pPr marL="36900" indent="0">
              <a:buNone/>
            </a:pPr>
            <a:r>
              <a:rPr lang="en-GB" dirty="0">
                <a:effectLst/>
              </a:rPr>
              <a:t>Carl </a:t>
            </a:r>
            <a:r>
              <a:rPr lang="en-GB" dirty="0" err="1">
                <a:effectLst/>
              </a:rPr>
              <a:t>Spitzweg</a:t>
            </a:r>
            <a:r>
              <a:rPr lang="en-GB" dirty="0">
                <a:effectLst/>
              </a:rPr>
              <a:t>, </a:t>
            </a:r>
            <a:r>
              <a:rPr lang="en-GB" i="1" dirty="0">
                <a:effectLst/>
              </a:rPr>
              <a:t>The Bookworm (</a:t>
            </a:r>
            <a:r>
              <a:rPr lang="en-GB" dirty="0">
                <a:effectLst/>
              </a:rPr>
              <a:t>1859)</a:t>
            </a:r>
            <a:endParaRPr lang="en-GB" dirty="0"/>
          </a:p>
        </p:txBody>
      </p:sp>
      <p:pic>
        <p:nvPicPr>
          <p:cNvPr id="7" name="Picture 6"/>
          <p:cNvPicPr>
            <a:picLocks noChangeAspect="1"/>
          </p:cNvPicPr>
          <p:nvPr/>
        </p:nvPicPr>
        <p:blipFill>
          <a:blip r:embed="rId2"/>
          <a:stretch>
            <a:fillRect/>
          </a:stretch>
        </p:blipFill>
        <p:spPr>
          <a:xfrm>
            <a:off x="4301669" y="0"/>
            <a:ext cx="3578013" cy="6708775"/>
          </a:xfrm>
          <a:prstGeom prst="rect">
            <a:avLst/>
          </a:prstGeom>
        </p:spPr>
      </p:pic>
    </p:spTree>
    <p:extLst>
      <p:ext uri="{BB962C8B-B14F-4D97-AF65-F5344CB8AC3E}">
        <p14:creationId xmlns:p14="http://schemas.microsoft.com/office/powerpoint/2010/main" val="773573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effectLst/>
              </a:rPr>
              <a:t>"</a:t>
            </a:r>
            <a:r>
              <a:rPr lang="en-GB" u="sng" dirty="0">
                <a:solidFill>
                  <a:srgbClr val="FFFF00"/>
                </a:solidFill>
                <a:effectLst/>
              </a:rPr>
              <a:t>W</a:t>
            </a:r>
            <a:r>
              <a:rPr lang="en-GB" dirty="0">
                <a:solidFill>
                  <a:srgbClr val="FFFF00"/>
                </a:solidFill>
                <a:effectLst/>
              </a:rPr>
              <a:t>ho</a:t>
            </a:r>
            <a:r>
              <a:rPr lang="en-GB" dirty="0">
                <a:effectLst/>
              </a:rPr>
              <a:t> says </a:t>
            </a:r>
            <a:r>
              <a:rPr lang="en-GB" u="sng" dirty="0">
                <a:solidFill>
                  <a:srgbClr val="FFFF00"/>
                </a:solidFill>
                <a:effectLst/>
              </a:rPr>
              <a:t>W</a:t>
            </a:r>
            <a:r>
              <a:rPr lang="en-GB" dirty="0">
                <a:solidFill>
                  <a:srgbClr val="FFFF00"/>
                </a:solidFill>
                <a:effectLst/>
              </a:rPr>
              <a:t>hat</a:t>
            </a:r>
            <a:r>
              <a:rPr lang="en-GB" dirty="0">
                <a:effectLst/>
              </a:rPr>
              <a:t> to </a:t>
            </a:r>
            <a:r>
              <a:rPr lang="en-GB" u="sng" dirty="0">
                <a:solidFill>
                  <a:srgbClr val="FFFF00"/>
                </a:solidFill>
                <a:effectLst/>
              </a:rPr>
              <a:t>W</a:t>
            </a:r>
            <a:r>
              <a:rPr lang="en-GB" dirty="0">
                <a:solidFill>
                  <a:srgbClr val="FFFF00"/>
                </a:solidFill>
                <a:effectLst/>
              </a:rPr>
              <a:t>hom</a:t>
            </a:r>
            <a:r>
              <a:rPr lang="en-GB" dirty="0">
                <a:effectLst/>
              </a:rPr>
              <a:t> in </a:t>
            </a:r>
            <a:r>
              <a:rPr lang="en-GB" u="sng" dirty="0">
                <a:solidFill>
                  <a:srgbClr val="FFFF00"/>
                </a:solidFill>
                <a:effectLst/>
              </a:rPr>
              <a:t>W</a:t>
            </a:r>
            <a:r>
              <a:rPr lang="en-GB" dirty="0">
                <a:solidFill>
                  <a:srgbClr val="FFFF00"/>
                </a:solidFill>
                <a:effectLst/>
              </a:rPr>
              <a:t>hich Channel </a:t>
            </a:r>
            <a:r>
              <a:rPr lang="en-GB" dirty="0">
                <a:effectLst/>
              </a:rPr>
              <a:t>with </a:t>
            </a:r>
            <a:r>
              <a:rPr lang="en-GB" u="sng" dirty="0">
                <a:solidFill>
                  <a:srgbClr val="FFFF00"/>
                </a:solidFill>
                <a:effectLst/>
              </a:rPr>
              <a:t>W</a:t>
            </a:r>
            <a:r>
              <a:rPr lang="en-GB" dirty="0">
                <a:solidFill>
                  <a:srgbClr val="FFFF00"/>
                </a:solidFill>
                <a:effectLst/>
              </a:rPr>
              <a:t>hat Effect</a:t>
            </a:r>
            <a:r>
              <a:rPr lang="en-GB" dirty="0">
                <a:effectLst/>
              </a:rPr>
              <a:t>".</a:t>
            </a:r>
            <a:r>
              <a:rPr lang="en-GB" dirty="0"/>
              <a:t/>
            </a:r>
            <a:br>
              <a:rPr lang="en-GB" dirty="0"/>
            </a:br>
            <a:endParaRPr lang="en-GB" dirty="0"/>
          </a:p>
        </p:txBody>
      </p:sp>
      <p:sp>
        <p:nvSpPr>
          <p:cNvPr id="3" name="Content Placeholder 2"/>
          <p:cNvSpPr>
            <a:spLocks noGrp="1"/>
          </p:cNvSpPr>
          <p:nvPr>
            <p:ph idx="1"/>
          </p:nvPr>
        </p:nvSpPr>
        <p:spPr/>
        <p:txBody>
          <a:bodyPr>
            <a:normAutofit/>
          </a:bodyPr>
          <a:lstStyle/>
          <a:p>
            <a:r>
              <a:rPr lang="en-GB" sz="3600" dirty="0"/>
              <a:t>Who are ‘the who’ in the first part of the formulation? Who ‘makes’ a book?</a:t>
            </a:r>
          </a:p>
        </p:txBody>
      </p:sp>
    </p:spTree>
    <p:extLst>
      <p:ext uri="{BB962C8B-B14F-4D97-AF65-F5344CB8AC3E}">
        <p14:creationId xmlns:p14="http://schemas.microsoft.com/office/powerpoint/2010/main" val="5771555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rPr>
              <a:t>The Author (</a:t>
            </a:r>
            <a:r>
              <a:rPr lang="en-GB" i="1" dirty="0" err="1">
                <a:solidFill>
                  <a:srgbClr val="FFFF00"/>
                </a:solidFill>
              </a:rPr>
              <a:t>L’auteur</a:t>
            </a:r>
            <a:r>
              <a:rPr lang="en-GB" dirty="0">
                <a:solidFill>
                  <a:srgbClr val="FFFF00"/>
                </a:solidFill>
              </a:rPr>
              <a:t>)</a:t>
            </a:r>
          </a:p>
        </p:txBody>
      </p:sp>
      <p:pic>
        <p:nvPicPr>
          <p:cNvPr id="4" name="Content Placeholder 3"/>
          <p:cNvPicPr>
            <a:picLocks noGrp="1" noChangeAspect="1"/>
          </p:cNvPicPr>
          <p:nvPr>
            <p:ph idx="1"/>
          </p:nvPr>
        </p:nvPicPr>
        <p:blipFill>
          <a:blip r:embed="rId2"/>
          <a:stretch>
            <a:fillRect/>
          </a:stretch>
        </p:blipFill>
        <p:spPr>
          <a:xfrm>
            <a:off x="6721744" y="1850963"/>
            <a:ext cx="4893042" cy="4059237"/>
          </a:xfrm>
          <a:prstGeom prst="rect">
            <a:avLst/>
          </a:prstGeom>
        </p:spPr>
      </p:pic>
      <p:sp>
        <p:nvSpPr>
          <p:cNvPr id="5" name="Rectangle 4"/>
          <p:cNvSpPr/>
          <p:nvPr/>
        </p:nvSpPr>
        <p:spPr>
          <a:xfrm>
            <a:off x="6721744" y="5910200"/>
            <a:ext cx="4294865" cy="646331"/>
          </a:xfrm>
          <a:prstGeom prst="rect">
            <a:avLst/>
          </a:prstGeom>
        </p:spPr>
        <p:txBody>
          <a:bodyPr wrap="square">
            <a:spAutoFit/>
          </a:bodyPr>
          <a:lstStyle/>
          <a:p>
            <a:r>
              <a:rPr lang="en-GB" dirty="0"/>
              <a:t>Gustave Courbet,</a:t>
            </a:r>
          </a:p>
          <a:p>
            <a:r>
              <a:rPr lang="en-GB" dirty="0"/>
              <a:t>Portrait of Charles Baudelaire, c. 1847</a:t>
            </a:r>
          </a:p>
        </p:txBody>
      </p:sp>
      <p:pic>
        <p:nvPicPr>
          <p:cNvPr id="6" name="Picture 5"/>
          <p:cNvPicPr>
            <a:picLocks noChangeAspect="1"/>
          </p:cNvPicPr>
          <p:nvPr/>
        </p:nvPicPr>
        <p:blipFill>
          <a:blip r:embed="rId3"/>
          <a:stretch>
            <a:fillRect/>
          </a:stretch>
        </p:blipFill>
        <p:spPr>
          <a:xfrm>
            <a:off x="530679" y="1850963"/>
            <a:ext cx="5905500" cy="3143250"/>
          </a:xfrm>
          <a:prstGeom prst="rect">
            <a:avLst/>
          </a:prstGeom>
        </p:spPr>
      </p:pic>
      <p:sp>
        <p:nvSpPr>
          <p:cNvPr id="7" name="Rectangle 6"/>
          <p:cNvSpPr/>
          <p:nvPr/>
        </p:nvSpPr>
        <p:spPr>
          <a:xfrm>
            <a:off x="639641" y="5440405"/>
            <a:ext cx="3045193" cy="646331"/>
          </a:xfrm>
          <a:prstGeom prst="rect">
            <a:avLst/>
          </a:prstGeom>
        </p:spPr>
        <p:txBody>
          <a:bodyPr wrap="none">
            <a:spAutoFit/>
          </a:bodyPr>
          <a:lstStyle/>
          <a:p>
            <a:r>
              <a:rPr lang="en-GB" dirty="0"/>
              <a:t>John Butler Yeats</a:t>
            </a:r>
          </a:p>
          <a:p>
            <a:r>
              <a:rPr lang="en-GB" dirty="0"/>
              <a:t>Portrait of WB Yeats, c. 1888</a:t>
            </a:r>
          </a:p>
        </p:txBody>
      </p:sp>
    </p:spTree>
    <p:extLst>
      <p:ext uri="{BB962C8B-B14F-4D97-AF65-F5344CB8AC3E}">
        <p14:creationId xmlns:p14="http://schemas.microsoft.com/office/powerpoint/2010/main" val="2177103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5978072" cy="970450"/>
          </a:xfrm>
        </p:spPr>
        <p:txBody>
          <a:bodyPr>
            <a:normAutofit/>
          </a:bodyPr>
          <a:lstStyle/>
          <a:p>
            <a:pPr>
              <a:lnSpc>
                <a:spcPct val="90000"/>
              </a:lnSpc>
            </a:pPr>
            <a:r>
              <a:rPr lang="en-GB" sz="3100" dirty="0">
                <a:solidFill>
                  <a:srgbClr val="FFFF00"/>
                </a:solidFill>
              </a:rPr>
              <a:t>Roland Barthes, ‘The Death of the Author’ (1967)</a:t>
            </a:r>
          </a:p>
        </p:txBody>
      </p:sp>
      <p:sp>
        <p:nvSpPr>
          <p:cNvPr id="3" name="Content Placeholder 2"/>
          <p:cNvSpPr>
            <a:spLocks noGrp="1"/>
          </p:cNvSpPr>
          <p:nvPr>
            <p:ph idx="1"/>
          </p:nvPr>
        </p:nvSpPr>
        <p:spPr>
          <a:xfrm>
            <a:off x="913795" y="2139519"/>
            <a:ext cx="5978072" cy="3866048"/>
          </a:xfrm>
        </p:spPr>
        <p:txBody>
          <a:bodyPr anchor="ctr">
            <a:normAutofit fontScale="92500" lnSpcReduction="20000"/>
          </a:bodyPr>
          <a:lstStyle/>
          <a:p>
            <a:pPr marL="36900" indent="0" algn="just">
              <a:lnSpc>
                <a:spcPct val="90000"/>
              </a:lnSpc>
              <a:buNone/>
            </a:pPr>
            <a:r>
              <a:rPr lang="en-GB" sz="3200" dirty="0"/>
              <a:t>‘The author  rules in literary history, in biographies of writers, in magazine interviews, and even in the awareness of literary men, anxious to unite, by their private journals, their person and their work; the image of literature to be found in contemporary culture is tyrannically centred on the author, his person, his history, his tastes, his passions.’</a:t>
            </a:r>
          </a:p>
          <a:p>
            <a:pPr marL="36900" indent="0">
              <a:lnSpc>
                <a:spcPct val="90000"/>
              </a:lnSpc>
              <a:buNone/>
            </a:pPr>
            <a:endParaRPr lang="en-GB" i="1" dirty="0"/>
          </a:p>
        </p:txBody>
      </p:sp>
      <p:pic>
        <p:nvPicPr>
          <p:cNvPr id="5" name="Picture 4">
            <a:extLst>
              <a:ext uri="{FF2B5EF4-FFF2-40B4-BE49-F238E27FC236}">
                <a16:creationId xmlns:a16="http://schemas.microsoft.com/office/drawing/2014/main" id="{AF41F66D-2462-49ED-BE6E-7E5D50438A99}"/>
              </a:ext>
            </a:extLst>
          </p:cNvPr>
          <p:cNvPicPr>
            <a:picLocks noChangeAspect="1"/>
          </p:cNvPicPr>
          <p:nvPr/>
        </p:nvPicPr>
        <p:blipFill rotWithShape="1">
          <a:blip r:embed="rId3"/>
          <a:srcRect l="2267" r="1" b="1"/>
          <a:stretch/>
        </p:blipFill>
        <p:spPr>
          <a:xfrm>
            <a:off x="7620351" y="10"/>
            <a:ext cx="4571649" cy="6857990"/>
          </a:xfrm>
          <a:prstGeom prst="rect">
            <a:avLst/>
          </a:prstGeom>
        </p:spPr>
      </p:pic>
      <p:pic>
        <p:nvPicPr>
          <p:cNvPr id="10" name="Picture 9">
            <a:extLst>
              <a:ext uri="{FF2B5EF4-FFF2-40B4-BE49-F238E27FC236}">
                <a16:creationId xmlns:a16="http://schemas.microsoft.com/office/drawing/2014/main" id="{E0BE7827-5B1A-4F37-BF70-19F7C5C6BDE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964" r="2807" b="1446"/>
          <a:stretch/>
        </p:blipFill>
        <p:spPr>
          <a:xfrm>
            <a:off x="7501468" y="1"/>
            <a:ext cx="4690532" cy="6858000"/>
          </a:xfrm>
          <a:prstGeom prst="rect">
            <a:avLst/>
          </a:prstGeom>
        </p:spPr>
      </p:pic>
    </p:spTree>
    <p:extLst>
      <p:ext uri="{BB962C8B-B14F-4D97-AF65-F5344CB8AC3E}">
        <p14:creationId xmlns:p14="http://schemas.microsoft.com/office/powerpoint/2010/main" val="17114231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5978072" cy="970450"/>
          </a:xfrm>
        </p:spPr>
        <p:txBody>
          <a:bodyPr>
            <a:normAutofit/>
          </a:bodyPr>
          <a:lstStyle/>
          <a:p>
            <a:pPr>
              <a:lnSpc>
                <a:spcPct val="90000"/>
              </a:lnSpc>
            </a:pPr>
            <a:r>
              <a:rPr lang="en-GB" sz="3100" dirty="0">
                <a:solidFill>
                  <a:srgbClr val="FFFF00"/>
                </a:solidFill>
              </a:rPr>
              <a:t>Roland Barthes, ‘The Death of the Author’ (1967)</a:t>
            </a:r>
          </a:p>
        </p:txBody>
      </p:sp>
      <p:sp>
        <p:nvSpPr>
          <p:cNvPr id="3" name="Content Placeholder 2"/>
          <p:cNvSpPr>
            <a:spLocks noGrp="1"/>
          </p:cNvSpPr>
          <p:nvPr>
            <p:ph idx="1"/>
          </p:nvPr>
        </p:nvSpPr>
        <p:spPr>
          <a:xfrm>
            <a:off x="913795" y="1828801"/>
            <a:ext cx="5978072" cy="3866048"/>
          </a:xfrm>
        </p:spPr>
        <p:txBody>
          <a:bodyPr anchor="ctr">
            <a:normAutofit/>
          </a:bodyPr>
          <a:lstStyle/>
          <a:p>
            <a:pPr marL="36900" indent="0">
              <a:lnSpc>
                <a:spcPct val="90000"/>
              </a:lnSpc>
              <a:buNone/>
            </a:pPr>
            <a:r>
              <a:rPr lang="en-GB" sz="3200" dirty="0"/>
              <a:t>‘The Author is supposed to feed the book — that is, he pre-exists it, thinks, suffers, lives for it; he maintains with his work the same relation of antecedence a father maintains with his child.’</a:t>
            </a:r>
          </a:p>
          <a:p>
            <a:pPr marL="36900" indent="0">
              <a:lnSpc>
                <a:spcPct val="90000"/>
              </a:lnSpc>
              <a:buNone/>
            </a:pPr>
            <a:endParaRPr lang="en-GB" i="1" dirty="0"/>
          </a:p>
        </p:txBody>
      </p:sp>
      <p:pic>
        <p:nvPicPr>
          <p:cNvPr id="5" name="Picture 4">
            <a:extLst>
              <a:ext uri="{FF2B5EF4-FFF2-40B4-BE49-F238E27FC236}">
                <a16:creationId xmlns:a16="http://schemas.microsoft.com/office/drawing/2014/main" id="{AF41F66D-2462-49ED-BE6E-7E5D50438A99}"/>
              </a:ext>
            </a:extLst>
          </p:cNvPr>
          <p:cNvPicPr>
            <a:picLocks noChangeAspect="1"/>
          </p:cNvPicPr>
          <p:nvPr/>
        </p:nvPicPr>
        <p:blipFill rotWithShape="1">
          <a:blip r:embed="rId3"/>
          <a:srcRect l="2267" r="1" b="1"/>
          <a:stretch/>
        </p:blipFill>
        <p:spPr>
          <a:xfrm>
            <a:off x="7620351" y="10"/>
            <a:ext cx="4571649" cy="6857990"/>
          </a:xfrm>
          <a:prstGeom prst="rect">
            <a:avLst/>
          </a:prstGeom>
        </p:spPr>
      </p:pic>
      <p:pic>
        <p:nvPicPr>
          <p:cNvPr id="10" name="Picture 9">
            <a:extLst>
              <a:ext uri="{FF2B5EF4-FFF2-40B4-BE49-F238E27FC236}">
                <a16:creationId xmlns:a16="http://schemas.microsoft.com/office/drawing/2014/main" id="{E0BE7827-5B1A-4F37-BF70-19F7C5C6BDE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964" r="2807" b="1446"/>
          <a:stretch/>
        </p:blipFill>
        <p:spPr>
          <a:xfrm>
            <a:off x="7501468" y="1"/>
            <a:ext cx="4690532" cy="6858000"/>
          </a:xfrm>
          <a:prstGeom prst="rect">
            <a:avLst/>
          </a:prstGeom>
        </p:spPr>
      </p:pic>
    </p:spTree>
    <p:extLst>
      <p:ext uri="{BB962C8B-B14F-4D97-AF65-F5344CB8AC3E}">
        <p14:creationId xmlns:p14="http://schemas.microsoft.com/office/powerpoint/2010/main" val="3486946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 ‘makes’ a book?</a:t>
            </a:r>
          </a:p>
        </p:txBody>
      </p:sp>
      <p:sp>
        <p:nvSpPr>
          <p:cNvPr id="3" name="Content Placeholder 2"/>
          <p:cNvSpPr>
            <a:spLocks noGrp="1"/>
          </p:cNvSpPr>
          <p:nvPr>
            <p:ph idx="1"/>
          </p:nvPr>
        </p:nvSpPr>
        <p:spPr/>
        <p:txBody>
          <a:bodyPr numCol="2">
            <a:normAutofit/>
          </a:bodyPr>
          <a:lstStyle/>
          <a:p>
            <a:r>
              <a:rPr lang="en-GB" dirty="0"/>
              <a:t>Author</a:t>
            </a:r>
          </a:p>
          <a:p>
            <a:r>
              <a:rPr lang="en-GB" dirty="0"/>
              <a:t>Scribe</a:t>
            </a:r>
          </a:p>
          <a:p>
            <a:r>
              <a:rPr lang="en-GB" dirty="0"/>
              <a:t>Typist</a:t>
            </a:r>
          </a:p>
          <a:p>
            <a:r>
              <a:rPr lang="en-GB" dirty="0"/>
              <a:t>Commissioning editor</a:t>
            </a:r>
          </a:p>
          <a:p>
            <a:r>
              <a:rPr lang="en-GB" dirty="0"/>
              <a:t>Copy editor</a:t>
            </a:r>
          </a:p>
          <a:p>
            <a:r>
              <a:rPr lang="en-GB" dirty="0"/>
              <a:t>Peer reviewer</a:t>
            </a:r>
          </a:p>
          <a:p>
            <a:r>
              <a:rPr lang="en-GB" dirty="0"/>
              <a:t>Typesetter</a:t>
            </a:r>
          </a:p>
          <a:p>
            <a:r>
              <a:rPr lang="en-GB" dirty="0"/>
              <a:t>Software engineers</a:t>
            </a:r>
          </a:p>
          <a:p>
            <a:r>
              <a:rPr lang="en-GB" dirty="0"/>
              <a:t>Paper manufacturer</a:t>
            </a:r>
          </a:p>
          <a:p>
            <a:r>
              <a:rPr lang="en-GB" dirty="0"/>
              <a:t>Cover artist</a:t>
            </a:r>
          </a:p>
          <a:p>
            <a:r>
              <a:rPr lang="en-GB" dirty="0"/>
              <a:t>People who transport books</a:t>
            </a:r>
          </a:p>
          <a:p>
            <a:r>
              <a:rPr lang="en-GB" dirty="0"/>
              <a:t>Booksellers</a:t>
            </a:r>
          </a:p>
          <a:p>
            <a:r>
              <a:rPr lang="en-GB" dirty="0"/>
              <a:t>Authors of previous books - </a:t>
            </a:r>
            <a:r>
              <a:rPr lang="en-GB" sz="4000" dirty="0">
                <a:solidFill>
                  <a:srgbClr val="FFFF00"/>
                </a:solidFill>
              </a:rPr>
              <a:t>intertextuality</a:t>
            </a:r>
          </a:p>
          <a:p>
            <a:endParaRPr lang="en-GB" dirty="0"/>
          </a:p>
        </p:txBody>
      </p:sp>
    </p:spTree>
    <p:extLst>
      <p:ext uri="{BB962C8B-B14F-4D97-AF65-F5344CB8AC3E}">
        <p14:creationId xmlns:p14="http://schemas.microsoft.com/office/powerpoint/2010/main" val="8141030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5978072" cy="970450"/>
          </a:xfrm>
        </p:spPr>
        <p:txBody>
          <a:bodyPr>
            <a:normAutofit/>
          </a:bodyPr>
          <a:lstStyle/>
          <a:p>
            <a:pPr>
              <a:lnSpc>
                <a:spcPct val="90000"/>
              </a:lnSpc>
            </a:pPr>
            <a:r>
              <a:rPr lang="en-GB" sz="3100" dirty="0">
                <a:solidFill>
                  <a:srgbClr val="FFFF00"/>
                </a:solidFill>
              </a:rPr>
              <a:t>Roland Barthes, ‘The Death of the Author’ (1967)</a:t>
            </a:r>
          </a:p>
        </p:txBody>
      </p:sp>
      <p:sp>
        <p:nvSpPr>
          <p:cNvPr id="3" name="Content Placeholder 2"/>
          <p:cNvSpPr>
            <a:spLocks noGrp="1"/>
          </p:cNvSpPr>
          <p:nvPr>
            <p:ph idx="1"/>
          </p:nvPr>
        </p:nvSpPr>
        <p:spPr>
          <a:xfrm>
            <a:off x="913795" y="1828801"/>
            <a:ext cx="5978072" cy="4873840"/>
          </a:xfrm>
        </p:spPr>
        <p:txBody>
          <a:bodyPr anchor="ctr">
            <a:normAutofit/>
          </a:bodyPr>
          <a:lstStyle/>
          <a:p>
            <a:pPr marL="36900" indent="0">
              <a:buNone/>
            </a:pPr>
            <a:r>
              <a:rPr lang="en-GB" sz="2400" i="1" dirty="0"/>
              <a:t>Author privileged in literary history despite the fact that:</a:t>
            </a:r>
          </a:p>
          <a:p>
            <a:pPr marL="36900" indent="0">
              <a:buNone/>
            </a:pPr>
            <a:r>
              <a:rPr lang="en-GB" sz="2400" dirty="0"/>
              <a:t>‘We know that a text does not consist of a line of words, releasing a single "theological" meaning (the "message" of the Author-God), but is a space of many dimensions, in which are wedded and contested various kinds of writing, no one of which is original: the text is a tissue of citations, resulting from the thousand sources of culture.’</a:t>
            </a:r>
            <a:endParaRPr lang="en-GB" sz="2400" i="1" dirty="0"/>
          </a:p>
        </p:txBody>
      </p:sp>
      <p:pic>
        <p:nvPicPr>
          <p:cNvPr id="5" name="Picture 4">
            <a:extLst>
              <a:ext uri="{FF2B5EF4-FFF2-40B4-BE49-F238E27FC236}">
                <a16:creationId xmlns:a16="http://schemas.microsoft.com/office/drawing/2014/main" id="{EB018684-F277-4C66-A828-135FF375826B}"/>
              </a:ext>
            </a:extLst>
          </p:cNvPr>
          <p:cNvPicPr>
            <a:picLocks noChangeAspect="1"/>
          </p:cNvPicPr>
          <p:nvPr/>
        </p:nvPicPr>
        <p:blipFill rotWithShape="1">
          <a:blip r:embed="rId3"/>
          <a:srcRect l="2267" r="1" b="1"/>
          <a:stretch/>
        </p:blipFill>
        <p:spPr>
          <a:xfrm>
            <a:off x="7620351" y="10"/>
            <a:ext cx="4571649" cy="6857990"/>
          </a:xfrm>
          <a:prstGeom prst="rect">
            <a:avLst/>
          </a:prstGeom>
        </p:spPr>
      </p:pic>
      <p:pic>
        <p:nvPicPr>
          <p:cNvPr id="10" name="Picture 9">
            <a:extLst>
              <a:ext uri="{FF2B5EF4-FFF2-40B4-BE49-F238E27FC236}">
                <a16:creationId xmlns:a16="http://schemas.microsoft.com/office/drawing/2014/main" id="{E0BE7827-5B1A-4F37-BF70-19F7C5C6BDE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964" r="2807" b="1446"/>
          <a:stretch/>
        </p:blipFill>
        <p:spPr>
          <a:xfrm>
            <a:off x="7501468" y="1"/>
            <a:ext cx="4690532" cy="6858000"/>
          </a:xfrm>
          <a:prstGeom prst="rect">
            <a:avLst/>
          </a:prstGeom>
        </p:spPr>
      </p:pic>
    </p:spTree>
    <p:extLst>
      <p:ext uri="{BB962C8B-B14F-4D97-AF65-F5344CB8AC3E}">
        <p14:creationId xmlns:p14="http://schemas.microsoft.com/office/powerpoint/2010/main" val="7928610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FFFF00"/>
                </a:solidFill>
              </a:rPr>
              <a:t>Roland Barthes, ‘The Death of the Author’ (1967)</a:t>
            </a:r>
          </a:p>
        </p:txBody>
      </p:sp>
      <p:sp>
        <p:nvSpPr>
          <p:cNvPr id="3" name="Content Placeholder 2"/>
          <p:cNvSpPr>
            <a:spLocks noGrp="1"/>
          </p:cNvSpPr>
          <p:nvPr>
            <p:ph idx="1"/>
          </p:nvPr>
        </p:nvSpPr>
        <p:spPr>
          <a:xfrm>
            <a:off x="913795" y="1732449"/>
            <a:ext cx="10353762" cy="4494180"/>
          </a:xfrm>
        </p:spPr>
        <p:txBody>
          <a:bodyPr/>
          <a:lstStyle/>
          <a:p>
            <a:pPr marL="36900" indent="0">
              <a:buNone/>
            </a:pPr>
            <a:r>
              <a:rPr lang="en-GB" i="1" dirty="0"/>
              <a:t>Whereas … </a:t>
            </a:r>
          </a:p>
          <a:p>
            <a:pPr marL="36900" indent="0" algn="just">
              <a:buNone/>
            </a:pPr>
            <a:r>
              <a:rPr lang="en-GB" sz="2400" dirty="0"/>
              <a:t>‘</a:t>
            </a:r>
            <a:r>
              <a:rPr lang="en-GB" sz="2400" dirty="0">
                <a:solidFill>
                  <a:srgbClr val="FFFF00"/>
                </a:solidFill>
              </a:rPr>
              <a:t>The reader is a man without history</a:t>
            </a:r>
            <a:r>
              <a:rPr lang="en-GB" sz="2400" dirty="0"/>
              <a:t>, without biography, without psychology; he is only that someone who holds gathered into a single field all the paths of which the text is constituted. … The reader has never been the concern of classical criticism; for it, there is no other man in literature but the one who writes. We are now beginning to be the dupes no longer of such anti-phrases, by which our society proudly champions precisely what it dismisses, ignores, smothers or destroys; we know that to restore to writing its future, we must reverse its myth: </a:t>
            </a:r>
            <a:r>
              <a:rPr lang="en-GB" sz="2400" dirty="0">
                <a:solidFill>
                  <a:srgbClr val="FFFF00"/>
                </a:solidFill>
              </a:rPr>
              <a:t>the birth of the reader must be ransomed by the death of the Author</a:t>
            </a:r>
            <a:r>
              <a:rPr lang="en-GB" sz="2400" dirty="0"/>
              <a:t>.’</a:t>
            </a:r>
            <a:endParaRPr lang="en-GB" sz="2400" i="1" dirty="0"/>
          </a:p>
        </p:txBody>
      </p:sp>
    </p:spTree>
    <p:extLst>
      <p:ext uri="{BB962C8B-B14F-4D97-AF65-F5344CB8AC3E}">
        <p14:creationId xmlns:p14="http://schemas.microsoft.com/office/powerpoint/2010/main" val="24570026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rPr>
              <a:t>Histories of Reading</a:t>
            </a:r>
          </a:p>
        </p:txBody>
      </p:sp>
      <p:sp>
        <p:nvSpPr>
          <p:cNvPr id="3" name="Content Placeholder 2"/>
          <p:cNvSpPr>
            <a:spLocks noGrp="1"/>
          </p:cNvSpPr>
          <p:nvPr>
            <p:ph idx="1"/>
          </p:nvPr>
        </p:nvSpPr>
        <p:spPr/>
        <p:txBody>
          <a:bodyPr/>
          <a:lstStyle/>
          <a:p>
            <a:r>
              <a:rPr lang="en-GB" sz="2400" dirty="0"/>
              <a:t>In what sense might ‘the reader’ be ‘without history’?</a:t>
            </a:r>
          </a:p>
          <a:p>
            <a:endParaRPr lang="en-GB" sz="2400" dirty="0"/>
          </a:p>
          <a:p>
            <a:r>
              <a:rPr lang="en-GB" sz="2400" dirty="0"/>
              <a:t>What methodological challenges might be associated with histories of reading? Are there any challenges which might relate to the medieval period specifically?</a:t>
            </a:r>
          </a:p>
          <a:p>
            <a:endParaRPr lang="en-GB" sz="2400" dirty="0"/>
          </a:p>
          <a:p>
            <a:r>
              <a:rPr lang="en-GB" sz="2400" dirty="0"/>
              <a:t>How does one write a history of reading?</a:t>
            </a:r>
          </a:p>
          <a:p>
            <a:pPr marL="36900" indent="0">
              <a:buNone/>
            </a:pPr>
            <a:endParaRPr lang="en-GB" dirty="0"/>
          </a:p>
        </p:txBody>
      </p:sp>
    </p:spTree>
    <p:extLst>
      <p:ext uri="{BB962C8B-B14F-4D97-AF65-F5344CB8AC3E}">
        <p14:creationId xmlns:p14="http://schemas.microsoft.com/office/powerpoint/2010/main" val="14770985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2A730-1C07-4F1B-BC50-5569195C9AFF}"/>
              </a:ext>
            </a:extLst>
          </p:cNvPr>
          <p:cNvSpPr>
            <a:spLocks noGrp="1"/>
          </p:cNvSpPr>
          <p:nvPr>
            <p:ph type="title"/>
          </p:nvPr>
        </p:nvSpPr>
        <p:spPr/>
        <p:txBody>
          <a:bodyPr>
            <a:normAutofit fontScale="90000"/>
          </a:bodyPr>
          <a:lstStyle/>
          <a:p>
            <a:r>
              <a:rPr lang="en-GB" sz="4000" dirty="0"/>
              <a:t>3</a:t>
            </a:r>
            <a:r>
              <a:rPr lang="en-GB" sz="4000" dirty="0">
                <a:solidFill>
                  <a:srgbClr val="FFFF00"/>
                </a:solidFill>
              </a:rPr>
              <a:t>. Digital Approaches to Book History</a:t>
            </a:r>
            <a:r>
              <a:rPr lang="en-GB" sz="4000" dirty="0"/>
              <a:t/>
            </a:r>
            <a:br>
              <a:rPr lang="en-GB" sz="4000" dirty="0"/>
            </a:br>
            <a:endParaRPr lang="en-GB" dirty="0"/>
          </a:p>
        </p:txBody>
      </p:sp>
      <p:sp>
        <p:nvSpPr>
          <p:cNvPr id="3" name="Content Placeholder 2">
            <a:extLst>
              <a:ext uri="{FF2B5EF4-FFF2-40B4-BE49-F238E27FC236}">
                <a16:creationId xmlns:a16="http://schemas.microsoft.com/office/drawing/2014/main" id="{0F7156FE-27BC-4B95-8978-4250FEFFFAAC}"/>
              </a:ext>
            </a:extLst>
          </p:cNvPr>
          <p:cNvSpPr>
            <a:spLocks noGrp="1"/>
          </p:cNvSpPr>
          <p:nvPr>
            <p:ph idx="1"/>
          </p:nvPr>
        </p:nvSpPr>
        <p:spPr/>
        <p:txBody>
          <a:bodyPr>
            <a:normAutofit/>
          </a:bodyPr>
          <a:lstStyle/>
          <a:p>
            <a:r>
              <a:rPr lang="en-US" sz="2800" dirty="0"/>
              <a:t>How might digital technologies enhance histories of books and readership?</a:t>
            </a:r>
          </a:p>
          <a:p>
            <a:endParaRPr lang="en-US" sz="2800" dirty="0"/>
          </a:p>
          <a:p>
            <a:r>
              <a:rPr lang="en-US" sz="2800" dirty="0"/>
              <a:t>What </a:t>
            </a:r>
            <a:r>
              <a:rPr lang="en-US" sz="2800" dirty="0" smtClean="0"/>
              <a:t>methodological </a:t>
            </a:r>
            <a:r>
              <a:rPr lang="en-US" sz="2800" dirty="0"/>
              <a:t>potentialities might be available through websites, databases and suchlike?</a:t>
            </a:r>
            <a:endParaRPr lang="en-GB" sz="2800" dirty="0"/>
          </a:p>
        </p:txBody>
      </p:sp>
    </p:spTree>
    <p:extLst>
      <p:ext uri="{BB962C8B-B14F-4D97-AF65-F5344CB8AC3E}">
        <p14:creationId xmlns:p14="http://schemas.microsoft.com/office/powerpoint/2010/main" val="14720570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113489"/>
            <a:ext cx="10353762" cy="970450"/>
          </a:xfrm>
        </p:spPr>
        <p:txBody>
          <a:bodyPr/>
          <a:lstStyle/>
          <a:p>
            <a:r>
              <a:rPr lang="en-GB" dirty="0">
                <a:solidFill>
                  <a:srgbClr val="FFFF00"/>
                </a:solidFill>
              </a:rPr>
              <a:t>Digital Approaches to Histories of the Book</a:t>
            </a:r>
          </a:p>
        </p:txBody>
      </p:sp>
      <p:sp>
        <p:nvSpPr>
          <p:cNvPr id="3" name="Content Placeholder 2"/>
          <p:cNvSpPr>
            <a:spLocks noGrp="1"/>
          </p:cNvSpPr>
          <p:nvPr>
            <p:ph idx="1"/>
          </p:nvPr>
        </p:nvSpPr>
        <p:spPr>
          <a:xfrm>
            <a:off x="913795" y="1083939"/>
            <a:ext cx="6764262" cy="4058751"/>
          </a:xfrm>
        </p:spPr>
        <p:txBody>
          <a:bodyPr>
            <a:normAutofit fontScale="92500" lnSpcReduction="10000"/>
          </a:bodyPr>
          <a:lstStyle/>
          <a:p>
            <a:endParaRPr lang="en-GB" dirty="0"/>
          </a:p>
          <a:p>
            <a:r>
              <a:rPr lang="en-GB" sz="3600" dirty="0"/>
              <a:t>Short Title Catalogue (STC)</a:t>
            </a:r>
            <a:r>
              <a:rPr lang="en-GB" dirty="0"/>
              <a:t> = systematic (and coded) record of printed books extant in libraries and collections</a:t>
            </a:r>
          </a:p>
          <a:p>
            <a:endParaRPr lang="en-GB" dirty="0"/>
          </a:p>
          <a:p>
            <a:r>
              <a:rPr lang="en-GB" dirty="0"/>
              <a:t>Eighteenth-Century STC developed on </a:t>
            </a:r>
            <a:r>
              <a:rPr lang="en-GB" dirty="0" err="1"/>
              <a:t>CD-Rom</a:t>
            </a:r>
            <a:r>
              <a:rPr lang="en-GB" dirty="0"/>
              <a:t> 1992</a:t>
            </a:r>
          </a:p>
          <a:p>
            <a:endParaRPr lang="en-GB" dirty="0"/>
          </a:p>
          <a:p>
            <a:r>
              <a:rPr lang="en-GB" dirty="0"/>
              <a:t>Subsumed into </a:t>
            </a:r>
            <a:r>
              <a:rPr lang="en-GB" dirty="0">
                <a:hlinkClick r:id="rId2"/>
              </a:rPr>
              <a:t>English Short Title Catalogue</a:t>
            </a:r>
            <a:endParaRPr lang="en-GB" dirty="0"/>
          </a:p>
          <a:p>
            <a:endParaRPr lang="en-GB" dirty="0"/>
          </a:p>
          <a:p>
            <a:r>
              <a:rPr lang="en-GB" dirty="0"/>
              <a:t>Enumerative approach</a:t>
            </a:r>
          </a:p>
        </p:txBody>
      </p:sp>
      <p:pic>
        <p:nvPicPr>
          <p:cNvPr id="5" name="Picture 4"/>
          <p:cNvPicPr>
            <a:picLocks noChangeAspect="1"/>
          </p:cNvPicPr>
          <p:nvPr/>
        </p:nvPicPr>
        <p:blipFill rotWithShape="1">
          <a:blip r:embed="rId3"/>
          <a:srcRect l="3214" t="12175" r="45715" b="7918"/>
          <a:stretch/>
        </p:blipFill>
        <p:spPr>
          <a:xfrm>
            <a:off x="8091123" y="1732449"/>
            <a:ext cx="3897676" cy="4688114"/>
          </a:xfrm>
          <a:prstGeom prst="rect">
            <a:avLst/>
          </a:prstGeom>
        </p:spPr>
      </p:pic>
      <p:pic>
        <p:nvPicPr>
          <p:cNvPr id="6" name="Picture 5"/>
          <p:cNvPicPr>
            <a:picLocks noChangeAspect="1"/>
          </p:cNvPicPr>
          <p:nvPr/>
        </p:nvPicPr>
        <p:blipFill rotWithShape="1">
          <a:blip r:embed="rId4"/>
          <a:srcRect l="8095" t="22582" r="47381" b="66853"/>
          <a:stretch/>
        </p:blipFill>
        <p:spPr>
          <a:xfrm>
            <a:off x="1581754" y="5390049"/>
            <a:ext cx="5428344" cy="1030514"/>
          </a:xfrm>
          <a:prstGeom prst="rect">
            <a:avLst/>
          </a:prstGeom>
        </p:spPr>
      </p:pic>
    </p:spTree>
    <p:extLst>
      <p:ext uri="{BB962C8B-B14F-4D97-AF65-F5344CB8AC3E}">
        <p14:creationId xmlns:p14="http://schemas.microsoft.com/office/powerpoint/2010/main" val="145448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hlinkClick r:id="rId2"/>
              </a:rPr>
              <a:t>EEBO</a:t>
            </a:r>
            <a:endParaRPr lang="en-GB" dirty="0">
              <a:solidFill>
                <a:srgbClr val="FFFF00"/>
              </a:solidFill>
            </a:endParaRPr>
          </a:p>
        </p:txBody>
      </p:sp>
      <p:pic>
        <p:nvPicPr>
          <p:cNvPr id="4" name="Content Placeholder 3"/>
          <p:cNvPicPr>
            <a:picLocks noGrp="1" noChangeAspect="1"/>
          </p:cNvPicPr>
          <p:nvPr>
            <p:ph idx="1"/>
          </p:nvPr>
        </p:nvPicPr>
        <p:blipFill rotWithShape="1">
          <a:blip r:embed="rId3"/>
          <a:srcRect t="7750" r="707" b="21453"/>
          <a:stretch/>
        </p:blipFill>
        <p:spPr>
          <a:xfrm>
            <a:off x="2383522" y="1886855"/>
            <a:ext cx="7414308" cy="4064001"/>
          </a:xfrm>
          <a:prstGeom prst="rect">
            <a:avLst/>
          </a:prstGeom>
        </p:spPr>
      </p:pic>
    </p:spTree>
    <p:extLst>
      <p:ext uri="{BB962C8B-B14F-4D97-AF65-F5344CB8AC3E}">
        <p14:creationId xmlns:p14="http://schemas.microsoft.com/office/powerpoint/2010/main" val="13914983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0D3F4-113D-440C-B2B3-B83A8C617939}"/>
              </a:ext>
            </a:extLst>
          </p:cNvPr>
          <p:cNvSpPr>
            <a:spLocks noGrp="1"/>
          </p:cNvSpPr>
          <p:nvPr>
            <p:ph type="title"/>
          </p:nvPr>
        </p:nvSpPr>
        <p:spPr>
          <a:xfrm>
            <a:off x="5146160" y="290004"/>
            <a:ext cx="5978072" cy="970450"/>
          </a:xfrm>
        </p:spPr>
        <p:txBody>
          <a:bodyPr>
            <a:normAutofit/>
          </a:bodyPr>
          <a:lstStyle/>
          <a:p>
            <a:pPr>
              <a:lnSpc>
                <a:spcPct val="90000"/>
              </a:lnSpc>
            </a:pPr>
            <a:r>
              <a:rPr lang="en-US" sz="3400" dirty="0">
                <a:solidFill>
                  <a:srgbClr val="FFFF00"/>
                </a:solidFill>
              </a:rPr>
              <a:t>‘How to Think About EEBO’</a:t>
            </a:r>
            <a:endParaRPr lang="en-GB" sz="3400" dirty="0">
              <a:solidFill>
                <a:srgbClr val="FFFF00"/>
              </a:solidFill>
            </a:endParaRPr>
          </a:p>
        </p:txBody>
      </p:sp>
      <p:pic>
        <p:nvPicPr>
          <p:cNvPr id="12" name="Picture 11">
            <a:extLst>
              <a:ext uri="{FF2B5EF4-FFF2-40B4-BE49-F238E27FC236}">
                <a16:creationId xmlns:a16="http://schemas.microsoft.com/office/drawing/2014/main" id="{7AA41F59-BAF0-4CFD-A9FA-ED4C838B545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10649" y="1"/>
            <a:ext cx="4690532" cy="6858000"/>
          </a:xfrm>
          <a:prstGeom prst="rect">
            <a:avLst/>
          </a:prstGeom>
        </p:spPr>
      </p:pic>
      <p:pic>
        <p:nvPicPr>
          <p:cNvPr id="5" name="Picture 4">
            <a:extLst>
              <a:ext uri="{FF2B5EF4-FFF2-40B4-BE49-F238E27FC236}">
                <a16:creationId xmlns:a16="http://schemas.microsoft.com/office/drawing/2014/main" id="{81BC9BB7-C8C5-45FE-8923-86ED0A755E0D}"/>
              </a:ext>
            </a:extLst>
          </p:cNvPr>
          <p:cNvPicPr>
            <a:picLocks noChangeAspect="1"/>
          </p:cNvPicPr>
          <p:nvPr/>
        </p:nvPicPr>
        <p:blipFill rotWithShape="1">
          <a:blip r:embed="rId4"/>
          <a:srcRect t="23547" r="1" b="17203"/>
          <a:stretch/>
        </p:blipFill>
        <p:spPr>
          <a:xfrm>
            <a:off x="643339" y="643464"/>
            <a:ext cx="3551912" cy="2706796"/>
          </a:xfrm>
          <a:prstGeom prst="rect">
            <a:avLst/>
          </a:prstGeom>
        </p:spPr>
      </p:pic>
      <p:pic>
        <p:nvPicPr>
          <p:cNvPr id="7" name="Picture 6">
            <a:extLst>
              <a:ext uri="{FF2B5EF4-FFF2-40B4-BE49-F238E27FC236}">
                <a16:creationId xmlns:a16="http://schemas.microsoft.com/office/drawing/2014/main" id="{4A5551E3-9ABB-440D-9E3A-17608E0880E5}"/>
              </a:ext>
            </a:extLst>
          </p:cNvPr>
          <p:cNvPicPr>
            <a:picLocks noChangeAspect="1"/>
          </p:cNvPicPr>
          <p:nvPr/>
        </p:nvPicPr>
        <p:blipFill rotWithShape="1">
          <a:blip r:embed="rId5"/>
          <a:srcRect t="21668" r="3" b="20226"/>
          <a:stretch/>
        </p:blipFill>
        <p:spPr>
          <a:xfrm>
            <a:off x="643339" y="3511127"/>
            <a:ext cx="3551912" cy="2706794"/>
          </a:xfrm>
          <a:prstGeom prst="rect">
            <a:avLst/>
          </a:prstGeom>
        </p:spPr>
      </p:pic>
      <p:sp>
        <p:nvSpPr>
          <p:cNvPr id="3" name="Content Placeholder 2">
            <a:extLst>
              <a:ext uri="{FF2B5EF4-FFF2-40B4-BE49-F238E27FC236}">
                <a16:creationId xmlns:a16="http://schemas.microsoft.com/office/drawing/2014/main" id="{8EEA2D6A-7518-4490-8FCB-5DF867B9E38C}"/>
              </a:ext>
            </a:extLst>
          </p:cNvPr>
          <p:cNvSpPr>
            <a:spLocks noGrp="1"/>
          </p:cNvSpPr>
          <p:nvPr>
            <p:ph idx="1"/>
          </p:nvPr>
        </p:nvSpPr>
        <p:spPr>
          <a:xfrm>
            <a:off x="5217182" y="1260453"/>
            <a:ext cx="5978072" cy="4957468"/>
          </a:xfrm>
        </p:spPr>
        <p:txBody>
          <a:bodyPr anchor="ctr">
            <a:normAutofit fontScale="92500" lnSpcReduction="10000"/>
          </a:bodyPr>
          <a:lstStyle/>
          <a:p>
            <a:pPr marL="36900" indent="0">
              <a:buNone/>
            </a:pPr>
            <a:r>
              <a:rPr lang="en-US" sz="2600" dirty="0"/>
              <a:t>‘The story, in a nutshell. Catalogues took books off the shelves. Microfilm took pages out of books. Transcription and markup freed words from the page. Collection and standardization dissolved those words into data. Early print’s realization as data opened a new horizon of study that we’re still just beginning to survey. </a:t>
            </a:r>
          </a:p>
          <a:p>
            <a:pPr marL="36900" indent="0">
              <a:buNone/>
            </a:pPr>
            <a:r>
              <a:rPr lang="en-US" sz="2600" dirty="0"/>
              <a:t>	‘…  Now that we have EEBO in full-text form, what do we do with it?’</a:t>
            </a:r>
          </a:p>
          <a:p>
            <a:pPr marL="36900" indent="0">
              <a:buNone/>
            </a:pPr>
            <a:endParaRPr lang="en-US" dirty="0"/>
          </a:p>
          <a:p>
            <a:pPr marL="36900" indent="0">
              <a:buNone/>
            </a:pPr>
            <a:r>
              <a:rPr lang="en-US" dirty="0"/>
              <a:t>- Michael Gavin, 'How to Think About EEBO,' </a:t>
            </a:r>
            <a:r>
              <a:rPr lang="en-US" i="1" dirty="0"/>
              <a:t>Textual Cultures</a:t>
            </a:r>
            <a:r>
              <a:rPr lang="en-US" dirty="0"/>
              <a:t>, 11:1–2 (2017 [2019]): 70–105.</a:t>
            </a:r>
            <a:endParaRPr lang="en-GB" dirty="0"/>
          </a:p>
        </p:txBody>
      </p:sp>
    </p:spTree>
    <p:extLst>
      <p:ext uri="{BB962C8B-B14F-4D97-AF65-F5344CB8AC3E}">
        <p14:creationId xmlns:p14="http://schemas.microsoft.com/office/powerpoint/2010/main" val="30525366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7B90A-9B49-4109-859C-2AED0218D0F3}"/>
              </a:ext>
            </a:extLst>
          </p:cNvPr>
          <p:cNvSpPr>
            <a:spLocks noGrp="1"/>
          </p:cNvSpPr>
          <p:nvPr>
            <p:ph type="title"/>
          </p:nvPr>
        </p:nvSpPr>
        <p:spPr/>
        <p:txBody>
          <a:bodyPr/>
          <a:lstStyle/>
          <a:p>
            <a:r>
              <a:rPr lang="en-US" dirty="0">
                <a:solidFill>
                  <a:srgbClr val="FFFF00"/>
                </a:solidFill>
              </a:rPr>
              <a:t>Corpus Linguistics</a:t>
            </a:r>
            <a:endParaRPr lang="en-GB" dirty="0">
              <a:solidFill>
                <a:srgbClr val="FFFF00"/>
              </a:solidFill>
            </a:endParaRPr>
          </a:p>
        </p:txBody>
      </p:sp>
      <p:pic>
        <p:nvPicPr>
          <p:cNvPr id="5" name="Content Placeholder 4">
            <a:extLst>
              <a:ext uri="{FF2B5EF4-FFF2-40B4-BE49-F238E27FC236}">
                <a16:creationId xmlns:a16="http://schemas.microsoft.com/office/drawing/2014/main" id="{87CF93F5-2919-4F35-B9A2-7F75360F5176}"/>
              </a:ext>
            </a:extLst>
          </p:cNvPr>
          <p:cNvPicPr>
            <a:picLocks noGrp="1" noChangeAspect="1"/>
          </p:cNvPicPr>
          <p:nvPr>
            <p:ph idx="1"/>
          </p:nvPr>
        </p:nvPicPr>
        <p:blipFill>
          <a:blip r:embed="rId2"/>
          <a:stretch>
            <a:fillRect/>
          </a:stretch>
        </p:blipFill>
        <p:spPr>
          <a:xfrm>
            <a:off x="2228960" y="1828800"/>
            <a:ext cx="7909560" cy="4572000"/>
          </a:xfrm>
        </p:spPr>
      </p:pic>
    </p:spTree>
    <p:extLst>
      <p:ext uri="{BB962C8B-B14F-4D97-AF65-F5344CB8AC3E}">
        <p14:creationId xmlns:p14="http://schemas.microsoft.com/office/powerpoint/2010/main" val="41083610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3A75C-B119-4BE1-B978-A7BEC3F2C122}"/>
              </a:ext>
            </a:extLst>
          </p:cNvPr>
          <p:cNvSpPr>
            <a:spLocks noGrp="1"/>
          </p:cNvSpPr>
          <p:nvPr>
            <p:ph type="title"/>
          </p:nvPr>
        </p:nvSpPr>
        <p:spPr/>
        <p:txBody>
          <a:bodyPr/>
          <a:lstStyle/>
          <a:p>
            <a:r>
              <a:rPr lang="en-US" dirty="0">
                <a:solidFill>
                  <a:srgbClr val="FFFF00"/>
                </a:solidFill>
              </a:rPr>
              <a:t>‘Death of the Document’?</a:t>
            </a:r>
            <a:endParaRPr lang="en-GB" dirty="0">
              <a:solidFill>
                <a:srgbClr val="FFFF00"/>
              </a:solidFill>
            </a:endParaRPr>
          </a:p>
        </p:txBody>
      </p:sp>
      <p:sp>
        <p:nvSpPr>
          <p:cNvPr id="3" name="Content Placeholder 2">
            <a:extLst>
              <a:ext uri="{FF2B5EF4-FFF2-40B4-BE49-F238E27FC236}">
                <a16:creationId xmlns:a16="http://schemas.microsoft.com/office/drawing/2014/main" id="{FF08B26E-E789-4881-9477-E298DB92B81C}"/>
              </a:ext>
            </a:extLst>
          </p:cNvPr>
          <p:cNvSpPr>
            <a:spLocks noGrp="1"/>
          </p:cNvSpPr>
          <p:nvPr>
            <p:ph idx="1"/>
          </p:nvPr>
        </p:nvSpPr>
        <p:spPr>
          <a:xfrm>
            <a:off x="913795" y="1874492"/>
            <a:ext cx="10353762" cy="4464164"/>
          </a:xfrm>
        </p:spPr>
        <p:txBody>
          <a:bodyPr>
            <a:normAutofit/>
          </a:bodyPr>
          <a:lstStyle/>
          <a:p>
            <a:pPr marL="36900" indent="0">
              <a:buNone/>
            </a:pPr>
            <a:r>
              <a:rPr lang="en-US" dirty="0"/>
              <a:t>CODED FILES:</a:t>
            </a:r>
          </a:p>
          <a:p>
            <a:pPr marL="36900" indent="0" algn="just">
              <a:buNone/>
            </a:pPr>
            <a:r>
              <a:rPr lang="en-US" sz="2400" dirty="0"/>
              <a:t>‘When combined with the archival research of the short-title catalogues (themselves scholarly projects of the highest quality) the result is a collection of files — files, not documents nor texts — that fold discourse into history in a remarkable way, combining “real life” sociological information about names, books, places, and dates, with the formal and lexical features of the texts that record that information. Scale is absolutely essential here. It matters that these projects aspired to comprehensiveness.’</a:t>
            </a:r>
          </a:p>
          <a:p>
            <a:pPr marL="36900" indent="0" algn="just">
              <a:buNone/>
            </a:pPr>
            <a:endParaRPr lang="en-US" sz="2400" dirty="0"/>
          </a:p>
          <a:p>
            <a:pPr marL="36900" indent="0" algn="r">
              <a:buNone/>
            </a:pPr>
            <a:r>
              <a:rPr lang="en-US" sz="1600" dirty="0"/>
              <a:t>Michael Gavin, 'How to Think About EEBO,' </a:t>
            </a:r>
            <a:r>
              <a:rPr lang="en-US" sz="1600" i="1" dirty="0"/>
              <a:t>Textual Cultures</a:t>
            </a:r>
            <a:r>
              <a:rPr lang="en-US" sz="1600" dirty="0"/>
              <a:t>, 11:1–2 (2017 [2019]): 70–105.</a:t>
            </a:r>
            <a:endParaRPr lang="en-GB" sz="1600" dirty="0"/>
          </a:p>
        </p:txBody>
      </p:sp>
    </p:spTree>
    <p:extLst>
      <p:ext uri="{BB962C8B-B14F-4D97-AF65-F5344CB8AC3E}">
        <p14:creationId xmlns:p14="http://schemas.microsoft.com/office/powerpoint/2010/main" val="39138955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3A75C-B119-4BE1-B978-A7BEC3F2C122}"/>
              </a:ext>
            </a:extLst>
          </p:cNvPr>
          <p:cNvSpPr>
            <a:spLocks noGrp="1"/>
          </p:cNvSpPr>
          <p:nvPr>
            <p:ph type="title"/>
          </p:nvPr>
        </p:nvSpPr>
        <p:spPr/>
        <p:txBody>
          <a:bodyPr/>
          <a:lstStyle/>
          <a:p>
            <a:r>
              <a:rPr lang="en-US" dirty="0">
                <a:solidFill>
                  <a:srgbClr val="FFFF00"/>
                </a:solidFill>
              </a:rPr>
              <a:t>‘Death of the Document’?</a:t>
            </a:r>
            <a:endParaRPr lang="en-GB" dirty="0">
              <a:solidFill>
                <a:srgbClr val="FFFF00"/>
              </a:solidFill>
            </a:endParaRPr>
          </a:p>
        </p:txBody>
      </p:sp>
      <p:sp>
        <p:nvSpPr>
          <p:cNvPr id="3" name="Content Placeholder 2">
            <a:extLst>
              <a:ext uri="{FF2B5EF4-FFF2-40B4-BE49-F238E27FC236}">
                <a16:creationId xmlns:a16="http://schemas.microsoft.com/office/drawing/2014/main" id="{FF08B26E-E789-4881-9477-E298DB92B81C}"/>
              </a:ext>
            </a:extLst>
          </p:cNvPr>
          <p:cNvSpPr>
            <a:spLocks noGrp="1"/>
          </p:cNvSpPr>
          <p:nvPr>
            <p:ph idx="1"/>
          </p:nvPr>
        </p:nvSpPr>
        <p:spPr>
          <a:xfrm>
            <a:off x="913795" y="1874492"/>
            <a:ext cx="10353762" cy="4464164"/>
          </a:xfrm>
        </p:spPr>
        <p:txBody>
          <a:bodyPr>
            <a:normAutofit/>
          </a:bodyPr>
          <a:lstStyle/>
          <a:p>
            <a:pPr marL="36900" indent="0" algn="just">
              <a:buNone/>
            </a:pPr>
            <a:r>
              <a:rPr lang="en-US" sz="3600" dirty="0"/>
              <a:t>‘</a:t>
            </a:r>
            <a:r>
              <a:rPr lang="en-US" sz="3200" dirty="0"/>
              <a:t>The archive of early print is now </a:t>
            </a:r>
            <a:r>
              <a:rPr lang="en-US" sz="3200" dirty="0">
                <a:solidFill>
                  <a:srgbClr val="FFFF00"/>
                </a:solidFill>
              </a:rPr>
              <a:t>remediated</a:t>
            </a:r>
            <a:r>
              <a:rPr lang="en-US" sz="3200" dirty="0"/>
              <a:t> as a collection of networked particulars. </a:t>
            </a:r>
            <a:r>
              <a:rPr lang="en-US" sz="3200" dirty="0">
                <a:solidFill>
                  <a:srgbClr val="FFFF00"/>
                </a:solidFill>
              </a:rPr>
              <a:t>Everything is connected to everything else</a:t>
            </a:r>
            <a:r>
              <a:rPr lang="en-US" sz="3200" dirty="0"/>
              <a:t>, at both the supra-textual levels of biographical and geographical metadata, as well as at the sub-textual levels of parts, down to the individual words and characters</a:t>
            </a:r>
            <a:r>
              <a:rPr lang="en-US" sz="3200" dirty="0">
                <a:solidFill>
                  <a:srgbClr val="FFFF00"/>
                </a:solidFill>
              </a:rPr>
              <a:t>. Each item in the collection exists in relation to every other and is therefore available for re-formulation as data</a:t>
            </a:r>
            <a:r>
              <a:rPr lang="en-US" sz="3200" dirty="0"/>
              <a:t>.’</a:t>
            </a:r>
            <a:endParaRPr lang="en-US" sz="3600" dirty="0"/>
          </a:p>
          <a:p>
            <a:pPr marL="36900" indent="0" algn="r">
              <a:buNone/>
            </a:pPr>
            <a:r>
              <a:rPr lang="en-US" sz="1600" dirty="0"/>
              <a:t>Michael Gavin, 'How to Think About EEBO,' </a:t>
            </a:r>
            <a:r>
              <a:rPr lang="en-US" sz="1600" i="1" dirty="0"/>
              <a:t>Textual Cultures</a:t>
            </a:r>
            <a:r>
              <a:rPr lang="en-US" sz="1600" dirty="0"/>
              <a:t>, 11:1–2 (2017 [2019]): 70–105.</a:t>
            </a:r>
            <a:endParaRPr lang="en-GB" sz="1600" dirty="0"/>
          </a:p>
        </p:txBody>
      </p:sp>
    </p:spTree>
    <p:extLst>
      <p:ext uri="{BB962C8B-B14F-4D97-AF65-F5344CB8AC3E}">
        <p14:creationId xmlns:p14="http://schemas.microsoft.com/office/powerpoint/2010/main" val="11377369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hlinkClick r:id="rId2"/>
              </a:rPr>
              <a:t>World Digital Library</a:t>
            </a:r>
            <a:endParaRPr lang="en-GB" dirty="0">
              <a:solidFill>
                <a:srgbClr val="FFFF00"/>
              </a:solidFill>
            </a:endParaRP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3"/>
          <a:srcRect l="119" t="9934" r="2499" b="7775"/>
          <a:stretch/>
        </p:blipFill>
        <p:spPr>
          <a:xfrm>
            <a:off x="2476618" y="1580049"/>
            <a:ext cx="7517327" cy="5082007"/>
          </a:xfrm>
          <a:prstGeom prst="rect">
            <a:avLst/>
          </a:prstGeom>
        </p:spPr>
      </p:pic>
    </p:spTree>
    <p:extLst>
      <p:ext uri="{BB962C8B-B14F-4D97-AF65-F5344CB8AC3E}">
        <p14:creationId xmlns:p14="http://schemas.microsoft.com/office/powerpoint/2010/main" val="6855813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Digital Approaches to History of Readers</a:t>
            </a:r>
          </a:p>
        </p:txBody>
      </p:sp>
      <p:pic>
        <p:nvPicPr>
          <p:cNvPr id="4" name="Content Placeholder 3"/>
          <p:cNvPicPr>
            <a:picLocks noGrp="1" noChangeAspect="1"/>
          </p:cNvPicPr>
          <p:nvPr>
            <p:ph idx="1"/>
          </p:nvPr>
        </p:nvPicPr>
        <p:blipFill rotWithShape="1">
          <a:blip r:embed="rId2"/>
          <a:srcRect l="1" t="10609" r="-118"/>
          <a:stretch/>
        </p:blipFill>
        <p:spPr>
          <a:xfrm>
            <a:off x="4852244" y="2046515"/>
            <a:ext cx="6415313" cy="4403356"/>
          </a:xfrm>
          <a:prstGeom prst="rect">
            <a:avLst/>
          </a:prstGeom>
        </p:spPr>
      </p:pic>
      <p:pic>
        <p:nvPicPr>
          <p:cNvPr id="5" name="Picture 4"/>
          <p:cNvPicPr>
            <a:picLocks noChangeAspect="1"/>
          </p:cNvPicPr>
          <p:nvPr/>
        </p:nvPicPr>
        <p:blipFill>
          <a:blip r:embed="rId3"/>
          <a:stretch>
            <a:fillRect/>
          </a:stretch>
        </p:blipFill>
        <p:spPr>
          <a:xfrm>
            <a:off x="913794" y="1884135"/>
            <a:ext cx="3043823" cy="4565735"/>
          </a:xfrm>
          <a:prstGeom prst="rect">
            <a:avLst/>
          </a:prstGeom>
        </p:spPr>
      </p:pic>
    </p:spTree>
    <p:extLst>
      <p:ext uri="{BB962C8B-B14F-4D97-AF65-F5344CB8AC3E}">
        <p14:creationId xmlns:p14="http://schemas.microsoft.com/office/powerpoint/2010/main" val="1316911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357" t="10083" r="1905" b="6546"/>
          <a:stretch/>
        </p:blipFill>
        <p:spPr>
          <a:xfrm>
            <a:off x="1233713" y="104952"/>
            <a:ext cx="9721969" cy="6586134"/>
          </a:xfrm>
          <a:prstGeom prst="rect">
            <a:avLst/>
          </a:prstGeom>
        </p:spPr>
      </p:pic>
    </p:spTree>
    <p:extLst>
      <p:ext uri="{BB962C8B-B14F-4D97-AF65-F5344CB8AC3E}">
        <p14:creationId xmlns:p14="http://schemas.microsoft.com/office/powerpoint/2010/main" val="40586778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48176"/>
            <a:ext cx="10353762" cy="970450"/>
          </a:xfrm>
        </p:spPr>
        <p:txBody>
          <a:bodyPr>
            <a:normAutofit fontScale="90000"/>
          </a:bodyPr>
          <a:lstStyle/>
          <a:p>
            <a:r>
              <a:rPr lang="en-GB" dirty="0">
                <a:effectLst/>
              </a:rPr>
              <a:t> UK Reading Experience Database (</a:t>
            </a:r>
            <a:r>
              <a:rPr lang="en-GB" dirty="0">
                <a:effectLst/>
                <a:hlinkClick r:id="rId2"/>
              </a:rPr>
              <a:t>UK-RED</a:t>
            </a:r>
            <a:r>
              <a:rPr lang="en-GB" dirty="0">
                <a:effectLst/>
              </a:rPr>
              <a:t>).</a:t>
            </a:r>
            <a:endParaRPr lang="en-GB" dirty="0"/>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rotWithShape="1">
          <a:blip r:embed="rId3"/>
          <a:srcRect l="-1" t="10473" r="4285" b="2187"/>
          <a:stretch/>
        </p:blipFill>
        <p:spPr>
          <a:xfrm>
            <a:off x="2278743" y="1231680"/>
            <a:ext cx="7741175" cy="5430377"/>
          </a:xfrm>
          <a:prstGeom prst="rect">
            <a:avLst/>
          </a:prstGeom>
        </p:spPr>
      </p:pic>
    </p:spTree>
    <p:extLst>
      <p:ext uri="{BB962C8B-B14F-4D97-AF65-F5344CB8AC3E}">
        <p14:creationId xmlns:p14="http://schemas.microsoft.com/office/powerpoint/2010/main" val="32884411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yjZXGB1-Nok"/>
          <p:cNvPicPr>
            <a:picLocks noGrp="1" noRot="1" noChangeAspect="1"/>
          </p:cNvPicPr>
          <p:nvPr>
            <p:ph idx="1"/>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42870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2213" y="443883"/>
            <a:ext cx="5985343" cy="1136167"/>
          </a:xfrm>
        </p:spPr>
        <p:txBody>
          <a:bodyPr/>
          <a:lstStyle/>
          <a:p>
            <a:r>
              <a:rPr lang="en-US" dirty="0"/>
              <a:t>‘History of Audiences’</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2096"/>
            <a:ext cx="4513943" cy="6860096"/>
          </a:xfrm>
          <a:prstGeom prst="rect">
            <a:avLst/>
          </a:prstGeom>
        </p:spPr>
      </p:pic>
    </p:spTree>
    <p:extLst>
      <p:ext uri="{BB962C8B-B14F-4D97-AF65-F5344CB8AC3E}">
        <p14:creationId xmlns:p14="http://schemas.microsoft.com/office/powerpoint/2010/main" val="406693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4881" t="24720" r="30953" b="6833"/>
          <a:stretch/>
        </p:blipFill>
        <p:spPr>
          <a:xfrm>
            <a:off x="2917069" y="221343"/>
            <a:ext cx="6604000" cy="6415314"/>
          </a:xfrm>
          <a:prstGeom prst="rect">
            <a:avLst/>
          </a:prstGeom>
        </p:spPr>
      </p:pic>
    </p:spTree>
    <p:extLst>
      <p:ext uri="{BB962C8B-B14F-4D97-AF65-F5344CB8AC3E}">
        <p14:creationId xmlns:p14="http://schemas.microsoft.com/office/powerpoint/2010/main" val="14164721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F7A323828CAF9489EB735D269CCCC9E" ma:contentTypeVersion="13" ma:contentTypeDescription="Create a new document." ma:contentTypeScope="" ma:versionID="7f11b34a410671f2f6a5ab58227bc3f0">
  <xsd:schema xmlns:xsd="http://www.w3.org/2001/XMLSchema" xmlns:xs="http://www.w3.org/2001/XMLSchema" xmlns:p="http://schemas.microsoft.com/office/2006/metadata/properties" xmlns:ns3="18e00798-69c8-4d73-a841-5247a1895ee0" xmlns:ns4="53eb33a0-f383-4069-9f53-0e79fd56955c" targetNamespace="http://schemas.microsoft.com/office/2006/metadata/properties" ma:root="true" ma:fieldsID="c27b843f18229e56049d961bc9af308b" ns3:_="" ns4:_="">
    <xsd:import namespace="18e00798-69c8-4d73-a841-5247a1895ee0"/>
    <xsd:import namespace="53eb33a0-f383-4069-9f53-0e79fd56955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e00798-69c8-4d73-a841-5247a1895ee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3eb33a0-f383-4069-9f53-0e79fd56955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C82D22-2991-4F1D-BC7F-C687FAB30E63}">
  <ds:schemaRefs>
    <ds:schemaRef ds:uri="http://schemas.microsoft.com/sharepoint/v3/contenttype/forms"/>
  </ds:schemaRefs>
</ds:datastoreItem>
</file>

<file path=customXml/itemProps2.xml><?xml version="1.0" encoding="utf-8"?>
<ds:datastoreItem xmlns:ds="http://schemas.openxmlformats.org/officeDocument/2006/customXml" ds:itemID="{9078C80B-06B1-4265-95F7-7D2AA8EA7F0A}">
  <ds:schemaRefs>
    <ds:schemaRef ds:uri="http://purl.org/dc/terms/"/>
    <ds:schemaRef ds:uri="http://schemas.openxmlformats.org/package/2006/metadata/core-properties"/>
    <ds:schemaRef ds:uri="http://schemas.microsoft.com/office/2006/documentManagement/types"/>
    <ds:schemaRef ds:uri="http://purl.org/dc/elements/1.1/"/>
    <ds:schemaRef ds:uri="http://schemas.microsoft.com/office/infopath/2007/PartnerControls"/>
    <ds:schemaRef ds:uri="53eb33a0-f383-4069-9f53-0e79fd56955c"/>
    <ds:schemaRef ds:uri="http://www.w3.org/XML/1998/namespace"/>
    <ds:schemaRef ds:uri="18e00798-69c8-4d73-a841-5247a1895ee0"/>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DF657F3D-DABD-4640-9C43-03FD038B07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e00798-69c8-4d73-a841-5247a1895ee0"/>
    <ds:schemaRef ds:uri="53eb33a0-f383-4069-9f53-0e79fd5695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TotalTime>
  <Words>1918</Words>
  <Application>Microsoft Office PowerPoint</Application>
  <PresentationFormat>Widescreen</PresentationFormat>
  <Paragraphs>179</Paragraphs>
  <Slides>43</Slides>
  <Notes>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Calisto MT</vt:lpstr>
      <vt:lpstr>Trebuchet MS</vt:lpstr>
      <vt:lpstr>Wingdings 2</vt:lpstr>
      <vt:lpstr>Slate</vt:lpstr>
      <vt:lpstr>The Book (and Beyond)</vt:lpstr>
      <vt:lpstr>Overview</vt:lpstr>
      <vt:lpstr>   What is the history of the book?</vt:lpstr>
      <vt:lpstr>“Book history of ‘the history of the book’ aspires to study the historical consequences of the production, dissemination and reception of texts, in all the material [and electronic – ed.] forms, across all societies and in all ages.”</vt:lpstr>
      <vt:lpstr>PowerPoint Presentation</vt:lpstr>
      <vt:lpstr>Book, n. </vt:lpstr>
      <vt:lpstr>Book, n. </vt:lpstr>
      <vt:lpstr>A Book is (also) …</vt:lpstr>
      <vt:lpstr>What distinguishes books from earlier forms of written media?  </vt:lpstr>
      <vt:lpstr>Gutenberg Bible; printing press ‘invented,’ c. 1440s</vt:lpstr>
      <vt:lpstr>PowerPoint Presentation</vt:lpstr>
      <vt:lpstr>What distinguishes books from earlier forms of written media?  What is meant by the following terms?</vt:lpstr>
      <vt:lpstr>Incunabula = ‘books’ made before 1501 </vt:lpstr>
      <vt:lpstr>Varieties of Bibliography  (as in the study of books)</vt:lpstr>
      <vt:lpstr>PowerPoint Presentation</vt:lpstr>
      <vt:lpstr>PowerPoint Presentation</vt:lpstr>
      <vt:lpstr>PowerPoint Presentation</vt:lpstr>
      <vt:lpstr>PowerPoint Presentation</vt:lpstr>
      <vt:lpstr>PowerPoint Presentation</vt:lpstr>
      <vt:lpstr>PowerPoint Presentation</vt:lpstr>
      <vt:lpstr>To Whom…</vt:lpstr>
      <vt:lpstr>"Who says What to Whom in Which Channel with What Effect". </vt:lpstr>
      <vt:lpstr>The Author (L’auteur)</vt:lpstr>
      <vt:lpstr>Roland Barthes, ‘The Death of the Author’ (1967)</vt:lpstr>
      <vt:lpstr>Roland Barthes, ‘The Death of the Author’ (1967)</vt:lpstr>
      <vt:lpstr>Who ‘makes’ a book?</vt:lpstr>
      <vt:lpstr>Roland Barthes, ‘The Death of the Author’ (1967)</vt:lpstr>
      <vt:lpstr>Roland Barthes, ‘The Death of the Author’ (1967)</vt:lpstr>
      <vt:lpstr>Histories of Reading</vt:lpstr>
      <vt:lpstr>3. Digital Approaches to Book History </vt:lpstr>
      <vt:lpstr>Digital Approaches to Histories of the Book</vt:lpstr>
      <vt:lpstr>EEBO</vt:lpstr>
      <vt:lpstr>‘How to Think About EEBO’</vt:lpstr>
      <vt:lpstr>Corpus Linguistics</vt:lpstr>
      <vt:lpstr>‘Death of the Document’?</vt:lpstr>
      <vt:lpstr>‘Death of the Document’?</vt:lpstr>
      <vt:lpstr>World Digital Library</vt:lpstr>
      <vt:lpstr>Digital Approaches to History of Readers</vt:lpstr>
      <vt:lpstr>PowerPoint Presentation</vt:lpstr>
      <vt:lpstr> UK Reading Experience Database (UK-RED).</vt:lpstr>
      <vt:lpstr>PowerPoint Presentation</vt:lpstr>
      <vt:lpstr>‘History of Audiences’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Book (and Beyond)</dc:title>
  <dc:creator>Alexander</dc:creator>
  <cp:lastModifiedBy>Alexander Scott</cp:lastModifiedBy>
  <cp:revision>2</cp:revision>
  <dcterms:created xsi:type="dcterms:W3CDTF">2020-11-24T20:31:37Z</dcterms:created>
  <dcterms:modified xsi:type="dcterms:W3CDTF">2020-11-25T13:25:01Z</dcterms:modified>
</cp:coreProperties>
</file>