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6"/>
  </p:notesMasterIdLst>
  <p:handoutMasterIdLst>
    <p:handoutMasterId r:id="rId67"/>
  </p:handoutMasterIdLst>
  <p:sldIdLst>
    <p:sldId id="257" r:id="rId2"/>
    <p:sldId id="326" r:id="rId3"/>
    <p:sldId id="291" r:id="rId4"/>
    <p:sldId id="347" r:id="rId5"/>
    <p:sldId id="348" r:id="rId6"/>
    <p:sldId id="349" r:id="rId7"/>
    <p:sldId id="289" r:id="rId8"/>
    <p:sldId id="330" r:id="rId9"/>
    <p:sldId id="351" r:id="rId10"/>
    <p:sldId id="350" r:id="rId11"/>
    <p:sldId id="352" r:id="rId12"/>
    <p:sldId id="353" r:id="rId13"/>
    <p:sldId id="354" r:id="rId14"/>
    <p:sldId id="355" r:id="rId15"/>
    <p:sldId id="356" r:id="rId16"/>
    <p:sldId id="346" r:id="rId17"/>
    <p:sldId id="358" r:id="rId18"/>
    <p:sldId id="357" r:id="rId19"/>
    <p:sldId id="343" r:id="rId20"/>
    <p:sldId id="345" r:id="rId21"/>
    <p:sldId id="344" r:id="rId22"/>
    <p:sldId id="359" r:id="rId23"/>
    <p:sldId id="339" r:id="rId24"/>
    <p:sldId id="342" r:id="rId25"/>
    <p:sldId id="341" r:id="rId26"/>
    <p:sldId id="340" r:id="rId27"/>
    <p:sldId id="360" r:id="rId28"/>
    <p:sldId id="332" r:id="rId29"/>
    <p:sldId id="337" r:id="rId30"/>
    <p:sldId id="338" r:id="rId31"/>
    <p:sldId id="331" r:id="rId32"/>
    <p:sldId id="333" r:id="rId33"/>
    <p:sldId id="334" r:id="rId34"/>
    <p:sldId id="335" r:id="rId35"/>
    <p:sldId id="336" r:id="rId36"/>
    <p:sldId id="329" r:id="rId37"/>
    <p:sldId id="361" r:id="rId38"/>
    <p:sldId id="363" r:id="rId39"/>
    <p:sldId id="381" r:id="rId40"/>
    <p:sldId id="372" r:id="rId41"/>
    <p:sldId id="362" r:id="rId42"/>
    <p:sldId id="364" r:id="rId43"/>
    <p:sldId id="366" r:id="rId44"/>
    <p:sldId id="365" r:id="rId45"/>
    <p:sldId id="367" r:id="rId46"/>
    <p:sldId id="368" r:id="rId47"/>
    <p:sldId id="369" r:id="rId48"/>
    <p:sldId id="370" r:id="rId49"/>
    <p:sldId id="382" r:id="rId50"/>
    <p:sldId id="373" r:id="rId51"/>
    <p:sldId id="374" r:id="rId52"/>
    <p:sldId id="375" r:id="rId53"/>
    <p:sldId id="376" r:id="rId54"/>
    <p:sldId id="377" r:id="rId55"/>
    <p:sldId id="378" r:id="rId56"/>
    <p:sldId id="379" r:id="rId57"/>
    <p:sldId id="380" r:id="rId58"/>
    <p:sldId id="383" r:id="rId59"/>
    <p:sldId id="384" r:id="rId60"/>
    <p:sldId id="385" r:id="rId61"/>
    <p:sldId id="387" r:id="rId62"/>
    <p:sldId id="388" r:id="rId63"/>
    <p:sldId id="386" r:id="rId64"/>
    <p:sldId id="389" r:id="rId65"/>
  </p:sldIdLst>
  <p:sldSz cx="12192000" cy="6858000"/>
  <p:notesSz cx="9774238" cy="67246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9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648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234495" cy="337108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537416" y="1"/>
            <a:ext cx="4234495" cy="337108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9CA2D7EF-254A-4527-84C0-34FB05E120BA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387542"/>
            <a:ext cx="4234495" cy="3371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537416" y="6387542"/>
            <a:ext cx="4234495" cy="3371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9FD479EB-86C1-4A1E-946F-D33560F3E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2995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35503" cy="337401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536473" y="0"/>
            <a:ext cx="4235503" cy="337401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B8546434-3DF1-406E-A8F4-DA734AA67A03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70200" y="839788"/>
            <a:ext cx="4033838" cy="2270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77426" y="3236238"/>
            <a:ext cx="7819389" cy="2647831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387251"/>
            <a:ext cx="4235503" cy="337400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536473" y="6387251"/>
            <a:ext cx="4235503" cy="337400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0BBC271-8C0D-4470-96A1-6EB032F43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93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56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8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70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19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98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6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908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3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55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785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984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047F4-9E80-4E78-94E8-37E6C4F0D78D}" type="datetimeFigureOut">
              <a:rPr lang="en-GB" smtClean="0"/>
              <a:t>23/05/2018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3025B7-456C-4FA1-9791-E46C3E2B2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430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png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8.jpeg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4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1.png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png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4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png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png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8.png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9.png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0.png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.png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4.png"/><Relationship Id="rId4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png"/><Relationship Id="rId4" Type="http://schemas.openxmlformats.org/officeDocument/2006/relationships/image" Target="../media/image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6.png"/><Relationship Id="rId4" Type="http://schemas.openxmlformats.org/officeDocument/2006/relationships/image" Target="../media/image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9.png"/><Relationship Id="rId4" Type="http://schemas.openxmlformats.org/officeDocument/2006/relationships/image" Target="../media/image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0.png"/><Relationship Id="rId4" Type="http://schemas.openxmlformats.org/officeDocument/2006/relationships/image" Target="../media/image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3.png"/><Relationship Id="rId4" Type="http://schemas.openxmlformats.org/officeDocument/2006/relationships/image" Target="../media/image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6.png"/><Relationship Id="rId4" Type="http://schemas.openxmlformats.org/officeDocument/2006/relationships/image" Target="../media/image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7.png"/><Relationship Id="rId4" Type="http://schemas.openxmlformats.org/officeDocument/2006/relationships/image" Target="../media/image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8.png"/><Relationship Id="rId4" Type="http://schemas.openxmlformats.org/officeDocument/2006/relationships/image" Target="../media/image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9.jp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77638" y="6145243"/>
            <a:ext cx="12042475" cy="636818"/>
            <a:chOff x="0" y="6222877"/>
            <a:chExt cx="12192000" cy="63681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9"/>
            <a:stretch/>
          </p:blipFill>
          <p:spPr>
            <a:xfrm>
              <a:off x="6047117" y="6222881"/>
              <a:ext cx="6144883" cy="636814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89"/>
            <a:stretch/>
          </p:blipFill>
          <p:spPr>
            <a:xfrm>
              <a:off x="0" y="6222877"/>
              <a:ext cx="6116128" cy="636814"/>
            </a:xfrm>
            <a:prstGeom prst="rect">
              <a:avLst/>
            </a:prstGeom>
          </p:spPr>
        </p:pic>
      </p:grpSp>
      <p:sp>
        <p:nvSpPr>
          <p:cNvPr id="7" name="TextBox 6"/>
          <p:cNvSpPr txBox="1"/>
          <p:nvPr/>
        </p:nvSpPr>
        <p:spPr>
          <a:xfrm>
            <a:off x="3456359" y="523437"/>
            <a:ext cx="50682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Research Seminar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36" y="1822491"/>
            <a:ext cx="11684441" cy="327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03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0891" y="1232085"/>
            <a:ext cx="3350341" cy="451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0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263627" y="3200866"/>
            <a:ext cx="95149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latin typeface="Centaur" panose="02030504050205020304" pitchFamily="18" charset="0"/>
              </a:rPr>
              <a:t>Patented Technique for Antenna Radiation Pattern Measurements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13886" y="491609"/>
            <a:ext cx="817245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Synthetic Reference Beam Holography</a:t>
            </a:r>
            <a:endParaRPr lang="en-GB" sz="6000" dirty="0"/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6806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98376" y="35888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Indirect Holography - Recording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7405" y="1779024"/>
            <a:ext cx="8954115" cy="324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87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98376" y="35888"/>
            <a:ext cx="103603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Indirect Holography - Reconstruction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930" y="2078908"/>
            <a:ext cx="10552770" cy="336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6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98376" y="35888"/>
            <a:ext cx="103603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Indirect Holography – Spatial Frequency Domain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583" y="1974880"/>
            <a:ext cx="10124940" cy="382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46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10" name="Group 9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sp>
        <p:nvSpPr>
          <p:cNvPr id="14" name="Rectangle 13"/>
          <p:cNvSpPr/>
          <p:nvPr/>
        </p:nvSpPr>
        <p:spPr>
          <a:xfrm>
            <a:off x="668595" y="240633"/>
            <a:ext cx="107639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Indirect Holography</a:t>
            </a:r>
          </a:p>
        </p:txBody>
      </p:sp>
      <p:sp>
        <p:nvSpPr>
          <p:cNvPr id="9" name="Rectangle 8"/>
          <p:cNvSpPr/>
          <p:nvPr/>
        </p:nvSpPr>
        <p:spPr>
          <a:xfrm>
            <a:off x="197497" y="1193039"/>
            <a:ext cx="843477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4800" dirty="0" smtClean="0">
                <a:latin typeface="Centaur" panose="02030504050205020304" pitchFamily="18" charset="0"/>
              </a:rPr>
              <a:t>Key: Reference beam</a:t>
            </a:r>
            <a:endParaRPr lang="en-GB" sz="4800" dirty="0">
              <a:latin typeface="Centaur" panose="020305040502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047185" y="2875624"/>
            <a:ext cx="101848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Centaur" panose="02030504050205020304" pitchFamily="18" charset="0"/>
              </a:rPr>
              <a:t>Uniform Magnitude and Linear Phase Shift</a:t>
            </a:r>
            <a:endParaRPr lang="en-GB" sz="3600" dirty="0">
              <a:latin typeface="Centaur" panose="020305040502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4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5950" y="1476375"/>
            <a:ext cx="842010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14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6903" y="1154893"/>
            <a:ext cx="8882467" cy="4712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55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10" name="Group 9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sp>
        <p:nvSpPr>
          <p:cNvPr id="14" name="Rectangle 13"/>
          <p:cNvSpPr/>
          <p:nvPr/>
        </p:nvSpPr>
        <p:spPr>
          <a:xfrm>
            <a:off x="668595" y="240633"/>
            <a:ext cx="107639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Indirect Holography</a:t>
            </a:r>
          </a:p>
        </p:txBody>
      </p:sp>
      <p:sp>
        <p:nvSpPr>
          <p:cNvPr id="9" name="Rectangle 8"/>
          <p:cNvSpPr/>
          <p:nvPr/>
        </p:nvSpPr>
        <p:spPr>
          <a:xfrm>
            <a:off x="197497" y="1193039"/>
            <a:ext cx="843477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4800" dirty="0" smtClean="0">
                <a:latin typeface="Centaur" panose="02030504050205020304" pitchFamily="18" charset="0"/>
              </a:rPr>
              <a:t>Key: Reference beam</a:t>
            </a:r>
            <a:endParaRPr lang="en-GB" sz="4800" dirty="0">
              <a:latin typeface="Centaur" panose="020305040502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1071766" y="2261108"/>
            <a:ext cx="1018481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Centaur" panose="02030504050205020304" pitchFamily="18" charset="0"/>
              </a:rPr>
              <a:t>Uniform Magnitude and Linear Phase Shift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Centaur" panose="02030504050205020304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Centaur" panose="02030504050205020304" pitchFamily="18" charset="0"/>
              </a:rPr>
              <a:t>Microwave Frequencies</a:t>
            </a:r>
            <a:r>
              <a:rPr lang="en-GB" sz="3600" dirty="0">
                <a:latin typeface="Centaur" panose="02030504050205020304" pitchFamily="18" charset="0"/>
              </a:rPr>
              <a:t>:</a:t>
            </a:r>
            <a:r>
              <a:rPr lang="en-GB" sz="3600" dirty="0" smtClean="0">
                <a:latin typeface="Centaur" panose="02030504050205020304" pitchFamily="18" charset="0"/>
              </a:rPr>
              <a:t> Difficult &amp; Expensive</a:t>
            </a:r>
            <a:endParaRPr lang="en-GB" sz="3600" dirty="0">
              <a:latin typeface="Centaur" panose="020305040502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021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1032" y="966793"/>
            <a:ext cx="8365098" cy="4984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23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3" name="Picture 5" descr="DSC0013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506" y="1027258"/>
            <a:ext cx="8488362" cy="48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3903" y="1027258"/>
            <a:ext cx="9940165" cy="500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66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7680" y="878896"/>
            <a:ext cx="9947009" cy="5210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84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Antenna Radiation Pattern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1350" y="945342"/>
            <a:ext cx="7085948" cy="497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5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98376" y="35888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Object Imaging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grpSp>
        <p:nvGrpSpPr>
          <p:cNvPr id="13" name="Group 8"/>
          <p:cNvGrpSpPr>
            <a:grpSpLocks/>
          </p:cNvGrpSpPr>
          <p:nvPr/>
        </p:nvGrpSpPr>
        <p:grpSpPr bwMode="auto">
          <a:xfrm>
            <a:off x="1974493" y="1168605"/>
            <a:ext cx="8027987" cy="4610100"/>
            <a:chOff x="355" y="761"/>
            <a:chExt cx="5057" cy="2904"/>
          </a:xfrm>
        </p:grpSpPr>
        <p:sp>
          <p:nvSpPr>
            <p:cNvPr id="14" name="Rectangle 9"/>
            <p:cNvSpPr>
              <a:spLocks noChangeArrowheads="1"/>
            </p:cNvSpPr>
            <p:nvPr/>
          </p:nvSpPr>
          <p:spPr bwMode="auto">
            <a:xfrm>
              <a:off x="355" y="776"/>
              <a:ext cx="5046" cy="2889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Line 10"/>
            <p:cNvSpPr>
              <a:spLocks noChangeShapeType="1"/>
            </p:cNvSpPr>
            <p:nvPr/>
          </p:nvSpPr>
          <p:spPr bwMode="auto">
            <a:xfrm flipV="1">
              <a:off x="882" y="2672"/>
              <a:ext cx="0" cy="384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Line 11"/>
            <p:cNvSpPr>
              <a:spLocks noChangeShapeType="1"/>
            </p:cNvSpPr>
            <p:nvPr/>
          </p:nvSpPr>
          <p:spPr bwMode="auto">
            <a:xfrm flipV="1">
              <a:off x="4070" y="1182"/>
              <a:ext cx="333" cy="1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 12"/>
            <p:cNvSpPr>
              <a:spLocks noChangeArrowheads="1"/>
            </p:cNvSpPr>
            <p:nvPr/>
          </p:nvSpPr>
          <p:spPr bwMode="auto">
            <a:xfrm>
              <a:off x="509" y="1102"/>
              <a:ext cx="230" cy="58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2452" y="1857"/>
              <a:ext cx="1502" cy="237"/>
            </a:xfrm>
            <a:custGeom>
              <a:avLst/>
              <a:gdLst>
                <a:gd name="T0" fmla="*/ 0 w 2165"/>
                <a:gd name="T1" fmla="*/ 281 h 563"/>
                <a:gd name="T2" fmla="*/ 169 w 2165"/>
                <a:gd name="T3" fmla="*/ 563 h 563"/>
                <a:gd name="T4" fmla="*/ 169 w 2165"/>
                <a:gd name="T5" fmla="*/ 377 h 563"/>
                <a:gd name="T6" fmla="*/ 2165 w 2165"/>
                <a:gd name="T7" fmla="*/ 377 h 563"/>
                <a:gd name="T8" fmla="*/ 2165 w 2165"/>
                <a:gd name="T9" fmla="*/ 186 h 563"/>
                <a:gd name="T10" fmla="*/ 169 w 2165"/>
                <a:gd name="T11" fmla="*/ 186 h 563"/>
                <a:gd name="T12" fmla="*/ 169 w 2165"/>
                <a:gd name="T13" fmla="*/ 0 h 563"/>
                <a:gd name="T14" fmla="*/ 0 w 2165"/>
                <a:gd name="T15" fmla="*/ 281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65" h="563">
                  <a:moveTo>
                    <a:pt x="0" y="281"/>
                  </a:moveTo>
                  <a:lnTo>
                    <a:pt x="169" y="563"/>
                  </a:lnTo>
                  <a:lnTo>
                    <a:pt x="169" y="377"/>
                  </a:lnTo>
                  <a:lnTo>
                    <a:pt x="2165" y="377"/>
                  </a:lnTo>
                  <a:lnTo>
                    <a:pt x="2165" y="186"/>
                  </a:lnTo>
                  <a:lnTo>
                    <a:pt x="169" y="186"/>
                  </a:lnTo>
                  <a:lnTo>
                    <a:pt x="169" y="0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52" y="1857"/>
              <a:ext cx="1502" cy="237"/>
            </a:xfrm>
            <a:custGeom>
              <a:avLst/>
              <a:gdLst>
                <a:gd name="T0" fmla="*/ 0 w 2165"/>
                <a:gd name="T1" fmla="*/ 281 h 563"/>
                <a:gd name="T2" fmla="*/ 169 w 2165"/>
                <a:gd name="T3" fmla="*/ 563 h 563"/>
                <a:gd name="T4" fmla="*/ 169 w 2165"/>
                <a:gd name="T5" fmla="*/ 377 h 563"/>
                <a:gd name="T6" fmla="*/ 2165 w 2165"/>
                <a:gd name="T7" fmla="*/ 377 h 563"/>
                <a:gd name="T8" fmla="*/ 2165 w 2165"/>
                <a:gd name="T9" fmla="*/ 186 h 563"/>
                <a:gd name="T10" fmla="*/ 169 w 2165"/>
                <a:gd name="T11" fmla="*/ 186 h 563"/>
                <a:gd name="T12" fmla="*/ 169 w 2165"/>
                <a:gd name="T13" fmla="*/ 0 h 563"/>
                <a:gd name="T14" fmla="*/ 0 w 2165"/>
                <a:gd name="T15" fmla="*/ 281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65" h="563">
                  <a:moveTo>
                    <a:pt x="0" y="281"/>
                  </a:moveTo>
                  <a:lnTo>
                    <a:pt x="169" y="563"/>
                  </a:lnTo>
                  <a:lnTo>
                    <a:pt x="169" y="377"/>
                  </a:lnTo>
                  <a:lnTo>
                    <a:pt x="2165" y="377"/>
                  </a:lnTo>
                  <a:lnTo>
                    <a:pt x="2165" y="186"/>
                  </a:lnTo>
                  <a:lnTo>
                    <a:pt x="169" y="186"/>
                  </a:lnTo>
                  <a:lnTo>
                    <a:pt x="169" y="0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Rectangle 15"/>
            <p:cNvSpPr>
              <a:spLocks noChangeArrowheads="1"/>
            </p:cNvSpPr>
            <p:nvPr/>
          </p:nvSpPr>
          <p:spPr bwMode="auto">
            <a:xfrm>
              <a:off x="1951" y="2396"/>
              <a:ext cx="501" cy="33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Rectangle 16"/>
            <p:cNvSpPr>
              <a:spLocks noChangeArrowheads="1"/>
            </p:cNvSpPr>
            <p:nvPr/>
          </p:nvSpPr>
          <p:spPr bwMode="auto">
            <a:xfrm>
              <a:off x="3036" y="1049"/>
              <a:ext cx="500" cy="33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Rectangle 17"/>
            <p:cNvSpPr>
              <a:spLocks noChangeArrowheads="1"/>
            </p:cNvSpPr>
            <p:nvPr/>
          </p:nvSpPr>
          <p:spPr bwMode="auto">
            <a:xfrm>
              <a:off x="3703" y="1049"/>
              <a:ext cx="501" cy="33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Line 18"/>
            <p:cNvSpPr>
              <a:spLocks noChangeShapeType="1"/>
            </p:cNvSpPr>
            <p:nvPr/>
          </p:nvSpPr>
          <p:spPr bwMode="auto">
            <a:xfrm flipV="1">
              <a:off x="2168" y="785"/>
              <a:ext cx="1" cy="764"/>
            </a:xfrm>
            <a:prstGeom prst="line">
              <a:avLst/>
            </a:prstGeom>
            <a:noFill/>
            <a:ln w="19050">
              <a:solidFill>
                <a:srgbClr val="969696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Line 19"/>
            <p:cNvSpPr>
              <a:spLocks noChangeShapeType="1"/>
            </p:cNvSpPr>
            <p:nvPr/>
          </p:nvSpPr>
          <p:spPr bwMode="auto">
            <a:xfrm flipV="1">
              <a:off x="2022" y="947"/>
              <a:ext cx="291" cy="441"/>
            </a:xfrm>
            <a:prstGeom prst="line">
              <a:avLst/>
            </a:prstGeom>
            <a:noFill/>
            <a:ln w="19050">
              <a:solidFill>
                <a:srgbClr val="969696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2251" y="1386"/>
              <a:ext cx="234" cy="589"/>
            </a:xfrm>
            <a:custGeom>
              <a:avLst/>
              <a:gdLst>
                <a:gd name="T0" fmla="*/ 168 w 337"/>
                <a:gd name="T1" fmla="*/ 0 h 1406"/>
                <a:gd name="T2" fmla="*/ 0 w 337"/>
                <a:gd name="T3" fmla="*/ 282 h 1406"/>
                <a:gd name="T4" fmla="*/ 112 w 337"/>
                <a:gd name="T5" fmla="*/ 282 h 1406"/>
                <a:gd name="T6" fmla="*/ 112 w 337"/>
                <a:gd name="T7" fmla="*/ 1406 h 1406"/>
                <a:gd name="T8" fmla="*/ 225 w 337"/>
                <a:gd name="T9" fmla="*/ 1406 h 1406"/>
                <a:gd name="T10" fmla="*/ 225 w 337"/>
                <a:gd name="T11" fmla="*/ 282 h 1406"/>
                <a:gd name="T12" fmla="*/ 337 w 337"/>
                <a:gd name="T13" fmla="*/ 282 h 1406"/>
                <a:gd name="T14" fmla="*/ 168 w 337"/>
                <a:gd name="T15" fmla="*/ 0 h 1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7" h="1406">
                  <a:moveTo>
                    <a:pt x="168" y="0"/>
                  </a:moveTo>
                  <a:lnTo>
                    <a:pt x="0" y="282"/>
                  </a:lnTo>
                  <a:lnTo>
                    <a:pt x="112" y="282"/>
                  </a:lnTo>
                  <a:lnTo>
                    <a:pt x="112" y="1406"/>
                  </a:lnTo>
                  <a:lnTo>
                    <a:pt x="225" y="1406"/>
                  </a:lnTo>
                  <a:lnTo>
                    <a:pt x="225" y="282"/>
                  </a:lnTo>
                  <a:lnTo>
                    <a:pt x="337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2251" y="1386"/>
              <a:ext cx="234" cy="589"/>
            </a:xfrm>
            <a:custGeom>
              <a:avLst/>
              <a:gdLst>
                <a:gd name="T0" fmla="*/ 168 w 337"/>
                <a:gd name="T1" fmla="*/ 0 h 1406"/>
                <a:gd name="T2" fmla="*/ 0 w 337"/>
                <a:gd name="T3" fmla="*/ 282 h 1406"/>
                <a:gd name="T4" fmla="*/ 112 w 337"/>
                <a:gd name="T5" fmla="*/ 282 h 1406"/>
                <a:gd name="T6" fmla="*/ 112 w 337"/>
                <a:gd name="T7" fmla="*/ 1406 h 1406"/>
                <a:gd name="T8" fmla="*/ 225 w 337"/>
                <a:gd name="T9" fmla="*/ 1406 h 1406"/>
                <a:gd name="T10" fmla="*/ 225 w 337"/>
                <a:gd name="T11" fmla="*/ 282 h 1406"/>
                <a:gd name="T12" fmla="*/ 337 w 337"/>
                <a:gd name="T13" fmla="*/ 282 h 1406"/>
                <a:gd name="T14" fmla="*/ 168 w 337"/>
                <a:gd name="T15" fmla="*/ 0 h 1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7" h="1406">
                  <a:moveTo>
                    <a:pt x="168" y="0"/>
                  </a:moveTo>
                  <a:lnTo>
                    <a:pt x="0" y="282"/>
                  </a:lnTo>
                  <a:lnTo>
                    <a:pt x="112" y="282"/>
                  </a:lnTo>
                  <a:lnTo>
                    <a:pt x="112" y="1406"/>
                  </a:lnTo>
                  <a:lnTo>
                    <a:pt x="225" y="1406"/>
                  </a:lnTo>
                  <a:lnTo>
                    <a:pt x="225" y="282"/>
                  </a:lnTo>
                  <a:lnTo>
                    <a:pt x="337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3808" y="3266"/>
              <a:ext cx="636" cy="197"/>
            </a:xfrm>
            <a:custGeom>
              <a:avLst/>
              <a:gdLst>
                <a:gd name="T0" fmla="*/ 0 w 916"/>
                <a:gd name="T1" fmla="*/ 447 h 473"/>
                <a:gd name="T2" fmla="*/ 0 w 916"/>
                <a:gd name="T3" fmla="*/ 23 h 473"/>
                <a:gd name="T4" fmla="*/ 1 w 916"/>
                <a:gd name="T5" fmla="*/ 12 h 473"/>
                <a:gd name="T6" fmla="*/ 5 w 916"/>
                <a:gd name="T7" fmla="*/ 5 h 473"/>
                <a:gd name="T8" fmla="*/ 10 w 916"/>
                <a:gd name="T9" fmla="*/ 1 h 473"/>
                <a:gd name="T10" fmla="*/ 17 w 916"/>
                <a:gd name="T11" fmla="*/ 0 h 473"/>
                <a:gd name="T12" fmla="*/ 896 w 916"/>
                <a:gd name="T13" fmla="*/ 0 h 473"/>
                <a:gd name="T14" fmla="*/ 905 w 916"/>
                <a:gd name="T15" fmla="*/ 1 h 473"/>
                <a:gd name="T16" fmla="*/ 911 w 916"/>
                <a:gd name="T17" fmla="*/ 6 h 473"/>
                <a:gd name="T18" fmla="*/ 915 w 916"/>
                <a:gd name="T19" fmla="*/ 16 h 473"/>
                <a:gd name="T20" fmla="*/ 916 w 916"/>
                <a:gd name="T21" fmla="*/ 31 h 473"/>
                <a:gd name="T22" fmla="*/ 916 w 916"/>
                <a:gd name="T23" fmla="*/ 456 h 473"/>
                <a:gd name="T24" fmla="*/ 915 w 916"/>
                <a:gd name="T25" fmla="*/ 464 h 473"/>
                <a:gd name="T26" fmla="*/ 914 w 916"/>
                <a:gd name="T27" fmla="*/ 469 h 473"/>
                <a:gd name="T28" fmla="*/ 911 w 916"/>
                <a:gd name="T29" fmla="*/ 472 h 473"/>
                <a:gd name="T30" fmla="*/ 904 w 916"/>
                <a:gd name="T31" fmla="*/ 473 h 473"/>
                <a:gd name="T32" fmla="*/ 15 w 916"/>
                <a:gd name="T33" fmla="*/ 473 h 473"/>
                <a:gd name="T34" fmla="*/ 9 w 916"/>
                <a:gd name="T35" fmla="*/ 472 h 473"/>
                <a:gd name="T36" fmla="*/ 4 w 916"/>
                <a:gd name="T37" fmla="*/ 469 h 473"/>
                <a:gd name="T38" fmla="*/ 1 w 916"/>
                <a:gd name="T39" fmla="*/ 461 h 473"/>
                <a:gd name="T40" fmla="*/ 0 w 916"/>
                <a:gd name="T41" fmla="*/ 4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16" h="473">
                  <a:moveTo>
                    <a:pt x="0" y="447"/>
                  </a:moveTo>
                  <a:lnTo>
                    <a:pt x="0" y="23"/>
                  </a:lnTo>
                  <a:lnTo>
                    <a:pt x="1" y="12"/>
                  </a:lnTo>
                  <a:lnTo>
                    <a:pt x="5" y="5"/>
                  </a:lnTo>
                  <a:lnTo>
                    <a:pt x="10" y="1"/>
                  </a:lnTo>
                  <a:lnTo>
                    <a:pt x="17" y="0"/>
                  </a:lnTo>
                  <a:lnTo>
                    <a:pt x="896" y="0"/>
                  </a:lnTo>
                  <a:lnTo>
                    <a:pt x="905" y="1"/>
                  </a:lnTo>
                  <a:lnTo>
                    <a:pt x="911" y="6"/>
                  </a:lnTo>
                  <a:lnTo>
                    <a:pt x="915" y="16"/>
                  </a:lnTo>
                  <a:lnTo>
                    <a:pt x="916" y="31"/>
                  </a:lnTo>
                  <a:lnTo>
                    <a:pt x="916" y="456"/>
                  </a:lnTo>
                  <a:lnTo>
                    <a:pt x="915" y="464"/>
                  </a:lnTo>
                  <a:lnTo>
                    <a:pt x="914" y="469"/>
                  </a:lnTo>
                  <a:lnTo>
                    <a:pt x="911" y="472"/>
                  </a:lnTo>
                  <a:lnTo>
                    <a:pt x="904" y="473"/>
                  </a:lnTo>
                  <a:lnTo>
                    <a:pt x="15" y="473"/>
                  </a:lnTo>
                  <a:lnTo>
                    <a:pt x="9" y="472"/>
                  </a:lnTo>
                  <a:lnTo>
                    <a:pt x="4" y="469"/>
                  </a:lnTo>
                  <a:lnTo>
                    <a:pt x="1" y="461"/>
                  </a:lnTo>
                  <a:lnTo>
                    <a:pt x="0" y="44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Freeform 23"/>
            <p:cNvSpPr>
              <a:spLocks/>
            </p:cNvSpPr>
            <p:nvPr/>
          </p:nvSpPr>
          <p:spPr bwMode="auto">
            <a:xfrm>
              <a:off x="3808" y="3266"/>
              <a:ext cx="636" cy="197"/>
            </a:xfrm>
            <a:custGeom>
              <a:avLst/>
              <a:gdLst>
                <a:gd name="T0" fmla="*/ 0 w 916"/>
                <a:gd name="T1" fmla="*/ 447 h 473"/>
                <a:gd name="T2" fmla="*/ 0 w 916"/>
                <a:gd name="T3" fmla="*/ 23 h 473"/>
                <a:gd name="T4" fmla="*/ 0 w 916"/>
                <a:gd name="T5" fmla="*/ 23 h 473"/>
                <a:gd name="T6" fmla="*/ 1 w 916"/>
                <a:gd name="T7" fmla="*/ 12 h 473"/>
                <a:gd name="T8" fmla="*/ 5 w 916"/>
                <a:gd name="T9" fmla="*/ 5 h 473"/>
                <a:gd name="T10" fmla="*/ 10 w 916"/>
                <a:gd name="T11" fmla="*/ 1 h 473"/>
                <a:gd name="T12" fmla="*/ 17 w 916"/>
                <a:gd name="T13" fmla="*/ 0 h 473"/>
                <a:gd name="T14" fmla="*/ 896 w 916"/>
                <a:gd name="T15" fmla="*/ 0 h 473"/>
                <a:gd name="T16" fmla="*/ 896 w 916"/>
                <a:gd name="T17" fmla="*/ 0 h 473"/>
                <a:gd name="T18" fmla="*/ 905 w 916"/>
                <a:gd name="T19" fmla="*/ 1 h 473"/>
                <a:gd name="T20" fmla="*/ 911 w 916"/>
                <a:gd name="T21" fmla="*/ 6 h 473"/>
                <a:gd name="T22" fmla="*/ 915 w 916"/>
                <a:gd name="T23" fmla="*/ 16 h 473"/>
                <a:gd name="T24" fmla="*/ 916 w 916"/>
                <a:gd name="T25" fmla="*/ 31 h 473"/>
                <a:gd name="T26" fmla="*/ 916 w 916"/>
                <a:gd name="T27" fmla="*/ 456 h 473"/>
                <a:gd name="T28" fmla="*/ 916 w 916"/>
                <a:gd name="T29" fmla="*/ 456 h 473"/>
                <a:gd name="T30" fmla="*/ 915 w 916"/>
                <a:gd name="T31" fmla="*/ 464 h 473"/>
                <a:gd name="T32" fmla="*/ 914 w 916"/>
                <a:gd name="T33" fmla="*/ 469 h 473"/>
                <a:gd name="T34" fmla="*/ 911 w 916"/>
                <a:gd name="T35" fmla="*/ 472 h 473"/>
                <a:gd name="T36" fmla="*/ 904 w 916"/>
                <a:gd name="T37" fmla="*/ 473 h 473"/>
                <a:gd name="T38" fmla="*/ 15 w 916"/>
                <a:gd name="T39" fmla="*/ 473 h 473"/>
                <a:gd name="T40" fmla="*/ 15 w 916"/>
                <a:gd name="T41" fmla="*/ 473 h 473"/>
                <a:gd name="T42" fmla="*/ 9 w 916"/>
                <a:gd name="T43" fmla="*/ 472 h 473"/>
                <a:gd name="T44" fmla="*/ 4 w 916"/>
                <a:gd name="T45" fmla="*/ 469 h 473"/>
                <a:gd name="T46" fmla="*/ 1 w 916"/>
                <a:gd name="T47" fmla="*/ 461 h 473"/>
                <a:gd name="T48" fmla="*/ 0 w 916"/>
                <a:gd name="T49" fmla="*/ 4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16" h="473">
                  <a:moveTo>
                    <a:pt x="0" y="447"/>
                  </a:moveTo>
                  <a:lnTo>
                    <a:pt x="0" y="23"/>
                  </a:lnTo>
                  <a:lnTo>
                    <a:pt x="0" y="23"/>
                  </a:lnTo>
                  <a:lnTo>
                    <a:pt x="1" y="12"/>
                  </a:lnTo>
                  <a:lnTo>
                    <a:pt x="5" y="5"/>
                  </a:lnTo>
                  <a:lnTo>
                    <a:pt x="10" y="1"/>
                  </a:lnTo>
                  <a:lnTo>
                    <a:pt x="17" y="0"/>
                  </a:lnTo>
                  <a:lnTo>
                    <a:pt x="896" y="0"/>
                  </a:lnTo>
                  <a:lnTo>
                    <a:pt x="896" y="0"/>
                  </a:lnTo>
                  <a:lnTo>
                    <a:pt x="905" y="1"/>
                  </a:lnTo>
                  <a:lnTo>
                    <a:pt x="911" y="6"/>
                  </a:lnTo>
                  <a:lnTo>
                    <a:pt x="915" y="16"/>
                  </a:lnTo>
                  <a:lnTo>
                    <a:pt x="916" y="31"/>
                  </a:lnTo>
                  <a:lnTo>
                    <a:pt x="916" y="456"/>
                  </a:lnTo>
                  <a:lnTo>
                    <a:pt x="916" y="456"/>
                  </a:lnTo>
                  <a:lnTo>
                    <a:pt x="915" y="464"/>
                  </a:lnTo>
                  <a:lnTo>
                    <a:pt x="914" y="469"/>
                  </a:lnTo>
                  <a:lnTo>
                    <a:pt x="911" y="472"/>
                  </a:lnTo>
                  <a:lnTo>
                    <a:pt x="904" y="473"/>
                  </a:lnTo>
                  <a:lnTo>
                    <a:pt x="15" y="473"/>
                  </a:lnTo>
                  <a:lnTo>
                    <a:pt x="15" y="473"/>
                  </a:lnTo>
                  <a:lnTo>
                    <a:pt x="9" y="472"/>
                  </a:lnTo>
                  <a:lnTo>
                    <a:pt x="4" y="469"/>
                  </a:lnTo>
                  <a:lnTo>
                    <a:pt x="1" y="461"/>
                  </a:lnTo>
                  <a:lnTo>
                    <a:pt x="0" y="447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Freeform 24"/>
            <p:cNvSpPr>
              <a:spLocks/>
            </p:cNvSpPr>
            <p:nvPr/>
          </p:nvSpPr>
          <p:spPr bwMode="auto">
            <a:xfrm>
              <a:off x="3808" y="3198"/>
              <a:ext cx="636" cy="81"/>
            </a:xfrm>
            <a:custGeom>
              <a:avLst/>
              <a:gdLst>
                <a:gd name="T0" fmla="*/ 0 w 916"/>
                <a:gd name="T1" fmla="*/ 173 h 192"/>
                <a:gd name="T2" fmla="*/ 4 w 916"/>
                <a:gd name="T3" fmla="*/ 163 h 192"/>
                <a:gd name="T4" fmla="*/ 13 w 916"/>
                <a:gd name="T5" fmla="*/ 142 h 192"/>
                <a:gd name="T6" fmla="*/ 27 w 916"/>
                <a:gd name="T7" fmla="*/ 113 h 192"/>
                <a:gd name="T8" fmla="*/ 41 w 916"/>
                <a:gd name="T9" fmla="*/ 83 h 192"/>
                <a:gd name="T10" fmla="*/ 57 w 916"/>
                <a:gd name="T11" fmla="*/ 52 h 192"/>
                <a:gd name="T12" fmla="*/ 71 w 916"/>
                <a:gd name="T13" fmla="*/ 27 h 192"/>
                <a:gd name="T14" fmla="*/ 81 w 916"/>
                <a:gd name="T15" fmla="*/ 8 h 192"/>
                <a:gd name="T16" fmla="*/ 85 w 916"/>
                <a:gd name="T17" fmla="*/ 0 h 192"/>
                <a:gd name="T18" fmla="*/ 826 w 916"/>
                <a:gd name="T19" fmla="*/ 0 h 192"/>
                <a:gd name="T20" fmla="*/ 832 w 916"/>
                <a:gd name="T21" fmla="*/ 8 h 192"/>
                <a:gd name="T22" fmla="*/ 842 w 916"/>
                <a:gd name="T23" fmla="*/ 27 h 192"/>
                <a:gd name="T24" fmla="*/ 856 w 916"/>
                <a:gd name="T25" fmla="*/ 53 h 192"/>
                <a:gd name="T26" fmla="*/ 873 w 916"/>
                <a:gd name="T27" fmla="*/ 84 h 192"/>
                <a:gd name="T28" fmla="*/ 890 w 916"/>
                <a:gd name="T29" fmla="*/ 116 h 192"/>
                <a:gd name="T30" fmla="*/ 903 w 916"/>
                <a:gd name="T31" fmla="*/ 145 h 192"/>
                <a:gd name="T32" fmla="*/ 913 w 916"/>
                <a:gd name="T33" fmla="*/ 167 h 192"/>
                <a:gd name="T34" fmla="*/ 916 w 916"/>
                <a:gd name="T35" fmla="*/ 177 h 192"/>
                <a:gd name="T36" fmla="*/ 916 w 916"/>
                <a:gd name="T37" fmla="*/ 192 h 192"/>
                <a:gd name="T38" fmla="*/ 915 w 916"/>
                <a:gd name="T39" fmla="*/ 177 h 192"/>
                <a:gd name="T40" fmla="*/ 911 w 916"/>
                <a:gd name="T41" fmla="*/ 167 h 192"/>
                <a:gd name="T42" fmla="*/ 905 w 916"/>
                <a:gd name="T43" fmla="*/ 162 h 192"/>
                <a:gd name="T44" fmla="*/ 896 w 916"/>
                <a:gd name="T45" fmla="*/ 161 h 192"/>
                <a:gd name="T46" fmla="*/ 17 w 916"/>
                <a:gd name="T47" fmla="*/ 161 h 192"/>
                <a:gd name="T48" fmla="*/ 10 w 916"/>
                <a:gd name="T49" fmla="*/ 162 h 192"/>
                <a:gd name="T50" fmla="*/ 5 w 916"/>
                <a:gd name="T51" fmla="*/ 166 h 192"/>
                <a:gd name="T52" fmla="*/ 1 w 916"/>
                <a:gd name="T53" fmla="*/ 173 h 192"/>
                <a:gd name="T54" fmla="*/ 0 w 916"/>
                <a:gd name="T55" fmla="*/ 184 h 192"/>
                <a:gd name="T56" fmla="*/ 0 w 916"/>
                <a:gd name="T57" fmla="*/ 17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16" h="192">
                  <a:moveTo>
                    <a:pt x="0" y="173"/>
                  </a:moveTo>
                  <a:lnTo>
                    <a:pt x="4" y="163"/>
                  </a:lnTo>
                  <a:lnTo>
                    <a:pt x="13" y="142"/>
                  </a:lnTo>
                  <a:lnTo>
                    <a:pt x="27" y="113"/>
                  </a:lnTo>
                  <a:lnTo>
                    <a:pt x="41" y="83"/>
                  </a:lnTo>
                  <a:lnTo>
                    <a:pt x="57" y="52"/>
                  </a:lnTo>
                  <a:lnTo>
                    <a:pt x="71" y="27"/>
                  </a:lnTo>
                  <a:lnTo>
                    <a:pt x="81" y="8"/>
                  </a:lnTo>
                  <a:lnTo>
                    <a:pt x="85" y="0"/>
                  </a:lnTo>
                  <a:lnTo>
                    <a:pt x="826" y="0"/>
                  </a:lnTo>
                  <a:lnTo>
                    <a:pt x="832" y="8"/>
                  </a:lnTo>
                  <a:lnTo>
                    <a:pt x="842" y="27"/>
                  </a:lnTo>
                  <a:lnTo>
                    <a:pt x="856" y="53"/>
                  </a:lnTo>
                  <a:lnTo>
                    <a:pt x="873" y="84"/>
                  </a:lnTo>
                  <a:lnTo>
                    <a:pt x="890" y="116"/>
                  </a:lnTo>
                  <a:lnTo>
                    <a:pt x="903" y="145"/>
                  </a:lnTo>
                  <a:lnTo>
                    <a:pt x="913" y="167"/>
                  </a:lnTo>
                  <a:lnTo>
                    <a:pt x="916" y="177"/>
                  </a:lnTo>
                  <a:lnTo>
                    <a:pt x="916" y="192"/>
                  </a:lnTo>
                  <a:lnTo>
                    <a:pt x="915" y="177"/>
                  </a:lnTo>
                  <a:lnTo>
                    <a:pt x="911" y="167"/>
                  </a:lnTo>
                  <a:lnTo>
                    <a:pt x="905" y="162"/>
                  </a:lnTo>
                  <a:lnTo>
                    <a:pt x="896" y="161"/>
                  </a:lnTo>
                  <a:lnTo>
                    <a:pt x="17" y="161"/>
                  </a:lnTo>
                  <a:lnTo>
                    <a:pt x="10" y="162"/>
                  </a:lnTo>
                  <a:lnTo>
                    <a:pt x="5" y="166"/>
                  </a:lnTo>
                  <a:lnTo>
                    <a:pt x="1" y="173"/>
                  </a:lnTo>
                  <a:lnTo>
                    <a:pt x="0" y="184"/>
                  </a:lnTo>
                  <a:lnTo>
                    <a:pt x="0" y="1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Freeform 25"/>
            <p:cNvSpPr>
              <a:spLocks/>
            </p:cNvSpPr>
            <p:nvPr/>
          </p:nvSpPr>
          <p:spPr bwMode="auto">
            <a:xfrm>
              <a:off x="3808" y="3198"/>
              <a:ext cx="636" cy="81"/>
            </a:xfrm>
            <a:custGeom>
              <a:avLst/>
              <a:gdLst>
                <a:gd name="T0" fmla="*/ 0 w 916"/>
                <a:gd name="T1" fmla="*/ 173 h 192"/>
                <a:gd name="T2" fmla="*/ 0 w 916"/>
                <a:gd name="T3" fmla="*/ 173 h 192"/>
                <a:gd name="T4" fmla="*/ 4 w 916"/>
                <a:gd name="T5" fmla="*/ 163 h 192"/>
                <a:gd name="T6" fmla="*/ 13 w 916"/>
                <a:gd name="T7" fmla="*/ 142 h 192"/>
                <a:gd name="T8" fmla="*/ 27 w 916"/>
                <a:gd name="T9" fmla="*/ 113 h 192"/>
                <a:gd name="T10" fmla="*/ 41 w 916"/>
                <a:gd name="T11" fmla="*/ 83 h 192"/>
                <a:gd name="T12" fmla="*/ 57 w 916"/>
                <a:gd name="T13" fmla="*/ 52 h 192"/>
                <a:gd name="T14" fmla="*/ 71 w 916"/>
                <a:gd name="T15" fmla="*/ 27 h 192"/>
                <a:gd name="T16" fmla="*/ 81 w 916"/>
                <a:gd name="T17" fmla="*/ 8 h 192"/>
                <a:gd name="T18" fmla="*/ 85 w 916"/>
                <a:gd name="T19" fmla="*/ 0 h 192"/>
                <a:gd name="T20" fmla="*/ 826 w 916"/>
                <a:gd name="T21" fmla="*/ 0 h 192"/>
                <a:gd name="T22" fmla="*/ 826 w 916"/>
                <a:gd name="T23" fmla="*/ 0 h 192"/>
                <a:gd name="T24" fmla="*/ 832 w 916"/>
                <a:gd name="T25" fmla="*/ 8 h 192"/>
                <a:gd name="T26" fmla="*/ 842 w 916"/>
                <a:gd name="T27" fmla="*/ 27 h 192"/>
                <a:gd name="T28" fmla="*/ 856 w 916"/>
                <a:gd name="T29" fmla="*/ 53 h 192"/>
                <a:gd name="T30" fmla="*/ 873 w 916"/>
                <a:gd name="T31" fmla="*/ 84 h 192"/>
                <a:gd name="T32" fmla="*/ 890 w 916"/>
                <a:gd name="T33" fmla="*/ 116 h 192"/>
                <a:gd name="T34" fmla="*/ 903 w 916"/>
                <a:gd name="T35" fmla="*/ 145 h 192"/>
                <a:gd name="T36" fmla="*/ 913 w 916"/>
                <a:gd name="T37" fmla="*/ 167 h 192"/>
                <a:gd name="T38" fmla="*/ 916 w 916"/>
                <a:gd name="T39" fmla="*/ 177 h 192"/>
                <a:gd name="T40" fmla="*/ 916 w 916"/>
                <a:gd name="T41" fmla="*/ 192 h 192"/>
                <a:gd name="T42" fmla="*/ 916 w 916"/>
                <a:gd name="T43" fmla="*/ 192 h 192"/>
                <a:gd name="T44" fmla="*/ 915 w 916"/>
                <a:gd name="T45" fmla="*/ 177 h 192"/>
                <a:gd name="T46" fmla="*/ 911 w 916"/>
                <a:gd name="T47" fmla="*/ 167 h 192"/>
                <a:gd name="T48" fmla="*/ 905 w 916"/>
                <a:gd name="T49" fmla="*/ 162 h 192"/>
                <a:gd name="T50" fmla="*/ 896 w 916"/>
                <a:gd name="T51" fmla="*/ 161 h 192"/>
                <a:gd name="T52" fmla="*/ 17 w 916"/>
                <a:gd name="T53" fmla="*/ 161 h 192"/>
                <a:gd name="T54" fmla="*/ 17 w 916"/>
                <a:gd name="T55" fmla="*/ 161 h 192"/>
                <a:gd name="T56" fmla="*/ 10 w 916"/>
                <a:gd name="T57" fmla="*/ 162 h 192"/>
                <a:gd name="T58" fmla="*/ 5 w 916"/>
                <a:gd name="T59" fmla="*/ 166 h 192"/>
                <a:gd name="T60" fmla="*/ 1 w 916"/>
                <a:gd name="T61" fmla="*/ 173 h 192"/>
                <a:gd name="T62" fmla="*/ 0 w 916"/>
                <a:gd name="T63" fmla="*/ 184 h 192"/>
                <a:gd name="T64" fmla="*/ 0 w 916"/>
                <a:gd name="T65" fmla="*/ 173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6" h="192">
                  <a:moveTo>
                    <a:pt x="0" y="173"/>
                  </a:moveTo>
                  <a:lnTo>
                    <a:pt x="0" y="173"/>
                  </a:lnTo>
                  <a:lnTo>
                    <a:pt x="4" y="163"/>
                  </a:lnTo>
                  <a:lnTo>
                    <a:pt x="13" y="142"/>
                  </a:lnTo>
                  <a:lnTo>
                    <a:pt x="27" y="113"/>
                  </a:lnTo>
                  <a:lnTo>
                    <a:pt x="41" y="83"/>
                  </a:lnTo>
                  <a:lnTo>
                    <a:pt x="57" y="52"/>
                  </a:lnTo>
                  <a:lnTo>
                    <a:pt x="71" y="27"/>
                  </a:lnTo>
                  <a:lnTo>
                    <a:pt x="81" y="8"/>
                  </a:lnTo>
                  <a:lnTo>
                    <a:pt x="85" y="0"/>
                  </a:lnTo>
                  <a:lnTo>
                    <a:pt x="826" y="0"/>
                  </a:lnTo>
                  <a:lnTo>
                    <a:pt x="826" y="0"/>
                  </a:lnTo>
                  <a:lnTo>
                    <a:pt x="832" y="8"/>
                  </a:lnTo>
                  <a:lnTo>
                    <a:pt x="842" y="27"/>
                  </a:lnTo>
                  <a:lnTo>
                    <a:pt x="856" y="53"/>
                  </a:lnTo>
                  <a:lnTo>
                    <a:pt x="873" y="84"/>
                  </a:lnTo>
                  <a:lnTo>
                    <a:pt x="890" y="116"/>
                  </a:lnTo>
                  <a:lnTo>
                    <a:pt x="903" y="145"/>
                  </a:lnTo>
                  <a:lnTo>
                    <a:pt x="913" y="167"/>
                  </a:lnTo>
                  <a:lnTo>
                    <a:pt x="916" y="177"/>
                  </a:lnTo>
                  <a:lnTo>
                    <a:pt x="916" y="192"/>
                  </a:lnTo>
                  <a:lnTo>
                    <a:pt x="916" y="192"/>
                  </a:lnTo>
                  <a:lnTo>
                    <a:pt x="915" y="177"/>
                  </a:lnTo>
                  <a:lnTo>
                    <a:pt x="911" y="167"/>
                  </a:lnTo>
                  <a:lnTo>
                    <a:pt x="905" y="162"/>
                  </a:lnTo>
                  <a:lnTo>
                    <a:pt x="896" y="161"/>
                  </a:lnTo>
                  <a:lnTo>
                    <a:pt x="17" y="161"/>
                  </a:lnTo>
                  <a:lnTo>
                    <a:pt x="17" y="161"/>
                  </a:lnTo>
                  <a:lnTo>
                    <a:pt x="10" y="162"/>
                  </a:lnTo>
                  <a:lnTo>
                    <a:pt x="5" y="166"/>
                  </a:lnTo>
                  <a:lnTo>
                    <a:pt x="1" y="173"/>
                  </a:lnTo>
                  <a:lnTo>
                    <a:pt x="0" y="184"/>
                  </a:lnTo>
                  <a:lnTo>
                    <a:pt x="0" y="17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Freeform 26"/>
            <p:cNvSpPr>
              <a:spLocks/>
            </p:cNvSpPr>
            <p:nvPr/>
          </p:nvSpPr>
          <p:spPr bwMode="auto">
            <a:xfrm>
              <a:off x="3818" y="3274"/>
              <a:ext cx="615" cy="117"/>
            </a:xfrm>
            <a:custGeom>
              <a:avLst/>
              <a:gdLst>
                <a:gd name="T0" fmla="*/ 0 w 888"/>
                <a:gd name="T1" fmla="*/ 256 h 280"/>
                <a:gd name="T2" fmla="*/ 0 w 888"/>
                <a:gd name="T3" fmla="*/ 21 h 280"/>
                <a:gd name="T4" fmla="*/ 1 w 888"/>
                <a:gd name="T5" fmla="*/ 11 h 280"/>
                <a:gd name="T6" fmla="*/ 5 w 888"/>
                <a:gd name="T7" fmla="*/ 5 h 280"/>
                <a:gd name="T8" fmla="*/ 10 w 888"/>
                <a:gd name="T9" fmla="*/ 1 h 280"/>
                <a:gd name="T10" fmla="*/ 17 w 888"/>
                <a:gd name="T11" fmla="*/ 0 h 280"/>
                <a:gd name="T12" fmla="*/ 869 w 888"/>
                <a:gd name="T13" fmla="*/ 0 h 280"/>
                <a:gd name="T14" fmla="*/ 878 w 888"/>
                <a:gd name="T15" fmla="*/ 1 h 280"/>
                <a:gd name="T16" fmla="*/ 884 w 888"/>
                <a:gd name="T17" fmla="*/ 5 h 280"/>
                <a:gd name="T18" fmla="*/ 887 w 888"/>
                <a:gd name="T19" fmla="*/ 14 h 280"/>
                <a:gd name="T20" fmla="*/ 888 w 888"/>
                <a:gd name="T21" fmla="*/ 29 h 280"/>
                <a:gd name="T22" fmla="*/ 888 w 888"/>
                <a:gd name="T23" fmla="*/ 263 h 280"/>
                <a:gd name="T24" fmla="*/ 888 w 888"/>
                <a:gd name="T25" fmla="*/ 272 h 280"/>
                <a:gd name="T26" fmla="*/ 886 w 888"/>
                <a:gd name="T27" fmla="*/ 277 h 280"/>
                <a:gd name="T28" fmla="*/ 883 w 888"/>
                <a:gd name="T29" fmla="*/ 280 h 280"/>
                <a:gd name="T30" fmla="*/ 877 w 888"/>
                <a:gd name="T31" fmla="*/ 280 h 280"/>
                <a:gd name="T32" fmla="*/ 15 w 888"/>
                <a:gd name="T33" fmla="*/ 280 h 280"/>
                <a:gd name="T34" fmla="*/ 9 w 888"/>
                <a:gd name="T35" fmla="*/ 278 h 280"/>
                <a:gd name="T36" fmla="*/ 4 w 888"/>
                <a:gd name="T37" fmla="*/ 276 h 280"/>
                <a:gd name="T38" fmla="*/ 1 w 888"/>
                <a:gd name="T39" fmla="*/ 268 h 280"/>
                <a:gd name="T40" fmla="*/ 0 w 888"/>
                <a:gd name="T41" fmla="*/ 25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88" h="280">
                  <a:moveTo>
                    <a:pt x="0" y="256"/>
                  </a:moveTo>
                  <a:lnTo>
                    <a:pt x="0" y="21"/>
                  </a:lnTo>
                  <a:lnTo>
                    <a:pt x="1" y="11"/>
                  </a:lnTo>
                  <a:lnTo>
                    <a:pt x="5" y="5"/>
                  </a:lnTo>
                  <a:lnTo>
                    <a:pt x="10" y="1"/>
                  </a:lnTo>
                  <a:lnTo>
                    <a:pt x="17" y="0"/>
                  </a:lnTo>
                  <a:lnTo>
                    <a:pt x="869" y="0"/>
                  </a:lnTo>
                  <a:lnTo>
                    <a:pt x="878" y="1"/>
                  </a:lnTo>
                  <a:lnTo>
                    <a:pt x="884" y="5"/>
                  </a:lnTo>
                  <a:lnTo>
                    <a:pt x="887" y="14"/>
                  </a:lnTo>
                  <a:lnTo>
                    <a:pt x="888" y="29"/>
                  </a:lnTo>
                  <a:lnTo>
                    <a:pt x="888" y="263"/>
                  </a:lnTo>
                  <a:lnTo>
                    <a:pt x="888" y="272"/>
                  </a:lnTo>
                  <a:lnTo>
                    <a:pt x="886" y="277"/>
                  </a:lnTo>
                  <a:lnTo>
                    <a:pt x="883" y="280"/>
                  </a:lnTo>
                  <a:lnTo>
                    <a:pt x="877" y="280"/>
                  </a:lnTo>
                  <a:lnTo>
                    <a:pt x="15" y="280"/>
                  </a:lnTo>
                  <a:lnTo>
                    <a:pt x="9" y="278"/>
                  </a:lnTo>
                  <a:lnTo>
                    <a:pt x="4" y="276"/>
                  </a:lnTo>
                  <a:lnTo>
                    <a:pt x="1" y="268"/>
                  </a:lnTo>
                  <a:lnTo>
                    <a:pt x="0" y="25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Freeform 27"/>
            <p:cNvSpPr>
              <a:spLocks/>
            </p:cNvSpPr>
            <p:nvPr/>
          </p:nvSpPr>
          <p:spPr bwMode="auto">
            <a:xfrm>
              <a:off x="3818" y="3274"/>
              <a:ext cx="615" cy="117"/>
            </a:xfrm>
            <a:custGeom>
              <a:avLst/>
              <a:gdLst>
                <a:gd name="T0" fmla="*/ 0 w 888"/>
                <a:gd name="T1" fmla="*/ 256 h 280"/>
                <a:gd name="T2" fmla="*/ 0 w 888"/>
                <a:gd name="T3" fmla="*/ 21 h 280"/>
                <a:gd name="T4" fmla="*/ 0 w 888"/>
                <a:gd name="T5" fmla="*/ 21 h 280"/>
                <a:gd name="T6" fmla="*/ 1 w 888"/>
                <a:gd name="T7" fmla="*/ 11 h 280"/>
                <a:gd name="T8" fmla="*/ 5 w 888"/>
                <a:gd name="T9" fmla="*/ 5 h 280"/>
                <a:gd name="T10" fmla="*/ 10 w 888"/>
                <a:gd name="T11" fmla="*/ 1 h 280"/>
                <a:gd name="T12" fmla="*/ 17 w 888"/>
                <a:gd name="T13" fmla="*/ 0 h 280"/>
                <a:gd name="T14" fmla="*/ 869 w 888"/>
                <a:gd name="T15" fmla="*/ 0 h 280"/>
                <a:gd name="T16" fmla="*/ 869 w 888"/>
                <a:gd name="T17" fmla="*/ 0 h 280"/>
                <a:gd name="T18" fmla="*/ 878 w 888"/>
                <a:gd name="T19" fmla="*/ 1 h 280"/>
                <a:gd name="T20" fmla="*/ 884 w 888"/>
                <a:gd name="T21" fmla="*/ 5 h 280"/>
                <a:gd name="T22" fmla="*/ 887 w 888"/>
                <a:gd name="T23" fmla="*/ 14 h 280"/>
                <a:gd name="T24" fmla="*/ 888 w 888"/>
                <a:gd name="T25" fmla="*/ 29 h 280"/>
                <a:gd name="T26" fmla="*/ 888 w 888"/>
                <a:gd name="T27" fmla="*/ 263 h 280"/>
                <a:gd name="T28" fmla="*/ 888 w 888"/>
                <a:gd name="T29" fmla="*/ 263 h 280"/>
                <a:gd name="T30" fmla="*/ 888 w 888"/>
                <a:gd name="T31" fmla="*/ 272 h 280"/>
                <a:gd name="T32" fmla="*/ 886 w 888"/>
                <a:gd name="T33" fmla="*/ 277 h 280"/>
                <a:gd name="T34" fmla="*/ 883 w 888"/>
                <a:gd name="T35" fmla="*/ 280 h 280"/>
                <a:gd name="T36" fmla="*/ 877 w 888"/>
                <a:gd name="T37" fmla="*/ 280 h 280"/>
                <a:gd name="T38" fmla="*/ 15 w 888"/>
                <a:gd name="T39" fmla="*/ 280 h 280"/>
                <a:gd name="T40" fmla="*/ 15 w 888"/>
                <a:gd name="T41" fmla="*/ 280 h 280"/>
                <a:gd name="T42" fmla="*/ 9 w 888"/>
                <a:gd name="T43" fmla="*/ 278 h 280"/>
                <a:gd name="T44" fmla="*/ 4 w 888"/>
                <a:gd name="T45" fmla="*/ 276 h 280"/>
                <a:gd name="T46" fmla="*/ 1 w 888"/>
                <a:gd name="T47" fmla="*/ 268 h 280"/>
                <a:gd name="T48" fmla="*/ 0 w 888"/>
                <a:gd name="T49" fmla="*/ 25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88" h="280">
                  <a:moveTo>
                    <a:pt x="0" y="256"/>
                  </a:moveTo>
                  <a:lnTo>
                    <a:pt x="0" y="21"/>
                  </a:lnTo>
                  <a:lnTo>
                    <a:pt x="0" y="21"/>
                  </a:lnTo>
                  <a:lnTo>
                    <a:pt x="1" y="11"/>
                  </a:lnTo>
                  <a:lnTo>
                    <a:pt x="5" y="5"/>
                  </a:lnTo>
                  <a:lnTo>
                    <a:pt x="10" y="1"/>
                  </a:lnTo>
                  <a:lnTo>
                    <a:pt x="17" y="0"/>
                  </a:lnTo>
                  <a:lnTo>
                    <a:pt x="869" y="0"/>
                  </a:lnTo>
                  <a:lnTo>
                    <a:pt x="869" y="0"/>
                  </a:lnTo>
                  <a:lnTo>
                    <a:pt x="878" y="1"/>
                  </a:lnTo>
                  <a:lnTo>
                    <a:pt x="884" y="5"/>
                  </a:lnTo>
                  <a:lnTo>
                    <a:pt x="887" y="14"/>
                  </a:lnTo>
                  <a:lnTo>
                    <a:pt x="888" y="29"/>
                  </a:lnTo>
                  <a:lnTo>
                    <a:pt x="888" y="263"/>
                  </a:lnTo>
                  <a:lnTo>
                    <a:pt x="888" y="263"/>
                  </a:lnTo>
                  <a:lnTo>
                    <a:pt x="888" y="272"/>
                  </a:lnTo>
                  <a:lnTo>
                    <a:pt x="886" y="277"/>
                  </a:lnTo>
                  <a:lnTo>
                    <a:pt x="883" y="280"/>
                  </a:lnTo>
                  <a:lnTo>
                    <a:pt x="877" y="280"/>
                  </a:lnTo>
                  <a:lnTo>
                    <a:pt x="15" y="280"/>
                  </a:lnTo>
                  <a:lnTo>
                    <a:pt x="15" y="280"/>
                  </a:lnTo>
                  <a:lnTo>
                    <a:pt x="9" y="278"/>
                  </a:lnTo>
                  <a:lnTo>
                    <a:pt x="4" y="276"/>
                  </a:lnTo>
                  <a:lnTo>
                    <a:pt x="1" y="268"/>
                  </a:lnTo>
                  <a:lnTo>
                    <a:pt x="0" y="256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Freeform 28"/>
            <p:cNvSpPr>
              <a:spLocks/>
            </p:cNvSpPr>
            <p:nvPr/>
          </p:nvSpPr>
          <p:spPr bwMode="auto">
            <a:xfrm>
              <a:off x="3816" y="3407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Freeform 29"/>
            <p:cNvSpPr>
              <a:spLocks/>
            </p:cNvSpPr>
            <p:nvPr/>
          </p:nvSpPr>
          <p:spPr bwMode="auto">
            <a:xfrm>
              <a:off x="3816" y="3409"/>
              <a:ext cx="5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Freeform 30"/>
            <p:cNvSpPr>
              <a:spLocks/>
            </p:cNvSpPr>
            <p:nvPr/>
          </p:nvSpPr>
          <p:spPr bwMode="auto">
            <a:xfrm>
              <a:off x="3816" y="3452"/>
              <a:ext cx="5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Line 31"/>
            <p:cNvSpPr>
              <a:spLocks noChangeShapeType="1"/>
            </p:cNvSpPr>
            <p:nvPr/>
          </p:nvSpPr>
          <p:spPr bwMode="auto">
            <a:xfrm>
              <a:off x="4327" y="3274"/>
              <a:ext cx="2" cy="117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Line 32"/>
            <p:cNvSpPr>
              <a:spLocks noChangeShapeType="1"/>
            </p:cNvSpPr>
            <p:nvPr/>
          </p:nvSpPr>
          <p:spPr bwMode="auto">
            <a:xfrm>
              <a:off x="4145" y="3274"/>
              <a:ext cx="2" cy="117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Line 33"/>
            <p:cNvSpPr>
              <a:spLocks noChangeShapeType="1"/>
            </p:cNvSpPr>
            <p:nvPr/>
          </p:nvSpPr>
          <p:spPr bwMode="auto">
            <a:xfrm>
              <a:off x="3961" y="3274"/>
              <a:ext cx="1" cy="117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eform 34"/>
            <p:cNvSpPr>
              <a:spLocks/>
            </p:cNvSpPr>
            <p:nvPr/>
          </p:nvSpPr>
          <p:spPr bwMode="auto">
            <a:xfrm>
              <a:off x="3841" y="3292"/>
              <a:ext cx="64" cy="42"/>
            </a:xfrm>
            <a:custGeom>
              <a:avLst/>
              <a:gdLst>
                <a:gd name="T0" fmla="*/ 64 w 93"/>
                <a:gd name="T1" fmla="*/ 97 h 97"/>
                <a:gd name="T2" fmla="*/ 69 w 93"/>
                <a:gd name="T3" fmla="*/ 96 h 97"/>
                <a:gd name="T4" fmla="*/ 74 w 93"/>
                <a:gd name="T5" fmla="*/ 94 h 97"/>
                <a:gd name="T6" fmla="*/ 79 w 93"/>
                <a:gd name="T7" fmla="*/ 89 h 97"/>
                <a:gd name="T8" fmla="*/ 83 w 93"/>
                <a:gd name="T9" fmla="*/ 83 h 97"/>
                <a:gd name="T10" fmla="*/ 86 w 93"/>
                <a:gd name="T11" fmla="*/ 77 h 97"/>
                <a:gd name="T12" fmla="*/ 89 w 93"/>
                <a:gd name="T13" fmla="*/ 68 h 97"/>
                <a:gd name="T14" fmla="*/ 91 w 93"/>
                <a:gd name="T15" fmla="*/ 59 h 97"/>
                <a:gd name="T16" fmla="*/ 93 w 93"/>
                <a:gd name="T17" fmla="*/ 49 h 97"/>
                <a:gd name="T18" fmla="*/ 91 w 93"/>
                <a:gd name="T19" fmla="*/ 39 h 97"/>
                <a:gd name="T20" fmla="*/ 89 w 93"/>
                <a:gd name="T21" fmla="*/ 29 h 97"/>
                <a:gd name="T22" fmla="*/ 86 w 93"/>
                <a:gd name="T23" fmla="*/ 23 h 97"/>
                <a:gd name="T24" fmla="*/ 83 w 93"/>
                <a:gd name="T25" fmla="*/ 15 h 97"/>
                <a:gd name="T26" fmla="*/ 79 w 93"/>
                <a:gd name="T27" fmla="*/ 9 h 97"/>
                <a:gd name="T28" fmla="*/ 74 w 93"/>
                <a:gd name="T29" fmla="*/ 4 h 97"/>
                <a:gd name="T30" fmla="*/ 69 w 93"/>
                <a:gd name="T31" fmla="*/ 1 h 97"/>
                <a:gd name="T32" fmla="*/ 64 w 93"/>
                <a:gd name="T33" fmla="*/ 0 h 97"/>
                <a:gd name="T34" fmla="*/ 29 w 93"/>
                <a:gd name="T35" fmla="*/ 0 h 97"/>
                <a:gd name="T36" fmla="*/ 24 w 93"/>
                <a:gd name="T37" fmla="*/ 1 h 97"/>
                <a:gd name="T38" fmla="*/ 18 w 93"/>
                <a:gd name="T39" fmla="*/ 4 h 97"/>
                <a:gd name="T40" fmla="*/ 14 w 93"/>
                <a:gd name="T41" fmla="*/ 9 h 97"/>
                <a:gd name="T42" fmla="*/ 10 w 93"/>
                <a:gd name="T43" fmla="*/ 15 h 97"/>
                <a:gd name="T44" fmla="*/ 6 w 93"/>
                <a:gd name="T45" fmla="*/ 23 h 97"/>
                <a:gd name="T46" fmla="*/ 3 w 93"/>
                <a:gd name="T47" fmla="*/ 29 h 97"/>
                <a:gd name="T48" fmla="*/ 1 w 93"/>
                <a:gd name="T49" fmla="*/ 39 h 97"/>
                <a:gd name="T50" fmla="*/ 0 w 93"/>
                <a:gd name="T51" fmla="*/ 49 h 97"/>
                <a:gd name="T52" fmla="*/ 1 w 93"/>
                <a:gd name="T53" fmla="*/ 59 h 97"/>
                <a:gd name="T54" fmla="*/ 3 w 93"/>
                <a:gd name="T55" fmla="*/ 68 h 97"/>
                <a:gd name="T56" fmla="*/ 6 w 93"/>
                <a:gd name="T57" fmla="*/ 77 h 97"/>
                <a:gd name="T58" fmla="*/ 10 w 93"/>
                <a:gd name="T59" fmla="*/ 83 h 97"/>
                <a:gd name="T60" fmla="*/ 14 w 93"/>
                <a:gd name="T61" fmla="*/ 89 h 97"/>
                <a:gd name="T62" fmla="*/ 18 w 93"/>
                <a:gd name="T63" fmla="*/ 94 h 97"/>
                <a:gd name="T64" fmla="*/ 24 w 93"/>
                <a:gd name="T65" fmla="*/ 96 h 97"/>
                <a:gd name="T66" fmla="*/ 29 w 93"/>
                <a:gd name="T67" fmla="*/ 97 h 97"/>
                <a:gd name="T68" fmla="*/ 64 w 93"/>
                <a:gd name="T69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3" h="97">
                  <a:moveTo>
                    <a:pt x="64" y="97"/>
                  </a:moveTo>
                  <a:lnTo>
                    <a:pt x="69" y="96"/>
                  </a:lnTo>
                  <a:lnTo>
                    <a:pt x="74" y="94"/>
                  </a:lnTo>
                  <a:lnTo>
                    <a:pt x="79" y="89"/>
                  </a:lnTo>
                  <a:lnTo>
                    <a:pt x="83" y="83"/>
                  </a:lnTo>
                  <a:lnTo>
                    <a:pt x="86" y="77"/>
                  </a:lnTo>
                  <a:lnTo>
                    <a:pt x="89" y="68"/>
                  </a:lnTo>
                  <a:lnTo>
                    <a:pt x="91" y="59"/>
                  </a:lnTo>
                  <a:lnTo>
                    <a:pt x="93" y="49"/>
                  </a:lnTo>
                  <a:lnTo>
                    <a:pt x="91" y="39"/>
                  </a:lnTo>
                  <a:lnTo>
                    <a:pt x="89" y="29"/>
                  </a:lnTo>
                  <a:lnTo>
                    <a:pt x="86" y="23"/>
                  </a:lnTo>
                  <a:lnTo>
                    <a:pt x="83" y="15"/>
                  </a:lnTo>
                  <a:lnTo>
                    <a:pt x="79" y="9"/>
                  </a:lnTo>
                  <a:lnTo>
                    <a:pt x="74" y="4"/>
                  </a:lnTo>
                  <a:lnTo>
                    <a:pt x="69" y="1"/>
                  </a:lnTo>
                  <a:lnTo>
                    <a:pt x="64" y="0"/>
                  </a:lnTo>
                  <a:lnTo>
                    <a:pt x="29" y="0"/>
                  </a:lnTo>
                  <a:lnTo>
                    <a:pt x="24" y="1"/>
                  </a:lnTo>
                  <a:lnTo>
                    <a:pt x="18" y="4"/>
                  </a:lnTo>
                  <a:lnTo>
                    <a:pt x="14" y="9"/>
                  </a:lnTo>
                  <a:lnTo>
                    <a:pt x="10" y="15"/>
                  </a:lnTo>
                  <a:lnTo>
                    <a:pt x="6" y="23"/>
                  </a:lnTo>
                  <a:lnTo>
                    <a:pt x="3" y="29"/>
                  </a:lnTo>
                  <a:lnTo>
                    <a:pt x="1" y="39"/>
                  </a:lnTo>
                  <a:lnTo>
                    <a:pt x="0" y="49"/>
                  </a:lnTo>
                  <a:lnTo>
                    <a:pt x="1" y="59"/>
                  </a:lnTo>
                  <a:lnTo>
                    <a:pt x="3" y="68"/>
                  </a:lnTo>
                  <a:lnTo>
                    <a:pt x="6" y="77"/>
                  </a:lnTo>
                  <a:lnTo>
                    <a:pt x="10" y="83"/>
                  </a:lnTo>
                  <a:lnTo>
                    <a:pt x="14" y="89"/>
                  </a:lnTo>
                  <a:lnTo>
                    <a:pt x="18" y="94"/>
                  </a:lnTo>
                  <a:lnTo>
                    <a:pt x="24" y="96"/>
                  </a:lnTo>
                  <a:lnTo>
                    <a:pt x="29" y="97"/>
                  </a:lnTo>
                  <a:lnTo>
                    <a:pt x="64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Freeform 35"/>
            <p:cNvSpPr>
              <a:spLocks/>
            </p:cNvSpPr>
            <p:nvPr/>
          </p:nvSpPr>
          <p:spPr bwMode="auto">
            <a:xfrm>
              <a:off x="3839" y="3353"/>
              <a:ext cx="4" cy="2"/>
            </a:xfrm>
            <a:custGeom>
              <a:avLst/>
              <a:gdLst>
                <a:gd name="T0" fmla="*/ 7 w 7"/>
                <a:gd name="T1" fmla="*/ 5 h 5"/>
                <a:gd name="T2" fmla="*/ 5 w 7"/>
                <a:gd name="T3" fmla="*/ 2 h 5"/>
                <a:gd name="T4" fmla="*/ 3 w 7"/>
                <a:gd name="T5" fmla="*/ 0 h 5"/>
                <a:gd name="T6" fmla="*/ 1 w 7"/>
                <a:gd name="T7" fmla="*/ 2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Freeform 36"/>
            <p:cNvSpPr>
              <a:spLocks/>
            </p:cNvSpPr>
            <p:nvPr/>
          </p:nvSpPr>
          <p:spPr bwMode="auto">
            <a:xfrm>
              <a:off x="3839" y="3355"/>
              <a:ext cx="4" cy="31"/>
            </a:xfrm>
            <a:custGeom>
              <a:avLst/>
              <a:gdLst>
                <a:gd name="T0" fmla="*/ 3 w 7"/>
                <a:gd name="T1" fmla="*/ 74 h 74"/>
                <a:gd name="T2" fmla="*/ 7 w 7"/>
                <a:gd name="T3" fmla="*/ 74 h 74"/>
                <a:gd name="T4" fmla="*/ 7 w 7"/>
                <a:gd name="T5" fmla="*/ 0 h 74"/>
                <a:gd name="T6" fmla="*/ 0 w 7"/>
                <a:gd name="T7" fmla="*/ 0 h 74"/>
                <a:gd name="T8" fmla="*/ 0 w 7"/>
                <a:gd name="T9" fmla="*/ 74 h 74"/>
                <a:gd name="T10" fmla="*/ 3 w 7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74">
                  <a:moveTo>
                    <a:pt x="3" y="74"/>
                  </a:moveTo>
                  <a:lnTo>
                    <a:pt x="7" y="74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Freeform 37"/>
            <p:cNvSpPr>
              <a:spLocks/>
            </p:cNvSpPr>
            <p:nvPr/>
          </p:nvSpPr>
          <p:spPr bwMode="auto">
            <a:xfrm>
              <a:off x="3839" y="3386"/>
              <a:ext cx="4" cy="2"/>
            </a:xfrm>
            <a:custGeom>
              <a:avLst/>
              <a:gdLst>
                <a:gd name="T0" fmla="*/ 0 w 7"/>
                <a:gd name="T1" fmla="*/ 0 h 5"/>
                <a:gd name="T2" fmla="*/ 1 w 7"/>
                <a:gd name="T3" fmla="*/ 4 h 5"/>
                <a:gd name="T4" fmla="*/ 3 w 7"/>
                <a:gd name="T5" fmla="*/ 5 h 5"/>
                <a:gd name="T6" fmla="*/ 5 w 7"/>
                <a:gd name="T7" fmla="*/ 4 h 5"/>
                <a:gd name="T8" fmla="*/ 7 w 7"/>
                <a:gd name="T9" fmla="*/ 0 h 5"/>
                <a:gd name="T10" fmla="*/ 0 w 7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Freeform 38"/>
            <p:cNvSpPr>
              <a:spLocks/>
            </p:cNvSpPr>
            <p:nvPr/>
          </p:nvSpPr>
          <p:spPr bwMode="auto">
            <a:xfrm>
              <a:off x="3862" y="3353"/>
              <a:ext cx="3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2 h 5"/>
                <a:gd name="T4" fmla="*/ 2 w 6"/>
                <a:gd name="T5" fmla="*/ 0 h 5"/>
                <a:gd name="T6" fmla="*/ 0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Freeform 39"/>
            <p:cNvSpPr>
              <a:spLocks/>
            </p:cNvSpPr>
            <p:nvPr/>
          </p:nvSpPr>
          <p:spPr bwMode="auto">
            <a:xfrm>
              <a:off x="3862" y="3386"/>
              <a:ext cx="3" cy="2"/>
            </a:xfrm>
            <a:custGeom>
              <a:avLst/>
              <a:gdLst>
                <a:gd name="T0" fmla="*/ 0 w 6"/>
                <a:gd name="T1" fmla="*/ 0 h 5"/>
                <a:gd name="T2" fmla="*/ 0 w 6"/>
                <a:gd name="T3" fmla="*/ 4 h 5"/>
                <a:gd name="T4" fmla="*/ 2 w 6"/>
                <a:gd name="T5" fmla="*/ 5 h 5"/>
                <a:gd name="T6" fmla="*/ 6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0" y="4"/>
                  </a:lnTo>
                  <a:lnTo>
                    <a:pt x="2" y="5"/>
                  </a:lnTo>
                  <a:lnTo>
                    <a:pt x="6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Freeform 40"/>
            <p:cNvSpPr>
              <a:spLocks/>
            </p:cNvSpPr>
            <p:nvPr/>
          </p:nvSpPr>
          <p:spPr bwMode="auto">
            <a:xfrm>
              <a:off x="3855" y="3353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Freeform 41"/>
            <p:cNvSpPr>
              <a:spLocks/>
            </p:cNvSpPr>
            <p:nvPr/>
          </p:nvSpPr>
          <p:spPr bwMode="auto">
            <a:xfrm>
              <a:off x="3855" y="3355"/>
              <a:ext cx="4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Freeform 42"/>
            <p:cNvSpPr>
              <a:spLocks/>
            </p:cNvSpPr>
            <p:nvPr/>
          </p:nvSpPr>
          <p:spPr bwMode="auto">
            <a:xfrm>
              <a:off x="3855" y="3386"/>
              <a:ext cx="4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5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Freeform 43"/>
            <p:cNvSpPr>
              <a:spLocks/>
            </p:cNvSpPr>
            <p:nvPr/>
          </p:nvSpPr>
          <p:spPr bwMode="auto">
            <a:xfrm>
              <a:off x="3846" y="3353"/>
              <a:ext cx="4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Freeform 44"/>
            <p:cNvSpPr>
              <a:spLocks/>
            </p:cNvSpPr>
            <p:nvPr/>
          </p:nvSpPr>
          <p:spPr bwMode="auto">
            <a:xfrm>
              <a:off x="3846" y="3355"/>
              <a:ext cx="4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Freeform 45"/>
            <p:cNvSpPr>
              <a:spLocks/>
            </p:cNvSpPr>
            <p:nvPr/>
          </p:nvSpPr>
          <p:spPr bwMode="auto">
            <a:xfrm>
              <a:off x="3846" y="3386"/>
              <a:ext cx="4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6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6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Freeform 46"/>
            <p:cNvSpPr>
              <a:spLocks/>
            </p:cNvSpPr>
            <p:nvPr/>
          </p:nvSpPr>
          <p:spPr bwMode="auto">
            <a:xfrm>
              <a:off x="3907" y="3353"/>
              <a:ext cx="4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Freeform 47"/>
            <p:cNvSpPr>
              <a:spLocks/>
            </p:cNvSpPr>
            <p:nvPr/>
          </p:nvSpPr>
          <p:spPr bwMode="auto">
            <a:xfrm>
              <a:off x="3907" y="3355"/>
              <a:ext cx="4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Freeform 48"/>
            <p:cNvSpPr>
              <a:spLocks/>
            </p:cNvSpPr>
            <p:nvPr/>
          </p:nvSpPr>
          <p:spPr bwMode="auto">
            <a:xfrm>
              <a:off x="3907" y="3386"/>
              <a:ext cx="4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6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6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Freeform 49"/>
            <p:cNvSpPr>
              <a:spLocks/>
            </p:cNvSpPr>
            <p:nvPr/>
          </p:nvSpPr>
          <p:spPr bwMode="auto">
            <a:xfrm>
              <a:off x="3900" y="3353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Freeform 50"/>
            <p:cNvSpPr>
              <a:spLocks/>
            </p:cNvSpPr>
            <p:nvPr/>
          </p:nvSpPr>
          <p:spPr bwMode="auto">
            <a:xfrm>
              <a:off x="3900" y="3355"/>
              <a:ext cx="4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Freeform 51"/>
            <p:cNvSpPr>
              <a:spLocks/>
            </p:cNvSpPr>
            <p:nvPr/>
          </p:nvSpPr>
          <p:spPr bwMode="auto">
            <a:xfrm>
              <a:off x="3900" y="3386"/>
              <a:ext cx="4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5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7" name="Freeform 52"/>
            <p:cNvSpPr>
              <a:spLocks/>
            </p:cNvSpPr>
            <p:nvPr/>
          </p:nvSpPr>
          <p:spPr bwMode="auto">
            <a:xfrm>
              <a:off x="3884" y="3353"/>
              <a:ext cx="5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2 h 5"/>
                <a:gd name="T4" fmla="*/ 3 w 5"/>
                <a:gd name="T5" fmla="*/ 0 h 5"/>
                <a:gd name="T6" fmla="*/ 1 w 5"/>
                <a:gd name="T7" fmla="*/ 2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Freeform 53"/>
            <p:cNvSpPr>
              <a:spLocks/>
            </p:cNvSpPr>
            <p:nvPr/>
          </p:nvSpPr>
          <p:spPr bwMode="auto">
            <a:xfrm>
              <a:off x="3884" y="3355"/>
              <a:ext cx="5" cy="31"/>
            </a:xfrm>
            <a:custGeom>
              <a:avLst/>
              <a:gdLst>
                <a:gd name="T0" fmla="*/ 3 w 5"/>
                <a:gd name="T1" fmla="*/ 74 h 74"/>
                <a:gd name="T2" fmla="*/ 5 w 5"/>
                <a:gd name="T3" fmla="*/ 74 h 74"/>
                <a:gd name="T4" fmla="*/ 5 w 5"/>
                <a:gd name="T5" fmla="*/ 0 h 74"/>
                <a:gd name="T6" fmla="*/ 0 w 5"/>
                <a:gd name="T7" fmla="*/ 0 h 74"/>
                <a:gd name="T8" fmla="*/ 0 w 5"/>
                <a:gd name="T9" fmla="*/ 74 h 74"/>
                <a:gd name="T10" fmla="*/ 3 w 5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74">
                  <a:moveTo>
                    <a:pt x="3" y="74"/>
                  </a:moveTo>
                  <a:lnTo>
                    <a:pt x="5" y="74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9" name="Freeform 54"/>
            <p:cNvSpPr>
              <a:spLocks/>
            </p:cNvSpPr>
            <p:nvPr/>
          </p:nvSpPr>
          <p:spPr bwMode="auto">
            <a:xfrm>
              <a:off x="3884" y="3386"/>
              <a:ext cx="5" cy="2"/>
            </a:xfrm>
            <a:custGeom>
              <a:avLst/>
              <a:gdLst>
                <a:gd name="T0" fmla="*/ 0 w 5"/>
                <a:gd name="T1" fmla="*/ 0 h 5"/>
                <a:gd name="T2" fmla="*/ 1 w 5"/>
                <a:gd name="T3" fmla="*/ 4 h 5"/>
                <a:gd name="T4" fmla="*/ 3 w 5"/>
                <a:gd name="T5" fmla="*/ 5 h 5"/>
                <a:gd name="T6" fmla="*/ 5 w 5"/>
                <a:gd name="T7" fmla="*/ 4 h 5"/>
                <a:gd name="T8" fmla="*/ 5 w 5"/>
                <a:gd name="T9" fmla="*/ 0 h 5"/>
                <a:gd name="T10" fmla="*/ 0 w 5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Freeform 55"/>
            <p:cNvSpPr>
              <a:spLocks/>
            </p:cNvSpPr>
            <p:nvPr/>
          </p:nvSpPr>
          <p:spPr bwMode="auto">
            <a:xfrm>
              <a:off x="3891" y="3353"/>
              <a:ext cx="5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2 h 5"/>
                <a:gd name="T4" fmla="*/ 3 w 5"/>
                <a:gd name="T5" fmla="*/ 0 h 5"/>
                <a:gd name="T6" fmla="*/ 0 w 5"/>
                <a:gd name="T7" fmla="*/ 2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0" y="2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Freeform 56"/>
            <p:cNvSpPr>
              <a:spLocks/>
            </p:cNvSpPr>
            <p:nvPr/>
          </p:nvSpPr>
          <p:spPr bwMode="auto">
            <a:xfrm>
              <a:off x="3891" y="3355"/>
              <a:ext cx="5" cy="31"/>
            </a:xfrm>
            <a:custGeom>
              <a:avLst/>
              <a:gdLst>
                <a:gd name="T0" fmla="*/ 3 w 5"/>
                <a:gd name="T1" fmla="*/ 74 h 74"/>
                <a:gd name="T2" fmla="*/ 5 w 5"/>
                <a:gd name="T3" fmla="*/ 74 h 74"/>
                <a:gd name="T4" fmla="*/ 5 w 5"/>
                <a:gd name="T5" fmla="*/ 0 h 74"/>
                <a:gd name="T6" fmla="*/ 0 w 5"/>
                <a:gd name="T7" fmla="*/ 0 h 74"/>
                <a:gd name="T8" fmla="*/ 0 w 5"/>
                <a:gd name="T9" fmla="*/ 74 h 74"/>
                <a:gd name="T10" fmla="*/ 3 w 5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74">
                  <a:moveTo>
                    <a:pt x="3" y="74"/>
                  </a:moveTo>
                  <a:lnTo>
                    <a:pt x="5" y="74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Freeform 57"/>
            <p:cNvSpPr>
              <a:spLocks/>
            </p:cNvSpPr>
            <p:nvPr/>
          </p:nvSpPr>
          <p:spPr bwMode="auto">
            <a:xfrm>
              <a:off x="3891" y="3386"/>
              <a:ext cx="5" cy="2"/>
            </a:xfrm>
            <a:custGeom>
              <a:avLst/>
              <a:gdLst>
                <a:gd name="T0" fmla="*/ 0 w 5"/>
                <a:gd name="T1" fmla="*/ 0 h 5"/>
                <a:gd name="T2" fmla="*/ 0 w 5"/>
                <a:gd name="T3" fmla="*/ 4 h 5"/>
                <a:gd name="T4" fmla="*/ 3 w 5"/>
                <a:gd name="T5" fmla="*/ 5 h 5"/>
                <a:gd name="T6" fmla="*/ 5 w 5"/>
                <a:gd name="T7" fmla="*/ 4 h 5"/>
                <a:gd name="T8" fmla="*/ 5 w 5"/>
                <a:gd name="T9" fmla="*/ 0 h 5"/>
                <a:gd name="T10" fmla="*/ 0 w 5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0" y="0"/>
                  </a:moveTo>
                  <a:lnTo>
                    <a:pt x="0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3" name="Freeform 58"/>
            <p:cNvSpPr>
              <a:spLocks/>
            </p:cNvSpPr>
            <p:nvPr/>
          </p:nvSpPr>
          <p:spPr bwMode="auto">
            <a:xfrm>
              <a:off x="3869" y="3353"/>
              <a:ext cx="3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2 h 5"/>
                <a:gd name="T4" fmla="*/ 3 w 5"/>
                <a:gd name="T5" fmla="*/ 0 h 5"/>
                <a:gd name="T6" fmla="*/ 0 w 5"/>
                <a:gd name="T7" fmla="*/ 2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0" y="2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Freeform 59"/>
            <p:cNvSpPr>
              <a:spLocks/>
            </p:cNvSpPr>
            <p:nvPr/>
          </p:nvSpPr>
          <p:spPr bwMode="auto">
            <a:xfrm>
              <a:off x="3869" y="3355"/>
              <a:ext cx="3" cy="31"/>
            </a:xfrm>
            <a:custGeom>
              <a:avLst/>
              <a:gdLst>
                <a:gd name="T0" fmla="*/ 3 w 5"/>
                <a:gd name="T1" fmla="*/ 74 h 74"/>
                <a:gd name="T2" fmla="*/ 5 w 5"/>
                <a:gd name="T3" fmla="*/ 74 h 74"/>
                <a:gd name="T4" fmla="*/ 5 w 5"/>
                <a:gd name="T5" fmla="*/ 0 h 74"/>
                <a:gd name="T6" fmla="*/ 0 w 5"/>
                <a:gd name="T7" fmla="*/ 0 h 74"/>
                <a:gd name="T8" fmla="*/ 0 w 5"/>
                <a:gd name="T9" fmla="*/ 74 h 74"/>
                <a:gd name="T10" fmla="*/ 3 w 5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74">
                  <a:moveTo>
                    <a:pt x="3" y="74"/>
                  </a:moveTo>
                  <a:lnTo>
                    <a:pt x="5" y="74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5" name="Freeform 60"/>
            <p:cNvSpPr>
              <a:spLocks/>
            </p:cNvSpPr>
            <p:nvPr/>
          </p:nvSpPr>
          <p:spPr bwMode="auto">
            <a:xfrm>
              <a:off x="3869" y="3386"/>
              <a:ext cx="3" cy="2"/>
            </a:xfrm>
            <a:custGeom>
              <a:avLst/>
              <a:gdLst>
                <a:gd name="T0" fmla="*/ 0 w 5"/>
                <a:gd name="T1" fmla="*/ 0 h 5"/>
                <a:gd name="T2" fmla="*/ 0 w 5"/>
                <a:gd name="T3" fmla="*/ 4 h 5"/>
                <a:gd name="T4" fmla="*/ 3 w 5"/>
                <a:gd name="T5" fmla="*/ 5 h 5"/>
                <a:gd name="T6" fmla="*/ 5 w 5"/>
                <a:gd name="T7" fmla="*/ 4 h 5"/>
                <a:gd name="T8" fmla="*/ 5 w 5"/>
                <a:gd name="T9" fmla="*/ 0 h 5"/>
                <a:gd name="T10" fmla="*/ 0 w 5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0" y="0"/>
                  </a:moveTo>
                  <a:lnTo>
                    <a:pt x="0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6" name="Freeform 61"/>
            <p:cNvSpPr>
              <a:spLocks/>
            </p:cNvSpPr>
            <p:nvPr/>
          </p:nvSpPr>
          <p:spPr bwMode="auto">
            <a:xfrm>
              <a:off x="3877" y="3353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7" name="Freeform 62"/>
            <p:cNvSpPr>
              <a:spLocks/>
            </p:cNvSpPr>
            <p:nvPr/>
          </p:nvSpPr>
          <p:spPr bwMode="auto">
            <a:xfrm>
              <a:off x="3877" y="3355"/>
              <a:ext cx="5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8" name="Freeform 63"/>
            <p:cNvSpPr>
              <a:spLocks/>
            </p:cNvSpPr>
            <p:nvPr/>
          </p:nvSpPr>
          <p:spPr bwMode="auto">
            <a:xfrm>
              <a:off x="3877" y="3386"/>
              <a:ext cx="5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5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9" name="Freeform 64"/>
            <p:cNvSpPr>
              <a:spLocks/>
            </p:cNvSpPr>
            <p:nvPr/>
          </p:nvSpPr>
          <p:spPr bwMode="auto">
            <a:xfrm>
              <a:off x="3914" y="3353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2 h 5"/>
                <a:gd name="T4" fmla="*/ 3 w 6"/>
                <a:gd name="T5" fmla="*/ 0 h 5"/>
                <a:gd name="T6" fmla="*/ 1 w 6"/>
                <a:gd name="T7" fmla="*/ 2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0" name="Freeform 65"/>
            <p:cNvSpPr>
              <a:spLocks/>
            </p:cNvSpPr>
            <p:nvPr/>
          </p:nvSpPr>
          <p:spPr bwMode="auto">
            <a:xfrm>
              <a:off x="3914" y="3355"/>
              <a:ext cx="5" cy="31"/>
            </a:xfrm>
            <a:custGeom>
              <a:avLst/>
              <a:gdLst>
                <a:gd name="T0" fmla="*/ 3 w 6"/>
                <a:gd name="T1" fmla="*/ 74 h 74"/>
                <a:gd name="T2" fmla="*/ 6 w 6"/>
                <a:gd name="T3" fmla="*/ 74 h 74"/>
                <a:gd name="T4" fmla="*/ 6 w 6"/>
                <a:gd name="T5" fmla="*/ 0 h 74"/>
                <a:gd name="T6" fmla="*/ 0 w 6"/>
                <a:gd name="T7" fmla="*/ 0 h 74"/>
                <a:gd name="T8" fmla="*/ 0 w 6"/>
                <a:gd name="T9" fmla="*/ 74 h 74"/>
                <a:gd name="T10" fmla="*/ 3 w 6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74">
                  <a:moveTo>
                    <a:pt x="3" y="74"/>
                  </a:moveTo>
                  <a:lnTo>
                    <a:pt x="6" y="74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1" name="Freeform 66"/>
            <p:cNvSpPr>
              <a:spLocks/>
            </p:cNvSpPr>
            <p:nvPr/>
          </p:nvSpPr>
          <p:spPr bwMode="auto">
            <a:xfrm>
              <a:off x="3914" y="3386"/>
              <a:ext cx="5" cy="2"/>
            </a:xfrm>
            <a:custGeom>
              <a:avLst/>
              <a:gdLst>
                <a:gd name="T0" fmla="*/ 0 w 6"/>
                <a:gd name="T1" fmla="*/ 0 h 5"/>
                <a:gd name="T2" fmla="*/ 1 w 6"/>
                <a:gd name="T3" fmla="*/ 4 h 5"/>
                <a:gd name="T4" fmla="*/ 3 w 6"/>
                <a:gd name="T5" fmla="*/ 5 h 5"/>
                <a:gd name="T6" fmla="*/ 5 w 6"/>
                <a:gd name="T7" fmla="*/ 4 h 5"/>
                <a:gd name="T8" fmla="*/ 6 w 6"/>
                <a:gd name="T9" fmla="*/ 0 h 5"/>
                <a:gd name="T10" fmla="*/ 0 w 6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2" name="Freeform 67"/>
            <p:cNvSpPr>
              <a:spLocks/>
            </p:cNvSpPr>
            <p:nvPr/>
          </p:nvSpPr>
          <p:spPr bwMode="auto">
            <a:xfrm>
              <a:off x="3930" y="3353"/>
              <a:ext cx="3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2 h 5"/>
                <a:gd name="T4" fmla="*/ 3 w 5"/>
                <a:gd name="T5" fmla="*/ 0 h 5"/>
                <a:gd name="T6" fmla="*/ 0 w 5"/>
                <a:gd name="T7" fmla="*/ 2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2"/>
                  </a:lnTo>
                  <a:lnTo>
                    <a:pt x="3" y="0"/>
                  </a:lnTo>
                  <a:lnTo>
                    <a:pt x="0" y="2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3" name="Freeform 68"/>
            <p:cNvSpPr>
              <a:spLocks/>
            </p:cNvSpPr>
            <p:nvPr/>
          </p:nvSpPr>
          <p:spPr bwMode="auto">
            <a:xfrm>
              <a:off x="3930" y="3355"/>
              <a:ext cx="3" cy="31"/>
            </a:xfrm>
            <a:custGeom>
              <a:avLst/>
              <a:gdLst>
                <a:gd name="T0" fmla="*/ 3 w 5"/>
                <a:gd name="T1" fmla="*/ 74 h 74"/>
                <a:gd name="T2" fmla="*/ 5 w 5"/>
                <a:gd name="T3" fmla="*/ 74 h 74"/>
                <a:gd name="T4" fmla="*/ 5 w 5"/>
                <a:gd name="T5" fmla="*/ 0 h 74"/>
                <a:gd name="T6" fmla="*/ 0 w 5"/>
                <a:gd name="T7" fmla="*/ 0 h 74"/>
                <a:gd name="T8" fmla="*/ 0 w 5"/>
                <a:gd name="T9" fmla="*/ 74 h 74"/>
                <a:gd name="T10" fmla="*/ 3 w 5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74">
                  <a:moveTo>
                    <a:pt x="3" y="74"/>
                  </a:moveTo>
                  <a:lnTo>
                    <a:pt x="5" y="74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4" name="Freeform 69"/>
            <p:cNvSpPr>
              <a:spLocks/>
            </p:cNvSpPr>
            <p:nvPr/>
          </p:nvSpPr>
          <p:spPr bwMode="auto">
            <a:xfrm>
              <a:off x="3930" y="3386"/>
              <a:ext cx="3" cy="2"/>
            </a:xfrm>
            <a:custGeom>
              <a:avLst/>
              <a:gdLst>
                <a:gd name="T0" fmla="*/ 0 w 5"/>
                <a:gd name="T1" fmla="*/ 0 h 5"/>
                <a:gd name="T2" fmla="*/ 0 w 5"/>
                <a:gd name="T3" fmla="*/ 4 h 5"/>
                <a:gd name="T4" fmla="*/ 3 w 5"/>
                <a:gd name="T5" fmla="*/ 5 h 5"/>
                <a:gd name="T6" fmla="*/ 5 w 5"/>
                <a:gd name="T7" fmla="*/ 4 h 5"/>
                <a:gd name="T8" fmla="*/ 5 w 5"/>
                <a:gd name="T9" fmla="*/ 0 h 5"/>
                <a:gd name="T10" fmla="*/ 0 w 5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0" y="0"/>
                  </a:moveTo>
                  <a:lnTo>
                    <a:pt x="0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5" name="Freeform 70"/>
            <p:cNvSpPr>
              <a:spLocks/>
            </p:cNvSpPr>
            <p:nvPr/>
          </p:nvSpPr>
          <p:spPr bwMode="auto">
            <a:xfrm>
              <a:off x="3922" y="3353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2 h 5"/>
                <a:gd name="T4" fmla="*/ 3 w 7"/>
                <a:gd name="T5" fmla="*/ 0 h 5"/>
                <a:gd name="T6" fmla="*/ 1 w 7"/>
                <a:gd name="T7" fmla="*/ 2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2"/>
                  </a:lnTo>
                  <a:lnTo>
                    <a:pt x="3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6" name="Freeform 71"/>
            <p:cNvSpPr>
              <a:spLocks/>
            </p:cNvSpPr>
            <p:nvPr/>
          </p:nvSpPr>
          <p:spPr bwMode="auto">
            <a:xfrm>
              <a:off x="3922" y="3355"/>
              <a:ext cx="4" cy="31"/>
            </a:xfrm>
            <a:custGeom>
              <a:avLst/>
              <a:gdLst>
                <a:gd name="T0" fmla="*/ 3 w 7"/>
                <a:gd name="T1" fmla="*/ 74 h 74"/>
                <a:gd name="T2" fmla="*/ 7 w 7"/>
                <a:gd name="T3" fmla="*/ 74 h 74"/>
                <a:gd name="T4" fmla="*/ 7 w 7"/>
                <a:gd name="T5" fmla="*/ 0 h 74"/>
                <a:gd name="T6" fmla="*/ 0 w 7"/>
                <a:gd name="T7" fmla="*/ 0 h 74"/>
                <a:gd name="T8" fmla="*/ 0 w 7"/>
                <a:gd name="T9" fmla="*/ 74 h 74"/>
                <a:gd name="T10" fmla="*/ 3 w 7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74">
                  <a:moveTo>
                    <a:pt x="3" y="74"/>
                  </a:moveTo>
                  <a:lnTo>
                    <a:pt x="7" y="74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3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7" name="Freeform 72"/>
            <p:cNvSpPr>
              <a:spLocks/>
            </p:cNvSpPr>
            <p:nvPr/>
          </p:nvSpPr>
          <p:spPr bwMode="auto">
            <a:xfrm>
              <a:off x="3922" y="3386"/>
              <a:ext cx="4" cy="2"/>
            </a:xfrm>
            <a:custGeom>
              <a:avLst/>
              <a:gdLst>
                <a:gd name="T0" fmla="*/ 0 w 7"/>
                <a:gd name="T1" fmla="*/ 0 h 5"/>
                <a:gd name="T2" fmla="*/ 1 w 7"/>
                <a:gd name="T3" fmla="*/ 4 h 5"/>
                <a:gd name="T4" fmla="*/ 3 w 7"/>
                <a:gd name="T5" fmla="*/ 5 h 5"/>
                <a:gd name="T6" fmla="*/ 7 w 7"/>
                <a:gd name="T7" fmla="*/ 4 h 5"/>
                <a:gd name="T8" fmla="*/ 7 w 7"/>
                <a:gd name="T9" fmla="*/ 0 h 5"/>
                <a:gd name="T10" fmla="*/ 0 w 7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1" y="4"/>
                  </a:lnTo>
                  <a:lnTo>
                    <a:pt x="3" y="5"/>
                  </a:lnTo>
                  <a:lnTo>
                    <a:pt x="7" y="4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8" name="Freeform 73"/>
            <p:cNvSpPr>
              <a:spLocks/>
            </p:cNvSpPr>
            <p:nvPr/>
          </p:nvSpPr>
          <p:spPr bwMode="auto">
            <a:xfrm>
              <a:off x="3945" y="3353"/>
              <a:ext cx="5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2 h 5"/>
                <a:gd name="T4" fmla="*/ 4 w 7"/>
                <a:gd name="T5" fmla="*/ 0 h 5"/>
                <a:gd name="T6" fmla="*/ 1 w 7"/>
                <a:gd name="T7" fmla="*/ 2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2"/>
                  </a:lnTo>
                  <a:lnTo>
                    <a:pt x="4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9" name="Freeform 74"/>
            <p:cNvSpPr>
              <a:spLocks/>
            </p:cNvSpPr>
            <p:nvPr/>
          </p:nvSpPr>
          <p:spPr bwMode="auto">
            <a:xfrm>
              <a:off x="3945" y="3355"/>
              <a:ext cx="5" cy="31"/>
            </a:xfrm>
            <a:custGeom>
              <a:avLst/>
              <a:gdLst>
                <a:gd name="T0" fmla="*/ 4 w 7"/>
                <a:gd name="T1" fmla="*/ 74 h 74"/>
                <a:gd name="T2" fmla="*/ 7 w 7"/>
                <a:gd name="T3" fmla="*/ 74 h 74"/>
                <a:gd name="T4" fmla="*/ 7 w 7"/>
                <a:gd name="T5" fmla="*/ 0 h 74"/>
                <a:gd name="T6" fmla="*/ 0 w 7"/>
                <a:gd name="T7" fmla="*/ 0 h 74"/>
                <a:gd name="T8" fmla="*/ 0 w 7"/>
                <a:gd name="T9" fmla="*/ 74 h 74"/>
                <a:gd name="T10" fmla="*/ 4 w 7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74">
                  <a:moveTo>
                    <a:pt x="4" y="74"/>
                  </a:moveTo>
                  <a:lnTo>
                    <a:pt x="7" y="74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0" name="Freeform 75"/>
            <p:cNvSpPr>
              <a:spLocks/>
            </p:cNvSpPr>
            <p:nvPr/>
          </p:nvSpPr>
          <p:spPr bwMode="auto">
            <a:xfrm>
              <a:off x="3945" y="3386"/>
              <a:ext cx="5" cy="2"/>
            </a:xfrm>
            <a:custGeom>
              <a:avLst/>
              <a:gdLst>
                <a:gd name="T0" fmla="*/ 0 w 7"/>
                <a:gd name="T1" fmla="*/ 0 h 5"/>
                <a:gd name="T2" fmla="*/ 1 w 7"/>
                <a:gd name="T3" fmla="*/ 4 h 5"/>
                <a:gd name="T4" fmla="*/ 4 w 7"/>
                <a:gd name="T5" fmla="*/ 5 h 5"/>
                <a:gd name="T6" fmla="*/ 7 w 7"/>
                <a:gd name="T7" fmla="*/ 4 h 5"/>
                <a:gd name="T8" fmla="*/ 7 w 7"/>
                <a:gd name="T9" fmla="*/ 0 h 5"/>
                <a:gd name="T10" fmla="*/ 0 w 7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0" y="0"/>
                  </a:moveTo>
                  <a:lnTo>
                    <a:pt x="1" y="4"/>
                  </a:lnTo>
                  <a:lnTo>
                    <a:pt x="4" y="5"/>
                  </a:lnTo>
                  <a:lnTo>
                    <a:pt x="7" y="4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1" name="Freeform 76"/>
            <p:cNvSpPr>
              <a:spLocks/>
            </p:cNvSpPr>
            <p:nvPr/>
          </p:nvSpPr>
          <p:spPr bwMode="auto">
            <a:xfrm>
              <a:off x="3939" y="3353"/>
              <a:ext cx="2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2 h 5"/>
                <a:gd name="T4" fmla="*/ 2 w 5"/>
                <a:gd name="T5" fmla="*/ 0 h 5"/>
                <a:gd name="T6" fmla="*/ 0 w 5"/>
                <a:gd name="T7" fmla="*/ 2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2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2" name="Freeform 77"/>
            <p:cNvSpPr>
              <a:spLocks/>
            </p:cNvSpPr>
            <p:nvPr/>
          </p:nvSpPr>
          <p:spPr bwMode="auto">
            <a:xfrm>
              <a:off x="3939" y="3355"/>
              <a:ext cx="2" cy="31"/>
            </a:xfrm>
            <a:custGeom>
              <a:avLst/>
              <a:gdLst>
                <a:gd name="T0" fmla="*/ 2 w 5"/>
                <a:gd name="T1" fmla="*/ 74 h 74"/>
                <a:gd name="T2" fmla="*/ 5 w 5"/>
                <a:gd name="T3" fmla="*/ 74 h 74"/>
                <a:gd name="T4" fmla="*/ 5 w 5"/>
                <a:gd name="T5" fmla="*/ 0 h 74"/>
                <a:gd name="T6" fmla="*/ 0 w 5"/>
                <a:gd name="T7" fmla="*/ 0 h 74"/>
                <a:gd name="T8" fmla="*/ 0 w 5"/>
                <a:gd name="T9" fmla="*/ 74 h 74"/>
                <a:gd name="T10" fmla="*/ 2 w 5"/>
                <a:gd name="T1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74">
                  <a:moveTo>
                    <a:pt x="2" y="74"/>
                  </a:moveTo>
                  <a:lnTo>
                    <a:pt x="5" y="74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74"/>
                  </a:lnTo>
                  <a:lnTo>
                    <a:pt x="2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3" name="Freeform 78"/>
            <p:cNvSpPr>
              <a:spLocks/>
            </p:cNvSpPr>
            <p:nvPr/>
          </p:nvSpPr>
          <p:spPr bwMode="auto">
            <a:xfrm>
              <a:off x="3939" y="3386"/>
              <a:ext cx="2" cy="2"/>
            </a:xfrm>
            <a:custGeom>
              <a:avLst/>
              <a:gdLst>
                <a:gd name="T0" fmla="*/ 0 w 5"/>
                <a:gd name="T1" fmla="*/ 0 h 5"/>
                <a:gd name="T2" fmla="*/ 0 w 5"/>
                <a:gd name="T3" fmla="*/ 4 h 5"/>
                <a:gd name="T4" fmla="*/ 2 w 5"/>
                <a:gd name="T5" fmla="*/ 5 h 5"/>
                <a:gd name="T6" fmla="*/ 4 w 5"/>
                <a:gd name="T7" fmla="*/ 4 h 5"/>
                <a:gd name="T8" fmla="*/ 5 w 5"/>
                <a:gd name="T9" fmla="*/ 0 h 5"/>
                <a:gd name="T10" fmla="*/ 0 w 5"/>
                <a:gd name="T11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0" y="0"/>
                  </a:moveTo>
                  <a:lnTo>
                    <a:pt x="0" y="4"/>
                  </a:lnTo>
                  <a:lnTo>
                    <a:pt x="2" y="5"/>
                  </a:lnTo>
                  <a:lnTo>
                    <a:pt x="4" y="4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4" name="Freeform 79"/>
            <p:cNvSpPr>
              <a:spLocks/>
            </p:cNvSpPr>
            <p:nvPr/>
          </p:nvSpPr>
          <p:spPr bwMode="auto">
            <a:xfrm>
              <a:off x="3818" y="3339"/>
              <a:ext cx="615" cy="11"/>
            </a:xfrm>
            <a:custGeom>
              <a:avLst/>
              <a:gdLst>
                <a:gd name="T0" fmla="*/ 0 w 888"/>
                <a:gd name="T1" fmla="*/ 27 h 27"/>
                <a:gd name="T2" fmla="*/ 393 w 888"/>
                <a:gd name="T3" fmla="*/ 27 h 27"/>
                <a:gd name="T4" fmla="*/ 393 w 888"/>
                <a:gd name="T5" fmla="*/ 0 h 27"/>
                <a:gd name="T6" fmla="*/ 453 w 888"/>
                <a:gd name="T7" fmla="*/ 0 h 27"/>
                <a:gd name="T8" fmla="*/ 453 w 888"/>
                <a:gd name="T9" fmla="*/ 27 h 27"/>
                <a:gd name="T10" fmla="*/ 888 w 888"/>
                <a:gd name="T11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8" h="27">
                  <a:moveTo>
                    <a:pt x="0" y="27"/>
                  </a:moveTo>
                  <a:lnTo>
                    <a:pt x="393" y="27"/>
                  </a:lnTo>
                  <a:lnTo>
                    <a:pt x="393" y="0"/>
                  </a:lnTo>
                  <a:lnTo>
                    <a:pt x="453" y="0"/>
                  </a:lnTo>
                  <a:lnTo>
                    <a:pt x="453" y="27"/>
                  </a:lnTo>
                  <a:lnTo>
                    <a:pt x="888" y="27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5" name="Rectangle 80"/>
            <p:cNvSpPr>
              <a:spLocks noChangeArrowheads="1"/>
            </p:cNvSpPr>
            <p:nvPr/>
          </p:nvSpPr>
          <p:spPr bwMode="auto">
            <a:xfrm>
              <a:off x="4093" y="3342"/>
              <a:ext cx="36" cy="18"/>
            </a:xfrm>
            <a:prstGeom prst="rect">
              <a:avLst/>
            </a:prstGeom>
            <a:solidFill>
              <a:srgbClr val="2626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6" name="Freeform 81"/>
            <p:cNvSpPr>
              <a:spLocks/>
            </p:cNvSpPr>
            <p:nvPr/>
          </p:nvSpPr>
          <p:spPr bwMode="auto">
            <a:xfrm>
              <a:off x="3970" y="3313"/>
              <a:ext cx="163" cy="27"/>
            </a:xfrm>
            <a:custGeom>
              <a:avLst/>
              <a:gdLst>
                <a:gd name="T0" fmla="*/ 233 w 233"/>
                <a:gd name="T1" fmla="*/ 47 h 65"/>
                <a:gd name="T2" fmla="*/ 160 w 233"/>
                <a:gd name="T3" fmla="*/ 47 h 65"/>
                <a:gd name="T4" fmla="*/ 160 w 233"/>
                <a:gd name="T5" fmla="*/ 65 h 65"/>
                <a:gd name="T6" fmla="*/ 72 w 233"/>
                <a:gd name="T7" fmla="*/ 65 h 65"/>
                <a:gd name="T8" fmla="*/ 72 w 233"/>
                <a:gd name="T9" fmla="*/ 46 h 65"/>
                <a:gd name="T10" fmla="*/ 0 w 233"/>
                <a:gd name="T11" fmla="*/ 46 h 65"/>
                <a:gd name="T12" fmla="*/ 0 w 233"/>
                <a:gd name="T13" fmla="*/ 20 h 65"/>
                <a:gd name="T14" fmla="*/ 72 w 233"/>
                <a:gd name="T15" fmla="*/ 20 h 65"/>
                <a:gd name="T16" fmla="*/ 72 w 233"/>
                <a:gd name="T17" fmla="*/ 0 h 65"/>
                <a:gd name="T18" fmla="*/ 160 w 233"/>
                <a:gd name="T19" fmla="*/ 0 h 65"/>
                <a:gd name="T20" fmla="*/ 160 w 233"/>
                <a:gd name="T21" fmla="*/ 18 h 65"/>
                <a:gd name="T22" fmla="*/ 233 w 233"/>
                <a:gd name="T23" fmla="*/ 18 h 65"/>
                <a:gd name="T24" fmla="*/ 233 w 233"/>
                <a:gd name="T25" fmla="*/ 47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3" h="65">
                  <a:moveTo>
                    <a:pt x="233" y="47"/>
                  </a:moveTo>
                  <a:lnTo>
                    <a:pt x="160" y="47"/>
                  </a:lnTo>
                  <a:lnTo>
                    <a:pt x="160" y="65"/>
                  </a:lnTo>
                  <a:lnTo>
                    <a:pt x="72" y="65"/>
                  </a:lnTo>
                  <a:lnTo>
                    <a:pt x="72" y="46"/>
                  </a:lnTo>
                  <a:lnTo>
                    <a:pt x="0" y="46"/>
                  </a:lnTo>
                  <a:lnTo>
                    <a:pt x="0" y="20"/>
                  </a:lnTo>
                  <a:lnTo>
                    <a:pt x="72" y="20"/>
                  </a:lnTo>
                  <a:lnTo>
                    <a:pt x="72" y="0"/>
                  </a:lnTo>
                  <a:lnTo>
                    <a:pt x="160" y="0"/>
                  </a:lnTo>
                  <a:lnTo>
                    <a:pt x="160" y="18"/>
                  </a:lnTo>
                  <a:lnTo>
                    <a:pt x="233" y="18"/>
                  </a:lnTo>
                  <a:lnTo>
                    <a:pt x="233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7" name="Freeform 82"/>
            <p:cNvSpPr>
              <a:spLocks/>
            </p:cNvSpPr>
            <p:nvPr/>
          </p:nvSpPr>
          <p:spPr bwMode="auto">
            <a:xfrm>
              <a:off x="3969" y="3299"/>
              <a:ext cx="11" cy="11"/>
            </a:xfrm>
            <a:custGeom>
              <a:avLst/>
              <a:gdLst>
                <a:gd name="T0" fmla="*/ 8 w 16"/>
                <a:gd name="T1" fmla="*/ 27 h 27"/>
                <a:gd name="T2" fmla="*/ 11 w 16"/>
                <a:gd name="T3" fmla="*/ 25 h 27"/>
                <a:gd name="T4" fmla="*/ 14 w 16"/>
                <a:gd name="T5" fmla="*/ 23 h 27"/>
                <a:gd name="T6" fmla="*/ 15 w 16"/>
                <a:gd name="T7" fmla="*/ 18 h 27"/>
                <a:gd name="T8" fmla="*/ 16 w 16"/>
                <a:gd name="T9" fmla="*/ 13 h 27"/>
                <a:gd name="T10" fmla="*/ 15 w 16"/>
                <a:gd name="T11" fmla="*/ 9 h 27"/>
                <a:gd name="T12" fmla="*/ 14 w 16"/>
                <a:gd name="T13" fmla="*/ 4 h 27"/>
                <a:gd name="T14" fmla="*/ 11 w 16"/>
                <a:gd name="T15" fmla="*/ 2 h 27"/>
                <a:gd name="T16" fmla="*/ 8 w 16"/>
                <a:gd name="T17" fmla="*/ 0 h 27"/>
                <a:gd name="T18" fmla="*/ 5 w 16"/>
                <a:gd name="T19" fmla="*/ 2 h 27"/>
                <a:gd name="T20" fmla="*/ 2 w 16"/>
                <a:gd name="T21" fmla="*/ 4 h 27"/>
                <a:gd name="T22" fmla="*/ 1 w 16"/>
                <a:gd name="T23" fmla="*/ 9 h 27"/>
                <a:gd name="T24" fmla="*/ 0 w 16"/>
                <a:gd name="T25" fmla="*/ 13 h 27"/>
                <a:gd name="T26" fmla="*/ 1 w 16"/>
                <a:gd name="T27" fmla="*/ 18 h 27"/>
                <a:gd name="T28" fmla="*/ 2 w 16"/>
                <a:gd name="T29" fmla="*/ 23 h 27"/>
                <a:gd name="T30" fmla="*/ 5 w 16"/>
                <a:gd name="T31" fmla="*/ 25 h 27"/>
                <a:gd name="T32" fmla="*/ 8 w 16"/>
                <a:gd name="T33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" h="27">
                  <a:moveTo>
                    <a:pt x="8" y="27"/>
                  </a:moveTo>
                  <a:lnTo>
                    <a:pt x="11" y="25"/>
                  </a:lnTo>
                  <a:lnTo>
                    <a:pt x="14" y="23"/>
                  </a:lnTo>
                  <a:lnTo>
                    <a:pt x="15" y="18"/>
                  </a:lnTo>
                  <a:lnTo>
                    <a:pt x="16" y="13"/>
                  </a:lnTo>
                  <a:lnTo>
                    <a:pt x="15" y="9"/>
                  </a:lnTo>
                  <a:lnTo>
                    <a:pt x="14" y="4"/>
                  </a:lnTo>
                  <a:lnTo>
                    <a:pt x="11" y="2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1" y="9"/>
                  </a:lnTo>
                  <a:lnTo>
                    <a:pt x="0" y="13"/>
                  </a:lnTo>
                  <a:lnTo>
                    <a:pt x="1" y="18"/>
                  </a:lnTo>
                  <a:lnTo>
                    <a:pt x="2" y="23"/>
                  </a:lnTo>
                  <a:lnTo>
                    <a:pt x="5" y="25"/>
                  </a:lnTo>
                  <a:lnTo>
                    <a:pt x="8" y="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8" name="Freeform 83"/>
            <p:cNvSpPr>
              <a:spLocks/>
            </p:cNvSpPr>
            <p:nvPr/>
          </p:nvSpPr>
          <p:spPr bwMode="auto">
            <a:xfrm>
              <a:off x="3969" y="3299"/>
              <a:ext cx="11" cy="11"/>
            </a:xfrm>
            <a:custGeom>
              <a:avLst/>
              <a:gdLst>
                <a:gd name="T0" fmla="*/ 8 w 16"/>
                <a:gd name="T1" fmla="*/ 27 h 27"/>
                <a:gd name="T2" fmla="*/ 8 w 16"/>
                <a:gd name="T3" fmla="*/ 27 h 27"/>
                <a:gd name="T4" fmla="*/ 11 w 16"/>
                <a:gd name="T5" fmla="*/ 25 h 27"/>
                <a:gd name="T6" fmla="*/ 14 w 16"/>
                <a:gd name="T7" fmla="*/ 23 h 27"/>
                <a:gd name="T8" fmla="*/ 15 w 16"/>
                <a:gd name="T9" fmla="*/ 18 h 27"/>
                <a:gd name="T10" fmla="*/ 16 w 16"/>
                <a:gd name="T11" fmla="*/ 13 h 27"/>
                <a:gd name="T12" fmla="*/ 16 w 16"/>
                <a:gd name="T13" fmla="*/ 13 h 27"/>
                <a:gd name="T14" fmla="*/ 15 w 16"/>
                <a:gd name="T15" fmla="*/ 9 h 27"/>
                <a:gd name="T16" fmla="*/ 14 w 16"/>
                <a:gd name="T17" fmla="*/ 4 h 27"/>
                <a:gd name="T18" fmla="*/ 11 w 16"/>
                <a:gd name="T19" fmla="*/ 2 h 27"/>
                <a:gd name="T20" fmla="*/ 8 w 16"/>
                <a:gd name="T21" fmla="*/ 0 h 27"/>
                <a:gd name="T22" fmla="*/ 8 w 16"/>
                <a:gd name="T23" fmla="*/ 0 h 27"/>
                <a:gd name="T24" fmla="*/ 5 w 16"/>
                <a:gd name="T25" fmla="*/ 2 h 27"/>
                <a:gd name="T26" fmla="*/ 2 w 16"/>
                <a:gd name="T27" fmla="*/ 4 h 27"/>
                <a:gd name="T28" fmla="*/ 1 w 16"/>
                <a:gd name="T29" fmla="*/ 9 h 27"/>
                <a:gd name="T30" fmla="*/ 0 w 16"/>
                <a:gd name="T31" fmla="*/ 13 h 27"/>
                <a:gd name="T32" fmla="*/ 0 w 16"/>
                <a:gd name="T33" fmla="*/ 13 h 27"/>
                <a:gd name="T34" fmla="*/ 1 w 16"/>
                <a:gd name="T35" fmla="*/ 18 h 27"/>
                <a:gd name="T36" fmla="*/ 2 w 16"/>
                <a:gd name="T37" fmla="*/ 23 h 27"/>
                <a:gd name="T38" fmla="*/ 5 w 16"/>
                <a:gd name="T39" fmla="*/ 25 h 27"/>
                <a:gd name="T40" fmla="*/ 8 w 16"/>
                <a:gd name="T41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" h="27">
                  <a:moveTo>
                    <a:pt x="8" y="27"/>
                  </a:moveTo>
                  <a:lnTo>
                    <a:pt x="8" y="27"/>
                  </a:lnTo>
                  <a:lnTo>
                    <a:pt x="11" y="25"/>
                  </a:lnTo>
                  <a:lnTo>
                    <a:pt x="14" y="23"/>
                  </a:lnTo>
                  <a:lnTo>
                    <a:pt x="15" y="18"/>
                  </a:lnTo>
                  <a:lnTo>
                    <a:pt x="16" y="13"/>
                  </a:lnTo>
                  <a:lnTo>
                    <a:pt x="16" y="13"/>
                  </a:lnTo>
                  <a:lnTo>
                    <a:pt x="15" y="9"/>
                  </a:lnTo>
                  <a:lnTo>
                    <a:pt x="14" y="4"/>
                  </a:lnTo>
                  <a:lnTo>
                    <a:pt x="11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1" y="9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1" y="18"/>
                  </a:lnTo>
                  <a:lnTo>
                    <a:pt x="2" y="23"/>
                  </a:lnTo>
                  <a:lnTo>
                    <a:pt x="5" y="25"/>
                  </a:lnTo>
                  <a:lnTo>
                    <a:pt x="8" y="27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9" name="Rectangle 84"/>
            <p:cNvSpPr>
              <a:spLocks noChangeArrowheads="1"/>
            </p:cNvSpPr>
            <p:nvPr/>
          </p:nvSpPr>
          <p:spPr bwMode="auto">
            <a:xfrm>
              <a:off x="4022" y="3303"/>
              <a:ext cx="58" cy="1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0" name="Rectangle 85"/>
            <p:cNvSpPr>
              <a:spLocks noChangeArrowheads="1"/>
            </p:cNvSpPr>
            <p:nvPr/>
          </p:nvSpPr>
          <p:spPr bwMode="auto">
            <a:xfrm>
              <a:off x="4022" y="3303"/>
              <a:ext cx="58" cy="10"/>
            </a:xfrm>
            <a:prstGeom prst="rect">
              <a:avLst/>
            </a:prstGeom>
            <a:noFill/>
            <a:ln w="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1" name="Rectangle 86"/>
            <p:cNvSpPr>
              <a:spLocks noChangeArrowheads="1"/>
            </p:cNvSpPr>
            <p:nvPr/>
          </p:nvSpPr>
          <p:spPr bwMode="auto">
            <a:xfrm>
              <a:off x="4369" y="3305"/>
              <a:ext cx="26" cy="4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2" name="Freeform 87"/>
            <p:cNvSpPr>
              <a:spLocks/>
            </p:cNvSpPr>
            <p:nvPr/>
          </p:nvSpPr>
          <p:spPr bwMode="auto">
            <a:xfrm>
              <a:off x="4372" y="3314"/>
              <a:ext cx="19" cy="17"/>
            </a:xfrm>
            <a:custGeom>
              <a:avLst/>
              <a:gdLst>
                <a:gd name="T0" fmla="*/ 2 w 27"/>
                <a:gd name="T1" fmla="*/ 43 h 43"/>
                <a:gd name="T2" fmla="*/ 0 w 27"/>
                <a:gd name="T3" fmla="*/ 8 h 43"/>
                <a:gd name="T4" fmla="*/ 0 w 27"/>
                <a:gd name="T5" fmla="*/ 0 h 43"/>
                <a:gd name="T6" fmla="*/ 27 w 27"/>
                <a:gd name="T7" fmla="*/ 0 h 43"/>
                <a:gd name="T8" fmla="*/ 27 w 27"/>
                <a:gd name="T9" fmla="*/ 8 h 43"/>
                <a:gd name="T10" fmla="*/ 25 w 27"/>
                <a:gd name="T11" fmla="*/ 43 h 43"/>
                <a:gd name="T12" fmla="*/ 2 w 27"/>
                <a:gd name="T13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" h="43">
                  <a:moveTo>
                    <a:pt x="2" y="43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27" y="0"/>
                  </a:lnTo>
                  <a:lnTo>
                    <a:pt x="27" y="8"/>
                  </a:lnTo>
                  <a:lnTo>
                    <a:pt x="25" y="43"/>
                  </a:lnTo>
                  <a:lnTo>
                    <a:pt x="2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3" name="Line 88"/>
            <p:cNvSpPr>
              <a:spLocks noChangeShapeType="1"/>
            </p:cNvSpPr>
            <p:nvPr/>
          </p:nvSpPr>
          <p:spPr bwMode="auto">
            <a:xfrm>
              <a:off x="4372" y="3316"/>
              <a:ext cx="19" cy="2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Freeform 89"/>
            <p:cNvSpPr>
              <a:spLocks/>
            </p:cNvSpPr>
            <p:nvPr/>
          </p:nvSpPr>
          <p:spPr bwMode="auto">
            <a:xfrm>
              <a:off x="3827" y="3407"/>
              <a:ext cx="3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5" name="Freeform 90"/>
            <p:cNvSpPr>
              <a:spLocks/>
            </p:cNvSpPr>
            <p:nvPr/>
          </p:nvSpPr>
          <p:spPr bwMode="auto">
            <a:xfrm>
              <a:off x="3827" y="3452"/>
              <a:ext cx="3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Freeform 91"/>
            <p:cNvSpPr>
              <a:spLocks/>
            </p:cNvSpPr>
            <p:nvPr/>
          </p:nvSpPr>
          <p:spPr bwMode="auto">
            <a:xfrm>
              <a:off x="3837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Freeform 92"/>
            <p:cNvSpPr>
              <a:spLocks/>
            </p:cNvSpPr>
            <p:nvPr/>
          </p:nvSpPr>
          <p:spPr bwMode="auto">
            <a:xfrm>
              <a:off x="3837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8" name="Freeform 93"/>
            <p:cNvSpPr>
              <a:spLocks/>
            </p:cNvSpPr>
            <p:nvPr/>
          </p:nvSpPr>
          <p:spPr bwMode="auto">
            <a:xfrm>
              <a:off x="3837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9" name="Freeform 94"/>
            <p:cNvSpPr>
              <a:spLocks/>
            </p:cNvSpPr>
            <p:nvPr/>
          </p:nvSpPr>
          <p:spPr bwMode="auto">
            <a:xfrm>
              <a:off x="3848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0" name="Freeform 95"/>
            <p:cNvSpPr>
              <a:spLocks/>
            </p:cNvSpPr>
            <p:nvPr/>
          </p:nvSpPr>
          <p:spPr bwMode="auto">
            <a:xfrm>
              <a:off x="3848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1" name="Freeform 96"/>
            <p:cNvSpPr>
              <a:spLocks/>
            </p:cNvSpPr>
            <p:nvPr/>
          </p:nvSpPr>
          <p:spPr bwMode="auto">
            <a:xfrm>
              <a:off x="3848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2" name="Freeform 97"/>
            <p:cNvSpPr>
              <a:spLocks/>
            </p:cNvSpPr>
            <p:nvPr/>
          </p:nvSpPr>
          <p:spPr bwMode="auto">
            <a:xfrm>
              <a:off x="3859" y="3407"/>
              <a:ext cx="3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1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3" name="Freeform 98"/>
            <p:cNvSpPr>
              <a:spLocks/>
            </p:cNvSpPr>
            <p:nvPr/>
          </p:nvSpPr>
          <p:spPr bwMode="auto">
            <a:xfrm>
              <a:off x="3859" y="3409"/>
              <a:ext cx="3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4" name="Freeform 99"/>
            <p:cNvSpPr>
              <a:spLocks/>
            </p:cNvSpPr>
            <p:nvPr/>
          </p:nvSpPr>
          <p:spPr bwMode="auto">
            <a:xfrm>
              <a:off x="3859" y="3452"/>
              <a:ext cx="3" cy="1"/>
            </a:xfrm>
            <a:custGeom>
              <a:avLst/>
              <a:gdLst>
                <a:gd name="T0" fmla="*/ 0 w 5"/>
                <a:gd name="T1" fmla="*/ 0 h 3"/>
                <a:gd name="T2" fmla="*/ 1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1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5" name="Freeform 100"/>
            <p:cNvSpPr>
              <a:spLocks/>
            </p:cNvSpPr>
            <p:nvPr/>
          </p:nvSpPr>
          <p:spPr bwMode="auto">
            <a:xfrm>
              <a:off x="3869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6" name="Freeform 101"/>
            <p:cNvSpPr>
              <a:spLocks/>
            </p:cNvSpPr>
            <p:nvPr/>
          </p:nvSpPr>
          <p:spPr bwMode="auto">
            <a:xfrm>
              <a:off x="3869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7" name="Freeform 102"/>
            <p:cNvSpPr>
              <a:spLocks/>
            </p:cNvSpPr>
            <p:nvPr/>
          </p:nvSpPr>
          <p:spPr bwMode="auto">
            <a:xfrm>
              <a:off x="3869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8" name="Freeform 103"/>
            <p:cNvSpPr>
              <a:spLocks/>
            </p:cNvSpPr>
            <p:nvPr/>
          </p:nvSpPr>
          <p:spPr bwMode="auto">
            <a:xfrm>
              <a:off x="3880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3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9" name="Freeform 104"/>
            <p:cNvSpPr>
              <a:spLocks/>
            </p:cNvSpPr>
            <p:nvPr/>
          </p:nvSpPr>
          <p:spPr bwMode="auto">
            <a:xfrm>
              <a:off x="3880" y="3409"/>
              <a:ext cx="4" cy="43"/>
            </a:xfrm>
            <a:custGeom>
              <a:avLst/>
              <a:gdLst>
                <a:gd name="T0" fmla="*/ 3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3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3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0" name="Freeform 105"/>
            <p:cNvSpPr>
              <a:spLocks/>
            </p:cNvSpPr>
            <p:nvPr/>
          </p:nvSpPr>
          <p:spPr bwMode="auto">
            <a:xfrm>
              <a:off x="3880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3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1" name="Freeform 106"/>
            <p:cNvSpPr>
              <a:spLocks/>
            </p:cNvSpPr>
            <p:nvPr/>
          </p:nvSpPr>
          <p:spPr bwMode="auto">
            <a:xfrm>
              <a:off x="3890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2" name="Freeform 107"/>
            <p:cNvSpPr>
              <a:spLocks/>
            </p:cNvSpPr>
            <p:nvPr/>
          </p:nvSpPr>
          <p:spPr bwMode="auto">
            <a:xfrm>
              <a:off x="3890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3" name="Freeform 108"/>
            <p:cNvSpPr>
              <a:spLocks/>
            </p:cNvSpPr>
            <p:nvPr/>
          </p:nvSpPr>
          <p:spPr bwMode="auto">
            <a:xfrm>
              <a:off x="3890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4" name="Freeform 109"/>
            <p:cNvSpPr>
              <a:spLocks/>
            </p:cNvSpPr>
            <p:nvPr/>
          </p:nvSpPr>
          <p:spPr bwMode="auto">
            <a:xfrm>
              <a:off x="3901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5" name="Freeform 110"/>
            <p:cNvSpPr>
              <a:spLocks/>
            </p:cNvSpPr>
            <p:nvPr/>
          </p:nvSpPr>
          <p:spPr bwMode="auto">
            <a:xfrm>
              <a:off x="3901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6" name="Freeform 111"/>
            <p:cNvSpPr>
              <a:spLocks/>
            </p:cNvSpPr>
            <p:nvPr/>
          </p:nvSpPr>
          <p:spPr bwMode="auto">
            <a:xfrm>
              <a:off x="3901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7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7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7" name="Freeform 112"/>
            <p:cNvSpPr>
              <a:spLocks/>
            </p:cNvSpPr>
            <p:nvPr/>
          </p:nvSpPr>
          <p:spPr bwMode="auto">
            <a:xfrm>
              <a:off x="3912" y="3407"/>
              <a:ext cx="3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1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8" name="Freeform 113"/>
            <p:cNvSpPr>
              <a:spLocks/>
            </p:cNvSpPr>
            <p:nvPr/>
          </p:nvSpPr>
          <p:spPr bwMode="auto">
            <a:xfrm>
              <a:off x="3912" y="3409"/>
              <a:ext cx="3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9" name="Freeform 114"/>
            <p:cNvSpPr>
              <a:spLocks/>
            </p:cNvSpPr>
            <p:nvPr/>
          </p:nvSpPr>
          <p:spPr bwMode="auto">
            <a:xfrm>
              <a:off x="3912" y="3452"/>
              <a:ext cx="3" cy="1"/>
            </a:xfrm>
            <a:custGeom>
              <a:avLst/>
              <a:gdLst>
                <a:gd name="T0" fmla="*/ 0 w 5"/>
                <a:gd name="T1" fmla="*/ 0 h 3"/>
                <a:gd name="T2" fmla="*/ 1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1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0" name="Freeform 115"/>
            <p:cNvSpPr>
              <a:spLocks/>
            </p:cNvSpPr>
            <p:nvPr/>
          </p:nvSpPr>
          <p:spPr bwMode="auto">
            <a:xfrm>
              <a:off x="3922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1" name="Freeform 116"/>
            <p:cNvSpPr>
              <a:spLocks/>
            </p:cNvSpPr>
            <p:nvPr/>
          </p:nvSpPr>
          <p:spPr bwMode="auto">
            <a:xfrm>
              <a:off x="3922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2" name="Freeform 117"/>
            <p:cNvSpPr>
              <a:spLocks/>
            </p:cNvSpPr>
            <p:nvPr/>
          </p:nvSpPr>
          <p:spPr bwMode="auto">
            <a:xfrm>
              <a:off x="3922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7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7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3" name="Freeform 118"/>
            <p:cNvSpPr>
              <a:spLocks/>
            </p:cNvSpPr>
            <p:nvPr/>
          </p:nvSpPr>
          <p:spPr bwMode="auto">
            <a:xfrm>
              <a:off x="3933" y="3407"/>
              <a:ext cx="6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4" name="Freeform 119"/>
            <p:cNvSpPr>
              <a:spLocks/>
            </p:cNvSpPr>
            <p:nvPr/>
          </p:nvSpPr>
          <p:spPr bwMode="auto">
            <a:xfrm>
              <a:off x="3933" y="3409"/>
              <a:ext cx="6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5" name="Freeform 120"/>
            <p:cNvSpPr>
              <a:spLocks/>
            </p:cNvSpPr>
            <p:nvPr/>
          </p:nvSpPr>
          <p:spPr bwMode="auto">
            <a:xfrm>
              <a:off x="3933" y="3452"/>
              <a:ext cx="6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6" name="Freeform 121"/>
            <p:cNvSpPr>
              <a:spLocks/>
            </p:cNvSpPr>
            <p:nvPr/>
          </p:nvSpPr>
          <p:spPr bwMode="auto">
            <a:xfrm>
              <a:off x="3944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6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6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7" name="Freeform 122"/>
            <p:cNvSpPr>
              <a:spLocks/>
            </p:cNvSpPr>
            <p:nvPr/>
          </p:nvSpPr>
          <p:spPr bwMode="auto">
            <a:xfrm>
              <a:off x="3944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8" name="Freeform 123"/>
            <p:cNvSpPr>
              <a:spLocks/>
            </p:cNvSpPr>
            <p:nvPr/>
          </p:nvSpPr>
          <p:spPr bwMode="auto">
            <a:xfrm>
              <a:off x="3944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6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6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9" name="Freeform 124"/>
            <p:cNvSpPr>
              <a:spLocks/>
            </p:cNvSpPr>
            <p:nvPr/>
          </p:nvSpPr>
          <p:spPr bwMode="auto">
            <a:xfrm>
              <a:off x="3955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0" name="Freeform 125"/>
            <p:cNvSpPr>
              <a:spLocks/>
            </p:cNvSpPr>
            <p:nvPr/>
          </p:nvSpPr>
          <p:spPr bwMode="auto">
            <a:xfrm>
              <a:off x="3955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1" name="Freeform 126"/>
            <p:cNvSpPr>
              <a:spLocks/>
            </p:cNvSpPr>
            <p:nvPr/>
          </p:nvSpPr>
          <p:spPr bwMode="auto">
            <a:xfrm>
              <a:off x="3955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2" name="Freeform 127"/>
            <p:cNvSpPr>
              <a:spLocks/>
            </p:cNvSpPr>
            <p:nvPr/>
          </p:nvSpPr>
          <p:spPr bwMode="auto">
            <a:xfrm>
              <a:off x="3966" y="3407"/>
              <a:ext cx="3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2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3" name="Freeform 128"/>
            <p:cNvSpPr>
              <a:spLocks/>
            </p:cNvSpPr>
            <p:nvPr/>
          </p:nvSpPr>
          <p:spPr bwMode="auto">
            <a:xfrm>
              <a:off x="3966" y="3409"/>
              <a:ext cx="3" cy="43"/>
            </a:xfrm>
            <a:custGeom>
              <a:avLst/>
              <a:gdLst>
                <a:gd name="T0" fmla="*/ 2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2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2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4" name="Freeform 129"/>
            <p:cNvSpPr>
              <a:spLocks/>
            </p:cNvSpPr>
            <p:nvPr/>
          </p:nvSpPr>
          <p:spPr bwMode="auto">
            <a:xfrm>
              <a:off x="3966" y="3452"/>
              <a:ext cx="3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2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5" name="Freeform 130"/>
            <p:cNvSpPr>
              <a:spLocks/>
            </p:cNvSpPr>
            <p:nvPr/>
          </p:nvSpPr>
          <p:spPr bwMode="auto">
            <a:xfrm>
              <a:off x="3976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6" name="Freeform 131"/>
            <p:cNvSpPr>
              <a:spLocks/>
            </p:cNvSpPr>
            <p:nvPr/>
          </p:nvSpPr>
          <p:spPr bwMode="auto">
            <a:xfrm>
              <a:off x="3976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7" name="Freeform 132"/>
            <p:cNvSpPr>
              <a:spLocks/>
            </p:cNvSpPr>
            <p:nvPr/>
          </p:nvSpPr>
          <p:spPr bwMode="auto">
            <a:xfrm>
              <a:off x="3976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8" name="Freeform 133"/>
            <p:cNvSpPr>
              <a:spLocks/>
            </p:cNvSpPr>
            <p:nvPr/>
          </p:nvSpPr>
          <p:spPr bwMode="auto">
            <a:xfrm>
              <a:off x="3987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6 w 7"/>
                <a:gd name="T3" fmla="*/ 1 h 5"/>
                <a:gd name="T4" fmla="*/ 4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6" y="1"/>
                  </a:lnTo>
                  <a:lnTo>
                    <a:pt x="4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9" name="Freeform 134"/>
            <p:cNvSpPr>
              <a:spLocks/>
            </p:cNvSpPr>
            <p:nvPr/>
          </p:nvSpPr>
          <p:spPr bwMode="auto">
            <a:xfrm>
              <a:off x="3987" y="3409"/>
              <a:ext cx="4" cy="43"/>
            </a:xfrm>
            <a:custGeom>
              <a:avLst/>
              <a:gdLst>
                <a:gd name="T0" fmla="*/ 4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4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4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4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0" name="Freeform 135"/>
            <p:cNvSpPr>
              <a:spLocks/>
            </p:cNvSpPr>
            <p:nvPr/>
          </p:nvSpPr>
          <p:spPr bwMode="auto">
            <a:xfrm>
              <a:off x="3987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4 w 7"/>
                <a:gd name="T5" fmla="*/ 3 h 3"/>
                <a:gd name="T6" fmla="*/ 6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4" y="3"/>
                  </a:lnTo>
                  <a:lnTo>
                    <a:pt x="6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1" name="Freeform 136"/>
            <p:cNvSpPr>
              <a:spLocks/>
            </p:cNvSpPr>
            <p:nvPr/>
          </p:nvSpPr>
          <p:spPr bwMode="auto">
            <a:xfrm>
              <a:off x="3997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2" name="Freeform 137"/>
            <p:cNvSpPr>
              <a:spLocks/>
            </p:cNvSpPr>
            <p:nvPr/>
          </p:nvSpPr>
          <p:spPr bwMode="auto">
            <a:xfrm>
              <a:off x="3997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3" name="Freeform 138"/>
            <p:cNvSpPr>
              <a:spLocks/>
            </p:cNvSpPr>
            <p:nvPr/>
          </p:nvSpPr>
          <p:spPr bwMode="auto">
            <a:xfrm>
              <a:off x="3997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4" name="Freeform 139"/>
            <p:cNvSpPr>
              <a:spLocks/>
            </p:cNvSpPr>
            <p:nvPr/>
          </p:nvSpPr>
          <p:spPr bwMode="auto">
            <a:xfrm>
              <a:off x="4008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1 h 5"/>
                <a:gd name="T4" fmla="*/ 4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1"/>
                  </a:lnTo>
                  <a:lnTo>
                    <a:pt x="4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5" name="Freeform 140"/>
            <p:cNvSpPr>
              <a:spLocks/>
            </p:cNvSpPr>
            <p:nvPr/>
          </p:nvSpPr>
          <p:spPr bwMode="auto">
            <a:xfrm>
              <a:off x="4008" y="3409"/>
              <a:ext cx="4" cy="43"/>
            </a:xfrm>
            <a:custGeom>
              <a:avLst/>
              <a:gdLst>
                <a:gd name="T0" fmla="*/ 4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4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4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4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6" name="Freeform 141"/>
            <p:cNvSpPr>
              <a:spLocks/>
            </p:cNvSpPr>
            <p:nvPr/>
          </p:nvSpPr>
          <p:spPr bwMode="auto">
            <a:xfrm>
              <a:off x="4008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4 w 6"/>
                <a:gd name="T5" fmla="*/ 3 h 3"/>
                <a:gd name="T6" fmla="*/ 6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4" y="3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7" name="Freeform 142"/>
            <p:cNvSpPr>
              <a:spLocks/>
            </p:cNvSpPr>
            <p:nvPr/>
          </p:nvSpPr>
          <p:spPr bwMode="auto">
            <a:xfrm>
              <a:off x="4019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1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8" name="Freeform 143"/>
            <p:cNvSpPr>
              <a:spLocks/>
            </p:cNvSpPr>
            <p:nvPr/>
          </p:nvSpPr>
          <p:spPr bwMode="auto">
            <a:xfrm>
              <a:off x="4019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1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1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9" name="Freeform 144"/>
            <p:cNvSpPr>
              <a:spLocks/>
            </p:cNvSpPr>
            <p:nvPr/>
          </p:nvSpPr>
          <p:spPr bwMode="auto">
            <a:xfrm>
              <a:off x="4029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1 h 5"/>
                <a:gd name="T4" fmla="*/ 4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1"/>
                  </a:lnTo>
                  <a:lnTo>
                    <a:pt x="4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0" name="Freeform 145"/>
            <p:cNvSpPr>
              <a:spLocks/>
            </p:cNvSpPr>
            <p:nvPr/>
          </p:nvSpPr>
          <p:spPr bwMode="auto">
            <a:xfrm>
              <a:off x="4029" y="3409"/>
              <a:ext cx="4" cy="43"/>
            </a:xfrm>
            <a:custGeom>
              <a:avLst/>
              <a:gdLst>
                <a:gd name="T0" fmla="*/ 4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4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4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4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1" name="Freeform 146"/>
            <p:cNvSpPr>
              <a:spLocks/>
            </p:cNvSpPr>
            <p:nvPr/>
          </p:nvSpPr>
          <p:spPr bwMode="auto">
            <a:xfrm>
              <a:off x="4029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4 w 6"/>
                <a:gd name="T5" fmla="*/ 3 h 3"/>
                <a:gd name="T6" fmla="*/ 6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4" y="3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2" name="Freeform 147"/>
            <p:cNvSpPr>
              <a:spLocks/>
            </p:cNvSpPr>
            <p:nvPr/>
          </p:nvSpPr>
          <p:spPr bwMode="auto">
            <a:xfrm>
              <a:off x="4040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" name="Freeform 148"/>
            <p:cNvSpPr>
              <a:spLocks/>
            </p:cNvSpPr>
            <p:nvPr/>
          </p:nvSpPr>
          <p:spPr bwMode="auto">
            <a:xfrm>
              <a:off x="4040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4" name="Freeform 149"/>
            <p:cNvSpPr>
              <a:spLocks/>
            </p:cNvSpPr>
            <p:nvPr/>
          </p:nvSpPr>
          <p:spPr bwMode="auto">
            <a:xfrm>
              <a:off x="4040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5" name="Freeform 150"/>
            <p:cNvSpPr>
              <a:spLocks/>
            </p:cNvSpPr>
            <p:nvPr/>
          </p:nvSpPr>
          <p:spPr bwMode="auto">
            <a:xfrm>
              <a:off x="4050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1 h 5"/>
                <a:gd name="T4" fmla="*/ 4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1"/>
                  </a:lnTo>
                  <a:lnTo>
                    <a:pt x="4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6" name="Freeform 151"/>
            <p:cNvSpPr>
              <a:spLocks/>
            </p:cNvSpPr>
            <p:nvPr/>
          </p:nvSpPr>
          <p:spPr bwMode="auto">
            <a:xfrm>
              <a:off x="4050" y="3409"/>
              <a:ext cx="4" cy="43"/>
            </a:xfrm>
            <a:custGeom>
              <a:avLst/>
              <a:gdLst>
                <a:gd name="T0" fmla="*/ 4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4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4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4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7" name="Freeform 152"/>
            <p:cNvSpPr>
              <a:spLocks/>
            </p:cNvSpPr>
            <p:nvPr/>
          </p:nvSpPr>
          <p:spPr bwMode="auto">
            <a:xfrm>
              <a:off x="4050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4 w 7"/>
                <a:gd name="T5" fmla="*/ 3 h 3"/>
                <a:gd name="T6" fmla="*/ 7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4" y="3"/>
                  </a:lnTo>
                  <a:lnTo>
                    <a:pt x="7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8" name="Freeform 153"/>
            <p:cNvSpPr>
              <a:spLocks/>
            </p:cNvSpPr>
            <p:nvPr/>
          </p:nvSpPr>
          <p:spPr bwMode="auto">
            <a:xfrm>
              <a:off x="4062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9" name="Freeform 154"/>
            <p:cNvSpPr>
              <a:spLocks/>
            </p:cNvSpPr>
            <p:nvPr/>
          </p:nvSpPr>
          <p:spPr bwMode="auto">
            <a:xfrm>
              <a:off x="4062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0" name="Freeform 155"/>
            <p:cNvSpPr>
              <a:spLocks/>
            </p:cNvSpPr>
            <p:nvPr/>
          </p:nvSpPr>
          <p:spPr bwMode="auto">
            <a:xfrm>
              <a:off x="4062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1" name="Freeform 156"/>
            <p:cNvSpPr>
              <a:spLocks/>
            </p:cNvSpPr>
            <p:nvPr/>
          </p:nvSpPr>
          <p:spPr bwMode="auto">
            <a:xfrm>
              <a:off x="4072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2" name="Freeform 157"/>
            <p:cNvSpPr>
              <a:spLocks/>
            </p:cNvSpPr>
            <p:nvPr/>
          </p:nvSpPr>
          <p:spPr bwMode="auto">
            <a:xfrm>
              <a:off x="4072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3" name="Freeform 158"/>
            <p:cNvSpPr>
              <a:spLocks/>
            </p:cNvSpPr>
            <p:nvPr/>
          </p:nvSpPr>
          <p:spPr bwMode="auto">
            <a:xfrm>
              <a:off x="4072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4" name="Freeform 159"/>
            <p:cNvSpPr>
              <a:spLocks/>
            </p:cNvSpPr>
            <p:nvPr/>
          </p:nvSpPr>
          <p:spPr bwMode="auto">
            <a:xfrm>
              <a:off x="4083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5" name="Freeform 160"/>
            <p:cNvSpPr>
              <a:spLocks/>
            </p:cNvSpPr>
            <p:nvPr/>
          </p:nvSpPr>
          <p:spPr bwMode="auto">
            <a:xfrm>
              <a:off x="4083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6" name="Freeform 161"/>
            <p:cNvSpPr>
              <a:spLocks/>
            </p:cNvSpPr>
            <p:nvPr/>
          </p:nvSpPr>
          <p:spPr bwMode="auto">
            <a:xfrm>
              <a:off x="4083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7" name="Freeform 162"/>
            <p:cNvSpPr>
              <a:spLocks/>
            </p:cNvSpPr>
            <p:nvPr/>
          </p:nvSpPr>
          <p:spPr bwMode="auto">
            <a:xfrm>
              <a:off x="4093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8" name="Freeform 163"/>
            <p:cNvSpPr>
              <a:spLocks/>
            </p:cNvSpPr>
            <p:nvPr/>
          </p:nvSpPr>
          <p:spPr bwMode="auto">
            <a:xfrm>
              <a:off x="4093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9" name="Freeform 164"/>
            <p:cNvSpPr>
              <a:spLocks/>
            </p:cNvSpPr>
            <p:nvPr/>
          </p:nvSpPr>
          <p:spPr bwMode="auto">
            <a:xfrm>
              <a:off x="4093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0" name="Freeform 165"/>
            <p:cNvSpPr>
              <a:spLocks/>
            </p:cNvSpPr>
            <p:nvPr/>
          </p:nvSpPr>
          <p:spPr bwMode="auto">
            <a:xfrm>
              <a:off x="4104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1" name="Freeform 166"/>
            <p:cNvSpPr>
              <a:spLocks/>
            </p:cNvSpPr>
            <p:nvPr/>
          </p:nvSpPr>
          <p:spPr bwMode="auto">
            <a:xfrm>
              <a:off x="4104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2" name="Freeform 167"/>
            <p:cNvSpPr>
              <a:spLocks/>
            </p:cNvSpPr>
            <p:nvPr/>
          </p:nvSpPr>
          <p:spPr bwMode="auto">
            <a:xfrm>
              <a:off x="4104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3" name="Freeform 168"/>
            <p:cNvSpPr>
              <a:spLocks/>
            </p:cNvSpPr>
            <p:nvPr/>
          </p:nvSpPr>
          <p:spPr bwMode="auto">
            <a:xfrm>
              <a:off x="4115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4" name="Freeform 169"/>
            <p:cNvSpPr>
              <a:spLocks/>
            </p:cNvSpPr>
            <p:nvPr/>
          </p:nvSpPr>
          <p:spPr bwMode="auto">
            <a:xfrm>
              <a:off x="4115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5" name="Freeform 170"/>
            <p:cNvSpPr>
              <a:spLocks/>
            </p:cNvSpPr>
            <p:nvPr/>
          </p:nvSpPr>
          <p:spPr bwMode="auto">
            <a:xfrm>
              <a:off x="4126" y="3407"/>
              <a:ext cx="3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6" name="Freeform 171"/>
            <p:cNvSpPr>
              <a:spLocks/>
            </p:cNvSpPr>
            <p:nvPr/>
          </p:nvSpPr>
          <p:spPr bwMode="auto">
            <a:xfrm>
              <a:off x="4126" y="3409"/>
              <a:ext cx="3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7" name="Freeform 172"/>
            <p:cNvSpPr>
              <a:spLocks/>
            </p:cNvSpPr>
            <p:nvPr/>
          </p:nvSpPr>
          <p:spPr bwMode="auto">
            <a:xfrm>
              <a:off x="4126" y="3452"/>
              <a:ext cx="3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8" name="Freeform 173"/>
            <p:cNvSpPr>
              <a:spLocks/>
            </p:cNvSpPr>
            <p:nvPr/>
          </p:nvSpPr>
          <p:spPr bwMode="auto">
            <a:xfrm>
              <a:off x="4136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9" name="Freeform 174"/>
            <p:cNvSpPr>
              <a:spLocks/>
            </p:cNvSpPr>
            <p:nvPr/>
          </p:nvSpPr>
          <p:spPr bwMode="auto">
            <a:xfrm>
              <a:off x="4136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0" name="Freeform 175"/>
            <p:cNvSpPr>
              <a:spLocks/>
            </p:cNvSpPr>
            <p:nvPr/>
          </p:nvSpPr>
          <p:spPr bwMode="auto">
            <a:xfrm>
              <a:off x="4136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1" name="Freeform 176"/>
            <p:cNvSpPr>
              <a:spLocks/>
            </p:cNvSpPr>
            <p:nvPr/>
          </p:nvSpPr>
          <p:spPr bwMode="auto">
            <a:xfrm>
              <a:off x="4145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2" name="Freeform 177"/>
            <p:cNvSpPr>
              <a:spLocks/>
            </p:cNvSpPr>
            <p:nvPr/>
          </p:nvSpPr>
          <p:spPr bwMode="auto">
            <a:xfrm>
              <a:off x="4145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3" name="Freeform 178"/>
            <p:cNvSpPr>
              <a:spLocks/>
            </p:cNvSpPr>
            <p:nvPr/>
          </p:nvSpPr>
          <p:spPr bwMode="auto">
            <a:xfrm>
              <a:off x="4145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4" name="Freeform 179"/>
            <p:cNvSpPr>
              <a:spLocks/>
            </p:cNvSpPr>
            <p:nvPr/>
          </p:nvSpPr>
          <p:spPr bwMode="auto">
            <a:xfrm>
              <a:off x="4156" y="3407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5" name="Freeform 180"/>
            <p:cNvSpPr>
              <a:spLocks/>
            </p:cNvSpPr>
            <p:nvPr/>
          </p:nvSpPr>
          <p:spPr bwMode="auto">
            <a:xfrm>
              <a:off x="4156" y="3409"/>
              <a:ext cx="5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6" name="Freeform 181"/>
            <p:cNvSpPr>
              <a:spLocks/>
            </p:cNvSpPr>
            <p:nvPr/>
          </p:nvSpPr>
          <p:spPr bwMode="auto">
            <a:xfrm>
              <a:off x="4156" y="3452"/>
              <a:ext cx="5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7" name="Freeform 182"/>
            <p:cNvSpPr>
              <a:spLocks/>
            </p:cNvSpPr>
            <p:nvPr/>
          </p:nvSpPr>
          <p:spPr bwMode="auto">
            <a:xfrm>
              <a:off x="4168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8" name="Freeform 183"/>
            <p:cNvSpPr>
              <a:spLocks/>
            </p:cNvSpPr>
            <p:nvPr/>
          </p:nvSpPr>
          <p:spPr bwMode="auto">
            <a:xfrm>
              <a:off x="4168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9" name="Freeform 184"/>
            <p:cNvSpPr>
              <a:spLocks/>
            </p:cNvSpPr>
            <p:nvPr/>
          </p:nvSpPr>
          <p:spPr bwMode="auto">
            <a:xfrm>
              <a:off x="4168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0" name="Freeform 185"/>
            <p:cNvSpPr>
              <a:spLocks/>
            </p:cNvSpPr>
            <p:nvPr/>
          </p:nvSpPr>
          <p:spPr bwMode="auto">
            <a:xfrm>
              <a:off x="4177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3 w 5"/>
                <a:gd name="T5" fmla="*/ 0 h 5"/>
                <a:gd name="T6" fmla="*/ 1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1" name="Freeform 186"/>
            <p:cNvSpPr>
              <a:spLocks/>
            </p:cNvSpPr>
            <p:nvPr/>
          </p:nvSpPr>
          <p:spPr bwMode="auto">
            <a:xfrm>
              <a:off x="4177" y="3409"/>
              <a:ext cx="4" cy="43"/>
            </a:xfrm>
            <a:custGeom>
              <a:avLst/>
              <a:gdLst>
                <a:gd name="T0" fmla="*/ 3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3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3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2" name="Freeform 187"/>
            <p:cNvSpPr>
              <a:spLocks/>
            </p:cNvSpPr>
            <p:nvPr/>
          </p:nvSpPr>
          <p:spPr bwMode="auto">
            <a:xfrm>
              <a:off x="4177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1 w 5"/>
                <a:gd name="T3" fmla="*/ 2 h 3"/>
                <a:gd name="T4" fmla="*/ 3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3" name="Freeform 188"/>
            <p:cNvSpPr>
              <a:spLocks/>
            </p:cNvSpPr>
            <p:nvPr/>
          </p:nvSpPr>
          <p:spPr bwMode="auto">
            <a:xfrm>
              <a:off x="4188" y="3407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4" name="Freeform 189"/>
            <p:cNvSpPr>
              <a:spLocks/>
            </p:cNvSpPr>
            <p:nvPr/>
          </p:nvSpPr>
          <p:spPr bwMode="auto">
            <a:xfrm>
              <a:off x="4188" y="3409"/>
              <a:ext cx="5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5" name="Freeform 190"/>
            <p:cNvSpPr>
              <a:spLocks/>
            </p:cNvSpPr>
            <p:nvPr/>
          </p:nvSpPr>
          <p:spPr bwMode="auto">
            <a:xfrm>
              <a:off x="4188" y="3452"/>
              <a:ext cx="5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6" name="Freeform 191"/>
            <p:cNvSpPr>
              <a:spLocks/>
            </p:cNvSpPr>
            <p:nvPr/>
          </p:nvSpPr>
          <p:spPr bwMode="auto">
            <a:xfrm>
              <a:off x="4198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6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6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7" name="Freeform 192"/>
            <p:cNvSpPr>
              <a:spLocks/>
            </p:cNvSpPr>
            <p:nvPr/>
          </p:nvSpPr>
          <p:spPr bwMode="auto">
            <a:xfrm>
              <a:off x="4198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6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8" name="Freeform 193"/>
            <p:cNvSpPr>
              <a:spLocks/>
            </p:cNvSpPr>
            <p:nvPr/>
          </p:nvSpPr>
          <p:spPr bwMode="auto">
            <a:xfrm>
              <a:off x="4209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9" name="Freeform 194"/>
            <p:cNvSpPr>
              <a:spLocks/>
            </p:cNvSpPr>
            <p:nvPr/>
          </p:nvSpPr>
          <p:spPr bwMode="auto">
            <a:xfrm>
              <a:off x="4209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0" name="Freeform 195"/>
            <p:cNvSpPr>
              <a:spLocks/>
            </p:cNvSpPr>
            <p:nvPr/>
          </p:nvSpPr>
          <p:spPr bwMode="auto">
            <a:xfrm>
              <a:off x="4209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1" name="Freeform 196"/>
            <p:cNvSpPr>
              <a:spLocks/>
            </p:cNvSpPr>
            <p:nvPr/>
          </p:nvSpPr>
          <p:spPr bwMode="auto">
            <a:xfrm>
              <a:off x="4220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2" name="Freeform 197"/>
            <p:cNvSpPr>
              <a:spLocks/>
            </p:cNvSpPr>
            <p:nvPr/>
          </p:nvSpPr>
          <p:spPr bwMode="auto">
            <a:xfrm>
              <a:off x="4220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3" name="Freeform 198"/>
            <p:cNvSpPr>
              <a:spLocks/>
            </p:cNvSpPr>
            <p:nvPr/>
          </p:nvSpPr>
          <p:spPr bwMode="auto">
            <a:xfrm>
              <a:off x="4220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4" name="Freeform 199"/>
            <p:cNvSpPr>
              <a:spLocks/>
            </p:cNvSpPr>
            <p:nvPr/>
          </p:nvSpPr>
          <p:spPr bwMode="auto">
            <a:xfrm>
              <a:off x="4231" y="3407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0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5" name="Freeform 200"/>
            <p:cNvSpPr>
              <a:spLocks/>
            </p:cNvSpPr>
            <p:nvPr/>
          </p:nvSpPr>
          <p:spPr bwMode="auto">
            <a:xfrm>
              <a:off x="4231" y="3409"/>
              <a:ext cx="5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6" name="Freeform 201"/>
            <p:cNvSpPr>
              <a:spLocks/>
            </p:cNvSpPr>
            <p:nvPr/>
          </p:nvSpPr>
          <p:spPr bwMode="auto">
            <a:xfrm>
              <a:off x="4231" y="3452"/>
              <a:ext cx="5" cy="1"/>
            </a:xfrm>
            <a:custGeom>
              <a:avLst/>
              <a:gdLst>
                <a:gd name="T0" fmla="*/ 0 w 6"/>
                <a:gd name="T1" fmla="*/ 0 h 3"/>
                <a:gd name="T2" fmla="*/ 0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7" name="Freeform 202"/>
            <p:cNvSpPr>
              <a:spLocks/>
            </p:cNvSpPr>
            <p:nvPr/>
          </p:nvSpPr>
          <p:spPr bwMode="auto">
            <a:xfrm>
              <a:off x="4241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8" name="Freeform 203"/>
            <p:cNvSpPr>
              <a:spLocks/>
            </p:cNvSpPr>
            <p:nvPr/>
          </p:nvSpPr>
          <p:spPr bwMode="auto">
            <a:xfrm>
              <a:off x="4241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9" name="Freeform 204"/>
            <p:cNvSpPr>
              <a:spLocks/>
            </p:cNvSpPr>
            <p:nvPr/>
          </p:nvSpPr>
          <p:spPr bwMode="auto">
            <a:xfrm>
              <a:off x="4241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0" name="Freeform 205"/>
            <p:cNvSpPr>
              <a:spLocks/>
            </p:cNvSpPr>
            <p:nvPr/>
          </p:nvSpPr>
          <p:spPr bwMode="auto">
            <a:xfrm>
              <a:off x="4252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1" name="Freeform 206"/>
            <p:cNvSpPr>
              <a:spLocks/>
            </p:cNvSpPr>
            <p:nvPr/>
          </p:nvSpPr>
          <p:spPr bwMode="auto">
            <a:xfrm>
              <a:off x="4252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2" name="Freeform 207"/>
            <p:cNvSpPr>
              <a:spLocks/>
            </p:cNvSpPr>
            <p:nvPr/>
          </p:nvSpPr>
          <p:spPr bwMode="auto">
            <a:xfrm>
              <a:off x="4252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3" name="Freeform 208"/>
            <p:cNvSpPr>
              <a:spLocks/>
            </p:cNvSpPr>
            <p:nvPr/>
          </p:nvSpPr>
          <p:spPr bwMode="auto">
            <a:xfrm>
              <a:off x="4262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4" name="Freeform 209"/>
            <p:cNvSpPr>
              <a:spLocks/>
            </p:cNvSpPr>
            <p:nvPr/>
          </p:nvSpPr>
          <p:spPr bwMode="auto">
            <a:xfrm>
              <a:off x="4262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5" name="Freeform 210"/>
            <p:cNvSpPr>
              <a:spLocks/>
            </p:cNvSpPr>
            <p:nvPr/>
          </p:nvSpPr>
          <p:spPr bwMode="auto">
            <a:xfrm>
              <a:off x="4262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6" name="Freeform 211"/>
            <p:cNvSpPr>
              <a:spLocks/>
            </p:cNvSpPr>
            <p:nvPr/>
          </p:nvSpPr>
          <p:spPr bwMode="auto">
            <a:xfrm>
              <a:off x="4273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7" name="Freeform 212"/>
            <p:cNvSpPr>
              <a:spLocks/>
            </p:cNvSpPr>
            <p:nvPr/>
          </p:nvSpPr>
          <p:spPr bwMode="auto">
            <a:xfrm>
              <a:off x="4273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8" name="Freeform 213"/>
            <p:cNvSpPr>
              <a:spLocks/>
            </p:cNvSpPr>
            <p:nvPr/>
          </p:nvSpPr>
          <p:spPr bwMode="auto">
            <a:xfrm>
              <a:off x="4273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9" name="Freeform 214"/>
            <p:cNvSpPr>
              <a:spLocks/>
            </p:cNvSpPr>
            <p:nvPr/>
          </p:nvSpPr>
          <p:spPr bwMode="auto">
            <a:xfrm>
              <a:off x="4284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4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4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0" name="Freeform 215"/>
            <p:cNvSpPr>
              <a:spLocks/>
            </p:cNvSpPr>
            <p:nvPr/>
          </p:nvSpPr>
          <p:spPr bwMode="auto">
            <a:xfrm>
              <a:off x="4284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1" name="Freeform 216"/>
            <p:cNvSpPr>
              <a:spLocks/>
            </p:cNvSpPr>
            <p:nvPr/>
          </p:nvSpPr>
          <p:spPr bwMode="auto">
            <a:xfrm>
              <a:off x="4284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4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4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2" name="Freeform 217"/>
            <p:cNvSpPr>
              <a:spLocks/>
            </p:cNvSpPr>
            <p:nvPr/>
          </p:nvSpPr>
          <p:spPr bwMode="auto">
            <a:xfrm>
              <a:off x="4295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3" name="Freeform 218"/>
            <p:cNvSpPr>
              <a:spLocks/>
            </p:cNvSpPr>
            <p:nvPr/>
          </p:nvSpPr>
          <p:spPr bwMode="auto">
            <a:xfrm>
              <a:off x="4295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4" name="Freeform 219"/>
            <p:cNvSpPr>
              <a:spLocks/>
            </p:cNvSpPr>
            <p:nvPr/>
          </p:nvSpPr>
          <p:spPr bwMode="auto">
            <a:xfrm>
              <a:off x="4295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5" name="Freeform 220"/>
            <p:cNvSpPr>
              <a:spLocks/>
            </p:cNvSpPr>
            <p:nvPr/>
          </p:nvSpPr>
          <p:spPr bwMode="auto">
            <a:xfrm>
              <a:off x="4305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3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6" name="Freeform 221"/>
            <p:cNvSpPr>
              <a:spLocks/>
            </p:cNvSpPr>
            <p:nvPr/>
          </p:nvSpPr>
          <p:spPr bwMode="auto">
            <a:xfrm>
              <a:off x="4305" y="3409"/>
              <a:ext cx="4" cy="43"/>
            </a:xfrm>
            <a:custGeom>
              <a:avLst/>
              <a:gdLst>
                <a:gd name="T0" fmla="*/ 3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3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3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7" name="Freeform 222"/>
            <p:cNvSpPr>
              <a:spLocks/>
            </p:cNvSpPr>
            <p:nvPr/>
          </p:nvSpPr>
          <p:spPr bwMode="auto">
            <a:xfrm>
              <a:off x="4305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3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8" name="Freeform 223"/>
            <p:cNvSpPr>
              <a:spLocks/>
            </p:cNvSpPr>
            <p:nvPr/>
          </p:nvSpPr>
          <p:spPr bwMode="auto">
            <a:xfrm>
              <a:off x="4316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9" name="Freeform 224"/>
            <p:cNvSpPr>
              <a:spLocks/>
            </p:cNvSpPr>
            <p:nvPr/>
          </p:nvSpPr>
          <p:spPr bwMode="auto">
            <a:xfrm>
              <a:off x="4316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0" name="Freeform 225"/>
            <p:cNvSpPr>
              <a:spLocks/>
            </p:cNvSpPr>
            <p:nvPr/>
          </p:nvSpPr>
          <p:spPr bwMode="auto">
            <a:xfrm>
              <a:off x="4316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1" name="Freeform 226"/>
            <p:cNvSpPr>
              <a:spLocks/>
            </p:cNvSpPr>
            <p:nvPr/>
          </p:nvSpPr>
          <p:spPr bwMode="auto">
            <a:xfrm>
              <a:off x="4326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2" name="Freeform 227"/>
            <p:cNvSpPr>
              <a:spLocks/>
            </p:cNvSpPr>
            <p:nvPr/>
          </p:nvSpPr>
          <p:spPr bwMode="auto">
            <a:xfrm>
              <a:off x="4326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3" name="Freeform 228"/>
            <p:cNvSpPr>
              <a:spLocks/>
            </p:cNvSpPr>
            <p:nvPr/>
          </p:nvSpPr>
          <p:spPr bwMode="auto">
            <a:xfrm>
              <a:off x="4326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4" name="Freeform 229"/>
            <p:cNvSpPr>
              <a:spLocks/>
            </p:cNvSpPr>
            <p:nvPr/>
          </p:nvSpPr>
          <p:spPr bwMode="auto">
            <a:xfrm>
              <a:off x="4337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5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5" name="Freeform 230"/>
            <p:cNvSpPr>
              <a:spLocks/>
            </p:cNvSpPr>
            <p:nvPr/>
          </p:nvSpPr>
          <p:spPr bwMode="auto">
            <a:xfrm>
              <a:off x="4337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6" name="Freeform 231"/>
            <p:cNvSpPr>
              <a:spLocks/>
            </p:cNvSpPr>
            <p:nvPr/>
          </p:nvSpPr>
          <p:spPr bwMode="auto">
            <a:xfrm>
              <a:off x="4337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5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7" name="Freeform 232"/>
            <p:cNvSpPr>
              <a:spLocks/>
            </p:cNvSpPr>
            <p:nvPr/>
          </p:nvSpPr>
          <p:spPr bwMode="auto">
            <a:xfrm>
              <a:off x="4348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8" name="Freeform 233"/>
            <p:cNvSpPr>
              <a:spLocks/>
            </p:cNvSpPr>
            <p:nvPr/>
          </p:nvSpPr>
          <p:spPr bwMode="auto">
            <a:xfrm>
              <a:off x="4348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9" name="Freeform 234"/>
            <p:cNvSpPr>
              <a:spLocks/>
            </p:cNvSpPr>
            <p:nvPr/>
          </p:nvSpPr>
          <p:spPr bwMode="auto">
            <a:xfrm>
              <a:off x="4348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0" name="Freeform 235"/>
            <p:cNvSpPr>
              <a:spLocks/>
            </p:cNvSpPr>
            <p:nvPr/>
          </p:nvSpPr>
          <p:spPr bwMode="auto">
            <a:xfrm>
              <a:off x="4359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1" name="Freeform 236"/>
            <p:cNvSpPr>
              <a:spLocks/>
            </p:cNvSpPr>
            <p:nvPr/>
          </p:nvSpPr>
          <p:spPr bwMode="auto">
            <a:xfrm>
              <a:off x="4359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2" name="Freeform 237"/>
            <p:cNvSpPr>
              <a:spLocks/>
            </p:cNvSpPr>
            <p:nvPr/>
          </p:nvSpPr>
          <p:spPr bwMode="auto">
            <a:xfrm>
              <a:off x="4359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7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7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3" name="Freeform 238"/>
            <p:cNvSpPr>
              <a:spLocks/>
            </p:cNvSpPr>
            <p:nvPr/>
          </p:nvSpPr>
          <p:spPr bwMode="auto">
            <a:xfrm>
              <a:off x="4369" y="3407"/>
              <a:ext cx="4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4" name="Freeform 239"/>
            <p:cNvSpPr>
              <a:spLocks/>
            </p:cNvSpPr>
            <p:nvPr/>
          </p:nvSpPr>
          <p:spPr bwMode="auto">
            <a:xfrm>
              <a:off x="4369" y="3409"/>
              <a:ext cx="4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5" name="Freeform 240"/>
            <p:cNvSpPr>
              <a:spLocks/>
            </p:cNvSpPr>
            <p:nvPr/>
          </p:nvSpPr>
          <p:spPr bwMode="auto">
            <a:xfrm>
              <a:off x="4369" y="3452"/>
              <a:ext cx="4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6" name="Freeform 241"/>
            <p:cNvSpPr>
              <a:spLocks/>
            </p:cNvSpPr>
            <p:nvPr/>
          </p:nvSpPr>
          <p:spPr bwMode="auto">
            <a:xfrm>
              <a:off x="4380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7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7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7" name="Freeform 242"/>
            <p:cNvSpPr>
              <a:spLocks/>
            </p:cNvSpPr>
            <p:nvPr/>
          </p:nvSpPr>
          <p:spPr bwMode="auto">
            <a:xfrm>
              <a:off x="4380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8" name="Freeform 243"/>
            <p:cNvSpPr>
              <a:spLocks/>
            </p:cNvSpPr>
            <p:nvPr/>
          </p:nvSpPr>
          <p:spPr bwMode="auto">
            <a:xfrm>
              <a:off x="4380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7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7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9" name="Freeform 244"/>
            <p:cNvSpPr>
              <a:spLocks/>
            </p:cNvSpPr>
            <p:nvPr/>
          </p:nvSpPr>
          <p:spPr bwMode="auto">
            <a:xfrm>
              <a:off x="4390" y="3407"/>
              <a:ext cx="5" cy="2"/>
            </a:xfrm>
            <a:custGeom>
              <a:avLst/>
              <a:gdLst>
                <a:gd name="T0" fmla="*/ 6 w 6"/>
                <a:gd name="T1" fmla="*/ 5 h 5"/>
                <a:gd name="T2" fmla="*/ 5 w 6"/>
                <a:gd name="T3" fmla="*/ 1 h 5"/>
                <a:gd name="T4" fmla="*/ 3 w 6"/>
                <a:gd name="T5" fmla="*/ 0 h 5"/>
                <a:gd name="T6" fmla="*/ 1 w 6"/>
                <a:gd name="T7" fmla="*/ 1 h 5"/>
                <a:gd name="T8" fmla="*/ 0 w 6"/>
                <a:gd name="T9" fmla="*/ 5 h 5"/>
                <a:gd name="T10" fmla="*/ 6 w 6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5">
                  <a:moveTo>
                    <a:pt x="6" y="5"/>
                  </a:moveTo>
                  <a:lnTo>
                    <a:pt x="5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0" name="Freeform 245"/>
            <p:cNvSpPr>
              <a:spLocks/>
            </p:cNvSpPr>
            <p:nvPr/>
          </p:nvSpPr>
          <p:spPr bwMode="auto">
            <a:xfrm>
              <a:off x="4390" y="3409"/>
              <a:ext cx="5" cy="43"/>
            </a:xfrm>
            <a:custGeom>
              <a:avLst/>
              <a:gdLst>
                <a:gd name="T0" fmla="*/ 3 w 6"/>
                <a:gd name="T1" fmla="*/ 103 h 103"/>
                <a:gd name="T2" fmla="*/ 6 w 6"/>
                <a:gd name="T3" fmla="*/ 103 h 103"/>
                <a:gd name="T4" fmla="*/ 6 w 6"/>
                <a:gd name="T5" fmla="*/ 0 h 103"/>
                <a:gd name="T6" fmla="*/ 0 w 6"/>
                <a:gd name="T7" fmla="*/ 0 h 103"/>
                <a:gd name="T8" fmla="*/ 0 w 6"/>
                <a:gd name="T9" fmla="*/ 103 h 103"/>
                <a:gd name="T10" fmla="*/ 3 w 6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03">
                  <a:moveTo>
                    <a:pt x="3" y="103"/>
                  </a:moveTo>
                  <a:lnTo>
                    <a:pt x="6" y="103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1" name="Freeform 246"/>
            <p:cNvSpPr>
              <a:spLocks/>
            </p:cNvSpPr>
            <p:nvPr/>
          </p:nvSpPr>
          <p:spPr bwMode="auto">
            <a:xfrm>
              <a:off x="4390" y="3452"/>
              <a:ext cx="5" cy="1"/>
            </a:xfrm>
            <a:custGeom>
              <a:avLst/>
              <a:gdLst>
                <a:gd name="T0" fmla="*/ 0 w 6"/>
                <a:gd name="T1" fmla="*/ 0 h 3"/>
                <a:gd name="T2" fmla="*/ 1 w 6"/>
                <a:gd name="T3" fmla="*/ 2 h 3"/>
                <a:gd name="T4" fmla="*/ 3 w 6"/>
                <a:gd name="T5" fmla="*/ 3 h 3"/>
                <a:gd name="T6" fmla="*/ 5 w 6"/>
                <a:gd name="T7" fmla="*/ 2 h 3"/>
                <a:gd name="T8" fmla="*/ 6 w 6"/>
                <a:gd name="T9" fmla="*/ 0 h 3"/>
                <a:gd name="T10" fmla="*/ 0 w 6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5" y="2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2" name="Freeform 247"/>
            <p:cNvSpPr>
              <a:spLocks/>
            </p:cNvSpPr>
            <p:nvPr/>
          </p:nvSpPr>
          <p:spPr bwMode="auto">
            <a:xfrm>
              <a:off x="4401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6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6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3" name="Freeform 248"/>
            <p:cNvSpPr>
              <a:spLocks/>
            </p:cNvSpPr>
            <p:nvPr/>
          </p:nvSpPr>
          <p:spPr bwMode="auto">
            <a:xfrm>
              <a:off x="4401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4" name="Freeform 249"/>
            <p:cNvSpPr>
              <a:spLocks/>
            </p:cNvSpPr>
            <p:nvPr/>
          </p:nvSpPr>
          <p:spPr bwMode="auto">
            <a:xfrm>
              <a:off x="4401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6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6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5" name="Freeform 250"/>
            <p:cNvSpPr>
              <a:spLocks/>
            </p:cNvSpPr>
            <p:nvPr/>
          </p:nvSpPr>
          <p:spPr bwMode="auto">
            <a:xfrm>
              <a:off x="4412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" name="Freeform 251"/>
            <p:cNvSpPr>
              <a:spLocks/>
            </p:cNvSpPr>
            <p:nvPr/>
          </p:nvSpPr>
          <p:spPr bwMode="auto">
            <a:xfrm>
              <a:off x="4412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7" name="Freeform 252"/>
            <p:cNvSpPr>
              <a:spLocks/>
            </p:cNvSpPr>
            <p:nvPr/>
          </p:nvSpPr>
          <p:spPr bwMode="auto">
            <a:xfrm>
              <a:off x="4412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8" name="Freeform 253"/>
            <p:cNvSpPr>
              <a:spLocks/>
            </p:cNvSpPr>
            <p:nvPr/>
          </p:nvSpPr>
          <p:spPr bwMode="auto">
            <a:xfrm>
              <a:off x="4422" y="3407"/>
              <a:ext cx="4" cy="2"/>
            </a:xfrm>
            <a:custGeom>
              <a:avLst/>
              <a:gdLst>
                <a:gd name="T0" fmla="*/ 7 w 7"/>
                <a:gd name="T1" fmla="*/ 5 h 5"/>
                <a:gd name="T2" fmla="*/ 6 w 7"/>
                <a:gd name="T3" fmla="*/ 1 h 5"/>
                <a:gd name="T4" fmla="*/ 3 w 7"/>
                <a:gd name="T5" fmla="*/ 0 h 5"/>
                <a:gd name="T6" fmla="*/ 1 w 7"/>
                <a:gd name="T7" fmla="*/ 1 h 5"/>
                <a:gd name="T8" fmla="*/ 0 w 7"/>
                <a:gd name="T9" fmla="*/ 5 h 5"/>
                <a:gd name="T10" fmla="*/ 7 w 7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5">
                  <a:moveTo>
                    <a:pt x="7" y="5"/>
                  </a:moveTo>
                  <a:lnTo>
                    <a:pt x="6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9" name="Freeform 254"/>
            <p:cNvSpPr>
              <a:spLocks/>
            </p:cNvSpPr>
            <p:nvPr/>
          </p:nvSpPr>
          <p:spPr bwMode="auto">
            <a:xfrm>
              <a:off x="4422" y="3409"/>
              <a:ext cx="4" cy="43"/>
            </a:xfrm>
            <a:custGeom>
              <a:avLst/>
              <a:gdLst>
                <a:gd name="T0" fmla="*/ 3 w 7"/>
                <a:gd name="T1" fmla="*/ 103 h 103"/>
                <a:gd name="T2" fmla="*/ 7 w 7"/>
                <a:gd name="T3" fmla="*/ 103 h 103"/>
                <a:gd name="T4" fmla="*/ 7 w 7"/>
                <a:gd name="T5" fmla="*/ 0 h 103"/>
                <a:gd name="T6" fmla="*/ 0 w 7"/>
                <a:gd name="T7" fmla="*/ 0 h 103"/>
                <a:gd name="T8" fmla="*/ 0 w 7"/>
                <a:gd name="T9" fmla="*/ 103 h 103"/>
                <a:gd name="T10" fmla="*/ 3 w 7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103">
                  <a:moveTo>
                    <a:pt x="3" y="103"/>
                  </a:moveTo>
                  <a:lnTo>
                    <a:pt x="7" y="103"/>
                  </a:lnTo>
                  <a:lnTo>
                    <a:pt x="7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3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0" name="Freeform 255"/>
            <p:cNvSpPr>
              <a:spLocks/>
            </p:cNvSpPr>
            <p:nvPr/>
          </p:nvSpPr>
          <p:spPr bwMode="auto">
            <a:xfrm>
              <a:off x="4422" y="3452"/>
              <a:ext cx="4" cy="1"/>
            </a:xfrm>
            <a:custGeom>
              <a:avLst/>
              <a:gdLst>
                <a:gd name="T0" fmla="*/ 0 w 7"/>
                <a:gd name="T1" fmla="*/ 0 h 3"/>
                <a:gd name="T2" fmla="*/ 1 w 7"/>
                <a:gd name="T3" fmla="*/ 2 h 3"/>
                <a:gd name="T4" fmla="*/ 3 w 7"/>
                <a:gd name="T5" fmla="*/ 3 h 3"/>
                <a:gd name="T6" fmla="*/ 6 w 7"/>
                <a:gd name="T7" fmla="*/ 2 h 3"/>
                <a:gd name="T8" fmla="*/ 7 w 7"/>
                <a:gd name="T9" fmla="*/ 0 h 3"/>
                <a:gd name="T10" fmla="*/ 0 w 7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3">
                  <a:moveTo>
                    <a:pt x="0" y="0"/>
                  </a:moveTo>
                  <a:lnTo>
                    <a:pt x="1" y="2"/>
                  </a:lnTo>
                  <a:lnTo>
                    <a:pt x="3" y="3"/>
                  </a:lnTo>
                  <a:lnTo>
                    <a:pt x="6" y="2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1" name="Freeform 256"/>
            <p:cNvSpPr>
              <a:spLocks/>
            </p:cNvSpPr>
            <p:nvPr/>
          </p:nvSpPr>
          <p:spPr bwMode="auto">
            <a:xfrm>
              <a:off x="4433" y="3407"/>
              <a:ext cx="4" cy="2"/>
            </a:xfrm>
            <a:custGeom>
              <a:avLst/>
              <a:gdLst>
                <a:gd name="T0" fmla="*/ 5 w 5"/>
                <a:gd name="T1" fmla="*/ 5 h 5"/>
                <a:gd name="T2" fmla="*/ 5 w 5"/>
                <a:gd name="T3" fmla="*/ 1 h 5"/>
                <a:gd name="T4" fmla="*/ 2 w 5"/>
                <a:gd name="T5" fmla="*/ 0 h 5"/>
                <a:gd name="T6" fmla="*/ 0 w 5"/>
                <a:gd name="T7" fmla="*/ 1 h 5"/>
                <a:gd name="T8" fmla="*/ 0 w 5"/>
                <a:gd name="T9" fmla="*/ 5 h 5"/>
                <a:gd name="T10" fmla="*/ 5 w 5"/>
                <a:gd name="T1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5">
                  <a:moveTo>
                    <a:pt x="5" y="5"/>
                  </a:moveTo>
                  <a:lnTo>
                    <a:pt x="5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5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2" name="Freeform 257"/>
            <p:cNvSpPr>
              <a:spLocks/>
            </p:cNvSpPr>
            <p:nvPr/>
          </p:nvSpPr>
          <p:spPr bwMode="auto">
            <a:xfrm>
              <a:off x="4433" y="3409"/>
              <a:ext cx="4" cy="43"/>
            </a:xfrm>
            <a:custGeom>
              <a:avLst/>
              <a:gdLst>
                <a:gd name="T0" fmla="*/ 2 w 5"/>
                <a:gd name="T1" fmla="*/ 103 h 103"/>
                <a:gd name="T2" fmla="*/ 5 w 5"/>
                <a:gd name="T3" fmla="*/ 103 h 103"/>
                <a:gd name="T4" fmla="*/ 5 w 5"/>
                <a:gd name="T5" fmla="*/ 0 h 103"/>
                <a:gd name="T6" fmla="*/ 0 w 5"/>
                <a:gd name="T7" fmla="*/ 0 h 103"/>
                <a:gd name="T8" fmla="*/ 0 w 5"/>
                <a:gd name="T9" fmla="*/ 103 h 103"/>
                <a:gd name="T10" fmla="*/ 2 w 5"/>
                <a:gd name="T11" fmla="*/ 10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103">
                  <a:moveTo>
                    <a:pt x="2" y="103"/>
                  </a:moveTo>
                  <a:lnTo>
                    <a:pt x="5" y="103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103"/>
                  </a:lnTo>
                  <a:lnTo>
                    <a:pt x="2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3" name="Freeform 258"/>
            <p:cNvSpPr>
              <a:spLocks/>
            </p:cNvSpPr>
            <p:nvPr/>
          </p:nvSpPr>
          <p:spPr bwMode="auto">
            <a:xfrm>
              <a:off x="4433" y="3452"/>
              <a:ext cx="4" cy="1"/>
            </a:xfrm>
            <a:custGeom>
              <a:avLst/>
              <a:gdLst>
                <a:gd name="T0" fmla="*/ 0 w 5"/>
                <a:gd name="T1" fmla="*/ 0 h 3"/>
                <a:gd name="T2" fmla="*/ 0 w 5"/>
                <a:gd name="T3" fmla="*/ 2 h 3"/>
                <a:gd name="T4" fmla="*/ 2 w 5"/>
                <a:gd name="T5" fmla="*/ 3 h 3"/>
                <a:gd name="T6" fmla="*/ 5 w 5"/>
                <a:gd name="T7" fmla="*/ 2 h 3"/>
                <a:gd name="T8" fmla="*/ 5 w 5"/>
                <a:gd name="T9" fmla="*/ 0 h 3"/>
                <a:gd name="T10" fmla="*/ 0 w 5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3">
                  <a:moveTo>
                    <a:pt x="0" y="0"/>
                  </a:moveTo>
                  <a:lnTo>
                    <a:pt x="0" y="2"/>
                  </a:lnTo>
                  <a:lnTo>
                    <a:pt x="2" y="3"/>
                  </a:lnTo>
                  <a:lnTo>
                    <a:pt x="5" y="2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4" name="Freeform 259"/>
            <p:cNvSpPr>
              <a:spLocks/>
            </p:cNvSpPr>
            <p:nvPr/>
          </p:nvSpPr>
          <p:spPr bwMode="auto">
            <a:xfrm>
              <a:off x="3665" y="3441"/>
              <a:ext cx="913" cy="220"/>
            </a:xfrm>
            <a:custGeom>
              <a:avLst/>
              <a:gdLst>
                <a:gd name="T0" fmla="*/ 1285 w 1315"/>
                <a:gd name="T1" fmla="*/ 526 h 526"/>
                <a:gd name="T2" fmla="*/ 1294 w 1315"/>
                <a:gd name="T3" fmla="*/ 526 h 526"/>
                <a:gd name="T4" fmla="*/ 1304 w 1315"/>
                <a:gd name="T5" fmla="*/ 519 h 526"/>
                <a:gd name="T6" fmla="*/ 1310 w 1315"/>
                <a:gd name="T7" fmla="*/ 507 h 526"/>
                <a:gd name="T8" fmla="*/ 1314 w 1315"/>
                <a:gd name="T9" fmla="*/ 473 h 526"/>
                <a:gd name="T10" fmla="*/ 1315 w 1315"/>
                <a:gd name="T11" fmla="*/ 448 h 526"/>
                <a:gd name="T12" fmla="*/ 1311 w 1315"/>
                <a:gd name="T13" fmla="*/ 422 h 526"/>
                <a:gd name="T14" fmla="*/ 1290 w 1315"/>
                <a:gd name="T15" fmla="*/ 310 h 526"/>
                <a:gd name="T16" fmla="*/ 1262 w 1315"/>
                <a:gd name="T17" fmla="*/ 159 h 526"/>
                <a:gd name="T18" fmla="*/ 1241 w 1315"/>
                <a:gd name="T19" fmla="*/ 42 h 526"/>
                <a:gd name="T20" fmla="*/ 1237 w 1315"/>
                <a:gd name="T21" fmla="*/ 19 h 526"/>
                <a:gd name="T22" fmla="*/ 1234 w 1315"/>
                <a:gd name="T23" fmla="*/ 10 h 526"/>
                <a:gd name="T24" fmla="*/ 1229 w 1315"/>
                <a:gd name="T25" fmla="*/ 2 h 526"/>
                <a:gd name="T26" fmla="*/ 1219 w 1315"/>
                <a:gd name="T27" fmla="*/ 0 h 526"/>
                <a:gd name="T28" fmla="*/ 1205 w 1315"/>
                <a:gd name="T29" fmla="*/ 0 h 526"/>
                <a:gd name="T30" fmla="*/ 1177 w 1315"/>
                <a:gd name="T31" fmla="*/ 1 h 526"/>
                <a:gd name="T32" fmla="*/ 1129 w 1315"/>
                <a:gd name="T33" fmla="*/ 1 h 526"/>
                <a:gd name="T34" fmla="*/ 1064 w 1315"/>
                <a:gd name="T35" fmla="*/ 2 h 526"/>
                <a:gd name="T36" fmla="*/ 983 w 1315"/>
                <a:gd name="T37" fmla="*/ 2 h 526"/>
                <a:gd name="T38" fmla="*/ 892 w 1315"/>
                <a:gd name="T39" fmla="*/ 2 h 526"/>
                <a:gd name="T40" fmla="*/ 792 w 1315"/>
                <a:gd name="T41" fmla="*/ 2 h 526"/>
                <a:gd name="T42" fmla="*/ 688 w 1315"/>
                <a:gd name="T43" fmla="*/ 2 h 526"/>
                <a:gd name="T44" fmla="*/ 583 w 1315"/>
                <a:gd name="T45" fmla="*/ 1 h 526"/>
                <a:gd name="T46" fmla="*/ 480 w 1315"/>
                <a:gd name="T47" fmla="*/ 1 h 526"/>
                <a:gd name="T48" fmla="*/ 383 w 1315"/>
                <a:gd name="T49" fmla="*/ 1 h 526"/>
                <a:gd name="T50" fmla="*/ 293 w 1315"/>
                <a:gd name="T51" fmla="*/ 1 h 526"/>
                <a:gd name="T52" fmla="*/ 213 w 1315"/>
                <a:gd name="T53" fmla="*/ 0 h 526"/>
                <a:gd name="T54" fmla="*/ 150 w 1315"/>
                <a:gd name="T55" fmla="*/ 0 h 526"/>
                <a:gd name="T56" fmla="*/ 104 w 1315"/>
                <a:gd name="T57" fmla="*/ 0 h 526"/>
                <a:gd name="T58" fmla="*/ 81 w 1315"/>
                <a:gd name="T59" fmla="*/ 0 h 526"/>
                <a:gd name="T60" fmla="*/ 70 w 1315"/>
                <a:gd name="T61" fmla="*/ 0 h 526"/>
                <a:gd name="T62" fmla="*/ 60 w 1315"/>
                <a:gd name="T63" fmla="*/ 3 h 526"/>
                <a:gd name="T64" fmla="*/ 53 w 1315"/>
                <a:gd name="T65" fmla="*/ 11 h 526"/>
                <a:gd name="T66" fmla="*/ 51 w 1315"/>
                <a:gd name="T67" fmla="*/ 22 h 526"/>
                <a:gd name="T68" fmla="*/ 48 w 1315"/>
                <a:gd name="T69" fmla="*/ 50 h 526"/>
                <a:gd name="T70" fmla="*/ 35 w 1315"/>
                <a:gd name="T71" fmla="*/ 167 h 526"/>
                <a:gd name="T72" fmla="*/ 18 w 1315"/>
                <a:gd name="T73" fmla="*/ 312 h 526"/>
                <a:gd name="T74" fmla="*/ 5 w 1315"/>
                <a:gd name="T75" fmla="*/ 419 h 526"/>
                <a:gd name="T76" fmla="*/ 2 w 1315"/>
                <a:gd name="T77" fmla="*/ 447 h 526"/>
                <a:gd name="T78" fmla="*/ 0 w 1315"/>
                <a:gd name="T79" fmla="*/ 497 h 526"/>
                <a:gd name="T80" fmla="*/ 10 w 1315"/>
                <a:gd name="T81" fmla="*/ 521 h 526"/>
                <a:gd name="T82" fmla="*/ 22 w 1315"/>
                <a:gd name="T83" fmla="*/ 526 h 526"/>
                <a:gd name="T84" fmla="*/ 1281 w 1315"/>
                <a:gd name="T85" fmla="*/ 526 h 5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15" h="526">
                  <a:moveTo>
                    <a:pt x="1281" y="526"/>
                  </a:moveTo>
                  <a:lnTo>
                    <a:pt x="1285" y="526"/>
                  </a:lnTo>
                  <a:lnTo>
                    <a:pt x="1290" y="526"/>
                  </a:lnTo>
                  <a:lnTo>
                    <a:pt x="1294" y="526"/>
                  </a:lnTo>
                  <a:lnTo>
                    <a:pt x="1298" y="523"/>
                  </a:lnTo>
                  <a:lnTo>
                    <a:pt x="1304" y="519"/>
                  </a:lnTo>
                  <a:lnTo>
                    <a:pt x="1307" y="514"/>
                  </a:lnTo>
                  <a:lnTo>
                    <a:pt x="1310" y="507"/>
                  </a:lnTo>
                  <a:lnTo>
                    <a:pt x="1312" y="496"/>
                  </a:lnTo>
                  <a:lnTo>
                    <a:pt x="1314" y="473"/>
                  </a:lnTo>
                  <a:lnTo>
                    <a:pt x="1315" y="458"/>
                  </a:lnTo>
                  <a:lnTo>
                    <a:pt x="1315" y="448"/>
                  </a:lnTo>
                  <a:lnTo>
                    <a:pt x="1314" y="442"/>
                  </a:lnTo>
                  <a:lnTo>
                    <a:pt x="1311" y="422"/>
                  </a:lnTo>
                  <a:lnTo>
                    <a:pt x="1301" y="375"/>
                  </a:lnTo>
                  <a:lnTo>
                    <a:pt x="1290" y="310"/>
                  </a:lnTo>
                  <a:lnTo>
                    <a:pt x="1276" y="234"/>
                  </a:lnTo>
                  <a:lnTo>
                    <a:pt x="1262" y="159"/>
                  </a:lnTo>
                  <a:lnTo>
                    <a:pt x="1251" y="91"/>
                  </a:lnTo>
                  <a:lnTo>
                    <a:pt x="1241" y="42"/>
                  </a:lnTo>
                  <a:lnTo>
                    <a:pt x="1237" y="22"/>
                  </a:lnTo>
                  <a:lnTo>
                    <a:pt x="1237" y="19"/>
                  </a:lnTo>
                  <a:lnTo>
                    <a:pt x="1235" y="14"/>
                  </a:lnTo>
                  <a:lnTo>
                    <a:pt x="1234" y="10"/>
                  </a:lnTo>
                  <a:lnTo>
                    <a:pt x="1232" y="5"/>
                  </a:lnTo>
                  <a:lnTo>
                    <a:pt x="1229" y="2"/>
                  </a:lnTo>
                  <a:lnTo>
                    <a:pt x="1224" y="0"/>
                  </a:lnTo>
                  <a:lnTo>
                    <a:pt x="1219" y="0"/>
                  </a:lnTo>
                  <a:lnTo>
                    <a:pt x="1210" y="0"/>
                  </a:lnTo>
                  <a:lnTo>
                    <a:pt x="1205" y="0"/>
                  </a:lnTo>
                  <a:lnTo>
                    <a:pt x="1195" y="1"/>
                  </a:lnTo>
                  <a:lnTo>
                    <a:pt x="1177" y="1"/>
                  </a:lnTo>
                  <a:lnTo>
                    <a:pt x="1157" y="1"/>
                  </a:lnTo>
                  <a:lnTo>
                    <a:pt x="1129" y="1"/>
                  </a:lnTo>
                  <a:lnTo>
                    <a:pt x="1098" y="1"/>
                  </a:lnTo>
                  <a:lnTo>
                    <a:pt x="1064" y="2"/>
                  </a:lnTo>
                  <a:lnTo>
                    <a:pt x="1024" y="2"/>
                  </a:lnTo>
                  <a:lnTo>
                    <a:pt x="983" y="2"/>
                  </a:lnTo>
                  <a:lnTo>
                    <a:pt x="938" y="2"/>
                  </a:lnTo>
                  <a:lnTo>
                    <a:pt x="892" y="2"/>
                  </a:lnTo>
                  <a:lnTo>
                    <a:pt x="843" y="2"/>
                  </a:lnTo>
                  <a:lnTo>
                    <a:pt x="792" y="2"/>
                  </a:lnTo>
                  <a:lnTo>
                    <a:pt x="741" y="2"/>
                  </a:lnTo>
                  <a:lnTo>
                    <a:pt x="688" y="2"/>
                  </a:lnTo>
                  <a:lnTo>
                    <a:pt x="636" y="1"/>
                  </a:lnTo>
                  <a:lnTo>
                    <a:pt x="583" y="1"/>
                  </a:lnTo>
                  <a:lnTo>
                    <a:pt x="532" y="1"/>
                  </a:lnTo>
                  <a:lnTo>
                    <a:pt x="480" y="1"/>
                  </a:lnTo>
                  <a:lnTo>
                    <a:pt x="430" y="1"/>
                  </a:lnTo>
                  <a:lnTo>
                    <a:pt x="383" y="1"/>
                  </a:lnTo>
                  <a:lnTo>
                    <a:pt x="336" y="1"/>
                  </a:lnTo>
                  <a:lnTo>
                    <a:pt x="293" y="1"/>
                  </a:lnTo>
                  <a:lnTo>
                    <a:pt x="251" y="1"/>
                  </a:lnTo>
                  <a:lnTo>
                    <a:pt x="213" y="0"/>
                  </a:lnTo>
                  <a:lnTo>
                    <a:pt x="180" y="0"/>
                  </a:lnTo>
                  <a:lnTo>
                    <a:pt x="150" y="0"/>
                  </a:lnTo>
                  <a:lnTo>
                    <a:pt x="125" y="0"/>
                  </a:lnTo>
                  <a:lnTo>
                    <a:pt x="104" y="0"/>
                  </a:lnTo>
                  <a:lnTo>
                    <a:pt x="90" y="0"/>
                  </a:lnTo>
                  <a:lnTo>
                    <a:pt x="81" y="0"/>
                  </a:lnTo>
                  <a:lnTo>
                    <a:pt x="78" y="0"/>
                  </a:lnTo>
                  <a:lnTo>
                    <a:pt x="70" y="0"/>
                  </a:lnTo>
                  <a:lnTo>
                    <a:pt x="65" y="1"/>
                  </a:lnTo>
                  <a:lnTo>
                    <a:pt x="60" y="3"/>
                  </a:lnTo>
                  <a:lnTo>
                    <a:pt x="56" y="7"/>
                  </a:lnTo>
                  <a:lnTo>
                    <a:pt x="53" y="11"/>
                  </a:lnTo>
                  <a:lnTo>
                    <a:pt x="52" y="16"/>
                  </a:lnTo>
                  <a:lnTo>
                    <a:pt x="51" y="22"/>
                  </a:lnTo>
                  <a:lnTo>
                    <a:pt x="50" y="29"/>
                  </a:lnTo>
                  <a:lnTo>
                    <a:pt x="48" y="50"/>
                  </a:lnTo>
                  <a:lnTo>
                    <a:pt x="42" y="99"/>
                  </a:lnTo>
                  <a:lnTo>
                    <a:pt x="35" y="167"/>
                  </a:lnTo>
                  <a:lnTo>
                    <a:pt x="26" y="240"/>
                  </a:lnTo>
                  <a:lnTo>
                    <a:pt x="18" y="312"/>
                  </a:lnTo>
                  <a:lnTo>
                    <a:pt x="10" y="375"/>
                  </a:lnTo>
                  <a:lnTo>
                    <a:pt x="5" y="419"/>
                  </a:lnTo>
                  <a:lnTo>
                    <a:pt x="3" y="437"/>
                  </a:lnTo>
                  <a:lnTo>
                    <a:pt x="2" y="447"/>
                  </a:lnTo>
                  <a:lnTo>
                    <a:pt x="0" y="470"/>
                  </a:lnTo>
                  <a:lnTo>
                    <a:pt x="0" y="497"/>
                  </a:lnTo>
                  <a:lnTo>
                    <a:pt x="5" y="516"/>
                  </a:lnTo>
                  <a:lnTo>
                    <a:pt x="10" y="521"/>
                  </a:lnTo>
                  <a:lnTo>
                    <a:pt x="17" y="523"/>
                  </a:lnTo>
                  <a:lnTo>
                    <a:pt x="22" y="526"/>
                  </a:lnTo>
                  <a:lnTo>
                    <a:pt x="27" y="526"/>
                  </a:lnTo>
                  <a:lnTo>
                    <a:pt x="1281" y="5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5" name="Freeform 260"/>
            <p:cNvSpPr>
              <a:spLocks/>
            </p:cNvSpPr>
            <p:nvPr/>
          </p:nvSpPr>
          <p:spPr bwMode="auto">
            <a:xfrm>
              <a:off x="4555" y="3647"/>
              <a:ext cx="22" cy="15"/>
            </a:xfrm>
            <a:custGeom>
              <a:avLst/>
              <a:gdLst>
                <a:gd name="T0" fmla="*/ 29 w 33"/>
                <a:gd name="T1" fmla="*/ 0 h 35"/>
                <a:gd name="T2" fmla="*/ 29 w 33"/>
                <a:gd name="T3" fmla="*/ 0 h 35"/>
                <a:gd name="T4" fmla="*/ 27 w 33"/>
                <a:gd name="T5" fmla="*/ 12 h 35"/>
                <a:gd name="T6" fmla="*/ 25 w 33"/>
                <a:gd name="T7" fmla="*/ 18 h 35"/>
                <a:gd name="T8" fmla="*/ 20 w 33"/>
                <a:gd name="T9" fmla="*/ 22 h 35"/>
                <a:gd name="T10" fmla="*/ 17 w 33"/>
                <a:gd name="T11" fmla="*/ 25 h 35"/>
                <a:gd name="T12" fmla="*/ 13 w 33"/>
                <a:gd name="T13" fmla="*/ 28 h 35"/>
                <a:gd name="T14" fmla="*/ 9 w 33"/>
                <a:gd name="T15" fmla="*/ 27 h 35"/>
                <a:gd name="T16" fmla="*/ 4 w 33"/>
                <a:gd name="T17" fmla="*/ 27 h 35"/>
                <a:gd name="T18" fmla="*/ 0 w 33"/>
                <a:gd name="T19" fmla="*/ 27 h 35"/>
                <a:gd name="T20" fmla="*/ 0 w 33"/>
                <a:gd name="T21" fmla="*/ 35 h 35"/>
                <a:gd name="T22" fmla="*/ 4 w 33"/>
                <a:gd name="T23" fmla="*/ 35 h 35"/>
                <a:gd name="T24" fmla="*/ 9 w 33"/>
                <a:gd name="T25" fmla="*/ 35 h 35"/>
                <a:gd name="T26" fmla="*/ 13 w 33"/>
                <a:gd name="T27" fmla="*/ 34 h 35"/>
                <a:gd name="T28" fmla="*/ 18 w 33"/>
                <a:gd name="T29" fmla="*/ 33 h 35"/>
                <a:gd name="T30" fmla="*/ 24 w 33"/>
                <a:gd name="T31" fmla="*/ 29 h 35"/>
                <a:gd name="T32" fmla="*/ 28 w 33"/>
                <a:gd name="T33" fmla="*/ 23 h 35"/>
                <a:gd name="T34" fmla="*/ 31 w 33"/>
                <a:gd name="T35" fmla="*/ 14 h 35"/>
                <a:gd name="T36" fmla="*/ 33 w 33"/>
                <a:gd name="T37" fmla="*/ 3 h 35"/>
                <a:gd name="T38" fmla="*/ 33 w 33"/>
                <a:gd name="T39" fmla="*/ 3 h 35"/>
                <a:gd name="T40" fmla="*/ 29 w 33"/>
                <a:gd name="T4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3" h="35">
                  <a:moveTo>
                    <a:pt x="29" y="0"/>
                  </a:moveTo>
                  <a:lnTo>
                    <a:pt x="29" y="0"/>
                  </a:lnTo>
                  <a:lnTo>
                    <a:pt x="27" y="12"/>
                  </a:lnTo>
                  <a:lnTo>
                    <a:pt x="25" y="18"/>
                  </a:lnTo>
                  <a:lnTo>
                    <a:pt x="20" y="22"/>
                  </a:lnTo>
                  <a:lnTo>
                    <a:pt x="17" y="25"/>
                  </a:lnTo>
                  <a:lnTo>
                    <a:pt x="13" y="28"/>
                  </a:lnTo>
                  <a:lnTo>
                    <a:pt x="9" y="27"/>
                  </a:lnTo>
                  <a:lnTo>
                    <a:pt x="4" y="27"/>
                  </a:lnTo>
                  <a:lnTo>
                    <a:pt x="0" y="27"/>
                  </a:lnTo>
                  <a:lnTo>
                    <a:pt x="0" y="35"/>
                  </a:lnTo>
                  <a:lnTo>
                    <a:pt x="4" y="35"/>
                  </a:lnTo>
                  <a:lnTo>
                    <a:pt x="9" y="35"/>
                  </a:lnTo>
                  <a:lnTo>
                    <a:pt x="13" y="34"/>
                  </a:lnTo>
                  <a:lnTo>
                    <a:pt x="18" y="33"/>
                  </a:lnTo>
                  <a:lnTo>
                    <a:pt x="24" y="29"/>
                  </a:lnTo>
                  <a:lnTo>
                    <a:pt x="28" y="23"/>
                  </a:lnTo>
                  <a:lnTo>
                    <a:pt x="31" y="14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6" name="Freeform 261"/>
            <p:cNvSpPr>
              <a:spLocks/>
            </p:cNvSpPr>
            <p:nvPr/>
          </p:nvSpPr>
          <p:spPr bwMode="auto">
            <a:xfrm>
              <a:off x="4574" y="3624"/>
              <a:ext cx="7" cy="24"/>
            </a:xfrm>
            <a:custGeom>
              <a:avLst/>
              <a:gdLst>
                <a:gd name="T0" fmla="*/ 2 w 8"/>
                <a:gd name="T1" fmla="*/ 4 h 58"/>
                <a:gd name="T2" fmla="*/ 2 w 8"/>
                <a:gd name="T3" fmla="*/ 5 h 58"/>
                <a:gd name="T4" fmla="*/ 3 w 8"/>
                <a:gd name="T5" fmla="*/ 9 h 58"/>
                <a:gd name="T6" fmla="*/ 2 w 8"/>
                <a:gd name="T7" fmla="*/ 19 h 58"/>
                <a:gd name="T8" fmla="*/ 2 w 8"/>
                <a:gd name="T9" fmla="*/ 34 h 58"/>
                <a:gd name="T10" fmla="*/ 0 w 8"/>
                <a:gd name="T11" fmla="*/ 55 h 58"/>
                <a:gd name="T12" fmla="*/ 4 w 8"/>
                <a:gd name="T13" fmla="*/ 58 h 58"/>
                <a:gd name="T14" fmla="*/ 7 w 8"/>
                <a:gd name="T15" fmla="*/ 34 h 58"/>
                <a:gd name="T16" fmla="*/ 8 w 8"/>
                <a:gd name="T17" fmla="*/ 19 h 58"/>
                <a:gd name="T18" fmla="*/ 7 w 8"/>
                <a:gd name="T19" fmla="*/ 9 h 58"/>
                <a:gd name="T20" fmla="*/ 6 w 8"/>
                <a:gd name="T21" fmla="*/ 0 h 58"/>
                <a:gd name="T22" fmla="*/ 6 w 8"/>
                <a:gd name="T23" fmla="*/ 1 h 58"/>
                <a:gd name="T24" fmla="*/ 2 w 8"/>
                <a:gd name="T25" fmla="*/ 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" h="58">
                  <a:moveTo>
                    <a:pt x="2" y="4"/>
                  </a:moveTo>
                  <a:lnTo>
                    <a:pt x="2" y="5"/>
                  </a:lnTo>
                  <a:lnTo>
                    <a:pt x="3" y="9"/>
                  </a:lnTo>
                  <a:lnTo>
                    <a:pt x="2" y="19"/>
                  </a:lnTo>
                  <a:lnTo>
                    <a:pt x="2" y="34"/>
                  </a:lnTo>
                  <a:lnTo>
                    <a:pt x="0" y="55"/>
                  </a:lnTo>
                  <a:lnTo>
                    <a:pt x="4" y="58"/>
                  </a:lnTo>
                  <a:lnTo>
                    <a:pt x="7" y="34"/>
                  </a:lnTo>
                  <a:lnTo>
                    <a:pt x="8" y="19"/>
                  </a:lnTo>
                  <a:lnTo>
                    <a:pt x="7" y="9"/>
                  </a:lnTo>
                  <a:lnTo>
                    <a:pt x="6" y="0"/>
                  </a:lnTo>
                  <a:lnTo>
                    <a:pt x="6" y="1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7" name="Freeform 262"/>
            <p:cNvSpPr>
              <a:spLocks/>
            </p:cNvSpPr>
            <p:nvPr/>
          </p:nvSpPr>
          <p:spPr bwMode="auto">
            <a:xfrm>
              <a:off x="4523" y="3450"/>
              <a:ext cx="55" cy="176"/>
            </a:xfrm>
            <a:custGeom>
              <a:avLst/>
              <a:gdLst>
                <a:gd name="T0" fmla="*/ 0 w 81"/>
                <a:gd name="T1" fmla="*/ 0 h 421"/>
                <a:gd name="T2" fmla="*/ 0 w 81"/>
                <a:gd name="T3" fmla="*/ 0 h 421"/>
                <a:gd name="T4" fmla="*/ 4 w 81"/>
                <a:gd name="T5" fmla="*/ 22 h 421"/>
                <a:gd name="T6" fmla="*/ 14 w 81"/>
                <a:gd name="T7" fmla="*/ 71 h 421"/>
                <a:gd name="T8" fmla="*/ 25 w 81"/>
                <a:gd name="T9" fmla="*/ 138 h 421"/>
                <a:gd name="T10" fmla="*/ 39 w 81"/>
                <a:gd name="T11" fmla="*/ 214 h 421"/>
                <a:gd name="T12" fmla="*/ 52 w 81"/>
                <a:gd name="T13" fmla="*/ 289 h 421"/>
                <a:gd name="T14" fmla="*/ 64 w 81"/>
                <a:gd name="T15" fmla="*/ 354 h 421"/>
                <a:gd name="T16" fmla="*/ 74 w 81"/>
                <a:gd name="T17" fmla="*/ 401 h 421"/>
                <a:gd name="T18" fmla="*/ 77 w 81"/>
                <a:gd name="T19" fmla="*/ 421 h 421"/>
                <a:gd name="T20" fmla="*/ 81 w 81"/>
                <a:gd name="T21" fmla="*/ 418 h 421"/>
                <a:gd name="T22" fmla="*/ 77 w 81"/>
                <a:gd name="T23" fmla="*/ 398 h 421"/>
                <a:gd name="T24" fmla="*/ 69 w 81"/>
                <a:gd name="T25" fmla="*/ 352 h 421"/>
                <a:gd name="T26" fmla="*/ 57 w 81"/>
                <a:gd name="T27" fmla="*/ 287 h 421"/>
                <a:gd name="T28" fmla="*/ 44 w 81"/>
                <a:gd name="T29" fmla="*/ 211 h 421"/>
                <a:gd name="T30" fmla="*/ 30 w 81"/>
                <a:gd name="T31" fmla="*/ 136 h 421"/>
                <a:gd name="T32" fmla="*/ 18 w 81"/>
                <a:gd name="T33" fmla="*/ 68 h 421"/>
                <a:gd name="T34" fmla="*/ 9 w 81"/>
                <a:gd name="T35" fmla="*/ 19 h 421"/>
                <a:gd name="T36" fmla="*/ 5 w 81"/>
                <a:gd name="T37" fmla="*/ 0 h 421"/>
                <a:gd name="T38" fmla="*/ 5 w 81"/>
                <a:gd name="T39" fmla="*/ 0 h 421"/>
                <a:gd name="T40" fmla="*/ 0 w 81"/>
                <a:gd name="T41" fmla="*/ 0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1" h="421">
                  <a:moveTo>
                    <a:pt x="0" y="0"/>
                  </a:moveTo>
                  <a:lnTo>
                    <a:pt x="0" y="0"/>
                  </a:lnTo>
                  <a:lnTo>
                    <a:pt x="4" y="22"/>
                  </a:lnTo>
                  <a:lnTo>
                    <a:pt x="14" y="71"/>
                  </a:lnTo>
                  <a:lnTo>
                    <a:pt x="25" y="138"/>
                  </a:lnTo>
                  <a:lnTo>
                    <a:pt x="39" y="214"/>
                  </a:lnTo>
                  <a:lnTo>
                    <a:pt x="52" y="289"/>
                  </a:lnTo>
                  <a:lnTo>
                    <a:pt x="64" y="354"/>
                  </a:lnTo>
                  <a:lnTo>
                    <a:pt x="74" y="401"/>
                  </a:lnTo>
                  <a:lnTo>
                    <a:pt x="77" y="421"/>
                  </a:lnTo>
                  <a:lnTo>
                    <a:pt x="81" y="418"/>
                  </a:lnTo>
                  <a:lnTo>
                    <a:pt x="77" y="398"/>
                  </a:lnTo>
                  <a:lnTo>
                    <a:pt x="69" y="352"/>
                  </a:lnTo>
                  <a:lnTo>
                    <a:pt x="57" y="287"/>
                  </a:lnTo>
                  <a:lnTo>
                    <a:pt x="44" y="211"/>
                  </a:lnTo>
                  <a:lnTo>
                    <a:pt x="30" y="136"/>
                  </a:lnTo>
                  <a:lnTo>
                    <a:pt x="18" y="68"/>
                  </a:lnTo>
                  <a:lnTo>
                    <a:pt x="9" y="19"/>
                  </a:lnTo>
                  <a:lnTo>
                    <a:pt x="5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8" name="Freeform 263"/>
            <p:cNvSpPr>
              <a:spLocks/>
            </p:cNvSpPr>
            <p:nvPr/>
          </p:nvSpPr>
          <p:spPr bwMode="auto">
            <a:xfrm>
              <a:off x="4506" y="3438"/>
              <a:ext cx="21" cy="12"/>
            </a:xfrm>
            <a:custGeom>
              <a:avLst/>
              <a:gdLst>
                <a:gd name="T0" fmla="*/ 0 w 30"/>
                <a:gd name="T1" fmla="*/ 8 h 27"/>
                <a:gd name="T2" fmla="*/ 0 w 30"/>
                <a:gd name="T3" fmla="*/ 8 h 27"/>
                <a:gd name="T4" fmla="*/ 9 w 30"/>
                <a:gd name="T5" fmla="*/ 10 h 27"/>
                <a:gd name="T6" fmla="*/ 14 w 30"/>
                <a:gd name="T7" fmla="*/ 8 h 27"/>
                <a:gd name="T8" fmla="*/ 18 w 30"/>
                <a:gd name="T9" fmla="*/ 11 h 27"/>
                <a:gd name="T10" fmla="*/ 21 w 30"/>
                <a:gd name="T11" fmla="*/ 14 h 27"/>
                <a:gd name="T12" fmla="*/ 22 w 30"/>
                <a:gd name="T13" fmla="*/ 17 h 27"/>
                <a:gd name="T14" fmla="*/ 24 w 30"/>
                <a:gd name="T15" fmla="*/ 20 h 27"/>
                <a:gd name="T16" fmla="*/ 24 w 30"/>
                <a:gd name="T17" fmla="*/ 25 h 27"/>
                <a:gd name="T18" fmla="*/ 25 w 30"/>
                <a:gd name="T19" fmla="*/ 27 h 27"/>
                <a:gd name="T20" fmla="*/ 30 w 30"/>
                <a:gd name="T21" fmla="*/ 27 h 27"/>
                <a:gd name="T22" fmla="*/ 29 w 30"/>
                <a:gd name="T23" fmla="*/ 22 h 27"/>
                <a:gd name="T24" fmla="*/ 27 w 30"/>
                <a:gd name="T25" fmla="*/ 17 h 27"/>
                <a:gd name="T26" fmla="*/ 26 w 30"/>
                <a:gd name="T27" fmla="*/ 12 h 27"/>
                <a:gd name="T28" fmla="*/ 24 w 30"/>
                <a:gd name="T29" fmla="*/ 6 h 27"/>
                <a:gd name="T30" fmla="*/ 19 w 30"/>
                <a:gd name="T31" fmla="*/ 3 h 27"/>
                <a:gd name="T32" fmla="*/ 14 w 30"/>
                <a:gd name="T33" fmla="*/ 1 h 27"/>
                <a:gd name="T34" fmla="*/ 9 w 30"/>
                <a:gd name="T35" fmla="*/ 0 h 27"/>
                <a:gd name="T36" fmla="*/ 0 w 30"/>
                <a:gd name="T37" fmla="*/ 1 h 27"/>
                <a:gd name="T38" fmla="*/ 0 w 30"/>
                <a:gd name="T39" fmla="*/ 1 h 27"/>
                <a:gd name="T40" fmla="*/ 0 w 30"/>
                <a:gd name="T41" fmla="*/ 8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0" h="27">
                  <a:moveTo>
                    <a:pt x="0" y="8"/>
                  </a:moveTo>
                  <a:lnTo>
                    <a:pt x="0" y="8"/>
                  </a:lnTo>
                  <a:lnTo>
                    <a:pt x="9" y="10"/>
                  </a:lnTo>
                  <a:lnTo>
                    <a:pt x="14" y="8"/>
                  </a:lnTo>
                  <a:lnTo>
                    <a:pt x="18" y="11"/>
                  </a:lnTo>
                  <a:lnTo>
                    <a:pt x="21" y="14"/>
                  </a:lnTo>
                  <a:lnTo>
                    <a:pt x="22" y="17"/>
                  </a:lnTo>
                  <a:lnTo>
                    <a:pt x="24" y="20"/>
                  </a:lnTo>
                  <a:lnTo>
                    <a:pt x="24" y="25"/>
                  </a:lnTo>
                  <a:lnTo>
                    <a:pt x="25" y="27"/>
                  </a:lnTo>
                  <a:lnTo>
                    <a:pt x="30" y="27"/>
                  </a:lnTo>
                  <a:lnTo>
                    <a:pt x="29" y="22"/>
                  </a:lnTo>
                  <a:lnTo>
                    <a:pt x="27" y="17"/>
                  </a:lnTo>
                  <a:lnTo>
                    <a:pt x="26" y="12"/>
                  </a:lnTo>
                  <a:lnTo>
                    <a:pt x="24" y="6"/>
                  </a:lnTo>
                  <a:lnTo>
                    <a:pt x="19" y="3"/>
                  </a:lnTo>
                  <a:lnTo>
                    <a:pt x="14" y="1"/>
                  </a:lnTo>
                  <a:lnTo>
                    <a:pt x="9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9" name="Freeform 264"/>
            <p:cNvSpPr>
              <a:spLocks/>
            </p:cNvSpPr>
            <p:nvPr/>
          </p:nvSpPr>
          <p:spPr bwMode="auto">
            <a:xfrm>
              <a:off x="3719" y="3438"/>
              <a:ext cx="787" cy="5"/>
            </a:xfrm>
            <a:custGeom>
              <a:avLst/>
              <a:gdLst>
                <a:gd name="T0" fmla="*/ 0 w 1132"/>
                <a:gd name="T1" fmla="*/ 10 h 12"/>
                <a:gd name="T2" fmla="*/ 12 w 1132"/>
                <a:gd name="T3" fmla="*/ 10 h 12"/>
                <a:gd name="T4" fmla="*/ 47 w 1132"/>
                <a:gd name="T5" fmla="*/ 10 h 12"/>
                <a:gd name="T6" fmla="*/ 102 w 1132"/>
                <a:gd name="T7" fmla="*/ 10 h 12"/>
                <a:gd name="T8" fmla="*/ 173 w 1132"/>
                <a:gd name="T9" fmla="*/ 11 h 12"/>
                <a:gd name="T10" fmla="*/ 258 w 1132"/>
                <a:gd name="T11" fmla="*/ 11 h 12"/>
                <a:gd name="T12" fmla="*/ 352 w 1132"/>
                <a:gd name="T13" fmla="*/ 11 h 12"/>
                <a:gd name="T14" fmla="*/ 454 w 1132"/>
                <a:gd name="T15" fmla="*/ 11 h 12"/>
                <a:gd name="T16" fmla="*/ 558 w 1132"/>
                <a:gd name="T17" fmla="*/ 11 h 12"/>
                <a:gd name="T18" fmla="*/ 663 w 1132"/>
                <a:gd name="T19" fmla="*/ 12 h 12"/>
                <a:gd name="T20" fmla="*/ 765 w 1132"/>
                <a:gd name="T21" fmla="*/ 12 h 12"/>
                <a:gd name="T22" fmla="*/ 860 w 1132"/>
                <a:gd name="T23" fmla="*/ 12 h 12"/>
                <a:gd name="T24" fmla="*/ 946 w 1132"/>
                <a:gd name="T25" fmla="*/ 12 h 12"/>
                <a:gd name="T26" fmla="*/ 1020 w 1132"/>
                <a:gd name="T27" fmla="*/ 11 h 12"/>
                <a:gd name="T28" fmla="*/ 1079 w 1132"/>
                <a:gd name="T29" fmla="*/ 11 h 12"/>
                <a:gd name="T30" fmla="*/ 1117 w 1132"/>
                <a:gd name="T31" fmla="*/ 11 h 12"/>
                <a:gd name="T32" fmla="*/ 1132 w 1132"/>
                <a:gd name="T33" fmla="*/ 8 h 12"/>
                <a:gd name="T34" fmla="*/ 1127 w 1132"/>
                <a:gd name="T35" fmla="*/ 0 h 12"/>
                <a:gd name="T36" fmla="*/ 1099 w 1132"/>
                <a:gd name="T37" fmla="*/ 1 h 12"/>
                <a:gd name="T38" fmla="*/ 1051 w 1132"/>
                <a:gd name="T39" fmla="*/ 1 h 12"/>
                <a:gd name="T40" fmla="*/ 986 w 1132"/>
                <a:gd name="T41" fmla="*/ 2 h 12"/>
                <a:gd name="T42" fmla="*/ 905 w 1132"/>
                <a:gd name="T43" fmla="*/ 2 h 12"/>
                <a:gd name="T44" fmla="*/ 814 w 1132"/>
                <a:gd name="T45" fmla="*/ 2 h 12"/>
                <a:gd name="T46" fmla="*/ 714 w 1132"/>
                <a:gd name="T47" fmla="*/ 2 h 12"/>
                <a:gd name="T48" fmla="*/ 610 w 1132"/>
                <a:gd name="T49" fmla="*/ 2 h 12"/>
                <a:gd name="T50" fmla="*/ 505 w 1132"/>
                <a:gd name="T51" fmla="*/ 1 h 12"/>
                <a:gd name="T52" fmla="*/ 402 w 1132"/>
                <a:gd name="T53" fmla="*/ 1 h 12"/>
                <a:gd name="T54" fmla="*/ 305 w 1132"/>
                <a:gd name="T55" fmla="*/ 1 h 12"/>
                <a:gd name="T56" fmla="*/ 215 w 1132"/>
                <a:gd name="T57" fmla="*/ 1 h 12"/>
                <a:gd name="T58" fmla="*/ 135 w 1132"/>
                <a:gd name="T59" fmla="*/ 0 h 12"/>
                <a:gd name="T60" fmla="*/ 72 w 1132"/>
                <a:gd name="T61" fmla="*/ 0 h 12"/>
                <a:gd name="T62" fmla="*/ 26 w 1132"/>
                <a:gd name="T63" fmla="*/ 0 h 12"/>
                <a:gd name="T64" fmla="*/ 3 w 1132"/>
                <a:gd name="T65" fmla="*/ 0 h 12"/>
                <a:gd name="T66" fmla="*/ 0 w 1132"/>
                <a:gd name="T67" fmla="*/ 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32" h="12">
                  <a:moveTo>
                    <a:pt x="0" y="8"/>
                  </a:moveTo>
                  <a:lnTo>
                    <a:pt x="0" y="10"/>
                  </a:lnTo>
                  <a:lnTo>
                    <a:pt x="3" y="10"/>
                  </a:lnTo>
                  <a:lnTo>
                    <a:pt x="12" y="10"/>
                  </a:lnTo>
                  <a:lnTo>
                    <a:pt x="26" y="10"/>
                  </a:lnTo>
                  <a:lnTo>
                    <a:pt x="47" y="10"/>
                  </a:lnTo>
                  <a:lnTo>
                    <a:pt x="72" y="10"/>
                  </a:lnTo>
                  <a:lnTo>
                    <a:pt x="102" y="10"/>
                  </a:lnTo>
                  <a:lnTo>
                    <a:pt x="135" y="10"/>
                  </a:lnTo>
                  <a:lnTo>
                    <a:pt x="173" y="11"/>
                  </a:lnTo>
                  <a:lnTo>
                    <a:pt x="215" y="11"/>
                  </a:lnTo>
                  <a:lnTo>
                    <a:pt x="258" y="11"/>
                  </a:lnTo>
                  <a:lnTo>
                    <a:pt x="305" y="11"/>
                  </a:lnTo>
                  <a:lnTo>
                    <a:pt x="352" y="11"/>
                  </a:lnTo>
                  <a:lnTo>
                    <a:pt x="402" y="11"/>
                  </a:lnTo>
                  <a:lnTo>
                    <a:pt x="454" y="11"/>
                  </a:lnTo>
                  <a:lnTo>
                    <a:pt x="505" y="11"/>
                  </a:lnTo>
                  <a:lnTo>
                    <a:pt x="558" y="11"/>
                  </a:lnTo>
                  <a:lnTo>
                    <a:pt x="610" y="12"/>
                  </a:lnTo>
                  <a:lnTo>
                    <a:pt x="663" y="12"/>
                  </a:lnTo>
                  <a:lnTo>
                    <a:pt x="714" y="12"/>
                  </a:lnTo>
                  <a:lnTo>
                    <a:pt x="765" y="12"/>
                  </a:lnTo>
                  <a:lnTo>
                    <a:pt x="814" y="12"/>
                  </a:lnTo>
                  <a:lnTo>
                    <a:pt x="860" y="12"/>
                  </a:lnTo>
                  <a:lnTo>
                    <a:pt x="905" y="12"/>
                  </a:lnTo>
                  <a:lnTo>
                    <a:pt x="946" y="12"/>
                  </a:lnTo>
                  <a:lnTo>
                    <a:pt x="986" y="12"/>
                  </a:lnTo>
                  <a:lnTo>
                    <a:pt x="1020" y="11"/>
                  </a:lnTo>
                  <a:lnTo>
                    <a:pt x="1051" y="11"/>
                  </a:lnTo>
                  <a:lnTo>
                    <a:pt x="1079" y="11"/>
                  </a:lnTo>
                  <a:lnTo>
                    <a:pt x="1099" y="11"/>
                  </a:lnTo>
                  <a:lnTo>
                    <a:pt x="1117" y="11"/>
                  </a:lnTo>
                  <a:lnTo>
                    <a:pt x="1127" y="10"/>
                  </a:lnTo>
                  <a:lnTo>
                    <a:pt x="1132" y="8"/>
                  </a:lnTo>
                  <a:lnTo>
                    <a:pt x="1132" y="1"/>
                  </a:lnTo>
                  <a:lnTo>
                    <a:pt x="1127" y="0"/>
                  </a:lnTo>
                  <a:lnTo>
                    <a:pt x="1117" y="1"/>
                  </a:lnTo>
                  <a:lnTo>
                    <a:pt x="1099" y="1"/>
                  </a:lnTo>
                  <a:lnTo>
                    <a:pt x="1079" y="1"/>
                  </a:lnTo>
                  <a:lnTo>
                    <a:pt x="1051" y="1"/>
                  </a:lnTo>
                  <a:lnTo>
                    <a:pt x="1020" y="1"/>
                  </a:lnTo>
                  <a:lnTo>
                    <a:pt x="986" y="2"/>
                  </a:lnTo>
                  <a:lnTo>
                    <a:pt x="946" y="2"/>
                  </a:lnTo>
                  <a:lnTo>
                    <a:pt x="905" y="2"/>
                  </a:lnTo>
                  <a:lnTo>
                    <a:pt x="860" y="2"/>
                  </a:lnTo>
                  <a:lnTo>
                    <a:pt x="814" y="2"/>
                  </a:lnTo>
                  <a:lnTo>
                    <a:pt x="765" y="2"/>
                  </a:lnTo>
                  <a:lnTo>
                    <a:pt x="714" y="2"/>
                  </a:lnTo>
                  <a:lnTo>
                    <a:pt x="663" y="2"/>
                  </a:lnTo>
                  <a:lnTo>
                    <a:pt x="610" y="2"/>
                  </a:lnTo>
                  <a:lnTo>
                    <a:pt x="558" y="1"/>
                  </a:lnTo>
                  <a:lnTo>
                    <a:pt x="505" y="1"/>
                  </a:lnTo>
                  <a:lnTo>
                    <a:pt x="454" y="1"/>
                  </a:lnTo>
                  <a:lnTo>
                    <a:pt x="402" y="1"/>
                  </a:lnTo>
                  <a:lnTo>
                    <a:pt x="352" y="1"/>
                  </a:lnTo>
                  <a:lnTo>
                    <a:pt x="305" y="1"/>
                  </a:lnTo>
                  <a:lnTo>
                    <a:pt x="258" y="1"/>
                  </a:lnTo>
                  <a:lnTo>
                    <a:pt x="215" y="1"/>
                  </a:lnTo>
                  <a:lnTo>
                    <a:pt x="173" y="1"/>
                  </a:lnTo>
                  <a:lnTo>
                    <a:pt x="135" y="0"/>
                  </a:lnTo>
                  <a:lnTo>
                    <a:pt x="102" y="0"/>
                  </a:lnTo>
                  <a:lnTo>
                    <a:pt x="72" y="0"/>
                  </a:lnTo>
                  <a:lnTo>
                    <a:pt x="47" y="0"/>
                  </a:lnTo>
                  <a:lnTo>
                    <a:pt x="26" y="0"/>
                  </a:lnTo>
                  <a:lnTo>
                    <a:pt x="12" y="0"/>
                  </a:lnTo>
                  <a:lnTo>
                    <a:pt x="3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0" name="Freeform 265"/>
            <p:cNvSpPr>
              <a:spLocks/>
            </p:cNvSpPr>
            <p:nvPr/>
          </p:nvSpPr>
          <p:spPr bwMode="auto">
            <a:xfrm>
              <a:off x="3698" y="3438"/>
              <a:ext cx="21" cy="14"/>
            </a:xfrm>
            <a:custGeom>
              <a:avLst/>
              <a:gdLst>
                <a:gd name="T0" fmla="*/ 5 w 31"/>
                <a:gd name="T1" fmla="*/ 34 h 34"/>
                <a:gd name="T2" fmla="*/ 5 w 31"/>
                <a:gd name="T3" fmla="*/ 34 h 34"/>
                <a:gd name="T4" fmla="*/ 5 w 31"/>
                <a:gd name="T5" fmla="*/ 27 h 34"/>
                <a:gd name="T6" fmla="*/ 6 w 31"/>
                <a:gd name="T7" fmla="*/ 22 h 34"/>
                <a:gd name="T8" fmla="*/ 7 w 31"/>
                <a:gd name="T9" fmla="*/ 19 h 34"/>
                <a:gd name="T10" fmla="*/ 10 w 31"/>
                <a:gd name="T11" fmla="*/ 16 h 34"/>
                <a:gd name="T12" fmla="*/ 14 w 31"/>
                <a:gd name="T13" fmla="*/ 12 h 34"/>
                <a:gd name="T14" fmla="*/ 18 w 31"/>
                <a:gd name="T15" fmla="*/ 10 h 34"/>
                <a:gd name="T16" fmla="*/ 23 w 31"/>
                <a:gd name="T17" fmla="*/ 10 h 34"/>
                <a:gd name="T18" fmla="*/ 31 w 31"/>
                <a:gd name="T19" fmla="*/ 8 h 34"/>
                <a:gd name="T20" fmla="*/ 31 w 31"/>
                <a:gd name="T21" fmla="*/ 1 h 34"/>
                <a:gd name="T22" fmla="*/ 23 w 31"/>
                <a:gd name="T23" fmla="*/ 0 h 34"/>
                <a:gd name="T24" fmla="*/ 18 w 31"/>
                <a:gd name="T25" fmla="*/ 2 h 34"/>
                <a:gd name="T26" fmla="*/ 13 w 31"/>
                <a:gd name="T27" fmla="*/ 5 h 34"/>
                <a:gd name="T28" fmla="*/ 7 w 31"/>
                <a:gd name="T29" fmla="*/ 8 h 34"/>
                <a:gd name="T30" fmla="*/ 5 w 31"/>
                <a:gd name="T31" fmla="*/ 14 h 34"/>
                <a:gd name="T32" fmla="*/ 2 w 31"/>
                <a:gd name="T33" fmla="*/ 20 h 34"/>
                <a:gd name="T34" fmla="*/ 2 w 31"/>
                <a:gd name="T35" fmla="*/ 27 h 34"/>
                <a:gd name="T36" fmla="*/ 0 w 31"/>
                <a:gd name="T37" fmla="*/ 34 h 34"/>
                <a:gd name="T38" fmla="*/ 1 w 31"/>
                <a:gd name="T39" fmla="*/ 34 h 34"/>
                <a:gd name="T40" fmla="*/ 5 w 31"/>
                <a:gd name="T41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1" h="34">
                  <a:moveTo>
                    <a:pt x="5" y="34"/>
                  </a:moveTo>
                  <a:lnTo>
                    <a:pt x="5" y="34"/>
                  </a:lnTo>
                  <a:lnTo>
                    <a:pt x="5" y="27"/>
                  </a:lnTo>
                  <a:lnTo>
                    <a:pt x="6" y="22"/>
                  </a:lnTo>
                  <a:lnTo>
                    <a:pt x="7" y="19"/>
                  </a:lnTo>
                  <a:lnTo>
                    <a:pt x="10" y="16"/>
                  </a:lnTo>
                  <a:lnTo>
                    <a:pt x="14" y="12"/>
                  </a:lnTo>
                  <a:lnTo>
                    <a:pt x="18" y="10"/>
                  </a:lnTo>
                  <a:lnTo>
                    <a:pt x="23" y="10"/>
                  </a:lnTo>
                  <a:lnTo>
                    <a:pt x="31" y="8"/>
                  </a:lnTo>
                  <a:lnTo>
                    <a:pt x="31" y="1"/>
                  </a:lnTo>
                  <a:lnTo>
                    <a:pt x="23" y="0"/>
                  </a:lnTo>
                  <a:lnTo>
                    <a:pt x="18" y="2"/>
                  </a:lnTo>
                  <a:lnTo>
                    <a:pt x="13" y="5"/>
                  </a:lnTo>
                  <a:lnTo>
                    <a:pt x="7" y="8"/>
                  </a:lnTo>
                  <a:lnTo>
                    <a:pt x="5" y="14"/>
                  </a:lnTo>
                  <a:lnTo>
                    <a:pt x="2" y="20"/>
                  </a:lnTo>
                  <a:lnTo>
                    <a:pt x="2" y="27"/>
                  </a:lnTo>
                  <a:lnTo>
                    <a:pt x="0" y="34"/>
                  </a:lnTo>
                  <a:lnTo>
                    <a:pt x="1" y="34"/>
                  </a:lnTo>
                  <a:lnTo>
                    <a:pt x="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1" name="Freeform 266"/>
            <p:cNvSpPr>
              <a:spLocks/>
            </p:cNvSpPr>
            <p:nvPr/>
          </p:nvSpPr>
          <p:spPr bwMode="auto">
            <a:xfrm>
              <a:off x="3667" y="3452"/>
              <a:ext cx="34" cy="171"/>
            </a:xfrm>
            <a:custGeom>
              <a:avLst/>
              <a:gdLst>
                <a:gd name="T0" fmla="*/ 4 w 51"/>
                <a:gd name="T1" fmla="*/ 408 h 408"/>
                <a:gd name="T2" fmla="*/ 4 w 51"/>
                <a:gd name="T3" fmla="*/ 408 h 408"/>
                <a:gd name="T4" fmla="*/ 6 w 51"/>
                <a:gd name="T5" fmla="*/ 390 h 408"/>
                <a:gd name="T6" fmla="*/ 11 w 51"/>
                <a:gd name="T7" fmla="*/ 346 h 408"/>
                <a:gd name="T8" fmla="*/ 19 w 51"/>
                <a:gd name="T9" fmla="*/ 283 h 408"/>
                <a:gd name="T10" fmla="*/ 27 w 51"/>
                <a:gd name="T11" fmla="*/ 211 h 408"/>
                <a:gd name="T12" fmla="*/ 36 w 51"/>
                <a:gd name="T13" fmla="*/ 138 h 408"/>
                <a:gd name="T14" fmla="*/ 43 w 51"/>
                <a:gd name="T15" fmla="*/ 70 h 408"/>
                <a:gd name="T16" fmla="*/ 49 w 51"/>
                <a:gd name="T17" fmla="*/ 21 h 408"/>
                <a:gd name="T18" fmla="*/ 51 w 51"/>
                <a:gd name="T19" fmla="*/ 0 h 408"/>
                <a:gd name="T20" fmla="*/ 47 w 51"/>
                <a:gd name="T21" fmla="*/ 0 h 408"/>
                <a:gd name="T22" fmla="*/ 44 w 51"/>
                <a:gd name="T23" fmla="*/ 21 h 408"/>
                <a:gd name="T24" fmla="*/ 39 w 51"/>
                <a:gd name="T25" fmla="*/ 70 h 408"/>
                <a:gd name="T26" fmla="*/ 31 w 51"/>
                <a:gd name="T27" fmla="*/ 138 h 408"/>
                <a:gd name="T28" fmla="*/ 23 w 51"/>
                <a:gd name="T29" fmla="*/ 211 h 408"/>
                <a:gd name="T30" fmla="*/ 14 w 51"/>
                <a:gd name="T31" fmla="*/ 283 h 408"/>
                <a:gd name="T32" fmla="*/ 7 w 51"/>
                <a:gd name="T33" fmla="*/ 346 h 408"/>
                <a:gd name="T34" fmla="*/ 2 w 51"/>
                <a:gd name="T35" fmla="*/ 390 h 408"/>
                <a:gd name="T36" fmla="*/ 0 w 51"/>
                <a:gd name="T37" fmla="*/ 408 h 408"/>
                <a:gd name="T38" fmla="*/ 0 w 51"/>
                <a:gd name="T39" fmla="*/ 408 h 408"/>
                <a:gd name="T40" fmla="*/ 4 w 51"/>
                <a:gd name="T41" fmla="*/ 408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1" h="408">
                  <a:moveTo>
                    <a:pt x="4" y="408"/>
                  </a:moveTo>
                  <a:lnTo>
                    <a:pt x="4" y="408"/>
                  </a:lnTo>
                  <a:lnTo>
                    <a:pt x="6" y="390"/>
                  </a:lnTo>
                  <a:lnTo>
                    <a:pt x="11" y="346"/>
                  </a:lnTo>
                  <a:lnTo>
                    <a:pt x="19" y="283"/>
                  </a:lnTo>
                  <a:lnTo>
                    <a:pt x="27" y="211"/>
                  </a:lnTo>
                  <a:lnTo>
                    <a:pt x="36" y="138"/>
                  </a:lnTo>
                  <a:lnTo>
                    <a:pt x="43" y="70"/>
                  </a:lnTo>
                  <a:lnTo>
                    <a:pt x="49" y="21"/>
                  </a:lnTo>
                  <a:lnTo>
                    <a:pt x="51" y="0"/>
                  </a:lnTo>
                  <a:lnTo>
                    <a:pt x="47" y="0"/>
                  </a:lnTo>
                  <a:lnTo>
                    <a:pt x="44" y="21"/>
                  </a:lnTo>
                  <a:lnTo>
                    <a:pt x="39" y="70"/>
                  </a:lnTo>
                  <a:lnTo>
                    <a:pt x="31" y="138"/>
                  </a:lnTo>
                  <a:lnTo>
                    <a:pt x="23" y="211"/>
                  </a:lnTo>
                  <a:lnTo>
                    <a:pt x="14" y="283"/>
                  </a:lnTo>
                  <a:lnTo>
                    <a:pt x="7" y="346"/>
                  </a:lnTo>
                  <a:lnTo>
                    <a:pt x="2" y="390"/>
                  </a:lnTo>
                  <a:lnTo>
                    <a:pt x="0" y="408"/>
                  </a:lnTo>
                  <a:lnTo>
                    <a:pt x="0" y="408"/>
                  </a:lnTo>
                  <a:lnTo>
                    <a:pt x="4" y="4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2" name="Freeform 267"/>
            <p:cNvSpPr>
              <a:spLocks/>
            </p:cNvSpPr>
            <p:nvPr/>
          </p:nvSpPr>
          <p:spPr bwMode="auto">
            <a:xfrm>
              <a:off x="3664" y="3623"/>
              <a:ext cx="7" cy="35"/>
            </a:xfrm>
            <a:custGeom>
              <a:avLst/>
              <a:gdLst>
                <a:gd name="T0" fmla="*/ 9 w 9"/>
                <a:gd name="T1" fmla="*/ 75 h 82"/>
                <a:gd name="T2" fmla="*/ 9 w 9"/>
                <a:gd name="T3" fmla="*/ 75 h 82"/>
                <a:gd name="T4" fmla="*/ 4 w 9"/>
                <a:gd name="T5" fmla="*/ 60 h 82"/>
                <a:gd name="T6" fmla="*/ 4 w 9"/>
                <a:gd name="T7" fmla="*/ 33 h 82"/>
                <a:gd name="T8" fmla="*/ 6 w 9"/>
                <a:gd name="T9" fmla="*/ 10 h 82"/>
                <a:gd name="T10" fmla="*/ 7 w 9"/>
                <a:gd name="T11" fmla="*/ 0 h 82"/>
                <a:gd name="T12" fmla="*/ 3 w 9"/>
                <a:gd name="T13" fmla="*/ 0 h 82"/>
                <a:gd name="T14" fmla="*/ 1 w 9"/>
                <a:gd name="T15" fmla="*/ 10 h 82"/>
                <a:gd name="T16" fmla="*/ 0 w 9"/>
                <a:gd name="T17" fmla="*/ 33 h 82"/>
                <a:gd name="T18" fmla="*/ 0 w 9"/>
                <a:gd name="T19" fmla="*/ 60 h 82"/>
                <a:gd name="T20" fmla="*/ 6 w 9"/>
                <a:gd name="T21" fmla="*/ 82 h 82"/>
                <a:gd name="T22" fmla="*/ 6 w 9"/>
                <a:gd name="T23" fmla="*/ 82 h 82"/>
                <a:gd name="T24" fmla="*/ 9 w 9"/>
                <a:gd name="T25" fmla="*/ 75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" h="82">
                  <a:moveTo>
                    <a:pt x="9" y="75"/>
                  </a:moveTo>
                  <a:lnTo>
                    <a:pt x="9" y="75"/>
                  </a:lnTo>
                  <a:lnTo>
                    <a:pt x="4" y="60"/>
                  </a:lnTo>
                  <a:lnTo>
                    <a:pt x="4" y="33"/>
                  </a:lnTo>
                  <a:lnTo>
                    <a:pt x="6" y="10"/>
                  </a:lnTo>
                  <a:lnTo>
                    <a:pt x="7" y="0"/>
                  </a:lnTo>
                  <a:lnTo>
                    <a:pt x="3" y="0"/>
                  </a:lnTo>
                  <a:lnTo>
                    <a:pt x="1" y="10"/>
                  </a:lnTo>
                  <a:lnTo>
                    <a:pt x="0" y="33"/>
                  </a:lnTo>
                  <a:lnTo>
                    <a:pt x="0" y="60"/>
                  </a:lnTo>
                  <a:lnTo>
                    <a:pt x="6" y="82"/>
                  </a:lnTo>
                  <a:lnTo>
                    <a:pt x="6" y="82"/>
                  </a:lnTo>
                  <a:lnTo>
                    <a:pt x="9" y="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3" name="Freeform 268"/>
            <p:cNvSpPr>
              <a:spLocks/>
            </p:cNvSpPr>
            <p:nvPr/>
          </p:nvSpPr>
          <p:spPr bwMode="auto">
            <a:xfrm>
              <a:off x="3669" y="3654"/>
              <a:ext cx="16" cy="8"/>
            </a:xfrm>
            <a:custGeom>
              <a:avLst/>
              <a:gdLst>
                <a:gd name="T0" fmla="*/ 23 w 23"/>
                <a:gd name="T1" fmla="*/ 9 h 17"/>
                <a:gd name="T2" fmla="*/ 23 w 23"/>
                <a:gd name="T3" fmla="*/ 9 h 17"/>
                <a:gd name="T4" fmla="*/ 18 w 23"/>
                <a:gd name="T5" fmla="*/ 10 h 17"/>
                <a:gd name="T6" fmla="*/ 13 w 23"/>
                <a:gd name="T7" fmla="*/ 7 h 17"/>
                <a:gd name="T8" fmla="*/ 7 w 23"/>
                <a:gd name="T9" fmla="*/ 5 h 17"/>
                <a:gd name="T10" fmla="*/ 3 w 23"/>
                <a:gd name="T11" fmla="*/ 0 h 17"/>
                <a:gd name="T12" fmla="*/ 0 w 23"/>
                <a:gd name="T13" fmla="*/ 7 h 17"/>
                <a:gd name="T14" fmla="*/ 6 w 23"/>
                <a:gd name="T15" fmla="*/ 12 h 17"/>
                <a:gd name="T16" fmla="*/ 13 w 23"/>
                <a:gd name="T17" fmla="*/ 15 h 17"/>
                <a:gd name="T18" fmla="*/ 18 w 23"/>
                <a:gd name="T19" fmla="*/ 16 h 17"/>
                <a:gd name="T20" fmla="*/ 23 w 23"/>
                <a:gd name="T21" fmla="*/ 17 h 17"/>
                <a:gd name="T22" fmla="*/ 23 w 23"/>
                <a:gd name="T23" fmla="*/ 17 h 17"/>
                <a:gd name="T24" fmla="*/ 23 w 23"/>
                <a:gd name="T25" fmla="*/ 9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" h="17">
                  <a:moveTo>
                    <a:pt x="23" y="9"/>
                  </a:moveTo>
                  <a:lnTo>
                    <a:pt x="23" y="9"/>
                  </a:lnTo>
                  <a:lnTo>
                    <a:pt x="18" y="10"/>
                  </a:lnTo>
                  <a:lnTo>
                    <a:pt x="13" y="7"/>
                  </a:lnTo>
                  <a:lnTo>
                    <a:pt x="7" y="5"/>
                  </a:lnTo>
                  <a:lnTo>
                    <a:pt x="3" y="0"/>
                  </a:lnTo>
                  <a:lnTo>
                    <a:pt x="0" y="7"/>
                  </a:lnTo>
                  <a:lnTo>
                    <a:pt x="6" y="12"/>
                  </a:lnTo>
                  <a:lnTo>
                    <a:pt x="13" y="15"/>
                  </a:lnTo>
                  <a:lnTo>
                    <a:pt x="18" y="16"/>
                  </a:lnTo>
                  <a:lnTo>
                    <a:pt x="23" y="17"/>
                  </a:lnTo>
                  <a:lnTo>
                    <a:pt x="23" y="17"/>
                  </a:lnTo>
                  <a:lnTo>
                    <a:pt x="23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4" name="Freeform 269"/>
            <p:cNvSpPr>
              <a:spLocks/>
            </p:cNvSpPr>
            <p:nvPr/>
          </p:nvSpPr>
          <p:spPr bwMode="auto">
            <a:xfrm>
              <a:off x="3685" y="3658"/>
              <a:ext cx="870" cy="4"/>
            </a:xfrm>
            <a:custGeom>
              <a:avLst/>
              <a:gdLst>
                <a:gd name="T0" fmla="*/ 1254 w 1254"/>
                <a:gd name="T1" fmla="*/ 0 h 8"/>
                <a:gd name="T2" fmla="*/ 1254 w 1254"/>
                <a:gd name="T3" fmla="*/ 0 h 8"/>
                <a:gd name="T4" fmla="*/ 0 w 1254"/>
                <a:gd name="T5" fmla="*/ 0 h 8"/>
                <a:gd name="T6" fmla="*/ 0 w 1254"/>
                <a:gd name="T7" fmla="*/ 8 h 8"/>
                <a:gd name="T8" fmla="*/ 1254 w 1254"/>
                <a:gd name="T9" fmla="*/ 8 h 8"/>
                <a:gd name="T10" fmla="*/ 1254 w 1254"/>
                <a:gd name="T11" fmla="*/ 8 h 8"/>
                <a:gd name="T12" fmla="*/ 1254 w 1254"/>
                <a:gd name="T1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54" h="8">
                  <a:moveTo>
                    <a:pt x="1254" y="0"/>
                  </a:moveTo>
                  <a:lnTo>
                    <a:pt x="1254" y="0"/>
                  </a:lnTo>
                  <a:lnTo>
                    <a:pt x="0" y="0"/>
                  </a:lnTo>
                  <a:lnTo>
                    <a:pt x="0" y="8"/>
                  </a:lnTo>
                  <a:lnTo>
                    <a:pt x="1254" y="8"/>
                  </a:lnTo>
                  <a:lnTo>
                    <a:pt x="1254" y="8"/>
                  </a:lnTo>
                  <a:lnTo>
                    <a:pt x="125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5" name="Freeform 270"/>
            <p:cNvSpPr>
              <a:spLocks/>
            </p:cNvSpPr>
            <p:nvPr/>
          </p:nvSpPr>
          <p:spPr bwMode="auto">
            <a:xfrm>
              <a:off x="4366" y="3479"/>
              <a:ext cx="137" cy="23"/>
            </a:xfrm>
            <a:custGeom>
              <a:avLst/>
              <a:gdLst>
                <a:gd name="T0" fmla="*/ 0 w 197"/>
                <a:gd name="T1" fmla="*/ 0 h 57"/>
                <a:gd name="T2" fmla="*/ 191 w 197"/>
                <a:gd name="T3" fmla="*/ 0 h 57"/>
                <a:gd name="T4" fmla="*/ 197 w 197"/>
                <a:gd name="T5" fmla="*/ 57 h 57"/>
                <a:gd name="T6" fmla="*/ 4 w 197"/>
                <a:gd name="T7" fmla="*/ 57 h 57"/>
                <a:gd name="T8" fmla="*/ 0 w 197"/>
                <a:gd name="T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7" h="57">
                  <a:moveTo>
                    <a:pt x="0" y="0"/>
                  </a:moveTo>
                  <a:lnTo>
                    <a:pt x="191" y="0"/>
                  </a:lnTo>
                  <a:lnTo>
                    <a:pt x="197" y="57"/>
                  </a:lnTo>
                  <a:lnTo>
                    <a:pt x="4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6" name="Freeform 271"/>
            <p:cNvSpPr>
              <a:spLocks/>
            </p:cNvSpPr>
            <p:nvPr/>
          </p:nvSpPr>
          <p:spPr bwMode="auto">
            <a:xfrm>
              <a:off x="4370" y="3481"/>
              <a:ext cx="42" cy="19"/>
            </a:xfrm>
            <a:custGeom>
              <a:avLst/>
              <a:gdLst>
                <a:gd name="T0" fmla="*/ 0 w 61"/>
                <a:gd name="T1" fmla="*/ 0 h 44"/>
                <a:gd name="T2" fmla="*/ 57 w 61"/>
                <a:gd name="T3" fmla="*/ 0 h 44"/>
                <a:gd name="T4" fmla="*/ 61 w 61"/>
                <a:gd name="T5" fmla="*/ 44 h 44"/>
                <a:gd name="T6" fmla="*/ 3 w 61"/>
                <a:gd name="T7" fmla="*/ 44 h 44"/>
                <a:gd name="T8" fmla="*/ 0 w 61"/>
                <a:gd name="T9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44">
                  <a:moveTo>
                    <a:pt x="0" y="0"/>
                  </a:moveTo>
                  <a:lnTo>
                    <a:pt x="57" y="0"/>
                  </a:lnTo>
                  <a:lnTo>
                    <a:pt x="61" y="44"/>
                  </a:lnTo>
                  <a:lnTo>
                    <a:pt x="3" y="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7" name="Freeform 272"/>
            <p:cNvSpPr>
              <a:spLocks/>
            </p:cNvSpPr>
            <p:nvPr/>
          </p:nvSpPr>
          <p:spPr bwMode="auto">
            <a:xfrm>
              <a:off x="4373" y="3511"/>
              <a:ext cx="160" cy="102"/>
            </a:xfrm>
            <a:custGeom>
              <a:avLst/>
              <a:gdLst>
                <a:gd name="T0" fmla="*/ 230 w 231"/>
                <a:gd name="T1" fmla="*/ 236 h 243"/>
                <a:gd name="T2" fmla="*/ 222 w 231"/>
                <a:gd name="T3" fmla="*/ 243 h 243"/>
                <a:gd name="T4" fmla="*/ 189 w 231"/>
                <a:gd name="T5" fmla="*/ 243 h 243"/>
                <a:gd name="T6" fmla="*/ 139 w 231"/>
                <a:gd name="T7" fmla="*/ 243 h 243"/>
                <a:gd name="T8" fmla="*/ 85 w 231"/>
                <a:gd name="T9" fmla="*/ 243 h 243"/>
                <a:gd name="T10" fmla="*/ 42 w 231"/>
                <a:gd name="T11" fmla="*/ 243 h 243"/>
                <a:gd name="T12" fmla="*/ 28 w 231"/>
                <a:gd name="T13" fmla="*/ 243 h 243"/>
                <a:gd name="T14" fmla="*/ 23 w 231"/>
                <a:gd name="T15" fmla="*/ 236 h 243"/>
                <a:gd name="T16" fmla="*/ 11 w 231"/>
                <a:gd name="T17" fmla="*/ 132 h 243"/>
                <a:gd name="T18" fmla="*/ 0 w 231"/>
                <a:gd name="T19" fmla="*/ 28 h 243"/>
                <a:gd name="T20" fmla="*/ 3 w 231"/>
                <a:gd name="T21" fmla="*/ 22 h 243"/>
                <a:gd name="T22" fmla="*/ 9 w 231"/>
                <a:gd name="T23" fmla="*/ 22 h 243"/>
                <a:gd name="T24" fmla="*/ 11 w 231"/>
                <a:gd name="T25" fmla="*/ 13 h 243"/>
                <a:gd name="T26" fmla="*/ 15 w 231"/>
                <a:gd name="T27" fmla="*/ 0 h 243"/>
                <a:gd name="T28" fmla="*/ 17 w 231"/>
                <a:gd name="T29" fmla="*/ 0 h 243"/>
                <a:gd name="T30" fmla="*/ 24 w 231"/>
                <a:gd name="T31" fmla="*/ 2 h 243"/>
                <a:gd name="T32" fmla="*/ 35 w 231"/>
                <a:gd name="T33" fmla="*/ 3 h 243"/>
                <a:gd name="T34" fmla="*/ 45 w 231"/>
                <a:gd name="T35" fmla="*/ 0 h 243"/>
                <a:gd name="T36" fmla="*/ 48 w 231"/>
                <a:gd name="T37" fmla="*/ 3 h 243"/>
                <a:gd name="T38" fmla="*/ 50 w 231"/>
                <a:gd name="T39" fmla="*/ 22 h 243"/>
                <a:gd name="T40" fmla="*/ 55 w 231"/>
                <a:gd name="T41" fmla="*/ 24 h 243"/>
                <a:gd name="T42" fmla="*/ 59 w 231"/>
                <a:gd name="T43" fmla="*/ 24 h 243"/>
                <a:gd name="T44" fmla="*/ 62 w 231"/>
                <a:gd name="T45" fmla="*/ 8 h 243"/>
                <a:gd name="T46" fmla="*/ 63 w 231"/>
                <a:gd name="T47" fmla="*/ 3 h 243"/>
                <a:gd name="T48" fmla="*/ 66 w 231"/>
                <a:gd name="T49" fmla="*/ 3 h 243"/>
                <a:gd name="T50" fmla="*/ 76 w 231"/>
                <a:gd name="T51" fmla="*/ 3 h 243"/>
                <a:gd name="T52" fmla="*/ 89 w 231"/>
                <a:gd name="T53" fmla="*/ 4 h 243"/>
                <a:gd name="T54" fmla="*/ 95 w 231"/>
                <a:gd name="T55" fmla="*/ 3 h 243"/>
                <a:gd name="T56" fmla="*/ 96 w 231"/>
                <a:gd name="T57" fmla="*/ 9 h 243"/>
                <a:gd name="T58" fmla="*/ 98 w 231"/>
                <a:gd name="T59" fmla="*/ 24 h 243"/>
                <a:gd name="T60" fmla="*/ 107 w 231"/>
                <a:gd name="T61" fmla="*/ 24 h 243"/>
                <a:gd name="T62" fmla="*/ 109 w 231"/>
                <a:gd name="T63" fmla="*/ 22 h 243"/>
                <a:gd name="T64" fmla="*/ 112 w 231"/>
                <a:gd name="T65" fmla="*/ 5 h 243"/>
                <a:gd name="T66" fmla="*/ 114 w 231"/>
                <a:gd name="T67" fmla="*/ 4 h 243"/>
                <a:gd name="T68" fmla="*/ 119 w 231"/>
                <a:gd name="T69" fmla="*/ 4 h 243"/>
                <a:gd name="T70" fmla="*/ 130 w 231"/>
                <a:gd name="T71" fmla="*/ 7 h 243"/>
                <a:gd name="T72" fmla="*/ 142 w 231"/>
                <a:gd name="T73" fmla="*/ 5 h 243"/>
                <a:gd name="T74" fmla="*/ 145 w 231"/>
                <a:gd name="T75" fmla="*/ 5 h 243"/>
                <a:gd name="T76" fmla="*/ 147 w 231"/>
                <a:gd name="T77" fmla="*/ 17 h 243"/>
                <a:gd name="T78" fmla="*/ 152 w 231"/>
                <a:gd name="T79" fmla="*/ 24 h 243"/>
                <a:gd name="T80" fmla="*/ 158 w 231"/>
                <a:gd name="T81" fmla="*/ 24 h 243"/>
                <a:gd name="T82" fmla="*/ 159 w 231"/>
                <a:gd name="T83" fmla="*/ 17 h 243"/>
                <a:gd name="T84" fmla="*/ 160 w 231"/>
                <a:gd name="T85" fmla="*/ 4 h 243"/>
                <a:gd name="T86" fmla="*/ 163 w 231"/>
                <a:gd name="T87" fmla="*/ 4 h 243"/>
                <a:gd name="T88" fmla="*/ 172 w 231"/>
                <a:gd name="T89" fmla="*/ 5 h 243"/>
                <a:gd name="T90" fmla="*/ 183 w 231"/>
                <a:gd name="T91" fmla="*/ 5 h 243"/>
                <a:gd name="T92" fmla="*/ 191 w 231"/>
                <a:gd name="T93" fmla="*/ 4 h 243"/>
                <a:gd name="T94" fmla="*/ 195 w 231"/>
                <a:gd name="T95" fmla="*/ 7 h 243"/>
                <a:gd name="T96" fmla="*/ 198 w 231"/>
                <a:gd name="T97" fmla="*/ 22 h 243"/>
                <a:gd name="T98" fmla="*/ 201 w 231"/>
                <a:gd name="T99" fmla="*/ 24 h 243"/>
                <a:gd name="T100" fmla="*/ 203 w 231"/>
                <a:gd name="T101" fmla="*/ 26 h 243"/>
                <a:gd name="T102" fmla="*/ 205 w 231"/>
                <a:gd name="T103" fmla="*/ 29 h 243"/>
                <a:gd name="T104" fmla="*/ 213 w 231"/>
                <a:gd name="T105" fmla="*/ 92 h 243"/>
                <a:gd name="T106" fmla="*/ 227 w 231"/>
                <a:gd name="T107" fmla="*/ 196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31" h="243">
                  <a:moveTo>
                    <a:pt x="231" y="226"/>
                  </a:moveTo>
                  <a:lnTo>
                    <a:pt x="231" y="231"/>
                  </a:lnTo>
                  <a:lnTo>
                    <a:pt x="230" y="236"/>
                  </a:lnTo>
                  <a:lnTo>
                    <a:pt x="230" y="241"/>
                  </a:lnTo>
                  <a:lnTo>
                    <a:pt x="227" y="243"/>
                  </a:lnTo>
                  <a:lnTo>
                    <a:pt x="222" y="243"/>
                  </a:lnTo>
                  <a:lnTo>
                    <a:pt x="215" y="243"/>
                  </a:lnTo>
                  <a:lnTo>
                    <a:pt x="203" y="243"/>
                  </a:lnTo>
                  <a:lnTo>
                    <a:pt x="189" y="243"/>
                  </a:lnTo>
                  <a:lnTo>
                    <a:pt x="174" y="243"/>
                  </a:lnTo>
                  <a:lnTo>
                    <a:pt x="156" y="243"/>
                  </a:lnTo>
                  <a:lnTo>
                    <a:pt x="139" y="243"/>
                  </a:lnTo>
                  <a:lnTo>
                    <a:pt x="120" y="243"/>
                  </a:lnTo>
                  <a:lnTo>
                    <a:pt x="101" y="243"/>
                  </a:lnTo>
                  <a:lnTo>
                    <a:pt x="85" y="243"/>
                  </a:lnTo>
                  <a:lnTo>
                    <a:pt x="68" y="243"/>
                  </a:lnTo>
                  <a:lnTo>
                    <a:pt x="55" y="243"/>
                  </a:lnTo>
                  <a:lnTo>
                    <a:pt x="42" y="243"/>
                  </a:lnTo>
                  <a:lnTo>
                    <a:pt x="34" y="243"/>
                  </a:lnTo>
                  <a:lnTo>
                    <a:pt x="29" y="243"/>
                  </a:lnTo>
                  <a:lnTo>
                    <a:pt x="28" y="243"/>
                  </a:lnTo>
                  <a:lnTo>
                    <a:pt x="26" y="241"/>
                  </a:lnTo>
                  <a:lnTo>
                    <a:pt x="24" y="240"/>
                  </a:lnTo>
                  <a:lnTo>
                    <a:pt x="23" y="236"/>
                  </a:lnTo>
                  <a:lnTo>
                    <a:pt x="22" y="233"/>
                  </a:lnTo>
                  <a:lnTo>
                    <a:pt x="18" y="200"/>
                  </a:lnTo>
                  <a:lnTo>
                    <a:pt x="11" y="132"/>
                  </a:lnTo>
                  <a:lnTo>
                    <a:pt x="4" y="64"/>
                  </a:lnTo>
                  <a:lnTo>
                    <a:pt x="0" y="32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1" y="23"/>
                  </a:lnTo>
                  <a:lnTo>
                    <a:pt x="3" y="22"/>
                  </a:lnTo>
                  <a:lnTo>
                    <a:pt x="5" y="22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9" y="22"/>
                  </a:lnTo>
                  <a:lnTo>
                    <a:pt x="10" y="19"/>
                  </a:lnTo>
                  <a:lnTo>
                    <a:pt x="11" y="13"/>
                  </a:lnTo>
                  <a:lnTo>
                    <a:pt x="12" y="5"/>
                  </a:lnTo>
                  <a:lnTo>
                    <a:pt x="13" y="2"/>
                  </a:lnTo>
                  <a:lnTo>
                    <a:pt x="15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7" y="0"/>
                  </a:lnTo>
                  <a:lnTo>
                    <a:pt x="18" y="0"/>
                  </a:lnTo>
                  <a:lnTo>
                    <a:pt x="21" y="0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32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2" y="2"/>
                  </a:lnTo>
                  <a:lnTo>
                    <a:pt x="45" y="0"/>
                  </a:lnTo>
                  <a:lnTo>
                    <a:pt x="46" y="0"/>
                  </a:lnTo>
                  <a:lnTo>
                    <a:pt x="47" y="2"/>
                  </a:lnTo>
                  <a:lnTo>
                    <a:pt x="48" y="3"/>
                  </a:lnTo>
                  <a:lnTo>
                    <a:pt x="48" y="7"/>
                  </a:lnTo>
                  <a:lnTo>
                    <a:pt x="49" y="14"/>
                  </a:lnTo>
                  <a:lnTo>
                    <a:pt x="50" y="22"/>
                  </a:lnTo>
                  <a:lnTo>
                    <a:pt x="50" y="24"/>
                  </a:lnTo>
                  <a:lnTo>
                    <a:pt x="53" y="24"/>
                  </a:lnTo>
                  <a:lnTo>
                    <a:pt x="55" y="24"/>
                  </a:lnTo>
                  <a:lnTo>
                    <a:pt x="57" y="24"/>
                  </a:lnTo>
                  <a:lnTo>
                    <a:pt x="59" y="24"/>
                  </a:lnTo>
                  <a:lnTo>
                    <a:pt x="59" y="24"/>
                  </a:lnTo>
                  <a:lnTo>
                    <a:pt x="59" y="22"/>
                  </a:lnTo>
                  <a:lnTo>
                    <a:pt x="60" y="16"/>
                  </a:lnTo>
                  <a:lnTo>
                    <a:pt x="62" y="8"/>
                  </a:lnTo>
                  <a:lnTo>
                    <a:pt x="62" y="3"/>
                  </a:lnTo>
                  <a:lnTo>
                    <a:pt x="63" y="3"/>
                  </a:lnTo>
                  <a:lnTo>
                    <a:pt x="63" y="3"/>
                  </a:lnTo>
                  <a:lnTo>
                    <a:pt x="64" y="3"/>
                  </a:lnTo>
                  <a:lnTo>
                    <a:pt x="65" y="3"/>
                  </a:lnTo>
                  <a:lnTo>
                    <a:pt x="66" y="3"/>
                  </a:lnTo>
                  <a:lnTo>
                    <a:pt x="68" y="3"/>
                  </a:lnTo>
                  <a:lnTo>
                    <a:pt x="72" y="3"/>
                  </a:lnTo>
                  <a:lnTo>
                    <a:pt x="76" y="3"/>
                  </a:lnTo>
                  <a:lnTo>
                    <a:pt x="81" y="4"/>
                  </a:lnTo>
                  <a:lnTo>
                    <a:pt x="84" y="4"/>
                  </a:lnTo>
                  <a:lnTo>
                    <a:pt x="89" y="4"/>
                  </a:lnTo>
                  <a:lnTo>
                    <a:pt x="92" y="3"/>
                  </a:lnTo>
                  <a:lnTo>
                    <a:pt x="93" y="3"/>
                  </a:lnTo>
                  <a:lnTo>
                    <a:pt x="95" y="3"/>
                  </a:lnTo>
                  <a:lnTo>
                    <a:pt x="95" y="3"/>
                  </a:lnTo>
                  <a:lnTo>
                    <a:pt x="96" y="5"/>
                  </a:lnTo>
                  <a:lnTo>
                    <a:pt x="96" y="9"/>
                  </a:lnTo>
                  <a:lnTo>
                    <a:pt x="97" y="16"/>
                  </a:lnTo>
                  <a:lnTo>
                    <a:pt x="98" y="22"/>
                  </a:lnTo>
                  <a:lnTo>
                    <a:pt x="98" y="24"/>
                  </a:lnTo>
                  <a:lnTo>
                    <a:pt x="101" y="24"/>
                  </a:lnTo>
                  <a:lnTo>
                    <a:pt x="103" y="24"/>
                  </a:lnTo>
                  <a:lnTo>
                    <a:pt x="107" y="24"/>
                  </a:lnTo>
                  <a:lnTo>
                    <a:pt x="109" y="24"/>
                  </a:lnTo>
                  <a:lnTo>
                    <a:pt x="109" y="24"/>
                  </a:lnTo>
                  <a:lnTo>
                    <a:pt x="109" y="22"/>
                  </a:lnTo>
                  <a:lnTo>
                    <a:pt x="110" y="17"/>
                  </a:lnTo>
                  <a:lnTo>
                    <a:pt x="112" y="11"/>
                  </a:lnTo>
                  <a:lnTo>
                    <a:pt x="112" y="5"/>
                  </a:lnTo>
                  <a:lnTo>
                    <a:pt x="113" y="4"/>
                  </a:lnTo>
                  <a:lnTo>
                    <a:pt x="114" y="4"/>
                  </a:lnTo>
                  <a:lnTo>
                    <a:pt x="114" y="4"/>
                  </a:lnTo>
                  <a:lnTo>
                    <a:pt x="115" y="4"/>
                  </a:lnTo>
                  <a:lnTo>
                    <a:pt x="117" y="4"/>
                  </a:lnTo>
                  <a:lnTo>
                    <a:pt x="119" y="4"/>
                  </a:lnTo>
                  <a:lnTo>
                    <a:pt x="122" y="5"/>
                  </a:lnTo>
                  <a:lnTo>
                    <a:pt x="126" y="5"/>
                  </a:lnTo>
                  <a:lnTo>
                    <a:pt x="130" y="7"/>
                  </a:lnTo>
                  <a:lnTo>
                    <a:pt x="135" y="7"/>
                  </a:lnTo>
                  <a:lnTo>
                    <a:pt x="139" y="7"/>
                  </a:lnTo>
                  <a:lnTo>
                    <a:pt x="142" y="5"/>
                  </a:lnTo>
                  <a:lnTo>
                    <a:pt x="143" y="4"/>
                  </a:lnTo>
                  <a:lnTo>
                    <a:pt x="144" y="4"/>
                  </a:lnTo>
                  <a:lnTo>
                    <a:pt x="145" y="5"/>
                  </a:lnTo>
                  <a:lnTo>
                    <a:pt x="146" y="8"/>
                  </a:lnTo>
                  <a:lnTo>
                    <a:pt x="146" y="12"/>
                  </a:lnTo>
                  <a:lnTo>
                    <a:pt x="147" y="17"/>
                  </a:lnTo>
                  <a:lnTo>
                    <a:pt x="147" y="22"/>
                  </a:lnTo>
                  <a:lnTo>
                    <a:pt x="147" y="24"/>
                  </a:lnTo>
                  <a:lnTo>
                    <a:pt x="152" y="24"/>
                  </a:lnTo>
                  <a:lnTo>
                    <a:pt x="155" y="24"/>
                  </a:lnTo>
                  <a:lnTo>
                    <a:pt x="156" y="24"/>
                  </a:lnTo>
                  <a:lnTo>
                    <a:pt x="158" y="24"/>
                  </a:lnTo>
                  <a:lnTo>
                    <a:pt x="158" y="24"/>
                  </a:lnTo>
                  <a:lnTo>
                    <a:pt x="158" y="22"/>
                  </a:lnTo>
                  <a:lnTo>
                    <a:pt x="159" y="17"/>
                  </a:lnTo>
                  <a:lnTo>
                    <a:pt x="159" y="11"/>
                  </a:lnTo>
                  <a:lnTo>
                    <a:pt x="160" y="5"/>
                  </a:lnTo>
                  <a:lnTo>
                    <a:pt x="160" y="4"/>
                  </a:lnTo>
                  <a:lnTo>
                    <a:pt x="161" y="4"/>
                  </a:lnTo>
                  <a:lnTo>
                    <a:pt x="163" y="4"/>
                  </a:lnTo>
                  <a:lnTo>
                    <a:pt x="163" y="4"/>
                  </a:lnTo>
                  <a:lnTo>
                    <a:pt x="166" y="4"/>
                  </a:lnTo>
                  <a:lnTo>
                    <a:pt x="168" y="4"/>
                  </a:lnTo>
                  <a:lnTo>
                    <a:pt x="172" y="5"/>
                  </a:lnTo>
                  <a:lnTo>
                    <a:pt x="175" y="5"/>
                  </a:lnTo>
                  <a:lnTo>
                    <a:pt x="179" y="5"/>
                  </a:lnTo>
                  <a:lnTo>
                    <a:pt x="183" y="5"/>
                  </a:lnTo>
                  <a:lnTo>
                    <a:pt x="187" y="5"/>
                  </a:lnTo>
                  <a:lnTo>
                    <a:pt x="190" y="4"/>
                  </a:lnTo>
                  <a:lnTo>
                    <a:pt x="191" y="4"/>
                  </a:lnTo>
                  <a:lnTo>
                    <a:pt x="193" y="4"/>
                  </a:lnTo>
                  <a:lnTo>
                    <a:pt x="193" y="5"/>
                  </a:lnTo>
                  <a:lnTo>
                    <a:pt x="195" y="7"/>
                  </a:lnTo>
                  <a:lnTo>
                    <a:pt x="196" y="11"/>
                  </a:lnTo>
                  <a:lnTo>
                    <a:pt x="197" y="17"/>
                  </a:lnTo>
                  <a:lnTo>
                    <a:pt x="198" y="22"/>
                  </a:lnTo>
                  <a:lnTo>
                    <a:pt x="198" y="24"/>
                  </a:lnTo>
                  <a:lnTo>
                    <a:pt x="200" y="24"/>
                  </a:lnTo>
                  <a:lnTo>
                    <a:pt x="201" y="24"/>
                  </a:lnTo>
                  <a:lnTo>
                    <a:pt x="202" y="24"/>
                  </a:lnTo>
                  <a:lnTo>
                    <a:pt x="202" y="24"/>
                  </a:lnTo>
                  <a:lnTo>
                    <a:pt x="203" y="26"/>
                  </a:lnTo>
                  <a:lnTo>
                    <a:pt x="204" y="27"/>
                  </a:lnTo>
                  <a:lnTo>
                    <a:pt x="205" y="28"/>
                  </a:lnTo>
                  <a:lnTo>
                    <a:pt x="205" y="29"/>
                  </a:lnTo>
                  <a:lnTo>
                    <a:pt x="206" y="38"/>
                  </a:lnTo>
                  <a:lnTo>
                    <a:pt x="209" y="61"/>
                  </a:lnTo>
                  <a:lnTo>
                    <a:pt x="213" y="92"/>
                  </a:lnTo>
                  <a:lnTo>
                    <a:pt x="217" y="129"/>
                  </a:lnTo>
                  <a:lnTo>
                    <a:pt x="222" y="165"/>
                  </a:lnTo>
                  <a:lnTo>
                    <a:pt x="227" y="196"/>
                  </a:lnTo>
                  <a:lnTo>
                    <a:pt x="230" y="218"/>
                  </a:lnTo>
                  <a:lnTo>
                    <a:pt x="231" y="2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8" name="Freeform 273"/>
            <p:cNvSpPr>
              <a:spLocks/>
            </p:cNvSpPr>
            <p:nvPr/>
          </p:nvSpPr>
          <p:spPr bwMode="auto">
            <a:xfrm>
              <a:off x="3712" y="3510"/>
              <a:ext cx="542" cy="103"/>
            </a:xfrm>
            <a:custGeom>
              <a:avLst/>
              <a:gdLst>
                <a:gd name="T0" fmla="*/ 750 w 780"/>
                <a:gd name="T1" fmla="*/ 246 h 246"/>
                <a:gd name="T2" fmla="*/ 780 w 780"/>
                <a:gd name="T3" fmla="*/ 233 h 246"/>
                <a:gd name="T4" fmla="*/ 763 w 780"/>
                <a:gd name="T5" fmla="*/ 30 h 246"/>
                <a:gd name="T6" fmla="*/ 755 w 780"/>
                <a:gd name="T7" fmla="*/ 16 h 246"/>
                <a:gd name="T8" fmla="*/ 719 w 780"/>
                <a:gd name="T9" fmla="*/ 14 h 246"/>
                <a:gd name="T10" fmla="*/ 673 w 780"/>
                <a:gd name="T11" fmla="*/ 11 h 246"/>
                <a:gd name="T12" fmla="*/ 666 w 780"/>
                <a:gd name="T13" fmla="*/ 36 h 246"/>
                <a:gd name="T14" fmla="*/ 657 w 780"/>
                <a:gd name="T15" fmla="*/ 10 h 246"/>
                <a:gd name="T16" fmla="*/ 630 w 780"/>
                <a:gd name="T17" fmla="*/ 10 h 246"/>
                <a:gd name="T18" fmla="*/ 622 w 780"/>
                <a:gd name="T19" fmla="*/ 24 h 246"/>
                <a:gd name="T20" fmla="*/ 614 w 780"/>
                <a:gd name="T21" fmla="*/ 31 h 246"/>
                <a:gd name="T22" fmla="*/ 603 w 780"/>
                <a:gd name="T23" fmla="*/ 10 h 246"/>
                <a:gd name="T24" fmla="*/ 579 w 780"/>
                <a:gd name="T25" fmla="*/ 8 h 246"/>
                <a:gd name="T26" fmla="*/ 571 w 780"/>
                <a:gd name="T27" fmla="*/ 31 h 246"/>
                <a:gd name="T28" fmla="*/ 563 w 780"/>
                <a:gd name="T29" fmla="*/ 10 h 246"/>
                <a:gd name="T30" fmla="*/ 542 w 780"/>
                <a:gd name="T31" fmla="*/ 8 h 246"/>
                <a:gd name="T32" fmla="*/ 527 w 780"/>
                <a:gd name="T33" fmla="*/ 8 h 246"/>
                <a:gd name="T34" fmla="*/ 520 w 780"/>
                <a:gd name="T35" fmla="*/ 32 h 246"/>
                <a:gd name="T36" fmla="*/ 512 w 780"/>
                <a:gd name="T37" fmla="*/ 7 h 246"/>
                <a:gd name="T38" fmla="*/ 484 w 780"/>
                <a:gd name="T39" fmla="*/ 8 h 246"/>
                <a:gd name="T40" fmla="*/ 477 w 780"/>
                <a:gd name="T41" fmla="*/ 27 h 246"/>
                <a:gd name="T42" fmla="*/ 468 w 780"/>
                <a:gd name="T43" fmla="*/ 29 h 246"/>
                <a:gd name="T44" fmla="*/ 457 w 780"/>
                <a:gd name="T45" fmla="*/ 8 h 246"/>
                <a:gd name="T46" fmla="*/ 433 w 780"/>
                <a:gd name="T47" fmla="*/ 7 h 246"/>
                <a:gd name="T48" fmla="*/ 425 w 780"/>
                <a:gd name="T49" fmla="*/ 29 h 246"/>
                <a:gd name="T50" fmla="*/ 416 w 780"/>
                <a:gd name="T51" fmla="*/ 8 h 246"/>
                <a:gd name="T52" fmla="*/ 396 w 780"/>
                <a:gd name="T53" fmla="*/ 7 h 246"/>
                <a:gd name="T54" fmla="*/ 381 w 780"/>
                <a:gd name="T55" fmla="*/ 7 h 246"/>
                <a:gd name="T56" fmla="*/ 374 w 780"/>
                <a:gd name="T57" fmla="*/ 29 h 246"/>
                <a:gd name="T58" fmla="*/ 366 w 780"/>
                <a:gd name="T59" fmla="*/ 6 h 246"/>
                <a:gd name="T60" fmla="*/ 338 w 780"/>
                <a:gd name="T61" fmla="*/ 6 h 246"/>
                <a:gd name="T62" fmla="*/ 330 w 780"/>
                <a:gd name="T63" fmla="*/ 25 h 246"/>
                <a:gd name="T64" fmla="*/ 323 w 780"/>
                <a:gd name="T65" fmla="*/ 17 h 246"/>
                <a:gd name="T66" fmla="*/ 310 w 780"/>
                <a:gd name="T67" fmla="*/ 6 h 246"/>
                <a:gd name="T68" fmla="*/ 288 w 780"/>
                <a:gd name="T69" fmla="*/ 5 h 246"/>
                <a:gd name="T70" fmla="*/ 282 w 780"/>
                <a:gd name="T71" fmla="*/ 27 h 246"/>
                <a:gd name="T72" fmla="*/ 270 w 780"/>
                <a:gd name="T73" fmla="*/ 6 h 246"/>
                <a:gd name="T74" fmla="*/ 250 w 780"/>
                <a:gd name="T75" fmla="*/ 6 h 246"/>
                <a:gd name="T76" fmla="*/ 234 w 780"/>
                <a:gd name="T77" fmla="*/ 6 h 246"/>
                <a:gd name="T78" fmla="*/ 227 w 780"/>
                <a:gd name="T79" fmla="*/ 27 h 246"/>
                <a:gd name="T80" fmla="*/ 218 w 780"/>
                <a:gd name="T81" fmla="*/ 3 h 246"/>
                <a:gd name="T82" fmla="*/ 192 w 780"/>
                <a:gd name="T83" fmla="*/ 3 h 246"/>
                <a:gd name="T84" fmla="*/ 183 w 780"/>
                <a:gd name="T85" fmla="*/ 24 h 246"/>
                <a:gd name="T86" fmla="*/ 175 w 780"/>
                <a:gd name="T87" fmla="*/ 16 h 246"/>
                <a:gd name="T88" fmla="*/ 162 w 780"/>
                <a:gd name="T89" fmla="*/ 2 h 246"/>
                <a:gd name="T90" fmla="*/ 139 w 780"/>
                <a:gd name="T91" fmla="*/ 1 h 246"/>
                <a:gd name="T92" fmla="*/ 135 w 780"/>
                <a:gd name="T93" fmla="*/ 24 h 246"/>
                <a:gd name="T94" fmla="*/ 125 w 780"/>
                <a:gd name="T95" fmla="*/ 2 h 246"/>
                <a:gd name="T96" fmla="*/ 101 w 780"/>
                <a:gd name="T97" fmla="*/ 3 h 246"/>
                <a:gd name="T98" fmla="*/ 89 w 780"/>
                <a:gd name="T99" fmla="*/ 6 h 246"/>
                <a:gd name="T100" fmla="*/ 81 w 780"/>
                <a:gd name="T101" fmla="*/ 25 h 246"/>
                <a:gd name="T102" fmla="*/ 74 w 780"/>
                <a:gd name="T103" fmla="*/ 0 h 246"/>
                <a:gd name="T104" fmla="*/ 46 w 780"/>
                <a:gd name="T105" fmla="*/ 1 h 246"/>
                <a:gd name="T106" fmla="*/ 37 w 780"/>
                <a:gd name="T107" fmla="*/ 20 h 246"/>
                <a:gd name="T108" fmla="*/ 23 w 780"/>
                <a:gd name="T109" fmla="*/ 30 h 246"/>
                <a:gd name="T110" fmla="*/ 2 w 780"/>
                <a:gd name="T111" fmla="*/ 244 h 246"/>
                <a:gd name="T112" fmla="*/ 134 w 780"/>
                <a:gd name="T113" fmla="*/ 246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80" h="246">
                  <a:moveTo>
                    <a:pt x="651" y="246"/>
                  </a:moveTo>
                  <a:lnTo>
                    <a:pt x="650" y="201"/>
                  </a:lnTo>
                  <a:lnTo>
                    <a:pt x="693" y="201"/>
                  </a:lnTo>
                  <a:lnTo>
                    <a:pt x="695" y="246"/>
                  </a:lnTo>
                  <a:lnTo>
                    <a:pt x="710" y="246"/>
                  </a:lnTo>
                  <a:lnTo>
                    <a:pt x="725" y="246"/>
                  </a:lnTo>
                  <a:lnTo>
                    <a:pt x="739" y="246"/>
                  </a:lnTo>
                  <a:lnTo>
                    <a:pt x="750" y="246"/>
                  </a:lnTo>
                  <a:lnTo>
                    <a:pt x="761" y="246"/>
                  </a:lnTo>
                  <a:lnTo>
                    <a:pt x="768" y="246"/>
                  </a:lnTo>
                  <a:lnTo>
                    <a:pt x="773" y="246"/>
                  </a:lnTo>
                  <a:lnTo>
                    <a:pt x="776" y="246"/>
                  </a:lnTo>
                  <a:lnTo>
                    <a:pt x="778" y="244"/>
                  </a:lnTo>
                  <a:lnTo>
                    <a:pt x="779" y="241"/>
                  </a:lnTo>
                  <a:lnTo>
                    <a:pt x="780" y="238"/>
                  </a:lnTo>
                  <a:lnTo>
                    <a:pt x="780" y="233"/>
                  </a:lnTo>
                  <a:lnTo>
                    <a:pt x="778" y="204"/>
                  </a:lnTo>
                  <a:lnTo>
                    <a:pt x="773" y="139"/>
                  </a:lnTo>
                  <a:lnTo>
                    <a:pt x="767" y="73"/>
                  </a:lnTo>
                  <a:lnTo>
                    <a:pt x="765" y="41"/>
                  </a:lnTo>
                  <a:lnTo>
                    <a:pt x="765" y="39"/>
                  </a:lnTo>
                  <a:lnTo>
                    <a:pt x="764" y="35"/>
                  </a:lnTo>
                  <a:lnTo>
                    <a:pt x="763" y="32"/>
                  </a:lnTo>
                  <a:lnTo>
                    <a:pt x="763" y="30"/>
                  </a:lnTo>
                  <a:lnTo>
                    <a:pt x="762" y="30"/>
                  </a:lnTo>
                  <a:lnTo>
                    <a:pt x="760" y="30"/>
                  </a:lnTo>
                  <a:lnTo>
                    <a:pt x="759" y="30"/>
                  </a:lnTo>
                  <a:lnTo>
                    <a:pt x="756" y="30"/>
                  </a:lnTo>
                  <a:lnTo>
                    <a:pt x="756" y="29"/>
                  </a:lnTo>
                  <a:lnTo>
                    <a:pt x="756" y="25"/>
                  </a:lnTo>
                  <a:lnTo>
                    <a:pt x="755" y="20"/>
                  </a:lnTo>
                  <a:lnTo>
                    <a:pt x="755" y="16"/>
                  </a:lnTo>
                  <a:lnTo>
                    <a:pt x="754" y="15"/>
                  </a:lnTo>
                  <a:lnTo>
                    <a:pt x="754" y="12"/>
                  </a:lnTo>
                  <a:lnTo>
                    <a:pt x="753" y="12"/>
                  </a:lnTo>
                  <a:lnTo>
                    <a:pt x="751" y="12"/>
                  </a:lnTo>
                  <a:lnTo>
                    <a:pt x="749" y="12"/>
                  </a:lnTo>
                  <a:lnTo>
                    <a:pt x="741" y="14"/>
                  </a:lnTo>
                  <a:lnTo>
                    <a:pt x="731" y="14"/>
                  </a:lnTo>
                  <a:lnTo>
                    <a:pt x="719" y="14"/>
                  </a:lnTo>
                  <a:lnTo>
                    <a:pt x="708" y="12"/>
                  </a:lnTo>
                  <a:lnTo>
                    <a:pt x="696" y="12"/>
                  </a:lnTo>
                  <a:lnTo>
                    <a:pt x="687" y="11"/>
                  </a:lnTo>
                  <a:lnTo>
                    <a:pt x="680" y="11"/>
                  </a:lnTo>
                  <a:lnTo>
                    <a:pt x="675" y="11"/>
                  </a:lnTo>
                  <a:lnTo>
                    <a:pt x="675" y="11"/>
                  </a:lnTo>
                  <a:lnTo>
                    <a:pt x="675" y="11"/>
                  </a:lnTo>
                  <a:lnTo>
                    <a:pt x="673" y="11"/>
                  </a:lnTo>
                  <a:lnTo>
                    <a:pt x="672" y="12"/>
                  </a:lnTo>
                  <a:lnTo>
                    <a:pt x="672" y="16"/>
                  </a:lnTo>
                  <a:lnTo>
                    <a:pt x="671" y="24"/>
                  </a:lnTo>
                  <a:lnTo>
                    <a:pt x="669" y="31"/>
                  </a:lnTo>
                  <a:lnTo>
                    <a:pt x="669" y="34"/>
                  </a:lnTo>
                  <a:lnTo>
                    <a:pt x="669" y="34"/>
                  </a:lnTo>
                  <a:lnTo>
                    <a:pt x="669" y="35"/>
                  </a:lnTo>
                  <a:lnTo>
                    <a:pt x="666" y="36"/>
                  </a:lnTo>
                  <a:lnTo>
                    <a:pt x="664" y="36"/>
                  </a:lnTo>
                  <a:lnTo>
                    <a:pt x="660" y="35"/>
                  </a:lnTo>
                  <a:lnTo>
                    <a:pt x="660" y="32"/>
                  </a:lnTo>
                  <a:lnTo>
                    <a:pt x="660" y="25"/>
                  </a:lnTo>
                  <a:lnTo>
                    <a:pt x="658" y="17"/>
                  </a:lnTo>
                  <a:lnTo>
                    <a:pt x="658" y="12"/>
                  </a:lnTo>
                  <a:lnTo>
                    <a:pt x="658" y="11"/>
                  </a:lnTo>
                  <a:lnTo>
                    <a:pt x="657" y="10"/>
                  </a:lnTo>
                  <a:lnTo>
                    <a:pt x="655" y="10"/>
                  </a:lnTo>
                  <a:lnTo>
                    <a:pt x="654" y="10"/>
                  </a:lnTo>
                  <a:lnTo>
                    <a:pt x="650" y="11"/>
                  </a:lnTo>
                  <a:lnTo>
                    <a:pt x="647" y="11"/>
                  </a:lnTo>
                  <a:lnTo>
                    <a:pt x="642" y="11"/>
                  </a:lnTo>
                  <a:lnTo>
                    <a:pt x="637" y="11"/>
                  </a:lnTo>
                  <a:lnTo>
                    <a:pt x="633" y="11"/>
                  </a:lnTo>
                  <a:lnTo>
                    <a:pt x="630" y="10"/>
                  </a:lnTo>
                  <a:lnTo>
                    <a:pt x="628" y="10"/>
                  </a:lnTo>
                  <a:lnTo>
                    <a:pt x="626" y="10"/>
                  </a:lnTo>
                  <a:lnTo>
                    <a:pt x="625" y="10"/>
                  </a:lnTo>
                  <a:lnTo>
                    <a:pt x="625" y="10"/>
                  </a:lnTo>
                  <a:lnTo>
                    <a:pt x="624" y="10"/>
                  </a:lnTo>
                  <a:lnTo>
                    <a:pt x="623" y="11"/>
                  </a:lnTo>
                  <a:lnTo>
                    <a:pt x="622" y="16"/>
                  </a:lnTo>
                  <a:lnTo>
                    <a:pt x="622" y="24"/>
                  </a:lnTo>
                  <a:lnTo>
                    <a:pt x="620" y="31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20" y="34"/>
                  </a:lnTo>
                  <a:lnTo>
                    <a:pt x="618" y="35"/>
                  </a:lnTo>
                  <a:lnTo>
                    <a:pt x="616" y="35"/>
                  </a:lnTo>
                  <a:lnTo>
                    <a:pt x="614" y="34"/>
                  </a:lnTo>
                  <a:lnTo>
                    <a:pt x="614" y="31"/>
                  </a:lnTo>
                  <a:lnTo>
                    <a:pt x="613" y="24"/>
                  </a:lnTo>
                  <a:lnTo>
                    <a:pt x="612" y="16"/>
                  </a:lnTo>
                  <a:lnTo>
                    <a:pt x="612" y="11"/>
                  </a:lnTo>
                  <a:lnTo>
                    <a:pt x="611" y="10"/>
                  </a:lnTo>
                  <a:lnTo>
                    <a:pt x="610" y="8"/>
                  </a:lnTo>
                  <a:lnTo>
                    <a:pt x="609" y="8"/>
                  </a:lnTo>
                  <a:lnTo>
                    <a:pt x="605" y="8"/>
                  </a:lnTo>
                  <a:lnTo>
                    <a:pt x="603" y="10"/>
                  </a:lnTo>
                  <a:lnTo>
                    <a:pt x="598" y="10"/>
                  </a:lnTo>
                  <a:lnTo>
                    <a:pt x="595" y="10"/>
                  </a:lnTo>
                  <a:lnTo>
                    <a:pt x="591" y="10"/>
                  </a:lnTo>
                  <a:lnTo>
                    <a:pt x="587" y="10"/>
                  </a:lnTo>
                  <a:lnTo>
                    <a:pt x="583" y="8"/>
                  </a:lnTo>
                  <a:lnTo>
                    <a:pt x="581" y="8"/>
                  </a:lnTo>
                  <a:lnTo>
                    <a:pt x="579" y="8"/>
                  </a:lnTo>
                  <a:lnTo>
                    <a:pt x="579" y="8"/>
                  </a:lnTo>
                  <a:lnTo>
                    <a:pt x="577" y="8"/>
                  </a:lnTo>
                  <a:lnTo>
                    <a:pt x="575" y="8"/>
                  </a:lnTo>
                  <a:lnTo>
                    <a:pt x="575" y="10"/>
                  </a:lnTo>
                  <a:lnTo>
                    <a:pt x="574" y="15"/>
                  </a:lnTo>
                  <a:lnTo>
                    <a:pt x="573" y="22"/>
                  </a:lnTo>
                  <a:lnTo>
                    <a:pt x="572" y="29"/>
                  </a:lnTo>
                  <a:lnTo>
                    <a:pt x="572" y="31"/>
                  </a:lnTo>
                  <a:lnTo>
                    <a:pt x="571" y="31"/>
                  </a:lnTo>
                  <a:lnTo>
                    <a:pt x="570" y="32"/>
                  </a:lnTo>
                  <a:lnTo>
                    <a:pt x="569" y="32"/>
                  </a:lnTo>
                  <a:lnTo>
                    <a:pt x="567" y="34"/>
                  </a:lnTo>
                  <a:lnTo>
                    <a:pt x="565" y="32"/>
                  </a:lnTo>
                  <a:lnTo>
                    <a:pt x="565" y="29"/>
                  </a:lnTo>
                  <a:lnTo>
                    <a:pt x="565" y="22"/>
                  </a:lnTo>
                  <a:lnTo>
                    <a:pt x="563" y="15"/>
                  </a:lnTo>
                  <a:lnTo>
                    <a:pt x="563" y="10"/>
                  </a:lnTo>
                  <a:lnTo>
                    <a:pt x="562" y="8"/>
                  </a:lnTo>
                  <a:lnTo>
                    <a:pt x="562" y="7"/>
                  </a:lnTo>
                  <a:lnTo>
                    <a:pt x="560" y="7"/>
                  </a:lnTo>
                  <a:lnTo>
                    <a:pt x="558" y="7"/>
                  </a:lnTo>
                  <a:lnTo>
                    <a:pt x="556" y="8"/>
                  </a:lnTo>
                  <a:lnTo>
                    <a:pt x="551" y="8"/>
                  </a:lnTo>
                  <a:lnTo>
                    <a:pt x="546" y="8"/>
                  </a:lnTo>
                  <a:lnTo>
                    <a:pt x="542" y="8"/>
                  </a:lnTo>
                  <a:lnTo>
                    <a:pt x="538" y="8"/>
                  </a:lnTo>
                  <a:lnTo>
                    <a:pt x="534" y="7"/>
                  </a:lnTo>
                  <a:lnTo>
                    <a:pt x="532" y="7"/>
                  </a:lnTo>
                  <a:lnTo>
                    <a:pt x="531" y="7"/>
                  </a:lnTo>
                  <a:lnTo>
                    <a:pt x="530" y="7"/>
                  </a:lnTo>
                  <a:lnTo>
                    <a:pt x="529" y="7"/>
                  </a:lnTo>
                  <a:lnTo>
                    <a:pt x="528" y="7"/>
                  </a:lnTo>
                  <a:lnTo>
                    <a:pt x="527" y="8"/>
                  </a:lnTo>
                  <a:lnTo>
                    <a:pt x="526" y="14"/>
                  </a:lnTo>
                  <a:lnTo>
                    <a:pt x="526" y="21"/>
                  </a:lnTo>
                  <a:lnTo>
                    <a:pt x="524" y="29"/>
                  </a:lnTo>
                  <a:lnTo>
                    <a:pt x="524" y="31"/>
                  </a:lnTo>
                  <a:lnTo>
                    <a:pt x="524" y="31"/>
                  </a:lnTo>
                  <a:lnTo>
                    <a:pt x="524" y="31"/>
                  </a:lnTo>
                  <a:lnTo>
                    <a:pt x="522" y="32"/>
                  </a:lnTo>
                  <a:lnTo>
                    <a:pt x="520" y="32"/>
                  </a:lnTo>
                  <a:lnTo>
                    <a:pt x="517" y="31"/>
                  </a:lnTo>
                  <a:lnTo>
                    <a:pt x="517" y="29"/>
                  </a:lnTo>
                  <a:lnTo>
                    <a:pt x="516" y="22"/>
                  </a:lnTo>
                  <a:lnTo>
                    <a:pt x="515" y="15"/>
                  </a:lnTo>
                  <a:lnTo>
                    <a:pt x="515" y="11"/>
                  </a:lnTo>
                  <a:lnTo>
                    <a:pt x="515" y="8"/>
                  </a:lnTo>
                  <a:lnTo>
                    <a:pt x="514" y="7"/>
                  </a:lnTo>
                  <a:lnTo>
                    <a:pt x="512" y="7"/>
                  </a:lnTo>
                  <a:lnTo>
                    <a:pt x="510" y="8"/>
                  </a:lnTo>
                  <a:lnTo>
                    <a:pt x="507" y="10"/>
                  </a:lnTo>
                  <a:lnTo>
                    <a:pt x="503" y="10"/>
                  </a:lnTo>
                  <a:lnTo>
                    <a:pt x="499" y="10"/>
                  </a:lnTo>
                  <a:lnTo>
                    <a:pt x="495" y="10"/>
                  </a:lnTo>
                  <a:lnTo>
                    <a:pt x="491" y="10"/>
                  </a:lnTo>
                  <a:lnTo>
                    <a:pt x="486" y="8"/>
                  </a:lnTo>
                  <a:lnTo>
                    <a:pt x="484" y="8"/>
                  </a:lnTo>
                  <a:lnTo>
                    <a:pt x="482" y="8"/>
                  </a:lnTo>
                  <a:lnTo>
                    <a:pt x="482" y="8"/>
                  </a:lnTo>
                  <a:lnTo>
                    <a:pt x="481" y="7"/>
                  </a:lnTo>
                  <a:lnTo>
                    <a:pt x="480" y="8"/>
                  </a:lnTo>
                  <a:lnTo>
                    <a:pt x="479" y="10"/>
                  </a:lnTo>
                  <a:lnTo>
                    <a:pt x="479" y="14"/>
                  </a:lnTo>
                  <a:lnTo>
                    <a:pt x="478" y="21"/>
                  </a:lnTo>
                  <a:lnTo>
                    <a:pt x="477" y="27"/>
                  </a:lnTo>
                  <a:lnTo>
                    <a:pt x="477" y="30"/>
                  </a:lnTo>
                  <a:lnTo>
                    <a:pt x="477" y="30"/>
                  </a:lnTo>
                  <a:lnTo>
                    <a:pt x="476" y="31"/>
                  </a:lnTo>
                  <a:lnTo>
                    <a:pt x="474" y="31"/>
                  </a:lnTo>
                  <a:lnTo>
                    <a:pt x="473" y="31"/>
                  </a:lnTo>
                  <a:lnTo>
                    <a:pt x="471" y="32"/>
                  </a:lnTo>
                  <a:lnTo>
                    <a:pt x="468" y="31"/>
                  </a:lnTo>
                  <a:lnTo>
                    <a:pt x="468" y="29"/>
                  </a:lnTo>
                  <a:lnTo>
                    <a:pt x="466" y="21"/>
                  </a:lnTo>
                  <a:lnTo>
                    <a:pt x="466" y="14"/>
                  </a:lnTo>
                  <a:lnTo>
                    <a:pt x="465" y="10"/>
                  </a:lnTo>
                  <a:lnTo>
                    <a:pt x="465" y="8"/>
                  </a:lnTo>
                  <a:lnTo>
                    <a:pt x="464" y="7"/>
                  </a:lnTo>
                  <a:lnTo>
                    <a:pt x="463" y="7"/>
                  </a:lnTo>
                  <a:lnTo>
                    <a:pt x="461" y="7"/>
                  </a:lnTo>
                  <a:lnTo>
                    <a:pt x="457" y="8"/>
                  </a:lnTo>
                  <a:lnTo>
                    <a:pt x="452" y="8"/>
                  </a:lnTo>
                  <a:lnTo>
                    <a:pt x="448" y="8"/>
                  </a:lnTo>
                  <a:lnTo>
                    <a:pt x="444" y="8"/>
                  </a:lnTo>
                  <a:lnTo>
                    <a:pt x="441" y="8"/>
                  </a:lnTo>
                  <a:lnTo>
                    <a:pt x="437" y="7"/>
                  </a:lnTo>
                  <a:lnTo>
                    <a:pt x="435" y="7"/>
                  </a:lnTo>
                  <a:lnTo>
                    <a:pt x="433" y="7"/>
                  </a:lnTo>
                  <a:lnTo>
                    <a:pt x="433" y="7"/>
                  </a:lnTo>
                  <a:lnTo>
                    <a:pt x="431" y="7"/>
                  </a:lnTo>
                  <a:lnTo>
                    <a:pt x="431" y="7"/>
                  </a:lnTo>
                  <a:lnTo>
                    <a:pt x="430" y="8"/>
                  </a:lnTo>
                  <a:lnTo>
                    <a:pt x="428" y="14"/>
                  </a:lnTo>
                  <a:lnTo>
                    <a:pt x="427" y="20"/>
                  </a:lnTo>
                  <a:lnTo>
                    <a:pt x="426" y="26"/>
                  </a:lnTo>
                  <a:lnTo>
                    <a:pt x="425" y="29"/>
                  </a:lnTo>
                  <a:lnTo>
                    <a:pt x="425" y="29"/>
                  </a:lnTo>
                  <a:lnTo>
                    <a:pt x="424" y="29"/>
                  </a:lnTo>
                  <a:lnTo>
                    <a:pt x="423" y="30"/>
                  </a:lnTo>
                  <a:lnTo>
                    <a:pt x="421" y="30"/>
                  </a:lnTo>
                  <a:lnTo>
                    <a:pt x="419" y="29"/>
                  </a:lnTo>
                  <a:lnTo>
                    <a:pt x="419" y="26"/>
                  </a:lnTo>
                  <a:lnTo>
                    <a:pt x="418" y="20"/>
                  </a:lnTo>
                  <a:lnTo>
                    <a:pt x="417" y="12"/>
                  </a:lnTo>
                  <a:lnTo>
                    <a:pt x="416" y="8"/>
                  </a:lnTo>
                  <a:lnTo>
                    <a:pt x="416" y="6"/>
                  </a:lnTo>
                  <a:lnTo>
                    <a:pt x="415" y="6"/>
                  </a:lnTo>
                  <a:lnTo>
                    <a:pt x="414" y="6"/>
                  </a:lnTo>
                  <a:lnTo>
                    <a:pt x="412" y="6"/>
                  </a:lnTo>
                  <a:lnTo>
                    <a:pt x="408" y="7"/>
                  </a:lnTo>
                  <a:lnTo>
                    <a:pt x="406" y="7"/>
                  </a:lnTo>
                  <a:lnTo>
                    <a:pt x="401" y="7"/>
                  </a:lnTo>
                  <a:lnTo>
                    <a:pt x="396" y="7"/>
                  </a:lnTo>
                  <a:lnTo>
                    <a:pt x="392" y="7"/>
                  </a:lnTo>
                  <a:lnTo>
                    <a:pt x="389" y="6"/>
                  </a:lnTo>
                  <a:lnTo>
                    <a:pt x="386" y="6"/>
                  </a:lnTo>
                  <a:lnTo>
                    <a:pt x="385" y="6"/>
                  </a:lnTo>
                  <a:lnTo>
                    <a:pt x="384" y="6"/>
                  </a:lnTo>
                  <a:lnTo>
                    <a:pt x="383" y="6"/>
                  </a:lnTo>
                  <a:lnTo>
                    <a:pt x="382" y="6"/>
                  </a:lnTo>
                  <a:lnTo>
                    <a:pt x="381" y="7"/>
                  </a:lnTo>
                  <a:lnTo>
                    <a:pt x="380" y="11"/>
                  </a:lnTo>
                  <a:lnTo>
                    <a:pt x="379" y="19"/>
                  </a:lnTo>
                  <a:lnTo>
                    <a:pt x="378" y="25"/>
                  </a:lnTo>
                  <a:lnTo>
                    <a:pt x="378" y="27"/>
                  </a:lnTo>
                  <a:lnTo>
                    <a:pt x="378" y="27"/>
                  </a:lnTo>
                  <a:lnTo>
                    <a:pt x="377" y="27"/>
                  </a:lnTo>
                  <a:lnTo>
                    <a:pt x="375" y="29"/>
                  </a:lnTo>
                  <a:lnTo>
                    <a:pt x="374" y="29"/>
                  </a:lnTo>
                  <a:lnTo>
                    <a:pt x="371" y="27"/>
                  </a:lnTo>
                  <a:lnTo>
                    <a:pt x="371" y="25"/>
                  </a:lnTo>
                  <a:lnTo>
                    <a:pt x="370" y="19"/>
                  </a:lnTo>
                  <a:lnTo>
                    <a:pt x="370" y="12"/>
                  </a:lnTo>
                  <a:lnTo>
                    <a:pt x="368" y="7"/>
                  </a:lnTo>
                  <a:lnTo>
                    <a:pt x="367" y="6"/>
                  </a:lnTo>
                  <a:lnTo>
                    <a:pt x="366" y="6"/>
                  </a:lnTo>
                  <a:lnTo>
                    <a:pt x="366" y="6"/>
                  </a:lnTo>
                  <a:lnTo>
                    <a:pt x="364" y="6"/>
                  </a:lnTo>
                  <a:lnTo>
                    <a:pt x="361" y="7"/>
                  </a:lnTo>
                  <a:lnTo>
                    <a:pt x="357" y="7"/>
                  </a:lnTo>
                  <a:lnTo>
                    <a:pt x="353" y="7"/>
                  </a:lnTo>
                  <a:lnTo>
                    <a:pt x="348" y="7"/>
                  </a:lnTo>
                  <a:lnTo>
                    <a:pt x="345" y="7"/>
                  </a:lnTo>
                  <a:lnTo>
                    <a:pt x="341" y="6"/>
                  </a:lnTo>
                  <a:lnTo>
                    <a:pt x="338" y="6"/>
                  </a:lnTo>
                  <a:lnTo>
                    <a:pt x="336" y="6"/>
                  </a:lnTo>
                  <a:lnTo>
                    <a:pt x="336" y="6"/>
                  </a:lnTo>
                  <a:lnTo>
                    <a:pt x="334" y="6"/>
                  </a:lnTo>
                  <a:lnTo>
                    <a:pt x="334" y="6"/>
                  </a:lnTo>
                  <a:lnTo>
                    <a:pt x="333" y="7"/>
                  </a:lnTo>
                  <a:lnTo>
                    <a:pt x="331" y="11"/>
                  </a:lnTo>
                  <a:lnTo>
                    <a:pt x="331" y="19"/>
                  </a:lnTo>
                  <a:lnTo>
                    <a:pt x="330" y="25"/>
                  </a:lnTo>
                  <a:lnTo>
                    <a:pt x="329" y="27"/>
                  </a:lnTo>
                  <a:lnTo>
                    <a:pt x="329" y="27"/>
                  </a:lnTo>
                  <a:lnTo>
                    <a:pt x="328" y="27"/>
                  </a:lnTo>
                  <a:lnTo>
                    <a:pt x="328" y="29"/>
                  </a:lnTo>
                  <a:lnTo>
                    <a:pt x="326" y="29"/>
                  </a:lnTo>
                  <a:lnTo>
                    <a:pt x="323" y="27"/>
                  </a:lnTo>
                  <a:lnTo>
                    <a:pt x="323" y="25"/>
                  </a:lnTo>
                  <a:lnTo>
                    <a:pt x="323" y="17"/>
                  </a:lnTo>
                  <a:lnTo>
                    <a:pt x="321" y="10"/>
                  </a:lnTo>
                  <a:lnTo>
                    <a:pt x="321" y="6"/>
                  </a:lnTo>
                  <a:lnTo>
                    <a:pt x="320" y="6"/>
                  </a:lnTo>
                  <a:lnTo>
                    <a:pt x="320" y="5"/>
                  </a:lnTo>
                  <a:lnTo>
                    <a:pt x="318" y="5"/>
                  </a:lnTo>
                  <a:lnTo>
                    <a:pt x="317" y="5"/>
                  </a:lnTo>
                  <a:lnTo>
                    <a:pt x="313" y="6"/>
                  </a:lnTo>
                  <a:lnTo>
                    <a:pt x="310" y="6"/>
                  </a:lnTo>
                  <a:lnTo>
                    <a:pt x="304" y="6"/>
                  </a:lnTo>
                  <a:lnTo>
                    <a:pt x="300" y="6"/>
                  </a:lnTo>
                  <a:lnTo>
                    <a:pt x="295" y="6"/>
                  </a:lnTo>
                  <a:lnTo>
                    <a:pt x="292" y="5"/>
                  </a:lnTo>
                  <a:lnTo>
                    <a:pt x="290" y="5"/>
                  </a:lnTo>
                  <a:lnTo>
                    <a:pt x="289" y="5"/>
                  </a:lnTo>
                  <a:lnTo>
                    <a:pt x="288" y="5"/>
                  </a:lnTo>
                  <a:lnTo>
                    <a:pt x="288" y="5"/>
                  </a:lnTo>
                  <a:lnTo>
                    <a:pt x="287" y="5"/>
                  </a:lnTo>
                  <a:lnTo>
                    <a:pt x="286" y="6"/>
                  </a:lnTo>
                  <a:lnTo>
                    <a:pt x="285" y="10"/>
                  </a:lnTo>
                  <a:lnTo>
                    <a:pt x="284" y="17"/>
                  </a:lnTo>
                  <a:lnTo>
                    <a:pt x="283" y="24"/>
                  </a:lnTo>
                  <a:lnTo>
                    <a:pt x="282" y="26"/>
                  </a:lnTo>
                  <a:lnTo>
                    <a:pt x="282" y="26"/>
                  </a:lnTo>
                  <a:lnTo>
                    <a:pt x="282" y="27"/>
                  </a:lnTo>
                  <a:lnTo>
                    <a:pt x="280" y="29"/>
                  </a:lnTo>
                  <a:lnTo>
                    <a:pt x="278" y="29"/>
                  </a:lnTo>
                  <a:lnTo>
                    <a:pt x="276" y="29"/>
                  </a:lnTo>
                  <a:lnTo>
                    <a:pt x="272" y="27"/>
                  </a:lnTo>
                  <a:lnTo>
                    <a:pt x="272" y="25"/>
                  </a:lnTo>
                  <a:lnTo>
                    <a:pt x="271" y="17"/>
                  </a:lnTo>
                  <a:lnTo>
                    <a:pt x="270" y="10"/>
                  </a:lnTo>
                  <a:lnTo>
                    <a:pt x="270" y="6"/>
                  </a:lnTo>
                  <a:lnTo>
                    <a:pt x="269" y="5"/>
                  </a:lnTo>
                  <a:lnTo>
                    <a:pt x="268" y="3"/>
                  </a:lnTo>
                  <a:lnTo>
                    <a:pt x="267" y="3"/>
                  </a:lnTo>
                  <a:lnTo>
                    <a:pt x="265" y="5"/>
                  </a:lnTo>
                  <a:lnTo>
                    <a:pt x="262" y="6"/>
                  </a:lnTo>
                  <a:lnTo>
                    <a:pt x="257" y="6"/>
                  </a:lnTo>
                  <a:lnTo>
                    <a:pt x="253" y="6"/>
                  </a:lnTo>
                  <a:lnTo>
                    <a:pt x="250" y="6"/>
                  </a:lnTo>
                  <a:lnTo>
                    <a:pt x="245" y="6"/>
                  </a:lnTo>
                  <a:lnTo>
                    <a:pt x="241" y="5"/>
                  </a:lnTo>
                  <a:lnTo>
                    <a:pt x="239" y="5"/>
                  </a:lnTo>
                  <a:lnTo>
                    <a:pt x="238" y="5"/>
                  </a:lnTo>
                  <a:lnTo>
                    <a:pt x="237" y="3"/>
                  </a:lnTo>
                  <a:lnTo>
                    <a:pt x="236" y="3"/>
                  </a:lnTo>
                  <a:lnTo>
                    <a:pt x="235" y="3"/>
                  </a:lnTo>
                  <a:lnTo>
                    <a:pt x="234" y="6"/>
                  </a:lnTo>
                  <a:lnTo>
                    <a:pt x="233" y="8"/>
                  </a:lnTo>
                  <a:lnTo>
                    <a:pt x="232" y="16"/>
                  </a:lnTo>
                  <a:lnTo>
                    <a:pt x="231" y="24"/>
                  </a:lnTo>
                  <a:lnTo>
                    <a:pt x="231" y="26"/>
                  </a:lnTo>
                  <a:lnTo>
                    <a:pt x="231" y="26"/>
                  </a:lnTo>
                  <a:lnTo>
                    <a:pt x="230" y="26"/>
                  </a:lnTo>
                  <a:lnTo>
                    <a:pt x="229" y="27"/>
                  </a:lnTo>
                  <a:lnTo>
                    <a:pt x="227" y="27"/>
                  </a:lnTo>
                  <a:lnTo>
                    <a:pt x="224" y="26"/>
                  </a:lnTo>
                  <a:lnTo>
                    <a:pt x="224" y="24"/>
                  </a:lnTo>
                  <a:lnTo>
                    <a:pt x="223" y="16"/>
                  </a:lnTo>
                  <a:lnTo>
                    <a:pt x="222" y="8"/>
                  </a:lnTo>
                  <a:lnTo>
                    <a:pt x="222" y="6"/>
                  </a:lnTo>
                  <a:lnTo>
                    <a:pt x="222" y="5"/>
                  </a:lnTo>
                  <a:lnTo>
                    <a:pt x="221" y="3"/>
                  </a:lnTo>
                  <a:lnTo>
                    <a:pt x="218" y="3"/>
                  </a:lnTo>
                  <a:lnTo>
                    <a:pt x="216" y="3"/>
                  </a:lnTo>
                  <a:lnTo>
                    <a:pt x="214" y="5"/>
                  </a:lnTo>
                  <a:lnTo>
                    <a:pt x="210" y="5"/>
                  </a:lnTo>
                  <a:lnTo>
                    <a:pt x="205" y="5"/>
                  </a:lnTo>
                  <a:lnTo>
                    <a:pt x="202" y="5"/>
                  </a:lnTo>
                  <a:lnTo>
                    <a:pt x="197" y="5"/>
                  </a:lnTo>
                  <a:lnTo>
                    <a:pt x="194" y="3"/>
                  </a:lnTo>
                  <a:lnTo>
                    <a:pt x="192" y="3"/>
                  </a:lnTo>
                  <a:lnTo>
                    <a:pt x="190" y="3"/>
                  </a:lnTo>
                  <a:lnTo>
                    <a:pt x="188" y="3"/>
                  </a:lnTo>
                  <a:lnTo>
                    <a:pt x="187" y="3"/>
                  </a:lnTo>
                  <a:lnTo>
                    <a:pt x="186" y="3"/>
                  </a:lnTo>
                  <a:lnTo>
                    <a:pt x="185" y="5"/>
                  </a:lnTo>
                  <a:lnTo>
                    <a:pt x="185" y="8"/>
                  </a:lnTo>
                  <a:lnTo>
                    <a:pt x="184" y="16"/>
                  </a:lnTo>
                  <a:lnTo>
                    <a:pt x="183" y="24"/>
                  </a:lnTo>
                  <a:lnTo>
                    <a:pt x="183" y="26"/>
                  </a:lnTo>
                  <a:lnTo>
                    <a:pt x="183" y="26"/>
                  </a:lnTo>
                  <a:lnTo>
                    <a:pt x="182" y="26"/>
                  </a:lnTo>
                  <a:lnTo>
                    <a:pt x="180" y="26"/>
                  </a:lnTo>
                  <a:lnTo>
                    <a:pt x="179" y="27"/>
                  </a:lnTo>
                  <a:lnTo>
                    <a:pt x="176" y="26"/>
                  </a:lnTo>
                  <a:lnTo>
                    <a:pt x="176" y="22"/>
                  </a:lnTo>
                  <a:lnTo>
                    <a:pt x="175" y="16"/>
                  </a:lnTo>
                  <a:lnTo>
                    <a:pt x="175" y="7"/>
                  </a:lnTo>
                  <a:lnTo>
                    <a:pt x="174" y="3"/>
                  </a:lnTo>
                  <a:lnTo>
                    <a:pt x="174" y="2"/>
                  </a:lnTo>
                  <a:lnTo>
                    <a:pt x="173" y="1"/>
                  </a:lnTo>
                  <a:lnTo>
                    <a:pt x="172" y="1"/>
                  </a:lnTo>
                  <a:lnTo>
                    <a:pt x="169" y="1"/>
                  </a:lnTo>
                  <a:lnTo>
                    <a:pt x="167" y="2"/>
                  </a:lnTo>
                  <a:lnTo>
                    <a:pt x="162" y="2"/>
                  </a:lnTo>
                  <a:lnTo>
                    <a:pt x="157" y="2"/>
                  </a:lnTo>
                  <a:lnTo>
                    <a:pt x="153" y="2"/>
                  </a:lnTo>
                  <a:lnTo>
                    <a:pt x="149" y="2"/>
                  </a:lnTo>
                  <a:lnTo>
                    <a:pt x="145" y="1"/>
                  </a:lnTo>
                  <a:lnTo>
                    <a:pt x="143" y="1"/>
                  </a:lnTo>
                  <a:lnTo>
                    <a:pt x="142" y="1"/>
                  </a:lnTo>
                  <a:lnTo>
                    <a:pt x="141" y="1"/>
                  </a:lnTo>
                  <a:lnTo>
                    <a:pt x="139" y="1"/>
                  </a:lnTo>
                  <a:lnTo>
                    <a:pt x="139" y="1"/>
                  </a:lnTo>
                  <a:lnTo>
                    <a:pt x="138" y="3"/>
                  </a:lnTo>
                  <a:lnTo>
                    <a:pt x="138" y="6"/>
                  </a:lnTo>
                  <a:lnTo>
                    <a:pt x="137" y="14"/>
                  </a:lnTo>
                  <a:lnTo>
                    <a:pt x="136" y="21"/>
                  </a:lnTo>
                  <a:lnTo>
                    <a:pt x="136" y="24"/>
                  </a:lnTo>
                  <a:lnTo>
                    <a:pt x="136" y="24"/>
                  </a:lnTo>
                  <a:lnTo>
                    <a:pt x="135" y="24"/>
                  </a:lnTo>
                  <a:lnTo>
                    <a:pt x="134" y="25"/>
                  </a:lnTo>
                  <a:lnTo>
                    <a:pt x="131" y="25"/>
                  </a:lnTo>
                  <a:lnTo>
                    <a:pt x="128" y="24"/>
                  </a:lnTo>
                  <a:lnTo>
                    <a:pt x="128" y="21"/>
                  </a:lnTo>
                  <a:lnTo>
                    <a:pt x="127" y="15"/>
                  </a:lnTo>
                  <a:lnTo>
                    <a:pt x="126" y="7"/>
                  </a:lnTo>
                  <a:lnTo>
                    <a:pt x="125" y="3"/>
                  </a:lnTo>
                  <a:lnTo>
                    <a:pt x="125" y="2"/>
                  </a:lnTo>
                  <a:lnTo>
                    <a:pt x="125" y="1"/>
                  </a:lnTo>
                  <a:lnTo>
                    <a:pt x="123" y="1"/>
                  </a:lnTo>
                  <a:lnTo>
                    <a:pt x="121" y="2"/>
                  </a:lnTo>
                  <a:lnTo>
                    <a:pt x="117" y="3"/>
                  </a:lnTo>
                  <a:lnTo>
                    <a:pt x="114" y="3"/>
                  </a:lnTo>
                  <a:lnTo>
                    <a:pt x="109" y="3"/>
                  </a:lnTo>
                  <a:lnTo>
                    <a:pt x="105" y="3"/>
                  </a:lnTo>
                  <a:lnTo>
                    <a:pt x="101" y="3"/>
                  </a:lnTo>
                  <a:lnTo>
                    <a:pt x="97" y="2"/>
                  </a:lnTo>
                  <a:lnTo>
                    <a:pt x="95" y="2"/>
                  </a:lnTo>
                  <a:lnTo>
                    <a:pt x="94" y="2"/>
                  </a:lnTo>
                  <a:lnTo>
                    <a:pt x="93" y="2"/>
                  </a:lnTo>
                  <a:lnTo>
                    <a:pt x="92" y="1"/>
                  </a:lnTo>
                  <a:lnTo>
                    <a:pt x="91" y="2"/>
                  </a:lnTo>
                  <a:lnTo>
                    <a:pt x="90" y="3"/>
                  </a:lnTo>
                  <a:lnTo>
                    <a:pt x="89" y="6"/>
                  </a:lnTo>
                  <a:lnTo>
                    <a:pt x="89" y="14"/>
                  </a:lnTo>
                  <a:lnTo>
                    <a:pt x="87" y="20"/>
                  </a:lnTo>
                  <a:lnTo>
                    <a:pt x="87" y="22"/>
                  </a:lnTo>
                  <a:lnTo>
                    <a:pt x="87" y="22"/>
                  </a:lnTo>
                  <a:lnTo>
                    <a:pt x="87" y="24"/>
                  </a:lnTo>
                  <a:lnTo>
                    <a:pt x="85" y="25"/>
                  </a:lnTo>
                  <a:lnTo>
                    <a:pt x="83" y="25"/>
                  </a:lnTo>
                  <a:lnTo>
                    <a:pt x="81" y="25"/>
                  </a:lnTo>
                  <a:lnTo>
                    <a:pt x="79" y="24"/>
                  </a:lnTo>
                  <a:lnTo>
                    <a:pt x="79" y="21"/>
                  </a:lnTo>
                  <a:lnTo>
                    <a:pt x="78" y="14"/>
                  </a:lnTo>
                  <a:lnTo>
                    <a:pt x="77" y="6"/>
                  </a:lnTo>
                  <a:lnTo>
                    <a:pt x="76" y="2"/>
                  </a:lnTo>
                  <a:lnTo>
                    <a:pt x="76" y="1"/>
                  </a:lnTo>
                  <a:lnTo>
                    <a:pt x="76" y="0"/>
                  </a:lnTo>
                  <a:lnTo>
                    <a:pt x="74" y="0"/>
                  </a:lnTo>
                  <a:lnTo>
                    <a:pt x="72" y="1"/>
                  </a:lnTo>
                  <a:lnTo>
                    <a:pt x="68" y="2"/>
                  </a:lnTo>
                  <a:lnTo>
                    <a:pt x="64" y="2"/>
                  </a:lnTo>
                  <a:lnTo>
                    <a:pt x="60" y="2"/>
                  </a:lnTo>
                  <a:lnTo>
                    <a:pt x="57" y="2"/>
                  </a:lnTo>
                  <a:lnTo>
                    <a:pt x="52" y="2"/>
                  </a:lnTo>
                  <a:lnTo>
                    <a:pt x="49" y="1"/>
                  </a:lnTo>
                  <a:lnTo>
                    <a:pt x="46" y="1"/>
                  </a:lnTo>
                  <a:lnTo>
                    <a:pt x="45" y="1"/>
                  </a:lnTo>
                  <a:lnTo>
                    <a:pt x="44" y="1"/>
                  </a:lnTo>
                  <a:lnTo>
                    <a:pt x="43" y="0"/>
                  </a:lnTo>
                  <a:lnTo>
                    <a:pt x="42" y="1"/>
                  </a:lnTo>
                  <a:lnTo>
                    <a:pt x="41" y="2"/>
                  </a:lnTo>
                  <a:lnTo>
                    <a:pt x="41" y="6"/>
                  </a:lnTo>
                  <a:lnTo>
                    <a:pt x="38" y="12"/>
                  </a:lnTo>
                  <a:lnTo>
                    <a:pt x="37" y="20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6" y="24"/>
                  </a:lnTo>
                  <a:lnTo>
                    <a:pt x="34" y="24"/>
                  </a:lnTo>
                  <a:lnTo>
                    <a:pt x="33" y="25"/>
                  </a:lnTo>
                  <a:lnTo>
                    <a:pt x="30" y="25"/>
                  </a:lnTo>
                  <a:lnTo>
                    <a:pt x="26" y="25"/>
                  </a:lnTo>
                  <a:lnTo>
                    <a:pt x="23" y="30"/>
                  </a:lnTo>
                  <a:lnTo>
                    <a:pt x="20" y="41"/>
                  </a:lnTo>
                  <a:lnTo>
                    <a:pt x="16" y="79"/>
                  </a:lnTo>
                  <a:lnTo>
                    <a:pt x="9" y="144"/>
                  </a:lnTo>
                  <a:lnTo>
                    <a:pt x="3" y="206"/>
                  </a:lnTo>
                  <a:lnTo>
                    <a:pt x="0" y="233"/>
                  </a:lnTo>
                  <a:lnTo>
                    <a:pt x="0" y="237"/>
                  </a:lnTo>
                  <a:lnTo>
                    <a:pt x="1" y="241"/>
                  </a:lnTo>
                  <a:lnTo>
                    <a:pt x="2" y="244"/>
                  </a:lnTo>
                  <a:lnTo>
                    <a:pt x="5" y="246"/>
                  </a:lnTo>
                  <a:lnTo>
                    <a:pt x="89" y="246"/>
                  </a:lnTo>
                  <a:lnTo>
                    <a:pt x="89" y="228"/>
                  </a:lnTo>
                  <a:lnTo>
                    <a:pt x="89" y="214"/>
                  </a:lnTo>
                  <a:lnTo>
                    <a:pt x="88" y="204"/>
                  </a:lnTo>
                  <a:lnTo>
                    <a:pt x="88" y="201"/>
                  </a:lnTo>
                  <a:lnTo>
                    <a:pt x="131" y="201"/>
                  </a:lnTo>
                  <a:lnTo>
                    <a:pt x="134" y="246"/>
                  </a:lnTo>
                  <a:lnTo>
                    <a:pt x="651" y="2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9" name="Freeform 274"/>
            <p:cNvSpPr>
              <a:spLocks/>
            </p:cNvSpPr>
            <p:nvPr/>
          </p:nvSpPr>
          <p:spPr bwMode="auto">
            <a:xfrm>
              <a:off x="4009" y="3514"/>
              <a:ext cx="25" cy="11"/>
            </a:xfrm>
            <a:custGeom>
              <a:avLst/>
              <a:gdLst>
                <a:gd name="T0" fmla="*/ 37 w 38"/>
                <a:gd name="T1" fmla="*/ 4 h 28"/>
                <a:gd name="T2" fmla="*/ 36 w 38"/>
                <a:gd name="T3" fmla="*/ 1 h 28"/>
                <a:gd name="T4" fmla="*/ 35 w 38"/>
                <a:gd name="T5" fmla="*/ 0 h 28"/>
                <a:gd name="T6" fmla="*/ 34 w 38"/>
                <a:gd name="T7" fmla="*/ 0 h 28"/>
                <a:gd name="T8" fmla="*/ 33 w 38"/>
                <a:gd name="T9" fmla="*/ 1 h 28"/>
                <a:gd name="T10" fmla="*/ 28 w 38"/>
                <a:gd name="T11" fmla="*/ 3 h 28"/>
                <a:gd name="T12" fmla="*/ 24 w 38"/>
                <a:gd name="T13" fmla="*/ 3 h 28"/>
                <a:gd name="T14" fmla="*/ 20 w 38"/>
                <a:gd name="T15" fmla="*/ 3 h 28"/>
                <a:gd name="T16" fmla="*/ 16 w 38"/>
                <a:gd name="T17" fmla="*/ 3 h 28"/>
                <a:gd name="T18" fmla="*/ 12 w 38"/>
                <a:gd name="T19" fmla="*/ 3 h 28"/>
                <a:gd name="T20" fmla="*/ 8 w 38"/>
                <a:gd name="T21" fmla="*/ 1 h 28"/>
                <a:gd name="T22" fmla="*/ 6 w 38"/>
                <a:gd name="T23" fmla="*/ 1 h 28"/>
                <a:gd name="T24" fmla="*/ 5 w 38"/>
                <a:gd name="T25" fmla="*/ 1 h 28"/>
                <a:gd name="T26" fmla="*/ 4 w 38"/>
                <a:gd name="T27" fmla="*/ 1 h 28"/>
                <a:gd name="T28" fmla="*/ 3 w 38"/>
                <a:gd name="T29" fmla="*/ 0 h 28"/>
                <a:gd name="T30" fmla="*/ 2 w 38"/>
                <a:gd name="T31" fmla="*/ 1 h 28"/>
                <a:gd name="T32" fmla="*/ 0 w 38"/>
                <a:gd name="T33" fmla="*/ 3 h 28"/>
                <a:gd name="T34" fmla="*/ 0 w 38"/>
                <a:gd name="T35" fmla="*/ 8 h 28"/>
                <a:gd name="T36" fmla="*/ 0 w 38"/>
                <a:gd name="T37" fmla="*/ 13 h 28"/>
                <a:gd name="T38" fmla="*/ 0 w 38"/>
                <a:gd name="T39" fmla="*/ 18 h 28"/>
                <a:gd name="T40" fmla="*/ 0 w 38"/>
                <a:gd name="T41" fmla="*/ 20 h 28"/>
                <a:gd name="T42" fmla="*/ 2 w 38"/>
                <a:gd name="T43" fmla="*/ 23 h 28"/>
                <a:gd name="T44" fmla="*/ 2 w 38"/>
                <a:gd name="T45" fmla="*/ 24 h 28"/>
                <a:gd name="T46" fmla="*/ 3 w 38"/>
                <a:gd name="T47" fmla="*/ 25 h 28"/>
                <a:gd name="T48" fmla="*/ 4 w 38"/>
                <a:gd name="T49" fmla="*/ 27 h 28"/>
                <a:gd name="T50" fmla="*/ 6 w 38"/>
                <a:gd name="T51" fmla="*/ 27 h 28"/>
                <a:gd name="T52" fmla="*/ 9 w 38"/>
                <a:gd name="T53" fmla="*/ 27 h 28"/>
                <a:gd name="T54" fmla="*/ 13 w 38"/>
                <a:gd name="T55" fmla="*/ 28 h 28"/>
                <a:gd name="T56" fmla="*/ 18 w 38"/>
                <a:gd name="T57" fmla="*/ 28 h 28"/>
                <a:gd name="T58" fmla="*/ 22 w 38"/>
                <a:gd name="T59" fmla="*/ 28 h 28"/>
                <a:gd name="T60" fmla="*/ 27 w 38"/>
                <a:gd name="T61" fmla="*/ 28 h 28"/>
                <a:gd name="T62" fmla="*/ 32 w 38"/>
                <a:gd name="T63" fmla="*/ 28 h 28"/>
                <a:gd name="T64" fmla="*/ 34 w 38"/>
                <a:gd name="T65" fmla="*/ 27 h 28"/>
                <a:gd name="T66" fmla="*/ 35 w 38"/>
                <a:gd name="T67" fmla="*/ 25 h 28"/>
                <a:gd name="T68" fmla="*/ 37 w 38"/>
                <a:gd name="T69" fmla="*/ 24 h 28"/>
                <a:gd name="T70" fmla="*/ 38 w 38"/>
                <a:gd name="T71" fmla="*/ 23 h 28"/>
                <a:gd name="T72" fmla="*/ 38 w 38"/>
                <a:gd name="T73" fmla="*/ 20 h 28"/>
                <a:gd name="T74" fmla="*/ 38 w 38"/>
                <a:gd name="T75" fmla="*/ 17 h 28"/>
                <a:gd name="T76" fmla="*/ 38 w 38"/>
                <a:gd name="T77" fmla="*/ 12 h 28"/>
                <a:gd name="T78" fmla="*/ 37 w 38"/>
                <a:gd name="T79" fmla="*/ 7 h 28"/>
                <a:gd name="T80" fmla="*/ 37 w 38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" h="28">
                  <a:moveTo>
                    <a:pt x="37" y="4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3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2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4" y="27"/>
                  </a:lnTo>
                  <a:lnTo>
                    <a:pt x="6" y="27"/>
                  </a:lnTo>
                  <a:lnTo>
                    <a:pt x="9" y="27"/>
                  </a:lnTo>
                  <a:lnTo>
                    <a:pt x="13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2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7" y="24"/>
                  </a:lnTo>
                  <a:lnTo>
                    <a:pt x="38" y="23"/>
                  </a:lnTo>
                  <a:lnTo>
                    <a:pt x="38" y="20"/>
                  </a:lnTo>
                  <a:lnTo>
                    <a:pt x="38" y="17"/>
                  </a:lnTo>
                  <a:lnTo>
                    <a:pt x="38" y="12"/>
                  </a:lnTo>
                  <a:lnTo>
                    <a:pt x="37" y="7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0" name="Freeform 275"/>
            <p:cNvSpPr>
              <a:spLocks/>
            </p:cNvSpPr>
            <p:nvPr/>
          </p:nvSpPr>
          <p:spPr bwMode="auto">
            <a:xfrm>
              <a:off x="4009" y="3514"/>
              <a:ext cx="25" cy="11"/>
            </a:xfrm>
            <a:custGeom>
              <a:avLst/>
              <a:gdLst>
                <a:gd name="T0" fmla="*/ 37 w 38"/>
                <a:gd name="T1" fmla="*/ 4 h 28"/>
                <a:gd name="T2" fmla="*/ 37 w 38"/>
                <a:gd name="T3" fmla="*/ 4 h 28"/>
                <a:gd name="T4" fmla="*/ 36 w 38"/>
                <a:gd name="T5" fmla="*/ 1 h 28"/>
                <a:gd name="T6" fmla="*/ 35 w 38"/>
                <a:gd name="T7" fmla="*/ 0 h 28"/>
                <a:gd name="T8" fmla="*/ 34 w 38"/>
                <a:gd name="T9" fmla="*/ 0 h 28"/>
                <a:gd name="T10" fmla="*/ 33 w 38"/>
                <a:gd name="T11" fmla="*/ 1 h 28"/>
                <a:gd name="T12" fmla="*/ 33 w 38"/>
                <a:gd name="T13" fmla="*/ 1 h 28"/>
                <a:gd name="T14" fmla="*/ 28 w 38"/>
                <a:gd name="T15" fmla="*/ 3 h 28"/>
                <a:gd name="T16" fmla="*/ 24 w 38"/>
                <a:gd name="T17" fmla="*/ 3 h 28"/>
                <a:gd name="T18" fmla="*/ 20 w 38"/>
                <a:gd name="T19" fmla="*/ 3 h 28"/>
                <a:gd name="T20" fmla="*/ 16 w 38"/>
                <a:gd name="T21" fmla="*/ 3 h 28"/>
                <a:gd name="T22" fmla="*/ 12 w 38"/>
                <a:gd name="T23" fmla="*/ 3 h 28"/>
                <a:gd name="T24" fmla="*/ 8 w 38"/>
                <a:gd name="T25" fmla="*/ 1 h 28"/>
                <a:gd name="T26" fmla="*/ 6 w 38"/>
                <a:gd name="T27" fmla="*/ 1 h 28"/>
                <a:gd name="T28" fmla="*/ 5 w 38"/>
                <a:gd name="T29" fmla="*/ 1 h 28"/>
                <a:gd name="T30" fmla="*/ 5 w 38"/>
                <a:gd name="T31" fmla="*/ 1 h 28"/>
                <a:gd name="T32" fmla="*/ 4 w 38"/>
                <a:gd name="T33" fmla="*/ 1 h 28"/>
                <a:gd name="T34" fmla="*/ 3 w 38"/>
                <a:gd name="T35" fmla="*/ 0 h 28"/>
                <a:gd name="T36" fmla="*/ 2 w 38"/>
                <a:gd name="T37" fmla="*/ 1 h 28"/>
                <a:gd name="T38" fmla="*/ 0 w 38"/>
                <a:gd name="T39" fmla="*/ 3 h 28"/>
                <a:gd name="T40" fmla="*/ 0 w 38"/>
                <a:gd name="T41" fmla="*/ 3 h 28"/>
                <a:gd name="T42" fmla="*/ 0 w 38"/>
                <a:gd name="T43" fmla="*/ 8 h 28"/>
                <a:gd name="T44" fmla="*/ 0 w 38"/>
                <a:gd name="T45" fmla="*/ 13 h 28"/>
                <a:gd name="T46" fmla="*/ 0 w 38"/>
                <a:gd name="T47" fmla="*/ 18 h 28"/>
                <a:gd name="T48" fmla="*/ 0 w 38"/>
                <a:gd name="T49" fmla="*/ 20 h 28"/>
                <a:gd name="T50" fmla="*/ 0 w 38"/>
                <a:gd name="T51" fmla="*/ 20 h 28"/>
                <a:gd name="T52" fmla="*/ 2 w 38"/>
                <a:gd name="T53" fmla="*/ 23 h 28"/>
                <a:gd name="T54" fmla="*/ 2 w 38"/>
                <a:gd name="T55" fmla="*/ 24 h 28"/>
                <a:gd name="T56" fmla="*/ 3 w 38"/>
                <a:gd name="T57" fmla="*/ 25 h 28"/>
                <a:gd name="T58" fmla="*/ 4 w 38"/>
                <a:gd name="T59" fmla="*/ 27 h 28"/>
                <a:gd name="T60" fmla="*/ 4 w 38"/>
                <a:gd name="T61" fmla="*/ 27 h 28"/>
                <a:gd name="T62" fmla="*/ 6 w 38"/>
                <a:gd name="T63" fmla="*/ 27 h 28"/>
                <a:gd name="T64" fmla="*/ 9 w 38"/>
                <a:gd name="T65" fmla="*/ 27 h 28"/>
                <a:gd name="T66" fmla="*/ 13 w 38"/>
                <a:gd name="T67" fmla="*/ 28 h 28"/>
                <a:gd name="T68" fmla="*/ 18 w 38"/>
                <a:gd name="T69" fmla="*/ 28 h 28"/>
                <a:gd name="T70" fmla="*/ 22 w 38"/>
                <a:gd name="T71" fmla="*/ 28 h 28"/>
                <a:gd name="T72" fmla="*/ 27 w 38"/>
                <a:gd name="T73" fmla="*/ 28 h 28"/>
                <a:gd name="T74" fmla="*/ 32 w 38"/>
                <a:gd name="T75" fmla="*/ 28 h 28"/>
                <a:gd name="T76" fmla="*/ 34 w 38"/>
                <a:gd name="T77" fmla="*/ 27 h 28"/>
                <a:gd name="T78" fmla="*/ 34 w 38"/>
                <a:gd name="T79" fmla="*/ 27 h 28"/>
                <a:gd name="T80" fmla="*/ 35 w 38"/>
                <a:gd name="T81" fmla="*/ 25 h 28"/>
                <a:gd name="T82" fmla="*/ 37 w 38"/>
                <a:gd name="T83" fmla="*/ 24 h 28"/>
                <a:gd name="T84" fmla="*/ 38 w 38"/>
                <a:gd name="T85" fmla="*/ 23 h 28"/>
                <a:gd name="T86" fmla="*/ 38 w 38"/>
                <a:gd name="T87" fmla="*/ 20 h 28"/>
                <a:gd name="T88" fmla="*/ 38 w 38"/>
                <a:gd name="T89" fmla="*/ 20 h 28"/>
                <a:gd name="T90" fmla="*/ 38 w 38"/>
                <a:gd name="T91" fmla="*/ 17 h 28"/>
                <a:gd name="T92" fmla="*/ 38 w 38"/>
                <a:gd name="T93" fmla="*/ 12 h 28"/>
                <a:gd name="T94" fmla="*/ 37 w 38"/>
                <a:gd name="T95" fmla="*/ 7 h 28"/>
                <a:gd name="T96" fmla="*/ 37 w 38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" h="28">
                  <a:moveTo>
                    <a:pt x="37" y="4"/>
                  </a:moveTo>
                  <a:lnTo>
                    <a:pt x="37" y="4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3" y="1"/>
                  </a:lnTo>
                  <a:lnTo>
                    <a:pt x="33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6" y="27"/>
                  </a:lnTo>
                  <a:lnTo>
                    <a:pt x="9" y="27"/>
                  </a:lnTo>
                  <a:lnTo>
                    <a:pt x="13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2" y="28"/>
                  </a:lnTo>
                  <a:lnTo>
                    <a:pt x="34" y="27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7" y="24"/>
                  </a:lnTo>
                  <a:lnTo>
                    <a:pt x="38" y="23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17"/>
                  </a:lnTo>
                  <a:lnTo>
                    <a:pt x="38" y="12"/>
                  </a:lnTo>
                  <a:lnTo>
                    <a:pt x="37" y="7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1" name="Freeform 276"/>
            <p:cNvSpPr>
              <a:spLocks/>
            </p:cNvSpPr>
            <p:nvPr/>
          </p:nvSpPr>
          <p:spPr bwMode="auto">
            <a:xfrm>
              <a:off x="3976" y="3512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1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1 h 28"/>
                <a:gd name="T10" fmla="*/ 27 w 36"/>
                <a:gd name="T11" fmla="*/ 2 h 28"/>
                <a:gd name="T12" fmla="*/ 25 w 36"/>
                <a:gd name="T13" fmla="*/ 2 h 28"/>
                <a:gd name="T14" fmla="*/ 20 w 36"/>
                <a:gd name="T15" fmla="*/ 2 h 28"/>
                <a:gd name="T16" fmla="*/ 15 w 36"/>
                <a:gd name="T17" fmla="*/ 2 h 28"/>
                <a:gd name="T18" fmla="*/ 11 w 36"/>
                <a:gd name="T19" fmla="*/ 2 h 28"/>
                <a:gd name="T20" fmla="*/ 8 w 36"/>
                <a:gd name="T21" fmla="*/ 1 h 28"/>
                <a:gd name="T22" fmla="*/ 5 w 36"/>
                <a:gd name="T23" fmla="*/ 1 h 28"/>
                <a:gd name="T24" fmla="*/ 4 w 36"/>
                <a:gd name="T25" fmla="*/ 1 h 28"/>
                <a:gd name="T26" fmla="*/ 2 w 36"/>
                <a:gd name="T27" fmla="*/ 1 h 28"/>
                <a:gd name="T28" fmla="*/ 2 w 36"/>
                <a:gd name="T29" fmla="*/ 0 h 28"/>
                <a:gd name="T30" fmla="*/ 1 w 36"/>
                <a:gd name="T31" fmla="*/ 1 h 28"/>
                <a:gd name="T32" fmla="*/ 0 w 36"/>
                <a:gd name="T33" fmla="*/ 2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0 w 36"/>
                <a:gd name="T43" fmla="*/ 23 h 28"/>
                <a:gd name="T44" fmla="*/ 1 w 36"/>
                <a:gd name="T45" fmla="*/ 24 h 28"/>
                <a:gd name="T46" fmla="*/ 2 w 36"/>
                <a:gd name="T47" fmla="*/ 25 h 28"/>
                <a:gd name="T48" fmla="*/ 3 w 36"/>
                <a:gd name="T49" fmla="*/ 26 h 28"/>
                <a:gd name="T50" fmla="*/ 5 w 36"/>
                <a:gd name="T51" fmla="*/ 26 h 28"/>
                <a:gd name="T52" fmla="*/ 8 w 36"/>
                <a:gd name="T53" fmla="*/ 26 h 28"/>
                <a:gd name="T54" fmla="*/ 12 w 36"/>
                <a:gd name="T55" fmla="*/ 28 h 28"/>
                <a:gd name="T56" fmla="*/ 17 w 36"/>
                <a:gd name="T57" fmla="*/ 28 h 28"/>
                <a:gd name="T58" fmla="*/ 22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3 w 36"/>
                <a:gd name="T65" fmla="*/ 26 h 28"/>
                <a:gd name="T66" fmla="*/ 34 w 36"/>
                <a:gd name="T67" fmla="*/ 25 h 28"/>
                <a:gd name="T68" fmla="*/ 35 w 36"/>
                <a:gd name="T69" fmla="*/ 24 h 28"/>
                <a:gd name="T70" fmla="*/ 36 w 36"/>
                <a:gd name="T71" fmla="*/ 21 h 28"/>
                <a:gd name="T72" fmla="*/ 36 w 36"/>
                <a:gd name="T73" fmla="*/ 20 h 28"/>
                <a:gd name="T74" fmla="*/ 36 w 36"/>
                <a:gd name="T75" fmla="*/ 16 h 28"/>
                <a:gd name="T76" fmla="*/ 36 w 36"/>
                <a:gd name="T77" fmla="*/ 11 h 28"/>
                <a:gd name="T78" fmla="*/ 35 w 36"/>
                <a:gd name="T79" fmla="*/ 6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7" y="2"/>
                  </a:lnTo>
                  <a:lnTo>
                    <a:pt x="25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5" y="6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2" name="Freeform 277"/>
            <p:cNvSpPr>
              <a:spLocks/>
            </p:cNvSpPr>
            <p:nvPr/>
          </p:nvSpPr>
          <p:spPr bwMode="auto">
            <a:xfrm>
              <a:off x="3976" y="3512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1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1 h 28"/>
                <a:gd name="T12" fmla="*/ 31 w 36"/>
                <a:gd name="T13" fmla="*/ 1 h 28"/>
                <a:gd name="T14" fmla="*/ 27 w 36"/>
                <a:gd name="T15" fmla="*/ 2 h 28"/>
                <a:gd name="T16" fmla="*/ 25 w 36"/>
                <a:gd name="T17" fmla="*/ 2 h 28"/>
                <a:gd name="T18" fmla="*/ 20 w 36"/>
                <a:gd name="T19" fmla="*/ 2 h 28"/>
                <a:gd name="T20" fmla="*/ 15 w 36"/>
                <a:gd name="T21" fmla="*/ 2 h 28"/>
                <a:gd name="T22" fmla="*/ 11 w 36"/>
                <a:gd name="T23" fmla="*/ 2 h 28"/>
                <a:gd name="T24" fmla="*/ 8 w 36"/>
                <a:gd name="T25" fmla="*/ 1 h 28"/>
                <a:gd name="T26" fmla="*/ 5 w 36"/>
                <a:gd name="T27" fmla="*/ 1 h 28"/>
                <a:gd name="T28" fmla="*/ 4 w 36"/>
                <a:gd name="T29" fmla="*/ 1 h 28"/>
                <a:gd name="T30" fmla="*/ 4 w 36"/>
                <a:gd name="T31" fmla="*/ 1 h 28"/>
                <a:gd name="T32" fmla="*/ 2 w 36"/>
                <a:gd name="T33" fmla="*/ 1 h 28"/>
                <a:gd name="T34" fmla="*/ 2 w 36"/>
                <a:gd name="T35" fmla="*/ 0 h 28"/>
                <a:gd name="T36" fmla="*/ 1 w 36"/>
                <a:gd name="T37" fmla="*/ 1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3 h 28"/>
                <a:gd name="T54" fmla="*/ 1 w 36"/>
                <a:gd name="T55" fmla="*/ 24 h 28"/>
                <a:gd name="T56" fmla="*/ 2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5 w 36"/>
                <a:gd name="T63" fmla="*/ 26 h 28"/>
                <a:gd name="T64" fmla="*/ 8 w 36"/>
                <a:gd name="T65" fmla="*/ 26 h 28"/>
                <a:gd name="T66" fmla="*/ 12 w 36"/>
                <a:gd name="T67" fmla="*/ 28 h 28"/>
                <a:gd name="T68" fmla="*/ 17 w 36"/>
                <a:gd name="T69" fmla="*/ 28 h 28"/>
                <a:gd name="T70" fmla="*/ 22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3 w 36"/>
                <a:gd name="T77" fmla="*/ 26 h 28"/>
                <a:gd name="T78" fmla="*/ 33 w 36"/>
                <a:gd name="T79" fmla="*/ 26 h 28"/>
                <a:gd name="T80" fmla="*/ 34 w 36"/>
                <a:gd name="T81" fmla="*/ 25 h 28"/>
                <a:gd name="T82" fmla="*/ 35 w 36"/>
                <a:gd name="T83" fmla="*/ 24 h 28"/>
                <a:gd name="T84" fmla="*/ 36 w 36"/>
                <a:gd name="T85" fmla="*/ 21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6 h 28"/>
                <a:gd name="T92" fmla="*/ 36 w 36"/>
                <a:gd name="T93" fmla="*/ 11 h 28"/>
                <a:gd name="T94" fmla="*/ 35 w 36"/>
                <a:gd name="T95" fmla="*/ 6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7" y="2"/>
                  </a:lnTo>
                  <a:lnTo>
                    <a:pt x="25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5" y="6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3" name="Freeform 278"/>
            <p:cNvSpPr>
              <a:spLocks/>
            </p:cNvSpPr>
            <p:nvPr/>
          </p:nvSpPr>
          <p:spPr bwMode="auto">
            <a:xfrm>
              <a:off x="3943" y="3512"/>
              <a:ext cx="25" cy="13"/>
            </a:xfrm>
            <a:custGeom>
              <a:avLst/>
              <a:gdLst>
                <a:gd name="T0" fmla="*/ 35 w 37"/>
                <a:gd name="T1" fmla="*/ 2 h 28"/>
                <a:gd name="T2" fmla="*/ 35 w 37"/>
                <a:gd name="T3" fmla="*/ 1 h 28"/>
                <a:gd name="T4" fmla="*/ 34 w 37"/>
                <a:gd name="T5" fmla="*/ 0 h 28"/>
                <a:gd name="T6" fmla="*/ 33 w 37"/>
                <a:gd name="T7" fmla="*/ 0 h 28"/>
                <a:gd name="T8" fmla="*/ 31 w 37"/>
                <a:gd name="T9" fmla="*/ 0 h 28"/>
                <a:gd name="T10" fmla="*/ 28 w 37"/>
                <a:gd name="T11" fmla="*/ 1 h 28"/>
                <a:gd name="T12" fmla="*/ 24 w 37"/>
                <a:gd name="T13" fmla="*/ 1 h 28"/>
                <a:gd name="T14" fmla="*/ 20 w 37"/>
                <a:gd name="T15" fmla="*/ 2 h 28"/>
                <a:gd name="T16" fmla="*/ 15 w 37"/>
                <a:gd name="T17" fmla="*/ 1 h 28"/>
                <a:gd name="T18" fmla="*/ 12 w 37"/>
                <a:gd name="T19" fmla="*/ 1 h 28"/>
                <a:gd name="T20" fmla="*/ 8 w 37"/>
                <a:gd name="T21" fmla="*/ 1 h 28"/>
                <a:gd name="T22" fmla="*/ 5 w 37"/>
                <a:gd name="T23" fmla="*/ 0 h 28"/>
                <a:gd name="T24" fmla="*/ 3 w 37"/>
                <a:gd name="T25" fmla="*/ 0 h 28"/>
                <a:gd name="T26" fmla="*/ 2 w 37"/>
                <a:gd name="T27" fmla="*/ 0 h 28"/>
                <a:gd name="T28" fmla="*/ 1 w 37"/>
                <a:gd name="T29" fmla="*/ 0 h 28"/>
                <a:gd name="T30" fmla="*/ 1 w 37"/>
                <a:gd name="T31" fmla="*/ 0 h 28"/>
                <a:gd name="T32" fmla="*/ 0 w 37"/>
                <a:gd name="T33" fmla="*/ 2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20 h 28"/>
                <a:gd name="T42" fmla="*/ 0 w 37"/>
                <a:gd name="T43" fmla="*/ 21 h 28"/>
                <a:gd name="T44" fmla="*/ 1 w 37"/>
                <a:gd name="T45" fmla="*/ 24 h 28"/>
                <a:gd name="T46" fmla="*/ 1 w 37"/>
                <a:gd name="T47" fmla="*/ 25 h 28"/>
                <a:gd name="T48" fmla="*/ 3 w 37"/>
                <a:gd name="T49" fmla="*/ 25 h 28"/>
                <a:gd name="T50" fmla="*/ 4 w 37"/>
                <a:gd name="T51" fmla="*/ 25 h 28"/>
                <a:gd name="T52" fmla="*/ 9 w 37"/>
                <a:gd name="T53" fmla="*/ 26 h 28"/>
                <a:gd name="T54" fmla="*/ 12 w 37"/>
                <a:gd name="T55" fmla="*/ 26 h 28"/>
                <a:gd name="T56" fmla="*/ 18 w 37"/>
                <a:gd name="T57" fmla="*/ 26 h 28"/>
                <a:gd name="T58" fmla="*/ 23 w 37"/>
                <a:gd name="T59" fmla="*/ 28 h 28"/>
                <a:gd name="T60" fmla="*/ 27 w 37"/>
                <a:gd name="T61" fmla="*/ 26 h 28"/>
                <a:gd name="T62" fmla="*/ 31 w 37"/>
                <a:gd name="T63" fmla="*/ 26 h 28"/>
                <a:gd name="T64" fmla="*/ 33 w 37"/>
                <a:gd name="T65" fmla="*/ 25 h 28"/>
                <a:gd name="T66" fmla="*/ 34 w 37"/>
                <a:gd name="T67" fmla="*/ 24 h 28"/>
                <a:gd name="T68" fmla="*/ 35 w 37"/>
                <a:gd name="T69" fmla="*/ 23 h 28"/>
                <a:gd name="T70" fmla="*/ 37 w 37"/>
                <a:gd name="T71" fmla="*/ 21 h 28"/>
                <a:gd name="T72" fmla="*/ 37 w 37"/>
                <a:gd name="T73" fmla="*/ 20 h 28"/>
                <a:gd name="T74" fmla="*/ 37 w 37"/>
                <a:gd name="T75" fmla="*/ 16 h 28"/>
                <a:gd name="T76" fmla="*/ 37 w 37"/>
                <a:gd name="T77" fmla="*/ 10 h 28"/>
                <a:gd name="T78" fmla="*/ 35 w 37"/>
                <a:gd name="T79" fmla="*/ 5 h 28"/>
                <a:gd name="T80" fmla="*/ 35 w 37"/>
                <a:gd name="T81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5" y="2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2"/>
                  </a:lnTo>
                  <a:lnTo>
                    <a:pt x="15" y="1"/>
                  </a:lnTo>
                  <a:lnTo>
                    <a:pt x="12" y="1"/>
                  </a:lnTo>
                  <a:lnTo>
                    <a:pt x="8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9" y="26"/>
                  </a:lnTo>
                  <a:lnTo>
                    <a:pt x="12" y="26"/>
                  </a:lnTo>
                  <a:lnTo>
                    <a:pt x="18" y="26"/>
                  </a:lnTo>
                  <a:lnTo>
                    <a:pt x="23" y="28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5" y="5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4" name="Freeform 279"/>
            <p:cNvSpPr>
              <a:spLocks/>
            </p:cNvSpPr>
            <p:nvPr/>
          </p:nvSpPr>
          <p:spPr bwMode="auto">
            <a:xfrm>
              <a:off x="3943" y="3512"/>
              <a:ext cx="25" cy="13"/>
            </a:xfrm>
            <a:custGeom>
              <a:avLst/>
              <a:gdLst>
                <a:gd name="T0" fmla="*/ 35 w 37"/>
                <a:gd name="T1" fmla="*/ 2 h 28"/>
                <a:gd name="T2" fmla="*/ 35 w 37"/>
                <a:gd name="T3" fmla="*/ 2 h 28"/>
                <a:gd name="T4" fmla="*/ 35 w 37"/>
                <a:gd name="T5" fmla="*/ 1 h 28"/>
                <a:gd name="T6" fmla="*/ 34 w 37"/>
                <a:gd name="T7" fmla="*/ 0 h 28"/>
                <a:gd name="T8" fmla="*/ 33 w 37"/>
                <a:gd name="T9" fmla="*/ 0 h 28"/>
                <a:gd name="T10" fmla="*/ 31 w 37"/>
                <a:gd name="T11" fmla="*/ 0 h 28"/>
                <a:gd name="T12" fmla="*/ 31 w 37"/>
                <a:gd name="T13" fmla="*/ 0 h 28"/>
                <a:gd name="T14" fmla="*/ 28 w 37"/>
                <a:gd name="T15" fmla="*/ 1 h 28"/>
                <a:gd name="T16" fmla="*/ 24 w 37"/>
                <a:gd name="T17" fmla="*/ 1 h 28"/>
                <a:gd name="T18" fmla="*/ 20 w 37"/>
                <a:gd name="T19" fmla="*/ 2 h 28"/>
                <a:gd name="T20" fmla="*/ 15 w 37"/>
                <a:gd name="T21" fmla="*/ 1 h 28"/>
                <a:gd name="T22" fmla="*/ 12 w 37"/>
                <a:gd name="T23" fmla="*/ 1 h 28"/>
                <a:gd name="T24" fmla="*/ 8 w 37"/>
                <a:gd name="T25" fmla="*/ 1 h 28"/>
                <a:gd name="T26" fmla="*/ 5 w 37"/>
                <a:gd name="T27" fmla="*/ 0 h 28"/>
                <a:gd name="T28" fmla="*/ 3 w 37"/>
                <a:gd name="T29" fmla="*/ 0 h 28"/>
                <a:gd name="T30" fmla="*/ 3 w 37"/>
                <a:gd name="T31" fmla="*/ 0 h 28"/>
                <a:gd name="T32" fmla="*/ 2 w 37"/>
                <a:gd name="T33" fmla="*/ 0 h 28"/>
                <a:gd name="T34" fmla="*/ 1 w 37"/>
                <a:gd name="T35" fmla="*/ 0 h 28"/>
                <a:gd name="T36" fmla="*/ 1 w 37"/>
                <a:gd name="T37" fmla="*/ 0 h 28"/>
                <a:gd name="T38" fmla="*/ 0 w 37"/>
                <a:gd name="T39" fmla="*/ 2 h 28"/>
                <a:gd name="T40" fmla="*/ 0 w 37"/>
                <a:gd name="T41" fmla="*/ 2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20 h 28"/>
                <a:gd name="T50" fmla="*/ 0 w 37"/>
                <a:gd name="T51" fmla="*/ 20 h 28"/>
                <a:gd name="T52" fmla="*/ 0 w 37"/>
                <a:gd name="T53" fmla="*/ 21 h 28"/>
                <a:gd name="T54" fmla="*/ 1 w 37"/>
                <a:gd name="T55" fmla="*/ 24 h 28"/>
                <a:gd name="T56" fmla="*/ 1 w 37"/>
                <a:gd name="T57" fmla="*/ 25 h 28"/>
                <a:gd name="T58" fmla="*/ 3 w 37"/>
                <a:gd name="T59" fmla="*/ 25 h 28"/>
                <a:gd name="T60" fmla="*/ 3 w 37"/>
                <a:gd name="T61" fmla="*/ 25 h 28"/>
                <a:gd name="T62" fmla="*/ 4 w 37"/>
                <a:gd name="T63" fmla="*/ 25 h 28"/>
                <a:gd name="T64" fmla="*/ 9 w 37"/>
                <a:gd name="T65" fmla="*/ 26 h 28"/>
                <a:gd name="T66" fmla="*/ 12 w 37"/>
                <a:gd name="T67" fmla="*/ 26 h 28"/>
                <a:gd name="T68" fmla="*/ 18 w 37"/>
                <a:gd name="T69" fmla="*/ 26 h 28"/>
                <a:gd name="T70" fmla="*/ 23 w 37"/>
                <a:gd name="T71" fmla="*/ 28 h 28"/>
                <a:gd name="T72" fmla="*/ 27 w 37"/>
                <a:gd name="T73" fmla="*/ 26 h 28"/>
                <a:gd name="T74" fmla="*/ 31 w 37"/>
                <a:gd name="T75" fmla="*/ 26 h 28"/>
                <a:gd name="T76" fmla="*/ 33 w 37"/>
                <a:gd name="T77" fmla="*/ 25 h 28"/>
                <a:gd name="T78" fmla="*/ 33 w 37"/>
                <a:gd name="T79" fmla="*/ 25 h 28"/>
                <a:gd name="T80" fmla="*/ 34 w 37"/>
                <a:gd name="T81" fmla="*/ 24 h 28"/>
                <a:gd name="T82" fmla="*/ 35 w 37"/>
                <a:gd name="T83" fmla="*/ 23 h 28"/>
                <a:gd name="T84" fmla="*/ 37 w 37"/>
                <a:gd name="T85" fmla="*/ 21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6 h 28"/>
                <a:gd name="T92" fmla="*/ 37 w 37"/>
                <a:gd name="T93" fmla="*/ 10 h 28"/>
                <a:gd name="T94" fmla="*/ 35 w 37"/>
                <a:gd name="T95" fmla="*/ 5 h 28"/>
                <a:gd name="T96" fmla="*/ 35 w 37"/>
                <a:gd name="T9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5" y="2"/>
                  </a:moveTo>
                  <a:lnTo>
                    <a:pt x="35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2"/>
                  </a:lnTo>
                  <a:lnTo>
                    <a:pt x="15" y="1"/>
                  </a:lnTo>
                  <a:lnTo>
                    <a:pt x="12" y="1"/>
                  </a:lnTo>
                  <a:lnTo>
                    <a:pt x="8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9" y="26"/>
                  </a:lnTo>
                  <a:lnTo>
                    <a:pt x="12" y="26"/>
                  </a:lnTo>
                  <a:lnTo>
                    <a:pt x="18" y="26"/>
                  </a:lnTo>
                  <a:lnTo>
                    <a:pt x="23" y="28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5" y="5"/>
                  </a:lnTo>
                  <a:lnTo>
                    <a:pt x="35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5" name="Freeform 280"/>
            <p:cNvSpPr>
              <a:spLocks/>
            </p:cNvSpPr>
            <p:nvPr/>
          </p:nvSpPr>
          <p:spPr bwMode="auto">
            <a:xfrm>
              <a:off x="3909" y="3512"/>
              <a:ext cx="25" cy="12"/>
            </a:xfrm>
            <a:custGeom>
              <a:avLst/>
              <a:gdLst>
                <a:gd name="T0" fmla="*/ 36 w 37"/>
                <a:gd name="T1" fmla="*/ 2 h 26"/>
                <a:gd name="T2" fmla="*/ 35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1 w 37"/>
                <a:gd name="T9" fmla="*/ 1 h 26"/>
                <a:gd name="T10" fmla="*/ 28 w 37"/>
                <a:gd name="T11" fmla="*/ 1 h 26"/>
                <a:gd name="T12" fmla="*/ 23 w 37"/>
                <a:gd name="T13" fmla="*/ 1 h 26"/>
                <a:gd name="T14" fmla="*/ 18 w 37"/>
                <a:gd name="T15" fmla="*/ 1 h 26"/>
                <a:gd name="T16" fmla="*/ 15 w 37"/>
                <a:gd name="T17" fmla="*/ 1 h 26"/>
                <a:gd name="T18" fmla="*/ 10 w 37"/>
                <a:gd name="T19" fmla="*/ 1 h 26"/>
                <a:gd name="T20" fmla="*/ 7 w 37"/>
                <a:gd name="T21" fmla="*/ 1 h 26"/>
                <a:gd name="T22" fmla="*/ 5 w 37"/>
                <a:gd name="T23" fmla="*/ 1 h 26"/>
                <a:gd name="T24" fmla="*/ 4 w 37"/>
                <a:gd name="T25" fmla="*/ 1 h 26"/>
                <a:gd name="T26" fmla="*/ 3 w 37"/>
                <a:gd name="T27" fmla="*/ 1 h 26"/>
                <a:gd name="T28" fmla="*/ 3 w 37"/>
                <a:gd name="T29" fmla="*/ 0 h 26"/>
                <a:gd name="T30" fmla="*/ 1 w 37"/>
                <a:gd name="T31" fmla="*/ 1 h 26"/>
                <a:gd name="T32" fmla="*/ 0 w 37"/>
                <a:gd name="T33" fmla="*/ 1 h 26"/>
                <a:gd name="T34" fmla="*/ 0 w 37"/>
                <a:gd name="T35" fmla="*/ 6 h 26"/>
                <a:gd name="T36" fmla="*/ 0 w 37"/>
                <a:gd name="T37" fmla="*/ 11 h 26"/>
                <a:gd name="T38" fmla="*/ 0 w 37"/>
                <a:gd name="T39" fmla="*/ 16 h 26"/>
                <a:gd name="T40" fmla="*/ 0 w 37"/>
                <a:gd name="T41" fmla="*/ 19 h 26"/>
                <a:gd name="T42" fmla="*/ 1 w 37"/>
                <a:gd name="T43" fmla="*/ 21 h 26"/>
                <a:gd name="T44" fmla="*/ 1 w 37"/>
                <a:gd name="T45" fmla="*/ 22 h 26"/>
                <a:gd name="T46" fmla="*/ 2 w 37"/>
                <a:gd name="T47" fmla="*/ 24 h 26"/>
                <a:gd name="T48" fmla="*/ 3 w 37"/>
                <a:gd name="T49" fmla="*/ 25 h 26"/>
                <a:gd name="T50" fmla="*/ 5 w 37"/>
                <a:gd name="T51" fmla="*/ 25 h 26"/>
                <a:gd name="T52" fmla="*/ 8 w 37"/>
                <a:gd name="T53" fmla="*/ 25 h 26"/>
                <a:gd name="T54" fmla="*/ 12 w 37"/>
                <a:gd name="T55" fmla="*/ 26 h 26"/>
                <a:gd name="T56" fmla="*/ 17 w 37"/>
                <a:gd name="T57" fmla="*/ 26 h 26"/>
                <a:gd name="T58" fmla="*/ 21 w 37"/>
                <a:gd name="T59" fmla="*/ 26 h 26"/>
                <a:gd name="T60" fmla="*/ 27 w 37"/>
                <a:gd name="T61" fmla="*/ 26 h 26"/>
                <a:gd name="T62" fmla="*/ 31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6 w 37"/>
                <a:gd name="T69" fmla="*/ 22 h 26"/>
                <a:gd name="T70" fmla="*/ 37 w 37"/>
                <a:gd name="T71" fmla="*/ 20 h 26"/>
                <a:gd name="T72" fmla="*/ 37 w 37"/>
                <a:gd name="T73" fmla="*/ 19 h 26"/>
                <a:gd name="T74" fmla="*/ 37 w 37"/>
                <a:gd name="T75" fmla="*/ 15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8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6" name="Freeform 281"/>
            <p:cNvSpPr>
              <a:spLocks/>
            </p:cNvSpPr>
            <p:nvPr/>
          </p:nvSpPr>
          <p:spPr bwMode="auto">
            <a:xfrm>
              <a:off x="3909" y="3512"/>
              <a:ext cx="25" cy="12"/>
            </a:xfrm>
            <a:custGeom>
              <a:avLst/>
              <a:gdLst>
                <a:gd name="T0" fmla="*/ 36 w 37"/>
                <a:gd name="T1" fmla="*/ 2 h 26"/>
                <a:gd name="T2" fmla="*/ 36 w 37"/>
                <a:gd name="T3" fmla="*/ 2 h 26"/>
                <a:gd name="T4" fmla="*/ 35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1 w 37"/>
                <a:gd name="T11" fmla="*/ 1 h 26"/>
                <a:gd name="T12" fmla="*/ 31 w 37"/>
                <a:gd name="T13" fmla="*/ 1 h 26"/>
                <a:gd name="T14" fmla="*/ 28 w 37"/>
                <a:gd name="T15" fmla="*/ 1 h 26"/>
                <a:gd name="T16" fmla="*/ 23 w 37"/>
                <a:gd name="T17" fmla="*/ 1 h 26"/>
                <a:gd name="T18" fmla="*/ 18 w 37"/>
                <a:gd name="T19" fmla="*/ 1 h 26"/>
                <a:gd name="T20" fmla="*/ 15 w 37"/>
                <a:gd name="T21" fmla="*/ 1 h 26"/>
                <a:gd name="T22" fmla="*/ 10 w 37"/>
                <a:gd name="T23" fmla="*/ 1 h 26"/>
                <a:gd name="T24" fmla="*/ 7 w 37"/>
                <a:gd name="T25" fmla="*/ 1 h 26"/>
                <a:gd name="T26" fmla="*/ 5 w 37"/>
                <a:gd name="T27" fmla="*/ 1 h 26"/>
                <a:gd name="T28" fmla="*/ 4 w 37"/>
                <a:gd name="T29" fmla="*/ 1 h 26"/>
                <a:gd name="T30" fmla="*/ 4 w 37"/>
                <a:gd name="T31" fmla="*/ 1 h 26"/>
                <a:gd name="T32" fmla="*/ 3 w 37"/>
                <a:gd name="T33" fmla="*/ 1 h 26"/>
                <a:gd name="T34" fmla="*/ 3 w 37"/>
                <a:gd name="T35" fmla="*/ 0 h 26"/>
                <a:gd name="T36" fmla="*/ 1 w 37"/>
                <a:gd name="T37" fmla="*/ 1 h 26"/>
                <a:gd name="T38" fmla="*/ 0 w 37"/>
                <a:gd name="T39" fmla="*/ 1 h 26"/>
                <a:gd name="T40" fmla="*/ 0 w 37"/>
                <a:gd name="T41" fmla="*/ 1 h 26"/>
                <a:gd name="T42" fmla="*/ 0 w 37"/>
                <a:gd name="T43" fmla="*/ 6 h 26"/>
                <a:gd name="T44" fmla="*/ 0 w 37"/>
                <a:gd name="T45" fmla="*/ 11 h 26"/>
                <a:gd name="T46" fmla="*/ 0 w 37"/>
                <a:gd name="T47" fmla="*/ 16 h 26"/>
                <a:gd name="T48" fmla="*/ 0 w 37"/>
                <a:gd name="T49" fmla="*/ 19 h 26"/>
                <a:gd name="T50" fmla="*/ 0 w 37"/>
                <a:gd name="T51" fmla="*/ 19 h 26"/>
                <a:gd name="T52" fmla="*/ 1 w 37"/>
                <a:gd name="T53" fmla="*/ 21 h 26"/>
                <a:gd name="T54" fmla="*/ 1 w 37"/>
                <a:gd name="T55" fmla="*/ 22 h 26"/>
                <a:gd name="T56" fmla="*/ 2 w 37"/>
                <a:gd name="T57" fmla="*/ 24 h 26"/>
                <a:gd name="T58" fmla="*/ 3 w 37"/>
                <a:gd name="T59" fmla="*/ 25 h 26"/>
                <a:gd name="T60" fmla="*/ 3 w 37"/>
                <a:gd name="T61" fmla="*/ 25 h 26"/>
                <a:gd name="T62" fmla="*/ 5 w 37"/>
                <a:gd name="T63" fmla="*/ 25 h 26"/>
                <a:gd name="T64" fmla="*/ 8 w 37"/>
                <a:gd name="T65" fmla="*/ 25 h 26"/>
                <a:gd name="T66" fmla="*/ 12 w 37"/>
                <a:gd name="T67" fmla="*/ 26 h 26"/>
                <a:gd name="T68" fmla="*/ 17 w 37"/>
                <a:gd name="T69" fmla="*/ 26 h 26"/>
                <a:gd name="T70" fmla="*/ 21 w 37"/>
                <a:gd name="T71" fmla="*/ 26 h 26"/>
                <a:gd name="T72" fmla="*/ 27 w 37"/>
                <a:gd name="T73" fmla="*/ 26 h 26"/>
                <a:gd name="T74" fmla="*/ 31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6 w 37"/>
                <a:gd name="T83" fmla="*/ 22 h 26"/>
                <a:gd name="T84" fmla="*/ 37 w 37"/>
                <a:gd name="T85" fmla="*/ 20 h 26"/>
                <a:gd name="T86" fmla="*/ 37 w 37"/>
                <a:gd name="T87" fmla="*/ 19 h 26"/>
                <a:gd name="T88" fmla="*/ 37 w 37"/>
                <a:gd name="T89" fmla="*/ 19 h 26"/>
                <a:gd name="T90" fmla="*/ 37 w 37"/>
                <a:gd name="T91" fmla="*/ 15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8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7" name="Freeform 282"/>
            <p:cNvSpPr>
              <a:spLocks/>
            </p:cNvSpPr>
            <p:nvPr/>
          </p:nvSpPr>
          <p:spPr bwMode="auto">
            <a:xfrm>
              <a:off x="3873" y="3512"/>
              <a:ext cx="27" cy="10"/>
            </a:xfrm>
            <a:custGeom>
              <a:avLst/>
              <a:gdLst>
                <a:gd name="T0" fmla="*/ 35 w 36"/>
                <a:gd name="T1" fmla="*/ 1 h 25"/>
                <a:gd name="T2" fmla="*/ 35 w 36"/>
                <a:gd name="T3" fmla="*/ 1 h 25"/>
                <a:gd name="T4" fmla="*/ 34 w 36"/>
                <a:gd name="T5" fmla="*/ 0 h 25"/>
                <a:gd name="T6" fmla="*/ 33 w 36"/>
                <a:gd name="T7" fmla="*/ 0 h 25"/>
                <a:gd name="T8" fmla="*/ 31 w 36"/>
                <a:gd name="T9" fmla="*/ 0 h 25"/>
                <a:gd name="T10" fmla="*/ 28 w 36"/>
                <a:gd name="T11" fmla="*/ 1 h 25"/>
                <a:gd name="T12" fmla="*/ 23 w 36"/>
                <a:gd name="T13" fmla="*/ 1 h 25"/>
                <a:gd name="T14" fmla="*/ 19 w 36"/>
                <a:gd name="T15" fmla="*/ 1 h 25"/>
                <a:gd name="T16" fmla="*/ 16 w 36"/>
                <a:gd name="T17" fmla="*/ 1 h 25"/>
                <a:gd name="T18" fmla="*/ 11 w 36"/>
                <a:gd name="T19" fmla="*/ 1 h 25"/>
                <a:gd name="T20" fmla="*/ 7 w 36"/>
                <a:gd name="T21" fmla="*/ 0 h 25"/>
                <a:gd name="T22" fmla="*/ 5 w 36"/>
                <a:gd name="T23" fmla="*/ 0 h 25"/>
                <a:gd name="T24" fmla="*/ 4 w 36"/>
                <a:gd name="T25" fmla="*/ 0 h 25"/>
                <a:gd name="T26" fmla="*/ 2 w 36"/>
                <a:gd name="T27" fmla="*/ 0 h 25"/>
                <a:gd name="T28" fmla="*/ 1 w 36"/>
                <a:gd name="T29" fmla="*/ 0 h 25"/>
                <a:gd name="T30" fmla="*/ 1 w 36"/>
                <a:gd name="T31" fmla="*/ 0 h 25"/>
                <a:gd name="T32" fmla="*/ 0 w 36"/>
                <a:gd name="T33" fmla="*/ 1 h 25"/>
                <a:gd name="T34" fmla="*/ 0 w 36"/>
                <a:gd name="T35" fmla="*/ 5 h 25"/>
                <a:gd name="T36" fmla="*/ 0 w 36"/>
                <a:gd name="T37" fmla="*/ 11 h 25"/>
                <a:gd name="T38" fmla="*/ 0 w 36"/>
                <a:gd name="T39" fmla="*/ 15 h 25"/>
                <a:gd name="T40" fmla="*/ 0 w 36"/>
                <a:gd name="T41" fmla="*/ 19 h 25"/>
                <a:gd name="T42" fmla="*/ 1 w 36"/>
                <a:gd name="T43" fmla="*/ 20 h 25"/>
                <a:gd name="T44" fmla="*/ 1 w 36"/>
                <a:gd name="T45" fmla="*/ 21 h 25"/>
                <a:gd name="T46" fmla="*/ 1 w 36"/>
                <a:gd name="T47" fmla="*/ 22 h 25"/>
                <a:gd name="T48" fmla="*/ 3 w 36"/>
                <a:gd name="T49" fmla="*/ 24 h 25"/>
                <a:gd name="T50" fmla="*/ 5 w 36"/>
                <a:gd name="T51" fmla="*/ 24 h 25"/>
                <a:gd name="T52" fmla="*/ 8 w 36"/>
                <a:gd name="T53" fmla="*/ 25 h 25"/>
                <a:gd name="T54" fmla="*/ 12 w 36"/>
                <a:gd name="T55" fmla="*/ 25 h 25"/>
                <a:gd name="T56" fmla="*/ 18 w 36"/>
                <a:gd name="T57" fmla="*/ 25 h 25"/>
                <a:gd name="T58" fmla="*/ 22 w 36"/>
                <a:gd name="T59" fmla="*/ 25 h 25"/>
                <a:gd name="T60" fmla="*/ 26 w 36"/>
                <a:gd name="T61" fmla="*/ 25 h 25"/>
                <a:gd name="T62" fmla="*/ 30 w 36"/>
                <a:gd name="T63" fmla="*/ 25 h 25"/>
                <a:gd name="T64" fmla="*/ 33 w 36"/>
                <a:gd name="T65" fmla="*/ 24 h 25"/>
                <a:gd name="T66" fmla="*/ 34 w 36"/>
                <a:gd name="T67" fmla="*/ 22 h 25"/>
                <a:gd name="T68" fmla="*/ 35 w 36"/>
                <a:gd name="T69" fmla="*/ 21 h 25"/>
                <a:gd name="T70" fmla="*/ 36 w 36"/>
                <a:gd name="T71" fmla="*/ 20 h 25"/>
                <a:gd name="T72" fmla="*/ 36 w 36"/>
                <a:gd name="T73" fmla="*/ 17 h 25"/>
                <a:gd name="T74" fmla="*/ 36 w 36"/>
                <a:gd name="T75" fmla="*/ 14 h 25"/>
                <a:gd name="T76" fmla="*/ 36 w 36"/>
                <a:gd name="T77" fmla="*/ 9 h 25"/>
                <a:gd name="T78" fmla="*/ 35 w 36"/>
                <a:gd name="T79" fmla="*/ 3 h 25"/>
                <a:gd name="T80" fmla="*/ 35 w 36"/>
                <a:gd name="T81" fmla="*/ 1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5">
                  <a:moveTo>
                    <a:pt x="35" y="1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4" y="22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4"/>
                  </a:lnTo>
                  <a:lnTo>
                    <a:pt x="36" y="9"/>
                  </a:lnTo>
                  <a:lnTo>
                    <a:pt x="35" y="3"/>
                  </a:lnTo>
                  <a:lnTo>
                    <a:pt x="3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8" name="Freeform 283"/>
            <p:cNvSpPr>
              <a:spLocks/>
            </p:cNvSpPr>
            <p:nvPr/>
          </p:nvSpPr>
          <p:spPr bwMode="auto">
            <a:xfrm>
              <a:off x="3873" y="3512"/>
              <a:ext cx="27" cy="10"/>
            </a:xfrm>
            <a:custGeom>
              <a:avLst/>
              <a:gdLst>
                <a:gd name="T0" fmla="*/ 35 w 36"/>
                <a:gd name="T1" fmla="*/ 1 h 25"/>
                <a:gd name="T2" fmla="*/ 35 w 36"/>
                <a:gd name="T3" fmla="*/ 1 h 25"/>
                <a:gd name="T4" fmla="*/ 35 w 36"/>
                <a:gd name="T5" fmla="*/ 1 h 25"/>
                <a:gd name="T6" fmla="*/ 34 w 36"/>
                <a:gd name="T7" fmla="*/ 0 h 25"/>
                <a:gd name="T8" fmla="*/ 33 w 36"/>
                <a:gd name="T9" fmla="*/ 0 h 25"/>
                <a:gd name="T10" fmla="*/ 31 w 36"/>
                <a:gd name="T11" fmla="*/ 0 h 25"/>
                <a:gd name="T12" fmla="*/ 31 w 36"/>
                <a:gd name="T13" fmla="*/ 0 h 25"/>
                <a:gd name="T14" fmla="*/ 28 w 36"/>
                <a:gd name="T15" fmla="*/ 1 h 25"/>
                <a:gd name="T16" fmla="*/ 23 w 36"/>
                <a:gd name="T17" fmla="*/ 1 h 25"/>
                <a:gd name="T18" fmla="*/ 19 w 36"/>
                <a:gd name="T19" fmla="*/ 1 h 25"/>
                <a:gd name="T20" fmla="*/ 16 w 36"/>
                <a:gd name="T21" fmla="*/ 1 h 25"/>
                <a:gd name="T22" fmla="*/ 11 w 36"/>
                <a:gd name="T23" fmla="*/ 1 h 25"/>
                <a:gd name="T24" fmla="*/ 7 w 36"/>
                <a:gd name="T25" fmla="*/ 0 h 25"/>
                <a:gd name="T26" fmla="*/ 5 w 36"/>
                <a:gd name="T27" fmla="*/ 0 h 25"/>
                <a:gd name="T28" fmla="*/ 4 w 36"/>
                <a:gd name="T29" fmla="*/ 0 h 25"/>
                <a:gd name="T30" fmla="*/ 4 w 36"/>
                <a:gd name="T31" fmla="*/ 0 h 25"/>
                <a:gd name="T32" fmla="*/ 2 w 36"/>
                <a:gd name="T33" fmla="*/ 0 h 25"/>
                <a:gd name="T34" fmla="*/ 1 w 36"/>
                <a:gd name="T35" fmla="*/ 0 h 25"/>
                <a:gd name="T36" fmla="*/ 1 w 36"/>
                <a:gd name="T37" fmla="*/ 0 h 25"/>
                <a:gd name="T38" fmla="*/ 0 w 36"/>
                <a:gd name="T39" fmla="*/ 1 h 25"/>
                <a:gd name="T40" fmla="*/ 0 w 36"/>
                <a:gd name="T41" fmla="*/ 1 h 25"/>
                <a:gd name="T42" fmla="*/ 0 w 36"/>
                <a:gd name="T43" fmla="*/ 5 h 25"/>
                <a:gd name="T44" fmla="*/ 0 w 36"/>
                <a:gd name="T45" fmla="*/ 11 h 25"/>
                <a:gd name="T46" fmla="*/ 0 w 36"/>
                <a:gd name="T47" fmla="*/ 15 h 25"/>
                <a:gd name="T48" fmla="*/ 0 w 36"/>
                <a:gd name="T49" fmla="*/ 19 h 25"/>
                <a:gd name="T50" fmla="*/ 0 w 36"/>
                <a:gd name="T51" fmla="*/ 19 h 25"/>
                <a:gd name="T52" fmla="*/ 1 w 36"/>
                <a:gd name="T53" fmla="*/ 20 h 25"/>
                <a:gd name="T54" fmla="*/ 1 w 36"/>
                <a:gd name="T55" fmla="*/ 21 h 25"/>
                <a:gd name="T56" fmla="*/ 1 w 36"/>
                <a:gd name="T57" fmla="*/ 22 h 25"/>
                <a:gd name="T58" fmla="*/ 3 w 36"/>
                <a:gd name="T59" fmla="*/ 24 h 25"/>
                <a:gd name="T60" fmla="*/ 3 w 36"/>
                <a:gd name="T61" fmla="*/ 24 h 25"/>
                <a:gd name="T62" fmla="*/ 5 w 36"/>
                <a:gd name="T63" fmla="*/ 24 h 25"/>
                <a:gd name="T64" fmla="*/ 8 w 36"/>
                <a:gd name="T65" fmla="*/ 25 h 25"/>
                <a:gd name="T66" fmla="*/ 12 w 36"/>
                <a:gd name="T67" fmla="*/ 25 h 25"/>
                <a:gd name="T68" fmla="*/ 18 w 36"/>
                <a:gd name="T69" fmla="*/ 25 h 25"/>
                <a:gd name="T70" fmla="*/ 22 w 36"/>
                <a:gd name="T71" fmla="*/ 25 h 25"/>
                <a:gd name="T72" fmla="*/ 26 w 36"/>
                <a:gd name="T73" fmla="*/ 25 h 25"/>
                <a:gd name="T74" fmla="*/ 30 w 36"/>
                <a:gd name="T75" fmla="*/ 25 h 25"/>
                <a:gd name="T76" fmla="*/ 33 w 36"/>
                <a:gd name="T77" fmla="*/ 24 h 25"/>
                <a:gd name="T78" fmla="*/ 33 w 36"/>
                <a:gd name="T79" fmla="*/ 24 h 25"/>
                <a:gd name="T80" fmla="*/ 34 w 36"/>
                <a:gd name="T81" fmla="*/ 22 h 25"/>
                <a:gd name="T82" fmla="*/ 35 w 36"/>
                <a:gd name="T83" fmla="*/ 21 h 25"/>
                <a:gd name="T84" fmla="*/ 36 w 36"/>
                <a:gd name="T85" fmla="*/ 20 h 25"/>
                <a:gd name="T86" fmla="*/ 36 w 36"/>
                <a:gd name="T87" fmla="*/ 17 h 25"/>
                <a:gd name="T88" fmla="*/ 36 w 36"/>
                <a:gd name="T89" fmla="*/ 17 h 25"/>
                <a:gd name="T90" fmla="*/ 36 w 36"/>
                <a:gd name="T91" fmla="*/ 14 h 25"/>
                <a:gd name="T92" fmla="*/ 36 w 36"/>
                <a:gd name="T93" fmla="*/ 9 h 25"/>
                <a:gd name="T94" fmla="*/ 35 w 36"/>
                <a:gd name="T95" fmla="*/ 3 h 25"/>
                <a:gd name="T96" fmla="*/ 35 w 36"/>
                <a:gd name="T97" fmla="*/ 1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5">
                  <a:moveTo>
                    <a:pt x="35" y="1"/>
                  </a:moveTo>
                  <a:lnTo>
                    <a:pt x="35" y="1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5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2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7"/>
                  </a:lnTo>
                  <a:lnTo>
                    <a:pt x="36" y="14"/>
                  </a:lnTo>
                  <a:lnTo>
                    <a:pt x="36" y="9"/>
                  </a:lnTo>
                  <a:lnTo>
                    <a:pt x="35" y="3"/>
                  </a:lnTo>
                  <a:lnTo>
                    <a:pt x="35" y="1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9" name="Freeform 284"/>
            <p:cNvSpPr>
              <a:spLocks/>
            </p:cNvSpPr>
            <p:nvPr/>
          </p:nvSpPr>
          <p:spPr bwMode="auto">
            <a:xfrm>
              <a:off x="3840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2 h 27"/>
                <a:gd name="T4" fmla="*/ 36 w 37"/>
                <a:gd name="T5" fmla="*/ 0 h 27"/>
                <a:gd name="T6" fmla="*/ 33 w 37"/>
                <a:gd name="T7" fmla="*/ 0 h 27"/>
                <a:gd name="T8" fmla="*/ 31 w 37"/>
                <a:gd name="T9" fmla="*/ 2 h 27"/>
                <a:gd name="T10" fmla="*/ 29 w 37"/>
                <a:gd name="T11" fmla="*/ 3 h 27"/>
                <a:gd name="T12" fmla="*/ 25 w 37"/>
                <a:gd name="T13" fmla="*/ 3 h 27"/>
                <a:gd name="T14" fmla="*/ 20 w 37"/>
                <a:gd name="T15" fmla="*/ 3 h 27"/>
                <a:gd name="T16" fmla="*/ 17 w 37"/>
                <a:gd name="T17" fmla="*/ 3 h 27"/>
                <a:gd name="T18" fmla="*/ 12 w 37"/>
                <a:gd name="T19" fmla="*/ 3 h 27"/>
                <a:gd name="T20" fmla="*/ 9 w 37"/>
                <a:gd name="T21" fmla="*/ 2 h 27"/>
                <a:gd name="T22" fmla="*/ 7 w 37"/>
                <a:gd name="T23" fmla="*/ 2 h 27"/>
                <a:gd name="T24" fmla="*/ 5 w 37"/>
                <a:gd name="T25" fmla="*/ 2 h 27"/>
                <a:gd name="T26" fmla="*/ 3 w 37"/>
                <a:gd name="T27" fmla="*/ 2 h 27"/>
                <a:gd name="T28" fmla="*/ 2 w 37"/>
                <a:gd name="T29" fmla="*/ 0 h 27"/>
                <a:gd name="T30" fmla="*/ 1 w 37"/>
                <a:gd name="T31" fmla="*/ 2 h 27"/>
                <a:gd name="T32" fmla="*/ 0 w 37"/>
                <a:gd name="T33" fmla="*/ 3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0 w 37"/>
                <a:gd name="T41" fmla="*/ 19 h 27"/>
                <a:gd name="T42" fmla="*/ 1 w 37"/>
                <a:gd name="T43" fmla="*/ 22 h 27"/>
                <a:gd name="T44" fmla="*/ 1 w 37"/>
                <a:gd name="T45" fmla="*/ 23 h 27"/>
                <a:gd name="T46" fmla="*/ 2 w 37"/>
                <a:gd name="T47" fmla="*/ 24 h 27"/>
                <a:gd name="T48" fmla="*/ 3 w 37"/>
                <a:gd name="T49" fmla="*/ 26 h 27"/>
                <a:gd name="T50" fmla="*/ 7 w 37"/>
                <a:gd name="T51" fmla="*/ 26 h 27"/>
                <a:gd name="T52" fmla="*/ 9 w 37"/>
                <a:gd name="T53" fmla="*/ 26 h 27"/>
                <a:gd name="T54" fmla="*/ 14 w 37"/>
                <a:gd name="T55" fmla="*/ 27 h 27"/>
                <a:gd name="T56" fmla="*/ 18 w 37"/>
                <a:gd name="T57" fmla="*/ 27 h 27"/>
                <a:gd name="T58" fmla="*/ 23 w 37"/>
                <a:gd name="T59" fmla="*/ 27 h 27"/>
                <a:gd name="T60" fmla="*/ 28 w 37"/>
                <a:gd name="T61" fmla="*/ 27 h 27"/>
                <a:gd name="T62" fmla="*/ 31 w 37"/>
                <a:gd name="T63" fmla="*/ 27 h 27"/>
                <a:gd name="T64" fmla="*/ 33 w 37"/>
                <a:gd name="T65" fmla="*/ 26 h 27"/>
                <a:gd name="T66" fmla="*/ 36 w 37"/>
                <a:gd name="T67" fmla="*/ 24 h 27"/>
                <a:gd name="T68" fmla="*/ 37 w 37"/>
                <a:gd name="T69" fmla="*/ 23 h 27"/>
                <a:gd name="T70" fmla="*/ 37 w 37"/>
                <a:gd name="T71" fmla="*/ 22 h 27"/>
                <a:gd name="T72" fmla="*/ 37 w 37"/>
                <a:gd name="T73" fmla="*/ 19 h 27"/>
                <a:gd name="T74" fmla="*/ 37 w 37"/>
                <a:gd name="T75" fmla="*/ 16 h 27"/>
                <a:gd name="T76" fmla="*/ 37 w 37"/>
                <a:gd name="T77" fmla="*/ 11 h 27"/>
                <a:gd name="T78" fmla="*/ 37 w 37"/>
                <a:gd name="T79" fmla="*/ 5 h 27"/>
                <a:gd name="T80" fmla="*/ 37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2"/>
                  </a:lnTo>
                  <a:lnTo>
                    <a:pt x="36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3"/>
                  </a:lnTo>
                  <a:lnTo>
                    <a:pt x="9" y="2"/>
                  </a:lnTo>
                  <a:lnTo>
                    <a:pt x="7" y="2"/>
                  </a:lnTo>
                  <a:lnTo>
                    <a:pt x="5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7" y="26"/>
                  </a:lnTo>
                  <a:lnTo>
                    <a:pt x="9" y="26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23" y="27"/>
                  </a:lnTo>
                  <a:lnTo>
                    <a:pt x="28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0" name="Freeform 285"/>
            <p:cNvSpPr>
              <a:spLocks/>
            </p:cNvSpPr>
            <p:nvPr/>
          </p:nvSpPr>
          <p:spPr bwMode="auto">
            <a:xfrm>
              <a:off x="3840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3 h 27"/>
                <a:gd name="T4" fmla="*/ 37 w 37"/>
                <a:gd name="T5" fmla="*/ 2 h 27"/>
                <a:gd name="T6" fmla="*/ 36 w 37"/>
                <a:gd name="T7" fmla="*/ 0 h 27"/>
                <a:gd name="T8" fmla="*/ 33 w 37"/>
                <a:gd name="T9" fmla="*/ 0 h 27"/>
                <a:gd name="T10" fmla="*/ 31 w 37"/>
                <a:gd name="T11" fmla="*/ 2 h 27"/>
                <a:gd name="T12" fmla="*/ 31 w 37"/>
                <a:gd name="T13" fmla="*/ 2 h 27"/>
                <a:gd name="T14" fmla="*/ 29 w 37"/>
                <a:gd name="T15" fmla="*/ 3 h 27"/>
                <a:gd name="T16" fmla="*/ 25 w 37"/>
                <a:gd name="T17" fmla="*/ 3 h 27"/>
                <a:gd name="T18" fmla="*/ 20 w 37"/>
                <a:gd name="T19" fmla="*/ 3 h 27"/>
                <a:gd name="T20" fmla="*/ 17 w 37"/>
                <a:gd name="T21" fmla="*/ 3 h 27"/>
                <a:gd name="T22" fmla="*/ 12 w 37"/>
                <a:gd name="T23" fmla="*/ 3 h 27"/>
                <a:gd name="T24" fmla="*/ 9 w 37"/>
                <a:gd name="T25" fmla="*/ 2 h 27"/>
                <a:gd name="T26" fmla="*/ 7 w 37"/>
                <a:gd name="T27" fmla="*/ 2 h 27"/>
                <a:gd name="T28" fmla="*/ 5 w 37"/>
                <a:gd name="T29" fmla="*/ 2 h 27"/>
                <a:gd name="T30" fmla="*/ 5 w 37"/>
                <a:gd name="T31" fmla="*/ 2 h 27"/>
                <a:gd name="T32" fmla="*/ 3 w 37"/>
                <a:gd name="T33" fmla="*/ 2 h 27"/>
                <a:gd name="T34" fmla="*/ 2 w 37"/>
                <a:gd name="T35" fmla="*/ 0 h 27"/>
                <a:gd name="T36" fmla="*/ 1 w 37"/>
                <a:gd name="T37" fmla="*/ 2 h 27"/>
                <a:gd name="T38" fmla="*/ 0 w 37"/>
                <a:gd name="T39" fmla="*/ 3 h 27"/>
                <a:gd name="T40" fmla="*/ 0 w 37"/>
                <a:gd name="T41" fmla="*/ 3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0 w 37"/>
                <a:gd name="T49" fmla="*/ 19 h 27"/>
                <a:gd name="T50" fmla="*/ 0 w 37"/>
                <a:gd name="T51" fmla="*/ 19 h 27"/>
                <a:gd name="T52" fmla="*/ 1 w 37"/>
                <a:gd name="T53" fmla="*/ 22 h 27"/>
                <a:gd name="T54" fmla="*/ 1 w 37"/>
                <a:gd name="T55" fmla="*/ 23 h 27"/>
                <a:gd name="T56" fmla="*/ 2 w 37"/>
                <a:gd name="T57" fmla="*/ 24 h 27"/>
                <a:gd name="T58" fmla="*/ 3 w 37"/>
                <a:gd name="T59" fmla="*/ 26 h 27"/>
                <a:gd name="T60" fmla="*/ 3 w 37"/>
                <a:gd name="T61" fmla="*/ 26 h 27"/>
                <a:gd name="T62" fmla="*/ 7 w 37"/>
                <a:gd name="T63" fmla="*/ 26 h 27"/>
                <a:gd name="T64" fmla="*/ 9 w 37"/>
                <a:gd name="T65" fmla="*/ 26 h 27"/>
                <a:gd name="T66" fmla="*/ 14 w 37"/>
                <a:gd name="T67" fmla="*/ 27 h 27"/>
                <a:gd name="T68" fmla="*/ 18 w 37"/>
                <a:gd name="T69" fmla="*/ 27 h 27"/>
                <a:gd name="T70" fmla="*/ 23 w 37"/>
                <a:gd name="T71" fmla="*/ 27 h 27"/>
                <a:gd name="T72" fmla="*/ 28 w 37"/>
                <a:gd name="T73" fmla="*/ 27 h 27"/>
                <a:gd name="T74" fmla="*/ 31 w 37"/>
                <a:gd name="T75" fmla="*/ 27 h 27"/>
                <a:gd name="T76" fmla="*/ 33 w 37"/>
                <a:gd name="T77" fmla="*/ 26 h 27"/>
                <a:gd name="T78" fmla="*/ 33 w 37"/>
                <a:gd name="T79" fmla="*/ 26 h 27"/>
                <a:gd name="T80" fmla="*/ 36 w 37"/>
                <a:gd name="T81" fmla="*/ 24 h 27"/>
                <a:gd name="T82" fmla="*/ 37 w 37"/>
                <a:gd name="T83" fmla="*/ 23 h 27"/>
                <a:gd name="T84" fmla="*/ 37 w 37"/>
                <a:gd name="T85" fmla="*/ 22 h 27"/>
                <a:gd name="T86" fmla="*/ 37 w 37"/>
                <a:gd name="T87" fmla="*/ 19 h 27"/>
                <a:gd name="T88" fmla="*/ 37 w 37"/>
                <a:gd name="T89" fmla="*/ 19 h 27"/>
                <a:gd name="T90" fmla="*/ 37 w 37"/>
                <a:gd name="T91" fmla="*/ 16 h 27"/>
                <a:gd name="T92" fmla="*/ 37 w 37"/>
                <a:gd name="T93" fmla="*/ 11 h 27"/>
                <a:gd name="T94" fmla="*/ 37 w 37"/>
                <a:gd name="T95" fmla="*/ 5 h 27"/>
                <a:gd name="T96" fmla="*/ 37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3"/>
                  </a:lnTo>
                  <a:lnTo>
                    <a:pt x="37" y="2"/>
                  </a:lnTo>
                  <a:lnTo>
                    <a:pt x="36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3"/>
                  </a:lnTo>
                  <a:lnTo>
                    <a:pt x="9" y="2"/>
                  </a:lnTo>
                  <a:lnTo>
                    <a:pt x="7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7" y="26"/>
                  </a:lnTo>
                  <a:lnTo>
                    <a:pt x="9" y="26"/>
                  </a:lnTo>
                  <a:lnTo>
                    <a:pt x="14" y="27"/>
                  </a:lnTo>
                  <a:lnTo>
                    <a:pt x="18" y="27"/>
                  </a:lnTo>
                  <a:lnTo>
                    <a:pt x="23" y="27"/>
                  </a:lnTo>
                  <a:lnTo>
                    <a:pt x="28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1" name="Freeform 286"/>
            <p:cNvSpPr>
              <a:spLocks/>
            </p:cNvSpPr>
            <p:nvPr/>
          </p:nvSpPr>
          <p:spPr bwMode="auto">
            <a:xfrm>
              <a:off x="3807" y="3511"/>
              <a:ext cx="26" cy="10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1 h 25"/>
                <a:gd name="T4" fmla="*/ 35 w 37"/>
                <a:gd name="T5" fmla="*/ 0 h 25"/>
                <a:gd name="T6" fmla="*/ 34 w 37"/>
                <a:gd name="T7" fmla="*/ 0 h 25"/>
                <a:gd name="T8" fmla="*/ 31 w 37"/>
                <a:gd name="T9" fmla="*/ 0 h 25"/>
                <a:gd name="T10" fmla="*/ 29 w 37"/>
                <a:gd name="T11" fmla="*/ 1 h 25"/>
                <a:gd name="T12" fmla="*/ 24 w 37"/>
                <a:gd name="T13" fmla="*/ 1 h 25"/>
                <a:gd name="T14" fmla="*/ 19 w 37"/>
                <a:gd name="T15" fmla="*/ 1 h 25"/>
                <a:gd name="T16" fmla="*/ 15 w 37"/>
                <a:gd name="T17" fmla="*/ 1 h 25"/>
                <a:gd name="T18" fmla="*/ 11 w 37"/>
                <a:gd name="T19" fmla="*/ 1 h 25"/>
                <a:gd name="T20" fmla="*/ 7 w 37"/>
                <a:gd name="T21" fmla="*/ 0 h 25"/>
                <a:gd name="T22" fmla="*/ 5 w 37"/>
                <a:gd name="T23" fmla="*/ 0 h 25"/>
                <a:gd name="T24" fmla="*/ 4 w 37"/>
                <a:gd name="T25" fmla="*/ 0 h 25"/>
                <a:gd name="T26" fmla="*/ 2 w 37"/>
                <a:gd name="T27" fmla="*/ 0 h 25"/>
                <a:gd name="T28" fmla="*/ 1 w 37"/>
                <a:gd name="T29" fmla="*/ 0 h 25"/>
                <a:gd name="T30" fmla="*/ 1 w 37"/>
                <a:gd name="T31" fmla="*/ 0 h 25"/>
                <a:gd name="T32" fmla="*/ 0 w 37"/>
                <a:gd name="T33" fmla="*/ 1 h 25"/>
                <a:gd name="T34" fmla="*/ 0 w 37"/>
                <a:gd name="T35" fmla="*/ 5 h 25"/>
                <a:gd name="T36" fmla="*/ 0 w 37"/>
                <a:gd name="T37" fmla="*/ 12 h 25"/>
                <a:gd name="T38" fmla="*/ 0 w 37"/>
                <a:gd name="T39" fmla="*/ 15 h 25"/>
                <a:gd name="T40" fmla="*/ 0 w 37"/>
                <a:gd name="T41" fmla="*/ 19 h 25"/>
                <a:gd name="T42" fmla="*/ 1 w 37"/>
                <a:gd name="T43" fmla="*/ 20 h 25"/>
                <a:gd name="T44" fmla="*/ 1 w 37"/>
                <a:gd name="T45" fmla="*/ 22 h 25"/>
                <a:gd name="T46" fmla="*/ 1 w 37"/>
                <a:gd name="T47" fmla="*/ 23 h 25"/>
                <a:gd name="T48" fmla="*/ 3 w 37"/>
                <a:gd name="T49" fmla="*/ 24 h 25"/>
                <a:gd name="T50" fmla="*/ 5 w 37"/>
                <a:gd name="T51" fmla="*/ 24 h 25"/>
                <a:gd name="T52" fmla="*/ 8 w 37"/>
                <a:gd name="T53" fmla="*/ 25 h 25"/>
                <a:gd name="T54" fmla="*/ 12 w 37"/>
                <a:gd name="T55" fmla="*/ 25 h 25"/>
                <a:gd name="T56" fmla="*/ 17 w 37"/>
                <a:gd name="T57" fmla="*/ 25 h 25"/>
                <a:gd name="T58" fmla="*/ 23 w 37"/>
                <a:gd name="T59" fmla="*/ 25 h 25"/>
                <a:gd name="T60" fmla="*/ 28 w 37"/>
                <a:gd name="T61" fmla="*/ 25 h 25"/>
                <a:gd name="T62" fmla="*/ 31 w 37"/>
                <a:gd name="T63" fmla="*/ 25 h 25"/>
                <a:gd name="T64" fmla="*/ 34 w 37"/>
                <a:gd name="T65" fmla="*/ 24 h 25"/>
                <a:gd name="T66" fmla="*/ 35 w 37"/>
                <a:gd name="T67" fmla="*/ 23 h 25"/>
                <a:gd name="T68" fmla="*/ 36 w 37"/>
                <a:gd name="T69" fmla="*/ 22 h 25"/>
                <a:gd name="T70" fmla="*/ 37 w 37"/>
                <a:gd name="T71" fmla="*/ 20 h 25"/>
                <a:gd name="T72" fmla="*/ 37 w 37"/>
                <a:gd name="T73" fmla="*/ 18 h 25"/>
                <a:gd name="T74" fmla="*/ 37 w 37"/>
                <a:gd name="T75" fmla="*/ 14 h 25"/>
                <a:gd name="T76" fmla="*/ 37 w 37"/>
                <a:gd name="T77" fmla="*/ 9 h 25"/>
                <a:gd name="T78" fmla="*/ 36 w 37"/>
                <a:gd name="T79" fmla="*/ 4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1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5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4"/>
                  </a:lnTo>
                  <a:lnTo>
                    <a:pt x="37" y="9"/>
                  </a:lnTo>
                  <a:lnTo>
                    <a:pt x="36" y="4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2" name="Freeform 287"/>
            <p:cNvSpPr>
              <a:spLocks/>
            </p:cNvSpPr>
            <p:nvPr/>
          </p:nvSpPr>
          <p:spPr bwMode="auto">
            <a:xfrm>
              <a:off x="3807" y="3511"/>
              <a:ext cx="26" cy="10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6 w 37"/>
                <a:gd name="T5" fmla="*/ 1 h 25"/>
                <a:gd name="T6" fmla="*/ 35 w 37"/>
                <a:gd name="T7" fmla="*/ 0 h 25"/>
                <a:gd name="T8" fmla="*/ 34 w 37"/>
                <a:gd name="T9" fmla="*/ 0 h 25"/>
                <a:gd name="T10" fmla="*/ 31 w 37"/>
                <a:gd name="T11" fmla="*/ 0 h 25"/>
                <a:gd name="T12" fmla="*/ 31 w 37"/>
                <a:gd name="T13" fmla="*/ 0 h 25"/>
                <a:gd name="T14" fmla="*/ 29 w 37"/>
                <a:gd name="T15" fmla="*/ 1 h 25"/>
                <a:gd name="T16" fmla="*/ 24 w 37"/>
                <a:gd name="T17" fmla="*/ 1 h 25"/>
                <a:gd name="T18" fmla="*/ 19 w 37"/>
                <a:gd name="T19" fmla="*/ 1 h 25"/>
                <a:gd name="T20" fmla="*/ 15 w 37"/>
                <a:gd name="T21" fmla="*/ 1 h 25"/>
                <a:gd name="T22" fmla="*/ 11 w 37"/>
                <a:gd name="T23" fmla="*/ 1 h 25"/>
                <a:gd name="T24" fmla="*/ 7 w 37"/>
                <a:gd name="T25" fmla="*/ 0 h 25"/>
                <a:gd name="T26" fmla="*/ 5 w 37"/>
                <a:gd name="T27" fmla="*/ 0 h 25"/>
                <a:gd name="T28" fmla="*/ 4 w 37"/>
                <a:gd name="T29" fmla="*/ 0 h 25"/>
                <a:gd name="T30" fmla="*/ 4 w 37"/>
                <a:gd name="T31" fmla="*/ 0 h 25"/>
                <a:gd name="T32" fmla="*/ 2 w 37"/>
                <a:gd name="T33" fmla="*/ 0 h 25"/>
                <a:gd name="T34" fmla="*/ 1 w 37"/>
                <a:gd name="T35" fmla="*/ 0 h 25"/>
                <a:gd name="T36" fmla="*/ 1 w 37"/>
                <a:gd name="T37" fmla="*/ 0 h 25"/>
                <a:gd name="T38" fmla="*/ 0 w 37"/>
                <a:gd name="T39" fmla="*/ 1 h 25"/>
                <a:gd name="T40" fmla="*/ 0 w 37"/>
                <a:gd name="T41" fmla="*/ 1 h 25"/>
                <a:gd name="T42" fmla="*/ 0 w 37"/>
                <a:gd name="T43" fmla="*/ 5 h 25"/>
                <a:gd name="T44" fmla="*/ 0 w 37"/>
                <a:gd name="T45" fmla="*/ 12 h 25"/>
                <a:gd name="T46" fmla="*/ 0 w 37"/>
                <a:gd name="T47" fmla="*/ 15 h 25"/>
                <a:gd name="T48" fmla="*/ 0 w 37"/>
                <a:gd name="T49" fmla="*/ 19 h 25"/>
                <a:gd name="T50" fmla="*/ 0 w 37"/>
                <a:gd name="T51" fmla="*/ 19 h 25"/>
                <a:gd name="T52" fmla="*/ 1 w 37"/>
                <a:gd name="T53" fmla="*/ 20 h 25"/>
                <a:gd name="T54" fmla="*/ 1 w 37"/>
                <a:gd name="T55" fmla="*/ 22 h 25"/>
                <a:gd name="T56" fmla="*/ 1 w 37"/>
                <a:gd name="T57" fmla="*/ 23 h 25"/>
                <a:gd name="T58" fmla="*/ 3 w 37"/>
                <a:gd name="T59" fmla="*/ 24 h 25"/>
                <a:gd name="T60" fmla="*/ 3 w 37"/>
                <a:gd name="T61" fmla="*/ 24 h 25"/>
                <a:gd name="T62" fmla="*/ 5 w 37"/>
                <a:gd name="T63" fmla="*/ 24 h 25"/>
                <a:gd name="T64" fmla="*/ 8 w 37"/>
                <a:gd name="T65" fmla="*/ 25 h 25"/>
                <a:gd name="T66" fmla="*/ 12 w 37"/>
                <a:gd name="T67" fmla="*/ 25 h 25"/>
                <a:gd name="T68" fmla="*/ 17 w 37"/>
                <a:gd name="T69" fmla="*/ 25 h 25"/>
                <a:gd name="T70" fmla="*/ 23 w 37"/>
                <a:gd name="T71" fmla="*/ 25 h 25"/>
                <a:gd name="T72" fmla="*/ 28 w 37"/>
                <a:gd name="T73" fmla="*/ 25 h 25"/>
                <a:gd name="T74" fmla="*/ 31 w 37"/>
                <a:gd name="T75" fmla="*/ 25 h 25"/>
                <a:gd name="T76" fmla="*/ 34 w 37"/>
                <a:gd name="T77" fmla="*/ 24 h 25"/>
                <a:gd name="T78" fmla="*/ 34 w 37"/>
                <a:gd name="T79" fmla="*/ 24 h 25"/>
                <a:gd name="T80" fmla="*/ 35 w 37"/>
                <a:gd name="T81" fmla="*/ 23 h 25"/>
                <a:gd name="T82" fmla="*/ 36 w 37"/>
                <a:gd name="T83" fmla="*/ 22 h 25"/>
                <a:gd name="T84" fmla="*/ 37 w 37"/>
                <a:gd name="T85" fmla="*/ 20 h 25"/>
                <a:gd name="T86" fmla="*/ 37 w 37"/>
                <a:gd name="T87" fmla="*/ 18 h 25"/>
                <a:gd name="T88" fmla="*/ 37 w 37"/>
                <a:gd name="T89" fmla="*/ 18 h 25"/>
                <a:gd name="T90" fmla="*/ 37 w 37"/>
                <a:gd name="T91" fmla="*/ 14 h 25"/>
                <a:gd name="T92" fmla="*/ 37 w 37"/>
                <a:gd name="T93" fmla="*/ 9 h 25"/>
                <a:gd name="T94" fmla="*/ 36 w 37"/>
                <a:gd name="T95" fmla="*/ 4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5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8"/>
                  </a:lnTo>
                  <a:lnTo>
                    <a:pt x="37" y="14"/>
                  </a:lnTo>
                  <a:lnTo>
                    <a:pt x="37" y="9"/>
                  </a:lnTo>
                  <a:lnTo>
                    <a:pt x="36" y="4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3" name="Freeform 288"/>
            <p:cNvSpPr>
              <a:spLocks/>
            </p:cNvSpPr>
            <p:nvPr/>
          </p:nvSpPr>
          <p:spPr bwMode="auto">
            <a:xfrm>
              <a:off x="3775" y="3511"/>
              <a:ext cx="25" cy="10"/>
            </a:xfrm>
            <a:custGeom>
              <a:avLst/>
              <a:gdLst>
                <a:gd name="T0" fmla="*/ 36 w 37"/>
                <a:gd name="T1" fmla="*/ 2 h 26"/>
                <a:gd name="T2" fmla="*/ 35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1 w 37"/>
                <a:gd name="T9" fmla="*/ 1 h 26"/>
                <a:gd name="T10" fmla="*/ 28 w 37"/>
                <a:gd name="T11" fmla="*/ 2 h 26"/>
                <a:gd name="T12" fmla="*/ 24 w 37"/>
                <a:gd name="T13" fmla="*/ 2 h 26"/>
                <a:gd name="T14" fmla="*/ 19 w 37"/>
                <a:gd name="T15" fmla="*/ 2 h 26"/>
                <a:gd name="T16" fmla="*/ 16 w 37"/>
                <a:gd name="T17" fmla="*/ 2 h 26"/>
                <a:gd name="T18" fmla="*/ 11 w 37"/>
                <a:gd name="T19" fmla="*/ 2 h 26"/>
                <a:gd name="T20" fmla="*/ 7 w 37"/>
                <a:gd name="T21" fmla="*/ 1 h 26"/>
                <a:gd name="T22" fmla="*/ 5 w 37"/>
                <a:gd name="T23" fmla="*/ 1 h 26"/>
                <a:gd name="T24" fmla="*/ 4 w 37"/>
                <a:gd name="T25" fmla="*/ 1 h 26"/>
                <a:gd name="T26" fmla="*/ 2 w 37"/>
                <a:gd name="T27" fmla="*/ 1 h 26"/>
                <a:gd name="T28" fmla="*/ 2 w 37"/>
                <a:gd name="T29" fmla="*/ 0 h 26"/>
                <a:gd name="T30" fmla="*/ 1 w 37"/>
                <a:gd name="T31" fmla="*/ 1 h 26"/>
                <a:gd name="T32" fmla="*/ 0 w 37"/>
                <a:gd name="T33" fmla="*/ 2 h 26"/>
                <a:gd name="T34" fmla="*/ 0 w 37"/>
                <a:gd name="T35" fmla="*/ 6 h 26"/>
                <a:gd name="T36" fmla="*/ 0 w 37"/>
                <a:gd name="T37" fmla="*/ 11 h 26"/>
                <a:gd name="T38" fmla="*/ 0 w 37"/>
                <a:gd name="T39" fmla="*/ 16 h 26"/>
                <a:gd name="T40" fmla="*/ 0 w 37"/>
                <a:gd name="T41" fmla="*/ 19 h 26"/>
                <a:gd name="T42" fmla="*/ 1 w 37"/>
                <a:gd name="T43" fmla="*/ 21 h 26"/>
                <a:gd name="T44" fmla="*/ 1 w 37"/>
                <a:gd name="T45" fmla="*/ 23 h 26"/>
                <a:gd name="T46" fmla="*/ 2 w 37"/>
                <a:gd name="T47" fmla="*/ 24 h 26"/>
                <a:gd name="T48" fmla="*/ 3 w 37"/>
                <a:gd name="T49" fmla="*/ 24 h 26"/>
                <a:gd name="T50" fmla="*/ 5 w 37"/>
                <a:gd name="T51" fmla="*/ 24 h 26"/>
                <a:gd name="T52" fmla="*/ 8 w 37"/>
                <a:gd name="T53" fmla="*/ 25 h 26"/>
                <a:gd name="T54" fmla="*/ 13 w 37"/>
                <a:gd name="T55" fmla="*/ 25 h 26"/>
                <a:gd name="T56" fmla="*/ 18 w 37"/>
                <a:gd name="T57" fmla="*/ 26 h 26"/>
                <a:gd name="T58" fmla="*/ 22 w 37"/>
                <a:gd name="T59" fmla="*/ 26 h 26"/>
                <a:gd name="T60" fmla="*/ 27 w 37"/>
                <a:gd name="T61" fmla="*/ 26 h 26"/>
                <a:gd name="T62" fmla="*/ 31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5 w 37"/>
                <a:gd name="T69" fmla="*/ 21 h 26"/>
                <a:gd name="T70" fmla="*/ 36 w 37"/>
                <a:gd name="T71" fmla="*/ 20 h 26"/>
                <a:gd name="T72" fmla="*/ 37 w 37"/>
                <a:gd name="T73" fmla="*/ 19 h 26"/>
                <a:gd name="T74" fmla="*/ 37 w 37"/>
                <a:gd name="T75" fmla="*/ 15 h 26"/>
                <a:gd name="T76" fmla="*/ 37 w 37"/>
                <a:gd name="T77" fmla="*/ 9 h 26"/>
                <a:gd name="T78" fmla="*/ 36 w 37"/>
                <a:gd name="T79" fmla="*/ 5 h 26"/>
                <a:gd name="T80" fmla="*/ 36 w 37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19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9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4" name="Freeform 289"/>
            <p:cNvSpPr>
              <a:spLocks/>
            </p:cNvSpPr>
            <p:nvPr/>
          </p:nvSpPr>
          <p:spPr bwMode="auto">
            <a:xfrm>
              <a:off x="3775" y="3511"/>
              <a:ext cx="25" cy="10"/>
            </a:xfrm>
            <a:custGeom>
              <a:avLst/>
              <a:gdLst>
                <a:gd name="T0" fmla="*/ 36 w 37"/>
                <a:gd name="T1" fmla="*/ 2 h 26"/>
                <a:gd name="T2" fmla="*/ 36 w 37"/>
                <a:gd name="T3" fmla="*/ 2 h 26"/>
                <a:gd name="T4" fmla="*/ 35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1 w 37"/>
                <a:gd name="T11" fmla="*/ 1 h 26"/>
                <a:gd name="T12" fmla="*/ 31 w 37"/>
                <a:gd name="T13" fmla="*/ 1 h 26"/>
                <a:gd name="T14" fmla="*/ 28 w 37"/>
                <a:gd name="T15" fmla="*/ 2 h 26"/>
                <a:gd name="T16" fmla="*/ 24 w 37"/>
                <a:gd name="T17" fmla="*/ 2 h 26"/>
                <a:gd name="T18" fmla="*/ 19 w 37"/>
                <a:gd name="T19" fmla="*/ 2 h 26"/>
                <a:gd name="T20" fmla="*/ 16 w 37"/>
                <a:gd name="T21" fmla="*/ 2 h 26"/>
                <a:gd name="T22" fmla="*/ 11 w 37"/>
                <a:gd name="T23" fmla="*/ 2 h 26"/>
                <a:gd name="T24" fmla="*/ 7 w 37"/>
                <a:gd name="T25" fmla="*/ 1 h 26"/>
                <a:gd name="T26" fmla="*/ 5 w 37"/>
                <a:gd name="T27" fmla="*/ 1 h 26"/>
                <a:gd name="T28" fmla="*/ 4 w 37"/>
                <a:gd name="T29" fmla="*/ 1 h 26"/>
                <a:gd name="T30" fmla="*/ 4 w 37"/>
                <a:gd name="T31" fmla="*/ 1 h 26"/>
                <a:gd name="T32" fmla="*/ 2 w 37"/>
                <a:gd name="T33" fmla="*/ 1 h 26"/>
                <a:gd name="T34" fmla="*/ 2 w 37"/>
                <a:gd name="T35" fmla="*/ 0 h 26"/>
                <a:gd name="T36" fmla="*/ 1 w 37"/>
                <a:gd name="T37" fmla="*/ 1 h 26"/>
                <a:gd name="T38" fmla="*/ 0 w 37"/>
                <a:gd name="T39" fmla="*/ 2 h 26"/>
                <a:gd name="T40" fmla="*/ 0 w 37"/>
                <a:gd name="T41" fmla="*/ 2 h 26"/>
                <a:gd name="T42" fmla="*/ 0 w 37"/>
                <a:gd name="T43" fmla="*/ 6 h 26"/>
                <a:gd name="T44" fmla="*/ 0 w 37"/>
                <a:gd name="T45" fmla="*/ 11 h 26"/>
                <a:gd name="T46" fmla="*/ 0 w 37"/>
                <a:gd name="T47" fmla="*/ 16 h 26"/>
                <a:gd name="T48" fmla="*/ 0 w 37"/>
                <a:gd name="T49" fmla="*/ 19 h 26"/>
                <a:gd name="T50" fmla="*/ 0 w 37"/>
                <a:gd name="T51" fmla="*/ 19 h 26"/>
                <a:gd name="T52" fmla="*/ 1 w 37"/>
                <a:gd name="T53" fmla="*/ 21 h 26"/>
                <a:gd name="T54" fmla="*/ 1 w 37"/>
                <a:gd name="T55" fmla="*/ 23 h 26"/>
                <a:gd name="T56" fmla="*/ 2 w 37"/>
                <a:gd name="T57" fmla="*/ 24 h 26"/>
                <a:gd name="T58" fmla="*/ 3 w 37"/>
                <a:gd name="T59" fmla="*/ 24 h 26"/>
                <a:gd name="T60" fmla="*/ 3 w 37"/>
                <a:gd name="T61" fmla="*/ 24 h 26"/>
                <a:gd name="T62" fmla="*/ 5 w 37"/>
                <a:gd name="T63" fmla="*/ 24 h 26"/>
                <a:gd name="T64" fmla="*/ 8 w 37"/>
                <a:gd name="T65" fmla="*/ 25 h 26"/>
                <a:gd name="T66" fmla="*/ 13 w 37"/>
                <a:gd name="T67" fmla="*/ 25 h 26"/>
                <a:gd name="T68" fmla="*/ 18 w 37"/>
                <a:gd name="T69" fmla="*/ 26 h 26"/>
                <a:gd name="T70" fmla="*/ 22 w 37"/>
                <a:gd name="T71" fmla="*/ 26 h 26"/>
                <a:gd name="T72" fmla="*/ 27 w 37"/>
                <a:gd name="T73" fmla="*/ 26 h 26"/>
                <a:gd name="T74" fmla="*/ 31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5 w 37"/>
                <a:gd name="T83" fmla="*/ 21 h 26"/>
                <a:gd name="T84" fmla="*/ 36 w 37"/>
                <a:gd name="T85" fmla="*/ 20 h 26"/>
                <a:gd name="T86" fmla="*/ 37 w 37"/>
                <a:gd name="T87" fmla="*/ 19 h 26"/>
                <a:gd name="T88" fmla="*/ 37 w 37"/>
                <a:gd name="T89" fmla="*/ 19 h 26"/>
                <a:gd name="T90" fmla="*/ 37 w 37"/>
                <a:gd name="T91" fmla="*/ 15 h 26"/>
                <a:gd name="T92" fmla="*/ 37 w 37"/>
                <a:gd name="T93" fmla="*/ 9 h 26"/>
                <a:gd name="T94" fmla="*/ 36 w 37"/>
                <a:gd name="T95" fmla="*/ 5 h 26"/>
                <a:gd name="T96" fmla="*/ 36 w 37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19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9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5" name="Freeform 290"/>
            <p:cNvSpPr>
              <a:spLocks/>
            </p:cNvSpPr>
            <p:nvPr/>
          </p:nvSpPr>
          <p:spPr bwMode="auto">
            <a:xfrm>
              <a:off x="3740" y="3510"/>
              <a:ext cx="25" cy="11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1 h 26"/>
                <a:gd name="T4" fmla="*/ 35 w 36"/>
                <a:gd name="T5" fmla="*/ 0 h 26"/>
                <a:gd name="T6" fmla="*/ 33 w 36"/>
                <a:gd name="T7" fmla="*/ 0 h 26"/>
                <a:gd name="T8" fmla="*/ 31 w 36"/>
                <a:gd name="T9" fmla="*/ 1 h 26"/>
                <a:gd name="T10" fmla="*/ 26 w 36"/>
                <a:gd name="T11" fmla="*/ 2 h 26"/>
                <a:gd name="T12" fmla="*/ 23 w 36"/>
                <a:gd name="T13" fmla="*/ 2 h 26"/>
                <a:gd name="T14" fmla="*/ 19 w 36"/>
                <a:gd name="T15" fmla="*/ 2 h 26"/>
                <a:gd name="T16" fmla="*/ 15 w 36"/>
                <a:gd name="T17" fmla="*/ 2 h 26"/>
                <a:gd name="T18" fmla="*/ 11 w 36"/>
                <a:gd name="T19" fmla="*/ 2 h 26"/>
                <a:gd name="T20" fmla="*/ 8 w 36"/>
                <a:gd name="T21" fmla="*/ 1 h 26"/>
                <a:gd name="T22" fmla="*/ 5 w 36"/>
                <a:gd name="T23" fmla="*/ 1 h 26"/>
                <a:gd name="T24" fmla="*/ 4 w 36"/>
                <a:gd name="T25" fmla="*/ 1 h 26"/>
                <a:gd name="T26" fmla="*/ 2 w 36"/>
                <a:gd name="T27" fmla="*/ 1 h 26"/>
                <a:gd name="T28" fmla="*/ 2 w 36"/>
                <a:gd name="T29" fmla="*/ 0 h 26"/>
                <a:gd name="T30" fmla="*/ 1 w 36"/>
                <a:gd name="T31" fmla="*/ 1 h 26"/>
                <a:gd name="T32" fmla="*/ 0 w 36"/>
                <a:gd name="T33" fmla="*/ 2 h 26"/>
                <a:gd name="T34" fmla="*/ 0 w 36"/>
                <a:gd name="T35" fmla="*/ 6 h 26"/>
                <a:gd name="T36" fmla="*/ 0 w 36"/>
                <a:gd name="T37" fmla="*/ 11 h 26"/>
                <a:gd name="T38" fmla="*/ 0 w 36"/>
                <a:gd name="T39" fmla="*/ 16 h 26"/>
                <a:gd name="T40" fmla="*/ 0 w 36"/>
                <a:gd name="T41" fmla="*/ 19 h 26"/>
                <a:gd name="T42" fmla="*/ 0 w 36"/>
                <a:gd name="T43" fmla="*/ 21 h 26"/>
                <a:gd name="T44" fmla="*/ 1 w 36"/>
                <a:gd name="T45" fmla="*/ 22 h 26"/>
                <a:gd name="T46" fmla="*/ 2 w 36"/>
                <a:gd name="T47" fmla="*/ 24 h 26"/>
                <a:gd name="T48" fmla="*/ 3 w 36"/>
                <a:gd name="T49" fmla="*/ 25 h 26"/>
                <a:gd name="T50" fmla="*/ 5 w 36"/>
                <a:gd name="T51" fmla="*/ 25 h 26"/>
                <a:gd name="T52" fmla="*/ 8 w 36"/>
                <a:gd name="T53" fmla="*/ 25 h 26"/>
                <a:gd name="T54" fmla="*/ 13 w 36"/>
                <a:gd name="T55" fmla="*/ 26 h 26"/>
                <a:gd name="T56" fmla="*/ 17 w 36"/>
                <a:gd name="T57" fmla="*/ 26 h 26"/>
                <a:gd name="T58" fmla="*/ 21 w 36"/>
                <a:gd name="T59" fmla="*/ 26 h 26"/>
                <a:gd name="T60" fmla="*/ 26 w 36"/>
                <a:gd name="T61" fmla="*/ 26 h 26"/>
                <a:gd name="T62" fmla="*/ 30 w 36"/>
                <a:gd name="T63" fmla="*/ 26 h 26"/>
                <a:gd name="T64" fmla="*/ 33 w 36"/>
                <a:gd name="T65" fmla="*/ 25 h 26"/>
                <a:gd name="T66" fmla="*/ 35 w 36"/>
                <a:gd name="T67" fmla="*/ 24 h 26"/>
                <a:gd name="T68" fmla="*/ 35 w 36"/>
                <a:gd name="T69" fmla="*/ 22 h 26"/>
                <a:gd name="T70" fmla="*/ 36 w 36"/>
                <a:gd name="T71" fmla="*/ 20 h 26"/>
                <a:gd name="T72" fmla="*/ 36 w 36"/>
                <a:gd name="T73" fmla="*/ 19 h 26"/>
                <a:gd name="T74" fmla="*/ 36 w 36"/>
                <a:gd name="T75" fmla="*/ 15 h 26"/>
                <a:gd name="T76" fmla="*/ 36 w 36"/>
                <a:gd name="T77" fmla="*/ 10 h 26"/>
                <a:gd name="T78" fmla="*/ 35 w 36"/>
                <a:gd name="T79" fmla="*/ 6 h 26"/>
                <a:gd name="T80" fmla="*/ 35 w 36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6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5" y="6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6" name="Freeform 291"/>
            <p:cNvSpPr>
              <a:spLocks/>
            </p:cNvSpPr>
            <p:nvPr/>
          </p:nvSpPr>
          <p:spPr bwMode="auto">
            <a:xfrm>
              <a:off x="3740" y="3510"/>
              <a:ext cx="25" cy="11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3 h 26"/>
                <a:gd name="T4" fmla="*/ 35 w 36"/>
                <a:gd name="T5" fmla="*/ 1 h 26"/>
                <a:gd name="T6" fmla="*/ 35 w 36"/>
                <a:gd name="T7" fmla="*/ 0 h 26"/>
                <a:gd name="T8" fmla="*/ 33 w 36"/>
                <a:gd name="T9" fmla="*/ 0 h 26"/>
                <a:gd name="T10" fmla="*/ 31 w 36"/>
                <a:gd name="T11" fmla="*/ 1 h 26"/>
                <a:gd name="T12" fmla="*/ 31 w 36"/>
                <a:gd name="T13" fmla="*/ 1 h 26"/>
                <a:gd name="T14" fmla="*/ 26 w 36"/>
                <a:gd name="T15" fmla="*/ 2 h 26"/>
                <a:gd name="T16" fmla="*/ 23 w 36"/>
                <a:gd name="T17" fmla="*/ 2 h 26"/>
                <a:gd name="T18" fmla="*/ 19 w 36"/>
                <a:gd name="T19" fmla="*/ 2 h 26"/>
                <a:gd name="T20" fmla="*/ 15 w 36"/>
                <a:gd name="T21" fmla="*/ 2 h 26"/>
                <a:gd name="T22" fmla="*/ 11 w 36"/>
                <a:gd name="T23" fmla="*/ 2 h 26"/>
                <a:gd name="T24" fmla="*/ 8 w 36"/>
                <a:gd name="T25" fmla="*/ 1 h 26"/>
                <a:gd name="T26" fmla="*/ 5 w 36"/>
                <a:gd name="T27" fmla="*/ 1 h 26"/>
                <a:gd name="T28" fmla="*/ 4 w 36"/>
                <a:gd name="T29" fmla="*/ 1 h 26"/>
                <a:gd name="T30" fmla="*/ 4 w 36"/>
                <a:gd name="T31" fmla="*/ 1 h 26"/>
                <a:gd name="T32" fmla="*/ 2 w 36"/>
                <a:gd name="T33" fmla="*/ 1 h 26"/>
                <a:gd name="T34" fmla="*/ 2 w 36"/>
                <a:gd name="T35" fmla="*/ 0 h 26"/>
                <a:gd name="T36" fmla="*/ 1 w 36"/>
                <a:gd name="T37" fmla="*/ 1 h 26"/>
                <a:gd name="T38" fmla="*/ 0 w 36"/>
                <a:gd name="T39" fmla="*/ 2 h 26"/>
                <a:gd name="T40" fmla="*/ 0 w 36"/>
                <a:gd name="T41" fmla="*/ 2 h 26"/>
                <a:gd name="T42" fmla="*/ 0 w 36"/>
                <a:gd name="T43" fmla="*/ 6 h 26"/>
                <a:gd name="T44" fmla="*/ 0 w 36"/>
                <a:gd name="T45" fmla="*/ 11 h 26"/>
                <a:gd name="T46" fmla="*/ 0 w 36"/>
                <a:gd name="T47" fmla="*/ 16 h 26"/>
                <a:gd name="T48" fmla="*/ 0 w 36"/>
                <a:gd name="T49" fmla="*/ 19 h 26"/>
                <a:gd name="T50" fmla="*/ 0 w 36"/>
                <a:gd name="T51" fmla="*/ 19 h 26"/>
                <a:gd name="T52" fmla="*/ 0 w 36"/>
                <a:gd name="T53" fmla="*/ 21 h 26"/>
                <a:gd name="T54" fmla="*/ 1 w 36"/>
                <a:gd name="T55" fmla="*/ 22 h 26"/>
                <a:gd name="T56" fmla="*/ 2 w 36"/>
                <a:gd name="T57" fmla="*/ 24 h 26"/>
                <a:gd name="T58" fmla="*/ 3 w 36"/>
                <a:gd name="T59" fmla="*/ 25 h 26"/>
                <a:gd name="T60" fmla="*/ 3 w 36"/>
                <a:gd name="T61" fmla="*/ 25 h 26"/>
                <a:gd name="T62" fmla="*/ 5 w 36"/>
                <a:gd name="T63" fmla="*/ 25 h 26"/>
                <a:gd name="T64" fmla="*/ 8 w 36"/>
                <a:gd name="T65" fmla="*/ 25 h 26"/>
                <a:gd name="T66" fmla="*/ 13 w 36"/>
                <a:gd name="T67" fmla="*/ 26 h 26"/>
                <a:gd name="T68" fmla="*/ 17 w 36"/>
                <a:gd name="T69" fmla="*/ 26 h 26"/>
                <a:gd name="T70" fmla="*/ 21 w 36"/>
                <a:gd name="T71" fmla="*/ 26 h 26"/>
                <a:gd name="T72" fmla="*/ 26 w 36"/>
                <a:gd name="T73" fmla="*/ 26 h 26"/>
                <a:gd name="T74" fmla="*/ 30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5 w 36"/>
                <a:gd name="T81" fmla="*/ 24 h 26"/>
                <a:gd name="T82" fmla="*/ 35 w 36"/>
                <a:gd name="T83" fmla="*/ 22 h 26"/>
                <a:gd name="T84" fmla="*/ 36 w 36"/>
                <a:gd name="T85" fmla="*/ 20 h 26"/>
                <a:gd name="T86" fmla="*/ 36 w 36"/>
                <a:gd name="T87" fmla="*/ 19 h 26"/>
                <a:gd name="T88" fmla="*/ 36 w 36"/>
                <a:gd name="T89" fmla="*/ 19 h 26"/>
                <a:gd name="T90" fmla="*/ 36 w 36"/>
                <a:gd name="T91" fmla="*/ 15 h 26"/>
                <a:gd name="T92" fmla="*/ 36 w 36"/>
                <a:gd name="T93" fmla="*/ 10 h 26"/>
                <a:gd name="T94" fmla="*/ 35 w 36"/>
                <a:gd name="T95" fmla="*/ 6 h 26"/>
                <a:gd name="T96" fmla="*/ 35 w 36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6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1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5" y="6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7" name="Freeform 292"/>
            <p:cNvSpPr>
              <a:spLocks/>
            </p:cNvSpPr>
            <p:nvPr/>
          </p:nvSpPr>
          <p:spPr bwMode="auto">
            <a:xfrm>
              <a:off x="4077" y="3514"/>
              <a:ext cx="27" cy="11"/>
            </a:xfrm>
            <a:custGeom>
              <a:avLst/>
              <a:gdLst>
                <a:gd name="T0" fmla="*/ 36 w 37"/>
                <a:gd name="T1" fmla="*/ 3 h 28"/>
                <a:gd name="T2" fmla="*/ 35 w 37"/>
                <a:gd name="T3" fmla="*/ 1 h 28"/>
                <a:gd name="T4" fmla="*/ 35 w 37"/>
                <a:gd name="T5" fmla="*/ 0 h 28"/>
                <a:gd name="T6" fmla="*/ 33 w 37"/>
                <a:gd name="T7" fmla="*/ 0 h 28"/>
                <a:gd name="T8" fmla="*/ 32 w 37"/>
                <a:gd name="T9" fmla="*/ 1 h 28"/>
                <a:gd name="T10" fmla="*/ 29 w 37"/>
                <a:gd name="T11" fmla="*/ 3 h 28"/>
                <a:gd name="T12" fmla="*/ 25 w 37"/>
                <a:gd name="T13" fmla="*/ 3 h 28"/>
                <a:gd name="T14" fmla="*/ 20 w 37"/>
                <a:gd name="T15" fmla="*/ 3 h 28"/>
                <a:gd name="T16" fmla="*/ 15 w 37"/>
                <a:gd name="T17" fmla="*/ 3 h 28"/>
                <a:gd name="T18" fmla="*/ 11 w 37"/>
                <a:gd name="T19" fmla="*/ 3 h 28"/>
                <a:gd name="T20" fmla="*/ 7 w 37"/>
                <a:gd name="T21" fmla="*/ 1 h 28"/>
                <a:gd name="T22" fmla="*/ 5 w 37"/>
                <a:gd name="T23" fmla="*/ 1 h 28"/>
                <a:gd name="T24" fmla="*/ 4 w 37"/>
                <a:gd name="T25" fmla="*/ 1 h 28"/>
                <a:gd name="T26" fmla="*/ 3 w 37"/>
                <a:gd name="T27" fmla="*/ 0 h 28"/>
                <a:gd name="T28" fmla="*/ 2 w 37"/>
                <a:gd name="T29" fmla="*/ 0 h 28"/>
                <a:gd name="T30" fmla="*/ 1 w 37"/>
                <a:gd name="T31" fmla="*/ 0 h 28"/>
                <a:gd name="T32" fmla="*/ 0 w 37"/>
                <a:gd name="T33" fmla="*/ 3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20 h 28"/>
                <a:gd name="T42" fmla="*/ 1 w 37"/>
                <a:gd name="T43" fmla="*/ 23 h 28"/>
                <a:gd name="T44" fmla="*/ 1 w 37"/>
                <a:gd name="T45" fmla="*/ 24 h 28"/>
                <a:gd name="T46" fmla="*/ 2 w 37"/>
                <a:gd name="T47" fmla="*/ 25 h 28"/>
                <a:gd name="T48" fmla="*/ 3 w 37"/>
                <a:gd name="T49" fmla="*/ 25 h 28"/>
                <a:gd name="T50" fmla="*/ 5 w 37"/>
                <a:gd name="T51" fmla="*/ 25 h 28"/>
                <a:gd name="T52" fmla="*/ 8 w 37"/>
                <a:gd name="T53" fmla="*/ 27 h 28"/>
                <a:gd name="T54" fmla="*/ 13 w 37"/>
                <a:gd name="T55" fmla="*/ 27 h 28"/>
                <a:gd name="T56" fmla="*/ 18 w 37"/>
                <a:gd name="T57" fmla="*/ 27 h 28"/>
                <a:gd name="T58" fmla="*/ 23 w 37"/>
                <a:gd name="T59" fmla="*/ 28 h 28"/>
                <a:gd name="T60" fmla="*/ 28 w 37"/>
                <a:gd name="T61" fmla="*/ 27 h 28"/>
                <a:gd name="T62" fmla="*/ 31 w 37"/>
                <a:gd name="T63" fmla="*/ 27 h 28"/>
                <a:gd name="T64" fmla="*/ 33 w 37"/>
                <a:gd name="T65" fmla="*/ 25 h 28"/>
                <a:gd name="T66" fmla="*/ 35 w 37"/>
                <a:gd name="T67" fmla="*/ 24 h 28"/>
                <a:gd name="T68" fmla="*/ 36 w 37"/>
                <a:gd name="T69" fmla="*/ 23 h 28"/>
                <a:gd name="T70" fmla="*/ 37 w 37"/>
                <a:gd name="T71" fmla="*/ 22 h 28"/>
                <a:gd name="T72" fmla="*/ 37 w 37"/>
                <a:gd name="T73" fmla="*/ 20 h 28"/>
                <a:gd name="T74" fmla="*/ 37 w 37"/>
                <a:gd name="T75" fmla="*/ 17 h 28"/>
                <a:gd name="T76" fmla="*/ 37 w 37"/>
                <a:gd name="T77" fmla="*/ 10 h 28"/>
                <a:gd name="T78" fmla="*/ 36 w 37"/>
                <a:gd name="T79" fmla="*/ 5 h 28"/>
                <a:gd name="T80" fmla="*/ 36 w 37"/>
                <a:gd name="T81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6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8"/>
                  </a:lnTo>
                  <a:lnTo>
                    <a:pt x="28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8" name="Freeform 293"/>
            <p:cNvSpPr>
              <a:spLocks/>
            </p:cNvSpPr>
            <p:nvPr/>
          </p:nvSpPr>
          <p:spPr bwMode="auto">
            <a:xfrm>
              <a:off x="4077" y="3514"/>
              <a:ext cx="27" cy="11"/>
            </a:xfrm>
            <a:custGeom>
              <a:avLst/>
              <a:gdLst>
                <a:gd name="T0" fmla="*/ 36 w 37"/>
                <a:gd name="T1" fmla="*/ 3 h 28"/>
                <a:gd name="T2" fmla="*/ 36 w 37"/>
                <a:gd name="T3" fmla="*/ 3 h 28"/>
                <a:gd name="T4" fmla="*/ 35 w 37"/>
                <a:gd name="T5" fmla="*/ 1 h 28"/>
                <a:gd name="T6" fmla="*/ 35 w 37"/>
                <a:gd name="T7" fmla="*/ 0 h 28"/>
                <a:gd name="T8" fmla="*/ 33 w 37"/>
                <a:gd name="T9" fmla="*/ 0 h 28"/>
                <a:gd name="T10" fmla="*/ 32 w 37"/>
                <a:gd name="T11" fmla="*/ 1 h 28"/>
                <a:gd name="T12" fmla="*/ 32 w 37"/>
                <a:gd name="T13" fmla="*/ 1 h 28"/>
                <a:gd name="T14" fmla="*/ 29 w 37"/>
                <a:gd name="T15" fmla="*/ 3 h 28"/>
                <a:gd name="T16" fmla="*/ 25 w 37"/>
                <a:gd name="T17" fmla="*/ 3 h 28"/>
                <a:gd name="T18" fmla="*/ 20 w 37"/>
                <a:gd name="T19" fmla="*/ 3 h 28"/>
                <a:gd name="T20" fmla="*/ 15 w 37"/>
                <a:gd name="T21" fmla="*/ 3 h 28"/>
                <a:gd name="T22" fmla="*/ 11 w 37"/>
                <a:gd name="T23" fmla="*/ 3 h 28"/>
                <a:gd name="T24" fmla="*/ 7 w 37"/>
                <a:gd name="T25" fmla="*/ 1 h 28"/>
                <a:gd name="T26" fmla="*/ 5 w 37"/>
                <a:gd name="T27" fmla="*/ 1 h 28"/>
                <a:gd name="T28" fmla="*/ 4 w 37"/>
                <a:gd name="T29" fmla="*/ 1 h 28"/>
                <a:gd name="T30" fmla="*/ 4 w 37"/>
                <a:gd name="T31" fmla="*/ 1 h 28"/>
                <a:gd name="T32" fmla="*/ 3 w 37"/>
                <a:gd name="T33" fmla="*/ 0 h 28"/>
                <a:gd name="T34" fmla="*/ 2 w 37"/>
                <a:gd name="T35" fmla="*/ 0 h 28"/>
                <a:gd name="T36" fmla="*/ 1 w 37"/>
                <a:gd name="T37" fmla="*/ 0 h 28"/>
                <a:gd name="T38" fmla="*/ 0 w 37"/>
                <a:gd name="T39" fmla="*/ 3 h 28"/>
                <a:gd name="T40" fmla="*/ 0 w 37"/>
                <a:gd name="T41" fmla="*/ 3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20 h 28"/>
                <a:gd name="T50" fmla="*/ 0 w 37"/>
                <a:gd name="T51" fmla="*/ 20 h 28"/>
                <a:gd name="T52" fmla="*/ 1 w 37"/>
                <a:gd name="T53" fmla="*/ 23 h 28"/>
                <a:gd name="T54" fmla="*/ 1 w 37"/>
                <a:gd name="T55" fmla="*/ 24 h 28"/>
                <a:gd name="T56" fmla="*/ 2 w 37"/>
                <a:gd name="T57" fmla="*/ 25 h 28"/>
                <a:gd name="T58" fmla="*/ 3 w 37"/>
                <a:gd name="T59" fmla="*/ 25 h 28"/>
                <a:gd name="T60" fmla="*/ 3 w 37"/>
                <a:gd name="T61" fmla="*/ 25 h 28"/>
                <a:gd name="T62" fmla="*/ 5 w 37"/>
                <a:gd name="T63" fmla="*/ 25 h 28"/>
                <a:gd name="T64" fmla="*/ 8 w 37"/>
                <a:gd name="T65" fmla="*/ 27 h 28"/>
                <a:gd name="T66" fmla="*/ 13 w 37"/>
                <a:gd name="T67" fmla="*/ 27 h 28"/>
                <a:gd name="T68" fmla="*/ 18 w 37"/>
                <a:gd name="T69" fmla="*/ 27 h 28"/>
                <a:gd name="T70" fmla="*/ 23 w 37"/>
                <a:gd name="T71" fmla="*/ 28 h 28"/>
                <a:gd name="T72" fmla="*/ 28 w 37"/>
                <a:gd name="T73" fmla="*/ 27 h 28"/>
                <a:gd name="T74" fmla="*/ 31 w 37"/>
                <a:gd name="T75" fmla="*/ 27 h 28"/>
                <a:gd name="T76" fmla="*/ 33 w 37"/>
                <a:gd name="T77" fmla="*/ 25 h 28"/>
                <a:gd name="T78" fmla="*/ 33 w 37"/>
                <a:gd name="T79" fmla="*/ 25 h 28"/>
                <a:gd name="T80" fmla="*/ 35 w 37"/>
                <a:gd name="T81" fmla="*/ 24 h 28"/>
                <a:gd name="T82" fmla="*/ 36 w 37"/>
                <a:gd name="T83" fmla="*/ 23 h 28"/>
                <a:gd name="T84" fmla="*/ 37 w 37"/>
                <a:gd name="T85" fmla="*/ 22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7 h 28"/>
                <a:gd name="T92" fmla="*/ 37 w 37"/>
                <a:gd name="T93" fmla="*/ 10 h 28"/>
                <a:gd name="T94" fmla="*/ 36 w 37"/>
                <a:gd name="T95" fmla="*/ 5 h 28"/>
                <a:gd name="T96" fmla="*/ 36 w 37"/>
                <a:gd name="T97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8"/>
                  </a:lnTo>
                  <a:lnTo>
                    <a:pt x="28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9" name="Freeform 294"/>
            <p:cNvSpPr>
              <a:spLocks/>
            </p:cNvSpPr>
            <p:nvPr/>
          </p:nvSpPr>
          <p:spPr bwMode="auto">
            <a:xfrm>
              <a:off x="4111" y="3514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6 w 37"/>
                <a:gd name="T3" fmla="*/ 1 h 28"/>
                <a:gd name="T4" fmla="*/ 35 w 37"/>
                <a:gd name="T5" fmla="*/ 0 h 28"/>
                <a:gd name="T6" fmla="*/ 34 w 37"/>
                <a:gd name="T7" fmla="*/ 0 h 28"/>
                <a:gd name="T8" fmla="*/ 30 w 37"/>
                <a:gd name="T9" fmla="*/ 1 h 28"/>
                <a:gd name="T10" fmla="*/ 28 w 37"/>
                <a:gd name="T11" fmla="*/ 3 h 28"/>
                <a:gd name="T12" fmla="*/ 23 w 37"/>
                <a:gd name="T13" fmla="*/ 3 h 28"/>
                <a:gd name="T14" fmla="*/ 20 w 37"/>
                <a:gd name="T15" fmla="*/ 3 h 28"/>
                <a:gd name="T16" fmla="*/ 16 w 37"/>
                <a:gd name="T17" fmla="*/ 3 h 28"/>
                <a:gd name="T18" fmla="*/ 12 w 37"/>
                <a:gd name="T19" fmla="*/ 3 h 28"/>
                <a:gd name="T20" fmla="*/ 8 w 37"/>
                <a:gd name="T21" fmla="*/ 1 h 28"/>
                <a:gd name="T22" fmla="*/ 6 w 37"/>
                <a:gd name="T23" fmla="*/ 1 h 28"/>
                <a:gd name="T24" fmla="*/ 4 w 37"/>
                <a:gd name="T25" fmla="*/ 1 h 28"/>
                <a:gd name="T26" fmla="*/ 2 w 37"/>
                <a:gd name="T27" fmla="*/ 1 h 28"/>
                <a:gd name="T28" fmla="*/ 1 w 37"/>
                <a:gd name="T29" fmla="*/ 0 h 28"/>
                <a:gd name="T30" fmla="*/ 0 w 37"/>
                <a:gd name="T31" fmla="*/ 1 h 28"/>
                <a:gd name="T32" fmla="*/ 0 w 37"/>
                <a:gd name="T33" fmla="*/ 3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20 h 28"/>
                <a:gd name="T42" fmla="*/ 0 w 37"/>
                <a:gd name="T43" fmla="*/ 23 h 28"/>
                <a:gd name="T44" fmla="*/ 0 w 37"/>
                <a:gd name="T45" fmla="*/ 24 h 28"/>
                <a:gd name="T46" fmla="*/ 1 w 37"/>
                <a:gd name="T47" fmla="*/ 25 h 28"/>
                <a:gd name="T48" fmla="*/ 4 w 37"/>
                <a:gd name="T49" fmla="*/ 27 h 28"/>
                <a:gd name="T50" fmla="*/ 6 w 37"/>
                <a:gd name="T51" fmla="*/ 27 h 28"/>
                <a:gd name="T52" fmla="*/ 9 w 37"/>
                <a:gd name="T53" fmla="*/ 27 h 28"/>
                <a:gd name="T54" fmla="*/ 13 w 37"/>
                <a:gd name="T55" fmla="*/ 28 h 28"/>
                <a:gd name="T56" fmla="*/ 18 w 37"/>
                <a:gd name="T57" fmla="*/ 28 h 28"/>
                <a:gd name="T58" fmla="*/ 22 w 37"/>
                <a:gd name="T59" fmla="*/ 28 h 28"/>
                <a:gd name="T60" fmla="*/ 27 w 37"/>
                <a:gd name="T61" fmla="*/ 28 h 28"/>
                <a:gd name="T62" fmla="*/ 30 w 37"/>
                <a:gd name="T63" fmla="*/ 28 h 28"/>
                <a:gd name="T64" fmla="*/ 34 w 37"/>
                <a:gd name="T65" fmla="*/ 27 h 28"/>
                <a:gd name="T66" fmla="*/ 35 w 37"/>
                <a:gd name="T67" fmla="*/ 25 h 28"/>
                <a:gd name="T68" fmla="*/ 36 w 37"/>
                <a:gd name="T69" fmla="*/ 24 h 28"/>
                <a:gd name="T70" fmla="*/ 37 w 37"/>
                <a:gd name="T71" fmla="*/ 22 h 28"/>
                <a:gd name="T72" fmla="*/ 37 w 37"/>
                <a:gd name="T73" fmla="*/ 20 h 28"/>
                <a:gd name="T74" fmla="*/ 37 w 37"/>
                <a:gd name="T75" fmla="*/ 17 h 28"/>
                <a:gd name="T76" fmla="*/ 37 w 37"/>
                <a:gd name="T77" fmla="*/ 12 h 28"/>
                <a:gd name="T78" fmla="*/ 37 w 37"/>
                <a:gd name="T79" fmla="*/ 7 h 28"/>
                <a:gd name="T80" fmla="*/ 37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0" y="1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6" y="27"/>
                  </a:lnTo>
                  <a:lnTo>
                    <a:pt x="9" y="27"/>
                  </a:lnTo>
                  <a:lnTo>
                    <a:pt x="13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2"/>
                  </a:lnTo>
                  <a:lnTo>
                    <a:pt x="37" y="7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0" name="Freeform 295"/>
            <p:cNvSpPr>
              <a:spLocks/>
            </p:cNvSpPr>
            <p:nvPr/>
          </p:nvSpPr>
          <p:spPr bwMode="auto">
            <a:xfrm>
              <a:off x="4111" y="3514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7 w 37"/>
                <a:gd name="T3" fmla="*/ 4 h 28"/>
                <a:gd name="T4" fmla="*/ 36 w 37"/>
                <a:gd name="T5" fmla="*/ 1 h 28"/>
                <a:gd name="T6" fmla="*/ 35 w 37"/>
                <a:gd name="T7" fmla="*/ 0 h 28"/>
                <a:gd name="T8" fmla="*/ 34 w 37"/>
                <a:gd name="T9" fmla="*/ 0 h 28"/>
                <a:gd name="T10" fmla="*/ 30 w 37"/>
                <a:gd name="T11" fmla="*/ 1 h 28"/>
                <a:gd name="T12" fmla="*/ 30 w 37"/>
                <a:gd name="T13" fmla="*/ 1 h 28"/>
                <a:gd name="T14" fmla="*/ 28 w 37"/>
                <a:gd name="T15" fmla="*/ 3 h 28"/>
                <a:gd name="T16" fmla="*/ 23 w 37"/>
                <a:gd name="T17" fmla="*/ 3 h 28"/>
                <a:gd name="T18" fmla="*/ 20 w 37"/>
                <a:gd name="T19" fmla="*/ 3 h 28"/>
                <a:gd name="T20" fmla="*/ 16 w 37"/>
                <a:gd name="T21" fmla="*/ 3 h 28"/>
                <a:gd name="T22" fmla="*/ 12 w 37"/>
                <a:gd name="T23" fmla="*/ 3 h 28"/>
                <a:gd name="T24" fmla="*/ 8 w 37"/>
                <a:gd name="T25" fmla="*/ 1 h 28"/>
                <a:gd name="T26" fmla="*/ 6 w 37"/>
                <a:gd name="T27" fmla="*/ 1 h 28"/>
                <a:gd name="T28" fmla="*/ 4 w 37"/>
                <a:gd name="T29" fmla="*/ 1 h 28"/>
                <a:gd name="T30" fmla="*/ 4 w 37"/>
                <a:gd name="T31" fmla="*/ 1 h 28"/>
                <a:gd name="T32" fmla="*/ 2 w 37"/>
                <a:gd name="T33" fmla="*/ 1 h 28"/>
                <a:gd name="T34" fmla="*/ 1 w 37"/>
                <a:gd name="T35" fmla="*/ 0 h 28"/>
                <a:gd name="T36" fmla="*/ 0 w 37"/>
                <a:gd name="T37" fmla="*/ 1 h 28"/>
                <a:gd name="T38" fmla="*/ 0 w 37"/>
                <a:gd name="T39" fmla="*/ 3 h 28"/>
                <a:gd name="T40" fmla="*/ 0 w 37"/>
                <a:gd name="T41" fmla="*/ 3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20 h 28"/>
                <a:gd name="T50" fmla="*/ 0 w 37"/>
                <a:gd name="T51" fmla="*/ 20 h 28"/>
                <a:gd name="T52" fmla="*/ 0 w 37"/>
                <a:gd name="T53" fmla="*/ 23 h 28"/>
                <a:gd name="T54" fmla="*/ 0 w 37"/>
                <a:gd name="T55" fmla="*/ 24 h 28"/>
                <a:gd name="T56" fmla="*/ 1 w 37"/>
                <a:gd name="T57" fmla="*/ 25 h 28"/>
                <a:gd name="T58" fmla="*/ 4 w 37"/>
                <a:gd name="T59" fmla="*/ 27 h 28"/>
                <a:gd name="T60" fmla="*/ 4 w 37"/>
                <a:gd name="T61" fmla="*/ 27 h 28"/>
                <a:gd name="T62" fmla="*/ 6 w 37"/>
                <a:gd name="T63" fmla="*/ 27 h 28"/>
                <a:gd name="T64" fmla="*/ 9 w 37"/>
                <a:gd name="T65" fmla="*/ 27 h 28"/>
                <a:gd name="T66" fmla="*/ 13 w 37"/>
                <a:gd name="T67" fmla="*/ 28 h 28"/>
                <a:gd name="T68" fmla="*/ 18 w 37"/>
                <a:gd name="T69" fmla="*/ 28 h 28"/>
                <a:gd name="T70" fmla="*/ 22 w 37"/>
                <a:gd name="T71" fmla="*/ 28 h 28"/>
                <a:gd name="T72" fmla="*/ 27 w 37"/>
                <a:gd name="T73" fmla="*/ 28 h 28"/>
                <a:gd name="T74" fmla="*/ 30 w 37"/>
                <a:gd name="T75" fmla="*/ 28 h 28"/>
                <a:gd name="T76" fmla="*/ 34 w 37"/>
                <a:gd name="T77" fmla="*/ 27 h 28"/>
                <a:gd name="T78" fmla="*/ 34 w 37"/>
                <a:gd name="T79" fmla="*/ 27 h 28"/>
                <a:gd name="T80" fmla="*/ 35 w 37"/>
                <a:gd name="T81" fmla="*/ 25 h 28"/>
                <a:gd name="T82" fmla="*/ 36 w 37"/>
                <a:gd name="T83" fmla="*/ 24 h 28"/>
                <a:gd name="T84" fmla="*/ 37 w 37"/>
                <a:gd name="T85" fmla="*/ 22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7 h 28"/>
                <a:gd name="T92" fmla="*/ 37 w 37"/>
                <a:gd name="T93" fmla="*/ 12 h 28"/>
                <a:gd name="T94" fmla="*/ 37 w 37"/>
                <a:gd name="T95" fmla="*/ 7 h 28"/>
                <a:gd name="T96" fmla="*/ 37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7" y="4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6" y="27"/>
                  </a:lnTo>
                  <a:lnTo>
                    <a:pt x="9" y="27"/>
                  </a:lnTo>
                  <a:lnTo>
                    <a:pt x="13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2"/>
                  </a:lnTo>
                  <a:lnTo>
                    <a:pt x="37" y="7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1" name="Freeform 296"/>
            <p:cNvSpPr>
              <a:spLocks/>
            </p:cNvSpPr>
            <p:nvPr/>
          </p:nvSpPr>
          <p:spPr bwMode="auto">
            <a:xfrm>
              <a:off x="4143" y="3514"/>
              <a:ext cx="26" cy="11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2 h 28"/>
                <a:gd name="T4" fmla="*/ 35 w 36"/>
                <a:gd name="T5" fmla="*/ 0 h 28"/>
                <a:gd name="T6" fmla="*/ 33 w 36"/>
                <a:gd name="T7" fmla="*/ 0 h 28"/>
                <a:gd name="T8" fmla="*/ 31 w 36"/>
                <a:gd name="T9" fmla="*/ 2 h 28"/>
                <a:gd name="T10" fmla="*/ 28 w 36"/>
                <a:gd name="T11" fmla="*/ 3 h 28"/>
                <a:gd name="T12" fmla="*/ 24 w 36"/>
                <a:gd name="T13" fmla="*/ 3 h 28"/>
                <a:gd name="T14" fmla="*/ 20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8 w 36"/>
                <a:gd name="T21" fmla="*/ 2 h 28"/>
                <a:gd name="T22" fmla="*/ 6 w 36"/>
                <a:gd name="T23" fmla="*/ 2 h 28"/>
                <a:gd name="T24" fmla="*/ 4 w 36"/>
                <a:gd name="T25" fmla="*/ 2 h 28"/>
                <a:gd name="T26" fmla="*/ 3 w 36"/>
                <a:gd name="T27" fmla="*/ 2 h 28"/>
                <a:gd name="T28" fmla="*/ 2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1 h 28"/>
                <a:gd name="T42" fmla="*/ 1 w 36"/>
                <a:gd name="T43" fmla="*/ 23 h 28"/>
                <a:gd name="T44" fmla="*/ 1 w 36"/>
                <a:gd name="T45" fmla="*/ 24 h 28"/>
                <a:gd name="T46" fmla="*/ 2 w 36"/>
                <a:gd name="T47" fmla="*/ 26 h 28"/>
                <a:gd name="T48" fmla="*/ 3 w 36"/>
                <a:gd name="T49" fmla="*/ 26 h 28"/>
                <a:gd name="T50" fmla="*/ 6 w 36"/>
                <a:gd name="T51" fmla="*/ 26 h 28"/>
                <a:gd name="T52" fmla="*/ 8 w 36"/>
                <a:gd name="T53" fmla="*/ 27 h 28"/>
                <a:gd name="T54" fmla="*/ 12 w 36"/>
                <a:gd name="T55" fmla="*/ 27 h 28"/>
                <a:gd name="T56" fmla="*/ 18 w 36"/>
                <a:gd name="T57" fmla="*/ 28 h 28"/>
                <a:gd name="T58" fmla="*/ 23 w 36"/>
                <a:gd name="T59" fmla="*/ 28 h 28"/>
                <a:gd name="T60" fmla="*/ 28 w 36"/>
                <a:gd name="T61" fmla="*/ 28 h 28"/>
                <a:gd name="T62" fmla="*/ 31 w 36"/>
                <a:gd name="T63" fmla="*/ 28 h 28"/>
                <a:gd name="T64" fmla="*/ 33 w 36"/>
                <a:gd name="T65" fmla="*/ 27 h 28"/>
                <a:gd name="T66" fmla="*/ 35 w 36"/>
                <a:gd name="T67" fmla="*/ 26 h 28"/>
                <a:gd name="T68" fmla="*/ 36 w 36"/>
                <a:gd name="T69" fmla="*/ 23 h 28"/>
                <a:gd name="T70" fmla="*/ 36 w 36"/>
                <a:gd name="T71" fmla="*/ 22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2 h 28"/>
                <a:gd name="T78" fmla="*/ 36 w 36"/>
                <a:gd name="T79" fmla="*/ 7 h 28"/>
                <a:gd name="T80" fmla="*/ 36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6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2" name="Freeform 297"/>
            <p:cNvSpPr>
              <a:spLocks/>
            </p:cNvSpPr>
            <p:nvPr/>
          </p:nvSpPr>
          <p:spPr bwMode="auto">
            <a:xfrm>
              <a:off x="4143" y="3514"/>
              <a:ext cx="26" cy="11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4 h 28"/>
                <a:gd name="T4" fmla="*/ 36 w 36"/>
                <a:gd name="T5" fmla="*/ 2 h 28"/>
                <a:gd name="T6" fmla="*/ 35 w 36"/>
                <a:gd name="T7" fmla="*/ 0 h 28"/>
                <a:gd name="T8" fmla="*/ 33 w 36"/>
                <a:gd name="T9" fmla="*/ 0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4 w 36"/>
                <a:gd name="T17" fmla="*/ 3 h 28"/>
                <a:gd name="T18" fmla="*/ 20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8 w 36"/>
                <a:gd name="T25" fmla="*/ 2 h 28"/>
                <a:gd name="T26" fmla="*/ 6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3 w 36"/>
                <a:gd name="T33" fmla="*/ 2 h 28"/>
                <a:gd name="T34" fmla="*/ 2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1 h 28"/>
                <a:gd name="T50" fmla="*/ 0 w 36"/>
                <a:gd name="T51" fmla="*/ 21 h 28"/>
                <a:gd name="T52" fmla="*/ 1 w 36"/>
                <a:gd name="T53" fmla="*/ 23 h 28"/>
                <a:gd name="T54" fmla="*/ 1 w 36"/>
                <a:gd name="T55" fmla="*/ 24 h 28"/>
                <a:gd name="T56" fmla="*/ 2 w 36"/>
                <a:gd name="T57" fmla="*/ 26 h 28"/>
                <a:gd name="T58" fmla="*/ 3 w 36"/>
                <a:gd name="T59" fmla="*/ 26 h 28"/>
                <a:gd name="T60" fmla="*/ 3 w 36"/>
                <a:gd name="T61" fmla="*/ 26 h 28"/>
                <a:gd name="T62" fmla="*/ 6 w 36"/>
                <a:gd name="T63" fmla="*/ 26 h 28"/>
                <a:gd name="T64" fmla="*/ 8 w 36"/>
                <a:gd name="T65" fmla="*/ 27 h 28"/>
                <a:gd name="T66" fmla="*/ 12 w 36"/>
                <a:gd name="T67" fmla="*/ 27 h 28"/>
                <a:gd name="T68" fmla="*/ 18 w 36"/>
                <a:gd name="T69" fmla="*/ 28 h 28"/>
                <a:gd name="T70" fmla="*/ 23 w 36"/>
                <a:gd name="T71" fmla="*/ 28 h 28"/>
                <a:gd name="T72" fmla="*/ 28 w 36"/>
                <a:gd name="T73" fmla="*/ 28 h 28"/>
                <a:gd name="T74" fmla="*/ 31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5 w 36"/>
                <a:gd name="T81" fmla="*/ 26 h 28"/>
                <a:gd name="T82" fmla="*/ 36 w 36"/>
                <a:gd name="T83" fmla="*/ 23 h 28"/>
                <a:gd name="T84" fmla="*/ 36 w 36"/>
                <a:gd name="T85" fmla="*/ 22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2 h 28"/>
                <a:gd name="T94" fmla="*/ 36 w 36"/>
                <a:gd name="T95" fmla="*/ 7 h 28"/>
                <a:gd name="T96" fmla="*/ 36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4"/>
                  </a:lnTo>
                  <a:lnTo>
                    <a:pt x="36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6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3" name="Freeform 298"/>
            <p:cNvSpPr>
              <a:spLocks/>
            </p:cNvSpPr>
            <p:nvPr/>
          </p:nvSpPr>
          <p:spPr bwMode="auto">
            <a:xfrm>
              <a:off x="4044" y="3514"/>
              <a:ext cx="25" cy="11"/>
            </a:xfrm>
            <a:custGeom>
              <a:avLst/>
              <a:gdLst>
                <a:gd name="T0" fmla="*/ 36 w 36"/>
                <a:gd name="T1" fmla="*/ 3 h 28"/>
                <a:gd name="T2" fmla="*/ 35 w 36"/>
                <a:gd name="T3" fmla="*/ 2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0 h 28"/>
                <a:gd name="T10" fmla="*/ 28 w 36"/>
                <a:gd name="T11" fmla="*/ 2 h 28"/>
                <a:gd name="T12" fmla="*/ 24 w 36"/>
                <a:gd name="T13" fmla="*/ 2 h 28"/>
                <a:gd name="T14" fmla="*/ 20 w 36"/>
                <a:gd name="T15" fmla="*/ 2 h 28"/>
                <a:gd name="T16" fmla="*/ 15 w 36"/>
                <a:gd name="T17" fmla="*/ 2 h 28"/>
                <a:gd name="T18" fmla="*/ 12 w 36"/>
                <a:gd name="T19" fmla="*/ 2 h 28"/>
                <a:gd name="T20" fmla="*/ 7 w 36"/>
                <a:gd name="T21" fmla="*/ 0 h 28"/>
                <a:gd name="T22" fmla="*/ 5 w 36"/>
                <a:gd name="T23" fmla="*/ 0 h 28"/>
                <a:gd name="T24" fmla="*/ 3 w 36"/>
                <a:gd name="T25" fmla="*/ 0 h 28"/>
                <a:gd name="T26" fmla="*/ 3 w 36"/>
                <a:gd name="T27" fmla="*/ 0 h 28"/>
                <a:gd name="T28" fmla="*/ 2 w 36"/>
                <a:gd name="T29" fmla="*/ 0 h 28"/>
                <a:gd name="T30" fmla="*/ 1 w 36"/>
                <a:gd name="T31" fmla="*/ 0 h 28"/>
                <a:gd name="T32" fmla="*/ 0 w 36"/>
                <a:gd name="T33" fmla="*/ 2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1 h 28"/>
                <a:gd name="T42" fmla="*/ 0 w 36"/>
                <a:gd name="T43" fmla="*/ 22 h 28"/>
                <a:gd name="T44" fmla="*/ 1 w 36"/>
                <a:gd name="T45" fmla="*/ 24 h 28"/>
                <a:gd name="T46" fmla="*/ 2 w 36"/>
                <a:gd name="T47" fmla="*/ 26 h 28"/>
                <a:gd name="T48" fmla="*/ 3 w 36"/>
                <a:gd name="T49" fmla="*/ 26 h 28"/>
                <a:gd name="T50" fmla="*/ 4 w 36"/>
                <a:gd name="T51" fmla="*/ 26 h 28"/>
                <a:gd name="T52" fmla="*/ 8 w 36"/>
                <a:gd name="T53" fmla="*/ 27 h 28"/>
                <a:gd name="T54" fmla="*/ 12 w 36"/>
                <a:gd name="T55" fmla="*/ 27 h 28"/>
                <a:gd name="T56" fmla="*/ 17 w 36"/>
                <a:gd name="T57" fmla="*/ 27 h 28"/>
                <a:gd name="T58" fmla="*/ 22 w 36"/>
                <a:gd name="T59" fmla="*/ 28 h 28"/>
                <a:gd name="T60" fmla="*/ 27 w 36"/>
                <a:gd name="T61" fmla="*/ 27 h 28"/>
                <a:gd name="T62" fmla="*/ 31 w 36"/>
                <a:gd name="T63" fmla="*/ 27 h 28"/>
                <a:gd name="T64" fmla="*/ 33 w 36"/>
                <a:gd name="T65" fmla="*/ 26 h 28"/>
                <a:gd name="T66" fmla="*/ 34 w 36"/>
                <a:gd name="T67" fmla="*/ 24 h 28"/>
                <a:gd name="T68" fmla="*/ 36 w 36"/>
                <a:gd name="T69" fmla="*/ 23 h 28"/>
                <a:gd name="T70" fmla="*/ 36 w 36"/>
                <a:gd name="T71" fmla="*/ 22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1 h 28"/>
                <a:gd name="T78" fmla="*/ 36 w 36"/>
                <a:gd name="T79" fmla="*/ 6 h 28"/>
                <a:gd name="T80" fmla="*/ 36 w 36"/>
                <a:gd name="T81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3"/>
                  </a:move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2" y="28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4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4" name="Freeform 299"/>
            <p:cNvSpPr>
              <a:spLocks/>
            </p:cNvSpPr>
            <p:nvPr/>
          </p:nvSpPr>
          <p:spPr bwMode="auto">
            <a:xfrm>
              <a:off x="4044" y="3514"/>
              <a:ext cx="25" cy="11"/>
            </a:xfrm>
            <a:custGeom>
              <a:avLst/>
              <a:gdLst>
                <a:gd name="T0" fmla="*/ 36 w 36"/>
                <a:gd name="T1" fmla="*/ 3 h 28"/>
                <a:gd name="T2" fmla="*/ 36 w 36"/>
                <a:gd name="T3" fmla="*/ 3 h 28"/>
                <a:gd name="T4" fmla="*/ 35 w 36"/>
                <a:gd name="T5" fmla="*/ 2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0 h 28"/>
                <a:gd name="T12" fmla="*/ 31 w 36"/>
                <a:gd name="T13" fmla="*/ 0 h 28"/>
                <a:gd name="T14" fmla="*/ 28 w 36"/>
                <a:gd name="T15" fmla="*/ 2 h 28"/>
                <a:gd name="T16" fmla="*/ 24 w 36"/>
                <a:gd name="T17" fmla="*/ 2 h 28"/>
                <a:gd name="T18" fmla="*/ 20 w 36"/>
                <a:gd name="T19" fmla="*/ 2 h 28"/>
                <a:gd name="T20" fmla="*/ 15 w 36"/>
                <a:gd name="T21" fmla="*/ 2 h 28"/>
                <a:gd name="T22" fmla="*/ 12 w 36"/>
                <a:gd name="T23" fmla="*/ 2 h 28"/>
                <a:gd name="T24" fmla="*/ 7 w 36"/>
                <a:gd name="T25" fmla="*/ 0 h 28"/>
                <a:gd name="T26" fmla="*/ 5 w 36"/>
                <a:gd name="T27" fmla="*/ 0 h 28"/>
                <a:gd name="T28" fmla="*/ 3 w 36"/>
                <a:gd name="T29" fmla="*/ 0 h 28"/>
                <a:gd name="T30" fmla="*/ 3 w 36"/>
                <a:gd name="T31" fmla="*/ 0 h 28"/>
                <a:gd name="T32" fmla="*/ 3 w 36"/>
                <a:gd name="T33" fmla="*/ 0 h 28"/>
                <a:gd name="T34" fmla="*/ 2 w 36"/>
                <a:gd name="T35" fmla="*/ 0 h 28"/>
                <a:gd name="T36" fmla="*/ 1 w 36"/>
                <a:gd name="T37" fmla="*/ 0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1 h 28"/>
                <a:gd name="T50" fmla="*/ 0 w 36"/>
                <a:gd name="T51" fmla="*/ 21 h 28"/>
                <a:gd name="T52" fmla="*/ 0 w 36"/>
                <a:gd name="T53" fmla="*/ 22 h 28"/>
                <a:gd name="T54" fmla="*/ 1 w 36"/>
                <a:gd name="T55" fmla="*/ 24 h 28"/>
                <a:gd name="T56" fmla="*/ 2 w 36"/>
                <a:gd name="T57" fmla="*/ 26 h 28"/>
                <a:gd name="T58" fmla="*/ 3 w 36"/>
                <a:gd name="T59" fmla="*/ 26 h 28"/>
                <a:gd name="T60" fmla="*/ 3 w 36"/>
                <a:gd name="T61" fmla="*/ 26 h 28"/>
                <a:gd name="T62" fmla="*/ 4 w 36"/>
                <a:gd name="T63" fmla="*/ 26 h 28"/>
                <a:gd name="T64" fmla="*/ 8 w 36"/>
                <a:gd name="T65" fmla="*/ 27 h 28"/>
                <a:gd name="T66" fmla="*/ 12 w 36"/>
                <a:gd name="T67" fmla="*/ 27 h 28"/>
                <a:gd name="T68" fmla="*/ 17 w 36"/>
                <a:gd name="T69" fmla="*/ 27 h 28"/>
                <a:gd name="T70" fmla="*/ 22 w 36"/>
                <a:gd name="T71" fmla="*/ 28 h 28"/>
                <a:gd name="T72" fmla="*/ 27 w 36"/>
                <a:gd name="T73" fmla="*/ 27 h 28"/>
                <a:gd name="T74" fmla="*/ 31 w 36"/>
                <a:gd name="T75" fmla="*/ 27 h 28"/>
                <a:gd name="T76" fmla="*/ 33 w 36"/>
                <a:gd name="T77" fmla="*/ 26 h 28"/>
                <a:gd name="T78" fmla="*/ 33 w 36"/>
                <a:gd name="T79" fmla="*/ 26 h 28"/>
                <a:gd name="T80" fmla="*/ 34 w 36"/>
                <a:gd name="T81" fmla="*/ 24 h 28"/>
                <a:gd name="T82" fmla="*/ 36 w 36"/>
                <a:gd name="T83" fmla="*/ 23 h 28"/>
                <a:gd name="T84" fmla="*/ 36 w 36"/>
                <a:gd name="T85" fmla="*/ 22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1 h 28"/>
                <a:gd name="T94" fmla="*/ 36 w 36"/>
                <a:gd name="T95" fmla="*/ 6 h 28"/>
                <a:gd name="T96" fmla="*/ 36 w 36"/>
                <a:gd name="T97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3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2" y="28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4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5" name="Freeform 300"/>
            <p:cNvSpPr>
              <a:spLocks/>
            </p:cNvSpPr>
            <p:nvPr/>
          </p:nvSpPr>
          <p:spPr bwMode="auto">
            <a:xfrm>
              <a:off x="4023" y="3531"/>
              <a:ext cx="25" cy="12"/>
            </a:xfrm>
            <a:custGeom>
              <a:avLst/>
              <a:gdLst>
                <a:gd name="T0" fmla="*/ 36 w 37"/>
                <a:gd name="T1" fmla="*/ 4 h 26"/>
                <a:gd name="T2" fmla="*/ 35 w 37"/>
                <a:gd name="T3" fmla="*/ 1 h 26"/>
                <a:gd name="T4" fmla="*/ 34 w 37"/>
                <a:gd name="T5" fmla="*/ 0 h 26"/>
                <a:gd name="T6" fmla="*/ 34 w 37"/>
                <a:gd name="T7" fmla="*/ 0 h 26"/>
                <a:gd name="T8" fmla="*/ 31 w 37"/>
                <a:gd name="T9" fmla="*/ 1 h 26"/>
                <a:gd name="T10" fmla="*/ 29 w 37"/>
                <a:gd name="T11" fmla="*/ 2 h 26"/>
                <a:gd name="T12" fmla="*/ 24 w 37"/>
                <a:gd name="T13" fmla="*/ 2 h 26"/>
                <a:gd name="T14" fmla="*/ 20 w 37"/>
                <a:gd name="T15" fmla="*/ 2 h 26"/>
                <a:gd name="T16" fmla="*/ 16 w 37"/>
                <a:gd name="T17" fmla="*/ 2 h 26"/>
                <a:gd name="T18" fmla="*/ 12 w 37"/>
                <a:gd name="T19" fmla="*/ 2 h 26"/>
                <a:gd name="T20" fmla="*/ 7 w 37"/>
                <a:gd name="T21" fmla="*/ 1 h 26"/>
                <a:gd name="T22" fmla="*/ 5 w 37"/>
                <a:gd name="T23" fmla="*/ 1 h 26"/>
                <a:gd name="T24" fmla="*/ 4 w 37"/>
                <a:gd name="T25" fmla="*/ 1 h 26"/>
                <a:gd name="T26" fmla="*/ 3 w 37"/>
                <a:gd name="T27" fmla="*/ 1 h 26"/>
                <a:gd name="T28" fmla="*/ 1 w 37"/>
                <a:gd name="T29" fmla="*/ 0 h 26"/>
                <a:gd name="T30" fmla="*/ 1 w 37"/>
                <a:gd name="T31" fmla="*/ 1 h 26"/>
                <a:gd name="T32" fmla="*/ 0 w 37"/>
                <a:gd name="T33" fmla="*/ 2 h 26"/>
                <a:gd name="T34" fmla="*/ 0 w 37"/>
                <a:gd name="T35" fmla="*/ 7 h 26"/>
                <a:gd name="T36" fmla="*/ 0 w 37"/>
                <a:gd name="T37" fmla="*/ 12 h 26"/>
                <a:gd name="T38" fmla="*/ 0 w 37"/>
                <a:gd name="T39" fmla="*/ 17 h 26"/>
                <a:gd name="T40" fmla="*/ 0 w 37"/>
                <a:gd name="T41" fmla="*/ 20 h 26"/>
                <a:gd name="T42" fmla="*/ 1 w 37"/>
                <a:gd name="T43" fmla="*/ 23 h 26"/>
                <a:gd name="T44" fmla="*/ 1 w 37"/>
                <a:gd name="T45" fmla="*/ 24 h 26"/>
                <a:gd name="T46" fmla="*/ 1 w 37"/>
                <a:gd name="T47" fmla="*/ 25 h 26"/>
                <a:gd name="T48" fmla="*/ 3 w 37"/>
                <a:gd name="T49" fmla="*/ 26 h 26"/>
                <a:gd name="T50" fmla="*/ 5 w 37"/>
                <a:gd name="T51" fmla="*/ 26 h 26"/>
                <a:gd name="T52" fmla="*/ 8 w 37"/>
                <a:gd name="T53" fmla="*/ 26 h 26"/>
                <a:gd name="T54" fmla="*/ 13 w 37"/>
                <a:gd name="T55" fmla="*/ 26 h 26"/>
                <a:gd name="T56" fmla="*/ 18 w 37"/>
                <a:gd name="T57" fmla="*/ 26 h 26"/>
                <a:gd name="T58" fmla="*/ 23 w 37"/>
                <a:gd name="T59" fmla="*/ 26 h 26"/>
                <a:gd name="T60" fmla="*/ 28 w 37"/>
                <a:gd name="T61" fmla="*/ 26 h 26"/>
                <a:gd name="T62" fmla="*/ 31 w 37"/>
                <a:gd name="T63" fmla="*/ 26 h 26"/>
                <a:gd name="T64" fmla="*/ 34 w 37"/>
                <a:gd name="T65" fmla="*/ 26 h 26"/>
                <a:gd name="T66" fmla="*/ 34 w 37"/>
                <a:gd name="T67" fmla="*/ 25 h 26"/>
                <a:gd name="T68" fmla="*/ 35 w 37"/>
                <a:gd name="T69" fmla="*/ 24 h 26"/>
                <a:gd name="T70" fmla="*/ 36 w 37"/>
                <a:gd name="T71" fmla="*/ 23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1 h 26"/>
                <a:gd name="T78" fmla="*/ 36 w 37"/>
                <a:gd name="T79" fmla="*/ 6 h 26"/>
                <a:gd name="T80" fmla="*/ 36 w 37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1" y="1"/>
                  </a:lnTo>
                  <a:lnTo>
                    <a:pt x="29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6" name="Freeform 301"/>
            <p:cNvSpPr>
              <a:spLocks/>
            </p:cNvSpPr>
            <p:nvPr/>
          </p:nvSpPr>
          <p:spPr bwMode="auto">
            <a:xfrm>
              <a:off x="4023" y="3531"/>
              <a:ext cx="25" cy="12"/>
            </a:xfrm>
            <a:custGeom>
              <a:avLst/>
              <a:gdLst>
                <a:gd name="T0" fmla="*/ 36 w 37"/>
                <a:gd name="T1" fmla="*/ 4 h 26"/>
                <a:gd name="T2" fmla="*/ 36 w 37"/>
                <a:gd name="T3" fmla="*/ 4 h 26"/>
                <a:gd name="T4" fmla="*/ 35 w 37"/>
                <a:gd name="T5" fmla="*/ 1 h 26"/>
                <a:gd name="T6" fmla="*/ 34 w 37"/>
                <a:gd name="T7" fmla="*/ 0 h 26"/>
                <a:gd name="T8" fmla="*/ 34 w 37"/>
                <a:gd name="T9" fmla="*/ 0 h 26"/>
                <a:gd name="T10" fmla="*/ 31 w 37"/>
                <a:gd name="T11" fmla="*/ 1 h 26"/>
                <a:gd name="T12" fmla="*/ 31 w 37"/>
                <a:gd name="T13" fmla="*/ 1 h 26"/>
                <a:gd name="T14" fmla="*/ 29 w 37"/>
                <a:gd name="T15" fmla="*/ 2 h 26"/>
                <a:gd name="T16" fmla="*/ 24 w 37"/>
                <a:gd name="T17" fmla="*/ 2 h 26"/>
                <a:gd name="T18" fmla="*/ 20 w 37"/>
                <a:gd name="T19" fmla="*/ 2 h 26"/>
                <a:gd name="T20" fmla="*/ 16 w 37"/>
                <a:gd name="T21" fmla="*/ 2 h 26"/>
                <a:gd name="T22" fmla="*/ 12 w 37"/>
                <a:gd name="T23" fmla="*/ 2 h 26"/>
                <a:gd name="T24" fmla="*/ 7 w 37"/>
                <a:gd name="T25" fmla="*/ 1 h 26"/>
                <a:gd name="T26" fmla="*/ 5 w 37"/>
                <a:gd name="T27" fmla="*/ 1 h 26"/>
                <a:gd name="T28" fmla="*/ 4 w 37"/>
                <a:gd name="T29" fmla="*/ 1 h 26"/>
                <a:gd name="T30" fmla="*/ 4 w 37"/>
                <a:gd name="T31" fmla="*/ 1 h 26"/>
                <a:gd name="T32" fmla="*/ 3 w 37"/>
                <a:gd name="T33" fmla="*/ 1 h 26"/>
                <a:gd name="T34" fmla="*/ 1 w 37"/>
                <a:gd name="T35" fmla="*/ 0 h 26"/>
                <a:gd name="T36" fmla="*/ 1 w 37"/>
                <a:gd name="T37" fmla="*/ 1 h 26"/>
                <a:gd name="T38" fmla="*/ 0 w 37"/>
                <a:gd name="T39" fmla="*/ 2 h 26"/>
                <a:gd name="T40" fmla="*/ 0 w 37"/>
                <a:gd name="T41" fmla="*/ 2 h 26"/>
                <a:gd name="T42" fmla="*/ 0 w 37"/>
                <a:gd name="T43" fmla="*/ 7 h 26"/>
                <a:gd name="T44" fmla="*/ 0 w 37"/>
                <a:gd name="T45" fmla="*/ 12 h 26"/>
                <a:gd name="T46" fmla="*/ 0 w 37"/>
                <a:gd name="T47" fmla="*/ 17 h 26"/>
                <a:gd name="T48" fmla="*/ 0 w 37"/>
                <a:gd name="T49" fmla="*/ 20 h 26"/>
                <a:gd name="T50" fmla="*/ 0 w 37"/>
                <a:gd name="T51" fmla="*/ 20 h 26"/>
                <a:gd name="T52" fmla="*/ 1 w 37"/>
                <a:gd name="T53" fmla="*/ 23 h 26"/>
                <a:gd name="T54" fmla="*/ 1 w 37"/>
                <a:gd name="T55" fmla="*/ 24 h 26"/>
                <a:gd name="T56" fmla="*/ 1 w 37"/>
                <a:gd name="T57" fmla="*/ 25 h 26"/>
                <a:gd name="T58" fmla="*/ 3 w 37"/>
                <a:gd name="T59" fmla="*/ 26 h 26"/>
                <a:gd name="T60" fmla="*/ 3 w 37"/>
                <a:gd name="T61" fmla="*/ 26 h 26"/>
                <a:gd name="T62" fmla="*/ 5 w 37"/>
                <a:gd name="T63" fmla="*/ 26 h 26"/>
                <a:gd name="T64" fmla="*/ 8 w 37"/>
                <a:gd name="T65" fmla="*/ 26 h 26"/>
                <a:gd name="T66" fmla="*/ 13 w 37"/>
                <a:gd name="T67" fmla="*/ 26 h 26"/>
                <a:gd name="T68" fmla="*/ 18 w 37"/>
                <a:gd name="T69" fmla="*/ 26 h 26"/>
                <a:gd name="T70" fmla="*/ 23 w 37"/>
                <a:gd name="T71" fmla="*/ 26 h 26"/>
                <a:gd name="T72" fmla="*/ 28 w 37"/>
                <a:gd name="T73" fmla="*/ 26 h 26"/>
                <a:gd name="T74" fmla="*/ 31 w 37"/>
                <a:gd name="T75" fmla="*/ 26 h 26"/>
                <a:gd name="T76" fmla="*/ 34 w 37"/>
                <a:gd name="T77" fmla="*/ 26 h 26"/>
                <a:gd name="T78" fmla="*/ 34 w 37"/>
                <a:gd name="T79" fmla="*/ 26 h 26"/>
                <a:gd name="T80" fmla="*/ 34 w 37"/>
                <a:gd name="T81" fmla="*/ 25 h 26"/>
                <a:gd name="T82" fmla="*/ 35 w 37"/>
                <a:gd name="T83" fmla="*/ 24 h 26"/>
                <a:gd name="T84" fmla="*/ 36 w 37"/>
                <a:gd name="T85" fmla="*/ 23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1 h 26"/>
                <a:gd name="T94" fmla="*/ 36 w 37"/>
                <a:gd name="T95" fmla="*/ 6 h 26"/>
                <a:gd name="T96" fmla="*/ 36 w 37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9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7" name="Freeform 302"/>
            <p:cNvSpPr>
              <a:spLocks/>
            </p:cNvSpPr>
            <p:nvPr/>
          </p:nvSpPr>
          <p:spPr bwMode="auto">
            <a:xfrm>
              <a:off x="3988" y="3531"/>
              <a:ext cx="27" cy="12"/>
            </a:xfrm>
            <a:custGeom>
              <a:avLst/>
              <a:gdLst>
                <a:gd name="T0" fmla="*/ 36 w 37"/>
                <a:gd name="T1" fmla="*/ 2 h 26"/>
                <a:gd name="T2" fmla="*/ 36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2 w 37"/>
                <a:gd name="T9" fmla="*/ 0 h 26"/>
                <a:gd name="T10" fmla="*/ 27 w 37"/>
                <a:gd name="T11" fmla="*/ 1 h 26"/>
                <a:gd name="T12" fmla="*/ 24 w 37"/>
                <a:gd name="T13" fmla="*/ 1 h 26"/>
                <a:gd name="T14" fmla="*/ 19 w 37"/>
                <a:gd name="T15" fmla="*/ 1 h 26"/>
                <a:gd name="T16" fmla="*/ 15 w 37"/>
                <a:gd name="T17" fmla="*/ 1 h 26"/>
                <a:gd name="T18" fmla="*/ 11 w 37"/>
                <a:gd name="T19" fmla="*/ 1 h 26"/>
                <a:gd name="T20" fmla="*/ 8 w 37"/>
                <a:gd name="T21" fmla="*/ 0 h 26"/>
                <a:gd name="T22" fmla="*/ 6 w 37"/>
                <a:gd name="T23" fmla="*/ 0 h 26"/>
                <a:gd name="T24" fmla="*/ 5 w 37"/>
                <a:gd name="T25" fmla="*/ 0 h 26"/>
                <a:gd name="T26" fmla="*/ 3 w 37"/>
                <a:gd name="T27" fmla="*/ 0 h 26"/>
                <a:gd name="T28" fmla="*/ 3 w 37"/>
                <a:gd name="T29" fmla="*/ 0 h 26"/>
                <a:gd name="T30" fmla="*/ 2 w 37"/>
                <a:gd name="T31" fmla="*/ 0 h 26"/>
                <a:gd name="T32" fmla="*/ 1 w 37"/>
                <a:gd name="T33" fmla="*/ 1 h 26"/>
                <a:gd name="T34" fmla="*/ 0 w 37"/>
                <a:gd name="T35" fmla="*/ 6 h 26"/>
                <a:gd name="T36" fmla="*/ 0 w 37"/>
                <a:gd name="T37" fmla="*/ 12 h 26"/>
                <a:gd name="T38" fmla="*/ 0 w 37"/>
                <a:gd name="T39" fmla="*/ 16 h 26"/>
                <a:gd name="T40" fmla="*/ 1 w 37"/>
                <a:gd name="T41" fmla="*/ 20 h 26"/>
                <a:gd name="T42" fmla="*/ 1 w 37"/>
                <a:gd name="T43" fmla="*/ 21 h 26"/>
                <a:gd name="T44" fmla="*/ 2 w 37"/>
                <a:gd name="T45" fmla="*/ 23 h 26"/>
                <a:gd name="T46" fmla="*/ 3 w 37"/>
                <a:gd name="T47" fmla="*/ 24 h 26"/>
                <a:gd name="T48" fmla="*/ 4 w 37"/>
                <a:gd name="T49" fmla="*/ 25 h 26"/>
                <a:gd name="T50" fmla="*/ 6 w 37"/>
                <a:gd name="T51" fmla="*/ 25 h 26"/>
                <a:gd name="T52" fmla="*/ 8 w 37"/>
                <a:gd name="T53" fmla="*/ 26 h 26"/>
                <a:gd name="T54" fmla="*/ 12 w 37"/>
                <a:gd name="T55" fmla="*/ 26 h 26"/>
                <a:gd name="T56" fmla="*/ 17 w 37"/>
                <a:gd name="T57" fmla="*/ 26 h 26"/>
                <a:gd name="T58" fmla="*/ 22 w 37"/>
                <a:gd name="T59" fmla="*/ 26 h 26"/>
                <a:gd name="T60" fmla="*/ 27 w 37"/>
                <a:gd name="T61" fmla="*/ 26 h 26"/>
                <a:gd name="T62" fmla="*/ 31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6 w 37"/>
                <a:gd name="T69" fmla="*/ 23 h 26"/>
                <a:gd name="T70" fmla="*/ 37 w 37"/>
                <a:gd name="T71" fmla="*/ 21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8" name="Freeform 303"/>
            <p:cNvSpPr>
              <a:spLocks/>
            </p:cNvSpPr>
            <p:nvPr/>
          </p:nvSpPr>
          <p:spPr bwMode="auto">
            <a:xfrm>
              <a:off x="3988" y="3531"/>
              <a:ext cx="27" cy="12"/>
            </a:xfrm>
            <a:custGeom>
              <a:avLst/>
              <a:gdLst>
                <a:gd name="T0" fmla="*/ 36 w 37"/>
                <a:gd name="T1" fmla="*/ 2 h 26"/>
                <a:gd name="T2" fmla="*/ 36 w 37"/>
                <a:gd name="T3" fmla="*/ 2 h 26"/>
                <a:gd name="T4" fmla="*/ 36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2 w 37"/>
                <a:gd name="T11" fmla="*/ 0 h 26"/>
                <a:gd name="T12" fmla="*/ 32 w 37"/>
                <a:gd name="T13" fmla="*/ 0 h 26"/>
                <a:gd name="T14" fmla="*/ 27 w 37"/>
                <a:gd name="T15" fmla="*/ 1 h 26"/>
                <a:gd name="T16" fmla="*/ 24 w 37"/>
                <a:gd name="T17" fmla="*/ 1 h 26"/>
                <a:gd name="T18" fmla="*/ 19 w 37"/>
                <a:gd name="T19" fmla="*/ 1 h 26"/>
                <a:gd name="T20" fmla="*/ 15 w 37"/>
                <a:gd name="T21" fmla="*/ 1 h 26"/>
                <a:gd name="T22" fmla="*/ 11 w 37"/>
                <a:gd name="T23" fmla="*/ 1 h 26"/>
                <a:gd name="T24" fmla="*/ 8 w 37"/>
                <a:gd name="T25" fmla="*/ 0 h 26"/>
                <a:gd name="T26" fmla="*/ 6 w 37"/>
                <a:gd name="T27" fmla="*/ 0 h 26"/>
                <a:gd name="T28" fmla="*/ 5 w 37"/>
                <a:gd name="T29" fmla="*/ 0 h 26"/>
                <a:gd name="T30" fmla="*/ 5 w 37"/>
                <a:gd name="T31" fmla="*/ 0 h 26"/>
                <a:gd name="T32" fmla="*/ 3 w 37"/>
                <a:gd name="T33" fmla="*/ 0 h 26"/>
                <a:gd name="T34" fmla="*/ 3 w 37"/>
                <a:gd name="T35" fmla="*/ 0 h 26"/>
                <a:gd name="T36" fmla="*/ 2 w 37"/>
                <a:gd name="T37" fmla="*/ 0 h 26"/>
                <a:gd name="T38" fmla="*/ 1 w 37"/>
                <a:gd name="T39" fmla="*/ 1 h 26"/>
                <a:gd name="T40" fmla="*/ 1 w 37"/>
                <a:gd name="T41" fmla="*/ 1 h 26"/>
                <a:gd name="T42" fmla="*/ 0 w 37"/>
                <a:gd name="T43" fmla="*/ 6 h 26"/>
                <a:gd name="T44" fmla="*/ 0 w 37"/>
                <a:gd name="T45" fmla="*/ 12 h 26"/>
                <a:gd name="T46" fmla="*/ 0 w 37"/>
                <a:gd name="T47" fmla="*/ 16 h 26"/>
                <a:gd name="T48" fmla="*/ 1 w 37"/>
                <a:gd name="T49" fmla="*/ 20 h 26"/>
                <a:gd name="T50" fmla="*/ 1 w 37"/>
                <a:gd name="T51" fmla="*/ 20 h 26"/>
                <a:gd name="T52" fmla="*/ 1 w 37"/>
                <a:gd name="T53" fmla="*/ 21 h 26"/>
                <a:gd name="T54" fmla="*/ 2 w 37"/>
                <a:gd name="T55" fmla="*/ 23 h 26"/>
                <a:gd name="T56" fmla="*/ 3 w 37"/>
                <a:gd name="T57" fmla="*/ 24 h 26"/>
                <a:gd name="T58" fmla="*/ 4 w 37"/>
                <a:gd name="T59" fmla="*/ 25 h 26"/>
                <a:gd name="T60" fmla="*/ 4 w 37"/>
                <a:gd name="T61" fmla="*/ 25 h 26"/>
                <a:gd name="T62" fmla="*/ 6 w 37"/>
                <a:gd name="T63" fmla="*/ 25 h 26"/>
                <a:gd name="T64" fmla="*/ 8 w 37"/>
                <a:gd name="T65" fmla="*/ 26 h 26"/>
                <a:gd name="T66" fmla="*/ 12 w 37"/>
                <a:gd name="T67" fmla="*/ 26 h 26"/>
                <a:gd name="T68" fmla="*/ 17 w 37"/>
                <a:gd name="T69" fmla="*/ 26 h 26"/>
                <a:gd name="T70" fmla="*/ 22 w 37"/>
                <a:gd name="T71" fmla="*/ 26 h 26"/>
                <a:gd name="T72" fmla="*/ 27 w 37"/>
                <a:gd name="T73" fmla="*/ 26 h 26"/>
                <a:gd name="T74" fmla="*/ 31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6 w 37"/>
                <a:gd name="T83" fmla="*/ 23 h 26"/>
                <a:gd name="T84" fmla="*/ 37 w 37"/>
                <a:gd name="T85" fmla="*/ 21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6" y="2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9" name="Freeform 304"/>
            <p:cNvSpPr>
              <a:spLocks/>
            </p:cNvSpPr>
            <p:nvPr/>
          </p:nvSpPr>
          <p:spPr bwMode="auto">
            <a:xfrm>
              <a:off x="3955" y="3530"/>
              <a:ext cx="27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2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2 h 28"/>
                <a:gd name="T10" fmla="*/ 28 w 36"/>
                <a:gd name="T11" fmla="*/ 3 h 28"/>
                <a:gd name="T12" fmla="*/ 23 w 36"/>
                <a:gd name="T13" fmla="*/ 3 h 28"/>
                <a:gd name="T14" fmla="*/ 19 w 36"/>
                <a:gd name="T15" fmla="*/ 3 h 28"/>
                <a:gd name="T16" fmla="*/ 14 w 36"/>
                <a:gd name="T17" fmla="*/ 3 h 28"/>
                <a:gd name="T18" fmla="*/ 11 w 36"/>
                <a:gd name="T19" fmla="*/ 3 h 28"/>
                <a:gd name="T20" fmla="*/ 7 w 36"/>
                <a:gd name="T21" fmla="*/ 2 h 28"/>
                <a:gd name="T22" fmla="*/ 5 w 36"/>
                <a:gd name="T23" fmla="*/ 2 h 28"/>
                <a:gd name="T24" fmla="*/ 4 w 36"/>
                <a:gd name="T25" fmla="*/ 2 h 28"/>
                <a:gd name="T26" fmla="*/ 2 w 36"/>
                <a:gd name="T27" fmla="*/ 2 h 28"/>
                <a:gd name="T28" fmla="*/ 1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1 w 36"/>
                <a:gd name="T43" fmla="*/ 23 h 28"/>
                <a:gd name="T44" fmla="*/ 1 w 36"/>
                <a:gd name="T45" fmla="*/ 24 h 28"/>
                <a:gd name="T46" fmla="*/ 1 w 36"/>
                <a:gd name="T47" fmla="*/ 26 h 28"/>
                <a:gd name="T48" fmla="*/ 3 w 36"/>
                <a:gd name="T49" fmla="*/ 27 h 28"/>
                <a:gd name="T50" fmla="*/ 5 w 36"/>
                <a:gd name="T51" fmla="*/ 27 h 28"/>
                <a:gd name="T52" fmla="*/ 8 w 36"/>
                <a:gd name="T53" fmla="*/ 27 h 28"/>
                <a:gd name="T54" fmla="*/ 12 w 36"/>
                <a:gd name="T55" fmla="*/ 28 h 28"/>
                <a:gd name="T56" fmla="*/ 16 w 36"/>
                <a:gd name="T57" fmla="*/ 28 h 28"/>
                <a:gd name="T58" fmla="*/ 22 w 36"/>
                <a:gd name="T59" fmla="*/ 28 h 28"/>
                <a:gd name="T60" fmla="*/ 26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4 w 36"/>
                <a:gd name="T67" fmla="*/ 26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6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7"/>
                  </a:lnTo>
                  <a:lnTo>
                    <a:pt x="12" y="28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0" name="Freeform 305"/>
            <p:cNvSpPr>
              <a:spLocks/>
            </p:cNvSpPr>
            <p:nvPr/>
          </p:nvSpPr>
          <p:spPr bwMode="auto">
            <a:xfrm>
              <a:off x="3955" y="3530"/>
              <a:ext cx="27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2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3 w 36"/>
                <a:gd name="T17" fmla="*/ 3 h 28"/>
                <a:gd name="T18" fmla="*/ 19 w 36"/>
                <a:gd name="T19" fmla="*/ 3 h 28"/>
                <a:gd name="T20" fmla="*/ 14 w 36"/>
                <a:gd name="T21" fmla="*/ 3 h 28"/>
                <a:gd name="T22" fmla="*/ 11 w 36"/>
                <a:gd name="T23" fmla="*/ 3 h 28"/>
                <a:gd name="T24" fmla="*/ 7 w 36"/>
                <a:gd name="T25" fmla="*/ 2 h 28"/>
                <a:gd name="T26" fmla="*/ 5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2 w 36"/>
                <a:gd name="T33" fmla="*/ 2 h 28"/>
                <a:gd name="T34" fmla="*/ 1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1 w 36"/>
                <a:gd name="T53" fmla="*/ 23 h 28"/>
                <a:gd name="T54" fmla="*/ 1 w 36"/>
                <a:gd name="T55" fmla="*/ 24 h 28"/>
                <a:gd name="T56" fmla="*/ 1 w 36"/>
                <a:gd name="T57" fmla="*/ 26 h 28"/>
                <a:gd name="T58" fmla="*/ 3 w 36"/>
                <a:gd name="T59" fmla="*/ 27 h 28"/>
                <a:gd name="T60" fmla="*/ 3 w 36"/>
                <a:gd name="T61" fmla="*/ 27 h 28"/>
                <a:gd name="T62" fmla="*/ 5 w 36"/>
                <a:gd name="T63" fmla="*/ 27 h 28"/>
                <a:gd name="T64" fmla="*/ 8 w 36"/>
                <a:gd name="T65" fmla="*/ 27 h 28"/>
                <a:gd name="T66" fmla="*/ 12 w 36"/>
                <a:gd name="T67" fmla="*/ 28 h 28"/>
                <a:gd name="T68" fmla="*/ 16 w 36"/>
                <a:gd name="T69" fmla="*/ 28 h 28"/>
                <a:gd name="T70" fmla="*/ 22 w 36"/>
                <a:gd name="T71" fmla="*/ 28 h 28"/>
                <a:gd name="T72" fmla="*/ 26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4 w 36"/>
                <a:gd name="T81" fmla="*/ 26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6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7"/>
                  </a:lnTo>
                  <a:lnTo>
                    <a:pt x="12" y="28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1" name="Freeform 306"/>
            <p:cNvSpPr>
              <a:spLocks/>
            </p:cNvSpPr>
            <p:nvPr/>
          </p:nvSpPr>
          <p:spPr bwMode="auto">
            <a:xfrm>
              <a:off x="3922" y="3530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7 w 37"/>
                <a:gd name="T3" fmla="*/ 1 h 28"/>
                <a:gd name="T4" fmla="*/ 35 w 37"/>
                <a:gd name="T5" fmla="*/ 0 h 28"/>
                <a:gd name="T6" fmla="*/ 33 w 37"/>
                <a:gd name="T7" fmla="*/ 0 h 28"/>
                <a:gd name="T8" fmla="*/ 31 w 37"/>
                <a:gd name="T9" fmla="*/ 1 h 28"/>
                <a:gd name="T10" fmla="*/ 28 w 37"/>
                <a:gd name="T11" fmla="*/ 3 h 28"/>
                <a:gd name="T12" fmla="*/ 25 w 37"/>
                <a:gd name="T13" fmla="*/ 3 h 28"/>
                <a:gd name="T14" fmla="*/ 20 w 37"/>
                <a:gd name="T15" fmla="*/ 3 h 28"/>
                <a:gd name="T16" fmla="*/ 17 w 37"/>
                <a:gd name="T17" fmla="*/ 3 h 28"/>
                <a:gd name="T18" fmla="*/ 12 w 37"/>
                <a:gd name="T19" fmla="*/ 3 h 28"/>
                <a:gd name="T20" fmla="*/ 9 w 37"/>
                <a:gd name="T21" fmla="*/ 1 h 28"/>
                <a:gd name="T22" fmla="*/ 7 w 37"/>
                <a:gd name="T23" fmla="*/ 1 h 28"/>
                <a:gd name="T24" fmla="*/ 4 w 37"/>
                <a:gd name="T25" fmla="*/ 1 h 28"/>
                <a:gd name="T26" fmla="*/ 3 w 37"/>
                <a:gd name="T27" fmla="*/ 1 h 28"/>
                <a:gd name="T28" fmla="*/ 2 w 37"/>
                <a:gd name="T29" fmla="*/ 0 h 28"/>
                <a:gd name="T30" fmla="*/ 1 w 37"/>
                <a:gd name="T31" fmla="*/ 1 h 28"/>
                <a:gd name="T32" fmla="*/ 0 w 37"/>
                <a:gd name="T33" fmla="*/ 3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20 h 28"/>
                <a:gd name="T42" fmla="*/ 1 w 37"/>
                <a:gd name="T43" fmla="*/ 23 h 28"/>
                <a:gd name="T44" fmla="*/ 1 w 37"/>
                <a:gd name="T45" fmla="*/ 24 h 28"/>
                <a:gd name="T46" fmla="*/ 2 w 37"/>
                <a:gd name="T47" fmla="*/ 25 h 28"/>
                <a:gd name="T48" fmla="*/ 3 w 37"/>
                <a:gd name="T49" fmla="*/ 27 h 28"/>
                <a:gd name="T50" fmla="*/ 7 w 37"/>
                <a:gd name="T51" fmla="*/ 27 h 28"/>
                <a:gd name="T52" fmla="*/ 9 w 37"/>
                <a:gd name="T53" fmla="*/ 27 h 28"/>
                <a:gd name="T54" fmla="*/ 14 w 37"/>
                <a:gd name="T55" fmla="*/ 28 h 28"/>
                <a:gd name="T56" fmla="*/ 18 w 37"/>
                <a:gd name="T57" fmla="*/ 28 h 28"/>
                <a:gd name="T58" fmla="*/ 23 w 37"/>
                <a:gd name="T59" fmla="*/ 28 h 28"/>
                <a:gd name="T60" fmla="*/ 27 w 37"/>
                <a:gd name="T61" fmla="*/ 28 h 28"/>
                <a:gd name="T62" fmla="*/ 31 w 37"/>
                <a:gd name="T63" fmla="*/ 28 h 28"/>
                <a:gd name="T64" fmla="*/ 33 w 37"/>
                <a:gd name="T65" fmla="*/ 27 h 28"/>
                <a:gd name="T66" fmla="*/ 35 w 37"/>
                <a:gd name="T67" fmla="*/ 25 h 28"/>
                <a:gd name="T68" fmla="*/ 37 w 37"/>
                <a:gd name="T69" fmla="*/ 24 h 28"/>
                <a:gd name="T70" fmla="*/ 37 w 37"/>
                <a:gd name="T71" fmla="*/ 21 h 28"/>
                <a:gd name="T72" fmla="*/ 37 w 37"/>
                <a:gd name="T73" fmla="*/ 20 h 28"/>
                <a:gd name="T74" fmla="*/ 37 w 37"/>
                <a:gd name="T75" fmla="*/ 16 h 28"/>
                <a:gd name="T76" fmla="*/ 37 w 37"/>
                <a:gd name="T77" fmla="*/ 11 h 28"/>
                <a:gd name="T78" fmla="*/ 37 w 37"/>
                <a:gd name="T79" fmla="*/ 6 h 28"/>
                <a:gd name="T80" fmla="*/ 37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7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3"/>
                  </a:lnTo>
                  <a:lnTo>
                    <a:pt x="9" y="1"/>
                  </a:lnTo>
                  <a:lnTo>
                    <a:pt x="7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7" y="27"/>
                  </a:lnTo>
                  <a:lnTo>
                    <a:pt x="9" y="27"/>
                  </a:lnTo>
                  <a:lnTo>
                    <a:pt x="14" y="28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2" name="Freeform 307"/>
            <p:cNvSpPr>
              <a:spLocks/>
            </p:cNvSpPr>
            <p:nvPr/>
          </p:nvSpPr>
          <p:spPr bwMode="auto">
            <a:xfrm>
              <a:off x="3922" y="3530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7 w 37"/>
                <a:gd name="T3" fmla="*/ 4 h 28"/>
                <a:gd name="T4" fmla="*/ 37 w 37"/>
                <a:gd name="T5" fmla="*/ 1 h 28"/>
                <a:gd name="T6" fmla="*/ 35 w 37"/>
                <a:gd name="T7" fmla="*/ 0 h 28"/>
                <a:gd name="T8" fmla="*/ 33 w 37"/>
                <a:gd name="T9" fmla="*/ 0 h 28"/>
                <a:gd name="T10" fmla="*/ 31 w 37"/>
                <a:gd name="T11" fmla="*/ 1 h 28"/>
                <a:gd name="T12" fmla="*/ 31 w 37"/>
                <a:gd name="T13" fmla="*/ 1 h 28"/>
                <a:gd name="T14" fmla="*/ 28 w 37"/>
                <a:gd name="T15" fmla="*/ 3 h 28"/>
                <a:gd name="T16" fmla="*/ 25 w 37"/>
                <a:gd name="T17" fmla="*/ 3 h 28"/>
                <a:gd name="T18" fmla="*/ 20 w 37"/>
                <a:gd name="T19" fmla="*/ 3 h 28"/>
                <a:gd name="T20" fmla="*/ 17 w 37"/>
                <a:gd name="T21" fmla="*/ 3 h 28"/>
                <a:gd name="T22" fmla="*/ 12 w 37"/>
                <a:gd name="T23" fmla="*/ 3 h 28"/>
                <a:gd name="T24" fmla="*/ 9 w 37"/>
                <a:gd name="T25" fmla="*/ 1 h 28"/>
                <a:gd name="T26" fmla="*/ 7 w 37"/>
                <a:gd name="T27" fmla="*/ 1 h 28"/>
                <a:gd name="T28" fmla="*/ 4 w 37"/>
                <a:gd name="T29" fmla="*/ 1 h 28"/>
                <a:gd name="T30" fmla="*/ 4 w 37"/>
                <a:gd name="T31" fmla="*/ 1 h 28"/>
                <a:gd name="T32" fmla="*/ 3 w 37"/>
                <a:gd name="T33" fmla="*/ 1 h 28"/>
                <a:gd name="T34" fmla="*/ 2 w 37"/>
                <a:gd name="T35" fmla="*/ 0 h 28"/>
                <a:gd name="T36" fmla="*/ 1 w 37"/>
                <a:gd name="T37" fmla="*/ 1 h 28"/>
                <a:gd name="T38" fmla="*/ 0 w 37"/>
                <a:gd name="T39" fmla="*/ 3 h 28"/>
                <a:gd name="T40" fmla="*/ 0 w 37"/>
                <a:gd name="T41" fmla="*/ 3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20 h 28"/>
                <a:gd name="T50" fmla="*/ 0 w 37"/>
                <a:gd name="T51" fmla="*/ 20 h 28"/>
                <a:gd name="T52" fmla="*/ 1 w 37"/>
                <a:gd name="T53" fmla="*/ 23 h 28"/>
                <a:gd name="T54" fmla="*/ 1 w 37"/>
                <a:gd name="T55" fmla="*/ 24 h 28"/>
                <a:gd name="T56" fmla="*/ 2 w 37"/>
                <a:gd name="T57" fmla="*/ 25 h 28"/>
                <a:gd name="T58" fmla="*/ 3 w 37"/>
                <a:gd name="T59" fmla="*/ 27 h 28"/>
                <a:gd name="T60" fmla="*/ 3 w 37"/>
                <a:gd name="T61" fmla="*/ 27 h 28"/>
                <a:gd name="T62" fmla="*/ 7 w 37"/>
                <a:gd name="T63" fmla="*/ 27 h 28"/>
                <a:gd name="T64" fmla="*/ 9 w 37"/>
                <a:gd name="T65" fmla="*/ 27 h 28"/>
                <a:gd name="T66" fmla="*/ 14 w 37"/>
                <a:gd name="T67" fmla="*/ 28 h 28"/>
                <a:gd name="T68" fmla="*/ 18 w 37"/>
                <a:gd name="T69" fmla="*/ 28 h 28"/>
                <a:gd name="T70" fmla="*/ 23 w 37"/>
                <a:gd name="T71" fmla="*/ 28 h 28"/>
                <a:gd name="T72" fmla="*/ 27 w 37"/>
                <a:gd name="T73" fmla="*/ 28 h 28"/>
                <a:gd name="T74" fmla="*/ 31 w 37"/>
                <a:gd name="T75" fmla="*/ 28 h 28"/>
                <a:gd name="T76" fmla="*/ 33 w 37"/>
                <a:gd name="T77" fmla="*/ 27 h 28"/>
                <a:gd name="T78" fmla="*/ 33 w 37"/>
                <a:gd name="T79" fmla="*/ 27 h 28"/>
                <a:gd name="T80" fmla="*/ 35 w 37"/>
                <a:gd name="T81" fmla="*/ 25 h 28"/>
                <a:gd name="T82" fmla="*/ 37 w 37"/>
                <a:gd name="T83" fmla="*/ 24 h 28"/>
                <a:gd name="T84" fmla="*/ 37 w 37"/>
                <a:gd name="T85" fmla="*/ 21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6 h 28"/>
                <a:gd name="T92" fmla="*/ 37 w 37"/>
                <a:gd name="T93" fmla="*/ 11 h 28"/>
                <a:gd name="T94" fmla="*/ 37 w 37"/>
                <a:gd name="T95" fmla="*/ 6 h 28"/>
                <a:gd name="T96" fmla="*/ 37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7" y="4"/>
                  </a:lnTo>
                  <a:lnTo>
                    <a:pt x="37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3"/>
                  </a:lnTo>
                  <a:lnTo>
                    <a:pt x="9" y="1"/>
                  </a:lnTo>
                  <a:lnTo>
                    <a:pt x="7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7" y="27"/>
                  </a:lnTo>
                  <a:lnTo>
                    <a:pt x="9" y="27"/>
                  </a:lnTo>
                  <a:lnTo>
                    <a:pt x="14" y="28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3" name="Freeform 308"/>
            <p:cNvSpPr>
              <a:spLocks/>
            </p:cNvSpPr>
            <p:nvPr/>
          </p:nvSpPr>
          <p:spPr bwMode="auto">
            <a:xfrm>
              <a:off x="3887" y="3529"/>
              <a:ext cx="25" cy="12"/>
            </a:xfrm>
            <a:custGeom>
              <a:avLst/>
              <a:gdLst>
                <a:gd name="T0" fmla="*/ 37 w 37"/>
                <a:gd name="T1" fmla="*/ 4 h 28"/>
                <a:gd name="T2" fmla="*/ 36 w 37"/>
                <a:gd name="T3" fmla="*/ 2 h 28"/>
                <a:gd name="T4" fmla="*/ 35 w 37"/>
                <a:gd name="T5" fmla="*/ 1 h 28"/>
                <a:gd name="T6" fmla="*/ 34 w 37"/>
                <a:gd name="T7" fmla="*/ 1 h 28"/>
                <a:gd name="T8" fmla="*/ 32 w 37"/>
                <a:gd name="T9" fmla="*/ 1 h 28"/>
                <a:gd name="T10" fmla="*/ 29 w 37"/>
                <a:gd name="T11" fmla="*/ 2 h 28"/>
                <a:gd name="T12" fmla="*/ 23 w 37"/>
                <a:gd name="T13" fmla="*/ 2 h 28"/>
                <a:gd name="T14" fmla="*/ 19 w 37"/>
                <a:gd name="T15" fmla="*/ 2 h 28"/>
                <a:gd name="T16" fmla="*/ 15 w 37"/>
                <a:gd name="T17" fmla="*/ 2 h 28"/>
                <a:gd name="T18" fmla="*/ 11 w 37"/>
                <a:gd name="T19" fmla="*/ 2 h 28"/>
                <a:gd name="T20" fmla="*/ 7 w 37"/>
                <a:gd name="T21" fmla="*/ 1 h 28"/>
                <a:gd name="T22" fmla="*/ 5 w 37"/>
                <a:gd name="T23" fmla="*/ 1 h 28"/>
                <a:gd name="T24" fmla="*/ 4 w 37"/>
                <a:gd name="T25" fmla="*/ 1 h 28"/>
                <a:gd name="T26" fmla="*/ 3 w 37"/>
                <a:gd name="T27" fmla="*/ 1 h 28"/>
                <a:gd name="T28" fmla="*/ 2 w 37"/>
                <a:gd name="T29" fmla="*/ 0 h 28"/>
                <a:gd name="T30" fmla="*/ 1 w 37"/>
                <a:gd name="T31" fmla="*/ 1 h 28"/>
                <a:gd name="T32" fmla="*/ 0 w 37"/>
                <a:gd name="T33" fmla="*/ 2 h 28"/>
                <a:gd name="T34" fmla="*/ 0 w 37"/>
                <a:gd name="T35" fmla="*/ 7 h 28"/>
                <a:gd name="T36" fmla="*/ 0 w 37"/>
                <a:gd name="T37" fmla="*/ 14 h 28"/>
                <a:gd name="T38" fmla="*/ 0 w 37"/>
                <a:gd name="T39" fmla="*/ 17 h 28"/>
                <a:gd name="T40" fmla="*/ 0 w 37"/>
                <a:gd name="T41" fmla="*/ 21 h 28"/>
                <a:gd name="T42" fmla="*/ 1 w 37"/>
                <a:gd name="T43" fmla="*/ 22 h 28"/>
                <a:gd name="T44" fmla="*/ 1 w 37"/>
                <a:gd name="T45" fmla="*/ 24 h 28"/>
                <a:gd name="T46" fmla="*/ 2 w 37"/>
                <a:gd name="T47" fmla="*/ 25 h 28"/>
                <a:gd name="T48" fmla="*/ 3 w 37"/>
                <a:gd name="T49" fmla="*/ 26 h 28"/>
                <a:gd name="T50" fmla="*/ 5 w 37"/>
                <a:gd name="T51" fmla="*/ 26 h 28"/>
                <a:gd name="T52" fmla="*/ 8 w 37"/>
                <a:gd name="T53" fmla="*/ 28 h 28"/>
                <a:gd name="T54" fmla="*/ 12 w 37"/>
                <a:gd name="T55" fmla="*/ 28 h 28"/>
                <a:gd name="T56" fmla="*/ 18 w 37"/>
                <a:gd name="T57" fmla="*/ 28 h 28"/>
                <a:gd name="T58" fmla="*/ 22 w 37"/>
                <a:gd name="T59" fmla="*/ 28 h 28"/>
                <a:gd name="T60" fmla="*/ 28 w 37"/>
                <a:gd name="T61" fmla="*/ 28 h 28"/>
                <a:gd name="T62" fmla="*/ 32 w 37"/>
                <a:gd name="T63" fmla="*/ 28 h 28"/>
                <a:gd name="T64" fmla="*/ 34 w 37"/>
                <a:gd name="T65" fmla="*/ 26 h 28"/>
                <a:gd name="T66" fmla="*/ 35 w 37"/>
                <a:gd name="T67" fmla="*/ 25 h 28"/>
                <a:gd name="T68" fmla="*/ 36 w 37"/>
                <a:gd name="T69" fmla="*/ 24 h 28"/>
                <a:gd name="T70" fmla="*/ 37 w 37"/>
                <a:gd name="T71" fmla="*/ 22 h 28"/>
                <a:gd name="T72" fmla="*/ 37 w 37"/>
                <a:gd name="T73" fmla="*/ 20 h 28"/>
                <a:gd name="T74" fmla="*/ 37 w 37"/>
                <a:gd name="T75" fmla="*/ 16 h 28"/>
                <a:gd name="T76" fmla="*/ 37 w 37"/>
                <a:gd name="T77" fmla="*/ 11 h 28"/>
                <a:gd name="T78" fmla="*/ 37 w 37"/>
                <a:gd name="T79" fmla="*/ 6 h 28"/>
                <a:gd name="T80" fmla="*/ 37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8" y="28"/>
                  </a:lnTo>
                  <a:lnTo>
                    <a:pt x="32" y="28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4" name="Freeform 309"/>
            <p:cNvSpPr>
              <a:spLocks/>
            </p:cNvSpPr>
            <p:nvPr/>
          </p:nvSpPr>
          <p:spPr bwMode="auto">
            <a:xfrm>
              <a:off x="3887" y="3529"/>
              <a:ext cx="25" cy="12"/>
            </a:xfrm>
            <a:custGeom>
              <a:avLst/>
              <a:gdLst>
                <a:gd name="T0" fmla="*/ 37 w 37"/>
                <a:gd name="T1" fmla="*/ 4 h 28"/>
                <a:gd name="T2" fmla="*/ 37 w 37"/>
                <a:gd name="T3" fmla="*/ 4 h 28"/>
                <a:gd name="T4" fmla="*/ 36 w 37"/>
                <a:gd name="T5" fmla="*/ 2 h 28"/>
                <a:gd name="T6" fmla="*/ 35 w 37"/>
                <a:gd name="T7" fmla="*/ 1 h 28"/>
                <a:gd name="T8" fmla="*/ 34 w 37"/>
                <a:gd name="T9" fmla="*/ 1 h 28"/>
                <a:gd name="T10" fmla="*/ 32 w 37"/>
                <a:gd name="T11" fmla="*/ 1 h 28"/>
                <a:gd name="T12" fmla="*/ 32 w 37"/>
                <a:gd name="T13" fmla="*/ 1 h 28"/>
                <a:gd name="T14" fmla="*/ 29 w 37"/>
                <a:gd name="T15" fmla="*/ 2 h 28"/>
                <a:gd name="T16" fmla="*/ 23 w 37"/>
                <a:gd name="T17" fmla="*/ 2 h 28"/>
                <a:gd name="T18" fmla="*/ 19 w 37"/>
                <a:gd name="T19" fmla="*/ 2 h 28"/>
                <a:gd name="T20" fmla="*/ 15 w 37"/>
                <a:gd name="T21" fmla="*/ 2 h 28"/>
                <a:gd name="T22" fmla="*/ 11 w 37"/>
                <a:gd name="T23" fmla="*/ 2 h 28"/>
                <a:gd name="T24" fmla="*/ 7 w 37"/>
                <a:gd name="T25" fmla="*/ 1 h 28"/>
                <a:gd name="T26" fmla="*/ 5 w 37"/>
                <a:gd name="T27" fmla="*/ 1 h 28"/>
                <a:gd name="T28" fmla="*/ 4 w 37"/>
                <a:gd name="T29" fmla="*/ 1 h 28"/>
                <a:gd name="T30" fmla="*/ 4 w 37"/>
                <a:gd name="T31" fmla="*/ 1 h 28"/>
                <a:gd name="T32" fmla="*/ 3 w 37"/>
                <a:gd name="T33" fmla="*/ 1 h 28"/>
                <a:gd name="T34" fmla="*/ 2 w 37"/>
                <a:gd name="T35" fmla="*/ 0 h 28"/>
                <a:gd name="T36" fmla="*/ 1 w 37"/>
                <a:gd name="T37" fmla="*/ 1 h 28"/>
                <a:gd name="T38" fmla="*/ 0 w 37"/>
                <a:gd name="T39" fmla="*/ 2 h 28"/>
                <a:gd name="T40" fmla="*/ 0 w 37"/>
                <a:gd name="T41" fmla="*/ 2 h 28"/>
                <a:gd name="T42" fmla="*/ 0 w 37"/>
                <a:gd name="T43" fmla="*/ 7 h 28"/>
                <a:gd name="T44" fmla="*/ 0 w 37"/>
                <a:gd name="T45" fmla="*/ 14 h 28"/>
                <a:gd name="T46" fmla="*/ 0 w 37"/>
                <a:gd name="T47" fmla="*/ 17 h 28"/>
                <a:gd name="T48" fmla="*/ 0 w 37"/>
                <a:gd name="T49" fmla="*/ 21 h 28"/>
                <a:gd name="T50" fmla="*/ 0 w 37"/>
                <a:gd name="T51" fmla="*/ 21 h 28"/>
                <a:gd name="T52" fmla="*/ 1 w 37"/>
                <a:gd name="T53" fmla="*/ 22 h 28"/>
                <a:gd name="T54" fmla="*/ 1 w 37"/>
                <a:gd name="T55" fmla="*/ 24 h 28"/>
                <a:gd name="T56" fmla="*/ 2 w 37"/>
                <a:gd name="T57" fmla="*/ 25 h 28"/>
                <a:gd name="T58" fmla="*/ 3 w 37"/>
                <a:gd name="T59" fmla="*/ 26 h 28"/>
                <a:gd name="T60" fmla="*/ 3 w 37"/>
                <a:gd name="T61" fmla="*/ 26 h 28"/>
                <a:gd name="T62" fmla="*/ 5 w 37"/>
                <a:gd name="T63" fmla="*/ 26 h 28"/>
                <a:gd name="T64" fmla="*/ 8 w 37"/>
                <a:gd name="T65" fmla="*/ 28 h 28"/>
                <a:gd name="T66" fmla="*/ 12 w 37"/>
                <a:gd name="T67" fmla="*/ 28 h 28"/>
                <a:gd name="T68" fmla="*/ 18 w 37"/>
                <a:gd name="T69" fmla="*/ 28 h 28"/>
                <a:gd name="T70" fmla="*/ 22 w 37"/>
                <a:gd name="T71" fmla="*/ 28 h 28"/>
                <a:gd name="T72" fmla="*/ 28 w 37"/>
                <a:gd name="T73" fmla="*/ 28 h 28"/>
                <a:gd name="T74" fmla="*/ 32 w 37"/>
                <a:gd name="T75" fmla="*/ 28 h 28"/>
                <a:gd name="T76" fmla="*/ 34 w 37"/>
                <a:gd name="T77" fmla="*/ 26 h 28"/>
                <a:gd name="T78" fmla="*/ 34 w 37"/>
                <a:gd name="T79" fmla="*/ 26 h 28"/>
                <a:gd name="T80" fmla="*/ 35 w 37"/>
                <a:gd name="T81" fmla="*/ 25 h 28"/>
                <a:gd name="T82" fmla="*/ 36 w 37"/>
                <a:gd name="T83" fmla="*/ 24 h 28"/>
                <a:gd name="T84" fmla="*/ 37 w 37"/>
                <a:gd name="T85" fmla="*/ 22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6 h 28"/>
                <a:gd name="T92" fmla="*/ 37 w 37"/>
                <a:gd name="T93" fmla="*/ 11 h 28"/>
                <a:gd name="T94" fmla="*/ 37 w 37"/>
                <a:gd name="T95" fmla="*/ 6 h 28"/>
                <a:gd name="T96" fmla="*/ 37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7" y="4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8" y="28"/>
                  </a:lnTo>
                  <a:lnTo>
                    <a:pt x="32" y="28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5" name="Freeform 310"/>
            <p:cNvSpPr>
              <a:spLocks/>
            </p:cNvSpPr>
            <p:nvPr/>
          </p:nvSpPr>
          <p:spPr bwMode="auto">
            <a:xfrm>
              <a:off x="3854" y="3529"/>
              <a:ext cx="25" cy="11"/>
            </a:xfrm>
            <a:custGeom>
              <a:avLst/>
              <a:gdLst>
                <a:gd name="T0" fmla="*/ 35 w 36"/>
                <a:gd name="T1" fmla="*/ 2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0 h 26"/>
                <a:gd name="T10" fmla="*/ 27 w 36"/>
                <a:gd name="T11" fmla="*/ 1 h 26"/>
                <a:gd name="T12" fmla="*/ 24 w 36"/>
                <a:gd name="T13" fmla="*/ 1 h 26"/>
                <a:gd name="T14" fmla="*/ 19 w 36"/>
                <a:gd name="T15" fmla="*/ 1 h 26"/>
                <a:gd name="T16" fmla="*/ 15 w 36"/>
                <a:gd name="T17" fmla="*/ 1 h 26"/>
                <a:gd name="T18" fmla="*/ 11 w 36"/>
                <a:gd name="T19" fmla="*/ 1 h 26"/>
                <a:gd name="T20" fmla="*/ 8 w 36"/>
                <a:gd name="T21" fmla="*/ 0 h 26"/>
                <a:gd name="T22" fmla="*/ 5 w 36"/>
                <a:gd name="T23" fmla="*/ 0 h 26"/>
                <a:gd name="T24" fmla="*/ 4 w 36"/>
                <a:gd name="T25" fmla="*/ 0 h 26"/>
                <a:gd name="T26" fmla="*/ 3 w 36"/>
                <a:gd name="T27" fmla="*/ 0 h 26"/>
                <a:gd name="T28" fmla="*/ 2 w 36"/>
                <a:gd name="T29" fmla="*/ 0 h 26"/>
                <a:gd name="T30" fmla="*/ 1 w 36"/>
                <a:gd name="T31" fmla="*/ 0 h 26"/>
                <a:gd name="T32" fmla="*/ 0 w 36"/>
                <a:gd name="T33" fmla="*/ 1 h 26"/>
                <a:gd name="T34" fmla="*/ 0 w 36"/>
                <a:gd name="T35" fmla="*/ 6 h 26"/>
                <a:gd name="T36" fmla="*/ 0 w 36"/>
                <a:gd name="T37" fmla="*/ 12 h 26"/>
                <a:gd name="T38" fmla="*/ 0 w 36"/>
                <a:gd name="T39" fmla="*/ 16 h 26"/>
                <a:gd name="T40" fmla="*/ 0 w 36"/>
                <a:gd name="T41" fmla="*/ 20 h 26"/>
                <a:gd name="T42" fmla="*/ 0 w 36"/>
                <a:gd name="T43" fmla="*/ 21 h 26"/>
                <a:gd name="T44" fmla="*/ 1 w 36"/>
                <a:gd name="T45" fmla="*/ 22 h 26"/>
                <a:gd name="T46" fmla="*/ 2 w 36"/>
                <a:gd name="T47" fmla="*/ 24 h 26"/>
                <a:gd name="T48" fmla="*/ 3 w 36"/>
                <a:gd name="T49" fmla="*/ 25 h 26"/>
                <a:gd name="T50" fmla="*/ 5 w 36"/>
                <a:gd name="T51" fmla="*/ 25 h 26"/>
                <a:gd name="T52" fmla="*/ 8 w 36"/>
                <a:gd name="T53" fmla="*/ 26 h 26"/>
                <a:gd name="T54" fmla="*/ 11 w 36"/>
                <a:gd name="T55" fmla="*/ 26 h 26"/>
                <a:gd name="T56" fmla="*/ 17 w 36"/>
                <a:gd name="T57" fmla="*/ 26 h 26"/>
                <a:gd name="T58" fmla="*/ 22 w 36"/>
                <a:gd name="T59" fmla="*/ 26 h 26"/>
                <a:gd name="T60" fmla="*/ 27 w 36"/>
                <a:gd name="T61" fmla="*/ 26 h 26"/>
                <a:gd name="T62" fmla="*/ 30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5 w 36"/>
                <a:gd name="T69" fmla="*/ 22 h 26"/>
                <a:gd name="T70" fmla="*/ 36 w 36"/>
                <a:gd name="T71" fmla="*/ 21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0 h 26"/>
                <a:gd name="T78" fmla="*/ 35 w 36"/>
                <a:gd name="T79" fmla="*/ 5 h 26"/>
                <a:gd name="T80" fmla="*/ 35 w 36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2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6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6" name="Freeform 311"/>
            <p:cNvSpPr>
              <a:spLocks/>
            </p:cNvSpPr>
            <p:nvPr/>
          </p:nvSpPr>
          <p:spPr bwMode="auto">
            <a:xfrm>
              <a:off x="3854" y="3529"/>
              <a:ext cx="25" cy="11"/>
            </a:xfrm>
            <a:custGeom>
              <a:avLst/>
              <a:gdLst>
                <a:gd name="T0" fmla="*/ 35 w 36"/>
                <a:gd name="T1" fmla="*/ 2 h 26"/>
                <a:gd name="T2" fmla="*/ 35 w 36"/>
                <a:gd name="T3" fmla="*/ 2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0 h 26"/>
                <a:gd name="T12" fmla="*/ 31 w 36"/>
                <a:gd name="T13" fmla="*/ 0 h 26"/>
                <a:gd name="T14" fmla="*/ 27 w 36"/>
                <a:gd name="T15" fmla="*/ 1 h 26"/>
                <a:gd name="T16" fmla="*/ 24 w 36"/>
                <a:gd name="T17" fmla="*/ 1 h 26"/>
                <a:gd name="T18" fmla="*/ 19 w 36"/>
                <a:gd name="T19" fmla="*/ 1 h 26"/>
                <a:gd name="T20" fmla="*/ 15 w 36"/>
                <a:gd name="T21" fmla="*/ 1 h 26"/>
                <a:gd name="T22" fmla="*/ 11 w 36"/>
                <a:gd name="T23" fmla="*/ 1 h 26"/>
                <a:gd name="T24" fmla="*/ 8 w 36"/>
                <a:gd name="T25" fmla="*/ 0 h 26"/>
                <a:gd name="T26" fmla="*/ 5 w 36"/>
                <a:gd name="T27" fmla="*/ 0 h 26"/>
                <a:gd name="T28" fmla="*/ 4 w 36"/>
                <a:gd name="T29" fmla="*/ 0 h 26"/>
                <a:gd name="T30" fmla="*/ 4 w 36"/>
                <a:gd name="T31" fmla="*/ 0 h 26"/>
                <a:gd name="T32" fmla="*/ 3 w 36"/>
                <a:gd name="T33" fmla="*/ 0 h 26"/>
                <a:gd name="T34" fmla="*/ 2 w 36"/>
                <a:gd name="T35" fmla="*/ 0 h 26"/>
                <a:gd name="T36" fmla="*/ 1 w 36"/>
                <a:gd name="T37" fmla="*/ 0 h 26"/>
                <a:gd name="T38" fmla="*/ 0 w 36"/>
                <a:gd name="T39" fmla="*/ 1 h 26"/>
                <a:gd name="T40" fmla="*/ 0 w 36"/>
                <a:gd name="T41" fmla="*/ 1 h 26"/>
                <a:gd name="T42" fmla="*/ 0 w 36"/>
                <a:gd name="T43" fmla="*/ 6 h 26"/>
                <a:gd name="T44" fmla="*/ 0 w 36"/>
                <a:gd name="T45" fmla="*/ 12 h 26"/>
                <a:gd name="T46" fmla="*/ 0 w 36"/>
                <a:gd name="T47" fmla="*/ 16 h 26"/>
                <a:gd name="T48" fmla="*/ 0 w 36"/>
                <a:gd name="T49" fmla="*/ 20 h 26"/>
                <a:gd name="T50" fmla="*/ 0 w 36"/>
                <a:gd name="T51" fmla="*/ 20 h 26"/>
                <a:gd name="T52" fmla="*/ 0 w 36"/>
                <a:gd name="T53" fmla="*/ 21 h 26"/>
                <a:gd name="T54" fmla="*/ 1 w 36"/>
                <a:gd name="T55" fmla="*/ 22 h 26"/>
                <a:gd name="T56" fmla="*/ 2 w 36"/>
                <a:gd name="T57" fmla="*/ 24 h 26"/>
                <a:gd name="T58" fmla="*/ 3 w 36"/>
                <a:gd name="T59" fmla="*/ 25 h 26"/>
                <a:gd name="T60" fmla="*/ 3 w 36"/>
                <a:gd name="T61" fmla="*/ 25 h 26"/>
                <a:gd name="T62" fmla="*/ 5 w 36"/>
                <a:gd name="T63" fmla="*/ 25 h 26"/>
                <a:gd name="T64" fmla="*/ 8 w 36"/>
                <a:gd name="T65" fmla="*/ 26 h 26"/>
                <a:gd name="T66" fmla="*/ 11 w 36"/>
                <a:gd name="T67" fmla="*/ 26 h 26"/>
                <a:gd name="T68" fmla="*/ 17 w 36"/>
                <a:gd name="T69" fmla="*/ 26 h 26"/>
                <a:gd name="T70" fmla="*/ 22 w 36"/>
                <a:gd name="T71" fmla="*/ 26 h 26"/>
                <a:gd name="T72" fmla="*/ 27 w 36"/>
                <a:gd name="T73" fmla="*/ 26 h 26"/>
                <a:gd name="T74" fmla="*/ 30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5 w 36"/>
                <a:gd name="T83" fmla="*/ 22 h 26"/>
                <a:gd name="T84" fmla="*/ 36 w 36"/>
                <a:gd name="T85" fmla="*/ 21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0 h 26"/>
                <a:gd name="T94" fmla="*/ 35 w 36"/>
                <a:gd name="T95" fmla="*/ 5 h 26"/>
                <a:gd name="T96" fmla="*/ 35 w 36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2"/>
                  </a:moveTo>
                  <a:lnTo>
                    <a:pt x="35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6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7" name="Freeform 312"/>
            <p:cNvSpPr>
              <a:spLocks/>
            </p:cNvSpPr>
            <p:nvPr/>
          </p:nvSpPr>
          <p:spPr bwMode="auto">
            <a:xfrm>
              <a:off x="3821" y="3528"/>
              <a:ext cx="25" cy="12"/>
            </a:xfrm>
            <a:custGeom>
              <a:avLst/>
              <a:gdLst>
                <a:gd name="T0" fmla="*/ 36 w 37"/>
                <a:gd name="T1" fmla="*/ 4 h 28"/>
                <a:gd name="T2" fmla="*/ 36 w 37"/>
                <a:gd name="T3" fmla="*/ 3 h 28"/>
                <a:gd name="T4" fmla="*/ 35 w 37"/>
                <a:gd name="T5" fmla="*/ 2 h 28"/>
                <a:gd name="T6" fmla="*/ 34 w 37"/>
                <a:gd name="T7" fmla="*/ 2 h 28"/>
                <a:gd name="T8" fmla="*/ 31 w 37"/>
                <a:gd name="T9" fmla="*/ 2 h 28"/>
                <a:gd name="T10" fmla="*/ 27 w 37"/>
                <a:gd name="T11" fmla="*/ 3 h 28"/>
                <a:gd name="T12" fmla="*/ 23 w 37"/>
                <a:gd name="T13" fmla="*/ 3 h 28"/>
                <a:gd name="T14" fmla="*/ 19 w 37"/>
                <a:gd name="T15" fmla="*/ 3 h 28"/>
                <a:gd name="T16" fmla="*/ 15 w 37"/>
                <a:gd name="T17" fmla="*/ 3 h 28"/>
                <a:gd name="T18" fmla="*/ 12 w 37"/>
                <a:gd name="T19" fmla="*/ 3 h 28"/>
                <a:gd name="T20" fmla="*/ 8 w 37"/>
                <a:gd name="T21" fmla="*/ 2 h 28"/>
                <a:gd name="T22" fmla="*/ 6 w 37"/>
                <a:gd name="T23" fmla="*/ 2 h 28"/>
                <a:gd name="T24" fmla="*/ 4 w 37"/>
                <a:gd name="T25" fmla="*/ 2 h 28"/>
                <a:gd name="T26" fmla="*/ 3 w 37"/>
                <a:gd name="T27" fmla="*/ 2 h 28"/>
                <a:gd name="T28" fmla="*/ 1 w 37"/>
                <a:gd name="T29" fmla="*/ 0 h 28"/>
                <a:gd name="T30" fmla="*/ 1 w 37"/>
                <a:gd name="T31" fmla="*/ 2 h 28"/>
                <a:gd name="T32" fmla="*/ 0 w 37"/>
                <a:gd name="T33" fmla="*/ 3 h 28"/>
                <a:gd name="T34" fmla="*/ 0 w 37"/>
                <a:gd name="T35" fmla="*/ 8 h 28"/>
                <a:gd name="T36" fmla="*/ 0 w 37"/>
                <a:gd name="T37" fmla="*/ 14 h 28"/>
                <a:gd name="T38" fmla="*/ 0 w 37"/>
                <a:gd name="T39" fmla="*/ 18 h 28"/>
                <a:gd name="T40" fmla="*/ 0 w 37"/>
                <a:gd name="T41" fmla="*/ 22 h 28"/>
                <a:gd name="T42" fmla="*/ 0 w 37"/>
                <a:gd name="T43" fmla="*/ 23 h 28"/>
                <a:gd name="T44" fmla="*/ 1 w 37"/>
                <a:gd name="T45" fmla="*/ 24 h 28"/>
                <a:gd name="T46" fmla="*/ 1 w 37"/>
                <a:gd name="T47" fmla="*/ 25 h 28"/>
                <a:gd name="T48" fmla="*/ 4 w 37"/>
                <a:gd name="T49" fmla="*/ 27 h 28"/>
                <a:gd name="T50" fmla="*/ 5 w 37"/>
                <a:gd name="T51" fmla="*/ 27 h 28"/>
                <a:gd name="T52" fmla="*/ 9 w 37"/>
                <a:gd name="T53" fmla="*/ 28 h 28"/>
                <a:gd name="T54" fmla="*/ 12 w 37"/>
                <a:gd name="T55" fmla="*/ 28 h 28"/>
                <a:gd name="T56" fmla="*/ 18 w 37"/>
                <a:gd name="T57" fmla="*/ 28 h 28"/>
                <a:gd name="T58" fmla="*/ 22 w 37"/>
                <a:gd name="T59" fmla="*/ 28 h 28"/>
                <a:gd name="T60" fmla="*/ 26 w 37"/>
                <a:gd name="T61" fmla="*/ 28 h 28"/>
                <a:gd name="T62" fmla="*/ 30 w 37"/>
                <a:gd name="T63" fmla="*/ 28 h 28"/>
                <a:gd name="T64" fmla="*/ 34 w 37"/>
                <a:gd name="T65" fmla="*/ 27 h 28"/>
                <a:gd name="T66" fmla="*/ 35 w 37"/>
                <a:gd name="T67" fmla="*/ 25 h 28"/>
                <a:gd name="T68" fmla="*/ 36 w 37"/>
                <a:gd name="T69" fmla="*/ 24 h 28"/>
                <a:gd name="T70" fmla="*/ 37 w 37"/>
                <a:gd name="T71" fmla="*/ 23 h 28"/>
                <a:gd name="T72" fmla="*/ 37 w 37"/>
                <a:gd name="T73" fmla="*/ 20 h 28"/>
                <a:gd name="T74" fmla="*/ 37 w 37"/>
                <a:gd name="T75" fmla="*/ 17 h 28"/>
                <a:gd name="T76" fmla="*/ 37 w 37"/>
                <a:gd name="T77" fmla="*/ 12 h 28"/>
                <a:gd name="T78" fmla="*/ 36 w 37"/>
                <a:gd name="T79" fmla="*/ 7 h 28"/>
                <a:gd name="T80" fmla="*/ 36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5" y="27"/>
                  </a:lnTo>
                  <a:lnTo>
                    <a:pt x="9" y="28"/>
                  </a:lnTo>
                  <a:lnTo>
                    <a:pt x="12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8" name="Freeform 313"/>
            <p:cNvSpPr>
              <a:spLocks/>
            </p:cNvSpPr>
            <p:nvPr/>
          </p:nvSpPr>
          <p:spPr bwMode="auto">
            <a:xfrm>
              <a:off x="3821" y="3528"/>
              <a:ext cx="25" cy="12"/>
            </a:xfrm>
            <a:custGeom>
              <a:avLst/>
              <a:gdLst>
                <a:gd name="T0" fmla="*/ 36 w 37"/>
                <a:gd name="T1" fmla="*/ 4 h 28"/>
                <a:gd name="T2" fmla="*/ 36 w 37"/>
                <a:gd name="T3" fmla="*/ 4 h 28"/>
                <a:gd name="T4" fmla="*/ 36 w 37"/>
                <a:gd name="T5" fmla="*/ 3 h 28"/>
                <a:gd name="T6" fmla="*/ 35 w 37"/>
                <a:gd name="T7" fmla="*/ 2 h 28"/>
                <a:gd name="T8" fmla="*/ 34 w 37"/>
                <a:gd name="T9" fmla="*/ 2 h 28"/>
                <a:gd name="T10" fmla="*/ 31 w 37"/>
                <a:gd name="T11" fmla="*/ 2 h 28"/>
                <a:gd name="T12" fmla="*/ 31 w 37"/>
                <a:gd name="T13" fmla="*/ 2 h 28"/>
                <a:gd name="T14" fmla="*/ 27 w 37"/>
                <a:gd name="T15" fmla="*/ 3 h 28"/>
                <a:gd name="T16" fmla="*/ 23 w 37"/>
                <a:gd name="T17" fmla="*/ 3 h 28"/>
                <a:gd name="T18" fmla="*/ 19 w 37"/>
                <a:gd name="T19" fmla="*/ 3 h 28"/>
                <a:gd name="T20" fmla="*/ 15 w 37"/>
                <a:gd name="T21" fmla="*/ 3 h 28"/>
                <a:gd name="T22" fmla="*/ 12 w 37"/>
                <a:gd name="T23" fmla="*/ 3 h 28"/>
                <a:gd name="T24" fmla="*/ 8 w 37"/>
                <a:gd name="T25" fmla="*/ 2 h 28"/>
                <a:gd name="T26" fmla="*/ 6 w 37"/>
                <a:gd name="T27" fmla="*/ 2 h 28"/>
                <a:gd name="T28" fmla="*/ 4 w 37"/>
                <a:gd name="T29" fmla="*/ 2 h 28"/>
                <a:gd name="T30" fmla="*/ 4 w 37"/>
                <a:gd name="T31" fmla="*/ 2 h 28"/>
                <a:gd name="T32" fmla="*/ 3 w 37"/>
                <a:gd name="T33" fmla="*/ 2 h 28"/>
                <a:gd name="T34" fmla="*/ 1 w 37"/>
                <a:gd name="T35" fmla="*/ 0 h 28"/>
                <a:gd name="T36" fmla="*/ 1 w 37"/>
                <a:gd name="T37" fmla="*/ 2 h 28"/>
                <a:gd name="T38" fmla="*/ 0 w 37"/>
                <a:gd name="T39" fmla="*/ 3 h 28"/>
                <a:gd name="T40" fmla="*/ 0 w 37"/>
                <a:gd name="T41" fmla="*/ 3 h 28"/>
                <a:gd name="T42" fmla="*/ 0 w 37"/>
                <a:gd name="T43" fmla="*/ 8 h 28"/>
                <a:gd name="T44" fmla="*/ 0 w 37"/>
                <a:gd name="T45" fmla="*/ 14 h 28"/>
                <a:gd name="T46" fmla="*/ 0 w 37"/>
                <a:gd name="T47" fmla="*/ 18 h 28"/>
                <a:gd name="T48" fmla="*/ 0 w 37"/>
                <a:gd name="T49" fmla="*/ 22 h 28"/>
                <a:gd name="T50" fmla="*/ 0 w 37"/>
                <a:gd name="T51" fmla="*/ 22 h 28"/>
                <a:gd name="T52" fmla="*/ 0 w 37"/>
                <a:gd name="T53" fmla="*/ 23 h 28"/>
                <a:gd name="T54" fmla="*/ 1 w 37"/>
                <a:gd name="T55" fmla="*/ 24 h 28"/>
                <a:gd name="T56" fmla="*/ 1 w 37"/>
                <a:gd name="T57" fmla="*/ 25 h 28"/>
                <a:gd name="T58" fmla="*/ 4 w 37"/>
                <a:gd name="T59" fmla="*/ 27 h 28"/>
                <a:gd name="T60" fmla="*/ 4 w 37"/>
                <a:gd name="T61" fmla="*/ 27 h 28"/>
                <a:gd name="T62" fmla="*/ 5 w 37"/>
                <a:gd name="T63" fmla="*/ 27 h 28"/>
                <a:gd name="T64" fmla="*/ 9 w 37"/>
                <a:gd name="T65" fmla="*/ 28 h 28"/>
                <a:gd name="T66" fmla="*/ 12 w 37"/>
                <a:gd name="T67" fmla="*/ 28 h 28"/>
                <a:gd name="T68" fmla="*/ 18 w 37"/>
                <a:gd name="T69" fmla="*/ 28 h 28"/>
                <a:gd name="T70" fmla="*/ 22 w 37"/>
                <a:gd name="T71" fmla="*/ 28 h 28"/>
                <a:gd name="T72" fmla="*/ 26 w 37"/>
                <a:gd name="T73" fmla="*/ 28 h 28"/>
                <a:gd name="T74" fmla="*/ 30 w 37"/>
                <a:gd name="T75" fmla="*/ 28 h 28"/>
                <a:gd name="T76" fmla="*/ 34 w 37"/>
                <a:gd name="T77" fmla="*/ 27 h 28"/>
                <a:gd name="T78" fmla="*/ 34 w 37"/>
                <a:gd name="T79" fmla="*/ 27 h 28"/>
                <a:gd name="T80" fmla="*/ 35 w 37"/>
                <a:gd name="T81" fmla="*/ 25 h 28"/>
                <a:gd name="T82" fmla="*/ 36 w 37"/>
                <a:gd name="T83" fmla="*/ 24 h 28"/>
                <a:gd name="T84" fmla="*/ 37 w 37"/>
                <a:gd name="T85" fmla="*/ 23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7 h 28"/>
                <a:gd name="T92" fmla="*/ 37 w 37"/>
                <a:gd name="T93" fmla="*/ 12 h 28"/>
                <a:gd name="T94" fmla="*/ 36 w 37"/>
                <a:gd name="T95" fmla="*/ 7 h 28"/>
                <a:gd name="T96" fmla="*/ 36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6" y="4"/>
                  </a:ln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5" y="27"/>
                  </a:lnTo>
                  <a:lnTo>
                    <a:pt x="9" y="28"/>
                  </a:lnTo>
                  <a:lnTo>
                    <a:pt x="12" y="28"/>
                  </a:lnTo>
                  <a:lnTo>
                    <a:pt x="18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9" name="Freeform 314"/>
            <p:cNvSpPr>
              <a:spLocks/>
            </p:cNvSpPr>
            <p:nvPr/>
          </p:nvSpPr>
          <p:spPr bwMode="auto">
            <a:xfrm>
              <a:off x="3787" y="3528"/>
              <a:ext cx="25" cy="11"/>
            </a:xfrm>
            <a:custGeom>
              <a:avLst/>
              <a:gdLst>
                <a:gd name="T0" fmla="*/ 36 w 36"/>
                <a:gd name="T1" fmla="*/ 4 h 28"/>
                <a:gd name="T2" fmla="*/ 35 w 36"/>
                <a:gd name="T3" fmla="*/ 1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1 h 28"/>
                <a:gd name="T10" fmla="*/ 28 w 36"/>
                <a:gd name="T11" fmla="*/ 3 h 28"/>
                <a:gd name="T12" fmla="*/ 25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7 w 36"/>
                <a:gd name="T21" fmla="*/ 1 h 28"/>
                <a:gd name="T22" fmla="*/ 5 w 36"/>
                <a:gd name="T23" fmla="*/ 1 h 28"/>
                <a:gd name="T24" fmla="*/ 3 w 36"/>
                <a:gd name="T25" fmla="*/ 1 h 28"/>
                <a:gd name="T26" fmla="*/ 3 w 36"/>
                <a:gd name="T27" fmla="*/ 1 h 28"/>
                <a:gd name="T28" fmla="*/ 2 w 36"/>
                <a:gd name="T29" fmla="*/ 0 h 28"/>
                <a:gd name="T30" fmla="*/ 0 w 36"/>
                <a:gd name="T31" fmla="*/ 1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4 h 28"/>
                <a:gd name="T38" fmla="*/ 0 w 36"/>
                <a:gd name="T39" fmla="*/ 18 h 28"/>
                <a:gd name="T40" fmla="*/ 0 w 36"/>
                <a:gd name="T41" fmla="*/ 21 h 28"/>
                <a:gd name="T42" fmla="*/ 0 w 36"/>
                <a:gd name="T43" fmla="*/ 23 h 28"/>
                <a:gd name="T44" fmla="*/ 0 w 36"/>
                <a:gd name="T45" fmla="*/ 24 h 28"/>
                <a:gd name="T46" fmla="*/ 1 w 36"/>
                <a:gd name="T47" fmla="*/ 25 h 28"/>
                <a:gd name="T48" fmla="*/ 3 w 36"/>
                <a:gd name="T49" fmla="*/ 26 h 28"/>
                <a:gd name="T50" fmla="*/ 5 w 36"/>
                <a:gd name="T51" fmla="*/ 26 h 28"/>
                <a:gd name="T52" fmla="*/ 8 w 36"/>
                <a:gd name="T53" fmla="*/ 26 h 28"/>
                <a:gd name="T54" fmla="*/ 12 w 36"/>
                <a:gd name="T55" fmla="*/ 28 h 28"/>
                <a:gd name="T56" fmla="*/ 17 w 36"/>
                <a:gd name="T57" fmla="*/ 28 h 28"/>
                <a:gd name="T58" fmla="*/ 22 w 36"/>
                <a:gd name="T59" fmla="*/ 28 h 28"/>
                <a:gd name="T60" fmla="*/ 28 w 36"/>
                <a:gd name="T61" fmla="*/ 28 h 28"/>
                <a:gd name="T62" fmla="*/ 30 w 36"/>
                <a:gd name="T63" fmla="*/ 28 h 28"/>
                <a:gd name="T64" fmla="*/ 33 w 36"/>
                <a:gd name="T65" fmla="*/ 26 h 28"/>
                <a:gd name="T66" fmla="*/ 34 w 36"/>
                <a:gd name="T67" fmla="*/ 25 h 28"/>
                <a:gd name="T68" fmla="*/ 36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6 h 28"/>
                <a:gd name="T76" fmla="*/ 36 w 36"/>
                <a:gd name="T77" fmla="*/ 11 h 28"/>
                <a:gd name="T78" fmla="*/ 36 w 36"/>
                <a:gd name="T79" fmla="*/ 6 h 28"/>
                <a:gd name="T80" fmla="*/ 36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8" y="28"/>
                  </a:lnTo>
                  <a:lnTo>
                    <a:pt x="30" y="28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0" name="Freeform 315"/>
            <p:cNvSpPr>
              <a:spLocks/>
            </p:cNvSpPr>
            <p:nvPr/>
          </p:nvSpPr>
          <p:spPr bwMode="auto">
            <a:xfrm>
              <a:off x="3787" y="3528"/>
              <a:ext cx="25" cy="11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4 h 28"/>
                <a:gd name="T4" fmla="*/ 35 w 36"/>
                <a:gd name="T5" fmla="*/ 1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1 h 28"/>
                <a:gd name="T12" fmla="*/ 31 w 36"/>
                <a:gd name="T13" fmla="*/ 1 h 28"/>
                <a:gd name="T14" fmla="*/ 28 w 36"/>
                <a:gd name="T15" fmla="*/ 3 h 28"/>
                <a:gd name="T16" fmla="*/ 25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7 w 36"/>
                <a:gd name="T25" fmla="*/ 1 h 28"/>
                <a:gd name="T26" fmla="*/ 5 w 36"/>
                <a:gd name="T27" fmla="*/ 1 h 28"/>
                <a:gd name="T28" fmla="*/ 3 w 36"/>
                <a:gd name="T29" fmla="*/ 1 h 28"/>
                <a:gd name="T30" fmla="*/ 3 w 36"/>
                <a:gd name="T31" fmla="*/ 1 h 28"/>
                <a:gd name="T32" fmla="*/ 3 w 36"/>
                <a:gd name="T33" fmla="*/ 1 h 28"/>
                <a:gd name="T34" fmla="*/ 2 w 36"/>
                <a:gd name="T35" fmla="*/ 0 h 28"/>
                <a:gd name="T36" fmla="*/ 0 w 36"/>
                <a:gd name="T37" fmla="*/ 1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4 h 28"/>
                <a:gd name="T46" fmla="*/ 0 w 36"/>
                <a:gd name="T47" fmla="*/ 18 h 28"/>
                <a:gd name="T48" fmla="*/ 0 w 36"/>
                <a:gd name="T49" fmla="*/ 21 h 28"/>
                <a:gd name="T50" fmla="*/ 0 w 36"/>
                <a:gd name="T51" fmla="*/ 21 h 28"/>
                <a:gd name="T52" fmla="*/ 0 w 36"/>
                <a:gd name="T53" fmla="*/ 23 h 28"/>
                <a:gd name="T54" fmla="*/ 0 w 36"/>
                <a:gd name="T55" fmla="*/ 24 h 28"/>
                <a:gd name="T56" fmla="*/ 1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5 w 36"/>
                <a:gd name="T63" fmla="*/ 26 h 28"/>
                <a:gd name="T64" fmla="*/ 8 w 36"/>
                <a:gd name="T65" fmla="*/ 26 h 28"/>
                <a:gd name="T66" fmla="*/ 12 w 36"/>
                <a:gd name="T67" fmla="*/ 28 h 28"/>
                <a:gd name="T68" fmla="*/ 17 w 36"/>
                <a:gd name="T69" fmla="*/ 28 h 28"/>
                <a:gd name="T70" fmla="*/ 22 w 36"/>
                <a:gd name="T71" fmla="*/ 28 h 28"/>
                <a:gd name="T72" fmla="*/ 28 w 36"/>
                <a:gd name="T73" fmla="*/ 28 h 28"/>
                <a:gd name="T74" fmla="*/ 30 w 36"/>
                <a:gd name="T75" fmla="*/ 28 h 28"/>
                <a:gd name="T76" fmla="*/ 33 w 36"/>
                <a:gd name="T77" fmla="*/ 26 h 28"/>
                <a:gd name="T78" fmla="*/ 33 w 36"/>
                <a:gd name="T79" fmla="*/ 26 h 28"/>
                <a:gd name="T80" fmla="*/ 34 w 36"/>
                <a:gd name="T81" fmla="*/ 25 h 28"/>
                <a:gd name="T82" fmla="*/ 36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6 h 28"/>
                <a:gd name="T92" fmla="*/ 36 w 36"/>
                <a:gd name="T93" fmla="*/ 11 h 28"/>
                <a:gd name="T94" fmla="*/ 36 w 36"/>
                <a:gd name="T95" fmla="*/ 6 h 28"/>
                <a:gd name="T96" fmla="*/ 36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8" y="28"/>
                  </a:lnTo>
                  <a:lnTo>
                    <a:pt x="30" y="28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1" name="Freeform 316"/>
            <p:cNvSpPr>
              <a:spLocks/>
            </p:cNvSpPr>
            <p:nvPr/>
          </p:nvSpPr>
          <p:spPr bwMode="auto">
            <a:xfrm>
              <a:off x="3729" y="3526"/>
              <a:ext cx="47" cy="13"/>
            </a:xfrm>
            <a:custGeom>
              <a:avLst/>
              <a:gdLst>
                <a:gd name="T0" fmla="*/ 66 w 67"/>
                <a:gd name="T1" fmla="*/ 5 h 28"/>
                <a:gd name="T2" fmla="*/ 65 w 67"/>
                <a:gd name="T3" fmla="*/ 2 h 28"/>
                <a:gd name="T4" fmla="*/ 64 w 67"/>
                <a:gd name="T5" fmla="*/ 1 h 28"/>
                <a:gd name="T6" fmla="*/ 62 w 67"/>
                <a:gd name="T7" fmla="*/ 1 h 28"/>
                <a:gd name="T8" fmla="*/ 58 w 67"/>
                <a:gd name="T9" fmla="*/ 2 h 28"/>
                <a:gd name="T10" fmla="*/ 51 w 67"/>
                <a:gd name="T11" fmla="*/ 3 h 28"/>
                <a:gd name="T12" fmla="*/ 43 w 67"/>
                <a:gd name="T13" fmla="*/ 3 h 28"/>
                <a:gd name="T14" fmla="*/ 36 w 67"/>
                <a:gd name="T15" fmla="*/ 3 h 28"/>
                <a:gd name="T16" fmla="*/ 29 w 67"/>
                <a:gd name="T17" fmla="*/ 2 h 28"/>
                <a:gd name="T18" fmla="*/ 21 w 67"/>
                <a:gd name="T19" fmla="*/ 2 h 28"/>
                <a:gd name="T20" fmla="*/ 14 w 67"/>
                <a:gd name="T21" fmla="*/ 1 h 28"/>
                <a:gd name="T22" fmla="*/ 9 w 67"/>
                <a:gd name="T23" fmla="*/ 1 h 28"/>
                <a:gd name="T24" fmla="*/ 7 w 67"/>
                <a:gd name="T25" fmla="*/ 1 h 28"/>
                <a:gd name="T26" fmla="*/ 4 w 67"/>
                <a:gd name="T27" fmla="*/ 1 h 28"/>
                <a:gd name="T28" fmla="*/ 2 w 67"/>
                <a:gd name="T29" fmla="*/ 0 h 28"/>
                <a:gd name="T30" fmla="*/ 1 w 67"/>
                <a:gd name="T31" fmla="*/ 1 h 28"/>
                <a:gd name="T32" fmla="*/ 0 w 67"/>
                <a:gd name="T33" fmla="*/ 2 h 28"/>
                <a:gd name="T34" fmla="*/ 0 w 67"/>
                <a:gd name="T35" fmla="*/ 7 h 28"/>
                <a:gd name="T36" fmla="*/ 0 w 67"/>
                <a:gd name="T37" fmla="*/ 12 h 28"/>
                <a:gd name="T38" fmla="*/ 0 w 67"/>
                <a:gd name="T39" fmla="*/ 17 h 28"/>
                <a:gd name="T40" fmla="*/ 1 w 67"/>
                <a:gd name="T41" fmla="*/ 20 h 28"/>
                <a:gd name="T42" fmla="*/ 1 w 67"/>
                <a:gd name="T43" fmla="*/ 22 h 28"/>
                <a:gd name="T44" fmla="*/ 2 w 67"/>
                <a:gd name="T45" fmla="*/ 23 h 28"/>
                <a:gd name="T46" fmla="*/ 4 w 67"/>
                <a:gd name="T47" fmla="*/ 25 h 28"/>
                <a:gd name="T48" fmla="*/ 6 w 67"/>
                <a:gd name="T49" fmla="*/ 26 h 28"/>
                <a:gd name="T50" fmla="*/ 9 w 67"/>
                <a:gd name="T51" fmla="*/ 26 h 28"/>
                <a:gd name="T52" fmla="*/ 16 w 67"/>
                <a:gd name="T53" fmla="*/ 26 h 28"/>
                <a:gd name="T54" fmla="*/ 24 w 67"/>
                <a:gd name="T55" fmla="*/ 27 h 28"/>
                <a:gd name="T56" fmla="*/ 33 w 67"/>
                <a:gd name="T57" fmla="*/ 27 h 28"/>
                <a:gd name="T58" fmla="*/ 41 w 67"/>
                <a:gd name="T59" fmla="*/ 28 h 28"/>
                <a:gd name="T60" fmla="*/ 51 w 67"/>
                <a:gd name="T61" fmla="*/ 28 h 28"/>
                <a:gd name="T62" fmla="*/ 57 w 67"/>
                <a:gd name="T63" fmla="*/ 28 h 28"/>
                <a:gd name="T64" fmla="*/ 62 w 67"/>
                <a:gd name="T65" fmla="*/ 27 h 28"/>
                <a:gd name="T66" fmla="*/ 64 w 67"/>
                <a:gd name="T67" fmla="*/ 26 h 28"/>
                <a:gd name="T68" fmla="*/ 66 w 67"/>
                <a:gd name="T69" fmla="*/ 25 h 28"/>
                <a:gd name="T70" fmla="*/ 67 w 67"/>
                <a:gd name="T71" fmla="*/ 23 h 28"/>
                <a:gd name="T72" fmla="*/ 67 w 67"/>
                <a:gd name="T73" fmla="*/ 21 h 28"/>
                <a:gd name="T74" fmla="*/ 67 w 67"/>
                <a:gd name="T75" fmla="*/ 17 h 28"/>
                <a:gd name="T76" fmla="*/ 67 w 67"/>
                <a:gd name="T77" fmla="*/ 12 h 28"/>
                <a:gd name="T78" fmla="*/ 66 w 67"/>
                <a:gd name="T79" fmla="*/ 7 h 28"/>
                <a:gd name="T80" fmla="*/ 66 w 67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7" h="28">
                  <a:moveTo>
                    <a:pt x="66" y="5"/>
                  </a:moveTo>
                  <a:lnTo>
                    <a:pt x="65" y="2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8" y="2"/>
                  </a:lnTo>
                  <a:lnTo>
                    <a:pt x="51" y="3"/>
                  </a:lnTo>
                  <a:lnTo>
                    <a:pt x="43" y="3"/>
                  </a:lnTo>
                  <a:lnTo>
                    <a:pt x="36" y="3"/>
                  </a:lnTo>
                  <a:lnTo>
                    <a:pt x="29" y="2"/>
                  </a:lnTo>
                  <a:lnTo>
                    <a:pt x="21" y="2"/>
                  </a:lnTo>
                  <a:lnTo>
                    <a:pt x="14" y="1"/>
                  </a:lnTo>
                  <a:lnTo>
                    <a:pt x="9" y="1"/>
                  </a:lnTo>
                  <a:lnTo>
                    <a:pt x="7" y="1"/>
                  </a:lnTo>
                  <a:lnTo>
                    <a:pt x="4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3"/>
                  </a:lnTo>
                  <a:lnTo>
                    <a:pt x="4" y="25"/>
                  </a:lnTo>
                  <a:lnTo>
                    <a:pt x="6" y="26"/>
                  </a:lnTo>
                  <a:lnTo>
                    <a:pt x="9" y="26"/>
                  </a:lnTo>
                  <a:lnTo>
                    <a:pt x="16" y="26"/>
                  </a:lnTo>
                  <a:lnTo>
                    <a:pt x="24" y="27"/>
                  </a:lnTo>
                  <a:lnTo>
                    <a:pt x="33" y="27"/>
                  </a:lnTo>
                  <a:lnTo>
                    <a:pt x="41" y="28"/>
                  </a:lnTo>
                  <a:lnTo>
                    <a:pt x="51" y="28"/>
                  </a:lnTo>
                  <a:lnTo>
                    <a:pt x="57" y="28"/>
                  </a:lnTo>
                  <a:lnTo>
                    <a:pt x="62" y="27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7" y="23"/>
                  </a:lnTo>
                  <a:lnTo>
                    <a:pt x="67" y="21"/>
                  </a:lnTo>
                  <a:lnTo>
                    <a:pt x="67" y="17"/>
                  </a:lnTo>
                  <a:lnTo>
                    <a:pt x="67" y="12"/>
                  </a:lnTo>
                  <a:lnTo>
                    <a:pt x="66" y="7"/>
                  </a:lnTo>
                  <a:lnTo>
                    <a:pt x="66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2" name="Freeform 317"/>
            <p:cNvSpPr>
              <a:spLocks/>
            </p:cNvSpPr>
            <p:nvPr/>
          </p:nvSpPr>
          <p:spPr bwMode="auto">
            <a:xfrm>
              <a:off x="3729" y="3526"/>
              <a:ext cx="47" cy="13"/>
            </a:xfrm>
            <a:custGeom>
              <a:avLst/>
              <a:gdLst>
                <a:gd name="T0" fmla="*/ 66 w 67"/>
                <a:gd name="T1" fmla="*/ 5 h 28"/>
                <a:gd name="T2" fmla="*/ 66 w 67"/>
                <a:gd name="T3" fmla="*/ 5 h 28"/>
                <a:gd name="T4" fmla="*/ 65 w 67"/>
                <a:gd name="T5" fmla="*/ 2 h 28"/>
                <a:gd name="T6" fmla="*/ 64 w 67"/>
                <a:gd name="T7" fmla="*/ 1 h 28"/>
                <a:gd name="T8" fmla="*/ 62 w 67"/>
                <a:gd name="T9" fmla="*/ 1 h 28"/>
                <a:gd name="T10" fmla="*/ 58 w 67"/>
                <a:gd name="T11" fmla="*/ 2 h 28"/>
                <a:gd name="T12" fmla="*/ 58 w 67"/>
                <a:gd name="T13" fmla="*/ 2 h 28"/>
                <a:gd name="T14" fmla="*/ 51 w 67"/>
                <a:gd name="T15" fmla="*/ 3 h 28"/>
                <a:gd name="T16" fmla="*/ 43 w 67"/>
                <a:gd name="T17" fmla="*/ 3 h 28"/>
                <a:gd name="T18" fmla="*/ 36 w 67"/>
                <a:gd name="T19" fmla="*/ 3 h 28"/>
                <a:gd name="T20" fmla="*/ 29 w 67"/>
                <a:gd name="T21" fmla="*/ 2 h 28"/>
                <a:gd name="T22" fmla="*/ 21 w 67"/>
                <a:gd name="T23" fmla="*/ 2 h 28"/>
                <a:gd name="T24" fmla="*/ 14 w 67"/>
                <a:gd name="T25" fmla="*/ 1 h 28"/>
                <a:gd name="T26" fmla="*/ 9 w 67"/>
                <a:gd name="T27" fmla="*/ 1 h 28"/>
                <a:gd name="T28" fmla="*/ 7 w 67"/>
                <a:gd name="T29" fmla="*/ 1 h 28"/>
                <a:gd name="T30" fmla="*/ 7 w 67"/>
                <a:gd name="T31" fmla="*/ 1 h 28"/>
                <a:gd name="T32" fmla="*/ 4 w 67"/>
                <a:gd name="T33" fmla="*/ 1 h 28"/>
                <a:gd name="T34" fmla="*/ 2 w 67"/>
                <a:gd name="T35" fmla="*/ 0 h 28"/>
                <a:gd name="T36" fmla="*/ 1 w 67"/>
                <a:gd name="T37" fmla="*/ 1 h 28"/>
                <a:gd name="T38" fmla="*/ 0 w 67"/>
                <a:gd name="T39" fmla="*/ 2 h 28"/>
                <a:gd name="T40" fmla="*/ 0 w 67"/>
                <a:gd name="T41" fmla="*/ 2 h 28"/>
                <a:gd name="T42" fmla="*/ 0 w 67"/>
                <a:gd name="T43" fmla="*/ 7 h 28"/>
                <a:gd name="T44" fmla="*/ 0 w 67"/>
                <a:gd name="T45" fmla="*/ 12 h 28"/>
                <a:gd name="T46" fmla="*/ 0 w 67"/>
                <a:gd name="T47" fmla="*/ 17 h 28"/>
                <a:gd name="T48" fmla="*/ 1 w 67"/>
                <a:gd name="T49" fmla="*/ 20 h 28"/>
                <a:gd name="T50" fmla="*/ 1 w 67"/>
                <a:gd name="T51" fmla="*/ 20 h 28"/>
                <a:gd name="T52" fmla="*/ 1 w 67"/>
                <a:gd name="T53" fmla="*/ 22 h 28"/>
                <a:gd name="T54" fmla="*/ 2 w 67"/>
                <a:gd name="T55" fmla="*/ 23 h 28"/>
                <a:gd name="T56" fmla="*/ 4 w 67"/>
                <a:gd name="T57" fmla="*/ 25 h 28"/>
                <a:gd name="T58" fmla="*/ 6 w 67"/>
                <a:gd name="T59" fmla="*/ 26 h 28"/>
                <a:gd name="T60" fmla="*/ 6 w 67"/>
                <a:gd name="T61" fmla="*/ 26 h 28"/>
                <a:gd name="T62" fmla="*/ 9 w 67"/>
                <a:gd name="T63" fmla="*/ 26 h 28"/>
                <a:gd name="T64" fmla="*/ 16 w 67"/>
                <a:gd name="T65" fmla="*/ 26 h 28"/>
                <a:gd name="T66" fmla="*/ 24 w 67"/>
                <a:gd name="T67" fmla="*/ 27 h 28"/>
                <a:gd name="T68" fmla="*/ 33 w 67"/>
                <a:gd name="T69" fmla="*/ 27 h 28"/>
                <a:gd name="T70" fmla="*/ 41 w 67"/>
                <a:gd name="T71" fmla="*/ 28 h 28"/>
                <a:gd name="T72" fmla="*/ 51 w 67"/>
                <a:gd name="T73" fmla="*/ 28 h 28"/>
                <a:gd name="T74" fmla="*/ 57 w 67"/>
                <a:gd name="T75" fmla="*/ 28 h 28"/>
                <a:gd name="T76" fmla="*/ 62 w 67"/>
                <a:gd name="T77" fmla="*/ 27 h 28"/>
                <a:gd name="T78" fmla="*/ 62 w 67"/>
                <a:gd name="T79" fmla="*/ 27 h 28"/>
                <a:gd name="T80" fmla="*/ 64 w 67"/>
                <a:gd name="T81" fmla="*/ 26 h 28"/>
                <a:gd name="T82" fmla="*/ 66 w 67"/>
                <a:gd name="T83" fmla="*/ 25 h 28"/>
                <a:gd name="T84" fmla="*/ 67 w 67"/>
                <a:gd name="T85" fmla="*/ 23 h 28"/>
                <a:gd name="T86" fmla="*/ 67 w 67"/>
                <a:gd name="T87" fmla="*/ 21 h 28"/>
                <a:gd name="T88" fmla="*/ 67 w 67"/>
                <a:gd name="T89" fmla="*/ 21 h 28"/>
                <a:gd name="T90" fmla="*/ 67 w 67"/>
                <a:gd name="T91" fmla="*/ 17 h 28"/>
                <a:gd name="T92" fmla="*/ 67 w 67"/>
                <a:gd name="T93" fmla="*/ 12 h 28"/>
                <a:gd name="T94" fmla="*/ 66 w 67"/>
                <a:gd name="T95" fmla="*/ 7 h 28"/>
                <a:gd name="T96" fmla="*/ 66 w 67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7" h="28">
                  <a:moveTo>
                    <a:pt x="66" y="5"/>
                  </a:moveTo>
                  <a:lnTo>
                    <a:pt x="66" y="5"/>
                  </a:lnTo>
                  <a:lnTo>
                    <a:pt x="65" y="2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51" y="3"/>
                  </a:lnTo>
                  <a:lnTo>
                    <a:pt x="43" y="3"/>
                  </a:lnTo>
                  <a:lnTo>
                    <a:pt x="36" y="3"/>
                  </a:lnTo>
                  <a:lnTo>
                    <a:pt x="29" y="2"/>
                  </a:lnTo>
                  <a:lnTo>
                    <a:pt x="21" y="2"/>
                  </a:lnTo>
                  <a:lnTo>
                    <a:pt x="14" y="1"/>
                  </a:lnTo>
                  <a:lnTo>
                    <a:pt x="9" y="1"/>
                  </a:lnTo>
                  <a:lnTo>
                    <a:pt x="7" y="1"/>
                  </a:lnTo>
                  <a:lnTo>
                    <a:pt x="7" y="1"/>
                  </a:lnTo>
                  <a:lnTo>
                    <a:pt x="4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3"/>
                  </a:lnTo>
                  <a:lnTo>
                    <a:pt x="4" y="25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9" y="26"/>
                  </a:lnTo>
                  <a:lnTo>
                    <a:pt x="16" y="26"/>
                  </a:lnTo>
                  <a:lnTo>
                    <a:pt x="24" y="27"/>
                  </a:lnTo>
                  <a:lnTo>
                    <a:pt x="33" y="27"/>
                  </a:lnTo>
                  <a:lnTo>
                    <a:pt x="41" y="28"/>
                  </a:lnTo>
                  <a:lnTo>
                    <a:pt x="51" y="28"/>
                  </a:lnTo>
                  <a:lnTo>
                    <a:pt x="57" y="28"/>
                  </a:lnTo>
                  <a:lnTo>
                    <a:pt x="62" y="27"/>
                  </a:lnTo>
                  <a:lnTo>
                    <a:pt x="62" y="27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7" y="23"/>
                  </a:lnTo>
                  <a:lnTo>
                    <a:pt x="67" y="21"/>
                  </a:lnTo>
                  <a:lnTo>
                    <a:pt x="67" y="21"/>
                  </a:lnTo>
                  <a:lnTo>
                    <a:pt x="67" y="17"/>
                  </a:lnTo>
                  <a:lnTo>
                    <a:pt x="67" y="12"/>
                  </a:lnTo>
                  <a:lnTo>
                    <a:pt x="66" y="7"/>
                  </a:lnTo>
                  <a:lnTo>
                    <a:pt x="6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3" name="Freeform 318"/>
            <p:cNvSpPr>
              <a:spLocks/>
            </p:cNvSpPr>
            <p:nvPr/>
          </p:nvSpPr>
          <p:spPr bwMode="auto">
            <a:xfrm>
              <a:off x="4093" y="3531"/>
              <a:ext cx="23" cy="12"/>
            </a:xfrm>
            <a:custGeom>
              <a:avLst/>
              <a:gdLst>
                <a:gd name="T0" fmla="*/ 35 w 35"/>
                <a:gd name="T1" fmla="*/ 4 h 26"/>
                <a:gd name="T2" fmla="*/ 35 w 35"/>
                <a:gd name="T3" fmla="*/ 2 h 26"/>
                <a:gd name="T4" fmla="*/ 34 w 35"/>
                <a:gd name="T5" fmla="*/ 1 h 26"/>
                <a:gd name="T6" fmla="*/ 33 w 35"/>
                <a:gd name="T7" fmla="*/ 1 h 26"/>
                <a:gd name="T8" fmla="*/ 30 w 35"/>
                <a:gd name="T9" fmla="*/ 1 h 26"/>
                <a:gd name="T10" fmla="*/ 26 w 35"/>
                <a:gd name="T11" fmla="*/ 2 h 26"/>
                <a:gd name="T12" fmla="*/ 22 w 35"/>
                <a:gd name="T13" fmla="*/ 2 h 26"/>
                <a:gd name="T14" fmla="*/ 18 w 35"/>
                <a:gd name="T15" fmla="*/ 2 h 26"/>
                <a:gd name="T16" fmla="*/ 13 w 35"/>
                <a:gd name="T17" fmla="*/ 2 h 26"/>
                <a:gd name="T18" fmla="*/ 10 w 35"/>
                <a:gd name="T19" fmla="*/ 2 h 26"/>
                <a:gd name="T20" fmla="*/ 7 w 35"/>
                <a:gd name="T21" fmla="*/ 1 h 26"/>
                <a:gd name="T22" fmla="*/ 5 w 35"/>
                <a:gd name="T23" fmla="*/ 1 h 26"/>
                <a:gd name="T24" fmla="*/ 3 w 35"/>
                <a:gd name="T25" fmla="*/ 1 h 26"/>
                <a:gd name="T26" fmla="*/ 2 w 35"/>
                <a:gd name="T27" fmla="*/ 1 h 26"/>
                <a:gd name="T28" fmla="*/ 1 w 35"/>
                <a:gd name="T29" fmla="*/ 0 h 26"/>
                <a:gd name="T30" fmla="*/ 0 w 35"/>
                <a:gd name="T31" fmla="*/ 1 h 26"/>
                <a:gd name="T32" fmla="*/ 0 w 35"/>
                <a:gd name="T33" fmla="*/ 2 h 26"/>
                <a:gd name="T34" fmla="*/ 0 w 35"/>
                <a:gd name="T35" fmla="*/ 7 h 26"/>
                <a:gd name="T36" fmla="*/ 0 w 35"/>
                <a:gd name="T37" fmla="*/ 14 h 26"/>
                <a:gd name="T38" fmla="*/ 0 w 35"/>
                <a:gd name="T39" fmla="*/ 17 h 26"/>
                <a:gd name="T40" fmla="*/ 0 w 35"/>
                <a:gd name="T41" fmla="*/ 21 h 26"/>
                <a:gd name="T42" fmla="*/ 0 w 35"/>
                <a:gd name="T43" fmla="*/ 23 h 26"/>
                <a:gd name="T44" fmla="*/ 0 w 35"/>
                <a:gd name="T45" fmla="*/ 24 h 26"/>
                <a:gd name="T46" fmla="*/ 1 w 35"/>
                <a:gd name="T47" fmla="*/ 25 h 26"/>
                <a:gd name="T48" fmla="*/ 2 w 35"/>
                <a:gd name="T49" fmla="*/ 26 h 26"/>
                <a:gd name="T50" fmla="*/ 4 w 35"/>
                <a:gd name="T51" fmla="*/ 26 h 26"/>
                <a:gd name="T52" fmla="*/ 8 w 35"/>
                <a:gd name="T53" fmla="*/ 26 h 26"/>
                <a:gd name="T54" fmla="*/ 10 w 35"/>
                <a:gd name="T55" fmla="*/ 26 h 26"/>
                <a:gd name="T56" fmla="*/ 16 w 35"/>
                <a:gd name="T57" fmla="*/ 26 h 26"/>
                <a:gd name="T58" fmla="*/ 21 w 35"/>
                <a:gd name="T59" fmla="*/ 26 h 26"/>
                <a:gd name="T60" fmla="*/ 25 w 35"/>
                <a:gd name="T61" fmla="*/ 26 h 26"/>
                <a:gd name="T62" fmla="*/ 30 w 35"/>
                <a:gd name="T63" fmla="*/ 26 h 26"/>
                <a:gd name="T64" fmla="*/ 33 w 35"/>
                <a:gd name="T65" fmla="*/ 26 h 26"/>
                <a:gd name="T66" fmla="*/ 34 w 35"/>
                <a:gd name="T67" fmla="*/ 25 h 26"/>
                <a:gd name="T68" fmla="*/ 35 w 35"/>
                <a:gd name="T69" fmla="*/ 24 h 26"/>
                <a:gd name="T70" fmla="*/ 35 w 35"/>
                <a:gd name="T71" fmla="*/ 23 h 26"/>
                <a:gd name="T72" fmla="*/ 35 w 35"/>
                <a:gd name="T73" fmla="*/ 20 h 26"/>
                <a:gd name="T74" fmla="*/ 35 w 35"/>
                <a:gd name="T75" fmla="*/ 16 h 26"/>
                <a:gd name="T76" fmla="*/ 35 w 35"/>
                <a:gd name="T77" fmla="*/ 11 h 26"/>
                <a:gd name="T78" fmla="*/ 35 w 35"/>
                <a:gd name="T79" fmla="*/ 6 h 26"/>
                <a:gd name="T80" fmla="*/ 35 w 35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6">
                  <a:moveTo>
                    <a:pt x="35" y="4"/>
                  </a:moveTo>
                  <a:lnTo>
                    <a:pt x="35" y="2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0" y="1"/>
                  </a:lnTo>
                  <a:lnTo>
                    <a:pt x="26" y="2"/>
                  </a:lnTo>
                  <a:lnTo>
                    <a:pt x="22" y="2"/>
                  </a:lnTo>
                  <a:lnTo>
                    <a:pt x="18" y="2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2" y="26"/>
                  </a:lnTo>
                  <a:lnTo>
                    <a:pt x="4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1" y="26"/>
                  </a:lnTo>
                  <a:lnTo>
                    <a:pt x="25" y="26"/>
                  </a:lnTo>
                  <a:lnTo>
                    <a:pt x="30" y="26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5" y="20"/>
                  </a:lnTo>
                  <a:lnTo>
                    <a:pt x="35" y="16"/>
                  </a:lnTo>
                  <a:lnTo>
                    <a:pt x="35" y="11"/>
                  </a:lnTo>
                  <a:lnTo>
                    <a:pt x="35" y="6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4" name="Freeform 319"/>
            <p:cNvSpPr>
              <a:spLocks/>
            </p:cNvSpPr>
            <p:nvPr/>
          </p:nvSpPr>
          <p:spPr bwMode="auto">
            <a:xfrm>
              <a:off x="4093" y="3531"/>
              <a:ext cx="23" cy="12"/>
            </a:xfrm>
            <a:custGeom>
              <a:avLst/>
              <a:gdLst>
                <a:gd name="T0" fmla="*/ 35 w 35"/>
                <a:gd name="T1" fmla="*/ 4 h 26"/>
                <a:gd name="T2" fmla="*/ 35 w 35"/>
                <a:gd name="T3" fmla="*/ 4 h 26"/>
                <a:gd name="T4" fmla="*/ 35 w 35"/>
                <a:gd name="T5" fmla="*/ 2 h 26"/>
                <a:gd name="T6" fmla="*/ 34 w 35"/>
                <a:gd name="T7" fmla="*/ 1 h 26"/>
                <a:gd name="T8" fmla="*/ 33 w 35"/>
                <a:gd name="T9" fmla="*/ 1 h 26"/>
                <a:gd name="T10" fmla="*/ 30 w 35"/>
                <a:gd name="T11" fmla="*/ 1 h 26"/>
                <a:gd name="T12" fmla="*/ 30 w 35"/>
                <a:gd name="T13" fmla="*/ 1 h 26"/>
                <a:gd name="T14" fmla="*/ 26 w 35"/>
                <a:gd name="T15" fmla="*/ 2 h 26"/>
                <a:gd name="T16" fmla="*/ 22 w 35"/>
                <a:gd name="T17" fmla="*/ 2 h 26"/>
                <a:gd name="T18" fmla="*/ 18 w 35"/>
                <a:gd name="T19" fmla="*/ 2 h 26"/>
                <a:gd name="T20" fmla="*/ 13 w 35"/>
                <a:gd name="T21" fmla="*/ 2 h 26"/>
                <a:gd name="T22" fmla="*/ 10 w 35"/>
                <a:gd name="T23" fmla="*/ 2 h 26"/>
                <a:gd name="T24" fmla="*/ 7 w 35"/>
                <a:gd name="T25" fmla="*/ 1 h 26"/>
                <a:gd name="T26" fmla="*/ 5 w 35"/>
                <a:gd name="T27" fmla="*/ 1 h 26"/>
                <a:gd name="T28" fmla="*/ 3 w 35"/>
                <a:gd name="T29" fmla="*/ 1 h 26"/>
                <a:gd name="T30" fmla="*/ 3 w 35"/>
                <a:gd name="T31" fmla="*/ 1 h 26"/>
                <a:gd name="T32" fmla="*/ 2 w 35"/>
                <a:gd name="T33" fmla="*/ 1 h 26"/>
                <a:gd name="T34" fmla="*/ 1 w 35"/>
                <a:gd name="T35" fmla="*/ 0 h 26"/>
                <a:gd name="T36" fmla="*/ 0 w 35"/>
                <a:gd name="T37" fmla="*/ 1 h 26"/>
                <a:gd name="T38" fmla="*/ 0 w 35"/>
                <a:gd name="T39" fmla="*/ 2 h 26"/>
                <a:gd name="T40" fmla="*/ 0 w 35"/>
                <a:gd name="T41" fmla="*/ 2 h 26"/>
                <a:gd name="T42" fmla="*/ 0 w 35"/>
                <a:gd name="T43" fmla="*/ 7 h 26"/>
                <a:gd name="T44" fmla="*/ 0 w 35"/>
                <a:gd name="T45" fmla="*/ 14 h 26"/>
                <a:gd name="T46" fmla="*/ 0 w 35"/>
                <a:gd name="T47" fmla="*/ 17 h 26"/>
                <a:gd name="T48" fmla="*/ 0 w 35"/>
                <a:gd name="T49" fmla="*/ 21 h 26"/>
                <a:gd name="T50" fmla="*/ 0 w 35"/>
                <a:gd name="T51" fmla="*/ 21 h 26"/>
                <a:gd name="T52" fmla="*/ 0 w 35"/>
                <a:gd name="T53" fmla="*/ 23 h 26"/>
                <a:gd name="T54" fmla="*/ 0 w 35"/>
                <a:gd name="T55" fmla="*/ 24 h 26"/>
                <a:gd name="T56" fmla="*/ 1 w 35"/>
                <a:gd name="T57" fmla="*/ 25 h 26"/>
                <a:gd name="T58" fmla="*/ 2 w 35"/>
                <a:gd name="T59" fmla="*/ 26 h 26"/>
                <a:gd name="T60" fmla="*/ 2 w 35"/>
                <a:gd name="T61" fmla="*/ 26 h 26"/>
                <a:gd name="T62" fmla="*/ 4 w 35"/>
                <a:gd name="T63" fmla="*/ 26 h 26"/>
                <a:gd name="T64" fmla="*/ 8 w 35"/>
                <a:gd name="T65" fmla="*/ 26 h 26"/>
                <a:gd name="T66" fmla="*/ 10 w 35"/>
                <a:gd name="T67" fmla="*/ 26 h 26"/>
                <a:gd name="T68" fmla="*/ 16 w 35"/>
                <a:gd name="T69" fmla="*/ 26 h 26"/>
                <a:gd name="T70" fmla="*/ 21 w 35"/>
                <a:gd name="T71" fmla="*/ 26 h 26"/>
                <a:gd name="T72" fmla="*/ 25 w 35"/>
                <a:gd name="T73" fmla="*/ 26 h 26"/>
                <a:gd name="T74" fmla="*/ 30 w 35"/>
                <a:gd name="T75" fmla="*/ 26 h 26"/>
                <a:gd name="T76" fmla="*/ 33 w 35"/>
                <a:gd name="T77" fmla="*/ 26 h 26"/>
                <a:gd name="T78" fmla="*/ 33 w 35"/>
                <a:gd name="T79" fmla="*/ 26 h 26"/>
                <a:gd name="T80" fmla="*/ 34 w 35"/>
                <a:gd name="T81" fmla="*/ 25 h 26"/>
                <a:gd name="T82" fmla="*/ 35 w 35"/>
                <a:gd name="T83" fmla="*/ 24 h 26"/>
                <a:gd name="T84" fmla="*/ 35 w 35"/>
                <a:gd name="T85" fmla="*/ 23 h 26"/>
                <a:gd name="T86" fmla="*/ 35 w 35"/>
                <a:gd name="T87" fmla="*/ 20 h 26"/>
                <a:gd name="T88" fmla="*/ 35 w 35"/>
                <a:gd name="T89" fmla="*/ 20 h 26"/>
                <a:gd name="T90" fmla="*/ 35 w 35"/>
                <a:gd name="T91" fmla="*/ 16 h 26"/>
                <a:gd name="T92" fmla="*/ 35 w 35"/>
                <a:gd name="T93" fmla="*/ 11 h 26"/>
                <a:gd name="T94" fmla="*/ 35 w 35"/>
                <a:gd name="T95" fmla="*/ 6 h 26"/>
                <a:gd name="T96" fmla="*/ 35 w 35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6">
                  <a:moveTo>
                    <a:pt x="35" y="4"/>
                  </a:moveTo>
                  <a:lnTo>
                    <a:pt x="35" y="4"/>
                  </a:lnTo>
                  <a:lnTo>
                    <a:pt x="35" y="2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0" y="1"/>
                  </a:lnTo>
                  <a:lnTo>
                    <a:pt x="30" y="1"/>
                  </a:lnTo>
                  <a:lnTo>
                    <a:pt x="26" y="2"/>
                  </a:lnTo>
                  <a:lnTo>
                    <a:pt x="22" y="2"/>
                  </a:lnTo>
                  <a:lnTo>
                    <a:pt x="18" y="2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4" y="26"/>
                  </a:lnTo>
                  <a:lnTo>
                    <a:pt x="8" y="26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21" y="26"/>
                  </a:lnTo>
                  <a:lnTo>
                    <a:pt x="25" y="26"/>
                  </a:lnTo>
                  <a:lnTo>
                    <a:pt x="30" y="26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5" y="20"/>
                  </a:lnTo>
                  <a:lnTo>
                    <a:pt x="35" y="20"/>
                  </a:lnTo>
                  <a:lnTo>
                    <a:pt x="35" y="16"/>
                  </a:lnTo>
                  <a:lnTo>
                    <a:pt x="35" y="11"/>
                  </a:lnTo>
                  <a:lnTo>
                    <a:pt x="35" y="6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5" name="Freeform 320"/>
            <p:cNvSpPr>
              <a:spLocks/>
            </p:cNvSpPr>
            <p:nvPr/>
          </p:nvSpPr>
          <p:spPr bwMode="auto">
            <a:xfrm>
              <a:off x="4126" y="3533"/>
              <a:ext cx="23" cy="11"/>
            </a:xfrm>
            <a:custGeom>
              <a:avLst/>
              <a:gdLst>
                <a:gd name="T0" fmla="*/ 34 w 35"/>
                <a:gd name="T1" fmla="*/ 3 h 27"/>
                <a:gd name="T2" fmla="*/ 34 w 35"/>
                <a:gd name="T3" fmla="*/ 2 h 27"/>
                <a:gd name="T4" fmla="*/ 34 w 35"/>
                <a:gd name="T5" fmla="*/ 0 h 27"/>
                <a:gd name="T6" fmla="*/ 32 w 35"/>
                <a:gd name="T7" fmla="*/ 0 h 27"/>
                <a:gd name="T8" fmla="*/ 30 w 35"/>
                <a:gd name="T9" fmla="*/ 0 h 27"/>
                <a:gd name="T10" fmla="*/ 27 w 35"/>
                <a:gd name="T11" fmla="*/ 2 h 27"/>
                <a:gd name="T12" fmla="*/ 23 w 35"/>
                <a:gd name="T13" fmla="*/ 2 h 27"/>
                <a:gd name="T14" fmla="*/ 19 w 35"/>
                <a:gd name="T15" fmla="*/ 2 h 27"/>
                <a:gd name="T16" fmla="*/ 15 w 35"/>
                <a:gd name="T17" fmla="*/ 2 h 27"/>
                <a:gd name="T18" fmla="*/ 10 w 35"/>
                <a:gd name="T19" fmla="*/ 2 h 27"/>
                <a:gd name="T20" fmla="*/ 7 w 35"/>
                <a:gd name="T21" fmla="*/ 0 h 27"/>
                <a:gd name="T22" fmla="*/ 4 w 35"/>
                <a:gd name="T23" fmla="*/ 0 h 27"/>
                <a:gd name="T24" fmla="*/ 3 w 35"/>
                <a:gd name="T25" fmla="*/ 0 h 27"/>
                <a:gd name="T26" fmla="*/ 1 w 35"/>
                <a:gd name="T27" fmla="*/ 0 h 27"/>
                <a:gd name="T28" fmla="*/ 1 w 35"/>
                <a:gd name="T29" fmla="*/ 0 h 27"/>
                <a:gd name="T30" fmla="*/ 0 w 35"/>
                <a:gd name="T31" fmla="*/ 0 h 27"/>
                <a:gd name="T32" fmla="*/ 0 w 35"/>
                <a:gd name="T33" fmla="*/ 3 h 27"/>
                <a:gd name="T34" fmla="*/ 0 w 35"/>
                <a:gd name="T35" fmla="*/ 8 h 27"/>
                <a:gd name="T36" fmla="*/ 0 w 35"/>
                <a:gd name="T37" fmla="*/ 13 h 27"/>
                <a:gd name="T38" fmla="*/ 0 w 35"/>
                <a:gd name="T39" fmla="*/ 18 h 27"/>
                <a:gd name="T40" fmla="*/ 0 w 35"/>
                <a:gd name="T41" fmla="*/ 21 h 27"/>
                <a:gd name="T42" fmla="*/ 0 w 35"/>
                <a:gd name="T43" fmla="*/ 22 h 27"/>
                <a:gd name="T44" fmla="*/ 0 w 35"/>
                <a:gd name="T45" fmla="*/ 24 h 27"/>
                <a:gd name="T46" fmla="*/ 1 w 35"/>
                <a:gd name="T47" fmla="*/ 24 h 27"/>
                <a:gd name="T48" fmla="*/ 2 w 35"/>
                <a:gd name="T49" fmla="*/ 24 h 27"/>
                <a:gd name="T50" fmla="*/ 4 w 35"/>
                <a:gd name="T51" fmla="*/ 24 h 27"/>
                <a:gd name="T52" fmla="*/ 7 w 35"/>
                <a:gd name="T53" fmla="*/ 26 h 27"/>
                <a:gd name="T54" fmla="*/ 11 w 35"/>
                <a:gd name="T55" fmla="*/ 26 h 27"/>
                <a:gd name="T56" fmla="*/ 16 w 35"/>
                <a:gd name="T57" fmla="*/ 26 h 27"/>
                <a:gd name="T58" fmla="*/ 21 w 35"/>
                <a:gd name="T59" fmla="*/ 27 h 27"/>
                <a:gd name="T60" fmla="*/ 26 w 35"/>
                <a:gd name="T61" fmla="*/ 26 h 27"/>
                <a:gd name="T62" fmla="*/ 29 w 35"/>
                <a:gd name="T63" fmla="*/ 26 h 27"/>
                <a:gd name="T64" fmla="*/ 32 w 35"/>
                <a:gd name="T65" fmla="*/ 24 h 27"/>
                <a:gd name="T66" fmla="*/ 33 w 35"/>
                <a:gd name="T67" fmla="*/ 24 h 27"/>
                <a:gd name="T68" fmla="*/ 34 w 35"/>
                <a:gd name="T69" fmla="*/ 23 h 27"/>
                <a:gd name="T70" fmla="*/ 35 w 35"/>
                <a:gd name="T71" fmla="*/ 22 h 27"/>
                <a:gd name="T72" fmla="*/ 35 w 35"/>
                <a:gd name="T73" fmla="*/ 21 h 27"/>
                <a:gd name="T74" fmla="*/ 35 w 35"/>
                <a:gd name="T75" fmla="*/ 17 h 27"/>
                <a:gd name="T76" fmla="*/ 35 w 35"/>
                <a:gd name="T77" fmla="*/ 10 h 27"/>
                <a:gd name="T78" fmla="*/ 34 w 35"/>
                <a:gd name="T79" fmla="*/ 5 h 27"/>
                <a:gd name="T80" fmla="*/ 34 w 35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7">
                  <a:moveTo>
                    <a:pt x="34" y="3"/>
                  </a:moveTo>
                  <a:lnTo>
                    <a:pt x="34" y="2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7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0" y="2"/>
                  </a:lnTo>
                  <a:lnTo>
                    <a:pt x="7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1" y="27"/>
                  </a:lnTo>
                  <a:lnTo>
                    <a:pt x="26" y="26"/>
                  </a:lnTo>
                  <a:lnTo>
                    <a:pt x="29" y="26"/>
                  </a:lnTo>
                  <a:lnTo>
                    <a:pt x="32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2"/>
                  </a:lnTo>
                  <a:lnTo>
                    <a:pt x="35" y="21"/>
                  </a:lnTo>
                  <a:lnTo>
                    <a:pt x="35" y="17"/>
                  </a:lnTo>
                  <a:lnTo>
                    <a:pt x="35" y="10"/>
                  </a:lnTo>
                  <a:lnTo>
                    <a:pt x="34" y="5"/>
                  </a:lnTo>
                  <a:lnTo>
                    <a:pt x="34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6" name="Freeform 321"/>
            <p:cNvSpPr>
              <a:spLocks/>
            </p:cNvSpPr>
            <p:nvPr/>
          </p:nvSpPr>
          <p:spPr bwMode="auto">
            <a:xfrm>
              <a:off x="4126" y="3533"/>
              <a:ext cx="23" cy="11"/>
            </a:xfrm>
            <a:custGeom>
              <a:avLst/>
              <a:gdLst>
                <a:gd name="T0" fmla="*/ 34 w 35"/>
                <a:gd name="T1" fmla="*/ 3 h 27"/>
                <a:gd name="T2" fmla="*/ 34 w 35"/>
                <a:gd name="T3" fmla="*/ 3 h 27"/>
                <a:gd name="T4" fmla="*/ 34 w 35"/>
                <a:gd name="T5" fmla="*/ 2 h 27"/>
                <a:gd name="T6" fmla="*/ 34 w 35"/>
                <a:gd name="T7" fmla="*/ 0 h 27"/>
                <a:gd name="T8" fmla="*/ 32 w 35"/>
                <a:gd name="T9" fmla="*/ 0 h 27"/>
                <a:gd name="T10" fmla="*/ 30 w 35"/>
                <a:gd name="T11" fmla="*/ 0 h 27"/>
                <a:gd name="T12" fmla="*/ 30 w 35"/>
                <a:gd name="T13" fmla="*/ 0 h 27"/>
                <a:gd name="T14" fmla="*/ 27 w 35"/>
                <a:gd name="T15" fmla="*/ 2 h 27"/>
                <a:gd name="T16" fmla="*/ 23 w 35"/>
                <a:gd name="T17" fmla="*/ 2 h 27"/>
                <a:gd name="T18" fmla="*/ 19 w 35"/>
                <a:gd name="T19" fmla="*/ 2 h 27"/>
                <a:gd name="T20" fmla="*/ 15 w 35"/>
                <a:gd name="T21" fmla="*/ 2 h 27"/>
                <a:gd name="T22" fmla="*/ 10 w 35"/>
                <a:gd name="T23" fmla="*/ 2 h 27"/>
                <a:gd name="T24" fmla="*/ 7 w 35"/>
                <a:gd name="T25" fmla="*/ 0 h 27"/>
                <a:gd name="T26" fmla="*/ 4 w 35"/>
                <a:gd name="T27" fmla="*/ 0 h 27"/>
                <a:gd name="T28" fmla="*/ 3 w 35"/>
                <a:gd name="T29" fmla="*/ 0 h 27"/>
                <a:gd name="T30" fmla="*/ 3 w 35"/>
                <a:gd name="T31" fmla="*/ 0 h 27"/>
                <a:gd name="T32" fmla="*/ 1 w 35"/>
                <a:gd name="T33" fmla="*/ 0 h 27"/>
                <a:gd name="T34" fmla="*/ 1 w 35"/>
                <a:gd name="T35" fmla="*/ 0 h 27"/>
                <a:gd name="T36" fmla="*/ 0 w 35"/>
                <a:gd name="T37" fmla="*/ 0 h 27"/>
                <a:gd name="T38" fmla="*/ 0 w 35"/>
                <a:gd name="T39" fmla="*/ 3 h 27"/>
                <a:gd name="T40" fmla="*/ 0 w 35"/>
                <a:gd name="T41" fmla="*/ 3 h 27"/>
                <a:gd name="T42" fmla="*/ 0 w 35"/>
                <a:gd name="T43" fmla="*/ 8 h 27"/>
                <a:gd name="T44" fmla="*/ 0 w 35"/>
                <a:gd name="T45" fmla="*/ 13 h 27"/>
                <a:gd name="T46" fmla="*/ 0 w 35"/>
                <a:gd name="T47" fmla="*/ 18 h 27"/>
                <a:gd name="T48" fmla="*/ 0 w 35"/>
                <a:gd name="T49" fmla="*/ 21 h 27"/>
                <a:gd name="T50" fmla="*/ 0 w 35"/>
                <a:gd name="T51" fmla="*/ 21 h 27"/>
                <a:gd name="T52" fmla="*/ 0 w 35"/>
                <a:gd name="T53" fmla="*/ 22 h 27"/>
                <a:gd name="T54" fmla="*/ 0 w 35"/>
                <a:gd name="T55" fmla="*/ 24 h 27"/>
                <a:gd name="T56" fmla="*/ 1 w 35"/>
                <a:gd name="T57" fmla="*/ 24 h 27"/>
                <a:gd name="T58" fmla="*/ 2 w 35"/>
                <a:gd name="T59" fmla="*/ 24 h 27"/>
                <a:gd name="T60" fmla="*/ 2 w 35"/>
                <a:gd name="T61" fmla="*/ 24 h 27"/>
                <a:gd name="T62" fmla="*/ 4 w 35"/>
                <a:gd name="T63" fmla="*/ 24 h 27"/>
                <a:gd name="T64" fmla="*/ 7 w 35"/>
                <a:gd name="T65" fmla="*/ 26 h 27"/>
                <a:gd name="T66" fmla="*/ 11 w 35"/>
                <a:gd name="T67" fmla="*/ 26 h 27"/>
                <a:gd name="T68" fmla="*/ 16 w 35"/>
                <a:gd name="T69" fmla="*/ 26 h 27"/>
                <a:gd name="T70" fmla="*/ 21 w 35"/>
                <a:gd name="T71" fmla="*/ 27 h 27"/>
                <a:gd name="T72" fmla="*/ 26 w 35"/>
                <a:gd name="T73" fmla="*/ 26 h 27"/>
                <a:gd name="T74" fmla="*/ 29 w 35"/>
                <a:gd name="T75" fmla="*/ 26 h 27"/>
                <a:gd name="T76" fmla="*/ 32 w 35"/>
                <a:gd name="T77" fmla="*/ 24 h 27"/>
                <a:gd name="T78" fmla="*/ 32 w 35"/>
                <a:gd name="T79" fmla="*/ 24 h 27"/>
                <a:gd name="T80" fmla="*/ 33 w 35"/>
                <a:gd name="T81" fmla="*/ 24 h 27"/>
                <a:gd name="T82" fmla="*/ 34 w 35"/>
                <a:gd name="T83" fmla="*/ 23 h 27"/>
                <a:gd name="T84" fmla="*/ 35 w 35"/>
                <a:gd name="T85" fmla="*/ 22 h 27"/>
                <a:gd name="T86" fmla="*/ 35 w 35"/>
                <a:gd name="T87" fmla="*/ 21 h 27"/>
                <a:gd name="T88" fmla="*/ 35 w 35"/>
                <a:gd name="T89" fmla="*/ 21 h 27"/>
                <a:gd name="T90" fmla="*/ 35 w 35"/>
                <a:gd name="T91" fmla="*/ 17 h 27"/>
                <a:gd name="T92" fmla="*/ 35 w 35"/>
                <a:gd name="T93" fmla="*/ 10 h 27"/>
                <a:gd name="T94" fmla="*/ 34 w 35"/>
                <a:gd name="T95" fmla="*/ 5 h 27"/>
                <a:gd name="T96" fmla="*/ 34 w 35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7">
                  <a:moveTo>
                    <a:pt x="34" y="3"/>
                  </a:moveTo>
                  <a:lnTo>
                    <a:pt x="34" y="3"/>
                  </a:lnTo>
                  <a:lnTo>
                    <a:pt x="34" y="2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7" y="2"/>
                  </a:lnTo>
                  <a:lnTo>
                    <a:pt x="23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0" y="2"/>
                  </a:lnTo>
                  <a:lnTo>
                    <a:pt x="7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1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1" y="27"/>
                  </a:lnTo>
                  <a:lnTo>
                    <a:pt x="26" y="26"/>
                  </a:lnTo>
                  <a:lnTo>
                    <a:pt x="29" y="26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2"/>
                  </a:lnTo>
                  <a:lnTo>
                    <a:pt x="35" y="21"/>
                  </a:lnTo>
                  <a:lnTo>
                    <a:pt x="35" y="21"/>
                  </a:lnTo>
                  <a:lnTo>
                    <a:pt x="35" y="17"/>
                  </a:lnTo>
                  <a:lnTo>
                    <a:pt x="35" y="10"/>
                  </a:lnTo>
                  <a:lnTo>
                    <a:pt x="34" y="5"/>
                  </a:lnTo>
                  <a:lnTo>
                    <a:pt x="34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7" name="Freeform 322"/>
            <p:cNvSpPr>
              <a:spLocks/>
            </p:cNvSpPr>
            <p:nvPr/>
          </p:nvSpPr>
          <p:spPr bwMode="auto">
            <a:xfrm>
              <a:off x="4156" y="3533"/>
              <a:ext cx="27" cy="11"/>
            </a:xfrm>
            <a:custGeom>
              <a:avLst/>
              <a:gdLst>
                <a:gd name="T0" fmla="*/ 36 w 37"/>
                <a:gd name="T1" fmla="*/ 2 h 26"/>
                <a:gd name="T2" fmla="*/ 35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2 w 37"/>
                <a:gd name="T9" fmla="*/ 0 h 26"/>
                <a:gd name="T10" fmla="*/ 29 w 37"/>
                <a:gd name="T11" fmla="*/ 1 h 26"/>
                <a:gd name="T12" fmla="*/ 24 w 37"/>
                <a:gd name="T13" fmla="*/ 1 h 26"/>
                <a:gd name="T14" fmla="*/ 20 w 37"/>
                <a:gd name="T15" fmla="*/ 1 h 26"/>
                <a:gd name="T16" fmla="*/ 16 w 37"/>
                <a:gd name="T17" fmla="*/ 1 h 26"/>
                <a:gd name="T18" fmla="*/ 12 w 37"/>
                <a:gd name="T19" fmla="*/ 1 h 26"/>
                <a:gd name="T20" fmla="*/ 8 w 37"/>
                <a:gd name="T21" fmla="*/ 0 h 26"/>
                <a:gd name="T22" fmla="*/ 6 w 37"/>
                <a:gd name="T23" fmla="*/ 0 h 26"/>
                <a:gd name="T24" fmla="*/ 5 w 37"/>
                <a:gd name="T25" fmla="*/ 0 h 26"/>
                <a:gd name="T26" fmla="*/ 3 w 37"/>
                <a:gd name="T27" fmla="*/ 0 h 26"/>
                <a:gd name="T28" fmla="*/ 3 w 37"/>
                <a:gd name="T29" fmla="*/ 0 h 26"/>
                <a:gd name="T30" fmla="*/ 2 w 37"/>
                <a:gd name="T31" fmla="*/ 0 h 26"/>
                <a:gd name="T32" fmla="*/ 1 w 37"/>
                <a:gd name="T33" fmla="*/ 1 h 26"/>
                <a:gd name="T34" fmla="*/ 0 w 37"/>
                <a:gd name="T35" fmla="*/ 7 h 26"/>
                <a:gd name="T36" fmla="*/ 0 w 37"/>
                <a:gd name="T37" fmla="*/ 12 h 26"/>
                <a:gd name="T38" fmla="*/ 0 w 37"/>
                <a:gd name="T39" fmla="*/ 17 h 26"/>
                <a:gd name="T40" fmla="*/ 1 w 37"/>
                <a:gd name="T41" fmla="*/ 20 h 26"/>
                <a:gd name="T42" fmla="*/ 1 w 37"/>
                <a:gd name="T43" fmla="*/ 21 h 26"/>
                <a:gd name="T44" fmla="*/ 2 w 37"/>
                <a:gd name="T45" fmla="*/ 22 h 26"/>
                <a:gd name="T46" fmla="*/ 3 w 37"/>
                <a:gd name="T47" fmla="*/ 22 h 26"/>
                <a:gd name="T48" fmla="*/ 4 w 37"/>
                <a:gd name="T49" fmla="*/ 24 h 26"/>
                <a:gd name="T50" fmla="*/ 5 w 37"/>
                <a:gd name="T51" fmla="*/ 24 h 26"/>
                <a:gd name="T52" fmla="*/ 9 w 37"/>
                <a:gd name="T53" fmla="*/ 25 h 26"/>
                <a:gd name="T54" fmla="*/ 13 w 37"/>
                <a:gd name="T55" fmla="*/ 25 h 26"/>
                <a:gd name="T56" fmla="*/ 18 w 37"/>
                <a:gd name="T57" fmla="*/ 25 h 26"/>
                <a:gd name="T58" fmla="*/ 22 w 37"/>
                <a:gd name="T59" fmla="*/ 26 h 26"/>
                <a:gd name="T60" fmla="*/ 28 w 37"/>
                <a:gd name="T61" fmla="*/ 25 h 26"/>
                <a:gd name="T62" fmla="*/ 31 w 37"/>
                <a:gd name="T63" fmla="*/ 25 h 26"/>
                <a:gd name="T64" fmla="*/ 33 w 37"/>
                <a:gd name="T65" fmla="*/ 24 h 26"/>
                <a:gd name="T66" fmla="*/ 35 w 37"/>
                <a:gd name="T67" fmla="*/ 22 h 26"/>
                <a:gd name="T68" fmla="*/ 36 w 37"/>
                <a:gd name="T69" fmla="*/ 22 h 26"/>
                <a:gd name="T70" fmla="*/ 37 w 37"/>
                <a:gd name="T71" fmla="*/ 21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2" y="26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5" y="22"/>
                  </a:lnTo>
                  <a:lnTo>
                    <a:pt x="36" y="22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8" name="Freeform 323"/>
            <p:cNvSpPr>
              <a:spLocks/>
            </p:cNvSpPr>
            <p:nvPr/>
          </p:nvSpPr>
          <p:spPr bwMode="auto">
            <a:xfrm>
              <a:off x="4156" y="3533"/>
              <a:ext cx="27" cy="11"/>
            </a:xfrm>
            <a:custGeom>
              <a:avLst/>
              <a:gdLst>
                <a:gd name="T0" fmla="*/ 36 w 37"/>
                <a:gd name="T1" fmla="*/ 2 h 26"/>
                <a:gd name="T2" fmla="*/ 36 w 37"/>
                <a:gd name="T3" fmla="*/ 2 h 26"/>
                <a:gd name="T4" fmla="*/ 35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2 w 37"/>
                <a:gd name="T11" fmla="*/ 0 h 26"/>
                <a:gd name="T12" fmla="*/ 32 w 37"/>
                <a:gd name="T13" fmla="*/ 0 h 26"/>
                <a:gd name="T14" fmla="*/ 29 w 37"/>
                <a:gd name="T15" fmla="*/ 1 h 26"/>
                <a:gd name="T16" fmla="*/ 24 w 37"/>
                <a:gd name="T17" fmla="*/ 1 h 26"/>
                <a:gd name="T18" fmla="*/ 20 w 37"/>
                <a:gd name="T19" fmla="*/ 1 h 26"/>
                <a:gd name="T20" fmla="*/ 16 w 37"/>
                <a:gd name="T21" fmla="*/ 1 h 26"/>
                <a:gd name="T22" fmla="*/ 12 w 37"/>
                <a:gd name="T23" fmla="*/ 1 h 26"/>
                <a:gd name="T24" fmla="*/ 8 w 37"/>
                <a:gd name="T25" fmla="*/ 0 h 26"/>
                <a:gd name="T26" fmla="*/ 6 w 37"/>
                <a:gd name="T27" fmla="*/ 0 h 26"/>
                <a:gd name="T28" fmla="*/ 5 w 37"/>
                <a:gd name="T29" fmla="*/ 0 h 26"/>
                <a:gd name="T30" fmla="*/ 5 w 37"/>
                <a:gd name="T31" fmla="*/ 0 h 26"/>
                <a:gd name="T32" fmla="*/ 3 w 37"/>
                <a:gd name="T33" fmla="*/ 0 h 26"/>
                <a:gd name="T34" fmla="*/ 3 w 37"/>
                <a:gd name="T35" fmla="*/ 0 h 26"/>
                <a:gd name="T36" fmla="*/ 2 w 37"/>
                <a:gd name="T37" fmla="*/ 0 h 26"/>
                <a:gd name="T38" fmla="*/ 1 w 37"/>
                <a:gd name="T39" fmla="*/ 1 h 26"/>
                <a:gd name="T40" fmla="*/ 1 w 37"/>
                <a:gd name="T41" fmla="*/ 1 h 26"/>
                <a:gd name="T42" fmla="*/ 0 w 37"/>
                <a:gd name="T43" fmla="*/ 7 h 26"/>
                <a:gd name="T44" fmla="*/ 0 w 37"/>
                <a:gd name="T45" fmla="*/ 12 h 26"/>
                <a:gd name="T46" fmla="*/ 0 w 37"/>
                <a:gd name="T47" fmla="*/ 17 h 26"/>
                <a:gd name="T48" fmla="*/ 1 w 37"/>
                <a:gd name="T49" fmla="*/ 20 h 26"/>
                <a:gd name="T50" fmla="*/ 1 w 37"/>
                <a:gd name="T51" fmla="*/ 20 h 26"/>
                <a:gd name="T52" fmla="*/ 1 w 37"/>
                <a:gd name="T53" fmla="*/ 21 h 26"/>
                <a:gd name="T54" fmla="*/ 2 w 37"/>
                <a:gd name="T55" fmla="*/ 22 h 26"/>
                <a:gd name="T56" fmla="*/ 3 w 37"/>
                <a:gd name="T57" fmla="*/ 22 h 26"/>
                <a:gd name="T58" fmla="*/ 4 w 37"/>
                <a:gd name="T59" fmla="*/ 24 h 26"/>
                <a:gd name="T60" fmla="*/ 4 w 37"/>
                <a:gd name="T61" fmla="*/ 24 h 26"/>
                <a:gd name="T62" fmla="*/ 5 w 37"/>
                <a:gd name="T63" fmla="*/ 24 h 26"/>
                <a:gd name="T64" fmla="*/ 9 w 37"/>
                <a:gd name="T65" fmla="*/ 25 h 26"/>
                <a:gd name="T66" fmla="*/ 13 w 37"/>
                <a:gd name="T67" fmla="*/ 25 h 26"/>
                <a:gd name="T68" fmla="*/ 18 w 37"/>
                <a:gd name="T69" fmla="*/ 25 h 26"/>
                <a:gd name="T70" fmla="*/ 22 w 37"/>
                <a:gd name="T71" fmla="*/ 26 h 26"/>
                <a:gd name="T72" fmla="*/ 28 w 37"/>
                <a:gd name="T73" fmla="*/ 25 h 26"/>
                <a:gd name="T74" fmla="*/ 31 w 37"/>
                <a:gd name="T75" fmla="*/ 25 h 26"/>
                <a:gd name="T76" fmla="*/ 33 w 37"/>
                <a:gd name="T77" fmla="*/ 24 h 26"/>
                <a:gd name="T78" fmla="*/ 33 w 37"/>
                <a:gd name="T79" fmla="*/ 24 h 26"/>
                <a:gd name="T80" fmla="*/ 35 w 37"/>
                <a:gd name="T81" fmla="*/ 22 h 26"/>
                <a:gd name="T82" fmla="*/ 36 w 37"/>
                <a:gd name="T83" fmla="*/ 22 h 26"/>
                <a:gd name="T84" fmla="*/ 37 w 37"/>
                <a:gd name="T85" fmla="*/ 21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2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2"/>
                  </a:lnTo>
                  <a:lnTo>
                    <a:pt x="3" y="22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2" y="26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2"/>
                  </a:lnTo>
                  <a:lnTo>
                    <a:pt x="36" y="22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9" name="Freeform 324"/>
            <p:cNvSpPr>
              <a:spLocks/>
            </p:cNvSpPr>
            <p:nvPr/>
          </p:nvSpPr>
          <p:spPr bwMode="auto">
            <a:xfrm>
              <a:off x="4056" y="3531"/>
              <a:ext cx="27" cy="12"/>
            </a:xfrm>
            <a:custGeom>
              <a:avLst/>
              <a:gdLst>
                <a:gd name="T0" fmla="*/ 36 w 36"/>
                <a:gd name="T1" fmla="*/ 4 h 27"/>
                <a:gd name="T2" fmla="*/ 35 w 36"/>
                <a:gd name="T3" fmla="*/ 1 h 27"/>
                <a:gd name="T4" fmla="*/ 34 w 36"/>
                <a:gd name="T5" fmla="*/ 0 h 27"/>
                <a:gd name="T6" fmla="*/ 33 w 36"/>
                <a:gd name="T7" fmla="*/ 0 h 27"/>
                <a:gd name="T8" fmla="*/ 31 w 36"/>
                <a:gd name="T9" fmla="*/ 1 h 27"/>
                <a:gd name="T10" fmla="*/ 28 w 36"/>
                <a:gd name="T11" fmla="*/ 3 h 27"/>
                <a:gd name="T12" fmla="*/ 24 w 36"/>
                <a:gd name="T13" fmla="*/ 3 h 27"/>
                <a:gd name="T14" fmla="*/ 19 w 36"/>
                <a:gd name="T15" fmla="*/ 3 h 27"/>
                <a:gd name="T16" fmla="*/ 15 w 36"/>
                <a:gd name="T17" fmla="*/ 3 h 27"/>
                <a:gd name="T18" fmla="*/ 11 w 36"/>
                <a:gd name="T19" fmla="*/ 3 h 27"/>
                <a:gd name="T20" fmla="*/ 7 w 36"/>
                <a:gd name="T21" fmla="*/ 1 h 27"/>
                <a:gd name="T22" fmla="*/ 5 w 36"/>
                <a:gd name="T23" fmla="*/ 1 h 27"/>
                <a:gd name="T24" fmla="*/ 4 w 36"/>
                <a:gd name="T25" fmla="*/ 1 h 27"/>
                <a:gd name="T26" fmla="*/ 3 w 36"/>
                <a:gd name="T27" fmla="*/ 1 h 27"/>
                <a:gd name="T28" fmla="*/ 2 w 36"/>
                <a:gd name="T29" fmla="*/ 0 h 27"/>
                <a:gd name="T30" fmla="*/ 1 w 36"/>
                <a:gd name="T31" fmla="*/ 1 h 27"/>
                <a:gd name="T32" fmla="*/ 0 w 36"/>
                <a:gd name="T33" fmla="*/ 3 h 27"/>
                <a:gd name="T34" fmla="*/ 0 w 36"/>
                <a:gd name="T35" fmla="*/ 8 h 27"/>
                <a:gd name="T36" fmla="*/ 0 w 36"/>
                <a:gd name="T37" fmla="*/ 13 h 27"/>
                <a:gd name="T38" fmla="*/ 0 w 36"/>
                <a:gd name="T39" fmla="*/ 18 h 27"/>
                <a:gd name="T40" fmla="*/ 0 w 36"/>
                <a:gd name="T41" fmla="*/ 20 h 27"/>
                <a:gd name="T42" fmla="*/ 1 w 36"/>
                <a:gd name="T43" fmla="*/ 23 h 27"/>
                <a:gd name="T44" fmla="*/ 1 w 36"/>
                <a:gd name="T45" fmla="*/ 24 h 27"/>
                <a:gd name="T46" fmla="*/ 1 w 36"/>
                <a:gd name="T47" fmla="*/ 25 h 27"/>
                <a:gd name="T48" fmla="*/ 3 w 36"/>
                <a:gd name="T49" fmla="*/ 25 h 27"/>
                <a:gd name="T50" fmla="*/ 5 w 36"/>
                <a:gd name="T51" fmla="*/ 25 h 27"/>
                <a:gd name="T52" fmla="*/ 8 w 36"/>
                <a:gd name="T53" fmla="*/ 25 h 27"/>
                <a:gd name="T54" fmla="*/ 12 w 36"/>
                <a:gd name="T55" fmla="*/ 27 h 27"/>
                <a:gd name="T56" fmla="*/ 17 w 36"/>
                <a:gd name="T57" fmla="*/ 27 h 27"/>
                <a:gd name="T58" fmla="*/ 22 w 36"/>
                <a:gd name="T59" fmla="*/ 27 h 27"/>
                <a:gd name="T60" fmla="*/ 27 w 36"/>
                <a:gd name="T61" fmla="*/ 27 h 27"/>
                <a:gd name="T62" fmla="*/ 31 w 36"/>
                <a:gd name="T63" fmla="*/ 27 h 27"/>
                <a:gd name="T64" fmla="*/ 33 w 36"/>
                <a:gd name="T65" fmla="*/ 25 h 27"/>
                <a:gd name="T66" fmla="*/ 34 w 36"/>
                <a:gd name="T67" fmla="*/ 25 h 27"/>
                <a:gd name="T68" fmla="*/ 36 w 36"/>
                <a:gd name="T69" fmla="*/ 24 h 27"/>
                <a:gd name="T70" fmla="*/ 36 w 36"/>
                <a:gd name="T71" fmla="*/ 23 h 27"/>
                <a:gd name="T72" fmla="*/ 36 w 36"/>
                <a:gd name="T73" fmla="*/ 20 h 27"/>
                <a:gd name="T74" fmla="*/ 36 w 36"/>
                <a:gd name="T75" fmla="*/ 16 h 27"/>
                <a:gd name="T76" fmla="*/ 36 w 36"/>
                <a:gd name="T77" fmla="*/ 11 h 27"/>
                <a:gd name="T78" fmla="*/ 36 w 36"/>
                <a:gd name="T79" fmla="*/ 6 h 27"/>
                <a:gd name="T80" fmla="*/ 36 w 36"/>
                <a:gd name="T81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0" name="Freeform 325"/>
            <p:cNvSpPr>
              <a:spLocks/>
            </p:cNvSpPr>
            <p:nvPr/>
          </p:nvSpPr>
          <p:spPr bwMode="auto">
            <a:xfrm>
              <a:off x="4056" y="3531"/>
              <a:ext cx="27" cy="12"/>
            </a:xfrm>
            <a:custGeom>
              <a:avLst/>
              <a:gdLst>
                <a:gd name="T0" fmla="*/ 36 w 36"/>
                <a:gd name="T1" fmla="*/ 4 h 27"/>
                <a:gd name="T2" fmla="*/ 36 w 36"/>
                <a:gd name="T3" fmla="*/ 4 h 27"/>
                <a:gd name="T4" fmla="*/ 35 w 36"/>
                <a:gd name="T5" fmla="*/ 1 h 27"/>
                <a:gd name="T6" fmla="*/ 34 w 36"/>
                <a:gd name="T7" fmla="*/ 0 h 27"/>
                <a:gd name="T8" fmla="*/ 33 w 36"/>
                <a:gd name="T9" fmla="*/ 0 h 27"/>
                <a:gd name="T10" fmla="*/ 31 w 36"/>
                <a:gd name="T11" fmla="*/ 1 h 27"/>
                <a:gd name="T12" fmla="*/ 31 w 36"/>
                <a:gd name="T13" fmla="*/ 1 h 27"/>
                <a:gd name="T14" fmla="*/ 28 w 36"/>
                <a:gd name="T15" fmla="*/ 3 h 27"/>
                <a:gd name="T16" fmla="*/ 24 w 36"/>
                <a:gd name="T17" fmla="*/ 3 h 27"/>
                <a:gd name="T18" fmla="*/ 19 w 36"/>
                <a:gd name="T19" fmla="*/ 3 h 27"/>
                <a:gd name="T20" fmla="*/ 15 w 36"/>
                <a:gd name="T21" fmla="*/ 3 h 27"/>
                <a:gd name="T22" fmla="*/ 11 w 36"/>
                <a:gd name="T23" fmla="*/ 3 h 27"/>
                <a:gd name="T24" fmla="*/ 7 w 36"/>
                <a:gd name="T25" fmla="*/ 1 h 27"/>
                <a:gd name="T26" fmla="*/ 5 w 36"/>
                <a:gd name="T27" fmla="*/ 1 h 27"/>
                <a:gd name="T28" fmla="*/ 4 w 36"/>
                <a:gd name="T29" fmla="*/ 1 h 27"/>
                <a:gd name="T30" fmla="*/ 4 w 36"/>
                <a:gd name="T31" fmla="*/ 1 h 27"/>
                <a:gd name="T32" fmla="*/ 3 w 36"/>
                <a:gd name="T33" fmla="*/ 1 h 27"/>
                <a:gd name="T34" fmla="*/ 2 w 36"/>
                <a:gd name="T35" fmla="*/ 0 h 27"/>
                <a:gd name="T36" fmla="*/ 1 w 36"/>
                <a:gd name="T37" fmla="*/ 1 h 27"/>
                <a:gd name="T38" fmla="*/ 0 w 36"/>
                <a:gd name="T39" fmla="*/ 3 h 27"/>
                <a:gd name="T40" fmla="*/ 0 w 36"/>
                <a:gd name="T41" fmla="*/ 3 h 27"/>
                <a:gd name="T42" fmla="*/ 0 w 36"/>
                <a:gd name="T43" fmla="*/ 8 h 27"/>
                <a:gd name="T44" fmla="*/ 0 w 36"/>
                <a:gd name="T45" fmla="*/ 13 h 27"/>
                <a:gd name="T46" fmla="*/ 0 w 36"/>
                <a:gd name="T47" fmla="*/ 18 h 27"/>
                <a:gd name="T48" fmla="*/ 0 w 36"/>
                <a:gd name="T49" fmla="*/ 20 h 27"/>
                <a:gd name="T50" fmla="*/ 0 w 36"/>
                <a:gd name="T51" fmla="*/ 20 h 27"/>
                <a:gd name="T52" fmla="*/ 1 w 36"/>
                <a:gd name="T53" fmla="*/ 23 h 27"/>
                <a:gd name="T54" fmla="*/ 1 w 36"/>
                <a:gd name="T55" fmla="*/ 24 h 27"/>
                <a:gd name="T56" fmla="*/ 1 w 36"/>
                <a:gd name="T57" fmla="*/ 25 h 27"/>
                <a:gd name="T58" fmla="*/ 3 w 36"/>
                <a:gd name="T59" fmla="*/ 25 h 27"/>
                <a:gd name="T60" fmla="*/ 3 w 36"/>
                <a:gd name="T61" fmla="*/ 25 h 27"/>
                <a:gd name="T62" fmla="*/ 5 w 36"/>
                <a:gd name="T63" fmla="*/ 25 h 27"/>
                <a:gd name="T64" fmla="*/ 8 w 36"/>
                <a:gd name="T65" fmla="*/ 25 h 27"/>
                <a:gd name="T66" fmla="*/ 12 w 36"/>
                <a:gd name="T67" fmla="*/ 27 h 27"/>
                <a:gd name="T68" fmla="*/ 17 w 36"/>
                <a:gd name="T69" fmla="*/ 27 h 27"/>
                <a:gd name="T70" fmla="*/ 22 w 36"/>
                <a:gd name="T71" fmla="*/ 27 h 27"/>
                <a:gd name="T72" fmla="*/ 27 w 36"/>
                <a:gd name="T73" fmla="*/ 27 h 27"/>
                <a:gd name="T74" fmla="*/ 31 w 36"/>
                <a:gd name="T75" fmla="*/ 27 h 27"/>
                <a:gd name="T76" fmla="*/ 33 w 36"/>
                <a:gd name="T77" fmla="*/ 25 h 27"/>
                <a:gd name="T78" fmla="*/ 33 w 36"/>
                <a:gd name="T79" fmla="*/ 25 h 27"/>
                <a:gd name="T80" fmla="*/ 34 w 36"/>
                <a:gd name="T81" fmla="*/ 25 h 27"/>
                <a:gd name="T82" fmla="*/ 36 w 36"/>
                <a:gd name="T83" fmla="*/ 24 h 27"/>
                <a:gd name="T84" fmla="*/ 36 w 36"/>
                <a:gd name="T85" fmla="*/ 23 h 27"/>
                <a:gd name="T86" fmla="*/ 36 w 36"/>
                <a:gd name="T87" fmla="*/ 20 h 27"/>
                <a:gd name="T88" fmla="*/ 36 w 36"/>
                <a:gd name="T89" fmla="*/ 20 h 27"/>
                <a:gd name="T90" fmla="*/ 36 w 36"/>
                <a:gd name="T91" fmla="*/ 16 h 27"/>
                <a:gd name="T92" fmla="*/ 36 w 36"/>
                <a:gd name="T93" fmla="*/ 11 h 27"/>
                <a:gd name="T94" fmla="*/ 36 w 36"/>
                <a:gd name="T95" fmla="*/ 6 h 27"/>
                <a:gd name="T96" fmla="*/ 36 w 36"/>
                <a:gd name="T97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1" name="Freeform 326"/>
            <p:cNvSpPr>
              <a:spLocks/>
            </p:cNvSpPr>
            <p:nvPr/>
          </p:nvSpPr>
          <p:spPr bwMode="auto">
            <a:xfrm>
              <a:off x="4062" y="3554"/>
              <a:ext cx="25" cy="12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1 h 28"/>
                <a:gd name="T4" fmla="*/ 35 w 36"/>
                <a:gd name="T5" fmla="*/ 0 h 28"/>
                <a:gd name="T6" fmla="*/ 33 w 36"/>
                <a:gd name="T7" fmla="*/ 0 h 28"/>
                <a:gd name="T8" fmla="*/ 31 w 36"/>
                <a:gd name="T9" fmla="*/ 1 h 28"/>
                <a:gd name="T10" fmla="*/ 28 w 36"/>
                <a:gd name="T11" fmla="*/ 3 h 28"/>
                <a:gd name="T12" fmla="*/ 24 w 36"/>
                <a:gd name="T13" fmla="*/ 3 h 28"/>
                <a:gd name="T14" fmla="*/ 20 w 36"/>
                <a:gd name="T15" fmla="*/ 3 h 28"/>
                <a:gd name="T16" fmla="*/ 16 w 36"/>
                <a:gd name="T17" fmla="*/ 3 h 28"/>
                <a:gd name="T18" fmla="*/ 11 w 36"/>
                <a:gd name="T19" fmla="*/ 3 h 28"/>
                <a:gd name="T20" fmla="*/ 8 w 36"/>
                <a:gd name="T21" fmla="*/ 1 h 28"/>
                <a:gd name="T22" fmla="*/ 6 w 36"/>
                <a:gd name="T23" fmla="*/ 1 h 28"/>
                <a:gd name="T24" fmla="*/ 4 w 36"/>
                <a:gd name="T25" fmla="*/ 1 h 28"/>
                <a:gd name="T26" fmla="*/ 3 w 36"/>
                <a:gd name="T27" fmla="*/ 1 h 28"/>
                <a:gd name="T28" fmla="*/ 2 w 36"/>
                <a:gd name="T29" fmla="*/ 0 h 28"/>
                <a:gd name="T30" fmla="*/ 1 w 36"/>
                <a:gd name="T31" fmla="*/ 1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1 w 36"/>
                <a:gd name="T43" fmla="*/ 23 h 28"/>
                <a:gd name="T44" fmla="*/ 1 w 36"/>
                <a:gd name="T45" fmla="*/ 24 h 28"/>
                <a:gd name="T46" fmla="*/ 2 w 36"/>
                <a:gd name="T47" fmla="*/ 25 h 28"/>
                <a:gd name="T48" fmla="*/ 3 w 36"/>
                <a:gd name="T49" fmla="*/ 27 h 28"/>
                <a:gd name="T50" fmla="*/ 6 w 36"/>
                <a:gd name="T51" fmla="*/ 27 h 28"/>
                <a:gd name="T52" fmla="*/ 8 w 36"/>
                <a:gd name="T53" fmla="*/ 27 h 28"/>
                <a:gd name="T54" fmla="*/ 13 w 36"/>
                <a:gd name="T55" fmla="*/ 28 h 28"/>
                <a:gd name="T56" fmla="*/ 17 w 36"/>
                <a:gd name="T57" fmla="*/ 28 h 28"/>
                <a:gd name="T58" fmla="*/ 22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5 w 36"/>
                <a:gd name="T67" fmla="*/ 25 h 28"/>
                <a:gd name="T68" fmla="*/ 36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6 h 28"/>
                <a:gd name="T76" fmla="*/ 36 w 36"/>
                <a:gd name="T77" fmla="*/ 11 h 28"/>
                <a:gd name="T78" fmla="*/ 36 w 36"/>
                <a:gd name="T79" fmla="*/ 6 h 28"/>
                <a:gd name="T80" fmla="*/ 36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6" y="27"/>
                  </a:lnTo>
                  <a:lnTo>
                    <a:pt x="8" y="27"/>
                  </a:lnTo>
                  <a:lnTo>
                    <a:pt x="13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2" name="Freeform 327"/>
            <p:cNvSpPr>
              <a:spLocks/>
            </p:cNvSpPr>
            <p:nvPr/>
          </p:nvSpPr>
          <p:spPr bwMode="auto">
            <a:xfrm>
              <a:off x="4062" y="3554"/>
              <a:ext cx="25" cy="12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4 h 28"/>
                <a:gd name="T4" fmla="*/ 36 w 36"/>
                <a:gd name="T5" fmla="*/ 1 h 28"/>
                <a:gd name="T6" fmla="*/ 35 w 36"/>
                <a:gd name="T7" fmla="*/ 0 h 28"/>
                <a:gd name="T8" fmla="*/ 33 w 36"/>
                <a:gd name="T9" fmla="*/ 0 h 28"/>
                <a:gd name="T10" fmla="*/ 31 w 36"/>
                <a:gd name="T11" fmla="*/ 1 h 28"/>
                <a:gd name="T12" fmla="*/ 31 w 36"/>
                <a:gd name="T13" fmla="*/ 1 h 28"/>
                <a:gd name="T14" fmla="*/ 28 w 36"/>
                <a:gd name="T15" fmla="*/ 3 h 28"/>
                <a:gd name="T16" fmla="*/ 24 w 36"/>
                <a:gd name="T17" fmla="*/ 3 h 28"/>
                <a:gd name="T18" fmla="*/ 20 w 36"/>
                <a:gd name="T19" fmla="*/ 3 h 28"/>
                <a:gd name="T20" fmla="*/ 16 w 36"/>
                <a:gd name="T21" fmla="*/ 3 h 28"/>
                <a:gd name="T22" fmla="*/ 11 w 36"/>
                <a:gd name="T23" fmla="*/ 3 h 28"/>
                <a:gd name="T24" fmla="*/ 8 w 36"/>
                <a:gd name="T25" fmla="*/ 1 h 28"/>
                <a:gd name="T26" fmla="*/ 6 w 36"/>
                <a:gd name="T27" fmla="*/ 1 h 28"/>
                <a:gd name="T28" fmla="*/ 4 w 36"/>
                <a:gd name="T29" fmla="*/ 1 h 28"/>
                <a:gd name="T30" fmla="*/ 4 w 36"/>
                <a:gd name="T31" fmla="*/ 1 h 28"/>
                <a:gd name="T32" fmla="*/ 3 w 36"/>
                <a:gd name="T33" fmla="*/ 1 h 28"/>
                <a:gd name="T34" fmla="*/ 2 w 36"/>
                <a:gd name="T35" fmla="*/ 0 h 28"/>
                <a:gd name="T36" fmla="*/ 1 w 36"/>
                <a:gd name="T37" fmla="*/ 1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1 w 36"/>
                <a:gd name="T53" fmla="*/ 23 h 28"/>
                <a:gd name="T54" fmla="*/ 1 w 36"/>
                <a:gd name="T55" fmla="*/ 24 h 28"/>
                <a:gd name="T56" fmla="*/ 2 w 36"/>
                <a:gd name="T57" fmla="*/ 25 h 28"/>
                <a:gd name="T58" fmla="*/ 3 w 36"/>
                <a:gd name="T59" fmla="*/ 27 h 28"/>
                <a:gd name="T60" fmla="*/ 3 w 36"/>
                <a:gd name="T61" fmla="*/ 27 h 28"/>
                <a:gd name="T62" fmla="*/ 6 w 36"/>
                <a:gd name="T63" fmla="*/ 27 h 28"/>
                <a:gd name="T64" fmla="*/ 8 w 36"/>
                <a:gd name="T65" fmla="*/ 27 h 28"/>
                <a:gd name="T66" fmla="*/ 13 w 36"/>
                <a:gd name="T67" fmla="*/ 28 h 28"/>
                <a:gd name="T68" fmla="*/ 17 w 36"/>
                <a:gd name="T69" fmla="*/ 28 h 28"/>
                <a:gd name="T70" fmla="*/ 22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5 w 36"/>
                <a:gd name="T81" fmla="*/ 25 h 28"/>
                <a:gd name="T82" fmla="*/ 36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6 h 28"/>
                <a:gd name="T92" fmla="*/ 36 w 36"/>
                <a:gd name="T93" fmla="*/ 11 h 28"/>
                <a:gd name="T94" fmla="*/ 36 w 36"/>
                <a:gd name="T95" fmla="*/ 6 h 28"/>
                <a:gd name="T96" fmla="*/ 36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4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6" y="27"/>
                  </a:lnTo>
                  <a:lnTo>
                    <a:pt x="8" y="27"/>
                  </a:lnTo>
                  <a:lnTo>
                    <a:pt x="13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3" name="Freeform 328"/>
            <p:cNvSpPr>
              <a:spLocks/>
            </p:cNvSpPr>
            <p:nvPr/>
          </p:nvSpPr>
          <p:spPr bwMode="auto">
            <a:xfrm>
              <a:off x="4027" y="3554"/>
              <a:ext cx="25" cy="12"/>
            </a:xfrm>
            <a:custGeom>
              <a:avLst/>
              <a:gdLst>
                <a:gd name="T0" fmla="*/ 36 w 37"/>
                <a:gd name="T1" fmla="*/ 3 h 28"/>
                <a:gd name="T2" fmla="*/ 36 w 37"/>
                <a:gd name="T3" fmla="*/ 1 h 28"/>
                <a:gd name="T4" fmla="*/ 36 w 37"/>
                <a:gd name="T5" fmla="*/ 0 h 28"/>
                <a:gd name="T6" fmla="*/ 33 w 37"/>
                <a:gd name="T7" fmla="*/ 0 h 28"/>
                <a:gd name="T8" fmla="*/ 31 w 37"/>
                <a:gd name="T9" fmla="*/ 0 h 28"/>
                <a:gd name="T10" fmla="*/ 28 w 37"/>
                <a:gd name="T11" fmla="*/ 1 h 28"/>
                <a:gd name="T12" fmla="*/ 24 w 37"/>
                <a:gd name="T13" fmla="*/ 1 h 28"/>
                <a:gd name="T14" fmla="*/ 20 w 37"/>
                <a:gd name="T15" fmla="*/ 1 h 28"/>
                <a:gd name="T16" fmla="*/ 16 w 37"/>
                <a:gd name="T17" fmla="*/ 1 h 28"/>
                <a:gd name="T18" fmla="*/ 12 w 37"/>
                <a:gd name="T19" fmla="*/ 1 h 28"/>
                <a:gd name="T20" fmla="*/ 8 w 37"/>
                <a:gd name="T21" fmla="*/ 0 h 28"/>
                <a:gd name="T22" fmla="*/ 6 w 37"/>
                <a:gd name="T23" fmla="*/ 0 h 28"/>
                <a:gd name="T24" fmla="*/ 5 w 37"/>
                <a:gd name="T25" fmla="*/ 0 h 28"/>
                <a:gd name="T26" fmla="*/ 2 w 37"/>
                <a:gd name="T27" fmla="*/ 0 h 28"/>
                <a:gd name="T28" fmla="*/ 2 w 37"/>
                <a:gd name="T29" fmla="*/ 0 h 28"/>
                <a:gd name="T30" fmla="*/ 1 w 37"/>
                <a:gd name="T31" fmla="*/ 0 h 28"/>
                <a:gd name="T32" fmla="*/ 0 w 37"/>
                <a:gd name="T33" fmla="*/ 1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20 h 28"/>
                <a:gd name="T42" fmla="*/ 1 w 37"/>
                <a:gd name="T43" fmla="*/ 21 h 28"/>
                <a:gd name="T44" fmla="*/ 1 w 37"/>
                <a:gd name="T45" fmla="*/ 23 h 28"/>
                <a:gd name="T46" fmla="*/ 2 w 37"/>
                <a:gd name="T47" fmla="*/ 24 h 28"/>
                <a:gd name="T48" fmla="*/ 3 w 37"/>
                <a:gd name="T49" fmla="*/ 25 h 28"/>
                <a:gd name="T50" fmla="*/ 6 w 37"/>
                <a:gd name="T51" fmla="*/ 25 h 28"/>
                <a:gd name="T52" fmla="*/ 9 w 37"/>
                <a:gd name="T53" fmla="*/ 27 h 28"/>
                <a:gd name="T54" fmla="*/ 14 w 37"/>
                <a:gd name="T55" fmla="*/ 27 h 28"/>
                <a:gd name="T56" fmla="*/ 19 w 37"/>
                <a:gd name="T57" fmla="*/ 27 h 28"/>
                <a:gd name="T58" fmla="*/ 23 w 37"/>
                <a:gd name="T59" fmla="*/ 28 h 28"/>
                <a:gd name="T60" fmla="*/ 27 w 37"/>
                <a:gd name="T61" fmla="*/ 27 h 28"/>
                <a:gd name="T62" fmla="*/ 31 w 37"/>
                <a:gd name="T63" fmla="*/ 27 h 28"/>
                <a:gd name="T64" fmla="*/ 33 w 37"/>
                <a:gd name="T65" fmla="*/ 25 h 28"/>
                <a:gd name="T66" fmla="*/ 36 w 37"/>
                <a:gd name="T67" fmla="*/ 24 h 28"/>
                <a:gd name="T68" fmla="*/ 36 w 37"/>
                <a:gd name="T69" fmla="*/ 23 h 28"/>
                <a:gd name="T70" fmla="*/ 37 w 37"/>
                <a:gd name="T71" fmla="*/ 21 h 28"/>
                <a:gd name="T72" fmla="*/ 37 w 37"/>
                <a:gd name="T73" fmla="*/ 20 h 28"/>
                <a:gd name="T74" fmla="*/ 37 w 37"/>
                <a:gd name="T75" fmla="*/ 16 h 28"/>
                <a:gd name="T76" fmla="*/ 37 w 37"/>
                <a:gd name="T77" fmla="*/ 10 h 28"/>
                <a:gd name="T78" fmla="*/ 36 w 37"/>
                <a:gd name="T79" fmla="*/ 5 h 28"/>
                <a:gd name="T80" fmla="*/ 36 w 37"/>
                <a:gd name="T81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6" y="3"/>
                  </a:moveTo>
                  <a:lnTo>
                    <a:pt x="36" y="1"/>
                  </a:lnTo>
                  <a:lnTo>
                    <a:pt x="36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9" y="27"/>
                  </a:lnTo>
                  <a:lnTo>
                    <a:pt x="23" y="28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4" name="Freeform 329"/>
            <p:cNvSpPr>
              <a:spLocks/>
            </p:cNvSpPr>
            <p:nvPr/>
          </p:nvSpPr>
          <p:spPr bwMode="auto">
            <a:xfrm>
              <a:off x="4027" y="3554"/>
              <a:ext cx="25" cy="12"/>
            </a:xfrm>
            <a:custGeom>
              <a:avLst/>
              <a:gdLst>
                <a:gd name="T0" fmla="*/ 36 w 37"/>
                <a:gd name="T1" fmla="*/ 3 h 28"/>
                <a:gd name="T2" fmla="*/ 36 w 37"/>
                <a:gd name="T3" fmla="*/ 3 h 28"/>
                <a:gd name="T4" fmla="*/ 36 w 37"/>
                <a:gd name="T5" fmla="*/ 1 h 28"/>
                <a:gd name="T6" fmla="*/ 36 w 37"/>
                <a:gd name="T7" fmla="*/ 0 h 28"/>
                <a:gd name="T8" fmla="*/ 33 w 37"/>
                <a:gd name="T9" fmla="*/ 0 h 28"/>
                <a:gd name="T10" fmla="*/ 31 w 37"/>
                <a:gd name="T11" fmla="*/ 0 h 28"/>
                <a:gd name="T12" fmla="*/ 31 w 37"/>
                <a:gd name="T13" fmla="*/ 0 h 28"/>
                <a:gd name="T14" fmla="*/ 28 w 37"/>
                <a:gd name="T15" fmla="*/ 1 h 28"/>
                <a:gd name="T16" fmla="*/ 24 w 37"/>
                <a:gd name="T17" fmla="*/ 1 h 28"/>
                <a:gd name="T18" fmla="*/ 20 w 37"/>
                <a:gd name="T19" fmla="*/ 1 h 28"/>
                <a:gd name="T20" fmla="*/ 16 w 37"/>
                <a:gd name="T21" fmla="*/ 1 h 28"/>
                <a:gd name="T22" fmla="*/ 12 w 37"/>
                <a:gd name="T23" fmla="*/ 1 h 28"/>
                <a:gd name="T24" fmla="*/ 8 w 37"/>
                <a:gd name="T25" fmla="*/ 0 h 28"/>
                <a:gd name="T26" fmla="*/ 6 w 37"/>
                <a:gd name="T27" fmla="*/ 0 h 28"/>
                <a:gd name="T28" fmla="*/ 5 w 37"/>
                <a:gd name="T29" fmla="*/ 0 h 28"/>
                <a:gd name="T30" fmla="*/ 5 w 37"/>
                <a:gd name="T31" fmla="*/ 0 h 28"/>
                <a:gd name="T32" fmla="*/ 2 w 37"/>
                <a:gd name="T33" fmla="*/ 0 h 28"/>
                <a:gd name="T34" fmla="*/ 2 w 37"/>
                <a:gd name="T35" fmla="*/ 0 h 28"/>
                <a:gd name="T36" fmla="*/ 1 w 37"/>
                <a:gd name="T37" fmla="*/ 0 h 28"/>
                <a:gd name="T38" fmla="*/ 0 w 37"/>
                <a:gd name="T39" fmla="*/ 1 h 28"/>
                <a:gd name="T40" fmla="*/ 0 w 37"/>
                <a:gd name="T41" fmla="*/ 1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20 h 28"/>
                <a:gd name="T50" fmla="*/ 0 w 37"/>
                <a:gd name="T51" fmla="*/ 20 h 28"/>
                <a:gd name="T52" fmla="*/ 1 w 37"/>
                <a:gd name="T53" fmla="*/ 21 h 28"/>
                <a:gd name="T54" fmla="*/ 1 w 37"/>
                <a:gd name="T55" fmla="*/ 23 h 28"/>
                <a:gd name="T56" fmla="*/ 2 w 37"/>
                <a:gd name="T57" fmla="*/ 24 h 28"/>
                <a:gd name="T58" fmla="*/ 3 w 37"/>
                <a:gd name="T59" fmla="*/ 25 h 28"/>
                <a:gd name="T60" fmla="*/ 3 w 37"/>
                <a:gd name="T61" fmla="*/ 25 h 28"/>
                <a:gd name="T62" fmla="*/ 6 w 37"/>
                <a:gd name="T63" fmla="*/ 25 h 28"/>
                <a:gd name="T64" fmla="*/ 9 w 37"/>
                <a:gd name="T65" fmla="*/ 27 h 28"/>
                <a:gd name="T66" fmla="*/ 14 w 37"/>
                <a:gd name="T67" fmla="*/ 27 h 28"/>
                <a:gd name="T68" fmla="*/ 19 w 37"/>
                <a:gd name="T69" fmla="*/ 27 h 28"/>
                <a:gd name="T70" fmla="*/ 23 w 37"/>
                <a:gd name="T71" fmla="*/ 28 h 28"/>
                <a:gd name="T72" fmla="*/ 27 w 37"/>
                <a:gd name="T73" fmla="*/ 27 h 28"/>
                <a:gd name="T74" fmla="*/ 31 w 37"/>
                <a:gd name="T75" fmla="*/ 27 h 28"/>
                <a:gd name="T76" fmla="*/ 33 w 37"/>
                <a:gd name="T77" fmla="*/ 25 h 28"/>
                <a:gd name="T78" fmla="*/ 33 w 37"/>
                <a:gd name="T79" fmla="*/ 25 h 28"/>
                <a:gd name="T80" fmla="*/ 36 w 37"/>
                <a:gd name="T81" fmla="*/ 24 h 28"/>
                <a:gd name="T82" fmla="*/ 36 w 37"/>
                <a:gd name="T83" fmla="*/ 23 h 28"/>
                <a:gd name="T84" fmla="*/ 37 w 37"/>
                <a:gd name="T85" fmla="*/ 21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6 h 28"/>
                <a:gd name="T92" fmla="*/ 37 w 37"/>
                <a:gd name="T93" fmla="*/ 10 h 28"/>
                <a:gd name="T94" fmla="*/ 36 w 37"/>
                <a:gd name="T95" fmla="*/ 5 h 28"/>
                <a:gd name="T96" fmla="*/ 36 w 37"/>
                <a:gd name="T97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6" y="3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6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9" y="27"/>
                  </a:lnTo>
                  <a:lnTo>
                    <a:pt x="23" y="28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5" name="Freeform 330"/>
            <p:cNvSpPr>
              <a:spLocks/>
            </p:cNvSpPr>
            <p:nvPr/>
          </p:nvSpPr>
          <p:spPr bwMode="auto">
            <a:xfrm>
              <a:off x="3994" y="3554"/>
              <a:ext cx="26" cy="11"/>
            </a:xfrm>
            <a:custGeom>
              <a:avLst/>
              <a:gdLst>
                <a:gd name="T0" fmla="*/ 37 w 37"/>
                <a:gd name="T1" fmla="*/ 3 h 27"/>
                <a:gd name="T2" fmla="*/ 36 w 37"/>
                <a:gd name="T3" fmla="*/ 1 h 27"/>
                <a:gd name="T4" fmla="*/ 35 w 37"/>
                <a:gd name="T5" fmla="*/ 0 h 27"/>
                <a:gd name="T6" fmla="*/ 34 w 37"/>
                <a:gd name="T7" fmla="*/ 0 h 27"/>
                <a:gd name="T8" fmla="*/ 32 w 37"/>
                <a:gd name="T9" fmla="*/ 1 h 27"/>
                <a:gd name="T10" fmla="*/ 29 w 37"/>
                <a:gd name="T11" fmla="*/ 2 h 27"/>
                <a:gd name="T12" fmla="*/ 25 w 37"/>
                <a:gd name="T13" fmla="*/ 2 h 27"/>
                <a:gd name="T14" fmla="*/ 20 w 37"/>
                <a:gd name="T15" fmla="*/ 2 h 27"/>
                <a:gd name="T16" fmla="*/ 15 w 37"/>
                <a:gd name="T17" fmla="*/ 2 h 27"/>
                <a:gd name="T18" fmla="*/ 12 w 37"/>
                <a:gd name="T19" fmla="*/ 2 h 27"/>
                <a:gd name="T20" fmla="*/ 8 w 37"/>
                <a:gd name="T21" fmla="*/ 1 h 27"/>
                <a:gd name="T22" fmla="*/ 6 w 37"/>
                <a:gd name="T23" fmla="*/ 1 h 27"/>
                <a:gd name="T24" fmla="*/ 4 w 37"/>
                <a:gd name="T25" fmla="*/ 1 h 27"/>
                <a:gd name="T26" fmla="*/ 3 w 37"/>
                <a:gd name="T27" fmla="*/ 1 h 27"/>
                <a:gd name="T28" fmla="*/ 2 w 37"/>
                <a:gd name="T29" fmla="*/ 0 h 27"/>
                <a:gd name="T30" fmla="*/ 1 w 37"/>
                <a:gd name="T31" fmla="*/ 1 h 27"/>
                <a:gd name="T32" fmla="*/ 1 w 37"/>
                <a:gd name="T33" fmla="*/ 2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1 w 37"/>
                <a:gd name="T41" fmla="*/ 20 h 27"/>
                <a:gd name="T42" fmla="*/ 1 w 37"/>
                <a:gd name="T43" fmla="*/ 22 h 27"/>
                <a:gd name="T44" fmla="*/ 1 w 37"/>
                <a:gd name="T45" fmla="*/ 23 h 27"/>
                <a:gd name="T46" fmla="*/ 2 w 37"/>
                <a:gd name="T47" fmla="*/ 25 h 27"/>
                <a:gd name="T48" fmla="*/ 4 w 37"/>
                <a:gd name="T49" fmla="*/ 26 h 27"/>
                <a:gd name="T50" fmla="*/ 5 w 37"/>
                <a:gd name="T51" fmla="*/ 26 h 27"/>
                <a:gd name="T52" fmla="*/ 9 w 37"/>
                <a:gd name="T53" fmla="*/ 26 h 27"/>
                <a:gd name="T54" fmla="*/ 12 w 37"/>
                <a:gd name="T55" fmla="*/ 27 h 27"/>
                <a:gd name="T56" fmla="*/ 17 w 37"/>
                <a:gd name="T57" fmla="*/ 27 h 27"/>
                <a:gd name="T58" fmla="*/ 23 w 37"/>
                <a:gd name="T59" fmla="*/ 27 h 27"/>
                <a:gd name="T60" fmla="*/ 28 w 37"/>
                <a:gd name="T61" fmla="*/ 27 h 27"/>
                <a:gd name="T62" fmla="*/ 32 w 37"/>
                <a:gd name="T63" fmla="*/ 27 h 27"/>
                <a:gd name="T64" fmla="*/ 34 w 37"/>
                <a:gd name="T65" fmla="*/ 26 h 27"/>
                <a:gd name="T66" fmla="*/ 35 w 37"/>
                <a:gd name="T67" fmla="*/ 25 h 27"/>
                <a:gd name="T68" fmla="*/ 37 w 37"/>
                <a:gd name="T69" fmla="*/ 23 h 27"/>
                <a:gd name="T70" fmla="*/ 37 w 37"/>
                <a:gd name="T71" fmla="*/ 22 h 27"/>
                <a:gd name="T72" fmla="*/ 37 w 37"/>
                <a:gd name="T73" fmla="*/ 20 h 27"/>
                <a:gd name="T74" fmla="*/ 37 w 37"/>
                <a:gd name="T75" fmla="*/ 16 h 27"/>
                <a:gd name="T76" fmla="*/ 37 w 37"/>
                <a:gd name="T77" fmla="*/ 11 h 27"/>
                <a:gd name="T78" fmla="*/ 37 w 37"/>
                <a:gd name="T79" fmla="*/ 6 h 27"/>
                <a:gd name="T80" fmla="*/ 37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5"/>
                  </a:lnTo>
                  <a:lnTo>
                    <a:pt x="4" y="26"/>
                  </a:lnTo>
                  <a:lnTo>
                    <a:pt x="5" y="26"/>
                  </a:lnTo>
                  <a:lnTo>
                    <a:pt x="9" y="26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3" y="27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6" name="Freeform 331"/>
            <p:cNvSpPr>
              <a:spLocks/>
            </p:cNvSpPr>
            <p:nvPr/>
          </p:nvSpPr>
          <p:spPr bwMode="auto">
            <a:xfrm>
              <a:off x="3994" y="3554"/>
              <a:ext cx="26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3 h 27"/>
                <a:gd name="T4" fmla="*/ 36 w 37"/>
                <a:gd name="T5" fmla="*/ 1 h 27"/>
                <a:gd name="T6" fmla="*/ 35 w 37"/>
                <a:gd name="T7" fmla="*/ 0 h 27"/>
                <a:gd name="T8" fmla="*/ 34 w 37"/>
                <a:gd name="T9" fmla="*/ 0 h 27"/>
                <a:gd name="T10" fmla="*/ 32 w 37"/>
                <a:gd name="T11" fmla="*/ 1 h 27"/>
                <a:gd name="T12" fmla="*/ 32 w 37"/>
                <a:gd name="T13" fmla="*/ 1 h 27"/>
                <a:gd name="T14" fmla="*/ 29 w 37"/>
                <a:gd name="T15" fmla="*/ 2 h 27"/>
                <a:gd name="T16" fmla="*/ 25 w 37"/>
                <a:gd name="T17" fmla="*/ 2 h 27"/>
                <a:gd name="T18" fmla="*/ 20 w 37"/>
                <a:gd name="T19" fmla="*/ 2 h 27"/>
                <a:gd name="T20" fmla="*/ 15 w 37"/>
                <a:gd name="T21" fmla="*/ 2 h 27"/>
                <a:gd name="T22" fmla="*/ 12 w 37"/>
                <a:gd name="T23" fmla="*/ 2 h 27"/>
                <a:gd name="T24" fmla="*/ 8 w 37"/>
                <a:gd name="T25" fmla="*/ 1 h 27"/>
                <a:gd name="T26" fmla="*/ 6 w 37"/>
                <a:gd name="T27" fmla="*/ 1 h 27"/>
                <a:gd name="T28" fmla="*/ 4 w 37"/>
                <a:gd name="T29" fmla="*/ 1 h 27"/>
                <a:gd name="T30" fmla="*/ 4 w 37"/>
                <a:gd name="T31" fmla="*/ 1 h 27"/>
                <a:gd name="T32" fmla="*/ 3 w 37"/>
                <a:gd name="T33" fmla="*/ 1 h 27"/>
                <a:gd name="T34" fmla="*/ 2 w 37"/>
                <a:gd name="T35" fmla="*/ 0 h 27"/>
                <a:gd name="T36" fmla="*/ 1 w 37"/>
                <a:gd name="T37" fmla="*/ 1 h 27"/>
                <a:gd name="T38" fmla="*/ 1 w 37"/>
                <a:gd name="T39" fmla="*/ 2 h 27"/>
                <a:gd name="T40" fmla="*/ 1 w 37"/>
                <a:gd name="T41" fmla="*/ 2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1 w 37"/>
                <a:gd name="T49" fmla="*/ 20 h 27"/>
                <a:gd name="T50" fmla="*/ 1 w 37"/>
                <a:gd name="T51" fmla="*/ 20 h 27"/>
                <a:gd name="T52" fmla="*/ 1 w 37"/>
                <a:gd name="T53" fmla="*/ 22 h 27"/>
                <a:gd name="T54" fmla="*/ 1 w 37"/>
                <a:gd name="T55" fmla="*/ 23 h 27"/>
                <a:gd name="T56" fmla="*/ 2 w 37"/>
                <a:gd name="T57" fmla="*/ 25 h 27"/>
                <a:gd name="T58" fmla="*/ 4 w 37"/>
                <a:gd name="T59" fmla="*/ 26 h 27"/>
                <a:gd name="T60" fmla="*/ 4 w 37"/>
                <a:gd name="T61" fmla="*/ 26 h 27"/>
                <a:gd name="T62" fmla="*/ 5 w 37"/>
                <a:gd name="T63" fmla="*/ 26 h 27"/>
                <a:gd name="T64" fmla="*/ 9 w 37"/>
                <a:gd name="T65" fmla="*/ 26 h 27"/>
                <a:gd name="T66" fmla="*/ 12 w 37"/>
                <a:gd name="T67" fmla="*/ 27 h 27"/>
                <a:gd name="T68" fmla="*/ 17 w 37"/>
                <a:gd name="T69" fmla="*/ 27 h 27"/>
                <a:gd name="T70" fmla="*/ 23 w 37"/>
                <a:gd name="T71" fmla="*/ 27 h 27"/>
                <a:gd name="T72" fmla="*/ 28 w 37"/>
                <a:gd name="T73" fmla="*/ 27 h 27"/>
                <a:gd name="T74" fmla="*/ 32 w 37"/>
                <a:gd name="T75" fmla="*/ 27 h 27"/>
                <a:gd name="T76" fmla="*/ 34 w 37"/>
                <a:gd name="T77" fmla="*/ 26 h 27"/>
                <a:gd name="T78" fmla="*/ 34 w 37"/>
                <a:gd name="T79" fmla="*/ 26 h 27"/>
                <a:gd name="T80" fmla="*/ 35 w 37"/>
                <a:gd name="T81" fmla="*/ 25 h 27"/>
                <a:gd name="T82" fmla="*/ 37 w 37"/>
                <a:gd name="T83" fmla="*/ 23 h 27"/>
                <a:gd name="T84" fmla="*/ 37 w 37"/>
                <a:gd name="T85" fmla="*/ 22 h 27"/>
                <a:gd name="T86" fmla="*/ 37 w 37"/>
                <a:gd name="T87" fmla="*/ 20 h 27"/>
                <a:gd name="T88" fmla="*/ 37 w 37"/>
                <a:gd name="T89" fmla="*/ 20 h 27"/>
                <a:gd name="T90" fmla="*/ 37 w 37"/>
                <a:gd name="T91" fmla="*/ 16 h 27"/>
                <a:gd name="T92" fmla="*/ 37 w 37"/>
                <a:gd name="T93" fmla="*/ 11 h 27"/>
                <a:gd name="T94" fmla="*/ 37 w 37"/>
                <a:gd name="T95" fmla="*/ 6 h 27"/>
                <a:gd name="T96" fmla="*/ 37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3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5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5" y="26"/>
                  </a:lnTo>
                  <a:lnTo>
                    <a:pt x="9" y="26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3" y="27"/>
                  </a:lnTo>
                  <a:lnTo>
                    <a:pt x="28" y="27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7" name="Freeform 332"/>
            <p:cNvSpPr>
              <a:spLocks/>
            </p:cNvSpPr>
            <p:nvPr/>
          </p:nvSpPr>
          <p:spPr bwMode="auto">
            <a:xfrm>
              <a:off x="3962" y="3553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2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2 h 28"/>
                <a:gd name="T10" fmla="*/ 27 w 36"/>
                <a:gd name="T11" fmla="*/ 3 h 28"/>
                <a:gd name="T12" fmla="*/ 23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6 w 36"/>
                <a:gd name="T21" fmla="*/ 2 h 28"/>
                <a:gd name="T22" fmla="*/ 5 w 36"/>
                <a:gd name="T23" fmla="*/ 2 h 28"/>
                <a:gd name="T24" fmla="*/ 4 w 36"/>
                <a:gd name="T25" fmla="*/ 2 h 28"/>
                <a:gd name="T26" fmla="*/ 2 w 36"/>
                <a:gd name="T27" fmla="*/ 2 h 28"/>
                <a:gd name="T28" fmla="*/ 1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0 w 36"/>
                <a:gd name="T43" fmla="*/ 23 h 28"/>
                <a:gd name="T44" fmla="*/ 1 w 36"/>
                <a:gd name="T45" fmla="*/ 24 h 28"/>
                <a:gd name="T46" fmla="*/ 1 w 36"/>
                <a:gd name="T47" fmla="*/ 25 h 28"/>
                <a:gd name="T48" fmla="*/ 3 w 36"/>
                <a:gd name="T49" fmla="*/ 27 h 28"/>
                <a:gd name="T50" fmla="*/ 4 w 36"/>
                <a:gd name="T51" fmla="*/ 27 h 28"/>
                <a:gd name="T52" fmla="*/ 7 w 36"/>
                <a:gd name="T53" fmla="*/ 27 h 28"/>
                <a:gd name="T54" fmla="*/ 12 w 36"/>
                <a:gd name="T55" fmla="*/ 28 h 28"/>
                <a:gd name="T56" fmla="*/ 17 w 36"/>
                <a:gd name="T57" fmla="*/ 28 h 28"/>
                <a:gd name="T58" fmla="*/ 21 w 36"/>
                <a:gd name="T59" fmla="*/ 28 h 28"/>
                <a:gd name="T60" fmla="*/ 26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4 w 36"/>
                <a:gd name="T67" fmla="*/ 25 h 28"/>
                <a:gd name="T68" fmla="*/ 35 w 36"/>
                <a:gd name="T69" fmla="*/ 24 h 28"/>
                <a:gd name="T70" fmla="*/ 36 w 36"/>
                <a:gd name="T71" fmla="*/ 22 h 28"/>
                <a:gd name="T72" fmla="*/ 36 w 36"/>
                <a:gd name="T73" fmla="*/ 20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6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7" y="27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8" name="Freeform 333"/>
            <p:cNvSpPr>
              <a:spLocks/>
            </p:cNvSpPr>
            <p:nvPr/>
          </p:nvSpPr>
          <p:spPr bwMode="auto">
            <a:xfrm>
              <a:off x="3962" y="3553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2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2 h 28"/>
                <a:gd name="T12" fmla="*/ 31 w 36"/>
                <a:gd name="T13" fmla="*/ 2 h 28"/>
                <a:gd name="T14" fmla="*/ 27 w 36"/>
                <a:gd name="T15" fmla="*/ 3 h 28"/>
                <a:gd name="T16" fmla="*/ 23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6 w 36"/>
                <a:gd name="T25" fmla="*/ 2 h 28"/>
                <a:gd name="T26" fmla="*/ 5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2 w 36"/>
                <a:gd name="T33" fmla="*/ 2 h 28"/>
                <a:gd name="T34" fmla="*/ 1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3 h 28"/>
                <a:gd name="T54" fmla="*/ 1 w 36"/>
                <a:gd name="T55" fmla="*/ 24 h 28"/>
                <a:gd name="T56" fmla="*/ 1 w 36"/>
                <a:gd name="T57" fmla="*/ 25 h 28"/>
                <a:gd name="T58" fmla="*/ 3 w 36"/>
                <a:gd name="T59" fmla="*/ 27 h 28"/>
                <a:gd name="T60" fmla="*/ 3 w 36"/>
                <a:gd name="T61" fmla="*/ 27 h 28"/>
                <a:gd name="T62" fmla="*/ 4 w 36"/>
                <a:gd name="T63" fmla="*/ 27 h 28"/>
                <a:gd name="T64" fmla="*/ 7 w 36"/>
                <a:gd name="T65" fmla="*/ 27 h 28"/>
                <a:gd name="T66" fmla="*/ 12 w 36"/>
                <a:gd name="T67" fmla="*/ 28 h 28"/>
                <a:gd name="T68" fmla="*/ 17 w 36"/>
                <a:gd name="T69" fmla="*/ 28 h 28"/>
                <a:gd name="T70" fmla="*/ 21 w 36"/>
                <a:gd name="T71" fmla="*/ 28 h 28"/>
                <a:gd name="T72" fmla="*/ 26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4 w 36"/>
                <a:gd name="T81" fmla="*/ 25 h 28"/>
                <a:gd name="T82" fmla="*/ 35 w 36"/>
                <a:gd name="T83" fmla="*/ 24 h 28"/>
                <a:gd name="T84" fmla="*/ 36 w 36"/>
                <a:gd name="T85" fmla="*/ 22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6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7" y="27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9" name="Freeform 334"/>
            <p:cNvSpPr>
              <a:spLocks/>
            </p:cNvSpPr>
            <p:nvPr/>
          </p:nvSpPr>
          <p:spPr bwMode="auto">
            <a:xfrm>
              <a:off x="3926" y="3553"/>
              <a:ext cx="25" cy="11"/>
            </a:xfrm>
            <a:custGeom>
              <a:avLst/>
              <a:gdLst>
                <a:gd name="T0" fmla="*/ 35 w 35"/>
                <a:gd name="T1" fmla="*/ 3 h 27"/>
                <a:gd name="T2" fmla="*/ 35 w 35"/>
                <a:gd name="T3" fmla="*/ 2 h 27"/>
                <a:gd name="T4" fmla="*/ 34 w 35"/>
                <a:gd name="T5" fmla="*/ 0 h 27"/>
                <a:gd name="T6" fmla="*/ 33 w 35"/>
                <a:gd name="T7" fmla="*/ 0 h 27"/>
                <a:gd name="T8" fmla="*/ 30 w 35"/>
                <a:gd name="T9" fmla="*/ 0 h 27"/>
                <a:gd name="T10" fmla="*/ 26 w 35"/>
                <a:gd name="T11" fmla="*/ 2 h 27"/>
                <a:gd name="T12" fmla="*/ 22 w 35"/>
                <a:gd name="T13" fmla="*/ 2 h 27"/>
                <a:gd name="T14" fmla="*/ 18 w 35"/>
                <a:gd name="T15" fmla="*/ 2 h 27"/>
                <a:gd name="T16" fmla="*/ 15 w 35"/>
                <a:gd name="T17" fmla="*/ 2 h 27"/>
                <a:gd name="T18" fmla="*/ 10 w 35"/>
                <a:gd name="T19" fmla="*/ 2 h 27"/>
                <a:gd name="T20" fmla="*/ 7 w 35"/>
                <a:gd name="T21" fmla="*/ 0 h 27"/>
                <a:gd name="T22" fmla="*/ 5 w 35"/>
                <a:gd name="T23" fmla="*/ 0 h 27"/>
                <a:gd name="T24" fmla="*/ 3 w 35"/>
                <a:gd name="T25" fmla="*/ 0 h 27"/>
                <a:gd name="T26" fmla="*/ 2 w 35"/>
                <a:gd name="T27" fmla="*/ 0 h 27"/>
                <a:gd name="T28" fmla="*/ 1 w 35"/>
                <a:gd name="T29" fmla="*/ 0 h 27"/>
                <a:gd name="T30" fmla="*/ 0 w 35"/>
                <a:gd name="T31" fmla="*/ 0 h 27"/>
                <a:gd name="T32" fmla="*/ 0 w 35"/>
                <a:gd name="T33" fmla="*/ 2 h 27"/>
                <a:gd name="T34" fmla="*/ 0 w 35"/>
                <a:gd name="T35" fmla="*/ 7 h 27"/>
                <a:gd name="T36" fmla="*/ 0 w 35"/>
                <a:gd name="T37" fmla="*/ 13 h 27"/>
                <a:gd name="T38" fmla="*/ 0 w 35"/>
                <a:gd name="T39" fmla="*/ 17 h 27"/>
                <a:gd name="T40" fmla="*/ 0 w 35"/>
                <a:gd name="T41" fmla="*/ 20 h 27"/>
                <a:gd name="T42" fmla="*/ 0 w 35"/>
                <a:gd name="T43" fmla="*/ 22 h 27"/>
                <a:gd name="T44" fmla="*/ 0 w 35"/>
                <a:gd name="T45" fmla="*/ 23 h 27"/>
                <a:gd name="T46" fmla="*/ 1 w 35"/>
                <a:gd name="T47" fmla="*/ 24 h 27"/>
                <a:gd name="T48" fmla="*/ 2 w 35"/>
                <a:gd name="T49" fmla="*/ 25 h 27"/>
                <a:gd name="T50" fmla="*/ 5 w 35"/>
                <a:gd name="T51" fmla="*/ 25 h 27"/>
                <a:gd name="T52" fmla="*/ 8 w 35"/>
                <a:gd name="T53" fmla="*/ 27 h 27"/>
                <a:gd name="T54" fmla="*/ 12 w 35"/>
                <a:gd name="T55" fmla="*/ 27 h 27"/>
                <a:gd name="T56" fmla="*/ 16 w 35"/>
                <a:gd name="T57" fmla="*/ 27 h 27"/>
                <a:gd name="T58" fmla="*/ 21 w 35"/>
                <a:gd name="T59" fmla="*/ 27 h 27"/>
                <a:gd name="T60" fmla="*/ 25 w 35"/>
                <a:gd name="T61" fmla="*/ 27 h 27"/>
                <a:gd name="T62" fmla="*/ 30 w 35"/>
                <a:gd name="T63" fmla="*/ 27 h 27"/>
                <a:gd name="T64" fmla="*/ 33 w 35"/>
                <a:gd name="T65" fmla="*/ 25 h 27"/>
                <a:gd name="T66" fmla="*/ 34 w 35"/>
                <a:gd name="T67" fmla="*/ 24 h 27"/>
                <a:gd name="T68" fmla="*/ 35 w 35"/>
                <a:gd name="T69" fmla="*/ 23 h 27"/>
                <a:gd name="T70" fmla="*/ 35 w 35"/>
                <a:gd name="T71" fmla="*/ 22 h 27"/>
                <a:gd name="T72" fmla="*/ 35 w 35"/>
                <a:gd name="T73" fmla="*/ 19 h 27"/>
                <a:gd name="T74" fmla="*/ 35 w 35"/>
                <a:gd name="T75" fmla="*/ 15 h 27"/>
                <a:gd name="T76" fmla="*/ 35 w 35"/>
                <a:gd name="T77" fmla="*/ 10 h 27"/>
                <a:gd name="T78" fmla="*/ 35 w 35"/>
                <a:gd name="T79" fmla="*/ 5 h 27"/>
                <a:gd name="T80" fmla="*/ 35 w 35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7">
                  <a:moveTo>
                    <a:pt x="35" y="3"/>
                  </a:move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6" y="2"/>
                  </a:lnTo>
                  <a:lnTo>
                    <a:pt x="22" y="2"/>
                  </a:lnTo>
                  <a:lnTo>
                    <a:pt x="18" y="2"/>
                  </a:lnTo>
                  <a:lnTo>
                    <a:pt x="15" y="2"/>
                  </a:lnTo>
                  <a:lnTo>
                    <a:pt x="10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6" y="27"/>
                  </a:lnTo>
                  <a:lnTo>
                    <a:pt x="21" y="27"/>
                  </a:lnTo>
                  <a:lnTo>
                    <a:pt x="25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5" y="22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0" name="Freeform 335"/>
            <p:cNvSpPr>
              <a:spLocks/>
            </p:cNvSpPr>
            <p:nvPr/>
          </p:nvSpPr>
          <p:spPr bwMode="auto">
            <a:xfrm>
              <a:off x="3926" y="3553"/>
              <a:ext cx="25" cy="11"/>
            </a:xfrm>
            <a:custGeom>
              <a:avLst/>
              <a:gdLst>
                <a:gd name="T0" fmla="*/ 35 w 35"/>
                <a:gd name="T1" fmla="*/ 3 h 27"/>
                <a:gd name="T2" fmla="*/ 35 w 35"/>
                <a:gd name="T3" fmla="*/ 3 h 27"/>
                <a:gd name="T4" fmla="*/ 35 w 35"/>
                <a:gd name="T5" fmla="*/ 2 h 27"/>
                <a:gd name="T6" fmla="*/ 34 w 35"/>
                <a:gd name="T7" fmla="*/ 0 h 27"/>
                <a:gd name="T8" fmla="*/ 33 w 35"/>
                <a:gd name="T9" fmla="*/ 0 h 27"/>
                <a:gd name="T10" fmla="*/ 30 w 35"/>
                <a:gd name="T11" fmla="*/ 0 h 27"/>
                <a:gd name="T12" fmla="*/ 30 w 35"/>
                <a:gd name="T13" fmla="*/ 0 h 27"/>
                <a:gd name="T14" fmla="*/ 26 w 35"/>
                <a:gd name="T15" fmla="*/ 2 h 27"/>
                <a:gd name="T16" fmla="*/ 22 w 35"/>
                <a:gd name="T17" fmla="*/ 2 h 27"/>
                <a:gd name="T18" fmla="*/ 18 w 35"/>
                <a:gd name="T19" fmla="*/ 2 h 27"/>
                <a:gd name="T20" fmla="*/ 15 w 35"/>
                <a:gd name="T21" fmla="*/ 2 h 27"/>
                <a:gd name="T22" fmla="*/ 10 w 35"/>
                <a:gd name="T23" fmla="*/ 2 h 27"/>
                <a:gd name="T24" fmla="*/ 7 w 35"/>
                <a:gd name="T25" fmla="*/ 0 h 27"/>
                <a:gd name="T26" fmla="*/ 5 w 35"/>
                <a:gd name="T27" fmla="*/ 0 h 27"/>
                <a:gd name="T28" fmla="*/ 3 w 35"/>
                <a:gd name="T29" fmla="*/ 0 h 27"/>
                <a:gd name="T30" fmla="*/ 3 w 35"/>
                <a:gd name="T31" fmla="*/ 0 h 27"/>
                <a:gd name="T32" fmla="*/ 2 w 35"/>
                <a:gd name="T33" fmla="*/ 0 h 27"/>
                <a:gd name="T34" fmla="*/ 1 w 35"/>
                <a:gd name="T35" fmla="*/ 0 h 27"/>
                <a:gd name="T36" fmla="*/ 0 w 35"/>
                <a:gd name="T37" fmla="*/ 0 h 27"/>
                <a:gd name="T38" fmla="*/ 0 w 35"/>
                <a:gd name="T39" fmla="*/ 2 h 27"/>
                <a:gd name="T40" fmla="*/ 0 w 35"/>
                <a:gd name="T41" fmla="*/ 2 h 27"/>
                <a:gd name="T42" fmla="*/ 0 w 35"/>
                <a:gd name="T43" fmla="*/ 7 h 27"/>
                <a:gd name="T44" fmla="*/ 0 w 35"/>
                <a:gd name="T45" fmla="*/ 13 h 27"/>
                <a:gd name="T46" fmla="*/ 0 w 35"/>
                <a:gd name="T47" fmla="*/ 17 h 27"/>
                <a:gd name="T48" fmla="*/ 0 w 35"/>
                <a:gd name="T49" fmla="*/ 20 h 27"/>
                <a:gd name="T50" fmla="*/ 0 w 35"/>
                <a:gd name="T51" fmla="*/ 20 h 27"/>
                <a:gd name="T52" fmla="*/ 0 w 35"/>
                <a:gd name="T53" fmla="*/ 22 h 27"/>
                <a:gd name="T54" fmla="*/ 0 w 35"/>
                <a:gd name="T55" fmla="*/ 23 h 27"/>
                <a:gd name="T56" fmla="*/ 1 w 35"/>
                <a:gd name="T57" fmla="*/ 24 h 27"/>
                <a:gd name="T58" fmla="*/ 2 w 35"/>
                <a:gd name="T59" fmla="*/ 25 h 27"/>
                <a:gd name="T60" fmla="*/ 2 w 35"/>
                <a:gd name="T61" fmla="*/ 25 h 27"/>
                <a:gd name="T62" fmla="*/ 5 w 35"/>
                <a:gd name="T63" fmla="*/ 25 h 27"/>
                <a:gd name="T64" fmla="*/ 8 w 35"/>
                <a:gd name="T65" fmla="*/ 27 h 27"/>
                <a:gd name="T66" fmla="*/ 12 w 35"/>
                <a:gd name="T67" fmla="*/ 27 h 27"/>
                <a:gd name="T68" fmla="*/ 16 w 35"/>
                <a:gd name="T69" fmla="*/ 27 h 27"/>
                <a:gd name="T70" fmla="*/ 21 w 35"/>
                <a:gd name="T71" fmla="*/ 27 h 27"/>
                <a:gd name="T72" fmla="*/ 25 w 35"/>
                <a:gd name="T73" fmla="*/ 27 h 27"/>
                <a:gd name="T74" fmla="*/ 30 w 35"/>
                <a:gd name="T75" fmla="*/ 27 h 27"/>
                <a:gd name="T76" fmla="*/ 33 w 35"/>
                <a:gd name="T77" fmla="*/ 25 h 27"/>
                <a:gd name="T78" fmla="*/ 33 w 35"/>
                <a:gd name="T79" fmla="*/ 25 h 27"/>
                <a:gd name="T80" fmla="*/ 34 w 35"/>
                <a:gd name="T81" fmla="*/ 24 h 27"/>
                <a:gd name="T82" fmla="*/ 35 w 35"/>
                <a:gd name="T83" fmla="*/ 23 h 27"/>
                <a:gd name="T84" fmla="*/ 35 w 35"/>
                <a:gd name="T85" fmla="*/ 22 h 27"/>
                <a:gd name="T86" fmla="*/ 35 w 35"/>
                <a:gd name="T87" fmla="*/ 19 h 27"/>
                <a:gd name="T88" fmla="*/ 35 w 35"/>
                <a:gd name="T89" fmla="*/ 19 h 27"/>
                <a:gd name="T90" fmla="*/ 35 w 35"/>
                <a:gd name="T91" fmla="*/ 15 h 27"/>
                <a:gd name="T92" fmla="*/ 35 w 35"/>
                <a:gd name="T93" fmla="*/ 10 h 27"/>
                <a:gd name="T94" fmla="*/ 35 w 35"/>
                <a:gd name="T95" fmla="*/ 5 h 27"/>
                <a:gd name="T96" fmla="*/ 35 w 35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7">
                  <a:moveTo>
                    <a:pt x="35" y="3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6" y="2"/>
                  </a:lnTo>
                  <a:lnTo>
                    <a:pt x="22" y="2"/>
                  </a:lnTo>
                  <a:lnTo>
                    <a:pt x="18" y="2"/>
                  </a:lnTo>
                  <a:lnTo>
                    <a:pt x="15" y="2"/>
                  </a:lnTo>
                  <a:lnTo>
                    <a:pt x="10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6" y="27"/>
                  </a:lnTo>
                  <a:lnTo>
                    <a:pt x="21" y="27"/>
                  </a:lnTo>
                  <a:lnTo>
                    <a:pt x="25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5" y="22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1" name="Freeform 336"/>
            <p:cNvSpPr>
              <a:spLocks/>
            </p:cNvSpPr>
            <p:nvPr/>
          </p:nvSpPr>
          <p:spPr bwMode="auto">
            <a:xfrm>
              <a:off x="3891" y="3553"/>
              <a:ext cx="27" cy="10"/>
            </a:xfrm>
            <a:custGeom>
              <a:avLst/>
              <a:gdLst>
                <a:gd name="T0" fmla="*/ 36 w 37"/>
                <a:gd name="T1" fmla="*/ 3 h 26"/>
                <a:gd name="T2" fmla="*/ 35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2 w 37"/>
                <a:gd name="T9" fmla="*/ 0 h 26"/>
                <a:gd name="T10" fmla="*/ 29 w 37"/>
                <a:gd name="T11" fmla="*/ 1 h 26"/>
                <a:gd name="T12" fmla="*/ 25 w 37"/>
                <a:gd name="T13" fmla="*/ 1 h 26"/>
                <a:gd name="T14" fmla="*/ 21 w 37"/>
                <a:gd name="T15" fmla="*/ 1 h 26"/>
                <a:gd name="T16" fmla="*/ 16 w 37"/>
                <a:gd name="T17" fmla="*/ 1 h 26"/>
                <a:gd name="T18" fmla="*/ 11 w 37"/>
                <a:gd name="T19" fmla="*/ 1 h 26"/>
                <a:gd name="T20" fmla="*/ 8 w 37"/>
                <a:gd name="T21" fmla="*/ 0 h 26"/>
                <a:gd name="T22" fmla="*/ 5 w 37"/>
                <a:gd name="T23" fmla="*/ 0 h 26"/>
                <a:gd name="T24" fmla="*/ 5 w 37"/>
                <a:gd name="T25" fmla="*/ 0 h 26"/>
                <a:gd name="T26" fmla="*/ 3 w 37"/>
                <a:gd name="T27" fmla="*/ 0 h 26"/>
                <a:gd name="T28" fmla="*/ 3 w 37"/>
                <a:gd name="T29" fmla="*/ 0 h 26"/>
                <a:gd name="T30" fmla="*/ 2 w 37"/>
                <a:gd name="T31" fmla="*/ 0 h 26"/>
                <a:gd name="T32" fmla="*/ 1 w 37"/>
                <a:gd name="T33" fmla="*/ 1 h 26"/>
                <a:gd name="T34" fmla="*/ 0 w 37"/>
                <a:gd name="T35" fmla="*/ 6 h 26"/>
                <a:gd name="T36" fmla="*/ 0 w 37"/>
                <a:gd name="T37" fmla="*/ 13 h 26"/>
                <a:gd name="T38" fmla="*/ 0 w 37"/>
                <a:gd name="T39" fmla="*/ 16 h 26"/>
                <a:gd name="T40" fmla="*/ 1 w 37"/>
                <a:gd name="T41" fmla="*/ 20 h 26"/>
                <a:gd name="T42" fmla="*/ 1 w 37"/>
                <a:gd name="T43" fmla="*/ 21 h 26"/>
                <a:gd name="T44" fmla="*/ 2 w 37"/>
                <a:gd name="T45" fmla="*/ 23 h 26"/>
                <a:gd name="T46" fmla="*/ 3 w 37"/>
                <a:gd name="T47" fmla="*/ 24 h 26"/>
                <a:gd name="T48" fmla="*/ 4 w 37"/>
                <a:gd name="T49" fmla="*/ 25 h 26"/>
                <a:gd name="T50" fmla="*/ 5 w 37"/>
                <a:gd name="T51" fmla="*/ 25 h 26"/>
                <a:gd name="T52" fmla="*/ 9 w 37"/>
                <a:gd name="T53" fmla="*/ 26 h 26"/>
                <a:gd name="T54" fmla="*/ 13 w 37"/>
                <a:gd name="T55" fmla="*/ 26 h 26"/>
                <a:gd name="T56" fmla="*/ 18 w 37"/>
                <a:gd name="T57" fmla="*/ 26 h 26"/>
                <a:gd name="T58" fmla="*/ 23 w 37"/>
                <a:gd name="T59" fmla="*/ 26 h 26"/>
                <a:gd name="T60" fmla="*/ 28 w 37"/>
                <a:gd name="T61" fmla="*/ 26 h 26"/>
                <a:gd name="T62" fmla="*/ 31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6 w 37"/>
                <a:gd name="T69" fmla="*/ 23 h 26"/>
                <a:gd name="T70" fmla="*/ 37 w 37"/>
                <a:gd name="T71" fmla="*/ 21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5" y="25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2" name="Freeform 337"/>
            <p:cNvSpPr>
              <a:spLocks/>
            </p:cNvSpPr>
            <p:nvPr/>
          </p:nvSpPr>
          <p:spPr bwMode="auto">
            <a:xfrm>
              <a:off x="3891" y="3553"/>
              <a:ext cx="27" cy="10"/>
            </a:xfrm>
            <a:custGeom>
              <a:avLst/>
              <a:gdLst>
                <a:gd name="T0" fmla="*/ 36 w 37"/>
                <a:gd name="T1" fmla="*/ 3 h 26"/>
                <a:gd name="T2" fmla="*/ 36 w 37"/>
                <a:gd name="T3" fmla="*/ 3 h 26"/>
                <a:gd name="T4" fmla="*/ 35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2 w 37"/>
                <a:gd name="T11" fmla="*/ 0 h 26"/>
                <a:gd name="T12" fmla="*/ 32 w 37"/>
                <a:gd name="T13" fmla="*/ 0 h 26"/>
                <a:gd name="T14" fmla="*/ 29 w 37"/>
                <a:gd name="T15" fmla="*/ 1 h 26"/>
                <a:gd name="T16" fmla="*/ 25 w 37"/>
                <a:gd name="T17" fmla="*/ 1 h 26"/>
                <a:gd name="T18" fmla="*/ 21 w 37"/>
                <a:gd name="T19" fmla="*/ 1 h 26"/>
                <a:gd name="T20" fmla="*/ 16 w 37"/>
                <a:gd name="T21" fmla="*/ 1 h 26"/>
                <a:gd name="T22" fmla="*/ 11 w 37"/>
                <a:gd name="T23" fmla="*/ 1 h 26"/>
                <a:gd name="T24" fmla="*/ 8 w 37"/>
                <a:gd name="T25" fmla="*/ 0 h 26"/>
                <a:gd name="T26" fmla="*/ 5 w 37"/>
                <a:gd name="T27" fmla="*/ 0 h 26"/>
                <a:gd name="T28" fmla="*/ 5 w 37"/>
                <a:gd name="T29" fmla="*/ 0 h 26"/>
                <a:gd name="T30" fmla="*/ 5 w 37"/>
                <a:gd name="T31" fmla="*/ 0 h 26"/>
                <a:gd name="T32" fmla="*/ 3 w 37"/>
                <a:gd name="T33" fmla="*/ 0 h 26"/>
                <a:gd name="T34" fmla="*/ 3 w 37"/>
                <a:gd name="T35" fmla="*/ 0 h 26"/>
                <a:gd name="T36" fmla="*/ 2 w 37"/>
                <a:gd name="T37" fmla="*/ 0 h 26"/>
                <a:gd name="T38" fmla="*/ 1 w 37"/>
                <a:gd name="T39" fmla="*/ 1 h 26"/>
                <a:gd name="T40" fmla="*/ 1 w 37"/>
                <a:gd name="T41" fmla="*/ 1 h 26"/>
                <a:gd name="T42" fmla="*/ 0 w 37"/>
                <a:gd name="T43" fmla="*/ 6 h 26"/>
                <a:gd name="T44" fmla="*/ 0 w 37"/>
                <a:gd name="T45" fmla="*/ 13 h 26"/>
                <a:gd name="T46" fmla="*/ 0 w 37"/>
                <a:gd name="T47" fmla="*/ 16 h 26"/>
                <a:gd name="T48" fmla="*/ 1 w 37"/>
                <a:gd name="T49" fmla="*/ 20 h 26"/>
                <a:gd name="T50" fmla="*/ 1 w 37"/>
                <a:gd name="T51" fmla="*/ 20 h 26"/>
                <a:gd name="T52" fmla="*/ 1 w 37"/>
                <a:gd name="T53" fmla="*/ 21 h 26"/>
                <a:gd name="T54" fmla="*/ 2 w 37"/>
                <a:gd name="T55" fmla="*/ 23 h 26"/>
                <a:gd name="T56" fmla="*/ 3 w 37"/>
                <a:gd name="T57" fmla="*/ 24 h 26"/>
                <a:gd name="T58" fmla="*/ 4 w 37"/>
                <a:gd name="T59" fmla="*/ 25 h 26"/>
                <a:gd name="T60" fmla="*/ 4 w 37"/>
                <a:gd name="T61" fmla="*/ 25 h 26"/>
                <a:gd name="T62" fmla="*/ 5 w 37"/>
                <a:gd name="T63" fmla="*/ 25 h 26"/>
                <a:gd name="T64" fmla="*/ 9 w 37"/>
                <a:gd name="T65" fmla="*/ 26 h 26"/>
                <a:gd name="T66" fmla="*/ 13 w 37"/>
                <a:gd name="T67" fmla="*/ 26 h 26"/>
                <a:gd name="T68" fmla="*/ 18 w 37"/>
                <a:gd name="T69" fmla="*/ 26 h 26"/>
                <a:gd name="T70" fmla="*/ 23 w 37"/>
                <a:gd name="T71" fmla="*/ 26 h 26"/>
                <a:gd name="T72" fmla="*/ 28 w 37"/>
                <a:gd name="T73" fmla="*/ 26 h 26"/>
                <a:gd name="T74" fmla="*/ 31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6 w 37"/>
                <a:gd name="T83" fmla="*/ 23 h 26"/>
                <a:gd name="T84" fmla="*/ 37 w 37"/>
                <a:gd name="T85" fmla="*/ 21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5" y="25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3" name="Freeform 338"/>
            <p:cNvSpPr>
              <a:spLocks/>
            </p:cNvSpPr>
            <p:nvPr/>
          </p:nvSpPr>
          <p:spPr bwMode="auto">
            <a:xfrm>
              <a:off x="3859" y="3551"/>
              <a:ext cx="25" cy="12"/>
            </a:xfrm>
            <a:custGeom>
              <a:avLst/>
              <a:gdLst>
                <a:gd name="T0" fmla="*/ 35 w 37"/>
                <a:gd name="T1" fmla="*/ 2 h 26"/>
                <a:gd name="T2" fmla="*/ 35 w 37"/>
                <a:gd name="T3" fmla="*/ 1 h 26"/>
                <a:gd name="T4" fmla="*/ 34 w 37"/>
                <a:gd name="T5" fmla="*/ 0 h 26"/>
                <a:gd name="T6" fmla="*/ 33 w 37"/>
                <a:gd name="T7" fmla="*/ 0 h 26"/>
                <a:gd name="T8" fmla="*/ 31 w 37"/>
                <a:gd name="T9" fmla="*/ 0 h 26"/>
                <a:gd name="T10" fmla="*/ 27 w 37"/>
                <a:gd name="T11" fmla="*/ 1 h 26"/>
                <a:gd name="T12" fmla="*/ 24 w 37"/>
                <a:gd name="T13" fmla="*/ 1 h 26"/>
                <a:gd name="T14" fmla="*/ 19 w 37"/>
                <a:gd name="T15" fmla="*/ 1 h 26"/>
                <a:gd name="T16" fmla="*/ 15 w 37"/>
                <a:gd name="T17" fmla="*/ 1 h 26"/>
                <a:gd name="T18" fmla="*/ 11 w 37"/>
                <a:gd name="T19" fmla="*/ 1 h 26"/>
                <a:gd name="T20" fmla="*/ 8 w 37"/>
                <a:gd name="T21" fmla="*/ 0 h 26"/>
                <a:gd name="T22" fmla="*/ 4 w 37"/>
                <a:gd name="T23" fmla="*/ 0 h 26"/>
                <a:gd name="T24" fmla="*/ 3 w 37"/>
                <a:gd name="T25" fmla="*/ 0 h 26"/>
                <a:gd name="T26" fmla="*/ 2 w 37"/>
                <a:gd name="T27" fmla="*/ 0 h 26"/>
                <a:gd name="T28" fmla="*/ 1 w 37"/>
                <a:gd name="T29" fmla="*/ 0 h 26"/>
                <a:gd name="T30" fmla="*/ 1 w 37"/>
                <a:gd name="T31" fmla="*/ 0 h 26"/>
                <a:gd name="T32" fmla="*/ 0 w 37"/>
                <a:gd name="T33" fmla="*/ 1 h 26"/>
                <a:gd name="T34" fmla="*/ 0 w 37"/>
                <a:gd name="T35" fmla="*/ 6 h 26"/>
                <a:gd name="T36" fmla="*/ 0 w 37"/>
                <a:gd name="T37" fmla="*/ 12 h 26"/>
                <a:gd name="T38" fmla="*/ 0 w 37"/>
                <a:gd name="T39" fmla="*/ 16 h 26"/>
                <a:gd name="T40" fmla="*/ 0 w 37"/>
                <a:gd name="T41" fmla="*/ 20 h 26"/>
                <a:gd name="T42" fmla="*/ 0 w 37"/>
                <a:gd name="T43" fmla="*/ 21 h 26"/>
                <a:gd name="T44" fmla="*/ 1 w 37"/>
                <a:gd name="T45" fmla="*/ 22 h 26"/>
                <a:gd name="T46" fmla="*/ 1 w 37"/>
                <a:gd name="T47" fmla="*/ 24 h 26"/>
                <a:gd name="T48" fmla="*/ 3 w 37"/>
                <a:gd name="T49" fmla="*/ 25 h 26"/>
                <a:gd name="T50" fmla="*/ 4 w 37"/>
                <a:gd name="T51" fmla="*/ 25 h 26"/>
                <a:gd name="T52" fmla="*/ 9 w 37"/>
                <a:gd name="T53" fmla="*/ 26 h 26"/>
                <a:gd name="T54" fmla="*/ 12 w 37"/>
                <a:gd name="T55" fmla="*/ 26 h 26"/>
                <a:gd name="T56" fmla="*/ 17 w 37"/>
                <a:gd name="T57" fmla="*/ 26 h 26"/>
                <a:gd name="T58" fmla="*/ 22 w 37"/>
                <a:gd name="T59" fmla="*/ 26 h 26"/>
                <a:gd name="T60" fmla="*/ 27 w 37"/>
                <a:gd name="T61" fmla="*/ 26 h 26"/>
                <a:gd name="T62" fmla="*/ 30 w 37"/>
                <a:gd name="T63" fmla="*/ 26 h 26"/>
                <a:gd name="T64" fmla="*/ 33 w 37"/>
                <a:gd name="T65" fmla="*/ 25 h 26"/>
                <a:gd name="T66" fmla="*/ 34 w 37"/>
                <a:gd name="T67" fmla="*/ 24 h 26"/>
                <a:gd name="T68" fmla="*/ 35 w 37"/>
                <a:gd name="T69" fmla="*/ 22 h 26"/>
                <a:gd name="T70" fmla="*/ 37 w 37"/>
                <a:gd name="T71" fmla="*/ 21 h 26"/>
                <a:gd name="T72" fmla="*/ 37 w 37"/>
                <a:gd name="T73" fmla="*/ 19 h 26"/>
                <a:gd name="T74" fmla="*/ 37 w 37"/>
                <a:gd name="T75" fmla="*/ 15 h 26"/>
                <a:gd name="T76" fmla="*/ 37 w 37"/>
                <a:gd name="T77" fmla="*/ 10 h 26"/>
                <a:gd name="T78" fmla="*/ 35 w 37"/>
                <a:gd name="T79" fmla="*/ 5 h 26"/>
                <a:gd name="T80" fmla="*/ 35 w 37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5" y="2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9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7" y="21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5" y="5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4" name="Freeform 339"/>
            <p:cNvSpPr>
              <a:spLocks/>
            </p:cNvSpPr>
            <p:nvPr/>
          </p:nvSpPr>
          <p:spPr bwMode="auto">
            <a:xfrm>
              <a:off x="3859" y="3551"/>
              <a:ext cx="25" cy="12"/>
            </a:xfrm>
            <a:custGeom>
              <a:avLst/>
              <a:gdLst>
                <a:gd name="T0" fmla="*/ 35 w 37"/>
                <a:gd name="T1" fmla="*/ 2 h 26"/>
                <a:gd name="T2" fmla="*/ 35 w 37"/>
                <a:gd name="T3" fmla="*/ 2 h 26"/>
                <a:gd name="T4" fmla="*/ 35 w 37"/>
                <a:gd name="T5" fmla="*/ 1 h 26"/>
                <a:gd name="T6" fmla="*/ 34 w 37"/>
                <a:gd name="T7" fmla="*/ 0 h 26"/>
                <a:gd name="T8" fmla="*/ 33 w 37"/>
                <a:gd name="T9" fmla="*/ 0 h 26"/>
                <a:gd name="T10" fmla="*/ 31 w 37"/>
                <a:gd name="T11" fmla="*/ 0 h 26"/>
                <a:gd name="T12" fmla="*/ 31 w 37"/>
                <a:gd name="T13" fmla="*/ 0 h 26"/>
                <a:gd name="T14" fmla="*/ 27 w 37"/>
                <a:gd name="T15" fmla="*/ 1 h 26"/>
                <a:gd name="T16" fmla="*/ 24 w 37"/>
                <a:gd name="T17" fmla="*/ 1 h 26"/>
                <a:gd name="T18" fmla="*/ 19 w 37"/>
                <a:gd name="T19" fmla="*/ 1 h 26"/>
                <a:gd name="T20" fmla="*/ 15 w 37"/>
                <a:gd name="T21" fmla="*/ 1 h 26"/>
                <a:gd name="T22" fmla="*/ 11 w 37"/>
                <a:gd name="T23" fmla="*/ 1 h 26"/>
                <a:gd name="T24" fmla="*/ 8 w 37"/>
                <a:gd name="T25" fmla="*/ 0 h 26"/>
                <a:gd name="T26" fmla="*/ 4 w 37"/>
                <a:gd name="T27" fmla="*/ 0 h 26"/>
                <a:gd name="T28" fmla="*/ 3 w 37"/>
                <a:gd name="T29" fmla="*/ 0 h 26"/>
                <a:gd name="T30" fmla="*/ 3 w 37"/>
                <a:gd name="T31" fmla="*/ 0 h 26"/>
                <a:gd name="T32" fmla="*/ 2 w 37"/>
                <a:gd name="T33" fmla="*/ 0 h 26"/>
                <a:gd name="T34" fmla="*/ 1 w 37"/>
                <a:gd name="T35" fmla="*/ 0 h 26"/>
                <a:gd name="T36" fmla="*/ 1 w 37"/>
                <a:gd name="T37" fmla="*/ 0 h 26"/>
                <a:gd name="T38" fmla="*/ 0 w 37"/>
                <a:gd name="T39" fmla="*/ 1 h 26"/>
                <a:gd name="T40" fmla="*/ 0 w 37"/>
                <a:gd name="T41" fmla="*/ 1 h 26"/>
                <a:gd name="T42" fmla="*/ 0 w 37"/>
                <a:gd name="T43" fmla="*/ 6 h 26"/>
                <a:gd name="T44" fmla="*/ 0 w 37"/>
                <a:gd name="T45" fmla="*/ 12 h 26"/>
                <a:gd name="T46" fmla="*/ 0 w 37"/>
                <a:gd name="T47" fmla="*/ 16 h 26"/>
                <a:gd name="T48" fmla="*/ 0 w 37"/>
                <a:gd name="T49" fmla="*/ 20 h 26"/>
                <a:gd name="T50" fmla="*/ 0 w 37"/>
                <a:gd name="T51" fmla="*/ 20 h 26"/>
                <a:gd name="T52" fmla="*/ 0 w 37"/>
                <a:gd name="T53" fmla="*/ 21 h 26"/>
                <a:gd name="T54" fmla="*/ 1 w 37"/>
                <a:gd name="T55" fmla="*/ 22 h 26"/>
                <a:gd name="T56" fmla="*/ 1 w 37"/>
                <a:gd name="T57" fmla="*/ 24 h 26"/>
                <a:gd name="T58" fmla="*/ 3 w 37"/>
                <a:gd name="T59" fmla="*/ 25 h 26"/>
                <a:gd name="T60" fmla="*/ 3 w 37"/>
                <a:gd name="T61" fmla="*/ 25 h 26"/>
                <a:gd name="T62" fmla="*/ 4 w 37"/>
                <a:gd name="T63" fmla="*/ 25 h 26"/>
                <a:gd name="T64" fmla="*/ 9 w 37"/>
                <a:gd name="T65" fmla="*/ 26 h 26"/>
                <a:gd name="T66" fmla="*/ 12 w 37"/>
                <a:gd name="T67" fmla="*/ 26 h 26"/>
                <a:gd name="T68" fmla="*/ 17 w 37"/>
                <a:gd name="T69" fmla="*/ 26 h 26"/>
                <a:gd name="T70" fmla="*/ 22 w 37"/>
                <a:gd name="T71" fmla="*/ 26 h 26"/>
                <a:gd name="T72" fmla="*/ 27 w 37"/>
                <a:gd name="T73" fmla="*/ 26 h 26"/>
                <a:gd name="T74" fmla="*/ 30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4 w 37"/>
                <a:gd name="T81" fmla="*/ 24 h 26"/>
                <a:gd name="T82" fmla="*/ 35 w 37"/>
                <a:gd name="T83" fmla="*/ 22 h 26"/>
                <a:gd name="T84" fmla="*/ 37 w 37"/>
                <a:gd name="T85" fmla="*/ 21 h 26"/>
                <a:gd name="T86" fmla="*/ 37 w 37"/>
                <a:gd name="T87" fmla="*/ 19 h 26"/>
                <a:gd name="T88" fmla="*/ 37 w 37"/>
                <a:gd name="T89" fmla="*/ 19 h 26"/>
                <a:gd name="T90" fmla="*/ 37 w 37"/>
                <a:gd name="T91" fmla="*/ 15 h 26"/>
                <a:gd name="T92" fmla="*/ 37 w 37"/>
                <a:gd name="T93" fmla="*/ 10 h 26"/>
                <a:gd name="T94" fmla="*/ 35 w 37"/>
                <a:gd name="T95" fmla="*/ 5 h 26"/>
                <a:gd name="T96" fmla="*/ 35 w 37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5" y="2"/>
                  </a:moveTo>
                  <a:lnTo>
                    <a:pt x="35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9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7" y="21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5" y="5"/>
                  </a:lnTo>
                  <a:lnTo>
                    <a:pt x="35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5" name="Freeform 340"/>
            <p:cNvSpPr>
              <a:spLocks/>
            </p:cNvSpPr>
            <p:nvPr/>
          </p:nvSpPr>
          <p:spPr bwMode="auto">
            <a:xfrm>
              <a:off x="3826" y="3550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2 h 28"/>
                <a:gd name="T4" fmla="*/ 35 w 36"/>
                <a:gd name="T5" fmla="*/ 0 h 28"/>
                <a:gd name="T6" fmla="*/ 33 w 36"/>
                <a:gd name="T7" fmla="*/ 0 h 28"/>
                <a:gd name="T8" fmla="*/ 31 w 36"/>
                <a:gd name="T9" fmla="*/ 2 h 28"/>
                <a:gd name="T10" fmla="*/ 28 w 36"/>
                <a:gd name="T11" fmla="*/ 3 h 28"/>
                <a:gd name="T12" fmla="*/ 23 w 36"/>
                <a:gd name="T13" fmla="*/ 3 h 28"/>
                <a:gd name="T14" fmla="*/ 18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7 w 36"/>
                <a:gd name="T21" fmla="*/ 2 h 28"/>
                <a:gd name="T22" fmla="*/ 5 w 36"/>
                <a:gd name="T23" fmla="*/ 2 h 28"/>
                <a:gd name="T24" fmla="*/ 4 w 36"/>
                <a:gd name="T25" fmla="*/ 2 h 28"/>
                <a:gd name="T26" fmla="*/ 2 w 36"/>
                <a:gd name="T27" fmla="*/ 2 h 28"/>
                <a:gd name="T28" fmla="*/ 2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4 h 28"/>
                <a:gd name="T38" fmla="*/ 0 w 36"/>
                <a:gd name="T39" fmla="*/ 18 h 28"/>
                <a:gd name="T40" fmla="*/ 0 w 36"/>
                <a:gd name="T41" fmla="*/ 22 h 28"/>
                <a:gd name="T42" fmla="*/ 1 w 36"/>
                <a:gd name="T43" fmla="*/ 23 h 28"/>
                <a:gd name="T44" fmla="*/ 1 w 36"/>
                <a:gd name="T45" fmla="*/ 24 h 28"/>
                <a:gd name="T46" fmla="*/ 2 w 36"/>
                <a:gd name="T47" fmla="*/ 25 h 28"/>
                <a:gd name="T48" fmla="*/ 3 w 36"/>
                <a:gd name="T49" fmla="*/ 27 h 28"/>
                <a:gd name="T50" fmla="*/ 5 w 36"/>
                <a:gd name="T51" fmla="*/ 27 h 28"/>
                <a:gd name="T52" fmla="*/ 8 w 36"/>
                <a:gd name="T53" fmla="*/ 28 h 28"/>
                <a:gd name="T54" fmla="*/ 12 w 36"/>
                <a:gd name="T55" fmla="*/ 28 h 28"/>
                <a:gd name="T56" fmla="*/ 16 w 36"/>
                <a:gd name="T57" fmla="*/ 28 h 28"/>
                <a:gd name="T58" fmla="*/ 21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5 w 36"/>
                <a:gd name="T67" fmla="*/ 25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6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6" name="Freeform 341"/>
            <p:cNvSpPr>
              <a:spLocks/>
            </p:cNvSpPr>
            <p:nvPr/>
          </p:nvSpPr>
          <p:spPr bwMode="auto">
            <a:xfrm>
              <a:off x="3826" y="3550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2 h 28"/>
                <a:gd name="T6" fmla="*/ 35 w 36"/>
                <a:gd name="T7" fmla="*/ 0 h 28"/>
                <a:gd name="T8" fmla="*/ 33 w 36"/>
                <a:gd name="T9" fmla="*/ 0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3 w 36"/>
                <a:gd name="T17" fmla="*/ 3 h 28"/>
                <a:gd name="T18" fmla="*/ 18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7 w 36"/>
                <a:gd name="T25" fmla="*/ 2 h 28"/>
                <a:gd name="T26" fmla="*/ 5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2 w 36"/>
                <a:gd name="T33" fmla="*/ 2 h 28"/>
                <a:gd name="T34" fmla="*/ 2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4 h 28"/>
                <a:gd name="T46" fmla="*/ 0 w 36"/>
                <a:gd name="T47" fmla="*/ 18 h 28"/>
                <a:gd name="T48" fmla="*/ 0 w 36"/>
                <a:gd name="T49" fmla="*/ 22 h 28"/>
                <a:gd name="T50" fmla="*/ 0 w 36"/>
                <a:gd name="T51" fmla="*/ 22 h 28"/>
                <a:gd name="T52" fmla="*/ 1 w 36"/>
                <a:gd name="T53" fmla="*/ 23 h 28"/>
                <a:gd name="T54" fmla="*/ 1 w 36"/>
                <a:gd name="T55" fmla="*/ 24 h 28"/>
                <a:gd name="T56" fmla="*/ 2 w 36"/>
                <a:gd name="T57" fmla="*/ 25 h 28"/>
                <a:gd name="T58" fmla="*/ 3 w 36"/>
                <a:gd name="T59" fmla="*/ 27 h 28"/>
                <a:gd name="T60" fmla="*/ 3 w 36"/>
                <a:gd name="T61" fmla="*/ 27 h 28"/>
                <a:gd name="T62" fmla="*/ 5 w 36"/>
                <a:gd name="T63" fmla="*/ 27 h 28"/>
                <a:gd name="T64" fmla="*/ 8 w 36"/>
                <a:gd name="T65" fmla="*/ 28 h 28"/>
                <a:gd name="T66" fmla="*/ 12 w 36"/>
                <a:gd name="T67" fmla="*/ 28 h 28"/>
                <a:gd name="T68" fmla="*/ 16 w 36"/>
                <a:gd name="T69" fmla="*/ 28 h 28"/>
                <a:gd name="T70" fmla="*/ 21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5 w 36"/>
                <a:gd name="T81" fmla="*/ 25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6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7" name="Freeform 342"/>
            <p:cNvSpPr>
              <a:spLocks/>
            </p:cNvSpPr>
            <p:nvPr/>
          </p:nvSpPr>
          <p:spPr bwMode="auto">
            <a:xfrm>
              <a:off x="3791" y="3550"/>
              <a:ext cx="27" cy="11"/>
            </a:xfrm>
            <a:custGeom>
              <a:avLst/>
              <a:gdLst>
                <a:gd name="T0" fmla="*/ 36 w 37"/>
                <a:gd name="T1" fmla="*/ 3 h 27"/>
                <a:gd name="T2" fmla="*/ 35 w 37"/>
                <a:gd name="T3" fmla="*/ 2 h 27"/>
                <a:gd name="T4" fmla="*/ 35 w 37"/>
                <a:gd name="T5" fmla="*/ 0 h 27"/>
                <a:gd name="T6" fmla="*/ 33 w 37"/>
                <a:gd name="T7" fmla="*/ 0 h 27"/>
                <a:gd name="T8" fmla="*/ 32 w 37"/>
                <a:gd name="T9" fmla="*/ 0 h 27"/>
                <a:gd name="T10" fmla="*/ 28 w 37"/>
                <a:gd name="T11" fmla="*/ 2 h 27"/>
                <a:gd name="T12" fmla="*/ 24 w 37"/>
                <a:gd name="T13" fmla="*/ 2 h 27"/>
                <a:gd name="T14" fmla="*/ 21 w 37"/>
                <a:gd name="T15" fmla="*/ 2 h 27"/>
                <a:gd name="T16" fmla="*/ 16 w 37"/>
                <a:gd name="T17" fmla="*/ 2 h 27"/>
                <a:gd name="T18" fmla="*/ 11 w 37"/>
                <a:gd name="T19" fmla="*/ 2 h 27"/>
                <a:gd name="T20" fmla="*/ 7 w 37"/>
                <a:gd name="T21" fmla="*/ 0 h 27"/>
                <a:gd name="T22" fmla="*/ 5 w 37"/>
                <a:gd name="T23" fmla="*/ 0 h 27"/>
                <a:gd name="T24" fmla="*/ 4 w 37"/>
                <a:gd name="T25" fmla="*/ 0 h 27"/>
                <a:gd name="T26" fmla="*/ 3 w 37"/>
                <a:gd name="T27" fmla="*/ 0 h 27"/>
                <a:gd name="T28" fmla="*/ 2 w 37"/>
                <a:gd name="T29" fmla="*/ 0 h 27"/>
                <a:gd name="T30" fmla="*/ 1 w 37"/>
                <a:gd name="T31" fmla="*/ 0 h 27"/>
                <a:gd name="T32" fmla="*/ 0 w 37"/>
                <a:gd name="T33" fmla="*/ 2 h 27"/>
                <a:gd name="T34" fmla="*/ 0 w 37"/>
                <a:gd name="T35" fmla="*/ 7 h 27"/>
                <a:gd name="T36" fmla="*/ 0 w 37"/>
                <a:gd name="T37" fmla="*/ 13 h 27"/>
                <a:gd name="T38" fmla="*/ 0 w 37"/>
                <a:gd name="T39" fmla="*/ 17 h 27"/>
                <a:gd name="T40" fmla="*/ 0 w 37"/>
                <a:gd name="T41" fmla="*/ 20 h 27"/>
                <a:gd name="T42" fmla="*/ 1 w 37"/>
                <a:gd name="T43" fmla="*/ 22 h 27"/>
                <a:gd name="T44" fmla="*/ 1 w 37"/>
                <a:gd name="T45" fmla="*/ 23 h 27"/>
                <a:gd name="T46" fmla="*/ 2 w 37"/>
                <a:gd name="T47" fmla="*/ 24 h 27"/>
                <a:gd name="T48" fmla="*/ 3 w 37"/>
                <a:gd name="T49" fmla="*/ 25 h 27"/>
                <a:gd name="T50" fmla="*/ 5 w 37"/>
                <a:gd name="T51" fmla="*/ 25 h 27"/>
                <a:gd name="T52" fmla="*/ 8 w 37"/>
                <a:gd name="T53" fmla="*/ 27 h 27"/>
                <a:gd name="T54" fmla="*/ 13 w 37"/>
                <a:gd name="T55" fmla="*/ 27 h 27"/>
                <a:gd name="T56" fmla="*/ 19 w 37"/>
                <a:gd name="T57" fmla="*/ 27 h 27"/>
                <a:gd name="T58" fmla="*/ 23 w 37"/>
                <a:gd name="T59" fmla="*/ 27 h 27"/>
                <a:gd name="T60" fmla="*/ 27 w 37"/>
                <a:gd name="T61" fmla="*/ 27 h 27"/>
                <a:gd name="T62" fmla="*/ 31 w 37"/>
                <a:gd name="T63" fmla="*/ 27 h 27"/>
                <a:gd name="T64" fmla="*/ 33 w 37"/>
                <a:gd name="T65" fmla="*/ 25 h 27"/>
                <a:gd name="T66" fmla="*/ 35 w 37"/>
                <a:gd name="T67" fmla="*/ 24 h 27"/>
                <a:gd name="T68" fmla="*/ 36 w 37"/>
                <a:gd name="T69" fmla="*/ 23 h 27"/>
                <a:gd name="T70" fmla="*/ 37 w 37"/>
                <a:gd name="T71" fmla="*/ 22 h 27"/>
                <a:gd name="T72" fmla="*/ 37 w 37"/>
                <a:gd name="T73" fmla="*/ 19 h 27"/>
                <a:gd name="T74" fmla="*/ 37 w 37"/>
                <a:gd name="T75" fmla="*/ 15 h 27"/>
                <a:gd name="T76" fmla="*/ 37 w 37"/>
                <a:gd name="T77" fmla="*/ 10 h 27"/>
                <a:gd name="T78" fmla="*/ 36 w 37"/>
                <a:gd name="T79" fmla="*/ 5 h 27"/>
                <a:gd name="T80" fmla="*/ 36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6" y="3"/>
                  </a:move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9" y="27"/>
                  </a:lnTo>
                  <a:lnTo>
                    <a:pt x="23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8" name="Freeform 343"/>
            <p:cNvSpPr>
              <a:spLocks/>
            </p:cNvSpPr>
            <p:nvPr/>
          </p:nvSpPr>
          <p:spPr bwMode="auto">
            <a:xfrm>
              <a:off x="3791" y="3550"/>
              <a:ext cx="27" cy="11"/>
            </a:xfrm>
            <a:custGeom>
              <a:avLst/>
              <a:gdLst>
                <a:gd name="T0" fmla="*/ 36 w 37"/>
                <a:gd name="T1" fmla="*/ 3 h 27"/>
                <a:gd name="T2" fmla="*/ 36 w 37"/>
                <a:gd name="T3" fmla="*/ 3 h 27"/>
                <a:gd name="T4" fmla="*/ 35 w 37"/>
                <a:gd name="T5" fmla="*/ 2 h 27"/>
                <a:gd name="T6" fmla="*/ 35 w 37"/>
                <a:gd name="T7" fmla="*/ 0 h 27"/>
                <a:gd name="T8" fmla="*/ 33 w 37"/>
                <a:gd name="T9" fmla="*/ 0 h 27"/>
                <a:gd name="T10" fmla="*/ 32 w 37"/>
                <a:gd name="T11" fmla="*/ 0 h 27"/>
                <a:gd name="T12" fmla="*/ 32 w 37"/>
                <a:gd name="T13" fmla="*/ 0 h 27"/>
                <a:gd name="T14" fmla="*/ 28 w 37"/>
                <a:gd name="T15" fmla="*/ 2 h 27"/>
                <a:gd name="T16" fmla="*/ 24 w 37"/>
                <a:gd name="T17" fmla="*/ 2 h 27"/>
                <a:gd name="T18" fmla="*/ 21 w 37"/>
                <a:gd name="T19" fmla="*/ 2 h 27"/>
                <a:gd name="T20" fmla="*/ 16 w 37"/>
                <a:gd name="T21" fmla="*/ 2 h 27"/>
                <a:gd name="T22" fmla="*/ 11 w 37"/>
                <a:gd name="T23" fmla="*/ 2 h 27"/>
                <a:gd name="T24" fmla="*/ 7 w 37"/>
                <a:gd name="T25" fmla="*/ 0 h 27"/>
                <a:gd name="T26" fmla="*/ 5 w 37"/>
                <a:gd name="T27" fmla="*/ 0 h 27"/>
                <a:gd name="T28" fmla="*/ 4 w 37"/>
                <a:gd name="T29" fmla="*/ 0 h 27"/>
                <a:gd name="T30" fmla="*/ 4 w 37"/>
                <a:gd name="T31" fmla="*/ 0 h 27"/>
                <a:gd name="T32" fmla="*/ 3 w 37"/>
                <a:gd name="T33" fmla="*/ 0 h 27"/>
                <a:gd name="T34" fmla="*/ 2 w 37"/>
                <a:gd name="T35" fmla="*/ 0 h 27"/>
                <a:gd name="T36" fmla="*/ 1 w 37"/>
                <a:gd name="T37" fmla="*/ 0 h 27"/>
                <a:gd name="T38" fmla="*/ 0 w 37"/>
                <a:gd name="T39" fmla="*/ 2 h 27"/>
                <a:gd name="T40" fmla="*/ 0 w 37"/>
                <a:gd name="T41" fmla="*/ 2 h 27"/>
                <a:gd name="T42" fmla="*/ 0 w 37"/>
                <a:gd name="T43" fmla="*/ 7 h 27"/>
                <a:gd name="T44" fmla="*/ 0 w 37"/>
                <a:gd name="T45" fmla="*/ 13 h 27"/>
                <a:gd name="T46" fmla="*/ 0 w 37"/>
                <a:gd name="T47" fmla="*/ 17 h 27"/>
                <a:gd name="T48" fmla="*/ 0 w 37"/>
                <a:gd name="T49" fmla="*/ 20 h 27"/>
                <a:gd name="T50" fmla="*/ 0 w 37"/>
                <a:gd name="T51" fmla="*/ 20 h 27"/>
                <a:gd name="T52" fmla="*/ 1 w 37"/>
                <a:gd name="T53" fmla="*/ 22 h 27"/>
                <a:gd name="T54" fmla="*/ 1 w 37"/>
                <a:gd name="T55" fmla="*/ 23 h 27"/>
                <a:gd name="T56" fmla="*/ 2 w 37"/>
                <a:gd name="T57" fmla="*/ 24 h 27"/>
                <a:gd name="T58" fmla="*/ 3 w 37"/>
                <a:gd name="T59" fmla="*/ 25 h 27"/>
                <a:gd name="T60" fmla="*/ 3 w 37"/>
                <a:gd name="T61" fmla="*/ 25 h 27"/>
                <a:gd name="T62" fmla="*/ 5 w 37"/>
                <a:gd name="T63" fmla="*/ 25 h 27"/>
                <a:gd name="T64" fmla="*/ 8 w 37"/>
                <a:gd name="T65" fmla="*/ 27 h 27"/>
                <a:gd name="T66" fmla="*/ 13 w 37"/>
                <a:gd name="T67" fmla="*/ 27 h 27"/>
                <a:gd name="T68" fmla="*/ 19 w 37"/>
                <a:gd name="T69" fmla="*/ 27 h 27"/>
                <a:gd name="T70" fmla="*/ 23 w 37"/>
                <a:gd name="T71" fmla="*/ 27 h 27"/>
                <a:gd name="T72" fmla="*/ 27 w 37"/>
                <a:gd name="T73" fmla="*/ 27 h 27"/>
                <a:gd name="T74" fmla="*/ 31 w 37"/>
                <a:gd name="T75" fmla="*/ 27 h 27"/>
                <a:gd name="T76" fmla="*/ 33 w 37"/>
                <a:gd name="T77" fmla="*/ 25 h 27"/>
                <a:gd name="T78" fmla="*/ 33 w 37"/>
                <a:gd name="T79" fmla="*/ 25 h 27"/>
                <a:gd name="T80" fmla="*/ 35 w 37"/>
                <a:gd name="T81" fmla="*/ 24 h 27"/>
                <a:gd name="T82" fmla="*/ 36 w 37"/>
                <a:gd name="T83" fmla="*/ 23 h 27"/>
                <a:gd name="T84" fmla="*/ 37 w 37"/>
                <a:gd name="T85" fmla="*/ 22 h 27"/>
                <a:gd name="T86" fmla="*/ 37 w 37"/>
                <a:gd name="T87" fmla="*/ 19 h 27"/>
                <a:gd name="T88" fmla="*/ 37 w 37"/>
                <a:gd name="T89" fmla="*/ 19 h 27"/>
                <a:gd name="T90" fmla="*/ 37 w 37"/>
                <a:gd name="T91" fmla="*/ 15 h 27"/>
                <a:gd name="T92" fmla="*/ 37 w 37"/>
                <a:gd name="T93" fmla="*/ 10 h 27"/>
                <a:gd name="T94" fmla="*/ 36 w 37"/>
                <a:gd name="T95" fmla="*/ 5 h 27"/>
                <a:gd name="T96" fmla="*/ 36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6" y="3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9" y="27"/>
                  </a:lnTo>
                  <a:lnTo>
                    <a:pt x="23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9" name="Freeform 344"/>
            <p:cNvSpPr>
              <a:spLocks/>
            </p:cNvSpPr>
            <p:nvPr/>
          </p:nvSpPr>
          <p:spPr bwMode="auto">
            <a:xfrm>
              <a:off x="4130" y="3555"/>
              <a:ext cx="25" cy="11"/>
            </a:xfrm>
            <a:custGeom>
              <a:avLst/>
              <a:gdLst>
                <a:gd name="T0" fmla="*/ 36 w 36"/>
                <a:gd name="T1" fmla="*/ 3 h 27"/>
                <a:gd name="T2" fmla="*/ 34 w 36"/>
                <a:gd name="T3" fmla="*/ 2 h 27"/>
                <a:gd name="T4" fmla="*/ 33 w 36"/>
                <a:gd name="T5" fmla="*/ 0 h 27"/>
                <a:gd name="T6" fmla="*/ 32 w 36"/>
                <a:gd name="T7" fmla="*/ 0 h 27"/>
                <a:gd name="T8" fmla="*/ 31 w 36"/>
                <a:gd name="T9" fmla="*/ 0 h 27"/>
                <a:gd name="T10" fmla="*/ 27 w 36"/>
                <a:gd name="T11" fmla="*/ 2 h 27"/>
                <a:gd name="T12" fmla="*/ 24 w 36"/>
                <a:gd name="T13" fmla="*/ 2 h 27"/>
                <a:gd name="T14" fmla="*/ 19 w 36"/>
                <a:gd name="T15" fmla="*/ 2 h 27"/>
                <a:gd name="T16" fmla="*/ 15 w 36"/>
                <a:gd name="T17" fmla="*/ 2 h 27"/>
                <a:gd name="T18" fmla="*/ 11 w 36"/>
                <a:gd name="T19" fmla="*/ 2 h 27"/>
                <a:gd name="T20" fmla="*/ 9 w 36"/>
                <a:gd name="T21" fmla="*/ 0 h 27"/>
                <a:gd name="T22" fmla="*/ 6 w 36"/>
                <a:gd name="T23" fmla="*/ 0 h 27"/>
                <a:gd name="T24" fmla="*/ 4 w 36"/>
                <a:gd name="T25" fmla="*/ 0 h 27"/>
                <a:gd name="T26" fmla="*/ 2 w 36"/>
                <a:gd name="T27" fmla="*/ 0 h 27"/>
                <a:gd name="T28" fmla="*/ 2 w 36"/>
                <a:gd name="T29" fmla="*/ 0 h 27"/>
                <a:gd name="T30" fmla="*/ 1 w 36"/>
                <a:gd name="T31" fmla="*/ 0 h 27"/>
                <a:gd name="T32" fmla="*/ 0 w 36"/>
                <a:gd name="T33" fmla="*/ 2 h 27"/>
                <a:gd name="T34" fmla="*/ 0 w 36"/>
                <a:gd name="T35" fmla="*/ 7 h 27"/>
                <a:gd name="T36" fmla="*/ 0 w 36"/>
                <a:gd name="T37" fmla="*/ 13 h 27"/>
                <a:gd name="T38" fmla="*/ 0 w 36"/>
                <a:gd name="T39" fmla="*/ 17 h 27"/>
                <a:gd name="T40" fmla="*/ 0 w 36"/>
                <a:gd name="T41" fmla="*/ 20 h 27"/>
                <a:gd name="T42" fmla="*/ 0 w 36"/>
                <a:gd name="T43" fmla="*/ 22 h 27"/>
                <a:gd name="T44" fmla="*/ 1 w 36"/>
                <a:gd name="T45" fmla="*/ 23 h 27"/>
                <a:gd name="T46" fmla="*/ 2 w 36"/>
                <a:gd name="T47" fmla="*/ 24 h 27"/>
                <a:gd name="T48" fmla="*/ 3 w 36"/>
                <a:gd name="T49" fmla="*/ 26 h 27"/>
                <a:gd name="T50" fmla="*/ 6 w 36"/>
                <a:gd name="T51" fmla="*/ 26 h 27"/>
                <a:gd name="T52" fmla="*/ 9 w 36"/>
                <a:gd name="T53" fmla="*/ 27 h 27"/>
                <a:gd name="T54" fmla="*/ 13 w 36"/>
                <a:gd name="T55" fmla="*/ 27 h 27"/>
                <a:gd name="T56" fmla="*/ 17 w 36"/>
                <a:gd name="T57" fmla="*/ 27 h 27"/>
                <a:gd name="T58" fmla="*/ 22 w 36"/>
                <a:gd name="T59" fmla="*/ 27 h 27"/>
                <a:gd name="T60" fmla="*/ 27 w 36"/>
                <a:gd name="T61" fmla="*/ 27 h 27"/>
                <a:gd name="T62" fmla="*/ 30 w 36"/>
                <a:gd name="T63" fmla="*/ 27 h 27"/>
                <a:gd name="T64" fmla="*/ 32 w 36"/>
                <a:gd name="T65" fmla="*/ 26 h 27"/>
                <a:gd name="T66" fmla="*/ 33 w 36"/>
                <a:gd name="T67" fmla="*/ 24 h 27"/>
                <a:gd name="T68" fmla="*/ 36 w 36"/>
                <a:gd name="T69" fmla="*/ 23 h 27"/>
                <a:gd name="T70" fmla="*/ 36 w 36"/>
                <a:gd name="T71" fmla="*/ 22 h 27"/>
                <a:gd name="T72" fmla="*/ 36 w 36"/>
                <a:gd name="T73" fmla="*/ 19 h 27"/>
                <a:gd name="T74" fmla="*/ 36 w 36"/>
                <a:gd name="T75" fmla="*/ 15 h 27"/>
                <a:gd name="T76" fmla="*/ 36 w 36"/>
                <a:gd name="T77" fmla="*/ 10 h 27"/>
                <a:gd name="T78" fmla="*/ 36 w 36"/>
                <a:gd name="T79" fmla="*/ 5 h 27"/>
                <a:gd name="T80" fmla="*/ 36 w 36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6" y="3"/>
                  </a:moveTo>
                  <a:lnTo>
                    <a:pt x="34" y="2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1" y="0"/>
                  </a:lnTo>
                  <a:lnTo>
                    <a:pt x="27" y="2"/>
                  </a:lnTo>
                  <a:lnTo>
                    <a:pt x="24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6" y="26"/>
                  </a:lnTo>
                  <a:lnTo>
                    <a:pt x="9" y="27"/>
                  </a:lnTo>
                  <a:lnTo>
                    <a:pt x="13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2" y="26"/>
                  </a:lnTo>
                  <a:lnTo>
                    <a:pt x="33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0" name="Freeform 345"/>
            <p:cNvSpPr>
              <a:spLocks/>
            </p:cNvSpPr>
            <p:nvPr/>
          </p:nvSpPr>
          <p:spPr bwMode="auto">
            <a:xfrm>
              <a:off x="4130" y="3555"/>
              <a:ext cx="25" cy="11"/>
            </a:xfrm>
            <a:custGeom>
              <a:avLst/>
              <a:gdLst>
                <a:gd name="T0" fmla="*/ 36 w 36"/>
                <a:gd name="T1" fmla="*/ 3 h 27"/>
                <a:gd name="T2" fmla="*/ 36 w 36"/>
                <a:gd name="T3" fmla="*/ 3 h 27"/>
                <a:gd name="T4" fmla="*/ 34 w 36"/>
                <a:gd name="T5" fmla="*/ 2 h 27"/>
                <a:gd name="T6" fmla="*/ 33 w 36"/>
                <a:gd name="T7" fmla="*/ 0 h 27"/>
                <a:gd name="T8" fmla="*/ 32 w 36"/>
                <a:gd name="T9" fmla="*/ 0 h 27"/>
                <a:gd name="T10" fmla="*/ 31 w 36"/>
                <a:gd name="T11" fmla="*/ 0 h 27"/>
                <a:gd name="T12" fmla="*/ 31 w 36"/>
                <a:gd name="T13" fmla="*/ 0 h 27"/>
                <a:gd name="T14" fmla="*/ 27 w 36"/>
                <a:gd name="T15" fmla="*/ 2 h 27"/>
                <a:gd name="T16" fmla="*/ 24 w 36"/>
                <a:gd name="T17" fmla="*/ 2 h 27"/>
                <a:gd name="T18" fmla="*/ 19 w 36"/>
                <a:gd name="T19" fmla="*/ 2 h 27"/>
                <a:gd name="T20" fmla="*/ 15 w 36"/>
                <a:gd name="T21" fmla="*/ 2 h 27"/>
                <a:gd name="T22" fmla="*/ 11 w 36"/>
                <a:gd name="T23" fmla="*/ 2 h 27"/>
                <a:gd name="T24" fmla="*/ 9 w 36"/>
                <a:gd name="T25" fmla="*/ 0 h 27"/>
                <a:gd name="T26" fmla="*/ 6 w 36"/>
                <a:gd name="T27" fmla="*/ 0 h 27"/>
                <a:gd name="T28" fmla="*/ 4 w 36"/>
                <a:gd name="T29" fmla="*/ 0 h 27"/>
                <a:gd name="T30" fmla="*/ 4 w 36"/>
                <a:gd name="T31" fmla="*/ 0 h 27"/>
                <a:gd name="T32" fmla="*/ 2 w 36"/>
                <a:gd name="T33" fmla="*/ 0 h 27"/>
                <a:gd name="T34" fmla="*/ 2 w 36"/>
                <a:gd name="T35" fmla="*/ 0 h 27"/>
                <a:gd name="T36" fmla="*/ 1 w 36"/>
                <a:gd name="T37" fmla="*/ 0 h 27"/>
                <a:gd name="T38" fmla="*/ 0 w 36"/>
                <a:gd name="T39" fmla="*/ 2 h 27"/>
                <a:gd name="T40" fmla="*/ 0 w 36"/>
                <a:gd name="T41" fmla="*/ 2 h 27"/>
                <a:gd name="T42" fmla="*/ 0 w 36"/>
                <a:gd name="T43" fmla="*/ 7 h 27"/>
                <a:gd name="T44" fmla="*/ 0 w 36"/>
                <a:gd name="T45" fmla="*/ 13 h 27"/>
                <a:gd name="T46" fmla="*/ 0 w 36"/>
                <a:gd name="T47" fmla="*/ 17 h 27"/>
                <a:gd name="T48" fmla="*/ 0 w 36"/>
                <a:gd name="T49" fmla="*/ 20 h 27"/>
                <a:gd name="T50" fmla="*/ 0 w 36"/>
                <a:gd name="T51" fmla="*/ 20 h 27"/>
                <a:gd name="T52" fmla="*/ 0 w 36"/>
                <a:gd name="T53" fmla="*/ 22 h 27"/>
                <a:gd name="T54" fmla="*/ 1 w 36"/>
                <a:gd name="T55" fmla="*/ 23 h 27"/>
                <a:gd name="T56" fmla="*/ 2 w 36"/>
                <a:gd name="T57" fmla="*/ 24 h 27"/>
                <a:gd name="T58" fmla="*/ 3 w 36"/>
                <a:gd name="T59" fmla="*/ 26 h 27"/>
                <a:gd name="T60" fmla="*/ 3 w 36"/>
                <a:gd name="T61" fmla="*/ 26 h 27"/>
                <a:gd name="T62" fmla="*/ 6 w 36"/>
                <a:gd name="T63" fmla="*/ 26 h 27"/>
                <a:gd name="T64" fmla="*/ 9 w 36"/>
                <a:gd name="T65" fmla="*/ 27 h 27"/>
                <a:gd name="T66" fmla="*/ 13 w 36"/>
                <a:gd name="T67" fmla="*/ 27 h 27"/>
                <a:gd name="T68" fmla="*/ 17 w 36"/>
                <a:gd name="T69" fmla="*/ 27 h 27"/>
                <a:gd name="T70" fmla="*/ 22 w 36"/>
                <a:gd name="T71" fmla="*/ 27 h 27"/>
                <a:gd name="T72" fmla="*/ 27 w 36"/>
                <a:gd name="T73" fmla="*/ 27 h 27"/>
                <a:gd name="T74" fmla="*/ 30 w 36"/>
                <a:gd name="T75" fmla="*/ 27 h 27"/>
                <a:gd name="T76" fmla="*/ 32 w 36"/>
                <a:gd name="T77" fmla="*/ 26 h 27"/>
                <a:gd name="T78" fmla="*/ 32 w 36"/>
                <a:gd name="T79" fmla="*/ 26 h 27"/>
                <a:gd name="T80" fmla="*/ 33 w 36"/>
                <a:gd name="T81" fmla="*/ 24 h 27"/>
                <a:gd name="T82" fmla="*/ 36 w 36"/>
                <a:gd name="T83" fmla="*/ 23 h 27"/>
                <a:gd name="T84" fmla="*/ 36 w 36"/>
                <a:gd name="T85" fmla="*/ 22 h 27"/>
                <a:gd name="T86" fmla="*/ 36 w 36"/>
                <a:gd name="T87" fmla="*/ 19 h 27"/>
                <a:gd name="T88" fmla="*/ 36 w 36"/>
                <a:gd name="T89" fmla="*/ 19 h 27"/>
                <a:gd name="T90" fmla="*/ 36 w 36"/>
                <a:gd name="T91" fmla="*/ 15 h 27"/>
                <a:gd name="T92" fmla="*/ 36 w 36"/>
                <a:gd name="T93" fmla="*/ 10 h 27"/>
                <a:gd name="T94" fmla="*/ 36 w 36"/>
                <a:gd name="T95" fmla="*/ 5 h 27"/>
                <a:gd name="T96" fmla="*/ 36 w 36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6" y="3"/>
                  </a:moveTo>
                  <a:lnTo>
                    <a:pt x="36" y="3"/>
                  </a:lnTo>
                  <a:lnTo>
                    <a:pt x="34" y="2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7" y="2"/>
                  </a:lnTo>
                  <a:lnTo>
                    <a:pt x="24" y="2"/>
                  </a:lnTo>
                  <a:lnTo>
                    <a:pt x="19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9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6" y="26"/>
                  </a:lnTo>
                  <a:lnTo>
                    <a:pt x="9" y="27"/>
                  </a:lnTo>
                  <a:lnTo>
                    <a:pt x="13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3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1" name="Freeform 346"/>
            <p:cNvSpPr>
              <a:spLocks/>
            </p:cNvSpPr>
            <p:nvPr/>
          </p:nvSpPr>
          <p:spPr bwMode="auto">
            <a:xfrm>
              <a:off x="4162" y="3555"/>
              <a:ext cx="26" cy="11"/>
            </a:xfrm>
            <a:custGeom>
              <a:avLst/>
              <a:gdLst>
                <a:gd name="T0" fmla="*/ 36 w 37"/>
                <a:gd name="T1" fmla="*/ 2 h 27"/>
                <a:gd name="T2" fmla="*/ 35 w 37"/>
                <a:gd name="T3" fmla="*/ 1 h 27"/>
                <a:gd name="T4" fmla="*/ 35 w 37"/>
                <a:gd name="T5" fmla="*/ 0 h 27"/>
                <a:gd name="T6" fmla="*/ 33 w 37"/>
                <a:gd name="T7" fmla="*/ 0 h 27"/>
                <a:gd name="T8" fmla="*/ 32 w 37"/>
                <a:gd name="T9" fmla="*/ 1 h 27"/>
                <a:gd name="T10" fmla="*/ 28 w 37"/>
                <a:gd name="T11" fmla="*/ 2 h 27"/>
                <a:gd name="T12" fmla="*/ 25 w 37"/>
                <a:gd name="T13" fmla="*/ 2 h 27"/>
                <a:gd name="T14" fmla="*/ 21 w 37"/>
                <a:gd name="T15" fmla="*/ 2 h 27"/>
                <a:gd name="T16" fmla="*/ 16 w 37"/>
                <a:gd name="T17" fmla="*/ 2 h 27"/>
                <a:gd name="T18" fmla="*/ 11 w 37"/>
                <a:gd name="T19" fmla="*/ 2 h 27"/>
                <a:gd name="T20" fmla="*/ 8 w 37"/>
                <a:gd name="T21" fmla="*/ 1 h 27"/>
                <a:gd name="T22" fmla="*/ 5 w 37"/>
                <a:gd name="T23" fmla="*/ 1 h 27"/>
                <a:gd name="T24" fmla="*/ 5 w 37"/>
                <a:gd name="T25" fmla="*/ 1 h 27"/>
                <a:gd name="T26" fmla="*/ 3 w 37"/>
                <a:gd name="T27" fmla="*/ 0 h 27"/>
                <a:gd name="T28" fmla="*/ 3 w 37"/>
                <a:gd name="T29" fmla="*/ 0 h 27"/>
                <a:gd name="T30" fmla="*/ 2 w 37"/>
                <a:gd name="T31" fmla="*/ 0 h 27"/>
                <a:gd name="T32" fmla="*/ 1 w 37"/>
                <a:gd name="T33" fmla="*/ 2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1 w 37"/>
                <a:gd name="T41" fmla="*/ 20 h 27"/>
                <a:gd name="T42" fmla="*/ 1 w 37"/>
                <a:gd name="T43" fmla="*/ 22 h 27"/>
                <a:gd name="T44" fmla="*/ 2 w 37"/>
                <a:gd name="T45" fmla="*/ 24 h 27"/>
                <a:gd name="T46" fmla="*/ 3 w 37"/>
                <a:gd name="T47" fmla="*/ 25 h 27"/>
                <a:gd name="T48" fmla="*/ 4 w 37"/>
                <a:gd name="T49" fmla="*/ 25 h 27"/>
                <a:gd name="T50" fmla="*/ 5 w 37"/>
                <a:gd name="T51" fmla="*/ 25 h 27"/>
                <a:gd name="T52" fmla="*/ 9 w 37"/>
                <a:gd name="T53" fmla="*/ 26 h 27"/>
                <a:gd name="T54" fmla="*/ 13 w 37"/>
                <a:gd name="T55" fmla="*/ 26 h 27"/>
                <a:gd name="T56" fmla="*/ 19 w 37"/>
                <a:gd name="T57" fmla="*/ 26 h 27"/>
                <a:gd name="T58" fmla="*/ 23 w 37"/>
                <a:gd name="T59" fmla="*/ 27 h 27"/>
                <a:gd name="T60" fmla="*/ 27 w 37"/>
                <a:gd name="T61" fmla="*/ 26 h 27"/>
                <a:gd name="T62" fmla="*/ 31 w 37"/>
                <a:gd name="T63" fmla="*/ 26 h 27"/>
                <a:gd name="T64" fmla="*/ 33 w 37"/>
                <a:gd name="T65" fmla="*/ 25 h 27"/>
                <a:gd name="T66" fmla="*/ 35 w 37"/>
                <a:gd name="T67" fmla="*/ 24 h 27"/>
                <a:gd name="T68" fmla="*/ 36 w 37"/>
                <a:gd name="T69" fmla="*/ 22 h 27"/>
                <a:gd name="T70" fmla="*/ 37 w 37"/>
                <a:gd name="T71" fmla="*/ 21 h 27"/>
                <a:gd name="T72" fmla="*/ 37 w 37"/>
                <a:gd name="T73" fmla="*/ 20 h 27"/>
                <a:gd name="T74" fmla="*/ 37 w 37"/>
                <a:gd name="T75" fmla="*/ 16 h 27"/>
                <a:gd name="T76" fmla="*/ 37 w 37"/>
                <a:gd name="T77" fmla="*/ 10 h 27"/>
                <a:gd name="T78" fmla="*/ 36 w 37"/>
                <a:gd name="T79" fmla="*/ 5 h 27"/>
                <a:gd name="T80" fmla="*/ 36 w 37"/>
                <a:gd name="T81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6" y="2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28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5" y="25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9" y="26"/>
                  </a:lnTo>
                  <a:lnTo>
                    <a:pt x="23" y="27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2" name="Freeform 347"/>
            <p:cNvSpPr>
              <a:spLocks/>
            </p:cNvSpPr>
            <p:nvPr/>
          </p:nvSpPr>
          <p:spPr bwMode="auto">
            <a:xfrm>
              <a:off x="4162" y="3555"/>
              <a:ext cx="26" cy="11"/>
            </a:xfrm>
            <a:custGeom>
              <a:avLst/>
              <a:gdLst>
                <a:gd name="T0" fmla="*/ 36 w 37"/>
                <a:gd name="T1" fmla="*/ 2 h 27"/>
                <a:gd name="T2" fmla="*/ 36 w 37"/>
                <a:gd name="T3" fmla="*/ 2 h 27"/>
                <a:gd name="T4" fmla="*/ 35 w 37"/>
                <a:gd name="T5" fmla="*/ 1 h 27"/>
                <a:gd name="T6" fmla="*/ 35 w 37"/>
                <a:gd name="T7" fmla="*/ 0 h 27"/>
                <a:gd name="T8" fmla="*/ 33 w 37"/>
                <a:gd name="T9" fmla="*/ 0 h 27"/>
                <a:gd name="T10" fmla="*/ 32 w 37"/>
                <a:gd name="T11" fmla="*/ 1 h 27"/>
                <a:gd name="T12" fmla="*/ 32 w 37"/>
                <a:gd name="T13" fmla="*/ 1 h 27"/>
                <a:gd name="T14" fmla="*/ 28 w 37"/>
                <a:gd name="T15" fmla="*/ 2 h 27"/>
                <a:gd name="T16" fmla="*/ 25 w 37"/>
                <a:gd name="T17" fmla="*/ 2 h 27"/>
                <a:gd name="T18" fmla="*/ 21 w 37"/>
                <a:gd name="T19" fmla="*/ 2 h 27"/>
                <a:gd name="T20" fmla="*/ 16 w 37"/>
                <a:gd name="T21" fmla="*/ 2 h 27"/>
                <a:gd name="T22" fmla="*/ 11 w 37"/>
                <a:gd name="T23" fmla="*/ 2 h 27"/>
                <a:gd name="T24" fmla="*/ 8 w 37"/>
                <a:gd name="T25" fmla="*/ 1 h 27"/>
                <a:gd name="T26" fmla="*/ 5 w 37"/>
                <a:gd name="T27" fmla="*/ 1 h 27"/>
                <a:gd name="T28" fmla="*/ 5 w 37"/>
                <a:gd name="T29" fmla="*/ 1 h 27"/>
                <a:gd name="T30" fmla="*/ 5 w 37"/>
                <a:gd name="T31" fmla="*/ 1 h 27"/>
                <a:gd name="T32" fmla="*/ 3 w 37"/>
                <a:gd name="T33" fmla="*/ 0 h 27"/>
                <a:gd name="T34" fmla="*/ 3 w 37"/>
                <a:gd name="T35" fmla="*/ 0 h 27"/>
                <a:gd name="T36" fmla="*/ 2 w 37"/>
                <a:gd name="T37" fmla="*/ 0 h 27"/>
                <a:gd name="T38" fmla="*/ 1 w 37"/>
                <a:gd name="T39" fmla="*/ 2 h 27"/>
                <a:gd name="T40" fmla="*/ 1 w 37"/>
                <a:gd name="T41" fmla="*/ 2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1 w 37"/>
                <a:gd name="T49" fmla="*/ 20 h 27"/>
                <a:gd name="T50" fmla="*/ 1 w 37"/>
                <a:gd name="T51" fmla="*/ 20 h 27"/>
                <a:gd name="T52" fmla="*/ 1 w 37"/>
                <a:gd name="T53" fmla="*/ 22 h 27"/>
                <a:gd name="T54" fmla="*/ 2 w 37"/>
                <a:gd name="T55" fmla="*/ 24 h 27"/>
                <a:gd name="T56" fmla="*/ 3 w 37"/>
                <a:gd name="T57" fmla="*/ 25 h 27"/>
                <a:gd name="T58" fmla="*/ 4 w 37"/>
                <a:gd name="T59" fmla="*/ 25 h 27"/>
                <a:gd name="T60" fmla="*/ 4 w 37"/>
                <a:gd name="T61" fmla="*/ 25 h 27"/>
                <a:gd name="T62" fmla="*/ 5 w 37"/>
                <a:gd name="T63" fmla="*/ 25 h 27"/>
                <a:gd name="T64" fmla="*/ 9 w 37"/>
                <a:gd name="T65" fmla="*/ 26 h 27"/>
                <a:gd name="T66" fmla="*/ 13 w 37"/>
                <a:gd name="T67" fmla="*/ 26 h 27"/>
                <a:gd name="T68" fmla="*/ 19 w 37"/>
                <a:gd name="T69" fmla="*/ 26 h 27"/>
                <a:gd name="T70" fmla="*/ 23 w 37"/>
                <a:gd name="T71" fmla="*/ 27 h 27"/>
                <a:gd name="T72" fmla="*/ 27 w 37"/>
                <a:gd name="T73" fmla="*/ 26 h 27"/>
                <a:gd name="T74" fmla="*/ 31 w 37"/>
                <a:gd name="T75" fmla="*/ 26 h 27"/>
                <a:gd name="T76" fmla="*/ 33 w 37"/>
                <a:gd name="T77" fmla="*/ 25 h 27"/>
                <a:gd name="T78" fmla="*/ 33 w 37"/>
                <a:gd name="T79" fmla="*/ 25 h 27"/>
                <a:gd name="T80" fmla="*/ 35 w 37"/>
                <a:gd name="T81" fmla="*/ 24 h 27"/>
                <a:gd name="T82" fmla="*/ 36 w 37"/>
                <a:gd name="T83" fmla="*/ 22 h 27"/>
                <a:gd name="T84" fmla="*/ 37 w 37"/>
                <a:gd name="T85" fmla="*/ 21 h 27"/>
                <a:gd name="T86" fmla="*/ 37 w 37"/>
                <a:gd name="T87" fmla="*/ 20 h 27"/>
                <a:gd name="T88" fmla="*/ 37 w 37"/>
                <a:gd name="T89" fmla="*/ 20 h 27"/>
                <a:gd name="T90" fmla="*/ 37 w 37"/>
                <a:gd name="T91" fmla="*/ 16 h 27"/>
                <a:gd name="T92" fmla="*/ 37 w 37"/>
                <a:gd name="T93" fmla="*/ 10 h 27"/>
                <a:gd name="T94" fmla="*/ 36 w 37"/>
                <a:gd name="T95" fmla="*/ 5 h 27"/>
                <a:gd name="T96" fmla="*/ 36 w 37"/>
                <a:gd name="T97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6" y="2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8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1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5" y="25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9" y="26"/>
                  </a:lnTo>
                  <a:lnTo>
                    <a:pt x="23" y="27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7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3" name="Freeform 348"/>
            <p:cNvSpPr>
              <a:spLocks/>
            </p:cNvSpPr>
            <p:nvPr/>
          </p:nvSpPr>
          <p:spPr bwMode="auto">
            <a:xfrm>
              <a:off x="4195" y="3555"/>
              <a:ext cx="47" cy="11"/>
            </a:xfrm>
            <a:custGeom>
              <a:avLst/>
              <a:gdLst>
                <a:gd name="T0" fmla="*/ 66 w 68"/>
                <a:gd name="T1" fmla="*/ 3 h 27"/>
                <a:gd name="T2" fmla="*/ 66 w 68"/>
                <a:gd name="T3" fmla="*/ 2 h 27"/>
                <a:gd name="T4" fmla="*/ 64 w 68"/>
                <a:gd name="T5" fmla="*/ 1 h 27"/>
                <a:gd name="T6" fmla="*/ 62 w 68"/>
                <a:gd name="T7" fmla="*/ 1 h 27"/>
                <a:gd name="T8" fmla="*/ 57 w 68"/>
                <a:gd name="T9" fmla="*/ 1 h 27"/>
                <a:gd name="T10" fmla="*/ 51 w 68"/>
                <a:gd name="T11" fmla="*/ 2 h 27"/>
                <a:gd name="T12" fmla="*/ 44 w 68"/>
                <a:gd name="T13" fmla="*/ 2 h 27"/>
                <a:gd name="T14" fmla="*/ 36 w 68"/>
                <a:gd name="T15" fmla="*/ 2 h 27"/>
                <a:gd name="T16" fmla="*/ 28 w 68"/>
                <a:gd name="T17" fmla="*/ 2 h 27"/>
                <a:gd name="T18" fmla="*/ 20 w 68"/>
                <a:gd name="T19" fmla="*/ 1 h 27"/>
                <a:gd name="T20" fmla="*/ 14 w 68"/>
                <a:gd name="T21" fmla="*/ 1 h 27"/>
                <a:gd name="T22" fmla="*/ 10 w 68"/>
                <a:gd name="T23" fmla="*/ 0 h 27"/>
                <a:gd name="T24" fmla="*/ 8 w 68"/>
                <a:gd name="T25" fmla="*/ 0 h 27"/>
                <a:gd name="T26" fmla="*/ 5 w 68"/>
                <a:gd name="T27" fmla="*/ 0 h 27"/>
                <a:gd name="T28" fmla="*/ 3 w 68"/>
                <a:gd name="T29" fmla="*/ 0 h 27"/>
                <a:gd name="T30" fmla="*/ 2 w 68"/>
                <a:gd name="T31" fmla="*/ 0 h 27"/>
                <a:gd name="T32" fmla="*/ 0 w 68"/>
                <a:gd name="T33" fmla="*/ 1 h 27"/>
                <a:gd name="T34" fmla="*/ 0 w 68"/>
                <a:gd name="T35" fmla="*/ 6 h 27"/>
                <a:gd name="T36" fmla="*/ 0 w 68"/>
                <a:gd name="T37" fmla="*/ 12 h 27"/>
                <a:gd name="T38" fmla="*/ 0 w 68"/>
                <a:gd name="T39" fmla="*/ 16 h 27"/>
                <a:gd name="T40" fmla="*/ 0 w 68"/>
                <a:gd name="T41" fmla="*/ 20 h 27"/>
                <a:gd name="T42" fmla="*/ 2 w 68"/>
                <a:gd name="T43" fmla="*/ 21 h 27"/>
                <a:gd name="T44" fmla="*/ 3 w 68"/>
                <a:gd name="T45" fmla="*/ 22 h 27"/>
                <a:gd name="T46" fmla="*/ 4 w 68"/>
                <a:gd name="T47" fmla="*/ 24 h 27"/>
                <a:gd name="T48" fmla="*/ 7 w 68"/>
                <a:gd name="T49" fmla="*/ 25 h 27"/>
                <a:gd name="T50" fmla="*/ 10 w 68"/>
                <a:gd name="T51" fmla="*/ 25 h 27"/>
                <a:gd name="T52" fmla="*/ 16 w 68"/>
                <a:gd name="T53" fmla="*/ 26 h 27"/>
                <a:gd name="T54" fmla="*/ 23 w 68"/>
                <a:gd name="T55" fmla="*/ 26 h 27"/>
                <a:gd name="T56" fmla="*/ 33 w 68"/>
                <a:gd name="T57" fmla="*/ 27 h 27"/>
                <a:gd name="T58" fmla="*/ 42 w 68"/>
                <a:gd name="T59" fmla="*/ 27 h 27"/>
                <a:gd name="T60" fmla="*/ 50 w 68"/>
                <a:gd name="T61" fmla="*/ 27 h 27"/>
                <a:gd name="T62" fmla="*/ 57 w 68"/>
                <a:gd name="T63" fmla="*/ 27 h 27"/>
                <a:gd name="T64" fmla="*/ 62 w 68"/>
                <a:gd name="T65" fmla="*/ 26 h 27"/>
                <a:gd name="T66" fmla="*/ 64 w 68"/>
                <a:gd name="T67" fmla="*/ 25 h 27"/>
                <a:gd name="T68" fmla="*/ 66 w 68"/>
                <a:gd name="T69" fmla="*/ 24 h 27"/>
                <a:gd name="T70" fmla="*/ 67 w 68"/>
                <a:gd name="T71" fmla="*/ 22 h 27"/>
                <a:gd name="T72" fmla="*/ 68 w 68"/>
                <a:gd name="T73" fmla="*/ 21 h 27"/>
                <a:gd name="T74" fmla="*/ 68 w 68"/>
                <a:gd name="T75" fmla="*/ 17 h 27"/>
                <a:gd name="T76" fmla="*/ 67 w 68"/>
                <a:gd name="T77" fmla="*/ 11 h 27"/>
                <a:gd name="T78" fmla="*/ 66 w 68"/>
                <a:gd name="T79" fmla="*/ 6 h 27"/>
                <a:gd name="T80" fmla="*/ 66 w 68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8" h="27">
                  <a:moveTo>
                    <a:pt x="66" y="3"/>
                  </a:moveTo>
                  <a:lnTo>
                    <a:pt x="66" y="2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7" y="1"/>
                  </a:lnTo>
                  <a:lnTo>
                    <a:pt x="51" y="2"/>
                  </a:lnTo>
                  <a:lnTo>
                    <a:pt x="44" y="2"/>
                  </a:lnTo>
                  <a:lnTo>
                    <a:pt x="36" y="2"/>
                  </a:lnTo>
                  <a:lnTo>
                    <a:pt x="28" y="2"/>
                  </a:lnTo>
                  <a:lnTo>
                    <a:pt x="20" y="1"/>
                  </a:lnTo>
                  <a:lnTo>
                    <a:pt x="14" y="1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10" y="25"/>
                  </a:lnTo>
                  <a:lnTo>
                    <a:pt x="16" y="26"/>
                  </a:lnTo>
                  <a:lnTo>
                    <a:pt x="23" y="26"/>
                  </a:lnTo>
                  <a:lnTo>
                    <a:pt x="33" y="27"/>
                  </a:lnTo>
                  <a:lnTo>
                    <a:pt x="42" y="27"/>
                  </a:lnTo>
                  <a:lnTo>
                    <a:pt x="50" y="27"/>
                  </a:lnTo>
                  <a:lnTo>
                    <a:pt x="57" y="27"/>
                  </a:lnTo>
                  <a:lnTo>
                    <a:pt x="62" y="26"/>
                  </a:lnTo>
                  <a:lnTo>
                    <a:pt x="64" y="25"/>
                  </a:lnTo>
                  <a:lnTo>
                    <a:pt x="66" y="24"/>
                  </a:lnTo>
                  <a:lnTo>
                    <a:pt x="67" y="22"/>
                  </a:lnTo>
                  <a:lnTo>
                    <a:pt x="68" y="21"/>
                  </a:lnTo>
                  <a:lnTo>
                    <a:pt x="68" y="17"/>
                  </a:lnTo>
                  <a:lnTo>
                    <a:pt x="67" y="11"/>
                  </a:lnTo>
                  <a:lnTo>
                    <a:pt x="66" y="6"/>
                  </a:lnTo>
                  <a:lnTo>
                    <a:pt x="6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4" name="Freeform 349"/>
            <p:cNvSpPr>
              <a:spLocks/>
            </p:cNvSpPr>
            <p:nvPr/>
          </p:nvSpPr>
          <p:spPr bwMode="auto">
            <a:xfrm>
              <a:off x="4195" y="3555"/>
              <a:ext cx="47" cy="11"/>
            </a:xfrm>
            <a:custGeom>
              <a:avLst/>
              <a:gdLst>
                <a:gd name="T0" fmla="*/ 66 w 68"/>
                <a:gd name="T1" fmla="*/ 3 h 27"/>
                <a:gd name="T2" fmla="*/ 66 w 68"/>
                <a:gd name="T3" fmla="*/ 3 h 27"/>
                <a:gd name="T4" fmla="*/ 66 w 68"/>
                <a:gd name="T5" fmla="*/ 2 h 27"/>
                <a:gd name="T6" fmla="*/ 64 w 68"/>
                <a:gd name="T7" fmla="*/ 1 h 27"/>
                <a:gd name="T8" fmla="*/ 62 w 68"/>
                <a:gd name="T9" fmla="*/ 1 h 27"/>
                <a:gd name="T10" fmla="*/ 57 w 68"/>
                <a:gd name="T11" fmla="*/ 1 h 27"/>
                <a:gd name="T12" fmla="*/ 57 w 68"/>
                <a:gd name="T13" fmla="*/ 1 h 27"/>
                <a:gd name="T14" fmla="*/ 51 w 68"/>
                <a:gd name="T15" fmla="*/ 2 h 27"/>
                <a:gd name="T16" fmla="*/ 44 w 68"/>
                <a:gd name="T17" fmla="*/ 2 h 27"/>
                <a:gd name="T18" fmla="*/ 36 w 68"/>
                <a:gd name="T19" fmla="*/ 2 h 27"/>
                <a:gd name="T20" fmla="*/ 28 w 68"/>
                <a:gd name="T21" fmla="*/ 2 h 27"/>
                <a:gd name="T22" fmla="*/ 20 w 68"/>
                <a:gd name="T23" fmla="*/ 1 h 27"/>
                <a:gd name="T24" fmla="*/ 14 w 68"/>
                <a:gd name="T25" fmla="*/ 1 h 27"/>
                <a:gd name="T26" fmla="*/ 10 w 68"/>
                <a:gd name="T27" fmla="*/ 0 h 27"/>
                <a:gd name="T28" fmla="*/ 8 w 68"/>
                <a:gd name="T29" fmla="*/ 0 h 27"/>
                <a:gd name="T30" fmla="*/ 8 w 68"/>
                <a:gd name="T31" fmla="*/ 0 h 27"/>
                <a:gd name="T32" fmla="*/ 5 w 68"/>
                <a:gd name="T33" fmla="*/ 0 h 27"/>
                <a:gd name="T34" fmla="*/ 3 w 68"/>
                <a:gd name="T35" fmla="*/ 0 h 27"/>
                <a:gd name="T36" fmla="*/ 2 w 68"/>
                <a:gd name="T37" fmla="*/ 0 h 27"/>
                <a:gd name="T38" fmla="*/ 0 w 68"/>
                <a:gd name="T39" fmla="*/ 1 h 27"/>
                <a:gd name="T40" fmla="*/ 0 w 68"/>
                <a:gd name="T41" fmla="*/ 1 h 27"/>
                <a:gd name="T42" fmla="*/ 0 w 68"/>
                <a:gd name="T43" fmla="*/ 6 h 27"/>
                <a:gd name="T44" fmla="*/ 0 w 68"/>
                <a:gd name="T45" fmla="*/ 12 h 27"/>
                <a:gd name="T46" fmla="*/ 0 w 68"/>
                <a:gd name="T47" fmla="*/ 16 h 27"/>
                <a:gd name="T48" fmla="*/ 0 w 68"/>
                <a:gd name="T49" fmla="*/ 20 h 27"/>
                <a:gd name="T50" fmla="*/ 0 w 68"/>
                <a:gd name="T51" fmla="*/ 20 h 27"/>
                <a:gd name="T52" fmla="*/ 2 w 68"/>
                <a:gd name="T53" fmla="*/ 21 h 27"/>
                <a:gd name="T54" fmla="*/ 3 w 68"/>
                <a:gd name="T55" fmla="*/ 22 h 27"/>
                <a:gd name="T56" fmla="*/ 4 w 68"/>
                <a:gd name="T57" fmla="*/ 24 h 27"/>
                <a:gd name="T58" fmla="*/ 7 w 68"/>
                <a:gd name="T59" fmla="*/ 25 h 27"/>
                <a:gd name="T60" fmla="*/ 7 w 68"/>
                <a:gd name="T61" fmla="*/ 25 h 27"/>
                <a:gd name="T62" fmla="*/ 10 w 68"/>
                <a:gd name="T63" fmla="*/ 25 h 27"/>
                <a:gd name="T64" fmla="*/ 16 w 68"/>
                <a:gd name="T65" fmla="*/ 26 h 27"/>
                <a:gd name="T66" fmla="*/ 23 w 68"/>
                <a:gd name="T67" fmla="*/ 26 h 27"/>
                <a:gd name="T68" fmla="*/ 33 w 68"/>
                <a:gd name="T69" fmla="*/ 27 h 27"/>
                <a:gd name="T70" fmla="*/ 42 w 68"/>
                <a:gd name="T71" fmla="*/ 27 h 27"/>
                <a:gd name="T72" fmla="*/ 50 w 68"/>
                <a:gd name="T73" fmla="*/ 27 h 27"/>
                <a:gd name="T74" fmla="*/ 57 w 68"/>
                <a:gd name="T75" fmla="*/ 27 h 27"/>
                <a:gd name="T76" fmla="*/ 62 w 68"/>
                <a:gd name="T77" fmla="*/ 26 h 27"/>
                <a:gd name="T78" fmla="*/ 62 w 68"/>
                <a:gd name="T79" fmla="*/ 26 h 27"/>
                <a:gd name="T80" fmla="*/ 64 w 68"/>
                <a:gd name="T81" fmla="*/ 25 h 27"/>
                <a:gd name="T82" fmla="*/ 66 w 68"/>
                <a:gd name="T83" fmla="*/ 24 h 27"/>
                <a:gd name="T84" fmla="*/ 67 w 68"/>
                <a:gd name="T85" fmla="*/ 22 h 27"/>
                <a:gd name="T86" fmla="*/ 68 w 68"/>
                <a:gd name="T87" fmla="*/ 21 h 27"/>
                <a:gd name="T88" fmla="*/ 68 w 68"/>
                <a:gd name="T89" fmla="*/ 21 h 27"/>
                <a:gd name="T90" fmla="*/ 68 w 68"/>
                <a:gd name="T91" fmla="*/ 17 h 27"/>
                <a:gd name="T92" fmla="*/ 67 w 68"/>
                <a:gd name="T93" fmla="*/ 11 h 27"/>
                <a:gd name="T94" fmla="*/ 66 w 68"/>
                <a:gd name="T95" fmla="*/ 6 h 27"/>
                <a:gd name="T96" fmla="*/ 66 w 68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8" h="27">
                  <a:moveTo>
                    <a:pt x="66" y="3"/>
                  </a:moveTo>
                  <a:lnTo>
                    <a:pt x="66" y="3"/>
                  </a:lnTo>
                  <a:lnTo>
                    <a:pt x="66" y="2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7" y="1"/>
                  </a:lnTo>
                  <a:lnTo>
                    <a:pt x="57" y="1"/>
                  </a:lnTo>
                  <a:lnTo>
                    <a:pt x="51" y="2"/>
                  </a:lnTo>
                  <a:lnTo>
                    <a:pt x="44" y="2"/>
                  </a:lnTo>
                  <a:lnTo>
                    <a:pt x="36" y="2"/>
                  </a:lnTo>
                  <a:lnTo>
                    <a:pt x="28" y="2"/>
                  </a:lnTo>
                  <a:lnTo>
                    <a:pt x="20" y="1"/>
                  </a:lnTo>
                  <a:lnTo>
                    <a:pt x="14" y="1"/>
                  </a:lnTo>
                  <a:lnTo>
                    <a:pt x="10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10" y="25"/>
                  </a:lnTo>
                  <a:lnTo>
                    <a:pt x="16" y="26"/>
                  </a:lnTo>
                  <a:lnTo>
                    <a:pt x="23" y="26"/>
                  </a:lnTo>
                  <a:lnTo>
                    <a:pt x="33" y="27"/>
                  </a:lnTo>
                  <a:lnTo>
                    <a:pt x="42" y="27"/>
                  </a:lnTo>
                  <a:lnTo>
                    <a:pt x="50" y="27"/>
                  </a:lnTo>
                  <a:lnTo>
                    <a:pt x="57" y="27"/>
                  </a:lnTo>
                  <a:lnTo>
                    <a:pt x="62" y="26"/>
                  </a:lnTo>
                  <a:lnTo>
                    <a:pt x="62" y="26"/>
                  </a:lnTo>
                  <a:lnTo>
                    <a:pt x="64" y="25"/>
                  </a:lnTo>
                  <a:lnTo>
                    <a:pt x="66" y="24"/>
                  </a:lnTo>
                  <a:lnTo>
                    <a:pt x="67" y="22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17"/>
                  </a:lnTo>
                  <a:lnTo>
                    <a:pt x="67" y="11"/>
                  </a:lnTo>
                  <a:lnTo>
                    <a:pt x="66" y="6"/>
                  </a:lnTo>
                  <a:lnTo>
                    <a:pt x="6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5" name="Freeform 350"/>
            <p:cNvSpPr>
              <a:spLocks/>
            </p:cNvSpPr>
            <p:nvPr/>
          </p:nvSpPr>
          <p:spPr bwMode="auto">
            <a:xfrm>
              <a:off x="4095" y="3555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2 h 28"/>
                <a:gd name="T4" fmla="*/ 35 w 36"/>
                <a:gd name="T5" fmla="*/ 0 h 28"/>
                <a:gd name="T6" fmla="*/ 33 w 36"/>
                <a:gd name="T7" fmla="*/ 0 h 28"/>
                <a:gd name="T8" fmla="*/ 31 w 36"/>
                <a:gd name="T9" fmla="*/ 2 h 28"/>
                <a:gd name="T10" fmla="*/ 28 w 36"/>
                <a:gd name="T11" fmla="*/ 3 h 28"/>
                <a:gd name="T12" fmla="*/ 23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7 w 36"/>
                <a:gd name="T21" fmla="*/ 2 h 28"/>
                <a:gd name="T22" fmla="*/ 5 w 36"/>
                <a:gd name="T23" fmla="*/ 2 h 28"/>
                <a:gd name="T24" fmla="*/ 4 w 36"/>
                <a:gd name="T25" fmla="*/ 2 h 28"/>
                <a:gd name="T26" fmla="*/ 3 w 36"/>
                <a:gd name="T27" fmla="*/ 2 h 28"/>
                <a:gd name="T28" fmla="*/ 2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4 h 28"/>
                <a:gd name="T38" fmla="*/ 0 w 36"/>
                <a:gd name="T39" fmla="*/ 18 h 28"/>
                <a:gd name="T40" fmla="*/ 0 w 36"/>
                <a:gd name="T41" fmla="*/ 22 h 28"/>
                <a:gd name="T42" fmla="*/ 1 w 36"/>
                <a:gd name="T43" fmla="*/ 23 h 28"/>
                <a:gd name="T44" fmla="*/ 1 w 36"/>
                <a:gd name="T45" fmla="*/ 24 h 28"/>
                <a:gd name="T46" fmla="*/ 2 w 36"/>
                <a:gd name="T47" fmla="*/ 26 h 28"/>
                <a:gd name="T48" fmla="*/ 3 w 36"/>
                <a:gd name="T49" fmla="*/ 27 h 28"/>
                <a:gd name="T50" fmla="*/ 5 w 36"/>
                <a:gd name="T51" fmla="*/ 27 h 28"/>
                <a:gd name="T52" fmla="*/ 8 w 36"/>
                <a:gd name="T53" fmla="*/ 28 h 28"/>
                <a:gd name="T54" fmla="*/ 12 w 36"/>
                <a:gd name="T55" fmla="*/ 28 h 28"/>
                <a:gd name="T56" fmla="*/ 17 w 36"/>
                <a:gd name="T57" fmla="*/ 28 h 28"/>
                <a:gd name="T58" fmla="*/ 21 w 36"/>
                <a:gd name="T59" fmla="*/ 28 h 28"/>
                <a:gd name="T60" fmla="*/ 28 w 36"/>
                <a:gd name="T61" fmla="*/ 28 h 28"/>
                <a:gd name="T62" fmla="*/ 31 w 36"/>
                <a:gd name="T63" fmla="*/ 28 h 28"/>
                <a:gd name="T64" fmla="*/ 33 w 36"/>
                <a:gd name="T65" fmla="*/ 27 h 28"/>
                <a:gd name="T66" fmla="*/ 35 w 36"/>
                <a:gd name="T67" fmla="*/ 26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6" name="Freeform 351"/>
            <p:cNvSpPr>
              <a:spLocks/>
            </p:cNvSpPr>
            <p:nvPr/>
          </p:nvSpPr>
          <p:spPr bwMode="auto">
            <a:xfrm>
              <a:off x="4095" y="3555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2 h 28"/>
                <a:gd name="T6" fmla="*/ 35 w 36"/>
                <a:gd name="T7" fmla="*/ 0 h 28"/>
                <a:gd name="T8" fmla="*/ 33 w 36"/>
                <a:gd name="T9" fmla="*/ 0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3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7 w 36"/>
                <a:gd name="T25" fmla="*/ 2 h 28"/>
                <a:gd name="T26" fmla="*/ 5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3 w 36"/>
                <a:gd name="T33" fmla="*/ 2 h 28"/>
                <a:gd name="T34" fmla="*/ 2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4 h 28"/>
                <a:gd name="T46" fmla="*/ 0 w 36"/>
                <a:gd name="T47" fmla="*/ 18 h 28"/>
                <a:gd name="T48" fmla="*/ 0 w 36"/>
                <a:gd name="T49" fmla="*/ 22 h 28"/>
                <a:gd name="T50" fmla="*/ 0 w 36"/>
                <a:gd name="T51" fmla="*/ 22 h 28"/>
                <a:gd name="T52" fmla="*/ 1 w 36"/>
                <a:gd name="T53" fmla="*/ 23 h 28"/>
                <a:gd name="T54" fmla="*/ 1 w 36"/>
                <a:gd name="T55" fmla="*/ 24 h 28"/>
                <a:gd name="T56" fmla="*/ 2 w 36"/>
                <a:gd name="T57" fmla="*/ 26 h 28"/>
                <a:gd name="T58" fmla="*/ 3 w 36"/>
                <a:gd name="T59" fmla="*/ 27 h 28"/>
                <a:gd name="T60" fmla="*/ 3 w 36"/>
                <a:gd name="T61" fmla="*/ 27 h 28"/>
                <a:gd name="T62" fmla="*/ 5 w 36"/>
                <a:gd name="T63" fmla="*/ 27 h 28"/>
                <a:gd name="T64" fmla="*/ 8 w 36"/>
                <a:gd name="T65" fmla="*/ 28 h 28"/>
                <a:gd name="T66" fmla="*/ 12 w 36"/>
                <a:gd name="T67" fmla="*/ 28 h 28"/>
                <a:gd name="T68" fmla="*/ 17 w 36"/>
                <a:gd name="T69" fmla="*/ 28 h 28"/>
                <a:gd name="T70" fmla="*/ 21 w 36"/>
                <a:gd name="T71" fmla="*/ 28 h 28"/>
                <a:gd name="T72" fmla="*/ 28 w 36"/>
                <a:gd name="T73" fmla="*/ 28 h 28"/>
                <a:gd name="T74" fmla="*/ 31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5 w 36"/>
                <a:gd name="T81" fmla="*/ 26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2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7" name="Freeform 352"/>
            <p:cNvSpPr>
              <a:spLocks/>
            </p:cNvSpPr>
            <p:nvPr/>
          </p:nvSpPr>
          <p:spPr bwMode="auto">
            <a:xfrm>
              <a:off x="4043" y="3573"/>
              <a:ext cx="25" cy="10"/>
            </a:xfrm>
            <a:custGeom>
              <a:avLst/>
              <a:gdLst>
                <a:gd name="T0" fmla="*/ 35 w 36"/>
                <a:gd name="T1" fmla="*/ 2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0 h 26"/>
                <a:gd name="T10" fmla="*/ 28 w 36"/>
                <a:gd name="T11" fmla="*/ 1 h 26"/>
                <a:gd name="T12" fmla="*/ 23 w 36"/>
                <a:gd name="T13" fmla="*/ 1 h 26"/>
                <a:gd name="T14" fmla="*/ 19 w 36"/>
                <a:gd name="T15" fmla="*/ 1 h 26"/>
                <a:gd name="T16" fmla="*/ 15 w 36"/>
                <a:gd name="T17" fmla="*/ 1 h 26"/>
                <a:gd name="T18" fmla="*/ 10 w 36"/>
                <a:gd name="T19" fmla="*/ 1 h 26"/>
                <a:gd name="T20" fmla="*/ 6 w 36"/>
                <a:gd name="T21" fmla="*/ 0 h 26"/>
                <a:gd name="T22" fmla="*/ 5 w 36"/>
                <a:gd name="T23" fmla="*/ 0 h 26"/>
                <a:gd name="T24" fmla="*/ 3 w 36"/>
                <a:gd name="T25" fmla="*/ 0 h 26"/>
                <a:gd name="T26" fmla="*/ 2 w 36"/>
                <a:gd name="T27" fmla="*/ 0 h 26"/>
                <a:gd name="T28" fmla="*/ 1 w 36"/>
                <a:gd name="T29" fmla="*/ 0 h 26"/>
                <a:gd name="T30" fmla="*/ 1 w 36"/>
                <a:gd name="T31" fmla="*/ 0 h 26"/>
                <a:gd name="T32" fmla="*/ 0 w 36"/>
                <a:gd name="T33" fmla="*/ 1 h 26"/>
                <a:gd name="T34" fmla="*/ 0 w 36"/>
                <a:gd name="T35" fmla="*/ 6 h 26"/>
                <a:gd name="T36" fmla="*/ 0 w 36"/>
                <a:gd name="T37" fmla="*/ 12 h 26"/>
                <a:gd name="T38" fmla="*/ 0 w 36"/>
                <a:gd name="T39" fmla="*/ 16 h 26"/>
                <a:gd name="T40" fmla="*/ 0 w 36"/>
                <a:gd name="T41" fmla="*/ 20 h 26"/>
                <a:gd name="T42" fmla="*/ 1 w 36"/>
                <a:gd name="T43" fmla="*/ 21 h 26"/>
                <a:gd name="T44" fmla="*/ 1 w 36"/>
                <a:gd name="T45" fmla="*/ 22 h 26"/>
                <a:gd name="T46" fmla="*/ 1 w 36"/>
                <a:gd name="T47" fmla="*/ 24 h 26"/>
                <a:gd name="T48" fmla="*/ 3 w 36"/>
                <a:gd name="T49" fmla="*/ 25 h 26"/>
                <a:gd name="T50" fmla="*/ 5 w 36"/>
                <a:gd name="T51" fmla="*/ 25 h 26"/>
                <a:gd name="T52" fmla="*/ 7 w 36"/>
                <a:gd name="T53" fmla="*/ 26 h 26"/>
                <a:gd name="T54" fmla="*/ 11 w 36"/>
                <a:gd name="T55" fmla="*/ 26 h 26"/>
                <a:gd name="T56" fmla="*/ 17 w 36"/>
                <a:gd name="T57" fmla="*/ 26 h 26"/>
                <a:gd name="T58" fmla="*/ 22 w 36"/>
                <a:gd name="T59" fmla="*/ 26 h 26"/>
                <a:gd name="T60" fmla="*/ 26 w 36"/>
                <a:gd name="T61" fmla="*/ 26 h 26"/>
                <a:gd name="T62" fmla="*/ 30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5 w 36"/>
                <a:gd name="T69" fmla="*/ 22 h 26"/>
                <a:gd name="T70" fmla="*/ 36 w 36"/>
                <a:gd name="T71" fmla="*/ 21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0 h 26"/>
                <a:gd name="T78" fmla="*/ 35 w 36"/>
                <a:gd name="T79" fmla="*/ 5 h 26"/>
                <a:gd name="T80" fmla="*/ 35 w 36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2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8" name="Freeform 353"/>
            <p:cNvSpPr>
              <a:spLocks/>
            </p:cNvSpPr>
            <p:nvPr/>
          </p:nvSpPr>
          <p:spPr bwMode="auto">
            <a:xfrm>
              <a:off x="4043" y="3573"/>
              <a:ext cx="25" cy="10"/>
            </a:xfrm>
            <a:custGeom>
              <a:avLst/>
              <a:gdLst>
                <a:gd name="T0" fmla="*/ 35 w 36"/>
                <a:gd name="T1" fmla="*/ 2 h 26"/>
                <a:gd name="T2" fmla="*/ 35 w 36"/>
                <a:gd name="T3" fmla="*/ 2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0 h 26"/>
                <a:gd name="T12" fmla="*/ 31 w 36"/>
                <a:gd name="T13" fmla="*/ 0 h 26"/>
                <a:gd name="T14" fmla="*/ 28 w 36"/>
                <a:gd name="T15" fmla="*/ 1 h 26"/>
                <a:gd name="T16" fmla="*/ 23 w 36"/>
                <a:gd name="T17" fmla="*/ 1 h 26"/>
                <a:gd name="T18" fmla="*/ 19 w 36"/>
                <a:gd name="T19" fmla="*/ 1 h 26"/>
                <a:gd name="T20" fmla="*/ 15 w 36"/>
                <a:gd name="T21" fmla="*/ 1 h 26"/>
                <a:gd name="T22" fmla="*/ 10 w 36"/>
                <a:gd name="T23" fmla="*/ 1 h 26"/>
                <a:gd name="T24" fmla="*/ 6 w 36"/>
                <a:gd name="T25" fmla="*/ 0 h 26"/>
                <a:gd name="T26" fmla="*/ 5 w 36"/>
                <a:gd name="T27" fmla="*/ 0 h 26"/>
                <a:gd name="T28" fmla="*/ 3 w 36"/>
                <a:gd name="T29" fmla="*/ 0 h 26"/>
                <a:gd name="T30" fmla="*/ 3 w 36"/>
                <a:gd name="T31" fmla="*/ 0 h 26"/>
                <a:gd name="T32" fmla="*/ 2 w 36"/>
                <a:gd name="T33" fmla="*/ 0 h 26"/>
                <a:gd name="T34" fmla="*/ 1 w 36"/>
                <a:gd name="T35" fmla="*/ 0 h 26"/>
                <a:gd name="T36" fmla="*/ 1 w 36"/>
                <a:gd name="T37" fmla="*/ 0 h 26"/>
                <a:gd name="T38" fmla="*/ 0 w 36"/>
                <a:gd name="T39" fmla="*/ 1 h 26"/>
                <a:gd name="T40" fmla="*/ 0 w 36"/>
                <a:gd name="T41" fmla="*/ 1 h 26"/>
                <a:gd name="T42" fmla="*/ 0 w 36"/>
                <a:gd name="T43" fmla="*/ 6 h 26"/>
                <a:gd name="T44" fmla="*/ 0 w 36"/>
                <a:gd name="T45" fmla="*/ 12 h 26"/>
                <a:gd name="T46" fmla="*/ 0 w 36"/>
                <a:gd name="T47" fmla="*/ 16 h 26"/>
                <a:gd name="T48" fmla="*/ 0 w 36"/>
                <a:gd name="T49" fmla="*/ 20 h 26"/>
                <a:gd name="T50" fmla="*/ 0 w 36"/>
                <a:gd name="T51" fmla="*/ 20 h 26"/>
                <a:gd name="T52" fmla="*/ 1 w 36"/>
                <a:gd name="T53" fmla="*/ 21 h 26"/>
                <a:gd name="T54" fmla="*/ 1 w 36"/>
                <a:gd name="T55" fmla="*/ 22 h 26"/>
                <a:gd name="T56" fmla="*/ 1 w 36"/>
                <a:gd name="T57" fmla="*/ 24 h 26"/>
                <a:gd name="T58" fmla="*/ 3 w 36"/>
                <a:gd name="T59" fmla="*/ 25 h 26"/>
                <a:gd name="T60" fmla="*/ 3 w 36"/>
                <a:gd name="T61" fmla="*/ 25 h 26"/>
                <a:gd name="T62" fmla="*/ 5 w 36"/>
                <a:gd name="T63" fmla="*/ 25 h 26"/>
                <a:gd name="T64" fmla="*/ 7 w 36"/>
                <a:gd name="T65" fmla="*/ 26 h 26"/>
                <a:gd name="T66" fmla="*/ 11 w 36"/>
                <a:gd name="T67" fmla="*/ 26 h 26"/>
                <a:gd name="T68" fmla="*/ 17 w 36"/>
                <a:gd name="T69" fmla="*/ 26 h 26"/>
                <a:gd name="T70" fmla="*/ 22 w 36"/>
                <a:gd name="T71" fmla="*/ 26 h 26"/>
                <a:gd name="T72" fmla="*/ 26 w 36"/>
                <a:gd name="T73" fmla="*/ 26 h 26"/>
                <a:gd name="T74" fmla="*/ 30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5 w 36"/>
                <a:gd name="T83" fmla="*/ 22 h 26"/>
                <a:gd name="T84" fmla="*/ 36 w 36"/>
                <a:gd name="T85" fmla="*/ 21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0 h 26"/>
                <a:gd name="T94" fmla="*/ 35 w 36"/>
                <a:gd name="T95" fmla="*/ 5 h 26"/>
                <a:gd name="T96" fmla="*/ 35 w 36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2"/>
                  </a:moveTo>
                  <a:lnTo>
                    <a:pt x="35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2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9" name="Freeform 354"/>
            <p:cNvSpPr>
              <a:spLocks/>
            </p:cNvSpPr>
            <p:nvPr/>
          </p:nvSpPr>
          <p:spPr bwMode="auto">
            <a:xfrm>
              <a:off x="4008" y="3573"/>
              <a:ext cx="25" cy="10"/>
            </a:xfrm>
            <a:custGeom>
              <a:avLst/>
              <a:gdLst>
                <a:gd name="T0" fmla="*/ 36 w 36"/>
                <a:gd name="T1" fmla="*/ 2 h 26"/>
                <a:gd name="T2" fmla="*/ 36 w 36"/>
                <a:gd name="T3" fmla="*/ 0 h 26"/>
                <a:gd name="T4" fmla="*/ 35 w 36"/>
                <a:gd name="T5" fmla="*/ 0 h 26"/>
                <a:gd name="T6" fmla="*/ 34 w 36"/>
                <a:gd name="T7" fmla="*/ 0 h 26"/>
                <a:gd name="T8" fmla="*/ 30 w 36"/>
                <a:gd name="T9" fmla="*/ 0 h 26"/>
                <a:gd name="T10" fmla="*/ 27 w 36"/>
                <a:gd name="T11" fmla="*/ 1 h 26"/>
                <a:gd name="T12" fmla="*/ 23 w 36"/>
                <a:gd name="T13" fmla="*/ 1 h 26"/>
                <a:gd name="T14" fmla="*/ 19 w 36"/>
                <a:gd name="T15" fmla="*/ 1 h 26"/>
                <a:gd name="T16" fmla="*/ 16 w 36"/>
                <a:gd name="T17" fmla="*/ 1 h 26"/>
                <a:gd name="T18" fmla="*/ 12 w 36"/>
                <a:gd name="T19" fmla="*/ 1 h 26"/>
                <a:gd name="T20" fmla="*/ 8 w 36"/>
                <a:gd name="T21" fmla="*/ 0 h 26"/>
                <a:gd name="T22" fmla="*/ 6 w 36"/>
                <a:gd name="T23" fmla="*/ 0 h 26"/>
                <a:gd name="T24" fmla="*/ 4 w 36"/>
                <a:gd name="T25" fmla="*/ 0 h 26"/>
                <a:gd name="T26" fmla="*/ 3 w 36"/>
                <a:gd name="T27" fmla="*/ 0 h 26"/>
                <a:gd name="T28" fmla="*/ 1 w 36"/>
                <a:gd name="T29" fmla="*/ 0 h 26"/>
                <a:gd name="T30" fmla="*/ 0 w 36"/>
                <a:gd name="T31" fmla="*/ 0 h 26"/>
                <a:gd name="T32" fmla="*/ 0 w 36"/>
                <a:gd name="T33" fmla="*/ 1 h 26"/>
                <a:gd name="T34" fmla="*/ 0 w 36"/>
                <a:gd name="T35" fmla="*/ 6 h 26"/>
                <a:gd name="T36" fmla="*/ 0 w 36"/>
                <a:gd name="T37" fmla="*/ 11 h 26"/>
                <a:gd name="T38" fmla="*/ 0 w 36"/>
                <a:gd name="T39" fmla="*/ 16 h 26"/>
                <a:gd name="T40" fmla="*/ 0 w 36"/>
                <a:gd name="T41" fmla="*/ 19 h 26"/>
                <a:gd name="T42" fmla="*/ 0 w 36"/>
                <a:gd name="T43" fmla="*/ 21 h 26"/>
                <a:gd name="T44" fmla="*/ 0 w 36"/>
                <a:gd name="T45" fmla="*/ 22 h 26"/>
                <a:gd name="T46" fmla="*/ 1 w 36"/>
                <a:gd name="T47" fmla="*/ 24 h 26"/>
                <a:gd name="T48" fmla="*/ 4 w 36"/>
                <a:gd name="T49" fmla="*/ 25 h 26"/>
                <a:gd name="T50" fmla="*/ 6 w 36"/>
                <a:gd name="T51" fmla="*/ 25 h 26"/>
                <a:gd name="T52" fmla="*/ 9 w 36"/>
                <a:gd name="T53" fmla="*/ 25 h 26"/>
                <a:gd name="T54" fmla="*/ 13 w 36"/>
                <a:gd name="T55" fmla="*/ 26 h 26"/>
                <a:gd name="T56" fmla="*/ 17 w 36"/>
                <a:gd name="T57" fmla="*/ 26 h 26"/>
                <a:gd name="T58" fmla="*/ 22 w 36"/>
                <a:gd name="T59" fmla="*/ 26 h 26"/>
                <a:gd name="T60" fmla="*/ 27 w 36"/>
                <a:gd name="T61" fmla="*/ 26 h 26"/>
                <a:gd name="T62" fmla="*/ 30 w 36"/>
                <a:gd name="T63" fmla="*/ 26 h 26"/>
                <a:gd name="T64" fmla="*/ 34 w 36"/>
                <a:gd name="T65" fmla="*/ 25 h 26"/>
                <a:gd name="T66" fmla="*/ 35 w 36"/>
                <a:gd name="T67" fmla="*/ 24 h 26"/>
                <a:gd name="T68" fmla="*/ 36 w 36"/>
                <a:gd name="T69" fmla="*/ 22 h 26"/>
                <a:gd name="T70" fmla="*/ 36 w 36"/>
                <a:gd name="T71" fmla="*/ 20 h 26"/>
                <a:gd name="T72" fmla="*/ 36 w 36"/>
                <a:gd name="T73" fmla="*/ 19 h 26"/>
                <a:gd name="T74" fmla="*/ 36 w 36"/>
                <a:gd name="T75" fmla="*/ 15 h 26"/>
                <a:gd name="T76" fmla="*/ 36 w 36"/>
                <a:gd name="T77" fmla="*/ 10 h 26"/>
                <a:gd name="T78" fmla="*/ 36 w 36"/>
                <a:gd name="T79" fmla="*/ 5 h 26"/>
                <a:gd name="T80" fmla="*/ 36 w 36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6" y="2"/>
                  </a:moveTo>
                  <a:lnTo>
                    <a:pt x="36" y="0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0" y="0"/>
                  </a:lnTo>
                  <a:lnTo>
                    <a:pt x="27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0" name="Freeform 355"/>
            <p:cNvSpPr>
              <a:spLocks/>
            </p:cNvSpPr>
            <p:nvPr/>
          </p:nvSpPr>
          <p:spPr bwMode="auto">
            <a:xfrm>
              <a:off x="4008" y="3573"/>
              <a:ext cx="25" cy="10"/>
            </a:xfrm>
            <a:custGeom>
              <a:avLst/>
              <a:gdLst>
                <a:gd name="T0" fmla="*/ 36 w 36"/>
                <a:gd name="T1" fmla="*/ 2 h 26"/>
                <a:gd name="T2" fmla="*/ 36 w 36"/>
                <a:gd name="T3" fmla="*/ 2 h 26"/>
                <a:gd name="T4" fmla="*/ 36 w 36"/>
                <a:gd name="T5" fmla="*/ 0 h 26"/>
                <a:gd name="T6" fmla="*/ 35 w 36"/>
                <a:gd name="T7" fmla="*/ 0 h 26"/>
                <a:gd name="T8" fmla="*/ 34 w 36"/>
                <a:gd name="T9" fmla="*/ 0 h 26"/>
                <a:gd name="T10" fmla="*/ 30 w 36"/>
                <a:gd name="T11" fmla="*/ 0 h 26"/>
                <a:gd name="T12" fmla="*/ 30 w 36"/>
                <a:gd name="T13" fmla="*/ 0 h 26"/>
                <a:gd name="T14" fmla="*/ 27 w 36"/>
                <a:gd name="T15" fmla="*/ 1 h 26"/>
                <a:gd name="T16" fmla="*/ 23 w 36"/>
                <a:gd name="T17" fmla="*/ 1 h 26"/>
                <a:gd name="T18" fmla="*/ 19 w 36"/>
                <a:gd name="T19" fmla="*/ 1 h 26"/>
                <a:gd name="T20" fmla="*/ 16 w 36"/>
                <a:gd name="T21" fmla="*/ 1 h 26"/>
                <a:gd name="T22" fmla="*/ 12 w 36"/>
                <a:gd name="T23" fmla="*/ 1 h 26"/>
                <a:gd name="T24" fmla="*/ 8 w 36"/>
                <a:gd name="T25" fmla="*/ 0 h 26"/>
                <a:gd name="T26" fmla="*/ 6 w 36"/>
                <a:gd name="T27" fmla="*/ 0 h 26"/>
                <a:gd name="T28" fmla="*/ 4 w 36"/>
                <a:gd name="T29" fmla="*/ 0 h 26"/>
                <a:gd name="T30" fmla="*/ 4 w 36"/>
                <a:gd name="T31" fmla="*/ 0 h 26"/>
                <a:gd name="T32" fmla="*/ 3 w 36"/>
                <a:gd name="T33" fmla="*/ 0 h 26"/>
                <a:gd name="T34" fmla="*/ 1 w 36"/>
                <a:gd name="T35" fmla="*/ 0 h 26"/>
                <a:gd name="T36" fmla="*/ 0 w 36"/>
                <a:gd name="T37" fmla="*/ 0 h 26"/>
                <a:gd name="T38" fmla="*/ 0 w 36"/>
                <a:gd name="T39" fmla="*/ 1 h 26"/>
                <a:gd name="T40" fmla="*/ 0 w 36"/>
                <a:gd name="T41" fmla="*/ 1 h 26"/>
                <a:gd name="T42" fmla="*/ 0 w 36"/>
                <a:gd name="T43" fmla="*/ 6 h 26"/>
                <a:gd name="T44" fmla="*/ 0 w 36"/>
                <a:gd name="T45" fmla="*/ 11 h 26"/>
                <a:gd name="T46" fmla="*/ 0 w 36"/>
                <a:gd name="T47" fmla="*/ 16 h 26"/>
                <a:gd name="T48" fmla="*/ 0 w 36"/>
                <a:gd name="T49" fmla="*/ 19 h 26"/>
                <a:gd name="T50" fmla="*/ 0 w 36"/>
                <a:gd name="T51" fmla="*/ 19 h 26"/>
                <a:gd name="T52" fmla="*/ 0 w 36"/>
                <a:gd name="T53" fmla="*/ 21 h 26"/>
                <a:gd name="T54" fmla="*/ 0 w 36"/>
                <a:gd name="T55" fmla="*/ 22 h 26"/>
                <a:gd name="T56" fmla="*/ 1 w 36"/>
                <a:gd name="T57" fmla="*/ 24 h 26"/>
                <a:gd name="T58" fmla="*/ 4 w 36"/>
                <a:gd name="T59" fmla="*/ 25 h 26"/>
                <a:gd name="T60" fmla="*/ 4 w 36"/>
                <a:gd name="T61" fmla="*/ 25 h 26"/>
                <a:gd name="T62" fmla="*/ 6 w 36"/>
                <a:gd name="T63" fmla="*/ 25 h 26"/>
                <a:gd name="T64" fmla="*/ 9 w 36"/>
                <a:gd name="T65" fmla="*/ 25 h 26"/>
                <a:gd name="T66" fmla="*/ 13 w 36"/>
                <a:gd name="T67" fmla="*/ 26 h 26"/>
                <a:gd name="T68" fmla="*/ 17 w 36"/>
                <a:gd name="T69" fmla="*/ 26 h 26"/>
                <a:gd name="T70" fmla="*/ 22 w 36"/>
                <a:gd name="T71" fmla="*/ 26 h 26"/>
                <a:gd name="T72" fmla="*/ 27 w 36"/>
                <a:gd name="T73" fmla="*/ 26 h 26"/>
                <a:gd name="T74" fmla="*/ 30 w 36"/>
                <a:gd name="T75" fmla="*/ 26 h 26"/>
                <a:gd name="T76" fmla="*/ 34 w 36"/>
                <a:gd name="T77" fmla="*/ 25 h 26"/>
                <a:gd name="T78" fmla="*/ 34 w 36"/>
                <a:gd name="T79" fmla="*/ 25 h 26"/>
                <a:gd name="T80" fmla="*/ 35 w 36"/>
                <a:gd name="T81" fmla="*/ 24 h 26"/>
                <a:gd name="T82" fmla="*/ 36 w 36"/>
                <a:gd name="T83" fmla="*/ 22 h 26"/>
                <a:gd name="T84" fmla="*/ 36 w 36"/>
                <a:gd name="T85" fmla="*/ 20 h 26"/>
                <a:gd name="T86" fmla="*/ 36 w 36"/>
                <a:gd name="T87" fmla="*/ 19 h 26"/>
                <a:gd name="T88" fmla="*/ 36 w 36"/>
                <a:gd name="T89" fmla="*/ 19 h 26"/>
                <a:gd name="T90" fmla="*/ 36 w 36"/>
                <a:gd name="T91" fmla="*/ 15 h 26"/>
                <a:gd name="T92" fmla="*/ 36 w 36"/>
                <a:gd name="T93" fmla="*/ 10 h 26"/>
                <a:gd name="T94" fmla="*/ 36 w 36"/>
                <a:gd name="T95" fmla="*/ 5 h 26"/>
                <a:gd name="T96" fmla="*/ 36 w 36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6" y="2"/>
                  </a:moveTo>
                  <a:lnTo>
                    <a:pt x="36" y="2"/>
                  </a:lnTo>
                  <a:lnTo>
                    <a:pt x="36" y="0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7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4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3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0" y="26"/>
                  </a:lnTo>
                  <a:lnTo>
                    <a:pt x="34" y="25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1" name="Freeform 356"/>
            <p:cNvSpPr>
              <a:spLocks/>
            </p:cNvSpPr>
            <p:nvPr/>
          </p:nvSpPr>
          <p:spPr bwMode="auto">
            <a:xfrm>
              <a:off x="3973" y="3572"/>
              <a:ext cx="27" cy="11"/>
            </a:xfrm>
            <a:custGeom>
              <a:avLst/>
              <a:gdLst>
                <a:gd name="T0" fmla="*/ 36 w 37"/>
                <a:gd name="T1" fmla="*/ 1 h 25"/>
                <a:gd name="T2" fmla="*/ 36 w 37"/>
                <a:gd name="T3" fmla="*/ 1 h 25"/>
                <a:gd name="T4" fmla="*/ 35 w 37"/>
                <a:gd name="T5" fmla="*/ 0 h 25"/>
                <a:gd name="T6" fmla="*/ 33 w 37"/>
                <a:gd name="T7" fmla="*/ 0 h 25"/>
                <a:gd name="T8" fmla="*/ 32 w 37"/>
                <a:gd name="T9" fmla="*/ 0 h 25"/>
                <a:gd name="T10" fmla="*/ 28 w 37"/>
                <a:gd name="T11" fmla="*/ 1 h 25"/>
                <a:gd name="T12" fmla="*/ 25 w 37"/>
                <a:gd name="T13" fmla="*/ 1 h 25"/>
                <a:gd name="T14" fmla="*/ 20 w 37"/>
                <a:gd name="T15" fmla="*/ 1 h 25"/>
                <a:gd name="T16" fmla="*/ 16 w 37"/>
                <a:gd name="T17" fmla="*/ 1 h 25"/>
                <a:gd name="T18" fmla="*/ 12 w 37"/>
                <a:gd name="T19" fmla="*/ 1 h 25"/>
                <a:gd name="T20" fmla="*/ 8 w 37"/>
                <a:gd name="T21" fmla="*/ 0 h 25"/>
                <a:gd name="T22" fmla="*/ 6 w 37"/>
                <a:gd name="T23" fmla="*/ 0 h 25"/>
                <a:gd name="T24" fmla="*/ 5 w 37"/>
                <a:gd name="T25" fmla="*/ 0 h 25"/>
                <a:gd name="T26" fmla="*/ 3 w 37"/>
                <a:gd name="T27" fmla="*/ 0 h 25"/>
                <a:gd name="T28" fmla="*/ 3 w 37"/>
                <a:gd name="T29" fmla="*/ 0 h 25"/>
                <a:gd name="T30" fmla="*/ 2 w 37"/>
                <a:gd name="T31" fmla="*/ 0 h 25"/>
                <a:gd name="T32" fmla="*/ 1 w 37"/>
                <a:gd name="T33" fmla="*/ 1 h 25"/>
                <a:gd name="T34" fmla="*/ 0 w 37"/>
                <a:gd name="T35" fmla="*/ 5 h 25"/>
                <a:gd name="T36" fmla="*/ 0 w 37"/>
                <a:gd name="T37" fmla="*/ 11 h 25"/>
                <a:gd name="T38" fmla="*/ 0 w 37"/>
                <a:gd name="T39" fmla="*/ 15 h 25"/>
                <a:gd name="T40" fmla="*/ 1 w 37"/>
                <a:gd name="T41" fmla="*/ 18 h 25"/>
                <a:gd name="T42" fmla="*/ 1 w 37"/>
                <a:gd name="T43" fmla="*/ 20 h 25"/>
                <a:gd name="T44" fmla="*/ 2 w 37"/>
                <a:gd name="T45" fmla="*/ 21 h 25"/>
                <a:gd name="T46" fmla="*/ 3 w 37"/>
                <a:gd name="T47" fmla="*/ 22 h 25"/>
                <a:gd name="T48" fmla="*/ 4 w 37"/>
                <a:gd name="T49" fmla="*/ 23 h 25"/>
                <a:gd name="T50" fmla="*/ 5 w 37"/>
                <a:gd name="T51" fmla="*/ 23 h 25"/>
                <a:gd name="T52" fmla="*/ 9 w 37"/>
                <a:gd name="T53" fmla="*/ 25 h 25"/>
                <a:gd name="T54" fmla="*/ 13 w 37"/>
                <a:gd name="T55" fmla="*/ 25 h 25"/>
                <a:gd name="T56" fmla="*/ 18 w 37"/>
                <a:gd name="T57" fmla="*/ 25 h 25"/>
                <a:gd name="T58" fmla="*/ 23 w 37"/>
                <a:gd name="T59" fmla="*/ 25 h 25"/>
                <a:gd name="T60" fmla="*/ 28 w 37"/>
                <a:gd name="T61" fmla="*/ 25 h 25"/>
                <a:gd name="T62" fmla="*/ 31 w 37"/>
                <a:gd name="T63" fmla="*/ 25 h 25"/>
                <a:gd name="T64" fmla="*/ 33 w 37"/>
                <a:gd name="T65" fmla="*/ 23 h 25"/>
                <a:gd name="T66" fmla="*/ 35 w 37"/>
                <a:gd name="T67" fmla="*/ 22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18 h 25"/>
                <a:gd name="T74" fmla="*/ 37 w 37"/>
                <a:gd name="T75" fmla="*/ 15 h 25"/>
                <a:gd name="T76" fmla="*/ 37 w 37"/>
                <a:gd name="T77" fmla="*/ 8 h 25"/>
                <a:gd name="T78" fmla="*/ 36 w 37"/>
                <a:gd name="T79" fmla="*/ 3 h 25"/>
                <a:gd name="T80" fmla="*/ 36 w 37"/>
                <a:gd name="T81" fmla="*/ 1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1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5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3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5"/>
                  </a:lnTo>
                  <a:lnTo>
                    <a:pt x="37" y="8"/>
                  </a:lnTo>
                  <a:lnTo>
                    <a:pt x="36" y="3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2" name="Freeform 357"/>
            <p:cNvSpPr>
              <a:spLocks/>
            </p:cNvSpPr>
            <p:nvPr/>
          </p:nvSpPr>
          <p:spPr bwMode="auto">
            <a:xfrm>
              <a:off x="3973" y="3572"/>
              <a:ext cx="27" cy="11"/>
            </a:xfrm>
            <a:custGeom>
              <a:avLst/>
              <a:gdLst>
                <a:gd name="T0" fmla="*/ 36 w 37"/>
                <a:gd name="T1" fmla="*/ 1 h 25"/>
                <a:gd name="T2" fmla="*/ 36 w 37"/>
                <a:gd name="T3" fmla="*/ 1 h 25"/>
                <a:gd name="T4" fmla="*/ 36 w 37"/>
                <a:gd name="T5" fmla="*/ 1 h 25"/>
                <a:gd name="T6" fmla="*/ 35 w 37"/>
                <a:gd name="T7" fmla="*/ 0 h 25"/>
                <a:gd name="T8" fmla="*/ 33 w 37"/>
                <a:gd name="T9" fmla="*/ 0 h 25"/>
                <a:gd name="T10" fmla="*/ 32 w 37"/>
                <a:gd name="T11" fmla="*/ 0 h 25"/>
                <a:gd name="T12" fmla="*/ 32 w 37"/>
                <a:gd name="T13" fmla="*/ 0 h 25"/>
                <a:gd name="T14" fmla="*/ 28 w 37"/>
                <a:gd name="T15" fmla="*/ 1 h 25"/>
                <a:gd name="T16" fmla="*/ 25 w 37"/>
                <a:gd name="T17" fmla="*/ 1 h 25"/>
                <a:gd name="T18" fmla="*/ 20 w 37"/>
                <a:gd name="T19" fmla="*/ 1 h 25"/>
                <a:gd name="T20" fmla="*/ 16 w 37"/>
                <a:gd name="T21" fmla="*/ 1 h 25"/>
                <a:gd name="T22" fmla="*/ 12 w 37"/>
                <a:gd name="T23" fmla="*/ 1 h 25"/>
                <a:gd name="T24" fmla="*/ 8 w 37"/>
                <a:gd name="T25" fmla="*/ 0 h 25"/>
                <a:gd name="T26" fmla="*/ 6 w 37"/>
                <a:gd name="T27" fmla="*/ 0 h 25"/>
                <a:gd name="T28" fmla="*/ 5 w 37"/>
                <a:gd name="T29" fmla="*/ 0 h 25"/>
                <a:gd name="T30" fmla="*/ 5 w 37"/>
                <a:gd name="T31" fmla="*/ 0 h 25"/>
                <a:gd name="T32" fmla="*/ 3 w 37"/>
                <a:gd name="T33" fmla="*/ 0 h 25"/>
                <a:gd name="T34" fmla="*/ 3 w 37"/>
                <a:gd name="T35" fmla="*/ 0 h 25"/>
                <a:gd name="T36" fmla="*/ 2 w 37"/>
                <a:gd name="T37" fmla="*/ 0 h 25"/>
                <a:gd name="T38" fmla="*/ 1 w 37"/>
                <a:gd name="T39" fmla="*/ 1 h 25"/>
                <a:gd name="T40" fmla="*/ 1 w 37"/>
                <a:gd name="T41" fmla="*/ 1 h 25"/>
                <a:gd name="T42" fmla="*/ 0 w 37"/>
                <a:gd name="T43" fmla="*/ 5 h 25"/>
                <a:gd name="T44" fmla="*/ 0 w 37"/>
                <a:gd name="T45" fmla="*/ 11 h 25"/>
                <a:gd name="T46" fmla="*/ 0 w 37"/>
                <a:gd name="T47" fmla="*/ 15 h 25"/>
                <a:gd name="T48" fmla="*/ 1 w 37"/>
                <a:gd name="T49" fmla="*/ 18 h 25"/>
                <a:gd name="T50" fmla="*/ 1 w 37"/>
                <a:gd name="T51" fmla="*/ 18 h 25"/>
                <a:gd name="T52" fmla="*/ 1 w 37"/>
                <a:gd name="T53" fmla="*/ 20 h 25"/>
                <a:gd name="T54" fmla="*/ 2 w 37"/>
                <a:gd name="T55" fmla="*/ 21 h 25"/>
                <a:gd name="T56" fmla="*/ 3 w 37"/>
                <a:gd name="T57" fmla="*/ 22 h 25"/>
                <a:gd name="T58" fmla="*/ 4 w 37"/>
                <a:gd name="T59" fmla="*/ 23 h 25"/>
                <a:gd name="T60" fmla="*/ 4 w 37"/>
                <a:gd name="T61" fmla="*/ 23 h 25"/>
                <a:gd name="T62" fmla="*/ 5 w 37"/>
                <a:gd name="T63" fmla="*/ 23 h 25"/>
                <a:gd name="T64" fmla="*/ 9 w 37"/>
                <a:gd name="T65" fmla="*/ 25 h 25"/>
                <a:gd name="T66" fmla="*/ 13 w 37"/>
                <a:gd name="T67" fmla="*/ 25 h 25"/>
                <a:gd name="T68" fmla="*/ 18 w 37"/>
                <a:gd name="T69" fmla="*/ 25 h 25"/>
                <a:gd name="T70" fmla="*/ 23 w 37"/>
                <a:gd name="T71" fmla="*/ 25 h 25"/>
                <a:gd name="T72" fmla="*/ 28 w 37"/>
                <a:gd name="T73" fmla="*/ 25 h 25"/>
                <a:gd name="T74" fmla="*/ 31 w 37"/>
                <a:gd name="T75" fmla="*/ 25 h 25"/>
                <a:gd name="T76" fmla="*/ 33 w 37"/>
                <a:gd name="T77" fmla="*/ 23 h 25"/>
                <a:gd name="T78" fmla="*/ 33 w 37"/>
                <a:gd name="T79" fmla="*/ 23 h 25"/>
                <a:gd name="T80" fmla="*/ 35 w 37"/>
                <a:gd name="T81" fmla="*/ 22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18 h 25"/>
                <a:gd name="T88" fmla="*/ 37 w 37"/>
                <a:gd name="T89" fmla="*/ 18 h 25"/>
                <a:gd name="T90" fmla="*/ 37 w 37"/>
                <a:gd name="T91" fmla="*/ 15 h 25"/>
                <a:gd name="T92" fmla="*/ 37 w 37"/>
                <a:gd name="T93" fmla="*/ 8 h 25"/>
                <a:gd name="T94" fmla="*/ 36 w 37"/>
                <a:gd name="T95" fmla="*/ 3 h 25"/>
                <a:gd name="T96" fmla="*/ 36 w 37"/>
                <a:gd name="T97" fmla="*/ 1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1"/>
                  </a:moveTo>
                  <a:lnTo>
                    <a:pt x="36" y="1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5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5" y="22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8"/>
                  </a:lnTo>
                  <a:lnTo>
                    <a:pt x="37" y="15"/>
                  </a:lnTo>
                  <a:lnTo>
                    <a:pt x="37" y="8"/>
                  </a:lnTo>
                  <a:lnTo>
                    <a:pt x="36" y="3"/>
                  </a:lnTo>
                  <a:lnTo>
                    <a:pt x="36" y="1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3" name="Freeform 358"/>
            <p:cNvSpPr>
              <a:spLocks/>
            </p:cNvSpPr>
            <p:nvPr/>
          </p:nvSpPr>
          <p:spPr bwMode="auto">
            <a:xfrm>
              <a:off x="3941" y="3572"/>
              <a:ext cx="25" cy="10"/>
            </a:xfrm>
            <a:custGeom>
              <a:avLst/>
              <a:gdLst>
                <a:gd name="T0" fmla="*/ 36 w 36"/>
                <a:gd name="T1" fmla="*/ 3 h 25"/>
                <a:gd name="T2" fmla="*/ 36 w 36"/>
                <a:gd name="T3" fmla="*/ 2 h 25"/>
                <a:gd name="T4" fmla="*/ 35 w 36"/>
                <a:gd name="T5" fmla="*/ 0 h 25"/>
                <a:gd name="T6" fmla="*/ 34 w 36"/>
                <a:gd name="T7" fmla="*/ 0 h 25"/>
                <a:gd name="T8" fmla="*/ 32 w 36"/>
                <a:gd name="T9" fmla="*/ 0 h 25"/>
                <a:gd name="T10" fmla="*/ 29 w 36"/>
                <a:gd name="T11" fmla="*/ 2 h 25"/>
                <a:gd name="T12" fmla="*/ 25 w 36"/>
                <a:gd name="T13" fmla="*/ 2 h 25"/>
                <a:gd name="T14" fmla="*/ 21 w 36"/>
                <a:gd name="T15" fmla="*/ 2 h 25"/>
                <a:gd name="T16" fmla="*/ 16 w 36"/>
                <a:gd name="T17" fmla="*/ 2 h 25"/>
                <a:gd name="T18" fmla="*/ 13 w 36"/>
                <a:gd name="T19" fmla="*/ 2 h 25"/>
                <a:gd name="T20" fmla="*/ 8 w 36"/>
                <a:gd name="T21" fmla="*/ 0 h 25"/>
                <a:gd name="T22" fmla="*/ 6 w 36"/>
                <a:gd name="T23" fmla="*/ 0 h 25"/>
                <a:gd name="T24" fmla="*/ 4 w 36"/>
                <a:gd name="T25" fmla="*/ 0 h 25"/>
                <a:gd name="T26" fmla="*/ 3 w 36"/>
                <a:gd name="T27" fmla="*/ 0 h 25"/>
                <a:gd name="T28" fmla="*/ 2 w 36"/>
                <a:gd name="T29" fmla="*/ 0 h 25"/>
                <a:gd name="T30" fmla="*/ 1 w 36"/>
                <a:gd name="T31" fmla="*/ 0 h 25"/>
                <a:gd name="T32" fmla="*/ 1 w 36"/>
                <a:gd name="T33" fmla="*/ 2 h 25"/>
                <a:gd name="T34" fmla="*/ 0 w 36"/>
                <a:gd name="T35" fmla="*/ 5 h 25"/>
                <a:gd name="T36" fmla="*/ 0 w 36"/>
                <a:gd name="T37" fmla="*/ 12 h 25"/>
                <a:gd name="T38" fmla="*/ 0 w 36"/>
                <a:gd name="T39" fmla="*/ 15 h 25"/>
                <a:gd name="T40" fmla="*/ 1 w 36"/>
                <a:gd name="T41" fmla="*/ 19 h 25"/>
                <a:gd name="T42" fmla="*/ 1 w 36"/>
                <a:gd name="T43" fmla="*/ 20 h 25"/>
                <a:gd name="T44" fmla="*/ 1 w 36"/>
                <a:gd name="T45" fmla="*/ 22 h 25"/>
                <a:gd name="T46" fmla="*/ 2 w 36"/>
                <a:gd name="T47" fmla="*/ 23 h 25"/>
                <a:gd name="T48" fmla="*/ 4 w 36"/>
                <a:gd name="T49" fmla="*/ 24 h 25"/>
                <a:gd name="T50" fmla="*/ 5 w 36"/>
                <a:gd name="T51" fmla="*/ 24 h 25"/>
                <a:gd name="T52" fmla="*/ 10 w 36"/>
                <a:gd name="T53" fmla="*/ 25 h 25"/>
                <a:gd name="T54" fmla="*/ 13 w 36"/>
                <a:gd name="T55" fmla="*/ 25 h 25"/>
                <a:gd name="T56" fmla="*/ 18 w 36"/>
                <a:gd name="T57" fmla="*/ 25 h 25"/>
                <a:gd name="T58" fmla="*/ 23 w 36"/>
                <a:gd name="T59" fmla="*/ 25 h 25"/>
                <a:gd name="T60" fmla="*/ 28 w 36"/>
                <a:gd name="T61" fmla="*/ 25 h 25"/>
                <a:gd name="T62" fmla="*/ 31 w 36"/>
                <a:gd name="T63" fmla="*/ 25 h 25"/>
                <a:gd name="T64" fmla="*/ 34 w 36"/>
                <a:gd name="T65" fmla="*/ 24 h 25"/>
                <a:gd name="T66" fmla="*/ 35 w 36"/>
                <a:gd name="T67" fmla="*/ 23 h 25"/>
                <a:gd name="T68" fmla="*/ 36 w 36"/>
                <a:gd name="T69" fmla="*/ 22 h 25"/>
                <a:gd name="T70" fmla="*/ 36 w 36"/>
                <a:gd name="T71" fmla="*/ 20 h 25"/>
                <a:gd name="T72" fmla="*/ 36 w 36"/>
                <a:gd name="T73" fmla="*/ 18 h 25"/>
                <a:gd name="T74" fmla="*/ 36 w 36"/>
                <a:gd name="T75" fmla="*/ 14 h 25"/>
                <a:gd name="T76" fmla="*/ 36 w 36"/>
                <a:gd name="T77" fmla="*/ 9 h 25"/>
                <a:gd name="T78" fmla="*/ 36 w 36"/>
                <a:gd name="T79" fmla="*/ 4 h 25"/>
                <a:gd name="T80" fmla="*/ 36 w 36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5">
                  <a:moveTo>
                    <a:pt x="36" y="3"/>
                  </a:moveTo>
                  <a:lnTo>
                    <a:pt x="36" y="2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3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5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1" y="19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10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4"/>
                  </a:lnTo>
                  <a:lnTo>
                    <a:pt x="36" y="9"/>
                  </a:lnTo>
                  <a:lnTo>
                    <a:pt x="36" y="4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4" name="Freeform 359"/>
            <p:cNvSpPr>
              <a:spLocks/>
            </p:cNvSpPr>
            <p:nvPr/>
          </p:nvSpPr>
          <p:spPr bwMode="auto">
            <a:xfrm>
              <a:off x="3941" y="3572"/>
              <a:ext cx="25" cy="10"/>
            </a:xfrm>
            <a:custGeom>
              <a:avLst/>
              <a:gdLst>
                <a:gd name="T0" fmla="*/ 36 w 36"/>
                <a:gd name="T1" fmla="*/ 3 h 25"/>
                <a:gd name="T2" fmla="*/ 36 w 36"/>
                <a:gd name="T3" fmla="*/ 3 h 25"/>
                <a:gd name="T4" fmla="*/ 36 w 36"/>
                <a:gd name="T5" fmla="*/ 2 h 25"/>
                <a:gd name="T6" fmla="*/ 35 w 36"/>
                <a:gd name="T7" fmla="*/ 0 h 25"/>
                <a:gd name="T8" fmla="*/ 34 w 36"/>
                <a:gd name="T9" fmla="*/ 0 h 25"/>
                <a:gd name="T10" fmla="*/ 32 w 36"/>
                <a:gd name="T11" fmla="*/ 0 h 25"/>
                <a:gd name="T12" fmla="*/ 32 w 36"/>
                <a:gd name="T13" fmla="*/ 0 h 25"/>
                <a:gd name="T14" fmla="*/ 29 w 36"/>
                <a:gd name="T15" fmla="*/ 2 h 25"/>
                <a:gd name="T16" fmla="*/ 25 w 36"/>
                <a:gd name="T17" fmla="*/ 2 h 25"/>
                <a:gd name="T18" fmla="*/ 21 w 36"/>
                <a:gd name="T19" fmla="*/ 2 h 25"/>
                <a:gd name="T20" fmla="*/ 16 w 36"/>
                <a:gd name="T21" fmla="*/ 2 h 25"/>
                <a:gd name="T22" fmla="*/ 13 w 36"/>
                <a:gd name="T23" fmla="*/ 2 h 25"/>
                <a:gd name="T24" fmla="*/ 8 w 36"/>
                <a:gd name="T25" fmla="*/ 0 h 25"/>
                <a:gd name="T26" fmla="*/ 6 w 36"/>
                <a:gd name="T27" fmla="*/ 0 h 25"/>
                <a:gd name="T28" fmla="*/ 4 w 36"/>
                <a:gd name="T29" fmla="*/ 0 h 25"/>
                <a:gd name="T30" fmla="*/ 4 w 36"/>
                <a:gd name="T31" fmla="*/ 0 h 25"/>
                <a:gd name="T32" fmla="*/ 3 w 36"/>
                <a:gd name="T33" fmla="*/ 0 h 25"/>
                <a:gd name="T34" fmla="*/ 2 w 36"/>
                <a:gd name="T35" fmla="*/ 0 h 25"/>
                <a:gd name="T36" fmla="*/ 1 w 36"/>
                <a:gd name="T37" fmla="*/ 0 h 25"/>
                <a:gd name="T38" fmla="*/ 1 w 36"/>
                <a:gd name="T39" fmla="*/ 2 h 25"/>
                <a:gd name="T40" fmla="*/ 1 w 36"/>
                <a:gd name="T41" fmla="*/ 2 h 25"/>
                <a:gd name="T42" fmla="*/ 0 w 36"/>
                <a:gd name="T43" fmla="*/ 5 h 25"/>
                <a:gd name="T44" fmla="*/ 0 w 36"/>
                <a:gd name="T45" fmla="*/ 12 h 25"/>
                <a:gd name="T46" fmla="*/ 0 w 36"/>
                <a:gd name="T47" fmla="*/ 15 h 25"/>
                <a:gd name="T48" fmla="*/ 1 w 36"/>
                <a:gd name="T49" fmla="*/ 19 h 25"/>
                <a:gd name="T50" fmla="*/ 1 w 36"/>
                <a:gd name="T51" fmla="*/ 19 h 25"/>
                <a:gd name="T52" fmla="*/ 1 w 36"/>
                <a:gd name="T53" fmla="*/ 20 h 25"/>
                <a:gd name="T54" fmla="*/ 1 w 36"/>
                <a:gd name="T55" fmla="*/ 22 h 25"/>
                <a:gd name="T56" fmla="*/ 2 w 36"/>
                <a:gd name="T57" fmla="*/ 23 h 25"/>
                <a:gd name="T58" fmla="*/ 4 w 36"/>
                <a:gd name="T59" fmla="*/ 24 h 25"/>
                <a:gd name="T60" fmla="*/ 4 w 36"/>
                <a:gd name="T61" fmla="*/ 24 h 25"/>
                <a:gd name="T62" fmla="*/ 5 w 36"/>
                <a:gd name="T63" fmla="*/ 24 h 25"/>
                <a:gd name="T64" fmla="*/ 10 w 36"/>
                <a:gd name="T65" fmla="*/ 25 h 25"/>
                <a:gd name="T66" fmla="*/ 13 w 36"/>
                <a:gd name="T67" fmla="*/ 25 h 25"/>
                <a:gd name="T68" fmla="*/ 18 w 36"/>
                <a:gd name="T69" fmla="*/ 25 h 25"/>
                <a:gd name="T70" fmla="*/ 23 w 36"/>
                <a:gd name="T71" fmla="*/ 25 h 25"/>
                <a:gd name="T72" fmla="*/ 28 w 36"/>
                <a:gd name="T73" fmla="*/ 25 h 25"/>
                <a:gd name="T74" fmla="*/ 31 w 36"/>
                <a:gd name="T75" fmla="*/ 25 h 25"/>
                <a:gd name="T76" fmla="*/ 34 w 36"/>
                <a:gd name="T77" fmla="*/ 24 h 25"/>
                <a:gd name="T78" fmla="*/ 34 w 36"/>
                <a:gd name="T79" fmla="*/ 24 h 25"/>
                <a:gd name="T80" fmla="*/ 35 w 36"/>
                <a:gd name="T81" fmla="*/ 23 h 25"/>
                <a:gd name="T82" fmla="*/ 36 w 36"/>
                <a:gd name="T83" fmla="*/ 22 h 25"/>
                <a:gd name="T84" fmla="*/ 36 w 36"/>
                <a:gd name="T85" fmla="*/ 20 h 25"/>
                <a:gd name="T86" fmla="*/ 36 w 36"/>
                <a:gd name="T87" fmla="*/ 18 h 25"/>
                <a:gd name="T88" fmla="*/ 36 w 36"/>
                <a:gd name="T89" fmla="*/ 18 h 25"/>
                <a:gd name="T90" fmla="*/ 36 w 36"/>
                <a:gd name="T91" fmla="*/ 14 h 25"/>
                <a:gd name="T92" fmla="*/ 36 w 36"/>
                <a:gd name="T93" fmla="*/ 9 h 25"/>
                <a:gd name="T94" fmla="*/ 36 w 36"/>
                <a:gd name="T95" fmla="*/ 4 h 25"/>
                <a:gd name="T96" fmla="*/ 36 w 36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5">
                  <a:moveTo>
                    <a:pt x="36" y="3"/>
                  </a:moveTo>
                  <a:lnTo>
                    <a:pt x="36" y="3"/>
                  </a:lnTo>
                  <a:lnTo>
                    <a:pt x="36" y="2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6" y="2"/>
                  </a:lnTo>
                  <a:lnTo>
                    <a:pt x="13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5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1" y="19"/>
                  </a:lnTo>
                  <a:lnTo>
                    <a:pt x="1" y="19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10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8"/>
                  </a:lnTo>
                  <a:lnTo>
                    <a:pt x="36" y="14"/>
                  </a:lnTo>
                  <a:lnTo>
                    <a:pt x="36" y="9"/>
                  </a:lnTo>
                  <a:lnTo>
                    <a:pt x="36" y="4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5" name="Freeform 360"/>
            <p:cNvSpPr>
              <a:spLocks/>
            </p:cNvSpPr>
            <p:nvPr/>
          </p:nvSpPr>
          <p:spPr bwMode="auto">
            <a:xfrm>
              <a:off x="3907" y="3570"/>
              <a:ext cx="25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0 h 26"/>
                <a:gd name="T10" fmla="*/ 27 w 36"/>
                <a:gd name="T11" fmla="*/ 1 h 26"/>
                <a:gd name="T12" fmla="*/ 22 w 36"/>
                <a:gd name="T13" fmla="*/ 1 h 26"/>
                <a:gd name="T14" fmla="*/ 18 w 36"/>
                <a:gd name="T15" fmla="*/ 1 h 26"/>
                <a:gd name="T16" fmla="*/ 14 w 36"/>
                <a:gd name="T17" fmla="*/ 1 h 26"/>
                <a:gd name="T18" fmla="*/ 10 w 36"/>
                <a:gd name="T19" fmla="*/ 1 h 26"/>
                <a:gd name="T20" fmla="*/ 7 w 36"/>
                <a:gd name="T21" fmla="*/ 0 h 26"/>
                <a:gd name="T22" fmla="*/ 5 w 36"/>
                <a:gd name="T23" fmla="*/ 0 h 26"/>
                <a:gd name="T24" fmla="*/ 4 w 36"/>
                <a:gd name="T25" fmla="*/ 0 h 26"/>
                <a:gd name="T26" fmla="*/ 2 w 36"/>
                <a:gd name="T27" fmla="*/ 0 h 26"/>
                <a:gd name="T28" fmla="*/ 1 w 36"/>
                <a:gd name="T29" fmla="*/ 0 h 26"/>
                <a:gd name="T30" fmla="*/ 1 w 36"/>
                <a:gd name="T31" fmla="*/ 0 h 26"/>
                <a:gd name="T32" fmla="*/ 0 w 36"/>
                <a:gd name="T33" fmla="*/ 3 h 26"/>
                <a:gd name="T34" fmla="*/ 0 w 36"/>
                <a:gd name="T35" fmla="*/ 6 h 26"/>
                <a:gd name="T36" fmla="*/ 0 w 36"/>
                <a:gd name="T37" fmla="*/ 11 h 26"/>
                <a:gd name="T38" fmla="*/ 0 w 36"/>
                <a:gd name="T39" fmla="*/ 16 h 26"/>
                <a:gd name="T40" fmla="*/ 0 w 36"/>
                <a:gd name="T41" fmla="*/ 19 h 26"/>
                <a:gd name="T42" fmla="*/ 1 w 36"/>
                <a:gd name="T43" fmla="*/ 20 h 26"/>
                <a:gd name="T44" fmla="*/ 1 w 36"/>
                <a:gd name="T45" fmla="*/ 23 h 26"/>
                <a:gd name="T46" fmla="*/ 1 w 36"/>
                <a:gd name="T47" fmla="*/ 24 h 26"/>
                <a:gd name="T48" fmla="*/ 3 w 36"/>
                <a:gd name="T49" fmla="*/ 24 h 26"/>
                <a:gd name="T50" fmla="*/ 5 w 36"/>
                <a:gd name="T51" fmla="*/ 24 h 26"/>
                <a:gd name="T52" fmla="*/ 8 w 36"/>
                <a:gd name="T53" fmla="*/ 25 h 26"/>
                <a:gd name="T54" fmla="*/ 12 w 36"/>
                <a:gd name="T55" fmla="*/ 25 h 26"/>
                <a:gd name="T56" fmla="*/ 16 w 36"/>
                <a:gd name="T57" fmla="*/ 25 h 26"/>
                <a:gd name="T58" fmla="*/ 21 w 36"/>
                <a:gd name="T59" fmla="*/ 26 h 26"/>
                <a:gd name="T60" fmla="*/ 25 w 36"/>
                <a:gd name="T61" fmla="*/ 25 h 26"/>
                <a:gd name="T62" fmla="*/ 30 w 36"/>
                <a:gd name="T63" fmla="*/ 25 h 26"/>
                <a:gd name="T64" fmla="*/ 33 w 36"/>
                <a:gd name="T65" fmla="*/ 24 h 26"/>
                <a:gd name="T66" fmla="*/ 34 w 36"/>
                <a:gd name="T67" fmla="*/ 23 h 26"/>
                <a:gd name="T68" fmla="*/ 35 w 36"/>
                <a:gd name="T69" fmla="*/ 21 h 26"/>
                <a:gd name="T70" fmla="*/ 36 w 36"/>
                <a:gd name="T71" fmla="*/ 20 h 26"/>
                <a:gd name="T72" fmla="*/ 36 w 36"/>
                <a:gd name="T73" fmla="*/ 19 h 26"/>
                <a:gd name="T74" fmla="*/ 36 w 36"/>
                <a:gd name="T75" fmla="*/ 15 h 26"/>
                <a:gd name="T76" fmla="*/ 36 w 36"/>
                <a:gd name="T77" fmla="*/ 9 h 26"/>
                <a:gd name="T78" fmla="*/ 35 w 36"/>
                <a:gd name="T79" fmla="*/ 4 h 26"/>
                <a:gd name="T80" fmla="*/ 35 w 36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2" y="1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6" y="25"/>
                  </a:lnTo>
                  <a:lnTo>
                    <a:pt x="21" y="26"/>
                  </a:lnTo>
                  <a:lnTo>
                    <a:pt x="25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9"/>
                  </a:lnTo>
                  <a:lnTo>
                    <a:pt x="35" y="4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6" name="Freeform 361"/>
            <p:cNvSpPr>
              <a:spLocks/>
            </p:cNvSpPr>
            <p:nvPr/>
          </p:nvSpPr>
          <p:spPr bwMode="auto">
            <a:xfrm>
              <a:off x="3907" y="3570"/>
              <a:ext cx="25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3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0 h 26"/>
                <a:gd name="T12" fmla="*/ 31 w 36"/>
                <a:gd name="T13" fmla="*/ 0 h 26"/>
                <a:gd name="T14" fmla="*/ 27 w 36"/>
                <a:gd name="T15" fmla="*/ 1 h 26"/>
                <a:gd name="T16" fmla="*/ 22 w 36"/>
                <a:gd name="T17" fmla="*/ 1 h 26"/>
                <a:gd name="T18" fmla="*/ 18 w 36"/>
                <a:gd name="T19" fmla="*/ 1 h 26"/>
                <a:gd name="T20" fmla="*/ 14 w 36"/>
                <a:gd name="T21" fmla="*/ 1 h 26"/>
                <a:gd name="T22" fmla="*/ 10 w 36"/>
                <a:gd name="T23" fmla="*/ 1 h 26"/>
                <a:gd name="T24" fmla="*/ 7 w 36"/>
                <a:gd name="T25" fmla="*/ 0 h 26"/>
                <a:gd name="T26" fmla="*/ 5 w 36"/>
                <a:gd name="T27" fmla="*/ 0 h 26"/>
                <a:gd name="T28" fmla="*/ 4 w 36"/>
                <a:gd name="T29" fmla="*/ 0 h 26"/>
                <a:gd name="T30" fmla="*/ 4 w 36"/>
                <a:gd name="T31" fmla="*/ 0 h 26"/>
                <a:gd name="T32" fmla="*/ 2 w 36"/>
                <a:gd name="T33" fmla="*/ 0 h 26"/>
                <a:gd name="T34" fmla="*/ 1 w 36"/>
                <a:gd name="T35" fmla="*/ 0 h 26"/>
                <a:gd name="T36" fmla="*/ 1 w 36"/>
                <a:gd name="T37" fmla="*/ 0 h 26"/>
                <a:gd name="T38" fmla="*/ 0 w 36"/>
                <a:gd name="T39" fmla="*/ 3 h 26"/>
                <a:gd name="T40" fmla="*/ 0 w 36"/>
                <a:gd name="T41" fmla="*/ 3 h 26"/>
                <a:gd name="T42" fmla="*/ 0 w 36"/>
                <a:gd name="T43" fmla="*/ 6 h 26"/>
                <a:gd name="T44" fmla="*/ 0 w 36"/>
                <a:gd name="T45" fmla="*/ 11 h 26"/>
                <a:gd name="T46" fmla="*/ 0 w 36"/>
                <a:gd name="T47" fmla="*/ 16 h 26"/>
                <a:gd name="T48" fmla="*/ 0 w 36"/>
                <a:gd name="T49" fmla="*/ 19 h 26"/>
                <a:gd name="T50" fmla="*/ 0 w 36"/>
                <a:gd name="T51" fmla="*/ 19 h 26"/>
                <a:gd name="T52" fmla="*/ 1 w 36"/>
                <a:gd name="T53" fmla="*/ 20 h 26"/>
                <a:gd name="T54" fmla="*/ 1 w 36"/>
                <a:gd name="T55" fmla="*/ 23 h 26"/>
                <a:gd name="T56" fmla="*/ 1 w 36"/>
                <a:gd name="T57" fmla="*/ 24 h 26"/>
                <a:gd name="T58" fmla="*/ 3 w 36"/>
                <a:gd name="T59" fmla="*/ 24 h 26"/>
                <a:gd name="T60" fmla="*/ 3 w 36"/>
                <a:gd name="T61" fmla="*/ 24 h 26"/>
                <a:gd name="T62" fmla="*/ 5 w 36"/>
                <a:gd name="T63" fmla="*/ 24 h 26"/>
                <a:gd name="T64" fmla="*/ 8 w 36"/>
                <a:gd name="T65" fmla="*/ 25 h 26"/>
                <a:gd name="T66" fmla="*/ 12 w 36"/>
                <a:gd name="T67" fmla="*/ 25 h 26"/>
                <a:gd name="T68" fmla="*/ 16 w 36"/>
                <a:gd name="T69" fmla="*/ 25 h 26"/>
                <a:gd name="T70" fmla="*/ 21 w 36"/>
                <a:gd name="T71" fmla="*/ 26 h 26"/>
                <a:gd name="T72" fmla="*/ 25 w 36"/>
                <a:gd name="T73" fmla="*/ 25 h 26"/>
                <a:gd name="T74" fmla="*/ 30 w 36"/>
                <a:gd name="T75" fmla="*/ 25 h 26"/>
                <a:gd name="T76" fmla="*/ 33 w 36"/>
                <a:gd name="T77" fmla="*/ 24 h 26"/>
                <a:gd name="T78" fmla="*/ 33 w 36"/>
                <a:gd name="T79" fmla="*/ 24 h 26"/>
                <a:gd name="T80" fmla="*/ 34 w 36"/>
                <a:gd name="T81" fmla="*/ 23 h 26"/>
                <a:gd name="T82" fmla="*/ 35 w 36"/>
                <a:gd name="T83" fmla="*/ 21 h 26"/>
                <a:gd name="T84" fmla="*/ 36 w 36"/>
                <a:gd name="T85" fmla="*/ 20 h 26"/>
                <a:gd name="T86" fmla="*/ 36 w 36"/>
                <a:gd name="T87" fmla="*/ 19 h 26"/>
                <a:gd name="T88" fmla="*/ 36 w 36"/>
                <a:gd name="T89" fmla="*/ 19 h 26"/>
                <a:gd name="T90" fmla="*/ 36 w 36"/>
                <a:gd name="T91" fmla="*/ 15 h 26"/>
                <a:gd name="T92" fmla="*/ 36 w 36"/>
                <a:gd name="T93" fmla="*/ 9 h 26"/>
                <a:gd name="T94" fmla="*/ 35 w 36"/>
                <a:gd name="T95" fmla="*/ 4 h 26"/>
                <a:gd name="T96" fmla="*/ 35 w 36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2" y="1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6" y="25"/>
                  </a:lnTo>
                  <a:lnTo>
                    <a:pt x="21" y="26"/>
                  </a:lnTo>
                  <a:lnTo>
                    <a:pt x="25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9"/>
                  </a:lnTo>
                  <a:lnTo>
                    <a:pt x="35" y="4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7" name="Freeform 362"/>
            <p:cNvSpPr>
              <a:spLocks/>
            </p:cNvSpPr>
            <p:nvPr/>
          </p:nvSpPr>
          <p:spPr bwMode="auto">
            <a:xfrm>
              <a:off x="3872" y="3570"/>
              <a:ext cx="26" cy="12"/>
            </a:xfrm>
            <a:custGeom>
              <a:avLst/>
              <a:gdLst>
                <a:gd name="T0" fmla="*/ 36 w 36"/>
                <a:gd name="T1" fmla="*/ 4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1 h 26"/>
                <a:gd name="T10" fmla="*/ 28 w 36"/>
                <a:gd name="T11" fmla="*/ 2 h 26"/>
                <a:gd name="T12" fmla="*/ 24 w 36"/>
                <a:gd name="T13" fmla="*/ 2 h 26"/>
                <a:gd name="T14" fmla="*/ 20 w 36"/>
                <a:gd name="T15" fmla="*/ 2 h 26"/>
                <a:gd name="T16" fmla="*/ 15 w 36"/>
                <a:gd name="T17" fmla="*/ 2 h 26"/>
                <a:gd name="T18" fmla="*/ 11 w 36"/>
                <a:gd name="T19" fmla="*/ 2 h 26"/>
                <a:gd name="T20" fmla="*/ 7 w 36"/>
                <a:gd name="T21" fmla="*/ 1 h 26"/>
                <a:gd name="T22" fmla="*/ 5 w 36"/>
                <a:gd name="T23" fmla="*/ 1 h 26"/>
                <a:gd name="T24" fmla="*/ 3 w 36"/>
                <a:gd name="T25" fmla="*/ 1 h 26"/>
                <a:gd name="T26" fmla="*/ 3 w 36"/>
                <a:gd name="T27" fmla="*/ 1 h 26"/>
                <a:gd name="T28" fmla="*/ 2 w 36"/>
                <a:gd name="T29" fmla="*/ 0 h 26"/>
                <a:gd name="T30" fmla="*/ 0 w 36"/>
                <a:gd name="T31" fmla="*/ 1 h 26"/>
                <a:gd name="T32" fmla="*/ 0 w 36"/>
                <a:gd name="T33" fmla="*/ 2 h 26"/>
                <a:gd name="T34" fmla="*/ 0 w 36"/>
                <a:gd name="T35" fmla="*/ 6 h 26"/>
                <a:gd name="T36" fmla="*/ 0 w 36"/>
                <a:gd name="T37" fmla="*/ 11 h 26"/>
                <a:gd name="T38" fmla="*/ 0 w 36"/>
                <a:gd name="T39" fmla="*/ 16 h 26"/>
                <a:gd name="T40" fmla="*/ 0 w 36"/>
                <a:gd name="T41" fmla="*/ 19 h 26"/>
                <a:gd name="T42" fmla="*/ 0 w 36"/>
                <a:gd name="T43" fmla="*/ 21 h 26"/>
                <a:gd name="T44" fmla="*/ 0 w 36"/>
                <a:gd name="T45" fmla="*/ 22 h 26"/>
                <a:gd name="T46" fmla="*/ 2 w 36"/>
                <a:gd name="T47" fmla="*/ 24 h 26"/>
                <a:gd name="T48" fmla="*/ 3 w 36"/>
                <a:gd name="T49" fmla="*/ 24 h 26"/>
                <a:gd name="T50" fmla="*/ 5 w 36"/>
                <a:gd name="T51" fmla="*/ 24 h 26"/>
                <a:gd name="T52" fmla="*/ 8 w 36"/>
                <a:gd name="T53" fmla="*/ 25 h 26"/>
                <a:gd name="T54" fmla="*/ 12 w 36"/>
                <a:gd name="T55" fmla="*/ 25 h 26"/>
                <a:gd name="T56" fmla="*/ 18 w 36"/>
                <a:gd name="T57" fmla="*/ 26 h 26"/>
                <a:gd name="T58" fmla="*/ 22 w 36"/>
                <a:gd name="T59" fmla="*/ 26 h 26"/>
                <a:gd name="T60" fmla="*/ 27 w 36"/>
                <a:gd name="T61" fmla="*/ 26 h 26"/>
                <a:gd name="T62" fmla="*/ 31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6 w 36"/>
                <a:gd name="T69" fmla="*/ 21 h 26"/>
                <a:gd name="T70" fmla="*/ 36 w 36"/>
                <a:gd name="T71" fmla="*/ 20 h 26"/>
                <a:gd name="T72" fmla="*/ 36 w 36"/>
                <a:gd name="T73" fmla="*/ 19 h 26"/>
                <a:gd name="T74" fmla="*/ 36 w 36"/>
                <a:gd name="T75" fmla="*/ 15 h 26"/>
                <a:gd name="T76" fmla="*/ 36 w 36"/>
                <a:gd name="T77" fmla="*/ 10 h 26"/>
                <a:gd name="T78" fmla="*/ 36 w 36"/>
                <a:gd name="T79" fmla="*/ 5 h 26"/>
                <a:gd name="T80" fmla="*/ 36 w 36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8" name="Freeform 363"/>
            <p:cNvSpPr>
              <a:spLocks/>
            </p:cNvSpPr>
            <p:nvPr/>
          </p:nvSpPr>
          <p:spPr bwMode="auto">
            <a:xfrm>
              <a:off x="3872" y="3570"/>
              <a:ext cx="26" cy="12"/>
            </a:xfrm>
            <a:custGeom>
              <a:avLst/>
              <a:gdLst>
                <a:gd name="T0" fmla="*/ 36 w 36"/>
                <a:gd name="T1" fmla="*/ 4 h 26"/>
                <a:gd name="T2" fmla="*/ 36 w 36"/>
                <a:gd name="T3" fmla="*/ 4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1 h 26"/>
                <a:gd name="T12" fmla="*/ 31 w 36"/>
                <a:gd name="T13" fmla="*/ 1 h 26"/>
                <a:gd name="T14" fmla="*/ 28 w 36"/>
                <a:gd name="T15" fmla="*/ 2 h 26"/>
                <a:gd name="T16" fmla="*/ 24 w 36"/>
                <a:gd name="T17" fmla="*/ 2 h 26"/>
                <a:gd name="T18" fmla="*/ 20 w 36"/>
                <a:gd name="T19" fmla="*/ 2 h 26"/>
                <a:gd name="T20" fmla="*/ 15 w 36"/>
                <a:gd name="T21" fmla="*/ 2 h 26"/>
                <a:gd name="T22" fmla="*/ 11 w 36"/>
                <a:gd name="T23" fmla="*/ 2 h 26"/>
                <a:gd name="T24" fmla="*/ 7 w 36"/>
                <a:gd name="T25" fmla="*/ 1 h 26"/>
                <a:gd name="T26" fmla="*/ 5 w 36"/>
                <a:gd name="T27" fmla="*/ 1 h 26"/>
                <a:gd name="T28" fmla="*/ 3 w 36"/>
                <a:gd name="T29" fmla="*/ 1 h 26"/>
                <a:gd name="T30" fmla="*/ 3 w 36"/>
                <a:gd name="T31" fmla="*/ 1 h 26"/>
                <a:gd name="T32" fmla="*/ 3 w 36"/>
                <a:gd name="T33" fmla="*/ 1 h 26"/>
                <a:gd name="T34" fmla="*/ 2 w 36"/>
                <a:gd name="T35" fmla="*/ 0 h 26"/>
                <a:gd name="T36" fmla="*/ 0 w 36"/>
                <a:gd name="T37" fmla="*/ 1 h 26"/>
                <a:gd name="T38" fmla="*/ 0 w 36"/>
                <a:gd name="T39" fmla="*/ 2 h 26"/>
                <a:gd name="T40" fmla="*/ 0 w 36"/>
                <a:gd name="T41" fmla="*/ 2 h 26"/>
                <a:gd name="T42" fmla="*/ 0 w 36"/>
                <a:gd name="T43" fmla="*/ 6 h 26"/>
                <a:gd name="T44" fmla="*/ 0 w 36"/>
                <a:gd name="T45" fmla="*/ 11 h 26"/>
                <a:gd name="T46" fmla="*/ 0 w 36"/>
                <a:gd name="T47" fmla="*/ 16 h 26"/>
                <a:gd name="T48" fmla="*/ 0 w 36"/>
                <a:gd name="T49" fmla="*/ 19 h 26"/>
                <a:gd name="T50" fmla="*/ 0 w 36"/>
                <a:gd name="T51" fmla="*/ 19 h 26"/>
                <a:gd name="T52" fmla="*/ 0 w 36"/>
                <a:gd name="T53" fmla="*/ 21 h 26"/>
                <a:gd name="T54" fmla="*/ 0 w 36"/>
                <a:gd name="T55" fmla="*/ 22 h 26"/>
                <a:gd name="T56" fmla="*/ 2 w 36"/>
                <a:gd name="T57" fmla="*/ 24 h 26"/>
                <a:gd name="T58" fmla="*/ 3 w 36"/>
                <a:gd name="T59" fmla="*/ 24 h 26"/>
                <a:gd name="T60" fmla="*/ 3 w 36"/>
                <a:gd name="T61" fmla="*/ 24 h 26"/>
                <a:gd name="T62" fmla="*/ 5 w 36"/>
                <a:gd name="T63" fmla="*/ 24 h 26"/>
                <a:gd name="T64" fmla="*/ 8 w 36"/>
                <a:gd name="T65" fmla="*/ 25 h 26"/>
                <a:gd name="T66" fmla="*/ 12 w 36"/>
                <a:gd name="T67" fmla="*/ 25 h 26"/>
                <a:gd name="T68" fmla="*/ 18 w 36"/>
                <a:gd name="T69" fmla="*/ 26 h 26"/>
                <a:gd name="T70" fmla="*/ 22 w 36"/>
                <a:gd name="T71" fmla="*/ 26 h 26"/>
                <a:gd name="T72" fmla="*/ 27 w 36"/>
                <a:gd name="T73" fmla="*/ 26 h 26"/>
                <a:gd name="T74" fmla="*/ 31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6 w 36"/>
                <a:gd name="T83" fmla="*/ 21 h 26"/>
                <a:gd name="T84" fmla="*/ 36 w 36"/>
                <a:gd name="T85" fmla="*/ 20 h 26"/>
                <a:gd name="T86" fmla="*/ 36 w 36"/>
                <a:gd name="T87" fmla="*/ 19 h 26"/>
                <a:gd name="T88" fmla="*/ 36 w 36"/>
                <a:gd name="T89" fmla="*/ 19 h 26"/>
                <a:gd name="T90" fmla="*/ 36 w 36"/>
                <a:gd name="T91" fmla="*/ 15 h 26"/>
                <a:gd name="T92" fmla="*/ 36 w 36"/>
                <a:gd name="T93" fmla="*/ 10 h 26"/>
                <a:gd name="T94" fmla="*/ 36 w 36"/>
                <a:gd name="T95" fmla="*/ 5 h 26"/>
                <a:gd name="T96" fmla="*/ 36 w 36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5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9" name="Freeform 364"/>
            <p:cNvSpPr>
              <a:spLocks/>
            </p:cNvSpPr>
            <p:nvPr/>
          </p:nvSpPr>
          <p:spPr bwMode="auto">
            <a:xfrm>
              <a:off x="3839" y="3570"/>
              <a:ext cx="26" cy="10"/>
            </a:xfrm>
            <a:custGeom>
              <a:avLst/>
              <a:gdLst>
                <a:gd name="T0" fmla="*/ 37 w 38"/>
                <a:gd name="T1" fmla="*/ 2 h 26"/>
                <a:gd name="T2" fmla="*/ 35 w 38"/>
                <a:gd name="T3" fmla="*/ 1 h 26"/>
                <a:gd name="T4" fmla="*/ 35 w 38"/>
                <a:gd name="T5" fmla="*/ 0 h 26"/>
                <a:gd name="T6" fmla="*/ 33 w 38"/>
                <a:gd name="T7" fmla="*/ 0 h 26"/>
                <a:gd name="T8" fmla="*/ 32 w 38"/>
                <a:gd name="T9" fmla="*/ 1 h 26"/>
                <a:gd name="T10" fmla="*/ 29 w 38"/>
                <a:gd name="T11" fmla="*/ 2 h 26"/>
                <a:gd name="T12" fmla="*/ 25 w 38"/>
                <a:gd name="T13" fmla="*/ 2 h 26"/>
                <a:gd name="T14" fmla="*/ 21 w 38"/>
                <a:gd name="T15" fmla="*/ 2 h 26"/>
                <a:gd name="T16" fmla="*/ 17 w 38"/>
                <a:gd name="T17" fmla="*/ 2 h 26"/>
                <a:gd name="T18" fmla="*/ 12 w 38"/>
                <a:gd name="T19" fmla="*/ 1 h 26"/>
                <a:gd name="T20" fmla="*/ 9 w 38"/>
                <a:gd name="T21" fmla="*/ 1 h 26"/>
                <a:gd name="T22" fmla="*/ 5 w 38"/>
                <a:gd name="T23" fmla="*/ 0 h 26"/>
                <a:gd name="T24" fmla="*/ 5 w 38"/>
                <a:gd name="T25" fmla="*/ 0 h 26"/>
                <a:gd name="T26" fmla="*/ 3 w 38"/>
                <a:gd name="T27" fmla="*/ 0 h 26"/>
                <a:gd name="T28" fmla="*/ 2 w 38"/>
                <a:gd name="T29" fmla="*/ 0 h 26"/>
                <a:gd name="T30" fmla="*/ 2 w 38"/>
                <a:gd name="T31" fmla="*/ 0 h 26"/>
                <a:gd name="T32" fmla="*/ 1 w 38"/>
                <a:gd name="T33" fmla="*/ 2 h 26"/>
                <a:gd name="T34" fmla="*/ 0 w 38"/>
                <a:gd name="T35" fmla="*/ 6 h 26"/>
                <a:gd name="T36" fmla="*/ 0 w 38"/>
                <a:gd name="T37" fmla="*/ 11 h 26"/>
                <a:gd name="T38" fmla="*/ 0 w 38"/>
                <a:gd name="T39" fmla="*/ 16 h 26"/>
                <a:gd name="T40" fmla="*/ 1 w 38"/>
                <a:gd name="T41" fmla="*/ 18 h 26"/>
                <a:gd name="T42" fmla="*/ 1 w 38"/>
                <a:gd name="T43" fmla="*/ 20 h 26"/>
                <a:gd name="T44" fmla="*/ 2 w 38"/>
                <a:gd name="T45" fmla="*/ 22 h 26"/>
                <a:gd name="T46" fmla="*/ 2 w 38"/>
                <a:gd name="T47" fmla="*/ 23 h 26"/>
                <a:gd name="T48" fmla="*/ 4 w 38"/>
                <a:gd name="T49" fmla="*/ 23 h 26"/>
                <a:gd name="T50" fmla="*/ 5 w 38"/>
                <a:gd name="T51" fmla="*/ 23 h 26"/>
                <a:gd name="T52" fmla="*/ 10 w 38"/>
                <a:gd name="T53" fmla="*/ 25 h 26"/>
                <a:gd name="T54" fmla="*/ 14 w 38"/>
                <a:gd name="T55" fmla="*/ 25 h 26"/>
                <a:gd name="T56" fmla="*/ 19 w 38"/>
                <a:gd name="T57" fmla="*/ 25 h 26"/>
                <a:gd name="T58" fmla="*/ 23 w 38"/>
                <a:gd name="T59" fmla="*/ 26 h 26"/>
                <a:gd name="T60" fmla="*/ 28 w 38"/>
                <a:gd name="T61" fmla="*/ 25 h 26"/>
                <a:gd name="T62" fmla="*/ 31 w 38"/>
                <a:gd name="T63" fmla="*/ 25 h 26"/>
                <a:gd name="T64" fmla="*/ 33 w 38"/>
                <a:gd name="T65" fmla="*/ 23 h 26"/>
                <a:gd name="T66" fmla="*/ 35 w 38"/>
                <a:gd name="T67" fmla="*/ 22 h 26"/>
                <a:gd name="T68" fmla="*/ 37 w 38"/>
                <a:gd name="T69" fmla="*/ 21 h 26"/>
                <a:gd name="T70" fmla="*/ 38 w 38"/>
                <a:gd name="T71" fmla="*/ 20 h 26"/>
                <a:gd name="T72" fmla="*/ 38 w 38"/>
                <a:gd name="T73" fmla="*/ 18 h 26"/>
                <a:gd name="T74" fmla="*/ 38 w 38"/>
                <a:gd name="T75" fmla="*/ 15 h 26"/>
                <a:gd name="T76" fmla="*/ 38 w 38"/>
                <a:gd name="T77" fmla="*/ 8 h 26"/>
                <a:gd name="T78" fmla="*/ 37 w 38"/>
                <a:gd name="T79" fmla="*/ 5 h 26"/>
                <a:gd name="T80" fmla="*/ 37 w 38"/>
                <a:gd name="T8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" h="26">
                  <a:moveTo>
                    <a:pt x="37" y="2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7" y="2"/>
                  </a:lnTo>
                  <a:lnTo>
                    <a:pt x="12" y="1"/>
                  </a:lnTo>
                  <a:lnTo>
                    <a:pt x="9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2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10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3" y="26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3"/>
                  </a:lnTo>
                  <a:lnTo>
                    <a:pt x="35" y="22"/>
                  </a:lnTo>
                  <a:lnTo>
                    <a:pt x="37" y="21"/>
                  </a:lnTo>
                  <a:lnTo>
                    <a:pt x="38" y="20"/>
                  </a:lnTo>
                  <a:lnTo>
                    <a:pt x="38" y="18"/>
                  </a:lnTo>
                  <a:lnTo>
                    <a:pt x="38" y="15"/>
                  </a:lnTo>
                  <a:lnTo>
                    <a:pt x="38" y="8"/>
                  </a:lnTo>
                  <a:lnTo>
                    <a:pt x="37" y="5"/>
                  </a:lnTo>
                  <a:lnTo>
                    <a:pt x="37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0" name="Freeform 365"/>
            <p:cNvSpPr>
              <a:spLocks/>
            </p:cNvSpPr>
            <p:nvPr/>
          </p:nvSpPr>
          <p:spPr bwMode="auto">
            <a:xfrm>
              <a:off x="3839" y="3570"/>
              <a:ext cx="26" cy="10"/>
            </a:xfrm>
            <a:custGeom>
              <a:avLst/>
              <a:gdLst>
                <a:gd name="T0" fmla="*/ 37 w 38"/>
                <a:gd name="T1" fmla="*/ 2 h 26"/>
                <a:gd name="T2" fmla="*/ 37 w 38"/>
                <a:gd name="T3" fmla="*/ 2 h 26"/>
                <a:gd name="T4" fmla="*/ 35 w 38"/>
                <a:gd name="T5" fmla="*/ 1 h 26"/>
                <a:gd name="T6" fmla="*/ 35 w 38"/>
                <a:gd name="T7" fmla="*/ 0 h 26"/>
                <a:gd name="T8" fmla="*/ 33 w 38"/>
                <a:gd name="T9" fmla="*/ 0 h 26"/>
                <a:gd name="T10" fmla="*/ 32 w 38"/>
                <a:gd name="T11" fmla="*/ 1 h 26"/>
                <a:gd name="T12" fmla="*/ 32 w 38"/>
                <a:gd name="T13" fmla="*/ 1 h 26"/>
                <a:gd name="T14" fmla="*/ 29 w 38"/>
                <a:gd name="T15" fmla="*/ 2 h 26"/>
                <a:gd name="T16" fmla="*/ 25 w 38"/>
                <a:gd name="T17" fmla="*/ 2 h 26"/>
                <a:gd name="T18" fmla="*/ 21 w 38"/>
                <a:gd name="T19" fmla="*/ 2 h 26"/>
                <a:gd name="T20" fmla="*/ 17 w 38"/>
                <a:gd name="T21" fmla="*/ 2 h 26"/>
                <a:gd name="T22" fmla="*/ 12 w 38"/>
                <a:gd name="T23" fmla="*/ 1 h 26"/>
                <a:gd name="T24" fmla="*/ 9 w 38"/>
                <a:gd name="T25" fmla="*/ 1 h 26"/>
                <a:gd name="T26" fmla="*/ 5 w 38"/>
                <a:gd name="T27" fmla="*/ 0 h 26"/>
                <a:gd name="T28" fmla="*/ 5 w 38"/>
                <a:gd name="T29" fmla="*/ 0 h 26"/>
                <a:gd name="T30" fmla="*/ 5 w 38"/>
                <a:gd name="T31" fmla="*/ 0 h 26"/>
                <a:gd name="T32" fmla="*/ 3 w 38"/>
                <a:gd name="T33" fmla="*/ 0 h 26"/>
                <a:gd name="T34" fmla="*/ 2 w 38"/>
                <a:gd name="T35" fmla="*/ 0 h 26"/>
                <a:gd name="T36" fmla="*/ 2 w 38"/>
                <a:gd name="T37" fmla="*/ 0 h 26"/>
                <a:gd name="T38" fmla="*/ 1 w 38"/>
                <a:gd name="T39" fmla="*/ 2 h 26"/>
                <a:gd name="T40" fmla="*/ 1 w 38"/>
                <a:gd name="T41" fmla="*/ 2 h 26"/>
                <a:gd name="T42" fmla="*/ 0 w 38"/>
                <a:gd name="T43" fmla="*/ 6 h 26"/>
                <a:gd name="T44" fmla="*/ 0 w 38"/>
                <a:gd name="T45" fmla="*/ 11 h 26"/>
                <a:gd name="T46" fmla="*/ 0 w 38"/>
                <a:gd name="T47" fmla="*/ 16 h 26"/>
                <a:gd name="T48" fmla="*/ 1 w 38"/>
                <a:gd name="T49" fmla="*/ 18 h 26"/>
                <a:gd name="T50" fmla="*/ 1 w 38"/>
                <a:gd name="T51" fmla="*/ 18 h 26"/>
                <a:gd name="T52" fmla="*/ 1 w 38"/>
                <a:gd name="T53" fmla="*/ 20 h 26"/>
                <a:gd name="T54" fmla="*/ 2 w 38"/>
                <a:gd name="T55" fmla="*/ 22 h 26"/>
                <a:gd name="T56" fmla="*/ 2 w 38"/>
                <a:gd name="T57" fmla="*/ 23 h 26"/>
                <a:gd name="T58" fmla="*/ 4 w 38"/>
                <a:gd name="T59" fmla="*/ 23 h 26"/>
                <a:gd name="T60" fmla="*/ 4 w 38"/>
                <a:gd name="T61" fmla="*/ 23 h 26"/>
                <a:gd name="T62" fmla="*/ 5 w 38"/>
                <a:gd name="T63" fmla="*/ 23 h 26"/>
                <a:gd name="T64" fmla="*/ 10 w 38"/>
                <a:gd name="T65" fmla="*/ 25 h 26"/>
                <a:gd name="T66" fmla="*/ 14 w 38"/>
                <a:gd name="T67" fmla="*/ 25 h 26"/>
                <a:gd name="T68" fmla="*/ 19 w 38"/>
                <a:gd name="T69" fmla="*/ 25 h 26"/>
                <a:gd name="T70" fmla="*/ 23 w 38"/>
                <a:gd name="T71" fmla="*/ 26 h 26"/>
                <a:gd name="T72" fmla="*/ 28 w 38"/>
                <a:gd name="T73" fmla="*/ 25 h 26"/>
                <a:gd name="T74" fmla="*/ 31 w 38"/>
                <a:gd name="T75" fmla="*/ 25 h 26"/>
                <a:gd name="T76" fmla="*/ 33 w 38"/>
                <a:gd name="T77" fmla="*/ 23 h 26"/>
                <a:gd name="T78" fmla="*/ 33 w 38"/>
                <a:gd name="T79" fmla="*/ 23 h 26"/>
                <a:gd name="T80" fmla="*/ 35 w 38"/>
                <a:gd name="T81" fmla="*/ 22 h 26"/>
                <a:gd name="T82" fmla="*/ 37 w 38"/>
                <a:gd name="T83" fmla="*/ 21 h 26"/>
                <a:gd name="T84" fmla="*/ 38 w 38"/>
                <a:gd name="T85" fmla="*/ 20 h 26"/>
                <a:gd name="T86" fmla="*/ 38 w 38"/>
                <a:gd name="T87" fmla="*/ 18 h 26"/>
                <a:gd name="T88" fmla="*/ 38 w 38"/>
                <a:gd name="T89" fmla="*/ 18 h 26"/>
                <a:gd name="T90" fmla="*/ 38 w 38"/>
                <a:gd name="T91" fmla="*/ 15 h 26"/>
                <a:gd name="T92" fmla="*/ 38 w 38"/>
                <a:gd name="T93" fmla="*/ 8 h 26"/>
                <a:gd name="T94" fmla="*/ 37 w 38"/>
                <a:gd name="T95" fmla="*/ 5 h 26"/>
                <a:gd name="T96" fmla="*/ 37 w 38"/>
                <a:gd name="T97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" h="26">
                  <a:moveTo>
                    <a:pt x="37" y="2"/>
                  </a:moveTo>
                  <a:lnTo>
                    <a:pt x="37" y="2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5" y="2"/>
                  </a:lnTo>
                  <a:lnTo>
                    <a:pt x="21" y="2"/>
                  </a:lnTo>
                  <a:lnTo>
                    <a:pt x="17" y="2"/>
                  </a:lnTo>
                  <a:lnTo>
                    <a:pt x="12" y="1"/>
                  </a:lnTo>
                  <a:lnTo>
                    <a:pt x="9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2"/>
                  </a:lnTo>
                  <a:lnTo>
                    <a:pt x="2" y="23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5" y="23"/>
                  </a:lnTo>
                  <a:lnTo>
                    <a:pt x="10" y="25"/>
                  </a:lnTo>
                  <a:lnTo>
                    <a:pt x="14" y="25"/>
                  </a:lnTo>
                  <a:lnTo>
                    <a:pt x="19" y="25"/>
                  </a:lnTo>
                  <a:lnTo>
                    <a:pt x="23" y="26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3"/>
                  </a:lnTo>
                  <a:lnTo>
                    <a:pt x="33" y="23"/>
                  </a:lnTo>
                  <a:lnTo>
                    <a:pt x="35" y="22"/>
                  </a:lnTo>
                  <a:lnTo>
                    <a:pt x="37" y="21"/>
                  </a:lnTo>
                  <a:lnTo>
                    <a:pt x="38" y="20"/>
                  </a:lnTo>
                  <a:lnTo>
                    <a:pt x="38" y="18"/>
                  </a:lnTo>
                  <a:lnTo>
                    <a:pt x="38" y="18"/>
                  </a:lnTo>
                  <a:lnTo>
                    <a:pt x="38" y="15"/>
                  </a:lnTo>
                  <a:lnTo>
                    <a:pt x="38" y="8"/>
                  </a:lnTo>
                  <a:lnTo>
                    <a:pt x="37" y="5"/>
                  </a:lnTo>
                  <a:lnTo>
                    <a:pt x="37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1" name="Freeform 366"/>
            <p:cNvSpPr>
              <a:spLocks/>
            </p:cNvSpPr>
            <p:nvPr/>
          </p:nvSpPr>
          <p:spPr bwMode="auto">
            <a:xfrm>
              <a:off x="3807" y="3569"/>
              <a:ext cx="23" cy="11"/>
            </a:xfrm>
            <a:custGeom>
              <a:avLst/>
              <a:gdLst>
                <a:gd name="T0" fmla="*/ 35 w 35"/>
                <a:gd name="T1" fmla="*/ 3 h 27"/>
                <a:gd name="T2" fmla="*/ 35 w 35"/>
                <a:gd name="T3" fmla="*/ 2 h 27"/>
                <a:gd name="T4" fmla="*/ 34 w 35"/>
                <a:gd name="T5" fmla="*/ 0 h 27"/>
                <a:gd name="T6" fmla="*/ 32 w 35"/>
                <a:gd name="T7" fmla="*/ 0 h 27"/>
                <a:gd name="T8" fmla="*/ 30 w 35"/>
                <a:gd name="T9" fmla="*/ 0 h 27"/>
                <a:gd name="T10" fmla="*/ 27 w 35"/>
                <a:gd name="T11" fmla="*/ 2 h 27"/>
                <a:gd name="T12" fmla="*/ 23 w 35"/>
                <a:gd name="T13" fmla="*/ 2 h 27"/>
                <a:gd name="T14" fmla="*/ 18 w 35"/>
                <a:gd name="T15" fmla="*/ 2 h 27"/>
                <a:gd name="T16" fmla="*/ 14 w 35"/>
                <a:gd name="T17" fmla="*/ 2 h 27"/>
                <a:gd name="T18" fmla="*/ 10 w 35"/>
                <a:gd name="T19" fmla="*/ 2 h 27"/>
                <a:gd name="T20" fmla="*/ 6 w 35"/>
                <a:gd name="T21" fmla="*/ 0 h 27"/>
                <a:gd name="T22" fmla="*/ 4 w 35"/>
                <a:gd name="T23" fmla="*/ 0 h 27"/>
                <a:gd name="T24" fmla="*/ 2 w 35"/>
                <a:gd name="T25" fmla="*/ 0 h 27"/>
                <a:gd name="T26" fmla="*/ 1 w 35"/>
                <a:gd name="T27" fmla="*/ 0 h 27"/>
                <a:gd name="T28" fmla="*/ 1 w 35"/>
                <a:gd name="T29" fmla="*/ 0 h 27"/>
                <a:gd name="T30" fmla="*/ 0 w 35"/>
                <a:gd name="T31" fmla="*/ 0 h 27"/>
                <a:gd name="T32" fmla="*/ 0 w 35"/>
                <a:gd name="T33" fmla="*/ 2 h 27"/>
                <a:gd name="T34" fmla="*/ 0 w 35"/>
                <a:gd name="T35" fmla="*/ 8 h 27"/>
                <a:gd name="T36" fmla="*/ 0 w 35"/>
                <a:gd name="T37" fmla="*/ 12 h 27"/>
                <a:gd name="T38" fmla="*/ 0 w 35"/>
                <a:gd name="T39" fmla="*/ 17 h 27"/>
                <a:gd name="T40" fmla="*/ 0 w 35"/>
                <a:gd name="T41" fmla="*/ 19 h 27"/>
                <a:gd name="T42" fmla="*/ 0 w 35"/>
                <a:gd name="T43" fmla="*/ 20 h 27"/>
                <a:gd name="T44" fmla="*/ 0 w 35"/>
                <a:gd name="T45" fmla="*/ 23 h 27"/>
                <a:gd name="T46" fmla="*/ 1 w 35"/>
                <a:gd name="T47" fmla="*/ 24 h 27"/>
                <a:gd name="T48" fmla="*/ 2 w 35"/>
                <a:gd name="T49" fmla="*/ 24 h 27"/>
                <a:gd name="T50" fmla="*/ 4 w 35"/>
                <a:gd name="T51" fmla="*/ 24 h 27"/>
                <a:gd name="T52" fmla="*/ 7 w 35"/>
                <a:gd name="T53" fmla="*/ 25 h 27"/>
                <a:gd name="T54" fmla="*/ 11 w 35"/>
                <a:gd name="T55" fmla="*/ 25 h 27"/>
                <a:gd name="T56" fmla="*/ 15 w 35"/>
                <a:gd name="T57" fmla="*/ 25 h 27"/>
                <a:gd name="T58" fmla="*/ 21 w 35"/>
                <a:gd name="T59" fmla="*/ 27 h 27"/>
                <a:gd name="T60" fmla="*/ 26 w 35"/>
                <a:gd name="T61" fmla="*/ 25 h 27"/>
                <a:gd name="T62" fmla="*/ 30 w 35"/>
                <a:gd name="T63" fmla="*/ 25 h 27"/>
                <a:gd name="T64" fmla="*/ 32 w 35"/>
                <a:gd name="T65" fmla="*/ 24 h 27"/>
                <a:gd name="T66" fmla="*/ 34 w 35"/>
                <a:gd name="T67" fmla="*/ 23 h 27"/>
                <a:gd name="T68" fmla="*/ 35 w 35"/>
                <a:gd name="T69" fmla="*/ 22 h 27"/>
                <a:gd name="T70" fmla="*/ 35 w 35"/>
                <a:gd name="T71" fmla="*/ 20 h 27"/>
                <a:gd name="T72" fmla="*/ 35 w 35"/>
                <a:gd name="T73" fmla="*/ 19 h 27"/>
                <a:gd name="T74" fmla="*/ 35 w 35"/>
                <a:gd name="T75" fmla="*/ 15 h 27"/>
                <a:gd name="T76" fmla="*/ 35 w 35"/>
                <a:gd name="T77" fmla="*/ 9 h 27"/>
                <a:gd name="T78" fmla="*/ 35 w 35"/>
                <a:gd name="T79" fmla="*/ 5 h 27"/>
                <a:gd name="T80" fmla="*/ 35 w 35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7">
                  <a:moveTo>
                    <a:pt x="35" y="3"/>
                  </a:moveTo>
                  <a:lnTo>
                    <a:pt x="35" y="2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27" y="2"/>
                  </a:lnTo>
                  <a:lnTo>
                    <a:pt x="23" y="2"/>
                  </a:lnTo>
                  <a:lnTo>
                    <a:pt x="18" y="2"/>
                  </a:lnTo>
                  <a:lnTo>
                    <a:pt x="14" y="2"/>
                  </a:lnTo>
                  <a:lnTo>
                    <a:pt x="10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5" y="25"/>
                  </a:lnTo>
                  <a:lnTo>
                    <a:pt x="21" y="27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2" y="24"/>
                  </a:lnTo>
                  <a:lnTo>
                    <a:pt x="34" y="23"/>
                  </a:lnTo>
                  <a:lnTo>
                    <a:pt x="35" y="22"/>
                  </a:lnTo>
                  <a:lnTo>
                    <a:pt x="35" y="20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9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2" name="Freeform 367"/>
            <p:cNvSpPr>
              <a:spLocks/>
            </p:cNvSpPr>
            <p:nvPr/>
          </p:nvSpPr>
          <p:spPr bwMode="auto">
            <a:xfrm>
              <a:off x="3807" y="3569"/>
              <a:ext cx="23" cy="11"/>
            </a:xfrm>
            <a:custGeom>
              <a:avLst/>
              <a:gdLst>
                <a:gd name="T0" fmla="*/ 35 w 35"/>
                <a:gd name="T1" fmla="*/ 3 h 27"/>
                <a:gd name="T2" fmla="*/ 35 w 35"/>
                <a:gd name="T3" fmla="*/ 3 h 27"/>
                <a:gd name="T4" fmla="*/ 35 w 35"/>
                <a:gd name="T5" fmla="*/ 2 h 27"/>
                <a:gd name="T6" fmla="*/ 34 w 35"/>
                <a:gd name="T7" fmla="*/ 0 h 27"/>
                <a:gd name="T8" fmla="*/ 32 w 35"/>
                <a:gd name="T9" fmla="*/ 0 h 27"/>
                <a:gd name="T10" fmla="*/ 30 w 35"/>
                <a:gd name="T11" fmla="*/ 0 h 27"/>
                <a:gd name="T12" fmla="*/ 30 w 35"/>
                <a:gd name="T13" fmla="*/ 0 h 27"/>
                <a:gd name="T14" fmla="*/ 27 w 35"/>
                <a:gd name="T15" fmla="*/ 2 h 27"/>
                <a:gd name="T16" fmla="*/ 23 w 35"/>
                <a:gd name="T17" fmla="*/ 2 h 27"/>
                <a:gd name="T18" fmla="*/ 18 w 35"/>
                <a:gd name="T19" fmla="*/ 2 h 27"/>
                <a:gd name="T20" fmla="*/ 14 w 35"/>
                <a:gd name="T21" fmla="*/ 2 h 27"/>
                <a:gd name="T22" fmla="*/ 10 w 35"/>
                <a:gd name="T23" fmla="*/ 2 h 27"/>
                <a:gd name="T24" fmla="*/ 6 w 35"/>
                <a:gd name="T25" fmla="*/ 0 h 27"/>
                <a:gd name="T26" fmla="*/ 4 w 35"/>
                <a:gd name="T27" fmla="*/ 0 h 27"/>
                <a:gd name="T28" fmla="*/ 2 w 35"/>
                <a:gd name="T29" fmla="*/ 0 h 27"/>
                <a:gd name="T30" fmla="*/ 2 w 35"/>
                <a:gd name="T31" fmla="*/ 0 h 27"/>
                <a:gd name="T32" fmla="*/ 1 w 35"/>
                <a:gd name="T33" fmla="*/ 0 h 27"/>
                <a:gd name="T34" fmla="*/ 1 w 35"/>
                <a:gd name="T35" fmla="*/ 0 h 27"/>
                <a:gd name="T36" fmla="*/ 0 w 35"/>
                <a:gd name="T37" fmla="*/ 0 h 27"/>
                <a:gd name="T38" fmla="*/ 0 w 35"/>
                <a:gd name="T39" fmla="*/ 2 h 27"/>
                <a:gd name="T40" fmla="*/ 0 w 35"/>
                <a:gd name="T41" fmla="*/ 2 h 27"/>
                <a:gd name="T42" fmla="*/ 0 w 35"/>
                <a:gd name="T43" fmla="*/ 8 h 27"/>
                <a:gd name="T44" fmla="*/ 0 w 35"/>
                <a:gd name="T45" fmla="*/ 12 h 27"/>
                <a:gd name="T46" fmla="*/ 0 w 35"/>
                <a:gd name="T47" fmla="*/ 17 h 27"/>
                <a:gd name="T48" fmla="*/ 0 w 35"/>
                <a:gd name="T49" fmla="*/ 19 h 27"/>
                <a:gd name="T50" fmla="*/ 0 w 35"/>
                <a:gd name="T51" fmla="*/ 19 h 27"/>
                <a:gd name="T52" fmla="*/ 0 w 35"/>
                <a:gd name="T53" fmla="*/ 20 h 27"/>
                <a:gd name="T54" fmla="*/ 0 w 35"/>
                <a:gd name="T55" fmla="*/ 23 h 27"/>
                <a:gd name="T56" fmla="*/ 1 w 35"/>
                <a:gd name="T57" fmla="*/ 24 h 27"/>
                <a:gd name="T58" fmla="*/ 2 w 35"/>
                <a:gd name="T59" fmla="*/ 24 h 27"/>
                <a:gd name="T60" fmla="*/ 2 w 35"/>
                <a:gd name="T61" fmla="*/ 24 h 27"/>
                <a:gd name="T62" fmla="*/ 4 w 35"/>
                <a:gd name="T63" fmla="*/ 24 h 27"/>
                <a:gd name="T64" fmla="*/ 7 w 35"/>
                <a:gd name="T65" fmla="*/ 25 h 27"/>
                <a:gd name="T66" fmla="*/ 11 w 35"/>
                <a:gd name="T67" fmla="*/ 25 h 27"/>
                <a:gd name="T68" fmla="*/ 15 w 35"/>
                <a:gd name="T69" fmla="*/ 25 h 27"/>
                <a:gd name="T70" fmla="*/ 21 w 35"/>
                <a:gd name="T71" fmla="*/ 27 h 27"/>
                <a:gd name="T72" fmla="*/ 26 w 35"/>
                <a:gd name="T73" fmla="*/ 25 h 27"/>
                <a:gd name="T74" fmla="*/ 30 w 35"/>
                <a:gd name="T75" fmla="*/ 25 h 27"/>
                <a:gd name="T76" fmla="*/ 32 w 35"/>
                <a:gd name="T77" fmla="*/ 24 h 27"/>
                <a:gd name="T78" fmla="*/ 32 w 35"/>
                <a:gd name="T79" fmla="*/ 24 h 27"/>
                <a:gd name="T80" fmla="*/ 34 w 35"/>
                <a:gd name="T81" fmla="*/ 23 h 27"/>
                <a:gd name="T82" fmla="*/ 35 w 35"/>
                <a:gd name="T83" fmla="*/ 22 h 27"/>
                <a:gd name="T84" fmla="*/ 35 w 35"/>
                <a:gd name="T85" fmla="*/ 20 h 27"/>
                <a:gd name="T86" fmla="*/ 35 w 35"/>
                <a:gd name="T87" fmla="*/ 19 h 27"/>
                <a:gd name="T88" fmla="*/ 35 w 35"/>
                <a:gd name="T89" fmla="*/ 19 h 27"/>
                <a:gd name="T90" fmla="*/ 35 w 35"/>
                <a:gd name="T91" fmla="*/ 15 h 27"/>
                <a:gd name="T92" fmla="*/ 35 w 35"/>
                <a:gd name="T93" fmla="*/ 9 h 27"/>
                <a:gd name="T94" fmla="*/ 35 w 35"/>
                <a:gd name="T95" fmla="*/ 5 h 27"/>
                <a:gd name="T96" fmla="*/ 35 w 35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7">
                  <a:moveTo>
                    <a:pt x="35" y="3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7" y="2"/>
                  </a:lnTo>
                  <a:lnTo>
                    <a:pt x="23" y="2"/>
                  </a:lnTo>
                  <a:lnTo>
                    <a:pt x="18" y="2"/>
                  </a:lnTo>
                  <a:lnTo>
                    <a:pt x="14" y="2"/>
                  </a:lnTo>
                  <a:lnTo>
                    <a:pt x="10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5" y="25"/>
                  </a:lnTo>
                  <a:lnTo>
                    <a:pt x="21" y="27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4" y="23"/>
                  </a:lnTo>
                  <a:lnTo>
                    <a:pt x="35" y="22"/>
                  </a:lnTo>
                  <a:lnTo>
                    <a:pt x="35" y="20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9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3" name="Freeform 368"/>
            <p:cNvSpPr>
              <a:spLocks/>
            </p:cNvSpPr>
            <p:nvPr/>
          </p:nvSpPr>
          <p:spPr bwMode="auto">
            <a:xfrm>
              <a:off x="3721" y="3568"/>
              <a:ext cx="75" cy="11"/>
            </a:xfrm>
            <a:custGeom>
              <a:avLst/>
              <a:gdLst>
                <a:gd name="T0" fmla="*/ 103 w 106"/>
                <a:gd name="T1" fmla="*/ 6 h 28"/>
                <a:gd name="T2" fmla="*/ 101 w 106"/>
                <a:gd name="T3" fmla="*/ 5 h 28"/>
                <a:gd name="T4" fmla="*/ 99 w 106"/>
                <a:gd name="T5" fmla="*/ 3 h 28"/>
                <a:gd name="T6" fmla="*/ 95 w 106"/>
                <a:gd name="T7" fmla="*/ 3 h 28"/>
                <a:gd name="T8" fmla="*/ 90 w 106"/>
                <a:gd name="T9" fmla="*/ 3 h 28"/>
                <a:gd name="T10" fmla="*/ 80 w 106"/>
                <a:gd name="T11" fmla="*/ 3 h 28"/>
                <a:gd name="T12" fmla="*/ 68 w 106"/>
                <a:gd name="T13" fmla="*/ 5 h 28"/>
                <a:gd name="T14" fmla="*/ 55 w 106"/>
                <a:gd name="T15" fmla="*/ 3 h 28"/>
                <a:gd name="T16" fmla="*/ 43 w 106"/>
                <a:gd name="T17" fmla="*/ 3 h 28"/>
                <a:gd name="T18" fmla="*/ 32 w 106"/>
                <a:gd name="T19" fmla="*/ 2 h 28"/>
                <a:gd name="T20" fmla="*/ 21 w 106"/>
                <a:gd name="T21" fmla="*/ 2 h 28"/>
                <a:gd name="T22" fmla="*/ 14 w 106"/>
                <a:gd name="T23" fmla="*/ 1 h 28"/>
                <a:gd name="T24" fmla="*/ 10 w 106"/>
                <a:gd name="T25" fmla="*/ 1 h 28"/>
                <a:gd name="T26" fmla="*/ 7 w 106"/>
                <a:gd name="T27" fmla="*/ 1 h 28"/>
                <a:gd name="T28" fmla="*/ 4 w 106"/>
                <a:gd name="T29" fmla="*/ 0 h 28"/>
                <a:gd name="T30" fmla="*/ 2 w 106"/>
                <a:gd name="T31" fmla="*/ 1 h 28"/>
                <a:gd name="T32" fmla="*/ 1 w 106"/>
                <a:gd name="T33" fmla="*/ 2 h 28"/>
                <a:gd name="T34" fmla="*/ 0 w 106"/>
                <a:gd name="T35" fmla="*/ 7 h 28"/>
                <a:gd name="T36" fmla="*/ 0 w 106"/>
                <a:gd name="T37" fmla="*/ 11 h 28"/>
                <a:gd name="T38" fmla="*/ 0 w 106"/>
                <a:gd name="T39" fmla="*/ 16 h 28"/>
                <a:gd name="T40" fmla="*/ 1 w 106"/>
                <a:gd name="T41" fmla="*/ 18 h 28"/>
                <a:gd name="T42" fmla="*/ 2 w 106"/>
                <a:gd name="T43" fmla="*/ 21 h 28"/>
                <a:gd name="T44" fmla="*/ 3 w 106"/>
                <a:gd name="T45" fmla="*/ 22 h 28"/>
                <a:gd name="T46" fmla="*/ 5 w 106"/>
                <a:gd name="T47" fmla="*/ 23 h 28"/>
                <a:gd name="T48" fmla="*/ 10 w 106"/>
                <a:gd name="T49" fmla="*/ 25 h 28"/>
                <a:gd name="T50" fmla="*/ 14 w 106"/>
                <a:gd name="T51" fmla="*/ 25 h 28"/>
                <a:gd name="T52" fmla="*/ 24 w 106"/>
                <a:gd name="T53" fmla="*/ 26 h 28"/>
                <a:gd name="T54" fmla="*/ 37 w 106"/>
                <a:gd name="T55" fmla="*/ 27 h 28"/>
                <a:gd name="T56" fmla="*/ 50 w 106"/>
                <a:gd name="T57" fmla="*/ 27 h 28"/>
                <a:gd name="T58" fmla="*/ 65 w 106"/>
                <a:gd name="T59" fmla="*/ 28 h 28"/>
                <a:gd name="T60" fmla="*/ 78 w 106"/>
                <a:gd name="T61" fmla="*/ 28 h 28"/>
                <a:gd name="T62" fmla="*/ 89 w 106"/>
                <a:gd name="T63" fmla="*/ 28 h 28"/>
                <a:gd name="T64" fmla="*/ 96 w 106"/>
                <a:gd name="T65" fmla="*/ 27 h 28"/>
                <a:gd name="T66" fmla="*/ 100 w 106"/>
                <a:gd name="T67" fmla="*/ 26 h 28"/>
                <a:gd name="T68" fmla="*/ 103 w 106"/>
                <a:gd name="T69" fmla="*/ 25 h 28"/>
                <a:gd name="T70" fmla="*/ 105 w 106"/>
                <a:gd name="T71" fmla="*/ 23 h 28"/>
                <a:gd name="T72" fmla="*/ 106 w 106"/>
                <a:gd name="T73" fmla="*/ 22 h 28"/>
                <a:gd name="T74" fmla="*/ 105 w 106"/>
                <a:gd name="T75" fmla="*/ 18 h 28"/>
                <a:gd name="T76" fmla="*/ 104 w 106"/>
                <a:gd name="T77" fmla="*/ 12 h 28"/>
                <a:gd name="T78" fmla="*/ 103 w 106"/>
                <a:gd name="T79" fmla="*/ 8 h 28"/>
                <a:gd name="T80" fmla="*/ 103 w 106"/>
                <a:gd name="T81" fmla="*/ 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6" h="28">
                  <a:moveTo>
                    <a:pt x="103" y="6"/>
                  </a:moveTo>
                  <a:lnTo>
                    <a:pt x="101" y="5"/>
                  </a:lnTo>
                  <a:lnTo>
                    <a:pt x="99" y="3"/>
                  </a:lnTo>
                  <a:lnTo>
                    <a:pt x="95" y="3"/>
                  </a:lnTo>
                  <a:lnTo>
                    <a:pt x="90" y="3"/>
                  </a:lnTo>
                  <a:lnTo>
                    <a:pt x="80" y="3"/>
                  </a:lnTo>
                  <a:lnTo>
                    <a:pt x="68" y="5"/>
                  </a:lnTo>
                  <a:lnTo>
                    <a:pt x="55" y="3"/>
                  </a:lnTo>
                  <a:lnTo>
                    <a:pt x="43" y="3"/>
                  </a:lnTo>
                  <a:lnTo>
                    <a:pt x="32" y="2"/>
                  </a:lnTo>
                  <a:lnTo>
                    <a:pt x="21" y="2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1"/>
                  </a:lnTo>
                  <a:lnTo>
                    <a:pt x="4" y="0"/>
                  </a:lnTo>
                  <a:lnTo>
                    <a:pt x="2" y="1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5" y="23"/>
                  </a:lnTo>
                  <a:lnTo>
                    <a:pt x="10" y="25"/>
                  </a:lnTo>
                  <a:lnTo>
                    <a:pt x="14" y="25"/>
                  </a:lnTo>
                  <a:lnTo>
                    <a:pt x="24" y="26"/>
                  </a:lnTo>
                  <a:lnTo>
                    <a:pt x="37" y="27"/>
                  </a:lnTo>
                  <a:lnTo>
                    <a:pt x="50" y="27"/>
                  </a:lnTo>
                  <a:lnTo>
                    <a:pt x="65" y="28"/>
                  </a:lnTo>
                  <a:lnTo>
                    <a:pt x="78" y="28"/>
                  </a:lnTo>
                  <a:lnTo>
                    <a:pt x="89" y="28"/>
                  </a:lnTo>
                  <a:lnTo>
                    <a:pt x="96" y="27"/>
                  </a:lnTo>
                  <a:lnTo>
                    <a:pt x="100" y="26"/>
                  </a:lnTo>
                  <a:lnTo>
                    <a:pt x="103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5" y="18"/>
                  </a:lnTo>
                  <a:lnTo>
                    <a:pt x="104" y="12"/>
                  </a:lnTo>
                  <a:lnTo>
                    <a:pt x="103" y="8"/>
                  </a:lnTo>
                  <a:lnTo>
                    <a:pt x="103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4" name="Freeform 369"/>
            <p:cNvSpPr>
              <a:spLocks/>
            </p:cNvSpPr>
            <p:nvPr/>
          </p:nvSpPr>
          <p:spPr bwMode="auto">
            <a:xfrm>
              <a:off x="3721" y="3568"/>
              <a:ext cx="75" cy="11"/>
            </a:xfrm>
            <a:custGeom>
              <a:avLst/>
              <a:gdLst>
                <a:gd name="T0" fmla="*/ 103 w 106"/>
                <a:gd name="T1" fmla="*/ 6 h 28"/>
                <a:gd name="T2" fmla="*/ 103 w 106"/>
                <a:gd name="T3" fmla="*/ 6 h 28"/>
                <a:gd name="T4" fmla="*/ 101 w 106"/>
                <a:gd name="T5" fmla="*/ 5 h 28"/>
                <a:gd name="T6" fmla="*/ 99 w 106"/>
                <a:gd name="T7" fmla="*/ 3 h 28"/>
                <a:gd name="T8" fmla="*/ 95 w 106"/>
                <a:gd name="T9" fmla="*/ 3 h 28"/>
                <a:gd name="T10" fmla="*/ 90 w 106"/>
                <a:gd name="T11" fmla="*/ 3 h 28"/>
                <a:gd name="T12" fmla="*/ 90 w 106"/>
                <a:gd name="T13" fmla="*/ 3 h 28"/>
                <a:gd name="T14" fmla="*/ 80 w 106"/>
                <a:gd name="T15" fmla="*/ 3 h 28"/>
                <a:gd name="T16" fmla="*/ 68 w 106"/>
                <a:gd name="T17" fmla="*/ 5 h 28"/>
                <a:gd name="T18" fmla="*/ 55 w 106"/>
                <a:gd name="T19" fmla="*/ 3 h 28"/>
                <a:gd name="T20" fmla="*/ 43 w 106"/>
                <a:gd name="T21" fmla="*/ 3 h 28"/>
                <a:gd name="T22" fmla="*/ 32 w 106"/>
                <a:gd name="T23" fmla="*/ 2 h 28"/>
                <a:gd name="T24" fmla="*/ 21 w 106"/>
                <a:gd name="T25" fmla="*/ 2 h 28"/>
                <a:gd name="T26" fmla="*/ 14 w 106"/>
                <a:gd name="T27" fmla="*/ 1 h 28"/>
                <a:gd name="T28" fmla="*/ 10 w 106"/>
                <a:gd name="T29" fmla="*/ 1 h 28"/>
                <a:gd name="T30" fmla="*/ 10 w 106"/>
                <a:gd name="T31" fmla="*/ 1 h 28"/>
                <a:gd name="T32" fmla="*/ 7 w 106"/>
                <a:gd name="T33" fmla="*/ 1 h 28"/>
                <a:gd name="T34" fmla="*/ 4 w 106"/>
                <a:gd name="T35" fmla="*/ 0 h 28"/>
                <a:gd name="T36" fmla="*/ 2 w 106"/>
                <a:gd name="T37" fmla="*/ 1 h 28"/>
                <a:gd name="T38" fmla="*/ 1 w 106"/>
                <a:gd name="T39" fmla="*/ 2 h 28"/>
                <a:gd name="T40" fmla="*/ 1 w 106"/>
                <a:gd name="T41" fmla="*/ 2 h 28"/>
                <a:gd name="T42" fmla="*/ 0 w 106"/>
                <a:gd name="T43" fmla="*/ 7 h 28"/>
                <a:gd name="T44" fmla="*/ 0 w 106"/>
                <a:gd name="T45" fmla="*/ 11 h 28"/>
                <a:gd name="T46" fmla="*/ 0 w 106"/>
                <a:gd name="T47" fmla="*/ 16 h 28"/>
                <a:gd name="T48" fmla="*/ 1 w 106"/>
                <a:gd name="T49" fmla="*/ 18 h 28"/>
                <a:gd name="T50" fmla="*/ 1 w 106"/>
                <a:gd name="T51" fmla="*/ 18 h 28"/>
                <a:gd name="T52" fmla="*/ 2 w 106"/>
                <a:gd name="T53" fmla="*/ 21 h 28"/>
                <a:gd name="T54" fmla="*/ 3 w 106"/>
                <a:gd name="T55" fmla="*/ 22 h 28"/>
                <a:gd name="T56" fmla="*/ 5 w 106"/>
                <a:gd name="T57" fmla="*/ 23 h 28"/>
                <a:gd name="T58" fmla="*/ 10 w 106"/>
                <a:gd name="T59" fmla="*/ 25 h 28"/>
                <a:gd name="T60" fmla="*/ 10 w 106"/>
                <a:gd name="T61" fmla="*/ 25 h 28"/>
                <a:gd name="T62" fmla="*/ 14 w 106"/>
                <a:gd name="T63" fmla="*/ 25 h 28"/>
                <a:gd name="T64" fmla="*/ 24 w 106"/>
                <a:gd name="T65" fmla="*/ 26 h 28"/>
                <a:gd name="T66" fmla="*/ 37 w 106"/>
                <a:gd name="T67" fmla="*/ 27 h 28"/>
                <a:gd name="T68" fmla="*/ 50 w 106"/>
                <a:gd name="T69" fmla="*/ 27 h 28"/>
                <a:gd name="T70" fmla="*/ 65 w 106"/>
                <a:gd name="T71" fmla="*/ 28 h 28"/>
                <a:gd name="T72" fmla="*/ 78 w 106"/>
                <a:gd name="T73" fmla="*/ 28 h 28"/>
                <a:gd name="T74" fmla="*/ 89 w 106"/>
                <a:gd name="T75" fmla="*/ 28 h 28"/>
                <a:gd name="T76" fmla="*/ 96 w 106"/>
                <a:gd name="T77" fmla="*/ 27 h 28"/>
                <a:gd name="T78" fmla="*/ 96 w 106"/>
                <a:gd name="T79" fmla="*/ 27 h 28"/>
                <a:gd name="T80" fmla="*/ 100 w 106"/>
                <a:gd name="T81" fmla="*/ 26 h 28"/>
                <a:gd name="T82" fmla="*/ 103 w 106"/>
                <a:gd name="T83" fmla="*/ 25 h 28"/>
                <a:gd name="T84" fmla="*/ 105 w 106"/>
                <a:gd name="T85" fmla="*/ 23 h 28"/>
                <a:gd name="T86" fmla="*/ 106 w 106"/>
                <a:gd name="T87" fmla="*/ 22 h 28"/>
                <a:gd name="T88" fmla="*/ 106 w 106"/>
                <a:gd name="T89" fmla="*/ 22 h 28"/>
                <a:gd name="T90" fmla="*/ 105 w 106"/>
                <a:gd name="T91" fmla="*/ 18 h 28"/>
                <a:gd name="T92" fmla="*/ 104 w 106"/>
                <a:gd name="T93" fmla="*/ 12 h 28"/>
                <a:gd name="T94" fmla="*/ 103 w 106"/>
                <a:gd name="T95" fmla="*/ 8 h 28"/>
                <a:gd name="T96" fmla="*/ 103 w 106"/>
                <a:gd name="T97" fmla="*/ 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6" h="28">
                  <a:moveTo>
                    <a:pt x="103" y="6"/>
                  </a:moveTo>
                  <a:lnTo>
                    <a:pt x="103" y="6"/>
                  </a:lnTo>
                  <a:lnTo>
                    <a:pt x="101" y="5"/>
                  </a:lnTo>
                  <a:lnTo>
                    <a:pt x="99" y="3"/>
                  </a:lnTo>
                  <a:lnTo>
                    <a:pt x="95" y="3"/>
                  </a:lnTo>
                  <a:lnTo>
                    <a:pt x="90" y="3"/>
                  </a:lnTo>
                  <a:lnTo>
                    <a:pt x="90" y="3"/>
                  </a:lnTo>
                  <a:lnTo>
                    <a:pt x="80" y="3"/>
                  </a:lnTo>
                  <a:lnTo>
                    <a:pt x="68" y="5"/>
                  </a:lnTo>
                  <a:lnTo>
                    <a:pt x="55" y="3"/>
                  </a:lnTo>
                  <a:lnTo>
                    <a:pt x="43" y="3"/>
                  </a:lnTo>
                  <a:lnTo>
                    <a:pt x="32" y="2"/>
                  </a:lnTo>
                  <a:lnTo>
                    <a:pt x="21" y="2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10" y="1"/>
                  </a:lnTo>
                  <a:lnTo>
                    <a:pt x="7" y="1"/>
                  </a:lnTo>
                  <a:lnTo>
                    <a:pt x="4" y="0"/>
                  </a:lnTo>
                  <a:lnTo>
                    <a:pt x="2" y="1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2"/>
                  </a:lnTo>
                  <a:lnTo>
                    <a:pt x="5" y="23"/>
                  </a:lnTo>
                  <a:lnTo>
                    <a:pt x="10" y="25"/>
                  </a:lnTo>
                  <a:lnTo>
                    <a:pt x="10" y="25"/>
                  </a:lnTo>
                  <a:lnTo>
                    <a:pt x="14" y="25"/>
                  </a:lnTo>
                  <a:lnTo>
                    <a:pt x="24" y="26"/>
                  </a:lnTo>
                  <a:lnTo>
                    <a:pt x="37" y="27"/>
                  </a:lnTo>
                  <a:lnTo>
                    <a:pt x="50" y="27"/>
                  </a:lnTo>
                  <a:lnTo>
                    <a:pt x="65" y="28"/>
                  </a:lnTo>
                  <a:lnTo>
                    <a:pt x="78" y="28"/>
                  </a:lnTo>
                  <a:lnTo>
                    <a:pt x="89" y="28"/>
                  </a:lnTo>
                  <a:lnTo>
                    <a:pt x="96" y="27"/>
                  </a:lnTo>
                  <a:lnTo>
                    <a:pt x="96" y="27"/>
                  </a:lnTo>
                  <a:lnTo>
                    <a:pt x="100" y="26"/>
                  </a:lnTo>
                  <a:lnTo>
                    <a:pt x="103" y="25"/>
                  </a:lnTo>
                  <a:lnTo>
                    <a:pt x="105" y="23"/>
                  </a:lnTo>
                  <a:lnTo>
                    <a:pt x="106" y="22"/>
                  </a:lnTo>
                  <a:lnTo>
                    <a:pt x="106" y="22"/>
                  </a:lnTo>
                  <a:lnTo>
                    <a:pt x="105" y="18"/>
                  </a:lnTo>
                  <a:lnTo>
                    <a:pt x="104" y="12"/>
                  </a:lnTo>
                  <a:lnTo>
                    <a:pt x="103" y="8"/>
                  </a:lnTo>
                  <a:lnTo>
                    <a:pt x="103" y="6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5" name="Freeform 370"/>
            <p:cNvSpPr>
              <a:spLocks/>
            </p:cNvSpPr>
            <p:nvPr/>
          </p:nvSpPr>
          <p:spPr bwMode="auto">
            <a:xfrm>
              <a:off x="4111" y="3573"/>
              <a:ext cx="25" cy="11"/>
            </a:xfrm>
            <a:custGeom>
              <a:avLst/>
              <a:gdLst>
                <a:gd name="T0" fmla="*/ 37 w 38"/>
                <a:gd name="T1" fmla="*/ 2 h 27"/>
                <a:gd name="T2" fmla="*/ 36 w 38"/>
                <a:gd name="T3" fmla="*/ 1 h 27"/>
                <a:gd name="T4" fmla="*/ 35 w 38"/>
                <a:gd name="T5" fmla="*/ 0 h 27"/>
                <a:gd name="T6" fmla="*/ 33 w 38"/>
                <a:gd name="T7" fmla="*/ 0 h 27"/>
                <a:gd name="T8" fmla="*/ 31 w 38"/>
                <a:gd name="T9" fmla="*/ 0 h 27"/>
                <a:gd name="T10" fmla="*/ 28 w 38"/>
                <a:gd name="T11" fmla="*/ 1 h 27"/>
                <a:gd name="T12" fmla="*/ 24 w 38"/>
                <a:gd name="T13" fmla="*/ 1 h 27"/>
                <a:gd name="T14" fmla="*/ 21 w 38"/>
                <a:gd name="T15" fmla="*/ 2 h 27"/>
                <a:gd name="T16" fmla="*/ 16 w 38"/>
                <a:gd name="T17" fmla="*/ 1 h 27"/>
                <a:gd name="T18" fmla="*/ 12 w 38"/>
                <a:gd name="T19" fmla="*/ 1 h 27"/>
                <a:gd name="T20" fmla="*/ 9 w 38"/>
                <a:gd name="T21" fmla="*/ 1 h 27"/>
                <a:gd name="T22" fmla="*/ 6 w 38"/>
                <a:gd name="T23" fmla="*/ 0 h 27"/>
                <a:gd name="T24" fmla="*/ 5 w 38"/>
                <a:gd name="T25" fmla="*/ 0 h 27"/>
                <a:gd name="T26" fmla="*/ 3 w 38"/>
                <a:gd name="T27" fmla="*/ 0 h 27"/>
                <a:gd name="T28" fmla="*/ 2 w 38"/>
                <a:gd name="T29" fmla="*/ 0 h 27"/>
                <a:gd name="T30" fmla="*/ 1 w 38"/>
                <a:gd name="T31" fmla="*/ 0 h 27"/>
                <a:gd name="T32" fmla="*/ 1 w 38"/>
                <a:gd name="T33" fmla="*/ 2 h 27"/>
                <a:gd name="T34" fmla="*/ 0 w 38"/>
                <a:gd name="T35" fmla="*/ 7 h 27"/>
                <a:gd name="T36" fmla="*/ 0 w 38"/>
                <a:gd name="T37" fmla="*/ 12 h 27"/>
                <a:gd name="T38" fmla="*/ 0 w 38"/>
                <a:gd name="T39" fmla="*/ 17 h 27"/>
                <a:gd name="T40" fmla="*/ 1 w 38"/>
                <a:gd name="T41" fmla="*/ 20 h 27"/>
                <a:gd name="T42" fmla="*/ 1 w 38"/>
                <a:gd name="T43" fmla="*/ 21 h 27"/>
                <a:gd name="T44" fmla="*/ 1 w 38"/>
                <a:gd name="T45" fmla="*/ 24 h 27"/>
                <a:gd name="T46" fmla="*/ 2 w 38"/>
                <a:gd name="T47" fmla="*/ 25 h 27"/>
                <a:gd name="T48" fmla="*/ 5 w 38"/>
                <a:gd name="T49" fmla="*/ 25 h 27"/>
                <a:gd name="T50" fmla="*/ 6 w 38"/>
                <a:gd name="T51" fmla="*/ 25 h 27"/>
                <a:gd name="T52" fmla="*/ 10 w 38"/>
                <a:gd name="T53" fmla="*/ 26 h 27"/>
                <a:gd name="T54" fmla="*/ 13 w 38"/>
                <a:gd name="T55" fmla="*/ 26 h 27"/>
                <a:gd name="T56" fmla="*/ 18 w 38"/>
                <a:gd name="T57" fmla="*/ 26 h 27"/>
                <a:gd name="T58" fmla="*/ 22 w 38"/>
                <a:gd name="T59" fmla="*/ 27 h 27"/>
                <a:gd name="T60" fmla="*/ 27 w 38"/>
                <a:gd name="T61" fmla="*/ 26 h 27"/>
                <a:gd name="T62" fmla="*/ 31 w 38"/>
                <a:gd name="T63" fmla="*/ 26 h 27"/>
                <a:gd name="T64" fmla="*/ 33 w 38"/>
                <a:gd name="T65" fmla="*/ 25 h 27"/>
                <a:gd name="T66" fmla="*/ 35 w 38"/>
                <a:gd name="T67" fmla="*/ 24 h 27"/>
                <a:gd name="T68" fmla="*/ 37 w 38"/>
                <a:gd name="T69" fmla="*/ 22 h 27"/>
                <a:gd name="T70" fmla="*/ 38 w 38"/>
                <a:gd name="T71" fmla="*/ 21 h 27"/>
                <a:gd name="T72" fmla="*/ 38 w 38"/>
                <a:gd name="T73" fmla="*/ 20 h 27"/>
                <a:gd name="T74" fmla="*/ 38 w 38"/>
                <a:gd name="T75" fmla="*/ 16 h 27"/>
                <a:gd name="T76" fmla="*/ 38 w 38"/>
                <a:gd name="T77" fmla="*/ 10 h 27"/>
                <a:gd name="T78" fmla="*/ 37 w 38"/>
                <a:gd name="T79" fmla="*/ 5 h 27"/>
                <a:gd name="T80" fmla="*/ 37 w 38"/>
                <a:gd name="T81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" h="27">
                  <a:moveTo>
                    <a:pt x="37" y="2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1" y="2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9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5" y="25"/>
                  </a:lnTo>
                  <a:lnTo>
                    <a:pt x="6" y="25"/>
                  </a:lnTo>
                  <a:lnTo>
                    <a:pt x="10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2" y="27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7" y="22"/>
                  </a:lnTo>
                  <a:lnTo>
                    <a:pt x="38" y="21"/>
                  </a:lnTo>
                  <a:lnTo>
                    <a:pt x="38" y="20"/>
                  </a:lnTo>
                  <a:lnTo>
                    <a:pt x="38" y="16"/>
                  </a:lnTo>
                  <a:lnTo>
                    <a:pt x="38" y="10"/>
                  </a:lnTo>
                  <a:lnTo>
                    <a:pt x="37" y="5"/>
                  </a:lnTo>
                  <a:lnTo>
                    <a:pt x="37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6" name="Freeform 371"/>
            <p:cNvSpPr>
              <a:spLocks/>
            </p:cNvSpPr>
            <p:nvPr/>
          </p:nvSpPr>
          <p:spPr bwMode="auto">
            <a:xfrm>
              <a:off x="4111" y="3573"/>
              <a:ext cx="25" cy="11"/>
            </a:xfrm>
            <a:custGeom>
              <a:avLst/>
              <a:gdLst>
                <a:gd name="T0" fmla="*/ 37 w 38"/>
                <a:gd name="T1" fmla="*/ 2 h 27"/>
                <a:gd name="T2" fmla="*/ 37 w 38"/>
                <a:gd name="T3" fmla="*/ 2 h 27"/>
                <a:gd name="T4" fmla="*/ 36 w 38"/>
                <a:gd name="T5" fmla="*/ 1 h 27"/>
                <a:gd name="T6" fmla="*/ 35 w 38"/>
                <a:gd name="T7" fmla="*/ 0 h 27"/>
                <a:gd name="T8" fmla="*/ 33 w 38"/>
                <a:gd name="T9" fmla="*/ 0 h 27"/>
                <a:gd name="T10" fmla="*/ 31 w 38"/>
                <a:gd name="T11" fmla="*/ 0 h 27"/>
                <a:gd name="T12" fmla="*/ 31 w 38"/>
                <a:gd name="T13" fmla="*/ 0 h 27"/>
                <a:gd name="T14" fmla="*/ 28 w 38"/>
                <a:gd name="T15" fmla="*/ 1 h 27"/>
                <a:gd name="T16" fmla="*/ 24 w 38"/>
                <a:gd name="T17" fmla="*/ 1 h 27"/>
                <a:gd name="T18" fmla="*/ 21 w 38"/>
                <a:gd name="T19" fmla="*/ 2 h 27"/>
                <a:gd name="T20" fmla="*/ 16 w 38"/>
                <a:gd name="T21" fmla="*/ 1 h 27"/>
                <a:gd name="T22" fmla="*/ 12 w 38"/>
                <a:gd name="T23" fmla="*/ 1 h 27"/>
                <a:gd name="T24" fmla="*/ 9 w 38"/>
                <a:gd name="T25" fmla="*/ 1 h 27"/>
                <a:gd name="T26" fmla="*/ 6 w 38"/>
                <a:gd name="T27" fmla="*/ 0 h 27"/>
                <a:gd name="T28" fmla="*/ 5 w 38"/>
                <a:gd name="T29" fmla="*/ 0 h 27"/>
                <a:gd name="T30" fmla="*/ 5 w 38"/>
                <a:gd name="T31" fmla="*/ 0 h 27"/>
                <a:gd name="T32" fmla="*/ 3 w 38"/>
                <a:gd name="T33" fmla="*/ 0 h 27"/>
                <a:gd name="T34" fmla="*/ 2 w 38"/>
                <a:gd name="T35" fmla="*/ 0 h 27"/>
                <a:gd name="T36" fmla="*/ 1 w 38"/>
                <a:gd name="T37" fmla="*/ 0 h 27"/>
                <a:gd name="T38" fmla="*/ 1 w 38"/>
                <a:gd name="T39" fmla="*/ 2 h 27"/>
                <a:gd name="T40" fmla="*/ 1 w 38"/>
                <a:gd name="T41" fmla="*/ 2 h 27"/>
                <a:gd name="T42" fmla="*/ 0 w 38"/>
                <a:gd name="T43" fmla="*/ 7 h 27"/>
                <a:gd name="T44" fmla="*/ 0 w 38"/>
                <a:gd name="T45" fmla="*/ 12 h 27"/>
                <a:gd name="T46" fmla="*/ 0 w 38"/>
                <a:gd name="T47" fmla="*/ 17 h 27"/>
                <a:gd name="T48" fmla="*/ 1 w 38"/>
                <a:gd name="T49" fmla="*/ 20 h 27"/>
                <a:gd name="T50" fmla="*/ 1 w 38"/>
                <a:gd name="T51" fmla="*/ 20 h 27"/>
                <a:gd name="T52" fmla="*/ 1 w 38"/>
                <a:gd name="T53" fmla="*/ 21 h 27"/>
                <a:gd name="T54" fmla="*/ 1 w 38"/>
                <a:gd name="T55" fmla="*/ 24 h 27"/>
                <a:gd name="T56" fmla="*/ 2 w 38"/>
                <a:gd name="T57" fmla="*/ 25 h 27"/>
                <a:gd name="T58" fmla="*/ 5 w 38"/>
                <a:gd name="T59" fmla="*/ 25 h 27"/>
                <a:gd name="T60" fmla="*/ 5 w 38"/>
                <a:gd name="T61" fmla="*/ 25 h 27"/>
                <a:gd name="T62" fmla="*/ 6 w 38"/>
                <a:gd name="T63" fmla="*/ 25 h 27"/>
                <a:gd name="T64" fmla="*/ 10 w 38"/>
                <a:gd name="T65" fmla="*/ 26 h 27"/>
                <a:gd name="T66" fmla="*/ 13 w 38"/>
                <a:gd name="T67" fmla="*/ 26 h 27"/>
                <a:gd name="T68" fmla="*/ 18 w 38"/>
                <a:gd name="T69" fmla="*/ 26 h 27"/>
                <a:gd name="T70" fmla="*/ 22 w 38"/>
                <a:gd name="T71" fmla="*/ 27 h 27"/>
                <a:gd name="T72" fmla="*/ 27 w 38"/>
                <a:gd name="T73" fmla="*/ 26 h 27"/>
                <a:gd name="T74" fmla="*/ 31 w 38"/>
                <a:gd name="T75" fmla="*/ 26 h 27"/>
                <a:gd name="T76" fmla="*/ 33 w 38"/>
                <a:gd name="T77" fmla="*/ 25 h 27"/>
                <a:gd name="T78" fmla="*/ 33 w 38"/>
                <a:gd name="T79" fmla="*/ 25 h 27"/>
                <a:gd name="T80" fmla="*/ 35 w 38"/>
                <a:gd name="T81" fmla="*/ 24 h 27"/>
                <a:gd name="T82" fmla="*/ 37 w 38"/>
                <a:gd name="T83" fmla="*/ 22 h 27"/>
                <a:gd name="T84" fmla="*/ 38 w 38"/>
                <a:gd name="T85" fmla="*/ 21 h 27"/>
                <a:gd name="T86" fmla="*/ 38 w 38"/>
                <a:gd name="T87" fmla="*/ 20 h 27"/>
                <a:gd name="T88" fmla="*/ 38 w 38"/>
                <a:gd name="T89" fmla="*/ 20 h 27"/>
                <a:gd name="T90" fmla="*/ 38 w 38"/>
                <a:gd name="T91" fmla="*/ 16 h 27"/>
                <a:gd name="T92" fmla="*/ 38 w 38"/>
                <a:gd name="T93" fmla="*/ 10 h 27"/>
                <a:gd name="T94" fmla="*/ 37 w 38"/>
                <a:gd name="T95" fmla="*/ 5 h 27"/>
                <a:gd name="T96" fmla="*/ 37 w 38"/>
                <a:gd name="T97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" h="27">
                  <a:moveTo>
                    <a:pt x="37" y="2"/>
                  </a:moveTo>
                  <a:lnTo>
                    <a:pt x="37" y="2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1" y="2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9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5" y="25"/>
                  </a:lnTo>
                  <a:lnTo>
                    <a:pt x="5" y="25"/>
                  </a:lnTo>
                  <a:lnTo>
                    <a:pt x="6" y="25"/>
                  </a:lnTo>
                  <a:lnTo>
                    <a:pt x="10" y="26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2" y="27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7" y="22"/>
                  </a:lnTo>
                  <a:lnTo>
                    <a:pt x="38" y="21"/>
                  </a:lnTo>
                  <a:lnTo>
                    <a:pt x="38" y="20"/>
                  </a:lnTo>
                  <a:lnTo>
                    <a:pt x="38" y="20"/>
                  </a:lnTo>
                  <a:lnTo>
                    <a:pt x="38" y="16"/>
                  </a:lnTo>
                  <a:lnTo>
                    <a:pt x="38" y="10"/>
                  </a:lnTo>
                  <a:lnTo>
                    <a:pt x="37" y="5"/>
                  </a:lnTo>
                  <a:lnTo>
                    <a:pt x="37" y="2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7" name="Freeform 372"/>
            <p:cNvSpPr>
              <a:spLocks/>
            </p:cNvSpPr>
            <p:nvPr/>
          </p:nvSpPr>
          <p:spPr bwMode="auto">
            <a:xfrm>
              <a:off x="4143" y="3573"/>
              <a:ext cx="26" cy="11"/>
            </a:xfrm>
            <a:custGeom>
              <a:avLst/>
              <a:gdLst>
                <a:gd name="T0" fmla="*/ 36 w 36"/>
                <a:gd name="T1" fmla="*/ 4 h 28"/>
                <a:gd name="T2" fmla="*/ 35 w 36"/>
                <a:gd name="T3" fmla="*/ 1 h 28"/>
                <a:gd name="T4" fmla="*/ 34 w 36"/>
                <a:gd name="T5" fmla="*/ 0 h 28"/>
                <a:gd name="T6" fmla="*/ 33 w 36"/>
                <a:gd name="T7" fmla="*/ 0 h 28"/>
                <a:gd name="T8" fmla="*/ 31 w 36"/>
                <a:gd name="T9" fmla="*/ 1 h 28"/>
                <a:gd name="T10" fmla="*/ 28 w 36"/>
                <a:gd name="T11" fmla="*/ 3 h 28"/>
                <a:gd name="T12" fmla="*/ 24 w 36"/>
                <a:gd name="T13" fmla="*/ 3 h 28"/>
                <a:gd name="T14" fmla="*/ 20 w 36"/>
                <a:gd name="T15" fmla="*/ 3 h 28"/>
                <a:gd name="T16" fmla="*/ 14 w 36"/>
                <a:gd name="T17" fmla="*/ 3 h 28"/>
                <a:gd name="T18" fmla="*/ 11 w 36"/>
                <a:gd name="T19" fmla="*/ 3 h 28"/>
                <a:gd name="T20" fmla="*/ 7 w 36"/>
                <a:gd name="T21" fmla="*/ 1 h 28"/>
                <a:gd name="T22" fmla="*/ 5 w 36"/>
                <a:gd name="T23" fmla="*/ 1 h 28"/>
                <a:gd name="T24" fmla="*/ 3 w 36"/>
                <a:gd name="T25" fmla="*/ 1 h 28"/>
                <a:gd name="T26" fmla="*/ 3 w 36"/>
                <a:gd name="T27" fmla="*/ 1 h 28"/>
                <a:gd name="T28" fmla="*/ 2 w 36"/>
                <a:gd name="T29" fmla="*/ 0 h 28"/>
                <a:gd name="T30" fmla="*/ 0 w 36"/>
                <a:gd name="T31" fmla="*/ 1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0 w 36"/>
                <a:gd name="T43" fmla="*/ 23 h 28"/>
                <a:gd name="T44" fmla="*/ 1 w 36"/>
                <a:gd name="T45" fmla="*/ 24 h 28"/>
                <a:gd name="T46" fmla="*/ 2 w 36"/>
                <a:gd name="T47" fmla="*/ 25 h 28"/>
                <a:gd name="T48" fmla="*/ 3 w 36"/>
                <a:gd name="T49" fmla="*/ 26 h 28"/>
                <a:gd name="T50" fmla="*/ 5 w 36"/>
                <a:gd name="T51" fmla="*/ 26 h 28"/>
                <a:gd name="T52" fmla="*/ 8 w 36"/>
                <a:gd name="T53" fmla="*/ 26 h 28"/>
                <a:gd name="T54" fmla="*/ 12 w 36"/>
                <a:gd name="T55" fmla="*/ 28 h 28"/>
                <a:gd name="T56" fmla="*/ 17 w 36"/>
                <a:gd name="T57" fmla="*/ 28 h 28"/>
                <a:gd name="T58" fmla="*/ 22 w 36"/>
                <a:gd name="T59" fmla="*/ 28 h 28"/>
                <a:gd name="T60" fmla="*/ 27 w 36"/>
                <a:gd name="T61" fmla="*/ 28 h 28"/>
                <a:gd name="T62" fmla="*/ 31 w 36"/>
                <a:gd name="T63" fmla="*/ 28 h 28"/>
                <a:gd name="T64" fmla="*/ 33 w 36"/>
                <a:gd name="T65" fmla="*/ 26 h 28"/>
                <a:gd name="T66" fmla="*/ 34 w 36"/>
                <a:gd name="T67" fmla="*/ 25 h 28"/>
                <a:gd name="T68" fmla="*/ 36 w 36"/>
                <a:gd name="T69" fmla="*/ 24 h 28"/>
                <a:gd name="T70" fmla="*/ 36 w 36"/>
                <a:gd name="T71" fmla="*/ 23 h 28"/>
                <a:gd name="T72" fmla="*/ 36 w 36"/>
                <a:gd name="T73" fmla="*/ 20 h 28"/>
                <a:gd name="T74" fmla="*/ 36 w 36"/>
                <a:gd name="T75" fmla="*/ 16 h 28"/>
                <a:gd name="T76" fmla="*/ 36 w 36"/>
                <a:gd name="T77" fmla="*/ 11 h 28"/>
                <a:gd name="T78" fmla="*/ 36 w 36"/>
                <a:gd name="T79" fmla="*/ 6 h 28"/>
                <a:gd name="T80" fmla="*/ 36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8" name="Freeform 373"/>
            <p:cNvSpPr>
              <a:spLocks/>
            </p:cNvSpPr>
            <p:nvPr/>
          </p:nvSpPr>
          <p:spPr bwMode="auto">
            <a:xfrm>
              <a:off x="4143" y="3573"/>
              <a:ext cx="26" cy="11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4 h 28"/>
                <a:gd name="T4" fmla="*/ 35 w 36"/>
                <a:gd name="T5" fmla="*/ 1 h 28"/>
                <a:gd name="T6" fmla="*/ 34 w 36"/>
                <a:gd name="T7" fmla="*/ 0 h 28"/>
                <a:gd name="T8" fmla="*/ 33 w 36"/>
                <a:gd name="T9" fmla="*/ 0 h 28"/>
                <a:gd name="T10" fmla="*/ 31 w 36"/>
                <a:gd name="T11" fmla="*/ 1 h 28"/>
                <a:gd name="T12" fmla="*/ 31 w 36"/>
                <a:gd name="T13" fmla="*/ 1 h 28"/>
                <a:gd name="T14" fmla="*/ 28 w 36"/>
                <a:gd name="T15" fmla="*/ 3 h 28"/>
                <a:gd name="T16" fmla="*/ 24 w 36"/>
                <a:gd name="T17" fmla="*/ 3 h 28"/>
                <a:gd name="T18" fmla="*/ 20 w 36"/>
                <a:gd name="T19" fmla="*/ 3 h 28"/>
                <a:gd name="T20" fmla="*/ 14 w 36"/>
                <a:gd name="T21" fmla="*/ 3 h 28"/>
                <a:gd name="T22" fmla="*/ 11 w 36"/>
                <a:gd name="T23" fmla="*/ 3 h 28"/>
                <a:gd name="T24" fmla="*/ 7 w 36"/>
                <a:gd name="T25" fmla="*/ 1 h 28"/>
                <a:gd name="T26" fmla="*/ 5 w 36"/>
                <a:gd name="T27" fmla="*/ 1 h 28"/>
                <a:gd name="T28" fmla="*/ 3 w 36"/>
                <a:gd name="T29" fmla="*/ 1 h 28"/>
                <a:gd name="T30" fmla="*/ 3 w 36"/>
                <a:gd name="T31" fmla="*/ 1 h 28"/>
                <a:gd name="T32" fmla="*/ 3 w 36"/>
                <a:gd name="T33" fmla="*/ 1 h 28"/>
                <a:gd name="T34" fmla="*/ 2 w 36"/>
                <a:gd name="T35" fmla="*/ 0 h 28"/>
                <a:gd name="T36" fmla="*/ 0 w 36"/>
                <a:gd name="T37" fmla="*/ 1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3 h 28"/>
                <a:gd name="T54" fmla="*/ 1 w 36"/>
                <a:gd name="T55" fmla="*/ 24 h 28"/>
                <a:gd name="T56" fmla="*/ 2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5 w 36"/>
                <a:gd name="T63" fmla="*/ 26 h 28"/>
                <a:gd name="T64" fmla="*/ 8 w 36"/>
                <a:gd name="T65" fmla="*/ 26 h 28"/>
                <a:gd name="T66" fmla="*/ 12 w 36"/>
                <a:gd name="T67" fmla="*/ 28 h 28"/>
                <a:gd name="T68" fmla="*/ 17 w 36"/>
                <a:gd name="T69" fmla="*/ 28 h 28"/>
                <a:gd name="T70" fmla="*/ 22 w 36"/>
                <a:gd name="T71" fmla="*/ 28 h 28"/>
                <a:gd name="T72" fmla="*/ 27 w 36"/>
                <a:gd name="T73" fmla="*/ 28 h 28"/>
                <a:gd name="T74" fmla="*/ 31 w 36"/>
                <a:gd name="T75" fmla="*/ 28 h 28"/>
                <a:gd name="T76" fmla="*/ 33 w 36"/>
                <a:gd name="T77" fmla="*/ 26 h 28"/>
                <a:gd name="T78" fmla="*/ 33 w 36"/>
                <a:gd name="T79" fmla="*/ 26 h 28"/>
                <a:gd name="T80" fmla="*/ 34 w 36"/>
                <a:gd name="T81" fmla="*/ 25 h 28"/>
                <a:gd name="T82" fmla="*/ 36 w 36"/>
                <a:gd name="T83" fmla="*/ 24 h 28"/>
                <a:gd name="T84" fmla="*/ 36 w 36"/>
                <a:gd name="T85" fmla="*/ 23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6 h 28"/>
                <a:gd name="T92" fmla="*/ 36 w 36"/>
                <a:gd name="T93" fmla="*/ 11 h 28"/>
                <a:gd name="T94" fmla="*/ 36 w 36"/>
                <a:gd name="T95" fmla="*/ 6 h 28"/>
                <a:gd name="T96" fmla="*/ 36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4" y="25"/>
                  </a:lnTo>
                  <a:lnTo>
                    <a:pt x="36" y="24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9" name="Freeform 374"/>
            <p:cNvSpPr>
              <a:spLocks/>
            </p:cNvSpPr>
            <p:nvPr/>
          </p:nvSpPr>
          <p:spPr bwMode="auto">
            <a:xfrm>
              <a:off x="4177" y="3573"/>
              <a:ext cx="70" cy="12"/>
            </a:xfrm>
            <a:custGeom>
              <a:avLst/>
              <a:gdLst>
                <a:gd name="T0" fmla="*/ 96 w 99"/>
                <a:gd name="T1" fmla="*/ 7 h 30"/>
                <a:gd name="T2" fmla="*/ 95 w 99"/>
                <a:gd name="T3" fmla="*/ 5 h 30"/>
                <a:gd name="T4" fmla="*/ 93 w 99"/>
                <a:gd name="T5" fmla="*/ 4 h 30"/>
                <a:gd name="T6" fmla="*/ 89 w 99"/>
                <a:gd name="T7" fmla="*/ 4 h 30"/>
                <a:gd name="T8" fmla="*/ 83 w 99"/>
                <a:gd name="T9" fmla="*/ 4 h 30"/>
                <a:gd name="T10" fmla="*/ 75 w 99"/>
                <a:gd name="T11" fmla="*/ 4 h 30"/>
                <a:gd name="T12" fmla="*/ 64 w 99"/>
                <a:gd name="T13" fmla="*/ 5 h 30"/>
                <a:gd name="T14" fmla="*/ 52 w 99"/>
                <a:gd name="T15" fmla="*/ 4 h 30"/>
                <a:gd name="T16" fmla="*/ 40 w 99"/>
                <a:gd name="T17" fmla="*/ 4 h 30"/>
                <a:gd name="T18" fmla="*/ 30 w 99"/>
                <a:gd name="T19" fmla="*/ 3 h 30"/>
                <a:gd name="T20" fmla="*/ 20 w 99"/>
                <a:gd name="T21" fmla="*/ 3 h 30"/>
                <a:gd name="T22" fmla="*/ 13 w 99"/>
                <a:gd name="T23" fmla="*/ 2 h 30"/>
                <a:gd name="T24" fmla="*/ 10 w 99"/>
                <a:gd name="T25" fmla="*/ 2 h 30"/>
                <a:gd name="T26" fmla="*/ 7 w 99"/>
                <a:gd name="T27" fmla="*/ 2 h 30"/>
                <a:gd name="T28" fmla="*/ 4 w 99"/>
                <a:gd name="T29" fmla="*/ 0 h 30"/>
                <a:gd name="T30" fmla="*/ 1 w 99"/>
                <a:gd name="T31" fmla="*/ 2 h 30"/>
                <a:gd name="T32" fmla="*/ 1 w 99"/>
                <a:gd name="T33" fmla="*/ 3 h 30"/>
                <a:gd name="T34" fmla="*/ 0 w 99"/>
                <a:gd name="T35" fmla="*/ 8 h 30"/>
                <a:gd name="T36" fmla="*/ 0 w 99"/>
                <a:gd name="T37" fmla="*/ 13 h 30"/>
                <a:gd name="T38" fmla="*/ 0 w 99"/>
                <a:gd name="T39" fmla="*/ 18 h 30"/>
                <a:gd name="T40" fmla="*/ 1 w 99"/>
                <a:gd name="T41" fmla="*/ 20 h 30"/>
                <a:gd name="T42" fmla="*/ 1 w 99"/>
                <a:gd name="T43" fmla="*/ 23 h 30"/>
                <a:gd name="T44" fmla="*/ 3 w 99"/>
                <a:gd name="T45" fmla="*/ 24 h 30"/>
                <a:gd name="T46" fmla="*/ 5 w 99"/>
                <a:gd name="T47" fmla="*/ 25 h 30"/>
                <a:gd name="T48" fmla="*/ 8 w 99"/>
                <a:gd name="T49" fmla="*/ 27 h 30"/>
                <a:gd name="T50" fmla="*/ 13 w 99"/>
                <a:gd name="T51" fmla="*/ 27 h 30"/>
                <a:gd name="T52" fmla="*/ 22 w 99"/>
                <a:gd name="T53" fmla="*/ 28 h 30"/>
                <a:gd name="T54" fmla="*/ 35 w 99"/>
                <a:gd name="T55" fmla="*/ 29 h 30"/>
                <a:gd name="T56" fmla="*/ 46 w 99"/>
                <a:gd name="T57" fmla="*/ 29 h 30"/>
                <a:gd name="T58" fmla="*/ 60 w 99"/>
                <a:gd name="T59" fmla="*/ 30 h 30"/>
                <a:gd name="T60" fmla="*/ 73 w 99"/>
                <a:gd name="T61" fmla="*/ 30 h 30"/>
                <a:gd name="T62" fmla="*/ 82 w 99"/>
                <a:gd name="T63" fmla="*/ 30 h 30"/>
                <a:gd name="T64" fmla="*/ 90 w 99"/>
                <a:gd name="T65" fmla="*/ 29 h 30"/>
                <a:gd name="T66" fmla="*/ 93 w 99"/>
                <a:gd name="T67" fmla="*/ 28 h 30"/>
                <a:gd name="T68" fmla="*/ 96 w 99"/>
                <a:gd name="T69" fmla="*/ 27 h 30"/>
                <a:gd name="T70" fmla="*/ 98 w 99"/>
                <a:gd name="T71" fmla="*/ 25 h 30"/>
                <a:gd name="T72" fmla="*/ 99 w 99"/>
                <a:gd name="T73" fmla="*/ 24 h 30"/>
                <a:gd name="T74" fmla="*/ 99 w 99"/>
                <a:gd name="T75" fmla="*/ 20 h 30"/>
                <a:gd name="T76" fmla="*/ 98 w 99"/>
                <a:gd name="T77" fmla="*/ 14 h 30"/>
                <a:gd name="T78" fmla="*/ 96 w 99"/>
                <a:gd name="T79" fmla="*/ 9 h 30"/>
                <a:gd name="T80" fmla="*/ 96 w 99"/>
                <a:gd name="T81" fmla="*/ 7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99" h="30">
                  <a:moveTo>
                    <a:pt x="96" y="7"/>
                  </a:moveTo>
                  <a:lnTo>
                    <a:pt x="95" y="5"/>
                  </a:lnTo>
                  <a:lnTo>
                    <a:pt x="93" y="4"/>
                  </a:lnTo>
                  <a:lnTo>
                    <a:pt x="89" y="4"/>
                  </a:lnTo>
                  <a:lnTo>
                    <a:pt x="83" y="4"/>
                  </a:lnTo>
                  <a:lnTo>
                    <a:pt x="75" y="4"/>
                  </a:lnTo>
                  <a:lnTo>
                    <a:pt x="64" y="5"/>
                  </a:lnTo>
                  <a:lnTo>
                    <a:pt x="52" y="4"/>
                  </a:lnTo>
                  <a:lnTo>
                    <a:pt x="40" y="4"/>
                  </a:lnTo>
                  <a:lnTo>
                    <a:pt x="30" y="3"/>
                  </a:lnTo>
                  <a:lnTo>
                    <a:pt x="20" y="3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7" y="2"/>
                  </a:lnTo>
                  <a:lnTo>
                    <a:pt x="4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22" y="28"/>
                  </a:lnTo>
                  <a:lnTo>
                    <a:pt x="35" y="29"/>
                  </a:lnTo>
                  <a:lnTo>
                    <a:pt x="46" y="29"/>
                  </a:lnTo>
                  <a:lnTo>
                    <a:pt x="60" y="30"/>
                  </a:lnTo>
                  <a:lnTo>
                    <a:pt x="73" y="30"/>
                  </a:lnTo>
                  <a:lnTo>
                    <a:pt x="82" y="30"/>
                  </a:lnTo>
                  <a:lnTo>
                    <a:pt x="90" y="29"/>
                  </a:lnTo>
                  <a:lnTo>
                    <a:pt x="93" y="28"/>
                  </a:lnTo>
                  <a:lnTo>
                    <a:pt x="96" y="27"/>
                  </a:lnTo>
                  <a:lnTo>
                    <a:pt x="98" y="25"/>
                  </a:lnTo>
                  <a:lnTo>
                    <a:pt x="99" y="24"/>
                  </a:lnTo>
                  <a:lnTo>
                    <a:pt x="99" y="20"/>
                  </a:lnTo>
                  <a:lnTo>
                    <a:pt x="98" y="14"/>
                  </a:lnTo>
                  <a:lnTo>
                    <a:pt x="96" y="9"/>
                  </a:lnTo>
                  <a:lnTo>
                    <a:pt x="96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0" name="Freeform 375"/>
            <p:cNvSpPr>
              <a:spLocks/>
            </p:cNvSpPr>
            <p:nvPr/>
          </p:nvSpPr>
          <p:spPr bwMode="auto">
            <a:xfrm>
              <a:off x="4177" y="3573"/>
              <a:ext cx="70" cy="12"/>
            </a:xfrm>
            <a:custGeom>
              <a:avLst/>
              <a:gdLst>
                <a:gd name="T0" fmla="*/ 96 w 99"/>
                <a:gd name="T1" fmla="*/ 7 h 30"/>
                <a:gd name="T2" fmla="*/ 96 w 99"/>
                <a:gd name="T3" fmla="*/ 7 h 30"/>
                <a:gd name="T4" fmla="*/ 95 w 99"/>
                <a:gd name="T5" fmla="*/ 5 h 30"/>
                <a:gd name="T6" fmla="*/ 93 w 99"/>
                <a:gd name="T7" fmla="*/ 4 h 30"/>
                <a:gd name="T8" fmla="*/ 89 w 99"/>
                <a:gd name="T9" fmla="*/ 4 h 30"/>
                <a:gd name="T10" fmla="*/ 83 w 99"/>
                <a:gd name="T11" fmla="*/ 4 h 30"/>
                <a:gd name="T12" fmla="*/ 83 w 99"/>
                <a:gd name="T13" fmla="*/ 4 h 30"/>
                <a:gd name="T14" fmla="*/ 75 w 99"/>
                <a:gd name="T15" fmla="*/ 4 h 30"/>
                <a:gd name="T16" fmla="*/ 64 w 99"/>
                <a:gd name="T17" fmla="*/ 5 h 30"/>
                <a:gd name="T18" fmla="*/ 52 w 99"/>
                <a:gd name="T19" fmla="*/ 4 h 30"/>
                <a:gd name="T20" fmla="*/ 40 w 99"/>
                <a:gd name="T21" fmla="*/ 4 h 30"/>
                <a:gd name="T22" fmla="*/ 30 w 99"/>
                <a:gd name="T23" fmla="*/ 3 h 30"/>
                <a:gd name="T24" fmla="*/ 20 w 99"/>
                <a:gd name="T25" fmla="*/ 3 h 30"/>
                <a:gd name="T26" fmla="*/ 13 w 99"/>
                <a:gd name="T27" fmla="*/ 2 h 30"/>
                <a:gd name="T28" fmla="*/ 10 w 99"/>
                <a:gd name="T29" fmla="*/ 2 h 30"/>
                <a:gd name="T30" fmla="*/ 10 w 99"/>
                <a:gd name="T31" fmla="*/ 2 h 30"/>
                <a:gd name="T32" fmla="*/ 7 w 99"/>
                <a:gd name="T33" fmla="*/ 2 h 30"/>
                <a:gd name="T34" fmla="*/ 4 w 99"/>
                <a:gd name="T35" fmla="*/ 0 h 30"/>
                <a:gd name="T36" fmla="*/ 1 w 99"/>
                <a:gd name="T37" fmla="*/ 2 h 30"/>
                <a:gd name="T38" fmla="*/ 1 w 99"/>
                <a:gd name="T39" fmla="*/ 3 h 30"/>
                <a:gd name="T40" fmla="*/ 1 w 99"/>
                <a:gd name="T41" fmla="*/ 3 h 30"/>
                <a:gd name="T42" fmla="*/ 0 w 99"/>
                <a:gd name="T43" fmla="*/ 8 h 30"/>
                <a:gd name="T44" fmla="*/ 0 w 99"/>
                <a:gd name="T45" fmla="*/ 13 h 30"/>
                <a:gd name="T46" fmla="*/ 0 w 99"/>
                <a:gd name="T47" fmla="*/ 18 h 30"/>
                <a:gd name="T48" fmla="*/ 1 w 99"/>
                <a:gd name="T49" fmla="*/ 20 h 30"/>
                <a:gd name="T50" fmla="*/ 1 w 99"/>
                <a:gd name="T51" fmla="*/ 20 h 30"/>
                <a:gd name="T52" fmla="*/ 1 w 99"/>
                <a:gd name="T53" fmla="*/ 23 h 30"/>
                <a:gd name="T54" fmla="*/ 3 w 99"/>
                <a:gd name="T55" fmla="*/ 24 h 30"/>
                <a:gd name="T56" fmla="*/ 5 w 99"/>
                <a:gd name="T57" fmla="*/ 25 h 30"/>
                <a:gd name="T58" fmla="*/ 8 w 99"/>
                <a:gd name="T59" fmla="*/ 27 h 30"/>
                <a:gd name="T60" fmla="*/ 8 w 99"/>
                <a:gd name="T61" fmla="*/ 27 h 30"/>
                <a:gd name="T62" fmla="*/ 13 w 99"/>
                <a:gd name="T63" fmla="*/ 27 h 30"/>
                <a:gd name="T64" fmla="*/ 22 w 99"/>
                <a:gd name="T65" fmla="*/ 28 h 30"/>
                <a:gd name="T66" fmla="*/ 35 w 99"/>
                <a:gd name="T67" fmla="*/ 29 h 30"/>
                <a:gd name="T68" fmla="*/ 46 w 99"/>
                <a:gd name="T69" fmla="*/ 29 h 30"/>
                <a:gd name="T70" fmla="*/ 60 w 99"/>
                <a:gd name="T71" fmla="*/ 30 h 30"/>
                <a:gd name="T72" fmla="*/ 73 w 99"/>
                <a:gd name="T73" fmla="*/ 30 h 30"/>
                <a:gd name="T74" fmla="*/ 82 w 99"/>
                <a:gd name="T75" fmla="*/ 30 h 30"/>
                <a:gd name="T76" fmla="*/ 90 w 99"/>
                <a:gd name="T77" fmla="*/ 29 h 30"/>
                <a:gd name="T78" fmla="*/ 90 w 99"/>
                <a:gd name="T79" fmla="*/ 29 h 30"/>
                <a:gd name="T80" fmla="*/ 93 w 99"/>
                <a:gd name="T81" fmla="*/ 28 h 30"/>
                <a:gd name="T82" fmla="*/ 96 w 99"/>
                <a:gd name="T83" fmla="*/ 27 h 30"/>
                <a:gd name="T84" fmla="*/ 98 w 99"/>
                <a:gd name="T85" fmla="*/ 25 h 30"/>
                <a:gd name="T86" fmla="*/ 99 w 99"/>
                <a:gd name="T87" fmla="*/ 24 h 30"/>
                <a:gd name="T88" fmla="*/ 99 w 99"/>
                <a:gd name="T89" fmla="*/ 24 h 30"/>
                <a:gd name="T90" fmla="*/ 99 w 99"/>
                <a:gd name="T91" fmla="*/ 20 h 30"/>
                <a:gd name="T92" fmla="*/ 98 w 99"/>
                <a:gd name="T93" fmla="*/ 14 h 30"/>
                <a:gd name="T94" fmla="*/ 96 w 99"/>
                <a:gd name="T95" fmla="*/ 9 h 30"/>
                <a:gd name="T96" fmla="*/ 96 w 99"/>
                <a:gd name="T97" fmla="*/ 7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9" h="30">
                  <a:moveTo>
                    <a:pt x="96" y="7"/>
                  </a:moveTo>
                  <a:lnTo>
                    <a:pt x="96" y="7"/>
                  </a:lnTo>
                  <a:lnTo>
                    <a:pt x="95" y="5"/>
                  </a:lnTo>
                  <a:lnTo>
                    <a:pt x="93" y="4"/>
                  </a:lnTo>
                  <a:lnTo>
                    <a:pt x="89" y="4"/>
                  </a:lnTo>
                  <a:lnTo>
                    <a:pt x="83" y="4"/>
                  </a:lnTo>
                  <a:lnTo>
                    <a:pt x="83" y="4"/>
                  </a:lnTo>
                  <a:lnTo>
                    <a:pt x="75" y="4"/>
                  </a:lnTo>
                  <a:lnTo>
                    <a:pt x="64" y="5"/>
                  </a:lnTo>
                  <a:lnTo>
                    <a:pt x="52" y="4"/>
                  </a:lnTo>
                  <a:lnTo>
                    <a:pt x="40" y="4"/>
                  </a:lnTo>
                  <a:lnTo>
                    <a:pt x="30" y="3"/>
                  </a:lnTo>
                  <a:lnTo>
                    <a:pt x="20" y="3"/>
                  </a:lnTo>
                  <a:lnTo>
                    <a:pt x="13" y="2"/>
                  </a:lnTo>
                  <a:lnTo>
                    <a:pt x="10" y="2"/>
                  </a:lnTo>
                  <a:lnTo>
                    <a:pt x="10" y="2"/>
                  </a:lnTo>
                  <a:lnTo>
                    <a:pt x="7" y="2"/>
                  </a:lnTo>
                  <a:lnTo>
                    <a:pt x="4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5" y="25"/>
                  </a:lnTo>
                  <a:lnTo>
                    <a:pt x="8" y="27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22" y="28"/>
                  </a:lnTo>
                  <a:lnTo>
                    <a:pt x="35" y="29"/>
                  </a:lnTo>
                  <a:lnTo>
                    <a:pt x="46" y="29"/>
                  </a:lnTo>
                  <a:lnTo>
                    <a:pt x="60" y="30"/>
                  </a:lnTo>
                  <a:lnTo>
                    <a:pt x="73" y="30"/>
                  </a:lnTo>
                  <a:lnTo>
                    <a:pt x="82" y="30"/>
                  </a:lnTo>
                  <a:lnTo>
                    <a:pt x="90" y="29"/>
                  </a:lnTo>
                  <a:lnTo>
                    <a:pt x="90" y="29"/>
                  </a:lnTo>
                  <a:lnTo>
                    <a:pt x="93" y="28"/>
                  </a:lnTo>
                  <a:lnTo>
                    <a:pt x="96" y="27"/>
                  </a:lnTo>
                  <a:lnTo>
                    <a:pt x="98" y="25"/>
                  </a:lnTo>
                  <a:lnTo>
                    <a:pt x="99" y="24"/>
                  </a:lnTo>
                  <a:lnTo>
                    <a:pt x="99" y="24"/>
                  </a:lnTo>
                  <a:lnTo>
                    <a:pt x="99" y="20"/>
                  </a:lnTo>
                  <a:lnTo>
                    <a:pt x="98" y="14"/>
                  </a:lnTo>
                  <a:lnTo>
                    <a:pt x="96" y="9"/>
                  </a:lnTo>
                  <a:lnTo>
                    <a:pt x="96" y="7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1" name="Freeform 376"/>
            <p:cNvSpPr>
              <a:spLocks/>
            </p:cNvSpPr>
            <p:nvPr/>
          </p:nvSpPr>
          <p:spPr bwMode="auto">
            <a:xfrm>
              <a:off x="4076" y="3573"/>
              <a:ext cx="25" cy="11"/>
            </a:xfrm>
            <a:custGeom>
              <a:avLst/>
              <a:gdLst>
                <a:gd name="T0" fmla="*/ 35 w 36"/>
                <a:gd name="T1" fmla="*/ 3 h 28"/>
                <a:gd name="T2" fmla="*/ 35 w 36"/>
                <a:gd name="T3" fmla="*/ 1 h 28"/>
                <a:gd name="T4" fmla="*/ 34 w 36"/>
                <a:gd name="T5" fmla="*/ 0 h 28"/>
                <a:gd name="T6" fmla="*/ 33 w 36"/>
                <a:gd name="T7" fmla="*/ 0 h 28"/>
                <a:gd name="T8" fmla="*/ 32 w 36"/>
                <a:gd name="T9" fmla="*/ 0 h 28"/>
                <a:gd name="T10" fmla="*/ 29 w 36"/>
                <a:gd name="T11" fmla="*/ 1 h 28"/>
                <a:gd name="T12" fmla="*/ 24 w 36"/>
                <a:gd name="T13" fmla="*/ 1 h 28"/>
                <a:gd name="T14" fmla="*/ 19 w 36"/>
                <a:gd name="T15" fmla="*/ 1 h 28"/>
                <a:gd name="T16" fmla="*/ 15 w 36"/>
                <a:gd name="T17" fmla="*/ 1 h 28"/>
                <a:gd name="T18" fmla="*/ 11 w 36"/>
                <a:gd name="T19" fmla="*/ 1 h 28"/>
                <a:gd name="T20" fmla="*/ 7 w 36"/>
                <a:gd name="T21" fmla="*/ 0 h 28"/>
                <a:gd name="T22" fmla="*/ 5 w 36"/>
                <a:gd name="T23" fmla="*/ 0 h 28"/>
                <a:gd name="T24" fmla="*/ 4 w 36"/>
                <a:gd name="T25" fmla="*/ 0 h 28"/>
                <a:gd name="T26" fmla="*/ 2 w 36"/>
                <a:gd name="T27" fmla="*/ 0 h 28"/>
                <a:gd name="T28" fmla="*/ 1 w 36"/>
                <a:gd name="T29" fmla="*/ 0 h 28"/>
                <a:gd name="T30" fmla="*/ 1 w 36"/>
                <a:gd name="T31" fmla="*/ 0 h 28"/>
                <a:gd name="T32" fmla="*/ 0 w 36"/>
                <a:gd name="T33" fmla="*/ 1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20 h 28"/>
                <a:gd name="T42" fmla="*/ 1 w 36"/>
                <a:gd name="T43" fmla="*/ 21 h 28"/>
                <a:gd name="T44" fmla="*/ 1 w 36"/>
                <a:gd name="T45" fmla="*/ 23 h 28"/>
                <a:gd name="T46" fmla="*/ 1 w 36"/>
                <a:gd name="T47" fmla="*/ 24 h 28"/>
                <a:gd name="T48" fmla="*/ 3 w 36"/>
                <a:gd name="T49" fmla="*/ 25 h 28"/>
                <a:gd name="T50" fmla="*/ 5 w 36"/>
                <a:gd name="T51" fmla="*/ 25 h 28"/>
                <a:gd name="T52" fmla="*/ 8 w 36"/>
                <a:gd name="T53" fmla="*/ 26 h 28"/>
                <a:gd name="T54" fmla="*/ 12 w 36"/>
                <a:gd name="T55" fmla="*/ 26 h 28"/>
                <a:gd name="T56" fmla="*/ 17 w 36"/>
                <a:gd name="T57" fmla="*/ 26 h 28"/>
                <a:gd name="T58" fmla="*/ 22 w 36"/>
                <a:gd name="T59" fmla="*/ 28 h 28"/>
                <a:gd name="T60" fmla="*/ 28 w 36"/>
                <a:gd name="T61" fmla="*/ 26 h 28"/>
                <a:gd name="T62" fmla="*/ 32 w 36"/>
                <a:gd name="T63" fmla="*/ 26 h 28"/>
                <a:gd name="T64" fmla="*/ 33 w 36"/>
                <a:gd name="T65" fmla="*/ 25 h 28"/>
                <a:gd name="T66" fmla="*/ 34 w 36"/>
                <a:gd name="T67" fmla="*/ 24 h 28"/>
                <a:gd name="T68" fmla="*/ 35 w 36"/>
                <a:gd name="T69" fmla="*/ 23 h 28"/>
                <a:gd name="T70" fmla="*/ 36 w 36"/>
                <a:gd name="T71" fmla="*/ 21 h 28"/>
                <a:gd name="T72" fmla="*/ 36 w 36"/>
                <a:gd name="T73" fmla="*/ 20 h 28"/>
                <a:gd name="T74" fmla="*/ 36 w 36"/>
                <a:gd name="T75" fmla="*/ 16 h 28"/>
                <a:gd name="T76" fmla="*/ 36 w 36"/>
                <a:gd name="T77" fmla="*/ 10 h 28"/>
                <a:gd name="T78" fmla="*/ 35 w 36"/>
                <a:gd name="T79" fmla="*/ 5 h 28"/>
                <a:gd name="T80" fmla="*/ 35 w 36"/>
                <a:gd name="T81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8"/>
                  </a:lnTo>
                  <a:lnTo>
                    <a:pt x="28" y="26"/>
                  </a:lnTo>
                  <a:lnTo>
                    <a:pt x="32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2" name="Freeform 377"/>
            <p:cNvSpPr>
              <a:spLocks/>
            </p:cNvSpPr>
            <p:nvPr/>
          </p:nvSpPr>
          <p:spPr bwMode="auto">
            <a:xfrm>
              <a:off x="4076" y="3573"/>
              <a:ext cx="25" cy="11"/>
            </a:xfrm>
            <a:custGeom>
              <a:avLst/>
              <a:gdLst>
                <a:gd name="T0" fmla="*/ 35 w 36"/>
                <a:gd name="T1" fmla="*/ 3 h 28"/>
                <a:gd name="T2" fmla="*/ 35 w 36"/>
                <a:gd name="T3" fmla="*/ 3 h 28"/>
                <a:gd name="T4" fmla="*/ 35 w 36"/>
                <a:gd name="T5" fmla="*/ 1 h 28"/>
                <a:gd name="T6" fmla="*/ 34 w 36"/>
                <a:gd name="T7" fmla="*/ 0 h 28"/>
                <a:gd name="T8" fmla="*/ 33 w 36"/>
                <a:gd name="T9" fmla="*/ 0 h 28"/>
                <a:gd name="T10" fmla="*/ 32 w 36"/>
                <a:gd name="T11" fmla="*/ 0 h 28"/>
                <a:gd name="T12" fmla="*/ 32 w 36"/>
                <a:gd name="T13" fmla="*/ 0 h 28"/>
                <a:gd name="T14" fmla="*/ 29 w 36"/>
                <a:gd name="T15" fmla="*/ 1 h 28"/>
                <a:gd name="T16" fmla="*/ 24 w 36"/>
                <a:gd name="T17" fmla="*/ 1 h 28"/>
                <a:gd name="T18" fmla="*/ 19 w 36"/>
                <a:gd name="T19" fmla="*/ 1 h 28"/>
                <a:gd name="T20" fmla="*/ 15 w 36"/>
                <a:gd name="T21" fmla="*/ 1 h 28"/>
                <a:gd name="T22" fmla="*/ 11 w 36"/>
                <a:gd name="T23" fmla="*/ 1 h 28"/>
                <a:gd name="T24" fmla="*/ 7 w 36"/>
                <a:gd name="T25" fmla="*/ 0 h 28"/>
                <a:gd name="T26" fmla="*/ 5 w 36"/>
                <a:gd name="T27" fmla="*/ 0 h 28"/>
                <a:gd name="T28" fmla="*/ 4 w 36"/>
                <a:gd name="T29" fmla="*/ 0 h 28"/>
                <a:gd name="T30" fmla="*/ 4 w 36"/>
                <a:gd name="T31" fmla="*/ 0 h 28"/>
                <a:gd name="T32" fmla="*/ 2 w 36"/>
                <a:gd name="T33" fmla="*/ 0 h 28"/>
                <a:gd name="T34" fmla="*/ 1 w 36"/>
                <a:gd name="T35" fmla="*/ 0 h 28"/>
                <a:gd name="T36" fmla="*/ 1 w 36"/>
                <a:gd name="T37" fmla="*/ 0 h 28"/>
                <a:gd name="T38" fmla="*/ 0 w 36"/>
                <a:gd name="T39" fmla="*/ 1 h 28"/>
                <a:gd name="T40" fmla="*/ 0 w 36"/>
                <a:gd name="T41" fmla="*/ 1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20 h 28"/>
                <a:gd name="T50" fmla="*/ 0 w 36"/>
                <a:gd name="T51" fmla="*/ 20 h 28"/>
                <a:gd name="T52" fmla="*/ 1 w 36"/>
                <a:gd name="T53" fmla="*/ 21 h 28"/>
                <a:gd name="T54" fmla="*/ 1 w 36"/>
                <a:gd name="T55" fmla="*/ 23 h 28"/>
                <a:gd name="T56" fmla="*/ 1 w 36"/>
                <a:gd name="T57" fmla="*/ 24 h 28"/>
                <a:gd name="T58" fmla="*/ 3 w 36"/>
                <a:gd name="T59" fmla="*/ 25 h 28"/>
                <a:gd name="T60" fmla="*/ 3 w 36"/>
                <a:gd name="T61" fmla="*/ 25 h 28"/>
                <a:gd name="T62" fmla="*/ 5 w 36"/>
                <a:gd name="T63" fmla="*/ 25 h 28"/>
                <a:gd name="T64" fmla="*/ 8 w 36"/>
                <a:gd name="T65" fmla="*/ 26 h 28"/>
                <a:gd name="T66" fmla="*/ 12 w 36"/>
                <a:gd name="T67" fmla="*/ 26 h 28"/>
                <a:gd name="T68" fmla="*/ 17 w 36"/>
                <a:gd name="T69" fmla="*/ 26 h 28"/>
                <a:gd name="T70" fmla="*/ 22 w 36"/>
                <a:gd name="T71" fmla="*/ 28 h 28"/>
                <a:gd name="T72" fmla="*/ 28 w 36"/>
                <a:gd name="T73" fmla="*/ 26 h 28"/>
                <a:gd name="T74" fmla="*/ 32 w 36"/>
                <a:gd name="T75" fmla="*/ 26 h 28"/>
                <a:gd name="T76" fmla="*/ 33 w 36"/>
                <a:gd name="T77" fmla="*/ 25 h 28"/>
                <a:gd name="T78" fmla="*/ 33 w 36"/>
                <a:gd name="T79" fmla="*/ 25 h 28"/>
                <a:gd name="T80" fmla="*/ 34 w 36"/>
                <a:gd name="T81" fmla="*/ 24 h 28"/>
                <a:gd name="T82" fmla="*/ 35 w 36"/>
                <a:gd name="T83" fmla="*/ 23 h 28"/>
                <a:gd name="T84" fmla="*/ 36 w 36"/>
                <a:gd name="T85" fmla="*/ 21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6 h 28"/>
                <a:gd name="T92" fmla="*/ 36 w 36"/>
                <a:gd name="T93" fmla="*/ 10 h 28"/>
                <a:gd name="T94" fmla="*/ 35 w 36"/>
                <a:gd name="T95" fmla="*/ 5 h 28"/>
                <a:gd name="T96" fmla="*/ 35 w 36"/>
                <a:gd name="T97" fmla="*/ 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8"/>
                  </a:lnTo>
                  <a:lnTo>
                    <a:pt x="28" y="26"/>
                  </a:lnTo>
                  <a:lnTo>
                    <a:pt x="32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3" name="Freeform 378"/>
            <p:cNvSpPr>
              <a:spLocks/>
            </p:cNvSpPr>
            <p:nvPr/>
          </p:nvSpPr>
          <p:spPr bwMode="auto">
            <a:xfrm>
              <a:off x="4191" y="3533"/>
              <a:ext cx="49" cy="11"/>
            </a:xfrm>
            <a:custGeom>
              <a:avLst/>
              <a:gdLst>
                <a:gd name="T0" fmla="*/ 69 w 71"/>
                <a:gd name="T1" fmla="*/ 5 h 27"/>
                <a:gd name="T2" fmla="*/ 68 w 71"/>
                <a:gd name="T3" fmla="*/ 3 h 27"/>
                <a:gd name="T4" fmla="*/ 65 w 71"/>
                <a:gd name="T5" fmla="*/ 2 h 27"/>
                <a:gd name="T6" fmla="*/ 63 w 71"/>
                <a:gd name="T7" fmla="*/ 2 h 27"/>
                <a:gd name="T8" fmla="*/ 59 w 71"/>
                <a:gd name="T9" fmla="*/ 2 h 27"/>
                <a:gd name="T10" fmla="*/ 53 w 71"/>
                <a:gd name="T11" fmla="*/ 3 h 27"/>
                <a:gd name="T12" fmla="*/ 46 w 71"/>
                <a:gd name="T13" fmla="*/ 3 h 27"/>
                <a:gd name="T14" fmla="*/ 38 w 71"/>
                <a:gd name="T15" fmla="*/ 3 h 27"/>
                <a:gd name="T16" fmla="*/ 29 w 71"/>
                <a:gd name="T17" fmla="*/ 2 h 27"/>
                <a:gd name="T18" fmla="*/ 21 w 71"/>
                <a:gd name="T19" fmla="*/ 2 h 27"/>
                <a:gd name="T20" fmla="*/ 15 w 71"/>
                <a:gd name="T21" fmla="*/ 1 h 27"/>
                <a:gd name="T22" fmla="*/ 10 w 71"/>
                <a:gd name="T23" fmla="*/ 1 h 27"/>
                <a:gd name="T24" fmla="*/ 8 w 71"/>
                <a:gd name="T25" fmla="*/ 1 h 27"/>
                <a:gd name="T26" fmla="*/ 5 w 71"/>
                <a:gd name="T27" fmla="*/ 1 h 27"/>
                <a:gd name="T28" fmla="*/ 2 w 71"/>
                <a:gd name="T29" fmla="*/ 0 h 27"/>
                <a:gd name="T30" fmla="*/ 1 w 71"/>
                <a:gd name="T31" fmla="*/ 1 h 27"/>
                <a:gd name="T32" fmla="*/ 0 w 71"/>
                <a:gd name="T33" fmla="*/ 2 h 27"/>
                <a:gd name="T34" fmla="*/ 0 w 71"/>
                <a:gd name="T35" fmla="*/ 7 h 27"/>
                <a:gd name="T36" fmla="*/ 0 w 71"/>
                <a:gd name="T37" fmla="*/ 12 h 27"/>
                <a:gd name="T38" fmla="*/ 0 w 71"/>
                <a:gd name="T39" fmla="*/ 17 h 27"/>
                <a:gd name="T40" fmla="*/ 0 w 71"/>
                <a:gd name="T41" fmla="*/ 20 h 27"/>
                <a:gd name="T42" fmla="*/ 1 w 71"/>
                <a:gd name="T43" fmla="*/ 22 h 27"/>
                <a:gd name="T44" fmla="*/ 2 w 71"/>
                <a:gd name="T45" fmla="*/ 22 h 27"/>
                <a:gd name="T46" fmla="*/ 3 w 71"/>
                <a:gd name="T47" fmla="*/ 24 h 27"/>
                <a:gd name="T48" fmla="*/ 6 w 71"/>
                <a:gd name="T49" fmla="*/ 25 h 27"/>
                <a:gd name="T50" fmla="*/ 11 w 71"/>
                <a:gd name="T51" fmla="*/ 25 h 27"/>
                <a:gd name="T52" fmla="*/ 17 w 71"/>
                <a:gd name="T53" fmla="*/ 26 h 27"/>
                <a:gd name="T54" fmla="*/ 25 w 71"/>
                <a:gd name="T55" fmla="*/ 26 h 27"/>
                <a:gd name="T56" fmla="*/ 33 w 71"/>
                <a:gd name="T57" fmla="*/ 27 h 27"/>
                <a:gd name="T58" fmla="*/ 44 w 71"/>
                <a:gd name="T59" fmla="*/ 27 h 27"/>
                <a:gd name="T60" fmla="*/ 52 w 71"/>
                <a:gd name="T61" fmla="*/ 27 h 27"/>
                <a:gd name="T62" fmla="*/ 58 w 71"/>
                <a:gd name="T63" fmla="*/ 27 h 27"/>
                <a:gd name="T64" fmla="*/ 63 w 71"/>
                <a:gd name="T65" fmla="*/ 26 h 27"/>
                <a:gd name="T66" fmla="*/ 66 w 71"/>
                <a:gd name="T67" fmla="*/ 25 h 27"/>
                <a:gd name="T68" fmla="*/ 69 w 71"/>
                <a:gd name="T69" fmla="*/ 24 h 27"/>
                <a:gd name="T70" fmla="*/ 70 w 71"/>
                <a:gd name="T71" fmla="*/ 22 h 27"/>
                <a:gd name="T72" fmla="*/ 71 w 71"/>
                <a:gd name="T73" fmla="*/ 22 h 27"/>
                <a:gd name="T74" fmla="*/ 71 w 71"/>
                <a:gd name="T75" fmla="*/ 19 h 27"/>
                <a:gd name="T76" fmla="*/ 70 w 71"/>
                <a:gd name="T77" fmla="*/ 12 h 27"/>
                <a:gd name="T78" fmla="*/ 69 w 71"/>
                <a:gd name="T79" fmla="*/ 7 h 27"/>
                <a:gd name="T80" fmla="*/ 69 w 71"/>
                <a:gd name="T81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1" h="27">
                  <a:moveTo>
                    <a:pt x="69" y="5"/>
                  </a:moveTo>
                  <a:lnTo>
                    <a:pt x="68" y="3"/>
                  </a:lnTo>
                  <a:lnTo>
                    <a:pt x="65" y="2"/>
                  </a:lnTo>
                  <a:lnTo>
                    <a:pt x="63" y="2"/>
                  </a:lnTo>
                  <a:lnTo>
                    <a:pt x="59" y="2"/>
                  </a:lnTo>
                  <a:lnTo>
                    <a:pt x="53" y="3"/>
                  </a:lnTo>
                  <a:lnTo>
                    <a:pt x="46" y="3"/>
                  </a:lnTo>
                  <a:lnTo>
                    <a:pt x="38" y="3"/>
                  </a:lnTo>
                  <a:lnTo>
                    <a:pt x="29" y="2"/>
                  </a:lnTo>
                  <a:lnTo>
                    <a:pt x="21" y="2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6" y="25"/>
                  </a:lnTo>
                  <a:lnTo>
                    <a:pt x="11" y="25"/>
                  </a:lnTo>
                  <a:lnTo>
                    <a:pt x="17" y="26"/>
                  </a:lnTo>
                  <a:lnTo>
                    <a:pt x="25" y="26"/>
                  </a:lnTo>
                  <a:lnTo>
                    <a:pt x="33" y="27"/>
                  </a:lnTo>
                  <a:lnTo>
                    <a:pt x="44" y="27"/>
                  </a:lnTo>
                  <a:lnTo>
                    <a:pt x="52" y="27"/>
                  </a:lnTo>
                  <a:lnTo>
                    <a:pt x="58" y="27"/>
                  </a:lnTo>
                  <a:lnTo>
                    <a:pt x="63" y="26"/>
                  </a:lnTo>
                  <a:lnTo>
                    <a:pt x="66" y="25"/>
                  </a:lnTo>
                  <a:lnTo>
                    <a:pt x="69" y="24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19"/>
                  </a:lnTo>
                  <a:lnTo>
                    <a:pt x="70" y="12"/>
                  </a:lnTo>
                  <a:lnTo>
                    <a:pt x="69" y="7"/>
                  </a:lnTo>
                  <a:lnTo>
                    <a:pt x="69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4" name="Freeform 379"/>
            <p:cNvSpPr>
              <a:spLocks/>
            </p:cNvSpPr>
            <p:nvPr/>
          </p:nvSpPr>
          <p:spPr bwMode="auto">
            <a:xfrm>
              <a:off x="4191" y="3533"/>
              <a:ext cx="49" cy="11"/>
            </a:xfrm>
            <a:custGeom>
              <a:avLst/>
              <a:gdLst>
                <a:gd name="T0" fmla="*/ 69 w 71"/>
                <a:gd name="T1" fmla="*/ 5 h 27"/>
                <a:gd name="T2" fmla="*/ 69 w 71"/>
                <a:gd name="T3" fmla="*/ 5 h 27"/>
                <a:gd name="T4" fmla="*/ 68 w 71"/>
                <a:gd name="T5" fmla="*/ 3 h 27"/>
                <a:gd name="T6" fmla="*/ 65 w 71"/>
                <a:gd name="T7" fmla="*/ 2 h 27"/>
                <a:gd name="T8" fmla="*/ 63 w 71"/>
                <a:gd name="T9" fmla="*/ 2 h 27"/>
                <a:gd name="T10" fmla="*/ 59 w 71"/>
                <a:gd name="T11" fmla="*/ 2 h 27"/>
                <a:gd name="T12" fmla="*/ 59 w 71"/>
                <a:gd name="T13" fmla="*/ 2 h 27"/>
                <a:gd name="T14" fmla="*/ 53 w 71"/>
                <a:gd name="T15" fmla="*/ 3 h 27"/>
                <a:gd name="T16" fmla="*/ 46 w 71"/>
                <a:gd name="T17" fmla="*/ 3 h 27"/>
                <a:gd name="T18" fmla="*/ 38 w 71"/>
                <a:gd name="T19" fmla="*/ 3 h 27"/>
                <a:gd name="T20" fmla="*/ 29 w 71"/>
                <a:gd name="T21" fmla="*/ 2 h 27"/>
                <a:gd name="T22" fmla="*/ 21 w 71"/>
                <a:gd name="T23" fmla="*/ 2 h 27"/>
                <a:gd name="T24" fmla="*/ 15 w 71"/>
                <a:gd name="T25" fmla="*/ 1 h 27"/>
                <a:gd name="T26" fmla="*/ 10 w 71"/>
                <a:gd name="T27" fmla="*/ 1 h 27"/>
                <a:gd name="T28" fmla="*/ 8 w 71"/>
                <a:gd name="T29" fmla="*/ 1 h 27"/>
                <a:gd name="T30" fmla="*/ 8 w 71"/>
                <a:gd name="T31" fmla="*/ 1 h 27"/>
                <a:gd name="T32" fmla="*/ 5 w 71"/>
                <a:gd name="T33" fmla="*/ 1 h 27"/>
                <a:gd name="T34" fmla="*/ 2 w 71"/>
                <a:gd name="T35" fmla="*/ 0 h 27"/>
                <a:gd name="T36" fmla="*/ 1 w 71"/>
                <a:gd name="T37" fmla="*/ 1 h 27"/>
                <a:gd name="T38" fmla="*/ 0 w 71"/>
                <a:gd name="T39" fmla="*/ 2 h 27"/>
                <a:gd name="T40" fmla="*/ 0 w 71"/>
                <a:gd name="T41" fmla="*/ 2 h 27"/>
                <a:gd name="T42" fmla="*/ 0 w 71"/>
                <a:gd name="T43" fmla="*/ 7 h 27"/>
                <a:gd name="T44" fmla="*/ 0 w 71"/>
                <a:gd name="T45" fmla="*/ 12 h 27"/>
                <a:gd name="T46" fmla="*/ 0 w 71"/>
                <a:gd name="T47" fmla="*/ 17 h 27"/>
                <a:gd name="T48" fmla="*/ 0 w 71"/>
                <a:gd name="T49" fmla="*/ 20 h 27"/>
                <a:gd name="T50" fmla="*/ 0 w 71"/>
                <a:gd name="T51" fmla="*/ 20 h 27"/>
                <a:gd name="T52" fmla="*/ 1 w 71"/>
                <a:gd name="T53" fmla="*/ 22 h 27"/>
                <a:gd name="T54" fmla="*/ 2 w 71"/>
                <a:gd name="T55" fmla="*/ 22 h 27"/>
                <a:gd name="T56" fmla="*/ 3 w 71"/>
                <a:gd name="T57" fmla="*/ 24 h 27"/>
                <a:gd name="T58" fmla="*/ 6 w 71"/>
                <a:gd name="T59" fmla="*/ 25 h 27"/>
                <a:gd name="T60" fmla="*/ 6 w 71"/>
                <a:gd name="T61" fmla="*/ 25 h 27"/>
                <a:gd name="T62" fmla="*/ 11 w 71"/>
                <a:gd name="T63" fmla="*/ 25 h 27"/>
                <a:gd name="T64" fmla="*/ 17 w 71"/>
                <a:gd name="T65" fmla="*/ 26 h 27"/>
                <a:gd name="T66" fmla="*/ 25 w 71"/>
                <a:gd name="T67" fmla="*/ 26 h 27"/>
                <a:gd name="T68" fmla="*/ 33 w 71"/>
                <a:gd name="T69" fmla="*/ 27 h 27"/>
                <a:gd name="T70" fmla="*/ 44 w 71"/>
                <a:gd name="T71" fmla="*/ 27 h 27"/>
                <a:gd name="T72" fmla="*/ 52 w 71"/>
                <a:gd name="T73" fmla="*/ 27 h 27"/>
                <a:gd name="T74" fmla="*/ 58 w 71"/>
                <a:gd name="T75" fmla="*/ 27 h 27"/>
                <a:gd name="T76" fmla="*/ 63 w 71"/>
                <a:gd name="T77" fmla="*/ 26 h 27"/>
                <a:gd name="T78" fmla="*/ 63 w 71"/>
                <a:gd name="T79" fmla="*/ 26 h 27"/>
                <a:gd name="T80" fmla="*/ 66 w 71"/>
                <a:gd name="T81" fmla="*/ 25 h 27"/>
                <a:gd name="T82" fmla="*/ 69 w 71"/>
                <a:gd name="T83" fmla="*/ 24 h 27"/>
                <a:gd name="T84" fmla="*/ 70 w 71"/>
                <a:gd name="T85" fmla="*/ 22 h 27"/>
                <a:gd name="T86" fmla="*/ 71 w 71"/>
                <a:gd name="T87" fmla="*/ 22 h 27"/>
                <a:gd name="T88" fmla="*/ 71 w 71"/>
                <a:gd name="T89" fmla="*/ 22 h 27"/>
                <a:gd name="T90" fmla="*/ 71 w 71"/>
                <a:gd name="T91" fmla="*/ 19 h 27"/>
                <a:gd name="T92" fmla="*/ 70 w 71"/>
                <a:gd name="T93" fmla="*/ 12 h 27"/>
                <a:gd name="T94" fmla="*/ 69 w 71"/>
                <a:gd name="T95" fmla="*/ 7 h 27"/>
                <a:gd name="T96" fmla="*/ 69 w 71"/>
                <a:gd name="T97" fmla="*/ 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" h="27">
                  <a:moveTo>
                    <a:pt x="69" y="5"/>
                  </a:moveTo>
                  <a:lnTo>
                    <a:pt x="69" y="5"/>
                  </a:lnTo>
                  <a:lnTo>
                    <a:pt x="68" y="3"/>
                  </a:lnTo>
                  <a:lnTo>
                    <a:pt x="65" y="2"/>
                  </a:lnTo>
                  <a:lnTo>
                    <a:pt x="63" y="2"/>
                  </a:lnTo>
                  <a:lnTo>
                    <a:pt x="59" y="2"/>
                  </a:lnTo>
                  <a:lnTo>
                    <a:pt x="59" y="2"/>
                  </a:lnTo>
                  <a:lnTo>
                    <a:pt x="53" y="3"/>
                  </a:lnTo>
                  <a:lnTo>
                    <a:pt x="46" y="3"/>
                  </a:lnTo>
                  <a:lnTo>
                    <a:pt x="38" y="3"/>
                  </a:lnTo>
                  <a:lnTo>
                    <a:pt x="29" y="2"/>
                  </a:lnTo>
                  <a:lnTo>
                    <a:pt x="21" y="2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11" y="25"/>
                  </a:lnTo>
                  <a:lnTo>
                    <a:pt x="17" y="26"/>
                  </a:lnTo>
                  <a:lnTo>
                    <a:pt x="25" y="26"/>
                  </a:lnTo>
                  <a:lnTo>
                    <a:pt x="33" y="27"/>
                  </a:lnTo>
                  <a:lnTo>
                    <a:pt x="44" y="27"/>
                  </a:lnTo>
                  <a:lnTo>
                    <a:pt x="52" y="27"/>
                  </a:lnTo>
                  <a:lnTo>
                    <a:pt x="58" y="27"/>
                  </a:lnTo>
                  <a:lnTo>
                    <a:pt x="63" y="26"/>
                  </a:lnTo>
                  <a:lnTo>
                    <a:pt x="63" y="26"/>
                  </a:lnTo>
                  <a:lnTo>
                    <a:pt x="66" y="25"/>
                  </a:lnTo>
                  <a:lnTo>
                    <a:pt x="69" y="24"/>
                  </a:lnTo>
                  <a:lnTo>
                    <a:pt x="70" y="22"/>
                  </a:lnTo>
                  <a:lnTo>
                    <a:pt x="71" y="22"/>
                  </a:lnTo>
                  <a:lnTo>
                    <a:pt x="71" y="22"/>
                  </a:lnTo>
                  <a:lnTo>
                    <a:pt x="71" y="19"/>
                  </a:lnTo>
                  <a:lnTo>
                    <a:pt x="70" y="12"/>
                  </a:lnTo>
                  <a:lnTo>
                    <a:pt x="69" y="7"/>
                  </a:lnTo>
                  <a:lnTo>
                    <a:pt x="69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5" name="Freeform 380"/>
            <p:cNvSpPr>
              <a:spLocks/>
            </p:cNvSpPr>
            <p:nvPr/>
          </p:nvSpPr>
          <p:spPr bwMode="auto">
            <a:xfrm>
              <a:off x="4180" y="3515"/>
              <a:ext cx="57" cy="13"/>
            </a:xfrm>
            <a:custGeom>
              <a:avLst/>
              <a:gdLst>
                <a:gd name="T0" fmla="*/ 79 w 81"/>
                <a:gd name="T1" fmla="*/ 5 h 29"/>
                <a:gd name="T2" fmla="*/ 78 w 81"/>
                <a:gd name="T3" fmla="*/ 3 h 29"/>
                <a:gd name="T4" fmla="*/ 76 w 81"/>
                <a:gd name="T5" fmla="*/ 1 h 29"/>
                <a:gd name="T6" fmla="*/ 73 w 81"/>
                <a:gd name="T7" fmla="*/ 1 h 29"/>
                <a:gd name="T8" fmla="*/ 70 w 81"/>
                <a:gd name="T9" fmla="*/ 3 h 29"/>
                <a:gd name="T10" fmla="*/ 63 w 81"/>
                <a:gd name="T11" fmla="*/ 3 h 29"/>
                <a:gd name="T12" fmla="*/ 52 w 81"/>
                <a:gd name="T13" fmla="*/ 4 h 29"/>
                <a:gd name="T14" fmla="*/ 43 w 81"/>
                <a:gd name="T15" fmla="*/ 3 h 29"/>
                <a:gd name="T16" fmla="*/ 34 w 81"/>
                <a:gd name="T17" fmla="*/ 3 h 29"/>
                <a:gd name="T18" fmla="*/ 25 w 81"/>
                <a:gd name="T19" fmla="*/ 1 h 29"/>
                <a:gd name="T20" fmla="*/ 16 w 81"/>
                <a:gd name="T21" fmla="*/ 1 h 29"/>
                <a:gd name="T22" fmla="*/ 11 w 81"/>
                <a:gd name="T23" fmla="*/ 0 h 29"/>
                <a:gd name="T24" fmla="*/ 8 w 81"/>
                <a:gd name="T25" fmla="*/ 0 h 29"/>
                <a:gd name="T26" fmla="*/ 6 w 81"/>
                <a:gd name="T27" fmla="*/ 0 h 29"/>
                <a:gd name="T28" fmla="*/ 3 w 81"/>
                <a:gd name="T29" fmla="*/ 0 h 29"/>
                <a:gd name="T30" fmla="*/ 1 w 81"/>
                <a:gd name="T31" fmla="*/ 0 h 29"/>
                <a:gd name="T32" fmla="*/ 0 w 81"/>
                <a:gd name="T33" fmla="*/ 1 h 29"/>
                <a:gd name="T34" fmla="*/ 0 w 81"/>
                <a:gd name="T35" fmla="*/ 6 h 29"/>
                <a:gd name="T36" fmla="*/ 0 w 81"/>
                <a:gd name="T37" fmla="*/ 13 h 29"/>
                <a:gd name="T38" fmla="*/ 0 w 81"/>
                <a:gd name="T39" fmla="*/ 16 h 29"/>
                <a:gd name="T40" fmla="*/ 0 w 81"/>
                <a:gd name="T41" fmla="*/ 20 h 29"/>
                <a:gd name="T42" fmla="*/ 1 w 81"/>
                <a:gd name="T43" fmla="*/ 21 h 29"/>
                <a:gd name="T44" fmla="*/ 2 w 81"/>
                <a:gd name="T45" fmla="*/ 23 h 29"/>
                <a:gd name="T46" fmla="*/ 4 w 81"/>
                <a:gd name="T47" fmla="*/ 24 h 29"/>
                <a:gd name="T48" fmla="*/ 7 w 81"/>
                <a:gd name="T49" fmla="*/ 25 h 29"/>
                <a:gd name="T50" fmla="*/ 11 w 81"/>
                <a:gd name="T51" fmla="*/ 25 h 29"/>
                <a:gd name="T52" fmla="*/ 18 w 81"/>
                <a:gd name="T53" fmla="*/ 26 h 29"/>
                <a:gd name="T54" fmla="*/ 29 w 81"/>
                <a:gd name="T55" fmla="*/ 28 h 29"/>
                <a:gd name="T56" fmla="*/ 38 w 81"/>
                <a:gd name="T57" fmla="*/ 28 h 29"/>
                <a:gd name="T58" fmla="*/ 49 w 81"/>
                <a:gd name="T59" fmla="*/ 29 h 29"/>
                <a:gd name="T60" fmla="*/ 60 w 81"/>
                <a:gd name="T61" fmla="*/ 29 h 29"/>
                <a:gd name="T62" fmla="*/ 68 w 81"/>
                <a:gd name="T63" fmla="*/ 29 h 29"/>
                <a:gd name="T64" fmla="*/ 73 w 81"/>
                <a:gd name="T65" fmla="*/ 28 h 29"/>
                <a:gd name="T66" fmla="*/ 77 w 81"/>
                <a:gd name="T67" fmla="*/ 26 h 29"/>
                <a:gd name="T68" fmla="*/ 79 w 81"/>
                <a:gd name="T69" fmla="*/ 25 h 29"/>
                <a:gd name="T70" fmla="*/ 80 w 81"/>
                <a:gd name="T71" fmla="*/ 24 h 29"/>
                <a:gd name="T72" fmla="*/ 81 w 81"/>
                <a:gd name="T73" fmla="*/ 21 h 29"/>
                <a:gd name="T74" fmla="*/ 81 w 81"/>
                <a:gd name="T75" fmla="*/ 18 h 29"/>
                <a:gd name="T76" fmla="*/ 80 w 81"/>
                <a:gd name="T77" fmla="*/ 13 h 29"/>
                <a:gd name="T78" fmla="*/ 79 w 81"/>
                <a:gd name="T79" fmla="*/ 8 h 29"/>
                <a:gd name="T80" fmla="*/ 79 w 81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1" h="29">
                  <a:moveTo>
                    <a:pt x="79" y="5"/>
                  </a:moveTo>
                  <a:lnTo>
                    <a:pt x="78" y="3"/>
                  </a:lnTo>
                  <a:lnTo>
                    <a:pt x="76" y="1"/>
                  </a:lnTo>
                  <a:lnTo>
                    <a:pt x="73" y="1"/>
                  </a:lnTo>
                  <a:lnTo>
                    <a:pt x="70" y="3"/>
                  </a:lnTo>
                  <a:lnTo>
                    <a:pt x="63" y="3"/>
                  </a:lnTo>
                  <a:lnTo>
                    <a:pt x="52" y="4"/>
                  </a:lnTo>
                  <a:lnTo>
                    <a:pt x="43" y="3"/>
                  </a:lnTo>
                  <a:lnTo>
                    <a:pt x="34" y="3"/>
                  </a:lnTo>
                  <a:lnTo>
                    <a:pt x="25" y="1"/>
                  </a:lnTo>
                  <a:lnTo>
                    <a:pt x="16" y="1"/>
                  </a:lnTo>
                  <a:lnTo>
                    <a:pt x="11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8" y="26"/>
                  </a:lnTo>
                  <a:lnTo>
                    <a:pt x="29" y="28"/>
                  </a:lnTo>
                  <a:lnTo>
                    <a:pt x="38" y="28"/>
                  </a:lnTo>
                  <a:lnTo>
                    <a:pt x="49" y="29"/>
                  </a:lnTo>
                  <a:lnTo>
                    <a:pt x="60" y="29"/>
                  </a:lnTo>
                  <a:lnTo>
                    <a:pt x="68" y="29"/>
                  </a:lnTo>
                  <a:lnTo>
                    <a:pt x="73" y="28"/>
                  </a:lnTo>
                  <a:lnTo>
                    <a:pt x="77" y="26"/>
                  </a:lnTo>
                  <a:lnTo>
                    <a:pt x="79" y="25"/>
                  </a:lnTo>
                  <a:lnTo>
                    <a:pt x="80" y="24"/>
                  </a:lnTo>
                  <a:lnTo>
                    <a:pt x="81" y="21"/>
                  </a:lnTo>
                  <a:lnTo>
                    <a:pt x="81" y="18"/>
                  </a:lnTo>
                  <a:lnTo>
                    <a:pt x="80" y="13"/>
                  </a:lnTo>
                  <a:lnTo>
                    <a:pt x="79" y="8"/>
                  </a:lnTo>
                  <a:lnTo>
                    <a:pt x="79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6" name="Freeform 381"/>
            <p:cNvSpPr>
              <a:spLocks/>
            </p:cNvSpPr>
            <p:nvPr/>
          </p:nvSpPr>
          <p:spPr bwMode="auto">
            <a:xfrm>
              <a:off x="4180" y="3515"/>
              <a:ext cx="57" cy="13"/>
            </a:xfrm>
            <a:custGeom>
              <a:avLst/>
              <a:gdLst>
                <a:gd name="T0" fmla="*/ 79 w 81"/>
                <a:gd name="T1" fmla="*/ 5 h 29"/>
                <a:gd name="T2" fmla="*/ 79 w 81"/>
                <a:gd name="T3" fmla="*/ 5 h 29"/>
                <a:gd name="T4" fmla="*/ 78 w 81"/>
                <a:gd name="T5" fmla="*/ 3 h 29"/>
                <a:gd name="T6" fmla="*/ 76 w 81"/>
                <a:gd name="T7" fmla="*/ 1 h 29"/>
                <a:gd name="T8" fmla="*/ 73 w 81"/>
                <a:gd name="T9" fmla="*/ 1 h 29"/>
                <a:gd name="T10" fmla="*/ 70 w 81"/>
                <a:gd name="T11" fmla="*/ 3 h 29"/>
                <a:gd name="T12" fmla="*/ 70 w 81"/>
                <a:gd name="T13" fmla="*/ 3 h 29"/>
                <a:gd name="T14" fmla="*/ 63 w 81"/>
                <a:gd name="T15" fmla="*/ 3 h 29"/>
                <a:gd name="T16" fmla="*/ 52 w 81"/>
                <a:gd name="T17" fmla="*/ 4 h 29"/>
                <a:gd name="T18" fmla="*/ 43 w 81"/>
                <a:gd name="T19" fmla="*/ 3 h 29"/>
                <a:gd name="T20" fmla="*/ 34 w 81"/>
                <a:gd name="T21" fmla="*/ 3 h 29"/>
                <a:gd name="T22" fmla="*/ 25 w 81"/>
                <a:gd name="T23" fmla="*/ 1 h 29"/>
                <a:gd name="T24" fmla="*/ 16 w 81"/>
                <a:gd name="T25" fmla="*/ 1 h 29"/>
                <a:gd name="T26" fmla="*/ 11 w 81"/>
                <a:gd name="T27" fmla="*/ 0 h 29"/>
                <a:gd name="T28" fmla="*/ 8 w 81"/>
                <a:gd name="T29" fmla="*/ 0 h 29"/>
                <a:gd name="T30" fmla="*/ 8 w 81"/>
                <a:gd name="T31" fmla="*/ 0 h 29"/>
                <a:gd name="T32" fmla="*/ 6 w 81"/>
                <a:gd name="T33" fmla="*/ 0 h 29"/>
                <a:gd name="T34" fmla="*/ 3 w 81"/>
                <a:gd name="T35" fmla="*/ 0 h 29"/>
                <a:gd name="T36" fmla="*/ 1 w 81"/>
                <a:gd name="T37" fmla="*/ 0 h 29"/>
                <a:gd name="T38" fmla="*/ 0 w 81"/>
                <a:gd name="T39" fmla="*/ 1 h 29"/>
                <a:gd name="T40" fmla="*/ 0 w 81"/>
                <a:gd name="T41" fmla="*/ 1 h 29"/>
                <a:gd name="T42" fmla="*/ 0 w 81"/>
                <a:gd name="T43" fmla="*/ 6 h 29"/>
                <a:gd name="T44" fmla="*/ 0 w 81"/>
                <a:gd name="T45" fmla="*/ 13 h 29"/>
                <a:gd name="T46" fmla="*/ 0 w 81"/>
                <a:gd name="T47" fmla="*/ 16 h 29"/>
                <a:gd name="T48" fmla="*/ 0 w 81"/>
                <a:gd name="T49" fmla="*/ 20 h 29"/>
                <a:gd name="T50" fmla="*/ 0 w 81"/>
                <a:gd name="T51" fmla="*/ 20 h 29"/>
                <a:gd name="T52" fmla="*/ 1 w 81"/>
                <a:gd name="T53" fmla="*/ 21 h 29"/>
                <a:gd name="T54" fmla="*/ 2 w 81"/>
                <a:gd name="T55" fmla="*/ 23 h 29"/>
                <a:gd name="T56" fmla="*/ 4 w 81"/>
                <a:gd name="T57" fmla="*/ 24 h 29"/>
                <a:gd name="T58" fmla="*/ 7 w 81"/>
                <a:gd name="T59" fmla="*/ 25 h 29"/>
                <a:gd name="T60" fmla="*/ 7 w 81"/>
                <a:gd name="T61" fmla="*/ 25 h 29"/>
                <a:gd name="T62" fmla="*/ 11 w 81"/>
                <a:gd name="T63" fmla="*/ 25 h 29"/>
                <a:gd name="T64" fmla="*/ 18 w 81"/>
                <a:gd name="T65" fmla="*/ 26 h 29"/>
                <a:gd name="T66" fmla="*/ 29 w 81"/>
                <a:gd name="T67" fmla="*/ 28 h 29"/>
                <a:gd name="T68" fmla="*/ 38 w 81"/>
                <a:gd name="T69" fmla="*/ 28 h 29"/>
                <a:gd name="T70" fmla="*/ 49 w 81"/>
                <a:gd name="T71" fmla="*/ 29 h 29"/>
                <a:gd name="T72" fmla="*/ 60 w 81"/>
                <a:gd name="T73" fmla="*/ 29 h 29"/>
                <a:gd name="T74" fmla="*/ 68 w 81"/>
                <a:gd name="T75" fmla="*/ 29 h 29"/>
                <a:gd name="T76" fmla="*/ 73 w 81"/>
                <a:gd name="T77" fmla="*/ 28 h 29"/>
                <a:gd name="T78" fmla="*/ 73 w 81"/>
                <a:gd name="T79" fmla="*/ 28 h 29"/>
                <a:gd name="T80" fmla="*/ 77 w 81"/>
                <a:gd name="T81" fmla="*/ 26 h 29"/>
                <a:gd name="T82" fmla="*/ 79 w 81"/>
                <a:gd name="T83" fmla="*/ 25 h 29"/>
                <a:gd name="T84" fmla="*/ 80 w 81"/>
                <a:gd name="T85" fmla="*/ 24 h 29"/>
                <a:gd name="T86" fmla="*/ 81 w 81"/>
                <a:gd name="T87" fmla="*/ 21 h 29"/>
                <a:gd name="T88" fmla="*/ 81 w 81"/>
                <a:gd name="T89" fmla="*/ 21 h 29"/>
                <a:gd name="T90" fmla="*/ 81 w 81"/>
                <a:gd name="T91" fmla="*/ 18 h 29"/>
                <a:gd name="T92" fmla="*/ 80 w 81"/>
                <a:gd name="T93" fmla="*/ 13 h 29"/>
                <a:gd name="T94" fmla="*/ 79 w 81"/>
                <a:gd name="T95" fmla="*/ 8 h 29"/>
                <a:gd name="T96" fmla="*/ 79 w 81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1" h="29">
                  <a:moveTo>
                    <a:pt x="79" y="5"/>
                  </a:moveTo>
                  <a:lnTo>
                    <a:pt x="79" y="5"/>
                  </a:lnTo>
                  <a:lnTo>
                    <a:pt x="78" y="3"/>
                  </a:lnTo>
                  <a:lnTo>
                    <a:pt x="76" y="1"/>
                  </a:lnTo>
                  <a:lnTo>
                    <a:pt x="73" y="1"/>
                  </a:lnTo>
                  <a:lnTo>
                    <a:pt x="70" y="3"/>
                  </a:lnTo>
                  <a:lnTo>
                    <a:pt x="70" y="3"/>
                  </a:lnTo>
                  <a:lnTo>
                    <a:pt x="63" y="3"/>
                  </a:lnTo>
                  <a:lnTo>
                    <a:pt x="52" y="4"/>
                  </a:lnTo>
                  <a:lnTo>
                    <a:pt x="43" y="3"/>
                  </a:lnTo>
                  <a:lnTo>
                    <a:pt x="34" y="3"/>
                  </a:lnTo>
                  <a:lnTo>
                    <a:pt x="25" y="1"/>
                  </a:lnTo>
                  <a:lnTo>
                    <a:pt x="16" y="1"/>
                  </a:lnTo>
                  <a:lnTo>
                    <a:pt x="11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7" y="25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8" y="26"/>
                  </a:lnTo>
                  <a:lnTo>
                    <a:pt x="29" y="28"/>
                  </a:lnTo>
                  <a:lnTo>
                    <a:pt x="38" y="28"/>
                  </a:lnTo>
                  <a:lnTo>
                    <a:pt x="49" y="29"/>
                  </a:lnTo>
                  <a:lnTo>
                    <a:pt x="60" y="29"/>
                  </a:lnTo>
                  <a:lnTo>
                    <a:pt x="68" y="29"/>
                  </a:lnTo>
                  <a:lnTo>
                    <a:pt x="73" y="28"/>
                  </a:lnTo>
                  <a:lnTo>
                    <a:pt x="73" y="28"/>
                  </a:lnTo>
                  <a:lnTo>
                    <a:pt x="77" y="26"/>
                  </a:lnTo>
                  <a:lnTo>
                    <a:pt x="79" y="25"/>
                  </a:lnTo>
                  <a:lnTo>
                    <a:pt x="80" y="24"/>
                  </a:lnTo>
                  <a:lnTo>
                    <a:pt x="81" y="21"/>
                  </a:lnTo>
                  <a:lnTo>
                    <a:pt x="81" y="21"/>
                  </a:lnTo>
                  <a:lnTo>
                    <a:pt x="81" y="18"/>
                  </a:lnTo>
                  <a:lnTo>
                    <a:pt x="80" y="13"/>
                  </a:lnTo>
                  <a:lnTo>
                    <a:pt x="79" y="8"/>
                  </a:lnTo>
                  <a:lnTo>
                    <a:pt x="79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7" name="Freeform 382"/>
            <p:cNvSpPr>
              <a:spLocks/>
            </p:cNvSpPr>
            <p:nvPr/>
          </p:nvSpPr>
          <p:spPr bwMode="auto">
            <a:xfrm>
              <a:off x="4201" y="3592"/>
              <a:ext cx="47" cy="10"/>
            </a:xfrm>
            <a:custGeom>
              <a:avLst/>
              <a:gdLst>
                <a:gd name="T0" fmla="*/ 66 w 68"/>
                <a:gd name="T1" fmla="*/ 4 h 26"/>
                <a:gd name="T2" fmla="*/ 66 w 68"/>
                <a:gd name="T3" fmla="*/ 3 h 26"/>
                <a:gd name="T4" fmla="*/ 64 w 68"/>
                <a:gd name="T5" fmla="*/ 1 h 26"/>
                <a:gd name="T6" fmla="*/ 62 w 68"/>
                <a:gd name="T7" fmla="*/ 1 h 26"/>
                <a:gd name="T8" fmla="*/ 58 w 68"/>
                <a:gd name="T9" fmla="*/ 1 h 26"/>
                <a:gd name="T10" fmla="*/ 51 w 68"/>
                <a:gd name="T11" fmla="*/ 3 h 26"/>
                <a:gd name="T12" fmla="*/ 43 w 68"/>
                <a:gd name="T13" fmla="*/ 3 h 26"/>
                <a:gd name="T14" fmla="*/ 36 w 68"/>
                <a:gd name="T15" fmla="*/ 3 h 26"/>
                <a:gd name="T16" fmla="*/ 29 w 68"/>
                <a:gd name="T17" fmla="*/ 3 h 26"/>
                <a:gd name="T18" fmla="*/ 20 w 68"/>
                <a:gd name="T19" fmla="*/ 1 h 26"/>
                <a:gd name="T20" fmla="*/ 14 w 68"/>
                <a:gd name="T21" fmla="*/ 1 h 26"/>
                <a:gd name="T22" fmla="*/ 9 w 68"/>
                <a:gd name="T23" fmla="*/ 0 h 26"/>
                <a:gd name="T24" fmla="*/ 7 w 68"/>
                <a:gd name="T25" fmla="*/ 0 h 26"/>
                <a:gd name="T26" fmla="*/ 5 w 68"/>
                <a:gd name="T27" fmla="*/ 0 h 26"/>
                <a:gd name="T28" fmla="*/ 3 w 68"/>
                <a:gd name="T29" fmla="*/ 0 h 26"/>
                <a:gd name="T30" fmla="*/ 2 w 68"/>
                <a:gd name="T31" fmla="*/ 0 h 26"/>
                <a:gd name="T32" fmla="*/ 1 w 68"/>
                <a:gd name="T33" fmla="*/ 1 h 26"/>
                <a:gd name="T34" fmla="*/ 0 w 68"/>
                <a:gd name="T35" fmla="*/ 6 h 26"/>
                <a:gd name="T36" fmla="*/ 0 w 68"/>
                <a:gd name="T37" fmla="*/ 13 h 26"/>
                <a:gd name="T38" fmla="*/ 0 w 68"/>
                <a:gd name="T39" fmla="*/ 16 h 26"/>
                <a:gd name="T40" fmla="*/ 1 w 68"/>
                <a:gd name="T41" fmla="*/ 20 h 26"/>
                <a:gd name="T42" fmla="*/ 2 w 68"/>
                <a:gd name="T43" fmla="*/ 21 h 26"/>
                <a:gd name="T44" fmla="*/ 3 w 68"/>
                <a:gd name="T45" fmla="*/ 23 h 26"/>
                <a:gd name="T46" fmla="*/ 4 w 68"/>
                <a:gd name="T47" fmla="*/ 24 h 26"/>
                <a:gd name="T48" fmla="*/ 6 w 68"/>
                <a:gd name="T49" fmla="*/ 25 h 26"/>
                <a:gd name="T50" fmla="*/ 9 w 68"/>
                <a:gd name="T51" fmla="*/ 25 h 26"/>
                <a:gd name="T52" fmla="*/ 16 w 68"/>
                <a:gd name="T53" fmla="*/ 26 h 26"/>
                <a:gd name="T54" fmla="*/ 24 w 68"/>
                <a:gd name="T55" fmla="*/ 26 h 26"/>
                <a:gd name="T56" fmla="*/ 33 w 68"/>
                <a:gd name="T57" fmla="*/ 26 h 26"/>
                <a:gd name="T58" fmla="*/ 42 w 68"/>
                <a:gd name="T59" fmla="*/ 26 h 26"/>
                <a:gd name="T60" fmla="*/ 49 w 68"/>
                <a:gd name="T61" fmla="*/ 26 h 26"/>
                <a:gd name="T62" fmla="*/ 58 w 68"/>
                <a:gd name="T63" fmla="*/ 26 h 26"/>
                <a:gd name="T64" fmla="*/ 62 w 68"/>
                <a:gd name="T65" fmla="*/ 26 h 26"/>
                <a:gd name="T66" fmla="*/ 64 w 68"/>
                <a:gd name="T67" fmla="*/ 25 h 26"/>
                <a:gd name="T68" fmla="*/ 66 w 68"/>
                <a:gd name="T69" fmla="*/ 24 h 26"/>
                <a:gd name="T70" fmla="*/ 67 w 68"/>
                <a:gd name="T71" fmla="*/ 23 h 26"/>
                <a:gd name="T72" fmla="*/ 68 w 68"/>
                <a:gd name="T73" fmla="*/ 21 h 26"/>
                <a:gd name="T74" fmla="*/ 68 w 68"/>
                <a:gd name="T75" fmla="*/ 18 h 26"/>
                <a:gd name="T76" fmla="*/ 67 w 68"/>
                <a:gd name="T77" fmla="*/ 11 h 26"/>
                <a:gd name="T78" fmla="*/ 66 w 68"/>
                <a:gd name="T79" fmla="*/ 6 h 26"/>
                <a:gd name="T80" fmla="*/ 66 w 68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8" h="26">
                  <a:moveTo>
                    <a:pt x="66" y="4"/>
                  </a:moveTo>
                  <a:lnTo>
                    <a:pt x="66" y="3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8" y="1"/>
                  </a:lnTo>
                  <a:lnTo>
                    <a:pt x="51" y="3"/>
                  </a:lnTo>
                  <a:lnTo>
                    <a:pt x="43" y="3"/>
                  </a:lnTo>
                  <a:lnTo>
                    <a:pt x="36" y="3"/>
                  </a:lnTo>
                  <a:lnTo>
                    <a:pt x="29" y="3"/>
                  </a:lnTo>
                  <a:lnTo>
                    <a:pt x="20" y="1"/>
                  </a:lnTo>
                  <a:lnTo>
                    <a:pt x="14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4" y="24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6" y="26"/>
                  </a:lnTo>
                  <a:lnTo>
                    <a:pt x="24" y="26"/>
                  </a:lnTo>
                  <a:lnTo>
                    <a:pt x="33" y="26"/>
                  </a:lnTo>
                  <a:lnTo>
                    <a:pt x="42" y="26"/>
                  </a:lnTo>
                  <a:lnTo>
                    <a:pt x="49" y="26"/>
                  </a:lnTo>
                  <a:lnTo>
                    <a:pt x="58" y="26"/>
                  </a:lnTo>
                  <a:lnTo>
                    <a:pt x="62" y="26"/>
                  </a:lnTo>
                  <a:lnTo>
                    <a:pt x="64" y="25"/>
                  </a:lnTo>
                  <a:lnTo>
                    <a:pt x="66" y="24"/>
                  </a:lnTo>
                  <a:lnTo>
                    <a:pt x="67" y="23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7" y="11"/>
                  </a:lnTo>
                  <a:lnTo>
                    <a:pt x="66" y="6"/>
                  </a:lnTo>
                  <a:lnTo>
                    <a:pt x="66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8" name="Freeform 383"/>
            <p:cNvSpPr>
              <a:spLocks/>
            </p:cNvSpPr>
            <p:nvPr/>
          </p:nvSpPr>
          <p:spPr bwMode="auto">
            <a:xfrm>
              <a:off x="4201" y="3592"/>
              <a:ext cx="47" cy="10"/>
            </a:xfrm>
            <a:custGeom>
              <a:avLst/>
              <a:gdLst>
                <a:gd name="T0" fmla="*/ 66 w 68"/>
                <a:gd name="T1" fmla="*/ 4 h 26"/>
                <a:gd name="T2" fmla="*/ 66 w 68"/>
                <a:gd name="T3" fmla="*/ 4 h 26"/>
                <a:gd name="T4" fmla="*/ 66 w 68"/>
                <a:gd name="T5" fmla="*/ 3 h 26"/>
                <a:gd name="T6" fmla="*/ 64 w 68"/>
                <a:gd name="T7" fmla="*/ 1 h 26"/>
                <a:gd name="T8" fmla="*/ 62 w 68"/>
                <a:gd name="T9" fmla="*/ 1 h 26"/>
                <a:gd name="T10" fmla="*/ 58 w 68"/>
                <a:gd name="T11" fmla="*/ 1 h 26"/>
                <a:gd name="T12" fmla="*/ 58 w 68"/>
                <a:gd name="T13" fmla="*/ 1 h 26"/>
                <a:gd name="T14" fmla="*/ 51 w 68"/>
                <a:gd name="T15" fmla="*/ 3 h 26"/>
                <a:gd name="T16" fmla="*/ 43 w 68"/>
                <a:gd name="T17" fmla="*/ 3 h 26"/>
                <a:gd name="T18" fmla="*/ 36 w 68"/>
                <a:gd name="T19" fmla="*/ 3 h 26"/>
                <a:gd name="T20" fmla="*/ 29 w 68"/>
                <a:gd name="T21" fmla="*/ 3 h 26"/>
                <a:gd name="T22" fmla="*/ 20 w 68"/>
                <a:gd name="T23" fmla="*/ 1 h 26"/>
                <a:gd name="T24" fmla="*/ 14 w 68"/>
                <a:gd name="T25" fmla="*/ 1 h 26"/>
                <a:gd name="T26" fmla="*/ 9 w 68"/>
                <a:gd name="T27" fmla="*/ 0 h 26"/>
                <a:gd name="T28" fmla="*/ 7 w 68"/>
                <a:gd name="T29" fmla="*/ 0 h 26"/>
                <a:gd name="T30" fmla="*/ 7 w 68"/>
                <a:gd name="T31" fmla="*/ 0 h 26"/>
                <a:gd name="T32" fmla="*/ 5 w 68"/>
                <a:gd name="T33" fmla="*/ 0 h 26"/>
                <a:gd name="T34" fmla="*/ 3 w 68"/>
                <a:gd name="T35" fmla="*/ 0 h 26"/>
                <a:gd name="T36" fmla="*/ 2 w 68"/>
                <a:gd name="T37" fmla="*/ 0 h 26"/>
                <a:gd name="T38" fmla="*/ 1 w 68"/>
                <a:gd name="T39" fmla="*/ 1 h 26"/>
                <a:gd name="T40" fmla="*/ 1 w 68"/>
                <a:gd name="T41" fmla="*/ 1 h 26"/>
                <a:gd name="T42" fmla="*/ 0 w 68"/>
                <a:gd name="T43" fmla="*/ 6 h 26"/>
                <a:gd name="T44" fmla="*/ 0 w 68"/>
                <a:gd name="T45" fmla="*/ 13 h 26"/>
                <a:gd name="T46" fmla="*/ 0 w 68"/>
                <a:gd name="T47" fmla="*/ 16 h 26"/>
                <a:gd name="T48" fmla="*/ 1 w 68"/>
                <a:gd name="T49" fmla="*/ 20 h 26"/>
                <a:gd name="T50" fmla="*/ 1 w 68"/>
                <a:gd name="T51" fmla="*/ 20 h 26"/>
                <a:gd name="T52" fmla="*/ 2 w 68"/>
                <a:gd name="T53" fmla="*/ 21 h 26"/>
                <a:gd name="T54" fmla="*/ 3 w 68"/>
                <a:gd name="T55" fmla="*/ 23 h 26"/>
                <a:gd name="T56" fmla="*/ 4 w 68"/>
                <a:gd name="T57" fmla="*/ 24 h 26"/>
                <a:gd name="T58" fmla="*/ 6 w 68"/>
                <a:gd name="T59" fmla="*/ 25 h 26"/>
                <a:gd name="T60" fmla="*/ 6 w 68"/>
                <a:gd name="T61" fmla="*/ 25 h 26"/>
                <a:gd name="T62" fmla="*/ 9 w 68"/>
                <a:gd name="T63" fmla="*/ 25 h 26"/>
                <a:gd name="T64" fmla="*/ 16 w 68"/>
                <a:gd name="T65" fmla="*/ 26 h 26"/>
                <a:gd name="T66" fmla="*/ 24 w 68"/>
                <a:gd name="T67" fmla="*/ 26 h 26"/>
                <a:gd name="T68" fmla="*/ 33 w 68"/>
                <a:gd name="T69" fmla="*/ 26 h 26"/>
                <a:gd name="T70" fmla="*/ 42 w 68"/>
                <a:gd name="T71" fmla="*/ 26 h 26"/>
                <a:gd name="T72" fmla="*/ 49 w 68"/>
                <a:gd name="T73" fmla="*/ 26 h 26"/>
                <a:gd name="T74" fmla="*/ 58 w 68"/>
                <a:gd name="T75" fmla="*/ 26 h 26"/>
                <a:gd name="T76" fmla="*/ 62 w 68"/>
                <a:gd name="T77" fmla="*/ 26 h 26"/>
                <a:gd name="T78" fmla="*/ 62 w 68"/>
                <a:gd name="T79" fmla="*/ 26 h 26"/>
                <a:gd name="T80" fmla="*/ 64 w 68"/>
                <a:gd name="T81" fmla="*/ 25 h 26"/>
                <a:gd name="T82" fmla="*/ 66 w 68"/>
                <a:gd name="T83" fmla="*/ 24 h 26"/>
                <a:gd name="T84" fmla="*/ 67 w 68"/>
                <a:gd name="T85" fmla="*/ 23 h 26"/>
                <a:gd name="T86" fmla="*/ 68 w 68"/>
                <a:gd name="T87" fmla="*/ 21 h 26"/>
                <a:gd name="T88" fmla="*/ 68 w 68"/>
                <a:gd name="T89" fmla="*/ 21 h 26"/>
                <a:gd name="T90" fmla="*/ 68 w 68"/>
                <a:gd name="T91" fmla="*/ 18 h 26"/>
                <a:gd name="T92" fmla="*/ 67 w 68"/>
                <a:gd name="T93" fmla="*/ 11 h 26"/>
                <a:gd name="T94" fmla="*/ 66 w 68"/>
                <a:gd name="T95" fmla="*/ 6 h 26"/>
                <a:gd name="T96" fmla="*/ 66 w 68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8" h="26">
                  <a:moveTo>
                    <a:pt x="66" y="4"/>
                  </a:moveTo>
                  <a:lnTo>
                    <a:pt x="66" y="4"/>
                  </a:lnTo>
                  <a:lnTo>
                    <a:pt x="66" y="3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58" y="1"/>
                  </a:lnTo>
                  <a:lnTo>
                    <a:pt x="58" y="1"/>
                  </a:lnTo>
                  <a:lnTo>
                    <a:pt x="51" y="3"/>
                  </a:lnTo>
                  <a:lnTo>
                    <a:pt x="43" y="3"/>
                  </a:lnTo>
                  <a:lnTo>
                    <a:pt x="36" y="3"/>
                  </a:lnTo>
                  <a:lnTo>
                    <a:pt x="29" y="3"/>
                  </a:lnTo>
                  <a:lnTo>
                    <a:pt x="20" y="1"/>
                  </a:lnTo>
                  <a:lnTo>
                    <a:pt x="14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4" y="24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6" y="26"/>
                  </a:lnTo>
                  <a:lnTo>
                    <a:pt x="24" y="26"/>
                  </a:lnTo>
                  <a:lnTo>
                    <a:pt x="33" y="26"/>
                  </a:lnTo>
                  <a:lnTo>
                    <a:pt x="42" y="26"/>
                  </a:lnTo>
                  <a:lnTo>
                    <a:pt x="49" y="26"/>
                  </a:lnTo>
                  <a:lnTo>
                    <a:pt x="58" y="26"/>
                  </a:lnTo>
                  <a:lnTo>
                    <a:pt x="62" y="26"/>
                  </a:lnTo>
                  <a:lnTo>
                    <a:pt x="62" y="26"/>
                  </a:lnTo>
                  <a:lnTo>
                    <a:pt x="64" y="25"/>
                  </a:lnTo>
                  <a:lnTo>
                    <a:pt x="66" y="24"/>
                  </a:lnTo>
                  <a:lnTo>
                    <a:pt x="67" y="23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7" y="11"/>
                  </a:lnTo>
                  <a:lnTo>
                    <a:pt x="66" y="6"/>
                  </a:lnTo>
                  <a:lnTo>
                    <a:pt x="6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9" name="Freeform 384"/>
            <p:cNvSpPr>
              <a:spLocks/>
            </p:cNvSpPr>
            <p:nvPr/>
          </p:nvSpPr>
          <p:spPr bwMode="auto">
            <a:xfrm>
              <a:off x="4112" y="3592"/>
              <a:ext cx="46" cy="11"/>
            </a:xfrm>
            <a:custGeom>
              <a:avLst/>
              <a:gdLst>
                <a:gd name="T0" fmla="*/ 66 w 68"/>
                <a:gd name="T1" fmla="*/ 5 h 28"/>
                <a:gd name="T2" fmla="*/ 65 w 68"/>
                <a:gd name="T3" fmla="*/ 4 h 28"/>
                <a:gd name="T4" fmla="*/ 63 w 68"/>
                <a:gd name="T5" fmla="*/ 3 h 28"/>
                <a:gd name="T6" fmla="*/ 60 w 68"/>
                <a:gd name="T7" fmla="*/ 3 h 28"/>
                <a:gd name="T8" fmla="*/ 57 w 68"/>
                <a:gd name="T9" fmla="*/ 3 h 28"/>
                <a:gd name="T10" fmla="*/ 52 w 68"/>
                <a:gd name="T11" fmla="*/ 4 h 28"/>
                <a:gd name="T12" fmla="*/ 44 w 68"/>
                <a:gd name="T13" fmla="*/ 4 h 28"/>
                <a:gd name="T14" fmla="*/ 37 w 68"/>
                <a:gd name="T15" fmla="*/ 4 h 28"/>
                <a:gd name="T16" fmla="*/ 28 w 68"/>
                <a:gd name="T17" fmla="*/ 3 h 28"/>
                <a:gd name="T18" fmla="*/ 21 w 68"/>
                <a:gd name="T19" fmla="*/ 3 h 28"/>
                <a:gd name="T20" fmla="*/ 15 w 68"/>
                <a:gd name="T21" fmla="*/ 1 h 28"/>
                <a:gd name="T22" fmla="*/ 11 w 68"/>
                <a:gd name="T23" fmla="*/ 1 h 28"/>
                <a:gd name="T24" fmla="*/ 8 w 68"/>
                <a:gd name="T25" fmla="*/ 1 h 28"/>
                <a:gd name="T26" fmla="*/ 6 w 68"/>
                <a:gd name="T27" fmla="*/ 1 h 28"/>
                <a:gd name="T28" fmla="*/ 4 w 68"/>
                <a:gd name="T29" fmla="*/ 0 h 28"/>
                <a:gd name="T30" fmla="*/ 1 w 68"/>
                <a:gd name="T31" fmla="*/ 1 h 28"/>
                <a:gd name="T32" fmla="*/ 0 w 68"/>
                <a:gd name="T33" fmla="*/ 3 h 28"/>
                <a:gd name="T34" fmla="*/ 0 w 68"/>
                <a:gd name="T35" fmla="*/ 8 h 28"/>
                <a:gd name="T36" fmla="*/ 0 w 68"/>
                <a:gd name="T37" fmla="*/ 13 h 28"/>
                <a:gd name="T38" fmla="*/ 0 w 68"/>
                <a:gd name="T39" fmla="*/ 18 h 28"/>
                <a:gd name="T40" fmla="*/ 1 w 68"/>
                <a:gd name="T41" fmla="*/ 20 h 28"/>
                <a:gd name="T42" fmla="*/ 3 w 68"/>
                <a:gd name="T43" fmla="*/ 23 h 28"/>
                <a:gd name="T44" fmla="*/ 3 w 68"/>
                <a:gd name="T45" fmla="*/ 24 h 28"/>
                <a:gd name="T46" fmla="*/ 5 w 68"/>
                <a:gd name="T47" fmla="*/ 25 h 28"/>
                <a:gd name="T48" fmla="*/ 7 w 68"/>
                <a:gd name="T49" fmla="*/ 26 h 28"/>
                <a:gd name="T50" fmla="*/ 11 w 68"/>
                <a:gd name="T51" fmla="*/ 26 h 28"/>
                <a:gd name="T52" fmla="*/ 16 w 68"/>
                <a:gd name="T53" fmla="*/ 26 h 28"/>
                <a:gd name="T54" fmla="*/ 24 w 68"/>
                <a:gd name="T55" fmla="*/ 26 h 28"/>
                <a:gd name="T56" fmla="*/ 33 w 68"/>
                <a:gd name="T57" fmla="*/ 28 h 28"/>
                <a:gd name="T58" fmla="*/ 42 w 68"/>
                <a:gd name="T59" fmla="*/ 28 h 28"/>
                <a:gd name="T60" fmla="*/ 50 w 68"/>
                <a:gd name="T61" fmla="*/ 28 h 28"/>
                <a:gd name="T62" fmla="*/ 57 w 68"/>
                <a:gd name="T63" fmla="*/ 28 h 28"/>
                <a:gd name="T64" fmla="*/ 60 w 68"/>
                <a:gd name="T65" fmla="*/ 26 h 28"/>
                <a:gd name="T66" fmla="*/ 64 w 68"/>
                <a:gd name="T67" fmla="*/ 26 h 28"/>
                <a:gd name="T68" fmla="*/ 66 w 68"/>
                <a:gd name="T69" fmla="*/ 25 h 28"/>
                <a:gd name="T70" fmla="*/ 67 w 68"/>
                <a:gd name="T71" fmla="*/ 24 h 28"/>
                <a:gd name="T72" fmla="*/ 68 w 68"/>
                <a:gd name="T73" fmla="*/ 21 h 28"/>
                <a:gd name="T74" fmla="*/ 68 w 68"/>
                <a:gd name="T75" fmla="*/ 18 h 28"/>
                <a:gd name="T76" fmla="*/ 67 w 68"/>
                <a:gd name="T77" fmla="*/ 13 h 28"/>
                <a:gd name="T78" fmla="*/ 66 w 68"/>
                <a:gd name="T79" fmla="*/ 8 h 28"/>
                <a:gd name="T80" fmla="*/ 66 w 68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8" h="28">
                  <a:moveTo>
                    <a:pt x="66" y="5"/>
                  </a:moveTo>
                  <a:lnTo>
                    <a:pt x="65" y="4"/>
                  </a:lnTo>
                  <a:lnTo>
                    <a:pt x="63" y="3"/>
                  </a:lnTo>
                  <a:lnTo>
                    <a:pt x="60" y="3"/>
                  </a:lnTo>
                  <a:lnTo>
                    <a:pt x="57" y="3"/>
                  </a:lnTo>
                  <a:lnTo>
                    <a:pt x="52" y="4"/>
                  </a:lnTo>
                  <a:lnTo>
                    <a:pt x="44" y="4"/>
                  </a:lnTo>
                  <a:lnTo>
                    <a:pt x="37" y="4"/>
                  </a:lnTo>
                  <a:lnTo>
                    <a:pt x="28" y="3"/>
                  </a:lnTo>
                  <a:lnTo>
                    <a:pt x="21" y="3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3" y="23"/>
                  </a:lnTo>
                  <a:lnTo>
                    <a:pt x="3" y="24"/>
                  </a:lnTo>
                  <a:lnTo>
                    <a:pt x="5" y="25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4" y="26"/>
                  </a:lnTo>
                  <a:lnTo>
                    <a:pt x="33" y="28"/>
                  </a:lnTo>
                  <a:lnTo>
                    <a:pt x="42" y="28"/>
                  </a:lnTo>
                  <a:lnTo>
                    <a:pt x="50" y="28"/>
                  </a:lnTo>
                  <a:lnTo>
                    <a:pt x="57" y="28"/>
                  </a:lnTo>
                  <a:lnTo>
                    <a:pt x="60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7" y="24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7" y="13"/>
                  </a:lnTo>
                  <a:lnTo>
                    <a:pt x="66" y="8"/>
                  </a:lnTo>
                  <a:lnTo>
                    <a:pt x="66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0" name="Freeform 385"/>
            <p:cNvSpPr>
              <a:spLocks/>
            </p:cNvSpPr>
            <p:nvPr/>
          </p:nvSpPr>
          <p:spPr bwMode="auto">
            <a:xfrm>
              <a:off x="4112" y="3592"/>
              <a:ext cx="46" cy="11"/>
            </a:xfrm>
            <a:custGeom>
              <a:avLst/>
              <a:gdLst>
                <a:gd name="T0" fmla="*/ 66 w 68"/>
                <a:gd name="T1" fmla="*/ 5 h 28"/>
                <a:gd name="T2" fmla="*/ 66 w 68"/>
                <a:gd name="T3" fmla="*/ 5 h 28"/>
                <a:gd name="T4" fmla="*/ 65 w 68"/>
                <a:gd name="T5" fmla="*/ 4 h 28"/>
                <a:gd name="T6" fmla="*/ 63 w 68"/>
                <a:gd name="T7" fmla="*/ 3 h 28"/>
                <a:gd name="T8" fmla="*/ 60 w 68"/>
                <a:gd name="T9" fmla="*/ 3 h 28"/>
                <a:gd name="T10" fmla="*/ 57 w 68"/>
                <a:gd name="T11" fmla="*/ 3 h 28"/>
                <a:gd name="T12" fmla="*/ 57 w 68"/>
                <a:gd name="T13" fmla="*/ 3 h 28"/>
                <a:gd name="T14" fmla="*/ 52 w 68"/>
                <a:gd name="T15" fmla="*/ 4 h 28"/>
                <a:gd name="T16" fmla="*/ 44 w 68"/>
                <a:gd name="T17" fmla="*/ 4 h 28"/>
                <a:gd name="T18" fmla="*/ 37 w 68"/>
                <a:gd name="T19" fmla="*/ 4 h 28"/>
                <a:gd name="T20" fmla="*/ 28 w 68"/>
                <a:gd name="T21" fmla="*/ 3 h 28"/>
                <a:gd name="T22" fmla="*/ 21 w 68"/>
                <a:gd name="T23" fmla="*/ 3 h 28"/>
                <a:gd name="T24" fmla="*/ 15 w 68"/>
                <a:gd name="T25" fmla="*/ 1 h 28"/>
                <a:gd name="T26" fmla="*/ 11 w 68"/>
                <a:gd name="T27" fmla="*/ 1 h 28"/>
                <a:gd name="T28" fmla="*/ 8 w 68"/>
                <a:gd name="T29" fmla="*/ 1 h 28"/>
                <a:gd name="T30" fmla="*/ 8 w 68"/>
                <a:gd name="T31" fmla="*/ 1 h 28"/>
                <a:gd name="T32" fmla="*/ 6 w 68"/>
                <a:gd name="T33" fmla="*/ 1 h 28"/>
                <a:gd name="T34" fmla="*/ 4 w 68"/>
                <a:gd name="T35" fmla="*/ 0 h 28"/>
                <a:gd name="T36" fmla="*/ 1 w 68"/>
                <a:gd name="T37" fmla="*/ 1 h 28"/>
                <a:gd name="T38" fmla="*/ 0 w 68"/>
                <a:gd name="T39" fmla="*/ 3 h 28"/>
                <a:gd name="T40" fmla="*/ 0 w 68"/>
                <a:gd name="T41" fmla="*/ 3 h 28"/>
                <a:gd name="T42" fmla="*/ 0 w 68"/>
                <a:gd name="T43" fmla="*/ 8 h 28"/>
                <a:gd name="T44" fmla="*/ 0 w 68"/>
                <a:gd name="T45" fmla="*/ 13 h 28"/>
                <a:gd name="T46" fmla="*/ 0 w 68"/>
                <a:gd name="T47" fmla="*/ 18 h 28"/>
                <a:gd name="T48" fmla="*/ 1 w 68"/>
                <a:gd name="T49" fmla="*/ 20 h 28"/>
                <a:gd name="T50" fmla="*/ 1 w 68"/>
                <a:gd name="T51" fmla="*/ 20 h 28"/>
                <a:gd name="T52" fmla="*/ 3 w 68"/>
                <a:gd name="T53" fmla="*/ 23 h 28"/>
                <a:gd name="T54" fmla="*/ 3 w 68"/>
                <a:gd name="T55" fmla="*/ 24 h 28"/>
                <a:gd name="T56" fmla="*/ 5 w 68"/>
                <a:gd name="T57" fmla="*/ 25 h 28"/>
                <a:gd name="T58" fmla="*/ 7 w 68"/>
                <a:gd name="T59" fmla="*/ 26 h 28"/>
                <a:gd name="T60" fmla="*/ 7 w 68"/>
                <a:gd name="T61" fmla="*/ 26 h 28"/>
                <a:gd name="T62" fmla="*/ 11 w 68"/>
                <a:gd name="T63" fmla="*/ 26 h 28"/>
                <a:gd name="T64" fmla="*/ 16 w 68"/>
                <a:gd name="T65" fmla="*/ 26 h 28"/>
                <a:gd name="T66" fmla="*/ 24 w 68"/>
                <a:gd name="T67" fmla="*/ 26 h 28"/>
                <a:gd name="T68" fmla="*/ 33 w 68"/>
                <a:gd name="T69" fmla="*/ 28 h 28"/>
                <a:gd name="T70" fmla="*/ 42 w 68"/>
                <a:gd name="T71" fmla="*/ 28 h 28"/>
                <a:gd name="T72" fmla="*/ 50 w 68"/>
                <a:gd name="T73" fmla="*/ 28 h 28"/>
                <a:gd name="T74" fmla="*/ 57 w 68"/>
                <a:gd name="T75" fmla="*/ 28 h 28"/>
                <a:gd name="T76" fmla="*/ 60 w 68"/>
                <a:gd name="T77" fmla="*/ 26 h 28"/>
                <a:gd name="T78" fmla="*/ 60 w 68"/>
                <a:gd name="T79" fmla="*/ 26 h 28"/>
                <a:gd name="T80" fmla="*/ 64 w 68"/>
                <a:gd name="T81" fmla="*/ 26 h 28"/>
                <a:gd name="T82" fmla="*/ 66 w 68"/>
                <a:gd name="T83" fmla="*/ 25 h 28"/>
                <a:gd name="T84" fmla="*/ 67 w 68"/>
                <a:gd name="T85" fmla="*/ 24 h 28"/>
                <a:gd name="T86" fmla="*/ 68 w 68"/>
                <a:gd name="T87" fmla="*/ 21 h 28"/>
                <a:gd name="T88" fmla="*/ 68 w 68"/>
                <a:gd name="T89" fmla="*/ 21 h 28"/>
                <a:gd name="T90" fmla="*/ 68 w 68"/>
                <a:gd name="T91" fmla="*/ 18 h 28"/>
                <a:gd name="T92" fmla="*/ 67 w 68"/>
                <a:gd name="T93" fmla="*/ 13 h 28"/>
                <a:gd name="T94" fmla="*/ 66 w 68"/>
                <a:gd name="T95" fmla="*/ 8 h 28"/>
                <a:gd name="T96" fmla="*/ 66 w 68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8" h="28">
                  <a:moveTo>
                    <a:pt x="66" y="5"/>
                  </a:moveTo>
                  <a:lnTo>
                    <a:pt x="66" y="5"/>
                  </a:lnTo>
                  <a:lnTo>
                    <a:pt x="65" y="4"/>
                  </a:lnTo>
                  <a:lnTo>
                    <a:pt x="63" y="3"/>
                  </a:lnTo>
                  <a:lnTo>
                    <a:pt x="60" y="3"/>
                  </a:lnTo>
                  <a:lnTo>
                    <a:pt x="57" y="3"/>
                  </a:lnTo>
                  <a:lnTo>
                    <a:pt x="57" y="3"/>
                  </a:lnTo>
                  <a:lnTo>
                    <a:pt x="52" y="4"/>
                  </a:lnTo>
                  <a:lnTo>
                    <a:pt x="44" y="4"/>
                  </a:lnTo>
                  <a:lnTo>
                    <a:pt x="37" y="4"/>
                  </a:lnTo>
                  <a:lnTo>
                    <a:pt x="28" y="3"/>
                  </a:lnTo>
                  <a:lnTo>
                    <a:pt x="21" y="3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3" y="23"/>
                  </a:lnTo>
                  <a:lnTo>
                    <a:pt x="3" y="24"/>
                  </a:lnTo>
                  <a:lnTo>
                    <a:pt x="5" y="25"/>
                  </a:lnTo>
                  <a:lnTo>
                    <a:pt x="7" y="26"/>
                  </a:lnTo>
                  <a:lnTo>
                    <a:pt x="7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4" y="26"/>
                  </a:lnTo>
                  <a:lnTo>
                    <a:pt x="33" y="28"/>
                  </a:lnTo>
                  <a:lnTo>
                    <a:pt x="42" y="28"/>
                  </a:lnTo>
                  <a:lnTo>
                    <a:pt x="50" y="28"/>
                  </a:lnTo>
                  <a:lnTo>
                    <a:pt x="57" y="28"/>
                  </a:lnTo>
                  <a:lnTo>
                    <a:pt x="60" y="26"/>
                  </a:lnTo>
                  <a:lnTo>
                    <a:pt x="60" y="26"/>
                  </a:lnTo>
                  <a:lnTo>
                    <a:pt x="64" y="26"/>
                  </a:lnTo>
                  <a:lnTo>
                    <a:pt x="66" y="25"/>
                  </a:lnTo>
                  <a:lnTo>
                    <a:pt x="67" y="24"/>
                  </a:lnTo>
                  <a:lnTo>
                    <a:pt x="68" y="21"/>
                  </a:lnTo>
                  <a:lnTo>
                    <a:pt x="68" y="21"/>
                  </a:lnTo>
                  <a:lnTo>
                    <a:pt x="68" y="18"/>
                  </a:lnTo>
                  <a:lnTo>
                    <a:pt x="67" y="13"/>
                  </a:lnTo>
                  <a:lnTo>
                    <a:pt x="66" y="8"/>
                  </a:lnTo>
                  <a:lnTo>
                    <a:pt x="6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1" name="Freeform 386"/>
            <p:cNvSpPr>
              <a:spLocks/>
            </p:cNvSpPr>
            <p:nvPr/>
          </p:nvSpPr>
          <p:spPr bwMode="auto">
            <a:xfrm>
              <a:off x="3726" y="3548"/>
              <a:ext cx="53" cy="11"/>
            </a:xfrm>
            <a:custGeom>
              <a:avLst/>
              <a:gdLst>
                <a:gd name="T0" fmla="*/ 74 w 76"/>
                <a:gd name="T1" fmla="*/ 5 h 28"/>
                <a:gd name="T2" fmla="*/ 73 w 76"/>
                <a:gd name="T3" fmla="*/ 3 h 28"/>
                <a:gd name="T4" fmla="*/ 71 w 76"/>
                <a:gd name="T5" fmla="*/ 2 h 28"/>
                <a:gd name="T6" fmla="*/ 69 w 76"/>
                <a:gd name="T7" fmla="*/ 2 h 28"/>
                <a:gd name="T8" fmla="*/ 65 w 76"/>
                <a:gd name="T9" fmla="*/ 2 h 28"/>
                <a:gd name="T10" fmla="*/ 58 w 76"/>
                <a:gd name="T11" fmla="*/ 3 h 28"/>
                <a:gd name="T12" fmla="*/ 50 w 76"/>
                <a:gd name="T13" fmla="*/ 3 h 28"/>
                <a:gd name="T14" fmla="*/ 41 w 76"/>
                <a:gd name="T15" fmla="*/ 3 h 28"/>
                <a:gd name="T16" fmla="*/ 32 w 76"/>
                <a:gd name="T17" fmla="*/ 3 h 28"/>
                <a:gd name="T18" fmla="*/ 23 w 76"/>
                <a:gd name="T19" fmla="*/ 2 h 28"/>
                <a:gd name="T20" fmla="*/ 16 w 76"/>
                <a:gd name="T21" fmla="*/ 2 h 28"/>
                <a:gd name="T22" fmla="*/ 11 w 76"/>
                <a:gd name="T23" fmla="*/ 1 h 28"/>
                <a:gd name="T24" fmla="*/ 8 w 76"/>
                <a:gd name="T25" fmla="*/ 1 h 28"/>
                <a:gd name="T26" fmla="*/ 5 w 76"/>
                <a:gd name="T27" fmla="*/ 1 h 28"/>
                <a:gd name="T28" fmla="*/ 3 w 76"/>
                <a:gd name="T29" fmla="*/ 0 h 28"/>
                <a:gd name="T30" fmla="*/ 2 w 76"/>
                <a:gd name="T31" fmla="*/ 1 h 28"/>
                <a:gd name="T32" fmla="*/ 0 w 76"/>
                <a:gd name="T33" fmla="*/ 2 h 28"/>
                <a:gd name="T34" fmla="*/ 0 w 76"/>
                <a:gd name="T35" fmla="*/ 7 h 28"/>
                <a:gd name="T36" fmla="*/ 0 w 76"/>
                <a:gd name="T37" fmla="*/ 12 h 28"/>
                <a:gd name="T38" fmla="*/ 0 w 76"/>
                <a:gd name="T39" fmla="*/ 17 h 28"/>
                <a:gd name="T40" fmla="*/ 1 w 76"/>
                <a:gd name="T41" fmla="*/ 20 h 28"/>
                <a:gd name="T42" fmla="*/ 2 w 76"/>
                <a:gd name="T43" fmla="*/ 22 h 28"/>
                <a:gd name="T44" fmla="*/ 3 w 76"/>
                <a:gd name="T45" fmla="*/ 23 h 28"/>
                <a:gd name="T46" fmla="*/ 3 w 76"/>
                <a:gd name="T47" fmla="*/ 25 h 28"/>
                <a:gd name="T48" fmla="*/ 6 w 76"/>
                <a:gd name="T49" fmla="*/ 26 h 28"/>
                <a:gd name="T50" fmla="*/ 10 w 76"/>
                <a:gd name="T51" fmla="*/ 26 h 28"/>
                <a:gd name="T52" fmla="*/ 17 w 76"/>
                <a:gd name="T53" fmla="*/ 27 h 28"/>
                <a:gd name="T54" fmla="*/ 27 w 76"/>
                <a:gd name="T55" fmla="*/ 27 h 28"/>
                <a:gd name="T56" fmla="*/ 37 w 76"/>
                <a:gd name="T57" fmla="*/ 28 h 28"/>
                <a:gd name="T58" fmla="*/ 46 w 76"/>
                <a:gd name="T59" fmla="*/ 28 h 28"/>
                <a:gd name="T60" fmla="*/ 56 w 76"/>
                <a:gd name="T61" fmla="*/ 28 h 28"/>
                <a:gd name="T62" fmla="*/ 64 w 76"/>
                <a:gd name="T63" fmla="*/ 28 h 28"/>
                <a:gd name="T64" fmla="*/ 69 w 76"/>
                <a:gd name="T65" fmla="*/ 27 h 28"/>
                <a:gd name="T66" fmla="*/ 72 w 76"/>
                <a:gd name="T67" fmla="*/ 26 h 28"/>
                <a:gd name="T68" fmla="*/ 74 w 76"/>
                <a:gd name="T69" fmla="*/ 25 h 28"/>
                <a:gd name="T70" fmla="*/ 75 w 76"/>
                <a:gd name="T71" fmla="*/ 23 h 28"/>
                <a:gd name="T72" fmla="*/ 76 w 76"/>
                <a:gd name="T73" fmla="*/ 22 h 28"/>
                <a:gd name="T74" fmla="*/ 76 w 76"/>
                <a:gd name="T75" fmla="*/ 18 h 28"/>
                <a:gd name="T76" fmla="*/ 75 w 76"/>
                <a:gd name="T77" fmla="*/ 12 h 28"/>
                <a:gd name="T78" fmla="*/ 74 w 76"/>
                <a:gd name="T79" fmla="*/ 7 h 28"/>
                <a:gd name="T80" fmla="*/ 74 w 76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6" h="28">
                  <a:moveTo>
                    <a:pt x="74" y="5"/>
                  </a:moveTo>
                  <a:lnTo>
                    <a:pt x="73" y="3"/>
                  </a:lnTo>
                  <a:lnTo>
                    <a:pt x="71" y="2"/>
                  </a:lnTo>
                  <a:lnTo>
                    <a:pt x="69" y="2"/>
                  </a:lnTo>
                  <a:lnTo>
                    <a:pt x="65" y="2"/>
                  </a:lnTo>
                  <a:lnTo>
                    <a:pt x="58" y="3"/>
                  </a:lnTo>
                  <a:lnTo>
                    <a:pt x="50" y="3"/>
                  </a:lnTo>
                  <a:lnTo>
                    <a:pt x="41" y="3"/>
                  </a:lnTo>
                  <a:lnTo>
                    <a:pt x="32" y="3"/>
                  </a:lnTo>
                  <a:lnTo>
                    <a:pt x="23" y="2"/>
                  </a:lnTo>
                  <a:lnTo>
                    <a:pt x="16" y="2"/>
                  </a:lnTo>
                  <a:lnTo>
                    <a:pt x="11" y="1"/>
                  </a:lnTo>
                  <a:lnTo>
                    <a:pt x="8" y="1"/>
                  </a:lnTo>
                  <a:lnTo>
                    <a:pt x="5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2" y="22"/>
                  </a:lnTo>
                  <a:lnTo>
                    <a:pt x="3" y="23"/>
                  </a:lnTo>
                  <a:lnTo>
                    <a:pt x="3" y="25"/>
                  </a:lnTo>
                  <a:lnTo>
                    <a:pt x="6" y="26"/>
                  </a:lnTo>
                  <a:lnTo>
                    <a:pt x="10" y="26"/>
                  </a:lnTo>
                  <a:lnTo>
                    <a:pt x="17" y="27"/>
                  </a:lnTo>
                  <a:lnTo>
                    <a:pt x="27" y="27"/>
                  </a:lnTo>
                  <a:lnTo>
                    <a:pt x="37" y="28"/>
                  </a:lnTo>
                  <a:lnTo>
                    <a:pt x="46" y="28"/>
                  </a:lnTo>
                  <a:lnTo>
                    <a:pt x="56" y="28"/>
                  </a:lnTo>
                  <a:lnTo>
                    <a:pt x="64" y="28"/>
                  </a:lnTo>
                  <a:lnTo>
                    <a:pt x="69" y="27"/>
                  </a:lnTo>
                  <a:lnTo>
                    <a:pt x="72" y="26"/>
                  </a:lnTo>
                  <a:lnTo>
                    <a:pt x="74" y="25"/>
                  </a:lnTo>
                  <a:lnTo>
                    <a:pt x="75" y="23"/>
                  </a:lnTo>
                  <a:lnTo>
                    <a:pt x="76" y="22"/>
                  </a:lnTo>
                  <a:lnTo>
                    <a:pt x="76" y="18"/>
                  </a:lnTo>
                  <a:lnTo>
                    <a:pt x="75" y="12"/>
                  </a:lnTo>
                  <a:lnTo>
                    <a:pt x="74" y="7"/>
                  </a:lnTo>
                  <a:lnTo>
                    <a:pt x="74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2" name="Freeform 387"/>
            <p:cNvSpPr>
              <a:spLocks/>
            </p:cNvSpPr>
            <p:nvPr/>
          </p:nvSpPr>
          <p:spPr bwMode="auto">
            <a:xfrm>
              <a:off x="3726" y="3548"/>
              <a:ext cx="53" cy="11"/>
            </a:xfrm>
            <a:custGeom>
              <a:avLst/>
              <a:gdLst>
                <a:gd name="T0" fmla="*/ 74 w 76"/>
                <a:gd name="T1" fmla="*/ 5 h 28"/>
                <a:gd name="T2" fmla="*/ 74 w 76"/>
                <a:gd name="T3" fmla="*/ 5 h 28"/>
                <a:gd name="T4" fmla="*/ 73 w 76"/>
                <a:gd name="T5" fmla="*/ 3 h 28"/>
                <a:gd name="T6" fmla="*/ 71 w 76"/>
                <a:gd name="T7" fmla="*/ 2 h 28"/>
                <a:gd name="T8" fmla="*/ 69 w 76"/>
                <a:gd name="T9" fmla="*/ 2 h 28"/>
                <a:gd name="T10" fmla="*/ 65 w 76"/>
                <a:gd name="T11" fmla="*/ 2 h 28"/>
                <a:gd name="T12" fmla="*/ 65 w 76"/>
                <a:gd name="T13" fmla="*/ 2 h 28"/>
                <a:gd name="T14" fmla="*/ 58 w 76"/>
                <a:gd name="T15" fmla="*/ 3 h 28"/>
                <a:gd name="T16" fmla="*/ 50 w 76"/>
                <a:gd name="T17" fmla="*/ 3 h 28"/>
                <a:gd name="T18" fmla="*/ 41 w 76"/>
                <a:gd name="T19" fmla="*/ 3 h 28"/>
                <a:gd name="T20" fmla="*/ 32 w 76"/>
                <a:gd name="T21" fmla="*/ 3 h 28"/>
                <a:gd name="T22" fmla="*/ 23 w 76"/>
                <a:gd name="T23" fmla="*/ 2 h 28"/>
                <a:gd name="T24" fmla="*/ 16 w 76"/>
                <a:gd name="T25" fmla="*/ 2 h 28"/>
                <a:gd name="T26" fmla="*/ 11 w 76"/>
                <a:gd name="T27" fmla="*/ 1 h 28"/>
                <a:gd name="T28" fmla="*/ 8 w 76"/>
                <a:gd name="T29" fmla="*/ 1 h 28"/>
                <a:gd name="T30" fmla="*/ 8 w 76"/>
                <a:gd name="T31" fmla="*/ 1 h 28"/>
                <a:gd name="T32" fmla="*/ 5 w 76"/>
                <a:gd name="T33" fmla="*/ 1 h 28"/>
                <a:gd name="T34" fmla="*/ 3 w 76"/>
                <a:gd name="T35" fmla="*/ 0 h 28"/>
                <a:gd name="T36" fmla="*/ 2 w 76"/>
                <a:gd name="T37" fmla="*/ 1 h 28"/>
                <a:gd name="T38" fmla="*/ 0 w 76"/>
                <a:gd name="T39" fmla="*/ 2 h 28"/>
                <a:gd name="T40" fmla="*/ 0 w 76"/>
                <a:gd name="T41" fmla="*/ 2 h 28"/>
                <a:gd name="T42" fmla="*/ 0 w 76"/>
                <a:gd name="T43" fmla="*/ 7 h 28"/>
                <a:gd name="T44" fmla="*/ 0 w 76"/>
                <a:gd name="T45" fmla="*/ 12 h 28"/>
                <a:gd name="T46" fmla="*/ 0 w 76"/>
                <a:gd name="T47" fmla="*/ 17 h 28"/>
                <a:gd name="T48" fmla="*/ 1 w 76"/>
                <a:gd name="T49" fmla="*/ 20 h 28"/>
                <a:gd name="T50" fmla="*/ 1 w 76"/>
                <a:gd name="T51" fmla="*/ 20 h 28"/>
                <a:gd name="T52" fmla="*/ 2 w 76"/>
                <a:gd name="T53" fmla="*/ 22 h 28"/>
                <a:gd name="T54" fmla="*/ 3 w 76"/>
                <a:gd name="T55" fmla="*/ 23 h 28"/>
                <a:gd name="T56" fmla="*/ 3 w 76"/>
                <a:gd name="T57" fmla="*/ 25 h 28"/>
                <a:gd name="T58" fmla="*/ 6 w 76"/>
                <a:gd name="T59" fmla="*/ 26 h 28"/>
                <a:gd name="T60" fmla="*/ 6 w 76"/>
                <a:gd name="T61" fmla="*/ 26 h 28"/>
                <a:gd name="T62" fmla="*/ 10 w 76"/>
                <a:gd name="T63" fmla="*/ 26 h 28"/>
                <a:gd name="T64" fmla="*/ 17 w 76"/>
                <a:gd name="T65" fmla="*/ 27 h 28"/>
                <a:gd name="T66" fmla="*/ 27 w 76"/>
                <a:gd name="T67" fmla="*/ 27 h 28"/>
                <a:gd name="T68" fmla="*/ 37 w 76"/>
                <a:gd name="T69" fmla="*/ 28 h 28"/>
                <a:gd name="T70" fmla="*/ 46 w 76"/>
                <a:gd name="T71" fmla="*/ 28 h 28"/>
                <a:gd name="T72" fmla="*/ 56 w 76"/>
                <a:gd name="T73" fmla="*/ 28 h 28"/>
                <a:gd name="T74" fmla="*/ 64 w 76"/>
                <a:gd name="T75" fmla="*/ 28 h 28"/>
                <a:gd name="T76" fmla="*/ 69 w 76"/>
                <a:gd name="T77" fmla="*/ 27 h 28"/>
                <a:gd name="T78" fmla="*/ 69 w 76"/>
                <a:gd name="T79" fmla="*/ 27 h 28"/>
                <a:gd name="T80" fmla="*/ 72 w 76"/>
                <a:gd name="T81" fmla="*/ 26 h 28"/>
                <a:gd name="T82" fmla="*/ 74 w 76"/>
                <a:gd name="T83" fmla="*/ 25 h 28"/>
                <a:gd name="T84" fmla="*/ 75 w 76"/>
                <a:gd name="T85" fmla="*/ 23 h 28"/>
                <a:gd name="T86" fmla="*/ 76 w 76"/>
                <a:gd name="T87" fmla="*/ 22 h 28"/>
                <a:gd name="T88" fmla="*/ 76 w 76"/>
                <a:gd name="T89" fmla="*/ 22 h 28"/>
                <a:gd name="T90" fmla="*/ 76 w 76"/>
                <a:gd name="T91" fmla="*/ 18 h 28"/>
                <a:gd name="T92" fmla="*/ 75 w 76"/>
                <a:gd name="T93" fmla="*/ 12 h 28"/>
                <a:gd name="T94" fmla="*/ 74 w 76"/>
                <a:gd name="T95" fmla="*/ 7 h 28"/>
                <a:gd name="T96" fmla="*/ 74 w 76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6" h="28">
                  <a:moveTo>
                    <a:pt x="74" y="5"/>
                  </a:moveTo>
                  <a:lnTo>
                    <a:pt x="74" y="5"/>
                  </a:lnTo>
                  <a:lnTo>
                    <a:pt x="73" y="3"/>
                  </a:lnTo>
                  <a:lnTo>
                    <a:pt x="71" y="2"/>
                  </a:lnTo>
                  <a:lnTo>
                    <a:pt x="69" y="2"/>
                  </a:lnTo>
                  <a:lnTo>
                    <a:pt x="65" y="2"/>
                  </a:lnTo>
                  <a:lnTo>
                    <a:pt x="65" y="2"/>
                  </a:lnTo>
                  <a:lnTo>
                    <a:pt x="58" y="3"/>
                  </a:lnTo>
                  <a:lnTo>
                    <a:pt x="50" y="3"/>
                  </a:lnTo>
                  <a:lnTo>
                    <a:pt x="41" y="3"/>
                  </a:lnTo>
                  <a:lnTo>
                    <a:pt x="32" y="3"/>
                  </a:lnTo>
                  <a:lnTo>
                    <a:pt x="23" y="2"/>
                  </a:lnTo>
                  <a:lnTo>
                    <a:pt x="16" y="2"/>
                  </a:lnTo>
                  <a:lnTo>
                    <a:pt x="11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5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2"/>
                  </a:lnTo>
                  <a:lnTo>
                    <a:pt x="3" y="23"/>
                  </a:lnTo>
                  <a:lnTo>
                    <a:pt x="3" y="25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10" y="26"/>
                  </a:lnTo>
                  <a:lnTo>
                    <a:pt x="17" y="27"/>
                  </a:lnTo>
                  <a:lnTo>
                    <a:pt x="27" y="27"/>
                  </a:lnTo>
                  <a:lnTo>
                    <a:pt x="37" y="28"/>
                  </a:lnTo>
                  <a:lnTo>
                    <a:pt x="46" y="28"/>
                  </a:lnTo>
                  <a:lnTo>
                    <a:pt x="56" y="28"/>
                  </a:lnTo>
                  <a:lnTo>
                    <a:pt x="64" y="28"/>
                  </a:lnTo>
                  <a:lnTo>
                    <a:pt x="69" y="27"/>
                  </a:lnTo>
                  <a:lnTo>
                    <a:pt x="69" y="27"/>
                  </a:lnTo>
                  <a:lnTo>
                    <a:pt x="72" y="26"/>
                  </a:lnTo>
                  <a:lnTo>
                    <a:pt x="74" y="25"/>
                  </a:lnTo>
                  <a:lnTo>
                    <a:pt x="75" y="23"/>
                  </a:lnTo>
                  <a:lnTo>
                    <a:pt x="76" y="22"/>
                  </a:lnTo>
                  <a:lnTo>
                    <a:pt x="76" y="22"/>
                  </a:lnTo>
                  <a:lnTo>
                    <a:pt x="76" y="18"/>
                  </a:lnTo>
                  <a:lnTo>
                    <a:pt x="75" y="12"/>
                  </a:lnTo>
                  <a:lnTo>
                    <a:pt x="74" y="7"/>
                  </a:lnTo>
                  <a:lnTo>
                    <a:pt x="74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3" name="Freeform 388"/>
            <p:cNvSpPr>
              <a:spLocks/>
            </p:cNvSpPr>
            <p:nvPr/>
          </p:nvSpPr>
          <p:spPr bwMode="auto">
            <a:xfrm>
              <a:off x="3718" y="3588"/>
              <a:ext cx="50" cy="11"/>
            </a:xfrm>
            <a:custGeom>
              <a:avLst/>
              <a:gdLst>
                <a:gd name="T0" fmla="*/ 70 w 72"/>
                <a:gd name="T1" fmla="*/ 5 h 29"/>
                <a:gd name="T2" fmla="*/ 70 w 72"/>
                <a:gd name="T3" fmla="*/ 3 h 29"/>
                <a:gd name="T4" fmla="*/ 68 w 72"/>
                <a:gd name="T5" fmla="*/ 1 h 29"/>
                <a:gd name="T6" fmla="*/ 65 w 72"/>
                <a:gd name="T7" fmla="*/ 1 h 29"/>
                <a:gd name="T8" fmla="*/ 62 w 72"/>
                <a:gd name="T9" fmla="*/ 3 h 29"/>
                <a:gd name="T10" fmla="*/ 54 w 72"/>
                <a:gd name="T11" fmla="*/ 4 h 29"/>
                <a:gd name="T12" fmla="*/ 47 w 72"/>
                <a:gd name="T13" fmla="*/ 4 h 29"/>
                <a:gd name="T14" fmla="*/ 39 w 72"/>
                <a:gd name="T15" fmla="*/ 4 h 29"/>
                <a:gd name="T16" fmla="*/ 29 w 72"/>
                <a:gd name="T17" fmla="*/ 3 h 29"/>
                <a:gd name="T18" fmla="*/ 21 w 72"/>
                <a:gd name="T19" fmla="*/ 3 h 29"/>
                <a:gd name="T20" fmla="*/ 15 w 72"/>
                <a:gd name="T21" fmla="*/ 1 h 29"/>
                <a:gd name="T22" fmla="*/ 10 w 72"/>
                <a:gd name="T23" fmla="*/ 1 h 29"/>
                <a:gd name="T24" fmla="*/ 8 w 72"/>
                <a:gd name="T25" fmla="*/ 1 h 29"/>
                <a:gd name="T26" fmla="*/ 6 w 72"/>
                <a:gd name="T27" fmla="*/ 1 h 29"/>
                <a:gd name="T28" fmla="*/ 4 w 72"/>
                <a:gd name="T29" fmla="*/ 0 h 29"/>
                <a:gd name="T30" fmla="*/ 2 w 72"/>
                <a:gd name="T31" fmla="*/ 1 h 29"/>
                <a:gd name="T32" fmla="*/ 0 w 72"/>
                <a:gd name="T33" fmla="*/ 3 h 29"/>
                <a:gd name="T34" fmla="*/ 0 w 72"/>
                <a:gd name="T35" fmla="*/ 8 h 29"/>
                <a:gd name="T36" fmla="*/ 0 w 72"/>
                <a:gd name="T37" fmla="*/ 13 h 29"/>
                <a:gd name="T38" fmla="*/ 0 w 72"/>
                <a:gd name="T39" fmla="*/ 18 h 29"/>
                <a:gd name="T40" fmla="*/ 0 w 72"/>
                <a:gd name="T41" fmla="*/ 20 h 29"/>
                <a:gd name="T42" fmla="*/ 2 w 72"/>
                <a:gd name="T43" fmla="*/ 23 h 29"/>
                <a:gd name="T44" fmla="*/ 3 w 72"/>
                <a:gd name="T45" fmla="*/ 24 h 29"/>
                <a:gd name="T46" fmla="*/ 4 w 72"/>
                <a:gd name="T47" fmla="*/ 25 h 29"/>
                <a:gd name="T48" fmla="*/ 7 w 72"/>
                <a:gd name="T49" fmla="*/ 27 h 29"/>
                <a:gd name="T50" fmla="*/ 11 w 72"/>
                <a:gd name="T51" fmla="*/ 27 h 29"/>
                <a:gd name="T52" fmla="*/ 17 w 72"/>
                <a:gd name="T53" fmla="*/ 27 h 29"/>
                <a:gd name="T54" fmla="*/ 25 w 72"/>
                <a:gd name="T55" fmla="*/ 28 h 29"/>
                <a:gd name="T56" fmla="*/ 35 w 72"/>
                <a:gd name="T57" fmla="*/ 28 h 29"/>
                <a:gd name="T58" fmla="*/ 45 w 72"/>
                <a:gd name="T59" fmla="*/ 29 h 29"/>
                <a:gd name="T60" fmla="*/ 53 w 72"/>
                <a:gd name="T61" fmla="*/ 29 h 29"/>
                <a:gd name="T62" fmla="*/ 60 w 72"/>
                <a:gd name="T63" fmla="*/ 29 h 29"/>
                <a:gd name="T64" fmla="*/ 66 w 72"/>
                <a:gd name="T65" fmla="*/ 28 h 29"/>
                <a:gd name="T66" fmla="*/ 68 w 72"/>
                <a:gd name="T67" fmla="*/ 27 h 29"/>
                <a:gd name="T68" fmla="*/ 70 w 72"/>
                <a:gd name="T69" fmla="*/ 25 h 29"/>
                <a:gd name="T70" fmla="*/ 71 w 72"/>
                <a:gd name="T71" fmla="*/ 24 h 29"/>
                <a:gd name="T72" fmla="*/ 72 w 72"/>
                <a:gd name="T73" fmla="*/ 22 h 29"/>
                <a:gd name="T74" fmla="*/ 72 w 72"/>
                <a:gd name="T75" fmla="*/ 18 h 29"/>
                <a:gd name="T76" fmla="*/ 71 w 72"/>
                <a:gd name="T77" fmla="*/ 13 h 29"/>
                <a:gd name="T78" fmla="*/ 70 w 72"/>
                <a:gd name="T79" fmla="*/ 8 h 29"/>
                <a:gd name="T80" fmla="*/ 70 w 72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2" h="29">
                  <a:moveTo>
                    <a:pt x="70" y="5"/>
                  </a:moveTo>
                  <a:lnTo>
                    <a:pt x="70" y="3"/>
                  </a:lnTo>
                  <a:lnTo>
                    <a:pt x="68" y="1"/>
                  </a:lnTo>
                  <a:lnTo>
                    <a:pt x="65" y="1"/>
                  </a:lnTo>
                  <a:lnTo>
                    <a:pt x="62" y="3"/>
                  </a:lnTo>
                  <a:lnTo>
                    <a:pt x="54" y="4"/>
                  </a:lnTo>
                  <a:lnTo>
                    <a:pt x="47" y="4"/>
                  </a:lnTo>
                  <a:lnTo>
                    <a:pt x="39" y="4"/>
                  </a:lnTo>
                  <a:lnTo>
                    <a:pt x="29" y="3"/>
                  </a:lnTo>
                  <a:lnTo>
                    <a:pt x="21" y="3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0"/>
                  </a:lnTo>
                  <a:lnTo>
                    <a:pt x="2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7" y="27"/>
                  </a:lnTo>
                  <a:lnTo>
                    <a:pt x="11" y="27"/>
                  </a:lnTo>
                  <a:lnTo>
                    <a:pt x="17" y="27"/>
                  </a:lnTo>
                  <a:lnTo>
                    <a:pt x="25" y="28"/>
                  </a:lnTo>
                  <a:lnTo>
                    <a:pt x="35" y="28"/>
                  </a:lnTo>
                  <a:lnTo>
                    <a:pt x="45" y="29"/>
                  </a:lnTo>
                  <a:lnTo>
                    <a:pt x="53" y="29"/>
                  </a:lnTo>
                  <a:lnTo>
                    <a:pt x="60" y="29"/>
                  </a:lnTo>
                  <a:lnTo>
                    <a:pt x="66" y="28"/>
                  </a:lnTo>
                  <a:lnTo>
                    <a:pt x="68" y="27"/>
                  </a:lnTo>
                  <a:lnTo>
                    <a:pt x="70" y="25"/>
                  </a:lnTo>
                  <a:lnTo>
                    <a:pt x="71" y="24"/>
                  </a:lnTo>
                  <a:lnTo>
                    <a:pt x="72" y="22"/>
                  </a:lnTo>
                  <a:lnTo>
                    <a:pt x="72" y="18"/>
                  </a:lnTo>
                  <a:lnTo>
                    <a:pt x="71" y="13"/>
                  </a:lnTo>
                  <a:lnTo>
                    <a:pt x="70" y="8"/>
                  </a:lnTo>
                  <a:lnTo>
                    <a:pt x="70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4" name="Freeform 389"/>
            <p:cNvSpPr>
              <a:spLocks/>
            </p:cNvSpPr>
            <p:nvPr/>
          </p:nvSpPr>
          <p:spPr bwMode="auto">
            <a:xfrm>
              <a:off x="3718" y="3588"/>
              <a:ext cx="50" cy="11"/>
            </a:xfrm>
            <a:custGeom>
              <a:avLst/>
              <a:gdLst>
                <a:gd name="T0" fmla="*/ 70 w 72"/>
                <a:gd name="T1" fmla="*/ 5 h 29"/>
                <a:gd name="T2" fmla="*/ 70 w 72"/>
                <a:gd name="T3" fmla="*/ 5 h 29"/>
                <a:gd name="T4" fmla="*/ 70 w 72"/>
                <a:gd name="T5" fmla="*/ 3 h 29"/>
                <a:gd name="T6" fmla="*/ 68 w 72"/>
                <a:gd name="T7" fmla="*/ 1 h 29"/>
                <a:gd name="T8" fmla="*/ 65 w 72"/>
                <a:gd name="T9" fmla="*/ 1 h 29"/>
                <a:gd name="T10" fmla="*/ 62 w 72"/>
                <a:gd name="T11" fmla="*/ 3 h 29"/>
                <a:gd name="T12" fmla="*/ 62 w 72"/>
                <a:gd name="T13" fmla="*/ 3 h 29"/>
                <a:gd name="T14" fmla="*/ 54 w 72"/>
                <a:gd name="T15" fmla="*/ 4 h 29"/>
                <a:gd name="T16" fmla="*/ 47 w 72"/>
                <a:gd name="T17" fmla="*/ 4 h 29"/>
                <a:gd name="T18" fmla="*/ 39 w 72"/>
                <a:gd name="T19" fmla="*/ 4 h 29"/>
                <a:gd name="T20" fmla="*/ 29 w 72"/>
                <a:gd name="T21" fmla="*/ 3 h 29"/>
                <a:gd name="T22" fmla="*/ 21 w 72"/>
                <a:gd name="T23" fmla="*/ 3 h 29"/>
                <a:gd name="T24" fmla="*/ 15 w 72"/>
                <a:gd name="T25" fmla="*/ 1 h 29"/>
                <a:gd name="T26" fmla="*/ 10 w 72"/>
                <a:gd name="T27" fmla="*/ 1 h 29"/>
                <a:gd name="T28" fmla="*/ 8 w 72"/>
                <a:gd name="T29" fmla="*/ 1 h 29"/>
                <a:gd name="T30" fmla="*/ 8 w 72"/>
                <a:gd name="T31" fmla="*/ 1 h 29"/>
                <a:gd name="T32" fmla="*/ 6 w 72"/>
                <a:gd name="T33" fmla="*/ 1 h 29"/>
                <a:gd name="T34" fmla="*/ 4 w 72"/>
                <a:gd name="T35" fmla="*/ 0 h 29"/>
                <a:gd name="T36" fmla="*/ 2 w 72"/>
                <a:gd name="T37" fmla="*/ 1 h 29"/>
                <a:gd name="T38" fmla="*/ 0 w 72"/>
                <a:gd name="T39" fmla="*/ 3 h 29"/>
                <a:gd name="T40" fmla="*/ 0 w 72"/>
                <a:gd name="T41" fmla="*/ 3 h 29"/>
                <a:gd name="T42" fmla="*/ 0 w 72"/>
                <a:gd name="T43" fmla="*/ 8 h 29"/>
                <a:gd name="T44" fmla="*/ 0 w 72"/>
                <a:gd name="T45" fmla="*/ 13 h 29"/>
                <a:gd name="T46" fmla="*/ 0 w 72"/>
                <a:gd name="T47" fmla="*/ 18 h 29"/>
                <a:gd name="T48" fmla="*/ 0 w 72"/>
                <a:gd name="T49" fmla="*/ 20 h 29"/>
                <a:gd name="T50" fmla="*/ 0 w 72"/>
                <a:gd name="T51" fmla="*/ 20 h 29"/>
                <a:gd name="T52" fmla="*/ 2 w 72"/>
                <a:gd name="T53" fmla="*/ 23 h 29"/>
                <a:gd name="T54" fmla="*/ 3 w 72"/>
                <a:gd name="T55" fmla="*/ 24 h 29"/>
                <a:gd name="T56" fmla="*/ 4 w 72"/>
                <a:gd name="T57" fmla="*/ 25 h 29"/>
                <a:gd name="T58" fmla="*/ 7 w 72"/>
                <a:gd name="T59" fmla="*/ 27 h 29"/>
                <a:gd name="T60" fmla="*/ 7 w 72"/>
                <a:gd name="T61" fmla="*/ 27 h 29"/>
                <a:gd name="T62" fmla="*/ 11 w 72"/>
                <a:gd name="T63" fmla="*/ 27 h 29"/>
                <a:gd name="T64" fmla="*/ 17 w 72"/>
                <a:gd name="T65" fmla="*/ 27 h 29"/>
                <a:gd name="T66" fmla="*/ 25 w 72"/>
                <a:gd name="T67" fmla="*/ 28 h 29"/>
                <a:gd name="T68" fmla="*/ 35 w 72"/>
                <a:gd name="T69" fmla="*/ 28 h 29"/>
                <a:gd name="T70" fmla="*/ 45 w 72"/>
                <a:gd name="T71" fmla="*/ 29 h 29"/>
                <a:gd name="T72" fmla="*/ 53 w 72"/>
                <a:gd name="T73" fmla="*/ 29 h 29"/>
                <a:gd name="T74" fmla="*/ 60 w 72"/>
                <a:gd name="T75" fmla="*/ 29 h 29"/>
                <a:gd name="T76" fmla="*/ 66 w 72"/>
                <a:gd name="T77" fmla="*/ 28 h 29"/>
                <a:gd name="T78" fmla="*/ 66 w 72"/>
                <a:gd name="T79" fmla="*/ 28 h 29"/>
                <a:gd name="T80" fmla="*/ 68 w 72"/>
                <a:gd name="T81" fmla="*/ 27 h 29"/>
                <a:gd name="T82" fmla="*/ 70 w 72"/>
                <a:gd name="T83" fmla="*/ 25 h 29"/>
                <a:gd name="T84" fmla="*/ 71 w 72"/>
                <a:gd name="T85" fmla="*/ 24 h 29"/>
                <a:gd name="T86" fmla="*/ 72 w 72"/>
                <a:gd name="T87" fmla="*/ 22 h 29"/>
                <a:gd name="T88" fmla="*/ 72 w 72"/>
                <a:gd name="T89" fmla="*/ 22 h 29"/>
                <a:gd name="T90" fmla="*/ 72 w 72"/>
                <a:gd name="T91" fmla="*/ 18 h 29"/>
                <a:gd name="T92" fmla="*/ 71 w 72"/>
                <a:gd name="T93" fmla="*/ 13 h 29"/>
                <a:gd name="T94" fmla="*/ 70 w 72"/>
                <a:gd name="T95" fmla="*/ 8 h 29"/>
                <a:gd name="T96" fmla="*/ 70 w 72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2" h="29">
                  <a:moveTo>
                    <a:pt x="70" y="5"/>
                  </a:moveTo>
                  <a:lnTo>
                    <a:pt x="70" y="5"/>
                  </a:lnTo>
                  <a:lnTo>
                    <a:pt x="70" y="3"/>
                  </a:lnTo>
                  <a:lnTo>
                    <a:pt x="68" y="1"/>
                  </a:lnTo>
                  <a:lnTo>
                    <a:pt x="65" y="1"/>
                  </a:lnTo>
                  <a:lnTo>
                    <a:pt x="62" y="3"/>
                  </a:lnTo>
                  <a:lnTo>
                    <a:pt x="62" y="3"/>
                  </a:lnTo>
                  <a:lnTo>
                    <a:pt x="54" y="4"/>
                  </a:lnTo>
                  <a:lnTo>
                    <a:pt x="47" y="4"/>
                  </a:lnTo>
                  <a:lnTo>
                    <a:pt x="39" y="4"/>
                  </a:lnTo>
                  <a:lnTo>
                    <a:pt x="29" y="3"/>
                  </a:lnTo>
                  <a:lnTo>
                    <a:pt x="21" y="3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0"/>
                  </a:lnTo>
                  <a:lnTo>
                    <a:pt x="2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7" y="27"/>
                  </a:lnTo>
                  <a:lnTo>
                    <a:pt x="7" y="27"/>
                  </a:lnTo>
                  <a:lnTo>
                    <a:pt x="11" y="27"/>
                  </a:lnTo>
                  <a:lnTo>
                    <a:pt x="17" y="27"/>
                  </a:lnTo>
                  <a:lnTo>
                    <a:pt x="25" y="28"/>
                  </a:lnTo>
                  <a:lnTo>
                    <a:pt x="35" y="28"/>
                  </a:lnTo>
                  <a:lnTo>
                    <a:pt x="45" y="29"/>
                  </a:lnTo>
                  <a:lnTo>
                    <a:pt x="53" y="29"/>
                  </a:lnTo>
                  <a:lnTo>
                    <a:pt x="60" y="29"/>
                  </a:lnTo>
                  <a:lnTo>
                    <a:pt x="66" y="28"/>
                  </a:lnTo>
                  <a:lnTo>
                    <a:pt x="66" y="28"/>
                  </a:lnTo>
                  <a:lnTo>
                    <a:pt x="68" y="27"/>
                  </a:lnTo>
                  <a:lnTo>
                    <a:pt x="70" y="25"/>
                  </a:lnTo>
                  <a:lnTo>
                    <a:pt x="71" y="24"/>
                  </a:lnTo>
                  <a:lnTo>
                    <a:pt x="72" y="22"/>
                  </a:lnTo>
                  <a:lnTo>
                    <a:pt x="72" y="22"/>
                  </a:lnTo>
                  <a:lnTo>
                    <a:pt x="72" y="18"/>
                  </a:lnTo>
                  <a:lnTo>
                    <a:pt x="71" y="13"/>
                  </a:lnTo>
                  <a:lnTo>
                    <a:pt x="70" y="8"/>
                  </a:lnTo>
                  <a:lnTo>
                    <a:pt x="70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5" name="Freeform 390"/>
            <p:cNvSpPr>
              <a:spLocks/>
            </p:cNvSpPr>
            <p:nvPr/>
          </p:nvSpPr>
          <p:spPr bwMode="auto">
            <a:xfrm>
              <a:off x="3808" y="3589"/>
              <a:ext cx="50" cy="13"/>
            </a:xfrm>
            <a:custGeom>
              <a:avLst/>
              <a:gdLst>
                <a:gd name="T0" fmla="*/ 70 w 71"/>
                <a:gd name="T1" fmla="*/ 5 h 29"/>
                <a:gd name="T2" fmla="*/ 69 w 71"/>
                <a:gd name="T3" fmla="*/ 3 h 29"/>
                <a:gd name="T4" fmla="*/ 67 w 71"/>
                <a:gd name="T5" fmla="*/ 2 h 29"/>
                <a:gd name="T6" fmla="*/ 65 w 71"/>
                <a:gd name="T7" fmla="*/ 2 h 29"/>
                <a:gd name="T8" fmla="*/ 61 w 71"/>
                <a:gd name="T9" fmla="*/ 3 h 29"/>
                <a:gd name="T10" fmla="*/ 55 w 71"/>
                <a:gd name="T11" fmla="*/ 4 h 29"/>
                <a:gd name="T12" fmla="*/ 46 w 71"/>
                <a:gd name="T13" fmla="*/ 4 h 29"/>
                <a:gd name="T14" fmla="*/ 38 w 71"/>
                <a:gd name="T15" fmla="*/ 4 h 29"/>
                <a:gd name="T16" fmla="*/ 30 w 71"/>
                <a:gd name="T17" fmla="*/ 3 h 29"/>
                <a:gd name="T18" fmla="*/ 22 w 71"/>
                <a:gd name="T19" fmla="*/ 3 h 29"/>
                <a:gd name="T20" fmla="*/ 14 w 71"/>
                <a:gd name="T21" fmla="*/ 2 h 29"/>
                <a:gd name="T22" fmla="*/ 9 w 71"/>
                <a:gd name="T23" fmla="*/ 0 h 29"/>
                <a:gd name="T24" fmla="*/ 7 w 71"/>
                <a:gd name="T25" fmla="*/ 0 h 29"/>
                <a:gd name="T26" fmla="*/ 5 w 71"/>
                <a:gd name="T27" fmla="*/ 0 h 29"/>
                <a:gd name="T28" fmla="*/ 3 w 71"/>
                <a:gd name="T29" fmla="*/ 0 h 29"/>
                <a:gd name="T30" fmla="*/ 0 w 71"/>
                <a:gd name="T31" fmla="*/ 0 h 29"/>
                <a:gd name="T32" fmla="*/ 0 w 71"/>
                <a:gd name="T33" fmla="*/ 2 h 29"/>
                <a:gd name="T34" fmla="*/ 0 w 71"/>
                <a:gd name="T35" fmla="*/ 8 h 29"/>
                <a:gd name="T36" fmla="*/ 0 w 71"/>
                <a:gd name="T37" fmla="*/ 13 h 29"/>
                <a:gd name="T38" fmla="*/ 0 w 71"/>
                <a:gd name="T39" fmla="*/ 18 h 29"/>
                <a:gd name="T40" fmla="*/ 0 w 71"/>
                <a:gd name="T41" fmla="*/ 20 h 29"/>
                <a:gd name="T42" fmla="*/ 1 w 71"/>
                <a:gd name="T43" fmla="*/ 22 h 29"/>
                <a:gd name="T44" fmla="*/ 2 w 71"/>
                <a:gd name="T45" fmla="*/ 24 h 29"/>
                <a:gd name="T46" fmla="*/ 3 w 71"/>
                <a:gd name="T47" fmla="*/ 25 h 29"/>
                <a:gd name="T48" fmla="*/ 6 w 71"/>
                <a:gd name="T49" fmla="*/ 25 h 29"/>
                <a:gd name="T50" fmla="*/ 10 w 71"/>
                <a:gd name="T51" fmla="*/ 25 h 29"/>
                <a:gd name="T52" fmla="*/ 16 w 71"/>
                <a:gd name="T53" fmla="*/ 27 h 29"/>
                <a:gd name="T54" fmla="*/ 25 w 71"/>
                <a:gd name="T55" fmla="*/ 28 h 29"/>
                <a:gd name="T56" fmla="*/ 35 w 71"/>
                <a:gd name="T57" fmla="*/ 28 h 29"/>
                <a:gd name="T58" fmla="*/ 44 w 71"/>
                <a:gd name="T59" fmla="*/ 29 h 29"/>
                <a:gd name="T60" fmla="*/ 53 w 71"/>
                <a:gd name="T61" fmla="*/ 29 h 29"/>
                <a:gd name="T62" fmla="*/ 60 w 71"/>
                <a:gd name="T63" fmla="*/ 29 h 29"/>
                <a:gd name="T64" fmla="*/ 65 w 71"/>
                <a:gd name="T65" fmla="*/ 28 h 29"/>
                <a:gd name="T66" fmla="*/ 68 w 71"/>
                <a:gd name="T67" fmla="*/ 27 h 29"/>
                <a:gd name="T68" fmla="*/ 70 w 71"/>
                <a:gd name="T69" fmla="*/ 25 h 29"/>
                <a:gd name="T70" fmla="*/ 71 w 71"/>
                <a:gd name="T71" fmla="*/ 24 h 29"/>
                <a:gd name="T72" fmla="*/ 71 w 71"/>
                <a:gd name="T73" fmla="*/ 22 h 29"/>
                <a:gd name="T74" fmla="*/ 71 w 71"/>
                <a:gd name="T75" fmla="*/ 18 h 29"/>
                <a:gd name="T76" fmla="*/ 71 w 71"/>
                <a:gd name="T77" fmla="*/ 13 h 29"/>
                <a:gd name="T78" fmla="*/ 70 w 71"/>
                <a:gd name="T79" fmla="*/ 8 h 29"/>
                <a:gd name="T80" fmla="*/ 70 w 71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1" h="29">
                  <a:moveTo>
                    <a:pt x="70" y="5"/>
                  </a:moveTo>
                  <a:lnTo>
                    <a:pt x="69" y="3"/>
                  </a:lnTo>
                  <a:lnTo>
                    <a:pt x="67" y="2"/>
                  </a:lnTo>
                  <a:lnTo>
                    <a:pt x="65" y="2"/>
                  </a:lnTo>
                  <a:lnTo>
                    <a:pt x="61" y="3"/>
                  </a:lnTo>
                  <a:lnTo>
                    <a:pt x="55" y="4"/>
                  </a:lnTo>
                  <a:lnTo>
                    <a:pt x="46" y="4"/>
                  </a:lnTo>
                  <a:lnTo>
                    <a:pt x="38" y="4"/>
                  </a:lnTo>
                  <a:lnTo>
                    <a:pt x="30" y="3"/>
                  </a:lnTo>
                  <a:lnTo>
                    <a:pt x="22" y="3"/>
                  </a:lnTo>
                  <a:lnTo>
                    <a:pt x="14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10" y="25"/>
                  </a:lnTo>
                  <a:lnTo>
                    <a:pt x="16" y="27"/>
                  </a:lnTo>
                  <a:lnTo>
                    <a:pt x="25" y="28"/>
                  </a:lnTo>
                  <a:lnTo>
                    <a:pt x="35" y="28"/>
                  </a:lnTo>
                  <a:lnTo>
                    <a:pt x="44" y="29"/>
                  </a:lnTo>
                  <a:lnTo>
                    <a:pt x="53" y="29"/>
                  </a:lnTo>
                  <a:lnTo>
                    <a:pt x="60" y="29"/>
                  </a:lnTo>
                  <a:lnTo>
                    <a:pt x="65" y="28"/>
                  </a:lnTo>
                  <a:lnTo>
                    <a:pt x="68" y="27"/>
                  </a:lnTo>
                  <a:lnTo>
                    <a:pt x="70" y="25"/>
                  </a:lnTo>
                  <a:lnTo>
                    <a:pt x="71" y="24"/>
                  </a:lnTo>
                  <a:lnTo>
                    <a:pt x="71" y="22"/>
                  </a:lnTo>
                  <a:lnTo>
                    <a:pt x="71" y="18"/>
                  </a:lnTo>
                  <a:lnTo>
                    <a:pt x="71" y="13"/>
                  </a:lnTo>
                  <a:lnTo>
                    <a:pt x="70" y="8"/>
                  </a:lnTo>
                  <a:lnTo>
                    <a:pt x="70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6" name="Freeform 391"/>
            <p:cNvSpPr>
              <a:spLocks/>
            </p:cNvSpPr>
            <p:nvPr/>
          </p:nvSpPr>
          <p:spPr bwMode="auto">
            <a:xfrm>
              <a:off x="3808" y="3589"/>
              <a:ext cx="50" cy="13"/>
            </a:xfrm>
            <a:custGeom>
              <a:avLst/>
              <a:gdLst>
                <a:gd name="T0" fmla="*/ 70 w 71"/>
                <a:gd name="T1" fmla="*/ 5 h 29"/>
                <a:gd name="T2" fmla="*/ 70 w 71"/>
                <a:gd name="T3" fmla="*/ 5 h 29"/>
                <a:gd name="T4" fmla="*/ 69 w 71"/>
                <a:gd name="T5" fmla="*/ 3 h 29"/>
                <a:gd name="T6" fmla="*/ 67 w 71"/>
                <a:gd name="T7" fmla="*/ 2 h 29"/>
                <a:gd name="T8" fmla="*/ 65 w 71"/>
                <a:gd name="T9" fmla="*/ 2 h 29"/>
                <a:gd name="T10" fmla="*/ 61 w 71"/>
                <a:gd name="T11" fmla="*/ 3 h 29"/>
                <a:gd name="T12" fmla="*/ 61 w 71"/>
                <a:gd name="T13" fmla="*/ 3 h 29"/>
                <a:gd name="T14" fmla="*/ 55 w 71"/>
                <a:gd name="T15" fmla="*/ 4 h 29"/>
                <a:gd name="T16" fmla="*/ 46 w 71"/>
                <a:gd name="T17" fmla="*/ 4 h 29"/>
                <a:gd name="T18" fmla="*/ 38 w 71"/>
                <a:gd name="T19" fmla="*/ 4 h 29"/>
                <a:gd name="T20" fmla="*/ 30 w 71"/>
                <a:gd name="T21" fmla="*/ 3 h 29"/>
                <a:gd name="T22" fmla="*/ 22 w 71"/>
                <a:gd name="T23" fmla="*/ 3 h 29"/>
                <a:gd name="T24" fmla="*/ 14 w 71"/>
                <a:gd name="T25" fmla="*/ 2 h 29"/>
                <a:gd name="T26" fmla="*/ 9 w 71"/>
                <a:gd name="T27" fmla="*/ 0 h 29"/>
                <a:gd name="T28" fmla="*/ 7 w 71"/>
                <a:gd name="T29" fmla="*/ 0 h 29"/>
                <a:gd name="T30" fmla="*/ 7 w 71"/>
                <a:gd name="T31" fmla="*/ 0 h 29"/>
                <a:gd name="T32" fmla="*/ 5 w 71"/>
                <a:gd name="T33" fmla="*/ 0 h 29"/>
                <a:gd name="T34" fmla="*/ 3 w 71"/>
                <a:gd name="T35" fmla="*/ 0 h 29"/>
                <a:gd name="T36" fmla="*/ 0 w 71"/>
                <a:gd name="T37" fmla="*/ 0 h 29"/>
                <a:gd name="T38" fmla="*/ 0 w 71"/>
                <a:gd name="T39" fmla="*/ 2 h 29"/>
                <a:gd name="T40" fmla="*/ 0 w 71"/>
                <a:gd name="T41" fmla="*/ 2 h 29"/>
                <a:gd name="T42" fmla="*/ 0 w 71"/>
                <a:gd name="T43" fmla="*/ 8 h 29"/>
                <a:gd name="T44" fmla="*/ 0 w 71"/>
                <a:gd name="T45" fmla="*/ 13 h 29"/>
                <a:gd name="T46" fmla="*/ 0 w 71"/>
                <a:gd name="T47" fmla="*/ 18 h 29"/>
                <a:gd name="T48" fmla="*/ 0 w 71"/>
                <a:gd name="T49" fmla="*/ 20 h 29"/>
                <a:gd name="T50" fmla="*/ 0 w 71"/>
                <a:gd name="T51" fmla="*/ 20 h 29"/>
                <a:gd name="T52" fmla="*/ 1 w 71"/>
                <a:gd name="T53" fmla="*/ 22 h 29"/>
                <a:gd name="T54" fmla="*/ 2 w 71"/>
                <a:gd name="T55" fmla="*/ 24 h 29"/>
                <a:gd name="T56" fmla="*/ 3 w 71"/>
                <a:gd name="T57" fmla="*/ 25 h 29"/>
                <a:gd name="T58" fmla="*/ 6 w 71"/>
                <a:gd name="T59" fmla="*/ 25 h 29"/>
                <a:gd name="T60" fmla="*/ 6 w 71"/>
                <a:gd name="T61" fmla="*/ 25 h 29"/>
                <a:gd name="T62" fmla="*/ 10 w 71"/>
                <a:gd name="T63" fmla="*/ 25 h 29"/>
                <a:gd name="T64" fmla="*/ 16 w 71"/>
                <a:gd name="T65" fmla="*/ 27 h 29"/>
                <a:gd name="T66" fmla="*/ 25 w 71"/>
                <a:gd name="T67" fmla="*/ 28 h 29"/>
                <a:gd name="T68" fmla="*/ 35 w 71"/>
                <a:gd name="T69" fmla="*/ 28 h 29"/>
                <a:gd name="T70" fmla="*/ 44 w 71"/>
                <a:gd name="T71" fmla="*/ 29 h 29"/>
                <a:gd name="T72" fmla="*/ 53 w 71"/>
                <a:gd name="T73" fmla="*/ 29 h 29"/>
                <a:gd name="T74" fmla="*/ 60 w 71"/>
                <a:gd name="T75" fmla="*/ 29 h 29"/>
                <a:gd name="T76" fmla="*/ 65 w 71"/>
                <a:gd name="T77" fmla="*/ 28 h 29"/>
                <a:gd name="T78" fmla="*/ 65 w 71"/>
                <a:gd name="T79" fmla="*/ 28 h 29"/>
                <a:gd name="T80" fmla="*/ 68 w 71"/>
                <a:gd name="T81" fmla="*/ 27 h 29"/>
                <a:gd name="T82" fmla="*/ 70 w 71"/>
                <a:gd name="T83" fmla="*/ 25 h 29"/>
                <a:gd name="T84" fmla="*/ 71 w 71"/>
                <a:gd name="T85" fmla="*/ 24 h 29"/>
                <a:gd name="T86" fmla="*/ 71 w 71"/>
                <a:gd name="T87" fmla="*/ 22 h 29"/>
                <a:gd name="T88" fmla="*/ 71 w 71"/>
                <a:gd name="T89" fmla="*/ 22 h 29"/>
                <a:gd name="T90" fmla="*/ 71 w 71"/>
                <a:gd name="T91" fmla="*/ 18 h 29"/>
                <a:gd name="T92" fmla="*/ 71 w 71"/>
                <a:gd name="T93" fmla="*/ 13 h 29"/>
                <a:gd name="T94" fmla="*/ 70 w 71"/>
                <a:gd name="T95" fmla="*/ 8 h 29"/>
                <a:gd name="T96" fmla="*/ 70 w 71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" h="29">
                  <a:moveTo>
                    <a:pt x="70" y="5"/>
                  </a:moveTo>
                  <a:lnTo>
                    <a:pt x="70" y="5"/>
                  </a:lnTo>
                  <a:lnTo>
                    <a:pt x="69" y="3"/>
                  </a:lnTo>
                  <a:lnTo>
                    <a:pt x="67" y="2"/>
                  </a:lnTo>
                  <a:lnTo>
                    <a:pt x="65" y="2"/>
                  </a:lnTo>
                  <a:lnTo>
                    <a:pt x="61" y="3"/>
                  </a:lnTo>
                  <a:lnTo>
                    <a:pt x="61" y="3"/>
                  </a:lnTo>
                  <a:lnTo>
                    <a:pt x="55" y="4"/>
                  </a:lnTo>
                  <a:lnTo>
                    <a:pt x="46" y="4"/>
                  </a:lnTo>
                  <a:lnTo>
                    <a:pt x="38" y="4"/>
                  </a:lnTo>
                  <a:lnTo>
                    <a:pt x="30" y="3"/>
                  </a:lnTo>
                  <a:lnTo>
                    <a:pt x="22" y="3"/>
                  </a:lnTo>
                  <a:lnTo>
                    <a:pt x="14" y="2"/>
                  </a:lnTo>
                  <a:lnTo>
                    <a:pt x="9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10" y="25"/>
                  </a:lnTo>
                  <a:lnTo>
                    <a:pt x="16" y="27"/>
                  </a:lnTo>
                  <a:lnTo>
                    <a:pt x="25" y="28"/>
                  </a:lnTo>
                  <a:lnTo>
                    <a:pt x="35" y="28"/>
                  </a:lnTo>
                  <a:lnTo>
                    <a:pt x="44" y="29"/>
                  </a:lnTo>
                  <a:lnTo>
                    <a:pt x="53" y="29"/>
                  </a:lnTo>
                  <a:lnTo>
                    <a:pt x="60" y="29"/>
                  </a:lnTo>
                  <a:lnTo>
                    <a:pt x="65" y="28"/>
                  </a:lnTo>
                  <a:lnTo>
                    <a:pt x="65" y="28"/>
                  </a:lnTo>
                  <a:lnTo>
                    <a:pt x="68" y="27"/>
                  </a:lnTo>
                  <a:lnTo>
                    <a:pt x="70" y="25"/>
                  </a:lnTo>
                  <a:lnTo>
                    <a:pt x="71" y="24"/>
                  </a:lnTo>
                  <a:lnTo>
                    <a:pt x="71" y="22"/>
                  </a:lnTo>
                  <a:lnTo>
                    <a:pt x="71" y="22"/>
                  </a:lnTo>
                  <a:lnTo>
                    <a:pt x="71" y="18"/>
                  </a:lnTo>
                  <a:lnTo>
                    <a:pt x="71" y="13"/>
                  </a:lnTo>
                  <a:lnTo>
                    <a:pt x="70" y="8"/>
                  </a:lnTo>
                  <a:lnTo>
                    <a:pt x="70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7" name="Freeform 392"/>
            <p:cNvSpPr>
              <a:spLocks/>
            </p:cNvSpPr>
            <p:nvPr/>
          </p:nvSpPr>
          <p:spPr bwMode="auto">
            <a:xfrm>
              <a:off x="3862" y="3590"/>
              <a:ext cx="244" cy="12"/>
            </a:xfrm>
            <a:custGeom>
              <a:avLst/>
              <a:gdLst>
                <a:gd name="T0" fmla="*/ 7 w 353"/>
                <a:gd name="T1" fmla="*/ 0 h 26"/>
                <a:gd name="T2" fmla="*/ 348 w 353"/>
                <a:gd name="T3" fmla="*/ 0 h 26"/>
                <a:gd name="T4" fmla="*/ 349 w 353"/>
                <a:gd name="T5" fmla="*/ 0 h 26"/>
                <a:gd name="T6" fmla="*/ 350 w 353"/>
                <a:gd name="T7" fmla="*/ 1 h 26"/>
                <a:gd name="T8" fmla="*/ 351 w 353"/>
                <a:gd name="T9" fmla="*/ 4 h 26"/>
                <a:gd name="T10" fmla="*/ 351 w 353"/>
                <a:gd name="T11" fmla="*/ 6 h 26"/>
                <a:gd name="T12" fmla="*/ 351 w 353"/>
                <a:gd name="T13" fmla="*/ 10 h 26"/>
                <a:gd name="T14" fmla="*/ 352 w 353"/>
                <a:gd name="T15" fmla="*/ 14 h 26"/>
                <a:gd name="T16" fmla="*/ 352 w 353"/>
                <a:gd name="T17" fmla="*/ 16 h 26"/>
                <a:gd name="T18" fmla="*/ 352 w 353"/>
                <a:gd name="T19" fmla="*/ 17 h 26"/>
                <a:gd name="T20" fmla="*/ 352 w 353"/>
                <a:gd name="T21" fmla="*/ 19 h 26"/>
                <a:gd name="T22" fmla="*/ 353 w 353"/>
                <a:gd name="T23" fmla="*/ 21 h 26"/>
                <a:gd name="T24" fmla="*/ 352 w 353"/>
                <a:gd name="T25" fmla="*/ 25 h 26"/>
                <a:gd name="T26" fmla="*/ 349 w 353"/>
                <a:gd name="T27" fmla="*/ 26 h 26"/>
                <a:gd name="T28" fmla="*/ 345 w 353"/>
                <a:gd name="T29" fmla="*/ 26 h 26"/>
                <a:gd name="T30" fmla="*/ 334 w 353"/>
                <a:gd name="T31" fmla="*/ 26 h 26"/>
                <a:gd name="T32" fmla="*/ 316 w 353"/>
                <a:gd name="T33" fmla="*/ 26 h 26"/>
                <a:gd name="T34" fmla="*/ 294 w 353"/>
                <a:gd name="T35" fmla="*/ 25 h 26"/>
                <a:gd name="T36" fmla="*/ 267 w 353"/>
                <a:gd name="T37" fmla="*/ 25 h 26"/>
                <a:gd name="T38" fmla="*/ 238 w 353"/>
                <a:gd name="T39" fmla="*/ 25 h 26"/>
                <a:gd name="T40" fmla="*/ 207 w 353"/>
                <a:gd name="T41" fmla="*/ 25 h 26"/>
                <a:gd name="T42" fmla="*/ 175 w 353"/>
                <a:gd name="T43" fmla="*/ 25 h 26"/>
                <a:gd name="T44" fmla="*/ 144 w 353"/>
                <a:gd name="T45" fmla="*/ 25 h 26"/>
                <a:gd name="T46" fmla="*/ 112 w 353"/>
                <a:gd name="T47" fmla="*/ 25 h 26"/>
                <a:gd name="T48" fmla="*/ 84 w 353"/>
                <a:gd name="T49" fmla="*/ 25 h 26"/>
                <a:gd name="T50" fmla="*/ 58 w 353"/>
                <a:gd name="T51" fmla="*/ 25 h 26"/>
                <a:gd name="T52" fmla="*/ 37 w 353"/>
                <a:gd name="T53" fmla="*/ 25 h 26"/>
                <a:gd name="T54" fmla="*/ 20 w 353"/>
                <a:gd name="T55" fmla="*/ 25 h 26"/>
                <a:gd name="T56" fmla="*/ 9 w 353"/>
                <a:gd name="T57" fmla="*/ 25 h 26"/>
                <a:gd name="T58" fmla="*/ 6 w 353"/>
                <a:gd name="T59" fmla="*/ 25 h 26"/>
                <a:gd name="T60" fmla="*/ 5 w 353"/>
                <a:gd name="T61" fmla="*/ 25 h 26"/>
                <a:gd name="T62" fmla="*/ 2 w 353"/>
                <a:gd name="T63" fmla="*/ 24 h 26"/>
                <a:gd name="T64" fmla="*/ 1 w 353"/>
                <a:gd name="T65" fmla="*/ 21 h 26"/>
                <a:gd name="T66" fmla="*/ 0 w 353"/>
                <a:gd name="T67" fmla="*/ 19 h 26"/>
                <a:gd name="T68" fmla="*/ 0 w 353"/>
                <a:gd name="T69" fmla="*/ 15 h 26"/>
                <a:gd name="T70" fmla="*/ 1 w 353"/>
                <a:gd name="T71" fmla="*/ 11 h 26"/>
                <a:gd name="T72" fmla="*/ 1 w 353"/>
                <a:gd name="T73" fmla="*/ 7 h 26"/>
                <a:gd name="T74" fmla="*/ 1 w 353"/>
                <a:gd name="T75" fmla="*/ 6 h 26"/>
                <a:gd name="T76" fmla="*/ 1 w 353"/>
                <a:gd name="T77" fmla="*/ 5 h 26"/>
                <a:gd name="T78" fmla="*/ 2 w 353"/>
                <a:gd name="T79" fmla="*/ 2 h 26"/>
                <a:gd name="T80" fmla="*/ 5 w 353"/>
                <a:gd name="T81" fmla="*/ 1 h 26"/>
                <a:gd name="T82" fmla="*/ 7 w 353"/>
                <a:gd name="T83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3" h="26">
                  <a:moveTo>
                    <a:pt x="7" y="0"/>
                  </a:moveTo>
                  <a:lnTo>
                    <a:pt x="348" y="0"/>
                  </a:lnTo>
                  <a:lnTo>
                    <a:pt x="349" y="0"/>
                  </a:lnTo>
                  <a:lnTo>
                    <a:pt x="350" y="1"/>
                  </a:lnTo>
                  <a:lnTo>
                    <a:pt x="351" y="4"/>
                  </a:lnTo>
                  <a:lnTo>
                    <a:pt x="351" y="6"/>
                  </a:lnTo>
                  <a:lnTo>
                    <a:pt x="351" y="10"/>
                  </a:lnTo>
                  <a:lnTo>
                    <a:pt x="352" y="14"/>
                  </a:lnTo>
                  <a:lnTo>
                    <a:pt x="352" y="16"/>
                  </a:lnTo>
                  <a:lnTo>
                    <a:pt x="352" y="17"/>
                  </a:lnTo>
                  <a:lnTo>
                    <a:pt x="352" y="19"/>
                  </a:lnTo>
                  <a:lnTo>
                    <a:pt x="353" y="21"/>
                  </a:lnTo>
                  <a:lnTo>
                    <a:pt x="352" y="25"/>
                  </a:lnTo>
                  <a:lnTo>
                    <a:pt x="349" y="26"/>
                  </a:lnTo>
                  <a:lnTo>
                    <a:pt x="345" y="26"/>
                  </a:lnTo>
                  <a:lnTo>
                    <a:pt x="334" y="26"/>
                  </a:lnTo>
                  <a:lnTo>
                    <a:pt x="316" y="26"/>
                  </a:lnTo>
                  <a:lnTo>
                    <a:pt x="294" y="25"/>
                  </a:lnTo>
                  <a:lnTo>
                    <a:pt x="267" y="25"/>
                  </a:lnTo>
                  <a:lnTo>
                    <a:pt x="238" y="25"/>
                  </a:lnTo>
                  <a:lnTo>
                    <a:pt x="207" y="25"/>
                  </a:lnTo>
                  <a:lnTo>
                    <a:pt x="175" y="25"/>
                  </a:lnTo>
                  <a:lnTo>
                    <a:pt x="144" y="25"/>
                  </a:lnTo>
                  <a:lnTo>
                    <a:pt x="112" y="25"/>
                  </a:lnTo>
                  <a:lnTo>
                    <a:pt x="84" y="25"/>
                  </a:lnTo>
                  <a:lnTo>
                    <a:pt x="58" y="25"/>
                  </a:lnTo>
                  <a:lnTo>
                    <a:pt x="37" y="25"/>
                  </a:lnTo>
                  <a:lnTo>
                    <a:pt x="20" y="25"/>
                  </a:lnTo>
                  <a:lnTo>
                    <a:pt x="9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2" y="24"/>
                  </a:lnTo>
                  <a:lnTo>
                    <a:pt x="1" y="21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1" y="11"/>
                  </a:lnTo>
                  <a:lnTo>
                    <a:pt x="1" y="7"/>
                  </a:lnTo>
                  <a:lnTo>
                    <a:pt x="1" y="6"/>
                  </a:lnTo>
                  <a:lnTo>
                    <a:pt x="1" y="5"/>
                  </a:lnTo>
                  <a:lnTo>
                    <a:pt x="2" y="2"/>
                  </a:lnTo>
                  <a:lnTo>
                    <a:pt x="5" y="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8" name="Freeform 393"/>
            <p:cNvSpPr>
              <a:spLocks/>
            </p:cNvSpPr>
            <p:nvPr/>
          </p:nvSpPr>
          <p:spPr bwMode="auto">
            <a:xfrm>
              <a:off x="3862" y="3590"/>
              <a:ext cx="244" cy="12"/>
            </a:xfrm>
            <a:custGeom>
              <a:avLst/>
              <a:gdLst>
                <a:gd name="T0" fmla="*/ 7 w 353"/>
                <a:gd name="T1" fmla="*/ 0 h 26"/>
                <a:gd name="T2" fmla="*/ 348 w 353"/>
                <a:gd name="T3" fmla="*/ 0 h 26"/>
                <a:gd name="T4" fmla="*/ 348 w 353"/>
                <a:gd name="T5" fmla="*/ 0 h 26"/>
                <a:gd name="T6" fmla="*/ 349 w 353"/>
                <a:gd name="T7" fmla="*/ 0 h 26"/>
                <a:gd name="T8" fmla="*/ 350 w 353"/>
                <a:gd name="T9" fmla="*/ 1 h 26"/>
                <a:gd name="T10" fmla="*/ 351 w 353"/>
                <a:gd name="T11" fmla="*/ 4 h 26"/>
                <a:gd name="T12" fmla="*/ 351 w 353"/>
                <a:gd name="T13" fmla="*/ 6 h 26"/>
                <a:gd name="T14" fmla="*/ 351 w 353"/>
                <a:gd name="T15" fmla="*/ 6 h 26"/>
                <a:gd name="T16" fmla="*/ 351 w 353"/>
                <a:gd name="T17" fmla="*/ 10 h 26"/>
                <a:gd name="T18" fmla="*/ 352 w 353"/>
                <a:gd name="T19" fmla="*/ 14 h 26"/>
                <a:gd name="T20" fmla="*/ 352 w 353"/>
                <a:gd name="T21" fmla="*/ 16 h 26"/>
                <a:gd name="T22" fmla="*/ 352 w 353"/>
                <a:gd name="T23" fmla="*/ 17 h 26"/>
                <a:gd name="T24" fmla="*/ 352 w 353"/>
                <a:gd name="T25" fmla="*/ 17 h 26"/>
                <a:gd name="T26" fmla="*/ 352 w 353"/>
                <a:gd name="T27" fmla="*/ 19 h 26"/>
                <a:gd name="T28" fmla="*/ 353 w 353"/>
                <a:gd name="T29" fmla="*/ 21 h 26"/>
                <a:gd name="T30" fmla="*/ 352 w 353"/>
                <a:gd name="T31" fmla="*/ 25 h 26"/>
                <a:gd name="T32" fmla="*/ 349 w 353"/>
                <a:gd name="T33" fmla="*/ 26 h 26"/>
                <a:gd name="T34" fmla="*/ 349 w 353"/>
                <a:gd name="T35" fmla="*/ 26 h 26"/>
                <a:gd name="T36" fmla="*/ 345 w 353"/>
                <a:gd name="T37" fmla="*/ 26 h 26"/>
                <a:gd name="T38" fmla="*/ 334 w 353"/>
                <a:gd name="T39" fmla="*/ 26 h 26"/>
                <a:gd name="T40" fmla="*/ 316 w 353"/>
                <a:gd name="T41" fmla="*/ 26 h 26"/>
                <a:gd name="T42" fmla="*/ 294 w 353"/>
                <a:gd name="T43" fmla="*/ 25 h 26"/>
                <a:gd name="T44" fmla="*/ 267 w 353"/>
                <a:gd name="T45" fmla="*/ 25 h 26"/>
                <a:gd name="T46" fmla="*/ 238 w 353"/>
                <a:gd name="T47" fmla="*/ 25 h 26"/>
                <a:gd name="T48" fmla="*/ 207 w 353"/>
                <a:gd name="T49" fmla="*/ 25 h 26"/>
                <a:gd name="T50" fmla="*/ 175 w 353"/>
                <a:gd name="T51" fmla="*/ 25 h 26"/>
                <a:gd name="T52" fmla="*/ 144 w 353"/>
                <a:gd name="T53" fmla="*/ 25 h 26"/>
                <a:gd name="T54" fmla="*/ 112 w 353"/>
                <a:gd name="T55" fmla="*/ 25 h 26"/>
                <a:gd name="T56" fmla="*/ 84 w 353"/>
                <a:gd name="T57" fmla="*/ 25 h 26"/>
                <a:gd name="T58" fmla="*/ 58 w 353"/>
                <a:gd name="T59" fmla="*/ 25 h 26"/>
                <a:gd name="T60" fmla="*/ 37 w 353"/>
                <a:gd name="T61" fmla="*/ 25 h 26"/>
                <a:gd name="T62" fmla="*/ 20 w 353"/>
                <a:gd name="T63" fmla="*/ 25 h 26"/>
                <a:gd name="T64" fmla="*/ 9 w 353"/>
                <a:gd name="T65" fmla="*/ 25 h 26"/>
                <a:gd name="T66" fmla="*/ 6 w 353"/>
                <a:gd name="T67" fmla="*/ 25 h 26"/>
                <a:gd name="T68" fmla="*/ 6 w 353"/>
                <a:gd name="T69" fmla="*/ 25 h 26"/>
                <a:gd name="T70" fmla="*/ 5 w 353"/>
                <a:gd name="T71" fmla="*/ 25 h 26"/>
                <a:gd name="T72" fmla="*/ 2 w 353"/>
                <a:gd name="T73" fmla="*/ 24 h 26"/>
                <a:gd name="T74" fmla="*/ 1 w 353"/>
                <a:gd name="T75" fmla="*/ 21 h 26"/>
                <a:gd name="T76" fmla="*/ 0 w 353"/>
                <a:gd name="T77" fmla="*/ 19 h 26"/>
                <a:gd name="T78" fmla="*/ 0 w 353"/>
                <a:gd name="T79" fmla="*/ 19 h 26"/>
                <a:gd name="T80" fmla="*/ 0 w 353"/>
                <a:gd name="T81" fmla="*/ 15 h 26"/>
                <a:gd name="T82" fmla="*/ 1 w 353"/>
                <a:gd name="T83" fmla="*/ 11 h 26"/>
                <a:gd name="T84" fmla="*/ 1 w 353"/>
                <a:gd name="T85" fmla="*/ 7 h 26"/>
                <a:gd name="T86" fmla="*/ 1 w 353"/>
                <a:gd name="T87" fmla="*/ 6 h 26"/>
                <a:gd name="T88" fmla="*/ 1 w 353"/>
                <a:gd name="T89" fmla="*/ 6 h 26"/>
                <a:gd name="T90" fmla="*/ 1 w 353"/>
                <a:gd name="T91" fmla="*/ 5 h 26"/>
                <a:gd name="T92" fmla="*/ 2 w 353"/>
                <a:gd name="T93" fmla="*/ 2 h 26"/>
                <a:gd name="T94" fmla="*/ 5 w 353"/>
                <a:gd name="T95" fmla="*/ 1 h 26"/>
                <a:gd name="T96" fmla="*/ 7 w 353"/>
                <a:gd name="T97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3" h="26">
                  <a:moveTo>
                    <a:pt x="7" y="0"/>
                  </a:moveTo>
                  <a:lnTo>
                    <a:pt x="348" y="0"/>
                  </a:lnTo>
                  <a:lnTo>
                    <a:pt x="348" y="0"/>
                  </a:lnTo>
                  <a:lnTo>
                    <a:pt x="349" y="0"/>
                  </a:lnTo>
                  <a:lnTo>
                    <a:pt x="350" y="1"/>
                  </a:lnTo>
                  <a:lnTo>
                    <a:pt x="351" y="4"/>
                  </a:lnTo>
                  <a:lnTo>
                    <a:pt x="351" y="6"/>
                  </a:lnTo>
                  <a:lnTo>
                    <a:pt x="351" y="6"/>
                  </a:lnTo>
                  <a:lnTo>
                    <a:pt x="351" y="10"/>
                  </a:lnTo>
                  <a:lnTo>
                    <a:pt x="352" y="14"/>
                  </a:lnTo>
                  <a:lnTo>
                    <a:pt x="352" y="16"/>
                  </a:lnTo>
                  <a:lnTo>
                    <a:pt x="352" y="17"/>
                  </a:lnTo>
                  <a:lnTo>
                    <a:pt x="352" y="17"/>
                  </a:lnTo>
                  <a:lnTo>
                    <a:pt x="352" y="19"/>
                  </a:lnTo>
                  <a:lnTo>
                    <a:pt x="353" y="21"/>
                  </a:lnTo>
                  <a:lnTo>
                    <a:pt x="352" y="25"/>
                  </a:lnTo>
                  <a:lnTo>
                    <a:pt x="349" y="26"/>
                  </a:lnTo>
                  <a:lnTo>
                    <a:pt x="349" y="26"/>
                  </a:lnTo>
                  <a:lnTo>
                    <a:pt x="345" y="26"/>
                  </a:lnTo>
                  <a:lnTo>
                    <a:pt x="334" y="26"/>
                  </a:lnTo>
                  <a:lnTo>
                    <a:pt x="316" y="26"/>
                  </a:lnTo>
                  <a:lnTo>
                    <a:pt x="294" y="25"/>
                  </a:lnTo>
                  <a:lnTo>
                    <a:pt x="267" y="25"/>
                  </a:lnTo>
                  <a:lnTo>
                    <a:pt x="238" y="25"/>
                  </a:lnTo>
                  <a:lnTo>
                    <a:pt x="207" y="25"/>
                  </a:lnTo>
                  <a:lnTo>
                    <a:pt x="175" y="25"/>
                  </a:lnTo>
                  <a:lnTo>
                    <a:pt x="144" y="25"/>
                  </a:lnTo>
                  <a:lnTo>
                    <a:pt x="112" y="25"/>
                  </a:lnTo>
                  <a:lnTo>
                    <a:pt x="84" y="25"/>
                  </a:lnTo>
                  <a:lnTo>
                    <a:pt x="58" y="25"/>
                  </a:lnTo>
                  <a:lnTo>
                    <a:pt x="37" y="25"/>
                  </a:lnTo>
                  <a:lnTo>
                    <a:pt x="20" y="25"/>
                  </a:lnTo>
                  <a:lnTo>
                    <a:pt x="9" y="25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5" y="25"/>
                  </a:lnTo>
                  <a:lnTo>
                    <a:pt x="2" y="24"/>
                  </a:lnTo>
                  <a:lnTo>
                    <a:pt x="1" y="21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1" y="11"/>
                  </a:lnTo>
                  <a:lnTo>
                    <a:pt x="1" y="7"/>
                  </a:lnTo>
                  <a:lnTo>
                    <a:pt x="1" y="6"/>
                  </a:lnTo>
                  <a:lnTo>
                    <a:pt x="1" y="6"/>
                  </a:lnTo>
                  <a:lnTo>
                    <a:pt x="1" y="5"/>
                  </a:lnTo>
                  <a:lnTo>
                    <a:pt x="2" y="2"/>
                  </a:lnTo>
                  <a:lnTo>
                    <a:pt x="5" y="1"/>
                  </a:lnTo>
                  <a:lnTo>
                    <a:pt x="7" y="0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9" name="Freeform 394"/>
            <p:cNvSpPr>
              <a:spLocks/>
            </p:cNvSpPr>
            <p:nvPr/>
          </p:nvSpPr>
          <p:spPr bwMode="auto">
            <a:xfrm>
              <a:off x="4100" y="3473"/>
              <a:ext cx="141" cy="29"/>
            </a:xfrm>
            <a:custGeom>
              <a:avLst/>
              <a:gdLst>
                <a:gd name="T0" fmla="*/ 13 w 205"/>
                <a:gd name="T1" fmla="*/ 14 h 68"/>
                <a:gd name="T2" fmla="*/ 16 w 205"/>
                <a:gd name="T3" fmla="*/ 1 h 68"/>
                <a:gd name="T4" fmla="*/ 20 w 205"/>
                <a:gd name="T5" fmla="*/ 1 h 68"/>
                <a:gd name="T6" fmla="*/ 27 w 205"/>
                <a:gd name="T7" fmla="*/ 3 h 68"/>
                <a:gd name="T8" fmla="*/ 38 w 205"/>
                <a:gd name="T9" fmla="*/ 3 h 68"/>
                <a:gd name="T10" fmla="*/ 47 w 205"/>
                <a:gd name="T11" fmla="*/ 0 h 68"/>
                <a:gd name="T12" fmla="*/ 51 w 205"/>
                <a:gd name="T13" fmla="*/ 4 h 68"/>
                <a:gd name="T14" fmla="*/ 54 w 205"/>
                <a:gd name="T15" fmla="*/ 20 h 68"/>
                <a:gd name="T16" fmla="*/ 58 w 205"/>
                <a:gd name="T17" fmla="*/ 21 h 68"/>
                <a:gd name="T18" fmla="*/ 60 w 205"/>
                <a:gd name="T19" fmla="*/ 21 h 68"/>
                <a:gd name="T20" fmla="*/ 63 w 205"/>
                <a:gd name="T21" fmla="*/ 6 h 68"/>
                <a:gd name="T22" fmla="*/ 64 w 205"/>
                <a:gd name="T23" fmla="*/ 0 h 68"/>
                <a:gd name="T24" fmla="*/ 68 w 205"/>
                <a:gd name="T25" fmla="*/ 0 h 68"/>
                <a:gd name="T26" fmla="*/ 77 w 205"/>
                <a:gd name="T27" fmla="*/ 1 h 68"/>
                <a:gd name="T28" fmla="*/ 91 w 205"/>
                <a:gd name="T29" fmla="*/ 1 h 68"/>
                <a:gd name="T30" fmla="*/ 97 w 205"/>
                <a:gd name="T31" fmla="*/ 0 h 68"/>
                <a:gd name="T32" fmla="*/ 99 w 205"/>
                <a:gd name="T33" fmla="*/ 6 h 68"/>
                <a:gd name="T34" fmla="*/ 101 w 205"/>
                <a:gd name="T35" fmla="*/ 21 h 68"/>
                <a:gd name="T36" fmla="*/ 106 w 205"/>
                <a:gd name="T37" fmla="*/ 21 h 68"/>
                <a:gd name="T38" fmla="*/ 107 w 205"/>
                <a:gd name="T39" fmla="*/ 20 h 68"/>
                <a:gd name="T40" fmla="*/ 111 w 205"/>
                <a:gd name="T41" fmla="*/ 3 h 68"/>
                <a:gd name="T42" fmla="*/ 114 w 205"/>
                <a:gd name="T43" fmla="*/ 1 h 68"/>
                <a:gd name="T44" fmla="*/ 118 w 205"/>
                <a:gd name="T45" fmla="*/ 1 h 68"/>
                <a:gd name="T46" fmla="*/ 129 w 205"/>
                <a:gd name="T47" fmla="*/ 3 h 68"/>
                <a:gd name="T48" fmla="*/ 142 w 205"/>
                <a:gd name="T49" fmla="*/ 1 h 68"/>
                <a:gd name="T50" fmla="*/ 146 w 205"/>
                <a:gd name="T51" fmla="*/ 1 h 68"/>
                <a:gd name="T52" fmla="*/ 148 w 205"/>
                <a:gd name="T53" fmla="*/ 14 h 68"/>
                <a:gd name="T54" fmla="*/ 151 w 205"/>
                <a:gd name="T55" fmla="*/ 23 h 68"/>
                <a:gd name="T56" fmla="*/ 154 w 205"/>
                <a:gd name="T57" fmla="*/ 21 h 68"/>
                <a:gd name="T58" fmla="*/ 157 w 205"/>
                <a:gd name="T59" fmla="*/ 14 h 68"/>
                <a:gd name="T60" fmla="*/ 159 w 205"/>
                <a:gd name="T61" fmla="*/ 0 h 68"/>
                <a:gd name="T62" fmla="*/ 162 w 205"/>
                <a:gd name="T63" fmla="*/ 0 h 68"/>
                <a:gd name="T64" fmla="*/ 170 w 205"/>
                <a:gd name="T65" fmla="*/ 1 h 68"/>
                <a:gd name="T66" fmla="*/ 182 w 205"/>
                <a:gd name="T67" fmla="*/ 1 h 68"/>
                <a:gd name="T68" fmla="*/ 191 w 205"/>
                <a:gd name="T69" fmla="*/ 0 h 68"/>
                <a:gd name="T70" fmla="*/ 194 w 205"/>
                <a:gd name="T71" fmla="*/ 3 h 68"/>
                <a:gd name="T72" fmla="*/ 196 w 205"/>
                <a:gd name="T73" fmla="*/ 20 h 68"/>
                <a:gd name="T74" fmla="*/ 202 w 205"/>
                <a:gd name="T75" fmla="*/ 21 h 68"/>
                <a:gd name="T76" fmla="*/ 204 w 205"/>
                <a:gd name="T77" fmla="*/ 25 h 68"/>
                <a:gd name="T78" fmla="*/ 205 w 205"/>
                <a:gd name="T79" fmla="*/ 47 h 68"/>
                <a:gd name="T80" fmla="*/ 205 w 205"/>
                <a:gd name="T81" fmla="*/ 65 h 68"/>
                <a:gd name="T82" fmla="*/ 202 w 205"/>
                <a:gd name="T83" fmla="*/ 68 h 68"/>
                <a:gd name="T84" fmla="*/ 183 w 205"/>
                <a:gd name="T85" fmla="*/ 68 h 68"/>
                <a:gd name="T86" fmla="*/ 140 w 205"/>
                <a:gd name="T87" fmla="*/ 68 h 68"/>
                <a:gd name="T88" fmla="*/ 86 w 205"/>
                <a:gd name="T89" fmla="*/ 68 h 68"/>
                <a:gd name="T90" fmla="*/ 38 w 205"/>
                <a:gd name="T91" fmla="*/ 68 h 68"/>
                <a:gd name="T92" fmla="*/ 11 w 205"/>
                <a:gd name="T93" fmla="*/ 68 h 68"/>
                <a:gd name="T94" fmla="*/ 6 w 205"/>
                <a:gd name="T95" fmla="*/ 67 h 68"/>
                <a:gd name="T96" fmla="*/ 2 w 205"/>
                <a:gd name="T97" fmla="*/ 50 h 68"/>
                <a:gd name="T98" fmla="*/ 5 w 205"/>
                <a:gd name="T99" fmla="*/ 23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5" h="68">
                  <a:moveTo>
                    <a:pt x="11" y="23"/>
                  </a:moveTo>
                  <a:lnTo>
                    <a:pt x="12" y="20"/>
                  </a:lnTo>
                  <a:lnTo>
                    <a:pt x="13" y="14"/>
                  </a:lnTo>
                  <a:lnTo>
                    <a:pt x="14" y="6"/>
                  </a:lnTo>
                  <a:lnTo>
                    <a:pt x="15" y="3"/>
                  </a:lnTo>
                  <a:lnTo>
                    <a:pt x="16" y="1"/>
                  </a:lnTo>
                  <a:lnTo>
                    <a:pt x="16" y="0"/>
                  </a:lnTo>
                  <a:lnTo>
                    <a:pt x="18" y="1"/>
                  </a:lnTo>
                  <a:lnTo>
                    <a:pt x="20" y="1"/>
                  </a:lnTo>
                  <a:lnTo>
                    <a:pt x="21" y="1"/>
                  </a:lnTo>
                  <a:lnTo>
                    <a:pt x="23" y="1"/>
                  </a:lnTo>
                  <a:lnTo>
                    <a:pt x="27" y="3"/>
                  </a:lnTo>
                  <a:lnTo>
                    <a:pt x="30" y="3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2" y="3"/>
                  </a:lnTo>
                  <a:lnTo>
                    <a:pt x="46" y="1"/>
                  </a:lnTo>
                  <a:lnTo>
                    <a:pt x="47" y="0"/>
                  </a:lnTo>
                  <a:lnTo>
                    <a:pt x="50" y="0"/>
                  </a:lnTo>
                  <a:lnTo>
                    <a:pt x="50" y="1"/>
                  </a:lnTo>
                  <a:lnTo>
                    <a:pt x="51" y="4"/>
                  </a:lnTo>
                  <a:lnTo>
                    <a:pt x="52" y="8"/>
                  </a:lnTo>
                  <a:lnTo>
                    <a:pt x="53" y="14"/>
                  </a:lnTo>
                  <a:lnTo>
                    <a:pt x="54" y="20"/>
                  </a:lnTo>
                  <a:lnTo>
                    <a:pt x="54" y="21"/>
                  </a:lnTo>
                  <a:lnTo>
                    <a:pt x="55" y="21"/>
                  </a:lnTo>
                  <a:lnTo>
                    <a:pt x="58" y="21"/>
                  </a:lnTo>
                  <a:lnTo>
                    <a:pt x="59" y="21"/>
                  </a:lnTo>
                  <a:lnTo>
                    <a:pt x="60" y="21"/>
                  </a:lnTo>
                  <a:lnTo>
                    <a:pt x="60" y="21"/>
                  </a:lnTo>
                  <a:lnTo>
                    <a:pt x="61" y="20"/>
                  </a:lnTo>
                  <a:lnTo>
                    <a:pt x="61" y="14"/>
                  </a:lnTo>
                  <a:lnTo>
                    <a:pt x="63" y="6"/>
                  </a:lnTo>
                  <a:lnTo>
                    <a:pt x="63" y="1"/>
                  </a:lnTo>
                  <a:lnTo>
                    <a:pt x="63" y="0"/>
                  </a:lnTo>
                  <a:lnTo>
                    <a:pt x="64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8" y="0"/>
                  </a:lnTo>
                  <a:lnTo>
                    <a:pt x="70" y="0"/>
                  </a:lnTo>
                  <a:lnTo>
                    <a:pt x="74" y="1"/>
                  </a:lnTo>
                  <a:lnTo>
                    <a:pt x="77" y="1"/>
                  </a:lnTo>
                  <a:lnTo>
                    <a:pt x="82" y="1"/>
                  </a:lnTo>
                  <a:lnTo>
                    <a:pt x="86" y="1"/>
                  </a:lnTo>
                  <a:lnTo>
                    <a:pt x="91" y="1"/>
                  </a:lnTo>
                  <a:lnTo>
                    <a:pt x="94" y="0"/>
                  </a:lnTo>
                  <a:lnTo>
                    <a:pt x="96" y="0"/>
                  </a:lnTo>
                  <a:lnTo>
                    <a:pt x="97" y="0"/>
                  </a:lnTo>
                  <a:lnTo>
                    <a:pt x="98" y="1"/>
                  </a:lnTo>
                  <a:lnTo>
                    <a:pt x="98" y="3"/>
                  </a:lnTo>
                  <a:lnTo>
                    <a:pt x="99" y="6"/>
                  </a:lnTo>
                  <a:lnTo>
                    <a:pt x="99" y="14"/>
                  </a:lnTo>
                  <a:lnTo>
                    <a:pt x="101" y="20"/>
                  </a:lnTo>
                  <a:lnTo>
                    <a:pt x="101" y="21"/>
                  </a:lnTo>
                  <a:lnTo>
                    <a:pt x="103" y="21"/>
                  </a:lnTo>
                  <a:lnTo>
                    <a:pt x="104" y="21"/>
                  </a:lnTo>
                  <a:lnTo>
                    <a:pt x="106" y="21"/>
                  </a:lnTo>
                  <a:lnTo>
                    <a:pt x="107" y="23"/>
                  </a:lnTo>
                  <a:lnTo>
                    <a:pt x="107" y="23"/>
                  </a:lnTo>
                  <a:lnTo>
                    <a:pt x="107" y="20"/>
                  </a:lnTo>
                  <a:lnTo>
                    <a:pt x="108" y="14"/>
                  </a:lnTo>
                  <a:lnTo>
                    <a:pt x="110" y="6"/>
                  </a:lnTo>
                  <a:lnTo>
                    <a:pt x="111" y="3"/>
                  </a:lnTo>
                  <a:lnTo>
                    <a:pt x="112" y="1"/>
                  </a:lnTo>
                  <a:lnTo>
                    <a:pt x="113" y="0"/>
                  </a:lnTo>
                  <a:lnTo>
                    <a:pt x="114" y="1"/>
                  </a:lnTo>
                  <a:lnTo>
                    <a:pt x="114" y="1"/>
                  </a:lnTo>
                  <a:lnTo>
                    <a:pt x="116" y="1"/>
                  </a:lnTo>
                  <a:lnTo>
                    <a:pt x="118" y="1"/>
                  </a:lnTo>
                  <a:lnTo>
                    <a:pt x="121" y="3"/>
                  </a:lnTo>
                  <a:lnTo>
                    <a:pt x="125" y="3"/>
                  </a:lnTo>
                  <a:lnTo>
                    <a:pt x="129" y="3"/>
                  </a:lnTo>
                  <a:lnTo>
                    <a:pt x="134" y="3"/>
                  </a:lnTo>
                  <a:lnTo>
                    <a:pt x="137" y="3"/>
                  </a:lnTo>
                  <a:lnTo>
                    <a:pt x="142" y="1"/>
                  </a:lnTo>
                  <a:lnTo>
                    <a:pt x="144" y="0"/>
                  </a:lnTo>
                  <a:lnTo>
                    <a:pt x="146" y="0"/>
                  </a:lnTo>
                  <a:lnTo>
                    <a:pt x="146" y="1"/>
                  </a:lnTo>
                  <a:lnTo>
                    <a:pt x="146" y="3"/>
                  </a:lnTo>
                  <a:lnTo>
                    <a:pt x="147" y="8"/>
                  </a:lnTo>
                  <a:lnTo>
                    <a:pt x="148" y="14"/>
                  </a:lnTo>
                  <a:lnTo>
                    <a:pt x="149" y="20"/>
                  </a:lnTo>
                  <a:lnTo>
                    <a:pt x="149" y="21"/>
                  </a:lnTo>
                  <a:lnTo>
                    <a:pt x="151" y="23"/>
                  </a:lnTo>
                  <a:lnTo>
                    <a:pt x="152" y="23"/>
                  </a:lnTo>
                  <a:lnTo>
                    <a:pt x="154" y="21"/>
                  </a:lnTo>
                  <a:lnTo>
                    <a:pt x="154" y="21"/>
                  </a:lnTo>
                  <a:lnTo>
                    <a:pt x="155" y="21"/>
                  </a:lnTo>
                  <a:lnTo>
                    <a:pt x="155" y="20"/>
                  </a:lnTo>
                  <a:lnTo>
                    <a:pt x="157" y="14"/>
                  </a:lnTo>
                  <a:lnTo>
                    <a:pt x="157" y="6"/>
                  </a:lnTo>
                  <a:lnTo>
                    <a:pt x="158" y="1"/>
                  </a:lnTo>
                  <a:lnTo>
                    <a:pt x="159" y="0"/>
                  </a:lnTo>
                  <a:lnTo>
                    <a:pt x="160" y="0"/>
                  </a:lnTo>
                  <a:lnTo>
                    <a:pt x="161" y="0"/>
                  </a:lnTo>
                  <a:lnTo>
                    <a:pt x="162" y="0"/>
                  </a:lnTo>
                  <a:lnTo>
                    <a:pt x="163" y="0"/>
                  </a:lnTo>
                  <a:lnTo>
                    <a:pt x="165" y="0"/>
                  </a:lnTo>
                  <a:lnTo>
                    <a:pt x="170" y="1"/>
                  </a:lnTo>
                  <a:lnTo>
                    <a:pt x="174" y="1"/>
                  </a:lnTo>
                  <a:lnTo>
                    <a:pt x="178" y="1"/>
                  </a:lnTo>
                  <a:lnTo>
                    <a:pt x="182" y="1"/>
                  </a:lnTo>
                  <a:lnTo>
                    <a:pt x="187" y="1"/>
                  </a:lnTo>
                  <a:lnTo>
                    <a:pt x="189" y="0"/>
                  </a:lnTo>
                  <a:lnTo>
                    <a:pt x="191" y="0"/>
                  </a:lnTo>
                  <a:lnTo>
                    <a:pt x="192" y="0"/>
                  </a:lnTo>
                  <a:lnTo>
                    <a:pt x="193" y="1"/>
                  </a:lnTo>
                  <a:lnTo>
                    <a:pt x="194" y="3"/>
                  </a:lnTo>
                  <a:lnTo>
                    <a:pt x="194" y="6"/>
                  </a:lnTo>
                  <a:lnTo>
                    <a:pt x="195" y="14"/>
                  </a:lnTo>
                  <a:lnTo>
                    <a:pt x="196" y="20"/>
                  </a:lnTo>
                  <a:lnTo>
                    <a:pt x="196" y="21"/>
                  </a:lnTo>
                  <a:lnTo>
                    <a:pt x="200" y="21"/>
                  </a:lnTo>
                  <a:lnTo>
                    <a:pt x="202" y="21"/>
                  </a:lnTo>
                  <a:lnTo>
                    <a:pt x="204" y="23"/>
                  </a:lnTo>
                  <a:lnTo>
                    <a:pt x="204" y="24"/>
                  </a:lnTo>
                  <a:lnTo>
                    <a:pt x="204" y="25"/>
                  </a:lnTo>
                  <a:lnTo>
                    <a:pt x="204" y="28"/>
                  </a:lnTo>
                  <a:lnTo>
                    <a:pt x="204" y="34"/>
                  </a:lnTo>
                  <a:lnTo>
                    <a:pt x="205" y="47"/>
                  </a:lnTo>
                  <a:lnTo>
                    <a:pt x="205" y="58"/>
                  </a:lnTo>
                  <a:lnTo>
                    <a:pt x="205" y="64"/>
                  </a:lnTo>
                  <a:lnTo>
                    <a:pt x="205" y="65"/>
                  </a:lnTo>
                  <a:lnTo>
                    <a:pt x="204" y="67"/>
                  </a:lnTo>
                  <a:lnTo>
                    <a:pt x="204" y="68"/>
                  </a:lnTo>
                  <a:lnTo>
                    <a:pt x="202" y="68"/>
                  </a:lnTo>
                  <a:lnTo>
                    <a:pt x="198" y="68"/>
                  </a:lnTo>
                  <a:lnTo>
                    <a:pt x="192" y="68"/>
                  </a:lnTo>
                  <a:lnTo>
                    <a:pt x="183" y="68"/>
                  </a:lnTo>
                  <a:lnTo>
                    <a:pt x="171" y="68"/>
                  </a:lnTo>
                  <a:lnTo>
                    <a:pt x="155" y="68"/>
                  </a:lnTo>
                  <a:lnTo>
                    <a:pt x="140" y="68"/>
                  </a:lnTo>
                  <a:lnTo>
                    <a:pt x="121" y="68"/>
                  </a:lnTo>
                  <a:lnTo>
                    <a:pt x="104" y="68"/>
                  </a:lnTo>
                  <a:lnTo>
                    <a:pt x="86" y="68"/>
                  </a:lnTo>
                  <a:lnTo>
                    <a:pt x="69" y="68"/>
                  </a:lnTo>
                  <a:lnTo>
                    <a:pt x="53" y="68"/>
                  </a:lnTo>
                  <a:lnTo>
                    <a:pt x="38" y="68"/>
                  </a:lnTo>
                  <a:lnTo>
                    <a:pt x="27" y="68"/>
                  </a:lnTo>
                  <a:lnTo>
                    <a:pt x="16" y="68"/>
                  </a:lnTo>
                  <a:lnTo>
                    <a:pt x="11" y="68"/>
                  </a:lnTo>
                  <a:lnTo>
                    <a:pt x="8" y="68"/>
                  </a:lnTo>
                  <a:lnTo>
                    <a:pt x="8" y="68"/>
                  </a:lnTo>
                  <a:lnTo>
                    <a:pt x="6" y="67"/>
                  </a:lnTo>
                  <a:lnTo>
                    <a:pt x="4" y="64"/>
                  </a:lnTo>
                  <a:lnTo>
                    <a:pt x="3" y="59"/>
                  </a:lnTo>
                  <a:lnTo>
                    <a:pt x="2" y="50"/>
                  </a:lnTo>
                  <a:lnTo>
                    <a:pt x="0" y="38"/>
                  </a:lnTo>
                  <a:lnTo>
                    <a:pt x="1" y="28"/>
                  </a:lnTo>
                  <a:lnTo>
                    <a:pt x="5" y="23"/>
                  </a:lnTo>
                  <a:lnTo>
                    <a:pt x="11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0" name="Freeform 395"/>
            <p:cNvSpPr>
              <a:spLocks/>
            </p:cNvSpPr>
            <p:nvPr/>
          </p:nvSpPr>
          <p:spPr bwMode="auto">
            <a:xfrm>
              <a:off x="4209" y="3473"/>
              <a:ext cx="25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1 h 26"/>
                <a:gd name="T10" fmla="*/ 29 w 36"/>
                <a:gd name="T11" fmla="*/ 3 h 26"/>
                <a:gd name="T12" fmla="*/ 24 w 36"/>
                <a:gd name="T13" fmla="*/ 3 h 26"/>
                <a:gd name="T14" fmla="*/ 20 w 36"/>
                <a:gd name="T15" fmla="*/ 3 h 26"/>
                <a:gd name="T16" fmla="*/ 16 w 36"/>
                <a:gd name="T17" fmla="*/ 3 h 26"/>
                <a:gd name="T18" fmla="*/ 12 w 36"/>
                <a:gd name="T19" fmla="*/ 3 h 26"/>
                <a:gd name="T20" fmla="*/ 7 w 36"/>
                <a:gd name="T21" fmla="*/ 1 h 26"/>
                <a:gd name="T22" fmla="*/ 5 w 36"/>
                <a:gd name="T23" fmla="*/ 1 h 26"/>
                <a:gd name="T24" fmla="*/ 4 w 36"/>
                <a:gd name="T25" fmla="*/ 1 h 26"/>
                <a:gd name="T26" fmla="*/ 2 w 36"/>
                <a:gd name="T27" fmla="*/ 1 h 26"/>
                <a:gd name="T28" fmla="*/ 1 w 36"/>
                <a:gd name="T29" fmla="*/ 0 h 26"/>
                <a:gd name="T30" fmla="*/ 1 w 36"/>
                <a:gd name="T31" fmla="*/ 1 h 26"/>
                <a:gd name="T32" fmla="*/ 0 w 36"/>
                <a:gd name="T33" fmla="*/ 3 h 26"/>
                <a:gd name="T34" fmla="*/ 0 w 36"/>
                <a:gd name="T35" fmla="*/ 8 h 26"/>
                <a:gd name="T36" fmla="*/ 0 w 36"/>
                <a:gd name="T37" fmla="*/ 13 h 26"/>
                <a:gd name="T38" fmla="*/ 0 w 36"/>
                <a:gd name="T39" fmla="*/ 18 h 26"/>
                <a:gd name="T40" fmla="*/ 0 w 36"/>
                <a:gd name="T41" fmla="*/ 20 h 26"/>
                <a:gd name="T42" fmla="*/ 1 w 36"/>
                <a:gd name="T43" fmla="*/ 21 h 26"/>
                <a:gd name="T44" fmla="*/ 1 w 36"/>
                <a:gd name="T45" fmla="*/ 23 h 26"/>
                <a:gd name="T46" fmla="*/ 1 w 36"/>
                <a:gd name="T47" fmla="*/ 24 h 26"/>
                <a:gd name="T48" fmla="*/ 3 w 36"/>
                <a:gd name="T49" fmla="*/ 24 h 26"/>
                <a:gd name="T50" fmla="*/ 5 w 36"/>
                <a:gd name="T51" fmla="*/ 24 h 26"/>
                <a:gd name="T52" fmla="*/ 8 w 36"/>
                <a:gd name="T53" fmla="*/ 25 h 26"/>
                <a:gd name="T54" fmla="*/ 13 w 36"/>
                <a:gd name="T55" fmla="*/ 25 h 26"/>
                <a:gd name="T56" fmla="*/ 18 w 36"/>
                <a:gd name="T57" fmla="*/ 26 h 26"/>
                <a:gd name="T58" fmla="*/ 23 w 36"/>
                <a:gd name="T59" fmla="*/ 26 h 26"/>
                <a:gd name="T60" fmla="*/ 28 w 36"/>
                <a:gd name="T61" fmla="*/ 26 h 26"/>
                <a:gd name="T62" fmla="*/ 31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5 w 36"/>
                <a:gd name="T69" fmla="*/ 21 h 26"/>
                <a:gd name="T70" fmla="*/ 36 w 36"/>
                <a:gd name="T71" fmla="*/ 20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0 h 26"/>
                <a:gd name="T78" fmla="*/ 35 w 36"/>
                <a:gd name="T79" fmla="*/ 5 h 26"/>
                <a:gd name="T80" fmla="*/ 35 w 36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9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1" name="Freeform 396"/>
            <p:cNvSpPr>
              <a:spLocks/>
            </p:cNvSpPr>
            <p:nvPr/>
          </p:nvSpPr>
          <p:spPr bwMode="auto">
            <a:xfrm>
              <a:off x="4209" y="3473"/>
              <a:ext cx="25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3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1 h 26"/>
                <a:gd name="T12" fmla="*/ 31 w 36"/>
                <a:gd name="T13" fmla="*/ 1 h 26"/>
                <a:gd name="T14" fmla="*/ 29 w 36"/>
                <a:gd name="T15" fmla="*/ 3 h 26"/>
                <a:gd name="T16" fmla="*/ 24 w 36"/>
                <a:gd name="T17" fmla="*/ 3 h 26"/>
                <a:gd name="T18" fmla="*/ 20 w 36"/>
                <a:gd name="T19" fmla="*/ 3 h 26"/>
                <a:gd name="T20" fmla="*/ 16 w 36"/>
                <a:gd name="T21" fmla="*/ 3 h 26"/>
                <a:gd name="T22" fmla="*/ 12 w 36"/>
                <a:gd name="T23" fmla="*/ 3 h 26"/>
                <a:gd name="T24" fmla="*/ 7 w 36"/>
                <a:gd name="T25" fmla="*/ 1 h 26"/>
                <a:gd name="T26" fmla="*/ 5 w 36"/>
                <a:gd name="T27" fmla="*/ 1 h 26"/>
                <a:gd name="T28" fmla="*/ 4 w 36"/>
                <a:gd name="T29" fmla="*/ 1 h 26"/>
                <a:gd name="T30" fmla="*/ 4 w 36"/>
                <a:gd name="T31" fmla="*/ 1 h 26"/>
                <a:gd name="T32" fmla="*/ 2 w 36"/>
                <a:gd name="T33" fmla="*/ 1 h 26"/>
                <a:gd name="T34" fmla="*/ 1 w 36"/>
                <a:gd name="T35" fmla="*/ 0 h 26"/>
                <a:gd name="T36" fmla="*/ 1 w 36"/>
                <a:gd name="T37" fmla="*/ 1 h 26"/>
                <a:gd name="T38" fmla="*/ 0 w 36"/>
                <a:gd name="T39" fmla="*/ 3 h 26"/>
                <a:gd name="T40" fmla="*/ 0 w 36"/>
                <a:gd name="T41" fmla="*/ 3 h 26"/>
                <a:gd name="T42" fmla="*/ 0 w 36"/>
                <a:gd name="T43" fmla="*/ 8 h 26"/>
                <a:gd name="T44" fmla="*/ 0 w 36"/>
                <a:gd name="T45" fmla="*/ 13 h 26"/>
                <a:gd name="T46" fmla="*/ 0 w 36"/>
                <a:gd name="T47" fmla="*/ 18 h 26"/>
                <a:gd name="T48" fmla="*/ 0 w 36"/>
                <a:gd name="T49" fmla="*/ 20 h 26"/>
                <a:gd name="T50" fmla="*/ 0 w 36"/>
                <a:gd name="T51" fmla="*/ 20 h 26"/>
                <a:gd name="T52" fmla="*/ 1 w 36"/>
                <a:gd name="T53" fmla="*/ 21 h 26"/>
                <a:gd name="T54" fmla="*/ 1 w 36"/>
                <a:gd name="T55" fmla="*/ 23 h 26"/>
                <a:gd name="T56" fmla="*/ 1 w 36"/>
                <a:gd name="T57" fmla="*/ 24 h 26"/>
                <a:gd name="T58" fmla="*/ 3 w 36"/>
                <a:gd name="T59" fmla="*/ 24 h 26"/>
                <a:gd name="T60" fmla="*/ 3 w 36"/>
                <a:gd name="T61" fmla="*/ 24 h 26"/>
                <a:gd name="T62" fmla="*/ 5 w 36"/>
                <a:gd name="T63" fmla="*/ 24 h 26"/>
                <a:gd name="T64" fmla="*/ 8 w 36"/>
                <a:gd name="T65" fmla="*/ 25 h 26"/>
                <a:gd name="T66" fmla="*/ 13 w 36"/>
                <a:gd name="T67" fmla="*/ 25 h 26"/>
                <a:gd name="T68" fmla="*/ 18 w 36"/>
                <a:gd name="T69" fmla="*/ 26 h 26"/>
                <a:gd name="T70" fmla="*/ 23 w 36"/>
                <a:gd name="T71" fmla="*/ 26 h 26"/>
                <a:gd name="T72" fmla="*/ 28 w 36"/>
                <a:gd name="T73" fmla="*/ 26 h 26"/>
                <a:gd name="T74" fmla="*/ 31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5 w 36"/>
                <a:gd name="T83" fmla="*/ 21 h 26"/>
                <a:gd name="T84" fmla="*/ 36 w 36"/>
                <a:gd name="T85" fmla="*/ 20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0 h 26"/>
                <a:gd name="T94" fmla="*/ 35 w 36"/>
                <a:gd name="T95" fmla="*/ 5 h 26"/>
                <a:gd name="T96" fmla="*/ 35 w 36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9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6"/>
                  </a:lnTo>
                  <a:lnTo>
                    <a:pt x="23" y="26"/>
                  </a:lnTo>
                  <a:lnTo>
                    <a:pt x="28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2" name="Freeform 397"/>
            <p:cNvSpPr>
              <a:spLocks/>
            </p:cNvSpPr>
            <p:nvPr/>
          </p:nvSpPr>
          <p:spPr bwMode="auto">
            <a:xfrm>
              <a:off x="4176" y="3473"/>
              <a:ext cx="25" cy="12"/>
            </a:xfrm>
            <a:custGeom>
              <a:avLst/>
              <a:gdLst>
                <a:gd name="T0" fmla="*/ 36 w 37"/>
                <a:gd name="T1" fmla="*/ 3 h 26"/>
                <a:gd name="T2" fmla="*/ 36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2 w 37"/>
                <a:gd name="T9" fmla="*/ 1 h 26"/>
                <a:gd name="T10" fmla="*/ 27 w 37"/>
                <a:gd name="T11" fmla="*/ 3 h 26"/>
                <a:gd name="T12" fmla="*/ 24 w 37"/>
                <a:gd name="T13" fmla="*/ 3 h 26"/>
                <a:gd name="T14" fmla="*/ 19 w 37"/>
                <a:gd name="T15" fmla="*/ 3 h 26"/>
                <a:gd name="T16" fmla="*/ 15 w 37"/>
                <a:gd name="T17" fmla="*/ 3 h 26"/>
                <a:gd name="T18" fmla="*/ 11 w 37"/>
                <a:gd name="T19" fmla="*/ 3 h 26"/>
                <a:gd name="T20" fmla="*/ 8 w 37"/>
                <a:gd name="T21" fmla="*/ 1 h 26"/>
                <a:gd name="T22" fmla="*/ 6 w 37"/>
                <a:gd name="T23" fmla="*/ 1 h 26"/>
                <a:gd name="T24" fmla="*/ 4 w 37"/>
                <a:gd name="T25" fmla="*/ 1 h 26"/>
                <a:gd name="T26" fmla="*/ 3 w 37"/>
                <a:gd name="T27" fmla="*/ 1 h 26"/>
                <a:gd name="T28" fmla="*/ 3 w 37"/>
                <a:gd name="T29" fmla="*/ 0 h 26"/>
                <a:gd name="T30" fmla="*/ 2 w 37"/>
                <a:gd name="T31" fmla="*/ 1 h 26"/>
                <a:gd name="T32" fmla="*/ 1 w 37"/>
                <a:gd name="T33" fmla="*/ 3 h 26"/>
                <a:gd name="T34" fmla="*/ 0 w 37"/>
                <a:gd name="T35" fmla="*/ 8 h 26"/>
                <a:gd name="T36" fmla="*/ 0 w 37"/>
                <a:gd name="T37" fmla="*/ 13 h 26"/>
                <a:gd name="T38" fmla="*/ 0 w 37"/>
                <a:gd name="T39" fmla="*/ 18 h 26"/>
                <a:gd name="T40" fmla="*/ 1 w 37"/>
                <a:gd name="T41" fmla="*/ 20 h 26"/>
                <a:gd name="T42" fmla="*/ 1 w 37"/>
                <a:gd name="T43" fmla="*/ 21 h 26"/>
                <a:gd name="T44" fmla="*/ 2 w 37"/>
                <a:gd name="T45" fmla="*/ 23 h 26"/>
                <a:gd name="T46" fmla="*/ 3 w 37"/>
                <a:gd name="T47" fmla="*/ 24 h 26"/>
                <a:gd name="T48" fmla="*/ 4 w 37"/>
                <a:gd name="T49" fmla="*/ 24 h 26"/>
                <a:gd name="T50" fmla="*/ 5 w 37"/>
                <a:gd name="T51" fmla="*/ 24 h 26"/>
                <a:gd name="T52" fmla="*/ 8 w 37"/>
                <a:gd name="T53" fmla="*/ 25 h 26"/>
                <a:gd name="T54" fmla="*/ 12 w 37"/>
                <a:gd name="T55" fmla="*/ 25 h 26"/>
                <a:gd name="T56" fmla="*/ 17 w 37"/>
                <a:gd name="T57" fmla="*/ 26 h 26"/>
                <a:gd name="T58" fmla="*/ 22 w 37"/>
                <a:gd name="T59" fmla="*/ 26 h 26"/>
                <a:gd name="T60" fmla="*/ 27 w 37"/>
                <a:gd name="T61" fmla="*/ 26 h 26"/>
                <a:gd name="T62" fmla="*/ 31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6 w 37"/>
                <a:gd name="T69" fmla="*/ 21 h 26"/>
                <a:gd name="T70" fmla="*/ 37 w 37"/>
                <a:gd name="T71" fmla="*/ 20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27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3" name="Freeform 398"/>
            <p:cNvSpPr>
              <a:spLocks/>
            </p:cNvSpPr>
            <p:nvPr/>
          </p:nvSpPr>
          <p:spPr bwMode="auto">
            <a:xfrm>
              <a:off x="4176" y="3473"/>
              <a:ext cx="25" cy="12"/>
            </a:xfrm>
            <a:custGeom>
              <a:avLst/>
              <a:gdLst>
                <a:gd name="T0" fmla="*/ 36 w 37"/>
                <a:gd name="T1" fmla="*/ 3 h 26"/>
                <a:gd name="T2" fmla="*/ 36 w 37"/>
                <a:gd name="T3" fmla="*/ 3 h 26"/>
                <a:gd name="T4" fmla="*/ 36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2 w 37"/>
                <a:gd name="T11" fmla="*/ 1 h 26"/>
                <a:gd name="T12" fmla="*/ 32 w 37"/>
                <a:gd name="T13" fmla="*/ 1 h 26"/>
                <a:gd name="T14" fmla="*/ 27 w 37"/>
                <a:gd name="T15" fmla="*/ 3 h 26"/>
                <a:gd name="T16" fmla="*/ 24 w 37"/>
                <a:gd name="T17" fmla="*/ 3 h 26"/>
                <a:gd name="T18" fmla="*/ 19 w 37"/>
                <a:gd name="T19" fmla="*/ 3 h 26"/>
                <a:gd name="T20" fmla="*/ 15 w 37"/>
                <a:gd name="T21" fmla="*/ 3 h 26"/>
                <a:gd name="T22" fmla="*/ 11 w 37"/>
                <a:gd name="T23" fmla="*/ 3 h 26"/>
                <a:gd name="T24" fmla="*/ 8 w 37"/>
                <a:gd name="T25" fmla="*/ 1 h 26"/>
                <a:gd name="T26" fmla="*/ 6 w 37"/>
                <a:gd name="T27" fmla="*/ 1 h 26"/>
                <a:gd name="T28" fmla="*/ 4 w 37"/>
                <a:gd name="T29" fmla="*/ 1 h 26"/>
                <a:gd name="T30" fmla="*/ 4 w 37"/>
                <a:gd name="T31" fmla="*/ 1 h 26"/>
                <a:gd name="T32" fmla="*/ 3 w 37"/>
                <a:gd name="T33" fmla="*/ 1 h 26"/>
                <a:gd name="T34" fmla="*/ 3 w 37"/>
                <a:gd name="T35" fmla="*/ 0 h 26"/>
                <a:gd name="T36" fmla="*/ 2 w 37"/>
                <a:gd name="T37" fmla="*/ 1 h 26"/>
                <a:gd name="T38" fmla="*/ 1 w 37"/>
                <a:gd name="T39" fmla="*/ 3 h 26"/>
                <a:gd name="T40" fmla="*/ 1 w 37"/>
                <a:gd name="T41" fmla="*/ 3 h 26"/>
                <a:gd name="T42" fmla="*/ 0 w 37"/>
                <a:gd name="T43" fmla="*/ 8 h 26"/>
                <a:gd name="T44" fmla="*/ 0 w 37"/>
                <a:gd name="T45" fmla="*/ 13 h 26"/>
                <a:gd name="T46" fmla="*/ 0 w 37"/>
                <a:gd name="T47" fmla="*/ 18 h 26"/>
                <a:gd name="T48" fmla="*/ 1 w 37"/>
                <a:gd name="T49" fmla="*/ 20 h 26"/>
                <a:gd name="T50" fmla="*/ 1 w 37"/>
                <a:gd name="T51" fmla="*/ 20 h 26"/>
                <a:gd name="T52" fmla="*/ 1 w 37"/>
                <a:gd name="T53" fmla="*/ 21 h 26"/>
                <a:gd name="T54" fmla="*/ 2 w 37"/>
                <a:gd name="T55" fmla="*/ 23 h 26"/>
                <a:gd name="T56" fmla="*/ 3 w 37"/>
                <a:gd name="T57" fmla="*/ 24 h 26"/>
                <a:gd name="T58" fmla="*/ 4 w 37"/>
                <a:gd name="T59" fmla="*/ 24 h 26"/>
                <a:gd name="T60" fmla="*/ 4 w 37"/>
                <a:gd name="T61" fmla="*/ 24 h 26"/>
                <a:gd name="T62" fmla="*/ 5 w 37"/>
                <a:gd name="T63" fmla="*/ 24 h 26"/>
                <a:gd name="T64" fmla="*/ 8 w 37"/>
                <a:gd name="T65" fmla="*/ 25 h 26"/>
                <a:gd name="T66" fmla="*/ 12 w 37"/>
                <a:gd name="T67" fmla="*/ 25 h 26"/>
                <a:gd name="T68" fmla="*/ 17 w 37"/>
                <a:gd name="T69" fmla="*/ 26 h 26"/>
                <a:gd name="T70" fmla="*/ 22 w 37"/>
                <a:gd name="T71" fmla="*/ 26 h 26"/>
                <a:gd name="T72" fmla="*/ 27 w 37"/>
                <a:gd name="T73" fmla="*/ 26 h 26"/>
                <a:gd name="T74" fmla="*/ 31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6 w 37"/>
                <a:gd name="T83" fmla="*/ 21 h 26"/>
                <a:gd name="T84" fmla="*/ 37 w 37"/>
                <a:gd name="T85" fmla="*/ 20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7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7" y="26"/>
                  </a:lnTo>
                  <a:lnTo>
                    <a:pt x="31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4" name="Freeform 399"/>
            <p:cNvSpPr>
              <a:spLocks/>
            </p:cNvSpPr>
            <p:nvPr/>
          </p:nvSpPr>
          <p:spPr bwMode="auto">
            <a:xfrm>
              <a:off x="4143" y="3473"/>
              <a:ext cx="26" cy="12"/>
            </a:xfrm>
            <a:custGeom>
              <a:avLst/>
              <a:gdLst>
                <a:gd name="T0" fmla="*/ 35 w 36"/>
                <a:gd name="T1" fmla="*/ 4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1 h 26"/>
                <a:gd name="T10" fmla="*/ 28 w 36"/>
                <a:gd name="T11" fmla="*/ 3 h 26"/>
                <a:gd name="T12" fmla="*/ 23 w 36"/>
                <a:gd name="T13" fmla="*/ 3 h 26"/>
                <a:gd name="T14" fmla="*/ 19 w 36"/>
                <a:gd name="T15" fmla="*/ 3 h 26"/>
                <a:gd name="T16" fmla="*/ 14 w 36"/>
                <a:gd name="T17" fmla="*/ 3 h 26"/>
                <a:gd name="T18" fmla="*/ 11 w 36"/>
                <a:gd name="T19" fmla="*/ 3 h 26"/>
                <a:gd name="T20" fmla="*/ 7 w 36"/>
                <a:gd name="T21" fmla="*/ 1 h 26"/>
                <a:gd name="T22" fmla="*/ 5 w 36"/>
                <a:gd name="T23" fmla="*/ 1 h 26"/>
                <a:gd name="T24" fmla="*/ 3 w 36"/>
                <a:gd name="T25" fmla="*/ 1 h 26"/>
                <a:gd name="T26" fmla="*/ 3 w 36"/>
                <a:gd name="T27" fmla="*/ 1 h 26"/>
                <a:gd name="T28" fmla="*/ 1 w 36"/>
                <a:gd name="T29" fmla="*/ 0 h 26"/>
                <a:gd name="T30" fmla="*/ 0 w 36"/>
                <a:gd name="T31" fmla="*/ 1 h 26"/>
                <a:gd name="T32" fmla="*/ 0 w 36"/>
                <a:gd name="T33" fmla="*/ 3 h 26"/>
                <a:gd name="T34" fmla="*/ 0 w 36"/>
                <a:gd name="T35" fmla="*/ 8 h 26"/>
                <a:gd name="T36" fmla="*/ 0 w 36"/>
                <a:gd name="T37" fmla="*/ 13 h 26"/>
                <a:gd name="T38" fmla="*/ 0 w 36"/>
                <a:gd name="T39" fmla="*/ 18 h 26"/>
                <a:gd name="T40" fmla="*/ 0 w 36"/>
                <a:gd name="T41" fmla="*/ 20 h 26"/>
                <a:gd name="T42" fmla="*/ 0 w 36"/>
                <a:gd name="T43" fmla="*/ 21 h 26"/>
                <a:gd name="T44" fmla="*/ 0 w 36"/>
                <a:gd name="T45" fmla="*/ 23 h 26"/>
                <a:gd name="T46" fmla="*/ 1 w 36"/>
                <a:gd name="T47" fmla="*/ 24 h 26"/>
                <a:gd name="T48" fmla="*/ 3 w 36"/>
                <a:gd name="T49" fmla="*/ 25 h 26"/>
                <a:gd name="T50" fmla="*/ 5 w 36"/>
                <a:gd name="T51" fmla="*/ 25 h 26"/>
                <a:gd name="T52" fmla="*/ 8 w 36"/>
                <a:gd name="T53" fmla="*/ 25 h 26"/>
                <a:gd name="T54" fmla="*/ 12 w 36"/>
                <a:gd name="T55" fmla="*/ 26 h 26"/>
                <a:gd name="T56" fmla="*/ 17 w 36"/>
                <a:gd name="T57" fmla="*/ 26 h 26"/>
                <a:gd name="T58" fmla="*/ 22 w 36"/>
                <a:gd name="T59" fmla="*/ 26 h 26"/>
                <a:gd name="T60" fmla="*/ 26 w 36"/>
                <a:gd name="T61" fmla="*/ 26 h 26"/>
                <a:gd name="T62" fmla="*/ 30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5 w 36"/>
                <a:gd name="T69" fmla="*/ 23 h 26"/>
                <a:gd name="T70" fmla="*/ 36 w 36"/>
                <a:gd name="T71" fmla="*/ 20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1 h 26"/>
                <a:gd name="T78" fmla="*/ 35 w 36"/>
                <a:gd name="T79" fmla="*/ 6 h 26"/>
                <a:gd name="T80" fmla="*/ 35 w 36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5" y="6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5" name="Freeform 400"/>
            <p:cNvSpPr>
              <a:spLocks/>
            </p:cNvSpPr>
            <p:nvPr/>
          </p:nvSpPr>
          <p:spPr bwMode="auto">
            <a:xfrm>
              <a:off x="4143" y="3473"/>
              <a:ext cx="26" cy="12"/>
            </a:xfrm>
            <a:custGeom>
              <a:avLst/>
              <a:gdLst>
                <a:gd name="T0" fmla="*/ 35 w 36"/>
                <a:gd name="T1" fmla="*/ 4 h 26"/>
                <a:gd name="T2" fmla="*/ 35 w 36"/>
                <a:gd name="T3" fmla="*/ 4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1 h 26"/>
                <a:gd name="T12" fmla="*/ 31 w 36"/>
                <a:gd name="T13" fmla="*/ 1 h 26"/>
                <a:gd name="T14" fmla="*/ 28 w 36"/>
                <a:gd name="T15" fmla="*/ 3 h 26"/>
                <a:gd name="T16" fmla="*/ 23 w 36"/>
                <a:gd name="T17" fmla="*/ 3 h 26"/>
                <a:gd name="T18" fmla="*/ 19 w 36"/>
                <a:gd name="T19" fmla="*/ 3 h 26"/>
                <a:gd name="T20" fmla="*/ 14 w 36"/>
                <a:gd name="T21" fmla="*/ 3 h 26"/>
                <a:gd name="T22" fmla="*/ 11 w 36"/>
                <a:gd name="T23" fmla="*/ 3 h 26"/>
                <a:gd name="T24" fmla="*/ 7 w 36"/>
                <a:gd name="T25" fmla="*/ 1 h 26"/>
                <a:gd name="T26" fmla="*/ 5 w 36"/>
                <a:gd name="T27" fmla="*/ 1 h 26"/>
                <a:gd name="T28" fmla="*/ 3 w 36"/>
                <a:gd name="T29" fmla="*/ 1 h 26"/>
                <a:gd name="T30" fmla="*/ 3 w 36"/>
                <a:gd name="T31" fmla="*/ 1 h 26"/>
                <a:gd name="T32" fmla="*/ 3 w 36"/>
                <a:gd name="T33" fmla="*/ 1 h 26"/>
                <a:gd name="T34" fmla="*/ 1 w 36"/>
                <a:gd name="T35" fmla="*/ 0 h 26"/>
                <a:gd name="T36" fmla="*/ 0 w 36"/>
                <a:gd name="T37" fmla="*/ 1 h 26"/>
                <a:gd name="T38" fmla="*/ 0 w 36"/>
                <a:gd name="T39" fmla="*/ 3 h 26"/>
                <a:gd name="T40" fmla="*/ 0 w 36"/>
                <a:gd name="T41" fmla="*/ 3 h 26"/>
                <a:gd name="T42" fmla="*/ 0 w 36"/>
                <a:gd name="T43" fmla="*/ 8 h 26"/>
                <a:gd name="T44" fmla="*/ 0 w 36"/>
                <a:gd name="T45" fmla="*/ 13 h 26"/>
                <a:gd name="T46" fmla="*/ 0 w 36"/>
                <a:gd name="T47" fmla="*/ 18 h 26"/>
                <a:gd name="T48" fmla="*/ 0 w 36"/>
                <a:gd name="T49" fmla="*/ 20 h 26"/>
                <a:gd name="T50" fmla="*/ 0 w 36"/>
                <a:gd name="T51" fmla="*/ 20 h 26"/>
                <a:gd name="T52" fmla="*/ 0 w 36"/>
                <a:gd name="T53" fmla="*/ 21 h 26"/>
                <a:gd name="T54" fmla="*/ 0 w 36"/>
                <a:gd name="T55" fmla="*/ 23 h 26"/>
                <a:gd name="T56" fmla="*/ 1 w 36"/>
                <a:gd name="T57" fmla="*/ 24 h 26"/>
                <a:gd name="T58" fmla="*/ 3 w 36"/>
                <a:gd name="T59" fmla="*/ 25 h 26"/>
                <a:gd name="T60" fmla="*/ 3 w 36"/>
                <a:gd name="T61" fmla="*/ 25 h 26"/>
                <a:gd name="T62" fmla="*/ 5 w 36"/>
                <a:gd name="T63" fmla="*/ 25 h 26"/>
                <a:gd name="T64" fmla="*/ 8 w 36"/>
                <a:gd name="T65" fmla="*/ 25 h 26"/>
                <a:gd name="T66" fmla="*/ 12 w 36"/>
                <a:gd name="T67" fmla="*/ 26 h 26"/>
                <a:gd name="T68" fmla="*/ 17 w 36"/>
                <a:gd name="T69" fmla="*/ 26 h 26"/>
                <a:gd name="T70" fmla="*/ 22 w 36"/>
                <a:gd name="T71" fmla="*/ 26 h 26"/>
                <a:gd name="T72" fmla="*/ 26 w 36"/>
                <a:gd name="T73" fmla="*/ 26 h 26"/>
                <a:gd name="T74" fmla="*/ 30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5 w 36"/>
                <a:gd name="T83" fmla="*/ 23 h 26"/>
                <a:gd name="T84" fmla="*/ 36 w 36"/>
                <a:gd name="T85" fmla="*/ 20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1 h 26"/>
                <a:gd name="T94" fmla="*/ 35 w 36"/>
                <a:gd name="T95" fmla="*/ 6 h 26"/>
                <a:gd name="T96" fmla="*/ 35 w 36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4"/>
                  </a:moveTo>
                  <a:lnTo>
                    <a:pt x="35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8" y="25"/>
                  </a:lnTo>
                  <a:lnTo>
                    <a:pt x="12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5" y="6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6" name="Freeform 401"/>
            <p:cNvSpPr>
              <a:spLocks/>
            </p:cNvSpPr>
            <p:nvPr/>
          </p:nvSpPr>
          <p:spPr bwMode="auto">
            <a:xfrm>
              <a:off x="4111" y="3473"/>
              <a:ext cx="25" cy="12"/>
            </a:xfrm>
            <a:custGeom>
              <a:avLst/>
              <a:gdLst>
                <a:gd name="T0" fmla="*/ 36 w 37"/>
                <a:gd name="T1" fmla="*/ 4 h 26"/>
                <a:gd name="T2" fmla="*/ 36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1 w 37"/>
                <a:gd name="T9" fmla="*/ 1 h 26"/>
                <a:gd name="T10" fmla="*/ 27 w 37"/>
                <a:gd name="T11" fmla="*/ 3 h 26"/>
                <a:gd name="T12" fmla="*/ 23 w 37"/>
                <a:gd name="T13" fmla="*/ 3 h 26"/>
                <a:gd name="T14" fmla="*/ 20 w 37"/>
                <a:gd name="T15" fmla="*/ 3 h 26"/>
                <a:gd name="T16" fmla="*/ 15 w 37"/>
                <a:gd name="T17" fmla="*/ 3 h 26"/>
                <a:gd name="T18" fmla="*/ 12 w 37"/>
                <a:gd name="T19" fmla="*/ 3 h 26"/>
                <a:gd name="T20" fmla="*/ 8 w 37"/>
                <a:gd name="T21" fmla="*/ 1 h 26"/>
                <a:gd name="T22" fmla="*/ 6 w 37"/>
                <a:gd name="T23" fmla="*/ 1 h 26"/>
                <a:gd name="T24" fmla="*/ 5 w 37"/>
                <a:gd name="T25" fmla="*/ 1 h 26"/>
                <a:gd name="T26" fmla="*/ 2 w 37"/>
                <a:gd name="T27" fmla="*/ 1 h 26"/>
                <a:gd name="T28" fmla="*/ 1 w 37"/>
                <a:gd name="T29" fmla="*/ 0 h 26"/>
                <a:gd name="T30" fmla="*/ 1 w 37"/>
                <a:gd name="T31" fmla="*/ 1 h 26"/>
                <a:gd name="T32" fmla="*/ 0 w 37"/>
                <a:gd name="T33" fmla="*/ 3 h 26"/>
                <a:gd name="T34" fmla="*/ 0 w 37"/>
                <a:gd name="T35" fmla="*/ 8 h 26"/>
                <a:gd name="T36" fmla="*/ 0 w 37"/>
                <a:gd name="T37" fmla="*/ 13 h 26"/>
                <a:gd name="T38" fmla="*/ 0 w 37"/>
                <a:gd name="T39" fmla="*/ 18 h 26"/>
                <a:gd name="T40" fmla="*/ 0 w 37"/>
                <a:gd name="T41" fmla="*/ 20 h 26"/>
                <a:gd name="T42" fmla="*/ 0 w 37"/>
                <a:gd name="T43" fmla="*/ 21 h 26"/>
                <a:gd name="T44" fmla="*/ 1 w 37"/>
                <a:gd name="T45" fmla="*/ 23 h 26"/>
                <a:gd name="T46" fmla="*/ 1 w 37"/>
                <a:gd name="T47" fmla="*/ 24 h 26"/>
                <a:gd name="T48" fmla="*/ 3 w 37"/>
                <a:gd name="T49" fmla="*/ 25 h 26"/>
                <a:gd name="T50" fmla="*/ 5 w 37"/>
                <a:gd name="T51" fmla="*/ 25 h 26"/>
                <a:gd name="T52" fmla="*/ 9 w 37"/>
                <a:gd name="T53" fmla="*/ 25 h 26"/>
                <a:gd name="T54" fmla="*/ 13 w 37"/>
                <a:gd name="T55" fmla="*/ 26 h 26"/>
                <a:gd name="T56" fmla="*/ 18 w 37"/>
                <a:gd name="T57" fmla="*/ 26 h 26"/>
                <a:gd name="T58" fmla="*/ 22 w 37"/>
                <a:gd name="T59" fmla="*/ 26 h 26"/>
                <a:gd name="T60" fmla="*/ 26 w 37"/>
                <a:gd name="T61" fmla="*/ 26 h 26"/>
                <a:gd name="T62" fmla="*/ 30 w 37"/>
                <a:gd name="T63" fmla="*/ 26 h 26"/>
                <a:gd name="T64" fmla="*/ 33 w 37"/>
                <a:gd name="T65" fmla="*/ 25 h 26"/>
                <a:gd name="T66" fmla="*/ 35 w 37"/>
                <a:gd name="T67" fmla="*/ 24 h 26"/>
                <a:gd name="T68" fmla="*/ 36 w 37"/>
                <a:gd name="T69" fmla="*/ 23 h 26"/>
                <a:gd name="T70" fmla="*/ 37 w 37"/>
                <a:gd name="T71" fmla="*/ 20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1 h 26"/>
                <a:gd name="T78" fmla="*/ 36 w 37"/>
                <a:gd name="T79" fmla="*/ 6 h 26"/>
                <a:gd name="T80" fmla="*/ 36 w 37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4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9" y="25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7" name="Freeform 402"/>
            <p:cNvSpPr>
              <a:spLocks/>
            </p:cNvSpPr>
            <p:nvPr/>
          </p:nvSpPr>
          <p:spPr bwMode="auto">
            <a:xfrm>
              <a:off x="4111" y="3473"/>
              <a:ext cx="25" cy="12"/>
            </a:xfrm>
            <a:custGeom>
              <a:avLst/>
              <a:gdLst>
                <a:gd name="T0" fmla="*/ 36 w 37"/>
                <a:gd name="T1" fmla="*/ 4 h 26"/>
                <a:gd name="T2" fmla="*/ 36 w 37"/>
                <a:gd name="T3" fmla="*/ 4 h 26"/>
                <a:gd name="T4" fmla="*/ 36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1 w 37"/>
                <a:gd name="T11" fmla="*/ 1 h 26"/>
                <a:gd name="T12" fmla="*/ 31 w 37"/>
                <a:gd name="T13" fmla="*/ 1 h 26"/>
                <a:gd name="T14" fmla="*/ 27 w 37"/>
                <a:gd name="T15" fmla="*/ 3 h 26"/>
                <a:gd name="T16" fmla="*/ 23 w 37"/>
                <a:gd name="T17" fmla="*/ 3 h 26"/>
                <a:gd name="T18" fmla="*/ 20 w 37"/>
                <a:gd name="T19" fmla="*/ 3 h 26"/>
                <a:gd name="T20" fmla="*/ 15 w 37"/>
                <a:gd name="T21" fmla="*/ 3 h 26"/>
                <a:gd name="T22" fmla="*/ 12 w 37"/>
                <a:gd name="T23" fmla="*/ 3 h 26"/>
                <a:gd name="T24" fmla="*/ 8 w 37"/>
                <a:gd name="T25" fmla="*/ 1 h 26"/>
                <a:gd name="T26" fmla="*/ 6 w 37"/>
                <a:gd name="T27" fmla="*/ 1 h 26"/>
                <a:gd name="T28" fmla="*/ 5 w 37"/>
                <a:gd name="T29" fmla="*/ 1 h 26"/>
                <a:gd name="T30" fmla="*/ 5 w 37"/>
                <a:gd name="T31" fmla="*/ 1 h 26"/>
                <a:gd name="T32" fmla="*/ 2 w 37"/>
                <a:gd name="T33" fmla="*/ 1 h 26"/>
                <a:gd name="T34" fmla="*/ 1 w 37"/>
                <a:gd name="T35" fmla="*/ 0 h 26"/>
                <a:gd name="T36" fmla="*/ 1 w 37"/>
                <a:gd name="T37" fmla="*/ 1 h 26"/>
                <a:gd name="T38" fmla="*/ 0 w 37"/>
                <a:gd name="T39" fmla="*/ 3 h 26"/>
                <a:gd name="T40" fmla="*/ 0 w 37"/>
                <a:gd name="T41" fmla="*/ 3 h 26"/>
                <a:gd name="T42" fmla="*/ 0 w 37"/>
                <a:gd name="T43" fmla="*/ 8 h 26"/>
                <a:gd name="T44" fmla="*/ 0 w 37"/>
                <a:gd name="T45" fmla="*/ 13 h 26"/>
                <a:gd name="T46" fmla="*/ 0 w 37"/>
                <a:gd name="T47" fmla="*/ 18 h 26"/>
                <a:gd name="T48" fmla="*/ 0 w 37"/>
                <a:gd name="T49" fmla="*/ 20 h 26"/>
                <a:gd name="T50" fmla="*/ 0 w 37"/>
                <a:gd name="T51" fmla="*/ 20 h 26"/>
                <a:gd name="T52" fmla="*/ 0 w 37"/>
                <a:gd name="T53" fmla="*/ 21 h 26"/>
                <a:gd name="T54" fmla="*/ 1 w 37"/>
                <a:gd name="T55" fmla="*/ 23 h 26"/>
                <a:gd name="T56" fmla="*/ 1 w 37"/>
                <a:gd name="T57" fmla="*/ 24 h 26"/>
                <a:gd name="T58" fmla="*/ 3 w 37"/>
                <a:gd name="T59" fmla="*/ 25 h 26"/>
                <a:gd name="T60" fmla="*/ 3 w 37"/>
                <a:gd name="T61" fmla="*/ 25 h 26"/>
                <a:gd name="T62" fmla="*/ 5 w 37"/>
                <a:gd name="T63" fmla="*/ 25 h 26"/>
                <a:gd name="T64" fmla="*/ 9 w 37"/>
                <a:gd name="T65" fmla="*/ 25 h 26"/>
                <a:gd name="T66" fmla="*/ 13 w 37"/>
                <a:gd name="T67" fmla="*/ 26 h 26"/>
                <a:gd name="T68" fmla="*/ 18 w 37"/>
                <a:gd name="T69" fmla="*/ 26 h 26"/>
                <a:gd name="T70" fmla="*/ 22 w 37"/>
                <a:gd name="T71" fmla="*/ 26 h 26"/>
                <a:gd name="T72" fmla="*/ 26 w 37"/>
                <a:gd name="T73" fmla="*/ 26 h 26"/>
                <a:gd name="T74" fmla="*/ 30 w 37"/>
                <a:gd name="T75" fmla="*/ 26 h 26"/>
                <a:gd name="T76" fmla="*/ 33 w 37"/>
                <a:gd name="T77" fmla="*/ 25 h 26"/>
                <a:gd name="T78" fmla="*/ 33 w 37"/>
                <a:gd name="T79" fmla="*/ 25 h 26"/>
                <a:gd name="T80" fmla="*/ 35 w 37"/>
                <a:gd name="T81" fmla="*/ 24 h 26"/>
                <a:gd name="T82" fmla="*/ 36 w 37"/>
                <a:gd name="T83" fmla="*/ 23 h 26"/>
                <a:gd name="T84" fmla="*/ 37 w 37"/>
                <a:gd name="T85" fmla="*/ 20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1 h 26"/>
                <a:gd name="T94" fmla="*/ 36 w 37"/>
                <a:gd name="T95" fmla="*/ 6 h 26"/>
                <a:gd name="T96" fmla="*/ 36 w 37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4"/>
                  </a:moveTo>
                  <a:lnTo>
                    <a:pt x="36" y="4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9" y="25"/>
                  </a:lnTo>
                  <a:lnTo>
                    <a:pt x="13" y="26"/>
                  </a:lnTo>
                  <a:lnTo>
                    <a:pt x="18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8" name="Freeform 403"/>
            <p:cNvSpPr>
              <a:spLocks/>
            </p:cNvSpPr>
            <p:nvPr/>
          </p:nvSpPr>
          <p:spPr bwMode="auto">
            <a:xfrm>
              <a:off x="4416" y="3512"/>
              <a:ext cx="25" cy="12"/>
            </a:xfrm>
            <a:custGeom>
              <a:avLst/>
              <a:gdLst>
                <a:gd name="T0" fmla="*/ 36 w 36"/>
                <a:gd name="T1" fmla="*/ 4 h 26"/>
                <a:gd name="T2" fmla="*/ 35 w 36"/>
                <a:gd name="T3" fmla="*/ 1 h 26"/>
                <a:gd name="T4" fmla="*/ 34 w 36"/>
                <a:gd name="T5" fmla="*/ 0 h 26"/>
                <a:gd name="T6" fmla="*/ 33 w 36"/>
                <a:gd name="T7" fmla="*/ 0 h 26"/>
                <a:gd name="T8" fmla="*/ 31 w 36"/>
                <a:gd name="T9" fmla="*/ 0 h 26"/>
                <a:gd name="T10" fmla="*/ 28 w 36"/>
                <a:gd name="T11" fmla="*/ 1 h 26"/>
                <a:gd name="T12" fmla="*/ 24 w 36"/>
                <a:gd name="T13" fmla="*/ 1 h 26"/>
                <a:gd name="T14" fmla="*/ 20 w 36"/>
                <a:gd name="T15" fmla="*/ 1 h 26"/>
                <a:gd name="T16" fmla="*/ 15 w 36"/>
                <a:gd name="T17" fmla="*/ 1 h 26"/>
                <a:gd name="T18" fmla="*/ 10 w 36"/>
                <a:gd name="T19" fmla="*/ 1 h 26"/>
                <a:gd name="T20" fmla="*/ 6 w 36"/>
                <a:gd name="T21" fmla="*/ 0 h 26"/>
                <a:gd name="T22" fmla="*/ 4 w 36"/>
                <a:gd name="T23" fmla="*/ 0 h 26"/>
                <a:gd name="T24" fmla="*/ 3 w 36"/>
                <a:gd name="T25" fmla="*/ 0 h 26"/>
                <a:gd name="T26" fmla="*/ 2 w 36"/>
                <a:gd name="T27" fmla="*/ 0 h 26"/>
                <a:gd name="T28" fmla="*/ 2 w 36"/>
                <a:gd name="T29" fmla="*/ 0 h 26"/>
                <a:gd name="T30" fmla="*/ 1 w 36"/>
                <a:gd name="T31" fmla="*/ 0 h 26"/>
                <a:gd name="T32" fmla="*/ 0 w 36"/>
                <a:gd name="T33" fmla="*/ 1 h 26"/>
                <a:gd name="T34" fmla="*/ 0 w 36"/>
                <a:gd name="T35" fmla="*/ 6 h 26"/>
                <a:gd name="T36" fmla="*/ 0 w 36"/>
                <a:gd name="T37" fmla="*/ 11 h 26"/>
                <a:gd name="T38" fmla="*/ 0 w 36"/>
                <a:gd name="T39" fmla="*/ 16 h 26"/>
                <a:gd name="T40" fmla="*/ 0 w 36"/>
                <a:gd name="T41" fmla="*/ 19 h 26"/>
                <a:gd name="T42" fmla="*/ 1 w 36"/>
                <a:gd name="T43" fmla="*/ 21 h 26"/>
                <a:gd name="T44" fmla="*/ 1 w 36"/>
                <a:gd name="T45" fmla="*/ 23 h 26"/>
                <a:gd name="T46" fmla="*/ 1 w 36"/>
                <a:gd name="T47" fmla="*/ 24 h 26"/>
                <a:gd name="T48" fmla="*/ 2 w 36"/>
                <a:gd name="T49" fmla="*/ 25 h 26"/>
                <a:gd name="T50" fmla="*/ 4 w 36"/>
                <a:gd name="T51" fmla="*/ 25 h 26"/>
                <a:gd name="T52" fmla="*/ 7 w 36"/>
                <a:gd name="T53" fmla="*/ 25 h 26"/>
                <a:gd name="T54" fmla="*/ 11 w 36"/>
                <a:gd name="T55" fmla="*/ 26 h 26"/>
                <a:gd name="T56" fmla="*/ 17 w 36"/>
                <a:gd name="T57" fmla="*/ 26 h 26"/>
                <a:gd name="T58" fmla="*/ 22 w 36"/>
                <a:gd name="T59" fmla="*/ 26 h 26"/>
                <a:gd name="T60" fmla="*/ 26 w 36"/>
                <a:gd name="T61" fmla="*/ 26 h 26"/>
                <a:gd name="T62" fmla="*/ 30 w 36"/>
                <a:gd name="T63" fmla="*/ 26 h 26"/>
                <a:gd name="T64" fmla="*/ 33 w 36"/>
                <a:gd name="T65" fmla="*/ 25 h 26"/>
                <a:gd name="T66" fmla="*/ 34 w 36"/>
                <a:gd name="T67" fmla="*/ 24 h 26"/>
                <a:gd name="T68" fmla="*/ 35 w 36"/>
                <a:gd name="T69" fmla="*/ 23 h 26"/>
                <a:gd name="T70" fmla="*/ 36 w 36"/>
                <a:gd name="T71" fmla="*/ 21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1 h 26"/>
                <a:gd name="T78" fmla="*/ 36 w 36"/>
                <a:gd name="T79" fmla="*/ 6 h 26"/>
                <a:gd name="T80" fmla="*/ 36 w 36"/>
                <a:gd name="T81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6" y="4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4" y="25"/>
                  </a:lnTo>
                  <a:lnTo>
                    <a:pt x="7" y="25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9" name="Freeform 404"/>
            <p:cNvSpPr>
              <a:spLocks/>
            </p:cNvSpPr>
            <p:nvPr/>
          </p:nvSpPr>
          <p:spPr bwMode="auto">
            <a:xfrm>
              <a:off x="4416" y="3512"/>
              <a:ext cx="25" cy="12"/>
            </a:xfrm>
            <a:custGeom>
              <a:avLst/>
              <a:gdLst>
                <a:gd name="T0" fmla="*/ 36 w 36"/>
                <a:gd name="T1" fmla="*/ 4 h 26"/>
                <a:gd name="T2" fmla="*/ 36 w 36"/>
                <a:gd name="T3" fmla="*/ 4 h 26"/>
                <a:gd name="T4" fmla="*/ 35 w 36"/>
                <a:gd name="T5" fmla="*/ 1 h 26"/>
                <a:gd name="T6" fmla="*/ 34 w 36"/>
                <a:gd name="T7" fmla="*/ 0 h 26"/>
                <a:gd name="T8" fmla="*/ 33 w 36"/>
                <a:gd name="T9" fmla="*/ 0 h 26"/>
                <a:gd name="T10" fmla="*/ 31 w 36"/>
                <a:gd name="T11" fmla="*/ 0 h 26"/>
                <a:gd name="T12" fmla="*/ 31 w 36"/>
                <a:gd name="T13" fmla="*/ 0 h 26"/>
                <a:gd name="T14" fmla="*/ 28 w 36"/>
                <a:gd name="T15" fmla="*/ 1 h 26"/>
                <a:gd name="T16" fmla="*/ 24 w 36"/>
                <a:gd name="T17" fmla="*/ 1 h 26"/>
                <a:gd name="T18" fmla="*/ 20 w 36"/>
                <a:gd name="T19" fmla="*/ 1 h 26"/>
                <a:gd name="T20" fmla="*/ 15 w 36"/>
                <a:gd name="T21" fmla="*/ 1 h 26"/>
                <a:gd name="T22" fmla="*/ 10 w 36"/>
                <a:gd name="T23" fmla="*/ 1 h 26"/>
                <a:gd name="T24" fmla="*/ 6 w 36"/>
                <a:gd name="T25" fmla="*/ 0 h 26"/>
                <a:gd name="T26" fmla="*/ 4 w 36"/>
                <a:gd name="T27" fmla="*/ 0 h 26"/>
                <a:gd name="T28" fmla="*/ 3 w 36"/>
                <a:gd name="T29" fmla="*/ 0 h 26"/>
                <a:gd name="T30" fmla="*/ 3 w 36"/>
                <a:gd name="T31" fmla="*/ 0 h 26"/>
                <a:gd name="T32" fmla="*/ 2 w 36"/>
                <a:gd name="T33" fmla="*/ 0 h 26"/>
                <a:gd name="T34" fmla="*/ 2 w 36"/>
                <a:gd name="T35" fmla="*/ 0 h 26"/>
                <a:gd name="T36" fmla="*/ 1 w 36"/>
                <a:gd name="T37" fmla="*/ 0 h 26"/>
                <a:gd name="T38" fmla="*/ 0 w 36"/>
                <a:gd name="T39" fmla="*/ 1 h 26"/>
                <a:gd name="T40" fmla="*/ 0 w 36"/>
                <a:gd name="T41" fmla="*/ 1 h 26"/>
                <a:gd name="T42" fmla="*/ 0 w 36"/>
                <a:gd name="T43" fmla="*/ 6 h 26"/>
                <a:gd name="T44" fmla="*/ 0 w 36"/>
                <a:gd name="T45" fmla="*/ 11 h 26"/>
                <a:gd name="T46" fmla="*/ 0 w 36"/>
                <a:gd name="T47" fmla="*/ 16 h 26"/>
                <a:gd name="T48" fmla="*/ 0 w 36"/>
                <a:gd name="T49" fmla="*/ 19 h 26"/>
                <a:gd name="T50" fmla="*/ 0 w 36"/>
                <a:gd name="T51" fmla="*/ 19 h 26"/>
                <a:gd name="T52" fmla="*/ 1 w 36"/>
                <a:gd name="T53" fmla="*/ 21 h 26"/>
                <a:gd name="T54" fmla="*/ 1 w 36"/>
                <a:gd name="T55" fmla="*/ 23 h 26"/>
                <a:gd name="T56" fmla="*/ 1 w 36"/>
                <a:gd name="T57" fmla="*/ 24 h 26"/>
                <a:gd name="T58" fmla="*/ 2 w 36"/>
                <a:gd name="T59" fmla="*/ 25 h 26"/>
                <a:gd name="T60" fmla="*/ 2 w 36"/>
                <a:gd name="T61" fmla="*/ 25 h 26"/>
                <a:gd name="T62" fmla="*/ 4 w 36"/>
                <a:gd name="T63" fmla="*/ 25 h 26"/>
                <a:gd name="T64" fmla="*/ 7 w 36"/>
                <a:gd name="T65" fmla="*/ 25 h 26"/>
                <a:gd name="T66" fmla="*/ 11 w 36"/>
                <a:gd name="T67" fmla="*/ 26 h 26"/>
                <a:gd name="T68" fmla="*/ 17 w 36"/>
                <a:gd name="T69" fmla="*/ 26 h 26"/>
                <a:gd name="T70" fmla="*/ 22 w 36"/>
                <a:gd name="T71" fmla="*/ 26 h 26"/>
                <a:gd name="T72" fmla="*/ 26 w 36"/>
                <a:gd name="T73" fmla="*/ 26 h 26"/>
                <a:gd name="T74" fmla="*/ 30 w 36"/>
                <a:gd name="T75" fmla="*/ 26 h 26"/>
                <a:gd name="T76" fmla="*/ 33 w 36"/>
                <a:gd name="T77" fmla="*/ 25 h 26"/>
                <a:gd name="T78" fmla="*/ 33 w 36"/>
                <a:gd name="T79" fmla="*/ 25 h 26"/>
                <a:gd name="T80" fmla="*/ 34 w 36"/>
                <a:gd name="T81" fmla="*/ 24 h 26"/>
                <a:gd name="T82" fmla="*/ 35 w 36"/>
                <a:gd name="T83" fmla="*/ 23 h 26"/>
                <a:gd name="T84" fmla="*/ 36 w 36"/>
                <a:gd name="T85" fmla="*/ 21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1 h 26"/>
                <a:gd name="T94" fmla="*/ 36 w 36"/>
                <a:gd name="T95" fmla="*/ 6 h 26"/>
                <a:gd name="T96" fmla="*/ 36 w 36"/>
                <a:gd name="T97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6" y="4"/>
                  </a:moveTo>
                  <a:lnTo>
                    <a:pt x="36" y="4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5" y="1"/>
                  </a:lnTo>
                  <a:lnTo>
                    <a:pt x="10" y="1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4" y="25"/>
                  </a:lnTo>
                  <a:lnTo>
                    <a:pt x="7" y="25"/>
                  </a:lnTo>
                  <a:lnTo>
                    <a:pt x="11" y="26"/>
                  </a:lnTo>
                  <a:lnTo>
                    <a:pt x="17" y="26"/>
                  </a:lnTo>
                  <a:lnTo>
                    <a:pt x="22" y="26"/>
                  </a:lnTo>
                  <a:lnTo>
                    <a:pt x="26" y="26"/>
                  </a:lnTo>
                  <a:lnTo>
                    <a:pt x="30" y="26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0" name="Freeform 405"/>
            <p:cNvSpPr>
              <a:spLocks/>
            </p:cNvSpPr>
            <p:nvPr/>
          </p:nvSpPr>
          <p:spPr bwMode="auto">
            <a:xfrm>
              <a:off x="4449" y="3514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3 h 28"/>
                <a:gd name="T4" fmla="*/ 34 w 36"/>
                <a:gd name="T5" fmla="*/ 1 h 28"/>
                <a:gd name="T6" fmla="*/ 33 w 36"/>
                <a:gd name="T7" fmla="*/ 1 h 28"/>
                <a:gd name="T8" fmla="*/ 31 w 36"/>
                <a:gd name="T9" fmla="*/ 1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1 h 28"/>
                <a:gd name="T20" fmla="*/ 7 w 36"/>
                <a:gd name="T21" fmla="*/ 1 h 28"/>
                <a:gd name="T22" fmla="*/ 5 w 36"/>
                <a:gd name="T23" fmla="*/ 0 h 28"/>
                <a:gd name="T24" fmla="*/ 3 w 36"/>
                <a:gd name="T25" fmla="*/ 0 h 28"/>
                <a:gd name="T26" fmla="*/ 2 w 36"/>
                <a:gd name="T27" fmla="*/ 0 h 28"/>
                <a:gd name="T28" fmla="*/ 1 w 36"/>
                <a:gd name="T29" fmla="*/ 0 h 28"/>
                <a:gd name="T30" fmla="*/ 1 w 36"/>
                <a:gd name="T31" fmla="*/ 0 h 28"/>
                <a:gd name="T32" fmla="*/ 0 w 36"/>
                <a:gd name="T33" fmla="*/ 1 h 28"/>
                <a:gd name="T34" fmla="*/ 0 w 36"/>
                <a:gd name="T35" fmla="*/ 7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0 h 28"/>
                <a:gd name="T42" fmla="*/ 0 w 36"/>
                <a:gd name="T43" fmla="*/ 22 h 28"/>
                <a:gd name="T44" fmla="*/ 1 w 36"/>
                <a:gd name="T45" fmla="*/ 23 h 28"/>
                <a:gd name="T46" fmla="*/ 1 w 36"/>
                <a:gd name="T47" fmla="*/ 24 h 28"/>
                <a:gd name="T48" fmla="*/ 3 w 36"/>
                <a:gd name="T49" fmla="*/ 25 h 28"/>
                <a:gd name="T50" fmla="*/ 4 w 36"/>
                <a:gd name="T51" fmla="*/ 25 h 28"/>
                <a:gd name="T52" fmla="*/ 8 w 36"/>
                <a:gd name="T53" fmla="*/ 27 h 28"/>
                <a:gd name="T54" fmla="*/ 11 w 36"/>
                <a:gd name="T55" fmla="*/ 27 h 28"/>
                <a:gd name="T56" fmla="*/ 17 w 36"/>
                <a:gd name="T57" fmla="*/ 28 h 28"/>
                <a:gd name="T58" fmla="*/ 21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3 w 36"/>
                <a:gd name="T67" fmla="*/ 25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2 h 28"/>
                <a:gd name="T74" fmla="*/ 36 w 36"/>
                <a:gd name="T75" fmla="*/ 18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1"/>
                  </a:lnTo>
                  <a:lnTo>
                    <a:pt x="7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1" name="Freeform 406"/>
            <p:cNvSpPr>
              <a:spLocks/>
            </p:cNvSpPr>
            <p:nvPr/>
          </p:nvSpPr>
          <p:spPr bwMode="auto">
            <a:xfrm>
              <a:off x="4449" y="3514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3 h 28"/>
                <a:gd name="T6" fmla="*/ 34 w 36"/>
                <a:gd name="T7" fmla="*/ 1 h 28"/>
                <a:gd name="T8" fmla="*/ 33 w 36"/>
                <a:gd name="T9" fmla="*/ 1 h 28"/>
                <a:gd name="T10" fmla="*/ 31 w 36"/>
                <a:gd name="T11" fmla="*/ 1 h 28"/>
                <a:gd name="T12" fmla="*/ 31 w 36"/>
                <a:gd name="T13" fmla="*/ 1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1 h 28"/>
                <a:gd name="T24" fmla="*/ 7 w 36"/>
                <a:gd name="T25" fmla="*/ 1 h 28"/>
                <a:gd name="T26" fmla="*/ 5 w 36"/>
                <a:gd name="T27" fmla="*/ 0 h 28"/>
                <a:gd name="T28" fmla="*/ 3 w 36"/>
                <a:gd name="T29" fmla="*/ 0 h 28"/>
                <a:gd name="T30" fmla="*/ 3 w 36"/>
                <a:gd name="T31" fmla="*/ 0 h 28"/>
                <a:gd name="T32" fmla="*/ 2 w 36"/>
                <a:gd name="T33" fmla="*/ 0 h 28"/>
                <a:gd name="T34" fmla="*/ 1 w 36"/>
                <a:gd name="T35" fmla="*/ 0 h 28"/>
                <a:gd name="T36" fmla="*/ 1 w 36"/>
                <a:gd name="T37" fmla="*/ 0 h 28"/>
                <a:gd name="T38" fmla="*/ 0 w 36"/>
                <a:gd name="T39" fmla="*/ 1 h 28"/>
                <a:gd name="T40" fmla="*/ 0 w 36"/>
                <a:gd name="T41" fmla="*/ 1 h 28"/>
                <a:gd name="T42" fmla="*/ 0 w 36"/>
                <a:gd name="T43" fmla="*/ 7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2 h 28"/>
                <a:gd name="T54" fmla="*/ 1 w 36"/>
                <a:gd name="T55" fmla="*/ 23 h 28"/>
                <a:gd name="T56" fmla="*/ 1 w 36"/>
                <a:gd name="T57" fmla="*/ 24 h 28"/>
                <a:gd name="T58" fmla="*/ 3 w 36"/>
                <a:gd name="T59" fmla="*/ 25 h 28"/>
                <a:gd name="T60" fmla="*/ 3 w 36"/>
                <a:gd name="T61" fmla="*/ 25 h 28"/>
                <a:gd name="T62" fmla="*/ 4 w 36"/>
                <a:gd name="T63" fmla="*/ 25 h 28"/>
                <a:gd name="T64" fmla="*/ 8 w 36"/>
                <a:gd name="T65" fmla="*/ 27 h 28"/>
                <a:gd name="T66" fmla="*/ 11 w 36"/>
                <a:gd name="T67" fmla="*/ 27 h 28"/>
                <a:gd name="T68" fmla="*/ 17 w 36"/>
                <a:gd name="T69" fmla="*/ 28 h 28"/>
                <a:gd name="T70" fmla="*/ 21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3 w 36"/>
                <a:gd name="T81" fmla="*/ 25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2 h 28"/>
                <a:gd name="T88" fmla="*/ 36 w 36"/>
                <a:gd name="T89" fmla="*/ 22 h 28"/>
                <a:gd name="T90" fmla="*/ 36 w 36"/>
                <a:gd name="T91" fmla="*/ 18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1" y="1"/>
                  </a:lnTo>
                  <a:lnTo>
                    <a:pt x="31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1"/>
                  </a:lnTo>
                  <a:lnTo>
                    <a:pt x="7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4" y="25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2" name="Freeform 407"/>
            <p:cNvSpPr>
              <a:spLocks/>
            </p:cNvSpPr>
            <p:nvPr/>
          </p:nvSpPr>
          <p:spPr bwMode="auto">
            <a:xfrm>
              <a:off x="4484" y="3512"/>
              <a:ext cx="25" cy="13"/>
            </a:xfrm>
            <a:custGeom>
              <a:avLst/>
              <a:gdLst>
                <a:gd name="T0" fmla="*/ 37 w 37"/>
                <a:gd name="T1" fmla="*/ 5 h 29"/>
                <a:gd name="T2" fmla="*/ 36 w 37"/>
                <a:gd name="T3" fmla="*/ 2 h 29"/>
                <a:gd name="T4" fmla="*/ 34 w 37"/>
                <a:gd name="T5" fmla="*/ 1 h 29"/>
                <a:gd name="T6" fmla="*/ 33 w 37"/>
                <a:gd name="T7" fmla="*/ 1 h 29"/>
                <a:gd name="T8" fmla="*/ 31 w 37"/>
                <a:gd name="T9" fmla="*/ 2 h 29"/>
                <a:gd name="T10" fmla="*/ 28 w 37"/>
                <a:gd name="T11" fmla="*/ 4 h 29"/>
                <a:gd name="T12" fmla="*/ 24 w 37"/>
                <a:gd name="T13" fmla="*/ 4 h 29"/>
                <a:gd name="T14" fmla="*/ 19 w 37"/>
                <a:gd name="T15" fmla="*/ 4 h 29"/>
                <a:gd name="T16" fmla="*/ 16 w 37"/>
                <a:gd name="T17" fmla="*/ 2 h 29"/>
                <a:gd name="T18" fmla="*/ 12 w 37"/>
                <a:gd name="T19" fmla="*/ 2 h 29"/>
                <a:gd name="T20" fmla="*/ 8 w 37"/>
                <a:gd name="T21" fmla="*/ 1 h 29"/>
                <a:gd name="T22" fmla="*/ 6 w 37"/>
                <a:gd name="T23" fmla="*/ 1 h 29"/>
                <a:gd name="T24" fmla="*/ 4 w 37"/>
                <a:gd name="T25" fmla="*/ 1 h 29"/>
                <a:gd name="T26" fmla="*/ 3 w 37"/>
                <a:gd name="T27" fmla="*/ 1 h 29"/>
                <a:gd name="T28" fmla="*/ 1 w 37"/>
                <a:gd name="T29" fmla="*/ 0 h 29"/>
                <a:gd name="T30" fmla="*/ 1 w 37"/>
                <a:gd name="T31" fmla="*/ 1 h 29"/>
                <a:gd name="T32" fmla="*/ 0 w 37"/>
                <a:gd name="T33" fmla="*/ 2 h 29"/>
                <a:gd name="T34" fmla="*/ 0 w 37"/>
                <a:gd name="T35" fmla="*/ 8 h 29"/>
                <a:gd name="T36" fmla="*/ 0 w 37"/>
                <a:gd name="T37" fmla="*/ 13 h 29"/>
                <a:gd name="T38" fmla="*/ 0 w 37"/>
                <a:gd name="T39" fmla="*/ 18 h 29"/>
                <a:gd name="T40" fmla="*/ 0 w 37"/>
                <a:gd name="T41" fmla="*/ 20 h 29"/>
                <a:gd name="T42" fmla="*/ 0 w 37"/>
                <a:gd name="T43" fmla="*/ 23 h 29"/>
                <a:gd name="T44" fmla="*/ 1 w 37"/>
                <a:gd name="T45" fmla="*/ 24 h 29"/>
                <a:gd name="T46" fmla="*/ 1 w 37"/>
                <a:gd name="T47" fmla="*/ 25 h 29"/>
                <a:gd name="T48" fmla="*/ 3 w 37"/>
                <a:gd name="T49" fmla="*/ 26 h 29"/>
                <a:gd name="T50" fmla="*/ 4 w 37"/>
                <a:gd name="T51" fmla="*/ 26 h 29"/>
                <a:gd name="T52" fmla="*/ 9 w 37"/>
                <a:gd name="T53" fmla="*/ 28 h 29"/>
                <a:gd name="T54" fmla="*/ 13 w 37"/>
                <a:gd name="T55" fmla="*/ 28 h 29"/>
                <a:gd name="T56" fmla="*/ 18 w 37"/>
                <a:gd name="T57" fmla="*/ 29 h 29"/>
                <a:gd name="T58" fmla="*/ 22 w 37"/>
                <a:gd name="T59" fmla="*/ 29 h 29"/>
                <a:gd name="T60" fmla="*/ 26 w 37"/>
                <a:gd name="T61" fmla="*/ 29 h 29"/>
                <a:gd name="T62" fmla="*/ 30 w 37"/>
                <a:gd name="T63" fmla="*/ 29 h 29"/>
                <a:gd name="T64" fmla="*/ 33 w 37"/>
                <a:gd name="T65" fmla="*/ 28 h 29"/>
                <a:gd name="T66" fmla="*/ 34 w 37"/>
                <a:gd name="T67" fmla="*/ 26 h 29"/>
                <a:gd name="T68" fmla="*/ 36 w 37"/>
                <a:gd name="T69" fmla="*/ 25 h 29"/>
                <a:gd name="T70" fmla="*/ 37 w 37"/>
                <a:gd name="T71" fmla="*/ 24 h 29"/>
                <a:gd name="T72" fmla="*/ 37 w 37"/>
                <a:gd name="T73" fmla="*/ 21 h 29"/>
                <a:gd name="T74" fmla="*/ 37 w 37"/>
                <a:gd name="T75" fmla="*/ 18 h 29"/>
                <a:gd name="T76" fmla="*/ 37 w 37"/>
                <a:gd name="T77" fmla="*/ 13 h 29"/>
                <a:gd name="T78" fmla="*/ 37 w 37"/>
                <a:gd name="T79" fmla="*/ 8 h 29"/>
                <a:gd name="T80" fmla="*/ 37 w 37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9">
                  <a:moveTo>
                    <a:pt x="37" y="5"/>
                  </a:moveTo>
                  <a:lnTo>
                    <a:pt x="36" y="2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1" y="2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9" y="4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9" y="28"/>
                  </a:lnTo>
                  <a:lnTo>
                    <a:pt x="13" y="28"/>
                  </a:lnTo>
                  <a:lnTo>
                    <a:pt x="18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3" name="Freeform 408"/>
            <p:cNvSpPr>
              <a:spLocks/>
            </p:cNvSpPr>
            <p:nvPr/>
          </p:nvSpPr>
          <p:spPr bwMode="auto">
            <a:xfrm>
              <a:off x="4484" y="3512"/>
              <a:ext cx="25" cy="13"/>
            </a:xfrm>
            <a:custGeom>
              <a:avLst/>
              <a:gdLst>
                <a:gd name="T0" fmla="*/ 37 w 37"/>
                <a:gd name="T1" fmla="*/ 5 h 29"/>
                <a:gd name="T2" fmla="*/ 37 w 37"/>
                <a:gd name="T3" fmla="*/ 5 h 29"/>
                <a:gd name="T4" fmla="*/ 36 w 37"/>
                <a:gd name="T5" fmla="*/ 2 h 29"/>
                <a:gd name="T6" fmla="*/ 34 w 37"/>
                <a:gd name="T7" fmla="*/ 1 h 29"/>
                <a:gd name="T8" fmla="*/ 33 w 37"/>
                <a:gd name="T9" fmla="*/ 1 h 29"/>
                <a:gd name="T10" fmla="*/ 31 w 37"/>
                <a:gd name="T11" fmla="*/ 2 h 29"/>
                <a:gd name="T12" fmla="*/ 31 w 37"/>
                <a:gd name="T13" fmla="*/ 2 h 29"/>
                <a:gd name="T14" fmla="*/ 28 w 37"/>
                <a:gd name="T15" fmla="*/ 4 h 29"/>
                <a:gd name="T16" fmla="*/ 24 w 37"/>
                <a:gd name="T17" fmla="*/ 4 h 29"/>
                <a:gd name="T18" fmla="*/ 19 w 37"/>
                <a:gd name="T19" fmla="*/ 4 h 29"/>
                <a:gd name="T20" fmla="*/ 16 w 37"/>
                <a:gd name="T21" fmla="*/ 2 h 29"/>
                <a:gd name="T22" fmla="*/ 12 w 37"/>
                <a:gd name="T23" fmla="*/ 2 h 29"/>
                <a:gd name="T24" fmla="*/ 8 w 37"/>
                <a:gd name="T25" fmla="*/ 1 h 29"/>
                <a:gd name="T26" fmla="*/ 6 w 37"/>
                <a:gd name="T27" fmla="*/ 1 h 29"/>
                <a:gd name="T28" fmla="*/ 4 w 37"/>
                <a:gd name="T29" fmla="*/ 1 h 29"/>
                <a:gd name="T30" fmla="*/ 4 w 37"/>
                <a:gd name="T31" fmla="*/ 1 h 29"/>
                <a:gd name="T32" fmla="*/ 3 w 37"/>
                <a:gd name="T33" fmla="*/ 1 h 29"/>
                <a:gd name="T34" fmla="*/ 1 w 37"/>
                <a:gd name="T35" fmla="*/ 0 h 29"/>
                <a:gd name="T36" fmla="*/ 1 w 37"/>
                <a:gd name="T37" fmla="*/ 1 h 29"/>
                <a:gd name="T38" fmla="*/ 0 w 37"/>
                <a:gd name="T39" fmla="*/ 2 h 29"/>
                <a:gd name="T40" fmla="*/ 0 w 37"/>
                <a:gd name="T41" fmla="*/ 2 h 29"/>
                <a:gd name="T42" fmla="*/ 0 w 37"/>
                <a:gd name="T43" fmla="*/ 8 h 29"/>
                <a:gd name="T44" fmla="*/ 0 w 37"/>
                <a:gd name="T45" fmla="*/ 13 h 29"/>
                <a:gd name="T46" fmla="*/ 0 w 37"/>
                <a:gd name="T47" fmla="*/ 18 h 29"/>
                <a:gd name="T48" fmla="*/ 0 w 37"/>
                <a:gd name="T49" fmla="*/ 20 h 29"/>
                <a:gd name="T50" fmla="*/ 0 w 37"/>
                <a:gd name="T51" fmla="*/ 20 h 29"/>
                <a:gd name="T52" fmla="*/ 0 w 37"/>
                <a:gd name="T53" fmla="*/ 23 h 29"/>
                <a:gd name="T54" fmla="*/ 1 w 37"/>
                <a:gd name="T55" fmla="*/ 24 h 29"/>
                <a:gd name="T56" fmla="*/ 1 w 37"/>
                <a:gd name="T57" fmla="*/ 25 h 29"/>
                <a:gd name="T58" fmla="*/ 3 w 37"/>
                <a:gd name="T59" fmla="*/ 26 h 29"/>
                <a:gd name="T60" fmla="*/ 3 w 37"/>
                <a:gd name="T61" fmla="*/ 26 h 29"/>
                <a:gd name="T62" fmla="*/ 4 w 37"/>
                <a:gd name="T63" fmla="*/ 26 h 29"/>
                <a:gd name="T64" fmla="*/ 9 w 37"/>
                <a:gd name="T65" fmla="*/ 28 h 29"/>
                <a:gd name="T66" fmla="*/ 13 w 37"/>
                <a:gd name="T67" fmla="*/ 28 h 29"/>
                <a:gd name="T68" fmla="*/ 18 w 37"/>
                <a:gd name="T69" fmla="*/ 29 h 29"/>
                <a:gd name="T70" fmla="*/ 22 w 37"/>
                <a:gd name="T71" fmla="*/ 29 h 29"/>
                <a:gd name="T72" fmla="*/ 26 w 37"/>
                <a:gd name="T73" fmla="*/ 29 h 29"/>
                <a:gd name="T74" fmla="*/ 30 w 37"/>
                <a:gd name="T75" fmla="*/ 29 h 29"/>
                <a:gd name="T76" fmla="*/ 33 w 37"/>
                <a:gd name="T77" fmla="*/ 28 h 29"/>
                <a:gd name="T78" fmla="*/ 33 w 37"/>
                <a:gd name="T79" fmla="*/ 28 h 29"/>
                <a:gd name="T80" fmla="*/ 34 w 37"/>
                <a:gd name="T81" fmla="*/ 26 h 29"/>
                <a:gd name="T82" fmla="*/ 36 w 37"/>
                <a:gd name="T83" fmla="*/ 25 h 29"/>
                <a:gd name="T84" fmla="*/ 37 w 37"/>
                <a:gd name="T85" fmla="*/ 24 h 29"/>
                <a:gd name="T86" fmla="*/ 37 w 37"/>
                <a:gd name="T87" fmla="*/ 21 h 29"/>
                <a:gd name="T88" fmla="*/ 37 w 37"/>
                <a:gd name="T89" fmla="*/ 21 h 29"/>
                <a:gd name="T90" fmla="*/ 37 w 37"/>
                <a:gd name="T91" fmla="*/ 18 h 29"/>
                <a:gd name="T92" fmla="*/ 37 w 37"/>
                <a:gd name="T93" fmla="*/ 13 h 29"/>
                <a:gd name="T94" fmla="*/ 37 w 37"/>
                <a:gd name="T95" fmla="*/ 8 h 29"/>
                <a:gd name="T96" fmla="*/ 37 w 37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9">
                  <a:moveTo>
                    <a:pt x="37" y="5"/>
                  </a:moveTo>
                  <a:lnTo>
                    <a:pt x="37" y="5"/>
                  </a:lnTo>
                  <a:lnTo>
                    <a:pt x="36" y="2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9" y="4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9" y="28"/>
                  </a:lnTo>
                  <a:lnTo>
                    <a:pt x="13" y="28"/>
                  </a:lnTo>
                  <a:lnTo>
                    <a:pt x="18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4" name="Freeform 409"/>
            <p:cNvSpPr>
              <a:spLocks/>
            </p:cNvSpPr>
            <p:nvPr/>
          </p:nvSpPr>
          <p:spPr bwMode="auto">
            <a:xfrm>
              <a:off x="4381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6 w 37"/>
                <a:gd name="T3" fmla="*/ 3 h 27"/>
                <a:gd name="T4" fmla="*/ 35 w 37"/>
                <a:gd name="T5" fmla="*/ 2 h 27"/>
                <a:gd name="T6" fmla="*/ 34 w 37"/>
                <a:gd name="T7" fmla="*/ 2 h 27"/>
                <a:gd name="T8" fmla="*/ 31 w 37"/>
                <a:gd name="T9" fmla="*/ 2 h 27"/>
                <a:gd name="T10" fmla="*/ 28 w 37"/>
                <a:gd name="T11" fmla="*/ 3 h 27"/>
                <a:gd name="T12" fmla="*/ 24 w 37"/>
                <a:gd name="T13" fmla="*/ 3 h 27"/>
                <a:gd name="T14" fmla="*/ 20 w 37"/>
                <a:gd name="T15" fmla="*/ 3 h 27"/>
                <a:gd name="T16" fmla="*/ 15 w 37"/>
                <a:gd name="T17" fmla="*/ 3 h 27"/>
                <a:gd name="T18" fmla="*/ 12 w 37"/>
                <a:gd name="T19" fmla="*/ 3 h 27"/>
                <a:gd name="T20" fmla="*/ 8 w 37"/>
                <a:gd name="T21" fmla="*/ 2 h 27"/>
                <a:gd name="T22" fmla="*/ 6 w 37"/>
                <a:gd name="T23" fmla="*/ 2 h 27"/>
                <a:gd name="T24" fmla="*/ 4 w 37"/>
                <a:gd name="T25" fmla="*/ 2 h 27"/>
                <a:gd name="T26" fmla="*/ 4 w 37"/>
                <a:gd name="T27" fmla="*/ 2 h 27"/>
                <a:gd name="T28" fmla="*/ 3 w 37"/>
                <a:gd name="T29" fmla="*/ 0 h 27"/>
                <a:gd name="T30" fmla="*/ 0 w 37"/>
                <a:gd name="T31" fmla="*/ 2 h 27"/>
                <a:gd name="T32" fmla="*/ 0 w 37"/>
                <a:gd name="T33" fmla="*/ 3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0 w 37"/>
                <a:gd name="T41" fmla="*/ 19 h 27"/>
                <a:gd name="T42" fmla="*/ 0 w 37"/>
                <a:gd name="T43" fmla="*/ 22 h 27"/>
                <a:gd name="T44" fmla="*/ 0 w 37"/>
                <a:gd name="T45" fmla="*/ 23 h 27"/>
                <a:gd name="T46" fmla="*/ 1 w 37"/>
                <a:gd name="T47" fmla="*/ 24 h 27"/>
                <a:gd name="T48" fmla="*/ 4 w 37"/>
                <a:gd name="T49" fmla="*/ 26 h 27"/>
                <a:gd name="T50" fmla="*/ 6 w 37"/>
                <a:gd name="T51" fmla="*/ 26 h 27"/>
                <a:gd name="T52" fmla="*/ 9 w 37"/>
                <a:gd name="T53" fmla="*/ 26 h 27"/>
                <a:gd name="T54" fmla="*/ 13 w 37"/>
                <a:gd name="T55" fmla="*/ 27 h 27"/>
                <a:gd name="T56" fmla="*/ 17 w 37"/>
                <a:gd name="T57" fmla="*/ 27 h 27"/>
                <a:gd name="T58" fmla="*/ 22 w 37"/>
                <a:gd name="T59" fmla="*/ 27 h 27"/>
                <a:gd name="T60" fmla="*/ 26 w 37"/>
                <a:gd name="T61" fmla="*/ 27 h 27"/>
                <a:gd name="T62" fmla="*/ 30 w 37"/>
                <a:gd name="T63" fmla="*/ 27 h 27"/>
                <a:gd name="T64" fmla="*/ 34 w 37"/>
                <a:gd name="T65" fmla="*/ 26 h 27"/>
                <a:gd name="T66" fmla="*/ 35 w 37"/>
                <a:gd name="T67" fmla="*/ 24 h 27"/>
                <a:gd name="T68" fmla="*/ 36 w 37"/>
                <a:gd name="T69" fmla="*/ 23 h 27"/>
                <a:gd name="T70" fmla="*/ 37 w 37"/>
                <a:gd name="T71" fmla="*/ 22 h 27"/>
                <a:gd name="T72" fmla="*/ 37 w 37"/>
                <a:gd name="T73" fmla="*/ 21 h 27"/>
                <a:gd name="T74" fmla="*/ 37 w 37"/>
                <a:gd name="T75" fmla="*/ 17 h 27"/>
                <a:gd name="T76" fmla="*/ 37 w 37"/>
                <a:gd name="T77" fmla="*/ 11 h 27"/>
                <a:gd name="T78" fmla="*/ 37 w 37"/>
                <a:gd name="T79" fmla="*/ 5 h 27"/>
                <a:gd name="T80" fmla="*/ 37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4" y="26"/>
                  </a:lnTo>
                  <a:lnTo>
                    <a:pt x="6" y="26"/>
                  </a:lnTo>
                  <a:lnTo>
                    <a:pt x="9" y="26"/>
                  </a:lnTo>
                  <a:lnTo>
                    <a:pt x="13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5" name="Freeform 410"/>
            <p:cNvSpPr>
              <a:spLocks/>
            </p:cNvSpPr>
            <p:nvPr/>
          </p:nvSpPr>
          <p:spPr bwMode="auto">
            <a:xfrm>
              <a:off x="4381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3 h 27"/>
                <a:gd name="T4" fmla="*/ 36 w 37"/>
                <a:gd name="T5" fmla="*/ 3 h 27"/>
                <a:gd name="T6" fmla="*/ 35 w 37"/>
                <a:gd name="T7" fmla="*/ 2 h 27"/>
                <a:gd name="T8" fmla="*/ 34 w 37"/>
                <a:gd name="T9" fmla="*/ 2 h 27"/>
                <a:gd name="T10" fmla="*/ 31 w 37"/>
                <a:gd name="T11" fmla="*/ 2 h 27"/>
                <a:gd name="T12" fmla="*/ 31 w 37"/>
                <a:gd name="T13" fmla="*/ 2 h 27"/>
                <a:gd name="T14" fmla="*/ 28 w 37"/>
                <a:gd name="T15" fmla="*/ 3 h 27"/>
                <a:gd name="T16" fmla="*/ 24 w 37"/>
                <a:gd name="T17" fmla="*/ 3 h 27"/>
                <a:gd name="T18" fmla="*/ 20 w 37"/>
                <a:gd name="T19" fmla="*/ 3 h 27"/>
                <a:gd name="T20" fmla="*/ 15 w 37"/>
                <a:gd name="T21" fmla="*/ 3 h 27"/>
                <a:gd name="T22" fmla="*/ 12 w 37"/>
                <a:gd name="T23" fmla="*/ 3 h 27"/>
                <a:gd name="T24" fmla="*/ 8 w 37"/>
                <a:gd name="T25" fmla="*/ 2 h 27"/>
                <a:gd name="T26" fmla="*/ 6 w 37"/>
                <a:gd name="T27" fmla="*/ 2 h 27"/>
                <a:gd name="T28" fmla="*/ 4 w 37"/>
                <a:gd name="T29" fmla="*/ 2 h 27"/>
                <a:gd name="T30" fmla="*/ 4 w 37"/>
                <a:gd name="T31" fmla="*/ 2 h 27"/>
                <a:gd name="T32" fmla="*/ 4 w 37"/>
                <a:gd name="T33" fmla="*/ 2 h 27"/>
                <a:gd name="T34" fmla="*/ 3 w 37"/>
                <a:gd name="T35" fmla="*/ 0 h 27"/>
                <a:gd name="T36" fmla="*/ 0 w 37"/>
                <a:gd name="T37" fmla="*/ 2 h 27"/>
                <a:gd name="T38" fmla="*/ 0 w 37"/>
                <a:gd name="T39" fmla="*/ 3 h 27"/>
                <a:gd name="T40" fmla="*/ 0 w 37"/>
                <a:gd name="T41" fmla="*/ 3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0 w 37"/>
                <a:gd name="T49" fmla="*/ 19 h 27"/>
                <a:gd name="T50" fmla="*/ 0 w 37"/>
                <a:gd name="T51" fmla="*/ 19 h 27"/>
                <a:gd name="T52" fmla="*/ 0 w 37"/>
                <a:gd name="T53" fmla="*/ 22 h 27"/>
                <a:gd name="T54" fmla="*/ 0 w 37"/>
                <a:gd name="T55" fmla="*/ 23 h 27"/>
                <a:gd name="T56" fmla="*/ 1 w 37"/>
                <a:gd name="T57" fmla="*/ 24 h 27"/>
                <a:gd name="T58" fmla="*/ 4 w 37"/>
                <a:gd name="T59" fmla="*/ 26 h 27"/>
                <a:gd name="T60" fmla="*/ 4 w 37"/>
                <a:gd name="T61" fmla="*/ 26 h 27"/>
                <a:gd name="T62" fmla="*/ 6 w 37"/>
                <a:gd name="T63" fmla="*/ 26 h 27"/>
                <a:gd name="T64" fmla="*/ 9 w 37"/>
                <a:gd name="T65" fmla="*/ 26 h 27"/>
                <a:gd name="T66" fmla="*/ 13 w 37"/>
                <a:gd name="T67" fmla="*/ 27 h 27"/>
                <a:gd name="T68" fmla="*/ 17 w 37"/>
                <a:gd name="T69" fmla="*/ 27 h 27"/>
                <a:gd name="T70" fmla="*/ 22 w 37"/>
                <a:gd name="T71" fmla="*/ 27 h 27"/>
                <a:gd name="T72" fmla="*/ 26 w 37"/>
                <a:gd name="T73" fmla="*/ 27 h 27"/>
                <a:gd name="T74" fmla="*/ 30 w 37"/>
                <a:gd name="T75" fmla="*/ 27 h 27"/>
                <a:gd name="T76" fmla="*/ 34 w 37"/>
                <a:gd name="T77" fmla="*/ 26 h 27"/>
                <a:gd name="T78" fmla="*/ 34 w 37"/>
                <a:gd name="T79" fmla="*/ 26 h 27"/>
                <a:gd name="T80" fmla="*/ 35 w 37"/>
                <a:gd name="T81" fmla="*/ 24 h 27"/>
                <a:gd name="T82" fmla="*/ 36 w 37"/>
                <a:gd name="T83" fmla="*/ 23 h 27"/>
                <a:gd name="T84" fmla="*/ 37 w 37"/>
                <a:gd name="T85" fmla="*/ 22 h 27"/>
                <a:gd name="T86" fmla="*/ 37 w 37"/>
                <a:gd name="T87" fmla="*/ 21 h 27"/>
                <a:gd name="T88" fmla="*/ 37 w 37"/>
                <a:gd name="T89" fmla="*/ 21 h 27"/>
                <a:gd name="T90" fmla="*/ 37 w 37"/>
                <a:gd name="T91" fmla="*/ 17 h 27"/>
                <a:gd name="T92" fmla="*/ 37 w 37"/>
                <a:gd name="T93" fmla="*/ 11 h 27"/>
                <a:gd name="T94" fmla="*/ 37 w 37"/>
                <a:gd name="T95" fmla="*/ 5 h 27"/>
                <a:gd name="T96" fmla="*/ 37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3"/>
                  </a:ln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6" y="26"/>
                  </a:lnTo>
                  <a:lnTo>
                    <a:pt x="9" y="26"/>
                  </a:lnTo>
                  <a:lnTo>
                    <a:pt x="13" y="27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6" name="Freeform 411"/>
            <p:cNvSpPr>
              <a:spLocks/>
            </p:cNvSpPr>
            <p:nvPr/>
          </p:nvSpPr>
          <p:spPr bwMode="auto">
            <a:xfrm>
              <a:off x="4384" y="3530"/>
              <a:ext cx="25" cy="11"/>
            </a:xfrm>
            <a:custGeom>
              <a:avLst/>
              <a:gdLst>
                <a:gd name="T0" fmla="*/ 36 w 37"/>
                <a:gd name="T1" fmla="*/ 4 h 28"/>
                <a:gd name="T2" fmla="*/ 35 w 37"/>
                <a:gd name="T3" fmla="*/ 3 h 28"/>
                <a:gd name="T4" fmla="*/ 35 w 37"/>
                <a:gd name="T5" fmla="*/ 2 h 28"/>
                <a:gd name="T6" fmla="*/ 33 w 37"/>
                <a:gd name="T7" fmla="*/ 2 h 28"/>
                <a:gd name="T8" fmla="*/ 32 w 37"/>
                <a:gd name="T9" fmla="*/ 2 h 28"/>
                <a:gd name="T10" fmla="*/ 27 w 37"/>
                <a:gd name="T11" fmla="*/ 3 h 28"/>
                <a:gd name="T12" fmla="*/ 24 w 37"/>
                <a:gd name="T13" fmla="*/ 3 h 28"/>
                <a:gd name="T14" fmla="*/ 19 w 37"/>
                <a:gd name="T15" fmla="*/ 3 h 28"/>
                <a:gd name="T16" fmla="*/ 15 w 37"/>
                <a:gd name="T17" fmla="*/ 3 h 28"/>
                <a:gd name="T18" fmla="*/ 11 w 37"/>
                <a:gd name="T19" fmla="*/ 2 h 28"/>
                <a:gd name="T20" fmla="*/ 8 w 37"/>
                <a:gd name="T21" fmla="*/ 2 h 28"/>
                <a:gd name="T22" fmla="*/ 6 w 37"/>
                <a:gd name="T23" fmla="*/ 0 h 28"/>
                <a:gd name="T24" fmla="*/ 5 w 37"/>
                <a:gd name="T25" fmla="*/ 0 h 28"/>
                <a:gd name="T26" fmla="*/ 3 w 37"/>
                <a:gd name="T27" fmla="*/ 0 h 28"/>
                <a:gd name="T28" fmla="*/ 2 w 37"/>
                <a:gd name="T29" fmla="*/ 0 h 28"/>
                <a:gd name="T30" fmla="*/ 2 w 37"/>
                <a:gd name="T31" fmla="*/ 0 h 28"/>
                <a:gd name="T32" fmla="*/ 1 w 37"/>
                <a:gd name="T33" fmla="*/ 2 h 28"/>
                <a:gd name="T34" fmla="*/ 0 w 37"/>
                <a:gd name="T35" fmla="*/ 7 h 28"/>
                <a:gd name="T36" fmla="*/ 0 w 37"/>
                <a:gd name="T37" fmla="*/ 13 h 28"/>
                <a:gd name="T38" fmla="*/ 0 w 37"/>
                <a:gd name="T39" fmla="*/ 17 h 28"/>
                <a:gd name="T40" fmla="*/ 0 w 37"/>
                <a:gd name="T41" fmla="*/ 20 h 28"/>
                <a:gd name="T42" fmla="*/ 1 w 37"/>
                <a:gd name="T43" fmla="*/ 22 h 28"/>
                <a:gd name="T44" fmla="*/ 1 w 37"/>
                <a:gd name="T45" fmla="*/ 23 h 28"/>
                <a:gd name="T46" fmla="*/ 2 w 37"/>
                <a:gd name="T47" fmla="*/ 24 h 28"/>
                <a:gd name="T48" fmla="*/ 3 w 37"/>
                <a:gd name="T49" fmla="*/ 26 h 28"/>
                <a:gd name="T50" fmla="*/ 5 w 37"/>
                <a:gd name="T51" fmla="*/ 26 h 28"/>
                <a:gd name="T52" fmla="*/ 8 w 37"/>
                <a:gd name="T53" fmla="*/ 27 h 28"/>
                <a:gd name="T54" fmla="*/ 12 w 37"/>
                <a:gd name="T55" fmla="*/ 27 h 28"/>
                <a:gd name="T56" fmla="*/ 17 w 37"/>
                <a:gd name="T57" fmla="*/ 28 h 28"/>
                <a:gd name="T58" fmla="*/ 21 w 37"/>
                <a:gd name="T59" fmla="*/ 28 h 28"/>
                <a:gd name="T60" fmla="*/ 26 w 37"/>
                <a:gd name="T61" fmla="*/ 28 h 28"/>
                <a:gd name="T62" fmla="*/ 31 w 37"/>
                <a:gd name="T63" fmla="*/ 28 h 28"/>
                <a:gd name="T64" fmla="*/ 33 w 37"/>
                <a:gd name="T65" fmla="*/ 27 h 28"/>
                <a:gd name="T66" fmla="*/ 35 w 37"/>
                <a:gd name="T67" fmla="*/ 26 h 28"/>
                <a:gd name="T68" fmla="*/ 36 w 37"/>
                <a:gd name="T69" fmla="*/ 24 h 28"/>
                <a:gd name="T70" fmla="*/ 37 w 37"/>
                <a:gd name="T71" fmla="*/ 23 h 28"/>
                <a:gd name="T72" fmla="*/ 37 w 37"/>
                <a:gd name="T73" fmla="*/ 22 h 28"/>
                <a:gd name="T74" fmla="*/ 37 w 37"/>
                <a:gd name="T75" fmla="*/ 18 h 28"/>
                <a:gd name="T76" fmla="*/ 37 w 37"/>
                <a:gd name="T77" fmla="*/ 12 h 28"/>
                <a:gd name="T78" fmla="*/ 36 w 37"/>
                <a:gd name="T79" fmla="*/ 7 h 28"/>
                <a:gd name="T80" fmla="*/ 36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27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7" name="Freeform 412"/>
            <p:cNvSpPr>
              <a:spLocks/>
            </p:cNvSpPr>
            <p:nvPr/>
          </p:nvSpPr>
          <p:spPr bwMode="auto">
            <a:xfrm>
              <a:off x="4384" y="3530"/>
              <a:ext cx="25" cy="11"/>
            </a:xfrm>
            <a:custGeom>
              <a:avLst/>
              <a:gdLst>
                <a:gd name="T0" fmla="*/ 36 w 37"/>
                <a:gd name="T1" fmla="*/ 4 h 28"/>
                <a:gd name="T2" fmla="*/ 36 w 37"/>
                <a:gd name="T3" fmla="*/ 4 h 28"/>
                <a:gd name="T4" fmla="*/ 35 w 37"/>
                <a:gd name="T5" fmla="*/ 3 h 28"/>
                <a:gd name="T6" fmla="*/ 35 w 37"/>
                <a:gd name="T7" fmla="*/ 2 h 28"/>
                <a:gd name="T8" fmla="*/ 33 w 37"/>
                <a:gd name="T9" fmla="*/ 2 h 28"/>
                <a:gd name="T10" fmla="*/ 32 w 37"/>
                <a:gd name="T11" fmla="*/ 2 h 28"/>
                <a:gd name="T12" fmla="*/ 32 w 37"/>
                <a:gd name="T13" fmla="*/ 2 h 28"/>
                <a:gd name="T14" fmla="*/ 27 w 37"/>
                <a:gd name="T15" fmla="*/ 3 h 28"/>
                <a:gd name="T16" fmla="*/ 24 w 37"/>
                <a:gd name="T17" fmla="*/ 3 h 28"/>
                <a:gd name="T18" fmla="*/ 19 w 37"/>
                <a:gd name="T19" fmla="*/ 3 h 28"/>
                <a:gd name="T20" fmla="*/ 15 w 37"/>
                <a:gd name="T21" fmla="*/ 3 h 28"/>
                <a:gd name="T22" fmla="*/ 11 w 37"/>
                <a:gd name="T23" fmla="*/ 2 h 28"/>
                <a:gd name="T24" fmla="*/ 8 w 37"/>
                <a:gd name="T25" fmla="*/ 2 h 28"/>
                <a:gd name="T26" fmla="*/ 6 w 37"/>
                <a:gd name="T27" fmla="*/ 0 h 28"/>
                <a:gd name="T28" fmla="*/ 5 w 37"/>
                <a:gd name="T29" fmla="*/ 0 h 28"/>
                <a:gd name="T30" fmla="*/ 5 w 37"/>
                <a:gd name="T31" fmla="*/ 0 h 28"/>
                <a:gd name="T32" fmla="*/ 3 w 37"/>
                <a:gd name="T33" fmla="*/ 0 h 28"/>
                <a:gd name="T34" fmla="*/ 2 w 37"/>
                <a:gd name="T35" fmla="*/ 0 h 28"/>
                <a:gd name="T36" fmla="*/ 2 w 37"/>
                <a:gd name="T37" fmla="*/ 0 h 28"/>
                <a:gd name="T38" fmla="*/ 1 w 37"/>
                <a:gd name="T39" fmla="*/ 2 h 28"/>
                <a:gd name="T40" fmla="*/ 1 w 37"/>
                <a:gd name="T41" fmla="*/ 2 h 28"/>
                <a:gd name="T42" fmla="*/ 0 w 37"/>
                <a:gd name="T43" fmla="*/ 7 h 28"/>
                <a:gd name="T44" fmla="*/ 0 w 37"/>
                <a:gd name="T45" fmla="*/ 13 h 28"/>
                <a:gd name="T46" fmla="*/ 0 w 37"/>
                <a:gd name="T47" fmla="*/ 17 h 28"/>
                <a:gd name="T48" fmla="*/ 0 w 37"/>
                <a:gd name="T49" fmla="*/ 20 h 28"/>
                <a:gd name="T50" fmla="*/ 0 w 37"/>
                <a:gd name="T51" fmla="*/ 20 h 28"/>
                <a:gd name="T52" fmla="*/ 1 w 37"/>
                <a:gd name="T53" fmla="*/ 22 h 28"/>
                <a:gd name="T54" fmla="*/ 1 w 37"/>
                <a:gd name="T55" fmla="*/ 23 h 28"/>
                <a:gd name="T56" fmla="*/ 2 w 37"/>
                <a:gd name="T57" fmla="*/ 24 h 28"/>
                <a:gd name="T58" fmla="*/ 3 w 37"/>
                <a:gd name="T59" fmla="*/ 26 h 28"/>
                <a:gd name="T60" fmla="*/ 3 w 37"/>
                <a:gd name="T61" fmla="*/ 26 h 28"/>
                <a:gd name="T62" fmla="*/ 5 w 37"/>
                <a:gd name="T63" fmla="*/ 26 h 28"/>
                <a:gd name="T64" fmla="*/ 8 w 37"/>
                <a:gd name="T65" fmla="*/ 27 h 28"/>
                <a:gd name="T66" fmla="*/ 12 w 37"/>
                <a:gd name="T67" fmla="*/ 27 h 28"/>
                <a:gd name="T68" fmla="*/ 17 w 37"/>
                <a:gd name="T69" fmla="*/ 28 h 28"/>
                <a:gd name="T70" fmla="*/ 21 w 37"/>
                <a:gd name="T71" fmla="*/ 28 h 28"/>
                <a:gd name="T72" fmla="*/ 26 w 37"/>
                <a:gd name="T73" fmla="*/ 28 h 28"/>
                <a:gd name="T74" fmla="*/ 31 w 37"/>
                <a:gd name="T75" fmla="*/ 28 h 28"/>
                <a:gd name="T76" fmla="*/ 33 w 37"/>
                <a:gd name="T77" fmla="*/ 27 h 28"/>
                <a:gd name="T78" fmla="*/ 33 w 37"/>
                <a:gd name="T79" fmla="*/ 27 h 28"/>
                <a:gd name="T80" fmla="*/ 35 w 37"/>
                <a:gd name="T81" fmla="*/ 26 h 28"/>
                <a:gd name="T82" fmla="*/ 36 w 37"/>
                <a:gd name="T83" fmla="*/ 24 h 28"/>
                <a:gd name="T84" fmla="*/ 37 w 37"/>
                <a:gd name="T85" fmla="*/ 23 h 28"/>
                <a:gd name="T86" fmla="*/ 37 w 37"/>
                <a:gd name="T87" fmla="*/ 22 h 28"/>
                <a:gd name="T88" fmla="*/ 37 w 37"/>
                <a:gd name="T89" fmla="*/ 22 h 28"/>
                <a:gd name="T90" fmla="*/ 37 w 37"/>
                <a:gd name="T91" fmla="*/ 18 h 28"/>
                <a:gd name="T92" fmla="*/ 37 w 37"/>
                <a:gd name="T93" fmla="*/ 12 h 28"/>
                <a:gd name="T94" fmla="*/ 36 w 37"/>
                <a:gd name="T95" fmla="*/ 7 h 28"/>
                <a:gd name="T96" fmla="*/ 36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6" y="4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7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7"/>
                  </a:lnTo>
                  <a:lnTo>
                    <a:pt x="12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8" name="Freeform 413"/>
            <p:cNvSpPr>
              <a:spLocks/>
            </p:cNvSpPr>
            <p:nvPr/>
          </p:nvSpPr>
          <p:spPr bwMode="auto">
            <a:xfrm>
              <a:off x="4417" y="3530"/>
              <a:ext cx="27" cy="11"/>
            </a:xfrm>
            <a:custGeom>
              <a:avLst/>
              <a:gdLst>
                <a:gd name="T0" fmla="*/ 36 w 37"/>
                <a:gd name="T1" fmla="*/ 4 h 28"/>
                <a:gd name="T2" fmla="*/ 36 w 37"/>
                <a:gd name="T3" fmla="*/ 3 h 28"/>
                <a:gd name="T4" fmla="*/ 36 w 37"/>
                <a:gd name="T5" fmla="*/ 2 h 28"/>
                <a:gd name="T6" fmla="*/ 34 w 37"/>
                <a:gd name="T7" fmla="*/ 2 h 28"/>
                <a:gd name="T8" fmla="*/ 32 w 37"/>
                <a:gd name="T9" fmla="*/ 2 h 28"/>
                <a:gd name="T10" fmla="*/ 28 w 37"/>
                <a:gd name="T11" fmla="*/ 3 h 28"/>
                <a:gd name="T12" fmla="*/ 25 w 37"/>
                <a:gd name="T13" fmla="*/ 3 h 28"/>
                <a:gd name="T14" fmla="*/ 20 w 37"/>
                <a:gd name="T15" fmla="*/ 3 h 28"/>
                <a:gd name="T16" fmla="*/ 16 w 37"/>
                <a:gd name="T17" fmla="*/ 3 h 28"/>
                <a:gd name="T18" fmla="*/ 12 w 37"/>
                <a:gd name="T19" fmla="*/ 2 h 28"/>
                <a:gd name="T20" fmla="*/ 8 w 37"/>
                <a:gd name="T21" fmla="*/ 2 h 28"/>
                <a:gd name="T22" fmla="*/ 6 w 37"/>
                <a:gd name="T23" fmla="*/ 0 h 28"/>
                <a:gd name="T24" fmla="*/ 4 w 37"/>
                <a:gd name="T25" fmla="*/ 0 h 28"/>
                <a:gd name="T26" fmla="*/ 3 w 37"/>
                <a:gd name="T27" fmla="*/ 0 h 28"/>
                <a:gd name="T28" fmla="*/ 2 w 37"/>
                <a:gd name="T29" fmla="*/ 0 h 28"/>
                <a:gd name="T30" fmla="*/ 1 w 37"/>
                <a:gd name="T31" fmla="*/ 0 h 28"/>
                <a:gd name="T32" fmla="*/ 1 w 37"/>
                <a:gd name="T33" fmla="*/ 2 h 28"/>
                <a:gd name="T34" fmla="*/ 0 w 37"/>
                <a:gd name="T35" fmla="*/ 7 h 28"/>
                <a:gd name="T36" fmla="*/ 0 w 37"/>
                <a:gd name="T37" fmla="*/ 13 h 28"/>
                <a:gd name="T38" fmla="*/ 0 w 37"/>
                <a:gd name="T39" fmla="*/ 17 h 28"/>
                <a:gd name="T40" fmla="*/ 0 w 37"/>
                <a:gd name="T41" fmla="*/ 20 h 28"/>
                <a:gd name="T42" fmla="*/ 1 w 37"/>
                <a:gd name="T43" fmla="*/ 22 h 28"/>
                <a:gd name="T44" fmla="*/ 1 w 37"/>
                <a:gd name="T45" fmla="*/ 23 h 28"/>
                <a:gd name="T46" fmla="*/ 1 w 37"/>
                <a:gd name="T47" fmla="*/ 24 h 28"/>
                <a:gd name="T48" fmla="*/ 3 w 37"/>
                <a:gd name="T49" fmla="*/ 26 h 28"/>
                <a:gd name="T50" fmla="*/ 5 w 37"/>
                <a:gd name="T51" fmla="*/ 26 h 28"/>
                <a:gd name="T52" fmla="*/ 8 w 37"/>
                <a:gd name="T53" fmla="*/ 27 h 28"/>
                <a:gd name="T54" fmla="*/ 13 w 37"/>
                <a:gd name="T55" fmla="*/ 27 h 28"/>
                <a:gd name="T56" fmla="*/ 18 w 37"/>
                <a:gd name="T57" fmla="*/ 28 h 28"/>
                <a:gd name="T58" fmla="*/ 23 w 37"/>
                <a:gd name="T59" fmla="*/ 28 h 28"/>
                <a:gd name="T60" fmla="*/ 28 w 37"/>
                <a:gd name="T61" fmla="*/ 28 h 28"/>
                <a:gd name="T62" fmla="*/ 31 w 37"/>
                <a:gd name="T63" fmla="*/ 28 h 28"/>
                <a:gd name="T64" fmla="*/ 33 w 37"/>
                <a:gd name="T65" fmla="*/ 27 h 28"/>
                <a:gd name="T66" fmla="*/ 35 w 37"/>
                <a:gd name="T67" fmla="*/ 26 h 28"/>
                <a:gd name="T68" fmla="*/ 36 w 37"/>
                <a:gd name="T69" fmla="*/ 24 h 28"/>
                <a:gd name="T70" fmla="*/ 37 w 37"/>
                <a:gd name="T71" fmla="*/ 23 h 28"/>
                <a:gd name="T72" fmla="*/ 37 w 37"/>
                <a:gd name="T73" fmla="*/ 22 h 28"/>
                <a:gd name="T74" fmla="*/ 37 w 37"/>
                <a:gd name="T75" fmla="*/ 18 h 28"/>
                <a:gd name="T76" fmla="*/ 37 w 37"/>
                <a:gd name="T77" fmla="*/ 12 h 28"/>
                <a:gd name="T78" fmla="*/ 36 w 37"/>
                <a:gd name="T79" fmla="*/ 7 h 28"/>
                <a:gd name="T80" fmla="*/ 36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6" y="3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9" name="Freeform 414"/>
            <p:cNvSpPr>
              <a:spLocks/>
            </p:cNvSpPr>
            <p:nvPr/>
          </p:nvSpPr>
          <p:spPr bwMode="auto">
            <a:xfrm>
              <a:off x="4417" y="3530"/>
              <a:ext cx="27" cy="11"/>
            </a:xfrm>
            <a:custGeom>
              <a:avLst/>
              <a:gdLst>
                <a:gd name="T0" fmla="*/ 36 w 37"/>
                <a:gd name="T1" fmla="*/ 4 h 28"/>
                <a:gd name="T2" fmla="*/ 36 w 37"/>
                <a:gd name="T3" fmla="*/ 4 h 28"/>
                <a:gd name="T4" fmla="*/ 36 w 37"/>
                <a:gd name="T5" fmla="*/ 3 h 28"/>
                <a:gd name="T6" fmla="*/ 36 w 37"/>
                <a:gd name="T7" fmla="*/ 2 h 28"/>
                <a:gd name="T8" fmla="*/ 34 w 37"/>
                <a:gd name="T9" fmla="*/ 2 h 28"/>
                <a:gd name="T10" fmla="*/ 32 w 37"/>
                <a:gd name="T11" fmla="*/ 2 h 28"/>
                <a:gd name="T12" fmla="*/ 32 w 37"/>
                <a:gd name="T13" fmla="*/ 2 h 28"/>
                <a:gd name="T14" fmla="*/ 28 w 37"/>
                <a:gd name="T15" fmla="*/ 3 h 28"/>
                <a:gd name="T16" fmla="*/ 25 w 37"/>
                <a:gd name="T17" fmla="*/ 3 h 28"/>
                <a:gd name="T18" fmla="*/ 20 w 37"/>
                <a:gd name="T19" fmla="*/ 3 h 28"/>
                <a:gd name="T20" fmla="*/ 16 w 37"/>
                <a:gd name="T21" fmla="*/ 3 h 28"/>
                <a:gd name="T22" fmla="*/ 12 w 37"/>
                <a:gd name="T23" fmla="*/ 2 h 28"/>
                <a:gd name="T24" fmla="*/ 8 w 37"/>
                <a:gd name="T25" fmla="*/ 2 h 28"/>
                <a:gd name="T26" fmla="*/ 6 w 37"/>
                <a:gd name="T27" fmla="*/ 0 h 28"/>
                <a:gd name="T28" fmla="*/ 4 w 37"/>
                <a:gd name="T29" fmla="*/ 0 h 28"/>
                <a:gd name="T30" fmla="*/ 4 w 37"/>
                <a:gd name="T31" fmla="*/ 0 h 28"/>
                <a:gd name="T32" fmla="*/ 3 w 37"/>
                <a:gd name="T33" fmla="*/ 0 h 28"/>
                <a:gd name="T34" fmla="*/ 2 w 37"/>
                <a:gd name="T35" fmla="*/ 0 h 28"/>
                <a:gd name="T36" fmla="*/ 1 w 37"/>
                <a:gd name="T37" fmla="*/ 0 h 28"/>
                <a:gd name="T38" fmla="*/ 1 w 37"/>
                <a:gd name="T39" fmla="*/ 2 h 28"/>
                <a:gd name="T40" fmla="*/ 1 w 37"/>
                <a:gd name="T41" fmla="*/ 2 h 28"/>
                <a:gd name="T42" fmla="*/ 0 w 37"/>
                <a:gd name="T43" fmla="*/ 7 h 28"/>
                <a:gd name="T44" fmla="*/ 0 w 37"/>
                <a:gd name="T45" fmla="*/ 13 h 28"/>
                <a:gd name="T46" fmla="*/ 0 w 37"/>
                <a:gd name="T47" fmla="*/ 17 h 28"/>
                <a:gd name="T48" fmla="*/ 0 w 37"/>
                <a:gd name="T49" fmla="*/ 20 h 28"/>
                <a:gd name="T50" fmla="*/ 0 w 37"/>
                <a:gd name="T51" fmla="*/ 20 h 28"/>
                <a:gd name="T52" fmla="*/ 1 w 37"/>
                <a:gd name="T53" fmla="*/ 22 h 28"/>
                <a:gd name="T54" fmla="*/ 1 w 37"/>
                <a:gd name="T55" fmla="*/ 23 h 28"/>
                <a:gd name="T56" fmla="*/ 1 w 37"/>
                <a:gd name="T57" fmla="*/ 24 h 28"/>
                <a:gd name="T58" fmla="*/ 3 w 37"/>
                <a:gd name="T59" fmla="*/ 26 h 28"/>
                <a:gd name="T60" fmla="*/ 3 w 37"/>
                <a:gd name="T61" fmla="*/ 26 h 28"/>
                <a:gd name="T62" fmla="*/ 5 w 37"/>
                <a:gd name="T63" fmla="*/ 26 h 28"/>
                <a:gd name="T64" fmla="*/ 8 w 37"/>
                <a:gd name="T65" fmla="*/ 27 h 28"/>
                <a:gd name="T66" fmla="*/ 13 w 37"/>
                <a:gd name="T67" fmla="*/ 27 h 28"/>
                <a:gd name="T68" fmla="*/ 18 w 37"/>
                <a:gd name="T69" fmla="*/ 28 h 28"/>
                <a:gd name="T70" fmla="*/ 23 w 37"/>
                <a:gd name="T71" fmla="*/ 28 h 28"/>
                <a:gd name="T72" fmla="*/ 28 w 37"/>
                <a:gd name="T73" fmla="*/ 28 h 28"/>
                <a:gd name="T74" fmla="*/ 31 w 37"/>
                <a:gd name="T75" fmla="*/ 28 h 28"/>
                <a:gd name="T76" fmla="*/ 33 w 37"/>
                <a:gd name="T77" fmla="*/ 27 h 28"/>
                <a:gd name="T78" fmla="*/ 33 w 37"/>
                <a:gd name="T79" fmla="*/ 27 h 28"/>
                <a:gd name="T80" fmla="*/ 35 w 37"/>
                <a:gd name="T81" fmla="*/ 26 h 28"/>
                <a:gd name="T82" fmla="*/ 36 w 37"/>
                <a:gd name="T83" fmla="*/ 24 h 28"/>
                <a:gd name="T84" fmla="*/ 37 w 37"/>
                <a:gd name="T85" fmla="*/ 23 h 28"/>
                <a:gd name="T86" fmla="*/ 37 w 37"/>
                <a:gd name="T87" fmla="*/ 22 h 28"/>
                <a:gd name="T88" fmla="*/ 37 w 37"/>
                <a:gd name="T89" fmla="*/ 22 h 28"/>
                <a:gd name="T90" fmla="*/ 37 w 37"/>
                <a:gd name="T91" fmla="*/ 18 h 28"/>
                <a:gd name="T92" fmla="*/ 37 w 37"/>
                <a:gd name="T93" fmla="*/ 12 h 28"/>
                <a:gd name="T94" fmla="*/ 36 w 37"/>
                <a:gd name="T95" fmla="*/ 7 h 28"/>
                <a:gd name="T96" fmla="*/ 36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6" y="4"/>
                  </a:moveTo>
                  <a:lnTo>
                    <a:pt x="36" y="4"/>
                  </a:lnTo>
                  <a:lnTo>
                    <a:pt x="36" y="3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2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7"/>
                  </a:lnTo>
                  <a:lnTo>
                    <a:pt x="13" y="27"/>
                  </a:lnTo>
                  <a:lnTo>
                    <a:pt x="18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5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0" name="Freeform 415"/>
            <p:cNvSpPr>
              <a:spLocks/>
            </p:cNvSpPr>
            <p:nvPr/>
          </p:nvSpPr>
          <p:spPr bwMode="auto">
            <a:xfrm>
              <a:off x="4485" y="3530"/>
              <a:ext cx="25" cy="11"/>
            </a:xfrm>
            <a:custGeom>
              <a:avLst/>
              <a:gdLst>
                <a:gd name="T0" fmla="*/ 37 w 37"/>
                <a:gd name="T1" fmla="*/ 5 h 29"/>
                <a:gd name="T2" fmla="*/ 36 w 37"/>
                <a:gd name="T3" fmla="*/ 4 h 29"/>
                <a:gd name="T4" fmla="*/ 35 w 37"/>
                <a:gd name="T5" fmla="*/ 3 h 29"/>
                <a:gd name="T6" fmla="*/ 34 w 37"/>
                <a:gd name="T7" fmla="*/ 3 h 29"/>
                <a:gd name="T8" fmla="*/ 31 w 37"/>
                <a:gd name="T9" fmla="*/ 3 h 29"/>
                <a:gd name="T10" fmla="*/ 28 w 37"/>
                <a:gd name="T11" fmla="*/ 4 h 29"/>
                <a:gd name="T12" fmla="*/ 23 w 37"/>
                <a:gd name="T13" fmla="*/ 4 h 29"/>
                <a:gd name="T14" fmla="*/ 19 w 37"/>
                <a:gd name="T15" fmla="*/ 4 h 29"/>
                <a:gd name="T16" fmla="*/ 15 w 37"/>
                <a:gd name="T17" fmla="*/ 3 h 29"/>
                <a:gd name="T18" fmla="*/ 12 w 37"/>
                <a:gd name="T19" fmla="*/ 3 h 29"/>
                <a:gd name="T20" fmla="*/ 8 w 37"/>
                <a:gd name="T21" fmla="*/ 1 h 29"/>
                <a:gd name="T22" fmla="*/ 6 w 37"/>
                <a:gd name="T23" fmla="*/ 1 h 29"/>
                <a:gd name="T24" fmla="*/ 5 w 37"/>
                <a:gd name="T25" fmla="*/ 1 h 29"/>
                <a:gd name="T26" fmla="*/ 4 w 37"/>
                <a:gd name="T27" fmla="*/ 1 h 29"/>
                <a:gd name="T28" fmla="*/ 1 w 37"/>
                <a:gd name="T29" fmla="*/ 0 h 29"/>
                <a:gd name="T30" fmla="*/ 1 w 37"/>
                <a:gd name="T31" fmla="*/ 1 h 29"/>
                <a:gd name="T32" fmla="*/ 0 w 37"/>
                <a:gd name="T33" fmla="*/ 3 h 29"/>
                <a:gd name="T34" fmla="*/ 0 w 37"/>
                <a:gd name="T35" fmla="*/ 8 h 29"/>
                <a:gd name="T36" fmla="*/ 0 w 37"/>
                <a:gd name="T37" fmla="*/ 14 h 29"/>
                <a:gd name="T38" fmla="*/ 0 w 37"/>
                <a:gd name="T39" fmla="*/ 18 h 29"/>
                <a:gd name="T40" fmla="*/ 0 w 37"/>
                <a:gd name="T41" fmla="*/ 21 h 29"/>
                <a:gd name="T42" fmla="*/ 0 w 37"/>
                <a:gd name="T43" fmla="*/ 23 h 29"/>
                <a:gd name="T44" fmla="*/ 1 w 37"/>
                <a:gd name="T45" fmla="*/ 24 h 29"/>
                <a:gd name="T46" fmla="*/ 1 w 37"/>
                <a:gd name="T47" fmla="*/ 25 h 29"/>
                <a:gd name="T48" fmla="*/ 4 w 37"/>
                <a:gd name="T49" fmla="*/ 27 h 29"/>
                <a:gd name="T50" fmla="*/ 5 w 37"/>
                <a:gd name="T51" fmla="*/ 27 h 29"/>
                <a:gd name="T52" fmla="*/ 9 w 37"/>
                <a:gd name="T53" fmla="*/ 28 h 29"/>
                <a:gd name="T54" fmla="*/ 13 w 37"/>
                <a:gd name="T55" fmla="*/ 28 h 29"/>
                <a:gd name="T56" fmla="*/ 17 w 37"/>
                <a:gd name="T57" fmla="*/ 29 h 29"/>
                <a:gd name="T58" fmla="*/ 22 w 37"/>
                <a:gd name="T59" fmla="*/ 29 h 29"/>
                <a:gd name="T60" fmla="*/ 26 w 37"/>
                <a:gd name="T61" fmla="*/ 29 h 29"/>
                <a:gd name="T62" fmla="*/ 30 w 37"/>
                <a:gd name="T63" fmla="*/ 29 h 29"/>
                <a:gd name="T64" fmla="*/ 34 w 37"/>
                <a:gd name="T65" fmla="*/ 28 h 29"/>
                <a:gd name="T66" fmla="*/ 35 w 37"/>
                <a:gd name="T67" fmla="*/ 27 h 29"/>
                <a:gd name="T68" fmla="*/ 36 w 37"/>
                <a:gd name="T69" fmla="*/ 25 h 29"/>
                <a:gd name="T70" fmla="*/ 37 w 37"/>
                <a:gd name="T71" fmla="*/ 24 h 29"/>
                <a:gd name="T72" fmla="*/ 37 w 37"/>
                <a:gd name="T73" fmla="*/ 21 h 29"/>
                <a:gd name="T74" fmla="*/ 37 w 37"/>
                <a:gd name="T75" fmla="*/ 18 h 29"/>
                <a:gd name="T76" fmla="*/ 37 w 37"/>
                <a:gd name="T77" fmla="*/ 13 h 29"/>
                <a:gd name="T78" fmla="*/ 37 w 37"/>
                <a:gd name="T79" fmla="*/ 8 h 29"/>
                <a:gd name="T80" fmla="*/ 37 w 37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9">
                  <a:moveTo>
                    <a:pt x="37" y="5"/>
                  </a:moveTo>
                  <a:lnTo>
                    <a:pt x="36" y="4"/>
                  </a:lnTo>
                  <a:lnTo>
                    <a:pt x="35" y="3"/>
                  </a:lnTo>
                  <a:lnTo>
                    <a:pt x="34" y="3"/>
                  </a:lnTo>
                  <a:lnTo>
                    <a:pt x="31" y="3"/>
                  </a:lnTo>
                  <a:lnTo>
                    <a:pt x="28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5" y="27"/>
                  </a:lnTo>
                  <a:lnTo>
                    <a:pt x="9" y="28"/>
                  </a:lnTo>
                  <a:lnTo>
                    <a:pt x="13" y="28"/>
                  </a:lnTo>
                  <a:lnTo>
                    <a:pt x="17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4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1" name="Freeform 416"/>
            <p:cNvSpPr>
              <a:spLocks/>
            </p:cNvSpPr>
            <p:nvPr/>
          </p:nvSpPr>
          <p:spPr bwMode="auto">
            <a:xfrm>
              <a:off x="4485" y="3530"/>
              <a:ext cx="25" cy="11"/>
            </a:xfrm>
            <a:custGeom>
              <a:avLst/>
              <a:gdLst>
                <a:gd name="T0" fmla="*/ 37 w 37"/>
                <a:gd name="T1" fmla="*/ 5 h 29"/>
                <a:gd name="T2" fmla="*/ 37 w 37"/>
                <a:gd name="T3" fmla="*/ 5 h 29"/>
                <a:gd name="T4" fmla="*/ 36 w 37"/>
                <a:gd name="T5" fmla="*/ 4 h 29"/>
                <a:gd name="T6" fmla="*/ 35 w 37"/>
                <a:gd name="T7" fmla="*/ 3 h 29"/>
                <a:gd name="T8" fmla="*/ 34 w 37"/>
                <a:gd name="T9" fmla="*/ 3 h 29"/>
                <a:gd name="T10" fmla="*/ 31 w 37"/>
                <a:gd name="T11" fmla="*/ 3 h 29"/>
                <a:gd name="T12" fmla="*/ 31 w 37"/>
                <a:gd name="T13" fmla="*/ 3 h 29"/>
                <a:gd name="T14" fmla="*/ 28 w 37"/>
                <a:gd name="T15" fmla="*/ 4 h 29"/>
                <a:gd name="T16" fmla="*/ 23 w 37"/>
                <a:gd name="T17" fmla="*/ 4 h 29"/>
                <a:gd name="T18" fmla="*/ 19 w 37"/>
                <a:gd name="T19" fmla="*/ 4 h 29"/>
                <a:gd name="T20" fmla="*/ 15 w 37"/>
                <a:gd name="T21" fmla="*/ 3 h 29"/>
                <a:gd name="T22" fmla="*/ 12 w 37"/>
                <a:gd name="T23" fmla="*/ 3 h 29"/>
                <a:gd name="T24" fmla="*/ 8 w 37"/>
                <a:gd name="T25" fmla="*/ 1 h 29"/>
                <a:gd name="T26" fmla="*/ 6 w 37"/>
                <a:gd name="T27" fmla="*/ 1 h 29"/>
                <a:gd name="T28" fmla="*/ 5 w 37"/>
                <a:gd name="T29" fmla="*/ 1 h 29"/>
                <a:gd name="T30" fmla="*/ 5 w 37"/>
                <a:gd name="T31" fmla="*/ 1 h 29"/>
                <a:gd name="T32" fmla="*/ 4 w 37"/>
                <a:gd name="T33" fmla="*/ 1 h 29"/>
                <a:gd name="T34" fmla="*/ 1 w 37"/>
                <a:gd name="T35" fmla="*/ 0 h 29"/>
                <a:gd name="T36" fmla="*/ 1 w 37"/>
                <a:gd name="T37" fmla="*/ 1 h 29"/>
                <a:gd name="T38" fmla="*/ 0 w 37"/>
                <a:gd name="T39" fmla="*/ 3 h 29"/>
                <a:gd name="T40" fmla="*/ 0 w 37"/>
                <a:gd name="T41" fmla="*/ 3 h 29"/>
                <a:gd name="T42" fmla="*/ 0 w 37"/>
                <a:gd name="T43" fmla="*/ 8 h 29"/>
                <a:gd name="T44" fmla="*/ 0 w 37"/>
                <a:gd name="T45" fmla="*/ 14 h 29"/>
                <a:gd name="T46" fmla="*/ 0 w 37"/>
                <a:gd name="T47" fmla="*/ 18 h 29"/>
                <a:gd name="T48" fmla="*/ 0 w 37"/>
                <a:gd name="T49" fmla="*/ 21 h 29"/>
                <a:gd name="T50" fmla="*/ 0 w 37"/>
                <a:gd name="T51" fmla="*/ 21 h 29"/>
                <a:gd name="T52" fmla="*/ 0 w 37"/>
                <a:gd name="T53" fmla="*/ 23 h 29"/>
                <a:gd name="T54" fmla="*/ 1 w 37"/>
                <a:gd name="T55" fmla="*/ 24 h 29"/>
                <a:gd name="T56" fmla="*/ 1 w 37"/>
                <a:gd name="T57" fmla="*/ 25 h 29"/>
                <a:gd name="T58" fmla="*/ 4 w 37"/>
                <a:gd name="T59" fmla="*/ 27 h 29"/>
                <a:gd name="T60" fmla="*/ 4 w 37"/>
                <a:gd name="T61" fmla="*/ 27 h 29"/>
                <a:gd name="T62" fmla="*/ 5 w 37"/>
                <a:gd name="T63" fmla="*/ 27 h 29"/>
                <a:gd name="T64" fmla="*/ 9 w 37"/>
                <a:gd name="T65" fmla="*/ 28 h 29"/>
                <a:gd name="T66" fmla="*/ 13 w 37"/>
                <a:gd name="T67" fmla="*/ 28 h 29"/>
                <a:gd name="T68" fmla="*/ 17 w 37"/>
                <a:gd name="T69" fmla="*/ 29 h 29"/>
                <a:gd name="T70" fmla="*/ 22 w 37"/>
                <a:gd name="T71" fmla="*/ 29 h 29"/>
                <a:gd name="T72" fmla="*/ 26 w 37"/>
                <a:gd name="T73" fmla="*/ 29 h 29"/>
                <a:gd name="T74" fmla="*/ 30 w 37"/>
                <a:gd name="T75" fmla="*/ 29 h 29"/>
                <a:gd name="T76" fmla="*/ 34 w 37"/>
                <a:gd name="T77" fmla="*/ 28 h 29"/>
                <a:gd name="T78" fmla="*/ 34 w 37"/>
                <a:gd name="T79" fmla="*/ 28 h 29"/>
                <a:gd name="T80" fmla="*/ 35 w 37"/>
                <a:gd name="T81" fmla="*/ 27 h 29"/>
                <a:gd name="T82" fmla="*/ 36 w 37"/>
                <a:gd name="T83" fmla="*/ 25 h 29"/>
                <a:gd name="T84" fmla="*/ 37 w 37"/>
                <a:gd name="T85" fmla="*/ 24 h 29"/>
                <a:gd name="T86" fmla="*/ 37 w 37"/>
                <a:gd name="T87" fmla="*/ 21 h 29"/>
                <a:gd name="T88" fmla="*/ 37 w 37"/>
                <a:gd name="T89" fmla="*/ 21 h 29"/>
                <a:gd name="T90" fmla="*/ 37 w 37"/>
                <a:gd name="T91" fmla="*/ 18 h 29"/>
                <a:gd name="T92" fmla="*/ 37 w 37"/>
                <a:gd name="T93" fmla="*/ 13 h 29"/>
                <a:gd name="T94" fmla="*/ 37 w 37"/>
                <a:gd name="T95" fmla="*/ 8 h 29"/>
                <a:gd name="T96" fmla="*/ 37 w 37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9">
                  <a:moveTo>
                    <a:pt x="37" y="5"/>
                  </a:moveTo>
                  <a:lnTo>
                    <a:pt x="37" y="5"/>
                  </a:lnTo>
                  <a:lnTo>
                    <a:pt x="36" y="4"/>
                  </a:lnTo>
                  <a:lnTo>
                    <a:pt x="35" y="3"/>
                  </a:lnTo>
                  <a:lnTo>
                    <a:pt x="34" y="3"/>
                  </a:lnTo>
                  <a:lnTo>
                    <a:pt x="31" y="3"/>
                  </a:lnTo>
                  <a:lnTo>
                    <a:pt x="31" y="3"/>
                  </a:lnTo>
                  <a:lnTo>
                    <a:pt x="28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8" y="1"/>
                  </a:lnTo>
                  <a:lnTo>
                    <a:pt x="6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5" y="27"/>
                  </a:lnTo>
                  <a:lnTo>
                    <a:pt x="9" y="28"/>
                  </a:lnTo>
                  <a:lnTo>
                    <a:pt x="13" y="28"/>
                  </a:lnTo>
                  <a:lnTo>
                    <a:pt x="17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4" y="28"/>
                  </a:lnTo>
                  <a:lnTo>
                    <a:pt x="34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7" y="24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2" name="Freeform 417"/>
            <p:cNvSpPr>
              <a:spLocks/>
            </p:cNvSpPr>
            <p:nvPr/>
          </p:nvSpPr>
          <p:spPr bwMode="auto">
            <a:xfrm>
              <a:off x="4452" y="3530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3 h 28"/>
                <a:gd name="T4" fmla="*/ 34 w 36"/>
                <a:gd name="T5" fmla="*/ 2 h 28"/>
                <a:gd name="T6" fmla="*/ 33 w 36"/>
                <a:gd name="T7" fmla="*/ 2 h 28"/>
                <a:gd name="T8" fmla="*/ 30 w 36"/>
                <a:gd name="T9" fmla="*/ 2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2 h 28"/>
                <a:gd name="T20" fmla="*/ 7 w 36"/>
                <a:gd name="T21" fmla="*/ 2 h 28"/>
                <a:gd name="T22" fmla="*/ 5 w 36"/>
                <a:gd name="T23" fmla="*/ 0 h 28"/>
                <a:gd name="T24" fmla="*/ 3 w 36"/>
                <a:gd name="T25" fmla="*/ 0 h 28"/>
                <a:gd name="T26" fmla="*/ 2 w 36"/>
                <a:gd name="T27" fmla="*/ 0 h 28"/>
                <a:gd name="T28" fmla="*/ 1 w 36"/>
                <a:gd name="T29" fmla="*/ 0 h 28"/>
                <a:gd name="T30" fmla="*/ 0 w 36"/>
                <a:gd name="T31" fmla="*/ 0 h 28"/>
                <a:gd name="T32" fmla="*/ 0 w 36"/>
                <a:gd name="T33" fmla="*/ 2 h 28"/>
                <a:gd name="T34" fmla="*/ 0 w 36"/>
                <a:gd name="T35" fmla="*/ 7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0 h 28"/>
                <a:gd name="T42" fmla="*/ 0 w 36"/>
                <a:gd name="T43" fmla="*/ 22 h 28"/>
                <a:gd name="T44" fmla="*/ 0 w 36"/>
                <a:gd name="T45" fmla="*/ 23 h 28"/>
                <a:gd name="T46" fmla="*/ 1 w 36"/>
                <a:gd name="T47" fmla="*/ 24 h 28"/>
                <a:gd name="T48" fmla="*/ 3 w 36"/>
                <a:gd name="T49" fmla="*/ 26 h 28"/>
                <a:gd name="T50" fmla="*/ 4 w 36"/>
                <a:gd name="T51" fmla="*/ 26 h 28"/>
                <a:gd name="T52" fmla="*/ 8 w 36"/>
                <a:gd name="T53" fmla="*/ 27 h 28"/>
                <a:gd name="T54" fmla="*/ 11 w 36"/>
                <a:gd name="T55" fmla="*/ 27 h 28"/>
                <a:gd name="T56" fmla="*/ 16 w 36"/>
                <a:gd name="T57" fmla="*/ 28 h 28"/>
                <a:gd name="T58" fmla="*/ 22 w 36"/>
                <a:gd name="T59" fmla="*/ 28 h 28"/>
                <a:gd name="T60" fmla="*/ 26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3 w 36"/>
                <a:gd name="T67" fmla="*/ 26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2 h 28"/>
                <a:gd name="T74" fmla="*/ 36 w 36"/>
                <a:gd name="T75" fmla="*/ 18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0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2"/>
                  </a:lnTo>
                  <a:lnTo>
                    <a:pt x="7" y="2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3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3" name="Freeform 418"/>
            <p:cNvSpPr>
              <a:spLocks/>
            </p:cNvSpPr>
            <p:nvPr/>
          </p:nvSpPr>
          <p:spPr bwMode="auto">
            <a:xfrm>
              <a:off x="4452" y="3530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3 h 28"/>
                <a:gd name="T6" fmla="*/ 34 w 36"/>
                <a:gd name="T7" fmla="*/ 2 h 28"/>
                <a:gd name="T8" fmla="*/ 33 w 36"/>
                <a:gd name="T9" fmla="*/ 2 h 28"/>
                <a:gd name="T10" fmla="*/ 30 w 36"/>
                <a:gd name="T11" fmla="*/ 2 h 28"/>
                <a:gd name="T12" fmla="*/ 30 w 36"/>
                <a:gd name="T13" fmla="*/ 2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2 h 28"/>
                <a:gd name="T24" fmla="*/ 7 w 36"/>
                <a:gd name="T25" fmla="*/ 2 h 28"/>
                <a:gd name="T26" fmla="*/ 5 w 36"/>
                <a:gd name="T27" fmla="*/ 0 h 28"/>
                <a:gd name="T28" fmla="*/ 3 w 36"/>
                <a:gd name="T29" fmla="*/ 0 h 28"/>
                <a:gd name="T30" fmla="*/ 3 w 36"/>
                <a:gd name="T31" fmla="*/ 0 h 28"/>
                <a:gd name="T32" fmla="*/ 2 w 36"/>
                <a:gd name="T33" fmla="*/ 0 h 28"/>
                <a:gd name="T34" fmla="*/ 1 w 36"/>
                <a:gd name="T35" fmla="*/ 0 h 28"/>
                <a:gd name="T36" fmla="*/ 0 w 36"/>
                <a:gd name="T37" fmla="*/ 0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7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2 h 28"/>
                <a:gd name="T54" fmla="*/ 0 w 36"/>
                <a:gd name="T55" fmla="*/ 23 h 28"/>
                <a:gd name="T56" fmla="*/ 1 w 36"/>
                <a:gd name="T57" fmla="*/ 24 h 28"/>
                <a:gd name="T58" fmla="*/ 3 w 36"/>
                <a:gd name="T59" fmla="*/ 26 h 28"/>
                <a:gd name="T60" fmla="*/ 3 w 36"/>
                <a:gd name="T61" fmla="*/ 26 h 28"/>
                <a:gd name="T62" fmla="*/ 4 w 36"/>
                <a:gd name="T63" fmla="*/ 26 h 28"/>
                <a:gd name="T64" fmla="*/ 8 w 36"/>
                <a:gd name="T65" fmla="*/ 27 h 28"/>
                <a:gd name="T66" fmla="*/ 11 w 36"/>
                <a:gd name="T67" fmla="*/ 27 h 28"/>
                <a:gd name="T68" fmla="*/ 16 w 36"/>
                <a:gd name="T69" fmla="*/ 28 h 28"/>
                <a:gd name="T70" fmla="*/ 22 w 36"/>
                <a:gd name="T71" fmla="*/ 28 h 28"/>
                <a:gd name="T72" fmla="*/ 26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3 w 36"/>
                <a:gd name="T81" fmla="*/ 26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2 h 28"/>
                <a:gd name="T88" fmla="*/ 36 w 36"/>
                <a:gd name="T89" fmla="*/ 22 h 28"/>
                <a:gd name="T90" fmla="*/ 36 w 36"/>
                <a:gd name="T91" fmla="*/ 18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2"/>
                  </a:lnTo>
                  <a:lnTo>
                    <a:pt x="7" y="2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3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4" name="Freeform 419"/>
            <p:cNvSpPr>
              <a:spLocks/>
            </p:cNvSpPr>
            <p:nvPr/>
          </p:nvSpPr>
          <p:spPr bwMode="auto">
            <a:xfrm>
              <a:off x="4387" y="3548"/>
              <a:ext cx="25" cy="11"/>
            </a:xfrm>
            <a:custGeom>
              <a:avLst/>
              <a:gdLst>
                <a:gd name="T0" fmla="*/ 36 w 36"/>
                <a:gd name="T1" fmla="*/ 5 h 28"/>
                <a:gd name="T2" fmla="*/ 36 w 36"/>
                <a:gd name="T3" fmla="*/ 2 h 28"/>
                <a:gd name="T4" fmla="*/ 35 w 36"/>
                <a:gd name="T5" fmla="*/ 1 h 28"/>
                <a:gd name="T6" fmla="*/ 33 w 36"/>
                <a:gd name="T7" fmla="*/ 1 h 28"/>
                <a:gd name="T8" fmla="*/ 31 w 36"/>
                <a:gd name="T9" fmla="*/ 2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4 w 36"/>
                <a:gd name="T17" fmla="*/ 2 h 28"/>
                <a:gd name="T18" fmla="*/ 11 w 36"/>
                <a:gd name="T19" fmla="*/ 2 h 28"/>
                <a:gd name="T20" fmla="*/ 7 w 36"/>
                <a:gd name="T21" fmla="*/ 1 h 28"/>
                <a:gd name="T22" fmla="*/ 5 w 36"/>
                <a:gd name="T23" fmla="*/ 1 h 28"/>
                <a:gd name="T24" fmla="*/ 4 w 36"/>
                <a:gd name="T25" fmla="*/ 1 h 28"/>
                <a:gd name="T26" fmla="*/ 3 w 36"/>
                <a:gd name="T27" fmla="*/ 1 h 28"/>
                <a:gd name="T28" fmla="*/ 2 w 36"/>
                <a:gd name="T29" fmla="*/ 0 h 28"/>
                <a:gd name="T30" fmla="*/ 1 w 36"/>
                <a:gd name="T31" fmla="*/ 1 h 28"/>
                <a:gd name="T32" fmla="*/ 0 w 36"/>
                <a:gd name="T33" fmla="*/ 2 h 28"/>
                <a:gd name="T34" fmla="*/ 0 w 36"/>
                <a:gd name="T35" fmla="*/ 7 h 28"/>
                <a:gd name="T36" fmla="*/ 0 w 36"/>
                <a:gd name="T37" fmla="*/ 12 h 28"/>
                <a:gd name="T38" fmla="*/ 0 w 36"/>
                <a:gd name="T39" fmla="*/ 17 h 28"/>
                <a:gd name="T40" fmla="*/ 0 w 36"/>
                <a:gd name="T41" fmla="*/ 20 h 28"/>
                <a:gd name="T42" fmla="*/ 0 w 36"/>
                <a:gd name="T43" fmla="*/ 22 h 28"/>
                <a:gd name="T44" fmla="*/ 0 w 36"/>
                <a:gd name="T45" fmla="*/ 23 h 28"/>
                <a:gd name="T46" fmla="*/ 1 w 36"/>
                <a:gd name="T47" fmla="*/ 25 h 28"/>
                <a:gd name="T48" fmla="*/ 3 w 36"/>
                <a:gd name="T49" fmla="*/ 26 h 28"/>
                <a:gd name="T50" fmla="*/ 4 w 36"/>
                <a:gd name="T51" fmla="*/ 26 h 28"/>
                <a:gd name="T52" fmla="*/ 7 w 36"/>
                <a:gd name="T53" fmla="*/ 26 h 28"/>
                <a:gd name="T54" fmla="*/ 11 w 36"/>
                <a:gd name="T55" fmla="*/ 27 h 28"/>
                <a:gd name="T56" fmla="*/ 16 w 36"/>
                <a:gd name="T57" fmla="*/ 27 h 28"/>
                <a:gd name="T58" fmla="*/ 21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4 w 36"/>
                <a:gd name="T67" fmla="*/ 26 h 28"/>
                <a:gd name="T68" fmla="*/ 36 w 36"/>
                <a:gd name="T69" fmla="*/ 25 h 28"/>
                <a:gd name="T70" fmla="*/ 36 w 36"/>
                <a:gd name="T71" fmla="*/ 22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2 h 28"/>
                <a:gd name="T78" fmla="*/ 36 w 36"/>
                <a:gd name="T79" fmla="*/ 7 h 28"/>
                <a:gd name="T80" fmla="*/ 36 w 36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4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7" y="26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5" name="Freeform 420"/>
            <p:cNvSpPr>
              <a:spLocks/>
            </p:cNvSpPr>
            <p:nvPr/>
          </p:nvSpPr>
          <p:spPr bwMode="auto">
            <a:xfrm>
              <a:off x="4387" y="3548"/>
              <a:ext cx="25" cy="11"/>
            </a:xfrm>
            <a:custGeom>
              <a:avLst/>
              <a:gdLst>
                <a:gd name="T0" fmla="*/ 36 w 36"/>
                <a:gd name="T1" fmla="*/ 5 h 28"/>
                <a:gd name="T2" fmla="*/ 36 w 36"/>
                <a:gd name="T3" fmla="*/ 5 h 28"/>
                <a:gd name="T4" fmla="*/ 36 w 36"/>
                <a:gd name="T5" fmla="*/ 2 h 28"/>
                <a:gd name="T6" fmla="*/ 35 w 36"/>
                <a:gd name="T7" fmla="*/ 1 h 28"/>
                <a:gd name="T8" fmla="*/ 33 w 36"/>
                <a:gd name="T9" fmla="*/ 1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4 w 36"/>
                <a:gd name="T21" fmla="*/ 2 h 28"/>
                <a:gd name="T22" fmla="*/ 11 w 36"/>
                <a:gd name="T23" fmla="*/ 2 h 28"/>
                <a:gd name="T24" fmla="*/ 7 w 36"/>
                <a:gd name="T25" fmla="*/ 1 h 28"/>
                <a:gd name="T26" fmla="*/ 5 w 36"/>
                <a:gd name="T27" fmla="*/ 1 h 28"/>
                <a:gd name="T28" fmla="*/ 4 w 36"/>
                <a:gd name="T29" fmla="*/ 1 h 28"/>
                <a:gd name="T30" fmla="*/ 4 w 36"/>
                <a:gd name="T31" fmla="*/ 1 h 28"/>
                <a:gd name="T32" fmla="*/ 3 w 36"/>
                <a:gd name="T33" fmla="*/ 1 h 28"/>
                <a:gd name="T34" fmla="*/ 2 w 36"/>
                <a:gd name="T35" fmla="*/ 0 h 28"/>
                <a:gd name="T36" fmla="*/ 1 w 36"/>
                <a:gd name="T37" fmla="*/ 1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7 h 28"/>
                <a:gd name="T44" fmla="*/ 0 w 36"/>
                <a:gd name="T45" fmla="*/ 12 h 28"/>
                <a:gd name="T46" fmla="*/ 0 w 36"/>
                <a:gd name="T47" fmla="*/ 17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2 h 28"/>
                <a:gd name="T54" fmla="*/ 0 w 36"/>
                <a:gd name="T55" fmla="*/ 23 h 28"/>
                <a:gd name="T56" fmla="*/ 1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4 w 36"/>
                <a:gd name="T63" fmla="*/ 26 h 28"/>
                <a:gd name="T64" fmla="*/ 7 w 36"/>
                <a:gd name="T65" fmla="*/ 26 h 28"/>
                <a:gd name="T66" fmla="*/ 11 w 36"/>
                <a:gd name="T67" fmla="*/ 27 h 28"/>
                <a:gd name="T68" fmla="*/ 16 w 36"/>
                <a:gd name="T69" fmla="*/ 27 h 28"/>
                <a:gd name="T70" fmla="*/ 21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4 w 36"/>
                <a:gd name="T81" fmla="*/ 26 h 28"/>
                <a:gd name="T82" fmla="*/ 36 w 36"/>
                <a:gd name="T83" fmla="*/ 25 h 28"/>
                <a:gd name="T84" fmla="*/ 36 w 36"/>
                <a:gd name="T85" fmla="*/ 22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2 h 28"/>
                <a:gd name="T94" fmla="*/ 36 w 36"/>
                <a:gd name="T95" fmla="*/ 7 h 28"/>
                <a:gd name="T96" fmla="*/ 36 w 36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6" y="5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4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7" y="26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6" name="Freeform 421"/>
            <p:cNvSpPr>
              <a:spLocks/>
            </p:cNvSpPr>
            <p:nvPr/>
          </p:nvSpPr>
          <p:spPr bwMode="auto">
            <a:xfrm>
              <a:off x="4420" y="3548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5 w 37"/>
                <a:gd name="T3" fmla="*/ 2 h 27"/>
                <a:gd name="T4" fmla="*/ 35 w 37"/>
                <a:gd name="T5" fmla="*/ 1 h 27"/>
                <a:gd name="T6" fmla="*/ 33 w 37"/>
                <a:gd name="T7" fmla="*/ 1 h 27"/>
                <a:gd name="T8" fmla="*/ 32 w 37"/>
                <a:gd name="T9" fmla="*/ 1 h 27"/>
                <a:gd name="T10" fmla="*/ 29 w 37"/>
                <a:gd name="T11" fmla="*/ 2 h 27"/>
                <a:gd name="T12" fmla="*/ 24 w 37"/>
                <a:gd name="T13" fmla="*/ 2 h 27"/>
                <a:gd name="T14" fmla="*/ 20 w 37"/>
                <a:gd name="T15" fmla="*/ 2 h 27"/>
                <a:gd name="T16" fmla="*/ 16 w 37"/>
                <a:gd name="T17" fmla="*/ 2 h 27"/>
                <a:gd name="T18" fmla="*/ 12 w 37"/>
                <a:gd name="T19" fmla="*/ 2 h 27"/>
                <a:gd name="T20" fmla="*/ 8 w 37"/>
                <a:gd name="T21" fmla="*/ 1 h 27"/>
                <a:gd name="T22" fmla="*/ 5 w 37"/>
                <a:gd name="T23" fmla="*/ 1 h 27"/>
                <a:gd name="T24" fmla="*/ 4 w 37"/>
                <a:gd name="T25" fmla="*/ 1 h 27"/>
                <a:gd name="T26" fmla="*/ 3 w 37"/>
                <a:gd name="T27" fmla="*/ 1 h 27"/>
                <a:gd name="T28" fmla="*/ 2 w 37"/>
                <a:gd name="T29" fmla="*/ 0 h 27"/>
                <a:gd name="T30" fmla="*/ 1 w 37"/>
                <a:gd name="T31" fmla="*/ 1 h 27"/>
                <a:gd name="T32" fmla="*/ 0 w 37"/>
                <a:gd name="T33" fmla="*/ 2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0 w 37"/>
                <a:gd name="T41" fmla="*/ 20 h 27"/>
                <a:gd name="T42" fmla="*/ 0 w 37"/>
                <a:gd name="T43" fmla="*/ 22 h 27"/>
                <a:gd name="T44" fmla="*/ 1 w 37"/>
                <a:gd name="T45" fmla="*/ 23 h 27"/>
                <a:gd name="T46" fmla="*/ 2 w 37"/>
                <a:gd name="T47" fmla="*/ 25 h 27"/>
                <a:gd name="T48" fmla="*/ 3 w 37"/>
                <a:gd name="T49" fmla="*/ 26 h 27"/>
                <a:gd name="T50" fmla="*/ 4 w 37"/>
                <a:gd name="T51" fmla="*/ 26 h 27"/>
                <a:gd name="T52" fmla="*/ 9 w 37"/>
                <a:gd name="T53" fmla="*/ 26 h 27"/>
                <a:gd name="T54" fmla="*/ 13 w 37"/>
                <a:gd name="T55" fmla="*/ 27 h 27"/>
                <a:gd name="T56" fmla="*/ 18 w 37"/>
                <a:gd name="T57" fmla="*/ 27 h 27"/>
                <a:gd name="T58" fmla="*/ 23 w 37"/>
                <a:gd name="T59" fmla="*/ 27 h 27"/>
                <a:gd name="T60" fmla="*/ 27 w 37"/>
                <a:gd name="T61" fmla="*/ 27 h 27"/>
                <a:gd name="T62" fmla="*/ 31 w 37"/>
                <a:gd name="T63" fmla="*/ 27 h 27"/>
                <a:gd name="T64" fmla="*/ 33 w 37"/>
                <a:gd name="T65" fmla="*/ 26 h 27"/>
                <a:gd name="T66" fmla="*/ 35 w 37"/>
                <a:gd name="T67" fmla="*/ 25 h 27"/>
                <a:gd name="T68" fmla="*/ 35 w 37"/>
                <a:gd name="T69" fmla="*/ 23 h 27"/>
                <a:gd name="T70" fmla="*/ 37 w 37"/>
                <a:gd name="T71" fmla="*/ 22 h 27"/>
                <a:gd name="T72" fmla="*/ 37 w 37"/>
                <a:gd name="T73" fmla="*/ 21 h 27"/>
                <a:gd name="T74" fmla="*/ 37 w 37"/>
                <a:gd name="T75" fmla="*/ 17 h 27"/>
                <a:gd name="T76" fmla="*/ 37 w 37"/>
                <a:gd name="T77" fmla="*/ 11 h 27"/>
                <a:gd name="T78" fmla="*/ 37 w 37"/>
                <a:gd name="T79" fmla="*/ 6 h 27"/>
                <a:gd name="T80" fmla="*/ 37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5" y="2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9" y="26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5" y="25"/>
                  </a:lnTo>
                  <a:lnTo>
                    <a:pt x="35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7" name="Freeform 422"/>
            <p:cNvSpPr>
              <a:spLocks/>
            </p:cNvSpPr>
            <p:nvPr/>
          </p:nvSpPr>
          <p:spPr bwMode="auto">
            <a:xfrm>
              <a:off x="4420" y="3548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3 h 27"/>
                <a:gd name="T4" fmla="*/ 35 w 37"/>
                <a:gd name="T5" fmla="*/ 2 h 27"/>
                <a:gd name="T6" fmla="*/ 35 w 37"/>
                <a:gd name="T7" fmla="*/ 1 h 27"/>
                <a:gd name="T8" fmla="*/ 33 w 37"/>
                <a:gd name="T9" fmla="*/ 1 h 27"/>
                <a:gd name="T10" fmla="*/ 32 w 37"/>
                <a:gd name="T11" fmla="*/ 1 h 27"/>
                <a:gd name="T12" fmla="*/ 32 w 37"/>
                <a:gd name="T13" fmla="*/ 1 h 27"/>
                <a:gd name="T14" fmla="*/ 29 w 37"/>
                <a:gd name="T15" fmla="*/ 2 h 27"/>
                <a:gd name="T16" fmla="*/ 24 w 37"/>
                <a:gd name="T17" fmla="*/ 2 h 27"/>
                <a:gd name="T18" fmla="*/ 20 w 37"/>
                <a:gd name="T19" fmla="*/ 2 h 27"/>
                <a:gd name="T20" fmla="*/ 16 w 37"/>
                <a:gd name="T21" fmla="*/ 2 h 27"/>
                <a:gd name="T22" fmla="*/ 12 w 37"/>
                <a:gd name="T23" fmla="*/ 2 h 27"/>
                <a:gd name="T24" fmla="*/ 8 w 37"/>
                <a:gd name="T25" fmla="*/ 1 h 27"/>
                <a:gd name="T26" fmla="*/ 5 w 37"/>
                <a:gd name="T27" fmla="*/ 1 h 27"/>
                <a:gd name="T28" fmla="*/ 4 w 37"/>
                <a:gd name="T29" fmla="*/ 1 h 27"/>
                <a:gd name="T30" fmla="*/ 4 w 37"/>
                <a:gd name="T31" fmla="*/ 1 h 27"/>
                <a:gd name="T32" fmla="*/ 3 w 37"/>
                <a:gd name="T33" fmla="*/ 1 h 27"/>
                <a:gd name="T34" fmla="*/ 2 w 37"/>
                <a:gd name="T35" fmla="*/ 0 h 27"/>
                <a:gd name="T36" fmla="*/ 1 w 37"/>
                <a:gd name="T37" fmla="*/ 1 h 27"/>
                <a:gd name="T38" fmla="*/ 0 w 37"/>
                <a:gd name="T39" fmla="*/ 2 h 27"/>
                <a:gd name="T40" fmla="*/ 0 w 37"/>
                <a:gd name="T41" fmla="*/ 2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0 w 37"/>
                <a:gd name="T49" fmla="*/ 20 h 27"/>
                <a:gd name="T50" fmla="*/ 0 w 37"/>
                <a:gd name="T51" fmla="*/ 20 h 27"/>
                <a:gd name="T52" fmla="*/ 0 w 37"/>
                <a:gd name="T53" fmla="*/ 22 h 27"/>
                <a:gd name="T54" fmla="*/ 1 w 37"/>
                <a:gd name="T55" fmla="*/ 23 h 27"/>
                <a:gd name="T56" fmla="*/ 2 w 37"/>
                <a:gd name="T57" fmla="*/ 25 h 27"/>
                <a:gd name="T58" fmla="*/ 3 w 37"/>
                <a:gd name="T59" fmla="*/ 26 h 27"/>
                <a:gd name="T60" fmla="*/ 3 w 37"/>
                <a:gd name="T61" fmla="*/ 26 h 27"/>
                <a:gd name="T62" fmla="*/ 4 w 37"/>
                <a:gd name="T63" fmla="*/ 26 h 27"/>
                <a:gd name="T64" fmla="*/ 9 w 37"/>
                <a:gd name="T65" fmla="*/ 26 h 27"/>
                <a:gd name="T66" fmla="*/ 13 w 37"/>
                <a:gd name="T67" fmla="*/ 27 h 27"/>
                <a:gd name="T68" fmla="*/ 18 w 37"/>
                <a:gd name="T69" fmla="*/ 27 h 27"/>
                <a:gd name="T70" fmla="*/ 23 w 37"/>
                <a:gd name="T71" fmla="*/ 27 h 27"/>
                <a:gd name="T72" fmla="*/ 27 w 37"/>
                <a:gd name="T73" fmla="*/ 27 h 27"/>
                <a:gd name="T74" fmla="*/ 31 w 37"/>
                <a:gd name="T75" fmla="*/ 27 h 27"/>
                <a:gd name="T76" fmla="*/ 33 w 37"/>
                <a:gd name="T77" fmla="*/ 26 h 27"/>
                <a:gd name="T78" fmla="*/ 33 w 37"/>
                <a:gd name="T79" fmla="*/ 26 h 27"/>
                <a:gd name="T80" fmla="*/ 35 w 37"/>
                <a:gd name="T81" fmla="*/ 25 h 27"/>
                <a:gd name="T82" fmla="*/ 35 w 37"/>
                <a:gd name="T83" fmla="*/ 23 h 27"/>
                <a:gd name="T84" fmla="*/ 37 w 37"/>
                <a:gd name="T85" fmla="*/ 22 h 27"/>
                <a:gd name="T86" fmla="*/ 37 w 37"/>
                <a:gd name="T87" fmla="*/ 21 h 27"/>
                <a:gd name="T88" fmla="*/ 37 w 37"/>
                <a:gd name="T89" fmla="*/ 21 h 27"/>
                <a:gd name="T90" fmla="*/ 37 w 37"/>
                <a:gd name="T91" fmla="*/ 17 h 27"/>
                <a:gd name="T92" fmla="*/ 37 w 37"/>
                <a:gd name="T93" fmla="*/ 11 h 27"/>
                <a:gd name="T94" fmla="*/ 37 w 37"/>
                <a:gd name="T95" fmla="*/ 6 h 27"/>
                <a:gd name="T96" fmla="*/ 37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3"/>
                  </a:lnTo>
                  <a:lnTo>
                    <a:pt x="35" y="2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9" y="2"/>
                  </a:lnTo>
                  <a:lnTo>
                    <a:pt x="24" y="2"/>
                  </a:lnTo>
                  <a:lnTo>
                    <a:pt x="20" y="2"/>
                  </a:lnTo>
                  <a:lnTo>
                    <a:pt x="16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9" y="26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7"/>
                  </a:lnTo>
                  <a:lnTo>
                    <a:pt x="27" y="27"/>
                  </a:lnTo>
                  <a:lnTo>
                    <a:pt x="31" y="27"/>
                  </a:lnTo>
                  <a:lnTo>
                    <a:pt x="33" y="26"/>
                  </a:lnTo>
                  <a:lnTo>
                    <a:pt x="33" y="26"/>
                  </a:lnTo>
                  <a:lnTo>
                    <a:pt x="35" y="25"/>
                  </a:lnTo>
                  <a:lnTo>
                    <a:pt x="35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6"/>
                  </a:lnTo>
                  <a:lnTo>
                    <a:pt x="37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8" name="Freeform 423"/>
            <p:cNvSpPr>
              <a:spLocks/>
            </p:cNvSpPr>
            <p:nvPr/>
          </p:nvSpPr>
          <p:spPr bwMode="auto">
            <a:xfrm>
              <a:off x="4488" y="3548"/>
              <a:ext cx="25" cy="11"/>
            </a:xfrm>
            <a:custGeom>
              <a:avLst/>
              <a:gdLst>
                <a:gd name="T0" fmla="*/ 35 w 36"/>
                <a:gd name="T1" fmla="*/ 5 h 28"/>
                <a:gd name="T2" fmla="*/ 35 w 36"/>
                <a:gd name="T3" fmla="*/ 3 h 28"/>
                <a:gd name="T4" fmla="*/ 34 w 36"/>
                <a:gd name="T5" fmla="*/ 2 h 28"/>
                <a:gd name="T6" fmla="*/ 33 w 36"/>
                <a:gd name="T7" fmla="*/ 2 h 28"/>
                <a:gd name="T8" fmla="*/ 31 w 36"/>
                <a:gd name="T9" fmla="*/ 2 h 28"/>
                <a:gd name="T10" fmla="*/ 26 w 36"/>
                <a:gd name="T11" fmla="*/ 3 h 28"/>
                <a:gd name="T12" fmla="*/ 22 w 36"/>
                <a:gd name="T13" fmla="*/ 3 h 28"/>
                <a:gd name="T14" fmla="*/ 18 w 36"/>
                <a:gd name="T15" fmla="*/ 3 h 28"/>
                <a:gd name="T16" fmla="*/ 14 w 36"/>
                <a:gd name="T17" fmla="*/ 2 h 28"/>
                <a:gd name="T18" fmla="*/ 11 w 36"/>
                <a:gd name="T19" fmla="*/ 2 h 28"/>
                <a:gd name="T20" fmla="*/ 7 w 36"/>
                <a:gd name="T21" fmla="*/ 1 h 28"/>
                <a:gd name="T22" fmla="*/ 5 w 36"/>
                <a:gd name="T23" fmla="*/ 1 h 28"/>
                <a:gd name="T24" fmla="*/ 3 w 36"/>
                <a:gd name="T25" fmla="*/ 1 h 28"/>
                <a:gd name="T26" fmla="*/ 2 w 36"/>
                <a:gd name="T27" fmla="*/ 1 h 28"/>
                <a:gd name="T28" fmla="*/ 1 w 36"/>
                <a:gd name="T29" fmla="*/ 0 h 28"/>
                <a:gd name="T30" fmla="*/ 1 w 36"/>
                <a:gd name="T31" fmla="*/ 1 h 28"/>
                <a:gd name="T32" fmla="*/ 0 w 36"/>
                <a:gd name="T33" fmla="*/ 2 h 28"/>
                <a:gd name="T34" fmla="*/ 0 w 36"/>
                <a:gd name="T35" fmla="*/ 7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1 h 28"/>
                <a:gd name="T42" fmla="*/ 0 w 36"/>
                <a:gd name="T43" fmla="*/ 22 h 28"/>
                <a:gd name="T44" fmla="*/ 1 w 36"/>
                <a:gd name="T45" fmla="*/ 23 h 28"/>
                <a:gd name="T46" fmla="*/ 1 w 36"/>
                <a:gd name="T47" fmla="*/ 25 h 28"/>
                <a:gd name="T48" fmla="*/ 3 w 36"/>
                <a:gd name="T49" fmla="*/ 26 h 28"/>
                <a:gd name="T50" fmla="*/ 4 w 36"/>
                <a:gd name="T51" fmla="*/ 26 h 28"/>
                <a:gd name="T52" fmla="*/ 8 w 36"/>
                <a:gd name="T53" fmla="*/ 27 h 28"/>
                <a:gd name="T54" fmla="*/ 11 w 36"/>
                <a:gd name="T55" fmla="*/ 27 h 28"/>
                <a:gd name="T56" fmla="*/ 16 w 36"/>
                <a:gd name="T57" fmla="*/ 28 h 28"/>
                <a:gd name="T58" fmla="*/ 20 w 36"/>
                <a:gd name="T59" fmla="*/ 28 h 28"/>
                <a:gd name="T60" fmla="*/ 25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4 w 36"/>
                <a:gd name="T67" fmla="*/ 26 h 28"/>
                <a:gd name="T68" fmla="*/ 35 w 36"/>
                <a:gd name="T69" fmla="*/ 25 h 28"/>
                <a:gd name="T70" fmla="*/ 36 w 36"/>
                <a:gd name="T71" fmla="*/ 23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5"/>
                  </a:move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26" y="3"/>
                  </a:lnTo>
                  <a:lnTo>
                    <a:pt x="22" y="3"/>
                  </a:lnTo>
                  <a:lnTo>
                    <a:pt x="18" y="3"/>
                  </a:lnTo>
                  <a:lnTo>
                    <a:pt x="14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5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9" name="Freeform 424"/>
            <p:cNvSpPr>
              <a:spLocks/>
            </p:cNvSpPr>
            <p:nvPr/>
          </p:nvSpPr>
          <p:spPr bwMode="auto">
            <a:xfrm>
              <a:off x="4488" y="3548"/>
              <a:ext cx="25" cy="11"/>
            </a:xfrm>
            <a:custGeom>
              <a:avLst/>
              <a:gdLst>
                <a:gd name="T0" fmla="*/ 35 w 36"/>
                <a:gd name="T1" fmla="*/ 5 h 28"/>
                <a:gd name="T2" fmla="*/ 35 w 36"/>
                <a:gd name="T3" fmla="*/ 5 h 28"/>
                <a:gd name="T4" fmla="*/ 35 w 36"/>
                <a:gd name="T5" fmla="*/ 3 h 28"/>
                <a:gd name="T6" fmla="*/ 34 w 36"/>
                <a:gd name="T7" fmla="*/ 2 h 28"/>
                <a:gd name="T8" fmla="*/ 33 w 36"/>
                <a:gd name="T9" fmla="*/ 2 h 28"/>
                <a:gd name="T10" fmla="*/ 31 w 36"/>
                <a:gd name="T11" fmla="*/ 2 h 28"/>
                <a:gd name="T12" fmla="*/ 31 w 36"/>
                <a:gd name="T13" fmla="*/ 2 h 28"/>
                <a:gd name="T14" fmla="*/ 26 w 36"/>
                <a:gd name="T15" fmla="*/ 3 h 28"/>
                <a:gd name="T16" fmla="*/ 22 w 36"/>
                <a:gd name="T17" fmla="*/ 3 h 28"/>
                <a:gd name="T18" fmla="*/ 18 w 36"/>
                <a:gd name="T19" fmla="*/ 3 h 28"/>
                <a:gd name="T20" fmla="*/ 14 w 36"/>
                <a:gd name="T21" fmla="*/ 2 h 28"/>
                <a:gd name="T22" fmla="*/ 11 w 36"/>
                <a:gd name="T23" fmla="*/ 2 h 28"/>
                <a:gd name="T24" fmla="*/ 7 w 36"/>
                <a:gd name="T25" fmla="*/ 1 h 28"/>
                <a:gd name="T26" fmla="*/ 5 w 36"/>
                <a:gd name="T27" fmla="*/ 1 h 28"/>
                <a:gd name="T28" fmla="*/ 3 w 36"/>
                <a:gd name="T29" fmla="*/ 1 h 28"/>
                <a:gd name="T30" fmla="*/ 3 w 36"/>
                <a:gd name="T31" fmla="*/ 1 h 28"/>
                <a:gd name="T32" fmla="*/ 2 w 36"/>
                <a:gd name="T33" fmla="*/ 1 h 28"/>
                <a:gd name="T34" fmla="*/ 1 w 36"/>
                <a:gd name="T35" fmla="*/ 0 h 28"/>
                <a:gd name="T36" fmla="*/ 1 w 36"/>
                <a:gd name="T37" fmla="*/ 1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7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1 h 28"/>
                <a:gd name="T50" fmla="*/ 0 w 36"/>
                <a:gd name="T51" fmla="*/ 21 h 28"/>
                <a:gd name="T52" fmla="*/ 0 w 36"/>
                <a:gd name="T53" fmla="*/ 22 h 28"/>
                <a:gd name="T54" fmla="*/ 1 w 36"/>
                <a:gd name="T55" fmla="*/ 23 h 28"/>
                <a:gd name="T56" fmla="*/ 1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4 w 36"/>
                <a:gd name="T63" fmla="*/ 26 h 28"/>
                <a:gd name="T64" fmla="*/ 8 w 36"/>
                <a:gd name="T65" fmla="*/ 27 h 28"/>
                <a:gd name="T66" fmla="*/ 11 w 36"/>
                <a:gd name="T67" fmla="*/ 27 h 28"/>
                <a:gd name="T68" fmla="*/ 16 w 36"/>
                <a:gd name="T69" fmla="*/ 28 h 28"/>
                <a:gd name="T70" fmla="*/ 20 w 36"/>
                <a:gd name="T71" fmla="*/ 28 h 28"/>
                <a:gd name="T72" fmla="*/ 25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4 w 36"/>
                <a:gd name="T81" fmla="*/ 26 h 28"/>
                <a:gd name="T82" fmla="*/ 35 w 36"/>
                <a:gd name="T83" fmla="*/ 25 h 28"/>
                <a:gd name="T84" fmla="*/ 36 w 36"/>
                <a:gd name="T85" fmla="*/ 23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5"/>
                  </a:moveTo>
                  <a:lnTo>
                    <a:pt x="35" y="5"/>
                  </a:ln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6" y="3"/>
                  </a:lnTo>
                  <a:lnTo>
                    <a:pt x="22" y="3"/>
                  </a:lnTo>
                  <a:lnTo>
                    <a:pt x="18" y="3"/>
                  </a:lnTo>
                  <a:lnTo>
                    <a:pt x="14" y="2"/>
                  </a:lnTo>
                  <a:lnTo>
                    <a:pt x="11" y="2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8" y="27"/>
                  </a:lnTo>
                  <a:lnTo>
                    <a:pt x="11" y="27"/>
                  </a:lnTo>
                  <a:lnTo>
                    <a:pt x="16" y="28"/>
                  </a:lnTo>
                  <a:lnTo>
                    <a:pt x="20" y="28"/>
                  </a:lnTo>
                  <a:lnTo>
                    <a:pt x="25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5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0" name="Freeform 425"/>
            <p:cNvSpPr>
              <a:spLocks/>
            </p:cNvSpPr>
            <p:nvPr/>
          </p:nvSpPr>
          <p:spPr bwMode="auto">
            <a:xfrm>
              <a:off x="4453" y="3548"/>
              <a:ext cx="25" cy="11"/>
            </a:xfrm>
            <a:custGeom>
              <a:avLst/>
              <a:gdLst>
                <a:gd name="T0" fmla="*/ 36 w 36"/>
                <a:gd name="T1" fmla="*/ 5 h 28"/>
                <a:gd name="T2" fmla="*/ 36 w 36"/>
                <a:gd name="T3" fmla="*/ 2 h 28"/>
                <a:gd name="T4" fmla="*/ 35 w 36"/>
                <a:gd name="T5" fmla="*/ 1 h 28"/>
                <a:gd name="T6" fmla="*/ 34 w 36"/>
                <a:gd name="T7" fmla="*/ 1 h 28"/>
                <a:gd name="T8" fmla="*/ 31 w 36"/>
                <a:gd name="T9" fmla="*/ 2 h 28"/>
                <a:gd name="T10" fmla="*/ 28 w 36"/>
                <a:gd name="T11" fmla="*/ 3 h 28"/>
                <a:gd name="T12" fmla="*/ 24 w 36"/>
                <a:gd name="T13" fmla="*/ 3 h 28"/>
                <a:gd name="T14" fmla="*/ 21 w 36"/>
                <a:gd name="T15" fmla="*/ 3 h 28"/>
                <a:gd name="T16" fmla="*/ 15 w 36"/>
                <a:gd name="T17" fmla="*/ 2 h 28"/>
                <a:gd name="T18" fmla="*/ 12 w 36"/>
                <a:gd name="T19" fmla="*/ 2 h 28"/>
                <a:gd name="T20" fmla="*/ 8 w 36"/>
                <a:gd name="T21" fmla="*/ 1 h 28"/>
                <a:gd name="T22" fmla="*/ 6 w 36"/>
                <a:gd name="T23" fmla="*/ 1 h 28"/>
                <a:gd name="T24" fmla="*/ 4 w 36"/>
                <a:gd name="T25" fmla="*/ 1 h 28"/>
                <a:gd name="T26" fmla="*/ 3 w 36"/>
                <a:gd name="T27" fmla="*/ 1 h 28"/>
                <a:gd name="T28" fmla="*/ 2 w 36"/>
                <a:gd name="T29" fmla="*/ 0 h 28"/>
                <a:gd name="T30" fmla="*/ 1 w 36"/>
                <a:gd name="T31" fmla="*/ 1 h 28"/>
                <a:gd name="T32" fmla="*/ 1 w 36"/>
                <a:gd name="T33" fmla="*/ 2 h 28"/>
                <a:gd name="T34" fmla="*/ 0 w 36"/>
                <a:gd name="T35" fmla="*/ 7 h 28"/>
                <a:gd name="T36" fmla="*/ 0 w 36"/>
                <a:gd name="T37" fmla="*/ 12 h 28"/>
                <a:gd name="T38" fmla="*/ 0 w 36"/>
                <a:gd name="T39" fmla="*/ 17 h 28"/>
                <a:gd name="T40" fmla="*/ 1 w 36"/>
                <a:gd name="T41" fmla="*/ 20 h 28"/>
                <a:gd name="T42" fmla="*/ 1 w 36"/>
                <a:gd name="T43" fmla="*/ 22 h 28"/>
                <a:gd name="T44" fmla="*/ 1 w 36"/>
                <a:gd name="T45" fmla="*/ 23 h 28"/>
                <a:gd name="T46" fmla="*/ 1 w 36"/>
                <a:gd name="T47" fmla="*/ 25 h 28"/>
                <a:gd name="T48" fmla="*/ 3 w 36"/>
                <a:gd name="T49" fmla="*/ 26 h 28"/>
                <a:gd name="T50" fmla="*/ 5 w 36"/>
                <a:gd name="T51" fmla="*/ 26 h 28"/>
                <a:gd name="T52" fmla="*/ 8 w 36"/>
                <a:gd name="T53" fmla="*/ 26 h 28"/>
                <a:gd name="T54" fmla="*/ 12 w 36"/>
                <a:gd name="T55" fmla="*/ 27 h 28"/>
                <a:gd name="T56" fmla="*/ 17 w 36"/>
                <a:gd name="T57" fmla="*/ 27 h 28"/>
                <a:gd name="T58" fmla="*/ 23 w 36"/>
                <a:gd name="T59" fmla="*/ 28 h 28"/>
                <a:gd name="T60" fmla="*/ 27 w 36"/>
                <a:gd name="T61" fmla="*/ 28 h 28"/>
                <a:gd name="T62" fmla="*/ 31 w 36"/>
                <a:gd name="T63" fmla="*/ 28 h 28"/>
                <a:gd name="T64" fmla="*/ 33 w 36"/>
                <a:gd name="T65" fmla="*/ 27 h 28"/>
                <a:gd name="T66" fmla="*/ 34 w 36"/>
                <a:gd name="T67" fmla="*/ 26 h 28"/>
                <a:gd name="T68" fmla="*/ 36 w 36"/>
                <a:gd name="T69" fmla="*/ 25 h 28"/>
                <a:gd name="T70" fmla="*/ 36 w 36"/>
                <a:gd name="T71" fmla="*/ 22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2 h 28"/>
                <a:gd name="T78" fmla="*/ 36 w 36"/>
                <a:gd name="T79" fmla="*/ 7 h 28"/>
                <a:gd name="T80" fmla="*/ 36 w 36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6" y="2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1" y="3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1" name="Freeform 426"/>
            <p:cNvSpPr>
              <a:spLocks/>
            </p:cNvSpPr>
            <p:nvPr/>
          </p:nvSpPr>
          <p:spPr bwMode="auto">
            <a:xfrm>
              <a:off x="4453" y="3548"/>
              <a:ext cx="25" cy="11"/>
            </a:xfrm>
            <a:custGeom>
              <a:avLst/>
              <a:gdLst>
                <a:gd name="T0" fmla="*/ 36 w 36"/>
                <a:gd name="T1" fmla="*/ 5 h 28"/>
                <a:gd name="T2" fmla="*/ 36 w 36"/>
                <a:gd name="T3" fmla="*/ 5 h 28"/>
                <a:gd name="T4" fmla="*/ 36 w 36"/>
                <a:gd name="T5" fmla="*/ 2 h 28"/>
                <a:gd name="T6" fmla="*/ 35 w 36"/>
                <a:gd name="T7" fmla="*/ 1 h 28"/>
                <a:gd name="T8" fmla="*/ 34 w 36"/>
                <a:gd name="T9" fmla="*/ 1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4 w 36"/>
                <a:gd name="T17" fmla="*/ 3 h 28"/>
                <a:gd name="T18" fmla="*/ 21 w 36"/>
                <a:gd name="T19" fmla="*/ 3 h 28"/>
                <a:gd name="T20" fmla="*/ 15 w 36"/>
                <a:gd name="T21" fmla="*/ 2 h 28"/>
                <a:gd name="T22" fmla="*/ 12 w 36"/>
                <a:gd name="T23" fmla="*/ 2 h 28"/>
                <a:gd name="T24" fmla="*/ 8 w 36"/>
                <a:gd name="T25" fmla="*/ 1 h 28"/>
                <a:gd name="T26" fmla="*/ 6 w 36"/>
                <a:gd name="T27" fmla="*/ 1 h 28"/>
                <a:gd name="T28" fmla="*/ 4 w 36"/>
                <a:gd name="T29" fmla="*/ 1 h 28"/>
                <a:gd name="T30" fmla="*/ 4 w 36"/>
                <a:gd name="T31" fmla="*/ 1 h 28"/>
                <a:gd name="T32" fmla="*/ 3 w 36"/>
                <a:gd name="T33" fmla="*/ 1 h 28"/>
                <a:gd name="T34" fmla="*/ 2 w 36"/>
                <a:gd name="T35" fmla="*/ 0 h 28"/>
                <a:gd name="T36" fmla="*/ 1 w 36"/>
                <a:gd name="T37" fmla="*/ 1 h 28"/>
                <a:gd name="T38" fmla="*/ 1 w 36"/>
                <a:gd name="T39" fmla="*/ 2 h 28"/>
                <a:gd name="T40" fmla="*/ 1 w 36"/>
                <a:gd name="T41" fmla="*/ 2 h 28"/>
                <a:gd name="T42" fmla="*/ 0 w 36"/>
                <a:gd name="T43" fmla="*/ 7 h 28"/>
                <a:gd name="T44" fmla="*/ 0 w 36"/>
                <a:gd name="T45" fmla="*/ 12 h 28"/>
                <a:gd name="T46" fmla="*/ 0 w 36"/>
                <a:gd name="T47" fmla="*/ 17 h 28"/>
                <a:gd name="T48" fmla="*/ 1 w 36"/>
                <a:gd name="T49" fmla="*/ 20 h 28"/>
                <a:gd name="T50" fmla="*/ 1 w 36"/>
                <a:gd name="T51" fmla="*/ 20 h 28"/>
                <a:gd name="T52" fmla="*/ 1 w 36"/>
                <a:gd name="T53" fmla="*/ 22 h 28"/>
                <a:gd name="T54" fmla="*/ 1 w 36"/>
                <a:gd name="T55" fmla="*/ 23 h 28"/>
                <a:gd name="T56" fmla="*/ 1 w 36"/>
                <a:gd name="T57" fmla="*/ 25 h 28"/>
                <a:gd name="T58" fmla="*/ 3 w 36"/>
                <a:gd name="T59" fmla="*/ 26 h 28"/>
                <a:gd name="T60" fmla="*/ 3 w 36"/>
                <a:gd name="T61" fmla="*/ 26 h 28"/>
                <a:gd name="T62" fmla="*/ 5 w 36"/>
                <a:gd name="T63" fmla="*/ 26 h 28"/>
                <a:gd name="T64" fmla="*/ 8 w 36"/>
                <a:gd name="T65" fmla="*/ 26 h 28"/>
                <a:gd name="T66" fmla="*/ 12 w 36"/>
                <a:gd name="T67" fmla="*/ 27 h 28"/>
                <a:gd name="T68" fmla="*/ 17 w 36"/>
                <a:gd name="T69" fmla="*/ 27 h 28"/>
                <a:gd name="T70" fmla="*/ 23 w 36"/>
                <a:gd name="T71" fmla="*/ 28 h 28"/>
                <a:gd name="T72" fmla="*/ 27 w 36"/>
                <a:gd name="T73" fmla="*/ 28 h 28"/>
                <a:gd name="T74" fmla="*/ 31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4 w 36"/>
                <a:gd name="T81" fmla="*/ 26 h 28"/>
                <a:gd name="T82" fmla="*/ 36 w 36"/>
                <a:gd name="T83" fmla="*/ 25 h 28"/>
                <a:gd name="T84" fmla="*/ 36 w 36"/>
                <a:gd name="T85" fmla="*/ 22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2 h 28"/>
                <a:gd name="T94" fmla="*/ 36 w 36"/>
                <a:gd name="T95" fmla="*/ 7 h 28"/>
                <a:gd name="T96" fmla="*/ 36 w 36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6" y="5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1" y="3"/>
                  </a:lnTo>
                  <a:lnTo>
                    <a:pt x="15" y="2"/>
                  </a:lnTo>
                  <a:lnTo>
                    <a:pt x="12" y="2"/>
                  </a:lnTo>
                  <a:lnTo>
                    <a:pt x="8" y="1"/>
                  </a:lnTo>
                  <a:lnTo>
                    <a:pt x="6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5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5" y="26"/>
                  </a:lnTo>
                  <a:lnTo>
                    <a:pt x="8" y="26"/>
                  </a:lnTo>
                  <a:lnTo>
                    <a:pt x="12" y="27"/>
                  </a:lnTo>
                  <a:lnTo>
                    <a:pt x="17" y="27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4" y="26"/>
                  </a:lnTo>
                  <a:lnTo>
                    <a:pt x="36" y="25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2" name="Freeform 427"/>
            <p:cNvSpPr>
              <a:spLocks/>
            </p:cNvSpPr>
            <p:nvPr/>
          </p:nvSpPr>
          <p:spPr bwMode="auto">
            <a:xfrm>
              <a:off x="4390" y="3565"/>
              <a:ext cx="26" cy="12"/>
            </a:xfrm>
            <a:custGeom>
              <a:avLst/>
              <a:gdLst>
                <a:gd name="T0" fmla="*/ 36 w 36"/>
                <a:gd name="T1" fmla="*/ 5 h 28"/>
                <a:gd name="T2" fmla="*/ 35 w 36"/>
                <a:gd name="T3" fmla="*/ 3 h 28"/>
                <a:gd name="T4" fmla="*/ 34 w 36"/>
                <a:gd name="T5" fmla="*/ 2 h 28"/>
                <a:gd name="T6" fmla="*/ 33 w 36"/>
                <a:gd name="T7" fmla="*/ 2 h 28"/>
                <a:gd name="T8" fmla="*/ 31 w 36"/>
                <a:gd name="T9" fmla="*/ 3 h 28"/>
                <a:gd name="T10" fmla="*/ 28 w 36"/>
                <a:gd name="T11" fmla="*/ 4 h 28"/>
                <a:gd name="T12" fmla="*/ 24 w 36"/>
                <a:gd name="T13" fmla="*/ 4 h 28"/>
                <a:gd name="T14" fmla="*/ 18 w 36"/>
                <a:gd name="T15" fmla="*/ 4 h 28"/>
                <a:gd name="T16" fmla="*/ 15 w 36"/>
                <a:gd name="T17" fmla="*/ 3 h 28"/>
                <a:gd name="T18" fmla="*/ 10 w 36"/>
                <a:gd name="T19" fmla="*/ 3 h 28"/>
                <a:gd name="T20" fmla="*/ 7 w 36"/>
                <a:gd name="T21" fmla="*/ 2 h 28"/>
                <a:gd name="T22" fmla="*/ 4 w 36"/>
                <a:gd name="T23" fmla="*/ 2 h 28"/>
                <a:gd name="T24" fmla="*/ 3 w 36"/>
                <a:gd name="T25" fmla="*/ 2 h 28"/>
                <a:gd name="T26" fmla="*/ 2 w 36"/>
                <a:gd name="T27" fmla="*/ 2 h 28"/>
                <a:gd name="T28" fmla="*/ 1 w 36"/>
                <a:gd name="T29" fmla="*/ 0 h 28"/>
                <a:gd name="T30" fmla="*/ 0 w 36"/>
                <a:gd name="T31" fmla="*/ 2 h 28"/>
                <a:gd name="T32" fmla="*/ 0 w 36"/>
                <a:gd name="T33" fmla="*/ 3 h 28"/>
                <a:gd name="T34" fmla="*/ 0 w 36"/>
                <a:gd name="T35" fmla="*/ 8 h 28"/>
                <a:gd name="T36" fmla="*/ 0 w 36"/>
                <a:gd name="T37" fmla="*/ 13 h 28"/>
                <a:gd name="T38" fmla="*/ 0 w 36"/>
                <a:gd name="T39" fmla="*/ 18 h 28"/>
                <a:gd name="T40" fmla="*/ 0 w 36"/>
                <a:gd name="T41" fmla="*/ 19 h 28"/>
                <a:gd name="T42" fmla="*/ 0 w 36"/>
                <a:gd name="T43" fmla="*/ 22 h 28"/>
                <a:gd name="T44" fmla="*/ 0 w 36"/>
                <a:gd name="T45" fmla="*/ 23 h 28"/>
                <a:gd name="T46" fmla="*/ 1 w 36"/>
                <a:gd name="T47" fmla="*/ 24 h 28"/>
                <a:gd name="T48" fmla="*/ 2 w 36"/>
                <a:gd name="T49" fmla="*/ 25 h 28"/>
                <a:gd name="T50" fmla="*/ 4 w 36"/>
                <a:gd name="T51" fmla="*/ 25 h 28"/>
                <a:gd name="T52" fmla="*/ 7 w 36"/>
                <a:gd name="T53" fmla="*/ 25 h 28"/>
                <a:gd name="T54" fmla="*/ 11 w 36"/>
                <a:gd name="T55" fmla="*/ 27 h 28"/>
                <a:gd name="T56" fmla="*/ 16 w 36"/>
                <a:gd name="T57" fmla="*/ 27 h 28"/>
                <a:gd name="T58" fmla="*/ 22 w 36"/>
                <a:gd name="T59" fmla="*/ 28 h 28"/>
                <a:gd name="T60" fmla="*/ 26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4 w 36"/>
                <a:gd name="T67" fmla="*/ 25 h 28"/>
                <a:gd name="T68" fmla="*/ 35 w 36"/>
                <a:gd name="T69" fmla="*/ 23 h 28"/>
                <a:gd name="T70" fmla="*/ 36 w 36"/>
                <a:gd name="T71" fmla="*/ 22 h 28"/>
                <a:gd name="T72" fmla="*/ 36 w 36"/>
                <a:gd name="T73" fmla="*/ 20 h 28"/>
                <a:gd name="T74" fmla="*/ 36 w 36"/>
                <a:gd name="T75" fmla="*/ 18 h 28"/>
                <a:gd name="T76" fmla="*/ 36 w 36"/>
                <a:gd name="T77" fmla="*/ 13 h 28"/>
                <a:gd name="T78" fmla="*/ 36 w 36"/>
                <a:gd name="T79" fmla="*/ 8 h 28"/>
                <a:gd name="T80" fmla="*/ 36 w 36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3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8" y="4"/>
                  </a:lnTo>
                  <a:lnTo>
                    <a:pt x="15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4" y="25"/>
                  </a:lnTo>
                  <a:lnTo>
                    <a:pt x="7" y="25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4" y="25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3" name="Freeform 428"/>
            <p:cNvSpPr>
              <a:spLocks/>
            </p:cNvSpPr>
            <p:nvPr/>
          </p:nvSpPr>
          <p:spPr bwMode="auto">
            <a:xfrm>
              <a:off x="4390" y="3565"/>
              <a:ext cx="26" cy="12"/>
            </a:xfrm>
            <a:custGeom>
              <a:avLst/>
              <a:gdLst>
                <a:gd name="T0" fmla="*/ 36 w 36"/>
                <a:gd name="T1" fmla="*/ 5 h 28"/>
                <a:gd name="T2" fmla="*/ 36 w 36"/>
                <a:gd name="T3" fmla="*/ 5 h 28"/>
                <a:gd name="T4" fmla="*/ 35 w 36"/>
                <a:gd name="T5" fmla="*/ 3 h 28"/>
                <a:gd name="T6" fmla="*/ 34 w 36"/>
                <a:gd name="T7" fmla="*/ 2 h 28"/>
                <a:gd name="T8" fmla="*/ 33 w 36"/>
                <a:gd name="T9" fmla="*/ 2 h 28"/>
                <a:gd name="T10" fmla="*/ 31 w 36"/>
                <a:gd name="T11" fmla="*/ 3 h 28"/>
                <a:gd name="T12" fmla="*/ 31 w 36"/>
                <a:gd name="T13" fmla="*/ 3 h 28"/>
                <a:gd name="T14" fmla="*/ 28 w 36"/>
                <a:gd name="T15" fmla="*/ 4 h 28"/>
                <a:gd name="T16" fmla="*/ 24 w 36"/>
                <a:gd name="T17" fmla="*/ 4 h 28"/>
                <a:gd name="T18" fmla="*/ 18 w 36"/>
                <a:gd name="T19" fmla="*/ 4 h 28"/>
                <a:gd name="T20" fmla="*/ 15 w 36"/>
                <a:gd name="T21" fmla="*/ 3 h 28"/>
                <a:gd name="T22" fmla="*/ 10 w 36"/>
                <a:gd name="T23" fmla="*/ 3 h 28"/>
                <a:gd name="T24" fmla="*/ 7 w 36"/>
                <a:gd name="T25" fmla="*/ 2 h 28"/>
                <a:gd name="T26" fmla="*/ 4 w 36"/>
                <a:gd name="T27" fmla="*/ 2 h 28"/>
                <a:gd name="T28" fmla="*/ 3 w 36"/>
                <a:gd name="T29" fmla="*/ 2 h 28"/>
                <a:gd name="T30" fmla="*/ 3 w 36"/>
                <a:gd name="T31" fmla="*/ 2 h 28"/>
                <a:gd name="T32" fmla="*/ 2 w 36"/>
                <a:gd name="T33" fmla="*/ 2 h 28"/>
                <a:gd name="T34" fmla="*/ 1 w 36"/>
                <a:gd name="T35" fmla="*/ 0 h 28"/>
                <a:gd name="T36" fmla="*/ 0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8 h 28"/>
                <a:gd name="T44" fmla="*/ 0 w 36"/>
                <a:gd name="T45" fmla="*/ 13 h 28"/>
                <a:gd name="T46" fmla="*/ 0 w 36"/>
                <a:gd name="T47" fmla="*/ 18 h 28"/>
                <a:gd name="T48" fmla="*/ 0 w 36"/>
                <a:gd name="T49" fmla="*/ 19 h 28"/>
                <a:gd name="T50" fmla="*/ 0 w 36"/>
                <a:gd name="T51" fmla="*/ 19 h 28"/>
                <a:gd name="T52" fmla="*/ 0 w 36"/>
                <a:gd name="T53" fmla="*/ 22 h 28"/>
                <a:gd name="T54" fmla="*/ 0 w 36"/>
                <a:gd name="T55" fmla="*/ 23 h 28"/>
                <a:gd name="T56" fmla="*/ 1 w 36"/>
                <a:gd name="T57" fmla="*/ 24 h 28"/>
                <a:gd name="T58" fmla="*/ 2 w 36"/>
                <a:gd name="T59" fmla="*/ 25 h 28"/>
                <a:gd name="T60" fmla="*/ 2 w 36"/>
                <a:gd name="T61" fmla="*/ 25 h 28"/>
                <a:gd name="T62" fmla="*/ 4 w 36"/>
                <a:gd name="T63" fmla="*/ 25 h 28"/>
                <a:gd name="T64" fmla="*/ 7 w 36"/>
                <a:gd name="T65" fmla="*/ 25 h 28"/>
                <a:gd name="T66" fmla="*/ 11 w 36"/>
                <a:gd name="T67" fmla="*/ 27 h 28"/>
                <a:gd name="T68" fmla="*/ 16 w 36"/>
                <a:gd name="T69" fmla="*/ 27 h 28"/>
                <a:gd name="T70" fmla="*/ 22 w 36"/>
                <a:gd name="T71" fmla="*/ 28 h 28"/>
                <a:gd name="T72" fmla="*/ 26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4 w 36"/>
                <a:gd name="T81" fmla="*/ 25 h 28"/>
                <a:gd name="T82" fmla="*/ 35 w 36"/>
                <a:gd name="T83" fmla="*/ 23 h 28"/>
                <a:gd name="T84" fmla="*/ 36 w 36"/>
                <a:gd name="T85" fmla="*/ 22 h 28"/>
                <a:gd name="T86" fmla="*/ 36 w 36"/>
                <a:gd name="T87" fmla="*/ 20 h 28"/>
                <a:gd name="T88" fmla="*/ 36 w 36"/>
                <a:gd name="T89" fmla="*/ 20 h 28"/>
                <a:gd name="T90" fmla="*/ 36 w 36"/>
                <a:gd name="T91" fmla="*/ 18 h 28"/>
                <a:gd name="T92" fmla="*/ 36 w 36"/>
                <a:gd name="T93" fmla="*/ 13 h 28"/>
                <a:gd name="T94" fmla="*/ 36 w 36"/>
                <a:gd name="T95" fmla="*/ 8 h 28"/>
                <a:gd name="T96" fmla="*/ 36 w 36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5"/>
                  </a:moveTo>
                  <a:lnTo>
                    <a:pt x="36" y="5"/>
                  </a:ln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3"/>
                  </a:lnTo>
                  <a:lnTo>
                    <a:pt x="31" y="3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18" y="4"/>
                  </a:lnTo>
                  <a:lnTo>
                    <a:pt x="15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2" y="2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4" y="25"/>
                  </a:lnTo>
                  <a:lnTo>
                    <a:pt x="7" y="25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4" y="25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4" name="Freeform 429"/>
            <p:cNvSpPr>
              <a:spLocks/>
            </p:cNvSpPr>
            <p:nvPr/>
          </p:nvSpPr>
          <p:spPr bwMode="auto">
            <a:xfrm>
              <a:off x="4456" y="3565"/>
              <a:ext cx="25" cy="12"/>
            </a:xfrm>
            <a:custGeom>
              <a:avLst/>
              <a:gdLst>
                <a:gd name="T0" fmla="*/ 36 w 36"/>
                <a:gd name="T1" fmla="*/ 4 h 27"/>
                <a:gd name="T2" fmla="*/ 35 w 36"/>
                <a:gd name="T3" fmla="*/ 3 h 27"/>
                <a:gd name="T4" fmla="*/ 35 w 36"/>
                <a:gd name="T5" fmla="*/ 2 h 27"/>
                <a:gd name="T6" fmla="*/ 33 w 36"/>
                <a:gd name="T7" fmla="*/ 2 h 27"/>
                <a:gd name="T8" fmla="*/ 32 w 36"/>
                <a:gd name="T9" fmla="*/ 2 h 27"/>
                <a:gd name="T10" fmla="*/ 28 w 36"/>
                <a:gd name="T11" fmla="*/ 3 h 27"/>
                <a:gd name="T12" fmla="*/ 24 w 36"/>
                <a:gd name="T13" fmla="*/ 3 h 27"/>
                <a:gd name="T14" fmla="*/ 20 w 36"/>
                <a:gd name="T15" fmla="*/ 3 h 27"/>
                <a:gd name="T16" fmla="*/ 17 w 36"/>
                <a:gd name="T17" fmla="*/ 3 h 27"/>
                <a:gd name="T18" fmla="*/ 11 w 36"/>
                <a:gd name="T19" fmla="*/ 3 h 27"/>
                <a:gd name="T20" fmla="*/ 8 w 36"/>
                <a:gd name="T21" fmla="*/ 2 h 27"/>
                <a:gd name="T22" fmla="*/ 5 w 36"/>
                <a:gd name="T23" fmla="*/ 2 h 27"/>
                <a:gd name="T24" fmla="*/ 4 w 36"/>
                <a:gd name="T25" fmla="*/ 2 h 27"/>
                <a:gd name="T26" fmla="*/ 3 w 36"/>
                <a:gd name="T27" fmla="*/ 2 h 27"/>
                <a:gd name="T28" fmla="*/ 2 w 36"/>
                <a:gd name="T29" fmla="*/ 0 h 27"/>
                <a:gd name="T30" fmla="*/ 1 w 36"/>
                <a:gd name="T31" fmla="*/ 2 h 27"/>
                <a:gd name="T32" fmla="*/ 0 w 36"/>
                <a:gd name="T33" fmla="*/ 3 h 27"/>
                <a:gd name="T34" fmla="*/ 0 w 36"/>
                <a:gd name="T35" fmla="*/ 8 h 27"/>
                <a:gd name="T36" fmla="*/ 0 w 36"/>
                <a:gd name="T37" fmla="*/ 13 h 27"/>
                <a:gd name="T38" fmla="*/ 0 w 36"/>
                <a:gd name="T39" fmla="*/ 18 h 27"/>
                <a:gd name="T40" fmla="*/ 0 w 36"/>
                <a:gd name="T41" fmla="*/ 19 h 27"/>
                <a:gd name="T42" fmla="*/ 1 w 36"/>
                <a:gd name="T43" fmla="*/ 22 h 27"/>
                <a:gd name="T44" fmla="*/ 1 w 36"/>
                <a:gd name="T45" fmla="*/ 23 h 27"/>
                <a:gd name="T46" fmla="*/ 2 w 36"/>
                <a:gd name="T47" fmla="*/ 24 h 27"/>
                <a:gd name="T48" fmla="*/ 3 w 36"/>
                <a:gd name="T49" fmla="*/ 24 h 27"/>
                <a:gd name="T50" fmla="*/ 5 w 36"/>
                <a:gd name="T51" fmla="*/ 24 h 27"/>
                <a:gd name="T52" fmla="*/ 8 w 36"/>
                <a:gd name="T53" fmla="*/ 25 h 27"/>
                <a:gd name="T54" fmla="*/ 13 w 36"/>
                <a:gd name="T55" fmla="*/ 27 h 27"/>
                <a:gd name="T56" fmla="*/ 18 w 36"/>
                <a:gd name="T57" fmla="*/ 27 h 27"/>
                <a:gd name="T58" fmla="*/ 22 w 36"/>
                <a:gd name="T59" fmla="*/ 27 h 27"/>
                <a:gd name="T60" fmla="*/ 27 w 36"/>
                <a:gd name="T61" fmla="*/ 27 h 27"/>
                <a:gd name="T62" fmla="*/ 30 w 36"/>
                <a:gd name="T63" fmla="*/ 27 h 27"/>
                <a:gd name="T64" fmla="*/ 33 w 36"/>
                <a:gd name="T65" fmla="*/ 25 h 27"/>
                <a:gd name="T66" fmla="*/ 35 w 36"/>
                <a:gd name="T67" fmla="*/ 24 h 27"/>
                <a:gd name="T68" fmla="*/ 35 w 36"/>
                <a:gd name="T69" fmla="*/ 23 h 27"/>
                <a:gd name="T70" fmla="*/ 36 w 36"/>
                <a:gd name="T71" fmla="*/ 22 h 27"/>
                <a:gd name="T72" fmla="*/ 36 w 36"/>
                <a:gd name="T73" fmla="*/ 20 h 27"/>
                <a:gd name="T74" fmla="*/ 36 w 36"/>
                <a:gd name="T75" fmla="*/ 18 h 27"/>
                <a:gd name="T76" fmla="*/ 36 w 36"/>
                <a:gd name="T77" fmla="*/ 12 h 27"/>
                <a:gd name="T78" fmla="*/ 36 w 36"/>
                <a:gd name="T79" fmla="*/ 7 h 27"/>
                <a:gd name="T80" fmla="*/ 36 w 36"/>
                <a:gd name="T81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5" name="Freeform 430"/>
            <p:cNvSpPr>
              <a:spLocks/>
            </p:cNvSpPr>
            <p:nvPr/>
          </p:nvSpPr>
          <p:spPr bwMode="auto">
            <a:xfrm>
              <a:off x="4456" y="3565"/>
              <a:ext cx="25" cy="12"/>
            </a:xfrm>
            <a:custGeom>
              <a:avLst/>
              <a:gdLst>
                <a:gd name="T0" fmla="*/ 36 w 36"/>
                <a:gd name="T1" fmla="*/ 4 h 27"/>
                <a:gd name="T2" fmla="*/ 36 w 36"/>
                <a:gd name="T3" fmla="*/ 4 h 27"/>
                <a:gd name="T4" fmla="*/ 35 w 36"/>
                <a:gd name="T5" fmla="*/ 3 h 27"/>
                <a:gd name="T6" fmla="*/ 35 w 36"/>
                <a:gd name="T7" fmla="*/ 2 h 27"/>
                <a:gd name="T8" fmla="*/ 33 w 36"/>
                <a:gd name="T9" fmla="*/ 2 h 27"/>
                <a:gd name="T10" fmla="*/ 32 w 36"/>
                <a:gd name="T11" fmla="*/ 2 h 27"/>
                <a:gd name="T12" fmla="*/ 32 w 36"/>
                <a:gd name="T13" fmla="*/ 2 h 27"/>
                <a:gd name="T14" fmla="*/ 28 w 36"/>
                <a:gd name="T15" fmla="*/ 3 h 27"/>
                <a:gd name="T16" fmla="*/ 24 w 36"/>
                <a:gd name="T17" fmla="*/ 3 h 27"/>
                <a:gd name="T18" fmla="*/ 20 w 36"/>
                <a:gd name="T19" fmla="*/ 3 h 27"/>
                <a:gd name="T20" fmla="*/ 17 w 36"/>
                <a:gd name="T21" fmla="*/ 3 h 27"/>
                <a:gd name="T22" fmla="*/ 11 w 36"/>
                <a:gd name="T23" fmla="*/ 3 h 27"/>
                <a:gd name="T24" fmla="*/ 8 w 36"/>
                <a:gd name="T25" fmla="*/ 2 h 27"/>
                <a:gd name="T26" fmla="*/ 5 w 36"/>
                <a:gd name="T27" fmla="*/ 2 h 27"/>
                <a:gd name="T28" fmla="*/ 4 w 36"/>
                <a:gd name="T29" fmla="*/ 2 h 27"/>
                <a:gd name="T30" fmla="*/ 4 w 36"/>
                <a:gd name="T31" fmla="*/ 2 h 27"/>
                <a:gd name="T32" fmla="*/ 3 w 36"/>
                <a:gd name="T33" fmla="*/ 2 h 27"/>
                <a:gd name="T34" fmla="*/ 2 w 36"/>
                <a:gd name="T35" fmla="*/ 0 h 27"/>
                <a:gd name="T36" fmla="*/ 1 w 36"/>
                <a:gd name="T37" fmla="*/ 2 h 27"/>
                <a:gd name="T38" fmla="*/ 0 w 36"/>
                <a:gd name="T39" fmla="*/ 3 h 27"/>
                <a:gd name="T40" fmla="*/ 0 w 36"/>
                <a:gd name="T41" fmla="*/ 3 h 27"/>
                <a:gd name="T42" fmla="*/ 0 w 36"/>
                <a:gd name="T43" fmla="*/ 8 h 27"/>
                <a:gd name="T44" fmla="*/ 0 w 36"/>
                <a:gd name="T45" fmla="*/ 13 h 27"/>
                <a:gd name="T46" fmla="*/ 0 w 36"/>
                <a:gd name="T47" fmla="*/ 18 h 27"/>
                <a:gd name="T48" fmla="*/ 0 w 36"/>
                <a:gd name="T49" fmla="*/ 19 h 27"/>
                <a:gd name="T50" fmla="*/ 0 w 36"/>
                <a:gd name="T51" fmla="*/ 19 h 27"/>
                <a:gd name="T52" fmla="*/ 1 w 36"/>
                <a:gd name="T53" fmla="*/ 22 h 27"/>
                <a:gd name="T54" fmla="*/ 1 w 36"/>
                <a:gd name="T55" fmla="*/ 23 h 27"/>
                <a:gd name="T56" fmla="*/ 2 w 36"/>
                <a:gd name="T57" fmla="*/ 24 h 27"/>
                <a:gd name="T58" fmla="*/ 3 w 36"/>
                <a:gd name="T59" fmla="*/ 24 h 27"/>
                <a:gd name="T60" fmla="*/ 3 w 36"/>
                <a:gd name="T61" fmla="*/ 24 h 27"/>
                <a:gd name="T62" fmla="*/ 5 w 36"/>
                <a:gd name="T63" fmla="*/ 24 h 27"/>
                <a:gd name="T64" fmla="*/ 8 w 36"/>
                <a:gd name="T65" fmla="*/ 25 h 27"/>
                <a:gd name="T66" fmla="*/ 13 w 36"/>
                <a:gd name="T67" fmla="*/ 27 h 27"/>
                <a:gd name="T68" fmla="*/ 18 w 36"/>
                <a:gd name="T69" fmla="*/ 27 h 27"/>
                <a:gd name="T70" fmla="*/ 22 w 36"/>
                <a:gd name="T71" fmla="*/ 27 h 27"/>
                <a:gd name="T72" fmla="*/ 27 w 36"/>
                <a:gd name="T73" fmla="*/ 27 h 27"/>
                <a:gd name="T74" fmla="*/ 30 w 36"/>
                <a:gd name="T75" fmla="*/ 27 h 27"/>
                <a:gd name="T76" fmla="*/ 33 w 36"/>
                <a:gd name="T77" fmla="*/ 25 h 27"/>
                <a:gd name="T78" fmla="*/ 33 w 36"/>
                <a:gd name="T79" fmla="*/ 25 h 27"/>
                <a:gd name="T80" fmla="*/ 35 w 36"/>
                <a:gd name="T81" fmla="*/ 24 h 27"/>
                <a:gd name="T82" fmla="*/ 35 w 36"/>
                <a:gd name="T83" fmla="*/ 23 h 27"/>
                <a:gd name="T84" fmla="*/ 36 w 36"/>
                <a:gd name="T85" fmla="*/ 22 h 27"/>
                <a:gd name="T86" fmla="*/ 36 w 36"/>
                <a:gd name="T87" fmla="*/ 20 h 27"/>
                <a:gd name="T88" fmla="*/ 36 w 36"/>
                <a:gd name="T89" fmla="*/ 20 h 27"/>
                <a:gd name="T90" fmla="*/ 36 w 36"/>
                <a:gd name="T91" fmla="*/ 18 h 27"/>
                <a:gd name="T92" fmla="*/ 36 w 36"/>
                <a:gd name="T93" fmla="*/ 12 h 27"/>
                <a:gd name="T94" fmla="*/ 36 w 36"/>
                <a:gd name="T95" fmla="*/ 7 h 27"/>
                <a:gd name="T96" fmla="*/ 36 w 36"/>
                <a:gd name="T97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6" y="4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3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6" name="Freeform 431"/>
            <p:cNvSpPr>
              <a:spLocks/>
            </p:cNvSpPr>
            <p:nvPr/>
          </p:nvSpPr>
          <p:spPr bwMode="auto">
            <a:xfrm>
              <a:off x="4491" y="3565"/>
              <a:ext cx="25" cy="12"/>
            </a:xfrm>
            <a:custGeom>
              <a:avLst/>
              <a:gdLst>
                <a:gd name="T0" fmla="*/ 35 w 36"/>
                <a:gd name="T1" fmla="*/ 4 h 27"/>
                <a:gd name="T2" fmla="*/ 35 w 36"/>
                <a:gd name="T3" fmla="*/ 3 h 27"/>
                <a:gd name="T4" fmla="*/ 35 w 36"/>
                <a:gd name="T5" fmla="*/ 2 h 27"/>
                <a:gd name="T6" fmla="*/ 33 w 36"/>
                <a:gd name="T7" fmla="*/ 2 h 27"/>
                <a:gd name="T8" fmla="*/ 31 w 36"/>
                <a:gd name="T9" fmla="*/ 2 h 27"/>
                <a:gd name="T10" fmla="*/ 28 w 36"/>
                <a:gd name="T11" fmla="*/ 3 h 27"/>
                <a:gd name="T12" fmla="*/ 23 w 36"/>
                <a:gd name="T13" fmla="*/ 3 h 27"/>
                <a:gd name="T14" fmla="*/ 18 w 36"/>
                <a:gd name="T15" fmla="*/ 3 h 27"/>
                <a:gd name="T16" fmla="*/ 15 w 36"/>
                <a:gd name="T17" fmla="*/ 3 h 27"/>
                <a:gd name="T18" fmla="*/ 10 w 36"/>
                <a:gd name="T19" fmla="*/ 3 h 27"/>
                <a:gd name="T20" fmla="*/ 7 w 36"/>
                <a:gd name="T21" fmla="*/ 2 h 27"/>
                <a:gd name="T22" fmla="*/ 5 w 36"/>
                <a:gd name="T23" fmla="*/ 2 h 27"/>
                <a:gd name="T24" fmla="*/ 4 w 36"/>
                <a:gd name="T25" fmla="*/ 2 h 27"/>
                <a:gd name="T26" fmla="*/ 2 w 36"/>
                <a:gd name="T27" fmla="*/ 0 h 27"/>
                <a:gd name="T28" fmla="*/ 2 w 36"/>
                <a:gd name="T29" fmla="*/ 0 h 27"/>
                <a:gd name="T30" fmla="*/ 1 w 36"/>
                <a:gd name="T31" fmla="*/ 0 h 27"/>
                <a:gd name="T32" fmla="*/ 0 w 36"/>
                <a:gd name="T33" fmla="*/ 3 h 27"/>
                <a:gd name="T34" fmla="*/ 0 w 36"/>
                <a:gd name="T35" fmla="*/ 8 h 27"/>
                <a:gd name="T36" fmla="*/ 0 w 36"/>
                <a:gd name="T37" fmla="*/ 13 h 27"/>
                <a:gd name="T38" fmla="*/ 0 w 36"/>
                <a:gd name="T39" fmla="*/ 18 h 27"/>
                <a:gd name="T40" fmla="*/ 0 w 36"/>
                <a:gd name="T41" fmla="*/ 19 h 27"/>
                <a:gd name="T42" fmla="*/ 0 w 36"/>
                <a:gd name="T43" fmla="*/ 20 h 27"/>
                <a:gd name="T44" fmla="*/ 1 w 36"/>
                <a:gd name="T45" fmla="*/ 23 h 27"/>
                <a:gd name="T46" fmla="*/ 2 w 36"/>
                <a:gd name="T47" fmla="*/ 24 h 27"/>
                <a:gd name="T48" fmla="*/ 3 w 36"/>
                <a:gd name="T49" fmla="*/ 24 h 27"/>
                <a:gd name="T50" fmla="*/ 5 w 36"/>
                <a:gd name="T51" fmla="*/ 24 h 27"/>
                <a:gd name="T52" fmla="*/ 7 w 36"/>
                <a:gd name="T53" fmla="*/ 25 h 27"/>
                <a:gd name="T54" fmla="*/ 11 w 36"/>
                <a:gd name="T55" fmla="*/ 25 h 27"/>
                <a:gd name="T56" fmla="*/ 16 w 36"/>
                <a:gd name="T57" fmla="*/ 27 h 27"/>
                <a:gd name="T58" fmla="*/ 21 w 36"/>
                <a:gd name="T59" fmla="*/ 27 h 27"/>
                <a:gd name="T60" fmla="*/ 27 w 36"/>
                <a:gd name="T61" fmla="*/ 27 h 27"/>
                <a:gd name="T62" fmla="*/ 30 w 36"/>
                <a:gd name="T63" fmla="*/ 27 h 27"/>
                <a:gd name="T64" fmla="*/ 32 w 36"/>
                <a:gd name="T65" fmla="*/ 25 h 27"/>
                <a:gd name="T66" fmla="*/ 34 w 36"/>
                <a:gd name="T67" fmla="*/ 24 h 27"/>
                <a:gd name="T68" fmla="*/ 35 w 36"/>
                <a:gd name="T69" fmla="*/ 23 h 27"/>
                <a:gd name="T70" fmla="*/ 36 w 36"/>
                <a:gd name="T71" fmla="*/ 22 h 27"/>
                <a:gd name="T72" fmla="*/ 36 w 36"/>
                <a:gd name="T73" fmla="*/ 20 h 27"/>
                <a:gd name="T74" fmla="*/ 36 w 36"/>
                <a:gd name="T75" fmla="*/ 18 h 27"/>
                <a:gd name="T76" fmla="*/ 36 w 36"/>
                <a:gd name="T77" fmla="*/ 12 h 27"/>
                <a:gd name="T78" fmla="*/ 35 w 36"/>
                <a:gd name="T79" fmla="*/ 7 h 27"/>
                <a:gd name="T80" fmla="*/ 35 w 36"/>
                <a:gd name="T81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5" y="4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6" y="27"/>
                  </a:lnTo>
                  <a:lnTo>
                    <a:pt x="21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2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7" name="Freeform 432"/>
            <p:cNvSpPr>
              <a:spLocks/>
            </p:cNvSpPr>
            <p:nvPr/>
          </p:nvSpPr>
          <p:spPr bwMode="auto">
            <a:xfrm>
              <a:off x="4491" y="3565"/>
              <a:ext cx="25" cy="12"/>
            </a:xfrm>
            <a:custGeom>
              <a:avLst/>
              <a:gdLst>
                <a:gd name="T0" fmla="*/ 35 w 36"/>
                <a:gd name="T1" fmla="*/ 4 h 27"/>
                <a:gd name="T2" fmla="*/ 35 w 36"/>
                <a:gd name="T3" fmla="*/ 4 h 27"/>
                <a:gd name="T4" fmla="*/ 35 w 36"/>
                <a:gd name="T5" fmla="*/ 3 h 27"/>
                <a:gd name="T6" fmla="*/ 35 w 36"/>
                <a:gd name="T7" fmla="*/ 2 h 27"/>
                <a:gd name="T8" fmla="*/ 33 w 36"/>
                <a:gd name="T9" fmla="*/ 2 h 27"/>
                <a:gd name="T10" fmla="*/ 31 w 36"/>
                <a:gd name="T11" fmla="*/ 2 h 27"/>
                <a:gd name="T12" fmla="*/ 31 w 36"/>
                <a:gd name="T13" fmla="*/ 2 h 27"/>
                <a:gd name="T14" fmla="*/ 28 w 36"/>
                <a:gd name="T15" fmla="*/ 3 h 27"/>
                <a:gd name="T16" fmla="*/ 23 w 36"/>
                <a:gd name="T17" fmla="*/ 3 h 27"/>
                <a:gd name="T18" fmla="*/ 18 w 36"/>
                <a:gd name="T19" fmla="*/ 3 h 27"/>
                <a:gd name="T20" fmla="*/ 15 w 36"/>
                <a:gd name="T21" fmla="*/ 3 h 27"/>
                <a:gd name="T22" fmla="*/ 10 w 36"/>
                <a:gd name="T23" fmla="*/ 3 h 27"/>
                <a:gd name="T24" fmla="*/ 7 w 36"/>
                <a:gd name="T25" fmla="*/ 2 h 27"/>
                <a:gd name="T26" fmla="*/ 5 w 36"/>
                <a:gd name="T27" fmla="*/ 2 h 27"/>
                <a:gd name="T28" fmla="*/ 4 w 36"/>
                <a:gd name="T29" fmla="*/ 2 h 27"/>
                <a:gd name="T30" fmla="*/ 4 w 36"/>
                <a:gd name="T31" fmla="*/ 2 h 27"/>
                <a:gd name="T32" fmla="*/ 2 w 36"/>
                <a:gd name="T33" fmla="*/ 0 h 27"/>
                <a:gd name="T34" fmla="*/ 2 w 36"/>
                <a:gd name="T35" fmla="*/ 0 h 27"/>
                <a:gd name="T36" fmla="*/ 1 w 36"/>
                <a:gd name="T37" fmla="*/ 0 h 27"/>
                <a:gd name="T38" fmla="*/ 0 w 36"/>
                <a:gd name="T39" fmla="*/ 3 h 27"/>
                <a:gd name="T40" fmla="*/ 0 w 36"/>
                <a:gd name="T41" fmla="*/ 3 h 27"/>
                <a:gd name="T42" fmla="*/ 0 w 36"/>
                <a:gd name="T43" fmla="*/ 8 h 27"/>
                <a:gd name="T44" fmla="*/ 0 w 36"/>
                <a:gd name="T45" fmla="*/ 13 h 27"/>
                <a:gd name="T46" fmla="*/ 0 w 36"/>
                <a:gd name="T47" fmla="*/ 18 h 27"/>
                <a:gd name="T48" fmla="*/ 0 w 36"/>
                <a:gd name="T49" fmla="*/ 19 h 27"/>
                <a:gd name="T50" fmla="*/ 0 w 36"/>
                <a:gd name="T51" fmla="*/ 19 h 27"/>
                <a:gd name="T52" fmla="*/ 0 w 36"/>
                <a:gd name="T53" fmla="*/ 20 h 27"/>
                <a:gd name="T54" fmla="*/ 1 w 36"/>
                <a:gd name="T55" fmla="*/ 23 h 27"/>
                <a:gd name="T56" fmla="*/ 2 w 36"/>
                <a:gd name="T57" fmla="*/ 24 h 27"/>
                <a:gd name="T58" fmla="*/ 3 w 36"/>
                <a:gd name="T59" fmla="*/ 24 h 27"/>
                <a:gd name="T60" fmla="*/ 3 w 36"/>
                <a:gd name="T61" fmla="*/ 24 h 27"/>
                <a:gd name="T62" fmla="*/ 5 w 36"/>
                <a:gd name="T63" fmla="*/ 24 h 27"/>
                <a:gd name="T64" fmla="*/ 7 w 36"/>
                <a:gd name="T65" fmla="*/ 25 h 27"/>
                <a:gd name="T66" fmla="*/ 11 w 36"/>
                <a:gd name="T67" fmla="*/ 25 h 27"/>
                <a:gd name="T68" fmla="*/ 16 w 36"/>
                <a:gd name="T69" fmla="*/ 27 h 27"/>
                <a:gd name="T70" fmla="*/ 21 w 36"/>
                <a:gd name="T71" fmla="*/ 27 h 27"/>
                <a:gd name="T72" fmla="*/ 27 w 36"/>
                <a:gd name="T73" fmla="*/ 27 h 27"/>
                <a:gd name="T74" fmla="*/ 30 w 36"/>
                <a:gd name="T75" fmla="*/ 27 h 27"/>
                <a:gd name="T76" fmla="*/ 32 w 36"/>
                <a:gd name="T77" fmla="*/ 25 h 27"/>
                <a:gd name="T78" fmla="*/ 32 w 36"/>
                <a:gd name="T79" fmla="*/ 25 h 27"/>
                <a:gd name="T80" fmla="*/ 34 w 36"/>
                <a:gd name="T81" fmla="*/ 24 h 27"/>
                <a:gd name="T82" fmla="*/ 35 w 36"/>
                <a:gd name="T83" fmla="*/ 23 h 27"/>
                <a:gd name="T84" fmla="*/ 36 w 36"/>
                <a:gd name="T85" fmla="*/ 22 h 27"/>
                <a:gd name="T86" fmla="*/ 36 w 36"/>
                <a:gd name="T87" fmla="*/ 20 h 27"/>
                <a:gd name="T88" fmla="*/ 36 w 36"/>
                <a:gd name="T89" fmla="*/ 20 h 27"/>
                <a:gd name="T90" fmla="*/ 36 w 36"/>
                <a:gd name="T91" fmla="*/ 18 h 27"/>
                <a:gd name="T92" fmla="*/ 36 w 36"/>
                <a:gd name="T93" fmla="*/ 12 h 27"/>
                <a:gd name="T94" fmla="*/ 35 w 36"/>
                <a:gd name="T95" fmla="*/ 7 h 27"/>
                <a:gd name="T96" fmla="*/ 35 w 36"/>
                <a:gd name="T97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7" y="25"/>
                  </a:lnTo>
                  <a:lnTo>
                    <a:pt x="11" y="25"/>
                  </a:lnTo>
                  <a:lnTo>
                    <a:pt x="16" y="27"/>
                  </a:lnTo>
                  <a:lnTo>
                    <a:pt x="21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2" y="25"/>
                  </a:lnTo>
                  <a:lnTo>
                    <a:pt x="32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8" name="Freeform 433"/>
            <p:cNvSpPr>
              <a:spLocks/>
            </p:cNvSpPr>
            <p:nvPr/>
          </p:nvSpPr>
          <p:spPr bwMode="auto">
            <a:xfrm>
              <a:off x="4423" y="3565"/>
              <a:ext cx="25" cy="12"/>
            </a:xfrm>
            <a:custGeom>
              <a:avLst/>
              <a:gdLst>
                <a:gd name="T0" fmla="*/ 37 w 37"/>
                <a:gd name="T1" fmla="*/ 5 h 28"/>
                <a:gd name="T2" fmla="*/ 36 w 37"/>
                <a:gd name="T3" fmla="*/ 3 h 28"/>
                <a:gd name="T4" fmla="*/ 35 w 37"/>
                <a:gd name="T5" fmla="*/ 2 h 28"/>
                <a:gd name="T6" fmla="*/ 34 w 37"/>
                <a:gd name="T7" fmla="*/ 2 h 28"/>
                <a:gd name="T8" fmla="*/ 32 w 37"/>
                <a:gd name="T9" fmla="*/ 3 h 28"/>
                <a:gd name="T10" fmla="*/ 29 w 37"/>
                <a:gd name="T11" fmla="*/ 4 h 28"/>
                <a:gd name="T12" fmla="*/ 25 w 37"/>
                <a:gd name="T13" fmla="*/ 4 h 28"/>
                <a:gd name="T14" fmla="*/ 21 w 37"/>
                <a:gd name="T15" fmla="*/ 4 h 28"/>
                <a:gd name="T16" fmla="*/ 16 w 37"/>
                <a:gd name="T17" fmla="*/ 3 h 28"/>
                <a:gd name="T18" fmla="*/ 12 w 37"/>
                <a:gd name="T19" fmla="*/ 3 h 28"/>
                <a:gd name="T20" fmla="*/ 8 w 37"/>
                <a:gd name="T21" fmla="*/ 2 h 28"/>
                <a:gd name="T22" fmla="*/ 6 w 37"/>
                <a:gd name="T23" fmla="*/ 2 h 28"/>
                <a:gd name="T24" fmla="*/ 5 w 37"/>
                <a:gd name="T25" fmla="*/ 2 h 28"/>
                <a:gd name="T26" fmla="*/ 4 w 37"/>
                <a:gd name="T27" fmla="*/ 2 h 28"/>
                <a:gd name="T28" fmla="*/ 2 w 37"/>
                <a:gd name="T29" fmla="*/ 0 h 28"/>
                <a:gd name="T30" fmla="*/ 1 w 37"/>
                <a:gd name="T31" fmla="*/ 2 h 28"/>
                <a:gd name="T32" fmla="*/ 0 w 37"/>
                <a:gd name="T33" fmla="*/ 3 h 28"/>
                <a:gd name="T34" fmla="*/ 0 w 37"/>
                <a:gd name="T35" fmla="*/ 8 h 28"/>
                <a:gd name="T36" fmla="*/ 0 w 37"/>
                <a:gd name="T37" fmla="*/ 13 h 28"/>
                <a:gd name="T38" fmla="*/ 0 w 37"/>
                <a:gd name="T39" fmla="*/ 18 h 28"/>
                <a:gd name="T40" fmla="*/ 0 w 37"/>
                <a:gd name="T41" fmla="*/ 19 h 28"/>
                <a:gd name="T42" fmla="*/ 1 w 37"/>
                <a:gd name="T43" fmla="*/ 22 h 28"/>
                <a:gd name="T44" fmla="*/ 1 w 37"/>
                <a:gd name="T45" fmla="*/ 23 h 28"/>
                <a:gd name="T46" fmla="*/ 1 w 37"/>
                <a:gd name="T47" fmla="*/ 24 h 28"/>
                <a:gd name="T48" fmla="*/ 4 w 37"/>
                <a:gd name="T49" fmla="*/ 25 h 28"/>
                <a:gd name="T50" fmla="*/ 6 w 37"/>
                <a:gd name="T51" fmla="*/ 25 h 28"/>
                <a:gd name="T52" fmla="*/ 9 w 37"/>
                <a:gd name="T53" fmla="*/ 25 h 28"/>
                <a:gd name="T54" fmla="*/ 13 w 37"/>
                <a:gd name="T55" fmla="*/ 27 h 28"/>
                <a:gd name="T56" fmla="*/ 18 w 37"/>
                <a:gd name="T57" fmla="*/ 27 h 28"/>
                <a:gd name="T58" fmla="*/ 23 w 37"/>
                <a:gd name="T59" fmla="*/ 28 h 28"/>
                <a:gd name="T60" fmla="*/ 27 w 37"/>
                <a:gd name="T61" fmla="*/ 28 h 28"/>
                <a:gd name="T62" fmla="*/ 30 w 37"/>
                <a:gd name="T63" fmla="*/ 28 h 28"/>
                <a:gd name="T64" fmla="*/ 34 w 37"/>
                <a:gd name="T65" fmla="*/ 27 h 28"/>
                <a:gd name="T66" fmla="*/ 35 w 37"/>
                <a:gd name="T67" fmla="*/ 25 h 28"/>
                <a:gd name="T68" fmla="*/ 36 w 37"/>
                <a:gd name="T69" fmla="*/ 24 h 28"/>
                <a:gd name="T70" fmla="*/ 37 w 37"/>
                <a:gd name="T71" fmla="*/ 22 h 28"/>
                <a:gd name="T72" fmla="*/ 37 w 37"/>
                <a:gd name="T73" fmla="*/ 20 h 28"/>
                <a:gd name="T74" fmla="*/ 37 w 37"/>
                <a:gd name="T75" fmla="*/ 18 h 28"/>
                <a:gd name="T76" fmla="*/ 37 w 37"/>
                <a:gd name="T77" fmla="*/ 13 h 28"/>
                <a:gd name="T78" fmla="*/ 37 w 37"/>
                <a:gd name="T79" fmla="*/ 8 h 28"/>
                <a:gd name="T80" fmla="*/ 37 w 37"/>
                <a:gd name="T81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7" y="5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2" y="3"/>
                  </a:lnTo>
                  <a:lnTo>
                    <a:pt x="29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9" name="Freeform 434"/>
            <p:cNvSpPr>
              <a:spLocks/>
            </p:cNvSpPr>
            <p:nvPr/>
          </p:nvSpPr>
          <p:spPr bwMode="auto">
            <a:xfrm>
              <a:off x="4423" y="3565"/>
              <a:ext cx="25" cy="12"/>
            </a:xfrm>
            <a:custGeom>
              <a:avLst/>
              <a:gdLst>
                <a:gd name="T0" fmla="*/ 37 w 37"/>
                <a:gd name="T1" fmla="*/ 5 h 28"/>
                <a:gd name="T2" fmla="*/ 37 w 37"/>
                <a:gd name="T3" fmla="*/ 5 h 28"/>
                <a:gd name="T4" fmla="*/ 36 w 37"/>
                <a:gd name="T5" fmla="*/ 3 h 28"/>
                <a:gd name="T6" fmla="*/ 35 w 37"/>
                <a:gd name="T7" fmla="*/ 2 h 28"/>
                <a:gd name="T8" fmla="*/ 34 w 37"/>
                <a:gd name="T9" fmla="*/ 2 h 28"/>
                <a:gd name="T10" fmla="*/ 32 w 37"/>
                <a:gd name="T11" fmla="*/ 3 h 28"/>
                <a:gd name="T12" fmla="*/ 32 w 37"/>
                <a:gd name="T13" fmla="*/ 3 h 28"/>
                <a:gd name="T14" fmla="*/ 29 w 37"/>
                <a:gd name="T15" fmla="*/ 4 h 28"/>
                <a:gd name="T16" fmla="*/ 25 w 37"/>
                <a:gd name="T17" fmla="*/ 4 h 28"/>
                <a:gd name="T18" fmla="*/ 21 w 37"/>
                <a:gd name="T19" fmla="*/ 4 h 28"/>
                <a:gd name="T20" fmla="*/ 16 w 37"/>
                <a:gd name="T21" fmla="*/ 3 h 28"/>
                <a:gd name="T22" fmla="*/ 12 w 37"/>
                <a:gd name="T23" fmla="*/ 3 h 28"/>
                <a:gd name="T24" fmla="*/ 8 w 37"/>
                <a:gd name="T25" fmla="*/ 2 h 28"/>
                <a:gd name="T26" fmla="*/ 6 w 37"/>
                <a:gd name="T27" fmla="*/ 2 h 28"/>
                <a:gd name="T28" fmla="*/ 5 w 37"/>
                <a:gd name="T29" fmla="*/ 2 h 28"/>
                <a:gd name="T30" fmla="*/ 5 w 37"/>
                <a:gd name="T31" fmla="*/ 2 h 28"/>
                <a:gd name="T32" fmla="*/ 4 w 37"/>
                <a:gd name="T33" fmla="*/ 2 h 28"/>
                <a:gd name="T34" fmla="*/ 2 w 37"/>
                <a:gd name="T35" fmla="*/ 0 h 28"/>
                <a:gd name="T36" fmla="*/ 1 w 37"/>
                <a:gd name="T37" fmla="*/ 2 h 28"/>
                <a:gd name="T38" fmla="*/ 0 w 37"/>
                <a:gd name="T39" fmla="*/ 3 h 28"/>
                <a:gd name="T40" fmla="*/ 0 w 37"/>
                <a:gd name="T41" fmla="*/ 3 h 28"/>
                <a:gd name="T42" fmla="*/ 0 w 37"/>
                <a:gd name="T43" fmla="*/ 8 h 28"/>
                <a:gd name="T44" fmla="*/ 0 w 37"/>
                <a:gd name="T45" fmla="*/ 13 h 28"/>
                <a:gd name="T46" fmla="*/ 0 w 37"/>
                <a:gd name="T47" fmla="*/ 18 h 28"/>
                <a:gd name="T48" fmla="*/ 0 w 37"/>
                <a:gd name="T49" fmla="*/ 19 h 28"/>
                <a:gd name="T50" fmla="*/ 0 w 37"/>
                <a:gd name="T51" fmla="*/ 19 h 28"/>
                <a:gd name="T52" fmla="*/ 1 w 37"/>
                <a:gd name="T53" fmla="*/ 22 h 28"/>
                <a:gd name="T54" fmla="*/ 1 w 37"/>
                <a:gd name="T55" fmla="*/ 23 h 28"/>
                <a:gd name="T56" fmla="*/ 1 w 37"/>
                <a:gd name="T57" fmla="*/ 24 h 28"/>
                <a:gd name="T58" fmla="*/ 4 w 37"/>
                <a:gd name="T59" fmla="*/ 25 h 28"/>
                <a:gd name="T60" fmla="*/ 4 w 37"/>
                <a:gd name="T61" fmla="*/ 25 h 28"/>
                <a:gd name="T62" fmla="*/ 6 w 37"/>
                <a:gd name="T63" fmla="*/ 25 h 28"/>
                <a:gd name="T64" fmla="*/ 9 w 37"/>
                <a:gd name="T65" fmla="*/ 25 h 28"/>
                <a:gd name="T66" fmla="*/ 13 w 37"/>
                <a:gd name="T67" fmla="*/ 27 h 28"/>
                <a:gd name="T68" fmla="*/ 18 w 37"/>
                <a:gd name="T69" fmla="*/ 27 h 28"/>
                <a:gd name="T70" fmla="*/ 23 w 37"/>
                <a:gd name="T71" fmla="*/ 28 h 28"/>
                <a:gd name="T72" fmla="*/ 27 w 37"/>
                <a:gd name="T73" fmla="*/ 28 h 28"/>
                <a:gd name="T74" fmla="*/ 30 w 37"/>
                <a:gd name="T75" fmla="*/ 28 h 28"/>
                <a:gd name="T76" fmla="*/ 34 w 37"/>
                <a:gd name="T77" fmla="*/ 27 h 28"/>
                <a:gd name="T78" fmla="*/ 34 w 37"/>
                <a:gd name="T79" fmla="*/ 27 h 28"/>
                <a:gd name="T80" fmla="*/ 35 w 37"/>
                <a:gd name="T81" fmla="*/ 25 h 28"/>
                <a:gd name="T82" fmla="*/ 36 w 37"/>
                <a:gd name="T83" fmla="*/ 24 h 28"/>
                <a:gd name="T84" fmla="*/ 37 w 37"/>
                <a:gd name="T85" fmla="*/ 22 h 28"/>
                <a:gd name="T86" fmla="*/ 37 w 37"/>
                <a:gd name="T87" fmla="*/ 20 h 28"/>
                <a:gd name="T88" fmla="*/ 37 w 37"/>
                <a:gd name="T89" fmla="*/ 20 h 28"/>
                <a:gd name="T90" fmla="*/ 37 w 37"/>
                <a:gd name="T91" fmla="*/ 18 h 28"/>
                <a:gd name="T92" fmla="*/ 37 w 37"/>
                <a:gd name="T93" fmla="*/ 13 h 28"/>
                <a:gd name="T94" fmla="*/ 37 w 37"/>
                <a:gd name="T95" fmla="*/ 8 h 28"/>
                <a:gd name="T96" fmla="*/ 37 w 37"/>
                <a:gd name="T97" fmla="*/ 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7" y="5"/>
                  </a:moveTo>
                  <a:lnTo>
                    <a:pt x="37" y="5"/>
                  </a:ln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29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5"/>
                  </a:lnTo>
                  <a:lnTo>
                    <a:pt x="13" y="27"/>
                  </a:lnTo>
                  <a:lnTo>
                    <a:pt x="18" y="27"/>
                  </a:lnTo>
                  <a:lnTo>
                    <a:pt x="23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4" y="27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7" y="8"/>
                  </a:lnTo>
                  <a:lnTo>
                    <a:pt x="37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0" name="Freeform 435"/>
            <p:cNvSpPr>
              <a:spLocks/>
            </p:cNvSpPr>
            <p:nvPr/>
          </p:nvSpPr>
          <p:spPr bwMode="auto">
            <a:xfrm>
              <a:off x="4426" y="3583"/>
              <a:ext cx="25" cy="12"/>
            </a:xfrm>
            <a:custGeom>
              <a:avLst/>
              <a:gdLst>
                <a:gd name="T0" fmla="*/ 35 w 36"/>
                <a:gd name="T1" fmla="*/ 5 h 29"/>
                <a:gd name="T2" fmla="*/ 35 w 36"/>
                <a:gd name="T3" fmla="*/ 4 h 29"/>
                <a:gd name="T4" fmla="*/ 34 w 36"/>
                <a:gd name="T5" fmla="*/ 3 h 29"/>
                <a:gd name="T6" fmla="*/ 33 w 36"/>
                <a:gd name="T7" fmla="*/ 3 h 29"/>
                <a:gd name="T8" fmla="*/ 30 w 36"/>
                <a:gd name="T9" fmla="*/ 3 h 29"/>
                <a:gd name="T10" fmla="*/ 27 w 36"/>
                <a:gd name="T11" fmla="*/ 4 h 29"/>
                <a:gd name="T12" fmla="*/ 23 w 36"/>
                <a:gd name="T13" fmla="*/ 4 h 29"/>
                <a:gd name="T14" fmla="*/ 19 w 36"/>
                <a:gd name="T15" fmla="*/ 4 h 29"/>
                <a:gd name="T16" fmla="*/ 15 w 36"/>
                <a:gd name="T17" fmla="*/ 3 h 29"/>
                <a:gd name="T18" fmla="*/ 11 w 36"/>
                <a:gd name="T19" fmla="*/ 3 h 29"/>
                <a:gd name="T20" fmla="*/ 7 w 36"/>
                <a:gd name="T21" fmla="*/ 1 h 29"/>
                <a:gd name="T22" fmla="*/ 5 w 36"/>
                <a:gd name="T23" fmla="*/ 1 h 29"/>
                <a:gd name="T24" fmla="*/ 3 w 36"/>
                <a:gd name="T25" fmla="*/ 1 h 29"/>
                <a:gd name="T26" fmla="*/ 2 w 36"/>
                <a:gd name="T27" fmla="*/ 1 h 29"/>
                <a:gd name="T28" fmla="*/ 1 w 36"/>
                <a:gd name="T29" fmla="*/ 0 h 29"/>
                <a:gd name="T30" fmla="*/ 0 w 36"/>
                <a:gd name="T31" fmla="*/ 1 h 29"/>
                <a:gd name="T32" fmla="*/ 0 w 36"/>
                <a:gd name="T33" fmla="*/ 3 h 29"/>
                <a:gd name="T34" fmla="*/ 0 w 36"/>
                <a:gd name="T35" fmla="*/ 8 h 29"/>
                <a:gd name="T36" fmla="*/ 0 w 36"/>
                <a:gd name="T37" fmla="*/ 14 h 29"/>
                <a:gd name="T38" fmla="*/ 0 w 36"/>
                <a:gd name="T39" fmla="*/ 18 h 29"/>
                <a:gd name="T40" fmla="*/ 0 w 36"/>
                <a:gd name="T41" fmla="*/ 22 h 29"/>
                <a:gd name="T42" fmla="*/ 0 w 36"/>
                <a:gd name="T43" fmla="*/ 23 h 29"/>
                <a:gd name="T44" fmla="*/ 0 w 36"/>
                <a:gd name="T45" fmla="*/ 24 h 29"/>
                <a:gd name="T46" fmla="*/ 1 w 36"/>
                <a:gd name="T47" fmla="*/ 25 h 29"/>
                <a:gd name="T48" fmla="*/ 3 w 36"/>
                <a:gd name="T49" fmla="*/ 27 h 29"/>
                <a:gd name="T50" fmla="*/ 4 w 36"/>
                <a:gd name="T51" fmla="*/ 27 h 29"/>
                <a:gd name="T52" fmla="*/ 8 w 36"/>
                <a:gd name="T53" fmla="*/ 28 h 29"/>
                <a:gd name="T54" fmla="*/ 11 w 36"/>
                <a:gd name="T55" fmla="*/ 28 h 29"/>
                <a:gd name="T56" fmla="*/ 16 w 36"/>
                <a:gd name="T57" fmla="*/ 29 h 29"/>
                <a:gd name="T58" fmla="*/ 21 w 36"/>
                <a:gd name="T59" fmla="*/ 29 h 29"/>
                <a:gd name="T60" fmla="*/ 25 w 36"/>
                <a:gd name="T61" fmla="*/ 29 h 29"/>
                <a:gd name="T62" fmla="*/ 30 w 36"/>
                <a:gd name="T63" fmla="*/ 29 h 29"/>
                <a:gd name="T64" fmla="*/ 32 w 36"/>
                <a:gd name="T65" fmla="*/ 28 h 29"/>
                <a:gd name="T66" fmla="*/ 33 w 36"/>
                <a:gd name="T67" fmla="*/ 27 h 29"/>
                <a:gd name="T68" fmla="*/ 35 w 36"/>
                <a:gd name="T69" fmla="*/ 25 h 29"/>
                <a:gd name="T70" fmla="*/ 36 w 36"/>
                <a:gd name="T71" fmla="*/ 24 h 29"/>
                <a:gd name="T72" fmla="*/ 36 w 36"/>
                <a:gd name="T73" fmla="*/ 22 h 29"/>
                <a:gd name="T74" fmla="*/ 36 w 36"/>
                <a:gd name="T75" fmla="*/ 18 h 29"/>
                <a:gd name="T76" fmla="*/ 36 w 36"/>
                <a:gd name="T77" fmla="*/ 13 h 29"/>
                <a:gd name="T78" fmla="*/ 35 w 36"/>
                <a:gd name="T79" fmla="*/ 8 h 29"/>
                <a:gd name="T80" fmla="*/ 35 w 36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9">
                  <a:moveTo>
                    <a:pt x="35" y="5"/>
                  </a:moveTo>
                  <a:lnTo>
                    <a:pt x="35" y="4"/>
                  </a:lnTo>
                  <a:lnTo>
                    <a:pt x="34" y="3"/>
                  </a:lnTo>
                  <a:lnTo>
                    <a:pt x="33" y="3"/>
                  </a:lnTo>
                  <a:lnTo>
                    <a:pt x="30" y="3"/>
                  </a:lnTo>
                  <a:lnTo>
                    <a:pt x="27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8" y="28"/>
                  </a:lnTo>
                  <a:lnTo>
                    <a:pt x="11" y="28"/>
                  </a:lnTo>
                  <a:lnTo>
                    <a:pt x="16" y="29"/>
                  </a:lnTo>
                  <a:lnTo>
                    <a:pt x="21" y="29"/>
                  </a:lnTo>
                  <a:lnTo>
                    <a:pt x="25" y="29"/>
                  </a:lnTo>
                  <a:lnTo>
                    <a:pt x="30" y="29"/>
                  </a:lnTo>
                  <a:lnTo>
                    <a:pt x="32" y="28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5" y="8"/>
                  </a:lnTo>
                  <a:lnTo>
                    <a:pt x="35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1" name="Freeform 436"/>
            <p:cNvSpPr>
              <a:spLocks/>
            </p:cNvSpPr>
            <p:nvPr/>
          </p:nvSpPr>
          <p:spPr bwMode="auto">
            <a:xfrm>
              <a:off x="4426" y="3583"/>
              <a:ext cx="25" cy="12"/>
            </a:xfrm>
            <a:custGeom>
              <a:avLst/>
              <a:gdLst>
                <a:gd name="T0" fmla="*/ 35 w 36"/>
                <a:gd name="T1" fmla="*/ 5 h 29"/>
                <a:gd name="T2" fmla="*/ 35 w 36"/>
                <a:gd name="T3" fmla="*/ 5 h 29"/>
                <a:gd name="T4" fmla="*/ 35 w 36"/>
                <a:gd name="T5" fmla="*/ 4 h 29"/>
                <a:gd name="T6" fmla="*/ 34 w 36"/>
                <a:gd name="T7" fmla="*/ 3 h 29"/>
                <a:gd name="T8" fmla="*/ 33 w 36"/>
                <a:gd name="T9" fmla="*/ 3 h 29"/>
                <a:gd name="T10" fmla="*/ 30 w 36"/>
                <a:gd name="T11" fmla="*/ 3 h 29"/>
                <a:gd name="T12" fmla="*/ 30 w 36"/>
                <a:gd name="T13" fmla="*/ 3 h 29"/>
                <a:gd name="T14" fmla="*/ 27 w 36"/>
                <a:gd name="T15" fmla="*/ 4 h 29"/>
                <a:gd name="T16" fmla="*/ 23 w 36"/>
                <a:gd name="T17" fmla="*/ 4 h 29"/>
                <a:gd name="T18" fmla="*/ 19 w 36"/>
                <a:gd name="T19" fmla="*/ 4 h 29"/>
                <a:gd name="T20" fmla="*/ 15 w 36"/>
                <a:gd name="T21" fmla="*/ 3 h 29"/>
                <a:gd name="T22" fmla="*/ 11 w 36"/>
                <a:gd name="T23" fmla="*/ 3 h 29"/>
                <a:gd name="T24" fmla="*/ 7 w 36"/>
                <a:gd name="T25" fmla="*/ 1 h 29"/>
                <a:gd name="T26" fmla="*/ 5 w 36"/>
                <a:gd name="T27" fmla="*/ 1 h 29"/>
                <a:gd name="T28" fmla="*/ 3 w 36"/>
                <a:gd name="T29" fmla="*/ 1 h 29"/>
                <a:gd name="T30" fmla="*/ 3 w 36"/>
                <a:gd name="T31" fmla="*/ 1 h 29"/>
                <a:gd name="T32" fmla="*/ 2 w 36"/>
                <a:gd name="T33" fmla="*/ 1 h 29"/>
                <a:gd name="T34" fmla="*/ 1 w 36"/>
                <a:gd name="T35" fmla="*/ 0 h 29"/>
                <a:gd name="T36" fmla="*/ 0 w 36"/>
                <a:gd name="T37" fmla="*/ 1 h 29"/>
                <a:gd name="T38" fmla="*/ 0 w 36"/>
                <a:gd name="T39" fmla="*/ 3 h 29"/>
                <a:gd name="T40" fmla="*/ 0 w 36"/>
                <a:gd name="T41" fmla="*/ 3 h 29"/>
                <a:gd name="T42" fmla="*/ 0 w 36"/>
                <a:gd name="T43" fmla="*/ 8 h 29"/>
                <a:gd name="T44" fmla="*/ 0 w 36"/>
                <a:gd name="T45" fmla="*/ 14 h 29"/>
                <a:gd name="T46" fmla="*/ 0 w 36"/>
                <a:gd name="T47" fmla="*/ 18 h 29"/>
                <a:gd name="T48" fmla="*/ 0 w 36"/>
                <a:gd name="T49" fmla="*/ 22 h 29"/>
                <a:gd name="T50" fmla="*/ 0 w 36"/>
                <a:gd name="T51" fmla="*/ 22 h 29"/>
                <a:gd name="T52" fmla="*/ 0 w 36"/>
                <a:gd name="T53" fmla="*/ 23 h 29"/>
                <a:gd name="T54" fmla="*/ 0 w 36"/>
                <a:gd name="T55" fmla="*/ 24 h 29"/>
                <a:gd name="T56" fmla="*/ 1 w 36"/>
                <a:gd name="T57" fmla="*/ 25 h 29"/>
                <a:gd name="T58" fmla="*/ 3 w 36"/>
                <a:gd name="T59" fmla="*/ 27 h 29"/>
                <a:gd name="T60" fmla="*/ 3 w 36"/>
                <a:gd name="T61" fmla="*/ 27 h 29"/>
                <a:gd name="T62" fmla="*/ 4 w 36"/>
                <a:gd name="T63" fmla="*/ 27 h 29"/>
                <a:gd name="T64" fmla="*/ 8 w 36"/>
                <a:gd name="T65" fmla="*/ 28 h 29"/>
                <a:gd name="T66" fmla="*/ 11 w 36"/>
                <a:gd name="T67" fmla="*/ 28 h 29"/>
                <a:gd name="T68" fmla="*/ 16 w 36"/>
                <a:gd name="T69" fmla="*/ 29 h 29"/>
                <a:gd name="T70" fmla="*/ 21 w 36"/>
                <a:gd name="T71" fmla="*/ 29 h 29"/>
                <a:gd name="T72" fmla="*/ 25 w 36"/>
                <a:gd name="T73" fmla="*/ 29 h 29"/>
                <a:gd name="T74" fmla="*/ 30 w 36"/>
                <a:gd name="T75" fmla="*/ 29 h 29"/>
                <a:gd name="T76" fmla="*/ 32 w 36"/>
                <a:gd name="T77" fmla="*/ 28 h 29"/>
                <a:gd name="T78" fmla="*/ 32 w 36"/>
                <a:gd name="T79" fmla="*/ 28 h 29"/>
                <a:gd name="T80" fmla="*/ 33 w 36"/>
                <a:gd name="T81" fmla="*/ 27 h 29"/>
                <a:gd name="T82" fmla="*/ 35 w 36"/>
                <a:gd name="T83" fmla="*/ 25 h 29"/>
                <a:gd name="T84" fmla="*/ 36 w 36"/>
                <a:gd name="T85" fmla="*/ 24 h 29"/>
                <a:gd name="T86" fmla="*/ 36 w 36"/>
                <a:gd name="T87" fmla="*/ 22 h 29"/>
                <a:gd name="T88" fmla="*/ 36 w 36"/>
                <a:gd name="T89" fmla="*/ 22 h 29"/>
                <a:gd name="T90" fmla="*/ 36 w 36"/>
                <a:gd name="T91" fmla="*/ 18 h 29"/>
                <a:gd name="T92" fmla="*/ 36 w 36"/>
                <a:gd name="T93" fmla="*/ 13 h 29"/>
                <a:gd name="T94" fmla="*/ 35 w 36"/>
                <a:gd name="T95" fmla="*/ 8 h 29"/>
                <a:gd name="T96" fmla="*/ 35 w 36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9">
                  <a:moveTo>
                    <a:pt x="35" y="5"/>
                  </a:moveTo>
                  <a:lnTo>
                    <a:pt x="35" y="5"/>
                  </a:lnTo>
                  <a:lnTo>
                    <a:pt x="35" y="4"/>
                  </a:lnTo>
                  <a:lnTo>
                    <a:pt x="34" y="3"/>
                  </a:lnTo>
                  <a:lnTo>
                    <a:pt x="33" y="3"/>
                  </a:lnTo>
                  <a:lnTo>
                    <a:pt x="30" y="3"/>
                  </a:lnTo>
                  <a:lnTo>
                    <a:pt x="30" y="3"/>
                  </a:lnTo>
                  <a:lnTo>
                    <a:pt x="27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2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8" y="28"/>
                  </a:lnTo>
                  <a:lnTo>
                    <a:pt x="11" y="28"/>
                  </a:lnTo>
                  <a:lnTo>
                    <a:pt x="16" y="29"/>
                  </a:lnTo>
                  <a:lnTo>
                    <a:pt x="21" y="29"/>
                  </a:lnTo>
                  <a:lnTo>
                    <a:pt x="25" y="29"/>
                  </a:lnTo>
                  <a:lnTo>
                    <a:pt x="30" y="29"/>
                  </a:lnTo>
                  <a:lnTo>
                    <a:pt x="32" y="28"/>
                  </a:lnTo>
                  <a:lnTo>
                    <a:pt x="32" y="28"/>
                  </a:lnTo>
                  <a:lnTo>
                    <a:pt x="33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5" y="8"/>
                  </a:lnTo>
                  <a:lnTo>
                    <a:pt x="35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2" name="Freeform 437"/>
            <p:cNvSpPr>
              <a:spLocks/>
            </p:cNvSpPr>
            <p:nvPr/>
          </p:nvSpPr>
          <p:spPr bwMode="auto">
            <a:xfrm>
              <a:off x="4460" y="3583"/>
              <a:ext cx="24" cy="12"/>
            </a:xfrm>
            <a:custGeom>
              <a:avLst/>
              <a:gdLst>
                <a:gd name="T0" fmla="*/ 35 w 35"/>
                <a:gd name="T1" fmla="*/ 5 h 29"/>
                <a:gd name="T2" fmla="*/ 35 w 35"/>
                <a:gd name="T3" fmla="*/ 3 h 29"/>
                <a:gd name="T4" fmla="*/ 34 w 35"/>
                <a:gd name="T5" fmla="*/ 1 h 29"/>
                <a:gd name="T6" fmla="*/ 33 w 35"/>
                <a:gd name="T7" fmla="*/ 1 h 29"/>
                <a:gd name="T8" fmla="*/ 30 w 35"/>
                <a:gd name="T9" fmla="*/ 3 h 29"/>
                <a:gd name="T10" fmla="*/ 27 w 35"/>
                <a:gd name="T11" fmla="*/ 4 h 29"/>
                <a:gd name="T12" fmla="*/ 23 w 35"/>
                <a:gd name="T13" fmla="*/ 4 h 29"/>
                <a:gd name="T14" fmla="*/ 19 w 35"/>
                <a:gd name="T15" fmla="*/ 4 h 29"/>
                <a:gd name="T16" fmla="*/ 15 w 35"/>
                <a:gd name="T17" fmla="*/ 3 h 29"/>
                <a:gd name="T18" fmla="*/ 12 w 35"/>
                <a:gd name="T19" fmla="*/ 3 h 29"/>
                <a:gd name="T20" fmla="*/ 7 w 35"/>
                <a:gd name="T21" fmla="*/ 1 h 29"/>
                <a:gd name="T22" fmla="*/ 5 w 35"/>
                <a:gd name="T23" fmla="*/ 1 h 29"/>
                <a:gd name="T24" fmla="*/ 3 w 35"/>
                <a:gd name="T25" fmla="*/ 1 h 29"/>
                <a:gd name="T26" fmla="*/ 3 w 35"/>
                <a:gd name="T27" fmla="*/ 1 h 29"/>
                <a:gd name="T28" fmla="*/ 1 w 35"/>
                <a:gd name="T29" fmla="*/ 0 h 29"/>
                <a:gd name="T30" fmla="*/ 0 w 35"/>
                <a:gd name="T31" fmla="*/ 1 h 29"/>
                <a:gd name="T32" fmla="*/ 0 w 35"/>
                <a:gd name="T33" fmla="*/ 3 h 29"/>
                <a:gd name="T34" fmla="*/ 0 w 35"/>
                <a:gd name="T35" fmla="*/ 8 h 29"/>
                <a:gd name="T36" fmla="*/ 0 w 35"/>
                <a:gd name="T37" fmla="*/ 14 h 29"/>
                <a:gd name="T38" fmla="*/ 0 w 35"/>
                <a:gd name="T39" fmla="*/ 18 h 29"/>
                <a:gd name="T40" fmla="*/ 0 w 35"/>
                <a:gd name="T41" fmla="*/ 22 h 29"/>
                <a:gd name="T42" fmla="*/ 0 w 35"/>
                <a:gd name="T43" fmla="*/ 23 h 29"/>
                <a:gd name="T44" fmla="*/ 0 w 35"/>
                <a:gd name="T45" fmla="*/ 24 h 29"/>
                <a:gd name="T46" fmla="*/ 1 w 35"/>
                <a:gd name="T47" fmla="*/ 25 h 29"/>
                <a:gd name="T48" fmla="*/ 3 w 35"/>
                <a:gd name="T49" fmla="*/ 27 h 29"/>
                <a:gd name="T50" fmla="*/ 4 w 35"/>
                <a:gd name="T51" fmla="*/ 27 h 29"/>
                <a:gd name="T52" fmla="*/ 8 w 35"/>
                <a:gd name="T53" fmla="*/ 28 h 29"/>
                <a:gd name="T54" fmla="*/ 12 w 35"/>
                <a:gd name="T55" fmla="*/ 28 h 29"/>
                <a:gd name="T56" fmla="*/ 17 w 35"/>
                <a:gd name="T57" fmla="*/ 29 h 29"/>
                <a:gd name="T58" fmla="*/ 22 w 35"/>
                <a:gd name="T59" fmla="*/ 29 h 29"/>
                <a:gd name="T60" fmla="*/ 26 w 35"/>
                <a:gd name="T61" fmla="*/ 29 h 29"/>
                <a:gd name="T62" fmla="*/ 30 w 35"/>
                <a:gd name="T63" fmla="*/ 29 h 29"/>
                <a:gd name="T64" fmla="*/ 33 w 35"/>
                <a:gd name="T65" fmla="*/ 28 h 29"/>
                <a:gd name="T66" fmla="*/ 34 w 35"/>
                <a:gd name="T67" fmla="*/ 27 h 29"/>
                <a:gd name="T68" fmla="*/ 35 w 35"/>
                <a:gd name="T69" fmla="*/ 25 h 29"/>
                <a:gd name="T70" fmla="*/ 35 w 35"/>
                <a:gd name="T71" fmla="*/ 24 h 29"/>
                <a:gd name="T72" fmla="*/ 35 w 35"/>
                <a:gd name="T73" fmla="*/ 22 h 29"/>
                <a:gd name="T74" fmla="*/ 35 w 35"/>
                <a:gd name="T75" fmla="*/ 18 h 29"/>
                <a:gd name="T76" fmla="*/ 35 w 35"/>
                <a:gd name="T77" fmla="*/ 13 h 29"/>
                <a:gd name="T78" fmla="*/ 35 w 35"/>
                <a:gd name="T79" fmla="*/ 8 h 29"/>
                <a:gd name="T80" fmla="*/ 35 w 35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9">
                  <a:moveTo>
                    <a:pt x="35" y="5"/>
                  </a:move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0" y="3"/>
                  </a:lnTo>
                  <a:lnTo>
                    <a:pt x="27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7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18"/>
                  </a:lnTo>
                  <a:lnTo>
                    <a:pt x="35" y="13"/>
                  </a:lnTo>
                  <a:lnTo>
                    <a:pt x="35" y="8"/>
                  </a:lnTo>
                  <a:lnTo>
                    <a:pt x="35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3" name="Freeform 438"/>
            <p:cNvSpPr>
              <a:spLocks/>
            </p:cNvSpPr>
            <p:nvPr/>
          </p:nvSpPr>
          <p:spPr bwMode="auto">
            <a:xfrm>
              <a:off x="4460" y="3583"/>
              <a:ext cx="24" cy="12"/>
            </a:xfrm>
            <a:custGeom>
              <a:avLst/>
              <a:gdLst>
                <a:gd name="T0" fmla="*/ 35 w 35"/>
                <a:gd name="T1" fmla="*/ 5 h 29"/>
                <a:gd name="T2" fmla="*/ 35 w 35"/>
                <a:gd name="T3" fmla="*/ 5 h 29"/>
                <a:gd name="T4" fmla="*/ 35 w 35"/>
                <a:gd name="T5" fmla="*/ 3 h 29"/>
                <a:gd name="T6" fmla="*/ 34 w 35"/>
                <a:gd name="T7" fmla="*/ 1 h 29"/>
                <a:gd name="T8" fmla="*/ 33 w 35"/>
                <a:gd name="T9" fmla="*/ 1 h 29"/>
                <a:gd name="T10" fmla="*/ 30 w 35"/>
                <a:gd name="T11" fmla="*/ 3 h 29"/>
                <a:gd name="T12" fmla="*/ 30 w 35"/>
                <a:gd name="T13" fmla="*/ 3 h 29"/>
                <a:gd name="T14" fmla="*/ 27 w 35"/>
                <a:gd name="T15" fmla="*/ 4 h 29"/>
                <a:gd name="T16" fmla="*/ 23 w 35"/>
                <a:gd name="T17" fmla="*/ 4 h 29"/>
                <a:gd name="T18" fmla="*/ 19 w 35"/>
                <a:gd name="T19" fmla="*/ 4 h 29"/>
                <a:gd name="T20" fmla="*/ 15 w 35"/>
                <a:gd name="T21" fmla="*/ 3 h 29"/>
                <a:gd name="T22" fmla="*/ 12 w 35"/>
                <a:gd name="T23" fmla="*/ 3 h 29"/>
                <a:gd name="T24" fmla="*/ 7 w 35"/>
                <a:gd name="T25" fmla="*/ 1 h 29"/>
                <a:gd name="T26" fmla="*/ 5 w 35"/>
                <a:gd name="T27" fmla="*/ 1 h 29"/>
                <a:gd name="T28" fmla="*/ 3 w 35"/>
                <a:gd name="T29" fmla="*/ 1 h 29"/>
                <a:gd name="T30" fmla="*/ 3 w 35"/>
                <a:gd name="T31" fmla="*/ 1 h 29"/>
                <a:gd name="T32" fmla="*/ 3 w 35"/>
                <a:gd name="T33" fmla="*/ 1 h 29"/>
                <a:gd name="T34" fmla="*/ 1 w 35"/>
                <a:gd name="T35" fmla="*/ 0 h 29"/>
                <a:gd name="T36" fmla="*/ 0 w 35"/>
                <a:gd name="T37" fmla="*/ 1 h 29"/>
                <a:gd name="T38" fmla="*/ 0 w 35"/>
                <a:gd name="T39" fmla="*/ 3 h 29"/>
                <a:gd name="T40" fmla="*/ 0 w 35"/>
                <a:gd name="T41" fmla="*/ 3 h 29"/>
                <a:gd name="T42" fmla="*/ 0 w 35"/>
                <a:gd name="T43" fmla="*/ 8 h 29"/>
                <a:gd name="T44" fmla="*/ 0 w 35"/>
                <a:gd name="T45" fmla="*/ 14 h 29"/>
                <a:gd name="T46" fmla="*/ 0 w 35"/>
                <a:gd name="T47" fmla="*/ 18 h 29"/>
                <a:gd name="T48" fmla="*/ 0 w 35"/>
                <a:gd name="T49" fmla="*/ 22 h 29"/>
                <a:gd name="T50" fmla="*/ 0 w 35"/>
                <a:gd name="T51" fmla="*/ 22 h 29"/>
                <a:gd name="T52" fmla="*/ 0 w 35"/>
                <a:gd name="T53" fmla="*/ 23 h 29"/>
                <a:gd name="T54" fmla="*/ 0 w 35"/>
                <a:gd name="T55" fmla="*/ 24 h 29"/>
                <a:gd name="T56" fmla="*/ 1 w 35"/>
                <a:gd name="T57" fmla="*/ 25 h 29"/>
                <a:gd name="T58" fmla="*/ 3 w 35"/>
                <a:gd name="T59" fmla="*/ 27 h 29"/>
                <a:gd name="T60" fmla="*/ 3 w 35"/>
                <a:gd name="T61" fmla="*/ 27 h 29"/>
                <a:gd name="T62" fmla="*/ 4 w 35"/>
                <a:gd name="T63" fmla="*/ 27 h 29"/>
                <a:gd name="T64" fmla="*/ 8 w 35"/>
                <a:gd name="T65" fmla="*/ 28 h 29"/>
                <a:gd name="T66" fmla="*/ 12 w 35"/>
                <a:gd name="T67" fmla="*/ 28 h 29"/>
                <a:gd name="T68" fmla="*/ 17 w 35"/>
                <a:gd name="T69" fmla="*/ 29 h 29"/>
                <a:gd name="T70" fmla="*/ 22 w 35"/>
                <a:gd name="T71" fmla="*/ 29 h 29"/>
                <a:gd name="T72" fmla="*/ 26 w 35"/>
                <a:gd name="T73" fmla="*/ 29 h 29"/>
                <a:gd name="T74" fmla="*/ 30 w 35"/>
                <a:gd name="T75" fmla="*/ 29 h 29"/>
                <a:gd name="T76" fmla="*/ 33 w 35"/>
                <a:gd name="T77" fmla="*/ 28 h 29"/>
                <a:gd name="T78" fmla="*/ 33 w 35"/>
                <a:gd name="T79" fmla="*/ 28 h 29"/>
                <a:gd name="T80" fmla="*/ 34 w 35"/>
                <a:gd name="T81" fmla="*/ 27 h 29"/>
                <a:gd name="T82" fmla="*/ 35 w 35"/>
                <a:gd name="T83" fmla="*/ 25 h 29"/>
                <a:gd name="T84" fmla="*/ 35 w 35"/>
                <a:gd name="T85" fmla="*/ 24 h 29"/>
                <a:gd name="T86" fmla="*/ 35 w 35"/>
                <a:gd name="T87" fmla="*/ 22 h 29"/>
                <a:gd name="T88" fmla="*/ 35 w 35"/>
                <a:gd name="T89" fmla="*/ 22 h 29"/>
                <a:gd name="T90" fmla="*/ 35 w 35"/>
                <a:gd name="T91" fmla="*/ 18 h 29"/>
                <a:gd name="T92" fmla="*/ 35 w 35"/>
                <a:gd name="T93" fmla="*/ 13 h 29"/>
                <a:gd name="T94" fmla="*/ 35 w 35"/>
                <a:gd name="T95" fmla="*/ 8 h 29"/>
                <a:gd name="T96" fmla="*/ 35 w 35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9">
                  <a:moveTo>
                    <a:pt x="35" y="5"/>
                  </a:moveTo>
                  <a:lnTo>
                    <a:pt x="35" y="5"/>
                  </a:ln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0" y="3"/>
                  </a:lnTo>
                  <a:lnTo>
                    <a:pt x="30" y="3"/>
                  </a:lnTo>
                  <a:lnTo>
                    <a:pt x="27" y="4"/>
                  </a:lnTo>
                  <a:lnTo>
                    <a:pt x="23" y="4"/>
                  </a:lnTo>
                  <a:lnTo>
                    <a:pt x="19" y="4"/>
                  </a:lnTo>
                  <a:lnTo>
                    <a:pt x="15" y="3"/>
                  </a:lnTo>
                  <a:lnTo>
                    <a:pt x="12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0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4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7" y="29"/>
                  </a:lnTo>
                  <a:lnTo>
                    <a:pt x="22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5" y="24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18"/>
                  </a:lnTo>
                  <a:lnTo>
                    <a:pt x="35" y="13"/>
                  </a:lnTo>
                  <a:lnTo>
                    <a:pt x="35" y="8"/>
                  </a:lnTo>
                  <a:lnTo>
                    <a:pt x="35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4" name="Freeform 439"/>
            <p:cNvSpPr>
              <a:spLocks/>
            </p:cNvSpPr>
            <p:nvPr/>
          </p:nvSpPr>
          <p:spPr bwMode="auto">
            <a:xfrm>
              <a:off x="4494" y="3584"/>
              <a:ext cx="25" cy="11"/>
            </a:xfrm>
            <a:custGeom>
              <a:avLst/>
              <a:gdLst>
                <a:gd name="T0" fmla="*/ 35 w 35"/>
                <a:gd name="T1" fmla="*/ 4 h 28"/>
                <a:gd name="T2" fmla="*/ 35 w 35"/>
                <a:gd name="T3" fmla="*/ 3 h 28"/>
                <a:gd name="T4" fmla="*/ 34 w 35"/>
                <a:gd name="T5" fmla="*/ 2 h 28"/>
                <a:gd name="T6" fmla="*/ 33 w 35"/>
                <a:gd name="T7" fmla="*/ 2 h 28"/>
                <a:gd name="T8" fmla="*/ 30 w 35"/>
                <a:gd name="T9" fmla="*/ 2 h 28"/>
                <a:gd name="T10" fmla="*/ 27 w 35"/>
                <a:gd name="T11" fmla="*/ 3 h 28"/>
                <a:gd name="T12" fmla="*/ 23 w 35"/>
                <a:gd name="T13" fmla="*/ 3 h 28"/>
                <a:gd name="T14" fmla="*/ 18 w 35"/>
                <a:gd name="T15" fmla="*/ 3 h 28"/>
                <a:gd name="T16" fmla="*/ 13 w 35"/>
                <a:gd name="T17" fmla="*/ 3 h 28"/>
                <a:gd name="T18" fmla="*/ 10 w 35"/>
                <a:gd name="T19" fmla="*/ 3 h 28"/>
                <a:gd name="T20" fmla="*/ 6 w 35"/>
                <a:gd name="T21" fmla="*/ 2 h 28"/>
                <a:gd name="T22" fmla="*/ 4 w 35"/>
                <a:gd name="T23" fmla="*/ 2 h 28"/>
                <a:gd name="T24" fmla="*/ 2 w 35"/>
                <a:gd name="T25" fmla="*/ 2 h 28"/>
                <a:gd name="T26" fmla="*/ 2 w 35"/>
                <a:gd name="T27" fmla="*/ 0 h 28"/>
                <a:gd name="T28" fmla="*/ 1 w 35"/>
                <a:gd name="T29" fmla="*/ 0 h 28"/>
                <a:gd name="T30" fmla="*/ 0 w 35"/>
                <a:gd name="T31" fmla="*/ 0 h 28"/>
                <a:gd name="T32" fmla="*/ 0 w 35"/>
                <a:gd name="T33" fmla="*/ 3 h 28"/>
                <a:gd name="T34" fmla="*/ 0 w 35"/>
                <a:gd name="T35" fmla="*/ 8 h 28"/>
                <a:gd name="T36" fmla="*/ 0 w 35"/>
                <a:gd name="T37" fmla="*/ 13 h 28"/>
                <a:gd name="T38" fmla="*/ 0 w 35"/>
                <a:gd name="T39" fmla="*/ 18 h 28"/>
                <a:gd name="T40" fmla="*/ 0 w 35"/>
                <a:gd name="T41" fmla="*/ 21 h 28"/>
                <a:gd name="T42" fmla="*/ 0 w 35"/>
                <a:gd name="T43" fmla="*/ 22 h 28"/>
                <a:gd name="T44" fmla="*/ 0 w 35"/>
                <a:gd name="T45" fmla="*/ 24 h 28"/>
                <a:gd name="T46" fmla="*/ 1 w 35"/>
                <a:gd name="T47" fmla="*/ 26 h 28"/>
                <a:gd name="T48" fmla="*/ 2 w 35"/>
                <a:gd name="T49" fmla="*/ 26 h 28"/>
                <a:gd name="T50" fmla="*/ 3 w 35"/>
                <a:gd name="T51" fmla="*/ 26 h 28"/>
                <a:gd name="T52" fmla="*/ 7 w 35"/>
                <a:gd name="T53" fmla="*/ 27 h 28"/>
                <a:gd name="T54" fmla="*/ 10 w 35"/>
                <a:gd name="T55" fmla="*/ 27 h 28"/>
                <a:gd name="T56" fmla="*/ 16 w 35"/>
                <a:gd name="T57" fmla="*/ 28 h 28"/>
                <a:gd name="T58" fmla="*/ 21 w 35"/>
                <a:gd name="T59" fmla="*/ 28 h 28"/>
                <a:gd name="T60" fmla="*/ 26 w 35"/>
                <a:gd name="T61" fmla="*/ 28 h 28"/>
                <a:gd name="T62" fmla="*/ 30 w 35"/>
                <a:gd name="T63" fmla="*/ 28 h 28"/>
                <a:gd name="T64" fmla="*/ 32 w 35"/>
                <a:gd name="T65" fmla="*/ 27 h 28"/>
                <a:gd name="T66" fmla="*/ 33 w 35"/>
                <a:gd name="T67" fmla="*/ 26 h 28"/>
                <a:gd name="T68" fmla="*/ 35 w 35"/>
                <a:gd name="T69" fmla="*/ 24 h 28"/>
                <a:gd name="T70" fmla="*/ 35 w 35"/>
                <a:gd name="T71" fmla="*/ 23 h 28"/>
                <a:gd name="T72" fmla="*/ 35 w 35"/>
                <a:gd name="T73" fmla="*/ 22 h 28"/>
                <a:gd name="T74" fmla="*/ 35 w 35"/>
                <a:gd name="T75" fmla="*/ 18 h 28"/>
                <a:gd name="T76" fmla="*/ 35 w 35"/>
                <a:gd name="T77" fmla="*/ 12 h 28"/>
                <a:gd name="T78" fmla="*/ 35 w 35"/>
                <a:gd name="T79" fmla="*/ 7 h 28"/>
                <a:gd name="T80" fmla="*/ 35 w 35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8">
                  <a:moveTo>
                    <a:pt x="35" y="4"/>
                  </a:move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0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3" y="3"/>
                  </a:lnTo>
                  <a:lnTo>
                    <a:pt x="10" y="3"/>
                  </a:lnTo>
                  <a:lnTo>
                    <a:pt x="6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1" y="26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7" y="27"/>
                  </a:lnTo>
                  <a:lnTo>
                    <a:pt x="10" y="27"/>
                  </a:lnTo>
                  <a:lnTo>
                    <a:pt x="16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3" y="26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5" y="22"/>
                  </a:lnTo>
                  <a:lnTo>
                    <a:pt x="35" y="18"/>
                  </a:lnTo>
                  <a:lnTo>
                    <a:pt x="35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5" name="Freeform 440"/>
            <p:cNvSpPr>
              <a:spLocks/>
            </p:cNvSpPr>
            <p:nvPr/>
          </p:nvSpPr>
          <p:spPr bwMode="auto">
            <a:xfrm>
              <a:off x="4494" y="3584"/>
              <a:ext cx="25" cy="11"/>
            </a:xfrm>
            <a:custGeom>
              <a:avLst/>
              <a:gdLst>
                <a:gd name="T0" fmla="*/ 35 w 35"/>
                <a:gd name="T1" fmla="*/ 4 h 28"/>
                <a:gd name="T2" fmla="*/ 35 w 35"/>
                <a:gd name="T3" fmla="*/ 4 h 28"/>
                <a:gd name="T4" fmla="*/ 35 w 35"/>
                <a:gd name="T5" fmla="*/ 3 h 28"/>
                <a:gd name="T6" fmla="*/ 34 w 35"/>
                <a:gd name="T7" fmla="*/ 2 h 28"/>
                <a:gd name="T8" fmla="*/ 33 w 35"/>
                <a:gd name="T9" fmla="*/ 2 h 28"/>
                <a:gd name="T10" fmla="*/ 30 w 35"/>
                <a:gd name="T11" fmla="*/ 2 h 28"/>
                <a:gd name="T12" fmla="*/ 30 w 35"/>
                <a:gd name="T13" fmla="*/ 2 h 28"/>
                <a:gd name="T14" fmla="*/ 27 w 35"/>
                <a:gd name="T15" fmla="*/ 3 h 28"/>
                <a:gd name="T16" fmla="*/ 23 w 35"/>
                <a:gd name="T17" fmla="*/ 3 h 28"/>
                <a:gd name="T18" fmla="*/ 18 w 35"/>
                <a:gd name="T19" fmla="*/ 3 h 28"/>
                <a:gd name="T20" fmla="*/ 13 w 35"/>
                <a:gd name="T21" fmla="*/ 3 h 28"/>
                <a:gd name="T22" fmla="*/ 10 w 35"/>
                <a:gd name="T23" fmla="*/ 3 h 28"/>
                <a:gd name="T24" fmla="*/ 6 w 35"/>
                <a:gd name="T25" fmla="*/ 2 h 28"/>
                <a:gd name="T26" fmla="*/ 4 w 35"/>
                <a:gd name="T27" fmla="*/ 2 h 28"/>
                <a:gd name="T28" fmla="*/ 2 w 35"/>
                <a:gd name="T29" fmla="*/ 2 h 28"/>
                <a:gd name="T30" fmla="*/ 2 w 35"/>
                <a:gd name="T31" fmla="*/ 2 h 28"/>
                <a:gd name="T32" fmla="*/ 2 w 35"/>
                <a:gd name="T33" fmla="*/ 0 h 28"/>
                <a:gd name="T34" fmla="*/ 1 w 35"/>
                <a:gd name="T35" fmla="*/ 0 h 28"/>
                <a:gd name="T36" fmla="*/ 0 w 35"/>
                <a:gd name="T37" fmla="*/ 0 h 28"/>
                <a:gd name="T38" fmla="*/ 0 w 35"/>
                <a:gd name="T39" fmla="*/ 3 h 28"/>
                <a:gd name="T40" fmla="*/ 0 w 35"/>
                <a:gd name="T41" fmla="*/ 3 h 28"/>
                <a:gd name="T42" fmla="*/ 0 w 35"/>
                <a:gd name="T43" fmla="*/ 8 h 28"/>
                <a:gd name="T44" fmla="*/ 0 w 35"/>
                <a:gd name="T45" fmla="*/ 13 h 28"/>
                <a:gd name="T46" fmla="*/ 0 w 35"/>
                <a:gd name="T47" fmla="*/ 18 h 28"/>
                <a:gd name="T48" fmla="*/ 0 w 35"/>
                <a:gd name="T49" fmla="*/ 21 h 28"/>
                <a:gd name="T50" fmla="*/ 0 w 35"/>
                <a:gd name="T51" fmla="*/ 21 h 28"/>
                <a:gd name="T52" fmla="*/ 0 w 35"/>
                <a:gd name="T53" fmla="*/ 22 h 28"/>
                <a:gd name="T54" fmla="*/ 0 w 35"/>
                <a:gd name="T55" fmla="*/ 24 h 28"/>
                <a:gd name="T56" fmla="*/ 1 w 35"/>
                <a:gd name="T57" fmla="*/ 26 h 28"/>
                <a:gd name="T58" fmla="*/ 2 w 35"/>
                <a:gd name="T59" fmla="*/ 26 h 28"/>
                <a:gd name="T60" fmla="*/ 2 w 35"/>
                <a:gd name="T61" fmla="*/ 26 h 28"/>
                <a:gd name="T62" fmla="*/ 3 w 35"/>
                <a:gd name="T63" fmla="*/ 26 h 28"/>
                <a:gd name="T64" fmla="*/ 7 w 35"/>
                <a:gd name="T65" fmla="*/ 27 h 28"/>
                <a:gd name="T66" fmla="*/ 10 w 35"/>
                <a:gd name="T67" fmla="*/ 27 h 28"/>
                <a:gd name="T68" fmla="*/ 16 w 35"/>
                <a:gd name="T69" fmla="*/ 28 h 28"/>
                <a:gd name="T70" fmla="*/ 21 w 35"/>
                <a:gd name="T71" fmla="*/ 28 h 28"/>
                <a:gd name="T72" fmla="*/ 26 w 35"/>
                <a:gd name="T73" fmla="*/ 28 h 28"/>
                <a:gd name="T74" fmla="*/ 30 w 35"/>
                <a:gd name="T75" fmla="*/ 28 h 28"/>
                <a:gd name="T76" fmla="*/ 32 w 35"/>
                <a:gd name="T77" fmla="*/ 27 h 28"/>
                <a:gd name="T78" fmla="*/ 32 w 35"/>
                <a:gd name="T79" fmla="*/ 27 h 28"/>
                <a:gd name="T80" fmla="*/ 33 w 35"/>
                <a:gd name="T81" fmla="*/ 26 h 28"/>
                <a:gd name="T82" fmla="*/ 35 w 35"/>
                <a:gd name="T83" fmla="*/ 24 h 28"/>
                <a:gd name="T84" fmla="*/ 35 w 35"/>
                <a:gd name="T85" fmla="*/ 23 h 28"/>
                <a:gd name="T86" fmla="*/ 35 w 35"/>
                <a:gd name="T87" fmla="*/ 22 h 28"/>
                <a:gd name="T88" fmla="*/ 35 w 35"/>
                <a:gd name="T89" fmla="*/ 22 h 28"/>
                <a:gd name="T90" fmla="*/ 35 w 35"/>
                <a:gd name="T91" fmla="*/ 18 h 28"/>
                <a:gd name="T92" fmla="*/ 35 w 35"/>
                <a:gd name="T93" fmla="*/ 12 h 28"/>
                <a:gd name="T94" fmla="*/ 35 w 35"/>
                <a:gd name="T95" fmla="*/ 7 h 28"/>
                <a:gd name="T96" fmla="*/ 35 w 35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8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8" y="3"/>
                  </a:lnTo>
                  <a:lnTo>
                    <a:pt x="13" y="3"/>
                  </a:lnTo>
                  <a:lnTo>
                    <a:pt x="10" y="3"/>
                  </a:lnTo>
                  <a:lnTo>
                    <a:pt x="6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1" y="2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3" y="26"/>
                  </a:lnTo>
                  <a:lnTo>
                    <a:pt x="7" y="27"/>
                  </a:lnTo>
                  <a:lnTo>
                    <a:pt x="10" y="27"/>
                  </a:lnTo>
                  <a:lnTo>
                    <a:pt x="16" y="28"/>
                  </a:lnTo>
                  <a:lnTo>
                    <a:pt x="21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3" y="26"/>
                  </a:lnTo>
                  <a:lnTo>
                    <a:pt x="35" y="24"/>
                  </a:lnTo>
                  <a:lnTo>
                    <a:pt x="35" y="23"/>
                  </a:lnTo>
                  <a:lnTo>
                    <a:pt x="35" y="22"/>
                  </a:lnTo>
                  <a:lnTo>
                    <a:pt x="35" y="22"/>
                  </a:lnTo>
                  <a:lnTo>
                    <a:pt x="35" y="18"/>
                  </a:lnTo>
                  <a:lnTo>
                    <a:pt x="35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6" name="Freeform 441"/>
            <p:cNvSpPr>
              <a:spLocks/>
            </p:cNvSpPr>
            <p:nvPr/>
          </p:nvSpPr>
          <p:spPr bwMode="auto">
            <a:xfrm>
              <a:off x="4392" y="3583"/>
              <a:ext cx="27" cy="12"/>
            </a:xfrm>
            <a:custGeom>
              <a:avLst/>
              <a:gdLst>
                <a:gd name="T0" fmla="*/ 36 w 37"/>
                <a:gd name="T1" fmla="*/ 5 h 29"/>
                <a:gd name="T2" fmla="*/ 36 w 37"/>
                <a:gd name="T3" fmla="*/ 4 h 29"/>
                <a:gd name="T4" fmla="*/ 35 w 37"/>
                <a:gd name="T5" fmla="*/ 3 h 29"/>
                <a:gd name="T6" fmla="*/ 34 w 37"/>
                <a:gd name="T7" fmla="*/ 3 h 29"/>
                <a:gd name="T8" fmla="*/ 33 w 37"/>
                <a:gd name="T9" fmla="*/ 3 h 29"/>
                <a:gd name="T10" fmla="*/ 29 w 37"/>
                <a:gd name="T11" fmla="*/ 4 h 29"/>
                <a:gd name="T12" fmla="*/ 25 w 37"/>
                <a:gd name="T13" fmla="*/ 4 h 29"/>
                <a:gd name="T14" fmla="*/ 21 w 37"/>
                <a:gd name="T15" fmla="*/ 4 h 29"/>
                <a:gd name="T16" fmla="*/ 17 w 37"/>
                <a:gd name="T17" fmla="*/ 3 h 29"/>
                <a:gd name="T18" fmla="*/ 11 w 37"/>
                <a:gd name="T19" fmla="*/ 3 h 29"/>
                <a:gd name="T20" fmla="*/ 8 w 37"/>
                <a:gd name="T21" fmla="*/ 1 h 29"/>
                <a:gd name="T22" fmla="*/ 5 w 37"/>
                <a:gd name="T23" fmla="*/ 1 h 29"/>
                <a:gd name="T24" fmla="*/ 5 w 37"/>
                <a:gd name="T25" fmla="*/ 1 h 29"/>
                <a:gd name="T26" fmla="*/ 3 w 37"/>
                <a:gd name="T27" fmla="*/ 1 h 29"/>
                <a:gd name="T28" fmla="*/ 3 w 37"/>
                <a:gd name="T29" fmla="*/ 0 h 29"/>
                <a:gd name="T30" fmla="*/ 2 w 37"/>
                <a:gd name="T31" fmla="*/ 1 h 29"/>
                <a:gd name="T32" fmla="*/ 1 w 37"/>
                <a:gd name="T33" fmla="*/ 3 h 29"/>
                <a:gd name="T34" fmla="*/ 0 w 37"/>
                <a:gd name="T35" fmla="*/ 8 h 29"/>
                <a:gd name="T36" fmla="*/ 0 w 37"/>
                <a:gd name="T37" fmla="*/ 14 h 29"/>
                <a:gd name="T38" fmla="*/ 0 w 37"/>
                <a:gd name="T39" fmla="*/ 18 h 29"/>
                <a:gd name="T40" fmla="*/ 0 w 37"/>
                <a:gd name="T41" fmla="*/ 22 h 29"/>
                <a:gd name="T42" fmla="*/ 1 w 37"/>
                <a:gd name="T43" fmla="*/ 23 h 29"/>
                <a:gd name="T44" fmla="*/ 1 w 37"/>
                <a:gd name="T45" fmla="*/ 24 h 29"/>
                <a:gd name="T46" fmla="*/ 2 w 37"/>
                <a:gd name="T47" fmla="*/ 25 h 29"/>
                <a:gd name="T48" fmla="*/ 3 w 37"/>
                <a:gd name="T49" fmla="*/ 27 h 29"/>
                <a:gd name="T50" fmla="*/ 5 w 37"/>
                <a:gd name="T51" fmla="*/ 27 h 29"/>
                <a:gd name="T52" fmla="*/ 8 w 37"/>
                <a:gd name="T53" fmla="*/ 28 h 29"/>
                <a:gd name="T54" fmla="*/ 13 w 37"/>
                <a:gd name="T55" fmla="*/ 28 h 29"/>
                <a:gd name="T56" fmla="*/ 19 w 37"/>
                <a:gd name="T57" fmla="*/ 29 h 29"/>
                <a:gd name="T58" fmla="*/ 23 w 37"/>
                <a:gd name="T59" fmla="*/ 29 h 29"/>
                <a:gd name="T60" fmla="*/ 28 w 37"/>
                <a:gd name="T61" fmla="*/ 29 h 29"/>
                <a:gd name="T62" fmla="*/ 32 w 37"/>
                <a:gd name="T63" fmla="*/ 29 h 29"/>
                <a:gd name="T64" fmla="*/ 34 w 37"/>
                <a:gd name="T65" fmla="*/ 28 h 29"/>
                <a:gd name="T66" fmla="*/ 35 w 37"/>
                <a:gd name="T67" fmla="*/ 27 h 29"/>
                <a:gd name="T68" fmla="*/ 36 w 37"/>
                <a:gd name="T69" fmla="*/ 25 h 29"/>
                <a:gd name="T70" fmla="*/ 36 w 37"/>
                <a:gd name="T71" fmla="*/ 24 h 29"/>
                <a:gd name="T72" fmla="*/ 37 w 37"/>
                <a:gd name="T73" fmla="*/ 22 h 29"/>
                <a:gd name="T74" fmla="*/ 37 w 37"/>
                <a:gd name="T75" fmla="*/ 18 h 29"/>
                <a:gd name="T76" fmla="*/ 37 w 37"/>
                <a:gd name="T77" fmla="*/ 13 h 29"/>
                <a:gd name="T78" fmla="*/ 36 w 37"/>
                <a:gd name="T79" fmla="*/ 8 h 29"/>
                <a:gd name="T80" fmla="*/ 36 w 37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9">
                  <a:moveTo>
                    <a:pt x="36" y="5"/>
                  </a:moveTo>
                  <a:lnTo>
                    <a:pt x="36" y="4"/>
                  </a:lnTo>
                  <a:lnTo>
                    <a:pt x="35" y="3"/>
                  </a:lnTo>
                  <a:lnTo>
                    <a:pt x="34" y="3"/>
                  </a:lnTo>
                  <a:lnTo>
                    <a:pt x="33" y="3"/>
                  </a:lnTo>
                  <a:lnTo>
                    <a:pt x="29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7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3" y="28"/>
                  </a:lnTo>
                  <a:lnTo>
                    <a:pt x="19" y="29"/>
                  </a:lnTo>
                  <a:lnTo>
                    <a:pt x="23" y="29"/>
                  </a:lnTo>
                  <a:lnTo>
                    <a:pt x="28" y="29"/>
                  </a:lnTo>
                  <a:lnTo>
                    <a:pt x="32" y="29"/>
                  </a:lnTo>
                  <a:lnTo>
                    <a:pt x="34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6" y="8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7" name="Freeform 442"/>
            <p:cNvSpPr>
              <a:spLocks/>
            </p:cNvSpPr>
            <p:nvPr/>
          </p:nvSpPr>
          <p:spPr bwMode="auto">
            <a:xfrm>
              <a:off x="4392" y="3583"/>
              <a:ext cx="27" cy="12"/>
            </a:xfrm>
            <a:custGeom>
              <a:avLst/>
              <a:gdLst>
                <a:gd name="T0" fmla="*/ 36 w 37"/>
                <a:gd name="T1" fmla="*/ 5 h 29"/>
                <a:gd name="T2" fmla="*/ 36 w 37"/>
                <a:gd name="T3" fmla="*/ 5 h 29"/>
                <a:gd name="T4" fmla="*/ 36 w 37"/>
                <a:gd name="T5" fmla="*/ 4 h 29"/>
                <a:gd name="T6" fmla="*/ 35 w 37"/>
                <a:gd name="T7" fmla="*/ 3 h 29"/>
                <a:gd name="T8" fmla="*/ 34 w 37"/>
                <a:gd name="T9" fmla="*/ 3 h 29"/>
                <a:gd name="T10" fmla="*/ 33 w 37"/>
                <a:gd name="T11" fmla="*/ 3 h 29"/>
                <a:gd name="T12" fmla="*/ 33 w 37"/>
                <a:gd name="T13" fmla="*/ 3 h 29"/>
                <a:gd name="T14" fmla="*/ 29 w 37"/>
                <a:gd name="T15" fmla="*/ 4 h 29"/>
                <a:gd name="T16" fmla="*/ 25 w 37"/>
                <a:gd name="T17" fmla="*/ 4 h 29"/>
                <a:gd name="T18" fmla="*/ 21 w 37"/>
                <a:gd name="T19" fmla="*/ 4 h 29"/>
                <a:gd name="T20" fmla="*/ 17 w 37"/>
                <a:gd name="T21" fmla="*/ 3 h 29"/>
                <a:gd name="T22" fmla="*/ 11 w 37"/>
                <a:gd name="T23" fmla="*/ 3 h 29"/>
                <a:gd name="T24" fmla="*/ 8 w 37"/>
                <a:gd name="T25" fmla="*/ 1 h 29"/>
                <a:gd name="T26" fmla="*/ 5 w 37"/>
                <a:gd name="T27" fmla="*/ 1 h 29"/>
                <a:gd name="T28" fmla="*/ 5 w 37"/>
                <a:gd name="T29" fmla="*/ 1 h 29"/>
                <a:gd name="T30" fmla="*/ 5 w 37"/>
                <a:gd name="T31" fmla="*/ 1 h 29"/>
                <a:gd name="T32" fmla="*/ 3 w 37"/>
                <a:gd name="T33" fmla="*/ 1 h 29"/>
                <a:gd name="T34" fmla="*/ 3 w 37"/>
                <a:gd name="T35" fmla="*/ 0 h 29"/>
                <a:gd name="T36" fmla="*/ 2 w 37"/>
                <a:gd name="T37" fmla="*/ 1 h 29"/>
                <a:gd name="T38" fmla="*/ 1 w 37"/>
                <a:gd name="T39" fmla="*/ 3 h 29"/>
                <a:gd name="T40" fmla="*/ 1 w 37"/>
                <a:gd name="T41" fmla="*/ 3 h 29"/>
                <a:gd name="T42" fmla="*/ 0 w 37"/>
                <a:gd name="T43" fmla="*/ 8 h 29"/>
                <a:gd name="T44" fmla="*/ 0 w 37"/>
                <a:gd name="T45" fmla="*/ 14 h 29"/>
                <a:gd name="T46" fmla="*/ 0 w 37"/>
                <a:gd name="T47" fmla="*/ 18 h 29"/>
                <a:gd name="T48" fmla="*/ 0 w 37"/>
                <a:gd name="T49" fmla="*/ 22 h 29"/>
                <a:gd name="T50" fmla="*/ 0 w 37"/>
                <a:gd name="T51" fmla="*/ 22 h 29"/>
                <a:gd name="T52" fmla="*/ 1 w 37"/>
                <a:gd name="T53" fmla="*/ 23 h 29"/>
                <a:gd name="T54" fmla="*/ 1 w 37"/>
                <a:gd name="T55" fmla="*/ 24 h 29"/>
                <a:gd name="T56" fmla="*/ 2 w 37"/>
                <a:gd name="T57" fmla="*/ 25 h 29"/>
                <a:gd name="T58" fmla="*/ 3 w 37"/>
                <a:gd name="T59" fmla="*/ 27 h 29"/>
                <a:gd name="T60" fmla="*/ 3 w 37"/>
                <a:gd name="T61" fmla="*/ 27 h 29"/>
                <a:gd name="T62" fmla="*/ 5 w 37"/>
                <a:gd name="T63" fmla="*/ 27 h 29"/>
                <a:gd name="T64" fmla="*/ 8 w 37"/>
                <a:gd name="T65" fmla="*/ 28 h 29"/>
                <a:gd name="T66" fmla="*/ 13 w 37"/>
                <a:gd name="T67" fmla="*/ 28 h 29"/>
                <a:gd name="T68" fmla="*/ 19 w 37"/>
                <a:gd name="T69" fmla="*/ 29 h 29"/>
                <a:gd name="T70" fmla="*/ 23 w 37"/>
                <a:gd name="T71" fmla="*/ 29 h 29"/>
                <a:gd name="T72" fmla="*/ 28 w 37"/>
                <a:gd name="T73" fmla="*/ 29 h 29"/>
                <a:gd name="T74" fmla="*/ 32 w 37"/>
                <a:gd name="T75" fmla="*/ 29 h 29"/>
                <a:gd name="T76" fmla="*/ 34 w 37"/>
                <a:gd name="T77" fmla="*/ 28 h 29"/>
                <a:gd name="T78" fmla="*/ 34 w 37"/>
                <a:gd name="T79" fmla="*/ 28 h 29"/>
                <a:gd name="T80" fmla="*/ 35 w 37"/>
                <a:gd name="T81" fmla="*/ 27 h 29"/>
                <a:gd name="T82" fmla="*/ 36 w 37"/>
                <a:gd name="T83" fmla="*/ 25 h 29"/>
                <a:gd name="T84" fmla="*/ 36 w 37"/>
                <a:gd name="T85" fmla="*/ 24 h 29"/>
                <a:gd name="T86" fmla="*/ 37 w 37"/>
                <a:gd name="T87" fmla="*/ 22 h 29"/>
                <a:gd name="T88" fmla="*/ 37 w 37"/>
                <a:gd name="T89" fmla="*/ 22 h 29"/>
                <a:gd name="T90" fmla="*/ 37 w 37"/>
                <a:gd name="T91" fmla="*/ 18 h 29"/>
                <a:gd name="T92" fmla="*/ 37 w 37"/>
                <a:gd name="T93" fmla="*/ 13 h 29"/>
                <a:gd name="T94" fmla="*/ 36 w 37"/>
                <a:gd name="T95" fmla="*/ 8 h 29"/>
                <a:gd name="T96" fmla="*/ 36 w 37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9">
                  <a:moveTo>
                    <a:pt x="36" y="5"/>
                  </a:moveTo>
                  <a:lnTo>
                    <a:pt x="36" y="5"/>
                  </a:lnTo>
                  <a:lnTo>
                    <a:pt x="36" y="4"/>
                  </a:lnTo>
                  <a:lnTo>
                    <a:pt x="35" y="3"/>
                  </a:lnTo>
                  <a:lnTo>
                    <a:pt x="34" y="3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29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7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3" y="28"/>
                  </a:lnTo>
                  <a:lnTo>
                    <a:pt x="19" y="29"/>
                  </a:lnTo>
                  <a:lnTo>
                    <a:pt x="23" y="29"/>
                  </a:lnTo>
                  <a:lnTo>
                    <a:pt x="28" y="29"/>
                  </a:lnTo>
                  <a:lnTo>
                    <a:pt x="32" y="29"/>
                  </a:lnTo>
                  <a:lnTo>
                    <a:pt x="34" y="28"/>
                  </a:lnTo>
                  <a:lnTo>
                    <a:pt x="34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4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3"/>
                  </a:lnTo>
                  <a:lnTo>
                    <a:pt x="36" y="8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8" name="Freeform 443"/>
            <p:cNvSpPr>
              <a:spLocks/>
            </p:cNvSpPr>
            <p:nvPr/>
          </p:nvSpPr>
          <p:spPr bwMode="auto">
            <a:xfrm>
              <a:off x="4263" y="3574"/>
              <a:ext cx="111" cy="39"/>
            </a:xfrm>
            <a:custGeom>
              <a:avLst/>
              <a:gdLst>
                <a:gd name="T0" fmla="*/ 9 w 158"/>
                <a:gd name="T1" fmla="*/ 91 h 91"/>
                <a:gd name="T2" fmla="*/ 21 w 158"/>
                <a:gd name="T3" fmla="*/ 91 h 91"/>
                <a:gd name="T4" fmla="*/ 40 w 158"/>
                <a:gd name="T5" fmla="*/ 91 h 91"/>
                <a:gd name="T6" fmla="*/ 67 w 158"/>
                <a:gd name="T7" fmla="*/ 91 h 91"/>
                <a:gd name="T8" fmla="*/ 93 w 158"/>
                <a:gd name="T9" fmla="*/ 91 h 91"/>
                <a:gd name="T10" fmla="*/ 119 w 158"/>
                <a:gd name="T11" fmla="*/ 91 h 91"/>
                <a:gd name="T12" fmla="*/ 139 w 158"/>
                <a:gd name="T13" fmla="*/ 91 h 91"/>
                <a:gd name="T14" fmla="*/ 151 w 158"/>
                <a:gd name="T15" fmla="*/ 91 h 91"/>
                <a:gd name="T16" fmla="*/ 156 w 158"/>
                <a:gd name="T17" fmla="*/ 90 h 91"/>
                <a:gd name="T18" fmla="*/ 158 w 158"/>
                <a:gd name="T19" fmla="*/ 85 h 91"/>
                <a:gd name="T20" fmla="*/ 158 w 158"/>
                <a:gd name="T21" fmla="*/ 75 h 91"/>
                <a:gd name="T22" fmla="*/ 156 w 158"/>
                <a:gd name="T23" fmla="*/ 54 h 91"/>
                <a:gd name="T24" fmla="*/ 155 w 158"/>
                <a:gd name="T25" fmla="*/ 48 h 91"/>
                <a:gd name="T26" fmla="*/ 152 w 158"/>
                <a:gd name="T27" fmla="*/ 45 h 91"/>
                <a:gd name="T28" fmla="*/ 144 w 158"/>
                <a:gd name="T29" fmla="*/ 45 h 91"/>
                <a:gd name="T30" fmla="*/ 132 w 158"/>
                <a:gd name="T31" fmla="*/ 45 h 91"/>
                <a:gd name="T32" fmla="*/ 120 w 158"/>
                <a:gd name="T33" fmla="*/ 45 h 91"/>
                <a:gd name="T34" fmla="*/ 112 w 158"/>
                <a:gd name="T35" fmla="*/ 45 h 91"/>
                <a:gd name="T36" fmla="*/ 107 w 158"/>
                <a:gd name="T37" fmla="*/ 45 h 91"/>
                <a:gd name="T38" fmla="*/ 105 w 158"/>
                <a:gd name="T39" fmla="*/ 40 h 91"/>
                <a:gd name="T40" fmla="*/ 104 w 158"/>
                <a:gd name="T41" fmla="*/ 27 h 91"/>
                <a:gd name="T42" fmla="*/ 103 w 158"/>
                <a:gd name="T43" fmla="*/ 7 h 91"/>
                <a:gd name="T44" fmla="*/ 102 w 158"/>
                <a:gd name="T45" fmla="*/ 4 h 91"/>
                <a:gd name="T46" fmla="*/ 100 w 158"/>
                <a:gd name="T47" fmla="*/ 0 h 91"/>
                <a:gd name="T48" fmla="*/ 90 w 158"/>
                <a:gd name="T49" fmla="*/ 0 h 91"/>
                <a:gd name="T50" fmla="*/ 77 w 158"/>
                <a:gd name="T51" fmla="*/ 0 h 91"/>
                <a:gd name="T52" fmla="*/ 65 w 158"/>
                <a:gd name="T53" fmla="*/ 0 h 91"/>
                <a:gd name="T54" fmla="*/ 56 w 158"/>
                <a:gd name="T55" fmla="*/ 0 h 91"/>
                <a:gd name="T56" fmla="*/ 54 w 158"/>
                <a:gd name="T57" fmla="*/ 0 h 91"/>
                <a:gd name="T58" fmla="*/ 48 w 158"/>
                <a:gd name="T59" fmla="*/ 2 h 91"/>
                <a:gd name="T60" fmla="*/ 47 w 158"/>
                <a:gd name="T61" fmla="*/ 14 h 91"/>
                <a:gd name="T62" fmla="*/ 46 w 158"/>
                <a:gd name="T63" fmla="*/ 38 h 91"/>
                <a:gd name="T64" fmla="*/ 44 w 158"/>
                <a:gd name="T65" fmla="*/ 43 h 91"/>
                <a:gd name="T66" fmla="*/ 33 w 158"/>
                <a:gd name="T67" fmla="*/ 43 h 91"/>
                <a:gd name="T68" fmla="*/ 18 w 158"/>
                <a:gd name="T69" fmla="*/ 43 h 91"/>
                <a:gd name="T70" fmla="*/ 7 w 158"/>
                <a:gd name="T71" fmla="*/ 43 h 91"/>
                <a:gd name="T72" fmla="*/ 3 w 158"/>
                <a:gd name="T73" fmla="*/ 43 h 91"/>
                <a:gd name="T74" fmla="*/ 0 w 158"/>
                <a:gd name="T75" fmla="*/ 45 h 91"/>
                <a:gd name="T76" fmla="*/ 0 w 158"/>
                <a:gd name="T77" fmla="*/ 55 h 91"/>
                <a:gd name="T78" fmla="*/ 0 w 158"/>
                <a:gd name="T79" fmla="*/ 80 h 91"/>
                <a:gd name="T80" fmla="*/ 0 w 158"/>
                <a:gd name="T81" fmla="*/ 86 h 91"/>
                <a:gd name="T82" fmla="*/ 3 w 158"/>
                <a:gd name="T83" fmla="*/ 9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8" h="91">
                  <a:moveTo>
                    <a:pt x="7" y="91"/>
                  </a:moveTo>
                  <a:lnTo>
                    <a:pt x="9" y="91"/>
                  </a:lnTo>
                  <a:lnTo>
                    <a:pt x="13" y="91"/>
                  </a:lnTo>
                  <a:lnTo>
                    <a:pt x="21" y="91"/>
                  </a:lnTo>
                  <a:lnTo>
                    <a:pt x="30" y="91"/>
                  </a:lnTo>
                  <a:lnTo>
                    <a:pt x="40" y="91"/>
                  </a:lnTo>
                  <a:lnTo>
                    <a:pt x="54" y="91"/>
                  </a:lnTo>
                  <a:lnTo>
                    <a:pt x="67" y="91"/>
                  </a:lnTo>
                  <a:lnTo>
                    <a:pt x="79" y="91"/>
                  </a:lnTo>
                  <a:lnTo>
                    <a:pt x="93" y="91"/>
                  </a:lnTo>
                  <a:lnTo>
                    <a:pt x="106" y="91"/>
                  </a:lnTo>
                  <a:lnTo>
                    <a:pt x="119" y="91"/>
                  </a:lnTo>
                  <a:lnTo>
                    <a:pt x="130" y="91"/>
                  </a:lnTo>
                  <a:lnTo>
                    <a:pt x="139" y="91"/>
                  </a:lnTo>
                  <a:lnTo>
                    <a:pt x="147" y="91"/>
                  </a:lnTo>
                  <a:lnTo>
                    <a:pt x="151" y="91"/>
                  </a:lnTo>
                  <a:lnTo>
                    <a:pt x="153" y="91"/>
                  </a:lnTo>
                  <a:lnTo>
                    <a:pt x="156" y="90"/>
                  </a:lnTo>
                  <a:lnTo>
                    <a:pt x="157" y="89"/>
                  </a:lnTo>
                  <a:lnTo>
                    <a:pt x="158" y="85"/>
                  </a:lnTo>
                  <a:lnTo>
                    <a:pt x="158" y="83"/>
                  </a:lnTo>
                  <a:lnTo>
                    <a:pt x="158" y="75"/>
                  </a:lnTo>
                  <a:lnTo>
                    <a:pt x="156" y="64"/>
                  </a:lnTo>
                  <a:lnTo>
                    <a:pt x="156" y="54"/>
                  </a:lnTo>
                  <a:lnTo>
                    <a:pt x="155" y="49"/>
                  </a:lnTo>
                  <a:lnTo>
                    <a:pt x="155" y="48"/>
                  </a:lnTo>
                  <a:lnTo>
                    <a:pt x="154" y="46"/>
                  </a:lnTo>
                  <a:lnTo>
                    <a:pt x="152" y="45"/>
                  </a:lnTo>
                  <a:lnTo>
                    <a:pt x="148" y="45"/>
                  </a:lnTo>
                  <a:lnTo>
                    <a:pt x="144" y="45"/>
                  </a:lnTo>
                  <a:lnTo>
                    <a:pt x="138" y="45"/>
                  </a:lnTo>
                  <a:lnTo>
                    <a:pt x="132" y="45"/>
                  </a:lnTo>
                  <a:lnTo>
                    <a:pt x="126" y="45"/>
                  </a:lnTo>
                  <a:lnTo>
                    <a:pt x="120" y="45"/>
                  </a:lnTo>
                  <a:lnTo>
                    <a:pt x="115" y="45"/>
                  </a:lnTo>
                  <a:lnTo>
                    <a:pt x="112" y="45"/>
                  </a:lnTo>
                  <a:lnTo>
                    <a:pt x="109" y="45"/>
                  </a:lnTo>
                  <a:lnTo>
                    <a:pt x="107" y="45"/>
                  </a:lnTo>
                  <a:lnTo>
                    <a:pt x="106" y="43"/>
                  </a:lnTo>
                  <a:lnTo>
                    <a:pt x="105" y="40"/>
                  </a:lnTo>
                  <a:lnTo>
                    <a:pt x="105" y="35"/>
                  </a:lnTo>
                  <a:lnTo>
                    <a:pt x="104" y="27"/>
                  </a:lnTo>
                  <a:lnTo>
                    <a:pt x="103" y="17"/>
                  </a:lnTo>
                  <a:lnTo>
                    <a:pt x="103" y="7"/>
                  </a:lnTo>
                  <a:lnTo>
                    <a:pt x="102" y="4"/>
                  </a:lnTo>
                  <a:lnTo>
                    <a:pt x="102" y="4"/>
                  </a:lnTo>
                  <a:lnTo>
                    <a:pt x="102" y="1"/>
                  </a:lnTo>
                  <a:lnTo>
                    <a:pt x="100" y="0"/>
                  </a:lnTo>
                  <a:lnTo>
                    <a:pt x="95" y="0"/>
                  </a:lnTo>
                  <a:lnTo>
                    <a:pt x="90" y="0"/>
                  </a:lnTo>
                  <a:lnTo>
                    <a:pt x="85" y="0"/>
                  </a:lnTo>
                  <a:lnTo>
                    <a:pt x="77" y="0"/>
                  </a:lnTo>
                  <a:lnTo>
                    <a:pt x="71" y="0"/>
                  </a:lnTo>
                  <a:lnTo>
                    <a:pt x="65" y="0"/>
                  </a:lnTo>
                  <a:lnTo>
                    <a:pt x="60" y="0"/>
                  </a:lnTo>
                  <a:lnTo>
                    <a:pt x="56" y="0"/>
                  </a:lnTo>
                  <a:lnTo>
                    <a:pt x="55" y="0"/>
                  </a:lnTo>
                  <a:lnTo>
                    <a:pt x="54" y="0"/>
                  </a:lnTo>
                  <a:lnTo>
                    <a:pt x="51" y="1"/>
                  </a:lnTo>
                  <a:lnTo>
                    <a:pt x="48" y="2"/>
                  </a:lnTo>
                  <a:lnTo>
                    <a:pt x="47" y="6"/>
                  </a:lnTo>
                  <a:lnTo>
                    <a:pt x="47" y="14"/>
                  </a:lnTo>
                  <a:lnTo>
                    <a:pt x="46" y="26"/>
                  </a:lnTo>
                  <a:lnTo>
                    <a:pt x="46" y="38"/>
                  </a:lnTo>
                  <a:lnTo>
                    <a:pt x="46" y="43"/>
                  </a:lnTo>
                  <a:lnTo>
                    <a:pt x="44" y="43"/>
                  </a:lnTo>
                  <a:lnTo>
                    <a:pt x="40" y="43"/>
                  </a:lnTo>
                  <a:lnTo>
                    <a:pt x="33" y="43"/>
                  </a:lnTo>
                  <a:lnTo>
                    <a:pt x="27" y="43"/>
                  </a:lnTo>
                  <a:lnTo>
                    <a:pt x="18" y="43"/>
                  </a:lnTo>
                  <a:lnTo>
                    <a:pt x="12" y="43"/>
                  </a:lnTo>
                  <a:lnTo>
                    <a:pt x="7" y="43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3"/>
                  </a:lnTo>
                  <a:lnTo>
                    <a:pt x="0" y="45"/>
                  </a:lnTo>
                  <a:lnTo>
                    <a:pt x="0" y="48"/>
                  </a:lnTo>
                  <a:lnTo>
                    <a:pt x="0" y="55"/>
                  </a:lnTo>
                  <a:lnTo>
                    <a:pt x="0" y="68"/>
                  </a:lnTo>
                  <a:lnTo>
                    <a:pt x="0" y="80"/>
                  </a:lnTo>
                  <a:lnTo>
                    <a:pt x="0" y="85"/>
                  </a:lnTo>
                  <a:lnTo>
                    <a:pt x="0" y="86"/>
                  </a:lnTo>
                  <a:lnTo>
                    <a:pt x="1" y="88"/>
                  </a:lnTo>
                  <a:lnTo>
                    <a:pt x="3" y="90"/>
                  </a:lnTo>
                  <a:lnTo>
                    <a:pt x="7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9" name="Freeform 444"/>
            <p:cNvSpPr>
              <a:spLocks/>
            </p:cNvSpPr>
            <p:nvPr/>
          </p:nvSpPr>
          <p:spPr bwMode="auto">
            <a:xfrm>
              <a:off x="4258" y="3521"/>
              <a:ext cx="105" cy="34"/>
            </a:xfrm>
            <a:custGeom>
              <a:avLst/>
              <a:gdLst>
                <a:gd name="T0" fmla="*/ 12 w 153"/>
                <a:gd name="T1" fmla="*/ 83 h 83"/>
                <a:gd name="T2" fmla="*/ 14 w 153"/>
                <a:gd name="T3" fmla="*/ 83 h 83"/>
                <a:gd name="T4" fmla="*/ 18 w 153"/>
                <a:gd name="T5" fmla="*/ 83 h 83"/>
                <a:gd name="T6" fmla="*/ 24 w 153"/>
                <a:gd name="T7" fmla="*/ 83 h 83"/>
                <a:gd name="T8" fmla="*/ 33 w 153"/>
                <a:gd name="T9" fmla="*/ 83 h 83"/>
                <a:gd name="T10" fmla="*/ 43 w 153"/>
                <a:gd name="T11" fmla="*/ 83 h 83"/>
                <a:gd name="T12" fmla="*/ 54 w 153"/>
                <a:gd name="T13" fmla="*/ 83 h 83"/>
                <a:gd name="T14" fmla="*/ 67 w 153"/>
                <a:gd name="T15" fmla="*/ 83 h 83"/>
                <a:gd name="T16" fmla="*/ 79 w 153"/>
                <a:gd name="T17" fmla="*/ 83 h 83"/>
                <a:gd name="T18" fmla="*/ 92 w 153"/>
                <a:gd name="T19" fmla="*/ 83 h 83"/>
                <a:gd name="T20" fmla="*/ 104 w 153"/>
                <a:gd name="T21" fmla="*/ 83 h 83"/>
                <a:gd name="T22" fmla="*/ 115 w 153"/>
                <a:gd name="T23" fmla="*/ 83 h 83"/>
                <a:gd name="T24" fmla="*/ 126 w 153"/>
                <a:gd name="T25" fmla="*/ 83 h 83"/>
                <a:gd name="T26" fmla="*/ 135 w 153"/>
                <a:gd name="T27" fmla="*/ 83 h 83"/>
                <a:gd name="T28" fmla="*/ 142 w 153"/>
                <a:gd name="T29" fmla="*/ 83 h 83"/>
                <a:gd name="T30" fmla="*/ 146 w 153"/>
                <a:gd name="T31" fmla="*/ 83 h 83"/>
                <a:gd name="T32" fmla="*/ 148 w 153"/>
                <a:gd name="T33" fmla="*/ 83 h 83"/>
                <a:gd name="T34" fmla="*/ 152 w 153"/>
                <a:gd name="T35" fmla="*/ 81 h 83"/>
                <a:gd name="T36" fmla="*/ 153 w 153"/>
                <a:gd name="T37" fmla="*/ 79 h 83"/>
                <a:gd name="T38" fmla="*/ 153 w 153"/>
                <a:gd name="T39" fmla="*/ 76 h 83"/>
                <a:gd name="T40" fmla="*/ 153 w 153"/>
                <a:gd name="T41" fmla="*/ 71 h 83"/>
                <a:gd name="T42" fmla="*/ 152 w 153"/>
                <a:gd name="T43" fmla="*/ 59 h 83"/>
                <a:gd name="T44" fmla="*/ 149 w 153"/>
                <a:gd name="T45" fmla="*/ 37 h 83"/>
                <a:gd name="T46" fmla="*/ 147 w 153"/>
                <a:gd name="T47" fmla="*/ 16 h 83"/>
                <a:gd name="T48" fmla="*/ 146 w 153"/>
                <a:gd name="T49" fmla="*/ 6 h 83"/>
                <a:gd name="T50" fmla="*/ 146 w 153"/>
                <a:gd name="T51" fmla="*/ 5 h 83"/>
                <a:gd name="T52" fmla="*/ 145 w 153"/>
                <a:gd name="T53" fmla="*/ 2 h 83"/>
                <a:gd name="T54" fmla="*/ 144 w 153"/>
                <a:gd name="T55" fmla="*/ 1 h 83"/>
                <a:gd name="T56" fmla="*/ 142 w 153"/>
                <a:gd name="T57" fmla="*/ 0 h 83"/>
                <a:gd name="T58" fmla="*/ 140 w 153"/>
                <a:gd name="T59" fmla="*/ 0 h 83"/>
                <a:gd name="T60" fmla="*/ 136 w 153"/>
                <a:gd name="T61" fmla="*/ 0 h 83"/>
                <a:gd name="T62" fmla="*/ 129 w 153"/>
                <a:gd name="T63" fmla="*/ 0 h 83"/>
                <a:gd name="T64" fmla="*/ 121 w 153"/>
                <a:gd name="T65" fmla="*/ 0 h 83"/>
                <a:gd name="T66" fmla="*/ 111 w 153"/>
                <a:gd name="T67" fmla="*/ 0 h 83"/>
                <a:gd name="T68" fmla="*/ 100 w 153"/>
                <a:gd name="T69" fmla="*/ 0 h 83"/>
                <a:gd name="T70" fmla="*/ 88 w 153"/>
                <a:gd name="T71" fmla="*/ 0 h 83"/>
                <a:gd name="T72" fmla="*/ 76 w 153"/>
                <a:gd name="T73" fmla="*/ 0 h 83"/>
                <a:gd name="T74" fmla="*/ 64 w 153"/>
                <a:gd name="T75" fmla="*/ 0 h 83"/>
                <a:gd name="T76" fmla="*/ 51 w 153"/>
                <a:gd name="T77" fmla="*/ 0 h 83"/>
                <a:gd name="T78" fmla="*/ 40 w 153"/>
                <a:gd name="T79" fmla="*/ 0 h 83"/>
                <a:gd name="T80" fmla="*/ 30 w 153"/>
                <a:gd name="T81" fmla="*/ 0 h 83"/>
                <a:gd name="T82" fmla="*/ 22 w 153"/>
                <a:gd name="T83" fmla="*/ 0 h 83"/>
                <a:gd name="T84" fmla="*/ 14 w 153"/>
                <a:gd name="T85" fmla="*/ 0 h 83"/>
                <a:gd name="T86" fmla="*/ 10 w 153"/>
                <a:gd name="T87" fmla="*/ 0 h 83"/>
                <a:gd name="T88" fmla="*/ 8 w 153"/>
                <a:gd name="T89" fmla="*/ 0 h 83"/>
                <a:gd name="T90" fmla="*/ 5 w 153"/>
                <a:gd name="T91" fmla="*/ 0 h 83"/>
                <a:gd name="T92" fmla="*/ 3 w 153"/>
                <a:gd name="T93" fmla="*/ 1 h 83"/>
                <a:gd name="T94" fmla="*/ 0 w 153"/>
                <a:gd name="T95" fmla="*/ 4 h 83"/>
                <a:gd name="T96" fmla="*/ 0 w 153"/>
                <a:gd name="T97" fmla="*/ 6 h 83"/>
                <a:gd name="T98" fmla="*/ 0 w 153"/>
                <a:gd name="T99" fmla="*/ 19 h 83"/>
                <a:gd name="T100" fmla="*/ 3 w 153"/>
                <a:gd name="T101" fmla="*/ 42 h 83"/>
                <a:gd name="T102" fmla="*/ 4 w 153"/>
                <a:gd name="T103" fmla="*/ 65 h 83"/>
                <a:gd name="T104" fmla="*/ 5 w 153"/>
                <a:gd name="T105" fmla="*/ 75 h 83"/>
                <a:gd name="T106" fmla="*/ 5 w 153"/>
                <a:gd name="T107" fmla="*/ 76 h 83"/>
                <a:gd name="T108" fmla="*/ 6 w 153"/>
                <a:gd name="T109" fmla="*/ 79 h 83"/>
                <a:gd name="T110" fmla="*/ 9 w 153"/>
                <a:gd name="T111" fmla="*/ 81 h 83"/>
                <a:gd name="T112" fmla="*/ 12 w 153"/>
                <a:gd name="T113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53" h="83">
                  <a:moveTo>
                    <a:pt x="12" y="83"/>
                  </a:moveTo>
                  <a:lnTo>
                    <a:pt x="14" y="83"/>
                  </a:lnTo>
                  <a:lnTo>
                    <a:pt x="18" y="83"/>
                  </a:lnTo>
                  <a:lnTo>
                    <a:pt x="24" y="83"/>
                  </a:lnTo>
                  <a:lnTo>
                    <a:pt x="33" y="83"/>
                  </a:lnTo>
                  <a:lnTo>
                    <a:pt x="43" y="83"/>
                  </a:lnTo>
                  <a:lnTo>
                    <a:pt x="54" y="83"/>
                  </a:lnTo>
                  <a:lnTo>
                    <a:pt x="67" y="83"/>
                  </a:lnTo>
                  <a:lnTo>
                    <a:pt x="79" y="83"/>
                  </a:lnTo>
                  <a:lnTo>
                    <a:pt x="92" y="83"/>
                  </a:lnTo>
                  <a:lnTo>
                    <a:pt x="104" y="83"/>
                  </a:lnTo>
                  <a:lnTo>
                    <a:pt x="115" y="83"/>
                  </a:lnTo>
                  <a:lnTo>
                    <a:pt x="126" y="83"/>
                  </a:lnTo>
                  <a:lnTo>
                    <a:pt x="135" y="83"/>
                  </a:lnTo>
                  <a:lnTo>
                    <a:pt x="142" y="83"/>
                  </a:lnTo>
                  <a:lnTo>
                    <a:pt x="146" y="83"/>
                  </a:lnTo>
                  <a:lnTo>
                    <a:pt x="148" y="83"/>
                  </a:lnTo>
                  <a:lnTo>
                    <a:pt x="152" y="81"/>
                  </a:lnTo>
                  <a:lnTo>
                    <a:pt x="153" y="79"/>
                  </a:lnTo>
                  <a:lnTo>
                    <a:pt x="153" y="76"/>
                  </a:lnTo>
                  <a:lnTo>
                    <a:pt x="153" y="71"/>
                  </a:lnTo>
                  <a:lnTo>
                    <a:pt x="152" y="59"/>
                  </a:lnTo>
                  <a:lnTo>
                    <a:pt x="149" y="37"/>
                  </a:lnTo>
                  <a:lnTo>
                    <a:pt x="147" y="16"/>
                  </a:lnTo>
                  <a:lnTo>
                    <a:pt x="146" y="6"/>
                  </a:lnTo>
                  <a:lnTo>
                    <a:pt x="146" y="5"/>
                  </a:lnTo>
                  <a:lnTo>
                    <a:pt x="145" y="2"/>
                  </a:lnTo>
                  <a:lnTo>
                    <a:pt x="144" y="1"/>
                  </a:lnTo>
                  <a:lnTo>
                    <a:pt x="142" y="0"/>
                  </a:lnTo>
                  <a:lnTo>
                    <a:pt x="140" y="0"/>
                  </a:lnTo>
                  <a:lnTo>
                    <a:pt x="136" y="0"/>
                  </a:lnTo>
                  <a:lnTo>
                    <a:pt x="129" y="0"/>
                  </a:lnTo>
                  <a:lnTo>
                    <a:pt x="121" y="0"/>
                  </a:lnTo>
                  <a:lnTo>
                    <a:pt x="111" y="0"/>
                  </a:lnTo>
                  <a:lnTo>
                    <a:pt x="100" y="0"/>
                  </a:lnTo>
                  <a:lnTo>
                    <a:pt x="88" y="0"/>
                  </a:lnTo>
                  <a:lnTo>
                    <a:pt x="76" y="0"/>
                  </a:lnTo>
                  <a:lnTo>
                    <a:pt x="64" y="0"/>
                  </a:lnTo>
                  <a:lnTo>
                    <a:pt x="51" y="0"/>
                  </a:lnTo>
                  <a:lnTo>
                    <a:pt x="40" y="0"/>
                  </a:lnTo>
                  <a:lnTo>
                    <a:pt x="30" y="0"/>
                  </a:lnTo>
                  <a:lnTo>
                    <a:pt x="22" y="0"/>
                  </a:lnTo>
                  <a:lnTo>
                    <a:pt x="14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1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19"/>
                  </a:lnTo>
                  <a:lnTo>
                    <a:pt x="3" y="42"/>
                  </a:lnTo>
                  <a:lnTo>
                    <a:pt x="4" y="65"/>
                  </a:lnTo>
                  <a:lnTo>
                    <a:pt x="5" y="75"/>
                  </a:lnTo>
                  <a:lnTo>
                    <a:pt x="5" y="76"/>
                  </a:lnTo>
                  <a:lnTo>
                    <a:pt x="6" y="79"/>
                  </a:lnTo>
                  <a:lnTo>
                    <a:pt x="9" y="81"/>
                  </a:lnTo>
                  <a:lnTo>
                    <a:pt x="12" y="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0" name="Freeform 445"/>
            <p:cNvSpPr>
              <a:spLocks/>
            </p:cNvSpPr>
            <p:nvPr/>
          </p:nvSpPr>
          <p:spPr bwMode="auto">
            <a:xfrm>
              <a:off x="4254" y="3473"/>
              <a:ext cx="105" cy="29"/>
            </a:xfrm>
            <a:custGeom>
              <a:avLst/>
              <a:gdLst>
                <a:gd name="T0" fmla="*/ 144 w 152"/>
                <a:gd name="T1" fmla="*/ 15 h 69"/>
                <a:gd name="T2" fmla="*/ 142 w 152"/>
                <a:gd name="T3" fmla="*/ 1 h 69"/>
                <a:gd name="T4" fmla="*/ 138 w 152"/>
                <a:gd name="T5" fmla="*/ 0 h 69"/>
                <a:gd name="T6" fmla="*/ 125 w 152"/>
                <a:gd name="T7" fmla="*/ 2 h 69"/>
                <a:gd name="T8" fmla="*/ 114 w 152"/>
                <a:gd name="T9" fmla="*/ 1 h 69"/>
                <a:gd name="T10" fmla="*/ 110 w 152"/>
                <a:gd name="T11" fmla="*/ 0 h 69"/>
                <a:gd name="T12" fmla="*/ 107 w 152"/>
                <a:gd name="T13" fmla="*/ 2 h 69"/>
                <a:gd name="T14" fmla="*/ 104 w 152"/>
                <a:gd name="T15" fmla="*/ 21 h 69"/>
                <a:gd name="T16" fmla="*/ 103 w 152"/>
                <a:gd name="T17" fmla="*/ 24 h 69"/>
                <a:gd name="T18" fmla="*/ 98 w 152"/>
                <a:gd name="T19" fmla="*/ 24 h 69"/>
                <a:gd name="T20" fmla="*/ 95 w 152"/>
                <a:gd name="T21" fmla="*/ 7 h 69"/>
                <a:gd name="T22" fmla="*/ 93 w 152"/>
                <a:gd name="T23" fmla="*/ 0 h 69"/>
                <a:gd name="T24" fmla="*/ 87 w 152"/>
                <a:gd name="T25" fmla="*/ 2 h 69"/>
                <a:gd name="T26" fmla="*/ 75 w 152"/>
                <a:gd name="T27" fmla="*/ 2 h 69"/>
                <a:gd name="T28" fmla="*/ 64 w 152"/>
                <a:gd name="T29" fmla="*/ 1 h 69"/>
                <a:gd name="T30" fmla="*/ 60 w 152"/>
                <a:gd name="T31" fmla="*/ 1 h 69"/>
                <a:gd name="T32" fmla="*/ 58 w 152"/>
                <a:gd name="T33" fmla="*/ 7 h 69"/>
                <a:gd name="T34" fmla="*/ 56 w 152"/>
                <a:gd name="T35" fmla="*/ 24 h 69"/>
                <a:gd name="T36" fmla="*/ 53 w 152"/>
                <a:gd name="T37" fmla="*/ 24 h 69"/>
                <a:gd name="T38" fmla="*/ 49 w 152"/>
                <a:gd name="T39" fmla="*/ 21 h 69"/>
                <a:gd name="T40" fmla="*/ 46 w 152"/>
                <a:gd name="T41" fmla="*/ 4 h 69"/>
                <a:gd name="T42" fmla="*/ 45 w 152"/>
                <a:gd name="T43" fmla="*/ 0 h 69"/>
                <a:gd name="T44" fmla="*/ 34 w 152"/>
                <a:gd name="T45" fmla="*/ 2 h 69"/>
                <a:gd name="T46" fmla="*/ 22 w 152"/>
                <a:gd name="T47" fmla="*/ 2 h 69"/>
                <a:gd name="T48" fmla="*/ 15 w 152"/>
                <a:gd name="T49" fmla="*/ 1 h 69"/>
                <a:gd name="T50" fmla="*/ 12 w 152"/>
                <a:gd name="T51" fmla="*/ 1 h 69"/>
                <a:gd name="T52" fmla="*/ 9 w 152"/>
                <a:gd name="T53" fmla="*/ 14 h 69"/>
                <a:gd name="T54" fmla="*/ 7 w 152"/>
                <a:gd name="T55" fmla="*/ 22 h 69"/>
                <a:gd name="T56" fmla="*/ 4 w 152"/>
                <a:gd name="T57" fmla="*/ 22 h 69"/>
                <a:gd name="T58" fmla="*/ 0 w 152"/>
                <a:gd name="T59" fmla="*/ 29 h 69"/>
                <a:gd name="T60" fmla="*/ 1 w 152"/>
                <a:gd name="T61" fmla="*/ 49 h 69"/>
                <a:gd name="T62" fmla="*/ 1 w 152"/>
                <a:gd name="T63" fmla="*/ 65 h 69"/>
                <a:gd name="T64" fmla="*/ 7 w 152"/>
                <a:gd name="T65" fmla="*/ 69 h 69"/>
                <a:gd name="T66" fmla="*/ 21 w 152"/>
                <a:gd name="T67" fmla="*/ 69 h 69"/>
                <a:gd name="T68" fmla="*/ 54 w 152"/>
                <a:gd name="T69" fmla="*/ 69 h 69"/>
                <a:gd name="T70" fmla="*/ 92 w 152"/>
                <a:gd name="T71" fmla="*/ 69 h 69"/>
                <a:gd name="T72" fmla="*/ 128 w 152"/>
                <a:gd name="T73" fmla="*/ 69 h 69"/>
                <a:gd name="T74" fmla="*/ 149 w 152"/>
                <a:gd name="T75" fmla="*/ 69 h 69"/>
                <a:gd name="T76" fmla="*/ 152 w 152"/>
                <a:gd name="T77" fmla="*/ 68 h 69"/>
                <a:gd name="T78" fmla="*/ 152 w 152"/>
                <a:gd name="T79" fmla="*/ 60 h 69"/>
                <a:gd name="T80" fmla="*/ 150 w 152"/>
                <a:gd name="T81" fmla="*/ 32 h 69"/>
                <a:gd name="T82" fmla="*/ 149 w 152"/>
                <a:gd name="T83" fmla="*/ 2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2" h="69">
                  <a:moveTo>
                    <a:pt x="145" y="24"/>
                  </a:moveTo>
                  <a:lnTo>
                    <a:pt x="145" y="21"/>
                  </a:lnTo>
                  <a:lnTo>
                    <a:pt x="144" y="15"/>
                  </a:lnTo>
                  <a:lnTo>
                    <a:pt x="143" y="7"/>
                  </a:lnTo>
                  <a:lnTo>
                    <a:pt x="143" y="2"/>
                  </a:lnTo>
                  <a:lnTo>
                    <a:pt x="142" y="1"/>
                  </a:lnTo>
                  <a:lnTo>
                    <a:pt x="142" y="0"/>
                  </a:lnTo>
                  <a:lnTo>
                    <a:pt x="140" y="0"/>
                  </a:lnTo>
                  <a:lnTo>
                    <a:pt x="138" y="0"/>
                  </a:lnTo>
                  <a:lnTo>
                    <a:pt x="135" y="1"/>
                  </a:lnTo>
                  <a:lnTo>
                    <a:pt x="131" y="1"/>
                  </a:lnTo>
                  <a:lnTo>
                    <a:pt x="125" y="2"/>
                  </a:lnTo>
                  <a:lnTo>
                    <a:pt x="122" y="1"/>
                  </a:lnTo>
                  <a:lnTo>
                    <a:pt x="118" y="1"/>
                  </a:lnTo>
                  <a:lnTo>
                    <a:pt x="114" y="1"/>
                  </a:lnTo>
                  <a:lnTo>
                    <a:pt x="112" y="0"/>
                  </a:lnTo>
                  <a:lnTo>
                    <a:pt x="111" y="0"/>
                  </a:lnTo>
                  <a:lnTo>
                    <a:pt x="110" y="0"/>
                  </a:lnTo>
                  <a:lnTo>
                    <a:pt x="109" y="0"/>
                  </a:lnTo>
                  <a:lnTo>
                    <a:pt x="108" y="0"/>
                  </a:lnTo>
                  <a:lnTo>
                    <a:pt x="107" y="2"/>
                  </a:lnTo>
                  <a:lnTo>
                    <a:pt x="106" y="7"/>
                  </a:lnTo>
                  <a:lnTo>
                    <a:pt x="106" y="15"/>
                  </a:lnTo>
                  <a:lnTo>
                    <a:pt x="104" y="21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103" y="24"/>
                  </a:lnTo>
                  <a:lnTo>
                    <a:pt x="102" y="24"/>
                  </a:lnTo>
                  <a:lnTo>
                    <a:pt x="101" y="24"/>
                  </a:lnTo>
                  <a:lnTo>
                    <a:pt x="98" y="24"/>
                  </a:lnTo>
                  <a:lnTo>
                    <a:pt x="98" y="21"/>
                  </a:lnTo>
                  <a:lnTo>
                    <a:pt x="95" y="15"/>
                  </a:lnTo>
                  <a:lnTo>
                    <a:pt x="95" y="7"/>
                  </a:lnTo>
                  <a:lnTo>
                    <a:pt x="94" y="4"/>
                  </a:lnTo>
                  <a:lnTo>
                    <a:pt x="94" y="1"/>
                  </a:lnTo>
                  <a:lnTo>
                    <a:pt x="93" y="0"/>
                  </a:lnTo>
                  <a:lnTo>
                    <a:pt x="92" y="0"/>
                  </a:lnTo>
                  <a:lnTo>
                    <a:pt x="89" y="1"/>
                  </a:lnTo>
                  <a:lnTo>
                    <a:pt x="87" y="2"/>
                  </a:lnTo>
                  <a:lnTo>
                    <a:pt x="83" y="2"/>
                  </a:lnTo>
                  <a:lnTo>
                    <a:pt x="79" y="2"/>
                  </a:lnTo>
                  <a:lnTo>
                    <a:pt x="75" y="2"/>
                  </a:lnTo>
                  <a:lnTo>
                    <a:pt x="71" y="2"/>
                  </a:lnTo>
                  <a:lnTo>
                    <a:pt x="66" y="1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62" y="1"/>
                  </a:lnTo>
                  <a:lnTo>
                    <a:pt x="60" y="1"/>
                  </a:lnTo>
                  <a:lnTo>
                    <a:pt x="59" y="1"/>
                  </a:lnTo>
                  <a:lnTo>
                    <a:pt x="59" y="2"/>
                  </a:lnTo>
                  <a:lnTo>
                    <a:pt x="58" y="7"/>
                  </a:lnTo>
                  <a:lnTo>
                    <a:pt x="57" y="15"/>
                  </a:lnTo>
                  <a:lnTo>
                    <a:pt x="56" y="21"/>
                  </a:lnTo>
                  <a:lnTo>
                    <a:pt x="56" y="24"/>
                  </a:lnTo>
                  <a:lnTo>
                    <a:pt x="55" y="24"/>
                  </a:lnTo>
                  <a:lnTo>
                    <a:pt x="54" y="24"/>
                  </a:lnTo>
                  <a:lnTo>
                    <a:pt x="53" y="24"/>
                  </a:lnTo>
                  <a:lnTo>
                    <a:pt x="51" y="25"/>
                  </a:lnTo>
                  <a:lnTo>
                    <a:pt x="49" y="24"/>
                  </a:lnTo>
                  <a:lnTo>
                    <a:pt x="49" y="21"/>
                  </a:lnTo>
                  <a:lnTo>
                    <a:pt x="48" y="15"/>
                  </a:lnTo>
                  <a:lnTo>
                    <a:pt x="47" y="7"/>
                  </a:lnTo>
                  <a:lnTo>
                    <a:pt x="46" y="4"/>
                  </a:lnTo>
                  <a:lnTo>
                    <a:pt x="46" y="1"/>
                  </a:lnTo>
                  <a:lnTo>
                    <a:pt x="46" y="0"/>
                  </a:lnTo>
                  <a:lnTo>
                    <a:pt x="45" y="0"/>
                  </a:lnTo>
                  <a:lnTo>
                    <a:pt x="43" y="1"/>
                  </a:lnTo>
                  <a:lnTo>
                    <a:pt x="40" y="2"/>
                  </a:lnTo>
                  <a:lnTo>
                    <a:pt x="34" y="2"/>
                  </a:lnTo>
                  <a:lnTo>
                    <a:pt x="30" y="2"/>
                  </a:lnTo>
                  <a:lnTo>
                    <a:pt x="26" y="2"/>
                  </a:lnTo>
                  <a:lnTo>
                    <a:pt x="22" y="2"/>
                  </a:lnTo>
                  <a:lnTo>
                    <a:pt x="18" y="1"/>
                  </a:lnTo>
                  <a:lnTo>
                    <a:pt x="16" y="1"/>
                  </a:lnTo>
                  <a:lnTo>
                    <a:pt x="15" y="1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2" y="1"/>
                  </a:lnTo>
                  <a:lnTo>
                    <a:pt x="11" y="2"/>
                  </a:lnTo>
                  <a:lnTo>
                    <a:pt x="10" y="6"/>
                  </a:lnTo>
                  <a:lnTo>
                    <a:pt x="9" y="14"/>
                  </a:lnTo>
                  <a:lnTo>
                    <a:pt x="7" y="21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7" y="22"/>
                  </a:lnTo>
                  <a:lnTo>
                    <a:pt x="5" y="22"/>
                  </a:lnTo>
                  <a:lnTo>
                    <a:pt x="4" y="22"/>
                  </a:lnTo>
                  <a:lnTo>
                    <a:pt x="2" y="24"/>
                  </a:lnTo>
                  <a:lnTo>
                    <a:pt x="1" y="25"/>
                  </a:lnTo>
                  <a:lnTo>
                    <a:pt x="0" y="29"/>
                  </a:lnTo>
                  <a:lnTo>
                    <a:pt x="0" y="32"/>
                  </a:lnTo>
                  <a:lnTo>
                    <a:pt x="0" y="39"/>
                  </a:lnTo>
                  <a:lnTo>
                    <a:pt x="1" y="49"/>
                  </a:lnTo>
                  <a:lnTo>
                    <a:pt x="1" y="56"/>
                  </a:lnTo>
                  <a:lnTo>
                    <a:pt x="1" y="59"/>
                  </a:lnTo>
                  <a:lnTo>
                    <a:pt x="1" y="65"/>
                  </a:lnTo>
                  <a:lnTo>
                    <a:pt x="3" y="68"/>
                  </a:lnTo>
                  <a:lnTo>
                    <a:pt x="5" y="69"/>
                  </a:lnTo>
                  <a:lnTo>
                    <a:pt x="7" y="69"/>
                  </a:lnTo>
                  <a:lnTo>
                    <a:pt x="9" y="69"/>
                  </a:lnTo>
                  <a:lnTo>
                    <a:pt x="14" y="69"/>
                  </a:lnTo>
                  <a:lnTo>
                    <a:pt x="21" y="69"/>
                  </a:lnTo>
                  <a:lnTo>
                    <a:pt x="31" y="69"/>
                  </a:lnTo>
                  <a:lnTo>
                    <a:pt x="42" y="69"/>
                  </a:lnTo>
                  <a:lnTo>
                    <a:pt x="54" y="69"/>
                  </a:lnTo>
                  <a:lnTo>
                    <a:pt x="66" y="69"/>
                  </a:lnTo>
                  <a:lnTo>
                    <a:pt x="80" y="69"/>
                  </a:lnTo>
                  <a:lnTo>
                    <a:pt x="92" y="69"/>
                  </a:lnTo>
                  <a:lnTo>
                    <a:pt x="106" y="69"/>
                  </a:lnTo>
                  <a:lnTo>
                    <a:pt x="118" y="69"/>
                  </a:lnTo>
                  <a:lnTo>
                    <a:pt x="128" y="69"/>
                  </a:lnTo>
                  <a:lnTo>
                    <a:pt x="137" y="69"/>
                  </a:lnTo>
                  <a:lnTo>
                    <a:pt x="144" y="69"/>
                  </a:lnTo>
                  <a:lnTo>
                    <a:pt x="149" y="69"/>
                  </a:lnTo>
                  <a:lnTo>
                    <a:pt x="150" y="69"/>
                  </a:lnTo>
                  <a:lnTo>
                    <a:pt x="152" y="68"/>
                  </a:lnTo>
                  <a:lnTo>
                    <a:pt x="152" y="68"/>
                  </a:lnTo>
                  <a:lnTo>
                    <a:pt x="152" y="66"/>
                  </a:lnTo>
                  <a:lnTo>
                    <a:pt x="152" y="65"/>
                  </a:lnTo>
                  <a:lnTo>
                    <a:pt x="152" y="60"/>
                  </a:lnTo>
                  <a:lnTo>
                    <a:pt x="152" y="50"/>
                  </a:lnTo>
                  <a:lnTo>
                    <a:pt x="151" y="39"/>
                  </a:lnTo>
                  <a:lnTo>
                    <a:pt x="150" y="32"/>
                  </a:lnTo>
                  <a:lnTo>
                    <a:pt x="150" y="30"/>
                  </a:lnTo>
                  <a:lnTo>
                    <a:pt x="150" y="27"/>
                  </a:lnTo>
                  <a:lnTo>
                    <a:pt x="149" y="26"/>
                  </a:lnTo>
                  <a:lnTo>
                    <a:pt x="148" y="25"/>
                  </a:lnTo>
                  <a:lnTo>
                    <a:pt x="145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1" name="Freeform 446"/>
            <p:cNvSpPr>
              <a:spLocks/>
            </p:cNvSpPr>
            <p:nvPr/>
          </p:nvSpPr>
          <p:spPr bwMode="auto">
            <a:xfrm>
              <a:off x="4327" y="3473"/>
              <a:ext cx="27" cy="12"/>
            </a:xfrm>
            <a:custGeom>
              <a:avLst/>
              <a:gdLst>
                <a:gd name="T0" fmla="*/ 36 w 37"/>
                <a:gd name="T1" fmla="*/ 3 h 26"/>
                <a:gd name="T2" fmla="*/ 35 w 37"/>
                <a:gd name="T3" fmla="*/ 1 h 26"/>
                <a:gd name="T4" fmla="*/ 35 w 37"/>
                <a:gd name="T5" fmla="*/ 0 h 26"/>
                <a:gd name="T6" fmla="*/ 33 w 37"/>
                <a:gd name="T7" fmla="*/ 0 h 26"/>
                <a:gd name="T8" fmla="*/ 32 w 37"/>
                <a:gd name="T9" fmla="*/ 1 h 26"/>
                <a:gd name="T10" fmla="*/ 28 w 37"/>
                <a:gd name="T11" fmla="*/ 3 h 26"/>
                <a:gd name="T12" fmla="*/ 24 w 37"/>
                <a:gd name="T13" fmla="*/ 3 h 26"/>
                <a:gd name="T14" fmla="*/ 19 w 37"/>
                <a:gd name="T15" fmla="*/ 3 h 26"/>
                <a:gd name="T16" fmla="*/ 15 w 37"/>
                <a:gd name="T17" fmla="*/ 3 h 26"/>
                <a:gd name="T18" fmla="*/ 11 w 37"/>
                <a:gd name="T19" fmla="*/ 3 h 26"/>
                <a:gd name="T20" fmla="*/ 8 w 37"/>
                <a:gd name="T21" fmla="*/ 1 h 26"/>
                <a:gd name="T22" fmla="*/ 5 w 37"/>
                <a:gd name="T23" fmla="*/ 1 h 26"/>
                <a:gd name="T24" fmla="*/ 4 w 37"/>
                <a:gd name="T25" fmla="*/ 1 h 26"/>
                <a:gd name="T26" fmla="*/ 3 w 37"/>
                <a:gd name="T27" fmla="*/ 0 h 26"/>
                <a:gd name="T28" fmla="*/ 2 w 37"/>
                <a:gd name="T29" fmla="*/ 0 h 26"/>
                <a:gd name="T30" fmla="*/ 2 w 37"/>
                <a:gd name="T31" fmla="*/ 0 h 26"/>
                <a:gd name="T32" fmla="*/ 1 w 37"/>
                <a:gd name="T33" fmla="*/ 3 h 26"/>
                <a:gd name="T34" fmla="*/ 0 w 37"/>
                <a:gd name="T35" fmla="*/ 8 h 26"/>
                <a:gd name="T36" fmla="*/ 0 w 37"/>
                <a:gd name="T37" fmla="*/ 13 h 26"/>
                <a:gd name="T38" fmla="*/ 0 w 37"/>
                <a:gd name="T39" fmla="*/ 18 h 26"/>
                <a:gd name="T40" fmla="*/ 1 w 37"/>
                <a:gd name="T41" fmla="*/ 20 h 26"/>
                <a:gd name="T42" fmla="*/ 1 w 37"/>
                <a:gd name="T43" fmla="*/ 21 h 26"/>
                <a:gd name="T44" fmla="*/ 2 w 37"/>
                <a:gd name="T45" fmla="*/ 23 h 26"/>
                <a:gd name="T46" fmla="*/ 2 w 37"/>
                <a:gd name="T47" fmla="*/ 24 h 26"/>
                <a:gd name="T48" fmla="*/ 4 w 37"/>
                <a:gd name="T49" fmla="*/ 24 h 26"/>
                <a:gd name="T50" fmla="*/ 5 w 37"/>
                <a:gd name="T51" fmla="*/ 24 h 26"/>
                <a:gd name="T52" fmla="*/ 9 w 37"/>
                <a:gd name="T53" fmla="*/ 25 h 26"/>
                <a:gd name="T54" fmla="*/ 12 w 37"/>
                <a:gd name="T55" fmla="*/ 25 h 26"/>
                <a:gd name="T56" fmla="*/ 17 w 37"/>
                <a:gd name="T57" fmla="*/ 25 h 26"/>
                <a:gd name="T58" fmla="*/ 22 w 37"/>
                <a:gd name="T59" fmla="*/ 26 h 26"/>
                <a:gd name="T60" fmla="*/ 27 w 37"/>
                <a:gd name="T61" fmla="*/ 25 h 26"/>
                <a:gd name="T62" fmla="*/ 31 w 37"/>
                <a:gd name="T63" fmla="*/ 25 h 26"/>
                <a:gd name="T64" fmla="*/ 33 w 37"/>
                <a:gd name="T65" fmla="*/ 24 h 26"/>
                <a:gd name="T66" fmla="*/ 35 w 37"/>
                <a:gd name="T67" fmla="*/ 23 h 26"/>
                <a:gd name="T68" fmla="*/ 36 w 37"/>
                <a:gd name="T69" fmla="*/ 21 h 26"/>
                <a:gd name="T70" fmla="*/ 37 w 37"/>
                <a:gd name="T71" fmla="*/ 20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6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2" name="Freeform 447"/>
            <p:cNvSpPr>
              <a:spLocks/>
            </p:cNvSpPr>
            <p:nvPr/>
          </p:nvSpPr>
          <p:spPr bwMode="auto">
            <a:xfrm>
              <a:off x="4327" y="3473"/>
              <a:ext cx="27" cy="12"/>
            </a:xfrm>
            <a:custGeom>
              <a:avLst/>
              <a:gdLst>
                <a:gd name="T0" fmla="*/ 36 w 37"/>
                <a:gd name="T1" fmla="*/ 3 h 26"/>
                <a:gd name="T2" fmla="*/ 36 w 37"/>
                <a:gd name="T3" fmla="*/ 3 h 26"/>
                <a:gd name="T4" fmla="*/ 35 w 37"/>
                <a:gd name="T5" fmla="*/ 1 h 26"/>
                <a:gd name="T6" fmla="*/ 35 w 37"/>
                <a:gd name="T7" fmla="*/ 0 h 26"/>
                <a:gd name="T8" fmla="*/ 33 w 37"/>
                <a:gd name="T9" fmla="*/ 0 h 26"/>
                <a:gd name="T10" fmla="*/ 32 w 37"/>
                <a:gd name="T11" fmla="*/ 1 h 26"/>
                <a:gd name="T12" fmla="*/ 32 w 37"/>
                <a:gd name="T13" fmla="*/ 1 h 26"/>
                <a:gd name="T14" fmla="*/ 28 w 37"/>
                <a:gd name="T15" fmla="*/ 3 h 26"/>
                <a:gd name="T16" fmla="*/ 24 w 37"/>
                <a:gd name="T17" fmla="*/ 3 h 26"/>
                <a:gd name="T18" fmla="*/ 19 w 37"/>
                <a:gd name="T19" fmla="*/ 3 h 26"/>
                <a:gd name="T20" fmla="*/ 15 w 37"/>
                <a:gd name="T21" fmla="*/ 3 h 26"/>
                <a:gd name="T22" fmla="*/ 11 w 37"/>
                <a:gd name="T23" fmla="*/ 3 h 26"/>
                <a:gd name="T24" fmla="*/ 8 w 37"/>
                <a:gd name="T25" fmla="*/ 1 h 26"/>
                <a:gd name="T26" fmla="*/ 5 w 37"/>
                <a:gd name="T27" fmla="*/ 1 h 26"/>
                <a:gd name="T28" fmla="*/ 4 w 37"/>
                <a:gd name="T29" fmla="*/ 1 h 26"/>
                <a:gd name="T30" fmla="*/ 4 w 37"/>
                <a:gd name="T31" fmla="*/ 1 h 26"/>
                <a:gd name="T32" fmla="*/ 3 w 37"/>
                <a:gd name="T33" fmla="*/ 0 h 26"/>
                <a:gd name="T34" fmla="*/ 2 w 37"/>
                <a:gd name="T35" fmla="*/ 0 h 26"/>
                <a:gd name="T36" fmla="*/ 2 w 37"/>
                <a:gd name="T37" fmla="*/ 0 h 26"/>
                <a:gd name="T38" fmla="*/ 1 w 37"/>
                <a:gd name="T39" fmla="*/ 3 h 26"/>
                <a:gd name="T40" fmla="*/ 1 w 37"/>
                <a:gd name="T41" fmla="*/ 3 h 26"/>
                <a:gd name="T42" fmla="*/ 0 w 37"/>
                <a:gd name="T43" fmla="*/ 8 h 26"/>
                <a:gd name="T44" fmla="*/ 0 w 37"/>
                <a:gd name="T45" fmla="*/ 13 h 26"/>
                <a:gd name="T46" fmla="*/ 0 w 37"/>
                <a:gd name="T47" fmla="*/ 18 h 26"/>
                <a:gd name="T48" fmla="*/ 1 w 37"/>
                <a:gd name="T49" fmla="*/ 20 h 26"/>
                <a:gd name="T50" fmla="*/ 1 w 37"/>
                <a:gd name="T51" fmla="*/ 20 h 26"/>
                <a:gd name="T52" fmla="*/ 1 w 37"/>
                <a:gd name="T53" fmla="*/ 21 h 26"/>
                <a:gd name="T54" fmla="*/ 2 w 37"/>
                <a:gd name="T55" fmla="*/ 23 h 26"/>
                <a:gd name="T56" fmla="*/ 2 w 37"/>
                <a:gd name="T57" fmla="*/ 24 h 26"/>
                <a:gd name="T58" fmla="*/ 4 w 37"/>
                <a:gd name="T59" fmla="*/ 24 h 26"/>
                <a:gd name="T60" fmla="*/ 4 w 37"/>
                <a:gd name="T61" fmla="*/ 24 h 26"/>
                <a:gd name="T62" fmla="*/ 5 w 37"/>
                <a:gd name="T63" fmla="*/ 24 h 26"/>
                <a:gd name="T64" fmla="*/ 9 w 37"/>
                <a:gd name="T65" fmla="*/ 25 h 26"/>
                <a:gd name="T66" fmla="*/ 12 w 37"/>
                <a:gd name="T67" fmla="*/ 25 h 26"/>
                <a:gd name="T68" fmla="*/ 17 w 37"/>
                <a:gd name="T69" fmla="*/ 25 h 26"/>
                <a:gd name="T70" fmla="*/ 22 w 37"/>
                <a:gd name="T71" fmla="*/ 26 h 26"/>
                <a:gd name="T72" fmla="*/ 27 w 37"/>
                <a:gd name="T73" fmla="*/ 25 h 26"/>
                <a:gd name="T74" fmla="*/ 31 w 37"/>
                <a:gd name="T75" fmla="*/ 25 h 26"/>
                <a:gd name="T76" fmla="*/ 33 w 37"/>
                <a:gd name="T77" fmla="*/ 24 h 26"/>
                <a:gd name="T78" fmla="*/ 33 w 37"/>
                <a:gd name="T79" fmla="*/ 24 h 26"/>
                <a:gd name="T80" fmla="*/ 35 w 37"/>
                <a:gd name="T81" fmla="*/ 23 h 26"/>
                <a:gd name="T82" fmla="*/ 36 w 37"/>
                <a:gd name="T83" fmla="*/ 21 h 26"/>
                <a:gd name="T84" fmla="*/ 37 w 37"/>
                <a:gd name="T85" fmla="*/ 20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2" y="24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6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3" name="Freeform 448"/>
            <p:cNvSpPr>
              <a:spLocks/>
            </p:cNvSpPr>
            <p:nvPr/>
          </p:nvSpPr>
          <p:spPr bwMode="auto">
            <a:xfrm>
              <a:off x="4294" y="3473"/>
              <a:ext cx="25" cy="12"/>
            </a:xfrm>
            <a:custGeom>
              <a:avLst/>
              <a:gdLst>
                <a:gd name="T0" fmla="*/ 36 w 37"/>
                <a:gd name="T1" fmla="*/ 3 h 26"/>
                <a:gd name="T2" fmla="*/ 35 w 37"/>
                <a:gd name="T3" fmla="*/ 1 h 26"/>
                <a:gd name="T4" fmla="*/ 34 w 37"/>
                <a:gd name="T5" fmla="*/ 0 h 26"/>
                <a:gd name="T6" fmla="*/ 33 w 37"/>
                <a:gd name="T7" fmla="*/ 0 h 26"/>
                <a:gd name="T8" fmla="*/ 31 w 37"/>
                <a:gd name="T9" fmla="*/ 0 h 26"/>
                <a:gd name="T10" fmla="*/ 28 w 37"/>
                <a:gd name="T11" fmla="*/ 1 h 26"/>
                <a:gd name="T12" fmla="*/ 25 w 37"/>
                <a:gd name="T13" fmla="*/ 1 h 26"/>
                <a:gd name="T14" fmla="*/ 21 w 37"/>
                <a:gd name="T15" fmla="*/ 1 h 26"/>
                <a:gd name="T16" fmla="*/ 16 w 37"/>
                <a:gd name="T17" fmla="*/ 1 h 26"/>
                <a:gd name="T18" fmla="*/ 12 w 37"/>
                <a:gd name="T19" fmla="*/ 1 h 26"/>
                <a:gd name="T20" fmla="*/ 7 w 37"/>
                <a:gd name="T21" fmla="*/ 0 h 26"/>
                <a:gd name="T22" fmla="*/ 5 w 37"/>
                <a:gd name="T23" fmla="*/ 0 h 26"/>
                <a:gd name="T24" fmla="*/ 4 w 37"/>
                <a:gd name="T25" fmla="*/ 0 h 26"/>
                <a:gd name="T26" fmla="*/ 3 w 37"/>
                <a:gd name="T27" fmla="*/ 0 h 26"/>
                <a:gd name="T28" fmla="*/ 2 w 37"/>
                <a:gd name="T29" fmla="*/ 0 h 26"/>
                <a:gd name="T30" fmla="*/ 1 w 37"/>
                <a:gd name="T31" fmla="*/ 0 h 26"/>
                <a:gd name="T32" fmla="*/ 0 w 37"/>
                <a:gd name="T33" fmla="*/ 1 h 26"/>
                <a:gd name="T34" fmla="*/ 0 w 37"/>
                <a:gd name="T35" fmla="*/ 8 h 26"/>
                <a:gd name="T36" fmla="*/ 0 w 37"/>
                <a:gd name="T37" fmla="*/ 13 h 26"/>
                <a:gd name="T38" fmla="*/ 0 w 37"/>
                <a:gd name="T39" fmla="*/ 18 h 26"/>
                <a:gd name="T40" fmla="*/ 0 w 37"/>
                <a:gd name="T41" fmla="*/ 20 h 26"/>
                <a:gd name="T42" fmla="*/ 1 w 37"/>
                <a:gd name="T43" fmla="*/ 20 h 26"/>
                <a:gd name="T44" fmla="*/ 1 w 37"/>
                <a:gd name="T45" fmla="*/ 23 h 26"/>
                <a:gd name="T46" fmla="*/ 1 w 37"/>
                <a:gd name="T47" fmla="*/ 24 h 26"/>
                <a:gd name="T48" fmla="*/ 3 w 37"/>
                <a:gd name="T49" fmla="*/ 24 h 26"/>
                <a:gd name="T50" fmla="*/ 5 w 37"/>
                <a:gd name="T51" fmla="*/ 24 h 26"/>
                <a:gd name="T52" fmla="*/ 8 w 37"/>
                <a:gd name="T53" fmla="*/ 25 h 26"/>
                <a:gd name="T54" fmla="*/ 13 w 37"/>
                <a:gd name="T55" fmla="*/ 25 h 26"/>
                <a:gd name="T56" fmla="*/ 18 w 37"/>
                <a:gd name="T57" fmla="*/ 25 h 26"/>
                <a:gd name="T58" fmla="*/ 23 w 37"/>
                <a:gd name="T59" fmla="*/ 26 h 26"/>
                <a:gd name="T60" fmla="*/ 27 w 37"/>
                <a:gd name="T61" fmla="*/ 25 h 26"/>
                <a:gd name="T62" fmla="*/ 31 w 37"/>
                <a:gd name="T63" fmla="*/ 25 h 26"/>
                <a:gd name="T64" fmla="*/ 33 w 37"/>
                <a:gd name="T65" fmla="*/ 24 h 26"/>
                <a:gd name="T66" fmla="*/ 34 w 37"/>
                <a:gd name="T67" fmla="*/ 23 h 26"/>
                <a:gd name="T68" fmla="*/ 36 w 37"/>
                <a:gd name="T69" fmla="*/ 21 h 26"/>
                <a:gd name="T70" fmla="*/ 37 w 37"/>
                <a:gd name="T71" fmla="*/ 20 h 26"/>
                <a:gd name="T72" fmla="*/ 37 w 37"/>
                <a:gd name="T73" fmla="*/ 20 h 26"/>
                <a:gd name="T74" fmla="*/ 37 w 37"/>
                <a:gd name="T75" fmla="*/ 16 h 26"/>
                <a:gd name="T76" fmla="*/ 37 w 37"/>
                <a:gd name="T77" fmla="*/ 10 h 26"/>
                <a:gd name="T78" fmla="*/ 36 w 37"/>
                <a:gd name="T79" fmla="*/ 5 h 26"/>
                <a:gd name="T80" fmla="*/ 36 w 37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6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4" name="Freeform 449"/>
            <p:cNvSpPr>
              <a:spLocks/>
            </p:cNvSpPr>
            <p:nvPr/>
          </p:nvSpPr>
          <p:spPr bwMode="auto">
            <a:xfrm>
              <a:off x="4294" y="3473"/>
              <a:ext cx="25" cy="12"/>
            </a:xfrm>
            <a:custGeom>
              <a:avLst/>
              <a:gdLst>
                <a:gd name="T0" fmla="*/ 36 w 37"/>
                <a:gd name="T1" fmla="*/ 3 h 26"/>
                <a:gd name="T2" fmla="*/ 36 w 37"/>
                <a:gd name="T3" fmla="*/ 3 h 26"/>
                <a:gd name="T4" fmla="*/ 35 w 37"/>
                <a:gd name="T5" fmla="*/ 1 h 26"/>
                <a:gd name="T6" fmla="*/ 34 w 37"/>
                <a:gd name="T7" fmla="*/ 0 h 26"/>
                <a:gd name="T8" fmla="*/ 33 w 37"/>
                <a:gd name="T9" fmla="*/ 0 h 26"/>
                <a:gd name="T10" fmla="*/ 31 w 37"/>
                <a:gd name="T11" fmla="*/ 0 h 26"/>
                <a:gd name="T12" fmla="*/ 31 w 37"/>
                <a:gd name="T13" fmla="*/ 0 h 26"/>
                <a:gd name="T14" fmla="*/ 28 w 37"/>
                <a:gd name="T15" fmla="*/ 1 h 26"/>
                <a:gd name="T16" fmla="*/ 25 w 37"/>
                <a:gd name="T17" fmla="*/ 1 h 26"/>
                <a:gd name="T18" fmla="*/ 21 w 37"/>
                <a:gd name="T19" fmla="*/ 1 h 26"/>
                <a:gd name="T20" fmla="*/ 16 w 37"/>
                <a:gd name="T21" fmla="*/ 1 h 26"/>
                <a:gd name="T22" fmla="*/ 12 w 37"/>
                <a:gd name="T23" fmla="*/ 1 h 26"/>
                <a:gd name="T24" fmla="*/ 7 w 37"/>
                <a:gd name="T25" fmla="*/ 0 h 26"/>
                <a:gd name="T26" fmla="*/ 5 w 37"/>
                <a:gd name="T27" fmla="*/ 0 h 26"/>
                <a:gd name="T28" fmla="*/ 4 w 37"/>
                <a:gd name="T29" fmla="*/ 0 h 26"/>
                <a:gd name="T30" fmla="*/ 4 w 37"/>
                <a:gd name="T31" fmla="*/ 0 h 26"/>
                <a:gd name="T32" fmla="*/ 3 w 37"/>
                <a:gd name="T33" fmla="*/ 0 h 26"/>
                <a:gd name="T34" fmla="*/ 2 w 37"/>
                <a:gd name="T35" fmla="*/ 0 h 26"/>
                <a:gd name="T36" fmla="*/ 1 w 37"/>
                <a:gd name="T37" fmla="*/ 0 h 26"/>
                <a:gd name="T38" fmla="*/ 0 w 37"/>
                <a:gd name="T39" fmla="*/ 1 h 26"/>
                <a:gd name="T40" fmla="*/ 0 w 37"/>
                <a:gd name="T41" fmla="*/ 1 h 26"/>
                <a:gd name="T42" fmla="*/ 0 w 37"/>
                <a:gd name="T43" fmla="*/ 8 h 26"/>
                <a:gd name="T44" fmla="*/ 0 w 37"/>
                <a:gd name="T45" fmla="*/ 13 h 26"/>
                <a:gd name="T46" fmla="*/ 0 w 37"/>
                <a:gd name="T47" fmla="*/ 18 h 26"/>
                <a:gd name="T48" fmla="*/ 0 w 37"/>
                <a:gd name="T49" fmla="*/ 20 h 26"/>
                <a:gd name="T50" fmla="*/ 0 w 37"/>
                <a:gd name="T51" fmla="*/ 20 h 26"/>
                <a:gd name="T52" fmla="*/ 1 w 37"/>
                <a:gd name="T53" fmla="*/ 20 h 26"/>
                <a:gd name="T54" fmla="*/ 1 w 37"/>
                <a:gd name="T55" fmla="*/ 23 h 26"/>
                <a:gd name="T56" fmla="*/ 1 w 37"/>
                <a:gd name="T57" fmla="*/ 24 h 26"/>
                <a:gd name="T58" fmla="*/ 3 w 37"/>
                <a:gd name="T59" fmla="*/ 24 h 26"/>
                <a:gd name="T60" fmla="*/ 3 w 37"/>
                <a:gd name="T61" fmla="*/ 24 h 26"/>
                <a:gd name="T62" fmla="*/ 5 w 37"/>
                <a:gd name="T63" fmla="*/ 24 h 26"/>
                <a:gd name="T64" fmla="*/ 8 w 37"/>
                <a:gd name="T65" fmla="*/ 25 h 26"/>
                <a:gd name="T66" fmla="*/ 13 w 37"/>
                <a:gd name="T67" fmla="*/ 25 h 26"/>
                <a:gd name="T68" fmla="*/ 18 w 37"/>
                <a:gd name="T69" fmla="*/ 25 h 26"/>
                <a:gd name="T70" fmla="*/ 23 w 37"/>
                <a:gd name="T71" fmla="*/ 26 h 26"/>
                <a:gd name="T72" fmla="*/ 27 w 37"/>
                <a:gd name="T73" fmla="*/ 25 h 26"/>
                <a:gd name="T74" fmla="*/ 31 w 37"/>
                <a:gd name="T75" fmla="*/ 25 h 26"/>
                <a:gd name="T76" fmla="*/ 33 w 37"/>
                <a:gd name="T77" fmla="*/ 24 h 26"/>
                <a:gd name="T78" fmla="*/ 33 w 37"/>
                <a:gd name="T79" fmla="*/ 24 h 26"/>
                <a:gd name="T80" fmla="*/ 34 w 37"/>
                <a:gd name="T81" fmla="*/ 23 h 26"/>
                <a:gd name="T82" fmla="*/ 36 w 37"/>
                <a:gd name="T83" fmla="*/ 21 h 26"/>
                <a:gd name="T84" fmla="*/ 37 w 37"/>
                <a:gd name="T85" fmla="*/ 20 h 26"/>
                <a:gd name="T86" fmla="*/ 37 w 37"/>
                <a:gd name="T87" fmla="*/ 20 h 26"/>
                <a:gd name="T88" fmla="*/ 37 w 37"/>
                <a:gd name="T89" fmla="*/ 20 h 26"/>
                <a:gd name="T90" fmla="*/ 37 w 37"/>
                <a:gd name="T91" fmla="*/ 16 h 26"/>
                <a:gd name="T92" fmla="*/ 37 w 37"/>
                <a:gd name="T93" fmla="*/ 10 h 26"/>
                <a:gd name="T94" fmla="*/ 36 w 37"/>
                <a:gd name="T95" fmla="*/ 5 h 26"/>
                <a:gd name="T96" fmla="*/ 36 w 37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6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3" y="26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5" name="Freeform 450"/>
            <p:cNvSpPr>
              <a:spLocks/>
            </p:cNvSpPr>
            <p:nvPr/>
          </p:nvSpPr>
          <p:spPr bwMode="auto">
            <a:xfrm>
              <a:off x="4261" y="3473"/>
              <a:ext cx="24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1 h 26"/>
                <a:gd name="T4" fmla="*/ 35 w 36"/>
                <a:gd name="T5" fmla="*/ 0 h 26"/>
                <a:gd name="T6" fmla="*/ 34 w 36"/>
                <a:gd name="T7" fmla="*/ 0 h 26"/>
                <a:gd name="T8" fmla="*/ 32 w 36"/>
                <a:gd name="T9" fmla="*/ 0 h 26"/>
                <a:gd name="T10" fmla="*/ 29 w 36"/>
                <a:gd name="T11" fmla="*/ 1 h 26"/>
                <a:gd name="T12" fmla="*/ 23 w 36"/>
                <a:gd name="T13" fmla="*/ 1 h 26"/>
                <a:gd name="T14" fmla="*/ 19 w 36"/>
                <a:gd name="T15" fmla="*/ 1 h 26"/>
                <a:gd name="T16" fmla="*/ 15 w 36"/>
                <a:gd name="T17" fmla="*/ 1 h 26"/>
                <a:gd name="T18" fmla="*/ 11 w 36"/>
                <a:gd name="T19" fmla="*/ 1 h 26"/>
                <a:gd name="T20" fmla="*/ 7 w 36"/>
                <a:gd name="T21" fmla="*/ 0 h 26"/>
                <a:gd name="T22" fmla="*/ 5 w 36"/>
                <a:gd name="T23" fmla="*/ 0 h 26"/>
                <a:gd name="T24" fmla="*/ 4 w 36"/>
                <a:gd name="T25" fmla="*/ 0 h 26"/>
                <a:gd name="T26" fmla="*/ 2 w 36"/>
                <a:gd name="T27" fmla="*/ 0 h 26"/>
                <a:gd name="T28" fmla="*/ 2 w 36"/>
                <a:gd name="T29" fmla="*/ 0 h 26"/>
                <a:gd name="T30" fmla="*/ 1 w 36"/>
                <a:gd name="T31" fmla="*/ 0 h 26"/>
                <a:gd name="T32" fmla="*/ 0 w 36"/>
                <a:gd name="T33" fmla="*/ 1 h 26"/>
                <a:gd name="T34" fmla="*/ 0 w 36"/>
                <a:gd name="T35" fmla="*/ 8 h 26"/>
                <a:gd name="T36" fmla="*/ 0 w 36"/>
                <a:gd name="T37" fmla="*/ 13 h 26"/>
                <a:gd name="T38" fmla="*/ 0 w 36"/>
                <a:gd name="T39" fmla="*/ 18 h 26"/>
                <a:gd name="T40" fmla="*/ 0 w 36"/>
                <a:gd name="T41" fmla="*/ 20 h 26"/>
                <a:gd name="T42" fmla="*/ 1 w 36"/>
                <a:gd name="T43" fmla="*/ 20 h 26"/>
                <a:gd name="T44" fmla="*/ 1 w 36"/>
                <a:gd name="T45" fmla="*/ 23 h 26"/>
                <a:gd name="T46" fmla="*/ 2 w 36"/>
                <a:gd name="T47" fmla="*/ 24 h 26"/>
                <a:gd name="T48" fmla="*/ 3 w 36"/>
                <a:gd name="T49" fmla="*/ 24 h 26"/>
                <a:gd name="T50" fmla="*/ 5 w 36"/>
                <a:gd name="T51" fmla="*/ 24 h 26"/>
                <a:gd name="T52" fmla="*/ 8 w 36"/>
                <a:gd name="T53" fmla="*/ 25 h 26"/>
                <a:gd name="T54" fmla="*/ 12 w 36"/>
                <a:gd name="T55" fmla="*/ 25 h 26"/>
                <a:gd name="T56" fmla="*/ 17 w 36"/>
                <a:gd name="T57" fmla="*/ 25 h 26"/>
                <a:gd name="T58" fmla="*/ 22 w 36"/>
                <a:gd name="T59" fmla="*/ 26 h 26"/>
                <a:gd name="T60" fmla="*/ 26 w 36"/>
                <a:gd name="T61" fmla="*/ 25 h 26"/>
                <a:gd name="T62" fmla="*/ 31 w 36"/>
                <a:gd name="T63" fmla="*/ 25 h 26"/>
                <a:gd name="T64" fmla="*/ 34 w 36"/>
                <a:gd name="T65" fmla="*/ 24 h 26"/>
                <a:gd name="T66" fmla="*/ 35 w 36"/>
                <a:gd name="T67" fmla="*/ 23 h 26"/>
                <a:gd name="T68" fmla="*/ 35 w 36"/>
                <a:gd name="T69" fmla="*/ 21 h 26"/>
                <a:gd name="T70" fmla="*/ 36 w 36"/>
                <a:gd name="T71" fmla="*/ 20 h 26"/>
                <a:gd name="T72" fmla="*/ 36 w 36"/>
                <a:gd name="T73" fmla="*/ 20 h 26"/>
                <a:gd name="T74" fmla="*/ 36 w 36"/>
                <a:gd name="T75" fmla="*/ 16 h 26"/>
                <a:gd name="T76" fmla="*/ 36 w 36"/>
                <a:gd name="T77" fmla="*/ 10 h 26"/>
                <a:gd name="T78" fmla="*/ 35 w 36"/>
                <a:gd name="T79" fmla="*/ 5 h 26"/>
                <a:gd name="T80" fmla="*/ 35 w 36"/>
                <a:gd name="T81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6"/>
                  </a:lnTo>
                  <a:lnTo>
                    <a:pt x="26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6" name="Freeform 451"/>
            <p:cNvSpPr>
              <a:spLocks/>
            </p:cNvSpPr>
            <p:nvPr/>
          </p:nvSpPr>
          <p:spPr bwMode="auto">
            <a:xfrm>
              <a:off x="4261" y="3473"/>
              <a:ext cx="24" cy="12"/>
            </a:xfrm>
            <a:custGeom>
              <a:avLst/>
              <a:gdLst>
                <a:gd name="T0" fmla="*/ 35 w 36"/>
                <a:gd name="T1" fmla="*/ 3 h 26"/>
                <a:gd name="T2" fmla="*/ 35 w 36"/>
                <a:gd name="T3" fmla="*/ 3 h 26"/>
                <a:gd name="T4" fmla="*/ 35 w 36"/>
                <a:gd name="T5" fmla="*/ 1 h 26"/>
                <a:gd name="T6" fmla="*/ 35 w 36"/>
                <a:gd name="T7" fmla="*/ 0 h 26"/>
                <a:gd name="T8" fmla="*/ 34 w 36"/>
                <a:gd name="T9" fmla="*/ 0 h 26"/>
                <a:gd name="T10" fmla="*/ 32 w 36"/>
                <a:gd name="T11" fmla="*/ 0 h 26"/>
                <a:gd name="T12" fmla="*/ 32 w 36"/>
                <a:gd name="T13" fmla="*/ 0 h 26"/>
                <a:gd name="T14" fmla="*/ 29 w 36"/>
                <a:gd name="T15" fmla="*/ 1 h 26"/>
                <a:gd name="T16" fmla="*/ 23 w 36"/>
                <a:gd name="T17" fmla="*/ 1 h 26"/>
                <a:gd name="T18" fmla="*/ 19 w 36"/>
                <a:gd name="T19" fmla="*/ 1 h 26"/>
                <a:gd name="T20" fmla="*/ 15 w 36"/>
                <a:gd name="T21" fmla="*/ 1 h 26"/>
                <a:gd name="T22" fmla="*/ 11 w 36"/>
                <a:gd name="T23" fmla="*/ 1 h 26"/>
                <a:gd name="T24" fmla="*/ 7 w 36"/>
                <a:gd name="T25" fmla="*/ 0 h 26"/>
                <a:gd name="T26" fmla="*/ 5 w 36"/>
                <a:gd name="T27" fmla="*/ 0 h 26"/>
                <a:gd name="T28" fmla="*/ 4 w 36"/>
                <a:gd name="T29" fmla="*/ 0 h 26"/>
                <a:gd name="T30" fmla="*/ 4 w 36"/>
                <a:gd name="T31" fmla="*/ 0 h 26"/>
                <a:gd name="T32" fmla="*/ 2 w 36"/>
                <a:gd name="T33" fmla="*/ 0 h 26"/>
                <a:gd name="T34" fmla="*/ 2 w 36"/>
                <a:gd name="T35" fmla="*/ 0 h 26"/>
                <a:gd name="T36" fmla="*/ 1 w 36"/>
                <a:gd name="T37" fmla="*/ 0 h 26"/>
                <a:gd name="T38" fmla="*/ 0 w 36"/>
                <a:gd name="T39" fmla="*/ 1 h 26"/>
                <a:gd name="T40" fmla="*/ 0 w 36"/>
                <a:gd name="T41" fmla="*/ 1 h 26"/>
                <a:gd name="T42" fmla="*/ 0 w 36"/>
                <a:gd name="T43" fmla="*/ 8 h 26"/>
                <a:gd name="T44" fmla="*/ 0 w 36"/>
                <a:gd name="T45" fmla="*/ 13 h 26"/>
                <a:gd name="T46" fmla="*/ 0 w 36"/>
                <a:gd name="T47" fmla="*/ 18 h 26"/>
                <a:gd name="T48" fmla="*/ 0 w 36"/>
                <a:gd name="T49" fmla="*/ 20 h 26"/>
                <a:gd name="T50" fmla="*/ 0 w 36"/>
                <a:gd name="T51" fmla="*/ 20 h 26"/>
                <a:gd name="T52" fmla="*/ 1 w 36"/>
                <a:gd name="T53" fmla="*/ 20 h 26"/>
                <a:gd name="T54" fmla="*/ 1 w 36"/>
                <a:gd name="T55" fmla="*/ 23 h 26"/>
                <a:gd name="T56" fmla="*/ 2 w 36"/>
                <a:gd name="T57" fmla="*/ 24 h 26"/>
                <a:gd name="T58" fmla="*/ 3 w 36"/>
                <a:gd name="T59" fmla="*/ 24 h 26"/>
                <a:gd name="T60" fmla="*/ 3 w 36"/>
                <a:gd name="T61" fmla="*/ 24 h 26"/>
                <a:gd name="T62" fmla="*/ 5 w 36"/>
                <a:gd name="T63" fmla="*/ 24 h 26"/>
                <a:gd name="T64" fmla="*/ 8 w 36"/>
                <a:gd name="T65" fmla="*/ 25 h 26"/>
                <a:gd name="T66" fmla="*/ 12 w 36"/>
                <a:gd name="T67" fmla="*/ 25 h 26"/>
                <a:gd name="T68" fmla="*/ 17 w 36"/>
                <a:gd name="T69" fmla="*/ 25 h 26"/>
                <a:gd name="T70" fmla="*/ 22 w 36"/>
                <a:gd name="T71" fmla="*/ 26 h 26"/>
                <a:gd name="T72" fmla="*/ 26 w 36"/>
                <a:gd name="T73" fmla="*/ 25 h 26"/>
                <a:gd name="T74" fmla="*/ 31 w 36"/>
                <a:gd name="T75" fmla="*/ 25 h 26"/>
                <a:gd name="T76" fmla="*/ 34 w 36"/>
                <a:gd name="T77" fmla="*/ 24 h 26"/>
                <a:gd name="T78" fmla="*/ 34 w 36"/>
                <a:gd name="T79" fmla="*/ 24 h 26"/>
                <a:gd name="T80" fmla="*/ 35 w 36"/>
                <a:gd name="T81" fmla="*/ 23 h 26"/>
                <a:gd name="T82" fmla="*/ 35 w 36"/>
                <a:gd name="T83" fmla="*/ 21 h 26"/>
                <a:gd name="T84" fmla="*/ 36 w 36"/>
                <a:gd name="T85" fmla="*/ 20 h 26"/>
                <a:gd name="T86" fmla="*/ 36 w 36"/>
                <a:gd name="T87" fmla="*/ 20 h 26"/>
                <a:gd name="T88" fmla="*/ 36 w 36"/>
                <a:gd name="T89" fmla="*/ 20 h 26"/>
                <a:gd name="T90" fmla="*/ 36 w 36"/>
                <a:gd name="T91" fmla="*/ 16 h 26"/>
                <a:gd name="T92" fmla="*/ 36 w 36"/>
                <a:gd name="T93" fmla="*/ 10 h 26"/>
                <a:gd name="T94" fmla="*/ 35 w 36"/>
                <a:gd name="T95" fmla="*/ 5 h 26"/>
                <a:gd name="T96" fmla="*/ 35 w 36"/>
                <a:gd name="T97" fmla="*/ 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6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4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9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6"/>
                  </a:lnTo>
                  <a:lnTo>
                    <a:pt x="26" y="25"/>
                  </a:lnTo>
                  <a:lnTo>
                    <a:pt x="31" y="25"/>
                  </a:lnTo>
                  <a:lnTo>
                    <a:pt x="34" y="24"/>
                  </a:lnTo>
                  <a:lnTo>
                    <a:pt x="34" y="24"/>
                  </a:lnTo>
                  <a:lnTo>
                    <a:pt x="35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7" name="Freeform 452"/>
            <p:cNvSpPr>
              <a:spLocks/>
            </p:cNvSpPr>
            <p:nvPr/>
          </p:nvSpPr>
          <p:spPr bwMode="auto">
            <a:xfrm>
              <a:off x="4304" y="3565"/>
              <a:ext cx="25" cy="12"/>
            </a:xfrm>
            <a:custGeom>
              <a:avLst/>
              <a:gdLst>
                <a:gd name="T0" fmla="*/ 36 w 36"/>
                <a:gd name="T1" fmla="*/ 4 h 27"/>
                <a:gd name="T2" fmla="*/ 36 w 36"/>
                <a:gd name="T3" fmla="*/ 3 h 27"/>
                <a:gd name="T4" fmla="*/ 35 w 36"/>
                <a:gd name="T5" fmla="*/ 2 h 27"/>
                <a:gd name="T6" fmla="*/ 33 w 36"/>
                <a:gd name="T7" fmla="*/ 2 h 27"/>
                <a:gd name="T8" fmla="*/ 32 w 36"/>
                <a:gd name="T9" fmla="*/ 2 h 27"/>
                <a:gd name="T10" fmla="*/ 28 w 36"/>
                <a:gd name="T11" fmla="*/ 3 h 27"/>
                <a:gd name="T12" fmla="*/ 25 w 36"/>
                <a:gd name="T13" fmla="*/ 3 h 27"/>
                <a:gd name="T14" fmla="*/ 19 w 36"/>
                <a:gd name="T15" fmla="*/ 3 h 27"/>
                <a:gd name="T16" fmla="*/ 15 w 36"/>
                <a:gd name="T17" fmla="*/ 3 h 27"/>
                <a:gd name="T18" fmla="*/ 11 w 36"/>
                <a:gd name="T19" fmla="*/ 3 h 27"/>
                <a:gd name="T20" fmla="*/ 8 w 36"/>
                <a:gd name="T21" fmla="*/ 2 h 27"/>
                <a:gd name="T22" fmla="*/ 6 w 36"/>
                <a:gd name="T23" fmla="*/ 2 h 27"/>
                <a:gd name="T24" fmla="*/ 5 w 36"/>
                <a:gd name="T25" fmla="*/ 2 h 27"/>
                <a:gd name="T26" fmla="*/ 3 w 36"/>
                <a:gd name="T27" fmla="*/ 0 h 27"/>
                <a:gd name="T28" fmla="*/ 3 w 36"/>
                <a:gd name="T29" fmla="*/ 0 h 27"/>
                <a:gd name="T30" fmla="*/ 2 w 36"/>
                <a:gd name="T31" fmla="*/ 0 h 27"/>
                <a:gd name="T32" fmla="*/ 1 w 36"/>
                <a:gd name="T33" fmla="*/ 3 h 27"/>
                <a:gd name="T34" fmla="*/ 0 w 36"/>
                <a:gd name="T35" fmla="*/ 8 h 27"/>
                <a:gd name="T36" fmla="*/ 0 w 36"/>
                <a:gd name="T37" fmla="*/ 13 h 27"/>
                <a:gd name="T38" fmla="*/ 0 w 36"/>
                <a:gd name="T39" fmla="*/ 18 h 27"/>
                <a:gd name="T40" fmla="*/ 0 w 36"/>
                <a:gd name="T41" fmla="*/ 19 h 27"/>
                <a:gd name="T42" fmla="*/ 1 w 36"/>
                <a:gd name="T43" fmla="*/ 20 h 27"/>
                <a:gd name="T44" fmla="*/ 1 w 36"/>
                <a:gd name="T45" fmla="*/ 23 h 27"/>
                <a:gd name="T46" fmla="*/ 2 w 36"/>
                <a:gd name="T47" fmla="*/ 24 h 27"/>
                <a:gd name="T48" fmla="*/ 3 w 36"/>
                <a:gd name="T49" fmla="*/ 24 h 27"/>
                <a:gd name="T50" fmla="*/ 6 w 36"/>
                <a:gd name="T51" fmla="*/ 24 h 27"/>
                <a:gd name="T52" fmla="*/ 8 w 36"/>
                <a:gd name="T53" fmla="*/ 25 h 27"/>
                <a:gd name="T54" fmla="*/ 12 w 36"/>
                <a:gd name="T55" fmla="*/ 25 h 27"/>
                <a:gd name="T56" fmla="*/ 16 w 36"/>
                <a:gd name="T57" fmla="*/ 27 h 27"/>
                <a:gd name="T58" fmla="*/ 22 w 36"/>
                <a:gd name="T59" fmla="*/ 27 h 27"/>
                <a:gd name="T60" fmla="*/ 27 w 36"/>
                <a:gd name="T61" fmla="*/ 27 h 27"/>
                <a:gd name="T62" fmla="*/ 30 w 36"/>
                <a:gd name="T63" fmla="*/ 27 h 27"/>
                <a:gd name="T64" fmla="*/ 33 w 36"/>
                <a:gd name="T65" fmla="*/ 25 h 27"/>
                <a:gd name="T66" fmla="*/ 35 w 36"/>
                <a:gd name="T67" fmla="*/ 24 h 27"/>
                <a:gd name="T68" fmla="*/ 36 w 36"/>
                <a:gd name="T69" fmla="*/ 23 h 27"/>
                <a:gd name="T70" fmla="*/ 36 w 36"/>
                <a:gd name="T71" fmla="*/ 22 h 27"/>
                <a:gd name="T72" fmla="*/ 36 w 36"/>
                <a:gd name="T73" fmla="*/ 20 h 27"/>
                <a:gd name="T74" fmla="*/ 36 w 36"/>
                <a:gd name="T75" fmla="*/ 18 h 27"/>
                <a:gd name="T76" fmla="*/ 36 w 36"/>
                <a:gd name="T77" fmla="*/ 12 h 27"/>
                <a:gd name="T78" fmla="*/ 36 w 36"/>
                <a:gd name="T79" fmla="*/ 7 h 27"/>
                <a:gd name="T80" fmla="*/ 36 w 36"/>
                <a:gd name="T81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5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6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8" name="Freeform 453"/>
            <p:cNvSpPr>
              <a:spLocks/>
            </p:cNvSpPr>
            <p:nvPr/>
          </p:nvSpPr>
          <p:spPr bwMode="auto">
            <a:xfrm>
              <a:off x="4304" y="3565"/>
              <a:ext cx="25" cy="12"/>
            </a:xfrm>
            <a:custGeom>
              <a:avLst/>
              <a:gdLst>
                <a:gd name="T0" fmla="*/ 36 w 36"/>
                <a:gd name="T1" fmla="*/ 4 h 27"/>
                <a:gd name="T2" fmla="*/ 36 w 36"/>
                <a:gd name="T3" fmla="*/ 4 h 27"/>
                <a:gd name="T4" fmla="*/ 36 w 36"/>
                <a:gd name="T5" fmla="*/ 3 h 27"/>
                <a:gd name="T6" fmla="*/ 35 w 36"/>
                <a:gd name="T7" fmla="*/ 2 h 27"/>
                <a:gd name="T8" fmla="*/ 33 w 36"/>
                <a:gd name="T9" fmla="*/ 2 h 27"/>
                <a:gd name="T10" fmla="*/ 32 w 36"/>
                <a:gd name="T11" fmla="*/ 2 h 27"/>
                <a:gd name="T12" fmla="*/ 32 w 36"/>
                <a:gd name="T13" fmla="*/ 2 h 27"/>
                <a:gd name="T14" fmla="*/ 28 w 36"/>
                <a:gd name="T15" fmla="*/ 3 h 27"/>
                <a:gd name="T16" fmla="*/ 25 w 36"/>
                <a:gd name="T17" fmla="*/ 3 h 27"/>
                <a:gd name="T18" fmla="*/ 19 w 36"/>
                <a:gd name="T19" fmla="*/ 3 h 27"/>
                <a:gd name="T20" fmla="*/ 15 w 36"/>
                <a:gd name="T21" fmla="*/ 3 h 27"/>
                <a:gd name="T22" fmla="*/ 11 w 36"/>
                <a:gd name="T23" fmla="*/ 3 h 27"/>
                <a:gd name="T24" fmla="*/ 8 w 36"/>
                <a:gd name="T25" fmla="*/ 2 h 27"/>
                <a:gd name="T26" fmla="*/ 6 w 36"/>
                <a:gd name="T27" fmla="*/ 2 h 27"/>
                <a:gd name="T28" fmla="*/ 5 w 36"/>
                <a:gd name="T29" fmla="*/ 2 h 27"/>
                <a:gd name="T30" fmla="*/ 5 w 36"/>
                <a:gd name="T31" fmla="*/ 2 h 27"/>
                <a:gd name="T32" fmla="*/ 3 w 36"/>
                <a:gd name="T33" fmla="*/ 0 h 27"/>
                <a:gd name="T34" fmla="*/ 3 w 36"/>
                <a:gd name="T35" fmla="*/ 0 h 27"/>
                <a:gd name="T36" fmla="*/ 2 w 36"/>
                <a:gd name="T37" fmla="*/ 0 h 27"/>
                <a:gd name="T38" fmla="*/ 1 w 36"/>
                <a:gd name="T39" fmla="*/ 3 h 27"/>
                <a:gd name="T40" fmla="*/ 1 w 36"/>
                <a:gd name="T41" fmla="*/ 3 h 27"/>
                <a:gd name="T42" fmla="*/ 0 w 36"/>
                <a:gd name="T43" fmla="*/ 8 h 27"/>
                <a:gd name="T44" fmla="*/ 0 w 36"/>
                <a:gd name="T45" fmla="*/ 13 h 27"/>
                <a:gd name="T46" fmla="*/ 0 w 36"/>
                <a:gd name="T47" fmla="*/ 18 h 27"/>
                <a:gd name="T48" fmla="*/ 0 w 36"/>
                <a:gd name="T49" fmla="*/ 19 h 27"/>
                <a:gd name="T50" fmla="*/ 0 w 36"/>
                <a:gd name="T51" fmla="*/ 19 h 27"/>
                <a:gd name="T52" fmla="*/ 1 w 36"/>
                <a:gd name="T53" fmla="*/ 20 h 27"/>
                <a:gd name="T54" fmla="*/ 1 w 36"/>
                <a:gd name="T55" fmla="*/ 23 h 27"/>
                <a:gd name="T56" fmla="*/ 2 w 36"/>
                <a:gd name="T57" fmla="*/ 24 h 27"/>
                <a:gd name="T58" fmla="*/ 3 w 36"/>
                <a:gd name="T59" fmla="*/ 24 h 27"/>
                <a:gd name="T60" fmla="*/ 3 w 36"/>
                <a:gd name="T61" fmla="*/ 24 h 27"/>
                <a:gd name="T62" fmla="*/ 6 w 36"/>
                <a:gd name="T63" fmla="*/ 24 h 27"/>
                <a:gd name="T64" fmla="*/ 8 w 36"/>
                <a:gd name="T65" fmla="*/ 25 h 27"/>
                <a:gd name="T66" fmla="*/ 12 w 36"/>
                <a:gd name="T67" fmla="*/ 25 h 27"/>
                <a:gd name="T68" fmla="*/ 16 w 36"/>
                <a:gd name="T69" fmla="*/ 27 h 27"/>
                <a:gd name="T70" fmla="*/ 22 w 36"/>
                <a:gd name="T71" fmla="*/ 27 h 27"/>
                <a:gd name="T72" fmla="*/ 27 w 36"/>
                <a:gd name="T73" fmla="*/ 27 h 27"/>
                <a:gd name="T74" fmla="*/ 30 w 36"/>
                <a:gd name="T75" fmla="*/ 27 h 27"/>
                <a:gd name="T76" fmla="*/ 33 w 36"/>
                <a:gd name="T77" fmla="*/ 25 h 27"/>
                <a:gd name="T78" fmla="*/ 33 w 36"/>
                <a:gd name="T79" fmla="*/ 25 h 27"/>
                <a:gd name="T80" fmla="*/ 35 w 36"/>
                <a:gd name="T81" fmla="*/ 24 h 27"/>
                <a:gd name="T82" fmla="*/ 36 w 36"/>
                <a:gd name="T83" fmla="*/ 23 h 27"/>
                <a:gd name="T84" fmla="*/ 36 w 36"/>
                <a:gd name="T85" fmla="*/ 22 h 27"/>
                <a:gd name="T86" fmla="*/ 36 w 36"/>
                <a:gd name="T87" fmla="*/ 20 h 27"/>
                <a:gd name="T88" fmla="*/ 36 w 36"/>
                <a:gd name="T89" fmla="*/ 20 h 27"/>
                <a:gd name="T90" fmla="*/ 36 w 36"/>
                <a:gd name="T91" fmla="*/ 18 h 27"/>
                <a:gd name="T92" fmla="*/ 36 w 36"/>
                <a:gd name="T93" fmla="*/ 12 h 27"/>
                <a:gd name="T94" fmla="*/ 36 w 36"/>
                <a:gd name="T95" fmla="*/ 7 h 27"/>
                <a:gd name="T96" fmla="*/ 36 w 36"/>
                <a:gd name="T97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6" y="4"/>
                  </a:moveTo>
                  <a:lnTo>
                    <a:pt x="36" y="4"/>
                  </a:lnTo>
                  <a:lnTo>
                    <a:pt x="36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2" y="2"/>
                  </a:lnTo>
                  <a:lnTo>
                    <a:pt x="32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5" y="2"/>
                  </a:lnTo>
                  <a:lnTo>
                    <a:pt x="5" y="2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6" y="27"/>
                  </a:lnTo>
                  <a:lnTo>
                    <a:pt x="22" y="27"/>
                  </a:lnTo>
                  <a:lnTo>
                    <a:pt x="27" y="27"/>
                  </a:lnTo>
                  <a:lnTo>
                    <a:pt x="30" y="27"/>
                  </a:lnTo>
                  <a:lnTo>
                    <a:pt x="33" y="25"/>
                  </a:lnTo>
                  <a:lnTo>
                    <a:pt x="33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6" y="7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9" name="Freeform 454"/>
            <p:cNvSpPr>
              <a:spLocks/>
            </p:cNvSpPr>
            <p:nvPr/>
          </p:nvSpPr>
          <p:spPr bwMode="auto">
            <a:xfrm>
              <a:off x="4306" y="3583"/>
              <a:ext cx="25" cy="12"/>
            </a:xfrm>
            <a:custGeom>
              <a:avLst/>
              <a:gdLst>
                <a:gd name="T0" fmla="*/ 36 w 36"/>
                <a:gd name="T1" fmla="*/ 4 h 28"/>
                <a:gd name="T2" fmla="*/ 35 w 36"/>
                <a:gd name="T3" fmla="*/ 3 h 28"/>
                <a:gd name="T4" fmla="*/ 34 w 36"/>
                <a:gd name="T5" fmla="*/ 1 h 28"/>
                <a:gd name="T6" fmla="*/ 33 w 36"/>
                <a:gd name="T7" fmla="*/ 1 h 28"/>
                <a:gd name="T8" fmla="*/ 32 w 36"/>
                <a:gd name="T9" fmla="*/ 1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0 w 36"/>
                <a:gd name="T19" fmla="*/ 1 h 28"/>
                <a:gd name="T20" fmla="*/ 7 w 36"/>
                <a:gd name="T21" fmla="*/ 1 h 28"/>
                <a:gd name="T22" fmla="*/ 5 w 36"/>
                <a:gd name="T23" fmla="*/ 0 h 28"/>
                <a:gd name="T24" fmla="*/ 4 w 36"/>
                <a:gd name="T25" fmla="*/ 0 h 28"/>
                <a:gd name="T26" fmla="*/ 3 w 36"/>
                <a:gd name="T27" fmla="*/ 0 h 28"/>
                <a:gd name="T28" fmla="*/ 2 w 36"/>
                <a:gd name="T29" fmla="*/ 0 h 28"/>
                <a:gd name="T30" fmla="*/ 1 w 36"/>
                <a:gd name="T31" fmla="*/ 0 h 28"/>
                <a:gd name="T32" fmla="*/ 0 w 36"/>
                <a:gd name="T33" fmla="*/ 1 h 28"/>
                <a:gd name="T34" fmla="*/ 0 w 36"/>
                <a:gd name="T35" fmla="*/ 6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0 h 28"/>
                <a:gd name="T42" fmla="*/ 1 w 36"/>
                <a:gd name="T43" fmla="*/ 22 h 28"/>
                <a:gd name="T44" fmla="*/ 1 w 36"/>
                <a:gd name="T45" fmla="*/ 23 h 28"/>
                <a:gd name="T46" fmla="*/ 2 w 36"/>
                <a:gd name="T47" fmla="*/ 24 h 28"/>
                <a:gd name="T48" fmla="*/ 3 w 36"/>
                <a:gd name="T49" fmla="*/ 25 h 28"/>
                <a:gd name="T50" fmla="*/ 5 w 36"/>
                <a:gd name="T51" fmla="*/ 25 h 28"/>
                <a:gd name="T52" fmla="*/ 7 w 36"/>
                <a:gd name="T53" fmla="*/ 27 h 28"/>
                <a:gd name="T54" fmla="*/ 12 w 36"/>
                <a:gd name="T55" fmla="*/ 27 h 28"/>
                <a:gd name="T56" fmla="*/ 16 w 36"/>
                <a:gd name="T57" fmla="*/ 28 h 28"/>
                <a:gd name="T58" fmla="*/ 22 w 36"/>
                <a:gd name="T59" fmla="*/ 28 h 28"/>
                <a:gd name="T60" fmla="*/ 26 w 36"/>
                <a:gd name="T61" fmla="*/ 28 h 28"/>
                <a:gd name="T62" fmla="*/ 30 w 36"/>
                <a:gd name="T63" fmla="*/ 28 h 28"/>
                <a:gd name="T64" fmla="*/ 33 w 36"/>
                <a:gd name="T65" fmla="*/ 27 h 28"/>
                <a:gd name="T66" fmla="*/ 34 w 36"/>
                <a:gd name="T67" fmla="*/ 25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2 h 28"/>
                <a:gd name="T74" fmla="*/ 36 w 36"/>
                <a:gd name="T75" fmla="*/ 18 h 28"/>
                <a:gd name="T76" fmla="*/ 36 w 36"/>
                <a:gd name="T77" fmla="*/ 11 h 28"/>
                <a:gd name="T78" fmla="*/ 36 w 36"/>
                <a:gd name="T79" fmla="*/ 6 h 28"/>
                <a:gd name="T80" fmla="*/ 36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2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0" y="1"/>
                  </a:lnTo>
                  <a:lnTo>
                    <a:pt x="7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7" y="27"/>
                  </a:lnTo>
                  <a:lnTo>
                    <a:pt x="12" y="27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0" name="Freeform 455"/>
            <p:cNvSpPr>
              <a:spLocks/>
            </p:cNvSpPr>
            <p:nvPr/>
          </p:nvSpPr>
          <p:spPr bwMode="auto">
            <a:xfrm>
              <a:off x="4306" y="3583"/>
              <a:ext cx="25" cy="12"/>
            </a:xfrm>
            <a:custGeom>
              <a:avLst/>
              <a:gdLst>
                <a:gd name="T0" fmla="*/ 36 w 36"/>
                <a:gd name="T1" fmla="*/ 4 h 28"/>
                <a:gd name="T2" fmla="*/ 36 w 36"/>
                <a:gd name="T3" fmla="*/ 4 h 28"/>
                <a:gd name="T4" fmla="*/ 35 w 36"/>
                <a:gd name="T5" fmla="*/ 3 h 28"/>
                <a:gd name="T6" fmla="*/ 34 w 36"/>
                <a:gd name="T7" fmla="*/ 1 h 28"/>
                <a:gd name="T8" fmla="*/ 33 w 36"/>
                <a:gd name="T9" fmla="*/ 1 h 28"/>
                <a:gd name="T10" fmla="*/ 32 w 36"/>
                <a:gd name="T11" fmla="*/ 1 h 28"/>
                <a:gd name="T12" fmla="*/ 32 w 36"/>
                <a:gd name="T13" fmla="*/ 1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0 w 36"/>
                <a:gd name="T23" fmla="*/ 1 h 28"/>
                <a:gd name="T24" fmla="*/ 7 w 36"/>
                <a:gd name="T25" fmla="*/ 1 h 28"/>
                <a:gd name="T26" fmla="*/ 5 w 36"/>
                <a:gd name="T27" fmla="*/ 0 h 28"/>
                <a:gd name="T28" fmla="*/ 4 w 36"/>
                <a:gd name="T29" fmla="*/ 0 h 28"/>
                <a:gd name="T30" fmla="*/ 4 w 36"/>
                <a:gd name="T31" fmla="*/ 0 h 28"/>
                <a:gd name="T32" fmla="*/ 3 w 36"/>
                <a:gd name="T33" fmla="*/ 0 h 28"/>
                <a:gd name="T34" fmla="*/ 2 w 36"/>
                <a:gd name="T35" fmla="*/ 0 h 28"/>
                <a:gd name="T36" fmla="*/ 1 w 36"/>
                <a:gd name="T37" fmla="*/ 0 h 28"/>
                <a:gd name="T38" fmla="*/ 0 w 36"/>
                <a:gd name="T39" fmla="*/ 1 h 28"/>
                <a:gd name="T40" fmla="*/ 0 w 36"/>
                <a:gd name="T41" fmla="*/ 1 h 28"/>
                <a:gd name="T42" fmla="*/ 0 w 36"/>
                <a:gd name="T43" fmla="*/ 6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0 h 28"/>
                <a:gd name="T50" fmla="*/ 0 w 36"/>
                <a:gd name="T51" fmla="*/ 20 h 28"/>
                <a:gd name="T52" fmla="*/ 1 w 36"/>
                <a:gd name="T53" fmla="*/ 22 h 28"/>
                <a:gd name="T54" fmla="*/ 1 w 36"/>
                <a:gd name="T55" fmla="*/ 23 h 28"/>
                <a:gd name="T56" fmla="*/ 2 w 36"/>
                <a:gd name="T57" fmla="*/ 24 h 28"/>
                <a:gd name="T58" fmla="*/ 3 w 36"/>
                <a:gd name="T59" fmla="*/ 25 h 28"/>
                <a:gd name="T60" fmla="*/ 3 w 36"/>
                <a:gd name="T61" fmla="*/ 25 h 28"/>
                <a:gd name="T62" fmla="*/ 5 w 36"/>
                <a:gd name="T63" fmla="*/ 25 h 28"/>
                <a:gd name="T64" fmla="*/ 7 w 36"/>
                <a:gd name="T65" fmla="*/ 27 h 28"/>
                <a:gd name="T66" fmla="*/ 12 w 36"/>
                <a:gd name="T67" fmla="*/ 27 h 28"/>
                <a:gd name="T68" fmla="*/ 16 w 36"/>
                <a:gd name="T69" fmla="*/ 28 h 28"/>
                <a:gd name="T70" fmla="*/ 22 w 36"/>
                <a:gd name="T71" fmla="*/ 28 h 28"/>
                <a:gd name="T72" fmla="*/ 26 w 36"/>
                <a:gd name="T73" fmla="*/ 28 h 28"/>
                <a:gd name="T74" fmla="*/ 30 w 36"/>
                <a:gd name="T75" fmla="*/ 28 h 28"/>
                <a:gd name="T76" fmla="*/ 33 w 36"/>
                <a:gd name="T77" fmla="*/ 27 h 28"/>
                <a:gd name="T78" fmla="*/ 33 w 36"/>
                <a:gd name="T79" fmla="*/ 27 h 28"/>
                <a:gd name="T80" fmla="*/ 34 w 36"/>
                <a:gd name="T81" fmla="*/ 25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2 h 28"/>
                <a:gd name="T88" fmla="*/ 36 w 36"/>
                <a:gd name="T89" fmla="*/ 22 h 28"/>
                <a:gd name="T90" fmla="*/ 36 w 36"/>
                <a:gd name="T91" fmla="*/ 18 h 28"/>
                <a:gd name="T92" fmla="*/ 36 w 36"/>
                <a:gd name="T93" fmla="*/ 11 h 28"/>
                <a:gd name="T94" fmla="*/ 36 w 36"/>
                <a:gd name="T95" fmla="*/ 6 h 28"/>
                <a:gd name="T96" fmla="*/ 36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6" y="4"/>
                  </a:moveTo>
                  <a:lnTo>
                    <a:pt x="36" y="4"/>
                  </a:ln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2" y="1"/>
                  </a:lnTo>
                  <a:lnTo>
                    <a:pt x="32" y="1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0" y="1"/>
                  </a:lnTo>
                  <a:lnTo>
                    <a:pt x="7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5"/>
                  </a:lnTo>
                  <a:lnTo>
                    <a:pt x="3" y="25"/>
                  </a:lnTo>
                  <a:lnTo>
                    <a:pt x="5" y="25"/>
                  </a:lnTo>
                  <a:lnTo>
                    <a:pt x="7" y="27"/>
                  </a:lnTo>
                  <a:lnTo>
                    <a:pt x="12" y="27"/>
                  </a:lnTo>
                  <a:lnTo>
                    <a:pt x="16" y="28"/>
                  </a:lnTo>
                  <a:lnTo>
                    <a:pt x="22" y="28"/>
                  </a:lnTo>
                  <a:lnTo>
                    <a:pt x="26" y="28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3" y="27"/>
                  </a:lnTo>
                  <a:lnTo>
                    <a:pt x="34" y="25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1"/>
                  </a:lnTo>
                  <a:lnTo>
                    <a:pt x="36" y="6"/>
                  </a:lnTo>
                  <a:lnTo>
                    <a:pt x="36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1" name="Freeform 456"/>
            <p:cNvSpPr>
              <a:spLocks/>
            </p:cNvSpPr>
            <p:nvPr/>
          </p:nvSpPr>
          <p:spPr bwMode="auto">
            <a:xfrm>
              <a:off x="4340" y="3583"/>
              <a:ext cx="26" cy="12"/>
            </a:xfrm>
            <a:custGeom>
              <a:avLst/>
              <a:gdLst>
                <a:gd name="T0" fmla="*/ 37 w 38"/>
                <a:gd name="T1" fmla="*/ 4 h 28"/>
                <a:gd name="T2" fmla="*/ 36 w 38"/>
                <a:gd name="T3" fmla="*/ 3 h 28"/>
                <a:gd name="T4" fmla="*/ 36 w 38"/>
                <a:gd name="T5" fmla="*/ 1 h 28"/>
                <a:gd name="T6" fmla="*/ 35 w 38"/>
                <a:gd name="T7" fmla="*/ 1 h 28"/>
                <a:gd name="T8" fmla="*/ 34 w 38"/>
                <a:gd name="T9" fmla="*/ 1 h 28"/>
                <a:gd name="T10" fmla="*/ 29 w 38"/>
                <a:gd name="T11" fmla="*/ 3 h 28"/>
                <a:gd name="T12" fmla="*/ 25 w 38"/>
                <a:gd name="T13" fmla="*/ 3 h 28"/>
                <a:gd name="T14" fmla="*/ 21 w 38"/>
                <a:gd name="T15" fmla="*/ 3 h 28"/>
                <a:gd name="T16" fmla="*/ 17 w 38"/>
                <a:gd name="T17" fmla="*/ 3 h 28"/>
                <a:gd name="T18" fmla="*/ 12 w 38"/>
                <a:gd name="T19" fmla="*/ 1 h 28"/>
                <a:gd name="T20" fmla="*/ 9 w 38"/>
                <a:gd name="T21" fmla="*/ 1 h 28"/>
                <a:gd name="T22" fmla="*/ 6 w 38"/>
                <a:gd name="T23" fmla="*/ 0 h 28"/>
                <a:gd name="T24" fmla="*/ 6 w 38"/>
                <a:gd name="T25" fmla="*/ 0 h 28"/>
                <a:gd name="T26" fmla="*/ 4 w 38"/>
                <a:gd name="T27" fmla="*/ 0 h 28"/>
                <a:gd name="T28" fmla="*/ 3 w 38"/>
                <a:gd name="T29" fmla="*/ 0 h 28"/>
                <a:gd name="T30" fmla="*/ 3 w 38"/>
                <a:gd name="T31" fmla="*/ 0 h 28"/>
                <a:gd name="T32" fmla="*/ 1 w 38"/>
                <a:gd name="T33" fmla="*/ 1 h 28"/>
                <a:gd name="T34" fmla="*/ 0 w 38"/>
                <a:gd name="T35" fmla="*/ 6 h 28"/>
                <a:gd name="T36" fmla="*/ 0 w 38"/>
                <a:gd name="T37" fmla="*/ 13 h 28"/>
                <a:gd name="T38" fmla="*/ 0 w 38"/>
                <a:gd name="T39" fmla="*/ 17 h 28"/>
                <a:gd name="T40" fmla="*/ 0 w 38"/>
                <a:gd name="T41" fmla="*/ 20 h 28"/>
                <a:gd name="T42" fmla="*/ 1 w 38"/>
                <a:gd name="T43" fmla="*/ 22 h 28"/>
                <a:gd name="T44" fmla="*/ 1 w 38"/>
                <a:gd name="T45" fmla="*/ 23 h 28"/>
                <a:gd name="T46" fmla="*/ 3 w 38"/>
                <a:gd name="T47" fmla="*/ 24 h 28"/>
                <a:gd name="T48" fmla="*/ 4 w 38"/>
                <a:gd name="T49" fmla="*/ 25 h 28"/>
                <a:gd name="T50" fmla="*/ 6 w 38"/>
                <a:gd name="T51" fmla="*/ 25 h 28"/>
                <a:gd name="T52" fmla="*/ 9 w 38"/>
                <a:gd name="T53" fmla="*/ 27 h 28"/>
                <a:gd name="T54" fmla="*/ 14 w 38"/>
                <a:gd name="T55" fmla="*/ 27 h 28"/>
                <a:gd name="T56" fmla="*/ 19 w 38"/>
                <a:gd name="T57" fmla="*/ 28 h 28"/>
                <a:gd name="T58" fmla="*/ 23 w 38"/>
                <a:gd name="T59" fmla="*/ 28 h 28"/>
                <a:gd name="T60" fmla="*/ 28 w 38"/>
                <a:gd name="T61" fmla="*/ 28 h 28"/>
                <a:gd name="T62" fmla="*/ 33 w 38"/>
                <a:gd name="T63" fmla="*/ 28 h 28"/>
                <a:gd name="T64" fmla="*/ 35 w 38"/>
                <a:gd name="T65" fmla="*/ 27 h 28"/>
                <a:gd name="T66" fmla="*/ 36 w 38"/>
                <a:gd name="T67" fmla="*/ 25 h 28"/>
                <a:gd name="T68" fmla="*/ 36 w 38"/>
                <a:gd name="T69" fmla="*/ 24 h 28"/>
                <a:gd name="T70" fmla="*/ 37 w 38"/>
                <a:gd name="T71" fmla="*/ 23 h 28"/>
                <a:gd name="T72" fmla="*/ 38 w 38"/>
                <a:gd name="T73" fmla="*/ 22 h 28"/>
                <a:gd name="T74" fmla="*/ 38 w 38"/>
                <a:gd name="T75" fmla="*/ 18 h 28"/>
                <a:gd name="T76" fmla="*/ 38 w 38"/>
                <a:gd name="T77" fmla="*/ 11 h 28"/>
                <a:gd name="T78" fmla="*/ 37 w 38"/>
                <a:gd name="T79" fmla="*/ 6 h 28"/>
                <a:gd name="T80" fmla="*/ 37 w 38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" h="28">
                  <a:moveTo>
                    <a:pt x="37" y="4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1" y="3"/>
                  </a:lnTo>
                  <a:lnTo>
                    <a:pt x="17" y="3"/>
                  </a:lnTo>
                  <a:lnTo>
                    <a:pt x="12" y="1"/>
                  </a:lnTo>
                  <a:lnTo>
                    <a:pt x="9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9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3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8" y="22"/>
                  </a:lnTo>
                  <a:lnTo>
                    <a:pt x="38" y="18"/>
                  </a:lnTo>
                  <a:lnTo>
                    <a:pt x="38" y="11"/>
                  </a:lnTo>
                  <a:lnTo>
                    <a:pt x="37" y="6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2" name="Freeform 457"/>
            <p:cNvSpPr>
              <a:spLocks/>
            </p:cNvSpPr>
            <p:nvPr/>
          </p:nvSpPr>
          <p:spPr bwMode="auto">
            <a:xfrm>
              <a:off x="4340" y="3583"/>
              <a:ext cx="26" cy="12"/>
            </a:xfrm>
            <a:custGeom>
              <a:avLst/>
              <a:gdLst>
                <a:gd name="T0" fmla="*/ 37 w 38"/>
                <a:gd name="T1" fmla="*/ 4 h 28"/>
                <a:gd name="T2" fmla="*/ 37 w 38"/>
                <a:gd name="T3" fmla="*/ 4 h 28"/>
                <a:gd name="T4" fmla="*/ 36 w 38"/>
                <a:gd name="T5" fmla="*/ 3 h 28"/>
                <a:gd name="T6" fmla="*/ 36 w 38"/>
                <a:gd name="T7" fmla="*/ 1 h 28"/>
                <a:gd name="T8" fmla="*/ 35 w 38"/>
                <a:gd name="T9" fmla="*/ 1 h 28"/>
                <a:gd name="T10" fmla="*/ 34 w 38"/>
                <a:gd name="T11" fmla="*/ 1 h 28"/>
                <a:gd name="T12" fmla="*/ 34 w 38"/>
                <a:gd name="T13" fmla="*/ 1 h 28"/>
                <a:gd name="T14" fmla="*/ 29 w 38"/>
                <a:gd name="T15" fmla="*/ 3 h 28"/>
                <a:gd name="T16" fmla="*/ 25 w 38"/>
                <a:gd name="T17" fmla="*/ 3 h 28"/>
                <a:gd name="T18" fmla="*/ 21 w 38"/>
                <a:gd name="T19" fmla="*/ 3 h 28"/>
                <a:gd name="T20" fmla="*/ 17 w 38"/>
                <a:gd name="T21" fmla="*/ 3 h 28"/>
                <a:gd name="T22" fmla="*/ 12 w 38"/>
                <a:gd name="T23" fmla="*/ 1 h 28"/>
                <a:gd name="T24" fmla="*/ 9 w 38"/>
                <a:gd name="T25" fmla="*/ 1 h 28"/>
                <a:gd name="T26" fmla="*/ 6 w 38"/>
                <a:gd name="T27" fmla="*/ 0 h 28"/>
                <a:gd name="T28" fmla="*/ 6 w 38"/>
                <a:gd name="T29" fmla="*/ 0 h 28"/>
                <a:gd name="T30" fmla="*/ 6 w 38"/>
                <a:gd name="T31" fmla="*/ 0 h 28"/>
                <a:gd name="T32" fmla="*/ 4 w 38"/>
                <a:gd name="T33" fmla="*/ 0 h 28"/>
                <a:gd name="T34" fmla="*/ 3 w 38"/>
                <a:gd name="T35" fmla="*/ 0 h 28"/>
                <a:gd name="T36" fmla="*/ 3 w 38"/>
                <a:gd name="T37" fmla="*/ 0 h 28"/>
                <a:gd name="T38" fmla="*/ 1 w 38"/>
                <a:gd name="T39" fmla="*/ 1 h 28"/>
                <a:gd name="T40" fmla="*/ 1 w 38"/>
                <a:gd name="T41" fmla="*/ 1 h 28"/>
                <a:gd name="T42" fmla="*/ 0 w 38"/>
                <a:gd name="T43" fmla="*/ 6 h 28"/>
                <a:gd name="T44" fmla="*/ 0 w 38"/>
                <a:gd name="T45" fmla="*/ 13 h 28"/>
                <a:gd name="T46" fmla="*/ 0 w 38"/>
                <a:gd name="T47" fmla="*/ 17 h 28"/>
                <a:gd name="T48" fmla="*/ 0 w 38"/>
                <a:gd name="T49" fmla="*/ 20 h 28"/>
                <a:gd name="T50" fmla="*/ 0 w 38"/>
                <a:gd name="T51" fmla="*/ 20 h 28"/>
                <a:gd name="T52" fmla="*/ 1 w 38"/>
                <a:gd name="T53" fmla="*/ 22 h 28"/>
                <a:gd name="T54" fmla="*/ 1 w 38"/>
                <a:gd name="T55" fmla="*/ 23 h 28"/>
                <a:gd name="T56" fmla="*/ 3 w 38"/>
                <a:gd name="T57" fmla="*/ 24 h 28"/>
                <a:gd name="T58" fmla="*/ 4 w 38"/>
                <a:gd name="T59" fmla="*/ 25 h 28"/>
                <a:gd name="T60" fmla="*/ 4 w 38"/>
                <a:gd name="T61" fmla="*/ 25 h 28"/>
                <a:gd name="T62" fmla="*/ 6 w 38"/>
                <a:gd name="T63" fmla="*/ 25 h 28"/>
                <a:gd name="T64" fmla="*/ 9 w 38"/>
                <a:gd name="T65" fmla="*/ 27 h 28"/>
                <a:gd name="T66" fmla="*/ 14 w 38"/>
                <a:gd name="T67" fmla="*/ 27 h 28"/>
                <a:gd name="T68" fmla="*/ 19 w 38"/>
                <a:gd name="T69" fmla="*/ 28 h 28"/>
                <a:gd name="T70" fmla="*/ 23 w 38"/>
                <a:gd name="T71" fmla="*/ 28 h 28"/>
                <a:gd name="T72" fmla="*/ 28 w 38"/>
                <a:gd name="T73" fmla="*/ 28 h 28"/>
                <a:gd name="T74" fmla="*/ 33 w 38"/>
                <a:gd name="T75" fmla="*/ 28 h 28"/>
                <a:gd name="T76" fmla="*/ 35 w 38"/>
                <a:gd name="T77" fmla="*/ 27 h 28"/>
                <a:gd name="T78" fmla="*/ 35 w 38"/>
                <a:gd name="T79" fmla="*/ 27 h 28"/>
                <a:gd name="T80" fmla="*/ 36 w 38"/>
                <a:gd name="T81" fmla="*/ 25 h 28"/>
                <a:gd name="T82" fmla="*/ 36 w 38"/>
                <a:gd name="T83" fmla="*/ 24 h 28"/>
                <a:gd name="T84" fmla="*/ 37 w 38"/>
                <a:gd name="T85" fmla="*/ 23 h 28"/>
                <a:gd name="T86" fmla="*/ 38 w 38"/>
                <a:gd name="T87" fmla="*/ 22 h 28"/>
                <a:gd name="T88" fmla="*/ 38 w 38"/>
                <a:gd name="T89" fmla="*/ 22 h 28"/>
                <a:gd name="T90" fmla="*/ 38 w 38"/>
                <a:gd name="T91" fmla="*/ 18 h 28"/>
                <a:gd name="T92" fmla="*/ 38 w 38"/>
                <a:gd name="T93" fmla="*/ 11 h 28"/>
                <a:gd name="T94" fmla="*/ 37 w 38"/>
                <a:gd name="T95" fmla="*/ 6 h 28"/>
                <a:gd name="T96" fmla="*/ 37 w 38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8" h="28">
                  <a:moveTo>
                    <a:pt x="37" y="4"/>
                  </a:moveTo>
                  <a:lnTo>
                    <a:pt x="37" y="4"/>
                  </a:lnTo>
                  <a:lnTo>
                    <a:pt x="36" y="3"/>
                  </a:lnTo>
                  <a:lnTo>
                    <a:pt x="36" y="1"/>
                  </a:lnTo>
                  <a:lnTo>
                    <a:pt x="35" y="1"/>
                  </a:lnTo>
                  <a:lnTo>
                    <a:pt x="34" y="1"/>
                  </a:lnTo>
                  <a:lnTo>
                    <a:pt x="34" y="1"/>
                  </a:lnTo>
                  <a:lnTo>
                    <a:pt x="29" y="3"/>
                  </a:lnTo>
                  <a:lnTo>
                    <a:pt x="25" y="3"/>
                  </a:lnTo>
                  <a:lnTo>
                    <a:pt x="21" y="3"/>
                  </a:lnTo>
                  <a:lnTo>
                    <a:pt x="17" y="3"/>
                  </a:lnTo>
                  <a:lnTo>
                    <a:pt x="12" y="1"/>
                  </a:lnTo>
                  <a:lnTo>
                    <a:pt x="9" y="1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2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6" y="25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9" y="28"/>
                  </a:lnTo>
                  <a:lnTo>
                    <a:pt x="23" y="28"/>
                  </a:lnTo>
                  <a:lnTo>
                    <a:pt x="28" y="28"/>
                  </a:lnTo>
                  <a:lnTo>
                    <a:pt x="33" y="28"/>
                  </a:lnTo>
                  <a:lnTo>
                    <a:pt x="35" y="27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8" y="22"/>
                  </a:lnTo>
                  <a:lnTo>
                    <a:pt x="38" y="22"/>
                  </a:lnTo>
                  <a:lnTo>
                    <a:pt x="38" y="18"/>
                  </a:lnTo>
                  <a:lnTo>
                    <a:pt x="38" y="11"/>
                  </a:lnTo>
                  <a:lnTo>
                    <a:pt x="37" y="6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3" name="Freeform 458"/>
            <p:cNvSpPr>
              <a:spLocks/>
            </p:cNvSpPr>
            <p:nvPr/>
          </p:nvSpPr>
          <p:spPr bwMode="auto">
            <a:xfrm>
              <a:off x="4267" y="3583"/>
              <a:ext cx="27" cy="12"/>
            </a:xfrm>
            <a:custGeom>
              <a:avLst/>
              <a:gdLst>
                <a:gd name="T0" fmla="*/ 36 w 36"/>
                <a:gd name="T1" fmla="*/ 5 h 29"/>
                <a:gd name="T2" fmla="*/ 35 w 36"/>
                <a:gd name="T3" fmla="*/ 3 h 29"/>
                <a:gd name="T4" fmla="*/ 34 w 36"/>
                <a:gd name="T5" fmla="*/ 1 h 29"/>
                <a:gd name="T6" fmla="*/ 33 w 36"/>
                <a:gd name="T7" fmla="*/ 1 h 29"/>
                <a:gd name="T8" fmla="*/ 32 w 36"/>
                <a:gd name="T9" fmla="*/ 3 h 29"/>
                <a:gd name="T10" fmla="*/ 28 w 36"/>
                <a:gd name="T11" fmla="*/ 4 h 29"/>
                <a:gd name="T12" fmla="*/ 24 w 36"/>
                <a:gd name="T13" fmla="*/ 4 h 29"/>
                <a:gd name="T14" fmla="*/ 21 w 36"/>
                <a:gd name="T15" fmla="*/ 4 h 29"/>
                <a:gd name="T16" fmla="*/ 15 w 36"/>
                <a:gd name="T17" fmla="*/ 3 h 29"/>
                <a:gd name="T18" fmla="*/ 11 w 36"/>
                <a:gd name="T19" fmla="*/ 3 h 29"/>
                <a:gd name="T20" fmla="*/ 7 w 36"/>
                <a:gd name="T21" fmla="*/ 1 h 29"/>
                <a:gd name="T22" fmla="*/ 5 w 36"/>
                <a:gd name="T23" fmla="*/ 1 h 29"/>
                <a:gd name="T24" fmla="*/ 4 w 36"/>
                <a:gd name="T25" fmla="*/ 1 h 29"/>
                <a:gd name="T26" fmla="*/ 3 w 36"/>
                <a:gd name="T27" fmla="*/ 1 h 29"/>
                <a:gd name="T28" fmla="*/ 2 w 36"/>
                <a:gd name="T29" fmla="*/ 0 h 29"/>
                <a:gd name="T30" fmla="*/ 1 w 36"/>
                <a:gd name="T31" fmla="*/ 1 h 29"/>
                <a:gd name="T32" fmla="*/ 0 w 36"/>
                <a:gd name="T33" fmla="*/ 3 h 29"/>
                <a:gd name="T34" fmla="*/ 0 w 36"/>
                <a:gd name="T35" fmla="*/ 8 h 29"/>
                <a:gd name="T36" fmla="*/ 0 w 36"/>
                <a:gd name="T37" fmla="*/ 13 h 29"/>
                <a:gd name="T38" fmla="*/ 0 w 36"/>
                <a:gd name="T39" fmla="*/ 18 h 29"/>
                <a:gd name="T40" fmla="*/ 0 w 36"/>
                <a:gd name="T41" fmla="*/ 20 h 29"/>
                <a:gd name="T42" fmla="*/ 1 w 36"/>
                <a:gd name="T43" fmla="*/ 23 h 29"/>
                <a:gd name="T44" fmla="*/ 1 w 36"/>
                <a:gd name="T45" fmla="*/ 24 h 29"/>
                <a:gd name="T46" fmla="*/ 1 w 36"/>
                <a:gd name="T47" fmla="*/ 25 h 29"/>
                <a:gd name="T48" fmla="*/ 3 w 36"/>
                <a:gd name="T49" fmla="*/ 27 h 29"/>
                <a:gd name="T50" fmla="*/ 5 w 36"/>
                <a:gd name="T51" fmla="*/ 27 h 29"/>
                <a:gd name="T52" fmla="*/ 8 w 36"/>
                <a:gd name="T53" fmla="*/ 28 h 29"/>
                <a:gd name="T54" fmla="*/ 12 w 36"/>
                <a:gd name="T55" fmla="*/ 28 h 29"/>
                <a:gd name="T56" fmla="*/ 18 w 36"/>
                <a:gd name="T57" fmla="*/ 29 h 29"/>
                <a:gd name="T58" fmla="*/ 23 w 36"/>
                <a:gd name="T59" fmla="*/ 29 h 29"/>
                <a:gd name="T60" fmla="*/ 26 w 36"/>
                <a:gd name="T61" fmla="*/ 29 h 29"/>
                <a:gd name="T62" fmla="*/ 30 w 36"/>
                <a:gd name="T63" fmla="*/ 29 h 29"/>
                <a:gd name="T64" fmla="*/ 33 w 36"/>
                <a:gd name="T65" fmla="*/ 28 h 29"/>
                <a:gd name="T66" fmla="*/ 34 w 36"/>
                <a:gd name="T67" fmla="*/ 27 h 29"/>
                <a:gd name="T68" fmla="*/ 35 w 36"/>
                <a:gd name="T69" fmla="*/ 25 h 29"/>
                <a:gd name="T70" fmla="*/ 36 w 36"/>
                <a:gd name="T71" fmla="*/ 24 h 29"/>
                <a:gd name="T72" fmla="*/ 36 w 36"/>
                <a:gd name="T73" fmla="*/ 22 h 29"/>
                <a:gd name="T74" fmla="*/ 36 w 36"/>
                <a:gd name="T75" fmla="*/ 18 h 29"/>
                <a:gd name="T76" fmla="*/ 36 w 36"/>
                <a:gd name="T77" fmla="*/ 13 h 29"/>
                <a:gd name="T78" fmla="*/ 36 w 36"/>
                <a:gd name="T79" fmla="*/ 8 h 29"/>
                <a:gd name="T80" fmla="*/ 36 w 36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9">
                  <a:moveTo>
                    <a:pt x="36" y="5"/>
                  </a:move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2" y="3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21" y="4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4" name="Freeform 459"/>
            <p:cNvSpPr>
              <a:spLocks/>
            </p:cNvSpPr>
            <p:nvPr/>
          </p:nvSpPr>
          <p:spPr bwMode="auto">
            <a:xfrm>
              <a:off x="4267" y="3583"/>
              <a:ext cx="27" cy="12"/>
            </a:xfrm>
            <a:custGeom>
              <a:avLst/>
              <a:gdLst>
                <a:gd name="T0" fmla="*/ 36 w 36"/>
                <a:gd name="T1" fmla="*/ 5 h 29"/>
                <a:gd name="T2" fmla="*/ 36 w 36"/>
                <a:gd name="T3" fmla="*/ 5 h 29"/>
                <a:gd name="T4" fmla="*/ 35 w 36"/>
                <a:gd name="T5" fmla="*/ 3 h 29"/>
                <a:gd name="T6" fmla="*/ 34 w 36"/>
                <a:gd name="T7" fmla="*/ 1 h 29"/>
                <a:gd name="T8" fmla="*/ 33 w 36"/>
                <a:gd name="T9" fmla="*/ 1 h 29"/>
                <a:gd name="T10" fmla="*/ 32 w 36"/>
                <a:gd name="T11" fmla="*/ 3 h 29"/>
                <a:gd name="T12" fmla="*/ 32 w 36"/>
                <a:gd name="T13" fmla="*/ 3 h 29"/>
                <a:gd name="T14" fmla="*/ 28 w 36"/>
                <a:gd name="T15" fmla="*/ 4 h 29"/>
                <a:gd name="T16" fmla="*/ 24 w 36"/>
                <a:gd name="T17" fmla="*/ 4 h 29"/>
                <a:gd name="T18" fmla="*/ 21 w 36"/>
                <a:gd name="T19" fmla="*/ 4 h 29"/>
                <a:gd name="T20" fmla="*/ 15 w 36"/>
                <a:gd name="T21" fmla="*/ 3 h 29"/>
                <a:gd name="T22" fmla="*/ 11 w 36"/>
                <a:gd name="T23" fmla="*/ 3 h 29"/>
                <a:gd name="T24" fmla="*/ 7 w 36"/>
                <a:gd name="T25" fmla="*/ 1 h 29"/>
                <a:gd name="T26" fmla="*/ 5 w 36"/>
                <a:gd name="T27" fmla="*/ 1 h 29"/>
                <a:gd name="T28" fmla="*/ 4 w 36"/>
                <a:gd name="T29" fmla="*/ 1 h 29"/>
                <a:gd name="T30" fmla="*/ 4 w 36"/>
                <a:gd name="T31" fmla="*/ 1 h 29"/>
                <a:gd name="T32" fmla="*/ 3 w 36"/>
                <a:gd name="T33" fmla="*/ 1 h 29"/>
                <a:gd name="T34" fmla="*/ 2 w 36"/>
                <a:gd name="T35" fmla="*/ 0 h 29"/>
                <a:gd name="T36" fmla="*/ 1 w 36"/>
                <a:gd name="T37" fmla="*/ 1 h 29"/>
                <a:gd name="T38" fmla="*/ 0 w 36"/>
                <a:gd name="T39" fmla="*/ 3 h 29"/>
                <a:gd name="T40" fmla="*/ 0 w 36"/>
                <a:gd name="T41" fmla="*/ 3 h 29"/>
                <a:gd name="T42" fmla="*/ 0 w 36"/>
                <a:gd name="T43" fmla="*/ 8 h 29"/>
                <a:gd name="T44" fmla="*/ 0 w 36"/>
                <a:gd name="T45" fmla="*/ 13 h 29"/>
                <a:gd name="T46" fmla="*/ 0 w 36"/>
                <a:gd name="T47" fmla="*/ 18 h 29"/>
                <a:gd name="T48" fmla="*/ 0 w 36"/>
                <a:gd name="T49" fmla="*/ 20 h 29"/>
                <a:gd name="T50" fmla="*/ 0 w 36"/>
                <a:gd name="T51" fmla="*/ 20 h 29"/>
                <a:gd name="T52" fmla="*/ 1 w 36"/>
                <a:gd name="T53" fmla="*/ 23 h 29"/>
                <a:gd name="T54" fmla="*/ 1 w 36"/>
                <a:gd name="T55" fmla="*/ 24 h 29"/>
                <a:gd name="T56" fmla="*/ 1 w 36"/>
                <a:gd name="T57" fmla="*/ 25 h 29"/>
                <a:gd name="T58" fmla="*/ 3 w 36"/>
                <a:gd name="T59" fmla="*/ 27 h 29"/>
                <a:gd name="T60" fmla="*/ 3 w 36"/>
                <a:gd name="T61" fmla="*/ 27 h 29"/>
                <a:gd name="T62" fmla="*/ 5 w 36"/>
                <a:gd name="T63" fmla="*/ 27 h 29"/>
                <a:gd name="T64" fmla="*/ 8 w 36"/>
                <a:gd name="T65" fmla="*/ 28 h 29"/>
                <a:gd name="T66" fmla="*/ 12 w 36"/>
                <a:gd name="T67" fmla="*/ 28 h 29"/>
                <a:gd name="T68" fmla="*/ 18 w 36"/>
                <a:gd name="T69" fmla="*/ 29 h 29"/>
                <a:gd name="T70" fmla="*/ 23 w 36"/>
                <a:gd name="T71" fmla="*/ 29 h 29"/>
                <a:gd name="T72" fmla="*/ 26 w 36"/>
                <a:gd name="T73" fmla="*/ 29 h 29"/>
                <a:gd name="T74" fmla="*/ 30 w 36"/>
                <a:gd name="T75" fmla="*/ 29 h 29"/>
                <a:gd name="T76" fmla="*/ 33 w 36"/>
                <a:gd name="T77" fmla="*/ 28 h 29"/>
                <a:gd name="T78" fmla="*/ 33 w 36"/>
                <a:gd name="T79" fmla="*/ 28 h 29"/>
                <a:gd name="T80" fmla="*/ 34 w 36"/>
                <a:gd name="T81" fmla="*/ 27 h 29"/>
                <a:gd name="T82" fmla="*/ 35 w 36"/>
                <a:gd name="T83" fmla="*/ 25 h 29"/>
                <a:gd name="T84" fmla="*/ 36 w 36"/>
                <a:gd name="T85" fmla="*/ 24 h 29"/>
                <a:gd name="T86" fmla="*/ 36 w 36"/>
                <a:gd name="T87" fmla="*/ 22 h 29"/>
                <a:gd name="T88" fmla="*/ 36 w 36"/>
                <a:gd name="T89" fmla="*/ 22 h 29"/>
                <a:gd name="T90" fmla="*/ 36 w 36"/>
                <a:gd name="T91" fmla="*/ 18 h 29"/>
                <a:gd name="T92" fmla="*/ 36 w 36"/>
                <a:gd name="T93" fmla="*/ 13 h 29"/>
                <a:gd name="T94" fmla="*/ 36 w 36"/>
                <a:gd name="T95" fmla="*/ 8 h 29"/>
                <a:gd name="T96" fmla="*/ 36 w 36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9">
                  <a:moveTo>
                    <a:pt x="36" y="5"/>
                  </a:moveTo>
                  <a:lnTo>
                    <a:pt x="36" y="5"/>
                  </a:lnTo>
                  <a:lnTo>
                    <a:pt x="35" y="3"/>
                  </a:lnTo>
                  <a:lnTo>
                    <a:pt x="34" y="1"/>
                  </a:lnTo>
                  <a:lnTo>
                    <a:pt x="33" y="1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28" y="4"/>
                  </a:lnTo>
                  <a:lnTo>
                    <a:pt x="24" y="4"/>
                  </a:lnTo>
                  <a:lnTo>
                    <a:pt x="21" y="4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1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8"/>
                  </a:lnTo>
                  <a:lnTo>
                    <a:pt x="12" y="28"/>
                  </a:lnTo>
                  <a:lnTo>
                    <a:pt x="18" y="29"/>
                  </a:lnTo>
                  <a:lnTo>
                    <a:pt x="23" y="29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4" y="27"/>
                  </a:lnTo>
                  <a:lnTo>
                    <a:pt x="35" y="25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5" name="Freeform 460"/>
            <p:cNvSpPr>
              <a:spLocks/>
            </p:cNvSpPr>
            <p:nvPr/>
          </p:nvSpPr>
          <p:spPr bwMode="auto">
            <a:xfrm>
              <a:off x="4413" y="3481"/>
              <a:ext cx="43" cy="19"/>
            </a:xfrm>
            <a:custGeom>
              <a:avLst/>
              <a:gdLst>
                <a:gd name="T0" fmla="*/ 0 w 61"/>
                <a:gd name="T1" fmla="*/ 0 h 44"/>
                <a:gd name="T2" fmla="*/ 57 w 61"/>
                <a:gd name="T3" fmla="*/ 0 h 44"/>
                <a:gd name="T4" fmla="*/ 61 w 61"/>
                <a:gd name="T5" fmla="*/ 44 h 44"/>
                <a:gd name="T6" fmla="*/ 4 w 61"/>
                <a:gd name="T7" fmla="*/ 44 h 44"/>
                <a:gd name="T8" fmla="*/ 0 w 61"/>
                <a:gd name="T9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44">
                  <a:moveTo>
                    <a:pt x="0" y="0"/>
                  </a:moveTo>
                  <a:lnTo>
                    <a:pt x="57" y="0"/>
                  </a:lnTo>
                  <a:lnTo>
                    <a:pt x="61" y="44"/>
                  </a:lnTo>
                  <a:lnTo>
                    <a:pt x="4" y="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6" name="Freeform 461"/>
            <p:cNvSpPr>
              <a:spLocks/>
            </p:cNvSpPr>
            <p:nvPr/>
          </p:nvSpPr>
          <p:spPr bwMode="auto">
            <a:xfrm>
              <a:off x="4458" y="3481"/>
              <a:ext cx="43" cy="19"/>
            </a:xfrm>
            <a:custGeom>
              <a:avLst/>
              <a:gdLst>
                <a:gd name="T0" fmla="*/ 0 w 62"/>
                <a:gd name="T1" fmla="*/ 0 h 44"/>
                <a:gd name="T2" fmla="*/ 56 w 62"/>
                <a:gd name="T3" fmla="*/ 0 h 44"/>
                <a:gd name="T4" fmla="*/ 62 w 62"/>
                <a:gd name="T5" fmla="*/ 44 h 44"/>
                <a:gd name="T6" fmla="*/ 4 w 62"/>
                <a:gd name="T7" fmla="*/ 44 h 44"/>
                <a:gd name="T8" fmla="*/ 0 w 62"/>
                <a:gd name="T9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4">
                  <a:moveTo>
                    <a:pt x="0" y="0"/>
                  </a:moveTo>
                  <a:lnTo>
                    <a:pt x="56" y="0"/>
                  </a:lnTo>
                  <a:lnTo>
                    <a:pt x="62" y="44"/>
                  </a:lnTo>
                  <a:lnTo>
                    <a:pt x="4" y="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7" name="Freeform 462"/>
            <p:cNvSpPr>
              <a:spLocks/>
            </p:cNvSpPr>
            <p:nvPr/>
          </p:nvSpPr>
          <p:spPr bwMode="auto">
            <a:xfrm>
              <a:off x="3950" y="3473"/>
              <a:ext cx="141" cy="29"/>
            </a:xfrm>
            <a:custGeom>
              <a:avLst/>
              <a:gdLst>
                <a:gd name="T0" fmla="*/ 12 w 204"/>
                <a:gd name="T1" fmla="*/ 15 h 68"/>
                <a:gd name="T2" fmla="*/ 14 w 204"/>
                <a:gd name="T3" fmla="*/ 1 h 68"/>
                <a:gd name="T4" fmla="*/ 17 w 204"/>
                <a:gd name="T5" fmla="*/ 1 h 68"/>
                <a:gd name="T6" fmla="*/ 23 w 204"/>
                <a:gd name="T7" fmla="*/ 2 h 68"/>
                <a:gd name="T8" fmla="*/ 37 w 204"/>
                <a:gd name="T9" fmla="*/ 2 h 68"/>
                <a:gd name="T10" fmla="*/ 46 w 204"/>
                <a:gd name="T11" fmla="*/ 1 h 68"/>
                <a:gd name="T12" fmla="*/ 49 w 204"/>
                <a:gd name="T13" fmla="*/ 4 h 68"/>
                <a:gd name="T14" fmla="*/ 51 w 204"/>
                <a:gd name="T15" fmla="*/ 21 h 68"/>
                <a:gd name="T16" fmla="*/ 57 w 204"/>
                <a:gd name="T17" fmla="*/ 22 h 68"/>
                <a:gd name="T18" fmla="*/ 59 w 204"/>
                <a:gd name="T19" fmla="*/ 22 h 68"/>
                <a:gd name="T20" fmla="*/ 61 w 204"/>
                <a:gd name="T21" fmla="*/ 6 h 68"/>
                <a:gd name="T22" fmla="*/ 63 w 204"/>
                <a:gd name="T23" fmla="*/ 0 h 68"/>
                <a:gd name="T24" fmla="*/ 66 w 204"/>
                <a:gd name="T25" fmla="*/ 1 h 68"/>
                <a:gd name="T26" fmla="*/ 76 w 204"/>
                <a:gd name="T27" fmla="*/ 2 h 68"/>
                <a:gd name="T28" fmla="*/ 90 w 204"/>
                <a:gd name="T29" fmla="*/ 2 h 68"/>
                <a:gd name="T30" fmla="*/ 96 w 204"/>
                <a:gd name="T31" fmla="*/ 0 h 68"/>
                <a:gd name="T32" fmla="*/ 98 w 204"/>
                <a:gd name="T33" fmla="*/ 7 h 68"/>
                <a:gd name="T34" fmla="*/ 101 w 204"/>
                <a:gd name="T35" fmla="*/ 22 h 68"/>
                <a:gd name="T36" fmla="*/ 104 w 204"/>
                <a:gd name="T37" fmla="*/ 22 h 68"/>
                <a:gd name="T38" fmla="*/ 106 w 204"/>
                <a:gd name="T39" fmla="*/ 21 h 68"/>
                <a:gd name="T40" fmla="*/ 109 w 204"/>
                <a:gd name="T41" fmla="*/ 2 h 68"/>
                <a:gd name="T42" fmla="*/ 111 w 204"/>
                <a:gd name="T43" fmla="*/ 1 h 68"/>
                <a:gd name="T44" fmla="*/ 117 w 204"/>
                <a:gd name="T45" fmla="*/ 1 h 68"/>
                <a:gd name="T46" fmla="*/ 129 w 204"/>
                <a:gd name="T47" fmla="*/ 2 h 68"/>
                <a:gd name="T48" fmla="*/ 140 w 204"/>
                <a:gd name="T49" fmla="*/ 1 h 68"/>
                <a:gd name="T50" fmla="*/ 144 w 204"/>
                <a:gd name="T51" fmla="*/ 2 h 68"/>
                <a:gd name="T52" fmla="*/ 147 w 204"/>
                <a:gd name="T53" fmla="*/ 14 h 68"/>
                <a:gd name="T54" fmla="*/ 150 w 204"/>
                <a:gd name="T55" fmla="*/ 22 h 68"/>
                <a:gd name="T56" fmla="*/ 154 w 204"/>
                <a:gd name="T57" fmla="*/ 22 h 68"/>
                <a:gd name="T58" fmla="*/ 156 w 204"/>
                <a:gd name="T59" fmla="*/ 14 h 68"/>
                <a:gd name="T60" fmla="*/ 159 w 204"/>
                <a:gd name="T61" fmla="*/ 1 h 68"/>
                <a:gd name="T62" fmla="*/ 161 w 204"/>
                <a:gd name="T63" fmla="*/ 1 h 68"/>
                <a:gd name="T64" fmla="*/ 169 w 204"/>
                <a:gd name="T65" fmla="*/ 2 h 68"/>
                <a:gd name="T66" fmla="*/ 181 w 204"/>
                <a:gd name="T67" fmla="*/ 2 h 68"/>
                <a:gd name="T68" fmla="*/ 190 w 204"/>
                <a:gd name="T69" fmla="*/ 0 h 68"/>
                <a:gd name="T70" fmla="*/ 193 w 204"/>
                <a:gd name="T71" fmla="*/ 4 h 68"/>
                <a:gd name="T72" fmla="*/ 196 w 204"/>
                <a:gd name="T73" fmla="*/ 21 h 68"/>
                <a:gd name="T74" fmla="*/ 201 w 204"/>
                <a:gd name="T75" fmla="*/ 22 h 68"/>
                <a:gd name="T76" fmla="*/ 202 w 204"/>
                <a:gd name="T77" fmla="*/ 25 h 68"/>
                <a:gd name="T78" fmla="*/ 203 w 204"/>
                <a:gd name="T79" fmla="*/ 48 h 68"/>
                <a:gd name="T80" fmla="*/ 204 w 204"/>
                <a:gd name="T81" fmla="*/ 66 h 68"/>
                <a:gd name="T82" fmla="*/ 200 w 204"/>
                <a:gd name="T83" fmla="*/ 68 h 68"/>
                <a:gd name="T84" fmla="*/ 181 w 204"/>
                <a:gd name="T85" fmla="*/ 68 h 68"/>
                <a:gd name="T86" fmla="*/ 138 w 204"/>
                <a:gd name="T87" fmla="*/ 68 h 68"/>
                <a:gd name="T88" fmla="*/ 84 w 204"/>
                <a:gd name="T89" fmla="*/ 68 h 68"/>
                <a:gd name="T90" fmla="*/ 37 w 204"/>
                <a:gd name="T91" fmla="*/ 68 h 68"/>
                <a:gd name="T92" fmla="*/ 9 w 204"/>
                <a:gd name="T93" fmla="*/ 68 h 68"/>
                <a:gd name="T94" fmla="*/ 5 w 204"/>
                <a:gd name="T95" fmla="*/ 68 h 68"/>
                <a:gd name="T96" fmla="*/ 0 w 204"/>
                <a:gd name="T97" fmla="*/ 51 h 68"/>
                <a:gd name="T98" fmla="*/ 3 w 204"/>
                <a:gd name="T99" fmla="*/ 2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4" h="68">
                  <a:moveTo>
                    <a:pt x="10" y="22"/>
                  </a:moveTo>
                  <a:lnTo>
                    <a:pt x="10" y="21"/>
                  </a:lnTo>
                  <a:lnTo>
                    <a:pt x="12" y="15"/>
                  </a:lnTo>
                  <a:lnTo>
                    <a:pt x="13" y="7"/>
                  </a:lnTo>
                  <a:lnTo>
                    <a:pt x="13" y="2"/>
                  </a:lnTo>
                  <a:lnTo>
                    <a:pt x="14" y="1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21" y="1"/>
                  </a:lnTo>
                  <a:lnTo>
                    <a:pt x="23" y="2"/>
                  </a:lnTo>
                  <a:lnTo>
                    <a:pt x="29" y="2"/>
                  </a:lnTo>
                  <a:lnTo>
                    <a:pt x="32" y="2"/>
                  </a:lnTo>
                  <a:lnTo>
                    <a:pt x="37" y="2"/>
                  </a:lnTo>
                  <a:lnTo>
                    <a:pt x="41" y="2"/>
                  </a:lnTo>
                  <a:lnTo>
                    <a:pt x="44" y="1"/>
                  </a:lnTo>
                  <a:lnTo>
                    <a:pt x="46" y="1"/>
                  </a:lnTo>
                  <a:lnTo>
                    <a:pt x="48" y="1"/>
                  </a:lnTo>
                  <a:lnTo>
                    <a:pt x="48" y="2"/>
                  </a:lnTo>
                  <a:lnTo>
                    <a:pt x="49" y="4"/>
                  </a:lnTo>
                  <a:lnTo>
                    <a:pt x="49" y="9"/>
                  </a:lnTo>
                  <a:lnTo>
                    <a:pt x="51" y="15"/>
                  </a:lnTo>
                  <a:lnTo>
                    <a:pt x="51" y="21"/>
                  </a:lnTo>
                  <a:lnTo>
                    <a:pt x="51" y="22"/>
                  </a:lnTo>
                  <a:lnTo>
                    <a:pt x="54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59" y="22"/>
                  </a:lnTo>
                  <a:lnTo>
                    <a:pt x="60" y="21"/>
                  </a:lnTo>
                  <a:lnTo>
                    <a:pt x="60" y="14"/>
                  </a:lnTo>
                  <a:lnTo>
                    <a:pt x="61" y="6"/>
                  </a:lnTo>
                  <a:lnTo>
                    <a:pt x="63" y="2"/>
                  </a:lnTo>
                  <a:lnTo>
                    <a:pt x="63" y="1"/>
                  </a:lnTo>
                  <a:lnTo>
                    <a:pt x="63" y="0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6" y="1"/>
                  </a:lnTo>
                  <a:lnTo>
                    <a:pt x="69" y="1"/>
                  </a:lnTo>
                  <a:lnTo>
                    <a:pt x="72" y="2"/>
                  </a:lnTo>
                  <a:lnTo>
                    <a:pt x="76" y="2"/>
                  </a:lnTo>
                  <a:lnTo>
                    <a:pt x="81" y="2"/>
                  </a:lnTo>
                  <a:lnTo>
                    <a:pt x="85" y="2"/>
                  </a:lnTo>
                  <a:lnTo>
                    <a:pt x="90" y="2"/>
                  </a:lnTo>
                  <a:lnTo>
                    <a:pt x="93" y="1"/>
                  </a:lnTo>
                  <a:lnTo>
                    <a:pt x="95" y="0"/>
                  </a:lnTo>
                  <a:lnTo>
                    <a:pt x="96" y="0"/>
                  </a:lnTo>
                  <a:lnTo>
                    <a:pt x="97" y="1"/>
                  </a:lnTo>
                  <a:lnTo>
                    <a:pt x="98" y="4"/>
                  </a:lnTo>
                  <a:lnTo>
                    <a:pt x="98" y="7"/>
                  </a:lnTo>
                  <a:lnTo>
                    <a:pt x="99" y="15"/>
                  </a:lnTo>
                  <a:lnTo>
                    <a:pt x="100" y="21"/>
                  </a:lnTo>
                  <a:lnTo>
                    <a:pt x="101" y="22"/>
                  </a:lnTo>
                  <a:lnTo>
                    <a:pt x="101" y="22"/>
                  </a:lnTo>
                  <a:lnTo>
                    <a:pt x="103" y="22"/>
                  </a:lnTo>
                  <a:lnTo>
                    <a:pt x="104" y="22"/>
                  </a:lnTo>
                  <a:lnTo>
                    <a:pt x="105" y="22"/>
                  </a:lnTo>
                  <a:lnTo>
                    <a:pt x="106" y="22"/>
                  </a:lnTo>
                  <a:lnTo>
                    <a:pt x="106" y="21"/>
                  </a:lnTo>
                  <a:lnTo>
                    <a:pt x="107" y="15"/>
                  </a:lnTo>
                  <a:lnTo>
                    <a:pt x="108" y="7"/>
                  </a:lnTo>
                  <a:lnTo>
                    <a:pt x="109" y="2"/>
                  </a:lnTo>
                  <a:lnTo>
                    <a:pt x="110" y="1"/>
                  </a:lnTo>
                  <a:lnTo>
                    <a:pt x="111" y="1"/>
                  </a:lnTo>
                  <a:lnTo>
                    <a:pt x="111" y="1"/>
                  </a:lnTo>
                  <a:lnTo>
                    <a:pt x="112" y="1"/>
                  </a:lnTo>
                  <a:lnTo>
                    <a:pt x="114" y="1"/>
                  </a:lnTo>
                  <a:lnTo>
                    <a:pt x="117" y="1"/>
                  </a:lnTo>
                  <a:lnTo>
                    <a:pt x="120" y="2"/>
                  </a:lnTo>
                  <a:lnTo>
                    <a:pt x="125" y="2"/>
                  </a:lnTo>
                  <a:lnTo>
                    <a:pt x="129" y="2"/>
                  </a:lnTo>
                  <a:lnTo>
                    <a:pt x="134" y="2"/>
                  </a:lnTo>
                  <a:lnTo>
                    <a:pt x="137" y="2"/>
                  </a:lnTo>
                  <a:lnTo>
                    <a:pt x="140" y="1"/>
                  </a:lnTo>
                  <a:lnTo>
                    <a:pt x="142" y="1"/>
                  </a:lnTo>
                  <a:lnTo>
                    <a:pt x="143" y="1"/>
                  </a:lnTo>
                  <a:lnTo>
                    <a:pt x="144" y="2"/>
                  </a:lnTo>
                  <a:lnTo>
                    <a:pt x="144" y="4"/>
                  </a:lnTo>
                  <a:lnTo>
                    <a:pt x="144" y="7"/>
                  </a:lnTo>
                  <a:lnTo>
                    <a:pt x="147" y="14"/>
                  </a:lnTo>
                  <a:lnTo>
                    <a:pt x="148" y="20"/>
                  </a:lnTo>
                  <a:lnTo>
                    <a:pt x="148" y="21"/>
                  </a:lnTo>
                  <a:lnTo>
                    <a:pt x="150" y="22"/>
                  </a:lnTo>
                  <a:lnTo>
                    <a:pt x="152" y="22"/>
                  </a:lnTo>
                  <a:lnTo>
                    <a:pt x="153" y="22"/>
                  </a:lnTo>
                  <a:lnTo>
                    <a:pt x="154" y="22"/>
                  </a:lnTo>
                  <a:lnTo>
                    <a:pt x="154" y="22"/>
                  </a:lnTo>
                  <a:lnTo>
                    <a:pt x="155" y="21"/>
                  </a:lnTo>
                  <a:lnTo>
                    <a:pt x="156" y="14"/>
                  </a:lnTo>
                  <a:lnTo>
                    <a:pt x="156" y="6"/>
                  </a:lnTo>
                  <a:lnTo>
                    <a:pt x="158" y="2"/>
                  </a:lnTo>
                  <a:lnTo>
                    <a:pt x="159" y="1"/>
                  </a:lnTo>
                  <a:lnTo>
                    <a:pt x="159" y="0"/>
                  </a:lnTo>
                  <a:lnTo>
                    <a:pt x="161" y="1"/>
                  </a:lnTo>
                  <a:lnTo>
                    <a:pt x="161" y="1"/>
                  </a:lnTo>
                  <a:lnTo>
                    <a:pt x="163" y="1"/>
                  </a:lnTo>
                  <a:lnTo>
                    <a:pt x="165" y="1"/>
                  </a:lnTo>
                  <a:lnTo>
                    <a:pt x="169" y="2"/>
                  </a:lnTo>
                  <a:lnTo>
                    <a:pt x="172" y="2"/>
                  </a:lnTo>
                  <a:lnTo>
                    <a:pt x="177" y="2"/>
                  </a:lnTo>
                  <a:lnTo>
                    <a:pt x="181" y="2"/>
                  </a:lnTo>
                  <a:lnTo>
                    <a:pt x="185" y="2"/>
                  </a:lnTo>
                  <a:lnTo>
                    <a:pt x="189" y="1"/>
                  </a:lnTo>
                  <a:lnTo>
                    <a:pt x="190" y="0"/>
                  </a:lnTo>
                  <a:lnTo>
                    <a:pt x="191" y="0"/>
                  </a:lnTo>
                  <a:lnTo>
                    <a:pt x="192" y="1"/>
                  </a:lnTo>
                  <a:lnTo>
                    <a:pt x="193" y="4"/>
                  </a:lnTo>
                  <a:lnTo>
                    <a:pt x="194" y="7"/>
                  </a:lnTo>
                  <a:lnTo>
                    <a:pt x="194" y="15"/>
                  </a:lnTo>
                  <a:lnTo>
                    <a:pt x="196" y="21"/>
                  </a:lnTo>
                  <a:lnTo>
                    <a:pt x="196" y="22"/>
                  </a:lnTo>
                  <a:lnTo>
                    <a:pt x="198" y="22"/>
                  </a:lnTo>
                  <a:lnTo>
                    <a:pt x="201" y="22"/>
                  </a:lnTo>
                  <a:lnTo>
                    <a:pt x="202" y="24"/>
                  </a:lnTo>
                  <a:lnTo>
                    <a:pt x="202" y="24"/>
                  </a:lnTo>
                  <a:lnTo>
                    <a:pt x="202" y="25"/>
                  </a:lnTo>
                  <a:lnTo>
                    <a:pt x="202" y="27"/>
                  </a:lnTo>
                  <a:lnTo>
                    <a:pt x="203" y="35"/>
                  </a:lnTo>
                  <a:lnTo>
                    <a:pt x="203" y="48"/>
                  </a:lnTo>
                  <a:lnTo>
                    <a:pt x="204" y="59"/>
                  </a:lnTo>
                  <a:lnTo>
                    <a:pt x="204" y="65"/>
                  </a:lnTo>
                  <a:lnTo>
                    <a:pt x="204" y="66"/>
                  </a:lnTo>
                  <a:lnTo>
                    <a:pt x="203" y="66"/>
                  </a:lnTo>
                  <a:lnTo>
                    <a:pt x="202" y="68"/>
                  </a:lnTo>
                  <a:lnTo>
                    <a:pt x="200" y="68"/>
                  </a:lnTo>
                  <a:lnTo>
                    <a:pt x="197" y="68"/>
                  </a:lnTo>
                  <a:lnTo>
                    <a:pt x="191" y="68"/>
                  </a:lnTo>
                  <a:lnTo>
                    <a:pt x="181" y="68"/>
                  </a:lnTo>
                  <a:lnTo>
                    <a:pt x="169" y="68"/>
                  </a:lnTo>
                  <a:lnTo>
                    <a:pt x="154" y="68"/>
                  </a:lnTo>
                  <a:lnTo>
                    <a:pt x="138" y="68"/>
                  </a:lnTo>
                  <a:lnTo>
                    <a:pt x="120" y="68"/>
                  </a:lnTo>
                  <a:lnTo>
                    <a:pt x="102" y="68"/>
                  </a:lnTo>
                  <a:lnTo>
                    <a:pt x="84" y="68"/>
                  </a:lnTo>
                  <a:lnTo>
                    <a:pt x="67" y="68"/>
                  </a:lnTo>
                  <a:lnTo>
                    <a:pt x="51" y="68"/>
                  </a:lnTo>
                  <a:lnTo>
                    <a:pt x="37" y="68"/>
                  </a:lnTo>
                  <a:lnTo>
                    <a:pt x="23" y="68"/>
                  </a:lnTo>
                  <a:lnTo>
                    <a:pt x="15" y="68"/>
                  </a:lnTo>
                  <a:lnTo>
                    <a:pt x="9" y="68"/>
                  </a:lnTo>
                  <a:lnTo>
                    <a:pt x="7" y="68"/>
                  </a:lnTo>
                  <a:lnTo>
                    <a:pt x="6" y="68"/>
                  </a:lnTo>
                  <a:lnTo>
                    <a:pt x="5" y="68"/>
                  </a:lnTo>
                  <a:lnTo>
                    <a:pt x="2" y="65"/>
                  </a:lnTo>
                  <a:lnTo>
                    <a:pt x="2" y="60"/>
                  </a:lnTo>
                  <a:lnTo>
                    <a:pt x="0" y="51"/>
                  </a:lnTo>
                  <a:lnTo>
                    <a:pt x="0" y="39"/>
                  </a:lnTo>
                  <a:lnTo>
                    <a:pt x="0" y="29"/>
                  </a:lnTo>
                  <a:lnTo>
                    <a:pt x="3" y="24"/>
                  </a:lnTo>
                  <a:lnTo>
                    <a:pt x="1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8" name="Freeform 463"/>
            <p:cNvSpPr>
              <a:spLocks/>
            </p:cNvSpPr>
            <p:nvPr/>
          </p:nvSpPr>
          <p:spPr bwMode="auto">
            <a:xfrm>
              <a:off x="4058" y="3473"/>
              <a:ext cx="26" cy="12"/>
            </a:xfrm>
            <a:custGeom>
              <a:avLst/>
              <a:gdLst>
                <a:gd name="T0" fmla="*/ 36 w 37"/>
                <a:gd name="T1" fmla="*/ 3 h 25"/>
                <a:gd name="T2" fmla="*/ 35 w 37"/>
                <a:gd name="T3" fmla="*/ 1 h 25"/>
                <a:gd name="T4" fmla="*/ 34 w 37"/>
                <a:gd name="T5" fmla="*/ 0 h 25"/>
                <a:gd name="T6" fmla="*/ 33 w 37"/>
                <a:gd name="T7" fmla="*/ 0 h 25"/>
                <a:gd name="T8" fmla="*/ 32 w 37"/>
                <a:gd name="T9" fmla="*/ 0 h 25"/>
                <a:gd name="T10" fmla="*/ 28 w 37"/>
                <a:gd name="T11" fmla="*/ 1 h 25"/>
                <a:gd name="T12" fmla="*/ 24 w 37"/>
                <a:gd name="T13" fmla="*/ 1 h 25"/>
                <a:gd name="T14" fmla="*/ 20 w 37"/>
                <a:gd name="T15" fmla="*/ 1 h 25"/>
                <a:gd name="T16" fmla="*/ 15 w 37"/>
                <a:gd name="T17" fmla="*/ 1 h 25"/>
                <a:gd name="T18" fmla="*/ 12 w 37"/>
                <a:gd name="T19" fmla="*/ 1 h 25"/>
                <a:gd name="T20" fmla="*/ 8 w 37"/>
                <a:gd name="T21" fmla="*/ 0 h 25"/>
                <a:gd name="T22" fmla="*/ 6 w 37"/>
                <a:gd name="T23" fmla="*/ 0 h 25"/>
                <a:gd name="T24" fmla="*/ 4 w 37"/>
                <a:gd name="T25" fmla="*/ 0 h 25"/>
                <a:gd name="T26" fmla="*/ 3 w 37"/>
                <a:gd name="T27" fmla="*/ 0 h 25"/>
                <a:gd name="T28" fmla="*/ 2 w 37"/>
                <a:gd name="T29" fmla="*/ 0 h 25"/>
                <a:gd name="T30" fmla="*/ 2 w 37"/>
                <a:gd name="T31" fmla="*/ 0 h 25"/>
                <a:gd name="T32" fmla="*/ 1 w 37"/>
                <a:gd name="T33" fmla="*/ 1 h 25"/>
                <a:gd name="T34" fmla="*/ 0 w 37"/>
                <a:gd name="T35" fmla="*/ 6 h 25"/>
                <a:gd name="T36" fmla="*/ 0 w 37"/>
                <a:gd name="T37" fmla="*/ 13 h 25"/>
                <a:gd name="T38" fmla="*/ 0 w 37"/>
                <a:gd name="T39" fmla="*/ 16 h 25"/>
                <a:gd name="T40" fmla="*/ 1 w 37"/>
                <a:gd name="T41" fmla="*/ 20 h 25"/>
                <a:gd name="T42" fmla="*/ 1 w 37"/>
                <a:gd name="T43" fmla="*/ 20 h 25"/>
                <a:gd name="T44" fmla="*/ 2 w 37"/>
                <a:gd name="T45" fmla="*/ 21 h 25"/>
                <a:gd name="T46" fmla="*/ 2 w 37"/>
                <a:gd name="T47" fmla="*/ 23 h 25"/>
                <a:gd name="T48" fmla="*/ 4 w 37"/>
                <a:gd name="T49" fmla="*/ 24 h 25"/>
                <a:gd name="T50" fmla="*/ 5 w 37"/>
                <a:gd name="T51" fmla="*/ 24 h 25"/>
                <a:gd name="T52" fmla="*/ 9 w 37"/>
                <a:gd name="T53" fmla="*/ 25 h 25"/>
                <a:gd name="T54" fmla="*/ 12 w 37"/>
                <a:gd name="T55" fmla="*/ 25 h 25"/>
                <a:gd name="T56" fmla="*/ 17 w 37"/>
                <a:gd name="T57" fmla="*/ 25 h 25"/>
                <a:gd name="T58" fmla="*/ 22 w 37"/>
                <a:gd name="T59" fmla="*/ 25 h 25"/>
                <a:gd name="T60" fmla="*/ 27 w 37"/>
                <a:gd name="T61" fmla="*/ 25 h 25"/>
                <a:gd name="T62" fmla="*/ 31 w 37"/>
                <a:gd name="T63" fmla="*/ 25 h 25"/>
                <a:gd name="T64" fmla="*/ 33 w 37"/>
                <a:gd name="T65" fmla="*/ 24 h 25"/>
                <a:gd name="T66" fmla="*/ 34 w 37"/>
                <a:gd name="T67" fmla="*/ 23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19 h 25"/>
                <a:gd name="T74" fmla="*/ 37 w 37"/>
                <a:gd name="T75" fmla="*/ 15 h 25"/>
                <a:gd name="T76" fmla="*/ 37 w 37"/>
                <a:gd name="T77" fmla="*/ 10 h 25"/>
                <a:gd name="T78" fmla="*/ 36 w 37"/>
                <a:gd name="T79" fmla="*/ 5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5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9" name="Freeform 464"/>
            <p:cNvSpPr>
              <a:spLocks/>
            </p:cNvSpPr>
            <p:nvPr/>
          </p:nvSpPr>
          <p:spPr bwMode="auto">
            <a:xfrm>
              <a:off x="4058" y="3473"/>
              <a:ext cx="26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5 w 37"/>
                <a:gd name="T5" fmla="*/ 1 h 25"/>
                <a:gd name="T6" fmla="*/ 34 w 37"/>
                <a:gd name="T7" fmla="*/ 0 h 25"/>
                <a:gd name="T8" fmla="*/ 33 w 37"/>
                <a:gd name="T9" fmla="*/ 0 h 25"/>
                <a:gd name="T10" fmla="*/ 32 w 37"/>
                <a:gd name="T11" fmla="*/ 0 h 25"/>
                <a:gd name="T12" fmla="*/ 32 w 37"/>
                <a:gd name="T13" fmla="*/ 0 h 25"/>
                <a:gd name="T14" fmla="*/ 28 w 37"/>
                <a:gd name="T15" fmla="*/ 1 h 25"/>
                <a:gd name="T16" fmla="*/ 24 w 37"/>
                <a:gd name="T17" fmla="*/ 1 h 25"/>
                <a:gd name="T18" fmla="*/ 20 w 37"/>
                <a:gd name="T19" fmla="*/ 1 h 25"/>
                <a:gd name="T20" fmla="*/ 15 w 37"/>
                <a:gd name="T21" fmla="*/ 1 h 25"/>
                <a:gd name="T22" fmla="*/ 12 w 37"/>
                <a:gd name="T23" fmla="*/ 1 h 25"/>
                <a:gd name="T24" fmla="*/ 8 w 37"/>
                <a:gd name="T25" fmla="*/ 0 h 25"/>
                <a:gd name="T26" fmla="*/ 6 w 37"/>
                <a:gd name="T27" fmla="*/ 0 h 25"/>
                <a:gd name="T28" fmla="*/ 4 w 37"/>
                <a:gd name="T29" fmla="*/ 0 h 25"/>
                <a:gd name="T30" fmla="*/ 4 w 37"/>
                <a:gd name="T31" fmla="*/ 0 h 25"/>
                <a:gd name="T32" fmla="*/ 3 w 37"/>
                <a:gd name="T33" fmla="*/ 0 h 25"/>
                <a:gd name="T34" fmla="*/ 2 w 37"/>
                <a:gd name="T35" fmla="*/ 0 h 25"/>
                <a:gd name="T36" fmla="*/ 2 w 37"/>
                <a:gd name="T37" fmla="*/ 0 h 25"/>
                <a:gd name="T38" fmla="*/ 1 w 37"/>
                <a:gd name="T39" fmla="*/ 1 h 25"/>
                <a:gd name="T40" fmla="*/ 1 w 37"/>
                <a:gd name="T41" fmla="*/ 1 h 25"/>
                <a:gd name="T42" fmla="*/ 0 w 37"/>
                <a:gd name="T43" fmla="*/ 6 h 25"/>
                <a:gd name="T44" fmla="*/ 0 w 37"/>
                <a:gd name="T45" fmla="*/ 13 h 25"/>
                <a:gd name="T46" fmla="*/ 0 w 37"/>
                <a:gd name="T47" fmla="*/ 16 h 25"/>
                <a:gd name="T48" fmla="*/ 1 w 37"/>
                <a:gd name="T49" fmla="*/ 20 h 25"/>
                <a:gd name="T50" fmla="*/ 1 w 37"/>
                <a:gd name="T51" fmla="*/ 20 h 25"/>
                <a:gd name="T52" fmla="*/ 1 w 37"/>
                <a:gd name="T53" fmla="*/ 20 h 25"/>
                <a:gd name="T54" fmla="*/ 2 w 37"/>
                <a:gd name="T55" fmla="*/ 21 h 25"/>
                <a:gd name="T56" fmla="*/ 2 w 37"/>
                <a:gd name="T57" fmla="*/ 23 h 25"/>
                <a:gd name="T58" fmla="*/ 4 w 37"/>
                <a:gd name="T59" fmla="*/ 24 h 25"/>
                <a:gd name="T60" fmla="*/ 4 w 37"/>
                <a:gd name="T61" fmla="*/ 24 h 25"/>
                <a:gd name="T62" fmla="*/ 5 w 37"/>
                <a:gd name="T63" fmla="*/ 24 h 25"/>
                <a:gd name="T64" fmla="*/ 9 w 37"/>
                <a:gd name="T65" fmla="*/ 25 h 25"/>
                <a:gd name="T66" fmla="*/ 12 w 37"/>
                <a:gd name="T67" fmla="*/ 25 h 25"/>
                <a:gd name="T68" fmla="*/ 17 w 37"/>
                <a:gd name="T69" fmla="*/ 25 h 25"/>
                <a:gd name="T70" fmla="*/ 22 w 37"/>
                <a:gd name="T71" fmla="*/ 25 h 25"/>
                <a:gd name="T72" fmla="*/ 27 w 37"/>
                <a:gd name="T73" fmla="*/ 25 h 25"/>
                <a:gd name="T74" fmla="*/ 31 w 37"/>
                <a:gd name="T75" fmla="*/ 25 h 25"/>
                <a:gd name="T76" fmla="*/ 33 w 37"/>
                <a:gd name="T77" fmla="*/ 24 h 25"/>
                <a:gd name="T78" fmla="*/ 33 w 37"/>
                <a:gd name="T79" fmla="*/ 24 h 25"/>
                <a:gd name="T80" fmla="*/ 34 w 37"/>
                <a:gd name="T81" fmla="*/ 23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19 h 25"/>
                <a:gd name="T88" fmla="*/ 37 w 37"/>
                <a:gd name="T89" fmla="*/ 19 h 25"/>
                <a:gd name="T90" fmla="*/ 37 w 37"/>
                <a:gd name="T91" fmla="*/ 15 h 25"/>
                <a:gd name="T92" fmla="*/ 37 w 37"/>
                <a:gd name="T93" fmla="*/ 10 h 25"/>
                <a:gd name="T94" fmla="*/ 36 w 37"/>
                <a:gd name="T95" fmla="*/ 5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5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0" name="Freeform 465"/>
            <p:cNvSpPr>
              <a:spLocks/>
            </p:cNvSpPr>
            <p:nvPr/>
          </p:nvSpPr>
          <p:spPr bwMode="auto">
            <a:xfrm>
              <a:off x="4026" y="3473"/>
              <a:ext cx="24" cy="12"/>
            </a:xfrm>
            <a:custGeom>
              <a:avLst/>
              <a:gdLst>
                <a:gd name="T0" fmla="*/ 35 w 35"/>
                <a:gd name="T1" fmla="*/ 3 h 25"/>
                <a:gd name="T2" fmla="*/ 35 w 35"/>
                <a:gd name="T3" fmla="*/ 1 h 25"/>
                <a:gd name="T4" fmla="*/ 34 w 35"/>
                <a:gd name="T5" fmla="*/ 0 h 25"/>
                <a:gd name="T6" fmla="*/ 33 w 35"/>
                <a:gd name="T7" fmla="*/ 0 h 25"/>
                <a:gd name="T8" fmla="*/ 30 w 35"/>
                <a:gd name="T9" fmla="*/ 0 h 25"/>
                <a:gd name="T10" fmla="*/ 28 w 35"/>
                <a:gd name="T11" fmla="*/ 1 h 25"/>
                <a:gd name="T12" fmla="*/ 24 w 35"/>
                <a:gd name="T13" fmla="*/ 1 h 25"/>
                <a:gd name="T14" fmla="*/ 19 w 35"/>
                <a:gd name="T15" fmla="*/ 1 h 25"/>
                <a:gd name="T16" fmla="*/ 16 w 35"/>
                <a:gd name="T17" fmla="*/ 1 h 25"/>
                <a:gd name="T18" fmla="*/ 11 w 35"/>
                <a:gd name="T19" fmla="*/ 1 h 25"/>
                <a:gd name="T20" fmla="*/ 8 w 35"/>
                <a:gd name="T21" fmla="*/ 0 h 25"/>
                <a:gd name="T22" fmla="*/ 5 w 35"/>
                <a:gd name="T23" fmla="*/ 0 h 25"/>
                <a:gd name="T24" fmla="*/ 3 w 35"/>
                <a:gd name="T25" fmla="*/ 0 h 25"/>
                <a:gd name="T26" fmla="*/ 2 w 35"/>
                <a:gd name="T27" fmla="*/ 0 h 25"/>
                <a:gd name="T28" fmla="*/ 1 w 35"/>
                <a:gd name="T29" fmla="*/ 0 h 25"/>
                <a:gd name="T30" fmla="*/ 0 w 35"/>
                <a:gd name="T31" fmla="*/ 0 h 25"/>
                <a:gd name="T32" fmla="*/ 0 w 35"/>
                <a:gd name="T33" fmla="*/ 1 h 25"/>
                <a:gd name="T34" fmla="*/ 0 w 35"/>
                <a:gd name="T35" fmla="*/ 6 h 25"/>
                <a:gd name="T36" fmla="*/ 0 w 35"/>
                <a:gd name="T37" fmla="*/ 13 h 25"/>
                <a:gd name="T38" fmla="*/ 0 w 35"/>
                <a:gd name="T39" fmla="*/ 16 h 25"/>
                <a:gd name="T40" fmla="*/ 0 w 35"/>
                <a:gd name="T41" fmla="*/ 20 h 25"/>
                <a:gd name="T42" fmla="*/ 0 w 35"/>
                <a:gd name="T43" fmla="*/ 20 h 25"/>
                <a:gd name="T44" fmla="*/ 0 w 35"/>
                <a:gd name="T45" fmla="*/ 21 h 25"/>
                <a:gd name="T46" fmla="*/ 1 w 35"/>
                <a:gd name="T47" fmla="*/ 23 h 25"/>
                <a:gd name="T48" fmla="*/ 2 w 35"/>
                <a:gd name="T49" fmla="*/ 24 h 25"/>
                <a:gd name="T50" fmla="*/ 5 w 35"/>
                <a:gd name="T51" fmla="*/ 24 h 25"/>
                <a:gd name="T52" fmla="*/ 9 w 35"/>
                <a:gd name="T53" fmla="*/ 25 h 25"/>
                <a:gd name="T54" fmla="*/ 13 w 35"/>
                <a:gd name="T55" fmla="*/ 25 h 25"/>
                <a:gd name="T56" fmla="*/ 18 w 35"/>
                <a:gd name="T57" fmla="*/ 25 h 25"/>
                <a:gd name="T58" fmla="*/ 22 w 35"/>
                <a:gd name="T59" fmla="*/ 25 h 25"/>
                <a:gd name="T60" fmla="*/ 27 w 35"/>
                <a:gd name="T61" fmla="*/ 25 h 25"/>
                <a:gd name="T62" fmla="*/ 30 w 35"/>
                <a:gd name="T63" fmla="*/ 25 h 25"/>
                <a:gd name="T64" fmla="*/ 33 w 35"/>
                <a:gd name="T65" fmla="*/ 24 h 25"/>
                <a:gd name="T66" fmla="*/ 34 w 35"/>
                <a:gd name="T67" fmla="*/ 23 h 25"/>
                <a:gd name="T68" fmla="*/ 35 w 35"/>
                <a:gd name="T69" fmla="*/ 21 h 25"/>
                <a:gd name="T70" fmla="*/ 35 w 35"/>
                <a:gd name="T71" fmla="*/ 20 h 25"/>
                <a:gd name="T72" fmla="*/ 35 w 35"/>
                <a:gd name="T73" fmla="*/ 19 h 25"/>
                <a:gd name="T74" fmla="*/ 35 w 35"/>
                <a:gd name="T75" fmla="*/ 15 h 25"/>
                <a:gd name="T76" fmla="*/ 35 w 35"/>
                <a:gd name="T77" fmla="*/ 10 h 25"/>
                <a:gd name="T78" fmla="*/ 35 w 35"/>
                <a:gd name="T79" fmla="*/ 5 h 25"/>
                <a:gd name="T80" fmla="*/ 35 w 35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5" h="25">
                  <a:moveTo>
                    <a:pt x="35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5" y="20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1" name="Freeform 466"/>
            <p:cNvSpPr>
              <a:spLocks/>
            </p:cNvSpPr>
            <p:nvPr/>
          </p:nvSpPr>
          <p:spPr bwMode="auto">
            <a:xfrm>
              <a:off x="4026" y="3473"/>
              <a:ext cx="24" cy="12"/>
            </a:xfrm>
            <a:custGeom>
              <a:avLst/>
              <a:gdLst>
                <a:gd name="T0" fmla="*/ 35 w 35"/>
                <a:gd name="T1" fmla="*/ 3 h 25"/>
                <a:gd name="T2" fmla="*/ 35 w 35"/>
                <a:gd name="T3" fmla="*/ 3 h 25"/>
                <a:gd name="T4" fmla="*/ 35 w 35"/>
                <a:gd name="T5" fmla="*/ 1 h 25"/>
                <a:gd name="T6" fmla="*/ 34 w 35"/>
                <a:gd name="T7" fmla="*/ 0 h 25"/>
                <a:gd name="T8" fmla="*/ 33 w 35"/>
                <a:gd name="T9" fmla="*/ 0 h 25"/>
                <a:gd name="T10" fmla="*/ 30 w 35"/>
                <a:gd name="T11" fmla="*/ 0 h 25"/>
                <a:gd name="T12" fmla="*/ 30 w 35"/>
                <a:gd name="T13" fmla="*/ 0 h 25"/>
                <a:gd name="T14" fmla="*/ 28 w 35"/>
                <a:gd name="T15" fmla="*/ 1 h 25"/>
                <a:gd name="T16" fmla="*/ 24 w 35"/>
                <a:gd name="T17" fmla="*/ 1 h 25"/>
                <a:gd name="T18" fmla="*/ 19 w 35"/>
                <a:gd name="T19" fmla="*/ 1 h 25"/>
                <a:gd name="T20" fmla="*/ 16 w 35"/>
                <a:gd name="T21" fmla="*/ 1 h 25"/>
                <a:gd name="T22" fmla="*/ 11 w 35"/>
                <a:gd name="T23" fmla="*/ 1 h 25"/>
                <a:gd name="T24" fmla="*/ 8 w 35"/>
                <a:gd name="T25" fmla="*/ 0 h 25"/>
                <a:gd name="T26" fmla="*/ 5 w 35"/>
                <a:gd name="T27" fmla="*/ 0 h 25"/>
                <a:gd name="T28" fmla="*/ 3 w 35"/>
                <a:gd name="T29" fmla="*/ 0 h 25"/>
                <a:gd name="T30" fmla="*/ 3 w 35"/>
                <a:gd name="T31" fmla="*/ 0 h 25"/>
                <a:gd name="T32" fmla="*/ 2 w 35"/>
                <a:gd name="T33" fmla="*/ 0 h 25"/>
                <a:gd name="T34" fmla="*/ 1 w 35"/>
                <a:gd name="T35" fmla="*/ 0 h 25"/>
                <a:gd name="T36" fmla="*/ 0 w 35"/>
                <a:gd name="T37" fmla="*/ 0 h 25"/>
                <a:gd name="T38" fmla="*/ 0 w 35"/>
                <a:gd name="T39" fmla="*/ 1 h 25"/>
                <a:gd name="T40" fmla="*/ 0 w 35"/>
                <a:gd name="T41" fmla="*/ 1 h 25"/>
                <a:gd name="T42" fmla="*/ 0 w 35"/>
                <a:gd name="T43" fmla="*/ 6 h 25"/>
                <a:gd name="T44" fmla="*/ 0 w 35"/>
                <a:gd name="T45" fmla="*/ 13 h 25"/>
                <a:gd name="T46" fmla="*/ 0 w 35"/>
                <a:gd name="T47" fmla="*/ 16 h 25"/>
                <a:gd name="T48" fmla="*/ 0 w 35"/>
                <a:gd name="T49" fmla="*/ 20 h 25"/>
                <a:gd name="T50" fmla="*/ 0 w 35"/>
                <a:gd name="T51" fmla="*/ 20 h 25"/>
                <a:gd name="T52" fmla="*/ 0 w 35"/>
                <a:gd name="T53" fmla="*/ 20 h 25"/>
                <a:gd name="T54" fmla="*/ 0 w 35"/>
                <a:gd name="T55" fmla="*/ 21 h 25"/>
                <a:gd name="T56" fmla="*/ 1 w 35"/>
                <a:gd name="T57" fmla="*/ 23 h 25"/>
                <a:gd name="T58" fmla="*/ 2 w 35"/>
                <a:gd name="T59" fmla="*/ 24 h 25"/>
                <a:gd name="T60" fmla="*/ 2 w 35"/>
                <a:gd name="T61" fmla="*/ 24 h 25"/>
                <a:gd name="T62" fmla="*/ 5 w 35"/>
                <a:gd name="T63" fmla="*/ 24 h 25"/>
                <a:gd name="T64" fmla="*/ 9 w 35"/>
                <a:gd name="T65" fmla="*/ 25 h 25"/>
                <a:gd name="T66" fmla="*/ 13 w 35"/>
                <a:gd name="T67" fmla="*/ 25 h 25"/>
                <a:gd name="T68" fmla="*/ 18 w 35"/>
                <a:gd name="T69" fmla="*/ 25 h 25"/>
                <a:gd name="T70" fmla="*/ 22 w 35"/>
                <a:gd name="T71" fmla="*/ 25 h 25"/>
                <a:gd name="T72" fmla="*/ 27 w 35"/>
                <a:gd name="T73" fmla="*/ 25 h 25"/>
                <a:gd name="T74" fmla="*/ 30 w 35"/>
                <a:gd name="T75" fmla="*/ 25 h 25"/>
                <a:gd name="T76" fmla="*/ 33 w 35"/>
                <a:gd name="T77" fmla="*/ 24 h 25"/>
                <a:gd name="T78" fmla="*/ 33 w 35"/>
                <a:gd name="T79" fmla="*/ 24 h 25"/>
                <a:gd name="T80" fmla="*/ 34 w 35"/>
                <a:gd name="T81" fmla="*/ 23 h 25"/>
                <a:gd name="T82" fmla="*/ 35 w 35"/>
                <a:gd name="T83" fmla="*/ 21 h 25"/>
                <a:gd name="T84" fmla="*/ 35 w 35"/>
                <a:gd name="T85" fmla="*/ 20 h 25"/>
                <a:gd name="T86" fmla="*/ 35 w 35"/>
                <a:gd name="T87" fmla="*/ 19 h 25"/>
                <a:gd name="T88" fmla="*/ 35 w 35"/>
                <a:gd name="T89" fmla="*/ 19 h 25"/>
                <a:gd name="T90" fmla="*/ 35 w 35"/>
                <a:gd name="T91" fmla="*/ 15 h 25"/>
                <a:gd name="T92" fmla="*/ 35 w 35"/>
                <a:gd name="T93" fmla="*/ 10 h 25"/>
                <a:gd name="T94" fmla="*/ 35 w 35"/>
                <a:gd name="T95" fmla="*/ 5 h 25"/>
                <a:gd name="T96" fmla="*/ 35 w 35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" h="25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5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5" y="20"/>
                  </a:lnTo>
                  <a:lnTo>
                    <a:pt x="35" y="19"/>
                  </a:lnTo>
                  <a:lnTo>
                    <a:pt x="35" y="19"/>
                  </a:lnTo>
                  <a:lnTo>
                    <a:pt x="35" y="15"/>
                  </a:lnTo>
                  <a:lnTo>
                    <a:pt x="35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2" name="Freeform 467"/>
            <p:cNvSpPr>
              <a:spLocks/>
            </p:cNvSpPr>
            <p:nvPr/>
          </p:nvSpPr>
          <p:spPr bwMode="auto">
            <a:xfrm>
              <a:off x="3993" y="3473"/>
              <a:ext cx="25" cy="12"/>
            </a:xfrm>
            <a:custGeom>
              <a:avLst/>
              <a:gdLst>
                <a:gd name="T0" fmla="*/ 36 w 36"/>
                <a:gd name="T1" fmla="*/ 3 h 25"/>
                <a:gd name="T2" fmla="*/ 35 w 36"/>
                <a:gd name="T3" fmla="*/ 1 h 25"/>
                <a:gd name="T4" fmla="*/ 34 w 36"/>
                <a:gd name="T5" fmla="*/ 0 h 25"/>
                <a:gd name="T6" fmla="*/ 33 w 36"/>
                <a:gd name="T7" fmla="*/ 0 h 25"/>
                <a:gd name="T8" fmla="*/ 31 w 36"/>
                <a:gd name="T9" fmla="*/ 0 h 25"/>
                <a:gd name="T10" fmla="*/ 28 w 36"/>
                <a:gd name="T11" fmla="*/ 1 h 25"/>
                <a:gd name="T12" fmla="*/ 23 w 36"/>
                <a:gd name="T13" fmla="*/ 1 h 25"/>
                <a:gd name="T14" fmla="*/ 19 w 36"/>
                <a:gd name="T15" fmla="*/ 1 h 25"/>
                <a:gd name="T16" fmla="*/ 14 w 36"/>
                <a:gd name="T17" fmla="*/ 1 h 25"/>
                <a:gd name="T18" fmla="*/ 10 w 36"/>
                <a:gd name="T19" fmla="*/ 1 h 25"/>
                <a:gd name="T20" fmla="*/ 7 w 36"/>
                <a:gd name="T21" fmla="*/ 0 h 25"/>
                <a:gd name="T22" fmla="*/ 4 w 36"/>
                <a:gd name="T23" fmla="*/ 0 h 25"/>
                <a:gd name="T24" fmla="*/ 3 w 36"/>
                <a:gd name="T25" fmla="*/ 0 h 25"/>
                <a:gd name="T26" fmla="*/ 2 w 36"/>
                <a:gd name="T27" fmla="*/ 0 h 25"/>
                <a:gd name="T28" fmla="*/ 1 w 36"/>
                <a:gd name="T29" fmla="*/ 0 h 25"/>
                <a:gd name="T30" fmla="*/ 1 w 36"/>
                <a:gd name="T31" fmla="*/ 0 h 25"/>
                <a:gd name="T32" fmla="*/ 1 w 36"/>
                <a:gd name="T33" fmla="*/ 1 h 25"/>
                <a:gd name="T34" fmla="*/ 0 w 36"/>
                <a:gd name="T35" fmla="*/ 6 h 25"/>
                <a:gd name="T36" fmla="*/ 0 w 36"/>
                <a:gd name="T37" fmla="*/ 13 h 25"/>
                <a:gd name="T38" fmla="*/ 0 w 36"/>
                <a:gd name="T39" fmla="*/ 16 h 25"/>
                <a:gd name="T40" fmla="*/ 1 w 36"/>
                <a:gd name="T41" fmla="*/ 20 h 25"/>
                <a:gd name="T42" fmla="*/ 1 w 36"/>
                <a:gd name="T43" fmla="*/ 20 h 25"/>
                <a:gd name="T44" fmla="*/ 1 w 36"/>
                <a:gd name="T45" fmla="*/ 21 h 25"/>
                <a:gd name="T46" fmla="*/ 1 w 36"/>
                <a:gd name="T47" fmla="*/ 23 h 25"/>
                <a:gd name="T48" fmla="*/ 3 w 36"/>
                <a:gd name="T49" fmla="*/ 24 h 25"/>
                <a:gd name="T50" fmla="*/ 4 w 36"/>
                <a:gd name="T51" fmla="*/ 24 h 25"/>
                <a:gd name="T52" fmla="*/ 8 w 36"/>
                <a:gd name="T53" fmla="*/ 25 h 25"/>
                <a:gd name="T54" fmla="*/ 11 w 36"/>
                <a:gd name="T55" fmla="*/ 25 h 25"/>
                <a:gd name="T56" fmla="*/ 17 w 36"/>
                <a:gd name="T57" fmla="*/ 25 h 25"/>
                <a:gd name="T58" fmla="*/ 21 w 36"/>
                <a:gd name="T59" fmla="*/ 25 h 25"/>
                <a:gd name="T60" fmla="*/ 27 w 36"/>
                <a:gd name="T61" fmla="*/ 25 h 25"/>
                <a:gd name="T62" fmla="*/ 31 w 36"/>
                <a:gd name="T63" fmla="*/ 25 h 25"/>
                <a:gd name="T64" fmla="*/ 33 w 36"/>
                <a:gd name="T65" fmla="*/ 24 h 25"/>
                <a:gd name="T66" fmla="*/ 34 w 36"/>
                <a:gd name="T67" fmla="*/ 23 h 25"/>
                <a:gd name="T68" fmla="*/ 36 w 36"/>
                <a:gd name="T69" fmla="*/ 21 h 25"/>
                <a:gd name="T70" fmla="*/ 36 w 36"/>
                <a:gd name="T71" fmla="*/ 20 h 25"/>
                <a:gd name="T72" fmla="*/ 36 w 36"/>
                <a:gd name="T73" fmla="*/ 20 h 25"/>
                <a:gd name="T74" fmla="*/ 36 w 36"/>
                <a:gd name="T75" fmla="*/ 16 h 25"/>
                <a:gd name="T76" fmla="*/ 36 w 36"/>
                <a:gd name="T77" fmla="*/ 10 h 25"/>
                <a:gd name="T78" fmla="*/ 36 w 36"/>
                <a:gd name="T79" fmla="*/ 5 h 25"/>
                <a:gd name="T80" fmla="*/ 36 w 36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5">
                  <a:moveTo>
                    <a:pt x="36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7" y="25"/>
                  </a:lnTo>
                  <a:lnTo>
                    <a:pt x="21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3" name="Freeform 468"/>
            <p:cNvSpPr>
              <a:spLocks/>
            </p:cNvSpPr>
            <p:nvPr/>
          </p:nvSpPr>
          <p:spPr bwMode="auto">
            <a:xfrm>
              <a:off x="3993" y="3473"/>
              <a:ext cx="25" cy="12"/>
            </a:xfrm>
            <a:custGeom>
              <a:avLst/>
              <a:gdLst>
                <a:gd name="T0" fmla="*/ 36 w 36"/>
                <a:gd name="T1" fmla="*/ 3 h 25"/>
                <a:gd name="T2" fmla="*/ 36 w 36"/>
                <a:gd name="T3" fmla="*/ 3 h 25"/>
                <a:gd name="T4" fmla="*/ 35 w 36"/>
                <a:gd name="T5" fmla="*/ 1 h 25"/>
                <a:gd name="T6" fmla="*/ 34 w 36"/>
                <a:gd name="T7" fmla="*/ 0 h 25"/>
                <a:gd name="T8" fmla="*/ 33 w 36"/>
                <a:gd name="T9" fmla="*/ 0 h 25"/>
                <a:gd name="T10" fmla="*/ 31 w 36"/>
                <a:gd name="T11" fmla="*/ 0 h 25"/>
                <a:gd name="T12" fmla="*/ 31 w 36"/>
                <a:gd name="T13" fmla="*/ 0 h 25"/>
                <a:gd name="T14" fmla="*/ 28 w 36"/>
                <a:gd name="T15" fmla="*/ 1 h 25"/>
                <a:gd name="T16" fmla="*/ 23 w 36"/>
                <a:gd name="T17" fmla="*/ 1 h 25"/>
                <a:gd name="T18" fmla="*/ 19 w 36"/>
                <a:gd name="T19" fmla="*/ 1 h 25"/>
                <a:gd name="T20" fmla="*/ 14 w 36"/>
                <a:gd name="T21" fmla="*/ 1 h 25"/>
                <a:gd name="T22" fmla="*/ 10 w 36"/>
                <a:gd name="T23" fmla="*/ 1 h 25"/>
                <a:gd name="T24" fmla="*/ 7 w 36"/>
                <a:gd name="T25" fmla="*/ 0 h 25"/>
                <a:gd name="T26" fmla="*/ 4 w 36"/>
                <a:gd name="T27" fmla="*/ 0 h 25"/>
                <a:gd name="T28" fmla="*/ 3 w 36"/>
                <a:gd name="T29" fmla="*/ 0 h 25"/>
                <a:gd name="T30" fmla="*/ 3 w 36"/>
                <a:gd name="T31" fmla="*/ 0 h 25"/>
                <a:gd name="T32" fmla="*/ 2 w 36"/>
                <a:gd name="T33" fmla="*/ 0 h 25"/>
                <a:gd name="T34" fmla="*/ 1 w 36"/>
                <a:gd name="T35" fmla="*/ 0 h 25"/>
                <a:gd name="T36" fmla="*/ 1 w 36"/>
                <a:gd name="T37" fmla="*/ 0 h 25"/>
                <a:gd name="T38" fmla="*/ 1 w 36"/>
                <a:gd name="T39" fmla="*/ 1 h 25"/>
                <a:gd name="T40" fmla="*/ 1 w 36"/>
                <a:gd name="T41" fmla="*/ 1 h 25"/>
                <a:gd name="T42" fmla="*/ 0 w 36"/>
                <a:gd name="T43" fmla="*/ 6 h 25"/>
                <a:gd name="T44" fmla="*/ 0 w 36"/>
                <a:gd name="T45" fmla="*/ 13 h 25"/>
                <a:gd name="T46" fmla="*/ 0 w 36"/>
                <a:gd name="T47" fmla="*/ 16 h 25"/>
                <a:gd name="T48" fmla="*/ 1 w 36"/>
                <a:gd name="T49" fmla="*/ 20 h 25"/>
                <a:gd name="T50" fmla="*/ 1 w 36"/>
                <a:gd name="T51" fmla="*/ 20 h 25"/>
                <a:gd name="T52" fmla="*/ 1 w 36"/>
                <a:gd name="T53" fmla="*/ 20 h 25"/>
                <a:gd name="T54" fmla="*/ 1 w 36"/>
                <a:gd name="T55" fmla="*/ 21 h 25"/>
                <a:gd name="T56" fmla="*/ 1 w 36"/>
                <a:gd name="T57" fmla="*/ 23 h 25"/>
                <a:gd name="T58" fmla="*/ 3 w 36"/>
                <a:gd name="T59" fmla="*/ 24 h 25"/>
                <a:gd name="T60" fmla="*/ 3 w 36"/>
                <a:gd name="T61" fmla="*/ 24 h 25"/>
                <a:gd name="T62" fmla="*/ 4 w 36"/>
                <a:gd name="T63" fmla="*/ 24 h 25"/>
                <a:gd name="T64" fmla="*/ 8 w 36"/>
                <a:gd name="T65" fmla="*/ 25 h 25"/>
                <a:gd name="T66" fmla="*/ 11 w 36"/>
                <a:gd name="T67" fmla="*/ 25 h 25"/>
                <a:gd name="T68" fmla="*/ 17 w 36"/>
                <a:gd name="T69" fmla="*/ 25 h 25"/>
                <a:gd name="T70" fmla="*/ 21 w 36"/>
                <a:gd name="T71" fmla="*/ 25 h 25"/>
                <a:gd name="T72" fmla="*/ 27 w 36"/>
                <a:gd name="T73" fmla="*/ 25 h 25"/>
                <a:gd name="T74" fmla="*/ 31 w 36"/>
                <a:gd name="T75" fmla="*/ 25 h 25"/>
                <a:gd name="T76" fmla="*/ 33 w 36"/>
                <a:gd name="T77" fmla="*/ 24 h 25"/>
                <a:gd name="T78" fmla="*/ 33 w 36"/>
                <a:gd name="T79" fmla="*/ 24 h 25"/>
                <a:gd name="T80" fmla="*/ 34 w 36"/>
                <a:gd name="T81" fmla="*/ 23 h 25"/>
                <a:gd name="T82" fmla="*/ 36 w 36"/>
                <a:gd name="T83" fmla="*/ 21 h 25"/>
                <a:gd name="T84" fmla="*/ 36 w 36"/>
                <a:gd name="T85" fmla="*/ 20 h 25"/>
                <a:gd name="T86" fmla="*/ 36 w 36"/>
                <a:gd name="T87" fmla="*/ 20 h 25"/>
                <a:gd name="T88" fmla="*/ 36 w 36"/>
                <a:gd name="T89" fmla="*/ 20 h 25"/>
                <a:gd name="T90" fmla="*/ 36 w 36"/>
                <a:gd name="T91" fmla="*/ 16 h 25"/>
                <a:gd name="T92" fmla="*/ 36 w 36"/>
                <a:gd name="T93" fmla="*/ 10 h 25"/>
                <a:gd name="T94" fmla="*/ 36 w 36"/>
                <a:gd name="T95" fmla="*/ 5 h 25"/>
                <a:gd name="T96" fmla="*/ 36 w 36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5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3" y="1"/>
                  </a:lnTo>
                  <a:lnTo>
                    <a:pt x="19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7" y="25"/>
                  </a:lnTo>
                  <a:lnTo>
                    <a:pt x="21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6" y="21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6" y="16"/>
                  </a:lnTo>
                  <a:lnTo>
                    <a:pt x="36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4" name="Freeform 469"/>
            <p:cNvSpPr>
              <a:spLocks/>
            </p:cNvSpPr>
            <p:nvPr/>
          </p:nvSpPr>
          <p:spPr bwMode="auto">
            <a:xfrm>
              <a:off x="3959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5 w 37"/>
                <a:gd name="T3" fmla="*/ 1 h 25"/>
                <a:gd name="T4" fmla="*/ 35 w 37"/>
                <a:gd name="T5" fmla="*/ 0 h 25"/>
                <a:gd name="T6" fmla="*/ 33 w 37"/>
                <a:gd name="T7" fmla="*/ 0 h 25"/>
                <a:gd name="T8" fmla="*/ 32 w 37"/>
                <a:gd name="T9" fmla="*/ 0 h 25"/>
                <a:gd name="T10" fmla="*/ 28 w 37"/>
                <a:gd name="T11" fmla="*/ 1 h 25"/>
                <a:gd name="T12" fmla="*/ 25 w 37"/>
                <a:gd name="T13" fmla="*/ 1 h 25"/>
                <a:gd name="T14" fmla="*/ 20 w 37"/>
                <a:gd name="T15" fmla="*/ 1 h 25"/>
                <a:gd name="T16" fmla="*/ 16 w 37"/>
                <a:gd name="T17" fmla="*/ 1 h 25"/>
                <a:gd name="T18" fmla="*/ 10 w 37"/>
                <a:gd name="T19" fmla="*/ 1 h 25"/>
                <a:gd name="T20" fmla="*/ 8 w 37"/>
                <a:gd name="T21" fmla="*/ 0 h 25"/>
                <a:gd name="T22" fmla="*/ 5 w 37"/>
                <a:gd name="T23" fmla="*/ 0 h 25"/>
                <a:gd name="T24" fmla="*/ 4 w 37"/>
                <a:gd name="T25" fmla="*/ 0 h 25"/>
                <a:gd name="T26" fmla="*/ 3 w 37"/>
                <a:gd name="T27" fmla="*/ 0 h 25"/>
                <a:gd name="T28" fmla="*/ 3 w 37"/>
                <a:gd name="T29" fmla="*/ 0 h 25"/>
                <a:gd name="T30" fmla="*/ 1 w 37"/>
                <a:gd name="T31" fmla="*/ 0 h 25"/>
                <a:gd name="T32" fmla="*/ 0 w 37"/>
                <a:gd name="T33" fmla="*/ 1 h 25"/>
                <a:gd name="T34" fmla="*/ 0 w 37"/>
                <a:gd name="T35" fmla="*/ 6 h 25"/>
                <a:gd name="T36" fmla="*/ 0 w 37"/>
                <a:gd name="T37" fmla="*/ 13 h 25"/>
                <a:gd name="T38" fmla="*/ 0 w 37"/>
                <a:gd name="T39" fmla="*/ 16 h 25"/>
                <a:gd name="T40" fmla="*/ 0 w 37"/>
                <a:gd name="T41" fmla="*/ 20 h 25"/>
                <a:gd name="T42" fmla="*/ 1 w 37"/>
                <a:gd name="T43" fmla="*/ 20 h 25"/>
                <a:gd name="T44" fmla="*/ 1 w 37"/>
                <a:gd name="T45" fmla="*/ 21 h 25"/>
                <a:gd name="T46" fmla="*/ 2 w 37"/>
                <a:gd name="T47" fmla="*/ 23 h 25"/>
                <a:gd name="T48" fmla="*/ 3 w 37"/>
                <a:gd name="T49" fmla="*/ 24 h 25"/>
                <a:gd name="T50" fmla="*/ 5 w 37"/>
                <a:gd name="T51" fmla="*/ 24 h 25"/>
                <a:gd name="T52" fmla="*/ 8 w 37"/>
                <a:gd name="T53" fmla="*/ 25 h 25"/>
                <a:gd name="T54" fmla="*/ 12 w 37"/>
                <a:gd name="T55" fmla="*/ 25 h 25"/>
                <a:gd name="T56" fmla="*/ 18 w 37"/>
                <a:gd name="T57" fmla="*/ 25 h 25"/>
                <a:gd name="T58" fmla="*/ 22 w 37"/>
                <a:gd name="T59" fmla="*/ 25 h 25"/>
                <a:gd name="T60" fmla="*/ 27 w 37"/>
                <a:gd name="T61" fmla="*/ 25 h 25"/>
                <a:gd name="T62" fmla="*/ 31 w 37"/>
                <a:gd name="T63" fmla="*/ 25 h 25"/>
                <a:gd name="T64" fmla="*/ 33 w 37"/>
                <a:gd name="T65" fmla="*/ 24 h 25"/>
                <a:gd name="T66" fmla="*/ 35 w 37"/>
                <a:gd name="T67" fmla="*/ 23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20 h 25"/>
                <a:gd name="T74" fmla="*/ 37 w 37"/>
                <a:gd name="T75" fmla="*/ 16 h 25"/>
                <a:gd name="T76" fmla="*/ 37 w 37"/>
                <a:gd name="T77" fmla="*/ 10 h 25"/>
                <a:gd name="T78" fmla="*/ 36 w 37"/>
                <a:gd name="T79" fmla="*/ 5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0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B2B2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5" name="Freeform 470"/>
            <p:cNvSpPr>
              <a:spLocks/>
            </p:cNvSpPr>
            <p:nvPr/>
          </p:nvSpPr>
          <p:spPr bwMode="auto">
            <a:xfrm>
              <a:off x="3959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5 w 37"/>
                <a:gd name="T5" fmla="*/ 1 h 25"/>
                <a:gd name="T6" fmla="*/ 35 w 37"/>
                <a:gd name="T7" fmla="*/ 0 h 25"/>
                <a:gd name="T8" fmla="*/ 33 w 37"/>
                <a:gd name="T9" fmla="*/ 0 h 25"/>
                <a:gd name="T10" fmla="*/ 32 w 37"/>
                <a:gd name="T11" fmla="*/ 0 h 25"/>
                <a:gd name="T12" fmla="*/ 32 w 37"/>
                <a:gd name="T13" fmla="*/ 0 h 25"/>
                <a:gd name="T14" fmla="*/ 28 w 37"/>
                <a:gd name="T15" fmla="*/ 1 h 25"/>
                <a:gd name="T16" fmla="*/ 25 w 37"/>
                <a:gd name="T17" fmla="*/ 1 h 25"/>
                <a:gd name="T18" fmla="*/ 20 w 37"/>
                <a:gd name="T19" fmla="*/ 1 h 25"/>
                <a:gd name="T20" fmla="*/ 16 w 37"/>
                <a:gd name="T21" fmla="*/ 1 h 25"/>
                <a:gd name="T22" fmla="*/ 10 w 37"/>
                <a:gd name="T23" fmla="*/ 1 h 25"/>
                <a:gd name="T24" fmla="*/ 8 w 37"/>
                <a:gd name="T25" fmla="*/ 0 h 25"/>
                <a:gd name="T26" fmla="*/ 5 w 37"/>
                <a:gd name="T27" fmla="*/ 0 h 25"/>
                <a:gd name="T28" fmla="*/ 4 w 37"/>
                <a:gd name="T29" fmla="*/ 0 h 25"/>
                <a:gd name="T30" fmla="*/ 4 w 37"/>
                <a:gd name="T31" fmla="*/ 0 h 25"/>
                <a:gd name="T32" fmla="*/ 3 w 37"/>
                <a:gd name="T33" fmla="*/ 0 h 25"/>
                <a:gd name="T34" fmla="*/ 3 w 37"/>
                <a:gd name="T35" fmla="*/ 0 h 25"/>
                <a:gd name="T36" fmla="*/ 1 w 37"/>
                <a:gd name="T37" fmla="*/ 0 h 25"/>
                <a:gd name="T38" fmla="*/ 0 w 37"/>
                <a:gd name="T39" fmla="*/ 1 h 25"/>
                <a:gd name="T40" fmla="*/ 0 w 37"/>
                <a:gd name="T41" fmla="*/ 1 h 25"/>
                <a:gd name="T42" fmla="*/ 0 w 37"/>
                <a:gd name="T43" fmla="*/ 6 h 25"/>
                <a:gd name="T44" fmla="*/ 0 w 37"/>
                <a:gd name="T45" fmla="*/ 13 h 25"/>
                <a:gd name="T46" fmla="*/ 0 w 37"/>
                <a:gd name="T47" fmla="*/ 16 h 25"/>
                <a:gd name="T48" fmla="*/ 0 w 37"/>
                <a:gd name="T49" fmla="*/ 20 h 25"/>
                <a:gd name="T50" fmla="*/ 0 w 37"/>
                <a:gd name="T51" fmla="*/ 20 h 25"/>
                <a:gd name="T52" fmla="*/ 1 w 37"/>
                <a:gd name="T53" fmla="*/ 20 h 25"/>
                <a:gd name="T54" fmla="*/ 1 w 37"/>
                <a:gd name="T55" fmla="*/ 21 h 25"/>
                <a:gd name="T56" fmla="*/ 2 w 37"/>
                <a:gd name="T57" fmla="*/ 23 h 25"/>
                <a:gd name="T58" fmla="*/ 3 w 37"/>
                <a:gd name="T59" fmla="*/ 24 h 25"/>
                <a:gd name="T60" fmla="*/ 3 w 37"/>
                <a:gd name="T61" fmla="*/ 24 h 25"/>
                <a:gd name="T62" fmla="*/ 5 w 37"/>
                <a:gd name="T63" fmla="*/ 24 h 25"/>
                <a:gd name="T64" fmla="*/ 8 w 37"/>
                <a:gd name="T65" fmla="*/ 25 h 25"/>
                <a:gd name="T66" fmla="*/ 12 w 37"/>
                <a:gd name="T67" fmla="*/ 25 h 25"/>
                <a:gd name="T68" fmla="*/ 18 w 37"/>
                <a:gd name="T69" fmla="*/ 25 h 25"/>
                <a:gd name="T70" fmla="*/ 22 w 37"/>
                <a:gd name="T71" fmla="*/ 25 h 25"/>
                <a:gd name="T72" fmla="*/ 27 w 37"/>
                <a:gd name="T73" fmla="*/ 25 h 25"/>
                <a:gd name="T74" fmla="*/ 31 w 37"/>
                <a:gd name="T75" fmla="*/ 25 h 25"/>
                <a:gd name="T76" fmla="*/ 33 w 37"/>
                <a:gd name="T77" fmla="*/ 24 h 25"/>
                <a:gd name="T78" fmla="*/ 33 w 37"/>
                <a:gd name="T79" fmla="*/ 24 h 25"/>
                <a:gd name="T80" fmla="*/ 35 w 37"/>
                <a:gd name="T81" fmla="*/ 23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20 h 25"/>
                <a:gd name="T88" fmla="*/ 37 w 37"/>
                <a:gd name="T89" fmla="*/ 20 h 25"/>
                <a:gd name="T90" fmla="*/ 37 w 37"/>
                <a:gd name="T91" fmla="*/ 16 h 25"/>
                <a:gd name="T92" fmla="*/ 37 w 37"/>
                <a:gd name="T93" fmla="*/ 10 h 25"/>
                <a:gd name="T94" fmla="*/ 36 w 37"/>
                <a:gd name="T95" fmla="*/ 5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0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8" y="25"/>
                  </a:lnTo>
                  <a:lnTo>
                    <a:pt x="22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6" name="Freeform 471"/>
            <p:cNvSpPr>
              <a:spLocks/>
            </p:cNvSpPr>
            <p:nvPr/>
          </p:nvSpPr>
          <p:spPr bwMode="auto">
            <a:xfrm>
              <a:off x="3797" y="3473"/>
              <a:ext cx="143" cy="29"/>
            </a:xfrm>
            <a:custGeom>
              <a:avLst/>
              <a:gdLst>
                <a:gd name="T0" fmla="*/ 14 w 206"/>
                <a:gd name="T1" fmla="*/ 15 h 68"/>
                <a:gd name="T2" fmla="*/ 16 w 206"/>
                <a:gd name="T3" fmla="*/ 1 h 68"/>
                <a:gd name="T4" fmla="*/ 19 w 206"/>
                <a:gd name="T5" fmla="*/ 1 h 68"/>
                <a:gd name="T6" fmla="*/ 26 w 206"/>
                <a:gd name="T7" fmla="*/ 2 h 68"/>
                <a:gd name="T8" fmla="*/ 39 w 206"/>
                <a:gd name="T9" fmla="*/ 2 h 68"/>
                <a:gd name="T10" fmla="*/ 48 w 206"/>
                <a:gd name="T11" fmla="*/ 1 h 68"/>
                <a:gd name="T12" fmla="*/ 51 w 206"/>
                <a:gd name="T13" fmla="*/ 4 h 68"/>
                <a:gd name="T14" fmla="*/ 54 w 206"/>
                <a:gd name="T15" fmla="*/ 21 h 68"/>
                <a:gd name="T16" fmla="*/ 57 w 206"/>
                <a:gd name="T17" fmla="*/ 22 h 68"/>
                <a:gd name="T18" fmla="*/ 59 w 206"/>
                <a:gd name="T19" fmla="*/ 22 h 68"/>
                <a:gd name="T20" fmla="*/ 62 w 206"/>
                <a:gd name="T21" fmla="*/ 6 h 68"/>
                <a:gd name="T22" fmla="*/ 64 w 206"/>
                <a:gd name="T23" fmla="*/ 0 h 68"/>
                <a:gd name="T24" fmla="*/ 69 w 206"/>
                <a:gd name="T25" fmla="*/ 1 h 68"/>
                <a:gd name="T26" fmla="*/ 78 w 206"/>
                <a:gd name="T27" fmla="*/ 2 h 68"/>
                <a:gd name="T28" fmla="*/ 91 w 206"/>
                <a:gd name="T29" fmla="*/ 2 h 68"/>
                <a:gd name="T30" fmla="*/ 98 w 206"/>
                <a:gd name="T31" fmla="*/ 0 h 68"/>
                <a:gd name="T32" fmla="*/ 100 w 206"/>
                <a:gd name="T33" fmla="*/ 7 h 68"/>
                <a:gd name="T34" fmla="*/ 102 w 206"/>
                <a:gd name="T35" fmla="*/ 22 h 68"/>
                <a:gd name="T36" fmla="*/ 107 w 206"/>
                <a:gd name="T37" fmla="*/ 22 h 68"/>
                <a:gd name="T38" fmla="*/ 108 w 206"/>
                <a:gd name="T39" fmla="*/ 21 h 68"/>
                <a:gd name="T40" fmla="*/ 111 w 206"/>
                <a:gd name="T41" fmla="*/ 2 h 68"/>
                <a:gd name="T42" fmla="*/ 114 w 206"/>
                <a:gd name="T43" fmla="*/ 1 h 68"/>
                <a:gd name="T44" fmla="*/ 118 w 206"/>
                <a:gd name="T45" fmla="*/ 1 h 68"/>
                <a:gd name="T46" fmla="*/ 131 w 206"/>
                <a:gd name="T47" fmla="*/ 2 h 68"/>
                <a:gd name="T48" fmla="*/ 142 w 206"/>
                <a:gd name="T49" fmla="*/ 1 h 68"/>
                <a:gd name="T50" fmla="*/ 146 w 206"/>
                <a:gd name="T51" fmla="*/ 2 h 68"/>
                <a:gd name="T52" fmla="*/ 148 w 206"/>
                <a:gd name="T53" fmla="*/ 14 h 68"/>
                <a:gd name="T54" fmla="*/ 151 w 206"/>
                <a:gd name="T55" fmla="*/ 22 h 68"/>
                <a:gd name="T56" fmla="*/ 155 w 206"/>
                <a:gd name="T57" fmla="*/ 22 h 68"/>
                <a:gd name="T58" fmla="*/ 158 w 206"/>
                <a:gd name="T59" fmla="*/ 14 h 68"/>
                <a:gd name="T60" fmla="*/ 160 w 206"/>
                <a:gd name="T61" fmla="*/ 1 h 68"/>
                <a:gd name="T62" fmla="*/ 163 w 206"/>
                <a:gd name="T63" fmla="*/ 1 h 68"/>
                <a:gd name="T64" fmla="*/ 170 w 206"/>
                <a:gd name="T65" fmla="*/ 2 h 68"/>
                <a:gd name="T66" fmla="*/ 182 w 206"/>
                <a:gd name="T67" fmla="*/ 2 h 68"/>
                <a:gd name="T68" fmla="*/ 193 w 206"/>
                <a:gd name="T69" fmla="*/ 0 h 68"/>
                <a:gd name="T70" fmla="*/ 195 w 206"/>
                <a:gd name="T71" fmla="*/ 4 h 68"/>
                <a:gd name="T72" fmla="*/ 198 w 206"/>
                <a:gd name="T73" fmla="*/ 21 h 68"/>
                <a:gd name="T74" fmla="*/ 203 w 206"/>
                <a:gd name="T75" fmla="*/ 22 h 68"/>
                <a:gd name="T76" fmla="*/ 205 w 206"/>
                <a:gd name="T77" fmla="*/ 25 h 68"/>
                <a:gd name="T78" fmla="*/ 206 w 206"/>
                <a:gd name="T79" fmla="*/ 48 h 68"/>
                <a:gd name="T80" fmla="*/ 206 w 206"/>
                <a:gd name="T81" fmla="*/ 66 h 68"/>
                <a:gd name="T82" fmla="*/ 203 w 206"/>
                <a:gd name="T83" fmla="*/ 68 h 68"/>
                <a:gd name="T84" fmla="*/ 183 w 206"/>
                <a:gd name="T85" fmla="*/ 68 h 68"/>
                <a:gd name="T86" fmla="*/ 140 w 206"/>
                <a:gd name="T87" fmla="*/ 68 h 68"/>
                <a:gd name="T88" fmla="*/ 86 w 206"/>
                <a:gd name="T89" fmla="*/ 68 h 68"/>
                <a:gd name="T90" fmla="*/ 39 w 206"/>
                <a:gd name="T91" fmla="*/ 68 h 68"/>
                <a:gd name="T92" fmla="*/ 12 w 206"/>
                <a:gd name="T93" fmla="*/ 68 h 68"/>
                <a:gd name="T94" fmla="*/ 6 w 206"/>
                <a:gd name="T95" fmla="*/ 68 h 68"/>
                <a:gd name="T96" fmla="*/ 2 w 206"/>
                <a:gd name="T97" fmla="*/ 51 h 68"/>
                <a:gd name="T98" fmla="*/ 5 w 206"/>
                <a:gd name="T99" fmla="*/ 2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06" h="68">
                  <a:moveTo>
                    <a:pt x="12" y="22"/>
                  </a:moveTo>
                  <a:lnTo>
                    <a:pt x="13" y="21"/>
                  </a:lnTo>
                  <a:lnTo>
                    <a:pt x="14" y="15"/>
                  </a:lnTo>
                  <a:lnTo>
                    <a:pt x="15" y="7"/>
                  </a:lnTo>
                  <a:lnTo>
                    <a:pt x="16" y="2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19" y="1"/>
                  </a:lnTo>
                  <a:lnTo>
                    <a:pt x="20" y="1"/>
                  </a:lnTo>
                  <a:lnTo>
                    <a:pt x="23" y="1"/>
                  </a:lnTo>
                  <a:lnTo>
                    <a:pt x="26" y="2"/>
                  </a:lnTo>
                  <a:lnTo>
                    <a:pt x="30" y="2"/>
                  </a:lnTo>
                  <a:lnTo>
                    <a:pt x="34" y="2"/>
                  </a:lnTo>
                  <a:lnTo>
                    <a:pt x="39" y="2"/>
                  </a:lnTo>
                  <a:lnTo>
                    <a:pt x="43" y="2"/>
                  </a:lnTo>
                  <a:lnTo>
                    <a:pt x="47" y="1"/>
                  </a:lnTo>
                  <a:lnTo>
                    <a:pt x="48" y="1"/>
                  </a:lnTo>
                  <a:lnTo>
                    <a:pt x="50" y="1"/>
                  </a:lnTo>
                  <a:lnTo>
                    <a:pt x="50" y="2"/>
                  </a:lnTo>
                  <a:lnTo>
                    <a:pt x="51" y="4"/>
                  </a:lnTo>
                  <a:lnTo>
                    <a:pt x="52" y="9"/>
                  </a:lnTo>
                  <a:lnTo>
                    <a:pt x="53" y="15"/>
                  </a:lnTo>
                  <a:lnTo>
                    <a:pt x="54" y="21"/>
                  </a:lnTo>
                  <a:lnTo>
                    <a:pt x="54" y="22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58" y="22"/>
                  </a:lnTo>
                  <a:lnTo>
                    <a:pt x="59" y="22"/>
                  </a:lnTo>
                  <a:lnTo>
                    <a:pt x="59" y="22"/>
                  </a:lnTo>
                  <a:lnTo>
                    <a:pt x="60" y="21"/>
                  </a:lnTo>
                  <a:lnTo>
                    <a:pt x="61" y="14"/>
                  </a:lnTo>
                  <a:lnTo>
                    <a:pt x="62" y="6"/>
                  </a:lnTo>
                  <a:lnTo>
                    <a:pt x="63" y="2"/>
                  </a:lnTo>
                  <a:lnTo>
                    <a:pt x="63" y="1"/>
                  </a:lnTo>
                  <a:lnTo>
                    <a:pt x="64" y="0"/>
                  </a:lnTo>
                  <a:lnTo>
                    <a:pt x="66" y="1"/>
                  </a:lnTo>
                  <a:lnTo>
                    <a:pt x="66" y="1"/>
                  </a:lnTo>
                  <a:lnTo>
                    <a:pt x="69" y="1"/>
                  </a:lnTo>
                  <a:lnTo>
                    <a:pt x="71" y="1"/>
                  </a:lnTo>
                  <a:lnTo>
                    <a:pt x="75" y="2"/>
                  </a:lnTo>
                  <a:lnTo>
                    <a:pt x="78" y="2"/>
                  </a:lnTo>
                  <a:lnTo>
                    <a:pt x="83" y="2"/>
                  </a:lnTo>
                  <a:lnTo>
                    <a:pt x="87" y="2"/>
                  </a:lnTo>
                  <a:lnTo>
                    <a:pt x="91" y="2"/>
                  </a:lnTo>
                  <a:lnTo>
                    <a:pt x="94" y="1"/>
                  </a:lnTo>
                  <a:lnTo>
                    <a:pt x="96" y="0"/>
                  </a:lnTo>
                  <a:lnTo>
                    <a:pt x="98" y="0"/>
                  </a:lnTo>
                  <a:lnTo>
                    <a:pt x="99" y="1"/>
                  </a:lnTo>
                  <a:lnTo>
                    <a:pt x="99" y="4"/>
                  </a:lnTo>
                  <a:lnTo>
                    <a:pt x="100" y="7"/>
                  </a:lnTo>
                  <a:lnTo>
                    <a:pt x="100" y="15"/>
                  </a:lnTo>
                  <a:lnTo>
                    <a:pt x="102" y="21"/>
                  </a:lnTo>
                  <a:lnTo>
                    <a:pt x="102" y="22"/>
                  </a:lnTo>
                  <a:lnTo>
                    <a:pt x="104" y="22"/>
                  </a:lnTo>
                  <a:lnTo>
                    <a:pt x="105" y="22"/>
                  </a:lnTo>
                  <a:lnTo>
                    <a:pt x="107" y="22"/>
                  </a:lnTo>
                  <a:lnTo>
                    <a:pt x="108" y="22"/>
                  </a:lnTo>
                  <a:lnTo>
                    <a:pt x="108" y="22"/>
                  </a:lnTo>
                  <a:lnTo>
                    <a:pt x="108" y="21"/>
                  </a:lnTo>
                  <a:lnTo>
                    <a:pt x="109" y="15"/>
                  </a:lnTo>
                  <a:lnTo>
                    <a:pt x="110" y="7"/>
                  </a:lnTo>
                  <a:lnTo>
                    <a:pt x="111" y="2"/>
                  </a:lnTo>
                  <a:lnTo>
                    <a:pt x="112" y="1"/>
                  </a:lnTo>
                  <a:lnTo>
                    <a:pt x="113" y="1"/>
                  </a:lnTo>
                  <a:lnTo>
                    <a:pt x="114" y="1"/>
                  </a:lnTo>
                  <a:lnTo>
                    <a:pt x="115" y="1"/>
                  </a:lnTo>
                  <a:lnTo>
                    <a:pt x="116" y="1"/>
                  </a:lnTo>
                  <a:lnTo>
                    <a:pt x="118" y="1"/>
                  </a:lnTo>
                  <a:lnTo>
                    <a:pt x="122" y="2"/>
                  </a:lnTo>
                  <a:lnTo>
                    <a:pt x="126" y="2"/>
                  </a:lnTo>
                  <a:lnTo>
                    <a:pt x="131" y="2"/>
                  </a:lnTo>
                  <a:lnTo>
                    <a:pt x="135" y="2"/>
                  </a:lnTo>
                  <a:lnTo>
                    <a:pt x="138" y="2"/>
                  </a:lnTo>
                  <a:lnTo>
                    <a:pt x="142" y="1"/>
                  </a:lnTo>
                  <a:lnTo>
                    <a:pt x="144" y="1"/>
                  </a:lnTo>
                  <a:lnTo>
                    <a:pt x="146" y="1"/>
                  </a:lnTo>
                  <a:lnTo>
                    <a:pt x="146" y="2"/>
                  </a:lnTo>
                  <a:lnTo>
                    <a:pt x="146" y="4"/>
                  </a:lnTo>
                  <a:lnTo>
                    <a:pt x="147" y="7"/>
                  </a:lnTo>
                  <a:lnTo>
                    <a:pt x="148" y="14"/>
                  </a:lnTo>
                  <a:lnTo>
                    <a:pt x="149" y="20"/>
                  </a:lnTo>
                  <a:lnTo>
                    <a:pt x="149" y="21"/>
                  </a:lnTo>
                  <a:lnTo>
                    <a:pt x="151" y="22"/>
                  </a:lnTo>
                  <a:lnTo>
                    <a:pt x="153" y="22"/>
                  </a:lnTo>
                  <a:lnTo>
                    <a:pt x="154" y="22"/>
                  </a:lnTo>
                  <a:lnTo>
                    <a:pt x="155" y="22"/>
                  </a:lnTo>
                  <a:lnTo>
                    <a:pt x="156" y="22"/>
                  </a:lnTo>
                  <a:lnTo>
                    <a:pt x="156" y="21"/>
                  </a:lnTo>
                  <a:lnTo>
                    <a:pt x="158" y="14"/>
                  </a:lnTo>
                  <a:lnTo>
                    <a:pt x="159" y="6"/>
                  </a:lnTo>
                  <a:lnTo>
                    <a:pt x="160" y="2"/>
                  </a:lnTo>
                  <a:lnTo>
                    <a:pt x="160" y="1"/>
                  </a:lnTo>
                  <a:lnTo>
                    <a:pt x="161" y="0"/>
                  </a:lnTo>
                  <a:lnTo>
                    <a:pt x="163" y="1"/>
                  </a:lnTo>
                  <a:lnTo>
                    <a:pt x="163" y="1"/>
                  </a:lnTo>
                  <a:lnTo>
                    <a:pt x="165" y="1"/>
                  </a:lnTo>
                  <a:lnTo>
                    <a:pt x="167" y="1"/>
                  </a:lnTo>
                  <a:lnTo>
                    <a:pt x="170" y="2"/>
                  </a:lnTo>
                  <a:lnTo>
                    <a:pt x="174" y="2"/>
                  </a:lnTo>
                  <a:lnTo>
                    <a:pt x="178" y="2"/>
                  </a:lnTo>
                  <a:lnTo>
                    <a:pt x="182" y="2"/>
                  </a:lnTo>
                  <a:lnTo>
                    <a:pt x="188" y="2"/>
                  </a:lnTo>
                  <a:lnTo>
                    <a:pt x="190" y="1"/>
                  </a:lnTo>
                  <a:lnTo>
                    <a:pt x="193" y="0"/>
                  </a:lnTo>
                  <a:lnTo>
                    <a:pt x="194" y="0"/>
                  </a:lnTo>
                  <a:lnTo>
                    <a:pt x="195" y="1"/>
                  </a:lnTo>
                  <a:lnTo>
                    <a:pt x="195" y="4"/>
                  </a:lnTo>
                  <a:lnTo>
                    <a:pt x="196" y="7"/>
                  </a:lnTo>
                  <a:lnTo>
                    <a:pt x="196" y="15"/>
                  </a:lnTo>
                  <a:lnTo>
                    <a:pt x="198" y="21"/>
                  </a:lnTo>
                  <a:lnTo>
                    <a:pt x="198" y="22"/>
                  </a:lnTo>
                  <a:lnTo>
                    <a:pt x="200" y="22"/>
                  </a:lnTo>
                  <a:lnTo>
                    <a:pt x="203" y="22"/>
                  </a:lnTo>
                  <a:lnTo>
                    <a:pt x="204" y="24"/>
                  </a:lnTo>
                  <a:lnTo>
                    <a:pt x="204" y="24"/>
                  </a:lnTo>
                  <a:lnTo>
                    <a:pt x="205" y="25"/>
                  </a:lnTo>
                  <a:lnTo>
                    <a:pt x="205" y="27"/>
                  </a:lnTo>
                  <a:lnTo>
                    <a:pt x="205" y="35"/>
                  </a:lnTo>
                  <a:lnTo>
                    <a:pt x="206" y="48"/>
                  </a:lnTo>
                  <a:lnTo>
                    <a:pt x="206" y="59"/>
                  </a:lnTo>
                  <a:lnTo>
                    <a:pt x="206" y="65"/>
                  </a:lnTo>
                  <a:lnTo>
                    <a:pt x="206" y="66"/>
                  </a:lnTo>
                  <a:lnTo>
                    <a:pt x="205" y="66"/>
                  </a:lnTo>
                  <a:lnTo>
                    <a:pt x="204" y="68"/>
                  </a:lnTo>
                  <a:lnTo>
                    <a:pt x="203" y="68"/>
                  </a:lnTo>
                  <a:lnTo>
                    <a:pt x="200" y="68"/>
                  </a:lnTo>
                  <a:lnTo>
                    <a:pt x="193" y="68"/>
                  </a:lnTo>
                  <a:lnTo>
                    <a:pt x="183" y="68"/>
                  </a:lnTo>
                  <a:lnTo>
                    <a:pt x="171" y="68"/>
                  </a:lnTo>
                  <a:lnTo>
                    <a:pt x="156" y="68"/>
                  </a:lnTo>
                  <a:lnTo>
                    <a:pt x="140" y="68"/>
                  </a:lnTo>
                  <a:lnTo>
                    <a:pt x="122" y="68"/>
                  </a:lnTo>
                  <a:lnTo>
                    <a:pt x="105" y="68"/>
                  </a:lnTo>
                  <a:lnTo>
                    <a:pt x="86" y="68"/>
                  </a:lnTo>
                  <a:lnTo>
                    <a:pt x="70" y="68"/>
                  </a:lnTo>
                  <a:lnTo>
                    <a:pt x="53" y="68"/>
                  </a:lnTo>
                  <a:lnTo>
                    <a:pt x="39" y="68"/>
                  </a:lnTo>
                  <a:lnTo>
                    <a:pt x="26" y="68"/>
                  </a:lnTo>
                  <a:lnTo>
                    <a:pt x="17" y="68"/>
                  </a:lnTo>
                  <a:lnTo>
                    <a:pt x="12" y="68"/>
                  </a:lnTo>
                  <a:lnTo>
                    <a:pt x="9" y="68"/>
                  </a:lnTo>
                  <a:lnTo>
                    <a:pt x="9" y="68"/>
                  </a:lnTo>
                  <a:lnTo>
                    <a:pt x="6" y="68"/>
                  </a:lnTo>
                  <a:lnTo>
                    <a:pt x="3" y="65"/>
                  </a:lnTo>
                  <a:lnTo>
                    <a:pt x="3" y="60"/>
                  </a:lnTo>
                  <a:lnTo>
                    <a:pt x="2" y="51"/>
                  </a:lnTo>
                  <a:lnTo>
                    <a:pt x="0" y="39"/>
                  </a:lnTo>
                  <a:lnTo>
                    <a:pt x="1" y="29"/>
                  </a:lnTo>
                  <a:lnTo>
                    <a:pt x="5" y="24"/>
                  </a:lnTo>
                  <a:lnTo>
                    <a:pt x="1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7" name="Freeform 472"/>
            <p:cNvSpPr>
              <a:spLocks/>
            </p:cNvSpPr>
            <p:nvPr/>
          </p:nvSpPr>
          <p:spPr bwMode="auto">
            <a:xfrm>
              <a:off x="3907" y="3473"/>
              <a:ext cx="25" cy="12"/>
            </a:xfrm>
            <a:custGeom>
              <a:avLst/>
              <a:gdLst>
                <a:gd name="T0" fmla="*/ 35 w 36"/>
                <a:gd name="T1" fmla="*/ 3 h 25"/>
                <a:gd name="T2" fmla="*/ 35 w 36"/>
                <a:gd name="T3" fmla="*/ 1 h 25"/>
                <a:gd name="T4" fmla="*/ 34 w 36"/>
                <a:gd name="T5" fmla="*/ 0 h 25"/>
                <a:gd name="T6" fmla="*/ 33 w 36"/>
                <a:gd name="T7" fmla="*/ 0 h 25"/>
                <a:gd name="T8" fmla="*/ 30 w 36"/>
                <a:gd name="T9" fmla="*/ 0 h 25"/>
                <a:gd name="T10" fmla="*/ 28 w 36"/>
                <a:gd name="T11" fmla="*/ 1 h 25"/>
                <a:gd name="T12" fmla="*/ 22 w 36"/>
                <a:gd name="T13" fmla="*/ 1 h 25"/>
                <a:gd name="T14" fmla="*/ 18 w 36"/>
                <a:gd name="T15" fmla="*/ 1 h 25"/>
                <a:gd name="T16" fmla="*/ 14 w 36"/>
                <a:gd name="T17" fmla="*/ 1 h 25"/>
                <a:gd name="T18" fmla="*/ 10 w 36"/>
                <a:gd name="T19" fmla="*/ 1 h 25"/>
                <a:gd name="T20" fmla="*/ 7 w 36"/>
                <a:gd name="T21" fmla="*/ 0 h 25"/>
                <a:gd name="T22" fmla="*/ 5 w 36"/>
                <a:gd name="T23" fmla="*/ 0 h 25"/>
                <a:gd name="T24" fmla="*/ 3 w 36"/>
                <a:gd name="T25" fmla="*/ 0 h 25"/>
                <a:gd name="T26" fmla="*/ 2 w 36"/>
                <a:gd name="T27" fmla="*/ 0 h 25"/>
                <a:gd name="T28" fmla="*/ 1 w 36"/>
                <a:gd name="T29" fmla="*/ 0 h 25"/>
                <a:gd name="T30" fmla="*/ 0 w 36"/>
                <a:gd name="T31" fmla="*/ 0 h 25"/>
                <a:gd name="T32" fmla="*/ 0 w 36"/>
                <a:gd name="T33" fmla="*/ 1 h 25"/>
                <a:gd name="T34" fmla="*/ 0 w 36"/>
                <a:gd name="T35" fmla="*/ 6 h 25"/>
                <a:gd name="T36" fmla="*/ 0 w 36"/>
                <a:gd name="T37" fmla="*/ 13 h 25"/>
                <a:gd name="T38" fmla="*/ 0 w 36"/>
                <a:gd name="T39" fmla="*/ 16 h 25"/>
                <a:gd name="T40" fmla="*/ 0 w 36"/>
                <a:gd name="T41" fmla="*/ 20 h 25"/>
                <a:gd name="T42" fmla="*/ 0 w 36"/>
                <a:gd name="T43" fmla="*/ 20 h 25"/>
                <a:gd name="T44" fmla="*/ 0 w 36"/>
                <a:gd name="T45" fmla="*/ 21 h 25"/>
                <a:gd name="T46" fmla="*/ 1 w 36"/>
                <a:gd name="T47" fmla="*/ 23 h 25"/>
                <a:gd name="T48" fmla="*/ 3 w 36"/>
                <a:gd name="T49" fmla="*/ 24 h 25"/>
                <a:gd name="T50" fmla="*/ 5 w 36"/>
                <a:gd name="T51" fmla="*/ 24 h 25"/>
                <a:gd name="T52" fmla="*/ 8 w 36"/>
                <a:gd name="T53" fmla="*/ 25 h 25"/>
                <a:gd name="T54" fmla="*/ 11 w 36"/>
                <a:gd name="T55" fmla="*/ 25 h 25"/>
                <a:gd name="T56" fmla="*/ 16 w 36"/>
                <a:gd name="T57" fmla="*/ 25 h 25"/>
                <a:gd name="T58" fmla="*/ 21 w 36"/>
                <a:gd name="T59" fmla="*/ 25 h 25"/>
                <a:gd name="T60" fmla="*/ 26 w 36"/>
                <a:gd name="T61" fmla="*/ 25 h 25"/>
                <a:gd name="T62" fmla="*/ 30 w 36"/>
                <a:gd name="T63" fmla="*/ 25 h 25"/>
                <a:gd name="T64" fmla="*/ 33 w 36"/>
                <a:gd name="T65" fmla="*/ 24 h 25"/>
                <a:gd name="T66" fmla="*/ 34 w 36"/>
                <a:gd name="T67" fmla="*/ 23 h 25"/>
                <a:gd name="T68" fmla="*/ 35 w 36"/>
                <a:gd name="T69" fmla="*/ 21 h 25"/>
                <a:gd name="T70" fmla="*/ 36 w 36"/>
                <a:gd name="T71" fmla="*/ 20 h 25"/>
                <a:gd name="T72" fmla="*/ 36 w 36"/>
                <a:gd name="T73" fmla="*/ 19 h 25"/>
                <a:gd name="T74" fmla="*/ 36 w 36"/>
                <a:gd name="T75" fmla="*/ 15 h 25"/>
                <a:gd name="T76" fmla="*/ 36 w 36"/>
                <a:gd name="T77" fmla="*/ 10 h 25"/>
                <a:gd name="T78" fmla="*/ 35 w 36"/>
                <a:gd name="T79" fmla="*/ 5 h 25"/>
                <a:gd name="T80" fmla="*/ 35 w 36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5">
                  <a:moveTo>
                    <a:pt x="35" y="3"/>
                  </a:move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28" y="1"/>
                  </a:lnTo>
                  <a:lnTo>
                    <a:pt x="22" y="1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6" y="25"/>
                  </a:lnTo>
                  <a:lnTo>
                    <a:pt x="21" y="25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8" name="Freeform 473"/>
            <p:cNvSpPr>
              <a:spLocks/>
            </p:cNvSpPr>
            <p:nvPr/>
          </p:nvSpPr>
          <p:spPr bwMode="auto">
            <a:xfrm>
              <a:off x="3907" y="3473"/>
              <a:ext cx="25" cy="12"/>
            </a:xfrm>
            <a:custGeom>
              <a:avLst/>
              <a:gdLst>
                <a:gd name="T0" fmla="*/ 35 w 36"/>
                <a:gd name="T1" fmla="*/ 3 h 25"/>
                <a:gd name="T2" fmla="*/ 35 w 36"/>
                <a:gd name="T3" fmla="*/ 3 h 25"/>
                <a:gd name="T4" fmla="*/ 35 w 36"/>
                <a:gd name="T5" fmla="*/ 1 h 25"/>
                <a:gd name="T6" fmla="*/ 34 w 36"/>
                <a:gd name="T7" fmla="*/ 0 h 25"/>
                <a:gd name="T8" fmla="*/ 33 w 36"/>
                <a:gd name="T9" fmla="*/ 0 h 25"/>
                <a:gd name="T10" fmla="*/ 30 w 36"/>
                <a:gd name="T11" fmla="*/ 0 h 25"/>
                <a:gd name="T12" fmla="*/ 30 w 36"/>
                <a:gd name="T13" fmla="*/ 0 h 25"/>
                <a:gd name="T14" fmla="*/ 28 w 36"/>
                <a:gd name="T15" fmla="*/ 1 h 25"/>
                <a:gd name="T16" fmla="*/ 22 w 36"/>
                <a:gd name="T17" fmla="*/ 1 h 25"/>
                <a:gd name="T18" fmla="*/ 18 w 36"/>
                <a:gd name="T19" fmla="*/ 1 h 25"/>
                <a:gd name="T20" fmla="*/ 14 w 36"/>
                <a:gd name="T21" fmla="*/ 1 h 25"/>
                <a:gd name="T22" fmla="*/ 10 w 36"/>
                <a:gd name="T23" fmla="*/ 1 h 25"/>
                <a:gd name="T24" fmla="*/ 7 w 36"/>
                <a:gd name="T25" fmla="*/ 0 h 25"/>
                <a:gd name="T26" fmla="*/ 5 w 36"/>
                <a:gd name="T27" fmla="*/ 0 h 25"/>
                <a:gd name="T28" fmla="*/ 3 w 36"/>
                <a:gd name="T29" fmla="*/ 0 h 25"/>
                <a:gd name="T30" fmla="*/ 3 w 36"/>
                <a:gd name="T31" fmla="*/ 0 h 25"/>
                <a:gd name="T32" fmla="*/ 2 w 36"/>
                <a:gd name="T33" fmla="*/ 0 h 25"/>
                <a:gd name="T34" fmla="*/ 1 w 36"/>
                <a:gd name="T35" fmla="*/ 0 h 25"/>
                <a:gd name="T36" fmla="*/ 0 w 36"/>
                <a:gd name="T37" fmla="*/ 0 h 25"/>
                <a:gd name="T38" fmla="*/ 0 w 36"/>
                <a:gd name="T39" fmla="*/ 1 h 25"/>
                <a:gd name="T40" fmla="*/ 0 w 36"/>
                <a:gd name="T41" fmla="*/ 1 h 25"/>
                <a:gd name="T42" fmla="*/ 0 w 36"/>
                <a:gd name="T43" fmla="*/ 6 h 25"/>
                <a:gd name="T44" fmla="*/ 0 w 36"/>
                <a:gd name="T45" fmla="*/ 13 h 25"/>
                <a:gd name="T46" fmla="*/ 0 w 36"/>
                <a:gd name="T47" fmla="*/ 16 h 25"/>
                <a:gd name="T48" fmla="*/ 0 w 36"/>
                <a:gd name="T49" fmla="*/ 20 h 25"/>
                <a:gd name="T50" fmla="*/ 0 w 36"/>
                <a:gd name="T51" fmla="*/ 20 h 25"/>
                <a:gd name="T52" fmla="*/ 0 w 36"/>
                <a:gd name="T53" fmla="*/ 20 h 25"/>
                <a:gd name="T54" fmla="*/ 0 w 36"/>
                <a:gd name="T55" fmla="*/ 21 h 25"/>
                <a:gd name="T56" fmla="*/ 1 w 36"/>
                <a:gd name="T57" fmla="*/ 23 h 25"/>
                <a:gd name="T58" fmla="*/ 3 w 36"/>
                <a:gd name="T59" fmla="*/ 24 h 25"/>
                <a:gd name="T60" fmla="*/ 3 w 36"/>
                <a:gd name="T61" fmla="*/ 24 h 25"/>
                <a:gd name="T62" fmla="*/ 5 w 36"/>
                <a:gd name="T63" fmla="*/ 24 h 25"/>
                <a:gd name="T64" fmla="*/ 8 w 36"/>
                <a:gd name="T65" fmla="*/ 25 h 25"/>
                <a:gd name="T66" fmla="*/ 11 w 36"/>
                <a:gd name="T67" fmla="*/ 25 h 25"/>
                <a:gd name="T68" fmla="*/ 16 w 36"/>
                <a:gd name="T69" fmla="*/ 25 h 25"/>
                <a:gd name="T70" fmla="*/ 21 w 36"/>
                <a:gd name="T71" fmla="*/ 25 h 25"/>
                <a:gd name="T72" fmla="*/ 26 w 36"/>
                <a:gd name="T73" fmla="*/ 25 h 25"/>
                <a:gd name="T74" fmla="*/ 30 w 36"/>
                <a:gd name="T75" fmla="*/ 25 h 25"/>
                <a:gd name="T76" fmla="*/ 33 w 36"/>
                <a:gd name="T77" fmla="*/ 24 h 25"/>
                <a:gd name="T78" fmla="*/ 33 w 36"/>
                <a:gd name="T79" fmla="*/ 24 h 25"/>
                <a:gd name="T80" fmla="*/ 34 w 36"/>
                <a:gd name="T81" fmla="*/ 23 h 25"/>
                <a:gd name="T82" fmla="*/ 35 w 36"/>
                <a:gd name="T83" fmla="*/ 21 h 25"/>
                <a:gd name="T84" fmla="*/ 36 w 36"/>
                <a:gd name="T85" fmla="*/ 20 h 25"/>
                <a:gd name="T86" fmla="*/ 36 w 36"/>
                <a:gd name="T87" fmla="*/ 19 h 25"/>
                <a:gd name="T88" fmla="*/ 36 w 36"/>
                <a:gd name="T89" fmla="*/ 19 h 25"/>
                <a:gd name="T90" fmla="*/ 36 w 36"/>
                <a:gd name="T91" fmla="*/ 15 h 25"/>
                <a:gd name="T92" fmla="*/ 36 w 36"/>
                <a:gd name="T93" fmla="*/ 10 h 25"/>
                <a:gd name="T94" fmla="*/ 35 w 36"/>
                <a:gd name="T95" fmla="*/ 5 h 25"/>
                <a:gd name="T96" fmla="*/ 35 w 36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5">
                  <a:moveTo>
                    <a:pt x="35" y="3"/>
                  </a:moveTo>
                  <a:lnTo>
                    <a:pt x="35" y="3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8" y="1"/>
                  </a:lnTo>
                  <a:lnTo>
                    <a:pt x="22" y="1"/>
                  </a:lnTo>
                  <a:lnTo>
                    <a:pt x="18" y="1"/>
                  </a:lnTo>
                  <a:lnTo>
                    <a:pt x="14" y="1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1" y="25"/>
                  </a:lnTo>
                  <a:lnTo>
                    <a:pt x="16" y="25"/>
                  </a:lnTo>
                  <a:lnTo>
                    <a:pt x="21" y="25"/>
                  </a:lnTo>
                  <a:lnTo>
                    <a:pt x="26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4" y="23"/>
                  </a:lnTo>
                  <a:lnTo>
                    <a:pt x="35" y="21"/>
                  </a:lnTo>
                  <a:lnTo>
                    <a:pt x="36" y="20"/>
                  </a:lnTo>
                  <a:lnTo>
                    <a:pt x="36" y="19"/>
                  </a:lnTo>
                  <a:lnTo>
                    <a:pt x="36" y="19"/>
                  </a:lnTo>
                  <a:lnTo>
                    <a:pt x="36" y="15"/>
                  </a:lnTo>
                  <a:lnTo>
                    <a:pt x="36" y="10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9" name="Freeform 474"/>
            <p:cNvSpPr>
              <a:spLocks/>
            </p:cNvSpPr>
            <p:nvPr/>
          </p:nvSpPr>
          <p:spPr bwMode="auto">
            <a:xfrm>
              <a:off x="3872" y="3473"/>
              <a:ext cx="26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1 h 25"/>
                <a:gd name="T4" fmla="*/ 35 w 37"/>
                <a:gd name="T5" fmla="*/ 0 h 25"/>
                <a:gd name="T6" fmla="*/ 33 w 37"/>
                <a:gd name="T7" fmla="*/ 0 h 25"/>
                <a:gd name="T8" fmla="*/ 32 w 37"/>
                <a:gd name="T9" fmla="*/ 0 h 25"/>
                <a:gd name="T10" fmla="*/ 28 w 37"/>
                <a:gd name="T11" fmla="*/ 1 h 25"/>
                <a:gd name="T12" fmla="*/ 25 w 37"/>
                <a:gd name="T13" fmla="*/ 1 h 25"/>
                <a:gd name="T14" fmla="*/ 21 w 37"/>
                <a:gd name="T15" fmla="*/ 1 h 25"/>
                <a:gd name="T16" fmla="*/ 16 w 37"/>
                <a:gd name="T17" fmla="*/ 1 h 25"/>
                <a:gd name="T18" fmla="*/ 11 w 37"/>
                <a:gd name="T19" fmla="*/ 1 h 25"/>
                <a:gd name="T20" fmla="*/ 8 w 37"/>
                <a:gd name="T21" fmla="*/ 0 h 25"/>
                <a:gd name="T22" fmla="*/ 6 w 37"/>
                <a:gd name="T23" fmla="*/ 0 h 25"/>
                <a:gd name="T24" fmla="*/ 5 w 37"/>
                <a:gd name="T25" fmla="*/ 0 h 25"/>
                <a:gd name="T26" fmla="*/ 3 w 37"/>
                <a:gd name="T27" fmla="*/ 0 h 25"/>
                <a:gd name="T28" fmla="*/ 3 w 37"/>
                <a:gd name="T29" fmla="*/ 0 h 25"/>
                <a:gd name="T30" fmla="*/ 2 w 37"/>
                <a:gd name="T31" fmla="*/ 0 h 25"/>
                <a:gd name="T32" fmla="*/ 1 w 37"/>
                <a:gd name="T33" fmla="*/ 1 h 25"/>
                <a:gd name="T34" fmla="*/ 0 w 37"/>
                <a:gd name="T35" fmla="*/ 6 h 25"/>
                <a:gd name="T36" fmla="*/ 0 w 37"/>
                <a:gd name="T37" fmla="*/ 13 h 25"/>
                <a:gd name="T38" fmla="*/ 0 w 37"/>
                <a:gd name="T39" fmla="*/ 16 h 25"/>
                <a:gd name="T40" fmla="*/ 1 w 37"/>
                <a:gd name="T41" fmla="*/ 20 h 25"/>
                <a:gd name="T42" fmla="*/ 1 w 37"/>
                <a:gd name="T43" fmla="*/ 20 h 25"/>
                <a:gd name="T44" fmla="*/ 2 w 37"/>
                <a:gd name="T45" fmla="*/ 21 h 25"/>
                <a:gd name="T46" fmla="*/ 3 w 37"/>
                <a:gd name="T47" fmla="*/ 23 h 25"/>
                <a:gd name="T48" fmla="*/ 4 w 37"/>
                <a:gd name="T49" fmla="*/ 24 h 25"/>
                <a:gd name="T50" fmla="*/ 6 w 37"/>
                <a:gd name="T51" fmla="*/ 24 h 25"/>
                <a:gd name="T52" fmla="*/ 9 w 37"/>
                <a:gd name="T53" fmla="*/ 25 h 25"/>
                <a:gd name="T54" fmla="*/ 13 w 37"/>
                <a:gd name="T55" fmla="*/ 25 h 25"/>
                <a:gd name="T56" fmla="*/ 19 w 37"/>
                <a:gd name="T57" fmla="*/ 25 h 25"/>
                <a:gd name="T58" fmla="*/ 23 w 37"/>
                <a:gd name="T59" fmla="*/ 25 h 25"/>
                <a:gd name="T60" fmla="*/ 28 w 37"/>
                <a:gd name="T61" fmla="*/ 25 h 25"/>
                <a:gd name="T62" fmla="*/ 31 w 37"/>
                <a:gd name="T63" fmla="*/ 25 h 25"/>
                <a:gd name="T64" fmla="*/ 33 w 37"/>
                <a:gd name="T65" fmla="*/ 24 h 25"/>
                <a:gd name="T66" fmla="*/ 35 w 37"/>
                <a:gd name="T67" fmla="*/ 23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19 h 25"/>
                <a:gd name="T74" fmla="*/ 37 w 37"/>
                <a:gd name="T75" fmla="*/ 15 h 25"/>
                <a:gd name="T76" fmla="*/ 37 w 37"/>
                <a:gd name="T77" fmla="*/ 10 h 25"/>
                <a:gd name="T78" fmla="*/ 36 w 37"/>
                <a:gd name="T79" fmla="*/ 5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4" y="24"/>
                  </a:lnTo>
                  <a:lnTo>
                    <a:pt x="6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9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0" name="Freeform 475"/>
            <p:cNvSpPr>
              <a:spLocks/>
            </p:cNvSpPr>
            <p:nvPr/>
          </p:nvSpPr>
          <p:spPr bwMode="auto">
            <a:xfrm>
              <a:off x="3872" y="3473"/>
              <a:ext cx="26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6 w 37"/>
                <a:gd name="T5" fmla="*/ 1 h 25"/>
                <a:gd name="T6" fmla="*/ 35 w 37"/>
                <a:gd name="T7" fmla="*/ 0 h 25"/>
                <a:gd name="T8" fmla="*/ 33 w 37"/>
                <a:gd name="T9" fmla="*/ 0 h 25"/>
                <a:gd name="T10" fmla="*/ 32 w 37"/>
                <a:gd name="T11" fmla="*/ 0 h 25"/>
                <a:gd name="T12" fmla="*/ 32 w 37"/>
                <a:gd name="T13" fmla="*/ 0 h 25"/>
                <a:gd name="T14" fmla="*/ 28 w 37"/>
                <a:gd name="T15" fmla="*/ 1 h 25"/>
                <a:gd name="T16" fmla="*/ 25 w 37"/>
                <a:gd name="T17" fmla="*/ 1 h 25"/>
                <a:gd name="T18" fmla="*/ 21 w 37"/>
                <a:gd name="T19" fmla="*/ 1 h 25"/>
                <a:gd name="T20" fmla="*/ 16 w 37"/>
                <a:gd name="T21" fmla="*/ 1 h 25"/>
                <a:gd name="T22" fmla="*/ 11 w 37"/>
                <a:gd name="T23" fmla="*/ 1 h 25"/>
                <a:gd name="T24" fmla="*/ 8 w 37"/>
                <a:gd name="T25" fmla="*/ 0 h 25"/>
                <a:gd name="T26" fmla="*/ 6 w 37"/>
                <a:gd name="T27" fmla="*/ 0 h 25"/>
                <a:gd name="T28" fmla="*/ 5 w 37"/>
                <a:gd name="T29" fmla="*/ 0 h 25"/>
                <a:gd name="T30" fmla="*/ 5 w 37"/>
                <a:gd name="T31" fmla="*/ 0 h 25"/>
                <a:gd name="T32" fmla="*/ 3 w 37"/>
                <a:gd name="T33" fmla="*/ 0 h 25"/>
                <a:gd name="T34" fmla="*/ 3 w 37"/>
                <a:gd name="T35" fmla="*/ 0 h 25"/>
                <a:gd name="T36" fmla="*/ 2 w 37"/>
                <a:gd name="T37" fmla="*/ 0 h 25"/>
                <a:gd name="T38" fmla="*/ 1 w 37"/>
                <a:gd name="T39" fmla="*/ 1 h 25"/>
                <a:gd name="T40" fmla="*/ 1 w 37"/>
                <a:gd name="T41" fmla="*/ 1 h 25"/>
                <a:gd name="T42" fmla="*/ 0 w 37"/>
                <a:gd name="T43" fmla="*/ 6 h 25"/>
                <a:gd name="T44" fmla="*/ 0 w 37"/>
                <a:gd name="T45" fmla="*/ 13 h 25"/>
                <a:gd name="T46" fmla="*/ 0 w 37"/>
                <a:gd name="T47" fmla="*/ 16 h 25"/>
                <a:gd name="T48" fmla="*/ 1 w 37"/>
                <a:gd name="T49" fmla="*/ 20 h 25"/>
                <a:gd name="T50" fmla="*/ 1 w 37"/>
                <a:gd name="T51" fmla="*/ 20 h 25"/>
                <a:gd name="T52" fmla="*/ 1 w 37"/>
                <a:gd name="T53" fmla="*/ 20 h 25"/>
                <a:gd name="T54" fmla="*/ 2 w 37"/>
                <a:gd name="T55" fmla="*/ 21 h 25"/>
                <a:gd name="T56" fmla="*/ 3 w 37"/>
                <a:gd name="T57" fmla="*/ 23 h 25"/>
                <a:gd name="T58" fmla="*/ 4 w 37"/>
                <a:gd name="T59" fmla="*/ 24 h 25"/>
                <a:gd name="T60" fmla="*/ 4 w 37"/>
                <a:gd name="T61" fmla="*/ 24 h 25"/>
                <a:gd name="T62" fmla="*/ 6 w 37"/>
                <a:gd name="T63" fmla="*/ 24 h 25"/>
                <a:gd name="T64" fmla="*/ 9 w 37"/>
                <a:gd name="T65" fmla="*/ 25 h 25"/>
                <a:gd name="T66" fmla="*/ 13 w 37"/>
                <a:gd name="T67" fmla="*/ 25 h 25"/>
                <a:gd name="T68" fmla="*/ 19 w 37"/>
                <a:gd name="T69" fmla="*/ 25 h 25"/>
                <a:gd name="T70" fmla="*/ 23 w 37"/>
                <a:gd name="T71" fmla="*/ 25 h 25"/>
                <a:gd name="T72" fmla="*/ 28 w 37"/>
                <a:gd name="T73" fmla="*/ 25 h 25"/>
                <a:gd name="T74" fmla="*/ 31 w 37"/>
                <a:gd name="T75" fmla="*/ 25 h 25"/>
                <a:gd name="T76" fmla="*/ 33 w 37"/>
                <a:gd name="T77" fmla="*/ 24 h 25"/>
                <a:gd name="T78" fmla="*/ 33 w 37"/>
                <a:gd name="T79" fmla="*/ 24 h 25"/>
                <a:gd name="T80" fmla="*/ 35 w 37"/>
                <a:gd name="T81" fmla="*/ 23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19 h 25"/>
                <a:gd name="T88" fmla="*/ 37 w 37"/>
                <a:gd name="T89" fmla="*/ 19 h 25"/>
                <a:gd name="T90" fmla="*/ 37 w 37"/>
                <a:gd name="T91" fmla="*/ 15 h 25"/>
                <a:gd name="T92" fmla="*/ 37 w 37"/>
                <a:gd name="T93" fmla="*/ 10 h 25"/>
                <a:gd name="T94" fmla="*/ 36 w 37"/>
                <a:gd name="T95" fmla="*/ 5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5" y="1"/>
                  </a:lnTo>
                  <a:lnTo>
                    <a:pt x="21" y="1"/>
                  </a:lnTo>
                  <a:lnTo>
                    <a:pt x="16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6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9" y="25"/>
                  </a:lnTo>
                  <a:lnTo>
                    <a:pt x="23" y="25"/>
                  </a:lnTo>
                  <a:lnTo>
                    <a:pt x="28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19"/>
                  </a:lnTo>
                  <a:lnTo>
                    <a:pt x="37" y="19"/>
                  </a:lnTo>
                  <a:lnTo>
                    <a:pt x="37" y="15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1" name="Freeform 476"/>
            <p:cNvSpPr>
              <a:spLocks/>
            </p:cNvSpPr>
            <p:nvPr/>
          </p:nvSpPr>
          <p:spPr bwMode="auto">
            <a:xfrm>
              <a:off x="3840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1 h 25"/>
                <a:gd name="T4" fmla="*/ 35 w 37"/>
                <a:gd name="T5" fmla="*/ 0 h 25"/>
                <a:gd name="T6" fmla="*/ 33 w 37"/>
                <a:gd name="T7" fmla="*/ 0 h 25"/>
                <a:gd name="T8" fmla="*/ 31 w 37"/>
                <a:gd name="T9" fmla="*/ 0 h 25"/>
                <a:gd name="T10" fmla="*/ 28 w 37"/>
                <a:gd name="T11" fmla="*/ 1 h 25"/>
                <a:gd name="T12" fmla="*/ 24 w 37"/>
                <a:gd name="T13" fmla="*/ 1 h 25"/>
                <a:gd name="T14" fmla="*/ 20 w 37"/>
                <a:gd name="T15" fmla="*/ 1 h 25"/>
                <a:gd name="T16" fmla="*/ 16 w 37"/>
                <a:gd name="T17" fmla="*/ 1 h 25"/>
                <a:gd name="T18" fmla="*/ 12 w 37"/>
                <a:gd name="T19" fmla="*/ 1 h 25"/>
                <a:gd name="T20" fmla="*/ 8 w 37"/>
                <a:gd name="T21" fmla="*/ 0 h 25"/>
                <a:gd name="T22" fmla="*/ 6 w 37"/>
                <a:gd name="T23" fmla="*/ 0 h 25"/>
                <a:gd name="T24" fmla="*/ 3 w 37"/>
                <a:gd name="T25" fmla="*/ 0 h 25"/>
                <a:gd name="T26" fmla="*/ 2 w 37"/>
                <a:gd name="T27" fmla="*/ 0 h 25"/>
                <a:gd name="T28" fmla="*/ 1 w 37"/>
                <a:gd name="T29" fmla="*/ 0 h 25"/>
                <a:gd name="T30" fmla="*/ 0 w 37"/>
                <a:gd name="T31" fmla="*/ 0 h 25"/>
                <a:gd name="T32" fmla="*/ 0 w 37"/>
                <a:gd name="T33" fmla="*/ 1 h 25"/>
                <a:gd name="T34" fmla="*/ 0 w 37"/>
                <a:gd name="T35" fmla="*/ 6 h 25"/>
                <a:gd name="T36" fmla="*/ 0 w 37"/>
                <a:gd name="T37" fmla="*/ 13 h 25"/>
                <a:gd name="T38" fmla="*/ 0 w 37"/>
                <a:gd name="T39" fmla="*/ 16 h 25"/>
                <a:gd name="T40" fmla="*/ 0 w 37"/>
                <a:gd name="T41" fmla="*/ 20 h 25"/>
                <a:gd name="T42" fmla="*/ 0 w 37"/>
                <a:gd name="T43" fmla="*/ 20 h 25"/>
                <a:gd name="T44" fmla="*/ 0 w 37"/>
                <a:gd name="T45" fmla="*/ 21 h 25"/>
                <a:gd name="T46" fmla="*/ 1 w 37"/>
                <a:gd name="T47" fmla="*/ 23 h 25"/>
                <a:gd name="T48" fmla="*/ 3 w 37"/>
                <a:gd name="T49" fmla="*/ 24 h 25"/>
                <a:gd name="T50" fmla="*/ 6 w 37"/>
                <a:gd name="T51" fmla="*/ 24 h 25"/>
                <a:gd name="T52" fmla="*/ 9 w 37"/>
                <a:gd name="T53" fmla="*/ 25 h 25"/>
                <a:gd name="T54" fmla="*/ 13 w 37"/>
                <a:gd name="T55" fmla="*/ 25 h 25"/>
                <a:gd name="T56" fmla="*/ 17 w 37"/>
                <a:gd name="T57" fmla="*/ 25 h 25"/>
                <a:gd name="T58" fmla="*/ 23 w 37"/>
                <a:gd name="T59" fmla="*/ 25 h 25"/>
                <a:gd name="T60" fmla="*/ 27 w 37"/>
                <a:gd name="T61" fmla="*/ 25 h 25"/>
                <a:gd name="T62" fmla="*/ 30 w 37"/>
                <a:gd name="T63" fmla="*/ 25 h 25"/>
                <a:gd name="T64" fmla="*/ 33 w 37"/>
                <a:gd name="T65" fmla="*/ 24 h 25"/>
                <a:gd name="T66" fmla="*/ 35 w 37"/>
                <a:gd name="T67" fmla="*/ 23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20 h 25"/>
                <a:gd name="T74" fmla="*/ 37 w 37"/>
                <a:gd name="T75" fmla="*/ 16 h 25"/>
                <a:gd name="T76" fmla="*/ 37 w 37"/>
                <a:gd name="T77" fmla="*/ 10 h 25"/>
                <a:gd name="T78" fmla="*/ 36 w 37"/>
                <a:gd name="T79" fmla="*/ 5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7" y="25"/>
                  </a:lnTo>
                  <a:lnTo>
                    <a:pt x="23" y="25"/>
                  </a:lnTo>
                  <a:lnTo>
                    <a:pt x="27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2" name="Freeform 477"/>
            <p:cNvSpPr>
              <a:spLocks/>
            </p:cNvSpPr>
            <p:nvPr/>
          </p:nvSpPr>
          <p:spPr bwMode="auto">
            <a:xfrm>
              <a:off x="3840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6 w 37"/>
                <a:gd name="T5" fmla="*/ 1 h 25"/>
                <a:gd name="T6" fmla="*/ 35 w 37"/>
                <a:gd name="T7" fmla="*/ 0 h 25"/>
                <a:gd name="T8" fmla="*/ 33 w 37"/>
                <a:gd name="T9" fmla="*/ 0 h 25"/>
                <a:gd name="T10" fmla="*/ 31 w 37"/>
                <a:gd name="T11" fmla="*/ 0 h 25"/>
                <a:gd name="T12" fmla="*/ 31 w 37"/>
                <a:gd name="T13" fmla="*/ 0 h 25"/>
                <a:gd name="T14" fmla="*/ 28 w 37"/>
                <a:gd name="T15" fmla="*/ 1 h 25"/>
                <a:gd name="T16" fmla="*/ 24 w 37"/>
                <a:gd name="T17" fmla="*/ 1 h 25"/>
                <a:gd name="T18" fmla="*/ 20 w 37"/>
                <a:gd name="T19" fmla="*/ 1 h 25"/>
                <a:gd name="T20" fmla="*/ 16 w 37"/>
                <a:gd name="T21" fmla="*/ 1 h 25"/>
                <a:gd name="T22" fmla="*/ 12 w 37"/>
                <a:gd name="T23" fmla="*/ 1 h 25"/>
                <a:gd name="T24" fmla="*/ 8 w 37"/>
                <a:gd name="T25" fmla="*/ 0 h 25"/>
                <a:gd name="T26" fmla="*/ 6 w 37"/>
                <a:gd name="T27" fmla="*/ 0 h 25"/>
                <a:gd name="T28" fmla="*/ 3 w 37"/>
                <a:gd name="T29" fmla="*/ 0 h 25"/>
                <a:gd name="T30" fmla="*/ 3 w 37"/>
                <a:gd name="T31" fmla="*/ 0 h 25"/>
                <a:gd name="T32" fmla="*/ 2 w 37"/>
                <a:gd name="T33" fmla="*/ 0 h 25"/>
                <a:gd name="T34" fmla="*/ 1 w 37"/>
                <a:gd name="T35" fmla="*/ 0 h 25"/>
                <a:gd name="T36" fmla="*/ 0 w 37"/>
                <a:gd name="T37" fmla="*/ 0 h 25"/>
                <a:gd name="T38" fmla="*/ 0 w 37"/>
                <a:gd name="T39" fmla="*/ 1 h 25"/>
                <a:gd name="T40" fmla="*/ 0 w 37"/>
                <a:gd name="T41" fmla="*/ 1 h 25"/>
                <a:gd name="T42" fmla="*/ 0 w 37"/>
                <a:gd name="T43" fmla="*/ 6 h 25"/>
                <a:gd name="T44" fmla="*/ 0 w 37"/>
                <a:gd name="T45" fmla="*/ 13 h 25"/>
                <a:gd name="T46" fmla="*/ 0 w 37"/>
                <a:gd name="T47" fmla="*/ 16 h 25"/>
                <a:gd name="T48" fmla="*/ 0 w 37"/>
                <a:gd name="T49" fmla="*/ 20 h 25"/>
                <a:gd name="T50" fmla="*/ 0 w 37"/>
                <a:gd name="T51" fmla="*/ 20 h 25"/>
                <a:gd name="T52" fmla="*/ 0 w 37"/>
                <a:gd name="T53" fmla="*/ 20 h 25"/>
                <a:gd name="T54" fmla="*/ 0 w 37"/>
                <a:gd name="T55" fmla="*/ 21 h 25"/>
                <a:gd name="T56" fmla="*/ 1 w 37"/>
                <a:gd name="T57" fmla="*/ 23 h 25"/>
                <a:gd name="T58" fmla="*/ 3 w 37"/>
                <a:gd name="T59" fmla="*/ 24 h 25"/>
                <a:gd name="T60" fmla="*/ 3 w 37"/>
                <a:gd name="T61" fmla="*/ 24 h 25"/>
                <a:gd name="T62" fmla="*/ 6 w 37"/>
                <a:gd name="T63" fmla="*/ 24 h 25"/>
                <a:gd name="T64" fmla="*/ 9 w 37"/>
                <a:gd name="T65" fmla="*/ 25 h 25"/>
                <a:gd name="T66" fmla="*/ 13 w 37"/>
                <a:gd name="T67" fmla="*/ 25 h 25"/>
                <a:gd name="T68" fmla="*/ 17 w 37"/>
                <a:gd name="T69" fmla="*/ 25 h 25"/>
                <a:gd name="T70" fmla="*/ 23 w 37"/>
                <a:gd name="T71" fmla="*/ 25 h 25"/>
                <a:gd name="T72" fmla="*/ 27 w 37"/>
                <a:gd name="T73" fmla="*/ 25 h 25"/>
                <a:gd name="T74" fmla="*/ 30 w 37"/>
                <a:gd name="T75" fmla="*/ 25 h 25"/>
                <a:gd name="T76" fmla="*/ 33 w 37"/>
                <a:gd name="T77" fmla="*/ 24 h 25"/>
                <a:gd name="T78" fmla="*/ 33 w 37"/>
                <a:gd name="T79" fmla="*/ 24 h 25"/>
                <a:gd name="T80" fmla="*/ 35 w 37"/>
                <a:gd name="T81" fmla="*/ 23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20 h 25"/>
                <a:gd name="T88" fmla="*/ 37 w 37"/>
                <a:gd name="T89" fmla="*/ 20 h 25"/>
                <a:gd name="T90" fmla="*/ 37 w 37"/>
                <a:gd name="T91" fmla="*/ 16 h 25"/>
                <a:gd name="T92" fmla="*/ 37 w 37"/>
                <a:gd name="T93" fmla="*/ 10 h 25"/>
                <a:gd name="T94" fmla="*/ 36 w 37"/>
                <a:gd name="T95" fmla="*/ 5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6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20" y="1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1"/>
                  </a:lnTo>
                  <a:lnTo>
                    <a:pt x="1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9" y="25"/>
                  </a:lnTo>
                  <a:lnTo>
                    <a:pt x="13" y="25"/>
                  </a:lnTo>
                  <a:lnTo>
                    <a:pt x="17" y="25"/>
                  </a:lnTo>
                  <a:lnTo>
                    <a:pt x="23" y="25"/>
                  </a:lnTo>
                  <a:lnTo>
                    <a:pt x="27" y="25"/>
                  </a:lnTo>
                  <a:lnTo>
                    <a:pt x="30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3" name="Freeform 478"/>
            <p:cNvSpPr>
              <a:spLocks/>
            </p:cNvSpPr>
            <p:nvPr/>
          </p:nvSpPr>
          <p:spPr bwMode="auto">
            <a:xfrm>
              <a:off x="3807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5 w 37"/>
                <a:gd name="T3" fmla="*/ 1 h 25"/>
                <a:gd name="T4" fmla="*/ 35 w 37"/>
                <a:gd name="T5" fmla="*/ 0 h 25"/>
                <a:gd name="T6" fmla="*/ 33 w 37"/>
                <a:gd name="T7" fmla="*/ 0 h 25"/>
                <a:gd name="T8" fmla="*/ 32 w 37"/>
                <a:gd name="T9" fmla="*/ 0 h 25"/>
                <a:gd name="T10" fmla="*/ 28 w 37"/>
                <a:gd name="T11" fmla="*/ 1 h 25"/>
                <a:gd name="T12" fmla="*/ 24 w 37"/>
                <a:gd name="T13" fmla="*/ 1 h 25"/>
                <a:gd name="T14" fmla="*/ 19 w 37"/>
                <a:gd name="T15" fmla="*/ 1 h 25"/>
                <a:gd name="T16" fmla="*/ 15 w 37"/>
                <a:gd name="T17" fmla="*/ 1 h 25"/>
                <a:gd name="T18" fmla="*/ 11 w 37"/>
                <a:gd name="T19" fmla="*/ 1 h 25"/>
                <a:gd name="T20" fmla="*/ 8 w 37"/>
                <a:gd name="T21" fmla="*/ 0 h 25"/>
                <a:gd name="T22" fmla="*/ 5 w 37"/>
                <a:gd name="T23" fmla="*/ 0 h 25"/>
                <a:gd name="T24" fmla="*/ 4 w 37"/>
                <a:gd name="T25" fmla="*/ 0 h 25"/>
                <a:gd name="T26" fmla="*/ 2 w 37"/>
                <a:gd name="T27" fmla="*/ 0 h 25"/>
                <a:gd name="T28" fmla="*/ 2 w 37"/>
                <a:gd name="T29" fmla="*/ 0 h 25"/>
                <a:gd name="T30" fmla="*/ 1 w 37"/>
                <a:gd name="T31" fmla="*/ 0 h 25"/>
                <a:gd name="T32" fmla="*/ 1 w 37"/>
                <a:gd name="T33" fmla="*/ 1 h 25"/>
                <a:gd name="T34" fmla="*/ 0 w 37"/>
                <a:gd name="T35" fmla="*/ 6 h 25"/>
                <a:gd name="T36" fmla="*/ 0 w 37"/>
                <a:gd name="T37" fmla="*/ 13 h 25"/>
                <a:gd name="T38" fmla="*/ 0 w 37"/>
                <a:gd name="T39" fmla="*/ 16 h 25"/>
                <a:gd name="T40" fmla="*/ 1 w 37"/>
                <a:gd name="T41" fmla="*/ 20 h 25"/>
                <a:gd name="T42" fmla="*/ 1 w 37"/>
                <a:gd name="T43" fmla="*/ 20 h 25"/>
                <a:gd name="T44" fmla="*/ 1 w 37"/>
                <a:gd name="T45" fmla="*/ 21 h 25"/>
                <a:gd name="T46" fmla="*/ 2 w 37"/>
                <a:gd name="T47" fmla="*/ 23 h 25"/>
                <a:gd name="T48" fmla="*/ 3 w 37"/>
                <a:gd name="T49" fmla="*/ 24 h 25"/>
                <a:gd name="T50" fmla="*/ 5 w 37"/>
                <a:gd name="T51" fmla="*/ 24 h 25"/>
                <a:gd name="T52" fmla="*/ 8 w 37"/>
                <a:gd name="T53" fmla="*/ 25 h 25"/>
                <a:gd name="T54" fmla="*/ 12 w 37"/>
                <a:gd name="T55" fmla="*/ 25 h 25"/>
                <a:gd name="T56" fmla="*/ 17 w 37"/>
                <a:gd name="T57" fmla="*/ 25 h 25"/>
                <a:gd name="T58" fmla="*/ 21 w 37"/>
                <a:gd name="T59" fmla="*/ 25 h 25"/>
                <a:gd name="T60" fmla="*/ 27 w 37"/>
                <a:gd name="T61" fmla="*/ 25 h 25"/>
                <a:gd name="T62" fmla="*/ 31 w 37"/>
                <a:gd name="T63" fmla="*/ 25 h 25"/>
                <a:gd name="T64" fmla="*/ 33 w 37"/>
                <a:gd name="T65" fmla="*/ 24 h 25"/>
                <a:gd name="T66" fmla="*/ 35 w 37"/>
                <a:gd name="T67" fmla="*/ 23 h 25"/>
                <a:gd name="T68" fmla="*/ 36 w 37"/>
                <a:gd name="T69" fmla="*/ 21 h 25"/>
                <a:gd name="T70" fmla="*/ 37 w 37"/>
                <a:gd name="T71" fmla="*/ 20 h 25"/>
                <a:gd name="T72" fmla="*/ 37 w 37"/>
                <a:gd name="T73" fmla="*/ 20 h 25"/>
                <a:gd name="T74" fmla="*/ 37 w 37"/>
                <a:gd name="T75" fmla="*/ 16 h 25"/>
                <a:gd name="T76" fmla="*/ 37 w 37"/>
                <a:gd name="T77" fmla="*/ 10 h 25"/>
                <a:gd name="T78" fmla="*/ 36 w 37"/>
                <a:gd name="T79" fmla="*/ 5 h 25"/>
                <a:gd name="T80" fmla="*/ 36 w 37"/>
                <a:gd name="T81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1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4" name="Freeform 479"/>
            <p:cNvSpPr>
              <a:spLocks/>
            </p:cNvSpPr>
            <p:nvPr/>
          </p:nvSpPr>
          <p:spPr bwMode="auto">
            <a:xfrm>
              <a:off x="3807" y="3473"/>
              <a:ext cx="25" cy="12"/>
            </a:xfrm>
            <a:custGeom>
              <a:avLst/>
              <a:gdLst>
                <a:gd name="T0" fmla="*/ 36 w 37"/>
                <a:gd name="T1" fmla="*/ 3 h 25"/>
                <a:gd name="T2" fmla="*/ 36 w 37"/>
                <a:gd name="T3" fmla="*/ 3 h 25"/>
                <a:gd name="T4" fmla="*/ 35 w 37"/>
                <a:gd name="T5" fmla="*/ 1 h 25"/>
                <a:gd name="T6" fmla="*/ 35 w 37"/>
                <a:gd name="T7" fmla="*/ 0 h 25"/>
                <a:gd name="T8" fmla="*/ 33 w 37"/>
                <a:gd name="T9" fmla="*/ 0 h 25"/>
                <a:gd name="T10" fmla="*/ 32 w 37"/>
                <a:gd name="T11" fmla="*/ 0 h 25"/>
                <a:gd name="T12" fmla="*/ 32 w 37"/>
                <a:gd name="T13" fmla="*/ 0 h 25"/>
                <a:gd name="T14" fmla="*/ 28 w 37"/>
                <a:gd name="T15" fmla="*/ 1 h 25"/>
                <a:gd name="T16" fmla="*/ 24 w 37"/>
                <a:gd name="T17" fmla="*/ 1 h 25"/>
                <a:gd name="T18" fmla="*/ 19 w 37"/>
                <a:gd name="T19" fmla="*/ 1 h 25"/>
                <a:gd name="T20" fmla="*/ 15 w 37"/>
                <a:gd name="T21" fmla="*/ 1 h 25"/>
                <a:gd name="T22" fmla="*/ 11 w 37"/>
                <a:gd name="T23" fmla="*/ 1 h 25"/>
                <a:gd name="T24" fmla="*/ 8 w 37"/>
                <a:gd name="T25" fmla="*/ 0 h 25"/>
                <a:gd name="T26" fmla="*/ 5 w 37"/>
                <a:gd name="T27" fmla="*/ 0 h 25"/>
                <a:gd name="T28" fmla="*/ 4 w 37"/>
                <a:gd name="T29" fmla="*/ 0 h 25"/>
                <a:gd name="T30" fmla="*/ 4 w 37"/>
                <a:gd name="T31" fmla="*/ 0 h 25"/>
                <a:gd name="T32" fmla="*/ 2 w 37"/>
                <a:gd name="T33" fmla="*/ 0 h 25"/>
                <a:gd name="T34" fmla="*/ 2 w 37"/>
                <a:gd name="T35" fmla="*/ 0 h 25"/>
                <a:gd name="T36" fmla="*/ 1 w 37"/>
                <a:gd name="T37" fmla="*/ 0 h 25"/>
                <a:gd name="T38" fmla="*/ 1 w 37"/>
                <a:gd name="T39" fmla="*/ 1 h 25"/>
                <a:gd name="T40" fmla="*/ 1 w 37"/>
                <a:gd name="T41" fmla="*/ 1 h 25"/>
                <a:gd name="T42" fmla="*/ 0 w 37"/>
                <a:gd name="T43" fmla="*/ 6 h 25"/>
                <a:gd name="T44" fmla="*/ 0 w 37"/>
                <a:gd name="T45" fmla="*/ 13 h 25"/>
                <a:gd name="T46" fmla="*/ 0 w 37"/>
                <a:gd name="T47" fmla="*/ 16 h 25"/>
                <a:gd name="T48" fmla="*/ 1 w 37"/>
                <a:gd name="T49" fmla="*/ 20 h 25"/>
                <a:gd name="T50" fmla="*/ 1 w 37"/>
                <a:gd name="T51" fmla="*/ 20 h 25"/>
                <a:gd name="T52" fmla="*/ 1 w 37"/>
                <a:gd name="T53" fmla="*/ 20 h 25"/>
                <a:gd name="T54" fmla="*/ 1 w 37"/>
                <a:gd name="T55" fmla="*/ 21 h 25"/>
                <a:gd name="T56" fmla="*/ 2 w 37"/>
                <a:gd name="T57" fmla="*/ 23 h 25"/>
                <a:gd name="T58" fmla="*/ 3 w 37"/>
                <a:gd name="T59" fmla="*/ 24 h 25"/>
                <a:gd name="T60" fmla="*/ 3 w 37"/>
                <a:gd name="T61" fmla="*/ 24 h 25"/>
                <a:gd name="T62" fmla="*/ 5 w 37"/>
                <a:gd name="T63" fmla="*/ 24 h 25"/>
                <a:gd name="T64" fmla="*/ 8 w 37"/>
                <a:gd name="T65" fmla="*/ 25 h 25"/>
                <a:gd name="T66" fmla="*/ 12 w 37"/>
                <a:gd name="T67" fmla="*/ 25 h 25"/>
                <a:gd name="T68" fmla="*/ 17 w 37"/>
                <a:gd name="T69" fmla="*/ 25 h 25"/>
                <a:gd name="T70" fmla="*/ 21 w 37"/>
                <a:gd name="T71" fmla="*/ 25 h 25"/>
                <a:gd name="T72" fmla="*/ 27 w 37"/>
                <a:gd name="T73" fmla="*/ 25 h 25"/>
                <a:gd name="T74" fmla="*/ 31 w 37"/>
                <a:gd name="T75" fmla="*/ 25 h 25"/>
                <a:gd name="T76" fmla="*/ 33 w 37"/>
                <a:gd name="T77" fmla="*/ 24 h 25"/>
                <a:gd name="T78" fmla="*/ 33 w 37"/>
                <a:gd name="T79" fmla="*/ 24 h 25"/>
                <a:gd name="T80" fmla="*/ 35 w 37"/>
                <a:gd name="T81" fmla="*/ 23 h 25"/>
                <a:gd name="T82" fmla="*/ 36 w 37"/>
                <a:gd name="T83" fmla="*/ 21 h 25"/>
                <a:gd name="T84" fmla="*/ 37 w 37"/>
                <a:gd name="T85" fmla="*/ 20 h 25"/>
                <a:gd name="T86" fmla="*/ 37 w 37"/>
                <a:gd name="T87" fmla="*/ 20 h 25"/>
                <a:gd name="T88" fmla="*/ 37 w 37"/>
                <a:gd name="T89" fmla="*/ 20 h 25"/>
                <a:gd name="T90" fmla="*/ 37 w 37"/>
                <a:gd name="T91" fmla="*/ 16 h 25"/>
                <a:gd name="T92" fmla="*/ 37 w 37"/>
                <a:gd name="T93" fmla="*/ 10 h 25"/>
                <a:gd name="T94" fmla="*/ 36 w 37"/>
                <a:gd name="T95" fmla="*/ 5 h 25"/>
                <a:gd name="T96" fmla="*/ 36 w 37"/>
                <a:gd name="T97" fmla="*/ 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5">
                  <a:moveTo>
                    <a:pt x="36" y="3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5" y="0"/>
                  </a:lnTo>
                  <a:lnTo>
                    <a:pt x="33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28" y="1"/>
                  </a:lnTo>
                  <a:lnTo>
                    <a:pt x="24" y="1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6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0"/>
                  </a:lnTo>
                  <a:lnTo>
                    <a:pt x="1" y="21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5" y="24"/>
                  </a:lnTo>
                  <a:lnTo>
                    <a:pt x="8" y="25"/>
                  </a:lnTo>
                  <a:lnTo>
                    <a:pt x="12" y="25"/>
                  </a:lnTo>
                  <a:lnTo>
                    <a:pt x="17" y="25"/>
                  </a:lnTo>
                  <a:lnTo>
                    <a:pt x="21" y="25"/>
                  </a:lnTo>
                  <a:lnTo>
                    <a:pt x="27" y="25"/>
                  </a:lnTo>
                  <a:lnTo>
                    <a:pt x="31" y="25"/>
                  </a:lnTo>
                  <a:lnTo>
                    <a:pt x="33" y="24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1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20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6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5" name="Freeform 480"/>
            <p:cNvSpPr>
              <a:spLocks/>
            </p:cNvSpPr>
            <p:nvPr/>
          </p:nvSpPr>
          <p:spPr bwMode="auto">
            <a:xfrm>
              <a:off x="4298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6 w 37"/>
                <a:gd name="T3" fmla="*/ 3 h 27"/>
                <a:gd name="T4" fmla="*/ 35 w 37"/>
                <a:gd name="T5" fmla="*/ 2 h 27"/>
                <a:gd name="T6" fmla="*/ 34 w 37"/>
                <a:gd name="T7" fmla="*/ 2 h 27"/>
                <a:gd name="T8" fmla="*/ 31 w 37"/>
                <a:gd name="T9" fmla="*/ 2 h 27"/>
                <a:gd name="T10" fmla="*/ 28 w 37"/>
                <a:gd name="T11" fmla="*/ 3 h 27"/>
                <a:gd name="T12" fmla="*/ 24 w 37"/>
                <a:gd name="T13" fmla="*/ 3 h 27"/>
                <a:gd name="T14" fmla="*/ 20 w 37"/>
                <a:gd name="T15" fmla="*/ 3 h 27"/>
                <a:gd name="T16" fmla="*/ 16 w 37"/>
                <a:gd name="T17" fmla="*/ 3 h 27"/>
                <a:gd name="T18" fmla="*/ 12 w 37"/>
                <a:gd name="T19" fmla="*/ 3 h 27"/>
                <a:gd name="T20" fmla="*/ 8 w 37"/>
                <a:gd name="T21" fmla="*/ 2 h 27"/>
                <a:gd name="T22" fmla="*/ 6 w 37"/>
                <a:gd name="T23" fmla="*/ 2 h 27"/>
                <a:gd name="T24" fmla="*/ 3 w 37"/>
                <a:gd name="T25" fmla="*/ 2 h 27"/>
                <a:gd name="T26" fmla="*/ 3 w 37"/>
                <a:gd name="T27" fmla="*/ 0 h 27"/>
                <a:gd name="T28" fmla="*/ 2 w 37"/>
                <a:gd name="T29" fmla="*/ 0 h 27"/>
                <a:gd name="T30" fmla="*/ 0 w 37"/>
                <a:gd name="T31" fmla="*/ 0 h 27"/>
                <a:gd name="T32" fmla="*/ 0 w 37"/>
                <a:gd name="T33" fmla="*/ 3 h 27"/>
                <a:gd name="T34" fmla="*/ 0 w 37"/>
                <a:gd name="T35" fmla="*/ 7 h 27"/>
                <a:gd name="T36" fmla="*/ 0 w 37"/>
                <a:gd name="T37" fmla="*/ 12 h 27"/>
                <a:gd name="T38" fmla="*/ 0 w 37"/>
                <a:gd name="T39" fmla="*/ 17 h 27"/>
                <a:gd name="T40" fmla="*/ 0 w 37"/>
                <a:gd name="T41" fmla="*/ 19 h 27"/>
                <a:gd name="T42" fmla="*/ 0 w 37"/>
                <a:gd name="T43" fmla="*/ 21 h 27"/>
                <a:gd name="T44" fmla="*/ 0 w 37"/>
                <a:gd name="T45" fmla="*/ 23 h 27"/>
                <a:gd name="T46" fmla="*/ 1 w 37"/>
                <a:gd name="T47" fmla="*/ 24 h 27"/>
                <a:gd name="T48" fmla="*/ 3 w 37"/>
                <a:gd name="T49" fmla="*/ 24 h 27"/>
                <a:gd name="T50" fmla="*/ 6 w 37"/>
                <a:gd name="T51" fmla="*/ 24 h 27"/>
                <a:gd name="T52" fmla="*/ 9 w 37"/>
                <a:gd name="T53" fmla="*/ 26 h 27"/>
                <a:gd name="T54" fmla="*/ 13 w 37"/>
                <a:gd name="T55" fmla="*/ 26 h 27"/>
                <a:gd name="T56" fmla="*/ 17 w 37"/>
                <a:gd name="T57" fmla="*/ 27 h 27"/>
                <a:gd name="T58" fmla="*/ 22 w 37"/>
                <a:gd name="T59" fmla="*/ 27 h 27"/>
                <a:gd name="T60" fmla="*/ 26 w 37"/>
                <a:gd name="T61" fmla="*/ 27 h 27"/>
                <a:gd name="T62" fmla="*/ 30 w 37"/>
                <a:gd name="T63" fmla="*/ 27 h 27"/>
                <a:gd name="T64" fmla="*/ 34 w 37"/>
                <a:gd name="T65" fmla="*/ 26 h 27"/>
                <a:gd name="T66" fmla="*/ 35 w 37"/>
                <a:gd name="T67" fmla="*/ 24 h 27"/>
                <a:gd name="T68" fmla="*/ 36 w 37"/>
                <a:gd name="T69" fmla="*/ 23 h 27"/>
                <a:gd name="T70" fmla="*/ 37 w 37"/>
                <a:gd name="T71" fmla="*/ 22 h 27"/>
                <a:gd name="T72" fmla="*/ 37 w 37"/>
                <a:gd name="T73" fmla="*/ 21 h 27"/>
                <a:gd name="T74" fmla="*/ 37 w 37"/>
                <a:gd name="T75" fmla="*/ 17 h 27"/>
                <a:gd name="T76" fmla="*/ 37 w 37"/>
                <a:gd name="T77" fmla="*/ 11 h 27"/>
                <a:gd name="T78" fmla="*/ 37 w 37"/>
                <a:gd name="T79" fmla="*/ 5 h 27"/>
                <a:gd name="T80" fmla="*/ 37 w 37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6" name="Freeform 481"/>
            <p:cNvSpPr>
              <a:spLocks/>
            </p:cNvSpPr>
            <p:nvPr/>
          </p:nvSpPr>
          <p:spPr bwMode="auto">
            <a:xfrm>
              <a:off x="4298" y="3511"/>
              <a:ext cx="25" cy="11"/>
            </a:xfrm>
            <a:custGeom>
              <a:avLst/>
              <a:gdLst>
                <a:gd name="T0" fmla="*/ 37 w 37"/>
                <a:gd name="T1" fmla="*/ 3 h 27"/>
                <a:gd name="T2" fmla="*/ 37 w 37"/>
                <a:gd name="T3" fmla="*/ 3 h 27"/>
                <a:gd name="T4" fmla="*/ 36 w 37"/>
                <a:gd name="T5" fmla="*/ 3 h 27"/>
                <a:gd name="T6" fmla="*/ 35 w 37"/>
                <a:gd name="T7" fmla="*/ 2 h 27"/>
                <a:gd name="T8" fmla="*/ 34 w 37"/>
                <a:gd name="T9" fmla="*/ 2 h 27"/>
                <a:gd name="T10" fmla="*/ 31 w 37"/>
                <a:gd name="T11" fmla="*/ 2 h 27"/>
                <a:gd name="T12" fmla="*/ 31 w 37"/>
                <a:gd name="T13" fmla="*/ 2 h 27"/>
                <a:gd name="T14" fmla="*/ 28 w 37"/>
                <a:gd name="T15" fmla="*/ 3 h 27"/>
                <a:gd name="T16" fmla="*/ 24 w 37"/>
                <a:gd name="T17" fmla="*/ 3 h 27"/>
                <a:gd name="T18" fmla="*/ 20 w 37"/>
                <a:gd name="T19" fmla="*/ 3 h 27"/>
                <a:gd name="T20" fmla="*/ 16 w 37"/>
                <a:gd name="T21" fmla="*/ 3 h 27"/>
                <a:gd name="T22" fmla="*/ 12 w 37"/>
                <a:gd name="T23" fmla="*/ 3 h 27"/>
                <a:gd name="T24" fmla="*/ 8 w 37"/>
                <a:gd name="T25" fmla="*/ 2 h 27"/>
                <a:gd name="T26" fmla="*/ 6 w 37"/>
                <a:gd name="T27" fmla="*/ 2 h 27"/>
                <a:gd name="T28" fmla="*/ 3 w 37"/>
                <a:gd name="T29" fmla="*/ 2 h 27"/>
                <a:gd name="T30" fmla="*/ 3 w 37"/>
                <a:gd name="T31" fmla="*/ 2 h 27"/>
                <a:gd name="T32" fmla="*/ 3 w 37"/>
                <a:gd name="T33" fmla="*/ 0 h 27"/>
                <a:gd name="T34" fmla="*/ 2 w 37"/>
                <a:gd name="T35" fmla="*/ 0 h 27"/>
                <a:gd name="T36" fmla="*/ 0 w 37"/>
                <a:gd name="T37" fmla="*/ 0 h 27"/>
                <a:gd name="T38" fmla="*/ 0 w 37"/>
                <a:gd name="T39" fmla="*/ 3 h 27"/>
                <a:gd name="T40" fmla="*/ 0 w 37"/>
                <a:gd name="T41" fmla="*/ 3 h 27"/>
                <a:gd name="T42" fmla="*/ 0 w 37"/>
                <a:gd name="T43" fmla="*/ 7 h 27"/>
                <a:gd name="T44" fmla="*/ 0 w 37"/>
                <a:gd name="T45" fmla="*/ 12 h 27"/>
                <a:gd name="T46" fmla="*/ 0 w 37"/>
                <a:gd name="T47" fmla="*/ 17 h 27"/>
                <a:gd name="T48" fmla="*/ 0 w 37"/>
                <a:gd name="T49" fmla="*/ 19 h 27"/>
                <a:gd name="T50" fmla="*/ 0 w 37"/>
                <a:gd name="T51" fmla="*/ 19 h 27"/>
                <a:gd name="T52" fmla="*/ 0 w 37"/>
                <a:gd name="T53" fmla="*/ 21 h 27"/>
                <a:gd name="T54" fmla="*/ 0 w 37"/>
                <a:gd name="T55" fmla="*/ 23 h 27"/>
                <a:gd name="T56" fmla="*/ 1 w 37"/>
                <a:gd name="T57" fmla="*/ 24 h 27"/>
                <a:gd name="T58" fmla="*/ 3 w 37"/>
                <a:gd name="T59" fmla="*/ 24 h 27"/>
                <a:gd name="T60" fmla="*/ 3 w 37"/>
                <a:gd name="T61" fmla="*/ 24 h 27"/>
                <a:gd name="T62" fmla="*/ 6 w 37"/>
                <a:gd name="T63" fmla="*/ 24 h 27"/>
                <a:gd name="T64" fmla="*/ 9 w 37"/>
                <a:gd name="T65" fmla="*/ 26 h 27"/>
                <a:gd name="T66" fmla="*/ 13 w 37"/>
                <a:gd name="T67" fmla="*/ 26 h 27"/>
                <a:gd name="T68" fmla="*/ 17 w 37"/>
                <a:gd name="T69" fmla="*/ 27 h 27"/>
                <a:gd name="T70" fmla="*/ 22 w 37"/>
                <a:gd name="T71" fmla="*/ 27 h 27"/>
                <a:gd name="T72" fmla="*/ 26 w 37"/>
                <a:gd name="T73" fmla="*/ 27 h 27"/>
                <a:gd name="T74" fmla="*/ 30 w 37"/>
                <a:gd name="T75" fmla="*/ 27 h 27"/>
                <a:gd name="T76" fmla="*/ 34 w 37"/>
                <a:gd name="T77" fmla="*/ 26 h 27"/>
                <a:gd name="T78" fmla="*/ 34 w 37"/>
                <a:gd name="T79" fmla="*/ 26 h 27"/>
                <a:gd name="T80" fmla="*/ 35 w 37"/>
                <a:gd name="T81" fmla="*/ 24 h 27"/>
                <a:gd name="T82" fmla="*/ 36 w 37"/>
                <a:gd name="T83" fmla="*/ 23 h 27"/>
                <a:gd name="T84" fmla="*/ 37 w 37"/>
                <a:gd name="T85" fmla="*/ 22 h 27"/>
                <a:gd name="T86" fmla="*/ 37 w 37"/>
                <a:gd name="T87" fmla="*/ 21 h 27"/>
                <a:gd name="T88" fmla="*/ 37 w 37"/>
                <a:gd name="T89" fmla="*/ 21 h 27"/>
                <a:gd name="T90" fmla="*/ 37 w 37"/>
                <a:gd name="T91" fmla="*/ 17 h 27"/>
                <a:gd name="T92" fmla="*/ 37 w 37"/>
                <a:gd name="T93" fmla="*/ 11 h 27"/>
                <a:gd name="T94" fmla="*/ 37 w 37"/>
                <a:gd name="T95" fmla="*/ 5 h 27"/>
                <a:gd name="T96" fmla="*/ 37 w 37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7">
                  <a:moveTo>
                    <a:pt x="37" y="3"/>
                  </a:moveTo>
                  <a:lnTo>
                    <a:pt x="37" y="3"/>
                  </a:lnTo>
                  <a:lnTo>
                    <a:pt x="36" y="3"/>
                  </a:lnTo>
                  <a:lnTo>
                    <a:pt x="35" y="2"/>
                  </a:lnTo>
                  <a:lnTo>
                    <a:pt x="34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20" y="3"/>
                  </a:lnTo>
                  <a:lnTo>
                    <a:pt x="16" y="3"/>
                  </a:lnTo>
                  <a:lnTo>
                    <a:pt x="12" y="3"/>
                  </a:lnTo>
                  <a:lnTo>
                    <a:pt x="8" y="2"/>
                  </a:lnTo>
                  <a:lnTo>
                    <a:pt x="6" y="2"/>
                  </a:lnTo>
                  <a:lnTo>
                    <a:pt x="3" y="2"/>
                  </a:lnTo>
                  <a:lnTo>
                    <a:pt x="3" y="2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6" y="24"/>
                  </a:lnTo>
                  <a:lnTo>
                    <a:pt x="9" y="26"/>
                  </a:lnTo>
                  <a:lnTo>
                    <a:pt x="13" y="26"/>
                  </a:lnTo>
                  <a:lnTo>
                    <a:pt x="17" y="27"/>
                  </a:lnTo>
                  <a:lnTo>
                    <a:pt x="22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4" y="26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7" y="22"/>
                  </a:lnTo>
                  <a:lnTo>
                    <a:pt x="37" y="21"/>
                  </a:lnTo>
                  <a:lnTo>
                    <a:pt x="37" y="21"/>
                  </a:lnTo>
                  <a:lnTo>
                    <a:pt x="37" y="17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37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7" name="Freeform 482"/>
            <p:cNvSpPr>
              <a:spLocks/>
            </p:cNvSpPr>
            <p:nvPr/>
          </p:nvSpPr>
          <p:spPr bwMode="auto">
            <a:xfrm>
              <a:off x="4330" y="3511"/>
              <a:ext cx="25" cy="11"/>
            </a:xfrm>
            <a:custGeom>
              <a:avLst/>
              <a:gdLst>
                <a:gd name="T0" fmla="*/ 35 w 36"/>
                <a:gd name="T1" fmla="*/ 3 h 27"/>
                <a:gd name="T2" fmla="*/ 35 w 36"/>
                <a:gd name="T3" fmla="*/ 3 h 27"/>
                <a:gd name="T4" fmla="*/ 34 w 36"/>
                <a:gd name="T5" fmla="*/ 2 h 27"/>
                <a:gd name="T6" fmla="*/ 33 w 36"/>
                <a:gd name="T7" fmla="*/ 2 h 27"/>
                <a:gd name="T8" fmla="*/ 31 w 36"/>
                <a:gd name="T9" fmla="*/ 2 h 27"/>
                <a:gd name="T10" fmla="*/ 27 w 36"/>
                <a:gd name="T11" fmla="*/ 3 h 27"/>
                <a:gd name="T12" fmla="*/ 23 w 36"/>
                <a:gd name="T13" fmla="*/ 3 h 27"/>
                <a:gd name="T14" fmla="*/ 19 w 36"/>
                <a:gd name="T15" fmla="*/ 3 h 27"/>
                <a:gd name="T16" fmla="*/ 14 w 36"/>
                <a:gd name="T17" fmla="*/ 3 h 27"/>
                <a:gd name="T18" fmla="*/ 10 w 36"/>
                <a:gd name="T19" fmla="*/ 3 h 27"/>
                <a:gd name="T20" fmla="*/ 7 w 36"/>
                <a:gd name="T21" fmla="*/ 2 h 27"/>
                <a:gd name="T22" fmla="*/ 5 w 36"/>
                <a:gd name="T23" fmla="*/ 0 h 27"/>
                <a:gd name="T24" fmla="*/ 3 w 36"/>
                <a:gd name="T25" fmla="*/ 0 h 27"/>
                <a:gd name="T26" fmla="*/ 2 w 36"/>
                <a:gd name="T27" fmla="*/ 0 h 27"/>
                <a:gd name="T28" fmla="*/ 1 w 36"/>
                <a:gd name="T29" fmla="*/ 0 h 27"/>
                <a:gd name="T30" fmla="*/ 0 w 36"/>
                <a:gd name="T31" fmla="*/ 0 h 27"/>
                <a:gd name="T32" fmla="*/ 0 w 36"/>
                <a:gd name="T33" fmla="*/ 2 h 27"/>
                <a:gd name="T34" fmla="*/ 0 w 36"/>
                <a:gd name="T35" fmla="*/ 7 h 27"/>
                <a:gd name="T36" fmla="*/ 0 w 36"/>
                <a:gd name="T37" fmla="*/ 12 h 27"/>
                <a:gd name="T38" fmla="*/ 0 w 36"/>
                <a:gd name="T39" fmla="*/ 17 h 27"/>
                <a:gd name="T40" fmla="*/ 0 w 36"/>
                <a:gd name="T41" fmla="*/ 19 h 27"/>
                <a:gd name="T42" fmla="*/ 0 w 36"/>
                <a:gd name="T43" fmla="*/ 21 h 27"/>
                <a:gd name="T44" fmla="*/ 0 w 36"/>
                <a:gd name="T45" fmla="*/ 23 h 27"/>
                <a:gd name="T46" fmla="*/ 1 w 36"/>
                <a:gd name="T47" fmla="*/ 24 h 27"/>
                <a:gd name="T48" fmla="*/ 3 w 36"/>
                <a:gd name="T49" fmla="*/ 24 h 27"/>
                <a:gd name="T50" fmla="*/ 4 w 36"/>
                <a:gd name="T51" fmla="*/ 24 h 27"/>
                <a:gd name="T52" fmla="*/ 8 w 36"/>
                <a:gd name="T53" fmla="*/ 26 h 27"/>
                <a:gd name="T54" fmla="*/ 11 w 36"/>
                <a:gd name="T55" fmla="*/ 26 h 27"/>
                <a:gd name="T56" fmla="*/ 17 w 36"/>
                <a:gd name="T57" fmla="*/ 27 h 27"/>
                <a:gd name="T58" fmla="*/ 21 w 36"/>
                <a:gd name="T59" fmla="*/ 27 h 27"/>
                <a:gd name="T60" fmla="*/ 26 w 36"/>
                <a:gd name="T61" fmla="*/ 27 h 27"/>
                <a:gd name="T62" fmla="*/ 30 w 36"/>
                <a:gd name="T63" fmla="*/ 27 h 27"/>
                <a:gd name="T64" fmla="*/ 32 w 36"/>
                <a:gd name="T65" fmla="*/ 26 h 27"/>
                <a:gd name="T66" fmla="*/ 33 w 36"/>
                <a:gd name="T67" fmla="*/ 24 h 27"/>
                <a:gd name="T68" fmla="*/ 35 w 36"/>
                <a:gd name="T69" fmla="*/ 23 h 27"/>
                <a:gd name="T70" fmla="*/ 36 w 36"/>
                <a:gd name="T71" fmla="*/ 22 h 27"/>
                <a:gd name="T72" fmla="*/ 36 w 36"/>
                <a:gd name="T73" fmla="*/ 21 h 27"/>
                <a:gd name="T74" fmla="*/ 36 w 36"/>
                <a:gd name="T75" fmla="*/ 17 h 27"/>
                <a:gd name="T76" fmla="*/ 36 w 36"/>
                <a:gd name="T77" fmla="*/ 11 h 27"/>
                <a:gd name="T78" fmla="*/ 35 w 36"/>
                <a:gd name="T79" fmla="*/ 5 h 27"/>
                <a:gd name="T80" fmla="*/ 35 w 36"/>
                <a:gd name="T81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7">
                  <a:moveTo>
                    <a:pt x="35" y="3"/>
                  </a:move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1" y="26"/>
                  </a:lnTo>
                  <a:lnTo>
                    <a:pt x="17" y="27"/>
                  </a:lnTo>
                  <a:lnTo>
                    <a:pt x="21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2" y="26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1"/>
                  </a:lnTo>
                  <a:lnTo>
                    <a:pt x="35" y="5"/>
                  </a:lnTo>
                  <a:lnTo>
                    <a:pt x="35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8" name="Freeform 483"/>
            <p:cNvSpPr>
              <a:spLocks/>
            </p:cNvSpPr>
            <p:nvPr/>
          </p:nvSpPr>
          <p:spPr bwMode="auto">
            <a:xfrm>
              <a:off x="4330" y="3511"/>
              <a:ext cx="25" cy="11"/>
            </a:xfrm>
            <a:custGeom>
              <a:avLst/>
              <a:gdLst>
                <a:gd name="T0" fmla="*/ 35 w 36"/>
                <a:gd name="T1" fmla="*/ 3 h 27"/>
                <a:gd name="T2" fmla="*/ 35 w 36"/>
                <a:gd name="T3" fmla="*/ 3 h 27"/>
                <a:gd name="T4" fmla="*/ 35 w 36"/>
                <a:gd name="T5" fmla="*/ 3 h 27"/>
                <a:gd name="T6" fmla="*/ 34 w 36"/>
                <a:gd name="T7" fmla="*/ 2 h 27"/>
                <a:gd name="T8" fmla="*/ 33 w 36"/>
                <a:gd name="T9" fmla="*/ 2 h 27"/>
                <a:gd name="T10" fmla="*/ 31 w 36"/>
                <a:gd name="T11" fmla="*/ 2 h 27"/>
                <a:gd name="T12" fmla="*/ 31 w 36"/>
                <a:gd name="T13" fmla="*/ 2 h 27"/>
                <a:gd name="T14" fmla="*/ 27 w 36"/>
                <a:gd name="T15" fmla="*/ 3 h 27"/>
                <a:gd name="T16" fmla="*/ 23 w 36"/>
                <a:gd name="T17" fmla="*/ 3 h 27"/>
                <a:gd name="T18" fmla="*/ 19 w 36"/>
                <a:gd name="T19" fmla="*/ 3 h 27"/>
                <a:gd name="T20" fmla="*/ 14 w 36"/>
                <a:gd name="T21" fmla="*/ 3 h 27"/>
                <a:gd name="T22" fmla="*/ 10 w 36"/>
                <a:gd name="T23" fmla="*/ 3 h 27"/>
                <a:gd name="T24" fmla="*/ 7 w 36"/>
                <a:gd name="T25" fmla="*/ 2 h 27"/>
                <a:gd name="T26" fmla="*/ 5 w 36"/>
                <a:gd name="T27" fmla="*/ 0 h 27"/>
                <a:gd name="T28" fmla="*/ 3 w 36"/>
                <a:gd name="T29" fmla="*/ 0 h 27"/>
                <a:gd name="T30" fmla="*/ 3 w 36"/>
                <a:gd name="T31" fmla="*/ 0 h 27"/>
                <a:gd name="T32" fmla="*/ 2 w 36"/>
                <a:gd name="T33" fmla="*/ 0 h 27"/>
                <a:gd name="T34" fmla="*/ 1 w 36"/>
                <a:gd name="T35" fmla="*/ 0 h 27"/>
                <a:gd name="T36" fmla="*/ 0 w 36"/>
                <a:gd name="T37" fmla="*/ 0 h 27"/>
                <a:gd name="T38" fmla="*/ 0 w 36"/>
                <a:gd name="T39" fmla="*/ 2 h 27"/>
                <a:gd name="T40" fmla="*/ 0 w 36"/>
                <a:gd name="T41" fmla="*/ 2 h 27"/>
                <a:gd name="T42" fmla="*/ 0 w 36"/>
                <a:gd name="T43" fmla="*/ 7 h 27"/>
                <a:gd name="T44" fmla="*/ 0 w 36"/>
                <a:gd name="T45" fmla="*/ 12 h 27"/>
                <a:gd name="T46" fmla="*/ 0 w 36"/>
                <a:gd name="T47" fmla="*/ 17 h 27"/>
                <a:gd name="T48" fmla="*/ 0 w 36"/>
                <a:gd name="T49" fmla="*/ 19 h 27"/>
                <a:gd name="T50" fmla="*/ 0 w 36"/>
                <a:gd name="T51" fmla="*/ 19 h 27"/>
                <a:gd name="T52" fmla="*/ 0 w 36"/>
                <a:gd name="T53" fmla="*/ 21 h 27"/>
                <a:gd name="T54" fmla="*/ 0 w 36"/>
                <a:gd name="T55" fmla="*/ 23 h 27"/>
                <a:gd name="T56" fmla="*/ 1 w 36"/>
                <a:gd name="T57" fmla="*/ 24 h 27"/>
                <a:gd name="T58" fmla="*/ 3 w 36"/>
                <a:gd name="T59" fmla="*/ 24 h 27"/>
                <a:gd name="T60" fmla="*/ 3 w 36"/>
                <a:gd name="T61" fmla="*/ 24 h 27"/>
                <a:gd name="T62" fmla="*/ 4 w 36"/>
                <a:gd name="T63" fmla="*/ 24 h 27"/>
                <a:gd name="T64" fmla="*/ 8 w 36"/>
                <a:gd name="T65" fmla="*/ 26 h 27"/>
                <a:gd name="T66" fmla="*/ 11 w 36"/>
                <a:gd name="T67" fmla="*/ 26 h 27"/>
                <a:gd name="T68" fmla="*/ 17 w 36"/>
                <a:gd name="T69" fmla="*/ 27 h 27"/>
                <a:gd name="T70" fmla="*/ 21 w 36"/>
                <a:gd name="T71" fmla="*/ 27 h 27"/>
                <a:gd name="T72" fmla="*/ 26 w 36"/>
                <a:gd name="T73" fmla="*/ 27 h 27"/>
                <a:gd name="T74" fmla="*/ 30 w 36"/>
                <a:gd name="T75" fmla="*/ 27 h 27"/>
                <a:gd name="T76" fmla="*/ 32 w 36"/>
                <a:gd name="T77" fmla="*/ 26 h 27"/>
                <a:gd name="T78" fmla="*/ 32 w 36"/>
                <a:gd name="T79" fmla="*/ 26 h 27"/>
                <a:gd name="T80" fmla="*/ 33 w 36"/>
                <a:gd name="T81" fmla="*/ 24 h 27"/>
                <a:gd name="T82" fmla="*/ 35 w 36"/>
                <a:gd name="T83" fmla="*/ 23 h 27"/>
                <a:gd name="T84" fmla="*/ 36 w 36"/>
                <a:gd name="T85" fmla="*/ 22 h 27"/>
                <a:gd name="T86" fmla="*/ 36 w 36"/>
                <a:gd name="T87" fmla="*/ 21 h 27"/>
                <a:gd name="T88" fmla="*/ 36 w 36"/>
                <a:gd name="T89" fmla="*/ 21 h 27"/>
                <a:gd name="T90" fmla="*/ 36 w 36"/>
                <a:gd name="T91" fmla="*/ 17 h 27"/>
                <a:gd name="T92" fmla="*/ 36 w 36"/>
                <a:gd name="T93" fmla="*/ 11 h 27"/>
                <a:gd name="T94" fmla="*/ 35 w 36"/>
                <a:gd name="T95" fmla="*/ 5 h 27"/>
                <a:gd name="T96" fmla="*/ 35 w 36"/>
                <a:gd name="T97" fmla="*/ 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7">
                  <a:moveTo>
                    <a:pt x="35" y="3"/>
                  </a:moveTo>
                  <a:lnTo>
                    <a:pt x="35" y="3"/>
                  </a:lnTo>
                  <a:lnTo>
                    <a:pt x="35" y="3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7" y="3"/>
                  </a:lnTo>
                  <a:lnTo>
                    <a:pt x="23" y="3"/>
                  </a:lnTo>
                  <a:lnTo>
                    <a:pt x="19" y="3"/>
                  </a:lnTo>
                  <a:lnTo>
                    <a:pt x="14" y="3"/>
                  </a:lnTo>
                  <a:lnTo>
                    <a:pt x="10" y="3"/>
                  </a:lnTo>
                  <a:lnTo>
                    <a:pt x="7" y="2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3" y="24"/>
                  </a:lnTo>
                  <a:lnTo>
                    <a:pt x="3" y="24"/>
                  </a:lnTo>
                  <a:lnTo>
                    <a:pt x="4" y="24"/>
                  </a:lnTo>
                  <a:lnTo>
                    <a:pt x="8" y="26"/>
                  </a:lnTo>
                  <a:lnTo>
                    <a:pt x="11" y="26"/>
                  </a:lnTo>
                  <a:lnTo>
                    <a:pt x="17" y="27"/>
                  </a:lnTo>
                  <a:lnTo>
                    <a:pt x="21" y="27"/>
                  </a:lnTo>
                  <a:lnTo>
                    <a:pt x="26" y="27"/>
                  </a:lnTo>
                  <a:lnTo>
                    <a:pt x="30" y="27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3" y="24"/>
                  </a:lnTo>
                  <a:lnTo>
                    <a:pt x="35" y="23"/>
                  </a:lnTo>
                  <a:lnTo>
                    <a:pt x="36" y="22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1"/>
                  </a:lnTo>
                  <a:lnTo>
                    <a:pt x="35" y="5"/>
                  </a:lnTo>
                  <a:lnTo>
                    <a:pt x="35" y="3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9" name="Freeform 484"/>
            <p:cNvSpPr>
              <a:spLocks/>
            </p:cNvSpPr>
            <p:nvPr/>
          </p:nvSpPr>
          <p:spPr bwMode="auto">
            <a:xfrm>
              <a:off x="4263" y="3511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3 h 28"/>
                <a:gd name="T4" fmla="*/ 35 w 36"/>
                <a:gd name="T5" fmla="*/ 3 h 28"/>
                <a:gd name="T6" fmla="*/ 33 w 36"/>
                <a:gd name="T7" fmla="*/ 3 h 28"/>
                <a:gd name="T8" fmla="*/ 31 w 36"/>
                <a:gd name="T9" fmla="*/ 3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5 w 36"/>
                <a:gd name="T17" fmla="*/ 3 h 28"/>
                <a:gd name="T18" fmla="*/ 11 w 36"/>
                <a:gd name="T19" fmla="*/ 3 h 28"/>
                <a:gd name="T20" fmla="*/ 7 w 36"/>
                <a:gd name="T21" fmla="*/ 2 h 28"/>
                <a:gd name="T22" fmla="*/ 5 w 36"/>
                <a:gd name="T23" fmla="*/ 2 h 28"/>
                <a:gd name="T24" fmla="*/ 4 w 36"/>
                <a:gd name="T25" fmla="*/ 2 h 28"/>
                <a:gd name="T26" fmla="*/ 2 w 36"/>
                <a:gd name="T27" fmla="*/ 2 h 28"/>
                <a:gd name="T28" fmla="*/ 2 w 36"/>
                <a:gd name="T29" fmla="*/ 0 h 28"/>
                <a:gd name="T30" fmla="*/ 1 w 36"/>
                <a:gd name="T31" fmla="*/ 2 h 28"/>
                <a:gd name="T32" fmla="*/ 0 w 36"/>
                <a:gd name="T33" fmla="*/ 3 h 28"/>
                <a:gd name="T34" fmla="*/ 0 w 36"/>
                <a:gd name="T35" fmla="*/ 7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1 h 28"/>
                <a:gd name="T42" fmla="*/ 0 w 36"/>
                <a:gd name="T43" fmla="*/ 22 h 28"/>
                <a:gd name="T44" fmla="*/ 0 w 36"/>
                <a:gd name="T45" fmla="*/ 23 h 28"/>
                <a:gd name="T46" fmla="*/ 1 w 36"/>
                <a:gd name="T47" fmla="*/ 24 h 28"/>
                <a:gd name="T48" fmla="*/ 2 w 36"/>
                <a:gd name="T49" fmla="*/ 26 h 28"/>
                <a:gd name="T50" fmla="*/ 5 w 36"/>
                <a:gd name="T51" fmla="*/ 26 h 28"/>
                <a:gd name="T52" fmla="*/ 7 w 36"/>
                <a:gd name="T53" fmla="*/ 27 h 28"/>
                <a:gd name="T54" fmla="*/ 12 w 36"/>
                <a:gd name="T55" fmla="*/ 27 h 28"/>
                <a:gd name="T56" fmla="*/ 17 w 36"/>
                <a:gd name="T57" fmla="*/ 28 h 28"/>
                <a:gd name="T58" fmla="*/ 21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4 w 36"/>
                <a:gd name="T67" fmla="*/ 26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1 h 28"/>
                <a:gd name="T74" fmla="*/ 36 w 36"/>
                <a:gd name="T75" fmla="*/ 17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3"/>
                  </a:lnTo>
                  <a:lnTo>
                    <a:pt x="35" y="3"/>
                  </a:lnTo>
                  <a:lnTo>
                    <a:pt x="33" y="3"/>
                  </a:lnTo>
                  <a:lnTo>
                    <a:pt x="31" y="3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5" y="26"/>
                  </a:lnTo>
                  <a:lnTo>
                    <a:pt x="7" y="27"/>
                  </a:lnTo>
                  <a:lnTo>
                    <a:pt x="12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0" name="Freeform 485"/>
            <p:cNvSpPr>
              <a:spLocks/>
            </p:cNvSpPr>
            <p:nvPr/>
          </p:nvSpPr>
          <p:spPr bwMode="auto">
            <a:xfrm>
              <a:off x="4263" y="3511"/>
              <a:ext cx="25" cy="13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3 h 28"/>
                <a:gd name="T6" fmla="*/ 35 w 36"/>
                <a:gd name="T7" fmla="*/ 3 h 28"/>
                <a:gd name="T8" fmla="*/ 33 w 36"/>
                <a:gd name="T9" fmla="*/ 3 h 28"/>
                <a:gd name="T10" fmla="*/ 31 w 36"/>
                <a:gd name="T11" fmla="*/ 3 h 28"/>
                <a:gd name="T12" fmla="*/ 31 w 36"/>
                <a:gd name="T13" fmla="*/ 3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5 w 36"/>
                <a:gd name="T21" fmla="*/ 3 h 28"/>
                <a:gd name="T22" fmla="*/ 11 w 36"/>
                <a:gd name="T23" fmla="*/ 3 h 28"/>
                <a:gd name="T24" fmla="*/ 7 w 36"/>
                <a:gd name="T25" fmla="*/ 2 h 28"/>
                <a:gd name="T26" fmla="*/ 5 w 36"/>
                <a:gd name="T27" fmla="*/ 2 h 28"/>
                <a:gd name="T28" fmla="*/ 4 w 36"/>
                <a:gd name="T29" fmla="*/ 2 h 28"/>
                <a:gd name="T30" fmla="*/ 4 w 36"/>
                <a:gd name="T31" fmla="*/ 2 h 28"/>
                <a:gd name="T32" fmla="*/ 2 w 36"/>
                <a:gd name="T33" fmla="*/ 2 h 28"/>
                <a:gd name="T34" fmla="*/ 2 w 36"/>
                <a:gd name="T35" fmla="*/ 0 h 28"/>
                <a:gd name="T36" fmla="*/ 1 w 36"/>
                <a:gd name="T37" fmla="*/ 2 h 28"/>
                <a:gd name="T38" fmla="*/ 0 w 36"/>
                <a:gd name="T39" fmla="*/ 3 h 28"/>
                <a:gd name="T40" fmla="*/ 0 w 36"/>
                <a:gd name="T41" fmla="*/ 3 h 28"/>
                <a:gd name="T42" fmla="*/ 0 w 36"/>
                <a:gd name="T43" fmla="*/ 7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1 h 28"/>
                <a:gd name="T50" fmla="*/ 0 w 36"/>
                <a:gd name="T51" fmla="*/ 21 h 28"/>
                <a:gd name="T52" fmla="*/ 0 w 36"/>
                <a:gd name="T53" fmla="*/ 22 h 28"/>
                <a:gd name="T54" fmla="*/ 0 w 36"/>
                <a:gd name="T55" fmla="*/ 23 h 28"/>
                <a:gd name="T56" fmla="*/ 1 w 36"/>
                <a:gd name="T57" fmla="*/ 24 h 28"/>
                <a:gd name="T58" fmla="*/ 2 w 36"/>
                <a:gd name="T59" fmla="*/ 26 h 28"/>
                <a:gd name="T60" fmla="*/ 2 w 36"/>
                <a:gd name="T61" fmla="*/ 26 h 28"/>
                <a:gd name="T62" fmla="*/ 5 w 36"/>
                <a:gd name="T63" fmla="*/ 26 h 28"/>
                <a:gd name="T64" fmla="*/ 7 w 36"/>
                <a:gd name="T65" fmla="*/ 27 h 28"/>
                <a:gd name="T66" fmla="*/ 12 w 36"/>
                <a:gd name="T67" fmla="*/ 27 h 28"/>
                <a:gd name="T68" fmla="*/ 17 w 36"/>
                <a:gd name="T69" fmla="*/ 28 h 28"/>
                <a:gd name="T70" fmla="*/ 21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4 w 36"/>
                <a:gd name="T81" fmla="*/ 26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1 h 28"/>
                <a:gd name="T88" fmla="*/ 36 w 36"/>
                <a:gd name="T89" fmla="*/ 21 h 28"/>
                <a:gd name="T90" fmla="*/ 36 w 36"/>
                <a:gd name="T91" fmla="*/ 17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5" y="3"/>
                  </a:lnTo>
                  <a:lnTo>
                    <a:pt x="33" y="3"/>
                  </a:lnTo>
                  <a:lnTo>
                    <a:pt x="31" y="3"/>
                  </a:lnTo>
                  <a:lnTo>
                    <a:pt x="31" y="3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5" y="3"/>
                  </a:lnTo>
                  <a:lnTo>
                    <a:pt x="11" y="3"/>
                  </a:lnTo>
                  <a:lnTo>
                    <a:pt x="7" y="2"/>
                  </a:lnTo>
                  <a:lnTo>
                    <a:pt x="5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0" y="22"/>
                  </a:lnTo>
                  <a:lnTo>
                    <a:pt x="0" y="23"/>
                  </a:lnTo>
                  <a:lnTo>
                    <a:pt x="1" y="24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5" y="26"/>
                  </a:lnTo>
                  <a:lnTo>
                    <a:pt x="7" y="27"/>
                  </a:lnTo>
                  <a:lnTo>
                    <a:pt x="12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7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1" name="Freeform 486"/>
            <p:cNvSpPr>
              <a:spLocks/>
            </p:cNvSpPr>
            <p:nvPr/>
          </p:nvSpPr>
          <p:spPr bwMode="auto">
            <a:xfrm>
              <a:off x="4299" y="3530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6 w 37"/>
                <a:gd name="T3" fmla="*/ 3 h 28"/>
                <a:gd name="T4" fmla="*/ 36 w 37"/>
                <a:gd name="T5" fmla="*/ 2 h 28"/>
                <a:gd name="T6" fmla="*/ 34 w 37"/>
                <a:gd name="T7" fmla="*/ 2 h 28"/>
                <a:gd name="T8" fmla="*/ 33 w 37"/>
                <a:gd name="T9" fmla="*/ 2 h 28"/>
                <a:gd name="T10" fmla="*/ 28 w 37"/>
                <a:gd name="T11" fmla="*/ 3 h 28"/>
                <a:gd name="T12" fmla="*/ 25 w 37"/>
                <a:gd name="T13" fmla="*/ 3 h 28"/>
                <a:gd name="T14" fmla="*/ 20 w 37"/>
                <a:gd name="T15" fmla="*/ 3 h 28"/>
                <a:gd name="T16" fmla="*/ 17 w 37"/>
                <a:gd name="T17" fmla="*/ 3 h 28"/>
                <a:gd name="T18" fmla="*/ 12 w 37"/>
                <a:gd name="T19" fmla="*/ 2 h 28"/>
                <a:gd name="T20" fmla="*/ 9 w 37"/>
                <a:gd name="T21" fmla="*/ 2 h 28"/>
                <a:gd name="T22" fmla="*/ 6 w 37"/>
                <a:gd name="T23" fmla="*/ 0 h 28"/>
                <a:gd name="T24" fmla="*/ 5 w 37"/>
                <a:gd name="T25" fmla="*/ 0 h 28"/>
                <a:gd name="T26" fmla="*/ 4 w 37"/>
                <a:gd name="T27" fmla="*/ 0 h 28"/>
                <a:gd name="T28" fmla="*/ 4 w 37"/>
                <a:gd name="T29" fmla="*/ 0 h 28"/>
                <a:gd name="T30" fmla="*/ 2 w 37"/>
                <a:gd name="T31" fmla="*/ 0 h 28"/>
                <a:gd name="T32" fmla="*/ 0 w 37"/>
                <a:gd name="T33" fmla="*/ 2 h 28"/>
                <a:gd name="T34" fmla="*/ 0 w 37"/>
                <a:gd name="T35" fmla="*/ 7 h 28"/>
                <a:gd name="T36" fmla="*/ 0 w 37"/>
                <a:gd name="T37" fmla="*/ 13 h 28"/>
                <a:gd name="T38" fmla="*/ 0 w 37"/>
                <a:gd name="T39" fmla="*/ 17 h 28"/>
                <a:gd name="T40" fmla="*/ 0 w 37"/>
                <a:gd name="T41" fmla="*/ 20 h 28"/>
                <a:gd name="T42" fmla="*/ 2 w 37"/>
                <a:gd name="T43" fmla="*/ 22 h 28"/>
                <a:gd name="T44" fmla="*/ 2 w 37"/>
                <a:gd name="T45" fmla="*/ 23 h 28"/>
                <a:gd name="T46" fmla="*/ 3 w 37"/>
                <a:gd name="T47" fmla="*/ 24 h 28"/>
                <a:gd name="T48" fmla="*/ 4 w 37"/>
                <a:gd name="T49" fmla="*/ 26 h 28"/>
                <a:gd name="T50" fmla="*/ 6 w 37"/>
                <a:gd name="T51" fmla="*/ 26 h 28"/>
                <a:gd name="T52" fmla="*/ 9 w 37"/>
                <a:gd name="T53" fmla="*/ 27 h 28"/>
                <a:gd name="T54" fmla="*/ 14 w 37"/>
                <a:gd name="T55" fmla="*/ 27 h 28"/>
                <a:gd name="T56" fmla="*/ 17 w 37"/>
                <a:gd name="T57" fmla="*/ 28 h 28"/>
                <a:gd name="T58" fmla="*/ 22 w 37"/>
                <a:gd name="T59" fmla="*/ 28 h 28"/>
                <a:gd name="T60" fmla="*/ 27 w 37"/>
                <a:gd name="T61" fmla="*/ 28 h 28"/>
                <a:gd name="T62" fmla="*/ 31 w 37"/>
                <a:gd name="T63" fmla="*/ 28 h 28"/>
                <a:gd name="T64" fmla="*/ 34 w 37"/>
                <a:gd name="T65" fmla="*/ 27 h 28"/>
                <a:gd name="T66" fmla="*/ 36 w 37"/>
                <a:gd name="T67" fmla="*/ 26 h 28"/>
                <a:gd name="T68" fmla="*/ 36 w 37"/>
                <a:gd name="T69" fmla="*/ 24 h 28"/>
                <a:gd name="T70" fmla="*/ 37 w 37"/>
                <a:gd name="T71" fmla="*/ 23 h 28"/>
                <a:gd name="T72" fmla="*/ 37 w 37"/>
                <a:gd name="T73" fmla="*/ 22 h 28"/>
                <a:gd name="T74" fmla="*/ 37 w 37"/>
                <a:gd name="T75" fmla="*/ 18 h 28"/>
                <a:gd name="T76" fmla="*/ 37 w 37"/>
                <a:gd name="T77" fmla="*/ 12 h 28"/>
                <a:gd name="T78" fmla="*/ 37 w 37"/>
                <a:gd name="T79" fmla="*/ 7 h 28"/>
                <a:gd name="T80" fmla="*/ 37 w 37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6" y="3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2"/>
                  </a:lnTo>
                  <a:lnTo>
                    <a:pt x="9" y="2"/>
                  </a:lnTo>
                  <a:lnTo>
                    <a:pt x="6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6" y="26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4" y="27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7" y="7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2" name="Freeform 487"/>
            <p:cNvSpPr>
              <a:spLocks/>
            </p:cNvSpPr>
            <p:nvPr/>
          </p:nvSpPr>
          <p:spPr bwMode="auto">
            <a:xfrm>
              <a:off x="4299" y="3530"/>
              <a:ext cx="25" cy="11"/>
            </a:xfrm>
            <a:custGeom>
              <a:avLst/>
              <a:gdLst>
                <a:gd name="T0" fmla="*/ 37 w 37"/>
                <a:gd name="T1" fmla="*/ 4 h 28"/>
                <a:gd name="T2" fmla="*/ 37 w 37"/>
                <a:gd name="T3" fmla="*/ 4 h 28"/>
                <a:gd name="T4" fmla="*/ 36 w 37"/>
                <a:gd name="T5" fmla="*/ 3 h 28"/>
                <a:gd name="T6" fmla="*/ 36 w 37"/>
                <a:gd name="T7" fmla="*/ 2 h 28"/>
                <a:gd name="T8" fmla="*/ 34 w 37"/>
                <a:gd name="T9" fmla="*/ 2 h 28"/>
                <a:gd name="T10" fmla="*/ 33 w 37"/>
                <a:gd name="T11" fmla="*/ 2 h 28"/>
                <a:gd name="T12" fmla="*/ 33 w 37"/>
                <a:gd name="T13" fmla="*/ 2 h 28"/>
                <a:gd name="T14" fmla="*/ 28 w 37"/>
                <a:gd name="T15" fmla="*/ 3 h 28"/>
                <a:gd name="T16" fmla="*/ 25 w 37"/>
                <a:gd name="T17" fmla="*/ 3 h 28"/>
                <a:gd name="T18" fmla="*/ 20 w 37"/>
                <a:gd name="T19" fmla="*/ 3 h 28"/>
                <a:gd name="T20" fmla="*/ 17 w 37"/>
                <a:gd name="T21" fmla="*/ 3 h 28"/>
                <a:gd name="T22" fmla="*/ 12 w 37"/>
                <a:gd name="T23" fmla="*/ 2 h 28"/>
                <a:gd name="T24" fmla="*/ 9 w 37"/>
                <a:gd name="T25" fmla="*/ 2 h 28"/>
                <a:gd name="T26" fmla="*/ 6 w 37"/>
                <a:gd name="T27" fmla="*/ 0 h 28"/>
                <a:gd name="T28" fmla="*/ 5 w 37"/>
                <a:gd name="T29" fmla="*/ 0 h 28"/>
                <a:gd name="T30" fmla="*/ 5 w 37"/>
                <a:gd name="T31" fmla="*/ 0 h 28"/>
                <a:gd name="T32" fmla="*/ 4 w 37"/>
                <a:gd name="T33" fmla="*/ 0 h 28"/>
                <a:gd name="T34" fmla="*/ 4 w 37"/>
                <a:gd name="T35" fmla="*/ 0 h 28"/>
                <a:gd name="T36" fmla="*/ 2 w 37"/>
                <a:gd name="T37" fmla="*/ 0 h 28"/>
                <a:gd name="T38" fmla="*/ 0 w 37"/>
                <a:gd name="T39" fmla="*/ 2 h 28"/>
                <a:gd name="T40" fmla="*/ 0 w 37"/>
                <a:gd name="T41" fmla="*/ 2 h 28"/>
                <a:gd name="T42" fmla="*/ 0 w 37"/>
                <a:gd name="T43" fmla="*/ 7 h 28"/>
                <a:gd name="T44" fmla="*/ 0 w 37"/>
                <a:gd name="T45" fmla="*/ 13 h 28"/>
                <a:gd name="T46" fmla="*/ 0 w 37"/>
                <a:gd name="T47" fmla="*/ 17 h 28"/>
                <a:gd name="T48" fmla="*/ 0 w 37"/>
                <a:gd name="T49" fmla="*/ 20 h 28"/>
                <a:gd name="T50" fmla="*/ 0 w 37"/>
                <a:gd name="T51" fmla="*/ 20 h 28"/>
                <a:gd name="T52" fmla="*/ 2 w 37"/>
                <a:gd name="T53" fmla="*/ 22 h 28"/>
                <a:gd name="T54" fmla="*/ 2 w 37"/>
                <a:gd name="T55" fmla="*/ 23 h 28"/>
                <a:gd name="T56" fmla="*/ 3 w 37"/>
                <a:gd name="T57" fmla="*/ 24 h 28"/>
                <a:gd name="T58" fmla="*/ 4 w 37"/>
                <a:gd name="T59" fmla="*/ 26 h 28"/>
                <a:gd name="T60" fmla="*/ 4 w 37"/>
                <a:gd name="T61" fmla="*/ 26 h 28"/>
                <a:gd name="T62" fmla="*/ 6 w 37"/>
                <a:gd name="T63" fmla="*/ 26 h 28"/>
                <a:gd name="T64" fmla="*/ 9 w 37"/>
                <a:gd name="T65" fmla="*/ 27 h 28"/>
                <a:gd name="T66" fmla="*/ 14 w 37"/>
                <a:gd name="T67" fmla="*/ 27 h 28"/>
                <a:gd name="T68" fmla="*/ 17 w 37"/>
                <a:gd name="T69" fmla="*/ 28 h 28"/>
                <a:gd name="T70" fmla="*/ 22 w 37"/>
                <a:gd name="T71" fmla="*/ 28 h 28"/>
                <a:gd name="T72" fmla="*/ 27 w 37"/>
                <a:gd name="T73" fmla="*/ 28 h 28"/>
                <a:gd name="T74" fmla="*/ 31 w 37"/>
                <a:gd name="T75" fmla="*/ 28 h 28"/>
                <a:gd name="T76" fmla="*/ 34 w 37"/>
                <a:gd name="T77" fmla="*/ 27 h 28"/>
                <a:gd name="T78" fmla="*/ 34 w 37"/>
                <a:gd name="T79" fmla="*/ 27 h 28"/>
                <a:gd name="T80" fmla="*/ 36 w 37"/>
                <a:gd name="T81" fmla="*/ 26 h 28"/>
                <a:gd name="T82" fmla="*/ 36 w 37"/>
                <a:gd name="T83" fmla="*/ 24 h 28"/>
                <a:gd name="T84" fmla="*/ 37 w 37"/>
                <a:gd name="T85" fmla="*/ 23 h 28"/>
                <a:gd name="T86" fmla="*/ 37 w 37"/>
                <a:gd name="T87" fmla="*/ 22 h 28"/>
                <a:gd name="T88" fmla="*/ 37 w 37"/>
                <a:gd name="T89" fmla="*/ 22 h 28"/>
                <a:gd name="T90" fmla="*/ 37 w 37"/>
                <a:gd name="T91" fmla="*/ 18 h 28"/>
                <a:gd name="T92" fmla="*/ 37 w 37"/>
                <a:gd name="T93" fmla="*/ 12 h 28"/>
                <a:gd name="T94" fmla="*/ 37 w 37"/>
                <a:gd name="T95" fmla="*/ 7 h 28"/>
                <a:gd name="T96" fmla="*/ 37 w 37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7" h="28">
                  <a:moveTo>
                    <a:pt x="37" y="4"/>
                  </a:moveTo>
                  <a:lnTo>
                    <a:pt x="37" y="4"/>
                  </a:lnTo>
                  <a:lnTo>
                    <a:pt x="36" y="3"/>
                  </a:lnTo>
                  <a:lnTo>
                    <a:pt x="36" y="2"/>
                  </a:lnTo>
                  <a:lnTo>
                    <a:pt x="34" y="2"/>
                  </a:lnTo>
                  <a:lnTo>
                    <a:pt x="33" y="2"/>
                  </a:lnTo>
                  <a:lnTo>
                    <a:pt x="33" y="2"/>
                  </a:lnTo>
                  <a:lnTo>
                    <a:pt x="28" y="3"/>
                  </a:lnTo>
                  <a:lnTo>
                    <a:pt x="25" y="3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2" y="2"/>
                  </a:lnTo>
                  <a:lnTo>
                    <a:pt x="9" y="2"/>
                  </a:lnTo>
                  <a:lnTo>
                    <a:pt x="6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22"/>
                  </a:lnTo>
                  <a:lnTo>
                    <a:pt x="2" y="23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6" y="26"/>
                  </a:lnTo>
                  <a:lnTo>
                    <a:pt x="9" y="27"/>
                  </a:lnTo>
                  <a:lnTo>
                    <a:pt x="14" y="27"/>
                  </a:lnTo>
                  <a:lnTo>
                    <a:pt x="17" y="28"/>
                  </a:lnTo>
                  <a:lnTo>
                    <a:pt x="22" y="28"/>
                  </a:lnTo>
                  <a:lnTo>
                    <a:pt x="27" y="28"/>
                  </a:lnTo>
                  <a:lnTo>
                    <a:pt x="31" y="28"/>
                  </a:lnTo>
                  <a:lnTo>
                    <a:pt x="34" y="27"/>
                  </a:lnTo>
                  <a:lnTo>
                    <a:pt x="34" y="27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7" y="23"/>
                  </a:lnTo>
                  <a:lnTo>
                    <a:pt x="37" y="22"/>
                  </a:lnTo>
                  <a:lnTo>
                    <a:pt x="37" y="22"/>
                  </a:lnTo>
                  <a:lnTo>
                    <a:pt x="37" y="18"/>
                  </a:lnTo>
                  <a:lnTo>
                    <a:pt x="37" y="12"/>
                  </a:lnTo>
                  <a:lnTo>
                    <a:pt x="37" y="7"/>
                  </a:lnTo>
                  <a:lnTo>
                    <a:pt x="37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3" name="Freeform 488"/>
            <p:cNvSpPr>
              <a:spLocks/>
            </p:cNvSpPr>
            <p:nvPr/>
          </p:nvSpPr>
          <p:spPr bwMode="auto">
            <a:xfrm>
              <a:off x="4333" y="3530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3 h 28"/>
                <a:gd name="T4" fmla="*/ 35 w 36"/>
                <a:gd name="T5" fmla="*/ 2 h 28"/>
                <a:gd name="T6" fmla="*/ 33 w 36"/>
                <a:gd name="T7" fmla="*/ 2 h 28"/>
                <a:gd name="T8" fmla="*/ 31 w 36"/>
                <a:gd name="T9" fmla="*/ 2 h 28"/>
                <a:gd name="T10" fmla="*/ 28 w 36"/>
                <a:gd name="T11" fmla="*/ 3 h 28"/>
                <a:gd name="T12" fmla="*/ 24 w 36"/>
                <a:gd name="T13" fmla="*/ 3 h 28"/>
                <a:gd name="T14" fmla="*/ 19 w 36"/>
                <a:gd name="T15" fmla="*/ 3 h 28"/>
                <a:gd name="T16" fmla="*/ 16 w 36"/>
                <a:gd name="T17" fmla="*/ 3 h 28"/>
                <a:gd name="T18" fmla="*/ 10 w 36"/>
                <a:gd name="T19" fmla="*/ 2 h 28"/>
                <a:gd name="T20" fmla="*/ 7 w 36"/>
                <a:gd name="T21" fmla="*/ 2 h 28"/>
                <a:gd name="T22" fmla="*/ 5 w 36"/>
                <a:gd name="T23" fmla="*/ 0 h 28"/>
                <a:gd name="T24" fmla="*/ 4 w 36"/>
                <a:gd name="T25" fmla="*/ 0 h 28"/>
                <a:gd name="T26" fmla="*/ 2 w 36"/>
                <a:gd name="T27" fmla="*/ 0 h 28"/>
                <a:gd name="T28" fmla="*/ 2 w 36"/>
                <a:gd name="T29" fmla="*/ 0 h 28"/>
                <a:gd name="T30" fmla="*/ 1 w 36"/>
                <a:gd name="T31" fmla="*/ 0 h 28"/>
                <a:gd name="T32" fmla="*/ 0 w 36"/>
                <a:gd name="T33" fmla="*/ 2 h 28"/>
                <a:gd name="T34" fmla="*/ 0 w 36"/>
                <a:gd name="T35" fmla="*/ 7 h 28"/>
                <a:gd name="T36" fmla="*/ 0 w 36"/>
                <a:gd name="T37" fmla="*/ 13 h 28"/>
                <a:gd name="T38" fmla="*/ 0 w 36"/>
                <a:gd name="T39" fmla="*/ 17 h 28"/>
                <a:gd name="T40" fmla="*/ 0 w 36"/>
                <a:gd name="T41" fmla="*/ 20 h 28"/>
                <a:gd name="T42" fmla="*/ 0 w 36"/>
                <a:gd name="T43" fmla="*/ 22 h 28"/>
                <a:gd name="T44" fmla="*/ 1 w 36"/>
                <a:gd name="T45" fmla="*/ 23 h 28"/>
                <a:gd name="T46" fmla="*/ 2 w 36"/>
                <a:gd name="T47" fmla="*/ 24 h 28"/>
                <a:gd name="T48" fmla="*/ 3 w 36"/>
                <a:gd name="T49" fmla="*/ 26 h 28"/>
                <a:gd name="T50" fmla="*/ 4 w 36"/>
                <a:gd name="T51" fmla="*/ 26 h 28"/>
                <a:gd name="T52" fmla="*/ 7 w 36"/>
                <a:gd name="T53" fmla="*/ 27 h 28"/>
                <a:gd name="T54" fmla="*/ 11 w 36"/>
                <a:gd name="T55" fmla="*/ 27 h 28"/>
                <a:gd name="T56" fmla="*/ 17 w 36"/>
                <a:gd name="T57" fmla="*/ 28 h 28"/>
                <a:gd name="T58" fmla="*/ 21 w 36"/>
                <a:gd name="T59" fmla="*/ 28 h 28"/>
                <a:gd name="T60" fmla="*/ 27 w 36"/>
                <a:gd name="T61" fmla="*/ 28 h 28"/>
                <a:gd name="T62" fmla="*/ 30 w 36"/>
                <a:gd name="T63" fmla="*/ 28 h 28"/>
                <a:gd name="T64" fmla="*/ 32 w 36"/>
                <a:gd name="T65" fmla="*/ 27 h 28"/>
                <a:gd name="T66" fmla="*/ 34 w 36"/>
                <a:gd name="T67" fmla="*/ 26 h 28"/>
                <a:gd name="T68" fmla="*/ 35 w 36"/>
                <a:gd name="T69" fmla="*/ 24 h 28"/>
                <a:gd name="T70" fmla="*/ 36 w 36"/>
                <a:gd name="T71" fmla="*/ 23 h 28"/>
                <a:gd name="T72" fmla="*/ 36 w 36"/>
                <a:gd name="T73" fmla="*/ 22 h 28"/>
                <a:gd name="T74" fmla="*/ 36 w 36"/>
                <a:gd name="T75" fmla="*/ 18 h 28"/>
                <a:gd name="T76" fmla="*/ 36 w 36"/>
                <a:gd name="T77" fmla="*/ 12 h 28"/>
                <a:gd name="T78" fmla="*/ 35 w 36"/>
                <a:gd name="T79" fmla="*/ 7 h 28"/>
                <a:gd name="T80" fmla="*/ 35 w 36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6" y="3"/>
                  </a:lnTo>
                  <a:lnTo>
                    <a:pt x="10" y="2"/>
                  </a:lnTo>
                  <a:lnTo>
                    <a:pt x="7" y="2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7" y="27"/>
                  </a:lnTo>
                  <a:lnTo>
                    <a:pt x="11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4" name="Freeform 489"/>
            <p:cNvSpPr>
              <a:spLocks/>
            </p:cNvSpPr>
            <p:nvPr/>
          </p:nvSpPr>
          <p:spPr bwMode="auto">
            <a:xfrm>
              <a:off x="4333" y="3530"/>
              <a:ext cx="25" cy="11"/>
            </a:xfrm>
            <a:custGeom>
              <a:avLst/>
              <a:gdLst>
                <a:gd name="T0" fmla="*/ 35 w 36"/>
                <a:gd name="T1" fmla="*/ 4 h 28"/>
                <a:gd name="T2" fmla="*/ 35 w 36"/>
                <a:gd name="T3" fmla="*/ 4 h 28"/>
                <a:gd name="T4" fmla="*/ 35 w 36"/>
                <a:gd name="T5" fmla="*/ 3 h 28"/>
                <a:gd name="T6" fmla="*/ 35 w 36"/>
                <a:gd name="T7" fmla="*/ 2 h 28"/>
                <a:gd name="T8" fmla="*/ 33 w 36"/>
                <a:gd name="T9" fmla="*/ 2 h 28"/>
                <a:gd name="T10" fmla="*/ 31 w 36"/>
                <a:gd name="T11" fmla="*/ 2 h 28"/>
                <a:gd name="T12" fmla="*/ 31 w 36"/>
                <a:gd name="T13" fmla="*/ 2 h 28"/>
                <a:gd name="T14" fmla="*/ 28 w 36"/>
                <a:gd name="T15" fmla="*/ 3 h 28"/>
                <a:gd name="T16" fmla="*/ 24 w 36"/>
                <a:gd name="T17" fmla="*/ 3 h 28"/>
                <a:gd name="T18" fmla="*/ 19 w 36"/>
                <a:gd name="T19" fmla="*/ 3 h 28"/>
                <a:gd name="T20" fmla="*/ 16 w 36"/>
                <a:gd name="T21" fmla="*/ 3 h 28"/>
                <a:gd name="T22" fmla="*/ 10 w 36"/>
                <a:gd name="T23" fmla="*/ 2 h 28"/>
                <a:gd name="T24" fmla="*/ 7 w 36"/>
                <a:gd name="T25" fmla="*/ 2 h 28"/>
                <a:gd name="T26" fmla="*/ 5 w 36"/>
                <a:gd name="T27" fmla="*/ 0 h 28"/>
                <a:gd name="T28" fmla="*/ 4 w 36"/>
                <a:gd name="T29" fmla="*/ 0 h 28"/>
                <a:gd name="T30" fmla="*/ 4 w 36"/>
                <a:gd name="T31" fmla="*/ 0 h 28"/>
                <a:gd name="T32" fmla="*/ 2 w 36"/>
                <a:gd name="T33" fmla="*/ 0 h 28"/>
                <a:gd name="T34" fmla="*/ 2 w 36"/>
                <a:gd name="T35" fmla="*/ 0 h 28"/>
                <a:gd name="T36" fmla="*/ 1 w 36"/>
                <a:gd name="T37" fmla="*/ 0 h 28"/>
                <a:gd name="T38" fmla="*/ 0 w 36"/>
                <a:gd name="T39" fmla="*/ 2 h 28"/>
                <a:gd name="T40" fmla="*/ 0 w 36"/>
                <a:gd name="T41" fmla="*/ 2 h 28"/>
                <a:gd name="T42" fmla="*/ 0 w 36"/>
                <a:gd name="T43" fmla="*/ 7 h 28"/>
                <a:gd name="T44" fmla="*/ 0 w 36"/>
                <a:gd name="T45" fmla="*/ 13 h 28"/>
                <a:gd name="T46" fmla="*/ 0 w 36"/>
                <a:gd name="T47" fmla="*/ 17 h 28"/>
                <a:gd name="T48" fmla="*/ 0 w 36"/>
                <a:gd name="T49" fmla="*/ 20 h 28"/>
                <a:gd name="T50" fmla="*/ 0 w 36"/>
                <a:gd name="T51" fmla="*/ 20 h 28"/>
                <a:gd name="T52" fmla="*/ 0 w 36"/>
                <a:gd name="T53" fmla="*/ 22 h 28"/>
                <a:gd name="T54" fmla="*/ 1 w 36"/>
                <a:gd name="T55" fmla="*/ 23 h 28"/>
                <a:gd name="T56" fmla="*/ 2 w 36"/>
                <a:gd name="T57" fmla="*/ 24 h 28"/>
                <a:gd name="T58" fmla="*/ 3 w 36"/>
                <a:gd name="T59" fmla="*/ 26 h 28"/>
                <a:gd name="T60" fmla="*/ 3 w 36"/>
                <a:gd name="T61" fmla="*/ 26 h 28"/>
                <a:gd name="T62" fmla="*/ 4 w 36"/>
                <a:gd name="T63" fmla="*/ 26 h 28"/>
                <a:gd name="T64" fmla="*/ 7 w 36"/>
                <a:gd name="T65" fmla="*/ 27 h 28"/>
                <a:gd name="T66" fmla="*/ 11 w 36"/>
                <a:gd name="T67" fmla="*/ 27 h 28"/>
                <a:gd name="T68" fmla="*/ 17 w 36"/>
                <a:gd name="T69" fmla="*/ 28 h 28"/>
                <a:gd name="T70" fmla="*/ 21 w 36"/>
                <a:gd name="T71" fmla="*/ 28 h 28"/>
                <a:gd name="T72" fmla="*/ 27 w 36"/>
                <a:gd name="T73" fmla="*/ 28 h 28"/>
                <a:gd name="T74" fmla="*/ 30 w 36"/>
                <a:gd name="T75" fmla="*/ 28 h 28"/>
                <a:gd name="T76" fmla="*/ 32 w 36"/>
                <a:gd name="T77" fmla="*/ 27 h 28"/>
                <a:gd name="T78" fmla="*/ 32 w 36"/>
                <a:gd name="T79" fmla="*/ 27 h 28"/>
                <a:gd name="T80" fmla="*/ 34 w 36"/>
                <a:gd name="T81" fmla="*/ 26 h 28"/>
                <a:gd name="T82" fmla="*/ 35 w 36"/>
                <a:gd name="T83" fmla="*/ 24 h 28"/>
                <a:gd name="T84" fmla="*/ 36 w 36"/>
                <a:gd name="T85" fmla="*/ 23 h 28"/>
                <a:gd name="T86" fmla="*/ 36 w 36"/>
                <a:gd name="T87" fmla="*/ 22 h 28"/>
                <a:gd name="T88" fmla="*/ 36 w 36"/>
                <a:gd name="T89" fmla="*/ 22 h 28"/>
                <a:gd name="T90" fmla="*/ 36 w 36"/>
                <a:gd name="T91" fmla="*/ 18 h 28"/>
                <a:gd name="T92" fmla="*/ 36 w 36"/>
                <a:gd name="T93" fmla="*/ 12 h 28"/>
                <a:gd name="T94" fmla="*/ 35 w 36"/>
                <a:gd name="T95" fmla="*/ 7 h 28"/>
                <a:gd name="T96" fmla="*/ 35 w 36"/>
                <a:gd name="T97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8">
                  <a:moveTo>
                    <a:pt x="35" y="4"/>
                  </a:moveTo>
                  <a:lnTo>
                    <a:pt x="35" y="4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3" y="2"/>
                  </a:lnTo>
                  <a:lnTo>
                    <a:pt x="31" y="2"/>
                  </a:lnTo>
                  <a:lnTo>
                    <a:pt x="31" y="2"/>
                  </a:lnTo>
                  <a:lnTo>
                    <a:pt x="28" y="3"/>
                  </a:lnTo>
                  <a:lnTo>
                    <a:pt x="24" y="3"/>
                  </a:lnTo>
                  <a:lnTo>
                    <a:pt x="19" y="3"/>
                  </a:lnTo>
                  <a:lnTo>
                    <a:pt x="16" y="3"/>
                  </a:lnTo>
                  <a:lnTo>
                    <a:pt x="10" y="2"/>
                  </a:lnTo>
                  <a:lnTo>
                    <a:pt x="7" y="2"/>
                  </a:lnTo>
                  <a:lnTo>
                    <a:pt x="5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13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3" y="26"/>
                  </a:lnTo>
                  <a:lnTo>
                    <a:pt x="3" y="26"/>
                  </a:lnTo>
                  <a:lnTo>
                    <a:pt x="4" y="26"/>
                  </a:lnTo>
                  <a:lnTo>
                    <a:pt x="7" y="27"/>
                  </a:lnTo>
                  <a:lnTo>
                    <a:pt x="11" y="27"/>
                  </a:lnTo>
                  <a:lnTo>
                    <a:pt x="17" y="28"/>
                  </a:lnTo>
                  <a:lnTo>
                    <a:pt x="21" y="28"/>
                  </a:lnTo>
                  <a:lnTo>
                    <a:pt x="27" y="28"/>
                  </a:lnTo>
                  <a:lnTo>
                    <a:pt x="30" y="28"/>
                  </a:lnTo>
                  <a:lnTo>
                    <a:pt x="32" y="27"/>
                  </a:lnTo>
                  <a:lnTo>
                    <a:pt x="32" y="27"/>
                  </a:lnTo>
                  <a:lnTo>
                    <a:pt x="34" y="26"/>
                  </a:lnTo>
                  <a:lnTo>
                    <a:pt x="35" y="24"/>
                  </a:lnTo>
                  <a:lnTo>
                    <a:pt x="36" y="23"/>
                  </a:lnTo>
                  <a:lnTo>
                    <a:pt x="36" y="22"/>
                  </a:lnTo>
                  <a:lnTo>
                    <a:pt x="36" y="22"/>
                  </a:lnTo>
                  <a:lnTo>
                    <a:pt x="36" y="18"/>
                  </a:lnTo>
                  <a:lnTo>
                    <a:pt x="36" y="12"/>
                  </a:lnTo>
                  <a:lnTo>
                    <a:pt x="35" y="7"/>
                  </a:lnTo>
                  <a:lnTo>
                    <a:pt x="35" y="4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5" name="Freeform 490"/>
            <p:cNvSpPr>
              <a:spLocks/>
            </p:cNvSpPr>
            <p:nvPr/>
          </p:nvSpPr>
          <p:spPr bwMode="auto">
            <a:xfrm>
              <a:off x="4265" y="3530"/>
              <a:ext cx="26" cy="11"/>
            </a:xfrm>
            <a:custGeom>
              <a:avLst/>
              <a:gdLst>
                <a:gd name="T0" fmla="*/ 36 w 36"/>
                <a:gd name="T1" fmla="*/ 5 h 29"/>
                <a:gd name="T2" fmla="*/ 36 w 36"/>
                <a:gd name="T3" fmla="*/ 3 h 29"/>
                <a:gd name="T4" fmla="*/ 35 w 36"/>
                <a:gd name="T5" fmla="*/ 1 h 29"/>
                <a:gd name="T6" fmla="*/ 33 w 36"/>
                <a:gd name="T7" fmla="*/ 1 h 29"/>
                <a:gd name="T8" fmla="*/ 32 w 36"/>
                <a:gd name="T9" fmla="*/ 3 h 29"/>
                <a:gd name="T10" fmla="*/ 28 w 36"/>
                <a:gd name="T11" fmla="*/ 4 h 29"/>
                <a:gd name="T12" fmla="*/ 25 w 36"/>
                <a:gd name="T13" fmla="*/ 4 h 29"/>
                <a:gd name="T14" fmla="*/ 21 w 36"/>
                <a:gd name="T15" fmla="*/ 4 h 29"/>
                <a:gd name="T16" fmla="*/ 16 w 36"/>
                <a:gd name="T17" fmla="*/ 3 h 29"/>
                <a:gd name="T18" fmla="*/ 11 w 36"/>
                <a:gd name="T19" fmla="*/ 3 h 29"/>
                <a:gd name="T20" fmla="*/ 8 w 36"/>
                <a:gd name="T21" fmla="*/ 1 h 29"/>
                <a:gd name="T22" fmla="*/ 5 w 36"/>
                <a:gd name="T23" fmla="*/ 1 h 29"/>
                <a:gd name="T24" fmla="*/ 5 w 36"/>
                <a:gd name="T25" fmla="*/ 1 h 29"/>
                <a:gd name="T26" fmla="*/ 3 w 36"/>
                <a:gd name="T27" fmla="*/ 1 h 29"/>
                <a:gd name="T28" fmla="*/ 3 w 36"/>
                <a:gd name="T29" fmla="*/ 0 h 29"/>
                <a:gd name="T30" fmla="*/ 2 w 36"/>
                <a:gd name="T31" fmla="*/ 1 h 29"/>
                <a:gd name="T32" fmla="*/ 1 w 36"/>
                <a:gd name="T33" fmla="*/ 3 h 29"/>
                <a:gd name="T34" fmla="*/ 0 w 36"/>
                <a:gd name="T35" fmla="*/ 8 h 29"/>
                <a:gd name="T36" fmla="*/ 0 w 36"/>
                <a:gd name="T37" fmla="*/ 13 h 29"/>
                <a:gd name="T38" fmla="*/ 0 w 36"/>
                <a:gd name="T39" fmla="*/ 18 h 29"/>
                <a:gd name="T40" fmla="*/ 0 w 36"/>
                <a:gd name="T41" fmla="*/ 20 h 29"/>
                <a:gd name="T42" fmla="*/ 1 w 36"/>
                <a:gd name="T43" fmla="*/ 23 h 29"/>
                <a:gd name="T44" fmla="*/ 1 w 36"/>
                <a:gd name="T45" fmla="*/ 24 h 29"/>
                <a:gd name="T46" fmla="*/ 2 w 36"/>
                <a:gd name="T47" fmla="*/ 25 h 29"/>
                <a:gd name="T48" fmla="*/ 3 w 36"/>
                <a:gd name="T49" fmla="*/ 27 h 29"/>
                <a:gd name="T50" fmla="*/ 5 w 36"/>
                <a:gd name="T51" fmla="*/ 27 h 29"/>
                <a:gd name="T52" fmla="*/ 8 w 36"/>
                <a:gd name="T53" fmla="*/ 27 h 29"/>
                <a:gd name="T54" fmla="*/ 13 w 36"/>
                <a:gd name="T55" fmla="*/ 28 h 29"/>
                <a:gd name="T56" fmla="*/ 17 w 36"/>
                <a:gd name="T57" fmla="*/ 28 h 29"/>
                <a:gd name="T58" fmla="*/ 23 w 36"/>
                <a:gd name="T59" fmla="*/ 29 h 29"/>
                <a:gd name="T60" fmla="*/ 28 w 36"/>
                <a:gd name="T61" fmla="*/ 29 h 29"/>
                <a:gd name="T62" fmla="*/ 30 w 36"/>
                <a:gd name="T63" fmla="*/ 29 h 29"/>
                <a:gd name="T64" fmla="*/ 33 w 36"/>
                <a:gd name="T65" fmla="*/ 28 h 29"/>
                <a:gd name="T66" fmla="*/ 35 w 36"/>
                <a:gd name="T67" fmla="*/ 27 h 29"/>
                <a:gd name="T68" fmla="*/ 36 w 36"/>
                <a:gd name="T69" fmla="*/ 25 h 29"/>
                <a:gd name="T70" fmla="*/ 36 w 36"/>
                <a:gd name="T71" fmla="*/ 23 h 29"/>
                <a:gd name="T72" fmla="*/ 36 w 36"/>
                <a:gd name="T73" fmla="*/ 21 h 29"/>
                <a:gd name="T74" fmla="*/ 36 w 36"/>
                <a:gd name="T75" fmla="*/ 18 h 29"/>
                <a:gd name="T76" fmla="*/ 36 w 36"/>
                <a:gd name="T77" fmla="*/ 13 h 29"/>
                <a:gd name="T78" fmla="*/ 36 w 36"/>
                <a:gd name="T79" fmla="*/ 8 h 29"/>
                <a:gd name="T80" fmla="*/ 36 w 36"/>
                <a:gd name="T81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6" h="29">
                  <a:moveTo>
                    <a:pt x="36" y="5"/>
                  </a:moveTo>
                  <a:lnTo>
                    <a:pt x="36" y="3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2" y="3"/>
                  </a:lnTo>
                  <a:lnTo>
                    <a:pt x="28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6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7"/>
                  </a:lnTo>
                  <a:lnTo>
                    <a:pt x="13" y="28"/>
                  </a:lnTo>
                  <a:lnTo>
                    <a:pt x="17" y="28"/>
                  </a:lnTo>
                  <a:lnTo>
                    <a:pt x="23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6" name="Freeform 491"/>
            <p:cNvSpPr>
              <a:spLocks/>
            </p:cNvSpPr>
            <p:nvPr/>
          </p:nvSpPr>
          <p:spPr bwMode="auto">
            <a:xfrm>
              <a:off x="4265" y="3530"/>
              <a:ext cx="26" cy="11"/>
            </a:xfrm>
            <a:custGeom>
              <a:avLst/>
              <a:gdLst>
                <a:gd name="T0" fmla="*/ 36 w 36"/>
                <a:gd name="T1" fmla="*/ 5 h 29"/>
                <a:gd name="T2" fmla="*/ 36 w 36"/>
                <a:gd name="T3" fmla="*/ 5 h 29"/>
                <a:gd name="T4" fmla="*/ 36 w 36"/>
                <a:gd name="T5" fmla="*/ 3 h 29"/>
                <a:gd name="T6" fmla="*/ 35 w 36"/>
                <a:gd name="T7" fmla="*/ 1 h 29"/>
                <a:gd name="T8" fmla="*/ 33 w 36"/>
                <a:gd name="T9" fmla="*/ 1 h 29"/>
                <a:gd name="T10" fmla="*/ 32 w 36"/>
                <a:gd name="T11" fmla="*/ 3 h 29"/>
                <a:gd name="T12" fmla="*/ 32 w 36"/>
                <a:gd name="T13" fmla="*/ 3 h 29"/>
                <a:gd name="T14" fmla="*/ 28 w 36"/>
                <a:gd name="T15" fmla="*/ 4 h 29"/>
                <a:gd name="T16" fmla="*/ 25 w 36"/>
                <a:gd name="T17" fmla="*/ 4 h 29"/>
                <a:gd name="T18" fmla="*/ 21 w 36"/>
                <a:gd name="T19" fmla="*/ 4 h 29"/>
                <a:gd name="T20" fmla="*/ 16 w 36"/>
                <a:gd name="T21" fmla="*/ 3 h 29"/>
                <a:gd name="T22" fmla="*/ 11 w 36"/>
                <a:gd name="T23" fmla="*/ 3 h 29"/>
                <a:gd name="T24" fmla="*/ 8 w 36"/>
                <a:gd name="T25" fmla="*/ 1 h 29"/>
                <a:gd name="T26" fmla="*/ 5 w 36"/>
                <a:gd name="T27" fmla="*/ 1 h 29"/>
                <a:gd name="T28" fmla="*/ 5 w 36"/>
                <a:gd name="T29" fmla="*/ 1 h 29"/>
                <a:gd name="T30" fmla="*/ 5 w 36"/>
                <a:gd name="T31" fmla="*/ 1 h 29"/>
                <a:gd name="T32" fmla="*/ 3 w 36"/>
                <a:gd name="T33" fmla="*/ 1 h 29"/>
                <a:gd name="T34" fmla="*/ 3 w 36"/>
                <a:gd name="T35" fmla="*/ 0 h 29"/>
                <a:gd name="T36" fmla="*/ 2 w 36"/>
                <a:gd name="T37" fmla="*/ 1 h 29"/>
                <a:gd name="T38" fmla="*/ 1 w 36"/>
                <a:gd name="T39" fmla="*/ 3 h 29"/>
                <a:gd name="T40" fmla="*/ 1 w 36"/>
                <a:gd name="T41" fmla="*/ 3 h 29"/>
                <a:gd name="T42" fmla="*/ 0 w 36"/>
                <a:gd name="T43" fmla="*/ 8 h 29"/>
                <a:gd name="T44" fmla="*/ 0 w 36"/>
                <a:gd name="T45" fmla="*/ 13 h 29"/>
                <a:gd name="T46" fmla="*/ 0 w 36"/>
                <a:gd name="T47" fmla="*/ 18 h 29"/>
                <a:gd name="T48" fmla="*/ 0 w 36"/>
                <a:gd name="T49" fmla="*/ 20 h 29"/>
                <a:gd name="T50" fmla="*/ 0 w 36"/>
                <a:gd name="T51" fmla="*/ 20 h 29"/>
                <a:gd name="T52" fmla="*/ 1 w 36"/>
                <a:gd name="T53" fmla="*/ 23 h 29"/>
                <a:gd name="T54" fmla="*/ 1 w 36"/>
                <a:gd name="T55" fmla="*/ 24 h 29"/>
                <a:gd name="T56" fmla="*/ 2 w 36"/>
                <a:gd name="T57" fmla="*/ 25 h 29"/>
                <a:gd name="T58" fmla="*/ 3 w 36"/>
                <a:gd name="T59" fmla="*/ 27 h 29"/>
                <a:gd name="T60" fmla="*/ 3 w 36"/>
                <a:gd name="T61" fmla="*/ 27 h 29"/>
                <a:gd name="T62" fmla="*/ 5 w 36"/>
                <a:gd name="T63" fmla="*/ 27 h 29"/>
                <a:gd name="T64" fmla="*/ 8 w 36"/>
                <a:gd name="T65" fmla="*/ 27 h 29"/>
                <a:gd name="T66" fmla="*/ 13 w 36"/>
                <a:gd name="T67" fmla="*/ 28 h 29"/>
                <a:gd name="T68" fmla="*/ 17 w 36"/>
                <a:gd name="T69" fmla="*/ 28 h 29"/>
                <a:gd name="T70" fmla="*/ 23 w 36"/>
                <a:gd name="T71" fmla="*/ 29 h 29"/>
                <a:gd name="T72" fmla="*/ 28 w 36"/>
                <a:gd name="T73" fmla="*/ 29 h 29"/>
                <a:gd name="T74" fmla="*/ 30 w 36"/>
                <a:gd name="T75" fmla="*/ 29 h 29"/>
                <a:gd name="T76" fmla="*/ 33 w 36"/>
                <a:gd name="T77" fmla="*/ 28 h 29"/>
                <a:gd name="T78" fmla="*/ 33 w 36"/>
                <a:gd name="T79" fmla="*/ 28 h 29"/>
                <a:gd name="T80" fmla="*/ 35 w 36"/>
                <a:gd name="T81" fmla="*/ 27 h 29"/>
                <a:gd name="T82" fmla="*/ 36 w 36"/>
                <a:gd name="T83" fmla="*/ 25 h 29"/>
                <a:gd name="T84" fmla="*/ 36 w 36"/>
                <a:gd name="T85" fmla="*/ 23 h 29"/>
                <a:gd name="T86" fmla="*/ 36 w 36"/>
                <a:gd name="T87" fmla="*/ 21 h 29"/>
                <a:gd name="T88" fmla="*/ 36 w 36"/>
                <a:gd name="T89" fmla="*/ 21 h 29"/>
                <a:gd name="T90" fmla="*/ 36 w 36"/>
                <a:gd name="T91" fmla="*/ 18 h 29"/>
                <a:gd name="T92" fmla="*/ 36 w 36"/>
                <a:gd name="T93" fmla="*/ 13 h 29"/>
                <a:gd name="T94" fmla="*/ 36 w 36"/>
                <a:gd name="T95" fmla="*/ 8 h 29"/>
                <a:gd name="T96" fmla="*/ 36 w 36"/>
                <a:gd name="T97" fmla="*/ 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6" h="29">
                  <a:moveTo>
                    <a:pt x="36" y="5"/>
                  </a:moveTo>
                  <a:lnTo>
                    <a:pt x="36" y="5"/>
                  </a:lnTo>
                  <a:lnTo>
                    <a:pt x="36" y="3"/>
                  </a:lnTo>
                  <a:lnTo>
                    <a:pt x="35" y="1"/>
                  </a:lnTo>
                  <a:lnTo>
                    <a:pt x="33" y="1"/>
                  </a:lnTo>
                  <a:lnTo>
                    <a:pt x="32" y="3"/>
                  </a:lnTo>
                  <a:lnTo>
                    <a:pt x="32" y="3"/>
                  </a:lnTo>
                  <a:lnTo>
                    <a:pt x="28" y="4"/>
                  </a:lnTo>
                  <a:lnTo>
                    <a:pt x="25" y="4"/>
                  </a:lnTo>
                  <a:lnTo>
                    <a:pt x="21" y="4"/>
                  </a:lnTo>
                  <a:lnTo>
                    <a:pt x="16" y="3"/>
                  </a:lnTo>
                  <a:lnTo>
                    <a:pt x="11" y="3"/>
                  </a:lnTo>
                  <a:lnTo>
                    <a:pt x="8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5" y="1"/>
                  </a:lnTo>
                  <a:lnTo>
                    <a:pt x="3" y="1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3"/>
                  </a:lnTo>
                  <a:lnTo>
                    <a:pt x="1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" y="23"/>
                  </a:lnTo>
                  <a:lnTo>
                    <a:pt x="1" y="24"/>
                  </a:lnTo>
                  <a:lnTo>
                    <a:pt x="2" y="25"/>
                  </a:lnTo>
                  <a:lnTo>
                    <a:pt x="3" y="27"/>
                  </a:lnTo>
                  <a:lnTo>
                    <a:pt x="3" y="27"/>
                  </a:lnTo>
                  <a:lnTo>
                    <a:pt x="5" y="27"/>
                  </a:lnTo>
                  <a:lnTo>
                    <a:pt x="8" y="27"/>
                  </a:lnTo>
                  <a:lnTo>
                    <a:pt x="13" y="28"/>
                  </a:lnTo>
                  <a:lnTo>
                    <a:pt x="17" y="28"/>
                  </a:lnTo>
                  <a:lnTo>
                    <a:pt x="23" y="29"/>
                  </a:lnTo>
                  <a:lnTo>
                    <a:pt x="28" y="29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3" y="28"/>
                  </a:lnTo>
                  <a:lnTo>
                    <a:pt x="35" y="27"/>
                  </a:lnTo>
                  <a:lnTo>
                    <a:pt x="36" y="25"/>
                  </a:lnTo>
                  <a:lnTo>
                    <a:pt x="36" y="23"/>
                  </a:lnTo>
                  <a:lnTo>
                    <a:pt x="36" y="21"/>
                  </a:lnTo>
                  <a:lnTo>
                    <a:pt x="36" y="21"/>
                  </a:lnTo>
                  <a:lnTo>
                    <a:pt x="36" y="18"/>
                  </a:lnTo>
                  <a:lnTo>
                    <a:pt x="36" y="13"/>
                  </a:lnTo>
                  <a:lnTo>
                    <a:pt x="36" y="8"/>
                  </a:lnTo>
                  <a:lnTo>
                    <a:pt x="36" y="5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7" name="Freeform 492"/>
            <p:cNvSpPr>
              <a:spLocks/>
            </p:cNvSpPr>
            <p:nvPr/>
          </p:nvSpPr>
          <p:spPr bwMode="auto">
            <a:xfrm>
              <a:off x="3667" y="3646"/>
              <a:ext cx="909" cy="5"/>
            </a:xfrm>
            <a:custGeom>
              <a:avLst/>
              <a:gdLst>
                <a:gd name="T0" fmla="*/ 0 w 1311"/>
                <a:gd name="T1" fmla="*/ 5 h 10"/>
                <a:gd name="T2" fmla="*/ 0 w 1311"/>
                <a:gd name="T3" fmla="*/ 10 h 10"/>
                <a:gd name="T4" fmla="*/ 1311 w 1311"/>
                <a:gd name="T5" fmla="*/ 10 h 10"/>
                <a:gd name="T6" fmla="*/ 1311 w 1311"/>
                <a:gd name="T7" fmla="*/ 0 h 10"/>
                <a:gd name="T8" fmla="*/ 0 w 1311"/>
                <a:gd name="T9" fmla="*/ 0 h 10"/>
                <a:gd name="T10" fmla="*/ 0 w 1311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1" h="10">
                  <a:moveTo>
                    <a:pt x="0" y="5"/>
                  </a:moveTo>
                  <a:lnTo>
                    <a:pt x="0" y="10"/>
                  </a:lnTo>
                  <a:lnTo>
                    <a:pt x="1311" y="10"/>
                  </a:lnTo>
                  <a:lnTo>
                    <a:pt x="1311" y="0"/>
                  </a:lnTo>
                  <a:lnTo>
                    <a:pt x="0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8" name="Freeform 493"/>
            <p:cNvSpPr>
              <a:spLocks/>
            </p:cNvSpPr>
            <p:nvPr/>
          </p:nvSpPr>
          <p:spPr bwMode="auto">
            <a:xfrm>
              <a:off x="3834" y="2692"/>
              <a:ext cx="565" cy="465"/>
            </a:xfrm>
            <a:custGeom>
              <a:avLst/>
              <a:gdLst>
                <a:gd name="T0" fmla="*/ 0 w 813"/>
                <a:gd name="T1" fmla="*/ 1067 h 1110"/>
                <a:gd name="T2" fmla="*/ 0 w 813"/>
                <a:gd name="T3" fmla="*/ 64 h 1110"/>
                <a:gd name="T4" fmla="*/ 1 w 813"/>
                <a:gd name="T5" fmla="*/ 47 h 1110"/>
                <a:gd name="T6" fmla="*/ 4 w 813"/>
                <a:gd name="T7" fmla="*/ 34 h 1110"/>
                <a:gd name="T8" fmla="*/ 9 w 813"/>
                <a:gd name="T9" fmla="*/ 23 h 1110"/>
                <a:gd name="T10" fmla="*/ 16 w 813"/>
                <a:gd name="T11" fmla="*/ 14 h 1110"/>
                <a:gd name="T12" fmla="*/ 23 w 813"/>
                <a:gd name="T13" fmla="*/ 8 h 1110"/>
                <a:gd name="T14" fmla="*/ 31 w 813"/>
                <a:gd name="T15" fmla="*/ 3 h 1110"/>
                <a:gd name="T16" fmla="*/ 37 w 813"/>
                <a:gd name="T17" fmla="*/ 1 h 1110"/>
                <a:gd name="T18" fmla="*/ 44 w 813"/>
                <a:gd name="T19" fmla="*/ 0 h 1110"/>
                <a:gd name="T20" fmla="*/ 777 w 813"/>
                <a:gd name="T21" fmla="*/ 0 h 1110"/>
                <a:gd name="T22" fmla="*/ 785 w 813"/>
                <a:gd name="T23" fmla="*/ 1 h 1110"/>
                <a:gd name="T24" fmla="*/ 792 w 813"/>
                <a:gd name="T25" fmla="*/ 3 h 1110"/>
                <a:gd name="T26" fmla="*/ 799 w 813"/>
                <a:gd name="T27" fmla="*/ 8 h 1110"/>
                <a:gd name="T28" fmla="*/ 803 w 813"/>
                <a:gd name="T29" fmla="*/ 13 h 1110"/>
                <a:gd name="T30" fmla="*/ 808 w 813"/>
                <a:gd name="T31" fmla="*/ 20 h 1110"/>
                <a:gd name="T32" fmla="*/ 810 w 813"/>
                <a:gd name="T33" fmla="*/ 30 h 1110"/>
                <a:gd name="T34" fmla="*/ 813 w 813"/>
                <a:gd name="T35" fmla="*/ 41 h 1110"/>
                <a:gd name="T36" fmla="*/ 813 w 813"/>
                <a:gd name="T37" fmla="*/ 55 h 1110"/>
                <a:gd name="T38" fmla="*/ 813 w 813"/>
                <a:gd name="T39" fmla="*/ 1050 h 1110"/>
                <a:gd name="T40" fmla="*/ 813 w 813"/>
                <a:gd name="T41" fmla="*/ 1061 h 1110"/>
                <a:gd name="T42" fmla="*/ 810 w 813"/>
                <a:gd name="T43" fmla="*/ 1072 h 1110"/>
                <a:gd name="T44" fmla="*/ 808 w 813"/>
                <a:gd name="T45" fmla="*/ 1082 h 1110"/>
                <a:gd name="T46" fmla="*/ 804 w 813"/>
                <a:gd name="T47" fmla="*/ 1091 h 1110"/>
                <a:gd name="T48" fmla="*/ 800 w 813"/>
                <a:gd name="T49" fmla="*/ 1100 h 1110"/>
                <a:gd name="T50" fmla="*/ 794 w 813"/>
                <a:gd name="T51" fmla="*/ 1105 h 1110"/>
                <a:gd name="T52" fmla="*/ 788 w 813"/>
                <a:gd name="T53" fmla="*/ 1109 h 1110"/>
                <a:gd name="T54" fmla="*/ 783 w 813"/>
                <a:gd name="T55" fmla="*/ 1110 h 1110"/>
                <a:gd name="T56" fmla="*/ 28 w 813"/>
                <a:gd name="T57" fmla="*/ 1110 h 1110"/>
                <a:gd name="T58" fmla="*/ 21 w 813"/>
                <a:gd name="T59" fmla="*/ 1109 h 1110"/>
                <a:gd name="T60" fmla="*/ 15 w 813"/>
                <a:gd name="T61" fmla="*/ 1107 h 1110"/>
                <a:gd name="T62" fmla="*/ 9 w 813"/>
                <a:gd name="T63" fmla="*/ 1105 h 1110"/>
                <a:gd name="T64" fmla="*/ 6 w 813"/>
                <a:gd name="T65" fmla="*/ 1100 h 1110"/>
                <a:gd name="T66" fmla="*/ 3 w 813"/>
                <a:gd name="T67" fmla="*/ 1093 h 1110"/>
                <a:gd name="T68" fmla="*/ 1 w 813"/>
                <a:gd name="T69" fmla="*/ 1086 h 1110"/>
                <a:gd name="T70" fmla="*/ 0 w 813"/>
                <a:gd name="T71" fmla="*/ 1077 h 1110"/>
                <a:gd name="T72" fmla="*/ 0 w 813"/>
                <a:gd name="T73" fmla="*/ 1067 h 1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13" h="1110">
                  <a:moveTo>
                    <a:pt x="0" y="1067"/>
                  </a:moveTo>
                  <a:lnTo>
                    <a:pt x="0" y="64"/>
                  </a:lnTo>
                  <a:lnTo>
                    <a:pt x="1" y="47"/>
                  </a:lnTo>
                  <a:lnTo>
                    <a:pt x="4" y="34"/>
                  </a:lnTo>
                  <a:lnTo>
                    <a:pt x="9" y="23"/>
                  </a:lnTo>
                  <a:lnTo>
                    <a:pt x="16" y="14"/>
                  </a:lnTo>
                  <a:lnTo>
                    <a:pt x="23" y="8"/>
                  </a:lnTo>
                  <a:lnTo>
                    <a:pt x="31" y="3"/>
                  </a:lnTo>
                  <a:lnTo>
                    <a:pt x="37" y="1"/>
                  </a:lnTo>
                  <a:lnTo>
                    <a:pt x="44" y="0"/>
                  </a:lnTo>
                  <a:lnTo>
                    <a:pt x="777" y="0"/>
                  </a:lnTo>
                  <a:lnTo>
                    <a:pt x="785" y="1"/>
                  </a:lnTo>
                  <a:lnTo>
                    <a:pt x="792" y="3"/>
                  </a:lnTo>
                  <a:lnTo>
                    <a:pt x="799" y="8"/>
                  </a:lnTo>
                  <a:lnTo>
                    <a:pt x="803" y="13"/>
                  </a:lnTo>
                  <a:lnTo>
                    <a:pt x="808" y="20"/>
                  </a:lnTo>
                  <a:lnTo>
                    <a:pt x="810" y="30"/>
                  </a:lnTo>
                  <a:lnTo>
                    <a:pt x="813" y="41"/>
                  </a:lnTo>
                  <a:lnTo>
                    <a:pt x="813" y="55"/>
                  </a:lnTo>
                  <a:lnTo>
                    <a:pt x="813" y="1050"/>
                  </a:lnTo>
                  <a:lnTo>
                    <a:pt x="813" y="1061"/>
                  </a:lnTo>
                  <a:lnTo>
                    <a:pt x="810" y="1072"/>
                  </a:lnTo>
                  <a:lnTo>
                    <a:pt x="808" y="1082"/>
                  </a:lnTo>
                  <a:lnTo>
                    <a:pt x="804" y="1091"/>
                  </a:lnTo>
                  <a:lnTo>
                    <a:pt x="800" y="1100"/>
                  </a:lnTo>
                  <a:lnTo>
                    <a:pt x="794" y="1105"/>
                  </a:lnTo>
                  <a:lnTo>
                    <a:pt x="788" y="1109"/>
                  </a:lnTo>
                  <a:lnTo>
                    <a:pt x="783" y="1110"/>
                  </a:lnTo>
                  <a:lnTo>
                    <a:pt x="28" y="1110"/>
                  </a:lnTo>
                  <a:lnTo>
                    <a:pt x="21" y="1109"/>
                  </a:lnTo>
                  <a:lnTo>
                    <a:pt x="15" y="1107"/>
                  </a:lnTo>
                  <a:lnTo>
                    <a:pt x="9" y="1105"/>
                  </a:lnTo>
                  <a:lnTo>
                    <a:pt x="6" y="1100"/>
                  </a:lnTo>
                  <a:lnTo>
                    <a:pt x="3" y="1093"/>
                  </a:lnTo>
                  <a:lnTo>
                    <a:pt x="1" y="1086"/>
                  </a:lnTo>
                  <a:lnTo>
                    <a:pt x="0" y="1077"/>
                  </a:lnTo>
                  <a:lnTo>
                    <a:pt x="0" y="106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9" name="Freeform 494"/>
            <p:cNvSpPr>
              <a:spLocks/>
            </p:cNvSpPr>
            <p:nvPr/>
          </p:nvSpPr>
          <p:spPr bwMode="auto">
            <a:xfrm>
              <a:off x="3834" y="2692"/>
              <a:ext cx="565" cy="465"/>
            </a:xfrm>
            <a:custGeom>
              <a:avLst/>
              <a:gdLst>
                <a:gd name="T0" fmla="*/ 0 w 813"/>
                <a:gd name="T1" fmla="*/ 1067 h 1110"/>
                <a:gd name="T2" fmla="*/ 0 w 813"/>
                <a:gd name="T3" fmla="*/ 64 h 1110"/>
                <a:gd name="T4" fmla="*/ 0 w 813"/>
                <a:gd name="T5" fmla="*/ 64 h 1110"/>
                <a:gd name="T6" fmla="*/ 1 w 813"/>
                <a:gd name="T7" fmla="*/ 47 h 1110"/>
                <a:gd name="T8" fmla="*/ 4 w 813"/>
                <a:gd name="T9" fmla="*/ 34 h 1110"/>
                <a:gd name="T10" fmla="*/ 9 w 813"/>
                <a:gd name="T11" fmla="*/ 23 h 1110"/>
                <a:gd name="T12" fmla="*/ 16 w 813"/>
                <a:gd name="T13" fmla="*/ 14 h 1110"/>
                <a:gd name="T14" fmla="*/ 23 w 813"/>
                <a:gd name="T15" fmla="*/ 8 h 1110"/>
                <a:gd name="T16" fmla="*/ 31 w 813"/>
                <a:gd name="T17" fmla="*/ 3 h 1110"/>
                <a:gd name="T18" fmla="*/ 37 w 813"/>
                <a:gd name="T19" fmla="*/ 1 h 1110"/>
                <a:gd name="T20" fmla="*/ 44 w 813"/>
                <a:gd name="T21" fmla="*/ 0 h 1110"/>
                <a:gd name="T22" fmla="*/ 777 w 813"/>
                <a:gd name="T23" fmla="*/ 0 h 1110"/>
                <a:gd name="T24" fmla="*/ 777 w 813"/>
                <a:gd name="T25" fmla="*/ 0 h 1110"/>
                <a:gd name="T26" fmla="*/ 785 w 813"/>
                <a:gd name="T27" fmla="*/ 1 h 1110"/>
                <a:gd name="T28" fmla="*/ 792 w 813"/>
                <a:gd name="T29" fmla="*/ 3 h 1110"/>
                <a:gd name="T30" fmla="*/ 799 w 813"/>
                <a:gd name="T31" fmla="*/ 8 h 1110"/>
                <a:gd name="T32" fmla="*/ 803 w 813"/>
                <a:gd name="T33" fmla="*/ 13 h 1110"/>
                <a:gd name="T34" fmla="*/ 808 w 813"/>
                <a:gd name="T35" fmla="*/ 20 h 1110"/>
                <a:gd name="T36" fmla="*/ 810 w 813"/>
                <a:gd name="T37" fmla="*/ 30 h 1110"/>
                <a:gd name="T38" fmla="*/ 813 w 813"/>
                <a:gd name="T39" fmla="*/ 41 h 1110"/>
                <a:gd name="T40" fmla="*/ 813 w 813"/>
                <a:gd name="T41" fmla="*/ 55 h 1110"/>
                <a:gd name="T42" fmla="*/ 813 w 813"/>
                <a:gd name="T43" fmla="*/ 1050 h 1110"/>
                <a:gd name="T44" fmla="*/ 813 w 813"/>
                <a:gd name="T45" fmla="*/ 1050 h 1110"/>
                <a:gd name="T46" fmla="*/ 813 w 813"/>
                <a:gd name="T47" fmla="*/ 1061 h 1110"/>
                <a:gd name="T48" fmla="*/ 810 w 813"/>
                <a:gd name="T49" fmla="*/ 1072 h 1110"/>
                <a:gd name="T50" fmla="*/ 808 w 813"/>
                <a:gd name="T51" fmla="*/ 1082 h 1110"/>
                <a:gd name="T52" fmla="*/ 804 w 813"/>
                <a:gd name="T53" fmla="*/ 1091 h 1110"/>
                <a:gd name="T54" fmla="*/ 800 w 813"/>
                <a:gd name="T55" fmla="*/ 1100 h 1110"/>
                <a:gd name="T56" fmla="*/ 794 w 813"/>
                <a:gd name="T57" fmla="*/ 1105 h 1110"/>
                <a:gd name="T58" fmla="*/ 788 w 813"/>
                <a:gd name="T59" fmla="*/ 1109 h 1110"/>
                <a:gd name="T60" fmla="*/ 783 w 813"/>
                <a:gd name="T61" fmla="*/ 1110 h 1110"/>
                <a:gd name="T62" fmla="*/ 28 w 813"/>
                <a:gd name="T63" fmla="*/ 1110 h 1110"/>
                <a:gd name="T64" fmla="*/ 28 w 813"/>
                <a:gd name="T65" fmla="*/ 1110 h 1110"/>
                <a:gd name="T66" fmla="*/ 21 w 813"/>
                <a:gd name="T67" fmla="*/ 1109 h 1110"/>
                <a:gd name="T68" fmla="*/ 15 w 813"/>
                <a:gd name="T69" fmla="*/ 1107 h 1110"/>
                <a:gd name="T70" fmla="*/ 9 w 813"/>
                <a:gd name="T71" fmla="*/ 1105 h 1110"/>
                <a:gd name="T72" fmla="*/ 6 w 813"/>
                <a:gd name="T73" fmla="*/ 1100 h 1110"/>
                <a:gd name="T74" fmla="*/ 3 w 813"/>
                <a:gd name="T75" fmla="*/ 1093 h 1110"/>
                <a:gd name="T76" fmla="*/ 1 w 813"/>
                <a:gd name="T77" fmla="*/ 1086 h 1110"/>
                <a:gd name="T78" fmla="*/ 0 w 813"/>
                <a:gd name="T79" fmla="*/ 1077 h 1110"/>
                <a:gd name="T80" fmla="*/ 0 w 813"/>
                <a:gd name="T81" fmla="*/ 1067 h 1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13" h="1110">
                  <a:moveTo>
                    <a:pt x="0" y="1067"/>
                  </a:moveTo>
                  <a:lnTo>
                    <a:pt x="0" y="64"/>
                  </a:lnTo>
                  <a:lnTo>
                    <a:pt x="0" y="64"/>
                  </a:lnTo>
                  <a:lnTo>
                    <a:pt x="1" y="47"/>
                  </a:lnTo>
                  <a:lnTo>
                    <a:pt x="4" y="34"/>
                  </a:lnTo>
                  <a:lnTo>
                    <a:pt x="9" y="23"/>
                  </a:lnTo>
                  <a:lnTo>
                    <a:pt x="16" y="14"/>
                  </a:lnTo>
                  <a:lnTo>
                    <a:pt x="23" y="8"/>
                  </a:lnTo>
                  <a:lnTo>
                    <a:pt x="31" y="3"/>
                  </a:lnTo>
                  <a:lnTo>
                    <a:pt x="37" y="1"/>
                  </a:lnTo>
                  <a:lnTo>
                    <a:pt x="44" y="0"/>
                  </a:lnTo>
                  <a:lnTo>
                    <a:pt x="777" y="0"/>
                  </a:lnTo>
                  <a:lnTo>
                    <a:pt x="777" y="0"/>
                  </a:lnTo>
                  <a:lnTo>
                    <a:pt x="785" y="1"/>
                  </a:lnTo>
                  <a:lnTo>
                    <a:pt x="792" y="3"/>
                  </a:lnTo>
                  <a:lnTo>
                    <a:pt x="799" y="8"/>
                  </a:lnTo>
                  <a:lnTo>
                    <a:pt x="803" y="13"/>
                  </a:lnTo>
                  <a:lnTo>
                    <a:pt x="808" y="20"/>
                  </a:lnTo>
                  <a:lnTo>
                    <a:pt x="810" y="30"/>
                  </a:lnTo>
                  <a:lnTo>
                    <a:pt x="813" y="41"/>
                  </a:lnTo>
                  <a:lnTo>
                    <a:pt x="813" y="55"/>
                  </a:lnTo>
                  <a:lnTo>
                    <a:pt x="813" y="1050"/>
                  </a:lnTo>
                  <a:lnTo>
                    <a:pt x="813" y="1050"/>
                  </a:lnTo>
                  <a:lnTo>
                    <a:pt x="813" y="1061"/>
                  </a:lnTo>
                  <a:lnTo>
                    <a:pt x="810" y="1072"/>
                  </a:lnTo>
                  <a:lnTo>
                    <a:pt x="808" y="1082"/>
                  </a:lnTo>
                  <a:lnTo>
                    <a:pt x="804" y="1091"/>
                  </a:lnTo>
                  <a:lnTo>
                    <a:pt x="800" y="1100"/>
                  </a:lnTo>
                  <a:lnTo>
                    <a:pt x="794" y="1105"/>
                  </a:lnTo>
                  <a:lnTo>
                    <a:pt x="788" y="1109"/>
                  </a:lnTo>
                  <a:lnTo>
                    <a:pt x="783" y="1110"/>
                  </a:lnTo>
                  <a:lnTo>
                    <a:pt x="28" y="1110"/>
                  </a:lnTo>
                  <a:lnTo>
                    <a:pt x="28" y="1110"/>
                  </a:lnTo>
                  <a:lnTo>
                    <a:pt x="21" y="1109"/>
                  </a:lnTo>
                  <a:lnTo>
                    <a:pt x="15" y="1107"/>
                  </a:lnTo>
                  <a:lnTo>
                    <a:pt x="9" y="1105"/>
                  </a:lnTo>
                  <a:lnTo>
                    <a:pt x="6" y="1100"/>
                  </a:lnTo>
                  <a:lnTo>
                    <a:pt x="3" y="1093"/>
                  </a:lnTo>
                  <a:lnTo>
                    <a:pt x="1" y="1086"/>
                  </a:lnTo>
                  <a:lnTo>
                    <a:pt x="0" y="1077"/>
                  </a:lnTo>
                  <a:lnTo>
                    <a:pt x="0" y="1067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0" name="Freeform 495"/>
            <p:cNvSpPr>
              <a:spLocks/>
            </p:cNvSpPr>
            <p:nvPr/>
          </p:nvSpPr>
          <p:spPr bwMode="auto">
            <a:xfrm>
              <a:off x="3848" y="2702"/>
              <a:ext cx="539" cy="443"/>
            </a:xfrm>
            <a:custGeom>
              <a:avLst/>
              <a:gdLst>
                <a:gd name="T0" fmla="*/ 0 w 776"/>
                <a:gd name="T1" fmla="*/ 1016 h 1058"/>
                <a:gd name="T2" fmla="*/ 0 w 776"/>
                <a:gd name="T3" fmla="*/ 62 h 1058"/>
                <a:gd name="T4" fmla="*/ 2 w 776"/>
                <a:gd name="T5" fmla="*/ 45 h 1058"/>
                <a:gd name="T6" fmla="*/ 5 w 776"/>
                <a:gd name="T7" fmla="*/ 32 h 1058"/>
                <a:gd name="T8" fmla="*/ 9 w 776"/>
                <a:gd name="T9" fmla="*/ 20 h 1058"/>
                <a:gd name="T10" fmla="*/ 15 w 776"/>
                <a:gd name="T11" fmla="*/ 13 h 1058"/>
                <a:gd name="T12" fmla="*/ 21 w 776"/>
                <a:gd name="T13" fmla="*/ 8 h 1058"/>
                <a:gd name="T14" fmla="*/ 29 w 776"/>
                <a:gd name="T15" fmla="*/ 3 h 1058"/>
                <a:gd name="T16" fmla="*/ 35 w 776"/>
                <a:gd name="T17" fmla="*/ 1 h 1058"/>
                <a:gd name="T18" fmla="*/ 42 w 776"/>
                <a:gd name="T19" fmla="*/ 0 h 1058"/>
                <a:gd name="T20" fmla="*/ 741 w 776"/>
                <a:gd name="T21" fmla="*/ 0 h 1058"/>
                <a:gd name="T22" fmla="*/ 747 w 776"/>
                <a:gd name="T23" fmla="*/ 1 h 1058"/>
                <a:gd name="T24" fmla="*/ 755 w 776"/>
                <a:gd name="T25" fmla="*/ 3 h 1058"/>
                <a:gd name="T26" fmla="*/ 760 w 776"/>
                <a:gd name="T27" fmla="*/ 6 h 1058"/>
                <a:gd name="T28" fmla="*/ 765 w 776"/>
                <a:gd name="T29" fmla="*/ 11 h 1058"/>
                <a:gd name="T30" fmla="*/ 769 w 776"/>
                <a:gd name="T31" fmla="*/ 19 h 1058"/>
                <a:gd name="T32" fmla="*/ 774 w 776"/>
                <a:gd name="T33" fmla="*/ 28 h 1058"/>
                <a:gd name="T34" fmla="*/ 775 w 776"/>
                <a:gd name="T35" fmla="*/ 39 h 1058"/>
                <a:gd name="T36" fmla="*/ 776 w 776"/>
                <a:gd name="T37" fmla="*/ 53 h 1058"/>
                <a:gd name="T38" fmla="*/ 776 w 776"/>
                <a:gd name="T39" fmla="*/ 999 h 1058"/>
                <a:gd name="T40" fmla="*/ 775 w 776"/>
                <a:gd name="T41" fmla="*/ 1009 h 1058"/>
                <a:gd name="T42" fmla="*/ 773 w 776"/>
                <a:gd name="T43" fmla="*/ 1021 h 1058"/>
                <a:gd name="T44" fmla="*/ 769 w 776"/>
                <a:gd name="T45" fmla="*/ 1031 h 1058"/>
                <a:gd name="T46" fmla="*/ 765 w 776"/>
                <a:gd name="T47" fmla="*/ 1040 h 1058"/>
                <a:gd name="T48" fmla="*/ 760 w 776"/>
                <a:gd name="T49" fmla="*/ 1047 h 1058"/>
                <a:gd name="T50" fmla="*/ 755 w 776"/>
                <a:gd name="T51" fmla="*/ 1053 h 1058"/>
                <a:gd name="T52" fmla="*/ 750 w 776"/>
                <a:gd name="T53" fmla="*/ 1057 h 1058"/>
                <a:gd name="T54" fmla="*/ 745 w 776"/>
                <a:gd name="T55" fmla="*/ 1058 h 1058"/>
                <a:gd name="T56" fmla="*/ 26 w 776"/>
                <a:gd name="T57" fmla="*/ 1058 h 1058"/>
                <a:gd name="T58" fmla="*/ 19 w 776"/>
                <a:gd name="T59" fmla="*/ 1057 h 1058"/>
                <a:gd name="T60" fmla="*/ 14 w 776"/>
                <a:gd name="T61" fmla="*/ 1056 h 1058"/>
                <a:gd name="T62" fmla="*/ 10 w 776"/>
                <a:gd name="T63" fmla="*/ 1052 h 1058"/>
                <a:gd name="T64" fmla="*/ 6 w 776"/>
                <a:gd name="T65" fmla="*/ 1047 h 1058"/>
                <a:gd name="T66" fmla="*/ 3 w 776"/>
                <a:gd name="T67" fmla="*/ 1041 h 1058"/>
                <a:gd name="T68" fmla="*/ 2 w 776"/>
                <a:gd name="T69" fmla="*/ 1035 h 1058"/>
                <a:gd name="T70" fmla="*/ 0 w 776"/>
                <a:gd name="T71" fmla="*/ 1026 h 1058"/>
                <a:gd name="T72" fmla="*/ 0 w 776"/>
                <a:gd name="T73" fmla="*/ 1016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76" h="1058">
                  <a:moveTo>
                    <a:pt x="0" y="1016"/>
                  </a:moveTo>
                  <a:lnTo>
                    <a:pt x="0" y="62"/>
                  </a:lnTo>
                  <a:lnTo>
                    <a:pt x="2" y="45"/>
                  </a:lnTo>
                  <a:lnTo>
                    <a:pt x="5" y="32"/>
                  </a:lnTo>
                  <a:lnTo>
                    <a:pt x="9" y="20"/>
                  </a:lnTo>
                  <a:lnTo>
                    <a:pt x="15" y="13"/>
                  </a:lnTo>
                  <a:lnTo>
                    <a:pt x="21" y="8"/>
                  </a:lnTo>
                  <a:lnTo>
                    <a:pt x="29" y="3"/>
                  </a:lnTo>
                  <a:lnTo>
                    <a:pt x="35" y="1"/>
                  </a:lnTo>
                  <a:lnTo>
                    <a:pt x="42" y="0"/>
                  </a:lnTo>
                  <a:lnTo>
                    <a:pt x="741" y="0"/>
                  </a:lnTo>
                  <a:lnTo>
                    <a:pt x="747" y="1"/>
                  </a:lnTo>
                  <a:lnTo>
                    <a:pt x="755" y="3"/>
                  </a:lnTo>
                  <a:lnTo>
                    <a:pt x="760" y="6"/>
                  </a:lnTo>
                  <a:lnTo>
                    <a:pt x="765" y="11"/>
                  </a:lnTo>
                  <a:lnTo>
                    <a:pt x="769" y="19"/>
                  </a:lnTo>
                  <a:lnTo>
                    <a:pt x="774" y="28"/>
                  </a:lnTo>
                  <a:lnTo>
                    <a:pt x="775" y="39"/>
                  </a:lnTo>
                  <a:lnTo>
                    <a:pt x="776" y="53"/>
                  </a:lnTo>
                  <a:lnTo>
                    <a:pt x="776" y="999"/>
                  </a:lnTo>
                  <a:lnTo>
                    <a:pt x="775" y="1009"/>
                  </a:lnTo>
                  <a:lnTo>
                    <a:pt x="773" y="1021"/>
                  </a:lnTo>
                  <a:lnTo>
                    <a:pt x="769" y="1031"/>
                  </a:lnTo>
                  <a:lnTo>
                    <a:pt x="765" y="1040"/>
                  </a:lnTo>
                  <a:lnTo>
                    <a:pt x="760" y="1047"/>
                  </a:lnTo>
                  <a:lnTo>
                    <a:pt x="755" y="1053"/>
                  </a:lnTo>
                  <a:lnTo>
                    <a:pt x="750" y="1057"/>
                  </a:lnTo>
                  <a:lnTo>
                    <a:pt x="745" y="1058"/>
                  </a:lnTo>
                  <a:lnTo>
                    <a:pt x="26" y="1058"/>
                  </a:lnTo>
                  <a:lnTo>
                    <a:pt x="19" y="1057"/>
                  </a:lnTo>
                  <a:lnTo>
                    <a:pt x="14" y="1056"/>
                  </a:lnTo>
                  <a:lnTo>
                    <a:pt x="10" y="1052"/>
                  </a:lnTo>
                  <a:lnTo>
                    <a:pt x="6" y="1047"/>
                  </a:lnTo>
                  <a:lnTo>
                    <a:pt x="3" y="1041"/>
                  </a:lnTo>
                  <a:lnTo>
                    <a:pt x="2" y="1035"/>
                  </a:lnTo>
                  <a:lnTo>
                    <a:pt x="0" y="102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A5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1" name="Freeform 496"/>
            <p:cNvSpPr>
              <a:spLocks/>
            </p:cNvSpPr>
            <p:nvPr/>
          </p:nvSpPr>
          <p:spPr bwMode="auto">
            <a:xfrm>
              <a:off x="3848" y="2702"/>
              <a:ext cx="539" cy="443"/>
            </a:xfrm>
            <a:custGeom>
              <a:avLst/>
              <a:gdLst>
                <a:gd name="T0" fmla="*/ 0 w 776"/>
                <a:gd name="T1" fmla="*/ 1016 h 1058"/>
                <a:gd name="T2" fmla="*/ 0 w 776"/>
                <a:gd name="T3" fmla="*/ 62 h 1058"/>
                <a:gd name="T4" fmla="*/ 0 w 776"/>
                <a:gd name="T5" fmla="*/ 62 h 1058"/>
                <a:gd name="T6" fmla="*/ 2 w 776"/>
                <a:gd name="T7" fmla="*/ 45 h 1058"/>
                <a:gd name="T8" fmla="*/ 5 w 776"/>
                <a:gd name="T9" fmla="*/ 32 h 1058"/>
                <a:gd name="T10" fmla="*/ 9 w 776"/>
                <a:gd name="T11" fmla="*/ 20 h 1058"/>
                <a:gd name="T12" fmla="*/ 15 w 776"/>
                <a:gd name="T13" fmla="*/ 13 h 1058"/>
                <a:gd name="T14" fmla="*/ 21 w 776"/>
                <a:gd name="T15" fmla="*/ 8 h 1058"/>
                <a:gd name="T16" fmla="*/ 29 w 776"/>
                <a:gd name="T17" fmla="*/ 3 h 1058"/>
                <a:gd name="T18" fmla="*/ 35 w 776"/>
                <a:gd name="T19" fmla="*/ 1 h 1058"/>
                <a:gd name="T20" fmla="*/ 42 w 776"/>
                <a:gd name="T21" fmla="*/ 0 h 1058"/>
                <a:gd name="T22" fmla="*/ 741 w 776"/>
                <a:gd name="T23" fmla="*/ 0 h 1058"/>
                <a:gd name="T24" fmla="*/ 741 w 776"/>
                <a:gd name="T25" fmla="*/ 0 h 1058"/>
                <a:gd name="T26" fmla="*/ 747 w 776"/>
                <a:gd name="T27" fmla="*/ 1 h 1058"/>
                <a:gd name="T28" fmla="*/ 755 w 776"/>
                <a:gd name="T29" fmla="*/ 3 h 1058"/>
                <a:gd name="T30" fmla="*/ 760 w 776"/>
                <a:gd name="T31" fmla="*/ 6 h 1058"/>
                <a:gd name="T32" fmla="*/ 765 w 776"/>
                <a:gd name="T33" fmla="*/ 11 h 1058"/>
                <a:gd name="T34" fmla="*/ 769 w 776"/>
                <a:gd name="T35" fmla="*/ 19 h 1058"/>
                <a:gd name="T36" fmla="*/ 774 w 776"/>
                <a:gd name="T37" fmla="*/ 28 h 1058"/>
                <a:gd name="T38" fmla="*/ 775 w 776"/>
                <a:gd name="T39" fmla="*/ 39 h 1058"/>
                <a:gd name="T40" fmla="*/ 776 w 776"/>
                <a:gd name="T41" fmla="*/ 53 h 1058"/>
                <a:gd name="T42" fmla="*/ 776 w 776"/>
                <a:gd name="T43" fmla="*/ 999 h 1058"/>
                <a:gd name="T44" fmla="*/ 776 w 776"/>
                <a:gd name="T45" fmla="*/ 999 h 1058"/>
                <a:gd name="T46" fmla="*/ 775 w 776"/>
                <a:gd name="T47" fmla="*/ 1009 h 1058"/>
                <a:gd name="T48" fmla="*/ 773 w 776"/>
                <a:gd name="T49" fmla="*/ 1021 h 1058"/>
                <a:gd name="T50" fmla="*/ 769 w 776"/>
                <a:gd name="T51" fmla="*/ 1031 h 1058"/>
                <a:gd name="T52" fmla="*/ 765 w 776"/>
                <a:gd name="T53" fmla="*/ 1040 h 1058"/>
                <a:gd name="T54" fmla="*/ 760 w 776"/>
                <a:gd name="T55" fmla="*/ 1047 h 1058"/>
                <a:gd name="T56" fmla="*/ 755 w 776"/>
                <a:gd name="T57" fmla="*/ 1053 h 1058"/>
                <a:gd name="T58" fmla="*/ 750 w 776"/>
                <a:gd name="T59" fmla="*/ 1057 h 1058"/>
                <a:gd name="T60" fmla="*/ 745 w 776"/>
                <a:gd name="T61" fmla="*/ 1058 h 1058"/>
                <a:gd name="T62" fmla="*/ 26 w 776"/>
                <a:gd name="T63" fmla="*/ 1058 h 1058"/>
                <a:gd name="T64" fmla="*/ 26 w 776"/>
                <a:gd name="T65" fmla="*/ 1058 h 1058"/>
                <a:gd name="T66" fmla="*/ 19 w 776"/>
                <a:gd name="T67" fmla="*/ 1057 h 1058"/>
                <a:gd name="T68" fmla="*/ 14 w 776"/>
                <a:gd name="T69" fmla="*/ 1056 h 1058"/>
                <a:gd name="T70" fmla="*/ 10 w 776"/>
                <a:gd name="T71" fmla="*/ 1052 h 1058"/>
                <a:gd name="T72" fmla="*/ 6 w 776"/>
                <a:gd name="T73" fmla="*/ 1047 h 1058"/>
                <a:gd name="T74" fmla="*/ 3 w 776"/>
                <a:gd name="T75" fmla="*/ 1041 h 1058"/>
                <a:gd name="T76" fmla="*/ 2 w 776"/>
                <a:gd name="T77" fmla="*/ 1035 h 1058"/>
                <a:gd name="T78" fmla="*/ 0 w 776"/>
                <a:gd name="T79" fmla="*/ 1026 h 1058"/>
                <a:gd name="T80" fmla="*/ 0 w 776"/>
                <a:gd name="T81" fmla="*/ 1016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76" h="1058">
                  <a:moveTo>
                    <a:pt x="0" y="1016"/>
                  </a:moveTo>
                  <a:lnTo>
                    <a:pt x="0" y="62"/>
                  </a:lnTo>
                  <a:lnTo>
                    <a:pt x="0" y="62"/>
                  </a:lnTo>
                  <a:lnTo>
                    <a:pt x="2" y="45"/>
                  </a:lnTo>
                  <a:lnTo>
                    <a:pt x="5" y="32"/>
                  </a:lnTo>
                  <a:lnTo>
                    <a:pt x="9" y="20"/>
                  </a:lnTo>
                  <a:lnTo>
                    <a:pt x="15" y="13"/>
                  </a:lnTo>
                  <a:lnTo>
                    <a:pt x="21" y="8"/>
                  </a:lnTo>
                  <a:lnTo>
                    <a:pt x="29" y="3"/>
                  </a:lnTo>
                  <a:lnTo>
                    <a:pt x="35" y="1"/>
                  </a:lnTo>
                  <a:lnTo>
                    <a:pt x="42" y="0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47" y="1"/>
                  </a:lnTo>
                  <a:lnTo>
                    <a:pt x="755" y="3"/>
                  </a:lnTo>
                  <a:lnTo>
                    <a:pt x="760" y="6"/>
                  </a:lnTo>
                  <a:lnTo>
                    <a:pt x="765" y="11"/>
                  </a:lnTo>
                  <a:lnTo>
                    <a:pt x="769" y="19"/>
                  </a:lnTo>
                  <a:lnTo>
                    <a:pt x="774" y="28"/>
                  </a:lnTo>
                  <a:lnTo>
                    <a:pt x="775" y="39"/>
                  </a:lnTo>
                  <a:lnTo>
                    <a:pt x="776" y="53"/>
                  </a:lnTo>
                  <a:lnTo>
                    <a:pt x="776" y="999"/>
                  </a:lnTo>
                  <a:lnTo>
                    <a:pt x="776" y="999"/>
                  </a:lnTo>
                  <a:lnTo>
                    <a:pt x="775" y="1009"/>
                  </a:lnTo>
                  <a:lnTo>
                    <a:pt x="773" y="1021"/>
                  </a:lnTo>
                  <a:lnTo>
                    <a:pt x="769" y="1031"/>
                  </a:lnTo>
                  <a:lnTo>
                    <a:pt x="765" y="1040"/>
                  </a:lnTo>
                  <a:lnTo>
                    <a:pt x="760" y="1047"/>
                  </a:lnTo>
                  <a:lnTo>
                    <a:pt x="755" y="1053"/>
                  </a:lnTo>
                  <a:lnTo>
                    <a:pt x="750" y="1057"/>
                  </a:lnTo>
                  <a:lnTo>
                    <a:pt x="745" y="1058"/>
                  </a:lnTo>
                  <a:lnTo>
                    <a:pt x="26" y="1058"/>
                  </a:lnTo>
                  <a:lnTo>
                    <a:pt x="26" y="1058"/>
                  </a:lnTo>
                  <a:lnTo>
                    <a:pt x="19" y="1057"/>
                  </a:lnTo>
                  <a:lnTo>
                    <a:pt x="14" y="1056"/>
                  </a:lnTo>
                  <a:lnTo>
                    <a:pt x="10" y="1052"/>
                  </a:lnTo>
                  <a:lnTo>
                    <a:pt x="6" y="1047"/>
                  </a:lnTo>
                  <a:lnTo>
                    <a:pt x="3" y="1041"/>
                  </a:lnTo>
                  <a:lnTo>
                    <a:pt x="2" y="1035"/>
                  </a:lnTo>
                  <a:lnTo>
                    <a:pt x="0" y="1026"/>
                  </a:lnTo>
                  <a:lnTo>
                    <a:pt x="0" y="1016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2" name="Freeform 497"/>
            <p:cNvSpPr>
              <a:spLocks/>
            </p:cNvSpPr>
            <p:nvPr/>
          </p:nvSpPr>
          <p:spPr bwMode="auto">
            <a:xfrm>
              <a:off x="3916" y="2755"/>
              <a:ext cx="404" cy="333"/>
            </a:xfrm>
            <a:custGeom>
              <a:avLst/>
              <a:gdLst>
                <a:gd name="T0" fmla="*/ 0 w 581"/>
                <a:gd name="T1" fmla="*/ 763 h 794"/>
                <a:gd name="T2" fmla="*/ 0 w 581"/>
                <a:gd name="T3" fmla="*/ 45 h 794"/>
                <a:gd name="T4" fmla="*/ 1 w 581"/>
                <a:gd name="T5" fmla="*/ 32 h 794"/>
                <a:gd name="T6" fmla="*/ 3 w 581"/>
                <a:gd name="T7" fmla="*/ 24 h 794"/>
                <a:gd name="T8" fmla="*/ 7 w 581"/>
                <a:gd name="T9" fmla="*/ 16 h 794"/>
                <a:gd name="T10" fmla="*/ 11 w 581"/>
                <a:gd name="T11" fmla="*/ 10 h 794"/>
                <a:gd name="T12" fmla="*/ 17 w 581"/>
                <a:gd name="T13" fmla="*/ 5 h 794"/>
                <a:gd name="T14" fmla="*/ 23 w 581"/>
                <a:gd name="T15" fmla="*/ 2 h 794"/>
                <a:gd name="T16" fmla="*/ 28 w 581"/>
                <a:gd name="T17" fmla="*/ 0 h 794"/>
                <a:gd name="T18" fmla="*/ 32 w 581"/>
                <a:gd name="T19" fmla="*/ 0 h 794"/>
                <a:gd name="T20" fmla="*/ 556 w 581"/>
                <a:gd name="T21" fmla="*/ 0 h 794"/>
                <a:gd name="T22" fmla="*/ 562 w 581"/>
                <a:gd name="T23" fmla="*/ 0 h 794"/>
                <a:gd name="T24" fmla="*/ 566 w 581"/>
                <a:gd name="T25" fmla="*/ 2 h 794"/>
                <a:gd name="T26" fmla="*/ 570 w 581"/>
                <a:gd name="T27" fmla="*/ 5 h 794"/>
                <a:gd name="T28" fmla="*/ 574 w 581"/>
                <a:gd name="T29" fmla="*/ 8 h 794"/>
                <a:gd name="T30" fmla="*/ 577 w 581"/>
                <a:gd name="T31" fmla="*/ 15 h 794"/>
                <a:gd name="T32" fmla="*/ 579 w 581"/>
                <a:gd name="T33" fmla="*/ 21 h 794"/>
                <a:gd name="T34" fmla="*/ 580 w 581"/>
                <a:gd name="T35" fmla="*/ 29 h 794"/>
                <a:gd name="T36" fmla="*/ 581 w 581"/>
                <a:gd name="T37" fmla="*/ 39 h 794"/>
                <a:gd name="T38" fmla="*/ 581 w 581"/>
                <a:gd name="T39" fmla="*/ 749 h 794"/>
                <a:gd name="T40" fmla="*/ 580 w 581"/>
                <a:gd name="T41" fmla="*/ 758 h 794"/>
                <a:gd name="T42" fmla="*/ 579 w 581"/>
                <a:gd name="T43" fmla="*/ 765 h 794"/>
                <a:gd name="T44" fmla="*/ 577 w 581"/>
                <a:gd name="T45" fmla="*/ 773 h 794"/>
                <a:gd name="T46" fmla="*/ 574 w 581"/>
                <a:gd name="T47" fmla="*/ 781 h 794"/>
                <a:gd name="T48" fmla="*/ 571 w 581"/>
                <a:gd name="T49" fmla="*/ 786 h 794"/>
                <a:gd name="T50" fmla="*/ 568 w 581"/>
                <a:gd name="T51" fmla="*/ 791 h 794"/>
                <a:gd name="T52" fmla="*/ 564 w 581"/>
                <a:gd name="T53" fmla="*/ 793 h 794"/>
                <a:gd name="T54" fmla="*/ 560 w 581"/>
                <a:gd name="T55" fmla="*/ 794 h 794"/>
                <a:gd name="T56" fmla="*/ 20 w 581"/>
                <a:gd name="T57" fmla="*/ 794 h 794"/>
                <a:gd name="T58" fmla="*/ 11 w 581"/>
                <a:gd name="T59" fmla="*/ 792 h 794"/>
                <a:gd name="T60" fmla="*/ 5 w 581"/>
                <a:gd name="T61" fmla="*/ 786 h 794"/>
                <a:gd name="T62" fmla="*/ 1 w 581"/>
                <a:gd name="T63" fmla="*/ 777 h 794"/>
                <a:gd name="T64" fmla="*/ 0 w 581"/>
                <a:gd name="T65" fmla="*/ 763 h 7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81" h="794">
                  <a:moveTo>
                    <a:pt x="0" y="763"/>
                  </a:moveTo>
                  <a:lnTo>
                    <a:pt x="0" y="45"/>
                  </a:lnTo>
                  <a:lnTo>
                    <a:pt x="1" y="32"/>
                  </a:lnTo>
                  <a:lnTo>
                    <a:pt x="3" y="24"/>
                  </a:lnTo>
                  <a:lnTo>
                    <a:pt x="7" y="16"/>
                  </a:lnTo>
                  <a:lnTo>
                    <a:pt x="11" y="10"/>
                  </a:lnTo>
                  <a:lnTo>
                    <a:pt x="17" y="5"/>
                  </a:lnTo>
                  <a:lnTo>
                    <a:pt x="23" y="2"/>
                  </a:lnTo>
                  <a:lnTo>
                    <a:pt x="28" y="0"/>
                  </a:lnTo>
                  <a:lnTo>
                    <a:pt x="32" y="0"/>
                  </a:lnTo>
                  <a:lnTo>
                    <a:pt x="556" y="0"/>
                  </a:lnTo>
                  <a:lnTo>
                    <a:pt x="562" y="0"/>
                  </a:lnTo>
                  <a:lnTo>
                    <a:pt x="566" y="2"/>
                  </a:lnTo>
                  <a:lnTo>
                    <a:pt x="570" y="5"/>
                  </a:lnTo>
                  <a:lnTo>
                    <a:pt x="574" y="8"/>
                  </a:lnTo>
                  <a:lnTo>
                    <a:pt x="577" y="15"/>
                  </a:lnTo>
                  <a:lnTo>
                    <a:pt x="579" y="21"/>
                  </a:lnTo>
                  <a:lnTo>
                    <a:pt x="580" y="29"/>
                  </a:lnTo>
                  <a:lnTo>
                    <a:pt x="581" y="39"/>
                  </a:lnTo>
                  <a:lnTo>
                    <a:pt x="581" y="749"/>
                  </a:lnTo>
                  <a:lnTo>
                    <a:pt x="580" y="758"/>
                  </a:lnTo>
                  <a:lnTo>
                    <a:pt x="579" y="765"/>
                  </a:lnTo>
                  <a:lnTo>
                    <a:pt x="577" y="773"/>
                  </a:lnTo>
                  <a:lnTo>
                    <a:pt x="574" y="781"/>
                  </a:lnTo>
                  <a:lnTo>
                    <a:pt x="571" y="786"/>
                  </a:lnTo>
                  <a:lnTo>
                    <a:pt x="568" y="791"/>
                  </a:lnTo>
                  <a:lnTo>
                    <a:pt x="564" y="793"/>
                  </a:lnTo>
                  <a:lnTo>
                    <a:pt x="560" y="794"/>
                  </a:lnTo>
                  <a:lnTo>
                    <a:pt x="20" y="794"/>
                  </a:lnTo>
                  <a:lnTo>
                    <a:pt x="11" y="792"/>
                  </a:lnTo>
                  <a:lnTo>
                    <a:pt x="5" y="786"/>
                  </a:lnTo>
                  <a:lnTo>
                    <a:pt x="1" y="777"/>
                  </a:lnTo>
                  <a:lnTo>
                    <a:pt x="0" y="76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3" name="Freeform 498"/>
            <p:cNvSpPr>
              <a:spLocks/>
            </p:cNvSpPr>
            <p:nvPr/>
          </p:nvSpPr>
          <p:spPr bwMode="auto">
            <a:xfrm>
              <a:off x="3939" y="2765"/>
              <a:ext cx="360" cy="306"/>
            </a:xfrm>
            <a:custGeom>
              <a:avLst/>
              <a:gdLst>
                <a:gd name="T0" fmla="*/ 0 w 521"/>
                <a:gd name="T1" fmla="*/ 704 h 731"/>
                <a:gd name="T2" fmla="*/ 0 w 521"/>
                <a:gd name="T3" fmla="*/ 41 h 731"/>
                <a:gd name="T4" fmla="*/ 0 w 521"/>
                <a:gd name="T5" fmla="*/ 30 h 731"/>
                <a:gd name="T6" fmla="*/ 2 w 521"/>
                <a:gd name="T7" fmla="*/ 21 h 731"/>
                <a:gd name="T8" fmla="*/ 5 w 521"/>
                <a:gd name="T9" fmla="*/ 13 h 731"/>
                <a:gd name="T10" fmla="*/ 9 w 521"/>
                <a:gd name="T11" fmla="*/ 7 h 731"/>
                <a:gd name="T12" fmla="*/ 14 w 521"/>
                <a:gd name="T13" fmla="*/ 3 h 731"/>
                <a:gd name="T14" fmla="*/ 19 w 521"/>
                <a:gd name="T15" fmla="*/ 2 h 731"/>
                <a:gd name="T16" fmla="*/ 23 w 521"/>
                <a:gd name="T17" fmla="*/ 0 h 731"/>
                <a:gd name="T18" fmla="*/ 27 w 521"/>
                <a:gd name="T19" fmla="*/ 0 h 731"/>
                <a:gd name="T20" fmla="*/ 499 w 521"/>
                <a:gd name="T21" fmla="*/ 0 h 731"/>
                <a:gd name="T22" fmla="*/ 503 w 521"/>
                <a:gd name="T23" fmla="*/ 0 h 731"/>
                <a:gd name="T24" fmla="*/ 508 w 521"/>
                <a:gd name="T25" fmla="*/ 2 h 731"/>
                <a:gd name="T26" fmla="*/ 512 w 521"/>
                <a:gd name="T27" fmla="*/ 3 h 731"/>
                <a:gd name="T28" fmla="*/ 516 w 521"/>
                <a:gd name="T29" fmla="*/ 7 h 731"/>
                <a:gd name="T30" fmla="*/ 518 w 521"/>
                <a:gd name="T31" fmla="*/ 12 h 731"/>
                <a:gd name="T32" fmla="*/ 520 w 521"/>
                <a:gd name="T33" fmla="*/ 18 h 731"/>
                <a:gd name="T34" fmla="*/ 521 w 521"/>
                <a:gd name="T35" fmla="*/ 26 h 731"/>
                <a:gd name="T36" fmla="*/ 521 w 521"/>
                <a:gd name="T37" fmla="*/ 35 h 731"/>
                <a:gd name="T38" fmla="*/ 521 w 521"/>
                <a:gd name="T39" fmla="*/ 693 h 731"/>
                <a:gd name="T40" fmla="*/ 520 w 521"/>
                <a:gd name="T41" fmla="*/ 708 h 731"/>
                <a:gd name="T42" fmla="*/ 515 w 521"/>
                <a:gd name="T43" fmla="*/ 719 h 731"/>
                <a:gd name="T44" fmla="*/ 509 w 521"/>
                <a:gd name="T45" fmla="*/ 728 h 731"/>
                <a:gd name="T46" fmla="*/ 502 w 521"/>
                <a:gd name="T47" fmla="*/ 731 h 731"/>
                <a:gd name="T48" fmla="*/ 17 w 521"/>
                <a:gd name="T49" fmla="*/ 731 h 731"/>
                <a:gd name="T50" fmla="*/ 8 w 521"/>
                <a:gd name="T51" fmla="*/ 730 h 731"/>
                <a:gd name="T52" fmla="*/ 2 w 521"/>
                <a:gd name="T53" fmla="*/ 724 h 731"/>
                <a:gd name="T54" fmla="*/ 0 w 521"/>
                <a:gd name="T55" fmla="*/ 715 h 731"/>
                <a:gd name="T56" fmla="*/ 0 w 521"/>
                <a:gd name="T57" fmla="*/ 704 h 7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21" h="731">
                  <a:moveTo>
                    <a:pt x="0" y="704"/>
                  </a:moveTo>
                  <a:lnTo>
                    <a:pt x="0" y="41"/>
                  </a:lnTo>
                  <a:lnTo>
                    <a:pt x="0" y="30"/>
                  </a:lnTo>
                  <a:lnTo>
                    <a:pt x="2" y="21"/>
                  </a:lnTo>
                  <a:lnTo>
                    <a:pt x="5" y="13"/>
                  </a:lnTo>
                  <a:lnTo>
                    <a:pt x="9" y="7"/>
                  </a:lnTo>
                  <a:lnTo>
                    <a:pt x="14" y="3"/>
                  </a:lnTo>
                  <a:lnTo>
                    <a:pt x="19" y="2"/>
                  </a:lnTo>
                  <a:lnTo>
                    <a:pt x="23" y="0"/>
                  </a:lnTo>
                  <a:lnTo>
                    <a:pt x="27" y="0"/>
                  </a:lnTo>
                  <a:lnTo>
                    <a:pt x="499" y="0"/>
                  </a:lnTo>
                  <a:lnTo>
                    <a:pt x="503" y="0"/>
                  </a:lnTo>
                  <a:lnTo>
                    <a:pt x="508" y="2"/>
                  </a:lnTo>
                  <a:lnTo>
                    <a:pt x="512" y="3"/>
                  </a:lnTo>
                  <a:lnTo>
                    <a:pt x="516" y="7"/>
                  </a:lnTo>
                  <a:lnTo>
                    <a:pt x="518" y="12"/>
                  </a:lnTo>
                  <a:lnTo>
                    <a:pt x="520" y="18"/>
                  </a:lnTo>
                  <a:lnTo>
                    <a:pt x="521" y="26"/>
                  </a:lnTo>
                  <a:lnTo>
                    <a:pt x="521" y="35"/>
                  </a:lnTo>
                  <a:lnTo>
                    <a:pt x="521" y="693"/>
                  </a:lnTo>
                  <a:lnTo>
                    <a:pt x="520" y="708"/>
                  </a:lnTo>
                  <a:lnTo>
                    <a:pt x="515" y="719"/>
                  </a:lnTo>
                  <a:lnTo>
                    <a:pt x="509" y="728"/>
                  </a:lnTo>
                  <a:lnTo>
                    <a:pt x="502" y="731"/>
                  </a:lnTo>
                  <a:lnTo>
                    <a:pt x="17" y="731"/>
                  </a:lnTo>
                  <a:lnTo>
                    <a:pt x="8" y="730"/>
                  </a:lnTo>
                  <a:lnTo>
                    <a:pt x="2" y="724"/>
                  </a:lnTo>
                  <a:lnTo>
                    <a:pt x="0" y="715"/>
                  </a:lnTo>
                  <a:lnTo>
                    <a:pt x="0" y="7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4" name="Freeform 499"/>
            <p:cNvSpPr>
              <a:spLocks/>
            </p:cNvSpPr>
            <p:nvPr/>
          </p:nvSpPr>
          <p:spPr bwMode="auto">
            <a:xfrm>
              <a:off x="3916" y="2755"/>
              <a:ext cx="386" cy="319"/>
            </a:xfrm>
            <a:custGeom>
              <a:avLst/>
              <a:gdLst>
                <a:gd name="T0" fmla="*/ 31 w 556"/>
                <a:gd name="T1" fmla="*/ 728 h 763"/>
                <a:gd name="T2" fmla="*/ 31 w 556"/>
                <a:gd name="T3" fmla="*/ 65 h 763"/>
                <a:gd name="T4" fmla="*/ 31 w 556"/>
                <a:gd name="T5" fmla="*/ 54 h 763"/>
                <a:gd name="T6" fmla="*/ 33 w 556"/>
                <a:gd name="T7" fmla="*/ 45 h 763"/>
                <a:gd name="T8" fmla="*/ 36 w 556"/>
                <a:gd name="T9" fmla="*/ 37 h 763"/>
                <a:gd name="T10" fmla="*/ 40 w 556"/>
                <a:gd name="T11" fmla="*/ 31 h 763"/>
                <a:gd name="T12" fmla="*/ 45 w 556"/>
                <a:gd name="T13" fmla="*/ 27 h 763"/>
                <a:gd name="T14" fmla="*/ 50 w 556"/>
                <a:gd name="T15" fmla="*/ 26 h 763"/>
                <a:gd name="T16" fmla="*/ 54 w 556"/>
                <a:gd name="T17" fmla="*/ 24 h 763"/>
                <a:gd name="T18" fmla="*/ 58 w 556"/>
                <a:gd name="T19" fmla="*/ 24 h 763"/>
                <a:gd name="T20" fmla="*/ 530 w 556"/>
                <a:gd name="T21" fmla="*/ 24 h 763"/>
                <a:gd name="T22" fmla="*/ 556 w 556"/>
                <a:gd name="T23" fmla="*/ 0 h 763"/>
                <a:gd name="T24" fmla="*/ 32 w 556"/>
                <a:gd name="T25" fmla="*/ 0 h 763"/>
                <a:gd name="T26" fmla="*/ 28 w 556"/>
                <a:gd name="T27" fmla="*/ 0 h 763"/>
                <a:gd name="T28" fmla="*/ 23 w 556"/>
                <a:gd name="T29" fmla="*/ 2 h 763"/>
                <a:gd name="T30" fmla="*/ 17 w 556"/>
                <a:gd name="T31" fmla="*/ 5 h 763"/>
                <a:gd name="T32" fmla="*/ 11 w 556"/>
                <a:gd name="T33" fmla="*/ 10 h 763"/>
                <a:gd name="T34" fmla="*/ 7 w 556"/>
                <a:gd name="T35" fmla="*/ 16 h 763"/>
                <a:gd name="T36" fmla="*/ 3 w 556"/>
                <a:gd name="T37" fmla="*/ 24 h 763"/>
                <a:gd name="T38" fmla="*/ 1 w 556"/>
                <a:gd name="T39" fmla="*/ 32 h 763"/>
                <a:gd name="T40" fmla="*/ 0 w 556"/>
                <a:gd name="T41" fmla="*/ 45 h 763"/>
                <a:gd name="T42" fmla="*/ 0 w 556"/>
                <a:gd name="T43" fmla="*/ 763 h 763"/>
                <a:gd name="T44" fmla="*/ 31 w 556"/>
                <a:gd name="T45" fmla="*/ 728 h 7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56" h="763">
                  <a:moveTo>
                    <a:pt x="31" y="728"/>
                  </a:moveTo>
                  <a:lnTo>
                    <a:pt x="31" y="65"/>
                  </a:lnTo>
                  <a:lnTo>
                    <a:pt x="31" y="54"/>
                  </a:lnTo>
                  <a:lnTo>
                    <a:pt x="33" y="45"/>
                  </a:lnTo>
                  <a:lnTo>
                    <a:pt x="36" y="37"/>
                  </a:lnTo>
                  <a:lnTo>
                    <a:pt x="40" y="31"/>
                  </a:lnTo>
                  <a:lnTo>
                    <a:pt x="45" y="27"/>
                  </a:lnTo>
                  <a:lnTo>
                    <a:pt x="50" y="26"/>
                  </a:lnTo>
                  <a:lnTo>
                    <a:pt x="54" y="24"/>
                  </a:lnTo>
                  <a:lnTo>
                    <a:pt x="58" y="24"/>
                  </a:lnTo>
                  <a:lnTo>
                    <a:pt x="530" y="24"/>
                  </a:lnTo>
                  <a:lnTo>
                    <a:pt x="556" y="0"/>
                  </a:lnTo>
                  <a:lnTo>
                    <a:pt x="32" y="0"/>
                  </a:lnTo>
                  <a:lnTo>
                    <a:pt x="28" y="0"/>
                  </a:lnTo>
                  <a:lnTo>
                    <a:pt x="23" y="2"/>
                  </a:lnTo>
                  <a:lnTo>
                    <a:pt x="17" y="5"/>
                  </a:lnTo>
                  <a:lnTo>
                    <a:pt x="11" y="10"/>
                  </a:lnTo>
                  <a:lnTo>
                    <a:pt x="7" y="16"/>
                  </a:lnTo>
                  <a:lnTo>
                    <a:pt x="3" y="24"/>
                  </a:lnTo>
                  <a:lnTo>
                    <a:pt x="1" y="32"/>
                  </a:lnTo>
                  <a:lnTo>
                    <a:pt x="0" y="45"/>
                  </a:lnTo>
                  <a:lnTo>
                    <a:pt x="0" y="763"/>
                  </a:lnTo>
                  <a:lnTo>
                    <a:pt x="31" y="72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5" name="Freeform 500"/>
            <p:cNvSpPr>
              <a:spLocks/>
            </p:cNvSpPr>
            <p:nvPr/>
          </p:nvSpPr>
          <p:spPr bwMode="auto">
            <a:xfrm>
              <a:off x="3883" y="2718"/>
              <a:ext cx="44" cy="29"/>
            </a:xfrm>
            <a:custGeom>
              <a:avLst/>
              <a:gdLst>
                <a:gd name="T0" fmla="*/ 45 w 66"/>
                <a:gd name="T1" fmla="*/ 69 h 69"/>
                <a:gd name="T2" fmla="*/ 52 w 66"/>
                <a:gd name="T3" fmla="*/ 66 h 69"/>
                <a:gd name="T4" fmla="*/ 59 w 66"/>
                <a:gd name="T5" fmla="*/ 59 h 69"/>
                <a:gd name="T6" fmla="*/ 64 w 66"/>
                <a:gd name="T7" fmla="*/ 48 h 69"/>
                <a:gd name="T8" fmla="*/ 66 w 66"/>
                <a:gd name="T9" fmla="*/ 35 h 69"/>
                <a:gd name="T10" fmla="*/ 64 w 66"/>
                <a:gd name="T11" fmla="*/ 21 h 69"/>
                <a:gd name="T12" fmla="*/ 59 w 66"/>
                <a:gd name="T13" fmla="*/ 10 h 69"/>
                <a:gd name="T14" fmla="*/ 52 w 66"/>
                <a:gd name="T15" fmla="*/ 2 h 69"/>
                <a:gd name="T16" fmla="*/ 45 w 66"/>
                <a:gd name="T17" fmla="*/ 0 h 69"/>
                <a:gd name="T18" fmla="*/ 20 w 66"/>
                <a:gd name="T19" fmla="*/ 0 h 69"/>
                <a:gd name="T20" fmla="*/ 12 w 66"/>
                <a:gd name="T21" fmla="*/ 2 h 69"/>
                <a:gd name="T22" fmla="*/ 6 w 66"/>
                <a:gd name="T23" fmla="*/ 10 h 69"/>
                <a:gd name="T24" fmla="*/ 1 w 66"/>
                <a:gd name="T25" fmla="*/ 21 h 69"/>
                <a:gd name="T26" fmla="*/ 0 w 66"/>
                <a:gd name="T27" fmla="*/ 35 h 69"/>
                <a:gd name="T28" fmla="*/ 1 w 66"/>
                <a:gd name="T29" fmla="*/ 48 h 69"/>
                <a:gd name="T30" fmla="*/ 6 w 66"/>
                <a:gd name="T31" fmla="*/ 59 h 69"/>
                <a:gd name="T32" fmla="*/ 12 w 66"/>
                <a:gd name="T33" fmla="*/ 66 h 69"/>
                <a:gd name="T34" fmla="*/ 20 w 66"/>
                <a:gd name="T35" fmla="*/ 69 h 69"/>
                <a:gd name="T36" fmla="*/ 45 w 66"/>
                <a:gd name="T37" fmla="*/ 69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6" h="69">
                  <a:moveTo>
                    <a:pt x="45" y="69"/>
                  </a:moveTo>
                  <a:lnTo>
                    <a:pt x="52" y="66"/>
                  </a:lnTo>
                  <a:lnTo>
                    <a:pt x="59" y="59"/>
                  </a:lnTo>
                  <a:lnTo>
                    <a:pt x="64" y="48"/>
                  </a:lnTo>
                  <a:lnTo>
                    <a:pt x="66" y="35"/>
                  </a:lnTo>
                  <a:lnTo>
                    <a:pt x="64" y="21"/>
                  </a:lnTo>
                  <a:lnTo>
                    <a:pt x="59" y="10"/>
                  </a:lnTo>
                  <a:lnTo>
                    <a:pt x="52" y="2"/>
                  </a:lnTo>
                  <a:lnTo>
                    <a:pt x="45" y="0"/>
                  </a:lnTo>
                  <a:lnTo>
                    <a:pt x="20" y="0"/>
                  </a:lnTo>
                  <a:lnTo>
                    <a:pt x="12" y="2"/>
                  </a:lnTo>
                  <a:lnTo>
                    <a:pt x="6" y="10"/>
                  </a:lnTo>
                  <a:lnTo>
                    <a:pt x="1" y="21"/>
                  </a:lnTo>
                  <a:lnTo>
                    <a:pt x="0" y="35"/>
                  </a:lnTo>
                  <a:lnTo>
                    <a:pt x="1" y="48"/>
                  </a:lnTo>
                  <a:lnTo>
                    <a:pt x="6" y="59"/>
                  </a:lnTo>
                  <a:lnTo>
                    <a:pt x="12" y="66"/>
                  </a:lnTo>
                  <a:lnTo>
                    <a:pt x="20" y="69"/>
                  </a:lnTo>
                  <a:lnTo>
                    <a:pt x="45" y="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6" name="Rectangle 501"/>
            <p:cNvSpPr>
              <a:spLocks noChangeArrowheads="1"/>
            </p:cNvSpPr>
            <p:nvPr/>
          </p:nvSpPr>
          <p:spPr bwMode="auto">
            <a:xfrm>
              <a:off x="4313" y="3113"/>
              <a:ext cx="24" cy="1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7" name="Freeform 502"/>
            <p:cNvSpPr>
              <a:spLocks/>
            </p:cNvSpPr>
            <p:nvPr/>
          </p:nvSpPr>
          <p:spPr bwMode="auto">
            <a:xfrm>
              <a:off x="3966" y="3157"/>
              <a:ext cx="311" cy="12"/>
            </a:xfrm>
            <a:custGeom>
              <a:avLst/>
              <a:gdLst>
                <a:gd name="T0" fmla="*/ 442 w 447"/>
                <a:gd name="T1" fmla="*/ 30 h 30"/>
                <a:gd name="T2" fmla="*/ 447 w 447"/>
                <a:gd name="T3" fmla="*/ 0 h 30"/>
                <a:gd name="T4" fmla="*/ 0 w 447"/>
                <a:gd name="T5" fmla="*/ 0 h 30"/>
                <a:gd name="T6" fmla="*/ 6 w 447"/>
                <a:gd name="T7" fmla="*/ 30 h 30"/>
                <a:gd name="T8" fmla="*/ 442 w 447"/>
                <a:gd name="T9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30">
                  <a:moveTo>
                    <a:pt x="442" y="30"/>
                  </a:moveTo>
                  <a:lnTo>
                    <a:pt x="447" y="0"/>
                  </a:lnTo>
                  <a:lnTo>
                    <a:pt x="0" y="0"/>
                  </a:lnTo>
                  <a:lnTo>
                    <a:pt x="6" y="30"/>
                  </a:lnTo>
                  <a:lnTo>
                    <a:pt x="442" y="3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8" name="Freeform 503"/>
            <p:cNvSpPr>
              <a:spLocks/>
            </p:cNvSpPr>
            <p:nvPr/>
          </p:nvSpPr>
          <p:spPr bwMode="auto">
            <a:xfrm>
              <a:off x="3966" y="3157"/>
              <a:ext cx="311" cy="12"/>
            </a:xfrm>
            <a:custGeom>
              <a:avLst/>
              <a:gdLst>
                <a:gd name="T0" fmla="*/ 442 w 447"/>
                <a:gd name="T1" fmla="*/ 30 h 30"/>
                <a:gd name="T2" fmla="*/ 447 w 447"/>
                <a:gd name="T3" fmla="*/ 0 h 30"/>
                <a:gd name="T4" fmla="*/ 0 w 447"/>
                <a:gd name="T5" fmla="*/ 0 h 30"/>
                <a:gd name="T6" fmla="*/ 6 w 447"/>
                <a:gd name="T7" fmla="*/ 30 h 30"/>
                <a:gd name="T8" fmla="*/ 442 w 447"/>
                <a:gd name="T9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30">
                  <a:moveTo>
                    <a:pt x="442" y="30"/>
                  </a:moveTo>
                  <a:lnTo>
                    <a:pt x="447" y="0"/>
                  </a:lnTo>
                  <a:lnTo>
                    <a:pt x="0" y="0"/>
                  </a:lnTo>
                  <a:lnTo>
                    <a:pt x="6" y="30"/>
                  </a:lnTo>
                  <a:lnTo>
                    <a:pt x="442" y="30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9" name="Rectangle 504"/>
            <p:cNvSpPr>
              <a:spLocks noChangeArrowheads="1"/>
            </p:cNvSpPr>
            <p:nvPr/>
          </p:nvSpPr>
          <p:spPr bwMode="auto">
            <a:xfrm>
              <a:off x="3954" y="3212"/>
              <a:ext cx="331" cy="29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0" name="Rectangle 505"/>
            <p:cNvSpPr>
              <a:spLocks noChangeArrowheads="1"/>
            </p:cNvSpPr>
            <p:nvPr/>
          </p:nvSpPr>
          <p:spPr bwMode="auto">
            <a:xfrm>
              <a:off x="3954" y="3212"/>
              <a:ext cx="331" cy="29"/>
            </a:xfrm>
            <a:prstGeom prst="rect">
              <a:avLst/>
            </a:prstGeom>
            <a:noFill/>
            <a:ln w="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1" name="Freeform 506"/>
            <p:cNvSpPr>
              <a:spLocks/>
            </p:cNvSpPr>
            <p:nvPr/>
          </p:nvSpPr>
          <p:spPr bwMode="auto">
            <a:xfrm>
              <a:off x="3954" y="3182"/>
              <a:ext cx="331" cy="30"/>
            </a:xfrm>
            <a:custGeom>
              <a:avLst/>
              <a:gdLst>
                <a:gd name="T0" fmla="*/ 18 w 479"/>
                <a:gd name="T1" fmla="*/ 0 h 73"/>
                <a:gd name="T2" fmla="*/ 460 w 479"/>
                <a:gd name="T3" fmla="*/ 0 h 73"/>
                <a:gd name="T4" fmla="*/ 479 w 479"/>
                <a:gd name="T5" fmla="*/ 73 h 73"/>
                <a:gd name="T6" fmla="*/ 0 w 479"/>
                <a:gd name="T7" fmla="*/ 73 h 73"/>
                <a:gd name="T8" fmla="*/ 18 w 479"/>
                <a:gd name="T9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9" h="73">
                  <a:moveTo>
                    <a:pt x="18" y="0"/>
                  </a:moveTo>
                  <a:lnTo>
                    <a:pt x="460" y="0"/>
                  </a:lnTo>
                  <a:lnTo>
                    <a:pt x="479" y="73"/>
                  </a:lnTo>
                  <a:lnTo>
                    <a:pt x="0" y="7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2" name="Freeform 507"/>
            <p:cNvSpPr>
              <a:spLocks/>
            </p:cNvSpPr>
            <p:nvPr/>
          </p:nvSpPr>
          <p:spPr bwMode="auto">
            <a:xfrm>
              <a:off x="3954" y="3182"/>
              <a:ext cx="331" cy="30"/>
            </a:xfrm>
            <a:custGeom>
              <a:avLst/>
              <a:gdLst>
                <a:gd name="T0" fmla="*/ 18 w 479"/>
                <a:gd name="T1" fmla="*/ 0 h 73"/>
                <a:gd name="T2" fmla="*/ 460 w 479"/>
                <a:gd name="T3" fmla="*/ 0 h 73"/>
                <a:gd name="T4" fmla="*/ 479 w 479"/>
                <a:gd name="T5" fmla="*/ 73 h 73"/>
                <a:gd name="T6" fmla="*/ 0 w 479"/>
                <a:gd name="T7" fmla="*/ 73 h 73"/>
                <a:gd name="T8" fmla="*/ 18 w 479"/>
                <a:gd name="T9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9" h="73">
                  <a:moveTo>
                    <a:pt x="18" y="0"/>
                  </a:moveTo>
                  <a:lnTo>
                    <a:pt x="460" y="0"/>
                  </a:lnTo>
                  <a:lnTo>
                    <a:pt x="479" y="73"/>
                  </a:lnTo>
                  <a:lnTo>
                    <a:pt x="0" y="73"/>
                  </a:lnTo>
                  <a:lnTo>
                    <a:pt x="18" y="0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3" name="Freeform 508"/>
            <p:cNvSpPr>
              <a:spLocks/>
            </p:cNvSpPr>
            <p:nvPr/>
          </p:nvSpPr>
          <p:spPr bwMode="auto">
            <a:xfrm>
              <a:off x="4012" y="3169"/>
              <a:ext cx="226" cy="36"/>
            </a:xfrm>
            <a:custGeom>
              <a:avLst/>
              <a:gdLst>
                <a:gd name="T0" fmla="*/ 327 w 327"/>
                <a:gd name="T1" fmla="*/ 0 h 85"/>
                <a:gd name="T2" fmla="*/ 326 w 327"/>
                <a:gd name="T3" fmla="*/ 6 h 85"/>
                <a:gd name="T4" fmla="*/ 322 w 327"/>
                <a:gd name="T5" fmla="*/ 14 h 85"/>
                <a:gd name="T6" fmla="*/ 318 w 327"/>
                <a:gd name="T7" fmla="*/ 21 h 85"/>
                <a:gd name="T8" fmla="*/ 315 w 327"/>
                <a:gd name="T9" fmla="*/ 29 h 85"/>
                <a:gd name="T10" fmla="*/ 309 w 327"/>
                <a:gd name="T11" fmla="*/ 35 h 85"/>
                <a:gd name="T12" fmla="*/ 302 w 327"/>
                <a:gd name="T13" fmla="*/ 41 h 85"/>
                <a:gd name="T14" fmla="*/ 293 w 327"/>
                <a:gd name="T15" fmla="*/ 49 h 85"/>
                <a:gd name="T16" fmla="*/ 284 w 327"/>
                <a:gd name="T17" fmla="*/ 55 h 85"/>
                <a:gd name="T18" fmla="*/ 275 w 327"/>
                <a:gd name="T19" fmla="*/ 61 h 85"/>
                <a:gd name="T20" fmla="*/ 262 w 327"/>
                <a:gd name="T21" fmla="*/ 68 h 85"/>
                <a:gd name="T22" fmla="*/ 250 w 327"/>
                <a:gd name="T23" fmla="*/ 73 h 85"/>
                <a:gd name="T24" fmla="*/ 236 w 327"/>
                <a:gd name="T25" fmla="*/ 77 h 85"/>
                <a:gd name="T26" fmla="*/ 220 w 327"/>
                <a:gd name="T27" fmla="*/ 80 h 85"/>
                <a:gd name="T28" fmla="*/ 202 w 327"/>
                <a:gd name="T29" fmla="*/ 83 h 85"/>
                <a:gd name="T30" fmla="*/ 184 w 327"/>
                <a:gd name="T31" fmla="*/ 85 h 85"/>
                <a:gd name="T32" fmla="*/ 163 w 327"/>
                <a:gd name="T33" fmla="*/ 85 h 85"/>
                <a:gd name="T34" fmla="*/ 143 w 327"/>
                <a:gd name="T35" fmla="*/ 85 h 85"/>
                <a:gd name="T36" fmla="*/ 125 w 327"/>
                <a:gd name="T37" fmla="*/ 83 h 85"/>
                <a:gd name="T38" fmla="*/ 107 w 327"/>
                <a:gd name="T39" fmla="*/ 80 h 85"/>
                <a:gd name="T40" fmla="*/ 92 w 327"/>
                <a:gd name="T41" fmla="*/ 77 h 85"/>
                <a:gd name="T42" fmla="*/ 77 w 327"/>
                <a:gd name="T43" fmla="*/ 73 h 85"/>
                <a:gd name="T44" fmla="*/ 65 w 327"/>
                <a:gd name="T45" fmla="*/ 68 h 85"/>
                <a:gd name="T46" fmla="*/ 52 w 327"/>
                <a:gd name="T47" fmla="*/ 61 h 85"/>
                <a:gd name="T48" fmla="*/ 43 w 327"/>
                <a:gd name="T49" fmla="*/ 55 h 85"/>
                <a:gd name="T50" fmla="*/ 33 w 327"/>
                <a:gd name="T51" fmla="*/ 49 h 85"/>
                <a:gd name="T52" fmla="*/ 24 w 327"/>
                <a:gd name="T53" fmla="*/ 41 h 85"/>
                <a:gd name="T54" fmla="*/ 18 w 327"/>
                <a:gd name="T55" fmla="*/ 35 h 85"/>
                <a:gd name="T56" fmla="*/ 12 w 327"/>
                <a:gd name="T57" fmla="*/ 29 h 85"/>
                <a:gd name="T58" fmla="*/ 8 w 327"/>
                <a:gd name="T59" fmla="*/ 21 h 85"/>
                <a:gd name="T60" fmla="*/ 4 w 327"/>
                <a:gd name="T61" fmla="*/ 14 h 85"/>
                <a:gd name="T62" fmla="*/ 1 w 327"/>
                <a:gd name="T63" fmla="*/ 6 h 85"/>
                <a:gd name="T64" fmla="*/ 0 w 327"/>
                <a:gd name="T65" fmla="*/ 0 h 85"/>
                <a:gd name="T66" fmla="*/ 327 w 327"/>
                <a:gd name="T67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7" h="85">
                  <a:moveTo>
                    <a:pt x="327" y="0"/>
                  </a:moveTo>
                  <a:lnTo>
                    <a:pt x="326" y="6"/>
                  </a:lnTo>
                  <a:lnTo>
                    <a:pt x="322" y="14"/>
                  </a:lnTo>
                  <a:lnTo>
                    <a:pt x="318" y="21"/>
                  </a:lnTo>
                  <a:lnTo>
                    <a:pt x="315" y="29"/>
                  </a:lnTo>
                  <a:lnTo>
                    <a:pt x="309" y="35"/>
                  </a:lnTo>
                  <a:lnTo>
                    <a:pt x="302" y="41"/>
                  </a:lnTo>
                  <a:lnTo>
                    <a:pt x="293" y="49"/>
                  </a:lnTo>
                  <a:lnTo>
                    <a:pt x="284" y="55"/>
                  </a:lnTo>
                  <a:lnTo>
                    <a:pt x="275" y="61"/>
                  </a:lnTo>
                  <a:lnTo>
                    <a:pt x="262" y="68"/>
                  </a:lnTo>
                  <a:lnTo>
                    <a:pt x="250" y="73"/>
                  </a:lnTo>
                  <a:lnTo>
                    <a:pt x="236" y="77"/>
                  </a:lnTo>
                  <a:lnTo>
                    <a:pt x="220" y="80"/>
                  </a:lnTo>
                  <a:lnTo>
                    <a:pt x="202" y="83"/>
                  </a:lnTo>
                  <a:lnTo>
                    <a:pt x="184" y="85"/>
                  </a:lnTo>
                  <a:lnTo>
                    <a:pt x="163" y="85"/>
                  </a:lnTo>
                  <a:lnTo>
                    <a:pt x="143" y="85"/>
                  </a:lnTo>
                  <a:lnTo>
                    <a:pt x="125" y="83"/>
                  </a:lnTo>
                  <a:lnTo>
                    <a:pt x="107" y="80"/>
                  </a:lnTo>
                  <a:lnTo>
                    <a:pt x="92" y="77"/>
                  </a:lnTo>
                  <a:lnTo>
                    <a:pt x="77" y="73"/>
                  </a:lnTo>
                  <a:lnTo>
                    <a:pt x="65" y="68"/>
                  </a:lnTo>
                  <a:lnTo>
                    <a:pt x="52" y="61"/>
                  </a:lnTo>
                  <a:lnTo>
                    <a:pt x="43" y="55"/>
                  </a:lnTo>
                  <a:lnTo>
                    <a:pt x="33" y="49"/>
                  </a:lnTo>
                  <a:lnTo>
                    <a:pt x="24" y="41"/>
                  </a:lnTo>
                  <a:lnTo>
                    <a:pt x="18" y="35"/>
                  </a:lnTo>
                  <a:lnTo>
                    <a:pt x="12" y="29"/>
                  </a:lnTo>
                  <a:lnTo>
                    <a:pt x="8" y="21"/>
                  </a:lnTo>
                  <a:lnTo>
                    <a:pt x="4" y="14"/>
                  </a:lnTo>
                  <a:lnTo>
                    <a:pt x="1" y="6"/>
                  </a:lnTo>
                  <a:lnTo>
                    <a:pt x="0" y="0"/>
                  </a:lnTo>
                  <a:lnTo>
                    <a:pt x="327" y="0"/>
                  </a:ln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4" name="Freeform 509"/>
            <p:cNvSpPr>
              <a:spLocks/>
            </p:cNvSpPr>
            <p:nvPr/>
          </p:nvSpPr>
          <p:spPr bwMode="auto">
            <a:xfrm>
              <a:off x="4012" y="3169"/>
              <a:ext cx="226" cy="36"/>
            </a:xfrm>
            <a:custGeom>
              <a:avLst/>
              <a:gdLst>
                <a:gd name="T0" fmla="*/ 327 w 327"/>
                <a:gd name="T1" fmla="*/ 0 h 85"/>
                <a:gd name="T2" fmla="*/ 327 w 327"/>
                <a:gd name="T3" fmla="*/ 0 h 85"/>
                <a:gd name="T4" fmla="*/ 326 w 327"/>
                <a:gd name="T5" fmla="*/ 6 h 85"/>
                <a:gd name="T6" fmla="*/ 322 w 327"/>
                <a:gd name="T7" fmla="*/ 14 h 85"/>
                <a:gd name="T8" fmla="*/ 318 w 327"/>
                <a:gd name="T9" fmla="*/ 21 h 85"/>
                <a:gd name="T10" fmla="*/ 315 w 327"/>
                <a:gd name="T11" fmla="*/ 29 h 85"/>
                <a:gd name="T12" fmla="*/ 309 w 327"/>
                <a:gd name="T13" fmla="*/ 35 h 85"/>
                <a:gd name="T14" fmla="*/ 302 w 327"/>
                <a:gd name="T15" fmla="*/ 41 h 85"/>
                <a:gd name="T16" fmla="*/ 293 w 327"/>
                <a:gd name="T17" fmla="*/ 49 h 85"/>
                <a:gd name="T18" fmla="*/ 284 w 327"/>
                <a:gd name="T19" fmla="*/ 55 h 85"/>
                <a:gd name="T20" fmla="*/ 275 w 327"/>
                <a:gd name="T21" fmla="*/ 61 h 85"/>
                <a:gd name="T22" fmla="*/ 262 w 327"/>
                <a:gd name="T23" fmla="*/ 68 h 85"/>
                <a:gd name="T24" fmla="*/ 250 w 327"/>
                <a:gd name="T25" fmla="*/ 73 h 85"/>
                <a:gd name="T26" fmla="*/ 236 w 327"/>
                <a:gd name="T27" fmla="*/ 77 h 85"/>
                <a:gd name="T28" fmla="*/ 220 w 327"/>
                <a:gd name="T29" fmla="*/ 80 h 85"/>
                <a:gd name="T30" fmla="*/ 202 w 327"/>
                <a:gd name="T31" fmla="*/ 83 h 85"/>
                <a:gd name="T32" fmla="*/ 184 w 327"/>
                <a:gd name="T33" fmla="*/ 85 h 85"/>
                <a:gd name="T34" fmla="*/ 163 w 327"/>
                <a:gd name="T35" fmla="*/ 85 h 85"/>
                <a:gd name="T36" fmla="*/ 163 w 327"/>
                <a:gd name="T37" fmla="*/ 85 h 85"/>
                <a:gd name="T38" fmla="*/ 143 w 327"/>
                <a:gd name="T39" fmla="*/ 85 h 85"/>
                <a:gd name="T40" fmla="*/ 125 w 327"/>
                <a:gd name="T41" fmla="*/ 83 h 85"/>
                <a:gd name="T42" fmla="*/ 107 w 327"/>
                <a:gd name="T43" fmla="*/ 80 h 85"/>
                <a:gd name="T44" fmla="*/ 92 w 327"/>
                <a:gd name="T45" fmla="*/ 77 h 85"/>
                <a:gd name="T46" fmla="*/ 77 w 327"/>
                <a:gd name="T47" fmla="*/ 73 h 85"/>
                <a:gd name="T48" fmla="*/ 65 w 327"/>
                <a:gd name="T49" fmla="*/ 68 h 85"/>
                <a:gd name="T50" fmla="*/ 52 w 327"/>
                <a:gd name="T51" fmla="*/ 61 h 85"/>
                <a:gd name="T52" fmla="*/ 43 w 327"/>
                <a:gd name="T53" fmla="*/ 55 h 85"/>
                <a:gd name="T54" fmla="*/ 33 w 327"/>
                <a:gd name="T55" fmla="*/ 49 h 85"/>
                <a:gd name="T56" fmla="*/ 24 w 327"/>
                <a:gd name="T57" fmla="*/ 41 h 85"/>
                <a:gd name="T58" fmla="*/ 18 w 327"/>
                <a:gd name="T59" fmla="*/ 35 h 85"/>
                <a:gd name="T60" fmla="*/ 12 w 327"/>
                <a:gd name="T61" fmla="*/ 29 h 85"/>
                <a:gd name="T62" fmla="*/ 8 w 327"/>
                <a:gd name="T63" fmla="*/ 21 h 85"/>
                <a:gd name="T64" fmla="*/ 4 w 327"/>
                <a:gd name="T65" fmla="*/ 14 h 85"/>
                <a:gd name="T66" fmla="*/ 1 w 327"/>
                <a:gd name="T67" fmla="*/ 6 h 85"/>
                <a:gd name="T68" fmla="*/ 0 w 327"/>
                <a:gd name="T69" fmla="*/ 0 h 85"/>
                <a:gd name="T70" fmla="*/ 327 w 327"/>
                <a:gd name="T71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27" h="85">
                  <a:moveTo>
                    <a:pt x="327" y="0"/>
                  </a:moveTo>
                  <a:lnTo>
                    <a:pt x="327" y="0"/>
                  </a:lnTo>
                  <a:lnTo>
                    <a:pt x="326" y="6"/>
                  </a:lnTo>
                  <a:lnTo>
                    <a:pt x="322" y="14"/>
                  </a:lnTo>
                  <a:lnTo>
                    <a:pt x="318" y="21"/>
                  </a:lnTo>
                  <a:lnTo>
                    <a:pt x="315" y="29"/>
                  </a:lnTo>
                  <a:lnTo>
                    <a:pt x="309" y="35"/>
                  </a:lnTo>
                  <a:lnTo>
                    <a:pt x="302" y="41"/>
                  </a:lnTo>
                  <a:lnTo>
                    <a:pt x="293" y="49"/>
                  </a:lnTo>
                  <a:lnTo>
                    <a:pt x="284" y="55"/>
                  </a:lnTo>
                  <a:lnTo>
                    <a:pt x="275" y="61"/>
                  </a:lnTo>
                  <a:lnTo>
                    <a:pt x="262" y="68"/>
                  </a:lnTo>
                  <a:lnTo>
                    <a:pt x="250" y="73"/>
                  </a:lnTo>
                  <a:lnTo>
                    <a:pt x="236" y="77"/>
                  </a:lnTo>
                  <a:lnTo>
                    <a:pt x="220" y="80"/>
                  </a:lnTo>
                  <a:lnTo>
                    <a:pt x="202" y="83"/>
                  </a:lnTo>
                  <a:lnTo>
                    <a:pt x="184" y="85"/>
                  </a:lnTo>
                  <a:lnTo>
                    <a:pt x="163" y="85"/>
                  </a:lnTo>
                  <a:lnTo>
                    <a:pt x="163" y="85"/>
                  </a:lnTo>
                  <a:lnTo>
                    <a:pt x="143" y="85"/>
                  </a:lnTo>
                  <a:lnTo>
                    <a:pt x="125" y="83"/>
                  </a:lnTo>
                  <a:lnTo>
                    <a:pt x="107" y="80"/>
                  </a:lnTo>
                  <a:lnTo>
                    <a:pt x="92" y="77"/>
                  </a:lnTo>
                  <a:lnTo>
                    <a:pt x="77" y="73"/>
                  </a:lnTo>
                  <a:lnTo>
                    <a:pt x="65" y="68"/>
                  </a:lnTo>
                  <a:lnTo>
                    <a:pt x="52" y="61"/>
                  </a:lnTo>
                  <a:lnTo>
                    <a:pt x="43" y="55"/>
                  </a:lnTo>
                  <a:lnTo>
                    <a:pt x="33" y="49"/>
                  </a:lnTo>
                  <a:lnTo>
                    <a:pt x="24" y="41"/>
                  </a:lnTo>
                  <a:lnTo>
                    <a:pt x="18" y="35"/>
                  </a:lnTo>
                  <a:lnTo>
                    <a:pt x="12" y="29"/>
                  </a:lnTo>
                  <a:lnTo>
                    <a:pt x="8" y="21"/>
                  </a:lnTo>
                  <a:lnTo>
                    <a:pt x="4" y="14"/>
                  </a:lnTo>
                  <a:lnTo>
                    <a:pt x="1" y="6"/>
                  </a:lnTo>
                  <a:lnTo>
                    <a:pt x="0" y="0"/>
                  </a:lnTo>
                  <a:lnTo>
                    <a:pt x="327" y="0"/>
                  </a:lnTo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5" name="Freeform 510"/>
            <p:cNvSpPr>
              <a:spLocks/>
            </p:cNvSpPr>
            <p:nvPr/>
          </p:nvSpPr>
          <p:spPr bwMode="auto">
            <a:xfrm>
              <a:off x="3920" y="1975"/>
              <a:ext cx="234" cy="674"/>
            </a:xfrm>
            <a:custGeom>
              <a:avLst/>
              <a:gdLst>
                <a:gd name="T0" fmla="*/ 168 w 336"/>
                <a:gd name="T1" fmla="*/ 0 h 1609"/>
                <a:gd name="T2" fmla="*/ 0 w 336"/>
                <a:gd name="T3" fmla="*/ 282 h 1609"/>
                <a:gd name="T4" fmla="*/ 111 w 336"/>
                <a:gd name="T5" fmla="*/ 282 h 1609"/>
                <a:gd name="T6" fmla="*/ 111 w 336"/>
                <a:gd name="T7" fmla="*/ 1609 h 1609"/>
                <a:gd name="T8" fmla="*/ 225 w 336"/>
                <a:gd name="T9" fmla="*/ 1609 h 1609"/>
                <a:gd name="T10" fmla="*/ 225 w 336"/>
                <a:gd name="T11" fmla="*/ 282 h 1609"/>
                <a:gd name="T12" fmla="*/ 336 w 336"/>
                <a:gd name="T13" fmla="*/ 282 h 1609"/>
                <a:gd name="T14" fmla="*/ 168 w 336"/>
                <a:gd name="T15" fmla="*/ 0 h 1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609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609"/>
                  </a:lnTo>
                  <a:lnTo>
                    <a:pt x="225" y="1609"/>
                  </a:lnTo>
                  <a:lnTo>
                    <a:pt x="225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6" name="Freeform 511"/>
            <p:cNvSpPr>
              <a:spLocks/>
            </p:cNvSpPr>
            <p:nvPr/>
          </p:nvSpPr>
          <p:spPr bwMode="auto">
            <a:xfrm>
              <a:off x="3920" y="1975"/>
              <a:ext cx="234" cy="674"/>
            </a:xfrm>
            <a:custGeom>
              <a:avLst/>
              <a:gdLst>
                <a:gd name="T0" fmla="*/ 168 w 336"/>
                <a:gd name="T1" fmla="*/ 0 h 1609"/>
                <a:gd name="T2" fmla="*/ 0 w 336"/>
                <a:gd name="T3" fmla="*/ 282 h 1609"/>
                <a:gd name="T4" fmla="*/ 111 w 336"/>
                <a:gd name="T5" fmla="*/ 282 h 1609"/>
                <a:gd name="T6" fmla="*/ 111 w 336"/>
                <a:gd name="T7" fmla="*/ 1609 h 1609"/>
                <a:gd name="T8" fmla="*/ 225 w 336"/>
                <a:gd name="T9" fmla="*/ 1609 h 1609"/>
                <a:gd name="T10" fmla="*/ 225 w 336"/>
                <a:gd name="T11" fmla="*/ 282 h 1609"/>
                <a:gd name="T12" fmla="*/ 336 w 336"/>
                <a:gd name="T13" fmla="*/ 282 h 1609"/>
                <a:gd name="T14" fmla="*/ 168 w 336"/>
                <a:gd name="T15" fmla="*/ 0 h 1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609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609"/>
                  </a:lnTo>
                  <a:lnTo>
                    <a:pt x="225" y="1609"/>
                  </a:lnTo>
                  <a:lnTo>
                    <a:pt x="225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7" name="Freeform 512"/>
            <p:cNvSpPr>
              <a:spLocks/>
            </p:cNvSpPr>
            <p:nvPr/>
          </p:nvSpPr>
          <p:spPr bwMode="auto">
            <a:xfrm>
              <a:off x="2953" y="3120"/>
              <a:ext cx="750" cy="237"/>
            </a:xfrm>
            <a:custGeom>
              <a:avLst/>
              <a:gdLst>
                <a:gd name="T0" fmla="*/ 0 w 1081"/>
                <a:gd name="T1" fmla="*/ 282 h 563"/>
                <a:gd name="T2" fmla="*/ 167 w 1081"/>
                <a:gd name="T3" fmla="*/ 563 h 563"/>
                <a:gd name="T4" fmla="*/ 167 w 1081"/>
                <a:gd name="T5" fmla="*/ 377 h 563"/>
                <a:gd name="T6" fmla="*/ 1081 w 1081"/>
                <a:gd name="T7" fmla="*/ 377 h 563"/>
                <a:gd name="T8" fmla="*/ 1081 w 1081"/>
                <a:gd name="T9" fmla="*/ 186 h 563"/>
                <a:gd name="T10" fmla="*/ 167 w 1081"/>
                <a:gd name="T11" fmla="*/ 186 h 563"/>
                <a:gd name="T12" fmla="*/ 167 w 1081"/>
                <a:gd name="T13" fmla="*/ 0 h 563"/>
                <a:gd name="T14" fmla="*/ 0 w 1081"/>
                <a:gd name="T15" fmla="*/ 282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81" h="563">
                  <a:moveTo>
                    <a:pt x="0" y="282"/>
                  </a:moveTo>
                  <a:lnTo>
                    <a:pt x="167" y="563"/>
                  </a:lnTo>
                  <a:lnTo>
                    <a:pt x="167" y="377"/>
                  </a:lnTo>
                  <a:lnTo>
                    <a:pt x="1081" y="377"/>
                  </a:lnTo>
                  <a:lnTo>
                    <a:pt x="1081" y="186"/>
                  </a:lnTo>
                  <a:lnTo>
                    <a:pt x="167" y="186"/>
                  </a:lnTo>
                  <a:lnTo>
                    <a:pt x="167" y="0"/>
                  </a:lnTo>
                  <a:lnTo>
                    <a:pt x="0" y="282"/>
                  </a:lnTo>
                  <a:close/>
                </a:path>
              </a:pathLst>
            </a:custGeom>
            <a:solidFill>
              <a:srgbClr val="969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8" name="Freeform 513"/>
            <p:cNvSpPr>
              <a:spLocks/>
            </p:cNvSpPr>
            <p:nvPr/>
          </p:nvSpPr>
          <p:spPr bwMode="auto">
            <a:xfrm>
              <a:off x="2953" y="3120"/>
              <a:ext cx="750" cy="237"/>
            </a:xfrm>
            <a:custGeom>
              <a:avLst/>
              <a:gdLst>
                <a:gd name="T0" fmla="*/ 0 w 1081"/>
                <a:gd name="T1" fmla="*/ 282 h 563"/>
                <a:gd name="T2" fmla="*/ 167 w 1081"/>
                <a:gd name="T3" fmla="*/ 563 h 563"/>
                <a:gd name="T4" fmla="*/ 167 w 1081"/>
                <a:gd name="T5" fmla="*/ 377 h 563"/>
                <a:gd name="T6" fmla="*/ 1081 w 1081"/>
                <a:gd name="T7" fmla="*/ 377 h 563"/>
                <a:gd name="T8" fmla="*/ 1081 w 1081"/>
                <a:gd name="T9" fmla="*/ 186 h 563"/>
                <a:gd name="T10" fmla="*/ 167 w 1081"/>
                <a:gd name="T11" fmla="*/ 186 h 563"/>
                <a:gd name="T12" fmla="*/ 167 w 1081"/>
                <a:gd name="T13" fmla="*/ 0 h 563"/>
                <a:gd name="T14" fmla="*/ 0 w 1081"/>
                <a:gd name="T15" fmla="*/ 282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81" h="563">
                  <a:moveTo>
                    <a:pt x="0" y="282"/>
                  </a:moveTo>
                  <a:lnTo>
                    <a:pt x="167" y="563"/>
                  </a:lnTo>
                  <a:lnTo>
                    <a:pt x="167" y="377"/>
                  </a:lnTo>
                  <a:lnTo>
                    <a:pt x="1081" y="377"/>
                  </a:lnTo>
                  <a:lnTo>
                    <a:pt x="1081" y="186"/>
                  </a:lnTo>
                  <a:lnTo>
                    <a:pt x="167" y="186"/>
                  </a:lnTo>
                  <a:lnTo>
                    <a:pt x="167" y="0"/>
                  </a:lnTo>
                  <a:lnTo>
                    <a:pt x="0" y="282"/>
                  </a:lnTo>
                  <a:close/>
                </a:path>
              </a:pathLst>
            </a:custGeom>
            <a:noFill/>
            <a:ln w="1588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9" name="Freeform 514"/>
            <p:cNvSpPr>
              <a:spLocks/>
            </p:cNvSpPr>
            <p:nvPr/>
          </p:nvSpPr>
          <p:spPr bwMode="auto">
            <a:xfrm>
              <a:off x="2752" y="2817"/>
              <a:ext cx="234" cy="421"/>
            </a:xfrm>
            <a:custGeom>
              <a:avLst/>
              <a:gdLst>
                <a:gd name="T0" fmla="*/ 168 w 336"/>
                <a:gd name="T1" fmla="*/ 0 h 1005"/>
                <a:gd name="T2" fmla="*/ 0 w 336"/>
                <a:gd name="T3" fmla="*/ 282 h 1005"/>
                <a:gd name="T4" fmla="*/ 111 w 336"/>
                <a:gd name="T5" fmla="*/ 282 h 1005"/>
                <a:gd name="T6" fmla="*/ 111 w 336"/>
                <a:gd name="T7" fmla="*/ 1005 h 1005"/>
                <a:gd name="T8" fmla="*/ 224 w 336"/>
                <a:gd name="T9" fmla="*/ 1005 h 1005"/>
                <a:gd name="T10" fmla="*/ 224 w 336"/>
                <a:gd name="T11" fmla="*/ 282 h 1005"/>
                <a:gd name="T12" fmla="*/ 336 w 336"/>
                <a:gd name="T13" fmla="*/ 282 h 1005"/>
                <a:gd name="T14" fmla="*/ 168 w 336"/>
                <a:gd name="T15" fmla="*/ 0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005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005"/>
                  </a:lnTo>
                  <a:lnTo>
                    <a:pt x="224" y="1005"/>
                  </a:lnTo>
                  <a:lnTo>
                    <a:pt x="224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0" name="Freeform 515"/>
            <p:cNvSpPr>
              <a:spLocks/>
            </p:cNvSpPr>
            <p:nvPr/>
          </p:nvSpPr>
          <p:spPr bwMode="auto">
            <a:xfrm>
              <a:off x="2670" y="2796"/>
              <a:ext cx="235" cy="421"/>
            </a:xfrm>
            <a:custGeom>
              <a:avLst/>
              <a:gdLst>
                <a:gd name="T0" fmla="*/ 168 w 336"/>
                <a:gd name="T1" fmla="*/ 0 h 1005"/>
                <a:gd name="T2" fmla="*/ 0 w 336"/>
                <a:gd name="T3" fmla="*/ 282 h 1005"/>
                <a:gd name="T4" fmla="*/ 111 w 336"/>
                <a:gd name="T5" fmla="*/ 282 h 1005"/>
                <a:gd name="T6" fmla="*/ 111 w 336"/>
                <a:gd name="T7" fmla="*/ 1005 h 1005"/>
                <a:gd name="T8" fmla="*/ 224 w 336"/>
                <a:gd name="T9" fmla="*/ 1005 h 1005"/>
                <a:gd name="T10" fmla="*/ 224 w 336"/>
                <a:gd name="T11" fmla="*/ 282 h 1005"/>
                <a:gd name="T12" fmla="*/ 336 w 336"/>
                <a:gd name="T13" fmla="*/ 282 h 1005"/>
                <a:gd name="T14" fmla="*/ 168 w 336"/>
                <a:gd name="T15" fmla="*/ 0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005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005"/>
                  </a:lnTo>
                  <a:lnTo>
                    <a:pt x="224" y="1005"/>
                  </a:lnTo>
                  <a:lnTo>
                    <a:pt x="224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1" name="Freeform 516"/>
            <p:cNvSpPr>
              <a:spLocks/>
            </p:cNvSpPr>
            <p:nvPr/>
          </p:nvSpPr>
          <p:spPr bwMode="auto">
            <a:xfrm>
              <a:off x="2084" y="2817"/>
              <a:ext cx="235" cy="421"/>
            </a:xfrm>
            <a:custGeom>
              <a:avLst/>
              <a:gdLst>
                <a:gd name="T0" fmla="*/ 168 w 336"/>
                <a:gd name="T1" fmla="*/ 0 h 1005"/>
                <a:gd name="T2" fmla="*/ 0 w 336"/>
                <a:gd name="T3" fmla="*/ 282 h 1005"/>
                <a:gd name="T4" fmla="*/ 111 w 336"/>
                <a:gd name="T5" fmla="*/ 282 h 1005"/>
                <a:gd name="T6" fmla="*/ 111 w 336"/>
                <a:gd name="T7" fmla="*/ 1005 h 1005"/>
                <a:gd name="T8" fmla="*/ 225 w 336"/>
                <a:gd name="T9" fmla="*/ 1005 h 1005"/>
                <a:gd name="T10" fmla="*/ 225 w 336"/>
                <a:gd name="T11" fmla="*/ 282 h 1005"/>
                <a:gd name="T12" fmla="*/ 336 w 336"/>
                <a:gd name="T13" fmla="*/ 282 h 1005"/>
                <a:gd name="T14" fmla="*/ 168 w 336"/>
                <a:gd name="T15" fmla="*/ 0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005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005"/>
                  </a:lnTo>
                  <a:lnTo>
                    <a:pt x="225" y="1005"/>
                  </a:lnTo>
                  <a:lnTo>
                    <a:pt x="225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2" name="Freeform 517"/>
            <p:cNvSpPr>
              <a:spLocks/>
            </p:cNvSpPr>
            <p:nvPr/>
          </p:nvSpPr>
          <p:spPr bwMode="auto">
            <a:xfrm>
              <a:off x="1772" y="2817"/>
              <a:ext cx="235" cy="421"/>
            </a:xfrm>
            <a:custGeom>
              <a:avLst/>
              <a:gdLst>
                <a:gd name="T0" fmla="*/ 168 w 336"/>
                <a:gd name="T1" fmla="*/ 0 h 1005"/>
                <a:gd name="T2" fmla="*/ 0 w 336"/>
                <a:gd name="T3" fmla="*/ 282 h 1005"/>
                <a:gd name="T4" fmla="*/ 111 w 336"/>
                <a:gd name="T5" fmla="*/ 282 h 1005"/>
                <a:gd name="T6" fmla="*/ 111 w 336"/>
                <a:gd name="T7" fmla="*/ 1005 h 1005"/>
                <a:gd name="T8" fmla="*/ 225 w 336"/>
                <a:gd name="T9" fmla="*/ 1005 h 1005"/>
                <a:gd name="T10" fmla="*/ 225 w 336"/>
                <a:gd name="T11" fmla="*/ 282 h 1005"/>
                <a:gd name="T12" fmla="*/ 336 w 336"/>
                <a:gd name="T13" fmla="*/ 282 h 1005"/>
                <a:gd name="T14" fmla="*/ 168 w 336"/>
                <a:gd name="T15" fmla="*/ 0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6" h="1005">
                  <a:moveTo>
                    <a:pt x="168" y="0"/>
                  </a:moveTo>
                  <a:lnTo>
                    <a:pt x="0" y="282"/>
                  </a:lnTo>
                  <a:lnTo>
                    <a:pt x="111" y="282"/>
                  </a:lnTo>
                  <a:lnTo>
                    <a:pt x="111" y="1005"/>
                  </a:lnTo>
                  <a:lnTo>
                    <a:pt x="225" y="1005"/>
                  </a:lnTo>
                  <a:lnTo>
                    <a:pt x="225" y="282"/>
                  </a:lnTo>
                  <a:lnTo>
                    <a:pt x="336" y="282"/>
                  </a:lnTo>
                  <a:lnTo>
                    <a:pt x="168" y="0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3" name="Freeform 518"/>
            <p:cNvSpPr>
              <a:spLocks/>
            </p:cNvSpPr>
            <p:nvPr/>
          </p:nvSpPr>
          <p:spPr bwMode="auto">
            <a:xfrm>
              <a:off x="2039" y="3120"/>
              <a:ext cx="499" cy="237"/>
            </a:xfrm>
            <a:custGeom>
              <a:avLst/>
              <a:gdLst>
                <a:gd name="T0" fmla="*/ 0 w 722"/>
                <a:gd name="T1" fmla="*/ 282 h 563"/>
                <a:gd name="T2" fmla="*/ 168 w 722"/>
                <a:gd name="T3" fmla="*/ 563 h 563"/>
                <a:gd name="T4" fmla="*/ 168 w 722"/>
                <a:gd name="T5" fmla="*/ 377 h 563"/>
                <a:gd name="T6" fmla="*/ 722 w 722"/>
                <a:gd name="T7" fmla="*/ 377 h 563"/>
                <a:gd name="T8" fmla="*/ 722 w 722"/>
                <a:gd name="T9" fmla="*/ 186 h 563"/>
                <a:gd name="T10" fmla="*/ 168 w 722"/>
                <a:gd name="T11" fmla="*/ 186 h 563"/>
                <a:gd name="T12" fmla="*/ 168 w 722"/>
                <a:gd name="T13" fmla="*/ 0 h 563"/>
                <a:gd name="T14" fmla="*/ 0 w 722"/>
                <a:gd name="T15" fmla="*/ 282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2" h="563">
                  <a:moveTo>
                    <a:pt x="0" y="282"/>
                  </a:moveTo>
                  <a:lnTo>
                    <a:pt x="168" y="563"/>
                  </a:lnTo>
                  <a:lnTo>
                    <a:pt x="168" y="377"/>
                  </a:lnTo>
                  <a:lnTo>
                    <a:pt x="722" y="377"/>
                  </a:lnTo>
                  <a:lnTo>
                    <a:pt x="722" y="186"/>
                  </a:lnTo>
                  <a:lnTo>
                    <a:pt x="168" y="186"/>
                  </a:lnTo>
                  <a:lnTo>
                    <a:pt x="168" y="0"/>
                  </a:lnTo>
                  <a:lnTo>
                    <a:pt x="0" y="282"/>
                  </a:lnTo>
                  <a:close/>
                </a:path>
              </a:pathLst>
            </a:custGeom>
            <a:solidFill>
              <a:srgbClr val="969696"/>
            </a:solidFill>
            <a:ln w="15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4" name="Rectangle 519"/>
            <p:cNvSpPr>
              <a:spLocks noChangeArrowheads="1"/>
            </p:cNvSpPr>
            <p:nvPr/>
          </p:nvSpPr>
          <p:spPr bwMode="auto">
            <a:xfrm>
              <a:off x="355" y="871"/>
              <a:ext cx="44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Object</a:t>
              </a:r>
              <a:endParaRPr lang="en-GB" altLang="en-US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25" name="Rectangle 520"/>
            <p:cNvSpPr>
              <a:spLocks noChangeArrowheads="1"/>
            </p:cNvSpPr>
            <p:nvPr/>
          </p:nvSpPr>
          <p:spPr bwMode="auto">
            <a:xfrm>
              <a:off x="2558" y="761"/>
              <a:ext cx="509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8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RX Probe</a:t>
              </a:r>
              <a:endParaRPr lang="en-GB" altLang="en-US" sz="1400">
                <a:solidFill>
                  <a:srgbClr val="0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26" name="Rectangle 521"/>
            <p:cNvSpPr>
              <a:spLocks noChangeArrowheads="1"/>
            </p:cNvSpPr>
            <p:nvPr/>
          </p:nvSpPr>
          <p:spPr bwMode="auto">
            <a:xfrm>
              <a:off x="2705" y="3399"/>
              <a:ext cx="688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Controller</a:t>
              </a:r>
              <a:endParaRPr lang="en-GB" altLang="en-US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grpSp>
          <p:nvGrpSpPr>
            <p:cNvPr id="527" name="Group 522"/>
            <p:cNvGrpSpPr>
              <a:grpSpLocks/>
            </p:cNvGrpSpPr>
            <p:nvPr/>
          </p:nvGrpSpPr>
          <p:grpSpPr bwMode="auto">
            <a:xfrm>
              <a:off x="839" y="926"/>
              <a:ext cx="2884" cy="583"/>
              <a:chOff x="484" y="927"/>
              <a:chExt cx="2884" cy="583"/>
            </a:xfrm>
          </p:grpSpPr>
          <p:sp>
            <p:nvSpPr>
              <p:cNvPr id="558" name="Line 523"/>
              <p:cNvSpPr>
                <a:spLocks noChangeShapeType="1"/>
              </p:cNvSpPr>
              <p:nvPr/>
            </p:nvSpPr>
            <p:spPr bwMode="auto">
              <a:xfrm>
                <a:off x="3008" y="1168"/>
                <a:ext cx="360" cy="17"/>
              </a:xfrm>
              <a:prstGeom prst="line">
                <a:avLst/>
              </a:prstGeom>
              <a:noFill/>
              <a:ln w="28575">
                <a:solidFill>
                  <a:srgbClr val="008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59" name="Line 524"/>
              <p:cNvSpPr>
                <a:spLocks noChangeShapeType="1"/>
              </p:cNvSpPr>
              <p:nvPr/>
            </p:nvSpPr>
            <p:spPr bwMode="auto">
              <a:xfrm>
                <a:off x="2097" y="1168"/>
                <a:ext cx="546" cy="1"/>
              </a:xfrm>
              <a:prstGeom prst="line">
                <a:avLst/>
              </a:prstGeom>
              <a:noFill/>
              <a:ln w="28575">
                <a:solidFill>
                  <a:srgbClr val="008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60" name="Line 525"/>
              <p:cNvSpPr>
                <a:spLocks noChangeShapeType="1"/>
              </p:cNvSpPr>
              <p:nvPr/>
            </p:nvSpPr>
            <p:spPr bwMode="auto">
              <a:xfrm flipV="1">
                <a:off x="484" y="927"/>
                <a:ext cx="866" cy="241"/>
              </a:xfrm>
              <a:prstGeom prst="line">
                <a:avLst/>
              </a:prstGeom>
              <a:noFill/>
              <a:ln w="19050">
                <a:solidFill>
                  <a:srgbClr val="008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61" name="Line 526"/>
              <p:cNvSpPr>
                <a:spLocks noChangeShapeType="1"/>
              </p:cNvSpPr>
              <p:nvPr/>
            </p:nvSpPr>
            <p:spPr bwMode="auto">
              <a:xfrm flipV="1">
                <a:off x="618" y="1168"/>
                <a:ext cx="1066" cy="61"/>
              </a:xfrm>
              <a:prstGeom prst="line">
                <a:avLst/>
              </a:prstGeom>
              <a:noFill/>
              <a:ln w="19050">
                <a:solidFill>
                  <a:srgbClr val="008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62" name="Line 527"/>
              <p:cNvSpPr>
                <a:spLocks noChangeShapeType="1"/>
              </p:cNvSpPr>
              <p:nvPr/>
            </p:nvSpPr>
            <p:spPr bwMode="auto">
              <a:xfrm>
                <a:off x="551" y="1410"/>
                <a:ext cx="928" cy="100"/>
              </a:xfrm>
              <a:prstGeom prst="line">
                <a:avLst/>
              </a:prstGeom>
              <a:noFill/>
              <a:ln w="19050">
                <a:solidFill>
                  <a:srgbClr val="008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28" name="Rectangle 528"/>
            <p:cNvSpPr>
              <a:spLocks noChangeArrowheads="1"/>
            </p:cNvSpPr>
            <p:nvPr/>
          </p:nvSpPr>
          <p:spPr bwMode="auto">
            <a:xfrm>
              <a:off x="2313" y="1137"/>
              <a:ext cx="134" cy="60"/>
            </a:xfrm>
            <a:prstGeom prst="rec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9" name="Line 529"/>
            <p:cNvSpPr>
              <a:spLocks noChangeShapeType="1"/>
            </p:cNvSpPr>
            <p:nvPr/>
          </p:nvSpPr>
          <p:spPr bwMode="auto">
            <a:xfrm flipH="1">
              <a:off x="2380" y="839"/>
              <a:ext cx="143" cy="321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0" name="Rectangle 530"/>
            <p:cNvSpPr>
              <a:spLocks noChangeArrowheads="1"/>
            </p:cNvSpPr>
            <p:nvPr/>
          </p:nvSpPr>
          <p:spPr bwMode="auto">
            <a:xfrm>
              <a:off x="2313" y="1250"/>
              <a:ext cx="134" cy="61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1" name="Rectangle 531"/>
            <p:cNvSpPr>
              <a:spLocks noChangeArrowheads="1"/>
            </p:cNvSpPr>
            <p:nvPr/>
          </p:nvSpPr>
          <p:spPr bwMode="auto">
            <a:xfrm>
              <a:off x="2706" y="896"/>
              <a:ext cx="496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TX Probe</a:t>
              </a:r>
              <a:endParaRPr lang="en-GB" altLang="en-US" sz="14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2" name="Line 532"/>
            <p:cNvSpPr>
              <a:spLocks noChangeShapeType="1"/>
            </p:cNvSpPr>
            <p:nvPr/>
          </p:nvSpPr>
          <p:spPr bwMode="auto">
            <a:xfrm flipH="1">
              <a:off x="2372" y="971"/>
              <a:ext cx="318" cy="317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3" name="Rectangle 533"/>
            <p:cNvSpPr>
              <a:spLocks noChangeArrowheads="1"/>
            </p:cNvSpPr>
            <p:nvPr/>
          </p:nvSpPr>
          <p:spPr bwMode="auto">
            <a:xfrm>
              <a:off x="3704" y="1049"/>
              <a:ext cx="508" cy="27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Power Meter</a:t>
              </a:r>
              <a:endParaRPr lang="en-GB" altLang="en-US" sz="1400" b="1" dirty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4" name="Rectangle 534"/>
            <p:cNvSpPr>
              <a:spLocks noChangeArrowheads="1"/>
            </p:cNvSpPr>
            <p:nvPr/>
          </p:nvSpPr>
          <p:spPr bwMode="auto">
            <a:xfrm>
              <a:off x="4295" y="971"/>
              <a:ext cx="111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Intensity Pattern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16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 (x,y)</a:t>
              </a:r>
              <a:endParaRPr lang="en-GB" altLang="en-US" sz="16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5" name="Rectangle 535"/>
            <p:cNvSpPr>
              <a:spLocks noChangeArrowheads="1"/>
            </p:cNvSpPr>
            <p:nvPr/>
          </p:nvSpPr>
          <p:spPr bwMode="auto">
            <a:xfrm>
              <a:off x="506" y="3040"/>
              <a:ext cx="758" cy="27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Microwave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6" name="Rectangle 536"/>
            <p:cNvSpPr>
              <a:spLocks noChangeArrowheads="1"/>
            </p:cNvSpPr>
            <p:nvPr/>
          </p:nvSpPr>
          <p:spPr bwMode="auto">
            <a:xfrm>
              <a:off x="506" y="2389"/>
              <a:ext cx="758" cy="27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Directional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Coupler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7" name="Rectangle 537"/>
            <p:cNvSpPr>
              <a:spLocks noChangeArrowheads="1"/>
            </p:cNvSpPr>
            <p:nvPr/>
          </p:nvSpPr>
          <p:spPr bwMode="auto">
            <a:xfrm>
              <a:off x="1547" y="2389"/>
              <a:ext cx="758" cy="27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Variable Attenuator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8" name="Rectangle 538"/>
            <p:cNvSpPr>
              <a:spLocks noChangeArrowheads="1"/>
            </p:cNvSpPr>
            <p:nvPr/>
          </p:nvSpPr>
          <p:spPr bwMode="auto">
            <a:xfrm>
              <a:off x="2546" y="2389"/>
              <a:ext cx="492" cy="27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Phase Shifter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sp>
          <p:nvSpPr>
            <p:cNvPr id="539" name="Rectangle 539"/>
            <p:cNvSpPr>
              <a:spLocks noChangeArrowheads="1"/>
            </p:cNvSpPr>
            <p:nvPr/>
          </p:nvSpPr>
          <p:spPr bwMode="auto">
            <a:xfrm>
              <a:off x="1755" y="1650"/>
              <a:ext cx="558" cy="27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Position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Control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  <p:grpSp>
          <p:nvGrpSpPr>
            <p:cNvPr id="540" name="Group 540"/>
            <p:cNvGrpSpPr>
              <a:grpSpLocks/>
            </p:cNvGrpSpPr>
            <p:nvPr/>
          </p:nvGrpSpPr>
          <p:grpSpPr bwMode="auto">
            <a:xfrm>
              <a:off x="839" y="1107"/>
              <a:ext cx="1999" cy="1282"/>
              <a:chOff x="484" y="1108"/>
              <a:chExt cx="1999" cy="1282"/>
            </a:xfrm>
          </p:grpSpPr>
          <p:sp>
            <p:nvSpPr>
              <p:cNvPr id="550" name="Line 541"/>
              <p:cNvSpPr>
                <a:spLocks noChangeShapeType="1"/>
              </p:cNvSpPr>
              <p:nvPr/>
            </p:nvSpPr>
            <p:spPr bwMode="auto">
              <a:xfrm>
                <a:off x="2083" y="1289"/>
                <a:ext cx="400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551" name="Group 542"/>
              <p:cNvGrpSpPr>
                <a:grpSpLocks/>
              </p:cNvGrpSpPr>
              <p:nvPr/>
            </p:nvGrpSpPr>
            <p:grpSpPr bwMode="auto">
              <a:xfrm>
                <a:off x="484" y="1108"/>
                <a:ext cx="1999" cy="1282"/>
                <a:chOff x="484" y="1108"/>
                <a:chExt cx="1999" cy="1282"/>
              </a:xfrm>
            </p:grpSpPr>
            <p:sp>
              <p:nvSpPr>
                <p:cNvPr id="552" name="Line 543"/>
                <p:cNvSpPr>
                  <a:spLocks noChangeShapeType="1"/>
                </p:cNvSpPr>
                <p:nvPr/>
              </p:nvSpPr>
              <p:spPr bwMode="auto">
                <a:xfrm flipV="1">
                  <a:off x="817" y="2209"/>
                  <a:ext cx="0" cy="181"/>
                </a:xfrm>
                <a:prstGeom prst="line">
                  <a:avLst/>
                </a:prstGeom>
                <a:noFill/>
                <a:ln w="28575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3" name="Line 544"/>
                <p:cNvSpPr>
                  <a:spLocks noChangeShapeType="1"/>
                </p:cNvSpPr>
                <p:nvPr/>
              </p:nvSpPr>
              <p:spPr bwMode="auto">
                <a:xfrm flipV="1">
                  <a:off x="817" y="2224"/>
                  <a:ext cx="1666" cy="0"/>
                </a:xfrm>
                <a:prstGeom prst="line">
                  <a:avLst/>
                </a:prstGeom>
                <a:noFill/>
                <a:ln w="28575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4" name="Line 545"/>
                <p:cNvSpPr>
                  <a:spLocks noChangeShapeType="1"/>
                </p:cNvSpPr>
                <p:nvPr/>
              </p:nvSpPr>
              <p:spPr bwMode="auto">
                <a:xfrm flipH="1" flipV="1">
                  <a:off x="2458" y="1274"/>
                  <a:ext cx="0" cy="965"/>
                </a:xfrm>
                <a:prstGeom prst="line">
                  <a:avLst/>
                </a:prstGeom>
                <a:noFill/>
                <a:ln w="28575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5" name="Line 546"/>
                <p:cNvSpPr>
                  <a:spLocks noChangeShapeType="1"/>
                </p:cNvSpPr>
                <p:nvPr/>
              </p:nvSpPr>
              <p:spPr bwMode="auto">
                <a:xfrm flipH="1" flipV="1">
                  <a:off x="484" y="1281"/>
                  <a:ext cx="1466" cy="8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6" name="Line 547"/>
                <p:cNvSpPr>
                  <a:spLocks noChangeShapeType="1"/>
                </p:cNvSpPr>
                <p:nvPr/>
              </p:nvSpPr>
              <p:spPr bwMode="auto">
                <a:xfrm flipH="1">
                  <a:off x="484" y="1289"/>
                  <a:ext cx="1466" cy="241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57" name="Line 548"/>
                <p:cNvSpPr>
                  <a:spLocks noChangeShapeType="1"/>
                </p:cNvSpPr>
                <p:nvPr/>
              </p:nvSpPr>
              <p:spPr bwMode="auto">
                <a:xfrm flipH="1" flipV="1">
                  <a:off x="484" y="1108"/>
                  <a:ext cx="1466" cy="181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pPr algn="ctr"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 sz="2400" b="1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ahoma" panose="020B060403050404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  <p:grpSp>
          <p:nvGrpSpPr>
            <p:cNvPr id="541" name="Group 549"/>
            <p:cNvGrpSpPr>
              <a:grpSpLocks/>
            </p:cNvGrpSpPr>
            <p:nvPr/>
          </p:nvGrpSpPr>
          <p:grpSpPr bwMode="auto">
            <a:xfrm>
              <a:off x="1264" y="1288"/>
              <a:ext cx="2777" cy="1278"/>
              <a:chOff x="909" y="1289"/>
              <a:chExt cx="2777" cy="1278"/>
            </a:xfrm>
          </p:grpSpPr>
          <p:sp>
            <p:nvSpPr>
              <p:cNvPr id="544" name="Line 550"/>
              <p:cNvSpPr>
                <a:spLocks noChangeShapeType="1"/>
              </p:cNvSpPr>
              <p:nvPr/>
            </p:nvSpPr>
            <p:spPr bwMode="auto">
              <a:xfrm>
                <a:off x="2999" y="1289"/>
                <a:ext cx="361" cy="16"/>
              </a:xfrm>
              <a:prstGeom prst="line">
                <a:avLst/>
              </a:prstGeom>
              <a:noFill/>
              <a:ln w="28575">
                <a:solidFill>
                  <a:srgbClr val="FF99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5" name="Line 551"/>
              <p:cNvSpPr>
                <a:spLocks noChangeShapeType="1"/>
              </p:cNvSpPr>
              <p:nvPr/>
            </p:nvSpPr>
            <p:spPr bwMode="auto">
              <a:xfrm>
                <a:off x="909" y="2556"/>
                <a:ext cx="267" cy="11"/>
              </a:xfrm>
              <a:prstGeom prst="line">
                <a:avLst/>
              </a:prstGeom>
              <a:noFill/>
              <a:ln w="28575">
                <a:solidFill>
                  <a:srgbClr val="FF99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6" name="Line 552"/>
              <p:cNvSpPr>
                <a:spLocks noChangeShapeType="1"/>
              </p:cNvSpPr>
              <p:nvPr/>
            </p:nvSpPr>
            <p:spPr bwMode="auto">
              <a:xfrm>
                <a:off x="2616" y="2556"/>
                <a:ext cx="326" cy="11"/>
              </a:xfrm>
              <a:prstGeom prst="line">
                <a:avLst/>
              </a:prstGeom>
              <a:noFill/>
              <a:ln w="28575">
                <a:solidFill>
                  <a:srgbClr val="FF99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7" name="Line 553"/>
              <p:cNvSpPr>
                <a:spLocks noChangeShapeType="1"/>
              </p:cNvSpPr>
              <p:nvPr/>
            </p:nvSpPr>
            <p:spPr bwMode="auto">
              <a:xfrm flipV="1">
                <a:off x="2931" y="1344"/>
                <a:ext cx="2" cy="1222"/>
              </a:xfrm>
              <a:prstGeom prst="line">
                <a:avLst/>
              </a:prstGeom>
              <a:noFill/>
              <a:ln w="28575">
                <a:solidFill>
                  <a:srgbClr val="FF99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8" name="Line 554"/>
              <p:cNvSpPr>
                <a:spLocks noChangeShapeType="1"/>
              </p:cNvSpPr>
              <p:nvPr/>
            </p:nvSpPr>
            <p:spPr bwMode="auto">
              <a:xfrm>
                <a:off x="1950" y="2556"/>
                <a:ext cx="266" cy="11"/>
              </a:xfrm>
              <a:prstGeom prst="line">
                <a:avLst/>
              </a:prstGeom>
              <a:noFill/>
              <a:ln w="28575">
                <a:solidFill>
                  <a:srgbClr val="FF99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 sz="24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ahoma" panose="020B060403050404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9" name="Rectangle 555"/>
              <p:cNvSpPr>
                <a:spLocks noChangeArrowheads="1"/>
              </p:cNvSpPr>
              <p:nvPr/>
            </p:nvSpPr>
            <p:spPr bwMode="auto">
              <a:xfrm>
                <a:off x="2928" y="1416"/>
                <a:ext cx="758" cy="4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GB" altLang="en-US" sz="1600" b="1" i="1">
                    <a:solidFill>
                      <a:srgbClr val="FF9933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Synthetic</a:t>
                </a:r>
              </a:p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GB" altLang="en-US" sz="1600" b="1" i="1">
                    <a:solidFill>
                      <a:srgbClr val="FF9933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Arial" panose="020B0604020202020204" pitchFamily="34" charset="0"/>
                    <a:cs typeface="Arial" panose="020B0604020202020204" pitchFamily="34" charset="0"/>
                  </a:rPr>
                  <a:t>Reference Wave</a:t>
                </a:r>
                <a:endParaRPr lang="en-GB" altLang="en-US" sz="1600" b="1" i="1">
                  <a:solidFill>
                    <a:srgbClr val="FF99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anose="02020603050405020304" pitchFamily="18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42" name="AutoShape 556"/>
            <p:cNvSpPr>
              <a:spLocks noChangeArrowheads="1"/>
            </p:cNvSpPr>
            <p:nvPr/>
          </p:nvSpPr>
          <p:spPr bwMode="auto">
            <a:xfrm>
              <a:off x="440" y="1167"/>
              <a:ext cx="399" cy="302"/>
            </a:xfrm>
            <a:prstGeom prst="smileyFace">
              <a:avLst>
                <a:gd name="adj" fmla="val 4653"/>
              </a:avLst>
            </a:prstGeom>
            <a:solidFill>
              <a:srgbClr val="FF99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GB" sz="24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3" name="Rectangle 557"/>
            <p:cNvSpPr>
              <a:spLocks noChangeArrowheads="1"/>
            </p:cNvSpPr>
            <p:nvPr/>
          </p:nvSpPr>
          <p:spPr bwMode="auto">
            <a:xfrm>
              <a:off x="2971" y="1047"/>
              <a:ext cx="558" cy="27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Hybrid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400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Tee</a:t>
              </a:r>
              <a:endParaRPr lang="en-GB" altLang="en-US" sz="1400" b="1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950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92672" y="159432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 Other Imaging Applications 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1341439"/>
            <a:ext cx="2592387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3" y="1341439"/>
            <a:ext cx="2628900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7736" y="3482197"/>
            <a:ext cx="2244234" cy="247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22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022641" y="340122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79" y="1705881"/>
            <a:ext cx="3744912" cy="343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201" y="1636179"/>
            <a:ext cx="3906382" cy="356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88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9173" y="906566"/>
            <a:ext cx="5915485" cy="507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1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5937" y="981075"/>
            <a:ext cx="8620125" cy="489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22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664" y="858479"/>
            <a:ext cx="7347155" cy="518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3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9173" y="906566"/>
            <a:ext cx="5915485" cy="507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77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2612" y="1481137"/>
            <a:ext cx="8486775" cy="389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66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6900" y="1352550"/>
            <a:ext cx="845820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95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0212" y="790575"/>
            <a:ext cx="8791575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7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2350" y="1100137"/>
            <a:ext cx="5067300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67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664" y="858479"/>
            <a:ext cx="7347155" cy="518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80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0129" y="1027258"/>
            <a:ext cx="6931281" cy="450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40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1973" y="916551"/>
            <a:ext cx="7291387" cy="487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32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4374" y="1027258"/>
            <a:ext cx="7278022" cy="474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56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1803" y="1111813"/>
            <a:ext cx="6165678" cy="4733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59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7444" y="1076632"/>
            <a:ext cx="6433329" cy="490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6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2257" y="1099062"/>
            <a:ext cx="7805891" cy="4725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6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0233" y="924694"/>
            <a:ext cx="5546490" cy="492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10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813" y="1027258"/>
            <a:ext cx="5465966" cy="4822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29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825525" y="11595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Breast Cancer Research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857" y="929457"/>
            <a:ext cx="6383083" cy="486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7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662142" y="164263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Comparison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graphicFrame>
        <p:nvGraphicFramePr>
          <p:cNvPr id="13" name="Group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520784"/>
              </p:ext>
            </p:extLst>
          </p:nvPr>
        </p:nvGraphicFramePr>
        <p:xfrm>
          <a:off x="1237451" y="1236646"/>
          <a:ext cx="9209706" cy="4416108"/>
        </p:xfrm>
        <a:graphic>
          <a:graphicData uri="http://schemas.openxmlformats.org/drawingml/2006/table">
            <a:tbl>
              <a:tblPr/>
              <a:tblGrid>
                <a:gridCol w="4749279">
                  <a:extLst>
                    <a:ext uri="{9D8B030D-6E8A-4147-A177-3AD203B41FA5}">
                      <a16:colId xmlns:a16="http://schemas.microsoft.com/office/drawing/2014/main" xmlns="" val="3002852670"/>
                    </a:ext>
                  </a:extLst>
                </a:gridCol>
                <a:gridCol w="4460427">
                  <a:extLst>
                    <a:ext uri="{9D8B030D-6E8A-4147-A177-3AD203B41FA5}">
                      <a16:colId xmlns:a16="http://schemas.microsoft.com/office/drawing/2014/main" xmlns="" val="4236612436"/>
                    </a:ext>
                  </a:extLst>
                </a:gridCol>
              </a:tblGrid>
              <a:tr h="422275"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X-Ray Mammography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Microwave Imaging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354067726"/>
                  </a:ext>
                </a:extLst>
              </a:tr>
              <a:tr h="636588"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Ionising Radiation,  Harmful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Non Ionising, Safe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3674154941"/>
                  </a:ext>
                </a:extLst>
              </a:tr>
              <a:tr h="1030288"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Limitation- Depends on Density of Breast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Independent on Density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988859261"/>
                  </a:ext>
                </a:extLst>
              </a:tr>
              <a:tr h="1063625"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Biopsy- To find the nature of the cancer tissue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No Biopsy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338642093"/>
                  </a:ext>
                </a:extLst>
              </a:tr>
              <a:tr h="1063625"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Less Accurate- 10-30% Missed Cancer tissue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5000"/>
                        <a:buFont typeface="Wingdings" panose="05000000000000000000" pitchFamily="2" charset="2"/>
                        <a:defRPr sz="20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4572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buClr>
                          <a:schemeClr val="bg2"/>
                        </a:buClr>
                        <a:defRPr sz="18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9144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6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3716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1828800" algn="l" defTabSz="914400" rtl="0" eaLnBrk="1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2860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7432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2004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657600" algn="l" defTabSz="914400" rtl="0" eaLnBrk="1" fontAlgn="base" latinLnBrk="0" hangingPunct="1">
                        <a:lnSpc>
                          <a:spcPct val="11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aur" panose="02030504050205020304" pitchFamily="18" charset="0"/>
                          <a:ea typeface="SimSun" panose="02010600030101010101" pitchFamily="2" charset="-122"/>
                          <a:cs typeface="Times New Roman" panose="02020603050405020304" pitchFamily="18" charset="0"/>
                        </a:rPr>
                        <a:t>More Accurate - Dielectric Properties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39767374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678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755685" y="1960735"/>
            <a:ext cx="67261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Security Imaging</a:t>
            </a:r>
            <a:endParaRPr lang="en-GB" sz="8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8731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19859" y="38748"/>
            <a:ext cx="54331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Security Imaging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4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5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00" y="1054411"/>
            <a:ext cx="4895837" cy="275390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3035" y="4058765"/>
            <a:ext cx="2270286" cy="1791837"/>
          </a:xfrm>
          <a:prstGeom prst="rect">
            <a:avLst/>
          </a:prstGeom>
        </p:spPr>
      </p:pic>
      <p:pic>
        <p:nvPicPr>
          <p:cNvPr id="15" name="Water_Bottle_in_bag_24051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59182" y="866382"/>
            <a:ext cx="2620963" cy="477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09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vol="80000"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81280" y="247061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ETR &amp; LTR Waveforms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1880" y="1063039"/>
            <a:ext cx="7447579" cy="508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33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81280" y="247061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ETR &amp; LTR Waveforms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3205" y="1434605"/>
            <a:ext cx="8142119" cy="440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83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81280" y="247061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ETR &amp; LTR Waveforms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38" y="1262724"/>
            <a:ext cx="3102724" cy="25373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8409" y="1262724"/>
            <a:ext cx="3140775" cy="25373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54" y="1988815"/>
            <a:ext cx="5308400" cy="332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19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81280" y="247061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GPOF – Pole Frequency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2622" y="1601899"/>
            <a:ext cx="6157639" cy="431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20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81280" y="247061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ETR &amp; LTR Waveforms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6825" y="1295400"/>
            <a:ext cx="965835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76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071042" y="431126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Object Classifier - PCA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8802" y="1411216"/>
            <a:ext cx="7679971" cy="4369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80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071042" y="431126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Human Body &amp; Object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0408" y="1751114"/>
            <a:ext cx="6864675" cy="393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43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071042" y="431126"/>
            <a:ext cx="103603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Human Body &amp; Object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3162" y="1661226"/>
            <a:ext cx="7056083" cy="426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19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39063" y="448599"/>
            <a:ext cx="109209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Human Body &amp; Object Classification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5387" y="1657350"/>
            <a:ext cx="9801225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40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755685" y="1960735"/>
            <a:ext cx="67261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Sustainable Wool Processing</a:t>
            </a:r>
            <a:endParaRPr lang="en-GB" sz="8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890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34794" y="493036"/>
            <a:ext cx="61087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Sustainable Wool Processing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1740" y="85583"/>
            <a:ext cx="5339192" cy="56592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0730" y="2793748"/>
            <a:ext cx="3206774" cy="236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90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004362" y="161057"/>
            <a:ext cx="83510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Sustainable Wool Processing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8461" y="1403937"/>
            <a:ext cx="7372068" cy="4257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6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86889" y="172705"/>
            <a:ext cx="83510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CCD Technology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837" y="1485900"/>
            <a:ext cx="7172325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47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86889" y="172705"/>
            <a:ext cx="83510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Wool Counter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3969" y="1139481"/>
            <a:ext cx="6519104" cy="477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91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5369916" y="260069"/>
            <a:ext cx="5002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Fibre Classification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211" y="865144"/>
            <a:ext cx="5121616" cy="284534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4529" y="2811442"/>
            <a:ext cx="6919943" cy="3333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22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86889" y="172705"/>
            <a:ext cx="83510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Wool Counter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9673" y="1267439"/>
            <a:ext cx="3905502" cy="479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2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794690" y="271909"/>
            <a:ext cx="83510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err="1" smtClean="0">
                <a:solidFill>
                  <a:srgbClr val="FF0000"/>
                </a:solidFill>
                <a:latin typeface="Centaur" panose="02030504050205020304" pitchFamily="18" charset="0"/>
              </a:rPr>
              <a:t>Kaz</a:t>
            </a:r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 Wool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8995" y="1657765"/>
            <a:ext cx="6691243" cy="37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18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7638" y="210148"/>
            <a:ext cx="94751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Sustainable Human Development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 flipV="1">
            <a:off x="7751153" y="2003009"/>
            <a:ext cx="5624046" cy="222328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90007" y="1132376"/>
            <a:ext cx="6715307" cy="486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7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755685" y="1960735"/>
            <a:ext cx="67261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8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1291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3036" y="230946"/>
            <a:ext cx="52991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3087" y="1504950"/>
            <a:ext cx="850582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38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-500045" y="141980"/>
            <a:ext cx="67261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1872" y="620900"/>
            <a:ext cx="6075529" cy="44306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5139" y="5051556"/>
            <a:ext cx="7953375" cy="86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79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3036" y="230946"/>
            <a:ext cx="52991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2630" y="1434120"/>
            <a:ext cx="6261622" cy="440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63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825576" y="141656"/>
            <a:ext cx="52991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4005" y="1371639"/>
            <a:ext cx="5376741" cy="468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2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93036" y="230946"/>
            <a:ext cx="52991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Wireless Charging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3950" y="1425049"/>
            <a:ext cx="5805761" cy="445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07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77638" y="6144920"/>
            <a:ext cx="11973648" cy="637141"/>
            <a:chOff x="77638" y="6144920"/>
            <a:chExt cx="11973648" cy="637141"/>
          </a:xfrm>
        </p:grpSpPr>
        <p:grpSp>
          <p:nvGrpSpPr>
            <p:cNvPr id="8" name="Group 7"/>
            <p:cNvGrpSpPr/>
            <p:nvPr/>
          </p:nvGrpSpPr>
          <p:grpSpPr>
            <a:xfrm>
              <a:off x="77638" y="6145243"/>
              <a:ext cx="9562891" cy="636818"/>
              <a:chOff x="0" y="6222877"/>
              <a:chExt cx="12192000" cy="636818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6047117" y="6222881"/>
                <a:ext cx="6144883" cy="636814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589"/>
              <a:stretch/>
            </p:blipFill>
            <p:spPr>
              <a:xfrm>
                <a:off x="0" y="6222877"/>
                <a:ext cx="6116128" cy="636814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75083" y="6144920"/>
              <a:ext cx="2276203" cy="637137"/>
            </a:xfrm>
            <a:prstGeom prst="rect">
              <a:avLst/>
            </a:prstGeom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422" y="143974"/>
            <a:ext cx="7664652" cy="600094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44359" y="290984"/>
            <a:ext cx="29424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  <a:latin typeface="Centaur" panose="02030504050205020304" pitchFamily="18" charset="0"/>
              </a:rPr>
              <a:t>Thanks</a:t>
            </a:r>
            <a:endParaRPr lang="en-GB" sz="6000" dirty="0" smtClean="0">
              <a:latin typeface="Centaur" panose="020305040502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27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1282</TotalTime>
  <Words>294</Words>
  <Application>Microsoft Office PowerPoint</Application>
  <PresentationFormat>Widescreen</PresentationFormat>
  <Paragraphs>100</Paragraphs>
  <Slides>64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SimSun</vt:lpstr>
      <vt:lpstr>Arial</vt:lpstr>
      <vt:lpstr>Calibri</vt:lpstr>
      <vt:lpstr>Calibri Light</vt:lpstr>
      <vt:lpstr>Centaur</vt:lpstr>
      <vt:lpstr>Tahoma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Fernando</dc:creator>
  <cp:lastModifiedBy>Campbell, Carlene</cp:lastModifiedBy>
  <cp:revision>89</cp:revision>
  <cp:lastPrinted>2018-04-11T11:07:44Z</cp:lastPrinted>
  <dcterms:created xsi:type="dcterms:W3CDTF">2017-11-25T23:11:39Z</dcterms:created>
  <dcterms:modified xsi:type="dcterms:W3CDTF">2018-05-23T17:39:02Z</dcterms:modified>
</cp:coreProperties>
</file>